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notesSlides/notesSlide9.xml" ContentType="application/vnd.openxmlformats-officedocument.presentationml.notesSlide+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543"/>
  </p:notesMasterIdLst>
  <p:sldIdLst>
    <p:sldId id="265" r:id="rId2"/>
    <p:sldId id="281" r:id="rId3"/>
    <p:sldId id="282" r:id="rId4"/>
    <p:sldId id="849" r:id="rId5"/>
    <p:sldId id="283" r:id="rId6"/>
    <p:sldId id="284" r:id="rId7"/>
    <p:sldId id="285" r:id="rId8"/>
    <p:sldId id="272" r:id="rId9"/>
    <p:sldId id="264" r:id="rId10"/>
    <p:sldId id="286" r:id="rId11"/>
    <p:sldId id="304" r:id="rId12"/>
    <p:sldId id="287" r:id="rId13"/>
    <p:sldId id="288" r:id="rId14"/>
    <p:sldId id="289" r:id="rId15"/>
    <p:sldId id="290" r:id="rId16"/>
    <p:sldId id="305" r:id="rId17"/>
    <p:sldId id="306" r:id="rId18"/>
    <p:sldId id="291" r:id="rId19"/>
    <p:sldId id="292" r:id="rId20"/>
    <p:sldId id="307" r:id="rId21"/>
    <p:sldId id="308" r:id="rId22"/>
    <p:sldId id="309" r:id="rId23"/>
    <p:sldId id="310" r:id="rId24"/>
    <p:sldId id="311" r:id="rId25"/>
    <p:sldId id="312" r:id="rId26"/>
    <p:sldId id="313" r:id="rId27"/>
    <p:sldId id="294" r:id="rId28"/>
    <p:sldId id="314" r:id="rId29"/>
    <p:sldId id="315" r:id="rId30"/>
    <p:sldId id="295" r:id="rId31"/>
    <p:sldId id="316" r:id="rId32"/>
    <p:sldId id="296" r:id="rId33"/>
    <p:sldId id="317" r:id="rId34"/>
    <p:sldId id="318" r:id="rId35"/>
    <p:sldId id="319" r:id="rId36"/>
    <p:sldId id="320" r:id="rId37"/>
    <p:sldId id="321" r:id="rId38"/>
    <p:sldId id="322" r:id="rId39"/>
    <p:sldId id="323" r:id="rId40"/>
    <p:sldId id="324" r:id="rId41"/>
    <p:sldId id="325" r:id="rId42"/>
    <p:sldId id="326" r:id="rId43"/>
    <p:sldId id="297" r:id="rId44"/>
    <p:sldId id="327" r:id="rId45"/>
    <p:sldId id="298" r:id="rId46"/>
    <p:sldId id="299" r:id="rId47"/>
    <p:sldId id="328" r:id="rId48"/>
    <p:sldId id="300" r:id="rId49"/>
    <p:sldId id="329" r:id="rId50"/>
    <p:sldId id="330" r:id="rId51"/>
    <p:sldId id="331" r:id="rId52"/>
    <p:sldId id="332" r:id="rId53"/>
    <p:sldId id="333" r:id="rId54"/>
    <p:sldId id="301" r:id="rId55"/>
    <p:sldId id="302" r:id="rId56"/>
    <p:sldId id="303" r:id="rId57"/>
    <p:sldId id="334" r:id="rId58"/>
    <p:sldId id="335" r:id="rId59"/>
    <p:sldId id="353" r:id="rId60"/>
    <p:sldId id="336" r:id="rId61"/>
    <p:sldId id="337" r:id="rId62"/>
    <p:sldId id="354" r:id="rId63"/>
    <p:sldId id="338" r:id="rId64"/>
    <p:sldId id="339" r:id="rId65"/>
    <p:sldId id="340" r:id="rId66"/>
    <p:sldId id="341" r:id="rId67"/>
    <p:sldId id="355" r:id="rId68"/>
    <p:sldId id="342" r:id="rId69"/>
    <p:sldId id="343" r:id="rId70"/>
    <p:sldId id="356" r:id="rId71"/>
    <p:sldId id="344" r:id="rId72"/>
    <p:sldId id="357" r:id="rId73"/>
    <p:sldId id="358" r:id="rId74"/>
    <p:sldId id="345" r:id="rId75"/>
    <p:sldId id="346" r:id="rId76"/>
    <p:sldId id="347" r:id="rId77"/>
    <p:sldId id="348" r:id="rId78"/>
    <p:sldId id="349" r:id="rId79"/>
    <p:sldId id="350" r:id="rId80"/>
    <p:sldId id="351" r:id="rId81"/>
    <p:sldId id="352" r:id="rId82"/>
    <p:sldId id="359" r:id="rId83"/>
    <p:sldId id="360" r:id="rId84"/>
    <p:sldId id="376" r:id="rId85"/>
    <p:sldId id="361" r:id="rId86"/>
    <p:sldId id="362" r:id="rId87"/>
    <p:sldId id="377" r:id="rId88"/>
    <p:sldId id="378" r:id="rId89"/>
    <p:sldId id="379" r:id="rId90"/>
    <p:sldId id="383" r:id="rId91"/>
    <p:sldId id="380" r:id="rId92"/>
    <p:sldId id="381" r:id="rId93"/>
    <p:sldId id="382" r:id="rId94"/>
    <p:sldId id="384" r:id="rId95"/>
    <p:sldId id="385" r:id="rId96"/>
    <p:sldId id="363" r:id="rId97"/>
    <p:sldId id="364" r:id="rId98"/>
    <p:sldId id="386" r:id="rId99"/>
    <p:sldId id="387" r:id="rId100"/>
    <p:sldId id="388" r:id="rId101"/>
    <p:sldId id="389" r:id="rId102"/>
    <p:sldId id="390" r:id="rId103"/>
    <p:sldId id="391" r:id="rId104"/>
    <p:sldId id="365" r:id="rId105"/>
    <p:sldId id="366" r:id="rId106"/>
    <p:sldId id="392" r:id="rId107"/>
    <p:sldId id="367" r:id="rId108"/>
    <p:sldId id="368" r:id="rId109"/>
    <p:sldId id="369" r:id="rId110"/>
    <p:sldId id="393" r:id="rId111"/>
    <p:sldId id="370" r:id="rId112"/>
    <p:sldId id="371" r:id="rId113"/>
    <p:sldId id="372" r:id="rId114"/>
    <p:sldId id="373" r:id="rId115"/>
    <p:sldId id="374" r:id="rId116"/>
    <p:sldId id="394" r:id="rId117"/>
    <p:sldId id="375" r:id="rId118"/>
    <p:sldId id="407" r:id="rId119"/>
    <p:sldId id="408" r:id="rId120"/>
    <p:sldId id="409" r:id="rId121"/>
    <p:sldId id="410" r:id="rId122"/>
    <p:sldId id="396" r:id="rId123"/>
    <p:sldId id="411" r:id="rId124"/>
    <p:sldId id="397" r:id="rId125"/>
    <p:sldId id="412" r:id="rId126"/>
    <p:sldId id="413" r:id="rId127"/>
    <p:sldId id="414" r:id="rId128"/>
    <p:sldId id="415" r:id="rId129"/>
    <p:sldId id="398" r:id="rId130"/>
    <p:sldId id="399" r:id="rId131"/>
    <p:sldId id="416" r:id="rId132"/>
    <p:sldId id="400" r:id="rId133"/>
    <p:sldId id="401" r:id="rId134"/>
    <p:sldId id="417" r:id="rId135"/>
    <p:sldId id="402" r:id="rId136"/>
    <p:sldId id="419" r:id="rId137"/>
    <p:sldId id="420" r:id="rId138"/>
    <p:sldId id="421" r:id="rId139"/>
    <p:sldId id="422" r:id="rId140"/>
    <p:sldId id="403" r:id="rId141"/>
    <p:sldId id="424" r:id="rId142"/>
    <p:sldId id="425" r:id="rId143"/>
    <p:sldId id="426" r:id="rId144"/>
    <p:sldId id="404" r:id="rId145"/>
    <p:sldId id="405" r:id="rId146"/>
    <p:sldId id="427" r:id="rId147"/>
    <p:sldId id="428" r:id="rId148"/>
    <p:sldId id="441" r:id="rId149"/>
    <p:sldId id="442" r:id="rId150"/>
    <p:sldId id="443" r:id="rId151"/>
    <p:sldId id="444" r:id="rId152"/>
    <p:sldId id="445" r:id="rId153"/>
    <p:sldId id="446" r:id="rId154"/>
    <p:sldId id="406" r:id="rId155"/>
    <p:sldId id="447" r:id="rId156"/>
    <p:sldId id="448" r:id="rId157"/>
    <p:sldId id="449" r:id="rId158"/>
    <p:sldId id="450" r:id="rId159"/>
    <p:sldId id="451" r:id="rId160"/>
    <p:sldId id="452" r:id="rId161"/>
    <p:sldId id="453" r:id="rId162"/>
    <p:sldId id="454" r:id="rId163"/>
    <p:sldId id="429" r:id="rId164"/>
    <p:sldId id="455" r:id="rId165"/>
    <p:sldId id="456" r:id="rId166"/>
    <p:sldId id="457" r:id="rId167"/>
    <p:sldId id="458" r:id="rId168"/>
    <p:sldId id="430" r:id="rId169"/>
    <p:sldId id="431" r:id="rId170"/>
    <p:sldId id="432" r:id="rId171"/>
    <p:sldId id="433" r:id="rId172"/>
    <p:sldId id="434" r:id="rId173"/>
    <p:sldId id="435" r:id="rId174"/>
    <p:sldId id="436" r:id="rId175"/>
    <p:sldId id="459" r:id="rId176"/>
    <p:sldId id="437" r:id="rId177"/>
    <p:sldId id="460" r:id="rId178"/>
    <p:sldId id="461" r:id="rId179"/>
    <p:sldId id="438" r:id="rId180"/>
    <p:sldId id="439" r:id="rId181"/>
    <p:sldId id="440" r:id="rId182"/>
    <p:sldId id="462" r:id="rId183"/>
    <p:sldId id="463" r:id="rId184"/>
    <p:sldId id="464" r:id="rId185"/>
    <p:sldId id="481" r:id="rId186"/>
    <p:sldId id="482" r:id="rId187"/>
    <p:sldId id="465" r:id="rId188"/>
    <p:sldId id="466" r:id="rId189"/>
    <p:sldId id="483" r:id="rId190"/>
    <p:sldId id="467" r:id="rId191"/>
    <p:sldId id="484" r:id="rId192"/>
    <p:sldId id="485" r:id="rId193"/>
    <p:sldId id="468" r:id="rId194"/>
    <p:sldId id="486" r:id="rId195"/>
    <p:sldId id="487" r:id="rId196"/>
    <p:sldId id="488" r:id="rId197"/>
    <p:sldId id="489" r:id="rId198"/>
    <p:sldId id="490" r:id="rId199"/>
    <p:sldId id="491" r:id="rId200"/>
    <p:sldId id="469" r:id="rId201"/>
    <p:sldId id="492" r:id="rId202"/>
    <p:sldId id="493" r:id="rId203"/>
    <p:sldId id="494" r:id="rId204"/>
    <p:sldId id="470" r:id="rId205"/>
    <p:sldId id="495" r:id="rId206"/>
    <p:sldId id="471" r:id="rId207"/>
    <p:sldId id="472" r:id="rId208"/>
    <p:sldId id="473" r:id="rId209"/>
    <p:sldId id="496" r:id="rId210"/>
    <p:sldId id="497" r:id="rId211"/>
    <p:sldId id="498" r:id="rId212"/>
    <p:sldId id="499" r:id="rId213"/>
    <p:sldId id="500" r:id="rId214"/>
    <p:sldId id="501" r:id="rId215"/>
    <p:sldId id="474" r:id="rId216"/>
    <p:sldId id="475" r:id="rId217"/>
    <p:sldId id="502" r:id="rId218"/>
    <p:sldId id="503" r:id="rId219"/>
    <p:sldId id="476" r:id="rId220"/>
    <p:sldId id="504" r:id="rId221"/>
    <p:sldId id="477" r:id="rId222"/>
    <p:sldId id="505" r:id="rId223"/>
    <p:sldId id="478" r:id="rId224"/>
    <p:sldId id="479" r:id="rId225"/>
    <p:sldId id="506" r:id="rId226"/>
    <p:sldId id="507" r:id="rId227"/>
    <p:sldId id="480" r:id="rId228"/>
    <p:sldId id="508" r:id="rId229"/>
    <p:sldId id="541" r:id="rId230"/>
    <p:sldId id="542" r:id="rId231"/>
    <p:sldId id="543" r:id="rId232"/>
    <p:sldId id="544" r:id="rId233"/>
    <p:sldId id="545" r:id="rId234"/>
    <p:sldId id="546" r:id="rId235"/>
    <p:sldId id="547" r:id="rId236"/>
    <p:sldId id="548" r:id="rId237"/>
    <p:sldId id="549" r:id="rId238"/>
    <p:sldId id="509" r:id="rId239"/>
    <p:sldId id="510" r:id="rId240"/>
    <p:sldId id="550" r:id="rId241"/>
    <p:sldId id="511" r:id="rId242"/>
    <p:sldId id="512" r:id="rId243"/>
    <p:sldId id="513" r:id="rId244"/>
    <p:sldId id="551" r:id="rId245"/>
    <p:sldId id="514" r:id="rId246"/>
    <p:sldId id="552" r:id="rId247"/>
    <p:sldId id="553" r:id="rId248"/>
    <p:sldId id="554" r:id="rId249"/>
    <p:sldId id="555" r:id="rId250"/>
    <p:sldId id="556" r:id="rId251"/>
    <p:sldId id="557" r:id="rId252"/>
    <p:sldId id="558" r:id="rId253"/>
    <p:sldId id="847" r:id="rId254"/>
    <p:sldId id="559" r:id="rId255"/>
    <p:sldId id="560" r:id="rId256"/>
    <p:sldId id="561" r:id="rId257"/>
    <p:sldId id="562" r:id="rId258"/>
    <p:sldId id="563" r:id="rId259"/>
    <p:sldId id="564" r:id="rId260"/>
    <p:sldId id="565" r:id="rId261"/>
    <p:sldId id="566" r:id="rId262"/>
    <p:sldId id="567" r:id="rId263"/>
    <p:sldId id="568" r:id="rId264"/>
    <p:sldId id="569" r:id="rId265"/>
    <p:sldId id="570" r:id="rId266"/>
    <p:sldId id="571" r:id="rId267"/>
    <p:sldId id="572" r:id="rId268"/>
    <p:sldId id="573" r:id="rId269"/>
    <p:sldId id="574" r:id="rId270"/>
    <p:sldId id="575" r:id="rId271"/>
    <p:sldId id="576" r:id="rId272"/>
    <p:sldId id="577" r:id="rId273"/>
    <p:sldId id="578" r:id="rId274"/>
    <p:sldId id="579" r:id="rId275"/>
    <p:sldId id="580" r:id="rId276"/>
    <p:sldId id="581" r:id="rId277"/>
    <p:sldId id="582" r:id="rId278"/>
    <p:sldId id="583" r:id="rId279"/>
    <p:sldId id="584" r:id="rId280"/>
    <p:sldId id="585" r:id="rId281"/>
    <p:sldId id="586" r:id="rId282"/>
    <p:sldId id="587" r:id="rId283"/>
    <p:sldId id="588" r:id="rId284"/>
    <p:sldId id="589" r:id="rId285"/>
    <p:sldId id="590" r:id="rId286"/>
    <p:sldId id="591" r:id="rId287"/>
    <p:sldId id="592" r:id="rId288"/>
    <p:sldId id="593" r:id="rId289"/>
    <p:sldId id="594" r:id="rId290"/>
    <p:sldId id="595" r:id="rId291"/>
    <p:sldId id="596" r:id="rId292"/>
    <p:sldId id="597" r:id="rId293"/>
    <p:sldId id="598" r:id="rId294"/>
    <p:sldId id="599" r:id="rId295"/>
    <p:sldId id="600" r:id="rId296"/>
    <p:sldId id="601" r:id="rId297"/>
    <p:sldId id="602" r:id="rId298"/>
    <p:sldId id="603" r:id="rId299"/>
    <p:sldId id="604" r:id="rId300"/>
    <p:sldId id="605" r:id="rId301"/>
    <p:sldId id="606" r:id="rId302"/>
    <p:sldId id="607" r:id="rId303"/>
    <p:sldId id="608" r:id="rId304"/>
    <p:sldId id="609" r:id="rId305"/>
    <p:sldId id="610" r:id="rId306"/>
    <p:sldId id="611" r:id="rId307"/>
    <p:sldId id="612" r:id="rId308"/>
    <p:sldId id="613" r:id="rId309"/>
    <p:sldId id="614" r:id="rId310"/>
    <p:sldId id="615" r:id="rId311"/>
    <p:sldId id="616" r:id="rId312"/>
    <p:sldId id="617" r:id="rId313"/>
    <p:sldId id="618" r:id="rId314"/>
    <p:sldId id="619" r:id="rId315"/>
    <p:sldId id="620" r:id="rId316"/>
    <p:sldId id="621" r:id="rId317"/>
    <p:sldId id="622" r:id="rId318"/>
    <p:sldId id="623" r:id="rId319"/>
    <p:sldId id="624" r:id="rId320"/>
    <p:sldId id="625" r:id="rId321"/>
    <p:sldId id="626" r:id="rId322"/>
    <p:sldId id="627" r:id="rId323"/>
    <p:sldId id="628" r:id="rId324"/>
    <p:sldId id="629" r:id="rId325"/>
    <p:sldId id="630" r:id="rId326"/>
    <p:sldId id="631" r:id="rId327"/>
    <p:sldId id="632" r:id="rId328"/>
    <p:sldId id="633" r:id="rId329"/>
    <p:sldId id="634" r:id="rId330"/>
    <p:sldId id="635" r:id="rId331"/>
    <p:sldId id="636" r:id="rId332"/>
    <p:sldId id="637" r:id="rId333"/>
    <p:sldId id="638" r:id="rId334"/>
    <p:sldId id="639" r:id="rId335"/>
    <p:sldId id="640" r:id="rId336"/>
    <p:sldId id="641" r:id="rId337"/>
    <p:sldId id="642" r:id="rId338"/>
    <p:sldId id="643" r:id="rId339"/>
    <p:sldId id="644" r:id="rId340"/>
    <p:sldId id="645" r:id="rId341"/>
    <p:sldId id="646" r:id="rId342"/>
    <p:sldId id="647" r:id="rId343"/>
    <p:sldId id="648" r:id="rId344"/>
    <p:sldId id="649" r:id="rId345"/>
    <p:sldId id="650" r:id="rId346"/>
    <p:sldId id="651" r:id="rId347"/>
    <p:sldId id="652" r:id="rId348"/>
    <p:sldId id="653" r:id="rId349"/>
    <p:sldId id="654" r:id="rId350"/>
    <p:sldId id="655" r:id="rId351"/>
    <p:sldId id="656" r:id="rId352"/>
    <p:sldId id="657" r:id="rId353"/>
    <p:sldId id="658" r:id="rId354"/>
    <p:sldId id="659" r:id="rId355"/>
    <p:sldId id="660" r:id="rId356"/>
    <p:sldId id="661" r:id="rId357"/>
    <p:sldId id="662" r:id="rId358"/>
    <p:sldId id="663" r:id="rId359"/>
    <p:sldId id="664" r:id="rId360"/>
    <p:sldId id="665" r:id="rId361"/>
    <p:sldId id="666" r:id="rId362"/>
    <p:sldId id="667" r:id="rId363"/>
    <p:sldId id="668" r:id="rId364"/>
    <p:sldId id="669" r:id="rId365"/>
    <p:sldId id="670" r:id="rId366"/>
    <p:sldId id="671" r:id="rId367"/>
    <p:sldId id="672" r:id="rId368"/>
    <p:sldId id="673" r:id="rId369"/>
    <p:sldId id="674" r:id="rId370"/>
    <p:sldId id="675" r:id="rId371"/>
    <p:sldId id="676" r:id="rId372"/>
    <p:sldId id="677" r:id="rId373"/>
    <p:sldId id="678" r:id="rId374"/>
    <p:sldId id="679" r:id="rId375"/>
    <p:sldId id="680" r:id="rId376"/>
    <p:sldId id="681" r:id="rId377"/>
    <p:sldId id="682" r:id="rId378"/>
    <p:sldId id="683" r:id="rId379"/>
    <p:sldId id="684" r:id="rId380"/>
    <p:sldId id="685" r:id="rId381"/>
    <p:sldId id="686" r:id="rId382"/>
    <p:sldId id="687" r:id="rId383"/>
    <p:sldId id="688" r:id="rId384"/>
    <p:sldId id="689" r:id="rId385"/>
    <p:sldId id="690" r:id="rId386"/>
    <p:sldId id="691" r:id="rId387"/>
    <p:sldId id="692" r:id="rId388"/>
    <p:sldId id="693" r:id="rId389"/>
    <p:sldId id="694" r:id="rId390"/>
    <p:sldId id="695" r:id="rId391"/>
    <p:sldId id="696" r:id="rId392"/>
    <p:sldId id="697" r:id="rId393"/>
    <p:sldId id="698" r:id="rId394"/>
    <p:sldId id="699" r:id="rId395"/>
    <p:sldId id="700" r:id="rId396"/>
    <p:sldId id="701" r:id="rId397"/>
    <p:sldId id="702" r:id="rId398"/>
    <p:sldId id="703" r:id="rId399"/>
    <p:sldId id="704" r:id="rId400"/>
    <p:sldId id="705" r:id="rId401"/>
    <p:sldId id="706" r:id="rId402"/>
    <p:sldId id="707" r:id="rId403"/>
    <p:sldId id="708" r:id="rId404"/>
    <p:sldId id="709" r:id="rId405"/>
    <p:sldId id="710" r:id="rId406"/>
    <p:sldId id="711" r:id="rId407"/>
    <p:sldId id="712" r:id="rId408"/>
    <p:sldId id="713" r:id="rId409"/>
    <p:sldId id="714" r:id="rId410"/>
    <p:sldId id="715" r:id="rId411"/>
    <p:sldId id="716" r:id="rId412"/>
    <p:sldId id="717" r:id="rId413"/>
    <p:sldId id="718" r:id="rId414"/>
    <p:sldId id="719" r:id="rId415"/>
    <p:sldId id="720" r:id="rId416"/>
    <p:sldId id="721" r:id="rId417"/>
    <p:sldId id="722" r:id="rId418"/>
    <p:sldId id="723" r:id="rId419"/>
    <p:sldId id="724" r:id="rId420"/>
    <p:sldId id="725" r:id="rId421"/>
    <p:sldId id="726" r:id="rId422"/>
    <p:sldId id="727" r:id="rId423"/>
    <p:sldId id="728" r:id="rId424"/>
    <p:sldId id="729" r:id="rId425"/>
    <p:sldId id="730" r:id="rId426"/>
    <p:sldId id="731" r:id="rId427"/>
    <p:sldId id="732" r:id="rId428"/>
    <p:sldId id="733" r:id="rId429"/>
    <p:sldId id="734" r:id="rId430"/>
    <p:sldId id="735" r:id="rId431"/>
    <p:sldId id="736" r:id="rId432"/>
    <p:sldId id="737" r:id="rId433"/>
    <p:sldId id="738" r:id="rId434"/>
    <p:sldId id="739" r:id="rId435"/>
    <p:sldId id="740" r:id="rId436"/>
    <p:sldId id="741" r:id="rId437"/>
    <p:sldId id="742" r:id="rId438"/>
    <p:sldId id="743" r:id="rId439"/>
    <p:sldId id="744" r:id="rId440"/>
    <p:sldId id="745" r:id="rId441"/>
    <p:sldId id="746" r:id="rId442"/>
    <p:sldId id="747" r:id="rId443"/>
    <p:sldId id="748" r:id="rId444"/>
    <p:sldId id="749" r:id="rId445"/>
    <p:sldId id="750" r:id="rId446"/>
    <p:sldId id="751" r:id="rId447"/>
    <p:sldId id="752" r:id="rId448"/>
    <p:sldId id="753" r:id="rId449"/>
    <p:sldId id="754" r:id="rId450"/>
    <p:sldId id="755" r:id="rId451"/>
    <p:sldId id="756" r:id="rId452"/>
    <p:sldId id="757" r:id="rId453"/>
    <p:sldId id="758" r:id="rId454"/>
    <p:sldId id="759" r:id="rId455"/>
    <p:sldId id="760" r:id="rId456"/>
    <p:sldId id="761" r:id="rId457"/>
    <p:sldId id="762" r:id="rId458"/>
    <p:sldId id="763" r:id="rId459"/>
    <p:sldId id="764" r:id="rId460"/>
    <p:sldId id="765" r:id="rId461"/>
    <p:sldId id="766" r:id="rId462"/>
    <p:sldId id="767" r:id="rId463"/>
    <p:sldId id="768" r:id="rId464"/>
    <p:sldId id="769" r:id="rId465"/>
    <p:sldId id="770" r:id="rId466"/>
    <p:sldId id="771" r:id="rId467"/>
    <p:sldId id="772" r:id="rId468"/>
    <p:sldId id="773" r:id="rId469"/>
    <p:sldId id="774" r:id="rId470"/>
    <p:sldId id="775" r:id="rId471"/>
    <p:sldId id="776" r:id="rId472"/>
    <p:sldId id="777" r:id="rId473"/>
    <p:sldId id="778" r:id="rId474"/>
    <p:sldId id="779" r:id="rId475"/>
    <p:sldId id="780" r:id="rId476"/>
    <p:sldId id="781" r:id="rId477"/>
    <p:sldId id="782" r:id="rId478"/>
    <p:sldId id="783" r:id="rId479"/>
    <p:sldId id="784" r:id="rId480"/>
    <p:sldId id="785" r:id="rId481"/>
    <p:sldId id="786" r:id="rId482"/>
    <p:sldId id="787" r:id="rId483"/>
    <p:sldId id="788" r:id="rId484"/>
    <p:sldId id="789" r:id="rId485"/>
    <p:sldId id="790" r:id="rId486"/>
    <p:sldId id="791" r:id="rId487"/>
    <p:sldId id="792" r:id="rId488"/>
    <p:sldId id="793" r:id="rId489"/>
    <p:sldId id="794" r:id="rId490"/>
    <p:sldId id="795" r:id="rId491"/>
    <p:sldId id="796" r:id="rId492"/>
    <p:sldId id="797" r:id="rId493"/>
    <p:sldId id="798" r:id="rId494"/>
    <p:sldId id="799" r:id="rId495"/>
    <p:sldId id="800" r:id="rId496"/>
    <p:sldId id="801" r:id="rId497"/>
    <p:sldId id="802" r:id="rId498"/>
    <p:sldId id="803" r:id="rId499"/>
    <p:sldId id="804" r:id="rId500"/>
    <p:sldId id="805" r:id="rId501"/>
    <p:sldId id="806" r:id="rId502"/>
    <p:sldId id="807" r:id="rId503"/>
    <p:sldId id="808" r:id="rId504"/>
    <p:sldId id="809" r:id="rId505"/>
    <p:sldId id="810" r:id="rId506"/>
    <p:sldId id="811" r:id="rId507"/>
    <p:sldId id="812" r:id="rId508"/>
    <p:sldId id="813" r:id="rId509"/>
    <p:sldId id="814" r:id="rId510"/>
    <p:sldId id="815" r:id="rId511"/>
    <p:sldId id="816" r:id="rId512"/>
    <p:sldId id="817" r:id="rId513"/>
    <p:sldId id="818" r:id="rId514"/>
    <p:sldId id="819" r:id="rId515"/>
    <p:sldId id="820" r:id="rId516"/>
    <p:sldId id="821" r:id="rId517"/>
    <p:sldId id="822" r:id="rId518"/>
    <p:sldId id="823" r:id="rId519"/>
    <p:sldId id="824" r:id="rId520"/>
    <p:sldId id="825" r:id="rId521"/>
    <p:sldId id="826" r:id="rId522"/>
    <p:sldId id="827" r:id="rId523"/>
    <p:sldId id="828" r:id="rId524"/>
    <p:sldId id="829" r:id="rId525"/>
    <p:sldId id="830" r:id="rId526"/>
    <p:sldId id="831" r:id="rId527"/>
    <p:sldId id="832" r:id="rId528"/>
    <p:sldId id="833" r:id="rId529"/>
    <p:sldId id="834" r:id="rId530"/>
    <p:sldId id="835" r:id="rId531"/>
    <p:sldId id="836" r:id="rId532"/>
    <p:sldId id="837" r:id="rId533"/>
    <p:sldId id="838" r:id="rId534"/>
    <p:sldId id="839" r:id="rId535"/>
    <p:sldId id="840" r:id="rId536"/>
    <p:sldId id="841" r:id="rId537"/>
    <p:sldId id="842" r:id="rId538"/>
    <p:sldId id="843" r:id="rId539"/>
    <p:sldId id="844" r:id="rId540"/>
    <p:sldId id="845" r:id="rId541"/>
    <p:sldId id="848" r:id="rId542"/>
  </p:sldIdLst>
  <p:sldSz cx="9144000" cy="6858000" type="screen4x3"/>
  <p:notesSz cx="6858000" cy="9144000"/>
  <p:embeddedFontLst>
    <p:embeddedFont>
      <p:font typeface="Segoe UI" pitchFamily="34" charset="0"/>
      <p:regular r:id="rId544"/>
      <p:bold r:id="rId545"/>
      <p:boldItalic r:id="rId546"/>
    </p:embeddedFont>
    <p:embeddedFont>
      <p:font typeface="Tahoma" pitchFamily="34" charset="0"/>
      <p:regular r:id="rId547"/>
      <p:bold r:id="rId548"/>
    </p:embeddedFont>
    <p:embeddedFont>
      <p:font typeface="Verdana" pitchFamily="34" charset="0"/>
      <p:regular r:id="rId549"/>
      <p:bold r:id="rId550"/>
      <p:italic r:id="rId551"/>
      <p:boldItalic r:id="rId552"/>
    </p:embeddedFont>
    <p:embeddedFont>
      <p:font typeface="AngsanaUPC" pitchFamily="18" charset="-34"/>
      <p:italic r:id="rId553"/>
      <p:boldItalic r:id="rId554"/>
    </p:embeddedFont>
    <p:embeddedFont>
      <p:font typeface="Simplified Arabic" pitchFamily="18" charset="-78"/>
      <p:regular r:id="rId555"/>
      <p:bold r:id="rId556"/>
    </p:embeddedFont>
    <p:embeddedFont>
      <p:font typeface="SimSun" pitchFamily="2" charset="-122"/>
      <p:regular r:id="rId557"/>
    </p:embeddedFont>
    <p:embeddedFont>
      <p:font typeface="Arial Black" pitchFamily="34" charset="0"/>
      <p:bold r:id="rId558"/>
    </p:embeddedFont>
    <p:embeddedFont>
      <p:font typeface="Calibri" pitchFamily="34" charset="0"/>
      <p:regular r:id="rId559"/>
      <p:bold r:id="rId560"/>
      <p:italic r:id="rId561"/>
      <p:boldItalic r:id="rId562"/>
    </p:embeddedFont>
  </p:embeddedFontLst>
  <p:defaultTextStyle>
    <a:defPPr>
      <a:defRPr lang="zh-CN"/>
    </a:defPPr>
    <a:lvl1pPr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SimSun" panose="02010600030101010101" pitchFamily="2" charset="-122"/>
        <a:cs typeface="+mn-cs"/>
      </a:defRPr>
    </a:lvl5pPr>
    <a:lvl6pPr marL="2286000" algn="r" defTabSz="914400" rtl="1"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r" defTabSz="914400" rtl="1"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r" defTabSz="914400" rtl="1"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r" defTabSz="914400" rtl="1" eaLnBrk="1" latinLnBrk="0" hangingPunct="1">
      <a:defRPr kern="1200">
        <a:solidFill>
          <a:schemeClr val="tx1"/>
        </a:solidFill>
        <a:latin typeface="Arial" panose="020B0604020202020204" pitchFamily="34" charset="0"/>
        <a:ea typeface="SimSun" panose="02010600030101010101" pitchFamily="2" charset="-122"/>
        <a:cs typeface="+mn-cs"/>
      </a:defRPr>
    </a:lvl9pPr>
  </p:defaultTextStyle>
  <p:extLst>
    <p:ext uri="{EFAFB233-063F-42B5-8137-9DF3F51BA10A}">
      <p15:sldGuideLst xmlns="" xmlns:p15="http://schemas.microsoft.com/office/powerpoint/2012/main">
        <p15:guide id="1" orient="horz" pos="2172">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A6506"/>
    <a:srgbClr val="FAF6A4"/>
    <a:srgbClr val="E2D8BC"/>
    <a:srgbClr val="D77829"/>
    <a:srgbClr val="950380"/>
    <a:srgbClr val="C74BCA"/>
    <a:srgbClr val="C7F9A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p:cViewPr>
        <p:scale>
          <a:sx n="112" d="100"/>
          <a:sy n="112" d="100"/>
        </p:scale>
        <p:origin x="-90" y="-240"/>
      </p:cViewPr>
      <p:guideLst>
        <p:guide orient="horz" pos="2172"/>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531" Type="http://schemas.openxmlformats.org/officeDocument/2006/relationships/slide" Target="slides/slide530.xml"/><Relationship Id="rId170" Type="http://schemas.openxmlformats.org/officeDocument/2006/relationships/slide" Target="slides/slide169.xml"/><Relationship Id="rId226" Type="http://schemas.openxmlformats.org/officeDocument/2006/relationships/slide" Target="slides/slide225.xml"/><Relationship Id="rId433" Type="http://schemas.openxmlformats.org/officeDocument/2006/relationships/slide" Target="slides/slide432.xml"/><Relationship Id="rId268" Type="http://schemas.openxmlformats.org/officeDocument/2006/relationships/slide" Target="slides/slide267.xml"/><Relationship Id="rId475" Type="http://schemas.openxmlformats.org/officeDocument/2006/relationships/slide" Target="slides/slide474.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00" Type="http://schemas.openxmlformats.org/officeDocument/2006/relationships/slide" Target="slides/slide499.xml"/><Relationship Id="rId542" Type="http://schemas.openxmlformats.org/officeDocument/2006/relationships/slide" Target="slides/slide541.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44" Type="http://schemas.openxmlformats.org/officeDocument/2006/relationships/slide" Target="slides/slide443.xml"/><Relationship Id="rId486" Type="http://schemas.openxmlformats.org/officeDocument/2006/relationships/slide" Target="slides/slide485.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511" Type="http://schemas.openxmlformats.org/officeDocument/2006/relationships/slide" Target="slides/slide510.xml"/><Relationship Id="rId553" Type="http://schemas.openxmlformats.org/officeDocument/2006/relationships/font" Target="fonts/font10.fntdata"/><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248" Type="http://schemas.openxmlformats.org/officeDocument/2006/relationships/slide" Target="slides/slide247.xml"/><Relationship Id="rId455" Type="http://schemas.openxmlformats.org/officeDocument/2006/relationships/slide" Target="slides/slide454.xml"/><Relationship Id="rId497" Type="http://schemas.openxmlformats.org/officeDocument/2006/relationships/slide" Target="slides/slide496.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22" Type="http://schemas.openxmlformats.org/officeDocument/2006/relationships/slide" Target="slides/slide521.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564" Type="http://schemas.openxmlformats.org/officeDocument/2006/relationships/viewProps" Target="viewProps.xml"/><Relationship Id="rId259" Type="http://schemas.openxmlformats.org/officeDocument/2006/relationships/slide" Target="slides/slide258.xml"/><Relationship Id="rId424" Type="http://schemas.openxmlformats.org/officeDocument/2006/relationships/slide" Target="slides/slide423.xml"/><Relationship Id="rId466" Type="http://schemas.openxmlformats.org/officeDocument/2006/relationships/slide" Target="slides/slide465.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533" Type="http://schemas.openxmlformats.org/officeDocument/2006/relationships/slide" Target="slides/slide532.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435" Type="http://schemas.openxmlformats.org/officeDocument/2006/relationships/slide" Target="slides/slide434.xml"/><Relationship Id="rId477" Type="http://schemas.openxmlformats.org/officeDocument/2006/relationships/slide" Target="slides/slide476.xml"/><Relationship Id="rId281" Type="http://schemas.openxmlformats.org/officeDocument/2006/relationships/slide" Target="slides/slide280.xml"/><Relationship Id="rId337" Type="http://schemas.openxmlformats.org/officeDocument/2006/relationships/slide" Target="slides/slide336.xml"/><Relationship Id="rId502" Type="http://schemas.openxmlformats.org/officeDocument/2006/relationships/slide" Target="slides/slide501.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44" Type="http://schemas.openxmlformats.org/officeDocument/2006/relationships/font" Target="fonts/font1.fntdata"/><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446" Type="http://schemas.openxmlformats.org/officeDocument/2006/relationships/slide" Target="slides/slide445.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88" Type="http://schemas.openxmlformats.org/officeDocument/2006/relationships/slide" Target="slides/slide487.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513" Type="http://schemas.openxmlformats.org/officeDocument/2006/relationships/slide" Target="slides/slide512.xml"/><Relationship Id="rId555" Type="http://schemas.openxmlformats.org/officeDocument/2006/relationships/font" Target="fonts/font12.fntdata"/><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457" Type="http://schemas.openxmlformats.org/officeDocument/2006/relationships/slide" Target="slides/slide456.xml"/><Relationship Id="rId261" Type="http://schemas.openxmlformats.org/officeDocument/2006/relationships/slide" Target="slides/slide260.xml"/><Relationship Id="rId499" Type="http://schemas.openxmlformats.org/officeDocument/2006/relationships/slide" Target="slides/slide498.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524" Type="http://schemas.openxmlformats.org/officeDocument/2006/relationships/slide" Target="slides/slide523.xml"/><Relationship Id="rId566" Type="http://schemas.openxmlformats.org/officeDocument/2006/relationships/tableStyles" Target="tableStyles.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230" Type="http://schemas.openxmlformats.org/officeDocument/2006/relationships/slide" Target="slides/slide229.xml"/><Relationship Id="rId468" Type="http://schemas.openxmlformats.org/officeDocument/2006/relationships/slide" Target="slides/slide467.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535" Type="http://schemas.openxmlformats.org/officeDocument/2006/relationships/slide" Target="slides/slide534.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437" Type="http://schemas.openxmlformats.org/officeDocument/2006/relationships/slide" Target="slides/slide436.xml"/><Relationship Id="rId479" Type="http://schemas.openxmlformats.org/officeDocument/2006/relationships/slide" Target="slides/slide478.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490" Type="http://schemas.openxmlformats.org/officeDocument/2006/relationships/slide" Target="slides/slide489.xml"/><Relationship Id="rId504" Type="http://schemas.openxmlformats.org/officeDocument/2006/relationships/slide" Target="slides/slide503.xml"/><Relationship Id="rId546" Type="http://schemas.openxmlformats.org/officeDocument/2006/relationships/font" Target="fonts/font3.fntdata"/><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27" Type="http://schemas.openxmlformats.org/officeDocument/2006/relationships/slide" Target="slides/slide426.xml"/><Relationship Id="rId448" Type="http://schemas.openxmlformats.org/officeDocument/2006/relationships/slide" Target="slides/slide447.xml"/><Relationship Id="rId469" Type="http://schemas.openxmlformats.org/officeDocument/2006/relationships/slide" Target="slides/slide468.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slide" Target="slides/slide328.xml"/><Relationship Id="rId480" Type="http://schemas.openxmlformats.org/officeDocument/2006/relationships/slide" Target="slides/slide479.xml"/><Relationship Id="rId515" Type="http://schemas.openxmlformats.org/officeDocument/2006/relationships/slide" Target="slides/slide514.xml"/><Relationship Id="rId536" Type="http://schemas.openxmlformats.org/officeDocument/2006/relationships/slide" Target="slides/slide53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340" Type="http://schemas.openxmlformats.org/officeDocument/2006/relationships/slide" Target="slides/slide339.xml"/><Relationship Id="rId361" Type="http://schemas.openxmlformats.org/officeDocument/2006/relationships/slide" Target="slides/slide360.xml"/><Relationship Id="rId557" Type="http://schemas.openxmlformats.org/officeDocument/2006/relationships/font" Target="fonts/font14.fntdata"/><Relationship Id="rId196" Type="http://schemas.openxmlformats.org/officeDocument/2006/relationships/slide" Target="slides/slide195.xml"/><Relationship Id="rId200" Type="http://schemas.openxmlformats.org/officeDocument/2006/relationships/slide" Target="slides/slide199.xml"/><Relationship Id="rId382" Type="http://schemas.openxmlformats.org/officeDocument/2006/relationships/slide" Target="slides/slide381.xml"/><Relationship Id="rId417" Type="http://schemas.openxmlformats.org/officeDocument/2006/relationships/slide" Target="slides/slide416.xml"/><Relationship Id="rId438" Type="http://schemas.openxmlformats.org/officeDocument/2006/relationships/slide" Target="slides/slide437.xml"/><Relationship Id="rId459" Type="http://schemas.openxmlformats.org/officeDocument/2006/relationships/slide" Target="slides/slide458.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470" Type="http://schemas.openxmlformats.org/officeDocument/2006/relationships/slide" Target="slides/slide469.xml"/><Relationship Id="rId491" Type="http://schemas.openxmlformats.org/officeDocument/2006/relationships/slide" Target="slides/slide490.xml"/><Relationship Id="rId505" Type="http://schemas.openxmlformats.org/officeDocument/2006/relationships/slide" Target="slides/slide504.xml"/><Relationship Id="rId526" Type="http://schemas.openxmlformats.org/officeDocument/2006/relationships/slide" Target="slides/slide52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547" Type="http://schemas.openxmlformats.org/officeDocument/2006/relationships/font" Target="fonts/font4.fntdata"/><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351" Type="http://schemas.openxmlformats.org/officeDocument/2006/relationships/slide" Target="slides/slide350.xml"/><Relationship Id="rId372" Type="http://schemas.openxmlformats.org/officeDocument/2006/relationships/slide" Target="slides/slide371.xml"/><Relationship Id="rId393" Type="http://schemas.openxmlformats.org/officeDocument/2006/relationships/slide" Target="slides/slide392.xml"/><Relationship Id="rId407" Type="http://schemas.openxmlformats.org/officeDocument/2006/relationships/slide" Target="slides/slide406.xml"/><Relationship Id="rId428" Type="http://schemas.openxmlformats.org/officeDocument/2006/relationships/slide" Target="slides/slide427.xml"/><Relationship Id="rId449" Type="http://schemas.openxmlformats.org/officeDocument/2006/relationships/slide" Target="slides/slide448.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481" Type="http://schemas.openxmlformats.org/officeDocument/2006/relationships/slide" Target="slides/slide480.xml"/><Relationship Id="rId516" Type="http://schemas.openxmlformats.org/officeDocument/2006/relationships/slide" Target="slides/slide515.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537" Type="http://schemas.openxmlformats.org/officeDocument/2006/relationships/slide" Target="slides/slide536.xml"/><Relationship Id="rId558" Type="http://schemas.openxmlformats.org/officeDocument/2006/relationships/font" Target="fonts/font15.fntdata"/><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362" Type="http://schemas.openxmlformats.org/officeDocument/2006/relationships/slide" Target="slides/slide361.xml"/><Relationship Id="rId383" Type="http://schemas.openxmlformats.org/officeDocument/2006/relationships/slide" Target="slides/slide382.xml"/><Relationship Id="rId418" Type="http://schemas.openxmlformats.org/officeDocument/2006/relationships/slide" Target="slides/slide417.xml"/><Relationship Id="rId439" Type="http://schemas.openxmlformats.org/officeDocument/2006/relationships/slide" Target="slides/slide438.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450" Type="http://schemas.openxmlformats.org/officeDocument/2006/relationships/slide" Target="slides/slide449.xml"/><Relationship Id="rId471" Type="http://schemas.openxmlformats.org/officeDocument/2006/relationships/slide" Target="slides/slide470.xml"/><Relationship Id="rId506" Type="http://schemas.openxmlformats.org/officeDocument/2006/relationships/slide" Target="slides/slide505.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492" Type="http://schemas.openxmlformats.org/officeDocument/2006/relationships/slide" Target="slides/slide491.xml"/><Relationship Id="rId527" Type="http://schemas.openxmlformats.org/officeDocument/2006/relationships/slide" Target="slides/slide526.xml"/><Relationship Id="rId548" Type="http://schemas.openxmlformats.org/officeDocument/2006/relationships/font" Target="fonts/font5.fntdata"/><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408" Type="http://schemas.openxmlformats.org/officeDocument/2006/relationships/slide" Target="slides/slide407.xml"/><Relationship Id="rId429" Type="http://schemas.openxmlformats.org/officeDocument/2006/relationships/slide" Target="slides/slide428.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440" Type="http://schemas.openxmlformats.org/officeDocument/2006/relationships/slide" Target="slides/slide439.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461" Type="http://schemas.openxmlformats.org/officeDocument/2006/relationships/slide" Target="slides/slide460.xml"/><Relationship Id="rId482" Type="http://schemas.openxmlformats.org/officeDocument/2006/relationships/slide" Target="slides/slide481.xml"/><Relationship Id="rId517" Type="http://schemas.openxmlformats.org/officeDocument/2006/relationships/slide" Target="slides/slide516.xml"/><Relationship Id="rId538" Type="http://schemas.openxmlformats.org/officeDocument/2006/relationships/slide" Target="slides/slide537.xml"/><Relationship Id="rId559" Type="http://schemas.openxmlformats.org/officeDocument/2006/relationships/font" Target="fonts/font16.fntdata"/><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419" Type="http://schemas.openxmlformats.org/officeDocument/2006/relationships/slide" Target="slides/slide418.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430" Type="http://schemas.openxmlformats.org/officeDocument/2006/relationships/slide" Target="slides/slide429.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451" Type="http://schemas.openxmlformats.org/officeDocument/2006/relationships/slide" Target="slides/slide450.xml"/><Relationship Id="rId472" Type="http://schemas.openxmlformats.org/officeDocument/2006/relationships/slide" Target="slides/slide471.xml"/><Relationship Id="rId493" Type="http://schemas.openxmlformats.org/officeDocument/2006/relationships/slide" Target="slides/slide492.xml"/><Relationship Id="rId507" Type="http://schemas.openxmlformats.org/officeDocument/2006/relationships/slide" Target="slides/slide506.xml"/><Relationship Id="rId528" Type="http://schemas.openxmlformats.org/officeDocument/2006/relationships/slide" Target="slides/slide527.xml"/><Relationship Id="rId549" Type="http://schemas.openxmlformats.org/officeDocument/2006/relationships/font" Target="fonts/font6.fntdata"/><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font" Target="fonts/font17.fntdata"/><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slide" Target="slides/slide419.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41" Type="http://schemas.openxmlformats.org/officeDocument/2006/relationships/slide" Target="slides/slide440.xml"/><Relationship Id="rId462" Type="http://schemas.openxmlformats.org/officeDocument/2006/relationships/slide" Target="slides/slide461.xml"/><Relationship Id="rId483" Type="http://schemas.openxmlformats.org/officeDocument/2006/relationships/slide" Target="slides/slide482.xml"/><Relationship Id="rId518" Type="http://schemas.openxmlformats.org/officeDocument/2006/relationships/slide" Target="slides/slide517.xml"/><Relationship Id="rId539" Type="http://schemas.openxmlformats.org/officeDocument/2006/relationships/slide" Target="slides/slide53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550" Type="http://schemas.openxmlformats.org/officeDocument/2006/relationships/font" Target="fonts/font7.fntdata"/><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431" Type="http://schemas.openxmlformats.org/officeDocument/2006/relationships/slide" Target="slides/slide430.xml"/><Relationship Id="rId452" Type="http://schemas.openxmlformats.org/officeDocument/2006/relationships/slide" Target="slides/slide451.xml"/><Relationship Id="rId473" Type="http://schemas.openxmlformats.org/officeDocument/2006/relationships/slide" Target="slides/slide472.xml"/><Relationship Id="rId494" Type="http://schemas.openxmlformats.org/officeDocument/2006/relationships/slide" Target="slides/slide493.xml"/><Relationship Id="rId508" Type="http://schemas.openxmlformats.org/officeDocument/2006/relationships/slide" Target="slides/slide507.xml"/><Relationship Id="rId529" Type="http://schemas.openxmlformats.org/officeDocument/2006/relationships/slide" Target="slides/slide528.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40" Type="http://schemas.openxmlformats.org/officeDocument/2006/relationships/slide" Target="slides/slide539.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561" Type="http://schemas.openxmlformats.org/officeDocument/2006/relationships/font" Target="fonts/font18.fntdata"/><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slide" Target="slides/slide420.xml"/><Relationship Id="rId442" Type="http://schemas.openxmlformats.org/officeDocument/2006/relationships/slide" Target="slides/slide441.xml"/><Relationship Id="rId463" Type="http://schemas.openxmlformats.org/officeDocument/2006/relationships/slide" Target="slides/slide462.xml"/><Relationship Id="rId484" Type="http://schemas.openxmlformats.org/officeDocument/2006/relationships/slide" Target="slides/slide483.xml"/><Relationship Id="rId519" Type="http://schemas.openxmlformats.org/officeDocument/2006/relationships/slide" Target="slides/slide518.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530" Type="http://schemas.openxmlformats.org/officeDocument/2006/relationships/slide" Target="slides/slide529.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551" Type="http://schemas.openxmlformats.org/officeDocument/2006/relationships/font" Target="fonts/font8.fntdata"/><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432" Type="http://schemas.openxmlformats.org/officeDocument/2006/relationships/slide" Target="slides/slide431.xml"/><Relationship Id="rId453" Type="http://schemas.openxmlformats.org/officeDocument/2006/relationships/slide" Target="slides/slide452.xml"/><Relationship Id="rId474" Type="http://schemas.openxmlformats.org/officeDocument/2006/relationships/slide" Target="slides/slide473.xml"/><Relationship Id="rId509" Type="http://schemas.openxmlformats.org/officeDocument/2006/relationships/slide" Target="slides/slide508.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495" Type="http://schemas.openxmlformats.org/officeDocument/2006/relationships/slide" Target="slides/slide494.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520" Type="http://schemas.openxmlformats.org/officeDocument/2006/relationships/slide" Target="slides/slide519.xml"/><Relationship Id="rId541" Type="http://schemas.openxmlformats.org/officeDocument/2006/relationships/slide" Target="slides/slide540.xml"/><Relationship Id="rId562" Type="http://schemas.openxmlformats.org/officeDocument/2006/relationships/font" Target="fonts/font19.fntdata"/><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slide" Target="slides/slide421.xml"/><Relationship Id="rId443" Type="http://schemas.openxmlformats.org/officeDocument/2006/relationships/slide" Target="slides/slide442.xml"/><Relationship Id="rId464" Type="http://schemas.openxmlformats.org/officeDocument/2006/relationships/slide" Target="slides/slide463.xml"/><Relationship Id="rId303" Type="http://schemas.openxmlformats.org/officeDocument/2006/relationships/slide" Target="slides/slide302.xml"/><Relationship Id="rId485" Type="http://schemas.openxmlformats.org/officeDocument/2006/relationships/slide" Target="slides/slide48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font" Target="fonts/font9.fntdata"/><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presProps" Target="presProps.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465" Type="http://schemas.openxmlformats.org/officeDocument/2006/relationships/slide" Target="slides/slide464.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notesMaster" Target="notesMasters/notesMaster1.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font" Target="fonts/font11.fntdata"/><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theme" Target="theme/theme1.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240" Type="http://schemas.openxmlformats.org/officeDocument/2006/relationships/slide" Target="slides/slide239.xml"/><Relationship Id="rId478" Type="http://schemas.openxmlformats.org/officeDocument/2006/relationships/slide" Target="slides/slide47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font" Target="fonts/font2.fntdata"/><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251" Type="http://schemas.openxmlformats.org/officeDocument/2006/relationships/slide" Target="slides/slide250.xml"/><Relationship Id="rId489" Type="http://schemas.openxmlformats.org/officeDocument/2006/relationships/slide" Target="slides/slide488.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font" Target="fonts/font13.fntdata"/><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458" Type="http://schemas.openxmlformats.org/officeDocument/2006/relationships/slide" Target="slides/slide457.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s>
</file>

<file path=ppt/diagrams/_rels/data10.xml.rels><?xml version="1.0" encoding="UTF-8" standalone="yes"?>
<Relationships xmlns="http://schemas.openxmlformats.org/package/2006/relationships"><Relationship Id="rId1" Type="http://schemas.openxmlformats.org/officeDocument/2006/relationships/image" Target="../media/image82.png"/></Relationships>
</file>

<file path=ppt/diagrams/_rels/data11.xml.rels><?xml version="1.0" encoding="UTF-8" standalone="yes"?>
<Relationships xmlns="http://schemas.openxmlformats.org/package/2006/relationships"><Relationship Id="rId1" Type="http://schemas.openxmlformats.org/officeDocument/2006/relationships/image" Target="../media/image83.png"/></Relationships>
</file>

<file path=ppt/diagrams/_rels/data12.xml.rels><?xml version="1.0" encoding="UTF-8" standalone="yes"?>
<Relationships xmlns="http://schemas.openxmlformats.org/package/2006/relationships"><Relationship Id="rId1" Type="http://schemas.openxmlformats.org/officeDocument/2006/relationships/image" Target="../media/image84.png"/></Relationships>
</file>

<file path=ppt/diagrams/_rels/data13.xml.rels><?xml version="1.0" encoding="UTF-8" standalone="yes"?>
<Relationships xmlns="http://schemas.openxmlformats.org/package/2006/relationships"><Relationship Id="rId1" Type="http://schemas.openxmlformats.org/officeDocument/2006/relationships/image" Target="../media/image85.png"/></Relationships>
</file>

<file path=ppt/diagrams/_rels/data14.xml.rels><?xml version="1.0" encoding="UTF-8" standalone="yes"?>
<Relationships xmlns="http://schemas.openxmlformats.org/package/2006/relationships"><Relationship Id="rId1" Type="http://schemas.openxmlformats.org/officeDocument/2006/relationships/image" Target="../media/image86.png"/></Relationships>
</file>

<file path=ppt/diagrams/_rels/data15.xml.rels><?xml version="1.0" encoding="UTF-8" standalone="yes"?>
<Relationships xmlns="http://schemas.openxmlformats.org/package/2006/relationships"><Relationship Id="rId1" Type="http://schemas.openxmlformats.org/officeDocument/2006/relationships/image" Target="../media/image87.png"/></Relationships>
</file>

<file path=ppt/diagrams/_rels/data16.xml.rels><?xml version="1.0" encoding="UTF-8" standalone="yes"?>
<Relationships xmlns="http://schemas.openxmlformats.org/package/2006/relationships"><Relationship Id="rId1" Type="http://schemas.openxmlformats.org/officeDocument/2006/relationships/image" Target="../media/image88.png"/></Relationships>
</file>

<file path=ppt/diagrams/_rels/data17.xml.rels><?xml version="1.0" encoding="UTF-8" standalone="yes"?>
<Relationships xmlns="http://schemas.openxmlformats.org/package/2006/relationships"><Relationship Id="rId1" Type="http://schemas.openxmlformats.org/officeDocument/2006/relationships/image" Target="../media/image89.png"/></Relationships>
</file>

<file path=ppt/diagrams/_rels/data18.xml.rels><?xml version="1.0" encoding="UTF-8" standalone="yes"?>
<Relationships xmlns="http://schemas.openxmlformats.org/package/2006/relationships"><Relationship Id="rId1" Type="http://schemas.openxmlformats.org/officeDocument/2006/relationships/image" Target="../media/image90.png"/></Relationships>
</file>

<file path=ppt/diagrams/_rels/data19.xml.rels><?xml version="1.0" encoding="UTF-8" standalone="yes"?>
<Relationships xmlns="http://schemas.openxmlformats.org/package/2006/relationships"><Relationship Id="rId1" Type="http://schemas.openxmlformats.org/officeDocument/2006/relationships/image" Target="../media/image94.png"/></Relationships>
</file>

<file path=ppt/diagrams/_rels/data20.xml.rels><?xml version="1.0" encoding="UTF-8" standalone="yes"?>
<Relationships xmlns="http://schemas.openxmlformats.org/package/2006/relationships"><Relationship Id="rId1" Type="http://schemas.openxmlformats.org/officeDocument/2006/relationships/image" Target="../media/image95.png"/></Relationships>
</file>

<file path=ppt/diagrams/_rels/data21.xml.rels><?xml version="1.0" encoding="UTF-8" standalone="yes"?>
<Relationships xmlns="http://schemas.openxmlformats.org/package/2006/relationships"><Relationship Id="rId1" Type="http://schemas.openxmlformats.org/officeDocument/2006/relationships/image" Target="../media/image96.png"/></Relationships>
</file>

<file path=ppt/diagrams/_rels/data22.xml.rels><?xml version="1.0" encoding="UTF-8" standalone="yes"?>
<Relationships xmlns="http://schemas.openxmlformats.org/package/2006/relationships"><Relationship Id="rId1" Type="http://schemas.openxmlformats.org/officeDocument/2006/relationships/image" Target="../media/image97.png"/></Relationships>
</file>

<file path=ppt/diagrams/_rels/data23.xml.rels><?xml version="1.0" encoding="UTF-8" standalone="yes"?>
<Relationships xmlns="http://schemas.openxmlformats.org/package/2006/relationships"><Relationship Id="rId1" Type="http://schemas.openxmlformats.org/officeDocument/2006/relationships/image" Target="../media/image109.png"/></Relationships>
</file>

<file path=ppt/diagrams/_rels/data24.xml.rels><?xml version="1.0" encoding="UTF-8" standalone="yes"?>
<Relationships xmlns="http://schemas.openxmlformats.org/package/2006/relationships"><Relationship Id="rId1" Type="http://schemas.openxmlformats.org/officeDocument/2006/relationships/image" Target="../media/image110.png"/></Relationships>
</file>

<file path=ppt/diagrams/_rels/data25.xml.rels><?xml version="1.0" encoding="UTF-8" standalone="yes"?>
<Relationships xmlns="http://schemas.openxmlformats.org/package/2006/relationships"><Relationship Id="rId1" Type="http://schemas.openxmlformats.org/officeDocument/2006/relationships/image" Target="../media/image111.png"/></Relationships>
</file>

<file path=ppt/diagrams/_rels/data26.xml.rels><?xml version="1.0" encoding="UTF-8" standalone="yes"?>
<Relationships xmlns="http://schemas.openxmlformats.org/package/2006/relationships"><Relationship Id="rId1" Type="http://schemas.openxmlformats.org/officeDocument/2006/relationships/image" Target="../media/image112.png"/></Relationships>
</file>

<file path=ppt/diagrams/_rels/data27.xml.rels><?xml version="1.0" encoding="UTF-8" standalone="yes"?>
<Relationships xmlns="http://schemas.openxmlformats.org/package/2006/relationships"><Relationship Id="rId1" Type="http://schemas.openxmlformats.org/officeDocument/2006/relationships/image" Target="../media/image113.png"/></Relationships>
</file>

<file path=ppt/diagrams/_rels/data28.xml.rels><?xml version="1.0" encoding="UTF-8" standalone="yes"?>
<Relationships xmlns="http://schemas.openxmlformats.org/package/2006/relationships"><Relationship Id="rId1" Type="http://schemas.openxmlformats.org/officeDocument/2006/relationships/image" Target="../media/image114.png"/></Relationships>
</file>

<file path=ppt/diagrams/_rels/data29.xml.rels><?xml version="1.0" encoding="UTF-8" standalone="yes"?>
<Relationships xmlns="http://schemas.openxmlformats.org/package/2006/relationships"><Relationship Id="rId1" Type="http://schemas.openxmlformats.org/officeDocument/2006/relationships/image" Target="../media/image115.png"/></Relationships>
</file>

<file path=ppt/diagrams/_rels/data3.xml.rels><?xml version="1.0" encoding="UTF-8" standalone="yes"?>
<Relationships xmlns="http://schemas.openxmlformats.org/package/2006/relationships"><Relationship Id="rId1" Type="http://schemas.openxmlformats.org/officeDocument/2006/relationships/image" Target="../media/image14.png"/></Relationships>
</file>

<file path=ppt/diagrams/_rels/data30.xml.rels><?xml version="1.0" encoding="UTF-8" standalone="yes"?>
<Relationships xmlns="http://schemas.openxmlformats.org/package/2006/relationships"><Relationship Id="rId1" Type="http://schemas.openxmlformats.org/officeDocument/2006/relationships/image" Target="../media/image116.png"/></Relationships>
</file>

<file path=ppt/diagrams/_rels/data31.xml.rels><?xml version="1.0" encoding="UTF-8" standalone="yes"?>
<Relationships xmlns="http://schemas.openxmlformats.org/package/2006/relationships"><Relationship Id="rId1" Type="http://schemas.openxmlformats.org/officeDocument/2006/relationships/image" Target="../media/image117.png"/></Relationships>
</file>

<file path=ppt/diagrams/_rels/data33.xml.rels><?xml version="1.0" encoding="UTF-8" standalone="yes"?>
<Relationships xmlns="http://schemas.openxmlformats.org/package/2006/relationships"><Relationship Id="rId1" Type="http://schemas.openxmlformats.org/officeDocument/2006/relationships/image" Target="../media/image147.png"/></Relationships>
</file>

<file path=ppt/diagrams/_rels/data34.xml.rels><?xml version="1.0" encoding="UTF-8" standalone="yes"?>
<Relationships xmlns="http://schemas.openxmlformats.org/package/2006/relationships"><Relationship Id="rId1" Type="http://schemas.openxmlformats.org/officeDocument/2006/relationships/image" Target="../media/image148.png"/></Relationships>
</file>

<file path=ppt/diagrams/_rels/data35.xml.rels><?xml version="1.0" encoding="UTF-8" standalone="yes"?>
<Relationships xmlns="http://schemas.openxmlformats.org/package/2006/relationships"><Relationship Id="rId1" Type="http://schemas.openxmlformats.org/officeDocument/2006/relationships/image" Target="../media/image149.png"/></Relationships>
</file>

<file path=ppt/diagrams/_rels/data36.xml.rels><?xml version="1.0" encoding="UTF-8" standalone="yes"?>
<Relationships xmlns="http://schemas.openxmlformats.org/package/2006/relationships"><Relationship Id="rId1" Type="http://schemas.openxmlformats.org/officeDocument/2006/relationships/image" Target="../media/image158.png"/></Relationships>
</file>

<file path=ppt/diagrams/_rels/data37.xml.rels><?xml version="1.0" encoding="UTF-8" standalone="yes"?>
<Relationships xmlns="http://schemas.openxmlformats.org/package/2006/relationships"><Relationship Id="rId1" Type="http://schemas.openxmlformats.org/officeDocument/2006/relationships/image" Target="../media/image159.png"/></Relationships>
</file>

<file path=ppt/diagrams/_rels/data38.xml.rels><?xml version="1.0" encoding="UTF-8" standalone="yes"?>
<Relationships xmlns="http://schemas.openxmlformats.org/package/2006/relationships"><Relationship Id="rId1" Type="http://schemas.openxmlformats.org/officeDocument/2006/relationships/image" Target="../media/image161.png"/></Relationships>
</file>

<file path=ppt/diagrams/_rels/data39.xml.rels><?xml version="1.0" encoding="UTF-8" standalone="yes"?>
<Relationships xmlns="http://schemas.openxmlformats.org/package/2006/relationships"><Relationship Id="rId1" Type="http://schemas.openxmlformats.org/officeDocument/2006/relationships/image" Target="../media/image165.png"/></Relationships>
</file>

<file path=ppt/diagrams/_rels/data4.xml.rels><?xml version="1.0" encoding="UTF-8" standalone="yes"?>
<Relationships xmlns="http://schemas.openxmlformats.org/package/2006/relationships"><Relationship Id="rId1" Type="http://schemas.openxmlformats.org/officeDocument/2006/relationships/image" Target="../media/image18.png"/></Relationships>
</file>

<file path=ppt/diagrams/_rels/data40.xml.rels><?xml version="1.0" encoding="UTF-8" standalone="yes"?>
<Relationships xmlns="http://schemas.openxmlformats.org/package/2006/relationships"><Relationship Id="rId1" Type="http://schemas.openxmlformats.org/officeDocument/2006/relationships/image" Target="../media/image166.png"/></Relationships>
</file>

<file path=ppt/diagrams/_rels/data41.xml.rels><?xml version="1.0" encoding="UTF-8" standalone="yes"?>
<Relationships xmlns="http://schemas.openxmlformats.org/package/2006/relationships"><Relationship Id="rId1" Type="http://schemas.openxmlformats.org/officeDocument/2006/relationships/image" Target="../media/image167.png"/></Relationships>
</file>

<file path=ppt/diagrams/_rels/data42.xml.rels><?xml version="1.0" encoding="UTF-8" standalone="yes"?>
<Relationships xmlns="http://schemas.openxmlformats.org/package/2006/relationships"><Relationship Id="rId1" Type="http://schemas.openxmlformats.org/officeDocument/2006/relationships/image" Target="../media/image175.png"/></Relationships>
</file>

<file path=ppt/diagrams/_rels/data43.xml.rels><?xml version="1.0" encoding="UTF-8" standalone="yes"?>
<Relationships xmlns="http://schemas.openxmlformats.org/package/2006/relationships"><Relationship Id="rId1" Type="http://schemas.openxmlformats.org/officeDocument/2006/relationships/image" Target="../media/image176.png"/></Relationships>
</file>

<file path=ppt/diagrams/_rels/data44.xml.rels><?xml version="1.0" encoding="UTF-8" standalone="yes"?>
<Relationships xmlns="http://schemas.openxmlformats.org/package/2006/relationships"><Relationship Id="rId1" Type="http://schemas.openxmlformats.org/officeDocument/2006/relationships/image" Target="../media/image177.png"/></Relationships>
</file>

<file path=ppt/diagrams/_rels/data45.xml.rels><?xml version="1.0" encoding="UTF-8" standalone="yes"?>
<Relationships xmlns="http://schemas.openxmlformats.org/package/2006/relationships"><Relationship Id="rId1" Type="http://schemas.openxmlformats.org/officeDocument/2006/relationships/image" Target="../media/image178.png"/></Relationships>
</file>

<file path=ppt/diagrams/_rels/data46.xml.rels><?xml version="1.0" encoding="UTF-8" standalone="yes"?>
<Relationships xmlns="http://schemas.openxmlformats.org/package/2006/relationships"><Relationship Id="rId1" Type="http://schemas.openxmlformats.org/officeDocument/2006/relationships/image" Target="../media/image179.png"/></Relationships>
</file>

<file path=ppt/diagrams/_rels/data47.xml.rels><?xml version="1.0" encoding="UTF-8" standalone="yes"?>
<Relationships xmlns="http://schemas.openxmlformats.org/package/2006/relationships"><Relationship Id="rId1" Type="http://schemas.openxmlformats.org/officeDocument/2006/relationships/image" Target="../media/image184.png"/></Relationships>
</file>

<file path=ppt/diagrams/_rels/data48.xml.rels><?xml version="1.0" encoding="UTF-8" standalone="yes"?>
<Relationships xmlns="http://schemas.openxmlformats.org/package/2006/relationships"><Relationship Id="rId1" Type="http://schemas.openxmlformats.org/officeDocument/2006/relationships/image" Target="../media/image185.png"/></Relationships>
</file>

<file path=ppt/diagrams/_rels/data49.xml.rels><?xml version="1.0" encoding="UTF-8" standalone="yes"?>
<Relationships xmlns="http://schemas.openxmlformats.org/package/2006/relationships"><Relationship Id="rId1" Type="http://schemas.openxmlformats.org/officeDocument/2006/relationships/image" Target="../media/image186.png"/></Relationships>
</file>

<file path=ppt/diagrams/_rels/data5.xml.rels><?xml version="1.0" encoding="UTF-8" standalone="yes"?>
<Relationships xmlns="http://schemas.openxmlformats.org/package/2006/relationships"><Relationship Id="rId1" Type="http://schemas.openxmlformats.org/officeDocument/2006/relationships/image" Target="../media/image53.png"/></Relationships>
</file>

<file path=ppt/diagrams/_rels/data50.xml.rels><?xml version="1.0" encoding="UTF-8" standalone="yes"?>
<Relationships xmlns="http://schemas.openxmlformats.org/package/2006/relationships"><Relationship Id="rId1" Type="http://schemas.openxmlformats.org/officeDocument/2006/relationships/image" Target="../media/image187.png"/></Relationships>
</file>

<file path=ppt/diagrams/_rels/data51.xml.rels><?xml version="1.0" encoding="UTF-8" standalone="yes"?>
<Relationships xmlns="http://schemas.openxmlformats.org/package/2006/relationships"><Relationship Id="rId1" Type="http://schemas.openxmlformats.org/officeDocument/2006/relationships/image" Target="../media/image188.png"/></Relationships>
</file>

<file path=ppt/diagrams/_rels/data52.xml.rels><?xml version="1.0" encoding="UTF-8" standalone="yes"?>
<Relationships xmlns="http://schemas.openxmlformats.org/package/2006/relationships"><Relationship Id="rId1" Type="http://schemas.openxmlformats.org/officeDocument/2006/relationships/image" Target="../media/image189.png"/></Relationships>
</file>

<file path=ppt/diagrams/_rels/data53.xml.rels><?xml version="1.0" encoding="UTF-8" standalone="yes"?>
<Relationships xmlns="http://schemas.openxmlformats.org/package/2006/relationships"><Relationship Id="rId1" Type="http://schemas.openxmlformats.org/officeDocument/2006/relationships/image" Target="../media/image190.png"/></Relationships>
</file>

<file path=ppt/diagrams/_rels/data54.xml.rels><?xml version="1.0" encoding="UTF-8" standalone="yes"?>
<Relationships xmlns="http://schemas.openxmlformats.org/package/2006/relationships"><Relationship Id="rId1" Type="http://schemas.openxmlformats.org/officeDocument/2006/relationships/image" Target="../media/image191.png"/></Relationships>
</file>

<file path=ppt/diagrams/_rels/data55.xml.rels><?xml version="1.0" encoding="UTF-8" standalone="yes"?>
<Relationships xmlns="http://schemas.openxmlformats.org/package/2006/relationships"><Relationship Id="rId1" Type="http://schemas.openxmlformats.org/officeDocument/2006/relationships/image" Target="../media/image193.png"/></Relationships>
</file>

<file path=ppt/diagrams/_rels/data56.xml.rels><?xml version="1.0" encoding="UTF-8" standalone="yes"?>
<Relationships xmlns="http://schemas.openxmlformats.org/package/2006/relationships"><Relationship Id="rId1" Type="http://schemas.openxmlformats.org/officeDocument/2006/relationships/image" Target="../media/image194.png"/></Relationships>
</file>

<file path=ppt/diagrams/_rels/data57.xml.rels><?xml version="1.0" encoding="UTF-8" standalone="yes"?>
<Relationships xmlns="http://schemas.openxmlformats.org/package/2006/relationships"><Relationship Id="rId1" Type="http://schemas.openxmlformats.org/officeDocument/2006/relationships/image" Target="../media/image195.png"/></Relationships>
</file>

<file path=ppt/diagrams/_rels/data58.xml.rels><?xml version="1.0" encoding="UTF-8" standalone="yes"?>
<Relationships xmlns="http://schemas.openxmlformats.org/package/2006/relationships"><Relationship Id="rId1" Type="http://schemas.openxmlformats.org/officeDocument/2006/relationships/image" Target="../media/image200.png"/></Relationships>
</file>

<file path=ppt/diagrams/_rels/data59.xml.rels><?xml version="1.0" encoding="UTF-8" standalone="yes"?>
<Relationships xmlns="http://schemas.openxmlformats.org/package/2006/relationships"><Relationship Id="rId1" Type="http://schemas.openxmlformats.org/officeDocument/2006/relationships/image" Target="../media/image201.png"/></Relationships>
</file>

<file path=ppt/diagrams/_rels/data6.xml.rels><?xml version="1.0" encoding="UTF-8" standalone="yes"?>
<Relationships xmlns="http://schemas.openxmlformats.org/package/2006/relationships"><Relationship Id="rId1" Type="http://schemas.openxmlformats.org/officeDocument/2006/relationships/image" Target="../media/image56.png"/></Relationships>
</file>

<file path=ppt/diagrams/_rels/data60.xml.rels><?xml version="1.0" encoding="UTF-8" standalone="yes"?>
<Relationships xmlns="http://schemas.openxmlformats.org/package/2006/relationships"><Relationship Id="rId1" Type="http://schemas.openxmlformats.org/officeDocument/2006/relationships/image" Target="../media/image202.png"/></Relationships>
</file>

<file path=ppt/diagrams/_rels/data61.xml.rels><?xml version="1.0" encoding="UTF-8" standalone="yes"?>
<Relationships xmlns="http://schemas.openxmlformats.org/package/2006/relationships"><Relationship Id="rId1" Type="http://schemas.openxmlformats.org/officeDocument/2006/relationships/image" Target="../media/image203.png"/></Relationships>
</file>

<file path=ppt/diagrams/_rels/data62.xml.rels><?xml version="1.0" encoding="UTF-8" standalone="yes"?>
<Relationships xmlns="http://schemas.openxmlformats.org/package/2006/relationships"><Relationship Id="rId1" Type="http://schemas.openxmlformats.org/officeDocument/2006/relationships/image" Target="../media/image213.png"/></Relationships>
</file>

<file path=ppt/diagrams/_rels/data63.xml.rels><?xml version="1.0" encoding="UTF-8" standalone="yes"?>
<Relationships xmlns="http://schemas.openxmlformats.org/package/2006/relationships"><Relationship Id="rId1" Type="http://schemas.openxmlformats.org/officeDocument/2006/relationships/image" Target="../media/image214.png"/></Relationships>
</file>

<file path=ppt/diagrams/_rels/data64.xml.rels><?xml version="1.0" encoding="UTF-8" standalone="yes"?>
<Relationships xmlns="http://schemas.openxmlformats.org/package/2006/relationships"><Relationship Id="rId1" Type="http://schemas.openxmlformats.org/officeDocument/2006/relationships/image" Target="../media/image215.png"/></Relationships>
</file>

<file path=ppt/diagrams/_rels/data65.xml.rels><?xml version="1.0" encoding="UTF-8" standalone="yes"?>
<Relationships xmlns="http://schemas.openxmlformats.org/package/2006/relationships"><Relationship Id="rId2" Type="http://schemas.openxmlformats.org/officeDocument/2006/relationships/image" Target="../media/image317.png"/><Relationship Id="rId1" Type="http://schemas.openxmlformats.org/officeDocument/2006/relationships/image" Target="../media/image316.png"/></Relationships>
</file>

<file path=ppt/diagrams/_rels/data66.xml.rels><?xml version="1.0" encoding="UTF-8" standalone="yes"?>
<Relationships xmlns="http://schemas.openxmlformats.org/package/2006/relationships"><Relationship Id="rId1" Type="http://schemas.openxmlformats.org/officeDocument/2006/relationships/image" Target="../media/image368.png"/></Relationships>
</file>

<file path=ppt/diagrams/_rels/data67.xml.rels><?xml version="1.0" encoding="UTF-8" standalone="yes"?>
<Relationships xmlns="http://schemas.openxmlformats.org/package/2006/relationships"><Relationship Id="rId1" Type="http://schemas.openxmlformats.org/officeDocument/2006/relationships/image" Target="../media/image389.png"/></Relationships>
</file>

<file path=ppt/diagrams/_rels/data68.xml.rels><?xml version="1.0" encoding="UTF-8" standalone="yes"?>
<Relationships xmlns="http://schemas.openxmlformats.org/package/2006/relationships"><Relationship Id="rId1" Type="http://schemas.openxmlformats.org/officeDocument/2006/relationships/image" Target="../media/image395.png"/></Relationships>
</file>

<file path=ppt/diagrams/_rels/data69.xml.rels><?xml version="1.0" encoding="UTF-8" standalone="yes"?>
<Relationships xmlns="http://schemas.openxmlformats.org/package/2006/relationships"><Relationship Id="rId1" Type="http://schemas.openxmlformats.org/officeDocument/2006/relationships/image" Target="../media/image400.png"/></Relationships>
</file>

<file path=ppt/diagrams/_rels/data7.xml.rels><?xml version="1.0" encoding="UTF-8" standalone="yes"?>
<Relationships xmlns="http://schemas.openxmlformats.org/package/2006/relationships"><Relationship Id="rId1" Type="http://schemas.openxmlformats.org/officeDocument/2006/relationships/image" Target="../media/image72.png"/></Relationships>
</file>

<file path=ppt/diagrams/_rels/data70.xml.rels><?xml version="1.0" encoding="UTF-8" standalone="yes"?>
<Relationships xmlns="http://schemas.openxmlformats.org/package/2006/relationships"><Relationship Id="rId1" Type="http://schemas.openxmlformats.org/officeDocument/2006/relationships/image" Target="../media/image401.png"/></Relationships>
</file>

<file path=ppt/diagrams/_rels/data71.xml.rels><?xml version="1.0" encoding="UTF-8" standalone="yes"?>
<Relationships xmlns="http://schemas.openxmlformats.org/package/2006/relationships"><Relationship Id="rId1" Type="http://schemas.openxmlformats.org/officeDocument/2006/relationships/image" Target="../media/image402.png"/></Relationships>
</file>

<file path=ppt/diagrams/_rels/data72.xml.rels><?xml version="1.0" encoding="UTF-8" standalone="yes"?>
<Relationships xmlns="http://schemas.openxmlformats.org/package/2006/relationships"><Relationship Id="rId1" Type="http://schemas.openxmlformats.org/officeDocument/2006/relationships/image" Target="../media/image403.png"/></Relationships>
</file>

<file path=ppt/diagrams/_rels/data73.xml.rels><?xml version="1.0" encoding="UTF-8" standalone="yes"?>
<Relationships xmlns="http://schemas.openxmlformats.org/package/2006/relationships"><Relationship Id="rId1" Type="http://schemas.openxmlformats.org/officeDocument/2006/relationships/image" Target="../media/image404.png"/></Relationships>
</file>

<file path=ppt/diagrams/_rels/data74.xml.rels><?xml version="1.0" encoding="UTF-8" standalone="yes"?>
<Relationships xmlns="http://schemas.openxmlformats.org/package/2006/relationships"><Relationship Id="rId1" Type="http://schemas.openxmlformats.org/officeDocument/2006/relationships/image" Target="../media/image405.png"/></Relationships>
</file>

<file path=ppt/diagrams/_rels/data75.xml.rels><?xml version="1.0" encoding="UTF-8" standalone="yes"?>
<Relationships xmlns="http://schemas.openxmlformats.org/package/2006/relationships"><Relationship Id="rId1" Type="http://schemas.openxmlformats.org/officeDocument/2006/relationships/image" Target="../media/image434.png"/></Relationships>
</file>

<file path=ppt/diagrams/_rels/data76.xml.rels><?xml version="1.0" encoding="UTF-8" standalone="yes"?>
<Relationships xmlns="http://schemas.openxmlformats.org/package/2006/relationships"><Relationship Id="rId1" Type="http://schemas.openxmlformats.org/officeDocument/2006/relationships/image" Target="../media/image435.png"/></Relationships>
</file>

<file path=ppt/diagrams/_rels/data77.xml.rels><?xml version="1.0" encoding="UTF-8" standalone="yes"?>
<Relationships xmlns="http://schemas.openxmlformats.org/package/2006/relationships"><Relationship Id="rId1" Type="http://schemas.openxmlformats.org/officeDocument/2006/relationships/image" Target="../media/image440.png"/></Relationships>
</file>

<file path=ppt/diagrams/_rels/data78.xml.rels><?xml version="1.0" encoding="UTF-8" standalone="yes"?>
<Relationships xmlns="http://schemas.openxmlformats.org/package/2006/relationships"><Relationship Id="rId1" Type="http://schemas.openxmlformats.org/officeDocument/2006/relationships/image" Target="../media/image442.png"/></Relationships>
</file>

<file path=ppt/diagrams/_rels/data79.xml.rels><?xml version="1.0" encoding="UTF-8" standalone="yes"?>
<Relationships xmlns="http://schemas.openxmlformats.org/package/2006/relationships"><Relationship Id="rId1" Type="http://schemas.openxmlformats.org/officeDocument/2006/relationships/image" Target="../media/image444.png"/></Relationships>
</file>

<file path=ppt/diagrams/_rels/data8.xml.rels><?xml version="1.0" encoding="UTF-8" standalone="yes"?>
<Relationships xmlns="http://schemas.openxmlformats.org/package/2006/relationships"><Relationship Id="rId1" Type="http://schemas.openxmlformats.org/officeDocument/2006/relationships/image" Target="../media/image73.png"/></Relationships>
</file>

<file path=ppt/diagrams/_rels/data80.xml.rels><?xml version="1.0" encoding="UTF-8" standalone="yes"?>
<Relationships xmlns="http://schemas.openxmlformats.org/package/2006/relationships"><Relationship Id="rId1" Type="http://schemas.openxmlformats.org/officeDocument/2006/relationships/image" Target="../media/image445.png"/></Relationships>
</file>

<file path=ppt/diagrams/_rels/data9.xml.rels><?xml version="1.0" encoding="UTF-8" standalone="yes"?>
<Relationships xmlns="http://schemas.openxmlformats.org/package/2006/relationships"><Relationship Id="rId1" Type="http://schemas.openxmlformats.org/officeDocument/2006/relationships/image" Target="../media/image79.png"/></Relationships>
</file>

<file path=ppt/diagrams/_rels/drawing3.xml.rels><?xml version="1.0" encoding="UTF-8" standalone="yes"?>
<Relationships xmlns="http://schemas.openxmlformats.org/package/2006/relationships"><Relationship Id="rId1" Type="http://schemas.openxmlformats.org/officeDocument/2006/relationships/image" Target="../media/image14.png"/></Relationships>
</file>

<file path=ppt/diagrams/_rels/drawing4.xml.rels><?xml version="1.0" encoding="UTF-8" standalone="yes"?>
<Relationships xmlns="http://schemas.openxmlformats.org/package/2006/relationships"><Relationship Id="rId1" Type="http://schemas.openxmlformats.org/officeDocument/2006/relationships/image" Target="../media/image18.png"/></Relationships>
</file>

<file path=ppt/diagrams/_rels/drawing53.xml.rels><?xml version="1.0" encoding="UTF-8" standalone="yes"?>
<Relationships xmlns="http://schemas.openxmlformats.org/package/2006/relationships"><Relationship Id="rId1" Type="http://schemas.openxmlformats.org/officeDocument/2006/relationships/image" Target="../media/image190.png"/></Relationships>
</file>

<file path=ppt/diagrams/_rels/drawing54.xml.rels><?xml version="1.0" encoding="UTF-8" standalone="yes"?>
<Relationships xmlns="http://schemas.openxmlformats.org/package/2006/relationships"><Relationship Id="rId1" Type="http://schemas.openxmlformats.org/officeDocument/2006/relationships/image" Target="../media/image191.png"/></Relationships>
</file>

<file path=ppt/diagrams/_rels/drawing55.xml.rels><?xml version="1.0" encoding="UTF-8" standalone="yes"?>
<Relationships xmlns="http://schemas.openxmlformats.org/package/2006/relationships"><Relationship Id="rId1" Type="http://schemas.openxmlformats.org/officeDocument/2006/relationships/image" Target="../media/image193.png"/></Relationships>
</file>

<file path=ppt/diagrams/_rels/drawing56.xml.rels><?xml version="1.0" encoding="UTF-8" standalone="yes"?>
<Relationships xmlns="http://schemas.openxmlformats.org/package/2006/relationships"><Relationship Id="rId1" Type="http://schemas.openxmlformats.org/officeDocument/2006/relationships/image" Target="../media/image194.png"/></Relationships>
</file>

<file path=ppt/diagrams/_rels/drawing57.xml.rels><?xml version="1.0" encoding="UTF-8" standalone="yes"?>
<Relationships xmlns="http://schemas.openxmlformats.org/package/2006/relationships"><Relationship Id="rId1" Type="http://schemas.openxmlformats.org/officeDocument/2006/relationships/image" Target="../media/image195.png"/></Relationships>
</file>

<file path=ppt/diagrams/_rels/drawing58.xml.rels><?xml version="1.0" encoding="UTF-8" standalone="yes"?>
<Relationships xmlns="http://schemas.openxmlformats.org/package/2006/relationships"><Relationship Id="rId1" Type="http://schemas.openxmlformats.org/officeDocument/2006/relationships/image" Target="../media/image200.png"/></Relationships>
</file>

<file path=ppt/diagrams/_rels/drawing59.xml.rels><?xml version="1.0" encoding="UTF-8" standalone="yes"?>
<Relationships xmlns="http://schemas.openxmlformats.org/package/2006/relationships"><Relationship Id="rId1" Type="http://schemas.openxmlformats.org/officeDocument/2006/relationships/image" Target="../media/image201.png"/></Relationships>
</file>

<file path=ppt/diagrams/_rels/drawing60.xml.rels><?xml version="1.0" encoding="UTF-8" standalone="yes"?>
<Relationships xmlns="http://schemas.openxmlformats.org/package/2006/relationships"><Relationship Id="rId1" Type="http://schemas.openxmlformats.org/officeDocument/2006/relationships/image" Target="../media/image202.png"/></Relationships>
</file>

<file path=ppt/diagrams/colors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2">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49C14AC-C94E-428E-879C-401C0BCD95E3}" type="doc">
      <dgm:prSet loTypeId="urn:microsoft.com/office/officeart/2005/8/layout/cycle3" loCatId="cycle" qsTypeId="urn:microsoft.com/office/officeart/2005/8/quickstyle/simple1" qsCatId="simple" csTypeId="urn:microsoft.com/office/officeart/2005/8/colors/colorful1#1" csCatId="colorful" phldr="1"/>
      <dgm:spPr/>
      <dgm:t>
        <a:bodyPr/>
        <a:lstStyle/>
        <a:p>
          <a:pPr rtl="1"/>
          <a:endParaRPr lang="ar-EG"/>
        </a:p>
      </dgm:t>
    </dgm:pt>
    <dgm:pt modelId="{8DF27F56-5F64-4EE0-9351-8CB2D0F7A782}">
      <dgm:prSet phldrT="[Text]" custT="1"/>
      <dgm:spPr>
        <a:xfrm>
          <a:off x="3075942" y="2282"/>
          <a:ext cx="1620515" cy="810257"/>
        </a:xfrm>
        <a:solidFill>
          <a:srgbClr val="C0504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rtl="1"/>
          <a:r>
            <a:rPr lang="ar-EG" sz="2000" dirty="0" smtClean="0"/>
            <a:t>إدارة المشروعات</a:t>
          </a:r>
          <a:endParaRPr lang="ar-EG" sz="2000" b="1" dirty="0">
            <a:solidFill>
              <a:sysClr val="window" lastClr="FFFFFF"/>
            </a:solidFill>
            <a:latin typeface="Arial"/>
            <a:ea typeface="+mn-ea"/>
            <a:cs typeface="+mn-cs"/>
          </a:endParaRPr>
        </a:p>
      </dgm:t>
    </dgm:pt>
    <dgm:pt modelId="{96A99246-0E72-4C71-860C-B3BE5646EC16}" type="parTrans" cxnId="{B0523BC4-2DC4-4B45-B444-F8A715A8E45C}">
      <dgm:prSet/>
      <dgm:spPr/>
      <dgm:t>
        <a:bodyPr/>
        <a:lstStyle/>
        <a:p>
          <a:pPr rtl="1"/>
          <a:endParaRPr lang="ar-EG"/>
        </a:p>
      </dgm:t>
    </dgm:pt>
    <dgm:pt modelId="{D98B5DC0-B716-4FE7-99EB-4F3C51ADB7BB}" type="sibTrans" cxnId="{B0523BC4-2DC4-4B45-B444-F8A715A8E45C}">
      <dgm:prSet/>
      <dgm:spPr>
        <a:xfrm>
          <a:off x="1302477" y="-32581"/>
          <a:ext cx="5167445" cy="5167445"/>
        </a:xfrm>
        <a:solidFill>
          <a:srgbClr val="C0504D">
            <a:tint val="40000"/>
            <a:hueOff val="0"/>
            <a:satOff val="0"/>
            <a:lumOff val="0"/>
            <a:alphaOff val="0"/>
          </a:srgbClr>
        </a:solidFill>
        <a:ln>
          <a:noFill/>
        </a:ln>
        <a:effectLst/>
      </dgm:spPr>
      <dgm:t>
        <a:bodyPr/>
        <a:lstStyle/>
        <a:p>
          <a:pPr rtl="1"/>
          <a:endParaRPr lang="ar-EG"/>
        </a:p>
      </dgm:t>
    </dgm:pt>
    <dgm:pt modelId="{91C588C5-38D2-489F-8E23-221DA1CD6A1D}">
      <dgm:prSet phldrT="[Text]" custT="1"/>
      <dgm:spPr>
        <a:xfrm>
          <a:off x="2119835" y="4191260"/>
          <a:ext cx="1620515" cy="810257"/>
        </a:xfrm>
        <a:solidFill>
          <a:srgbClr val="F79646">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rtl="1"/>
          <a:r>
            <a:rPr lang="ar-EG" sz="2000" b="1" dirty="0" smtClean="0">
              <a:solidFill>
                <a:sysClr val="window" lastClr="FFFFFF"/>
              </a:solidFill>
              <a:latin typeface="Arial"/>
              <a:ea typeface="+mn-ea"/>
              <a:cs typeface="+mn-cs"/>
            </a:rPr>
            <a:t>الإبداع وفرص الأعمال</a:t>
          </a:r>
          <a:endParaRPr lang="ar-EG" sz="2000" b="1" dirty="0">
            <a:solidFill>
              <a:sysClr val="window" lastClr="FFFFFF"/>
            </a:solidFill>
            <a:latin typeface="Arial"/>
            <a:ea typeface="+mn-ea"/>
            <a:cs typeface="+mn-cs"/>
          </a:endParaRPr>
        </a:p>
      </dgm:t>
    </dgm:pt>
    <dgm:pt modelId="{A73CBB97-CF59-4B52-80D4-79C26F3E1400}" type="parTrans" cxnId="{9880188E-AD85-4046-9920-478F75C9F3BE}">
      <dgm:prSet/>
      <dgm:spPr/>
      <dgm:t>
        <a:bodyPr/>
        <a:lstStyle/>
        <a:p>
          <a:pPr rtl="1"/>
          <a:endParaRPr lang="ar-EG"/>
        </a:p>
      </dgm:t>
    </dgm:pt>
    <dgm:pt modelId="{2886B24C-CFB7-4A35-B39E-2B11A60D50A6}" type="sibTrans" cxnId="{9880188E-AD85-4046-9920-478F75C9F3BE}">
      <dgm:prSet/>
      <dgm:spPr/>
      <dgm:t>
        <a:bodyPr/>
        <a:lstStyle/>
        <a:p>
          <a:pPr rtl="1"/>
          <a:endParaRPr lang="ar-EG"/>
        </a:p>
      </dgm:t>
    </dgm:pt>
    <dgm:pt modelId="{9E188381-14FC-49DB-A093-422EDAE67162}">
      <dgm:prSet phldrT="[Text]" custT="1"/>
      <dgm:spPr>
        <a:xfrm>
          <a:off x="4798787" y="831960"/>
          <a:ext cx="1620515" cy="810257"/>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rtl="1"/>
          <a:r>
            <a:rPr lang="ar-EG" sz="2000" b="1" dirty="0" smtClean="0">
              <a:solidFill>
                <a:sysClr val="window" lastClr="FFFFFF"/>
              </a:solidFill>
              <a:latin typeface="Arial"/>
              <a:ea typeface="+mn-ea"/>
              <a:cs typeface="+mn-cs"/>
            </a:rPr>
            <a:t>تخطيط العمل والتحكم في الموارد</a:t>
          </a:r>
          <a:endParaRPr lang="ar-EG" sz="2000" b="1" dirty="0">
            <a:solidFill>
              <a:sysClr val="window" lastClr="FFFFFF"/>
            </a:solidFill>
            <a:latin typeface="Arial"/>
            <a:ea typeface="+mn-ea"/>
            <a:cs typeface="+mn-cs"/>
          </a:endParaRPr>
        </a:p>
      </dgm:t>
    </dgm:pt>
    <dgm:pt modelId="{C7B37881-8019-44A0-928A-28F80D5A5EB4}" type="parTrans" cxnId="{E1DC07F5-E2D5-415C-975C-3B17476AAF2A}">
      <dgm:prSet/>
      <dgm:spPr/>
      <dgm:t>
        <a:bodyPr/>
        <a:lstStyle/>
        <a:p>
          <a:pPr rtl="1"/>
          <a:endParaRPr lang="ar-EG"/>
        </a:p>
      </dgm:t>
    </dgm:pt>
    <dgm:pt modelId="{029514F2-CC5F-40C2-B013-268C50F16D57}" type="sibTrans" cxnId="{E1DC07F5-E2D5-415C-975C-3B17476AAF2A}">
      <dgm:prSet/>
      <dgm:spPr/>
      <dgm:t>
        <a:bodyPr/>
        <a:lstStyle/>
        <a:p>
          <a:pPr rtl="1"/>
          <a:endParaRPr lang="ar-EG"/>
        </a:p>
      </dgm:t>
    </dgm:pt>
    <dgm:pt modelId="{55253242-7D18-4EB9-8243-AAF6121BABAA}">
      <dgm:prSet phldrT="[Text]" custT="1"/>
      <dgm:spPr>
        <a:xfrm>
          <a:off x="5224295" y="2696231"/>
          <a:ext cx="1620515" cy="810257"/>
        </a:xfrm>
        <a:solidFill>
          <a:srgbClr val="8064A2">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rtl="1"/>
          <a:r>
            <a:rPr lang="ar-EG" sz="2000" b="1" dirty="0" smtClean="0">
              <a:solidFill>
                <a:sysClr val="window" lastClr="FFFFFF"/>
              </a:solidFill>
              <a:latin typeface="Arial"/>
              <a:ea typeface="+mn-ea"/>
              <a:cs typeface="+mn-cs"/>
            </a:rPr>
            <a:t>الريادة وعالم الاعمال</a:t>
          </a:r>
          <a:endParaRPr lang="ar-EG" sz="2000" b="1" dirty="0">
            <a:solidFill>
              <a:sysClr val="window" lastClr="FFFFFF"/>
            </a:solidFill>
            <a:latin typeface="Arial"/>
            <a:ea typeface="+mn-ea"/>
            <a:cs typeface="+mn-cs"/>
          </a:endParaRPr>
        </a:p>
      </dgm:t>
    </dgm:pt>
    <dgm:pt modelId="{E7774644-F584-4571-8BC0-9DB5DE279E6F}" type="parTrans" cxnId="{38F3FAF2-C018-4083-BF8A-80FFD9755EB8}">
      <dgm:prSet/>
      <dgm:spPr/>
      <dgm:t>
        <a:bodyPr/>
        <a:lstStyle/>
        <a:p>
          <a:pPr rtl="1"/>
          <a:endParaRPr lang="ar-EG"/>
        </a:p>
      </dgm:t>
    </dgm:pt>
    <dgm:pt modelId="{F6CA43B7-4A80-4BE9-8B0E-AAF8DF0FDA4D}" type="sibTrans" cxnId="{38F3FAF2-C018-4083-BF8A-80FFD9755EB8}">
      <dgm:prSet/>
      <dgm:spPr/>
      <dgm:t>
        <a:bodyPr/>
        <a:lstStyle/>
        <a:p>
          <a:pPr rtl="1"/>
          <a:endParaRPr lang="ar-EG"/>
        </a:p>
      </dgm:t>
    </dgm:pt>
    <dgm:pt modelId="{07B78506-EEFD-4F0D-8CE1-AA7545B923F2}">
      <dgm:prSet phldrT="[Text]" custT="1"/>
      <dgm:spPr>
        <a:xfrm>
          <a:off x="4032049" y="4191260"/>
          <a:ext cx="1620515" cy="810257"/>
        </a:xfrm>
        <a:solidFill>
          <a:srgbClr val="4BACC6">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rtl="1"/>
          <a:r>
            <a:rPr lang="ar-EG" sz="2000" b="1" dirty="0" smtClean="0">
              <a:solidFill>
                <a:sysClr val="window" lastClr="FFFFFF"/>
              </a:solidFill>
              <a:latin typeface="Arial"/>
              <a:ea typeface="+mn-ea"/>
              <a:cs typeface="+mn-cs"/>
            </a:rPr>
            <a:t>المؤسسة الصغيرة</a:t>
          </a:r>
        </a:p>
        <a:p>
          <a:pPr rtl="1"/>
          <a:r>
            <a:rPr lang="ar-EG" sz="2000" b="1" dirty="0" smtClean="0">
              <a:solidFill>
                <a:sysClr val="window" lastClr="FFFFFF"/>
              </a:solidFill>
              <a:latin typeface="Arial"/>
              <a:ea typeface="+mn-ea"/>
              <a:cs typeface="+mn-cs"/>
            </a:rPr>
            <a:t>والريادة الناجحة</a:t>
          </a:r>
        </a:p>
        <a:p>
          <a:pPr rtl="1"/>
          <a:endParaRPr lang="ar-EG" sz="2000" b="1" dirty="0">
            <a:solidFill>
              <a:sysClr val="window" lastClr="FFFFFF"/>
            </a:solidFill>
            <a:latin typeface="Arial"/>
            <a:ea typeface="+mn-ea"/>
            <a:cs typeface="+mn-cs"/>
          </a:endParaRPr>
        </a:p>
      </dgm:t>
    </dgm:pt>
    <dgm:pt modelId="{6901A60E-51DE-424A-BCCC-CE57A4AAC6CB}" type="parTrans" cxnId="{E0A7CFE6-77F4-4227-A29D-3494CC7FF798}">
      <dgm:prSet/>
      <dgm:spPr/>
      <dgm:t>
        <a:bodyPr/>
        <a:lstStyle/>
        <a:p>
          <a:pPr rtl="1"/>
          <a:endParaRPr lang="ar-EG"/>
        </a:p>
      </dgm:t>
    </dgm:pt>
    <dgm:pt modelId="{C8FE81E4-695A-4B81-9BEC-487C7E027988}" type="sibTrans" cxnId="{E0A7CFE6-77F4-4227-A29D-3494CC7FF798}">
      <dgm:prSet/>
      <dgm:spPr/>
      <dgm:t>
        <a:bodyPr/>
        <a:lstStyle/>
        <a:p>
          <a:pPr rtl="1"/>
          <a:endParaRPr lang="ar-EG"/>
        </a:p>
      </dgm:t>
    </dgm:pt>
    <dgm:pt modelId="{45DDF3C2-CE7F-45B4-A84F-91F3D7A988A3}">
      <dgm:prSet phldrT="[Text]" custT="1"/>
      <dgm:spPr>
        <a:xfrm>
          <a:off x="927589" y="2696231"/>
          <a:ext cx="1620515" cy="810257"/>
        </a:xfrm>
        <a:solidFill>
          <a:srgbClr val="C0504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rtl="1"/>
          <a:r>
            <a:rPr lang="ar-EG" sz="2000" b="1" dirty="0" smtClean="0">
              <a:solidFill>
                <a:sysClr val="window" lastClr="FFFFFF"/>
              </a:solidFill>
              <a:latin typeface="Arial"/>
              <a:ea typeface="+mn-ea"/>
              <a:cs typeface="+mn-cs"/>
            </a:rPr>
            <a:t>كيف أنظم المؤسسة ؟</a:t>
          </a:r>
          <a:endParaRPr lang="ar-EG" sz="2000" b="1" dirty="0">
            <a:solidFill>
              <a:sysClr val="window" lastClr="FFFFFF"/>
            </a:solidFill>
            <a:latin typeface="Arial"/>
            <a:ea typeface="+mn-ea"/>
            <a:cs typeface="+mn-cs"/>
          </a:endParaRPr>
        </a:p>
      </dgm:t>
    </dgm:pt>
    <dgm:pt modelId="{DB1B9A12-92A7-401B-A42B-CE2AA3F50D75}" type="parTrans" cxnId="{D0917BCB-0DA2-419E-A7DE-2DF909E99ABC}">
      <dgm:prSet/>
      <dgm:spPr/>
      <dgm:t>
        <a:bodyPr/>
        <a:lstStyle/>
        <a:p>
          <a:pPr rtl="1"/>
          <a:endParaRPr lang="ar-EG"/>
        </a:p>
      </dgm:t>
    </dgm:pt>
    <dgm:pt modelId="{754F1467-B69D-4BA9-AC5D-6C4EEB3EB560}" type="sibTrans" cxnId="{D0917BCB-0DA2-419E-A7DE-2DF909E99ABC}">
      <dgm:prSet/>
      <dgm:spPr/>
      <dgm:t>
        <a:bodyPr/>
        <a:lstStyle/>
        <a:p>
          <a:pPr rtl="1"/>
          <a:endParaRPr lang="ar-EG"/>
        </a:p>
      </dgm:t>
    </dgm:pt>
    <dgm:pt modelId="{8E7485E7-AE21-4D65-AE50-AC8A32DD07EE}" type="pres">
      <dgm:prSet presAssocID="{449C14AC-C94E-428E-879C-401C0BCD95E3}" presName="Name0" presStyleCnt="0">
        <dgm:presLayoutVars>
          <dgm:dir/>
          <dgm:resizeHandles val="exact"/>
        </dgm:presLayoutVars>
      </dgm:prSet>
      <dgm:spPr/>
      <dgm:t>
        <a:bodyPr/>
        <a:lstStyle/>
        <a:p>
          <a:pPr rtl="1"/>
          <a:endParaRPr lang="ar-EG"/>
        </a:p>
      </dgm:t>
    </dgm:pt>
    <dgm:pt modelId="{BC2FCC1B-751E-4800-AD62-C15917CD7D54}" type="pres">
      <dgm:prSet presAssocID="{449C14AC-C94E-428E-879C-401C0BCD95E3}" presName="cycle" presStyleCnt="0"/>
      <dgm:spPr/>
      <dgm:t>
        <a:bodyPr/>
        <a:lstStyle/>
        <a:p>
          <a:pPr rtl="1"/>
          <a:endParaRPr lang="ar-EG"/>
        </a:p>
      </dgm:t>
    </dgm:pt>
    <dgm:pt modelId="{BCCF2A79-3D7C-4DC9-9C99-FF3EC39235A5}" type="pres">
      <dgm:prSet presAssocID="{8DF27F56-5F64-4EE0-9351-8CB2D0F7A782}" presName="nodeFirstNode" presStyleLbl="node1" presStyleIdx="0" presStyleCnt="6">
        <dgm:presLayoutVars>
          <dgm:bulletEnabled val="1"/>
        </dgm:presLayoutVars>
      </dgm:prSet>
      <dgm:spPr>
        <a:prstGeom prst="roundRect">
          <a:avLst/>
        </a:prstGeom>
      </dgm:spPr>
      <dgm:t>
        <a:bodyPr/>
        <a:lstStyle/>
        <a:p>
          <a:pPr rtl="1"/>
          <a:endParaRPr lang="ar-EG"/>
        </a:p>
      </dgm:t>
    </dgm:pt>
    <dgm:pt modelId="{93FEAAFC-3603-4243-AE0D-5F20C4E10391}" type="pres">
      <dgm:prSet presAssocID="{D98B5DC0-B716-4FE7-99EB-4F3C51ADB7BB}" presName="sibTransFirstNode" presStyleLbl="bgShp" presStyleIdx="0" presStyleCnt="1"/>
      <dgm:spPr>
        <a:prstGeom prst="circularArrow">
          <a:avLst>
            <a:gd name="adj1" fmla="val 5544"/>
            <a:gd name="adj2" fmla="val 330680"/>
            <a:gd name="adj3" fmla="val 14505483"/>
            <a:gd name="adj4" fmla="val 16956121"/>
            <a:gd name="adj5" fmla="val 5757"/>
          </a:avLst>
        </a:prstGeom>
      </dgm:spPr>
      <dgm:t>
        <a:bodyPr/>
        <a:lstStyle/>
        <a:p>
          <a:pPr rtl="1"/>
          <a:endParaRPr lang="ar-EG"/>
        </a:p>
      </dgm:t>
    </dgm:pt>
    <dgm:pt modelId="{170E0D10-6D5E-4592-92E5-9E0DCC6414D5}" type="pres">
      <dgm:prSet presAssocID="{9E188381-14FC-49DB-A093-422EDAE67162}" presName="nodeFollowingNodes" presStyleLbl="node1" presStyleIdx="1" presStyleCnt="6">
        <dgm:presLayoutVars>
          <dgm:bulletEnabled val="1"/>
        </dgm:presLayoutVars>
      </dgm:prSet>
      <dgm:spPr>
        <a:prstGeom prst="roundRect">
          <a:avLst/>
        </a:prstGeom>
      </dgm:spPr>
      <dgm:t>
        <a:bodyPr/>
        <a:lstStyle/>
        <a:p>
          <a:pPr rtl="1"/>
          <a:endParaRPr lang="ar-EG"/>
        </a:p>
      </dgm:t>
    </dgm:pt>
    <dgm:pt modelId="{24977FF7-24C6-4564-9A9A-2296096DF009}" type="pres">
      <dgm:prSet presAssocID="{55253242-7D18-4EB9-8243-AAF6121BABAA}" presName="nodeFollowingNodes" presStyleLbl="node1" presStyleIdx="2" presStyleCnt="6">
        <dgm:presLayoutVars>
          <dgm:bulletEnabled val="1"/>
        </dgm:presLayoutVars>
      </dgm:prSet>
      <dgm:spPr>
        <a:prstGeom prst="roundRect">
          <a:avLst/>
        </a:prstGeom>
      </dgm:spPr>
      <dgm:t>
        <a:bodyPr/>
        <a:lstStyle/>
        <a:p>
          <a:pPr rtl="1"/>
          <a:endParaRPr lang="ar-EG"/>
        </a:p>
      </dgm:t>
    </dgm:pt>
    <dgm:pt modelId="{6FB6ECA8-DB54-4014-A002-2BBE422E6BFE}" type="pres">
      <dgm:prSet presAssocID="{07B78506-EEFD-4F0D-8CE1-AA7545B923F2}" presName="nodeFollowingNodes" presStyleLbl="node1" presStyleIdx="3" presStyleCnt="6">
        <dgm:presLayoutVars>
          <dgm:bulletEnabled val="1"/>
        </dgm:presLayoutVars>
      </dgm:prSet>
      <dgm:spPr>
        <a:prstGeom prst="roundRect">
          <a:avLst/>
        </a:prstGeom>
      </dgm:spPr>
      <dgm:t>
        <a:bodyPr/>
        <a:lstStyle/>
        <a:p>
          <a:pPr rtl="1"/>
          <a:endParaRPr lang="ar-EG"/>
        </a:p>
      </dgm:t>
    </dgm:pt>
    <dgm:pt modelId="{76B0D321-7150-4A42-90FA-9E06671BD8DE}" type="pres">
      <dgm:prSet presAssocID="{91C588C5-38D2-489F-8E23-221DA1CD6A1D}" presName="nodeFollowingNodes" presStyleLbl="node1" presStyleIdx="4" presStyleCnt="6">
        <dgm:presLayoutVars>
          <dgm:bulletEnabled val="1"/>
        </dgm:presLayoutVars>
      </dgm:prSet>
      <dgm:spPr>
        <a:prstGeom prst="roundRect">
          <a:avLst/>
        </a:prstGeom>
      </dgm:spPr>
      <dgm:t>
        <a:bodyPr/>
        <a:lstStyle/>
        <a:p>
          <a:pPr rtl="1"/>
          <a:endParaRPr lang="ar-EG"/>
        </a:p>
      </dgm:t>
    </dgm:pt>
    <dgm:pt modelId="{6F1D6EA8-5127-4F6D-BE06-079820468343}" type="pres">
      <dgm:prSet presAssocID="{45DDF3C2-CE7F-45B4-A84F-91F3D7A988A3}" presName="nodeFollowingNodes" presStyleLbl="node1" presStyleIdx="5" presStyleCnt="6">
        <dgm:presLayoutVars>
          <dgm:bulletEnabled val="1"/>
        </dgm:presLayoutVars>
      </dgm:prSet>
      <dgm:spPr>
        <a:prstGeom prst="roundRect">
          <a:avLst/>
        </a:prstGeom>
      </dgm:spPr>
      <dgm:t>
        <a:bodyPr/>
        <a:lstStyle/>
        <a:p>
          <a:pPr rtl="1"/>
          <a:endParaRPr lang="ar-EG"/>
        </a:p>
      </dgm:t>
    </dgm:pt>
  </dgm:ptLst>
  <dgm:cxnLst>
    <dgm:cxn modelId="{C01E3898-EA22-421C-9986-728A24EA278A}" type="presOf" srcId="{8DF27F56-5F64-4EE0-9351-8CB2D0F7A782}" destId="{BCCF2A79-3D7C-4DC9-9C99-FF3EC39235A5}" srcOrd="0" destOrd="0" presId="urn:microsoft.com/office/officeart/2005/8/layout/cycle3"/>
    <dgm:cxn modelId="{38F3FAF2-C018-4083-BF8A-80FFD9755EB8}" srcId="{449C14AC-C94E-428E-879C-401C0BCD95E3}" destId="{55253242-7D18-4EB9-8243-AAF6121BABAA}" srcOrd="2" destOrd="0" parTransId="{E7774644-F584-4571-8BC0-9DB5DE279E6F}" sibTransId="{F6CA43B7-4A80-4BE9-8B0E-AAF8DF0FDA4D}"/>
    <dgm:cxn modelId="{32D6EED2-C847-443C-AB62-A2B46629949A}" type="presOf" srcId="{91C588C5-38D2-489F-8E23-221DA1CD6A1D}" destId="{76B0D321-7150-4A42-90FA-9E06671BD8DE}" srcOrd="0" destOrd="0" presId="urn:microsoft.com/office/officeart/2005/8/layout/cycle3"/>
    <dgm:cxn modelId="{CDB64D8D-AC58-473A-A9E2-EB5B17405716}" type="presOf" srcId="{449C14AC-C94E-428E-879C-401C0BCD95E3}" destId="{8E7485E7-AE21-4D65-AE50-AC8A32DD07EE}" srcOrd="0" destOrd="0" presId="urn:microsoft.com/office/officeart/2005/8/layout/cycle3"/>
    <dgm:cxn modelId="{B532F2D1-AA60-422C-8F70-9D9436F254CD}" type="presOf" srcId="{55253242-7D18-4EB9-8243-AAF6121BABAA}" destId="{24977FF7-24C6-4564-9A9A-2296096DF009}" srcOrd="0" destOrd="0" presId="urn:microsoft.com/office/officeart/2005/8/layout/cycle3"/>
    <dgm:cxn modelId="{9BE9139C-42D9-4C2A-85D7-2A6507780156}" type="presOf" srcId="{D98B5DC0-B716-4FE7-99EB-4F3C51ADB7BB}" destId="{93FEAAFC-3603-4243-AE0D-5F20C4E10391}" srcOrd="0" destOrd="0" presId="urn:microsoft.com/office/officeart/2005/8/layout/cycle3"/>
    <dgm:cxn modelId="{E0A7CFE6-77F4-4227-A29D-3494CC7FF798}" srcId="{449C14AC-C94E-428E-879C-401C0BCD95E3}" destId="{07B78506-EEFD-4F0D-8CE1-AA7545B923F2}" srcOrd="3" destOrd="0" parTransId="{6901A60E-51DE-424A-BCCC-CE57A4AAC6CB}" sibTransId="{C8FE81E4-695A-4B81-9BEC-487C7E027988}"/>
    <dgm:cxn modelId="{8557C845-8BE7-4EFE-89D2-4C8157704712}" type="presOf" srcId="{9E188381-14FC-49DB-A093-422EDAE67162}" destId="{170E0D10-6D5E-4592-92E5-9E0DCC6414D5}" srcOrd="0" destOrd="0" presId="urn:microsoft.com/office/officeart/2005/8/layout/cycle3"/>
    <dgm:cxn modelId="{E36DD51D-1295-4457-8A32-EC76FB744769}" type="presOf" srcId="{45DDF3C2-CE7F-45B4-A84F-91F3D7A988A3}" destId="{6F1D6EA8-5127-4F6D-BE06-079820468343}" srcOrd="0" destOrd="0" presId="urn:microsoft.com/office/officeart/2005/8/layout/cycle3"/>
    <dgm:cxn modelId="{B0523BC4-2DC4-4B45-B444-F8A715A8E45C}" srcId="{449C14AC-C94E-428E-879C-401C0BCD95E3}" destId="{8DF27F56-5F64-4EE0-9351-8CB2D0F7A782}" srcOrd="0" destOrd="0" parTransId="{96A99246-0E72-4C71-860C-B3BE5646EC16}" sibTransId="{D98B5DC0-B716-4FE7-99EB-4F3C51ADB7BB}"/>
    <dgm:cxn modelId="{D0917BCB-0DA2-419E-A7DE-2DF909E99ABC}" srcId="{449C14AC-C94E-428E-879C-401C0BCD95E3}" destId="{45DDF3C2-CE7F-45B4-A84F-91F3D7A988A3}" srcOrd="5" destOrd="0" parTransId="{DB1B9A12-92A7-401B-A42B-CE2AA3F50D75}" sibTransId="{754F1467-B69D-4BA9-AC5D-6C4EEB3EB560}"/>
    <dgm:cxn modelId="{9880188E-AD85-4046-9920-478F75C9F3BE}" srcId="{449C14AC-C94E-428E-879C-401C0BCD95E3}" destId="{91C588C5-38D2-489F-8E23-221DA1CD6A1D}" srcOrd="4" destOrd="0" parTransId="{A73CBB97-CF59-4B52-80D4-79C26F3E1400}" sibTransId="{2886B24C-CFB7-4A35-B39E-2B11A60D50A6}"/>
    <dgm:cxn modelId="{4F0029C3-1EF6-45A2-9891-EEC931C1F15E}" type="presOf" srcId="{07B78506-EEFD-4F0D-8CE1-AA7545B923F2}" destId="{6FB6ECA8-DB54-4014-A002-2BBE422E6BFE}" srcOrd="0" destOrd="0" presId="urn:microsoft.com/office/officeart/2005/8/layout/cycle3"/>
    <dgm:cxn modelId="{E1DC07F5-E2D5-415C-975C-3B17476AAF2A}" srcId="{449C14AC-C94E-428E-879C-401C0BCD95E3}" destId="{9E188381-14FC-49DB-A093-422EDAE67162}" srcOrd="1" destOrd="0" parTransId="{C7B37881-8019-44A0-928A-28F80D5A5EB4}" sibTransId="{029514F2-CC5F-40C2-B013-268C50F16D57}"/>
    <dgm:cxn modelId="{4F7F4536-B7B5-44A1-9221-39DD092FF52A}" type="presParOf" srcId="{8E7485E7-AE21-4D65-AE50-AC8A32DD07EE}" destId="{BC2FCC1B-751E-4800-AD62-C15917CD7D54}" srcOrd="0" destOrd="0" presId="urn:microsoft.com/office/officeart/2005/8/layout/cycle3"/>
    <dgm:cxn modelId="{5960839B-285B-4CE5-B565-54B8B79790EC}" type="presParOf" srcId="{BC2FCC1B-751E-4800-AD62-C15917CD7D54}" destId="{BCCF2A79-3D7C-4DC9-9C99-FF3EC39235A5}" srcOrd="0" destOrd="0" presId="urn:microsoft.com/office/officeart/2005/8/layout/cycle3"/>
    <dgm:cxn modelId="{A8B43A7E-58B4-4565-98B4-4F9CBFF4659E}" type="presParOf" srcId="{BC2FCC1B-751E-4800-AD62-C15917CD7D54}" destId="{93FEAAFC-3603-4243-AE0D-5F20C4E10391}" srcOrd="1" destOrd="0" presId="urn:microsoft.com/office/officeart/2005/8/layout/cycle3"/>
    <dgm:cxn modelId="{7C0A94F1-4076-4CEC-B97B-B5DF58D8F19E}" type="presParOf" srcId="{BC2FCC1B-751E-4800-AD62-C15917CD7D54}" destId="{170E0D10-6D5E-4592-92E5-9E0DCC6414D5}" srcOrd="2" destOrd="0" presId="urn:microsoft.com/office/officeart/2005/8/layout/cycle3"/>
    <dgm:cxn modelId="{46A8E4D5-D291-4C3C-B185-E79BB4ADA1A2}" type="presParOf" srcId="{BC2FCC1B-751E-4800-AD62-C15917CD7D54}" destId="{24977FF7-24C6-4564-9A9A-2296096DF009}" srcOrd="3" destOrd="0" presId="urn:microsoft.com/office/officeart/2005/8/layout/cycle3"/>
    <dgm:cxn modelId="{DAC35670-22A1-43C0-BD36-99AF320463DC}" type="presParOf" srcId="{BC2FCC1B-751E-4800-AD62-C15917CD7D54}" destId="{6FB6ECA8-DB54-4014-A002-2BBE422E6BFE}" srcOrd="4" destOrd="0" presId="urn:microsoft.com/office/officeart/2005/8/layout/cycle3"/>
    <dgm:cxn modelId="{DB626F2D-2045-4DF9-AE7D-3E31FF303B19}" type="presParOf" srcId="{BC2FCC1B-751E-4800-AD62-C15917CD7D54}" destId="{76B0D321-7150-4A42-90FA-9E06671BD8DE}" srcOrd="5" destOrd="0" presId="urn:microsoft.com/office/officeart/2005/8/layout/cycle3"/>
    <dgm:cxn modelId="{0DFE5D56-A0D3-4B52-B3AE-81E10A7AC29D}" type="presParOf" srcId="{BC2FCC1B-751E-4800-AD62-C15917CD7D54}" destId="{6F1D6EA8-5127-4F6D-BE06-079820468343}" srcOrd="6"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F0307F38-AC45-421A-B4A0-9244DA98B45F}" type="doc">
      <dgm:prSet loTypeId="urn:microsoft.com/office/officeart/2009/layout/CirclePictureHierarchy" loCatId="picture" qsTypeId="urn:microsoft.com/office/officeart/2005/8/quickstyle/simple1" qsCatId="simple" csTypeId="urn:microsoft.com/office/officeart/2005/8/colors/accent1_2" csCatId="accent1" phldr="1"/>
      <dgm:spPr/>
      <dgm:t>
        <a:bodyPr/>
        <a:lstStyle/>
        <a:p>
          <a:pPr rtl="1"/>
          <a:endParaRPr lang="ar-EG"/>
        </a:p>
      </dgm:t>
    </dgm:pt>
    <dgm:pt modelId="{14FFD164-5B7A-4CC7-B858-A173765F5A29}">
      <dgm:prSet phldrT="[Text]" custT="1"/>
      <dgm:spPr/>
      <dgm:t>
        <a:bodyPr/>
        <a:lstStyle/>
        <a:p>
          <a:pPr algn="justLow" rtl="1"/>
          <a:r>
            <a:rPr lang="ar-EG" sz="2400" dirty="0" smtClean="0"/>
            <a:t>الخطة هي برنامج تفصيلي لتحقيق هدف ما اي انها تقوم بترجمة الاهداف الي خطط قابلة للتحقيق .</a:t>
          </a:r>
          <a:endParaRPr lang="ar-EG" sz="2400" dirty="0"/>
        </a:p>
      </dgm:t>
    </dgm:pt>
    <dgm:pt modelId="{A1BB92FD-3D17-4AD5-BF00-84CC27718BEA}" type="parTrans" cxnId="{21B65B72-F716-478A-B698-B286DD3BDBF9}">
      <dgm:prSet/>
      <dgm:spPr/>
      <dgm:t>
        <a:bodyPr/>
        <a:lstStyle/>
        <a:p>
          <a:pPr algn="justLow" rtl="1"/>
          <a:endParaRPr lang="ar-EG" sz="2400"/>
        </a:p>
      </dgm:t>
    </dgm:pt>
    <dgm:pt modelId="{6497A922-5155-4631-98AE-7E4DA85413D6}" type="sibTrans" cxnId="{21B65B72-F716-478A-B698-B286DD3BDBF9}">
      <dgm:prSet/>
      <dgm:spPr/>
      <dgm:t>
        <a:bodyPr/>
        <a:lstStyle/>
        <a:p>
          <a:pPr algn="justLow" rtl="1"/>
          <a:endParaRPr lang="ar-EG" sz="2400"/>
        </a:p>
      </dgm:t>
    </dgm:pt>
    <dgm:pt modelId="{3A7E49D3-F1C4-4113-B741-3CEB32B16423}" type="pres">
      <dgm:prSet presAssocID="{F0307F38-AC45-421A-B4A0-9244DA98B45F}" presName="hierChild1" presStyleCnt="0">
        <dgm:presLayoutVars>
          <dgm:chPref val="1"/>
          <dgm:dir/>
          <dgm:animOne val="branch"/>
          <dgm:animLvl val="lvl"/>
          <dgm:resizeHandles/>
        </dgm:presLayoutVars>
      </dgm:prSet>
      <dgm:spPr/>
      <dgm:t>
        <a:bodyPr/>
        <a:lstStyle/>
        <a:p>
          <a:pPr rtl="1"/>
          <a:endParaRPr lang="ar-EG"/>
        </a:p>
      </dgm:t>
    </dgm:pt>
    <dgm:pt modelId="{52E55780-AFD2-40D4-AC49-AD649D112159}" type="pres">
      <dgm:prSet presAssocID="{14FFD164-5B7A-4CC7-B858-A173765F5A29}" presName="hierRoot1" presStyleCnt="0"/>
      <dgm:spPr/>
    </dgm:pt>
    <dgm:pt modelId="{623FF0DB-E829-469E-B7AE-D24E734E92EC}" type="pres">
      <dgm:prSet presAssocID="{14FFD164-5B7A-4CC7-B858-A173765F5A29}" presName="composite" presStyleCnt="0"/>
      <dgm:spPr/>
    </dgm:pt>
    <dgm:pt modelId="{018F90AD-9E97-4060-B51B-668ED68F77D8}" type="pres">
      <dgm:prSet presAssocID="{14FFD164-5B7A-4CC7-B858-A173765F5A29}" presName="image" presStyleLbl="node0" presStyleIdx="0" presStyleCnt="1"/>
      <dgm:spPr>
        <a:blipFill rotWithShape="1">
          <a:blip xmlns:r="http://schemas.openxmlformats.org/officeDocument/2006/relationships" r:embed="rId1"/>
          <a:stretch>
            <a:fillRect/>
          </a:stretch>
        </a:blipFill>
      </dgm:spPr>
    </dgm:pt>
    <dgm:pt modelId="{097078A1-8182-4C1C-A009-907A1FF1DB0D}" type="pres">
      <dgm:prSet presAssocID="{14FFD164-5B7A-4CC7-B858-A173765F5A29}" presName="text" presStyleLbl="revTx" presStyleIdx="0" presStyleCnt="1">
        <dgm:presLayoutVars>
          <dgm:chPref val="3"/>
        </dgm:presLayoutVars>
      </dgm:prSet>
      <dgm:spPr/>
      <dgm:t>
        <a:bodyPr/>
        <a:lstStyle/>
        <a:p>
          <a:pPr rtl="1"/>
          <a:endParaRPr lang="ar-EG"/>
        </a:p>
      </dgm:t>
    </dgm:pt>
    <dgm:pt modelId="{DD317A12-ED1F-4320-9C95-B72EAA17A799}" type="pres">
      <dgm:prSet presAssocID="{14FFD164-5B7A-4CC7-B858-A173765F5A29}" presName="hierChild2" presStyleCnt="0"/>
      <dgm:spPr/>
    </dgm:pt>
  </dgm:ptLst>
  <dgm:cxnLst>
    <dgm:cxn modelId="{21B65B72-F716-478A-B698-B286DD3BDBF9}" srcId="{F0307F38-AC45-421A-B4A0-9244DA98B45F}" destId="{14FFD164-5B7A-4CC7-B858-A173765F5A29}" srcOrd="0" destOrd="0" parTransId="{A1BB92FD-3D17-4AD5-BF00-84CC27718BEA}" sibTransId="{6497A922-5155-4631-98AE-7E4DA85413D6}"/>
    <dgm:cxn modelId="{54BBA708-2346-4F3D-B50D-06811244D9C1}" type="presOf" srcId="{14FFD164-5B7A-4CC7-B858-A173765F5A29}" destId="{097078A1-8182-4C1C-A009-907A1FF1DB0D}" srcOrd="0" destOrd="0" presId="urn:microsoft.com/office/officeart/2009/layout/CirclePictureHierarchy"/>
    <dgm:cxn modelId="{4F777DC9-8CB2-4940-AB22-D7F745ADAF96}" type="presOf" srcId="{F0307F38-AC45-421A-B4A0-9244DA98B45F}" destId="{3A7E49D3-F1C4-4113-B741-3CEB32B16423}" srcOrd="0" destOrd="0" presId="urn:microsoft.com/office/officeart/2009/layout/CirclePictureHierarchy"/>
    <dgm:cxn modelId="{C67D6A90-2790-437A-8B11-11226D3BC31A}" type="presParOf" srcId="{3A7E49D3-F1C4-4113-B741-3CEB32B16423}" destId="{52E55780-AFD2-40D4-AC49-AD649D112159}" srcOrd="0" destOrd="0" presId="urn:microsoft.com/office/officeart/2009/layout/CirclePictureHierarchy"/>
    <dgm:cxn modelId="{B2CE098D-FCA3-4F9C-9D93-2C811E12CFB5}" type="presParOf" srcId="{52E55780-AFD2-40D4-AC49-AD649D112159}" destId="{623FF0DB-E829-469E-B7AE-D24E734E92EC}" srcOrd="0" destOrd="0" presId="urn:microsoft.com/office/officeart/2009/layout/CirclePictureHierarchy"/>
    <dgm:cxn modelId="{43FF579A-194F-4647-8841-2B7CD92AED3B}" type="presParOf" srcId="{623FF0DB-E829-469E-B7AE-D24E734E92EC}" destId="{018F90AD-9E97-4060-B51B-668ED68F77D8}" srcOrd="0" destOrd="0" presId="urn:microsoft.com/office/officeart/2009/layout/CirclePictureHierarchy"/>
    <dgm:cxn modelId="{104F0EEB-486E-44BF-9CBE-273D514756E3}" type="presParOf" srcId="{623FF0DB-E829-469E-B7AE-D24E734E92EC}" destId="{097078A1-8182-4C1C-A009-907A1FF1DB0D}" srcOrd="1" destOrd="0" presId="urn:microsoft.com/office/officeart/2009/layout/CirclePictureHierarchy"/>
    <dgm:cxn modelId="{25B5F147-01B6-4551-B4B5-5BBC061347FB}" type="presParOf" srcId="{52E55780-AFD2-40D4-AC49-AD649D112159}" destId="{DD317A12-ED1F-4320-9C95-B72EAA17A799}"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0070C0"/>
        </a:solidFill>
        <a:ln>
          <a:solidFill>
            <a:srgbClr val="0070C0"/>
          </a:solidFill>
        </a:ln>
      </dgm:spPr>
      <dgm:t>
        <a:bodyPr/>
        <a:lstStyle/>
        <a:p>
          <a:pPr algn="ctr" rtl="1"/>
          <a:r>
            <a:rPr lang="ar-EG" sz="3200" b="1" dirty="0" smtClean="0"/>
            <a:t>خطة التدفق النقدي الشهري</a:t>
          </a:r>
        </a:p>
        <a:p>
          <a:pPr algn="ctr" rtl="1"/>
          <a:r>
            <a:rPr lang="ar-EG" sz="3200" b="1" dirty="0" smtClean="0"/>
            <a:t> </a:t>
          </a:r>
          <a:r>
            <a:rPr lang="en-US" sz="3200" b="1" dirty="0" smtClean="0"/>
            <a:t>Cash Flow Plan </a:t>
          </a:r>
          <a:endParaRPr lang="ar-EG" sz="3200" b="1" dirty="0"/>
        </a:p>
      </dgm:t>
    </dgm:pt>
    <dgm:pt modelId="{BAFC32D5-059E-447E-9922-64A82F975123}" type="parTrans" cxnId="{2518A58A-DAFA-4B03-8AFF-FD599B661768}">
      <dgm:prSet/>
      <dgm:spPr/>
      <dgm:t>
        <a:bodyPr/>
        <a:lstStyle/>
        <a:p>
          <a:pPr rtl="1"/>
          <a:endParaRPr lang="ar-EG"/>
        </a:p>
      </dgm:t>
    </dgm:pt>
    <dgm:pt modelId="{E14424A7-A369-4314-8F35-F56426EA84D3}" type="sibTrans" cxnId="{2518A58A-DAFA-4B03-8AFF-FD599B661768}">
      <dgm:prSet/>
      <dgm:spPr/>
      <dgm:t>
        <a:bodyPr/>
        <a:lstStyle/>
        <a:p>
          <a:pPr rtl="1"/>
          <a:endParaRPr lang="ar-EG"/>
        </a:p>
      </dgm:t>
    </dgm:pt>
    <dgm:pt modelId="{8F912FF4-1CEC-4070-81E0-6E981453740B}" type="pres">
      <dgm:prSet presAssocID="{B3A4423C-5BC9-4272-BB0C-705719B85846}" presName="linear" presStyleCnt="0">
        <dgm:presLayoutVars>
          <dgm:dir val="rev"/>
          <dgm:animLvl val="lvl"/>
          <dgm:resizeHandles val="exact"/>
        </dgm:presLayoutVars>
      </dgm:prSet>
      <dgm:spPr/>
    </dgm:pt>
    <dgm:pt modelId="{1D91144E-A85F-4671-8C03-1D28358346E9}" type="pres">
      <dgm:prSet presAssocID="{671D76D1-27C3-461A-93F8-7A2CE9FB8471}" presName="parentLin" presStyleCnt="0"/>
      <dgm:spPr/>
    </dgm:pt>
    <dgm:pt modelId="{DA8E50ED-7176-4D62-A3EE-5005CC94690D}" type="pres">
      <dgm:prSet presAssocID="{671D76D1-27C3-461A-93F8-7A2CE9FB8471}" presName="parentLeftMargin" presStyleLbl="node1" presStyleIdx="0" presStyleCnt="1"/>
      <dgm:spPr/>
      <dgm:t>
        <a:bodyPr/>
        <a:lstStyle/>
        <a:p>
          <a:pPr rtl="1"/>
          <a:endParaRPr lang="ar-EG"/>
        </a:p>
      </dgm:t>
    </dgm:pt>
    <dgm:pt modelId="{5F69DBCD-56EC-4FFC-B007-FA7D45C59DF9}"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E4DB4E94-E1E4-49D0-B150-3319195B6766}" type="pres">
      <dgm:prSet presAssocID="{671D76D1-27C3-461A-93F8-7A2CE9FB8471}" presName="negativeSpace" presStyleCnt="0"/>
      <dgm:spPr/>
    </dgm:pt>
    <dgm:pt modelId="{B9BEDFB0-2ED0-4ECB-AF99-5EC38AC075F1}" type="pres">
      <dgm:prSet presAssocID="{671D76D1-27C3-461A-93F8-7A2CE9FB8471}" presName="childText" presStyleLbl="conFgAcc1" presStyleIdx="0" presStyleCnt="1">
        <dgm:presLayoutVars>
          <dgm:bulletEnabled val="1"/>
        </dgm:presLayoutVars>
      </dgm:prSet>
      <dgm:spPr>
        <a:ln>
          <a:solidFill>
            <a:srgbClr val="0070C0"/>
          </a:solidFill>
        </a:ln>
      </dgm:spPr>
    </dgm:pt>
  </dgm:ptLst>
  <dgm:cxnLst>
    <dgm:cxn modelId="{E79518EC-631C-4F9C-A7B8-5C5440BCA5BA}" type="presOf" srcId="{671D76D1-27C3-461A-93F8-7A2CE9FB8471}" destId="{DA8E50ED-7176-4D62-A3EE-5005CC94690D}" srcOrd="0" destOrd="0" presId="urn:microsoft.com/office/officeart/2005/8/layout/list1"/>
    <dgm:cxn modelId="{23801208-2E3D-4A05-A9FA-BD108EA021E7}" type="presOf" srcId="{B3A4423C-5BC9-4272-BB0C-705719B85846}" destId="{8F912FF4-1CEC-4070-81E0-6E981453740B}" srcOrd="0" destOrd="0" presId="urn:microsoft.com/office/officeart/2005/8/layout/list1"/>
    <dgm:cxn modelId="{D3E8FD0F-079F-4466-BEA7-84C49C6F0921}" type="presOf" srcId="{671D76D1-27C3-461A-93F8-7A2CE9FB8471}" destId="{5F69DBCD-56EC-4FFC-B007-FA7D45C59DF9}" srcOrd="1" destOrd="0" presId="urn:microsoft.com/office/officeart/2005/8/layout/list1"/>
    <dgm:cxn modelId="{2518A58A-DAFA-4B03-8AFF-FD599B661768}" srcId="{B3A4423C-5BC9-4272-BB0C-705719B85846}" destId="{671D76D1-27C3-461A-93F8-7A2CE9FB8471}" srcOrd="0" destOrd="0" parTransId="{BAFC32D5-059E-447E-9922-64A82F975123}" sibTransId="{E14424A7-A369-4314-8F35-F56426EA84D3}"/>
    <dgm:cxn modelId="{A3015EAF-4EC5-48F1-8388-E0887D5AE536}" type="presParOf" srcId="{8F912FF4-1CEC-4070-81E0-6E981453740B}" destId="{1D91144E-A85F-4671-8C03-1D28358346E9}" srcOrd="0" destOrd="0" presId="urn:microsoft.com/office/officeart/2005/8/layout/list1"/>
    <dgm:cxn modelId="{1F492C59-FEFB-4050-B135-EBFEC74ABB06}" type="presParOf" srcId="{1D91144E-A85F-4671-8C03-1D28358346E9}" destId="{DA8E50ED-7176-4D62-A3EE-5005CC94690D}" srcOrd="0" destOrd="0" presId="urn:microsoft.com/office/officeart/2005/8/layout/list1"/>
    <dgm:cxn modelId="{1039EC35-38CE-4FB2-B1C3-9DC520A08DE5}" type="presParOf" srcId="{1D91144E-A85F-4671-8C03-1D28358346E9}" destId="{5F69DBCD-56EC-4FFC-B007-FA7D45C59DF9}" srcOrd="1" destOrd="0" presId="urn:microsoft.com/office/officeart/2005/8/layout/list1"/>
    <dgm:cxn modelId="{866390D1-5760-4079-8C1D-4F090F8E4A41}" type="presParOf" srcId="{8F912FF4-1CEC-4070-81E0-6E981453740B}" destId="{E4DB4E94-E1E4-49D0-B150-3319195B6766}" srcOrd="1" destOrd="0" presId="urn:microsoft.com/office/officeart/2005/8/layout/list1"/>
    <dgm:cxn modelId="{A513583C-E08F-45D6-BE3E-452CB5B045A0}" type="presParOf" srcId="{8F912FF4-1CEC-4070-81E0-6E981453740B}" destId="{B9BEDFB0-2ED0-4ECB-AF99-5EC38AC075F1}"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FF6699"/>
        </a:solidFill>
        <a:ln>
          <a:solidFill>
            <a:srgbClr val="FF6699"/>
          </a:solidFill>
        </a:ln>
      </dgm:spPr>
      <dgm:t>
        <a:bodyPr/>
        <a:lstStyle/>
        <a:p>
          <a:pPr algn="ctr" rtl="1"/>
          <a:r>
            <a:rPr lang="ar-EG" sz="3200" b="1" dirty="0" smtClean="0"/>
            <a:t>الميزانية العمومية التقديرية </a:t>
          </a:r>
        </a:p>
        <a:p>
          <a:pPr algn="ctr" rtl="1"/>
          <a:r>
            <a:rPr lang="en-US" sz="3200" b="1" dirty="0" smtClean="0"/>
            <a:t>Estimated Balance Sheet  </a:t>
          </a:r>
          <a:endParaRPr lang="ar-EG" sz="3200" b="1" dirty="0"/>
        </a:p>
      </dgm:t>
    </dgm:pt>
    <dgm:pt modelId="{BAFC32D5-059E-447E-9922-64A82F975123}" type="parTrans" cxnId="{2518A58A-DAFA-4B03-8AFF-FD599B661768}">
      <dgm:prSet/>
      <dgm:spPr/>
      <dgm:t>
        <a:bodyPr/>
        <a:lstStyle/>
        <a:p>
          <a:pPr rtl="1"/>
          <a:endParaRPr lang="ar-EG" sz="3200"/>
        </a:p>
      </dgm:t>
    </dgm:pt>
    <dgm:pt modelId="{E14424A7-A369-4314-8F35-F56426EA84D3}" type="sibTrans" cxnId="{2518A58A-DAFA-4B03-8AFF-FD599B661768}">
      <dgm:prSet/>
      <dgm:spPr/>
      <dgm:t>
        <a:bodyPr/>
        <a:lstStyle/>
        <a:p>
          <a:pPr rtl="1"/>
          <a:endParaRPr lang="ar-EG" sz="3200"/>
        </a:p>
      </dgm:t>
    </dgm:pt>
    <dgm:pt modelId="{58556E31-12D3-4103-8F02-9BA3CD2D8CF3}" type="pres">
      <dgm:prSet presAssocID="{B3A4423C-5BC9-4272-BB0C-705719B85846}" presName="linear" presStyleCnt="0">
        <dgm:presLayoutVars>
          <dgm:dir val="rev"/>
          <dgm:animLvl val="lvl"/>
          <dgm:resizeHandles val="exact"/>
        </dgm:presLayoutVars>
      </dgm:prSet>
      <dgm:spPr/>
    </dgm:pt>
    <dgm:pt modelId="{B7E76667-590F-4ADD-BC27-71412BA7B4D8}" type="pres">
      <dgm:prSet presAssocID="{671D76D1-27C3-461A-93F8-7A2CE9FB8471}" presName="parentLin" presStyleCnt="0"/>
      <dgm:spPr/>
    </dgm:pt>
    <dgm:pt modelId="{5B2170D4-E402-4B8E-8A2C-6A493882B1B7}" type="pres">
      <dgm:prSet presAssocID="{671D76D1-27C3-461A-93F8-7A2CE9FB8471}" presName="parentLeftMargin" presStyleLbl="node1" presStyleIdx="0" presStyleCnt="1"/>
      <dgm:spPr/>
      <dgm:t>
        <a:bodyPr/>
        <a:lstStyle/>
        <a:p>
          <a:pPr rtl="1"/>
          <a:endParaRPr lang="ar-EG"/>
        </a:p>
      </dgm:t>
    </dgm:pt>
    <dgm:pt modelId="{78CB77ED-C1C5-4134-831D-FE6A9047580A}" type="pres">
      <dgm:prSet presAssocID="{671D76D1-27C3-461A-93F8-7A2CE9FB8471}" presName="parentText" presStyleLbl="node1" presStyleIdx="0" presStyleCnt="1" custScaleX="107936">
        <dgm:presLayoutVars>
          <dgm:chMax val="0"/>
          <dgm:bulletEnabled val="1"/>
        </dgm:presLayoutVars>
      </dgm:prSet>
      <dgm:spPr/>
      <dgm:t>
        <a:bodyPr/>
        <a:lstStyle/>
        <a:p>
          <a:pPr rtl="1"/>
          <a:endParaRPr lang="ar-EG"/>
        </a:p>
      </dgm:t>
    </dgm:pt>
    <dgm:pt modelId="{7EDDA8F7-DEE8-4141-BFA3-EED46DF59F9C}" type="pres">
      <dgm:prSet presAssocID="{671D76D1-27C3-461A-93F8-7A2CE9FB8471}" presName="negativeSpace" presStyleCnt="0"/>
      <dgm:spPr/>
    </dgm:pt>
    <dgm:pt modelId="{B0607722-B195-407F-807E-B87BE166AB3F}" type="pres">
      <dgm:prSet presAssocID="{671D76D1-27C3-461A-93F8-7A2CE9FB8471}" presName="childText" presStyleLbl="conFgAcc1" presStyleIdx="0" presStyleCnt="1">
        <dgm:presLayoutVars>
          <dgm:bulletEnabled val="1"/>
        </dgm:presLayoutVars>
      </dgm:prSet>
      <dgm:spPr>
        <a:ln>
          <a:solidFill>
            <a:srgbClr val="FF6699"/>
          </a:solidFill>
        </a:ln>
      </dgm:spPr>
    </dgm:pt>
  </dgm:ptLst>
  <dgm:cxnLst>
    <dgm:cxn modelId="{06E894AA-9BB7-45EA-B673-CD6F6563F6E2}" type="presOf" srcId="{B3A4423C-5BC9-4272-BB0C-705719B85846}" destId="{58556E31-12D3-4103-8F02-9BA3CD2D8CF3}" srcOrd="0" destOrd="0" presId="urn:microsoft.com/office/officeart/2005/8/layout/list1"/>
    <dgm:cxn modelId="{2518A58A-DAFA-4B03-8AFF-FD599B661768}" srcId="{B3A4423C-5BC9-4272-BB0C-705719B85846}" destId="{671D76D1-27C3-461A-93F8-7A2CE9FB8471}" srcOrd="0" destOrd="0" parTransId="{BAFC32D5-059E-447E-9922-64A82F975123}" sibTransId="{E14424A7-A369-4314-8F35-F56426EA84D3}"/>
    <dgm:cxn modelId="{570DA9C5-2314-45BD-8A65-79EC00F4DDBD}" type="presOf" srcId="{671D76D1-27C3-461A-93F8-7A2CE9FB8471}" destId="{78CB77ED-C1C5-4134-831D-FE6A9047580A}" srcOrd="1" destOrd="0" presId="urn:microsoft.com/office/officeart/2005/8/layout/list1"/>
    <dgm:cxn modelId="{C837BBEC-DD82-4F48-9C1A-B6C3A7887B03}" type="presOf" srcId="{671D76D1-27C3-461A-93F8-7A2CE9FB8471}" destId="{5B2170D4-E402-4B8E-8A2C-6A493882B1B7}" srcOrd="0" destOrd="0" presId="urn:microsoft.com/office/officeart/2005/8/layout/list1"/>
    <dgm:cxn modelId="{F771E663-25F3-403F-8C80-5E0144694FB8}" type="presParOf" srcId="{58556E31-12D3-4103-8F02-9BA3CD2D8CF3}" destId="{B7E76667-590F-4ADD-BC27-71412BA7B4D8}" srcOrd="0" destOrd="0" presId="urn:microsoft.com/office/officeart/2005/8/layout/list1"/>
    <dgm:cxn modelId="{BF613E9F-4F3B-4F4D-AEC0-6EC6CE719360}" type="presParOf" srcId="{B7E76667-590F-4ADD-BC27-71412BA7B4D8}" destId="{5B2170D4-E402-4B8E-8A2C-6A493882B1B7}" srcOrd="0" destOrd="0" presId="urn:microsoft.com/office/officeart/2005/8/layout/list1"/>
    <dgm:cxn modelId="{7BCAE063-BDBB-471D-BBDE-B97A2E78E4B4}" type="presParOf" srcId="{B7E76667-590F-4ADD-BC27-71412BA7B4D8}" destId="{78CB77ED-C1C5-4134-831D-FE6A9047580A}" srcOrd="1" destOrd="0" presId="urn:microsoft.com/office/officeart/2005/8/layout/list1"/>
    <dgm:cxn modelId="{72A53707-0458-4999-A583-21EC1012E506}" type="presParOf" srcId="{58556E31-12D3-4103-8F02-9BA3CD2D8CF3}" destId="{7EDDA8F7-DEE8-4141-BFA3-EED46DF59F9C}" srcOrd="1" destOrd="0" presId="urn:microsoft.com/office/officeart/2005/8/layout/list1"/>
    <dgm:cxn modelId="{8C8D2A5D-D31C-4D7F-B5EE-1E324F423333}" type="presParOf" srcId="{58556E31-12D3-4103-8F02-9BA3CD2D8CF3}" destId="{B0607722-B195-407F-807E-B87BE166AB3F}"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5B83FC24-6366-4756-BA8F-F7F45BE34BC4}" type="doc">
      <dgm:prSet loTypeId="urn:microsoft.com/office/officeart/2008/layout/AlternatingPictureCircles" loCatId="picture" qsTypeId="urn:microsoft.com/office/officeart/2005/8/quickstyle/simple1" qsCatId="simple" csTypeId="urn:microsoft.com/office/officeart/2005/8/colors/accent1_2" csCatId="accent1" phldr="1"/>
      <dgm:spPr/>
      <dgm:t>
        <a:bodyPr/>
        <a:lstStyle/>
        <a:p>
          <a:pPr rtl="1"/>
          <a:endParaRPr lang="ar-EG"/>
        </a:p>
      </dgm:t>
    </dgm:pt>
    <dgm:pt modelId="{0F45A6BD-F088-4C65-BDBF-F47641C40B0A}">
      <dgm:prSet phldrT="[Text]" custT="1"/>
      <dgm:spPr/>
      <dgm:t>
        <a:bodyPr/>
        <a:lstStyle/>
        <a:p>
          <a:pPr rtl="1"/>
          <a:r>
            <a:rPr lang="ar-EG" sz="2200" dirty="0" smtClean="0"/>
            <a:t>توضع المعايير للتحقق من تحقيق الأهداف ومن المعايير التي يمكن أن تستخدم في القياس ، وفى الحياة الواقعية يسمح ببعض الانحراف عن المعيار المحدد  ويسمى (الانحراف المقبول ”السماحية“ )</a:t>
          </a:r>
          <a:endParaRPr lang="ar-EG" sz="2200" dirty="0"/>
        </a:p>
      </dgm:t>
    </dgm:pt>
    <dgm:pt modelId="{25CC96E7-3E49-4C7C-9DC1-42995A2A136E}" type="parTrans" cxnId="{0899409C-FFB4-4741-A08A-56F749C13EED}">
      <dgm:prSet/>
      <dgm:spPr/>
      <dgm:t>
        <a:bodyPr/>
        <a:lstStyle/>
        <a:p>
          <a:pPr rtl="1"/>
          <a:endParaRPr lang="ar-EG" sz="2400"/>
        </a:p>
      </dgm:t>
    </dgm:pt>
    <dgm:pt modelId="{6D981166-807B-4961-A7C4-C406E56B81C9}" type="sibTrans" cxnId="{0899409C-FFB4-4741-A08A-56F749C13EED}">
      <dgm:prSet/>
      <dgm:spPr/>
      <dgm:t>
        <a:bodyPr/>
        <a:lstStyle/>
        <a:p>
          <a:pPr rtl="1"/>
          <a:endParaRPr lang="ar-EG" sz="2400"/>
        </a:p>
      </dgm:t>
    </dgm:pt>
    <dgm:pt modelId="{2138E864-1502-4BA2-A0AE-F8F3ED03EC88}" type="pres">
      <dgm:prSet presAssocID="{5B83FC24-6366-4756-BA8F-F7F45BE34BC4}" presName="Name0" presStyleCnt="0">
        <dgm:presLayoutVars>
          <dgm:chMax/>
          <dgm:chPref/>
          <dgm:dir/>
        </dgm:presLayoutVars>
      </dgm:prSet>
      <dgm:spPr/>
      <dgm:t>
        <a:bodyPr/>
        <a:lstStyle/>
        <a:p>
          <a:pPr rtl="1"/>
          <a:endParaRPr lang="ar-EG"/>
        </a:p>
      </dgm:t>
    </dgm:pt>
    <dgm:pt modelId="{192D788E-568D-4F8F-8DBD-B11CAC4079A3}" type="pres">
      <dgm:prSet presAssocID="{0F45A6BD-F088-4C65-BDBF-F47641C40B0A}" presName="composite" presStyleCnt="0"/>
      <dgm:spPr/>
    </dgm:pt>
    <dgm:pt modelId="{9222F2A6-1D44-4D3E-8815-31C3ABBD77D2}" type="pres">
      <dgm:prSet presAssocID="{0F45A6BD-F088-4C65-BDBF-F47641C40B0A}" presName="Accent" presStyleLbl="alignNode1" presStyleIdx="0" presStyleCnt="1">
        <dgm:presLayoutVars>
          <dgm:chMax val="0"/>
          <dgm:chPref val="0"/>
        </dgm:presLayoutVars>
      </dgm:prSet>
      <dgm:spPr/>
    </dgm:pt>
    <dgm:pt modelId="{21ED7638-848A-4E34-960A-0D34F9EC1ACE}" type="pres">
      <dgm:prSet presAssocID="{0F45A6BD-F088-4C65-BDBF-F47641C40B0A}" presName="Image" presStyleLbl="bgImgPlace1" presStyleIdx="0" presStyleCnt="1">
        <dgm:presLayoutVars>
          <dgm:chMax val="0"/>
          <dgm:chPref val="0"/>
          <dgm:bulletEnabled val="1"/>
        </dgm:presLayoutVars>
      </dgm:prSet>
      <dgm:spPr>
        <a:blipFill rotWithShape="1">
          <a:blip xmlns:r="http://schemas.openxmlformats.org/officeDocument/2006/relationships" r:embed="rId1"/>
          <a:stretch>
            <a:fillRect/>
          </a:stretch>
        </a:blipFill>
      </dgm:spPr>
    </dgm:pt>
    <dgm:pt modelId="{DFB2E44D-E925-404E-8395-A7325392CD7B}" type="pres">
      <dgm:prSet presAssocID="{0F45A6BD-F088-4C65-BDBF-F47641C40B0A}" presName="Parent" presStyleLbl="fgAccFollowNode1" presStyleIdx="0" presStyleCnt="1">
        <dgm:presLayoutVars>
          <dgm:chMax val="0"/>
          <dgm:chPref val="0"/>
          <dgm:bulletEnabled val="1"/>
        </dgm:presLayoutVars>
      </dgm:prSet>
      <dgm:spPr/>
      <dgm:t>
        <a:bodyPr/>
        <a:lstStyle/>
        <a:p>
          <a:pPr rtl="1"/>
          <a:endParaRPr lang="ar-EG"/>
        </a:p>
      </dgm:t>
    </dgm:pt>
    <dgm:pt modelId="{B8CE4946-7853-4950-A87D-4ECC0FDCCE16}" type="pres">
      <dgm:prSet presAssocID="{0F45A6BD-F088-4C65-BDBF-F47641C40B0A}" presName="Space" presStyleCnt="0">
        <dgm:presLayoutVars>
          <dgm:chMax val="0"/>
          <dgm:chPref val="0"/>
        </dgm:presLayoutVars>
      </dgm:prSet>
      <dgm:spPr/>
    </dgm:pt>
  </dgm:ptLst>
  <dgm:cxnLst>
    <dgm:cxn modelId="{7B1355F4-8C1C-4C01-B1EF-C040B556C6A2}" type="presOf" srcId="{5B83FC24-6366-4756-BA8F-F7F45BE34BC4}" destId="{2138E864-1502-4BA2-A0AE-F8F3ED03EC88}" srcOrd="0" destOrd="0" presId="urn:microsoft.com/office/officeart/2008/layout/AlternatingPictureCircles"/>
    <dgm:cxn modelId="{0899409C-FFB4-4741-A08A-56F749C13EED}" srcId="{5B83FC24-6366-4756-BA8F-F7F45BE34BC4}" destId="{0F45A6BD-F088-4C65-BDBF-F47641C40B0A}" srcOrd="0" destOrd="0" parTransId="{25CC96E7-3E49-4C7C-9DC1-42995A2A136E}" sibTransId="{6D981166-807B-4961-A7C4-C406E56B81C9}"/>
    <dgm:cxn modelId="{268F1BC4-8DCF-4D6A-A7C4-5C70B55F9172}" type="presOf" srcId="{0F45A6BD-F088-4C65-BDBF-F47641C40B0A}" destId="{DFB2E44D-E925-404E-8395-A7325392CD7B}" srcOrd="0" destOrd="0" presId="urn:microsoft.com/office/officeart/2008/layout/AlternatingPictureCircles"/>
    <dgm:cxn modelId="{766B53D2-B0AC-4776-BF04-64687A0AEF46}" type="presParOf" srcId="{2138E864-1502-4BA2-A0AE-F8F3ED03EC88}" destId="{192D788E-568D-4F8F-8DBD-B11CAC4079A3}" srcOrd="0" destOrd="0" presId="urn:microsoft.com/office/officeart/2008/layout/AlternatingPictureCircles"/>
    <dgm:cxn modelId="{6CDE69FD-C8E6-4BCE-8B76-18ECE282F0ED}" type="presParOf" srcId="{192D788E-568D-4F8F-8DBD-B11CAC4079A3}" destId="{9222F2A6-1D44-4D3E-8815-31C3ABBD77D2}" srcOrd="0" destOrd="0" presId="urn:microsoft.com/office/officeart/2008/layout/AlternatingPictureCircles"/>
    <dgm:cxn modelId="{4D625AC9-248E-4B24-AC5B-3AAF08FDBEEC}" type="presParOf" srcId="{192D788E-568D-4F8F-8DBD-B11CAC4079A3}" destId="{21ED7638-848A-4E34-960A-0D34F9EC1ACE}" srcOrd="1" destOrd="0" presId="urn:microsoft.com/office/officeart/2008/layout/AlternatingPictureCircles"/>
    <dgm:cxn modelId="{E3CD6F49-CDFA-4F7D-AB7B-559510B9ED16}" type="presParOf" srcId="{192D788E-568D-4F8F-8DBD-B11CAC4079A3}" destId="{DFB2E44D-E925-404E-8395-A7325392CD7B}" srcOrd="2" destOrd="0" presId="urn:microsoft.com/office/officeart/2008/layout/AlternatingPictureCircles"/>
    <dgm:cxn modelId="{2B2CDB2E-C321-41E7-96C9-842D91EA8D76}" type="presParOf" srcId="{192D788E-568D-4F8F-8DBD-B11CAC4079A3}" destId="{B8CE4946-7853-4950-A87D-4ECC0FDCCE16}" srcOrd="3" destOrd="0" presId="urn:microsoft.com/office/officeart/2008/layout/AlternatingPictureCircle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3CD58252-BE61-473B-AD03-F17F8D644E90}" type="doc">
      <dgm:prSet loTypeId="urn:microsoft.com/office/officeart/2005/8/layout/vList3#1" loCatId="picture" qsTypeId="urn:microsoft.com/office/officeart/2005/8/quickstyle/simple1" qsCatId="simple" csTypeId="urn:microsoft.com/office/officeart/2005/8/colors/accent1_2" csCatId="accent1" phldr="1"/>
      <dgm:spPr/>
      <dgm:t>
        <a:bodyPr/>
        <a:lstStyle/>
        <a:p>
          <a:pPr rtl="1"/>
          <a:endParaRPr lang="ar-EG"/>
        </a:p>
      </dgm:t>
    </dgm:pt>
    <dgm:pt modelId="{DB266614-114F-4090-BC37-C1500CF45A82}">
      <dgm:prSet phldrT="[Text]"/>
      <dgm:spPr>
        <a:solidFill>
          <a:srgbClr val="D77829"/>
        </a:solidFill>
      </dgm:spPr>
      <dgm:t>
        <a:bodyPr/>
        <a:lstStyle/>
        <a:p>
          <a:pPr algn="justLow" rtl="1"/>
          <a:r>
            <a:rPr lang="ar-EG" dirty="0" smtClean="0"/>
            <a:t> فيها يتم مقارنة النتائج التي تم جمع المعلومات عنها في الخطوة السابقة بالمعايير المحدد للتقييم بهدف إمكانية الحكم على سير النظام في الطريق الصحيح بحيث يحقق الأهداف المراد تحقيقها.</a:t>
          </a:r>
          <a:endParaRPr lang="ar-EG" dirty="0"/>
        </a:p>
      </dgm:t>
    </dgm:pt>
    <dgm:pt modelId="{1226A1E3-5079-4461-A812-B72C708C0C1C}" type="parTrans" cxnId="{374FF839-2D1B-4D77-B1DF-D02358B34AC2}">
      <dgm:prSet/>
      <dgm:spPr/>
      <dgm:t>
        <a:bodyPr/>
        <a:lstStyle/>
        <a:p>
          <a:pPr rtl="1"/>
          <a:endParaRPr lang="ar-EG"/>
        </a:p>
      </dgm:t>
    </dgm:pt>
    <dgm:pt modelId="{68450F40-BDA8-4EB7-82E5-E3090F72C014}" type="sibTrans" cxnId="{374FF839-2D1B-4D77-B1DF-D02358B34AC2}">
      <dgm:prSet/>
      <dgm:spPr/>
      <dgm:t>
        <a:bodyPr/>
        <a:lstStyle/>
        <a:p>
          <a:pPr rtl="1"/>
          <a:endParaRPr lang="ar-EG"/>
        </a:p>
      </dgm:t>
    </dgm:pt>
    <dgm:pt modelId="{4EF2936F-4789-4E94-8C88-A38ED579E4EC}" type="pres">
      <dgm:prSet presAssocID="{3CD58252-BE61-473B-AD03-F17F8D644E90}" presName="linearFlow" presStyleCnt="0">
        <dgm:presLayoutVars>
          <dgm:dir/>
          <dgm:resizeHandles val="exact"/>
        </dgm:presLayoutVars>
      </dgm:prSet>
      <dgm:spPr/>
      <dgm:t>
        <a:bodyPr/>
        <a:lstStyle/>
        <a:p>
          <a:pPr rtl="1"/>
          <a:endParaRPr lang="ar-EG"/>
        </a:p>
      </dgm:t>
    </dgm:pt>
    <dgm:pt modelId="{6FFFE7D0-113F-4BFE-9708-86CA8D52C1E7}" type="pres">
      <dgm:prSet presAssocID="{DB266614-114F-4090-BC37-C1500CF45A82}" presName="composite" presStyleCnt="0"/>
      <dgm:spPr/>
    </dgm:pt>
    <dgm:pt modelId="{4721D906-03A3-4050-9743-898D4F2CA194}" type="pres">
      <dgm:prSet presAssocID="{DB266614-114F-4090-BC37-C1500CF45A82}" presName="imgShp" presStyleLbl="fgImgPlace1" presStyleIdx="0" presStyleCnt="1"/>
      <dgm:spPr>
        <a:blipFill rotWithShape="1">
          <a:blip xmlns:r="http://schemas.openxmlformats.org/officeDocument/2006/relationships" r:embed="rId1"/>
          <a:stretch>
            <a:fillRect/>
          </a:stretch>
        </a:blipFill>
      </dgm:spPr>
    </dgm:pt>
    <dgm:pt modelId="{D904DDA3-6325-4B45-82BA-6AE26A104A1A}" type="pres">
      <dgm:prSet presAssocID="{DB266614-114F-4090-BC37-C1500CF45A82}" presName="txShp" presStyleLbl="node1" presStyleIdx="0" presStyleCnt="1">
        <dgm:presLayoutVars>
          <dgm:bulletEnabled val="1"/>
        </dgm:presLayoutVars>
      </dgm:prSet>
      <dgm:spPr/>
      <dgm:t>
        <a:bodyPr/>
        <a:lstStyle/>
        <a:p>
          <a:pPr rtl="1"/>
          <a:endParaRPr lang="ar-EG"/>
        </a:p>
      </dgm:t>
    </dgm:pt>
  </dgm:ptLst>
  <dgm:cxnLst>
    <dgm:cxn modelId="{374FF839-2D1B-4D77-B1DF-D02358B34AC2}" srcId="{3CD58252-BE61-473B-AD03-F17F8D644E90}" destId="{DB266614-114F-4090-BC37-C1500CF45A82}" srcOrd="0" destOrd="0" parTransId="{1226A1E3-5079-4461-A812-B72C708C0C1C}" sibTransId="{68450F40-BDA8-4EB7-82E5-E3090F72C014}"/>
    <dgm:cxn modelId="{75E43467-9E1B-417B-9C94-00FEEC771F3D}" type="presOf" srcId="{3CD58252-BE61-473B-AD03-F17F8D644E90}" destId="{4EF2936F-4789-4E94-8C88-A38ED579E4EC}" srcOrd="0" destOrd="0" presId="urn:microsoft.com/office/officeart/2005/8/layout/vList3#1"/>
    <dgm:cxn modelId="{67FAEAAF-6A14-42DB-9392-5428CC3CBCF9}" type="presOf" srcId="{DB266614-114F-4090-BC37-C1500CF45A82}" destId="{D904DDA3-6325-4B45-82BA-6AE26A104A1A}" srcOrd="0" destOrd="0" presId="urn:microsoft.com/office/officeart/2005/8/layout/vList3#1"/>
    <dgm:cxn modelId="{D0DA6F64-86E1-45FD-BCA1-962982D866EA}" type="presParOf" srcId="{4EF2936F-4789-4E94-8C88-A38ED579E4EC}" destId="{6FFFE7D0-113F-4BFE-9708-86CA8D52C1E7}" srcOrd="0" destOrd="0" presId="urn:microsoft.com/office/officeart/2005/8/layout/vList3#1"/>
    <dgm:cxn modelId="{D48A8C47-B57D-437E-9370-AD78AD79A57B}" type="presParOf" srcId="{6FFFE7D0-113F-4BFE-9708-86CA8D52C1E7}" destId="{4721D906-03A3-4050-9743-898D4F2CA194}" srcOrd="0" destOrd="0" presId="urn:microsoft.com/office/officeart/2005/8/layout/vList3#1"/>
    <dgm:cxn modelId="{B30CAF72-96E7-48C7-8585-ED9E20975337}" type="presParOf" srcId="{6FFFE7D0-113F-4BFE-9708-86CA8D52C1E7}" destId="{D904DDA3-6325-4B45-82BA-6AE26A104A1A}" srcOrd="1" destOrd="0" presId="urn:microsoft.com/office/officeart/2005/8/layout/vList3#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E5AFF805-6FA6-4A33-8A6E-BAF051544703}"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EEF296CB-55C1-4CF2-A4D0-B961F7D474B4}">
      <dgm:prSet phldrT="[Text]" custT="1"/>
      <dgm:spPr/>
      <dgm:t>
        <a:bodyPr/>
        <a:lstStyle/>
        <a:p>
          <a:pPr rtl="1"/>
          <a:r>
            <a:rPr lang="ar-EG" sz="2400" dirty="0" smtClean="0"/>
            <a:t>في حالة عدم توافق النتائج مع المعايير المحددة يتم إتخاذ إجراءات تصحيحية بهدف تصحيح العملية الإنتاجية . </a:t>
          </a:r>
          <a:endParaRPr lang="ar-EG" sz="2400" dirty="0"/>
        </a:p>
      </dgm:t>
    </dgm:pt>
    <dgm:pt modelId="{4F80FBF3-7F7E-4AA3-A33C-10F449AB96D6}" type="parTrans" cxnId="{F2397862-EDC4-4C6C-8E48-8DC25D232C9B}">
      <dgm:prSet/>
      <dgm:spPr/>
      <dgm:t>
        <a:bodyPr/>
        <a:lstStyle/>
        <a:p>
          <a:pPr rtl="1"/>
          <a:endParaRPr lang="ar-EG" sz="2400"/>
        </a:p>
      </dgm:t>
    </dgm:pt>
    <dgm:pt modelId="{132813D0-B85F-4F44-8820-7C884A0497F5}" type="sibTrans" cxnId="{F2397862-EDC4-4C6C-8E48-8DC25D232C9B}">
      <dgm:prSet/>
      <dgm:spPr/>
      <dgm:t>
        <a:bodyPr/>
        <a:lstStyle/>
        <a:p>
          <a:pPr rtl="1"/>
          <a:endParaRPr lang="ar-EG" sz="2400"/>
        </a:p>
      </dgm:t>
    </dgm:pt>
    <dgm:pt modelId="{6A07C175-D400-4500-8768-D86F72C65E20}" type="pres">
      <dgm:prSet presAssocID="{E5AFF805-6FA6-4A33-8A6E-BAF051544703}" presName="Name0" presStyleCnt="0">
        <dgm:presLayoutVars>
          <dgm:chMax/>
          <dgm:chPref/>
          <dgm:dir/>
        </dgm:presLayoutVars>
      </dgm:prSet>
      <dgm:spPr/>
      <dgm:t>
        <a:bodyPr/>
        <a:lstStyle/>
        <a:p>
          <a:pPr rtl="1"/>
          <a:endParaRPr lang="ar-EG"/>
        </a:p>
      </dgm:t>
    </dgm:pt>
    <dgm:pt modelId="{B8CD93AC-615D-4DE0-A0E9-9FC10277A08B}" type="pres">
      <dgm:prSet presAssocID="{EEF296CB-55C1-4CF2-A4D0-B961F7D474B4}" presName="composite" presStyleCnt="0">
        <dgm:presLayoutVars>
          <dgm:chMax/>
          <dgm:chPref/>
        </dgm:presLayoutVars>
      </dgm:prSet>
      <dgm:spPr/>
    </dgm:pt>
    <dgm:pt modelId="{5E0E5CE7-EFAB-4EB6-B2D2-A6677E09AABA}" type="pres">
      <dgm:prSet presAssocID="{EEF296CB-55C1-4CF2-A4D0-B961F7D474B4}" presName="Image" presStyleLbl="bgImgPlace1" presStyleIdx="0" presStyleCnt="1" custLinFactNeighborX="-48927" custLinFactNeighborY="5536"/>
      <dgm:spPr>
        <a:blipFill rotWithShape="1">
          <a:blip xmlns:r="http://schemas.openxmlformats.org/officeDocument/2006/relationships" r:embed="rId1"/>
          <a:stretch>
            <a:fillRect/>
          </a:stretch>
        </a:blipFill>
      </dgm:spPr>
    </dgm:pt>
    <dgm:pt modelId="{0FBD52A0-586B-4947-988A-FA14EA91E5DC}" type="pres">
      <dgm:prSet presAssocID="{EEF296CB-55C1-4CF2-A4D0-B961F7D474B4}" presName="ParentText" presStyleLbl="revTx" presStyleIdx="0" presStyleCnt="1">
        <dgm:presLayoutVars>
          <dgm:chMax val="0"/>
          <dgm:chPref val="0"/>
          <dgm:bulletEnabled val="1"/>
        </dgm:presLayoutVars>
      </dgm:prSet>
      <dgm:spPr/>
      <dgm:t>
        <a:bodyPr/>
        <a:lstStyle/>
        <a:p>
          <a:pPr rtl="1"/>
          <a:endParaRPr lang="ar-EG"/>
        </a:p>
      </dgm:t>
    </dgm:pt>
    <dgm:pt modelId="{09873A14-C449-4E29-BFD2-A27737C1D382}" type="pres">
      <dgm:prSet presAssocID="{EEF296CB-55C1-4CF2-A4D0-B961F7D474B4}" presName="tlFrame" presStyleLbl="node1" presStyleIdx="0" presStyleCnt="4"/>
      <dgm:spPr>
        <a:solidFill>
          <a:srgbClr val="0070C0"/>
        </a:solidFill>
      </dgm:spPr>
    </dgm:pt>
    <dgm:pt modelId="{1BC24FD9-32D0-44BC-B5C3-1501AFB760FC}" type="pres">
      <dgm:prSet presAssocID="{EEF296CB-55C1-4CF2-A4D0-B961F7D474B4}" presName="trFrame" presStyleLbl="node1" presStyleIdx="1" presStyleCnt="4"/>
      <dgm:spPr>
        <a:solidFill>
          <a:srgbClr val="00B050"/>
        </a:solidFill>
      </dgm:spPr>
    </dgm:pt>
    <dgm:pt modelId="{2ACCDA54-AD02-4345-8897-BE8AA625BD9D}" type="pres">
      <dgm:prSet presAssocID="{EEF296CB-55C1-4CF2-A4D0-B961F7D474B4}" presName="blFrame" presStyleLbl="node1" presStyleIdx="2" presStyleCnt="4"/>
      <dgm:spPr>
        <a:solidFill>
          <a:schemeClr val="accent1">
            <a:lumMod val="50000"/>
          </a:schemeClr>
        </a:solidFill>
      </dgm:spPr>
    </dgm:pt>
    <dgm:pt modelId="{576501E9-FD2F-4EBB-B741-2AC7CD139C26}" type="pres">
      <dgm:prSet presAssocID="{EEF296CB-55C1-4CF2-A4D0-B961F7D474B4}" presName="brFrame" presStyleLbl="node1" presStyleIdx="3" presStyleCnt="4"/>
      <dgm:spPr>
        <a:solidFill>
          <a:srgbClr val="FFC000"/>
        </a:solidFill>
      </dgm:spPr>
    </dgm:pt>
  </dgm:ptLst>
  <dgm:cxnLst>
    <dgm:cxn modelId="{F2397862-EDC4-4C6C-8E48-8DC25D232C9B}" srcId="{E5AFF805-6FA6-4A33-8A6E-BAF051544703}" destId="{EEF296CB-55C1-4CF2-A4D0-B961F7D474B4}" srcOrd="0" destOrd="0" parTransId="{4F80FBF3-7F7E-4AA3-A33C-10F449AB96D6}" sibTransId="{132813D0-B85F-4F44-8820-7C884A0497F5}"/>
    <dgm:cxn modelId="{0A0B4CBB-4D7B-4CC4-9D2E-0444C4E0511C}" type="presOf" srcId="{EEF296CB-55C1-4CF2-A4D0-B961F7D474B4}" destId="{0FBD52A0-586B-4947-988A-FA14EA91E5DC}" srcOrd="0" destOrd="0" presId="urn:microsoft.com/office/officeart/2009/3/layout/FramedTextPicture"/>
    <dgm:cxn modelId="{513F643A-F251-401C-9750-E675B2B18C2D}" type="presOf" srcId="{E5AFF805-6FA6-4A33-8A6E-BAF051544703}" destId="{6A07C175-D400-4500-8768-D86F72C65E20}" srcOrd="0" destOrd="0" presId="urn:microsoft.com/office/officeart/2009/3/layout/FramedTextPicture"/>
    <dgm:cxn modelId="{0548F780-FCA2-4BF8-B7DA-60F28991B37E}" type="presParOf" srcId="{6A07C175-D400-4500-8768-D86F72C65E20}" destId="{B8CD93AC-615D-4DE0-A0E9-9FC10277A08B}" srcOrd="0" destOrd="0" presId="urn:microsoft.com/office/officeart/2009/3/layout/FramedTextPicture"/>
    <dgm:cxn modelId="{003C102F-61E2-4E91-9500-261813BF7322}" type="presParOf" srcId="{B8CD93AC-615D-4DE0-A0E9-9FC10277A08B}" destId="{5E0E5CE7-EFAB-4EB6-B2D2-A6677E09AABA}" srcOrd="0" destOrd="0" presId="urn:microsoft.com/office/officeart/2009/3/layout/FramedTextPicture"/>
    <dgm:cxn modelId="{C04DD3EE-6DF9-4CC4-A654-FF7AF30D5E5B}" type="presParOf" srcId="{B8CD93AC-615D-4DE0-A0E9-9FC10277A08B}" destId="{0FBD52A0-586B-4947-988A-FA14EA91E5DC}" srcOrd="1" destOrd="0" presId="urn:microsoft.com/office/officeart/2009/3/layout/FramedTextPicture"/>
    <dgm:cxn modelId="{4AE56C28-0DC6-40A0-A983-C7A0C4F43051}" type="presParOf" srcId="{B8CD93AC-615D-4DE0-A0E9-9FC10277A08B}" destId="{09873A14-C449-4E29-BFD2-A27737C1D382}" srcOrd="2" destOrd="0" presId="urn:microsoft.com/office/officeart/2009/3/layout/FramedTextPicture"/>
    <dgm:cxn modelId="{F7781B61-90B9-4703-A942-ABF9239B34EA}" type="presParOf" srcId="{B8CD93AC-615D-4DE0-A0E9-9FC10277A08B}" destId="{1BC24FD9-32D0-44BC-B5C3-1501AFB760FC}" srcOrd="3" destOrd="0" presId="urn:microsoft.com/office/officeart/2009/3/layout/FramedTextPicture"/>
    <dgm:cxn modelId="{1BC0C2EF-F2A5-4398-91D5-A1B8468FFE0C}" type="presParOf" srcId="{B8CD93AC-615D-4DE0-A0E9-9FC10277A08B}" destId="{2ACCDA54-AD02-4345-8897-BE8AA625BD9D}" srcOrd="4" destOrd="0" presId="urn:microsoft.com/office/officeart/2009/3/layout/FramedTextPicture"/>
    <dgm:cxn modelId="{F212ED14-C693-42BE-9F36-2BA2C23F70B3}" type="presParOf" srcId="{B8CD93AC-615D-4DE0-A0E9-9FC10277A08B}" destId="{576501E9-FD2F-4EBB-B741-2AC7CD139C26}"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A137AA44-0B2B-48E9-94CD-2D7D3367D06E}" type="doc">
      <dgm:prSet loTypeId="urn:microsoft.com/office/officeart/2008/layout/HexagonCluster" loCatId="picture" qsTypeId="urn:microsoft.com/office/officeart/2005/8/quickstyle/simple1" qsCatId="simple" csTypeId="urn:microsoft.com/office/officeart/2005/8/colors/accent1_2" csCatId="accent1" phldr="1"/>
      <dgm:spPr/>
      <dgm:t>
        <a:bodyPr/>
        <a:lstStyle/>
        <a:p>
          <a:pPr rtl="1"/>
          <a:endParaRPr lang="ar-EG"/>
        </a:p>
      </dgm:t>
    </dgm:pt>
    <dgm:pt modelId="{869725CB-1EEB-421F-956A-8BDF040B946D}">
      <dgm:prSet phldrT="[Text]" custT="1"/>
      <dgm:spPr>
        <a:solidFill>
          <a:srgbClr val="00B0F0"/>
        </a:solidFill>
      </dgm:spPr>
      <dgm:t>
        <a:bodyPr/>
        <a:lstStyle/>
        <a:p>
          <a:pPr rtl="1"/>
          <a:r>
            <a:rPr lang="ar-EG" sz="2400" dirty="0" smtClean="0"/>
            <a:t>تعتبر الموارد عنصر أساسى لأنها الوسيلة التي يمكن من خلالها تحقيق الأهداف .</a:t>
          </a:r>
          <a:endParaRPr lang="ar-EG" sz="2400" dirty="0"/>
        </a:p>
      </dgm:t>
    </dgm:pt>
    <dgm:pt modelId="{BBCDB679-474C-422E-924E-3B30C9450678}" type="parTrans" cxnId="{7107926C-9949-4FDF-AF98-4631A9E5131B}">
      <dgm:prSet/>
      <dgm:spPr/>
      <dgm:t>
        <a:bodyPr/>
        <a:lstStyle/>
        <a:p>
          <a:pPr rtl="1"/>
          <a:endParaRPr lang="ar-EG" sz="2400"/>
        </a:p>
      </dgm:t>
    </dgm:pt>
    <dgm:pt modelId="{C1042DDA-5225-4E45-8479-D53394170C5B}" type="sibTrans" cxnId="{7107926C-9949-4FDF-AF98-4631A9E5131B}">
      <dgm:prSet/>
      <dgm:spPr>
        <a:blipFill rotWithShape="1">
          <a:blip xmlns:r="http://schemas.openxmlformats.org/officeDocument/2006/relationships" r:embed="rId1"/>
          <a:stretch>
            <a:fillRect/>
          </a:stretch>
        </a:blipFill>
      </dgm:spPr>
      <dgm:t>
        <a:bodyPr/>
        <a:lstStyle/>
        <a:p>
          <a:pPr rtl="1"/>
          <a:endParaRPr lang="ar-EG" sz="2400"/>
        </a:p>
      </dgm:t>
    </dgm:pt>
    <dgm:pt modelId="{A65B5B88-A8A6-4471-B1F6-39692BB0CB23}" type="pres">
      <dgm:prSet presAssocID="{A137AA44-0B2B-48E9-94CD-2D7D3367D06E}" presName="Name0" presStyleCnt="0">
        <dgm:presLayoutVars>
          <dgm:chMax val="21"/>
          <dgm:chPref val="21"/>
        </dgm:presLayoutVars>
      </dgm:prSet>
      <dgm:spPr/>
      <dgm:t>
        <a:bodyPr/>
        <a:lstStyle/>
        <a:p>
          <a:pPr rtl="1"/>
          <a:endParaRPr lang="ar-EG"/>
        </a:p>
      </dgm:t>
    </dgm:pt>
    <dgm:pt modelId="{55F9927B-E4B2-4B67-80F3-994FC1764EA2}" type="pres">
      <dgm:prSet presAssocID="{869725CB-1EEB-421F-956A-8BDF040B946D}" presName="text1" presStyleCnt="0"/>
      <dgm:spPr/>
    </dgm:pt>
    <dgm:pt modelId="{BCC52107-AC1A-416B-9793-2C71F674684F}" type="pres">
      <dgm:prSet presAssocID="{869725CB-1EEB-421F-956A-8BDF040B946D}" presName="textRepeatNode" presStyleLbl="alignNode1" presStyleIdx="0" presStyleCnt="1">
        <dgm:presLayoutVars>
          <dgm:chMax val="0"/>
          <dgm:chPref val="0"/>
          <dgm:bulletEnabled val="1"/>
        </dgm:presLayoutVars>
      </dgm:prSet>
      <dgm:spPr/>
      <dgm:t>
        <a:bodyPr/>
        <a:lstStyle/>
        <a:p>
          <a:pPr rtl="1"/>
          <a:endParaRPr lang="ar-EG"/>
        </a:p>
      </dgm:t>
    </dgm:pt>
    <dgm:pt modelId="{31E48274-D0E8-4BA7-9ED2-D6FE789181BA}" type="pres">
      <dgm:prSet presAssocID="{869725CB-1EEB-421F-956A-8BDF040B946D}" presName="textaccent1" presStyleCnt="0"/>
      <dgm:spPr/>
    </dgm:pt>
    <dgm:pt modelId="{8DA43258-A3E5-4A62-AC68-6D0938BF3BDD}" type="pres">
      <dgm:prSet presAssocID="{869725CB-1EEB-421F-956A-8BDF040B946D}" presName="accentRepeatNode" presStyleLbl="solidAlignAcc1" presStyleIdx="0" presStyleCnt="2"/>
      <dgm:spPr/>
    </dgm:pt>
    <dgm:pt modelId="{DCC4820F-07FE-4510-915E-6C4B8796362E}" type="pres">
      <dgm:prSet presAssocID="{C1042DDA-5225-4E45-8479-D53394170C5B}" presName="image1" presStyleCnt="0"/>
      <dgm:spPr/>
    </dgm:pt>
    <dgm:pt modelId="{74230F18-00FC-416B-B842-D21656D368A9}" type="pres">
      <dgm:prSet presAssocID="{C1042DDA-5225-4E45-8479-D53394170C5B}" presName="imageRepeatNode" presStyleLbl="alignAcc1" presStyleIdx="0" presStyleCnt="1"/>
      <dgm:spPr/>
      <dgm:t>
        <a:bodyPr/>
        <a:lstStyle/>
        <a:p>
          <a:pPr rtl="1"/>
          <a:endParaRPr lang="ar-EG"/>
        </a:p>
      </dgm:t>
    </dgm:pt>
    <dgm:pt modelId="{5CDF68A8-101B-41F4-A78B-6B34C47AA89F}" type="pres">
      <dgm:prSet presAssocID="{C1042DDA-5225-4E45-8479-D53394170C5B}" presName="imageaccent1" presStyleCnt="0"/>
      <dgm:spPr/>
    </dgm:pt>
    <dgm:pt modelId="{4C33314B-5084-4469-B299-06A4B0751FD8}" type="pres">
      <dgm:prSet presAssocID="{C1042DDA-5225-4E45-8479-D53394170C5B}" presName="accentRepeatNode" presStyleLbl="solidAlignAcc1" presStyleIdx="1" presStyleCnt="2"/>
      <dgm:spPr/>
    </dgm:pt>
  </dgm:ptLst>
  <dgm:cxnLst>
    <dgm:cxn modelId="{7107926C-9949-4FDF-AF98-4631A9E5131B}" srcId="{A137AA44-0B2B-48E9-94CD-2D7D3367D06E}" destId="{869725CB-1EEB-421F-956A-8BDF040B946D}" srcOrd="0" destOrd="0" parTransId="{BBCDB679-474C-422E-924E-3B30C9450678}" sibTransId="{C1042DDA-5225-4E45-8479-D53394170C5B}"/>
    <dgm:cxn modelId="{967D56EE-2074-42C4-9873-45AC62782B54}" type="presOf" srcId="{A137AA44-0B2B-48E9-94CD-2D7D3367D06E}" destId="{A65B5B88-A8A6-4471-B1F6-39692BB0CB23}" srcOrd="0" destOrd="0" presId="urn:microsoft.com/office/officeart/2008/layout/HexagonCluster"/>
    <dgm:cxn modelId="{7F6451EA-A1B0-4FC4-A02B-6AE9A7140925}" type="presOf" srcId="{869725CB-1EEB-421F-956A-8BDF040B946D}" destId="{BCC52107-AC1A-416B-9793-2C71F674684F}" srcOrd="0" destOrd="0" presId="urn:microsoft.com/office/officeart/2008/layout/HexagonCluster"/>
    <dgm:cxn modelId="{DD98E1DF-7921-43E5-BFFD-B87348A27E13}" type="presOf" srcId="{C1042DDA-5225-4E45-8479-D53394170C5B}" destId="{74230F18-00FC-416B-B842-D21656D368A9}" srcOrd="0" destOrd="0" presId="urn:microsoft.com/office/officeart/2008/layout/HexagonCluster"/>
    <dgm:cxn modelId="{C49F602C-7020-4F30-9880-591D13CE6F2E}" type="presParOf" srcId="{A65B5B88-A8A6-4471-B1F6-39692BB0CB23}" destId="{55F9927B-E4B2-4B67-80F3-994FC1764EA2}" srcOrd="0" destOrd="0" presId="urn:microsoft.com/office/officeart/2008/layout/HexagonCluster"/>
    <dgm:cxn modelId="{9F85FB6D-B832-4974-B759-7DA9AD23E480}" type="presParOf" srcId="{55F9927B-E4B2-4B67-80F3-994FC1764EA2}" destId="{BCC52107-AC1A-416B-9793-2C71F674684F}" srcOrd="0" destOrd="0" presId="urn:microsoft.com/office/officeart/2008/layout/HexagonCluster"/>
    <dgm:cxn modelId="{113B20A1-3CF4-479A-A849-4C35DEB42380}" type="presParOf" srcId="{A65B5B88-A8A6-4471-B1F6-39692BB0CB23}" destId="{31E48274-D0E8-4BA7-9ED2-D6FE789181BA}" srcOrd="1" destOrd="0" presId="urn:microsoft.com/office/officeart/2008/layout/HexagonCluster"/>
    <dgm:cxn modelId="{49492F7E-BFC5-41CD-9FF5-B33B29935D51}" type="presParOf" srcId="{31E48274-D0E8-4BA7-9ED2-D6FE789181BA}" destId="{8DA43258-A3E5-4A62-AC68-6D0938BF3BDD}" srcOrd="0" destOrd="0" presId="urn:microsoft.com/office/officeart/2008/layout/HexagonCluster"/>
    <dgm:cxn modelId="{6A9038CA-A150-4C16-94C4-734BE9DD6142}" type="presParOf" srcId="{A65B5B88-A8A6-4471-B1F6-39692BB0CB23}" destId="{DCC4820F-07FE-4510-915E-6C4B8796362E}" srcOrd="2" destOrd="0" presId="urn:microsoft.com/office/officeart/2008/layout/HexagonCluster"/>
    <dgm:cxn modelId="{89CE0EA1-67C3-493D-91E9-843E639B3804}" type="presParOf" srcId="{DCC4820F-07FE-4510-915E-6C4B8796362E}" destId="{74230F18-00FC-416B-B842-D21656D368A9}" srcOrd="0" destOrd="0" presId="urn:microsoft.com/office/officeart/2008/layout/HexagonCluster"/>
    <dgm:cxn modelId="{1BCD3BD9-6803-4F6D-BD70-31C3F187EC53}" type="presParOf" srcId="{A65B5B88-A8A6-4471-B1F6-39692BB0CB23}" destId="{5CDF68A8-101B-41F4-A78B-6B34C47AA89F}" srcOrd="3" destOrd="0" presId="urn:microsoft.com/office/officeart/2008/layout/HexagonCluster"/>
    <dgm:cxn modelId="{B0E27B29-EC3C-4335-8C8D-B1E050B611B1}" type="presParOf" srcId="{5CDF68A8-101B-41F4-A78B-6B34C47AA89F}" destId="{4C33314B-5084-4469-B299-06A4B0751FD8}"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777CEF53-2618-4650-B840-DFA9E3832D9C}"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174AE4D9-FE2B-4D9A-A85C-CBF7C2E3FF8A}">
      <dgm:prSet phldrT="[Text]" custT="1"/>
      <dgm:spPr>
        <a:solidFill>
          <a:srgbClr val="00B050"/>
        </a:solidFill>
      </dgm:spPr>
      <dgm:t>
        <a:bodyPr/>
        <a:lstStyle/>
        <a:p>
          <a:pPr rtl="1"/>
          <a:r>
            <a:rPr lang="ar-EG" sz="2400" b="1" dirty="0" smtClean="0"/>
            <a:t>الموارد البشرية</a:t>
          </a:r>
          <a:endParaRPr lang="ar-EG" sz="2400" b="1" dirty="0"/>
        </a:p>
      </dgm:t>
    </dgm:pt>
    <dgm:pt modelId="{6AF38926-142A-4AC5-9645-724A8D11E5C3}" type="parTrans" cxnId="{301D9930-94E9-4E39-8754-2EE445B4B8F5}">
      <dgm:prSet/>
      <dgm:spPr/>
      <dgm:t>
        <a:bodyPr/>
        <a:lstStyle/>
        <a:p>
          <a:pPr rtl="1"/>
          <a:endParaRPr lang="ar-EG" sz="2400"/>
        </a:p>
      </dgm:t>
    </dgm:pt>
    <dgm:pt modelId="{DAED00FA-7858-44F8-9FE5-A70522C262A7}" type="sibTrans" cxnId="{301D9930-94E9-4E39-8754-2EE445B4B8F5}">
      <dgm:prSet/>
      <dgm:spPr/>
      <dgm:t>
        <a:bodyPr/>
        <a:lstStyle/>
        <a:p>
          <a:pPr rtl="1"/>
          <a:endParaRPr lang="ar-EG" sz="2400"/>
        </a:p>
      </dgm:t>
    </dgm:pt>
    <dgm:pt modelId="{39D45DDF-5178-41CC-B1C2-CA54BE178D1A}">
      <dgm:prSet phldrT="[Text]" custT="1"/>
      <dgm:spPr/>
      <dgm:t>
        <a:bodyPr/>
        <a:lstStyle/>
        <a:p>
          <a:pPr algn="justLow" rtl="1"/>
          <a:r>
            <a:rPr lang="ar-EG" sz="2300" dirty="0" smtClean="0"/>
            <a:t>البشر هم جميع الموظفين بما فيهم المدير، وهم أحد الموارد الضرورية لنجاح أي مؤسسة، وتختلف الموارد البشرية عن أي موارد أخري، ويختلف التعامل مع هذا المورد عن باقي الموارد حيث أن المؤسسة التي تتعامل مع الموظفين بإعتبارهم آلات فلن تحصل علي أكبر مساهمة ممكنة من هذا المورد القيم.</a:t>
          </a:r>
          <a:endParaRPr lang="ar-EG" sz="2300" dirty="0"/>
        </a:p>
      </dgm:t>
    </dgm:pt>
    <dgm:pt modelId="{225D4836-5C9B-4A60-A175-DC25CC54041B}" type="parTrans" cxnId="{02670CDF-1015-4DEF-B00F-E54D5BBED25C}">
      <dgm:prSet/>
      <dgm:spPr/>
      <dgm:t>
        <a:bodyPr/>
        <a:lstStyle/>
        <a:p>
          <a:pPr rtl="1"/>
          <a:endParaRPr lang="ar-EG" sz="2400"/>
        </a:p>
      </dgm:t>
    </dgm:pt>
    <dgm:pt modelId="{008534F6-3679-43A3-95C0-64EF651195C2}" type="sibTrans" cxnId="{02670CDF-1015-4DEF-B00F-E54D5BBED25C}">
      <dgm:prSet/>
      <dgm:spPr/>
      <dgm:t>
        <a:bodyPr/>
        <a:lstStyle/>
        <a:p>
          <a:pPr rtl="1"/>
          <a:endParaRPr lang="ar-EG" sz="2400"/>
        </a:p>
      </dgm:t>
    </dgm:pt>
    <dgm:pt modelId="{E7F95B00-4FC3-428C-9316-D75318B53FF9}" type="pres">
      <dgm:prSet presAssocID="{777CEF53-2618-4650-B840-DFA9E3832D9C}" presName="Name0" presStyleCnt="0">
        <dgm:presLayoutVars>
          <dgm:dir/>
        </dgm:presLayoutVars>
      </dgm:prSet>
      <dgm:spPr/>
      <dgm:t>
        <a:bodyPr/>
        <a:lstStyle/>
        <a:p>
          <a:pPr rtl="1"/>
          <a:endParaRPr lang="ar-EG"/>
        </a:p>
      </dgm:t>
    </dgm:pt>
    <dgm:pt modelId="{601C344B-5E84-4756-A393-0F025C53E1E0}" type="pres">
      <dgm:prSet presAssocID="{174AE4D9-FE2B-4D9A-A85C-CBF7C2E3FF8A}" presName="composite" presStyleCnt="0"/>
      <dgm:spPr/>
    </dgm:pt>
    <dgm:pt modelId="{7920B8FD-5E9C-41FF-9D3A-A622551933C9}" type="pres">
      <dgm:prSet presAssocID="{174AE4D9-FE2B-4D9A-A85C-CBF7C2E3FF8A}" presName="Accent" presStyleLbl="alignAcc1" presStyleIdx="0" presStyleCnt="1" custLinFactX="-700000" custLinFactNeighborX="-784225" custLinFactNeighborY="54"/>
      <dgm:spPr/>
    </dgm:pt>
    <dgm:pt modelId="{CA8D4761-3059-49F8-9F74-4FD79A891C82}" type="pres">
      <dgm:prSet presAssocID="{174AE4D9-FE2B-4D9A-A85C-CBF7C2E3FF8A}" presName="Image" presStyleLbl="node1" presStyleIdx="0" presStyleCnt="1" custScaleX="139042"/>
      <dgm:spPr>
        <a:blipFill rotWithShape="1">
          <a:blip xmlns:r="http://schemas.openxmlformats.org/officeDocument/2006/relationships" r:embed="rId1"/>
          <a:stretch>
            <a:fillRect/>
          </a:stretch>
        </a:blipFill>
      </dgm:spPr>
    </dgm:pt>
    <dgm:pt modelId="{D86193FE-108B-4AA3-94F5-14620810B1F8}" type="pres">
      <dgm:prSet presAssocID="{174AE4D9-FE2B-4D9A-A85C-CBF7C2E3FF8A}" presName="Child" presStyleLbl="revTx" presStyleIdx="0" presStyleCnt="1" custScaleX="144288">
        <dgm:presLayoutVars>
          <dgm:bulletEnabled val="1"/>
        </dgm:presLayoutVars>
      </dgm:prSet>
      <dgm:spPr/>
      <dgm:t>
        <a:bodyPr/>
        <a:lstStyle/>
        <a:p>
          <a:pPr rtl="1"/>
          <a:endParaRPr lang="ar-EG"/>
        </a:p>
      </dgm:t>
    </dgm:pt>
    <dgm:pt modelId="{AA465C7A-8714-4D46-980F-4EA1AC19582F}" type="pres">
      <dgm:prSet presAssocID="{174AE4D9-FE2B-4D9A-A85C-CBF7C2E3FF8A}" presName="Parent" presStyleLbl="alignNode1" presStyleIdx="0" presStyleCnt="1" custScaleX="141267">
        <dgm:presLayoutVars>
          <dgm:bulletEnabled val="1"/>
        </dgm:presLayoutVars>
      </dgm:prSet>
      <dgm:spPr/>
      <dgm:t>
        <a:bodyPr/>
        <a:lstStyle/>
        <a:p>
          <a:pPr rtl="1"/>
          <a:endParaRPr lang="ar-EG"/>
        </a:p>
      </dgm:t>
    </dgm:pt>
  </dgm:ptLst>
  <dgm:cxnLst>
    <dgm:cxn modelId="{48690998-DDBA-4427-ADA6-050E1EEE62C0}" type="presOf" srcId="{39D45DDF-5178-41CC-B1C2-CA54BE178D1A}" destId="{D86193FE-108B-4AA3-94F5-14620810B1F8}" srcOrd="0" destOrd="0" presId="urn:microsoft.com/office/officeart/2008/layout/TitlePictureLineup"/>
    <dgm:cxn modelId="{5DEE5FBA-34C9-47E9-B28F-93954485750E}" type="presOf" srcId="{174AE4D9-FE2B-4D9A-A85C-CBF7C2E3FF8A}" destId="{AA465C7A-8714-4D46-980F-4EA1AC19582F}" srcOrd="0" destOrd="0" presId="urn:microsoft.com/office/officeart/2008/layout/TitlePictureLineup"/>
    <dgm:cxn modelId="{3D73ED6B-D84F-4BBE-B27D-356C7740DCC1}" type="presOf" srcId="{777CEF53-2618-4650-B840-DFA9E3832D9C}" destId="{E7F95B00-4FC3-428C-9316-D75318B53FF9}" srcOrd="0" destOrd="0" presId="urn:microsoft.com/office/officeart/2008/layout/TitlePictureLineup"/>
    <dgm:cxn modelId="{301D9930-94E9-4E39-8754-2EE445B4B8F5}" srcId="{777CEF53-2618-4650-B840-DFA9E3832D9C}" destId="{174AE4D9-FE2B-4D9A-A85C-CBF7C2E3FF8A}" srcOrd="0" destOrd="0" parTransId="{6AF38926-142A-4AC5-9645-724A8D11E5C3}" sibTransId="{DAED00FA-7858-44F8-9FE5-A70522C262A7}"/>
    <dgm:cxn modelId="{02670CDF-1015-4DEF-B00F-E54D5BBED25C}" srcId="{174AE4D9-FE2B-4D9A-A85C-CBF7C2E3FF8A}" destId="{39D45DDF-5178-41CC-B1C2-CA54BE178D1A}" srcOrd="0" destOrd="0" parTransId="{225D4836-5C9B-4A60-A175-DC25CC54041B}" sibTransId="{008534F6-3679-43A3-95C0-64EF651195C2}"/>
    <dgm:cxn modelId="{99A0434C-ABA3-4E10-B214-066DE288C52E}" type="presParOf" srcId="{E7F95B00-4FC3-428C-9316-D75318B53FF9}" destId="{601C344B-5E84-4756-A393-0F025C53E1E0}" srcOrd="0" destOrd="0" presId="urn:microsoft.com/office/officeart/2008/layout/TitlePictureLineup"/>
    <dgm:cxn modelId="{DE016EAE-D0C1-4DE0-A505-AD8F546D138F}" type="presParOf" srcId="{601C344B-5E84-4756-A393-0F025C53E1E0}" destId="{7920B8FD-5E9C-41FF-9D3A-A622551933C9}" srcOrd="0" destOrd="0" presId="urn:microsoft.com/office/officeart/2008/layout/TitlePictureLineup"/>
    <dgm:cxn modelId="{83AF787B-18D3-40E6-B1A8-0958956AB3E3}" type="presParOf" srcId="{601C344B-5E84-4756-A393-0F025C53E1E0}" destId="{CA8D4761-3059-49F8-9F74-4FD79A891C82}" srcOrd="1" destOrd="0" presId="urn:microsoft.com/office/officeart/2008/layout/TitlePictureLineup"/>
    <dgm:cxn modelId="{E2C8C5AE-039C-4E88-9711-AF9FA876A6B7}" type="presParOf" srcId="{601C344B-5E84-4756-A393-0F025C53E1E0}" destId="{D86193FE-108B-4AA3-94F5-14620810B1F8}" srcOrd="2" destOrd="0" presId="urn:microsoft.com/office/officeart/2008/layout/TitlePictureLineup"/>
    <dgm:cxn modelId="{C0079A46-EC15-440D-9648-99E81D1A3002}" type="presParOf" srcId="{601C344B-5E84-4756-A393-0F025C53E1E0}" destId="{AA465C7A-8714-4D46-980F-4EA1AC19582F}"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777CEF53-2618-4650-B840-DFA9E3832D9C}"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174AE4D9-FE2B-4D9A-A85C-CBF7C2E3FF8A}">
      <dgm:prSet phldrT="[Text]" custT="1"/>
      <dgm:spPr>
        <a:solidFill>
          <a:srgbClr val="6A6506"/>
        </a:solidFill>
      </dgm:spPr>
      <dgm:t>
        <a:bodyPr/>
        <a:lstStyle/>
        <a:p>
          <a:pPr rtl="1"/>
          <a:r>
            <a:rPr lang="ar-EG" sz="2400" b="1" dirty="0" smtClean="0"/>
            <a:t>تهيئة الجو المناسب</a:t>
          </a:r>
          <a:endParaRPr lang="ar-EG" sz="2400" b="1" dirty="0"/>
        </a:p>
      </dgm:t>
    </dgm:pt>
    <dgm:pt modelId="{6AF38926-142A-4AC5-9645-724A8D11E5C3}" type="parTrans" cxnId="{301D9930-94E9-4E39-8754-2EE445B4B8F5}">
      <dgm:prSet/>
      <dgm:spPr/>
      <dgm:t>
        <a:bodyPr/>
        <a:lstStyle/>
        <a:p>
          <a:pPr rtl="1"/>
          <a:endParaRPr lang="ar-EG" sz="2400"/>
        </a:p>
      </dgm:t>
    </dgm:pt>
    <dgm:pt modelId="{DAED00FA-7858-44F8-9FE5-A70522C262A7}" type="sibTrans" cxnId="{301D9930-94E9-4E39-8754-2EE445B4B8F5}">
      <dgm:prSet/>
      <dgm:spPr/>
      <dgm:t>
        <a:bodyPr/>
        <a:lstStyle/>
        <a:p>
          <a:pPr rtl="1"/>
          <a:endParaRPr lang="ar-EG" sz="2400"/>
        </a:p>
      </dgm:t>
    </dgm:pt>
    <dgm:pt modelId="{39D45DDF-5178-41CC-B1C2-CA54BE178D1A}">
      <dgm:prSet phldrT="[Text]" custT="1"/>
      <dgm:spPr/>
      <dgm:t>
        <a:bodyPr/>
        <a:lstStyle/>
        <a:p>
          <a:pPr algn="justLow" rtl="1"/>
          <a:r>
            <a:rPr lang="ar-EG" sz="2300" dirty="0" smtClean="0"/>
            <a:t>عن طريق توفير روح المحبة والود بين أفراد فريق العمل بحيث يدعم أعضاء الفريق بعضهم البعض ويكون آراء الجميع مسموعة ويتم تقدير مجهود كل شخص في الفريق.</a:t>
          </a:r>
          <a:endParaRPr lang="ar-EG" sz="2300" dirty="0"/>
        </a:p>
      </dgm:t>
    </dgm:pt>
    <dgm:pt modelId="{225D4836-5C9B-4A60-A175-DC25CC54041B}" type="parTrans" cxnId="{02670CDF-1015-4DEF-B00F-E54D5BBED25C}">
      <dgm:prSet/>
      <dgm:spPr/>
      <dgm:t>
        <a:bodyPr/>
        <a:lstStyle/>
        <a:p>
          <a:pPr rtl="1"/>
          <a:endParaRPr lang="ar-EG" sz="2400"/>
        </a:p>
      </dgm:t>
    </dgm:pt>
    <dgm:pt modelId="{008534F6-3679-43A3-95C0-64EF651195C2}" type="sibTrans" cxnId="{02670CDF-1015-4DEF-B00F-E54D5BBED25C}">
      <dgm:prSet/>
      <dgm:spPr/>
      <dgm:t>
        <a:bodyPr/>
        <a:lstStyle/>
        <a:p>
          <a:pPr rtl="1"/>
          <a:endParaRPr lang="ar-EG" sz="2400"/>
        </a:p>
      </dgm:t>
    </dgm:pt>
    <dgm:pt modelId="{E7F95B00-4FC3-428C-9316-D75318B53FF9}" type="pres">
      <dgm:prSet presAssocID="{777CEF53-2618-4650-B840-DFA9E3832D9C}" presName="Name0" presStyleCnt="0">
        <dgm:presLayoutVars>
          <dgm:dir/>
        </dgm:presLayoutVars>
      </dgm:prSet>
      <dgm:spPr/>
      <dgm:t>
        <a:bodyPr/>
        <a:lstStyle/>
        <a:p>
          <a:pPr rtl="1"/>
          <a:endParaRPr lang="ar-EG"/>
        </a:p>
      </dgm:t>
    </dgm:pt>
    <dgm:pt modelId="{601C344B-5E84-4756-A393-0F025C53E1E0}" type="pres">
      <dgm:prSet presAssocID="{174AE4D9-FE2B-4D9A-A85C-CBF7C2E3FF8A}" presName="composite" presStyleCnt="0"/>
      <dgm:spPr/>
    </dgm:pt>
    <dgm:pt modelId="{7920B8FD-5E9C-41FF-9D3A-A622551933C9}" type="pres">
      <dgm:prSet presAssocID="{174AE4D9-FE2B-4D9A-A85C-CBF7C2E3FF8A}" presName="Accent" presStyleLbl="alignAcc1" presStyleIdx="0" presStyleCnt="1" custLinFactX="-700000" custLinFactNeighborX="-784225" custLinFactNeighborY="54"/>
      <dgm:spPr/>
    </dgm:pt>
    <dgm:pt modelId="{CA8D4761-3059-49F8-9F74-4FD79A891C82}" type="pres">
      <dgm:prSet presAssocID="{174AE4D9-FE2B-4D9A-A85C-CBF7C2E3FF8A}" presName="Image" presStyleLbl="node1" presStyleIdx="0" presStyleCnt="1" custScaleX="139042"/>
      <dgm:spPr>
        <a:blipFill rotWithShape="1">
          <a:blip xmlns:r="http://schemas.openxmlformats.org/officeDocument/2006/relationships" r:embed="rId1"/>
          <a:stretch>
            <a:fillRect/>
          </a:stretch>
        </a:blipFill>
      </dgm:spPr>
    </dgm:pt>
    <dgm:pt modelId="{D86193FE-108B-4AA3-94F5-14620810B1F8}" type="pres">
      <dgm:prSet presAssocID="{174AE4D9-FE2B-4D9A-A85C-CBF7C2E3FF8A}" presName="Child" presStyleLbl="revTx" presStyleIdx="0" presStyleCnt="1" custScaleX="144288">
        <dgm:presLayoutVars>
          <dgm:bulletEnabled val="1"/>
        </dgm:presLayoutVars>
      </dgm:prSet>
      <dgm:spPr/>
      <dgm:t>
        <a:bodyPr/>
        <a:lstStyle/>
        <a:p>
          <a:pPr rtl="1"/>
          <a:endParaRPr lang="ar-EG"/>
        </a:p>
      </dgm:t>
    </dgm:pt>
    <dgm:pt modelId="{AA465C7A-8714-4D46-980F-4EA1AC19582F}" type="pres">
      <dgm:prSet presAssocID="{174AE4D9-FE2B-4D9A-A85C-CBF7C2E3FF8A}" presName="Parent" presStyleLbl="alignNode1" presStyleIdx="0" presStyleCnt="1" custScaleX="141267">
        <dgm:presLayoutVars>
          <dgm:bulletEnabled val="1"/>
        </dgm:presLayoutVars>
      </dgm:prSet>
      <dgm:spPr/>
      <dgm:t>
        <a:bodyPr/>
        <a:lstStyle/>
        <a:p>
          <a:pPr rtl="1"/>
          <a:endParaRPr lang="ar-EG"/>
        </a:p>
      </dgm:t>
    </dgm:pt>
  </dgm:ptLst>
  <dgm:cxnLst>
    <dgm:cxn modelId="{E14EF73D-87F7-459A-AFD5-DBA21EE02847}" type="presOf" srcId="{39D45DDF-5178-41CC-B1C2-CA54BE178D1A}" destId="{D86193FE-108B-4AA3-94F5-14620810B1F8}" srcOrd="0" destOrd="0" presId="urn:microsoft.com/office/officeart/2008/layout/TitlePictureLineup"/>
    <dgm:cxn modelId="{301D9930-94E9-4E39-8754-2EE445B4B8F5}" srcId="{777CEF53-2618-4650-B840-DFA9E3832D9C}" destId="{174AE4D9-FE2B-4D9A-A85C-CBF7C2E3FF8A}" srcOrd="0" destOrd="0" parTransId="{6AF38926-142A-4AC5-9645-724A8D11E5C3}" sibTransId="{DAED00FA-7858-44F8-9FE5-A70522C262A7}"/>
    <dgm:cxn modelId="{02670CDF-1015-4DEF-B00F-E54D5BBED25C}" srcId="{174AE4D9-FE2B-4D9A-A85C-CBF7C2E3FF8A}" destId="{39D45DDF-5178-41CC-B1C2-CA54BE178D1A}" srcOrd="0" destOrd="0" parTransId="{225D4836-5C9B-4A60-A175-DC25CC54041B}" sibTransId="{008534F6-3679-43A3-95C0-64EF651195C2}"/>
    <dgm:cxn modelId="{89577717-CFE0-43A4-B0EB-C85040E3DB19}" type="presOf" srcId="{777CEF53-2618-4650-B840-DFA9E3832D9C}" destId="{E7F95B00-4FC3-428C-9316-D75318B53FF9}" srcOrd="0" destOrd="0" presId="urn:microsoft.com/office/officeart/2008/layout/TitlePictureLineup"/>
    <dgm:cxn modelId="{C34E9FDE-4BBB-4402-9060-A79DF2629522}" type="presOf" srcId="{174AE4D9-FE2B-4D9A-A85C-CBF7C2E3FF8A}" destId="{AA465C7A-8714-4D46-980F-4EA1AC19582F}" srcOrd="0" destOrd="0" presId="urn:microsoft.com/office/officeart/2008/layout/TitlePictureLineup"/>
    <dgm:cxn modelId="{7755C4CE-B96D-4572-8278-5EE848FC6AE2}" type="presParOf" srcId="{E7F95B00-4FC3-428C-9316-D75318B53FF9}" destId="{601C344B-5E84-4756-A393-0F025C53E1E0}" srcOrd="0" destOrd="0" presId="urn:microsoft.com/office/officeart/2008/layout/TitlePictureLineup"/>
    <dgm:cxn modelId="{AA19FE0D-DF54-4331-AA02-AC34E2AAC650}" type="presParOf" srcId="{601C344B-5E84-4756-A393-0F025C53E1E0}" destId="{7920B8FD-5E9C-41FF-9D3A-A622551933C9}" srcOrd="0" destOrd="0" presId="urn:microsoft.com/office/officeart/2008/layout/TitlePictureLineup"/>
    <dgm:cxn modelId="{740FF2D3-8ADC-40A8-8307-7CBE98FC660E}" type="presParOf" srcId="{601C344B-5E84-4756-A393-0F025C53E1E0}" destId="{CA8D4761-3059-49F8-9F74-4FD79A891C82}" srcOrd="1" destOrd="0" presId="urn:microsoft.com/office/officeart/2008/layout/TitlePictureLineup"/>
    <dgm:cxn modelId="{9845EB79-E715-4700-8D82-F047516DCBC1}" type="presParOf" srcId="{601C344B-5E84-4756-A393-0F025C53E1E0}" destId="{D86193FE-108B-4AA3-94F5-14620810B1F8}" srcOrd="2" destOrd="0" presId="urn:microsoft.com/office/officeart/2008/layout/TitlePictureLineup"/>
    <dgm:cxn modelId="{0E736E61-2BAF-4AD6-B4FF-DC7682866B61}" type="presParOf" srcId="{601C344B-5E84-4756-A393-0F025C53E1E0}" destId="{AA465C7A-8714-4D46-980F-4EA1AC19582F}"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777CEF53-2618-4650-B840-DFA9E3832D9C}"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174AE4D9-FE2B-4D9A-A85C-CBF7C2E3FF8A}">
      <dgm:prSet phldrT="[Text]" custT="1"/>
      <dgm:spPr>
        <a:solidFill>
          <a:srgbClr val="00B050"/>
        </a:solidFill>
      </dgm:spPr>
      <dgm:t>
        <a:bodyPr/>
        <a:lstStyle/>
        <a:p>
          <a:pPr rtl="1"/>
          <a:r>
            <a:rPr lang="ar-EG" sz="2400" b="1" dirty="0" smtClean="0"/>
            <a:t>إثراء العمل</a:t>
          </a:r>
          <a:endParaRPr lang="ar-EG" sz="2400" b="1" dirty="0"/>
        </a:p>
      </dgm:t>
    </dgm:pt>
    <dgm:pt modelId="{6AF38926-142A-4AC5-9645-724A8D11E5C3}" type="parTrans" cxnId="{301D9930-94E9-4E39-8754-2EE445B4B8F5}">
      <dgm:prSet/>
      <dgm:spPr/>
      <dgm:t>
        <a:bodyPr/>
        <a:lstStyle/>
        <a:p>
          <a:pPr rtl="1"/>
          <a:endParaRPr lang="ar-EG" sz="2400"/>
        </a:p>
      </dgm:t>
    </dgm:pt>
    <dgm:pt modelId="{DAED00FA-7858-44F8-9FE5-A70522C262A7}" type="sibTrans" cxnId="{301D9930-94E9-4E39-8754-2EE445B4B8F5}">
      <dgm:prSet/>
      <dgm:spPr/>
      <dgm:t>
        <a:bodyPr/>
        <a:lstStyle/>
        <a:p>
          <a:pPr rtl="1"/>
          <a:endParaRPr lang="ar-EG" sz="2400"/>
        </a:p>
      </dgm:t>
    </dgm:pt>
    <dgm:pt modelId="{39D45DDF-5178-41CC-B1C2-CA54BE178D1A}">
      <dgm:prSet phldrT="[Text]" custT="1"/>
      <dgm:spPr/>
      <dgm:t>
        <a:bodyPr/>
        <a:lstStyle/>
        <a:p>
          <a:pPr algn="justLow" rtl="1"/>
          <a:r>
            <a:rPr lang="ar-EG" sz="2300" dirty="0" smtClean="0"/>
            <a:t>عن طريق تحميل مسئولية تنفيذ المهام المطلوبة لكل أعضاء الفريق بحيث يتعاونوا معاً لانجاز المهام المطلوبة بدل من توزيع المهام على كل فرد على حده يعمل كل منهم كأنه في جزيرة معزولة عن الآخر.</a:t>
          </a:r>
          <a:endParaRPr lang="ar-EG" sz="2300" dirty="0"/>
        </a:p>
      </dgm:t>
    </dgm:pt>
    <dgm:pt modelId="{225D4836-5C9B-4A60-A175-DC25CC54041B}" type="parTrans" cxnId="{02670CDF-1015-4DEF-B00F-E54D5BBED25C}">
      <dgm:prSet/>
      <dgm:spPr/>
      <dgm:t>
        <a:bodyPr/>
        <a:lstStyle/>
        <a:p>
          <a:pPr rtl="1"/>
          <a:endParaRPr lang="ar-EG" sz="2400"/>
        </a:p>
      </dgm:t>
    </dgm:pt>
    <dgm:pt modelId="{008534F6-3679-43A3-95C0-64EF651195C2}" type="sibTrans" cxnId="{02670CDF-1015-4DEF-B00F-E54D5BBED25C}">
      <dgm:prSet/>
      <dgm:spPr/>
      <dgm:t>
        <a:bodyPr/>
        <a:lstStyle/>
        <a:p>
          <a:pPr rtl="1"/>
          <a:endParaRPr lang="ar-EG" sz="2400"/>
        </a:p>
      </dgm:t>
    </dgm:pt>
    <dgm:pt modelId="{E7F95B00-4FC3-428C-9316-D75318B53FF9}" type="pres">
      <dgm:prSet presAssocID="{777CEF53-2618-4650-B840-DFA9E3832D9C}" presName="Name0" presStyleCnt="0">
        <dgm:presLayoutVars>
          <dgm:dir/>
        </dgm:presLayoutVars>
      </dgm:prSet>
      <dgm:spPr/>
      <dgm:t>
        <a:bodyPr/>
        <a:lstStyle/>
        <a:p>
          <a:pPr rtl="1"/>
          <a:endParaRPr lang="ar-EG"/>
        </a:p>
      </dgm:t>
    </dgm:pt>
    <dgm:pt modelId="{601C344B-5E84-4756-A393-0F025C53E1E0}" type="pres">
      <dgm:prSet presAssocID="{174AE4D9-FE2B-4D9A-A85C-CBF7C2E3FF8A}" presName="composite" presStyleCnt="0"/>
      <dgm:spPr/>
    </dgm:pt>
    <dgm:pt modelId="{7920B8FD-5E9C-41FF-9D3A-A622551933C9}" type="pres">
      <dgm:prSet presAssocID="{174AE4D9-FE2B-4D9A-A85C-CBF7C2E3FF8A}" presName="Accent" presStyleLbl="alignAcc1" presStyleIdx="0" presStyleCnt="1" custLinFactX="-700000" custLinFactNeighborX="-784225" custLinFactNeighborY="54"/>
      <dgm:spPr/>
    </dgm:pt>
    <dgm:pt modelId="{CA8D4761-3059-49F8-9F74-4FD79A891C82}" type="pres">
      <dgm:prSet presAssocID="{174AE4D9-FE2B-4D9A-A85C-CBF7C2E3FF8A}" presName="Image" presStyleLbl="node1" presStyleIdx="0" presStyleCnt="1" custScaleX="139042"/>
      <dgm:spPr>
        <a:blipFill rotWithShape="1">
          <a:blip xmlns:r="http://schemas.openxmlformats.org/officeDocument/2006/relationships" r:embed="rId1"/>
          <a:stretch>
            <a:fillRect/>
          </a:stretch>
        </a:blipFill>
      </dgm:spPr>
    </dgm:pt>
    <dgm:pt modelId="{D86193FE-108B-4AA3-94F5-14620810B1F8}" type="pres">
      <dgm:prSet presAssocID="{174AE4D9-FE2B-4D9A-A85C-CBF7C2E3FF8A}" presName="Child" presStyleLbl="revTx" presStyleIdx="0" presStyleCnt="1" custScaleX="144288">
        <dgm:presLayoutVars>
          <dgm:bulletEnabled val="1"/>
        </dgm:presLayoutVars>
      </dgm:prSet>
      <dgm:spPr/>
      <dgm:t>
        <a:bodyPr/>
        <a:lstStyle/>
        <a:p>
          <a:pPr rtl="1"/>
          <a:endParaRPr lang="ar-EG"/>
        </a:p>
      </dgm:t>
    </dgm:pt>
    <dgm:pt modelId="{AA465C7A-8714-4D46-980F-4EA1AC19582F}" type="pres">
      <dgm:prSet presAssocID="{174AE4D9-FE2B-4D9A-A85C-CBF7C2E3FF8A}" presName="Parent" presStyleLbl="alignNode1" presStyleIdx="0" presStyleCnt="1" custScaleX="141267">
        <dgm:presLayoutVars>
          <dgm:bulletEnabled val="1"/>
        </dgm:presLayoutVars>
      </dgm:prSet>
      <dgm:spPr/>
      <dgm:t>
        <a:bodyPr/>
        <a:lstStyle/>
        <a:p>
          <a:pPr rtl="1"/>
          <a:endParaRPr lang="ar-EG"/>
        </a:p>
      </dgm:t>
    </dgm:pt>
  </dgm:ptLst>
  <dgm:cxnLst>
    <dgm:cxn modelId="{725EABD3-0086-4538-9E57-16B99E864531}" type="presOf" srcId="{777CEF53-2618-4650-B840-DFA9E3832D9C}" destId="{E7F95B00-4FC3-428C-9316-D75318B53FF9}" srcOrd="0" destOrd="0" presId="urn:microsoft.com/office/officeart/2008/layout/TitlePictureLineup"/>
    <dgm:cxn modelId="{03AAEB3D-924B-4FAF-8B9F-46E863ACAF23}" type="presOf" srcId="{39D45DDF-5178-41CC-B1C2-CA54BE178D1A}" destId="{D86193FE-108B-4AA3-94F5-14620810B1F8}" srcOrd="0" destOrd="0" presId="urn:microsoft.com/office/officeart/2008/layout/TitlePictureLineup"/>
    <dgm:cxn modelId="{13F8DE22-494F-40DF-9026-A3E780CBA280}" type="presOf" srcId="{174AE4D9-FE2B-4D9A-A85C-CBF7C2E3FF8A}" destId="{AA465C7A-8714-4D46-980F-4EA1AC19582F}" srcOrd="0" destOrd="0" presId="urn:microsoft.com/office/officeart/2008/layout/TitlePictureLineup"/>
    <dgm:cxn modelId="{301D9930-94E9-4E39-8754-2EE445B4B8F5}" srcId="{777CEF53-2618-4650-B840-DFA9E3832D9C}" destId="{174AE4D9-FE2B-4D9A-A85C-CBF7C2E3FF8A}" srcOrd="0" destOrd="0" parTransId="{6AF38926-142A-4AC5-9645-724A8D11E5C3}" sibTransId="{DAED00FA-7858-44F8-9FE5-A70522C262A7}"/>
    <dgm:cxn modelId="{02670CDF-1015-4DEF-B00F-E54D5BBED25C}" srcId="{174AE4D9-FE2B-4D9A-A85C-CBF7C2E3FF8A}" destId="{39D45DDF-5178-41CC-B1C2-CA54BE178D1A}" srcOrd="0" destOrd="0" parTransId="{225D4836-5C9B-4A60-A175-DC25CC54041B}" sibTransId="{008534F6-3679-43A3-95C0-64EF651195C2}"/>
    <dgm:cxn modelId="{026479BB-A6BC-49BE-8493-81D54E862F07}" type="presParOf" srcId="{E7F95B00-4FC3-428C-9316-D75318B53FF9}" destId="{601C344B-5E84-4756-A393-0F025C53E1E0}" srcOrd="0" destOrd="0" presId="urn:microsoft.com/office/officeart/2008/layout/TitlePictureLineup"/>
    <dgm:cxn modelId="{E070CD37-6DA9-4CDC-91C0-DCC7794AFD65}" type="presParOf" srcId="{601C344B-5E84-4756-A393-0F025C53E1E0}" destId="{7920B8FD-5E9C-41FF-9D3A-A622551933C9}" srcOrd="0" destOrd="0" presId="urn:microsoft.com/office/officeart/2008/layout/TitlePictureLineup"/>
    <dgm:cxn modelId="{8F221002-216D-4E6A-BC13-C5713A4DBC9F}" type="presParOf" srcId="{601C344B-5E84-4756-A393-0F025C53E1E0}" destId="{CA8D4761-3059-49F8-9F74-4FD79A891C82}" srcOrd="1" destOrd="0" presId="urn:microsoft.com/office/officeart/2008/layout/TitlePictureLineup"/>
    <dgm:cxn modelId="{9FD9FD96-3387-4FBC-A23B-C8B2502C2609}" type="presParOf" srcId="{601C344B-5E84-4756-A393-0F025C53E1E0}" destId="{D86193FE-108B-4AA3-94F5-14620810B1F8}" srcOrd="2" destOrd="0" presId="urn:microsoft.com/office/officeart/2008/layout/TitlePictureLineup"/>
    <dgm:cxn modelId="{802684F0-DEC0-4733-8B6E-83445A4626EF}" type="presParOf" srcId="{601C344B-5E84-4756-A393-0F025C53E1E0}" destId="{AA465C7A-8714-4D46-980F-4EA1AC19582F}"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777CEF53-2618-4650-B840-DFA9E3832D9C}"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174AE4D9-FE2B-4D9A-A85C-CBF7C2E3FF8A}">
      <dgm:prSet phldrT="[Text]" custT="1"/>
      <dgm:spPr>
        <a:solidFill>
          <a:srgbClr val="C74BCA"/>
        </a:solidFill>
      </dgm:spPr>
      <dgm:t>
        <a:bodyPr/>
        <a:lstStyle/>
        <a:p>
          <a:pPr rtl="1"/>
          <a:r>
            <a:rPr lang="ar-EG" sz="2400" b="1" dirty="0" smtClean="0"/>
            <a:t>التدريب والتطوير</a:t>
          </a:r>
          <a:endParaRPr lang="ar-EG" sz="2400" b="1" dirty="0"/>
        </a:p>
      </dgm:t>
    </dgm:pt>
    <dgm:pt modelId="{6AF38926-142A-4AC5-9645-724A8D11E5C3}" type="parTrans" cxnId="{301D9930-94E9-4E39-8754-2EE445B4B8F5}">
      <dgm:prSet/>
      <dgm:spPr/>
      <dgm:t>
        <a:bodyPr/>
        <a:lstStyle/>
        <a:p>
          <a:pPr rtl="1"/>
          <a:endParaRPr lang="ar-EG" sz="2400"/>
        </a:p>
      </dgm:t>
    </dgm:pt>
    <dgm:pt modelId="{DAED00FA-7858-44F8-9FE5-A70522C262A7}" type="sibTrans" cxnId="{301D9930-94E9-4E39-8754-2EE445B4B8F5}">
      <dgm:prSet/>
      <dgm:spPr/>
      <dgm:t>
        <a:bodyPr/>
        <a:lstStyle/>
        <a:p>
          <a:pPr rtl="1"/>
          <a:endParaRPr lang="ar-EG" sz="2400"/>
        </a:p>
      </dgm:t>
    </dgm:pt>
    <dgm:pt modelId="{39D45DDF-5178-41CC-B1C2-CA54BE178D1A}">
      <dgm:prSet phldrT="[Text]" custT="1"/>
      <dgm:spPr/>
      <dgm:t>
        <a:bodyPr/>
        <a:lstStyle/>
        <a:p>
          <a:pPr algn="justLow" rtl="1"/>
          <a:r>
            <a:rPr lang="ar-EG" sz="2300" smtClean="0"/>
            <a:t>من أهم العوامل التي ترفع من كفاءة فرق العمل في انجاز المهام هو توفير التدريب اللازم لهم ويجب أن يكون التدريب في مجالات عملهم أو ما يرتبط بها حتى لا يكون تضييع للوقت ويجب اختيار المدرب المناسب لتقديم البرنامج التدريبي الموضوع لهم.</a:t>
          </a:r>
          <a:endParaRPr lang="ar-EG" sz="2300" dirty="0"/>
        </a:p>
      </dgm:t>
    </dgm:pt>
    <dgm:pt modelId="{225D4836-5C9B-4A60-A175-DC25CC54041B}" type="parTrans" cxnId="{02670CDF-1015-4DEF-B00F-E54D5BBED25C}">
      <dgm:prSet/>
      <dgm:spPr/>
      <dgm:t>
        <a:bodyPr/>
        <a:lstStyle/>
        <a:p>
          <a:pPr rtl="1"/>
          <a:endParaRPr lang="ar-EG" sz="2400"/>
        </a:p>
      </dgm:t>
    </dgm:pt>
    <dgm:pt modelId="{008534F6-3679-43A3-95C0-64EF651195C2}" type="sibTrans" cxnId="{02670CDF-1015-4DEF-B00F-E54D5BBED25C}">
      <dgm:prSet/>
      <dgm:spPr/>
      <dgm:t>
        <a:bodyPr/>
        <a:lstStyle/>
        <a:p>
          <a:pPr rtl="1"/>
          <a:endParaRPr lang="ar-EG" sz="2400"/>
        </a:p>
      </dgm:t>
    </dgm:pt>
    <dgm:pt modelId="{E7F95B00-4FC3-428C-9316-D75318B53FF9}" type="pres">
      <dgm:prSet presAssocID="{777CEF53-2618-4650-B840-DFA9E3832D9C}" presName="Name0" presStyleCnt="0">
        <dgm:presLayoutVars>
          <dgm:dir/>
        </dgm:presLayoutVars>
      </dgm:prSet>
      <dgm:spPr/>
      <dgm:t>
        <a:bodyPr/>
        <a:lstStyle/>
        <a:p>
          <a:pPr rtl="1"/>
          <a:endParaRPr lang="ar-EG"/>
        </a:p>
      </dgm:t>
    </dgm:pt>
    <dgm:pt modelId="{601C344B-5E84-4756-A393-0F025C53E1E0}" type="pres">
      <dgm:prSet presAssocID="{174AE4D9-FE2B-4D9A-A85C-CBF7C2E3FF8A}" presName="composite" presStyleCnt="0"/>
      <dgm:spPr/>
    </dgm:pt>
    <dgm:pt modelId="{7920B8FD-5E9C-41FF-9D3A-A622551933C9}" type="pres">
      <dgm:prSet presAssocID="{174AE4D9-FE2B-4D9A-A85C-CBF7C2E3FF8A}" presName="Accent" presStyleLbl="alignAcc1" presStyleIdx="0" presStyleCnt="1" custLinFactX="-700000" custLinFactNeighborX="-784225" custLinFactNeighborY="54"/>
      <dgm:spPr/>
    </dgm:pt>
    <dgm:pt modelId="{CA8D4761-3059-49F8-9F74-4FD79A891C82}" type="pres">
      <dgm:prSet presAssocID="{174AE4D9-FE2B-4D9A-A85C-CBF7C2E3FF8A}" presName="Image" presStyleLbl="node1" presStyleIdx="0" presStyleCnt="1" custScaleX="139042"/>
      <dgm:spPr>
        <a:blipFill rotWithShape="1">
          <a:blip xmlns:r="http://schemas.openxmlformats.org/officeDocument/2006/relationships" r:embed="rId1"/>
          <a:stretch>
            <a:fillRect/>
          </a:stretch>
        </a:blipFill>
      </dgm:spPr>
    </dgm:pt>
    <dgm:pt modelId="{D86193FE-108B-4AA3-94F5-14620810B1F8}" type="pres">
      <dgm:prSet presAssocID="{174AE4D9-FE2B-4D9A-A85C-CBF7C2E3FF8A}" presName="Child" presStyleLbl="revTx" presStyleIdx="0" presStyleCnt="1" custScaleX="144288">
        <dgm:presLayoutVars>
          <dgm:bulletEnabled val="1"/>
        </dgm:presLayoutVars>
      </dgm:prSet>
      <dgm:spPr/>
      <dgm:t>
        <a:bodyPr/>
        <a:lstStyle/>
        <a:p>
          <a:pPr rtl="1"/>
          <a:endParaRPr lang="ar-EG"/>
        </a:p>
      </dgm:t>
    </dgm:pt>
    <dgm:pt modelId="{AA465C7A-8714-4D46-980F-4EA1AC19582F}" type="pres">
      <dgm:prSet presAssocID="{174AE4D9-FE2B-4D9A-A85C-CBF7C2E3FF8A}" presName="Parent" presStyleLbl="alignNode1" presStyleIdx="0" presStyleCnt="1" custScaleX="141267">
        <dgm:presLayoutVars>
          <dgm:bulletEnabled val="1"/>
        </dgm:presLayoutVars>
      </dgm:prSet>
      <dgm:spPr/>
      <dgm:t>
        <a:bodyPr/>
        <a:lstStyle/>
        <a:p>
          <a:pPr rtl="1"/>
          <a:endParaRPr lang="ar-EG"/>
        </a:p>
      </dgm:t>
    </dgm:pt>
  </dgm:ptLst>
  <dgm:cxnLst>
    <dgm:cxn modelId="{5A0F40D4-DD39-4AC1-BEEA-203B574C066B}" type="presOf" srcId="{174AE4D9-FE2B-4D9A-A85C-CBF7C2E3FF8A}" destId="{AA465C7A-8714-4D46-980F-4EA1AC19582F}" srcOrd="0" destOrd="0" presId="urn:microsoft.com/office/officeart/2008/layout/TitlePictureLineup"/>
    <dgm:cxn modelId="{C288BE14-5A25-44DD-91DE-67C9A8D72AD5}" type="presOf" srcId="{39D45DDF-5178-41CC-B1C2-CA54BE178D1A}" destId="{D86193FE-108B-4AA3-94F5-14620810B1F8}" srcOrd="0" destOrd="0" presId="urn:microsoft.com/office/officeart/2008/layout/TitlePictureLineup"/>
    <dgm:cxn modelId="{F905753A-4480-403F-AD43-0CE9B789E09F}" type="presOf" srcId="{777CEF53-2618-4650-B840-DFA9E3832D9C}" destId="{E7F95B00-4FC3-428C-9316-D75318B53FF9}" srcOrd="0" destOrd="0" presId="urn:microsoft.com/office/officeart/2008/layout/TitlePictureLineup"/>
    <dgm:cxn modelId="{301D9930-94E9-4E39-8754-2EE445B4B8F5}" srcId="{777CEF53-2618-4650-B840-DFA9E3832D9C}" destId="{174AE4D9-FE2B-4D9A-A85C-CBF7C2E3FF8A}" srcOrd="0" destOrd="0" parTransId="{6AF38926-142A-4AC5-9645-724A8D11E5C3}" sibTransId="{DAED00FA-7858-44F8-9FE5-A70522C262A7}"/>
    <dgm:cxn modelId="{02670CDF-1015-4DEF-B00F-E54D5BBED25C}" srcId="{174AE4D9-FE2B-4D9A-A85C-CBF7C2E3FF8A}" destId="{39D45DDF-5178-41CC-B1C2-CA54BE178D1A}" srcOrd="0" destOrd="0" parTransId="{225D4836-5C9B-4A60-A175-DC25CC54041B}" sibTransId="{008534F6-3679-43A3-95C0-64EF651195C2}"/>
    <dgm:cxn modelId="{31C5CFFD-DA04-47D5-8328-5505AEA6E9CE}" type="presParOf" srcId="{E7F95B00-4FC3-428C-9316-D75318B53FF9}" destId="{601C344B-5E84-4756-A393-0F025C53E1E0}" srcOrd="0" destOrd="0" presId="urn:microsoft.com/office/officeart/2008/layout/TitlePictureLineup"/>
    <dgm:cxn modelId="{A3371CF7-3CD9-4986-A04D-955B9407749E}" type="presParOf" srcId="{601C344B-5E84-4756-A393-0F025C53E1E0}" destId="{7920B8FD-5E9C-41FF-9D3A-A622551933C9}" srcOrd="0" destOrd="0" presId="urn:microsoft.com/office/officeart/2008/layout/TitlePictureLineup"/>
    <dgm:cxn modelId="{2DB01FA9-CE53-4DF6-972D-53CA767656D9}" type="presParOf" srcId="{601C344B-5E84-4756-A393-0F025C53E1E0}" destId="{CA8D4761-3059-49F8-9F74-4FD79A891C82}" srcOrd="1" destOrd="0" presId="urn:microsoft.com/office/officeart/2008/layout/TitlePictureLineup"/>
    <dgm:cxn modelId="{B7514AE4-5D6C-4CC7-9548-CE6AAD33B915}" type="presParOf" srcId="{601C344B-5E84-4756-A393-0F025C53E1E0}" destId="{D86193FE-108B-4AA3-94F5-14620810B1F8}" srcOrd="2" destOrd="0" presId="urn:microsoft.com/office/officeart/2008/layout/TitlePictureLineup"/>
    <dgm:cxn modelId="{8CD4D9CD-93CB-44BC-A177-4E8DE51C49FA}" type="presParOf" srcId="{601C344B-5E84-4756-A393-0F025C53E1E0}" destId="{AA465C7A-8714-4D46-980F-4EA1AC19582F}"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777CEF53-2618-4650-B840-DFA9E3832D9C}"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174AE4D9-FE2B-4D9A-A85C-CBF7C2E3FF8A}">
      <dgm:prSet phldrT="[Text]" custT="1"/>
      <dgm:spPr>
        <a:solidFill>
          <a:schemeClr val="accent1">
            <a:lumMod val="50000"/>
          </a:schemeClr>
        </a:solidFill>
      </dgm:spPr>
      <dgm:t>
        <a:bodyPr/>
        <a:lstStyle/>
        <a:p>
          <a:pPr rtl="1"/>
          <a:r>
            <a:rPr lang="ar-EG" sz="2400" b="1" dirty="0" smtClean="0"/>
            <a:t>الموارد المالية</a:t>
          </a:r>
          <a:endParaRPr lang="ar-EG" sz="2400" b="1" dirty="0"/>
        </a:p>
      </dgm:t>
    </dgm:pt>
    <dgm:pt modelId="{6AF38926-142A-4AC5-9645-724A8D11E5C3}" type="parTrans" cxnId="{301D9930-94E9-4E39-8754-2EE445B4B8F5}">
      <dgm:prSet/>
      <dgm:spPr/>
      <dgm:t>
        <a:bodyPr/>
        <a:lstStyle/>
        <a:p>
          <a:pPr rtl="1"/>
          <a:endParaRPr lang="ar-EG" sz="2400"/>
        </a:p>
      </dgm:t>
    </dgm:pt>
    <dgm:pt modelId="{DAED00FA-7858-44F8-9FE5-A70522C262A7}" type="sibTrans" cxnId="{301D9930-94E9-4E39-8754-2EE445B4B8F5}">
      <dgm:prSet/>
      <dgm:spPr/>
      <dgm:t>
        <a:bodyPr/>
        <a:lstStyle/>
        <a:p>
          <a:pPr rtl="1"/>
          <a:endParaRPr lang="ar-EG" sz="2400"/>
        </a:p>
      </dgm:t>
    </dgm:pt>
    <dgm:pt modelId="{39D45DDF-5178-41CC-B1C2-CA54BE178D1A}">
      <dgm:prSet phldrT="[Text]" custT="1"/>
      <dgm:spPr/>
      <dgm:t>
        <a:bodyPr/>
        <a:lstStyle/>
        <a:p>
          <a:pPr algn="justLow" rtl="1"/>
          <a:r>
            <a:rPr lang="ar-EG" sz="2300" dirty="0" smtClean="0"/>
            <a:t>الأموال هي المال أو الإئتمان الذي يمثل أموال المؤسسة وأموال المؤسسة قد تأتي من إستثمارات شخصية، قروض بنكية، قروض أو منح حكومية، وعدد محدود من الشركات يصدر أسهم لجمع الأموال. ودور الأموال بالنسبة لأي مؤسسة كدور الدماء بالنسبة للجسد فبدون الأموال لا تستطيع المؤسسة الحصول علي الموارد الأخري ولا يمكن تنمية المؤسسة .</a:t>
          </a:r>
          <a:endParaRPr lang="ar-EG" sz="2300" dirty="0"/>
        </a:p>
      </dgm:t>
    </dgm:pt>
    <dgm:pt modelId="{225D4836-5C9B-4A60-A175-DC25CC54041B}" type="parTrans" cxnId="{02670CDF-1015-4DEF-B00F-E54D5BBED25C}">
      <dgm:prSet/>
      <dgm:spPr/>
      <dgm:t>
        <a:bodyPr/>
        <a:lstStyle/>
        <a:p>
          <a:pPr rtl="1"/>
          <a:endParaRPr lang="ar-EG" sz="2400"/>
        </a:p>
      </dgm:t>
    </dgm:pt>
    <dgm:pt modelId="{008534F6-3679-43A3-95C0-64EF651195C2}" type="sibTrans" cxnId="{02670CDF-1015-4DEF-B00F-E54D5BBED25C}">
      <dgm:prSet/>
      <dgm:spPr/>
      <dgm:t>
        <a:bodyPr/>
        <a:lstStyle/>
        <a:p>
          <a:pPr rtl="1"/>
          <a:endParaRPr lang="ar-EG" sz="2400"/>
        </a:p>
      </dgm:t>
    </dgm:pt>
    <dgm:pt modelId="{E7F95B00-4FC3-428C-9316-D75318B53FF9}" type="pres">
      <dgm:prSet presAssocID="{777CEF53-2618-4650-B840-DFA9E3832D9C}" presName="Name0" presStyleCnt="0">
        <dgm:presLayoutVars>
          <dgm:dir/>
        </dgm:presLayoutVars>
      </dgm:prSet>
      <dgm:spPr/>
      <dgm:t>
        <a:bodyPr/>
        <a:lstStyle/>
        <a:p>
          <a:pPr rtl="1"/>
          <a:endParaRPr lang="ar-EG"/>
        </a:p>
      </dgm:t>
    </dgm:pt>
    <dgm:pt modelId="{601C344B-5E84-4756-A393-0F025C53E1E0}" type="pres">
      <dgm:prSet presAssocID="{174AE4D9-FE2B-4D9A-A85C-CBF7C2E3FF8A}" presName="composite" presStyleCnt="0"/>
      <dgm:spPr/>
    </dgm:pt>
    <dgm:pt modelId="{7920B8FD-5E9C-41FF-9D3A-A622551933C9}" type="pres">
      <dgm:prSet presAssocID="{174AE4D9-FE2B-4D9A-A85C-CBF7C2E3FF8A}" presName="Accent" presStyleLbl="alignAcc1" presStyleIdx="0" presStyleCnt="1" custLinFactX="-700000" custLinFactNeighborX="-784225" custLinFactNeighborY="54"/>
      <dgm:spPr/>
    </dgm:pt>
    <dgm:pt modelId="{CA8D4761-3059-49F8-9F74-4FD79A891C82}" type="pres">
      <dgm:prSet presAssocID="{174AE4D9-FE2B-4D9A-A85C-CBF7C2E3FF8A}" presName="Image" presStyleLbl="node1" presStyleIdx="0" presStyleCnt="1" custScaleX="139042"/>
      <dgm:spPr>
        <a:blipFill rotWithShape="1">
          <a:blip xmlns:r="http://schemas.openxmlformats.org/officeDocument/2006/relationships" r:embed="rId1"/>
          <a:stretch>
            <a:fillRect/>
          </a:stretch>
        </a:blipFill>
      </dgm:spPr>
      <dgm:t>
        <a:bodyPr/>
        <a:lstStyle/>
        <a:p>
          <a:pPr rtl="1"/>
          <a:endParaRPr lang="ar-EG"/>
        </a:p>
      </dgm:t>
    </dgm:pt>
    <dgm:pt modelId="{D86193FE-108B-4AA3-94F5-14620810B1F8}" type="pres">
      <dgm:prSet presAssocID="{174AE4D9-FE2B-4D9A-A85C-CBF7C2E3FF8A}" presName="Child" presStyleLbl="revTx" presStyleIdx="0" presStyleCnt="1" custScaleX="144288" custScaleY="106028">
        <dgm:presLayoutVars>
          <dgm:bulletEnabled val="1"/>
        </dgm:presLayoutVars>
      </dgm:prSet>
      <dgm:spPr/>
      <dgm:t>
        <a:bodyPr/>
        <a:lstStyle/>
        <a:p>
          <a:pPr rtl="1"/>
          <a:endParaRPr lang="ar-EG"/>
        </a:p>
      </dgm:t>
    </dgm:pt>
    <dgm:pt modelId="{AA465C7A-8714-4D46-980F-4EA1AC19582F}" type="pres">
      <dgm:prSet presAssocID="{174AE4D9-FE2B-4D9A-A85C-CBF7C2E3FF8A}" presName="Parent" presStyleLbl="alignNode1" presStyleIdx="0" presStyleCnt="1" custScaleX="141267">
        <dgm:presLayoutVars>
          <dgm:bulletEnabled val="1"/>
        </dgm:presLayoutVars>
      </dgm:prSet>
      <dgm:spPr/>
      <dgm:t>
        <a:bodyPr/>
        <a:lstStyle/>
        <a:p>
          <a:pPr rtl="1"/>
          <a:endParaRPr lang="ar-EG"/>
        </a:p>
      </dgm:t>
    </dgm:pt>
  </dgm:ptLst>
  <dgm:cxnLst>
    <dgm:cxn modelId="{E4761798-5598-4DEF-9962-5B7F355C414C}" type="presOf" srcId="{174AE4D9-FE2B-4D9A-A85C-CBF7C2E3FF8A}" destId="{AA465C7A-8714-4D46-980F-4EA1AC19582F}" srcOrd="0" destOrd="0" presId="urn:microsoft.com/office/officeart/2008/layout/TitlePictureLineup"/>
    <dgm:cxn modelId="{295A1942-132D-4F9E-9715-DC2F93AC0EBA}" type="presOf" srcId="{777CEF53-2618-4650-B840-DFA9E3832D9C}" destId="{E7F95B00-4FC3-428C-9316-D75318B53FF9}" srcOrd="0" destOrd="0" presId="urn:microsoft.com/office/officeart/2008/layout/TitlePictureLineup"/>
    <dgm:cxn modelId="{301D9930-94E9-4E39-8754-2EE445B4B8F5}" srcId="{777CEF53-2618-4650-B840-DFA9E3832D9C}" destId="{174AE4D9-FE2B-4D9A-A85C-CBF7C2E3FF8A}" srcOrd="0" destOrd="0" parTransId="{6AF38926-142A-4AC5-9645-724A8D11E5C3}" sibTransId="{DAED00FA-7858-44F8-9FE5-A70522C262A7}"/>
    <dgm:cxn modelId="{02670CDF-1015-4DEF-B00F-E54D5BBED25C}" srcId="{174AE4D9-FE2B-4D9A-A85C-CBF7C2E3FF8A}" destId="{39D45DDF-5178-41CC-B1C2-CA54BE178D1A}" srcOrd="0" destOrd="0" parTransId="{225D4836-5C9B-4A60-A175-DC25CC54041B}" sibTransId="{008534F6-3679-43A3-95C0-64EF651195C2}"/>
    <dgm:cxn modelId="{BB31C843-C959-4F41-8AE5-9A83704A4D82}" type="presOf" srcId="{39D45DDF-5178-41CC-B1C2-CA54BE178D1A}" destId="{D86193FE-108B-4AA3-94F5-14620810B1F8}" srcOrd="0" destOrd="0" presId="urn:microsoft.com/office/officeart/2008/layout/TitlePictureLineup"/>
    <dgm:cxn modelId="{14003F33-1C99-4D5D-94D9-76C0CC292536}" type="presParOf" srcId="{E7F95B00-4FC3-428C-9316-D75318B53FF9}" destId="{601C344B-5E84-4756-A393-0F025C53E1E0}" srcOrd="0" destOrd="0" presId="urn:microsoft.com/office/officeart/2008/layout/TitlePictureLineup"/>
    <dgm:cxn modelId="{03EBFC70-FE7C-417A-9924-8FAAB503B188}" type="presParOf" srcId="{601C344B-5E84-4756-A393-0F025C53E1E0}" destId="{7920B8FD-5E9C-41FF-9D3A-A622551933C9}" srcOrd="0" destOrd="0" presId="urn:microsoft.com/office/officeart/2008/layout/TitlePictureLineup"/>
    <dgm:cxn modelId="{B65B2EEA-E4D1-406E-A870-A65EA54783D7}" type="presParOf" srcId="{601C344B-5E84-4756-A393-0F025C53E1E0}" destId="{CA8D4761-3059-49F8-9F74-4FD79A891C82}" srcOrd="1" destOrd="0" presId="urn:microsoft.com/office/officeart/2008/layout/TitlePictureLineup"/>
    <dgm:cxn modelId="{18904F83-F4D7-4809-95D1-24C462E297EC}" type="presParOf" srcId="{601C344B-5E84-4756-A393-0F025C53E1E0}" destId="{D86193FE-108B-4AA3-94F5-14620810B1F8}" srcOrd="2" destOrd="0" presId="urn:microsoft.com/office/officeart/2008/layout/TitlePictureLineup"/>
    <dgm:cxn modelId="{CAFA2033-3E10-40DA-8F33-EF8B3C55BD85}" type="presParOf" srcId="{601C344B-5E84-4756-A393-0F025C53E1E0}" destId="{AA465C7A-8714-4D46-980F-4EA1AC19582F}"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9C14AC-C94E-428E-879C-401C0BCD95E3}" type="doc">
      <dgm:prSet loTypeId="urn:microsoft.com/office/officeart/2005/8/layout/cycle3" loCatId="cycle" qsTypeId="urn:microsoft.com/office/officeart/2005/8/quickstyle/simple1" qsCatId="simple" csTypeId="urn:microsoft.com/office/officeart/2005/8/colors/colorful1#2" csCatId="colorful" phldr="1"/>
      <dgm:spPr/>
      <dgm:t>
        <a:bodyPr/>
        <a:lstStyle/>
        <a:p>
          <a:pPr rtl="1"/>
          <a:endParaRPr lang="ar-EG"/>
        </a:p>
      </dgm:t>
    </dgm:pt>
    <dgm:pt modelId="{CEB1081A-C01F-42AF-9663-4B8296D9B63A}">
      <dgm:prSet phldrT="[Text]" custT="1"/>
      <dgm:spPr>
        <a:xfrm>
          <a:off x="1353097" y="831960"/>
          <a:ext cx="1620515" cy="810257"/>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rtl="1"/>
          <a:r>
            <a:rPr lang="ar-EG" sz="2000" b="1" dirty="0" smtClean="0">
              <a:solidFill>
                <a:sysClr val="window" lastClr="FFFFFF"/>
              </a:solidFill>
              <a:latin typeface="Arial"/>
              <a:ea typeface="+mn-ea"/>
              <a:cs typeface="+mn-cs"/>
            </a:rPr>
            <a:t>كيف أشغل المؤسسة ؟</a:t>
          </a:r>
          <a:endParaRPr lang="ar-EG" sz="2000" b="1" dirty="0">
            <a:solidFill>
              <a:sysClr val="window" lastClr="FFFFFF"/>
            </a:solidFill>
            <a:latin typeface="Arial"/>
            <a:ea typeface="+mn-ea"/>
            <a:cs typeface="+mn-cs"/>
          </a:endParaRPr>
        </a:p>
      </dgm:t>
    </dgm:pt>
    <dgm:pt modelId="{317A9D4E-8A76-4BFA-BDA9-16DE36954198}" type="parTrans" cxnId="{C86C28F2-07EA-4332-AE6B-F28F0966F94E}">
      <dgm:prSet/>
      <dgm:spPr/>
      <dgm:t>
        <a:bodyPr/>
        <a:lstStyle/>
        <a:p>
          <a:pPr rtl="1"/>
          <a:endParaRPr lang="ar-EG"/>
        </a:p>
      </dgm:t>
    </dgm:pt>
    <dgm:pt modelId="{98F936C5-EA10-417C-8382-0B8E6C30478D}" type="sibTrans" cxnId="{C86C28F2-07EA-4332-AE6B-F28F0966F94E}">
      <dgm:prSet/>
      <dgm:spPr/>
      <dgm:t>
        <a:bodyPr/>
        <a:lstStyle/>
        <a:p>
          <a:pPr rtl="1"/>
          <a:endParaRPr lang="ar-EG"/>
        </a:p>
      </dgm:t>
    </dgm:pt>
    <dgm:pt modelId="{7EB8179E-C9FF-4F46-8038-5D606096E233}">
      <dgm:prSet phldrT="[Text]" custT="1"/>
      <dgm:spPr>
        <a:xfrm>
          <a:off x="1353097" y="831960"/>
          <a:ext cx="1620515" cy="810257"/>
        </a:xfrm>
        <a:solidFill>
          <a:srgbClr val="6A6506"/>
        </a:solidFill>
        <a:ln w="25400" cap="flat" cmpd="sng" algn="ctr">
          <a:solidFill>
            <a:sysClr val="window" lastClr="FFFFFF">
              <a:hueOff val="0"/>
              <a:satOff val="0"/>
              <a:lumOff val="0"/>
              <a:alphaOff val="0"/>
            </a:sysClr>
          </a:solidFill>
          <a:prstDash val="solid"/>
        </a:ln>
        <a:effectLst/>
      </dgm:spPr>
      <dgm:t>
        <a:bodyPr/>
        <a:lstStyle/>
        <a:p>
          <a:pPr rtl="1"/>
          <a:r>
            <a:rPr lang="ar-EG" sz="2000" b="1" dirty="0" smtClean="0">
              <a:solidFill>
                <a:sysClr val="window" lastClr="FFFFFF"/>
              </a:solidFill>
              <a:latin typeface="Arial"/>
              <a:ea typeface="+mn-ea"/>
              <a:cs typeface="+mn-cs"/>
            </a:rPr>
            <a:t>إدارة الأموال</a:t>
          </a:r>
          <a:endParaRPr lang="ar-EG" sz="2000" b="1" dirty="0">
            <a:solidFill>
              <a:sysClr val="window" lastClr="FFFFFF"/>
            </a:solidFill>
            <a:latin typeface="Arial"/>
            <a:ea typeface="+mn-ea"/>
            <a:cs typeface="+mn-cs"/>
          </a:endParaRPr>
        </a:p>
      </dgm:t>
    </dgm:pt>
    <dgm:pt modelId="{BDB5D43F-533D-4AC6-BAD2-1A920252BC8E}" type="parTrans" cxnId="{22A92F6A-0597-4D2B-8B18-E6A89D1F89B6}">
      <dgm:prSet/>
      <dgm:spPr/>
      <dgm:t>
        <a:bodyPr/>
        <a:lstStyle/>
        <a:p>
          <a:pPr rtl="1"/>
          <a:endParaRPr lang="ar-EG"/>
        </a:p>
      </dgm:t>
    </dgm:pt>
    <dgm:pt modelId="{EEA96B18-178B-49B4-9284-67E2C4718C1F}" type="sibTrans" cxnId="{22A92F6A-0597-4D2B-8B18-E6A89D1F89B6}">
      <dgm:prSet/>
      <dgm:spPr/>
      <dgm:t>
        <a:bodyPr/>
        <a:lstStyle/>
        <a:p>
          <a:pPr rtl="1"/>
          <a:endParaRPr lang="ar-EG"/>
        </a:p>
      </dgm:t>
    </dgm:pt>
    <dgm:pt modelId="{9F944FFD-07F3-44FC-8369-DAD714687C1D}">
      <dgm:prSet phldrT="[Text]" custT="1"/>
      <dgm:spPr>
        <a:xfrm>
          <a:off x="1353097" y="831960"/>
          <a:ext cx="1620515" cy="810257"/>
        </a:xfrm>
        <a:solidFill>
          <a:srgbClr val="00B0F0"/>
        </a:solidFill>
        <a:ln w="25400" cap="flat" cmpd="sng" algn="ctr">
          <a:solidFill>
            <a:sysClr val="window" lastClr="FFFFFF">
              <a:hueOff val="0"/>
              <a:satOff val="0"/>
              <a:lumOff val="0"/>
              <a:alphaOff val="0"/>
            </a:sysClr>
          </a:solidFill>
          <a:prstDash val="solid"/>
        </a:ln>
        <a:effectLst/>
      </dgm:spPr>
      <dgm:t>
        <a:bodyPr/>
        <a:lstStyle/>
        <a:p>
          <a:pPr rtl="1"/>
          <a:r>
            <a:rPr lang="ar-EG" sz="2000" b="1" dirty="0" smtClean="0">
              <a:solidFill>
                <a:sysClr val="window" lastClr="FFFFFF"/>
              </a:solidFill>
              <a:latin typeface="Arial"/>
              <a:ea typeface="+mn-ea"/>
              <a:cs typeface="+mn-cs"/>
            </a:rPr>
            <a:t>دراسة جدوي</a:t>
          </a:r>
          <a:endParaRPr lang="ar-EG" sz="2000" b="1" dirty="0">
            <a:solidFill>
              <a:sysClr val="window" lastClr="FFFFFF"/>
            </a:solidFill>
            <a:latin typeface="Arial"/>
            <a:ea typeface="+mn-ea"/>
            <a:cs typeface="+mn-cs"/>
          </a:endParaRPr>
        </a:p>
      </dgm:t>
    </dgm:pt>
    <dgm:pt modelId="{D97E3B2A-CD9A-43E2-A456-4E3778EBBEAB}" type="parTrans" cxnId="{1BF2EE6D-EEB8-4CC5-9DA7-8064B0B16A89}">
      <dgm:prSet/>
      <dgm:spPr/>
      <dgm:t>
        <a:bodyPr/>
        <a:lstStyle/>
        <a:p>
          <a:pPr rtl="1"/>
          <a:endParaRPr lang="ar-EG"/>
        </a:p>
      </dgm:t>
    </dgm:pt>
    <dgm:pt modelId="{29627899-5211-4895-8279-ED4AD0AA1207}" type="sibTrans" cxnId="{1BF2EE6D-EEB8-4CC5-9DA7-8064B0B16A89}">
      <dgm:prSet/>
      <dgm:spPr/>
      <dgm:t>
        <a:bodyPr/>
        <a:lstStyle/>
        <a:p>
          <a:pPr rtl="1"/>
          <a:endParaRPr lang="ar-EG"/>
        </a:p>
      </dgm:t>
    </dgm:pt>
    <dgm:pt modelId="{89666EEB-3F42-4B90-8EAF-E4F87D96FC23}">
      <dgm:prSet phldrT="[Text]" custT="1"/>
      <dgm:spPr>
        <a:xfrm>
          <a:off x="1353097" y="831960"/>
          <a:ext cx="1620515" cy="810257"/>
        </a:xfrm>
        <a:solidFill>
          <a:srgbClr val="00B050"/>
        </a:solidFill>
        <a:ln w="25400" cap="flat" cmpd="sng" algn="ctr">
          <a:solidFill>
            <a:sysClr val="window" lastClr="FFFFFF">
              <a:hueOff val="0"/>
              <a:satOff val="0"/>
              <a:lumOff val="0"/>
              <a:alphaOff val="0"/>
            </a:sysClr>
          </a:solidFill>
          <a:prstDash val="solid"/>
        </a:ln>
        <a:effectLst/>
      </dgm:spPr>
      <dgm:t>
        <a:bodyPr/>
        <a:lstStyle/>
        <a:p>
          <a:pPr rtl="1"/>
          <a:r>
            <a:rPr lang="ar-EG" sz="2000" b="1" dirty="0" smtClean="0">
              <a:solidFill>
                <a:sysClr val="window" lastClr="FFFFFF"/>
              </a:solidFill>
              <a:latin typeface="Arial"/>
              <a:ea typeface="+mn-ea"/>
              <a:cs typeface="+mn-cs"/>
            </a:rPr>
            <a:t>خطة عمل المؤسسة</a:t>
          </a:r>
          <a:endParaRPr lang="ar-EG" sz="2000" b="1" dirty="0">
            <a:solidFill>
              <a:sysClr val="window" lastClr="FFFFFF"/>
            </a:solidFill>
            <a:latin typeface="Arial"/>
            <a:ea typeface="+mn-ea"/>
            <a:cs typeface="+mn-cs"/>
          </a:endParaRPr>
        </a:p>
      </dgm:t>
    </dgm:pt>
    <dgm:pt modelId="{E8F1BA30-DE4C-4048-BDBC-0092A9CFF8D0}" type="parTrans" cxnId="{EC0A256B-5597-49B9-BE32-EBCDD33C2D67}">
      <dgm:prSet/>
      <dgm:spPr/>
      <dgm:t>
        <a:bodyPr/>
        <a:lstStyle/>
        <a:p>
          <a:pPr rtl="1"/>
          <a:endParaRPr lang="ar-EG"/>
        </a:p>
      </dgm:t>
    </dgm:pt>
    <dgm:pt modelId="{E2EDF04C-ACDE-4A65-936F-B7AE95458AA7}" type="sibTrans" cxnId="{EC0A256B-5597-49B9-BE32-EBCDD33C2D67}">
      <dgm:prSet/>
      <dgm:spPr/>
      <dgm:t>
        <a:bodyPr/>
        <a:lstStyle/>
        <a:p>
          <a:pPr rtl="1"/>
          <a:endParaRPr lang="ar-EG"/>
        </a:p>
      </dgm:t>
    </dgm:pt>
    <dgm:pt modelId="{8E7485E7-AE21-4D65-AE50-AC8A32DD07EE}" type="pres">
      <dgm:prSet presAssocID="{449C14AC-C94E-428E-879C-401C0BCD95E3}" presName="Name0" presStyleCnt="0">
        <dgm:presLayoutVars>
          <dgm:dir/>
          <dgm:resizeHandles val="exact"/>
        </dgm:presLayoutVars>
      </dgm:prSet>
      <dgm:spPr/>
      <dgm:t>
        <a:bodyPr/>
        <a:lstStyle/>
        <a:p>
          <a:pPr rtl="1"/>
          <a:endParaRPr lang="ar-EG"/>
        </a:p>
      </dgm:t>
    </dgm:pt>
    <dgm:pt modelId="{BC2FCC1B-751E-4800-AD62-C15917CD7D54}" type="pres">
      <dgm:prSet presAssocID="{449C14AC-C94E-428E-879C-401C0BCD95E3}" presName="cycle" presStyleCnt="0"/>
      <dgm:spPr/>
      <dgm:t>
        <a:bodyPr/>
        <a:lstStyle/>
        <a:p>
          <a:pPr rtl="1"/>
          <a:endParaRPr lang="ar-EG"/>
        </a:p>
      </dgm:t>
    </dgm:pt>
    <dgm:pt modelId="{A5B2B20B-79D4-43D4-895E-1D2E49724488}" type="pres">
      <dgm:prSet presAssocID="{CEB1081A-C01F-42AF-9663-4B8296D9B63A}" presName="nodeFirstNode" presStyleLbl="node1" presStyleIdx="0" presStyleCnt="4">
        <dgm:presLayoutVars>
          <dgm:bulletEnabled val="1"/>
        </dgm:presLayoutVars>
      </dgm:prSet>
      <dgm:spPr/>
      <dgm:t>
        <a:bodyPr/>
        <a:lstStyle/>
        <a:p>
          <a:pPr rtl="1"/>
          <a:endParaRPr lang="ar-EG"/>
        </a:p>
      </dgm:t>
    </dgm:pt>
    <dgm:pt modelId="{F9834A7E-F3DD-4E17-8469-03084EC7F909}" type="pres">
      <dgm:prSet presAssocID="{98F936C5-EA10-417C-8382-0B8E6C30478D}" presName="sibTransFirstNode" presStyleLbl="bgShp" presStyleIdx="0" presStyleCnt="1"/>
      <dgm:spPr/>
      <dgm:t>
        <a:bodyPr/>
        <a:lstStyle/>
        <a:p>
          <a:pPr rtl="1"/>
          <a:endParaRPr lang="ar-EG"/>
        </a:p>
      </dgm:t>
    </dgm:pt>
    <dgm:pt modelId="{5EBDEA4D-BA1D-4EE2-8319-2302D5BD5D8E}" type="pres">
      <dgm:prSet presAssocID="{7EB8179E-C9FF-4F46-8038-5D606096E233}" presName="nodeFollowingNodes" presStyleLbl="node1" presStyleIdx="1" presStyleCnt="4">
        <dgm:presLayoutVars>
          <dgm:bulletEnabled val="1"/>
        </dgm:presLayoutVars>
      </dgm:prSet>
      <dgm:spPr/>
      <dgm:t>
        <a:bodyPr/>
        <a:lstStyle/>
        <a:p>
          <a:pPr rtl="1"/>
          <a:endParaRPr lang="ar-EG"/>
        </a:p>
      </dgm:t>
    </dgm:pt>
    <dgm:pt modelId="{889910C0-EE45-430B-992A-319B91283570}" type="pres">
      <dgm:prSet presAssocID="{9F944FFD-07F3-44FC-8369-DAD714687C1D}" presName="nodeFollowingNodes" presStyleLbl="node1" presStyleIdx="2" presStyleCnt="4">
        <dgm:presLayoutVars>
          <dgm:bulletEnabled val="1"/>
        </dgm:presLayoutVars>
      </dgm:prSet>
      <dgm:spPr/>
      <dgm:t>
        <a:bodyPr/>
        <a:lstStyle/>
        <a:p>
          <a:pPr rtl="1"/>
          <a:endParaRPr lang="ar-EG"/>
        </a:p>
      </dgm:t>
    </dgm:pt>
    <dgm:pt modelId="{66E63444-66FD-4AC4-B726-D4C53ECF88E5}" type="pres">
      <dgm:prSet presAssocID="{89666EEB-3F42-4B90-8EAF-E4F87D96FC23}" presName="nodeFollowingNodes" presStyleLbl="node1" presStyleIdx="3" presStyleCnt="4">
        <dgm:presLayoutVars>
          <dgm:bulletEnabled val="1"/>
        </dgm:presLayoutVars>
      </dgm:prSet>
      <dgm:spPr/>
      <dgm:t>
        <a:bodyPr/>
        <a:lstStyle/>
        <a:p>
          <a:pPr rtl="1"/>
          <a:endParaRPr lang="ar-EG"/>
        </a:p>
      </dgm:t>
    </dgm:pt>
  </dgm:ptLst>
  <dgm:cxnLst>
    <dgm:cxn modelId="{5564795C-70D3-4AEF-A83C-B4C107BA2208}" type="presOf" srcId="{9F944FFD-07F3-44FC-8369-DAD714687C1D}" destId="{889910C0-EE45-430B-992A-319B91283570}" srcOrd="0" destOrd="0" presId="urn:microsoft.com/office/officeart/2005/8/layout/cycle3"/>
    <dgm:cxn modelId="{8D51CB88-1EDB-47AF-840A-6CC9E136F586}" type="presOf" srcId="{CEB1081A-C01F-42AF-9663-4B8296D9B63A}" destId="{A5B2B20B-79D4-43D4-895E-1D2E49724488}" srcOrd="0" destOrd="0" presId="urn:microsoft.com/office/officeart/2005/8/layout/cycle3"/>
    <dgm:cxn modelId="{793E7056-8E06-404C-8911-691C93759227}" type="presOf" srcId="{89666EEB-3F42-4B90-8EAF-E4F87D96FC23}" destId="{66E63444-66FD-4AC4-B726-D4C53ECF88E5}" srcOrd="0" destOrd="0" presId="urn:microsoft.com/office/officeart/2005/8/layout/cycle3"/>
    <dgm:cxn modelId="{7FB814F8-CF4F-4F44-911B-9D628E297E19}" type="presOf" srcId="{98F936C5-EA10-417C-8382-0B8E6C30478D}" destId="{F9834A7E-F3DD-4E17-8469-03084EC7F909}" srcOrd="0" destOrd="0" presId="urn:microsoft.com/office/officeart/2005/8/layout/cycle3"/>
    <dgm:cxn modelId="{FE3CE927-6AE1-4370-969C-A39BBF105FB5}" type="presOf" srcId="{7EB8179E-C9FF-4F46-8038-5D606096E233}" destId="{5EBDEA4D-BA1D-4EE2-8319-2302D5BD5D8E}" srcOrd="0" destOrd="0" presId="urn:microsoft.com/office/officeart/2005/8/layout/cycle3"/>
    <dgm:cxn modelId="{C86C28F2-07EA-4332-AE6B-F28F0966F94E}" srcId="{449C14AC-C94E-428E-879C-401C0BCD95E3}" destId="{CEB1081A-C01F-42AF-9663-4B8296D9B63A}" srcOrd="0" destOrd="0" parTransId="{317A9D4E-8A76-4BFA-BDA9-16DE36954198}" sibTransId="{98F936C5-EA10-417C-8382-0B8E6C30478D}"/>
    <dgm:cxn modelId="{22A92F6A-0597-4D2B-8B18-E6A89D1F89B6}" srcId="{449C14AC-C94E-428E-879C-401C0BCD95E3}" destId="{7EB8179E-C9FF-4F46-8038-5D606096E233}" srcOrd="1" destOrd="0" parTransId="{BDB5D43F-533D-4AC6-BAD2-1A920252BC8E}" sibTransId="{EEA96B18-178B-49B4-9284-67E2C4718C1F}"/>
    <dgm:cxn modelId="{EC0A256B-5597-49B9-BE32-EBCDD33C2D67}" srcId="{449C14AC-C94E-428E-879C-401C0BCD95E3}" destId="{89666EEB-3F42-4B90-8EAF-E4F87D96FC23}" srcOrd="3" destOrd="0" parTransId="{E8F1BA30-DE4C-4048-BDBC-0092A9CFF8D0}" sibTransId="{E2EDF04C-ACDE-4A65-936F-B7AE95458AA7}"/>
    <dgm:cxn modelId="{D082021B-A5A4-455F-AE44-64BD987DF1D9}" type="presOf" srcId="{449C14AC-C94E-428E-879C-401C0BCD95E3}" destId="{8E7485E7-AE21-4D65-AE50-AC8A32DD07EE}" srcOrd="0" destOrd="0" presId="urn:microsoft.com/office/officeart/2005/8/layout/cycle3"/>
    <dgm:cxn modelId="{1BF2EE6D-EEB8-4CC5-9DA7-8064B0B16A89}" srcId="{449C14AC-C94E-428E-879C-401C0BCD95E3}" destId="{9F944FFD-07F3-44FC-8369-DAD714687C1D}" srcOrd="2" destOrd="0" parTransId="{D97E3B2A-CD9A-43E2-A456-4E3778EBBEAB}" sibTransId="{29627899-5211-4895-8279-ED4AD0AA1207}"/>
    <dgm:cxn modelId="{6FBC4C14-31BD-4348-9777-648C3246986C}" type="presParOf" srcId="{8E7485E7-AE21-4D65-AE50-AC8A32DD07EE}" destId="{BC2FCC1B-751E-4800-AD62-C15917CD7D54}" srcOrd="0" destOrd="0" presId="urn:microsoft.com/office/officeart/2005/8/layout/cycle3"/>
    <dgm:cxn modelId="{E7D746E5-221C-4AC4-8C34-1668B029E22E}" type="presParOf" srcId="{BC2FCC1B-751E-4800-AD62-C15917CD7D54}" destId="{A5B2B20B-79D4-43D4-895E-1D2E49724488}" srcOrd="0" destOrd="0" presId="urn:microsoft.com/office/officeart/2005/8/layout/cycle3"/>
    <dgm:cxn modelId="{EF8BEBF4-0F84-48FF-A212-FEABC2C542D7}" type="presParOf" srcId="{BC2FCC1B-751E-4800-AD62-C15917CD7D54}" destId="{F9834A7E-F3DD-4E17-8469-03084EC7F909}" srcOrd="1" destOrd="0" presId="urn:microsoft.com/office/officeart/2005/8/layout/cycle3"/>
    <dgm:cxn modelId="{D101EB3A-77A6-4882-8F1C-BFABD7E92915}" type="presParOf" srcId="{BC2FCC1B-751E-4800-AD62-C15917CD7D54}" destId="{5EBDEA4D-BA1D-4EE2-8319-2302D5BD5D8E}" srcOrd="2" destOrd="0" presId="urn:microsoft.com/office/officeart/2005/8/layout/cycle3"/>
    <dgm:cxn modelId="{36D37DB8-6CD1-4BEE-8C24-C4ABCA15DC93}" type="presParOf" srcId="{BC2FCC1B-751E-4800-AD62-C15917CD7D54}" destId="{889910C0-EE45-430B-992A-319B91283570}" srcOrd="3" destOrd="0" presId="urn:microsoft.com/office/officeart/2005/8/layout/cycle3"/>
    <dgm:cxn modelId="{B78ECC3C-FF04-40C2-B9F3-7ACB59825A4F}" type="presParOf" srcId="{BC2FCC1B-751E-4800-AD62-C15917CD7D54}" destId="{66E63444-66FD-4AC4-B726-D4C53ECF88E5}" srcOrd="4"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777CEF53-2618-4650-B840-DFA9E3832D9C}"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174AE4D9-FE2B-4D9A-A85C-CBF7C2E3FF8A}">
      <dgm:prSet phldrT="[Text]" custT="1"/>
      <dgm:spPr>
        <a:solidFill>
          <a:srgbClr val="C00000"/>
        </a:solidFill>
      </dgm:spPr>
      <dgm:t>
        <a:bodyPr/>
        <a:lstStyle/>
        <a:p>
          <a:pPr rtl="1"/>
          <a:r>
            <a:rPr lang="ar-EG" sz="2400" b="1" dirty="0" smtClean="0"/>
            <a:t>موارد المعدات والألات</a:t>
          </a:r>
          <a:endParaRPr lang="ar-EG" sz="2400" b="1" dirty="0"/>
        </a:p>
      </dgm:t>
    </dgm:pt>
    <dgm:pt modelId="{6AF38926-142A-4AC5-9645-724A8D11E5C3}" type="parTrans" cxnId="{301D9930-94E9-4E39-8754-2EE445B4B8F5}">
      <dgm:prSet/>
      <dgm:spPr/>
      <dgm:t>
        <a:bodyPr/>
        <a:lstStyle/>
        <a:p>
          <a:pPr rtl="1"/>
          <a:endParaRPr lang="ar-EG" sz="2400"/>
        </a:p>
      </dgm:t>
    </dgm:pt>
    <dgm:pt modelId="{DAED00FA-7858-44F8-9FE5-A70522C262A7}" type="sibTrans" cxnId="{301D9930-94E9-4E39-8754-2EE445B4B8F5}">
      <dgm:prSet/>
      <dgm:spPr/>
      <dgm:t>
        <a:bodyPr/>
        <a:lstStyle/>
        <a:p>
          <a:pPr rtl="1"/>
          <a:endParaRPr lang="ar-EG" sz="2400"/>
        </a:p>
      </dgm:t>
    </dgm:pt>
    <dgm:pt modelId="{39D45DDF-5178-41CC-B1C2-CA54BE178D1A}">
      <dgm:prSet phldrT="[Text]" custT="1"/>
      <dgm:spPr/>
      <dgm:t>
        <a:bodyPr/>
        <a:lstStyle/>
        <a:p>
          <a:pPr algn="justLow" rtl="1"/>
          <a:endParaRPr lang="ar-EG" sz="2300" dirty="0" smtClean="0"/>
        </a:p>
        <a:p>
          <a:pPr algn="justLow" rtl="1"/>
          <a:r>
            <a:rPr lang="ar-EG" sz="2300" dirty="0" smtClean="0"/>
            <a:t>المعدات هي كل الأدوات والآلات والأجهزة المطلوبة لتصنيع الأشياء، وحماية الأفراد، وتناول المعلومات وتوفير الطاقة ، ويتسع مفهم المعدة ليشمل بداية من خوذة الأمان وحتي التقنية العالية مثل الكمبيوتر أو خط إنتاج كامل.</a:t>
          </a:r>
          <a:endParaRPr lang="ar-EG" sz="2300" dirty="0"/>
        </a:p>
      </dgm:t>
    </dgm:pt>
    <dgm:pt modelId="{225D4836-5C9B-4A60-A175-DC25CC54041B}" type="parTrans" cxnId="{02670CDF-1015-4DEF-B00F-E54D5BBED25C}">
      <dgm:prSet/>
      <dgm:spPr/>
      <dgm:t>
        <a:bodyPr/>
        <a:lstStyle/>
        <a:p>
          <a:pPr rtl="1"/>
          <a:endParaRPr lang="ar-EG" sz="2400"/>
        </a:p>
      </dgm:t>
    </dgm:pt>
    <dgm:pt modelId="{008534F6-3679-43A3-95C0-64EF651195C2}" type="sibTrans" cxnId="{02670CDF-1015-4DEF-B00F-E54D5BBED25C}">
      <dgm:prSet/>
      <dgm:spPr/>
      <dgm:t>
        <a:bodyPr/>
        <a:lstStyle/>
        <a:p>
          <a:pPr rtl="1"/>
          <a:endParaRPr lang="ar-EG" sz="2400"/>
        </a:p>
      </dgm:t>
    </dgm:pt>
    <dgm:pt modelId="{E7F95B00-4FC3-428C-9316-D75318B53FF9}" type="pres">
      <dgm:prSet presAssocID="{777CEF53-2618-4650-B840-DFA9E3832D9C}" presName="Name0" presStyleCnt="0">
        <dgm:presLayoutVars>
          <dgm:dir/>
        </dgm:presLayoutVars>
      </dgm:prSet>
      <dgm:spPr/>
      <dgm:t>
        <a:bodyPr/>
        <a:lstStyle/>
        <a:p>
          <a:pPr rtl="1"/>
          <a:endParaRPr lang="ar-EG"/>
        </a:p>
      </dgm:t>
    </dgm:pt>
    <dgm:pt modelId="{601C344B-5E84-4756-A393-0F025C53E1E0}" type="pres">
      <dgm:prSet presAssocID="{174AE4D9-FE2B-4D9A-A85C-CBF7C2E3FF8A}" presName="composite" presStyleCnt="0"/>
      <dgm:spPr/>
    </dgm:pt>
    <dgm:pt modelId="{7920B8FD-5E9C-41FF-9D3A-A622551933C9}" type="pres">
      <dgm:prSet presAssocID="{174AE4D9-FE2B-4D9A-A85C-CBF7C2E3FF8A}" presName="Accent" presStyleLbl="alignAcc1" presStyleIdx="0" presStyleCnt="1" custLinFactX="-700000" custLinFactNeighborX="-784225" custLinFactNeighborY="54"/>
      <dgm:spPr/>
    </dgm:pt>
    <dgm:pt modelId="{CA8D4761-3059-49F8-9F74-4FD79A891C82}" type="pres">
      <dgm:prSet presAssocID="{174AE4D9-FE2B-4D9A-A85C-CBF7C2E3FF8A}" presName="Image" presStyleLbl="node1" presStyleIdx="0" presStyleCnt="1" custScaleX="139042"/>
      <dgm:spPr>
        <a:blipFill rotWithShape="1">
          <a:blip xmlns:r="http://schemas.openxmlformats.org/officeDocument/2006/relationships" r:embed="rId1"/>
          <a:stretch>
            <a:fillRect/>
          </a:stretch>
        </a:blipFill>
      </dgm:spPr>
      <dgm:t>
        <a:bodyPr/>
        <a:lstStyle/>
        <a:p>
          <a:pPr rtl="1"/>
          <a:endParaRPr lang="ar-EG"/>
        </a:p>
      </dgm:t>
    </dgm:pt>
    <dgm:pt modelId="{D86193FE-108B-4AA3-94F5-14620810B1F8}" type="pres">
      <dgm:prSet presAssocID="{174AE4D9-FE2B-4D9A-A85C-CBF7C2E3FF8A}" presName="Child" presStyleLbl="revTx" presStyleIdx="0" presStyleCnt="1" custScaleX="144288" custScaleY="106028">
        <dgm:presLayoutVars>
          <dgm:bulletEnabled val="1"/>
        </dgm:presLayoutVars>
      </dgm:prSet>
      <dgm:spPr/>
      <dgm:t>
        <a:bodyPr/>
        <a:lstStyle/>
        <a:p>
          <a:pPr rtl="1"/>
          <a:endParaRPr lang="ar-EG"/>
        </a:p>
      </dgm:t>
    </dgm:pt>
    <dgm:pt modelId="{AA465C7A-8714-4D46-980F-4EA1AC19582F}" type="pres">
      <dgm:prSet presAssocID="{174AE4D9-FE2B-4D9A-A85C-CBF7C2E3FF8A}" presName="Parent" presStyleLbl="alignNode1" presStyleIdx="0" presStyleCnt="1" custScaleX="141267">
        <dgm:presLayoutVars>
          <dgm:bulletEnabled val="1"/>
        </dgm:presLayoutVars>
      </dgm:prSet>
      <dgm:spPr/>
      <dgm:t>
        <a:bodyPr/>
        <a:lstStyle/>
        <a:p>
          <a:pPr rtl="1"/>
          <a:endParaRPr lang="ar-EG"/>
        </a:p>
      </dgm:t>
    </dgm:pt>
  </dgm:ptLst>
  <dgm:cxnLst>
    <dgm:cxn modelId="{9B0674F7-9D58-442C-9FBA-BCD343391585}" type="presOf" srcId="{174AE4D9-FE2B-4D9A-A85C-CBF7C2E3FF8A}" destId="{AA465C7A-8714-4D46-980F-4EA1AC19582F}" srcOrd="0" destOrd="0" presId="urn:microsoft.com/office/officeart/2008/layout/TitlePictureLineup"/>
    <dgm:cxn modelId="{02670CDF-1015-4DEF-B00F-E54D5BBED25C}" srcId="{174AE4D9-FE2B-4D9A-A85C-CBF7C2E3FF8A}" destId="{39D45DDF-5178-41CC-B1C2-CA54BE178D1A}" srcOrd="0" destOrd="0" parTransId="{225D4836-5C9B-4A60-A175-DC25CC54041B}" sibTransId="{008534F6-3679-43A3-95C0-64EF651195C2}"/>
    <dgm:cxn modelId="{301D9930-94E9-4E39-8754-2EE445B4B8F5}" srcId="{777CEF53-2618-4650-B840-DFA9E3832D9C}" destId="{174AE4D9-FE2B-4D9A-A85C-CBF7C2E3FF8A}" srcOrd="0" destOrd="0" parTransId="{6AF38926-142A-4AC5-9645-724A8D11E5C3}" sibTransId="{DAED00FA-7858-44F8-9FE5-A70522C262A7}"/>
    <dgm:cxn modelId="{604E9C87-DCB6-48A1-988B-D946A8D927C8}" type="presOf" srcId="{39D45DDF-5178-41CC-B1C2-CA54BE178D1A}" destId="{D86193FE-108B-4AA3-94F5-14620810B1F8}" srcOrd="0" destOrd="0" presId="urn:microsoft.com/office/officeart/2008/layout/TitlePictureLineup"/>
    <dgm:cxn modelId="{D03335AF-01A0-4C75-BB5E-37BB5560D6E2}" type="presOf" srcId="{777CEF53-2618-4650-B840-DFA9E3832D9C}" destId="{E7F95B00-4FC3-428C-9316-D75318B53FF9}" srcOrd="0" destOrd="0" presId="urn:microsoft.com/office/officeart/2008/layout/TitlePictureLineup"/>
    <dgm:cxn modelId="{424FE660-FBD0-43AD-8DD7-10579F19A7D5}" type="presParOf" srcId="{E7F95B00-4FC3-428C-9316-D75318B53FF9}" destId="{601C344B-5E84-4756-A393-0F025C53E1E0}" srcOrd="0" destOrd="0" presId="urn:microsoft.com/office/officeart/2008/layout/TitlePictureLineup"/>
    <dgm:cxn modelId="{03D3B736-76DE-48BC-9AF7-273470038F19}" type="presParOf" srcId="{601C344B-5E84-4756-A393-0F025C53E1E0}" destId="{7920B8FD-5E9C-41FF-9D3A-A622551933C9}" srcOrd="0" destOrd="0" presId="urn:microsoft.com/office/officeart/2008/layout/TitlePictureLineup"/>
    <dgm:cxn modelId="{2407B868-C806-417B-B893-FADCFBA1C10A}" type="presParOf" srcId="{601C344B-5E84-4756-A393-0F025C53E1E0}" destId="{CA8D4761-3059-49F8-9F74-4FD79A891C82}" srcOrd="1" destOrd="0" presId="urn:microsoft.com/office/officeart/2008/layout/TitlePictureLineup"/>
    <dgm:cxn modelId="{10478AFB-B07F-4B88-BA0A-004F02985523}" type="presParOf" srcId="{601C344B-5E84-4756-A393-0F025C53E1E0}" destId="{D86193FE-108B-4AA3-94F5-14620810B1F8}" srcOrd="2" destOrd="0" presId="urn:microsoft.com/office/officeart/2008/layout/TitlePictureLineup"/>
    <dgm:cxn modelId="{37D0A42D-0046-4691-953D-B4524A4C5ED0}" type="presParOf" srcId="{601C344B-5E84-4756-A393-0F025C53E1E0}" destId="{AA465C7A-8714-4D46-980F-4EA1AC19582F}"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777CEF53-2618-4650-B840-DFA9E3832D9C}"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174AE4D9-FE2B-4D9A-A85C-CBF7C2E3FF8A}">
      <dgm:prSet phldrT="[Text]" custT="1"/>
      <dgm:spPr>
        <a:solidFill>
          <a:schemeClr val="accent3">
            <a:lumMod val="50000"/>
          </a:schemeClr>
        </a:solidFill>
      </dgm:spPr>
      <dgm:t>
        <a:bodyPr/>
        <a:lstStyle/>
        <a:p>
          <a:pPr rtl="1"/>
          <a:r>
            <a:rPr lang="ar-EG" sz="2400" b="1" dirty="0" smtClean="0"/>
            <a:t>موارد المواد</a:t>
          </a:r>
          <a:endParaRPr lang="ar-EG" sz="2400" b="1" dirty="0"/>
        </a:p>
      </dgm:t>
    </dgm:pt>
    <dgm:pt modelId="{6AF38926-142A-4AC5-9645-724A8D11E5C3}" type="parTrans" cxnId="{301D9930-94E9-4E39-8754-2EE445B4B8F5}">
      <dgm:prSet/>
      <dgm:spPr/>
      <dgm:t>
        <a:bodyPr/>
        <a:lstStyle/>
        <a:p>
          <a:pPr rtl="1"/>
          <a:endParaRPr lang="ar-EG" sz="2400"/>
        </a:p>
      </dgm:t>
    </dgm:pt>
    <dgm:pt modelId="{DAED00FA-7858-44F8-9FE5-A70522C262A7}" type="sibTrans" cxnId="{301D9930-94E9-4E39-8754-2EE445B4B8F5}">
      <dgm:prSet/>
      <dgm:spPr/>
      <dgm:t>
        <a:bodyPr/>
        <a:lstStyle/>
        <a:p>
          <a:pPr rtl="1"/>
          <a:endParaRPr lang="ar-EG" sz="2400"/>
        </a:p>
      </dgm:t>
    </dgm:pt>
    <dgm:pt modelId="{39D45DDF-5178-41CC-B1C2-CA54BE178D1A}">
      <dgm:prSet phldrT="[Text]" custT="1"/>
      <dgm:spPr/>
      <dgm:t>
        <a:bodyPr/>
        <a:lstStyle/>
        <a:p>
          <a:pPr algn="justLow" rtl="1"/>
          <a:r>
            <a:rPr lang="ar-EG" sz="2300" dirty="0" smtClean="0"/>
            <a:t>المواد قد تكون هي المواد الخام أو مدخلات عملية التصنيع وهي المواد الأساسية التي يتم معالجتها من أجل صنع منتجات، وقد تكون أجزاء مصنعة من مواد خام والتي تدخل في تصنيعات أكبر، وقد تكون سلعاً إستهلاكية وهي العناصر المستخدمة في سير العمل وليس من الضروري أن تكون جزءاً من المنتج النهائي .</a:t>
          </a:r>
          <a:endParaRPr lang="ar-EG" sz="2300" dirty="0"/>
        </a:p>
      </dgm:t>
    </dgm:pt>
    <dgm:pt modelId="{225D4836-5C9B-4A60-A175-DC25CC54041B}" type="parTrans" cxnId="{02670CDF-1015-4DEF-B00F-E54D5BBED25C}">
      <dgm:prSet/>
      <dgm:spPr/>
      <dgm:t>
        <a:bodyPr/>
        <a:lstStyle/>
        <a:p>
          <a:pPr rtl="1"/>
          <a:endParaRPr lang="ar-EG" sz="2400"/>
        </a:p>
      </dgm:t>
    </dgm:pt>
    <dgm:pt modelId="{008534F6-3679-43A3-95C0-64EF651195C2}" type="sibTrans" cxnId="{02670CDF-1015-4DEF-B00F-E54D5BBED25C}">
      <dgm:prSet/>
      <dgm:spPr/>
      <dgm:t>
        <a:bodyPr/>
        <a:lstStyle/>
        <a:p>
          <a:pPr rtl="1"/>
          <a:endParaRPr lang="ar-EG" sz="2400"/>
        </a:p>
      </dgm:t>
    </dgm:pt>
    <dgm:pt modelId="{E7F95B00-4FC3-428C-9316-D75318B53FF9}" type="pres">
      <dgm:prSet presAssocID="{777CEF53-2618-4650-B840-DFA9E3832D9C}" presName="Name0" presStyleCnt="0">
        <dgm:presLayoutVars>
          <dgm:dir/>
        </dgm:presLayoutVars>
      </dgm:prSet>
      <dgm:spPr/>
      <dgm:t>
        <a:bodyPr/>
        <a:lstStyle/>
        <a:p>
          <a:pPr rtl="1"/>
          <a:endParaRPr lang="ar-EG"/>
        </a:p>
      </dgm:t>
    </dgm:pt>
    <dgm:pt modelId="{601C344B-5E84-4756-A393-0F025C53E1E0}" type="pres">
      <dgm:prSet presAssocID="{174AE4D9-FE2B-4D9A-A85C-CBF7C2E3FF8A}" presName="composite" presStyleCnt="0"/>
      <dgm:spPr/>
    </dgm:pt>
    <dgm:pt modelId="{7920B8FD-5E9C-41FF-9D3A-A622551933C9}" type="pres">
      <dgm:prSet presAssocID="{174AE4D9-FE2B-4D9A-A85C-CBF7C2E3FF8A}" presName="Accent" presStyleLbl="alignAcc1" presStyleIdx="0" presStyleCnt="1" custLinFactX="-700000" custLinFactNeighborX="-784225" custLinFactNeighborY="54"/>
      <dgm:spPr/>
    </dgm:pt>
    <dgm:pt modelId="{CA8D4761-3059-49F8-9F74-4FD79A891C82}" type="pres">
      <dgm:prSet presAssocID="{174AE4D9-FE2B-4D9A-A85C-CBF7C2E3FF8A}" presName="Image" presStyleLbl="node1" presStyleIdx="0" presStyleCnt="1" custScaleX="139042"/>
      <dgm:spPr>
        <a:blipFill rotWithShape="1">
          <a:blip xmlns:r="http://schemas.openxmlformats.org/officeDocument/2006/relationships" r:embed="rId1"/>
          <a:stretch>
            <a:fillRect/>
          </a:stretch>
        </a:blipFill>
      </dgm:spPr>
      <dgm:t>
        <a:bodyPr/>
        <a:lstStyle/>
        <a:p>
          <a:pPr rtl="1"/>
          <a:endParaRPr lang="ar-EG"/>
        </a:p>
      </dgm:t>
    </dgm:pt>
    <dgm:pt modelId="{D86193FE-108B-4AA3-94F5-14620810B1F8}" type="pres">
      <dgm:prSet presAssocID="{174AE4D9-FE2B-4D9A-A85C-CBF7C2E3FF8A}" presName="Child" presStyleLbl="revTx" presStyleIdx="0" presStyleCnt="1" custScaleX="144288" custScaleY="106028">
        <dgm:presLayoutVars>
          <dgm:bulletEnabled val="1"/>
        </dgm:presLayoutVars>
      </dgm:prSet>
      <dgm:spPr/>
      <dgm:t>
        <a:bodyPr/>
        <a:lstStyle/>
        <a:p>
          <a:pPr rtl="1"/>
          <a:endParaRPr lang="ar-EG"/>
        </a:p>
      </dgm:t>
    </dgm:pt>
    <dgm:pt modelId="{AA465C7A-8714-4D46-980F-4EA1AC19582F}" type="pres">
      <dgm:prSet presAssocID="{174AE4D9-FE2B-4D9A-A85C-CBF7C2E3FF8A}" presName="Parent" presStyleLbl="alignNode1" presStyleIdx="0" presStyleCnt="1" custScaleX="141267">
        <dgm:presLayoutVars>
          <dgm:bulletEnabled val="1"/>
        </dgm:presLayoutVars>
      </dgm:prSet>
      <dgm:spPr/>
      <dgm:t>
        <a:bodyPr/>
        <a:lstStyle/>
        <a:p>
          <a:pPr rtl="1"/>
          <a:endParaRPr lang="ar-EG"/>
        </a:p>
      </dgm:t>
    </dgm:pt>
  </dgm:ptLst>
  <dgm:cxnLst>
    <dgm:cxn modelId="{3A0760A0-445B-406F-B4BF-158115A723FD}" type="presOf" srcId="{777CEF53-2618-4650-B840-DFA9E3832D9C}" destId="{E7F95B00-4FC3-428C-9316-D75318B53FF9}" srcOrd="0" destOrd="0" presId="urn:microsoft.com/office/officeart/2008/layout/TitlePictureLineup"/>
    <dgm:cxn modelId="{CB5BCF84-0630-4696-BB7C-522CC77A34F2}" type="presOf" srcId="{39D45DDF-5178-41CC-B1C2-CA54BE178D1A}" destId="{D86193FE-108B-4AA3-94F5-14620810B1F8}" srcOrd="0" destOrd="0" presId="urn:microsoft.com/office/officeart/2008/layout/TitlePictureLineup"/>
    <dgm:cxn modelId="{301D9930-94E9-4E39-8754-2EE445B4B8F5}" srcId="{777CEF53-2618-4650-B840-DFA9E3832D9C}" destId="{174AE4D9-FE2B-4D9A-A85C-CBF7C2E3FF8A}" srcOrd="0" destOrd="0" parTransId="{6AF38926-142A-4AC5-9645-724A8D11E5C3}" sibTransId="{DAED00FA-7858-44F8-9FE5-A70522C262A7}"/>
    <dgm:cxn modelId="{CAD70ABD-EBF0-4FE7-9FE6-B6154AE3C8A1}" type="presOf" srcId="{174AE4D9-FE2B-4D9A-A85C-CBF7C2E3FF8A}" destId="{AA465C7A-8714-4D46-980F-4EA1AC19582F}" srcOrd="0" destOrd="0" presId="urn:microsoft.com/office/officeart/2008/layout/TitlePictureLineup"/>
    <dgm:cxn modelId="{02670CDF-1015-4DEF-B00F-E54D5BBED25C}" srcId="{174AE4D9-FE2B-4D9A-A85C-CBF7C2E3FF8A}" destId="{39D45DDF-5178-41CC-B1C2-CA54BE178D1A}" srcOrd="0" destOrd="0" parTransId="{225D4836-5C9B-4A60-A175-DC25CC54041B}" sibTransId="{008534F6-3679-43A3-95C0-64EF651195C2}"/>
    <dgm:cxn modelId="{8D63431A-C92F-419C-B92B-51E7E7A2DF71}" type="presParOf" srcId="{E7F95B00-4FC3-428C-9316-D75318B53FF9}" destId="{601C344B-5E84-4756-A393-0F025C53E1E0}" srcOrd="0" destOrd="0" presId="urn:microsoft.com/office/officeart/2008/layout/TitlePictureLineup"/>
    <dgm:cxn modelId="{18BC739E-E571-4E0F-B161-FA1251C2E6B8}" type="presParOf" srcId="{601C344B-5E84-4756-A393-0F025C53E1E0}" destId="{7920B8FD-5E9C-41FF-9D3A-A622551933C9}" srcOrd="0" destOrd="0" presId="urn:microsoft.com/office/officeart/2008/layout/TitlePictureLineup"/>
    <dgm:cxn modelId="{2F5FD04F-F885-41B7-B401-1D12FCA532C6}" type="presParOf" srcId="{601C344B-5E84-4756-A393-0F025C53E1E0}" destId="{CA8D4761-3059-49F8-9F74-4FD79A891C82}" srcOrd="1" destOrd="0" presId="urn:microsoft.com/office/officeart/2008/layout/TitlePictureLineup"/>
    <dgm:cxn modelId="{460139B9-8D2B-4477-BD69-1FED520C5A86}" type="presParOf" srcId="{601C344B-5E84-4756-A393-0F025C53E1E0}" destId="{D86193FE-108B-4AA3-94F5-14620810B1F8}" srcOrd="2" destOrd="0" presId="urn:microsoft.com/office/officeart/2008/layout/TitlePictureLineup"/>
    <dgm:cxn modelId="{BAB79B52-4791-4B1C-90F8-55F966633F42}" type="presParOf" srcId="{601C344B-5E84-4756-A393-0F025C53E1E0}" destId="{AA465C7A-8714-4D46-980F-4EA1AC19582F}"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7E2D05E6-1FF8-489B-A8E9-2E69A9136121}" type="doc">
      <dgm:prSet loTypeId="urn:microsoft.com/office/officeart/2008/layout/BubblePictureList" loCatId="picture" qsTypeId="urn:microsoft.com/office/officeart/2005/8/quickstyle/simple1" qsCatId="simple" csTypeId="urn:microsoft.com/office/officeart/2005/8/colors/accent1_2" csCatId="accent1" phldr="1"/>
      <dgm:spPr/>
      <dgm:t>
        <a:bodyPr/>
        <a:lstStyle/>
        <a:p>
          <a:pPr rtl="1"/>
          <a:endParaRPr lang="ar-EG"/>
        </a:p>
      </dgm:t>
    </dgm:pt>
    <dgm:pt modelId="{C4DB5D36-EE09-4191-A8EB-4AAC1247B54D}">
      <dgm:prSet phldrT="[Text]" custT="1"/>
      <dgm:spPr/>
      <dgm:t>
        <a:bodyPr/>
        <a:lstStyle/>
        <a:p>
          <a:pPr algn="ctr" rtl="1"/>
          <a:r>
            <a:rPr lang="ar-EG" sz="2400" dirty="0" smtClean="0"/>
            <a:t>فكرة يتم تحديدها ومن ثم يصار الي ترجمتها الي نشاط مخطط له ومنفذ بشكل مرض. اما في نطاق الاعمال ، فتعني مؤسسة عمل او تعهد.</a:t>
          </a:r>
          <a:endParaRPr lang="ar-EG" sz="2400" dirty="0"/>
        </a:p>
      </dgm:t>
    </dgm:pt>
    <dgm:pt modelId="{33C4E402-A2F4-4AF7-8D39-1ECFC6D88BFE}" type="parTrans" cxnId="{F9BAA548-E875-448F-8886-2AE1EA24CBAB}">
      <dgm:prSet/>
      <dgm:spPr/>
      <dgm:t>
        <a:bodyPr/>
        <a:lstStyle/>
        <a:p>
          <a:pPr algn="ctr" rtl="1"/>
          <a:endParaRPr lang="ar-EG" sz="2400"/>
        </a:p>
      </dgm:t>
    </dgm:pt>
    <dgm:pt modelId="{05FB4451-0D27-4B46-A9AA-81A485C3EE90}" type="sibTrans" cxnId="{F9BAA548-E875-448F-8886-2AE1EA24CBAB}">
      <dgm:prSet/>
      <dgm:spPr>
        <a:blipFill rotWithShape="1">
          <a:blip xmlns:r="http://schemas.openxmlformats.org/officeDocument/2006/relationships" r:embed="rId1"/>
          <a:stretch>
            <a:fillRect/>
          </a:stretch>
        </a:blipFill>
      </dgm:spPr>
      <dgm:t>
        <a:bodyPr/>
        <a:lstStyle/>
        <a:p>
          <a:pPr algn="ctr" rtl="1"/>
          <a:endParaRPr lang="ar-EG" sz="2400"/>
        </a:p>
      </dgm:t>
    </dgm:pt>
    <dgm:pt modelId="{776C1B3C-3CFF-4B16-8469-100FA16B842E}" type="pres">
      <dgm:prSet presAssocID="{7E2D05E6-1FF8-489B-A8E9-2E69A9136121}" presName="Name0" presStyleCnt="0">
        <dgm:presLayoutVars>
          <dgm:chMax val="8"/>
          <dgm:chPref val="8"/>
          <dgm:dir/>
        </dgm:presLayoutVars>
      </dgm:prSet>
      <dgm:spPr/>
      <dgm:t>
        <a:bodyPr/>
        <a:lstStyle/>
        <a:p>
          <a:pPr rtl="1"/>
          <a:endParaRPr lang="ar-EG"/>
        </a:p>
      </dgm:t>
    </dgm:pt>
    <dgm:pt modelId="{79961E5A-9CD0-495C-B752-CF9083472ED8}" type="pres">
      <dgm:prSet presAssocID="{C4DB5D36-EE09-4191-A8EB-4AAC1247B54D}" presName="parent_text_1" presStyleLbl="revTx" presStyleIdx="0" presStyleCnt="1">
        <dgm:presLayoutVars>
          <dgm:chMax val="0"/>
          <dgm:chPref val="0"/>
          <dgm:bulletEnabled val="1"/>
        </dgm:presLayoutVars>
      </dgm:prSet>
      <dgm:spPr/>
      <dgm:t>
        <a:bodyPr/>
        <a:lstStyle/>
        <a:p>
          <a:pPr rtl="1"/>
          <a:endParaRPr lang="ar-EG"/>
        </a:p>
      </dgm:t>
    </dgm:pt>
    <dgm:pt modelId="{75B55FBD-BFD8-4C8F-BE35-DE6088EB6B53}" type="pres">
      <dgm:prSet presAssocID="{C4DB5D36-EE09-4191-A8EB-4AAC1247B54D}" presName="image_accent_1" presStyleCnt="0"/>
      <dgm:spPr/>
    </dgm:pt>
    <dgm:pt modelId="{805A6E79-FA66-4F7B-A83E-B0FF6CE11CCD}" type="pres">
      <dgm:prSet presAssocID="{C4DB5D36-EE09-4191-A8EB-4AAC1247B54D}" presName="imageAccentRepeatNode" presStyleLbl="alignNode1" presStyleIdx="0" presStyleCnt="2"/>
      <dgm:spPr/>
    </dgm:pt>
    <dgm:pt modelId="{8726EC28-CE1A-47A9-BC53-0E5D59C4A801}" type="pres">
      <dgm:prSet presAssocID="{C4DB5D36-EE09-4191-A8EB-4AAC1247B54D}" presName="accent_1" presStyleLbl="alignNode1" presStyleIdx="1" presStyleCnt="2"/>
      <dgm:spPr/>
    </dgm:pt>
    <dgm:pt modelId="{5BB85F73-722F-4DCA-8C41-5DE19880D492}" type="pres">
      <dgm:prSet presAssocID="{05FB4451-0D27-4B46-A9AA-81A485C3EE90}" presName="image_1" presStyleCnt="0"/>
      <dgm:spPr/>
    </dgm:pt>
    <dgm:pt modelId="{ADC647F4-7B8D-417F-B508-F067155D4EEE}" type="pres">
      <dgm:prSet presAssocID="{05FB4451-0D27-4B46-A9AA-81A485C3EE90}" presName="imageRepeatNode" presStyleLbl="fgImgPlace1" presStyleIdx="0" presStyleCnt="1"/>
      <dgm:spPr/>
      <dgm:t>
        <a:bodyPr/>
        <a:lstStyle/>
        <a:p>
          <a:pPr rtl="1"/>
          <a:endParaRPr lang="ar-EG"/>
        </a:p>
      </dgm:t>
    </dgm:pt>
  </dgm:ptLst>
  <dgm:cxnLst>
    <dgm:cxn modelId="{F9BAA548-E875-448F-8886-2AE1EA24CBAB}" srcId="{7E2D05E6-1FF8-489B-A8E9-2E69A9136121}" destId="{C4DB5D36-EE09-4191-A8EB-4AAC1247B54D}" srcOrd="0" destOrd="0" parTransId="{33C4E402-A2F4-4AF7-8D39-1ECFC6D88BFE}" sibTransId="{05FB4451-0D27-4B46-A9AA-81A485C3EE90}"/>
    <dgm:cxn modelId="{1F74998E-C94E-4FFC-BFDB-9DE42C31F33C}" type="presOf" srcId="{7E2D05E6-1FF8-489B-A8E9-2E69A9136121}" destId="{776C1B3C-3CFF-4B16-8469-100FA16B842E}" srcOrd="0" destOrd="0" presId="urn:microsoft.com/office/officeart/2008/layout/BubblePictureList"/>
    <dgm:cxn modelId="{512E4763-47A4-4D2E-818F-D2A380C8574A}" type="presOf" srcId="{C4DB5D36-EE09-4191-A8EB-4AAC1247B54D}" destId="{79961E5A-9CD0-495C-B752-CF9083472ED8}" srcOrd="0" destOrd="0" presId="urn:microsoft.com/office/officeart/2008/layout/BubblePictureList"/>
    <dgm:cxn modelId="{D2903FC2-BAD6-4B50-9E07-58DD14E58420}" type="presOf" srcId="{05FB4451-0D27-4B46-A9AA-81A485C3EE90}" destId="{ADC647F4-7B8D-417F-B508-F067155D4EEE}" srcOrd="0" destOrd="0" presId="urn:microsoft.com/office/officeart/2008/layout/BubblePictureList"/>
    <dgm:cxn modelId="{92FCCD91-9834-4150-8C57-EAB657A6A20F}" type="presParOf" srcId="{776C1B3C-3CFF-4B16-8469-100FA16B842E}" destId="{79961E5A-9CD0-495C-B752-CF9083472ED8}" srcOrd="0" destOrd="0" presId="urn:microsoft.com/office/officeart/2008/layout/BubblePictureList"/>
    <dgm:cxn modelId="{FC269032-01CC-47E5-A27B-0D99287DC14E}" type="presParOf" srcId="{776C1B3C-3CFF-4B16-8469-100FA16B842E}" destId="{75B55FBD-BFD8-4C8F-BE35-DE6088EB6B53}" srcOrd="1" destOrd="0" presId="urn:microsoft.com/office/officeart/2008/layout/BubblePictureList"/>
    <dgm:cxn modelId="{7F1E3C04-BE97-4527-9E04-759F83A3F0AB}" type="presParOf" srcId="{75B55FBD-BFD8-4C8F-BE35-DE6088EB6B53}" destId="{805A6E79-FA66-4F7B-A83E-B0FF6CE11CCD}" srcOrd="0" destOrd="0" presId="urn:microsoft.com/office/officeart/2008/layout/BubblePictureList"/>
    <dgm:cxn modelId="{F8927915-96D7-43E3-BBDA-F80CE13D12E3}" type="presParOf" srcId="{776C1B3C-3CFF-4B16-8469-100FA16B842E}" destId="{8726EC28-CE1A-47A9-BC53-0E5D59C4A801}" srcOrd="2" destOrd="0" presId="urn:microsoft.com/office/officeart/2008/layout/BubblePictureList"/>
    <dgm:cxn modelId="{A4E3F3FE-1FFA-46B7-AEE9-BB3782209B1B}" type="presParOf" srcId="{776C1B3C-3CFF-4B16-8469-100FA16B842E}" destId="{5BB85F73-722F-4DCA-8C41-5DE19880D492}" srcOrd="3" destOrd="0" presId="urn:microsoft.com/office/officeart/2008/layout/BubblePictureList"/>
    <dgm:cxn modelId="{4371EDFB-1616-423D-8F1A-6651AFBD1FFE}" type="presParOf" srcId="{5BB85F73-722F-4DCA-8C41-5DE19880D492}" destId="{ADC647F4-7B8D-417F-B508-F067155D4EEE}" srcOrd="0" destOrd="0" presId="urn:microsoft.com/office/officeart/2008/layout/Bubble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EB21E594-678F-44FA-A136-5DFBC6640B7E}"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4A6450A1-A888-4DD1-8D75-765868DA13B0}">
      <dgm:prSet phldrT="[Text]" custT="1"/>
      <dgm:spPr/>
      <dgm:t>
        <a:bodyPr/>
        <a:lstStyle/>
        <a:p>
          <a:pPr rtl="1"/>
          <a:r>
            <a:rPr lang="ar-EG" sz="2400" dirty="0" smtClean="0"/>
            <a:t>من شأن الرياديين الذين يتميزون باندفاع عال ان يتمكنوا من التحكم ببيئتهم. فان اعتمادهم موقفا فكريا ايجابيا من شأنه ان يساعدهم علي التركيز علي النشاطات والاحداث المطلوبة ، وعلي النتائج التي يودون تحقيقها. فاندفاعهم ينتج عن تحليهم بموقف فكري ايجابي. ويتعلم الرياديون من كل تجربة يمرون بها ، ويحاولون الاستفادة منها. الا ان تحسين اندفاعهم وتحليهم بمواقف فكري ايجابي يتطلب وقتا طويلا.</a:t>
          </a:r>
          <a:endParaRPr lang="ar-EG" sz="2400" dirty="0"/>
        </a:p>
      </dgm:t>
    </dgm:pt>
    <dgm:pt modelId="{D6AE0424-20AB-42CE-B7EB-7E5B7876BCF1}" type="parTrans" cxnId="{74A011B7-1837-4671-92D6-87F210A7AF03}">
      <dgm:prSet/>
      <dgm:spPr/>
      <dgm:t>
        <a:bodyPr/>
        <a:lstStyle/>
        <a:p>
          <a:pPr rtl="1"/>
          <a:endParaRPr lang="ar-EG" sz="2400"/>
        </a:p>
      </dgm:t>
    </dgm:pt>
    <dgm:pt modelId="{5135E5F7-A470-4353-8760-F1C243D2E048}" type="sibTrans" cxnId="{74A011B7-1837-4671-92D6-87F210A7AF03}">
      <dgm:prSet/>
      <dgm:spPr/>
      <dgm:t>
        <a:bodyPr/>
        <a:lstStyle/>
        <a:p>
          <a:pPr rtl="1"/>
          <a:endParaRPr lang="ar-EG" sz="2400"/>
        </a:p>
      </dgm:t>
    </dgm:pt>
    <dgm:pt modelId="{8A43A40D-2275-45E1-BD1D-02F308554281}" type="pres">
      <dgm:prSet presAssocID="{EB21E594-678F-44FA-A136-5DFBC6640B7E}" presName="Name0" presStyleCnt="0">
        <dgm:presLayoutVars>
          <dgm:chMax/>
          <dgm:chPref/>
          <dgm:dir/>
        </dgm:presLayoutVars>
      </dgm:prSet>
      <dgm:spPr/>
      <dgm:t>
        <a:bodyPr/>
        <a:lstStyle/>
        <a:p>
          <a:pPr rtl="1"/>
          <a:endParaRPr lang="ar-EG"/>
        </a:p>
      </dgm:t>
    </dgm:pt>
    <dgm:pt modelId="{238930C4-C695-4EC3-80D5-39A8A6A42845}" type="pres">
      <dgm:prSet presAssocID="{4A6450A1-A888-4DD1-8D75-765868DA13B0}" presName="composite" presStyleCnt="0">
        <dgm:presLayoutVars>
          <dgm:chMax/>
          <dgm:chPref/>
        </dgm:presLayoutVars>
      </dgm:prSet>
      <dgm:spPr/>
    </dgm:pt>
    <dgm:pt modelId="{2E25259D-E533-4169-B45E-DA59C0BA98E5}" type="pres">
      <dgm:prSet presAssocID="{4A6450A1-A888-4DD1-8D75-765868DA13B0}" presName="Image" presStyleLbl="bgImgPlace1" presStyleIdx="0" presStyleCnt="1" custLinFactNeighborX="-8265" custLinFactNeighborY="-98"/>
      <dgm:spPr>
        <a:blipFill rotWithShape="1">
          <a:blip xmlns:r="http://schemas.openxmlformats.org/officeDocument/2006/relationships" r:embed="rId1"/>
          <a:stretch>
            <a:fillRect/>
          </a:stretch>
        </a:blipFill>
      </dgm:spPr>
    </dgm:pt>
    <dgm:pt modelId="{45BEFA39-8E28-45D9-AEF2-EFBF47BDEF43}" type="pres">
      <dgm:prSet presAssocID="{4A6450A1-A888-4DD1-8D75-765868DA13B0}" presName="ParentText" presStyleLbl="revTx" presStyleIdx="0" presStyleCnt="1">
        <dgm:presLayoutVars>
          <dgm:chMax val="0"/>
          <dgm:chPref val="0"/>
          <dgm:bulletEnabled val="1"/>
        </dgm:presLayoutVars>
      </dgm:prSet>
      <dgm:spPr/>
      <dgm:t>
        <a:bodyPr/>
        <a:lstStyle/>
        <a:p>
          <a:pPr rtl="1"/>
          <a:endParaRPr lang="ar-EG"/>
        </a:p>
      </dgm:t>
    </dgm:pt>
    <dgm:pt modelId="{F34C036D-F453-4503-9108-A1CD83702C96}" type="pres">
      <dgm:prSet presAssocID="{4A6450A1-A888-4DD1-8D75-765868DA13B0}" presName="tlFrame" presStyleLbl="node1" presStyleIdx="0" presStyleCnt="4"/>
      <dgm:spPr>
        <a:solidFill>
          <a:srgbClr val="00B050"/>
        </a:solidFill>
      </dgm:spPr>
    </dgm:pt>
    <dgm:pt modelId="{561A60B8-2486-4405-A7B5-44AFA7F84A6C}" type="pres">
      <dgm:prSet presAssocID="{4A6450A1-A888-4DD1-8D75-765868DA13B0}" presName="trFrame" presStyleLbl="node1" presStyleIdx="1" presStyleCnt="4"/>
      <dgm:spPr>
        <a:solidFill>
          <a:srgbClr val="00B0F0"/>
        </a:solidFill>
      </dgm:spPr>
    </dgm:pt>
    <dgm:pt modelId="{AF2D26F6-716F-4E9D-A49A-0B841E62821E}" type="pres">
      <dgm:prSet presAssocID="{4A6450A1-A888-4DD1-8D75-765868DA13B0}" presName="blFrame" presStyleLbl="node1" presStyleIdx="2" presStyleCnt="4"/>
      <dgm:spPr>
        <a:solidFill>
          <a:srgbClr val="92D050"/>
        </a:solidFill>
      </dgm:spPr>
    </dgm:pt>
    <dgm:pt modelId="{FE0B0DD1-1A06-446F-95B6-37DDB46970FF}" type="pres">
      <dgm:prSet presAssocID="{4A6450A1-A888-4DD1-8D75-765868DA13B0}" presName="brFrame" presStyleLbl="node1" presStyleIdx="3" presStyleCnt="4"/>
      <dgm:spPr>
        <a:solidFill>
          <a:srgbClr val="FFC000"/>
        </a:solidFill>
      </dgm:spPr>
    </dgm:pt>
  </dgm:ptLst>
  <dgm:cxnLst>
    <dgm:cxn modelId="{74A011B7-1837-4671-92D6-87F210A7AF03}" srcId="{EB21E594-678F-44FA-A136-5DFBC6640B7E}" destId="{4A6450A1-A888-4DD1-8D75-765868DA13B0}" srcOrd="0" destOrd="0" parTransId="{D6AE0424-20AB-42CE-B7EB-7E5B7876BCF1}" sibTransId="{5135E5F7-A470-4353-8760-F1C243D2E048}"/>
    <dgm:cxn modelId="{E1AD4763-AAA9-4F30-B5D5-02456B6BBC97}" type="presOf" srcId="{4A6450A1-A888-4DD1-8D75-765868DA13B0}" destId="{45BEFA39-8E28-45D9-AEF2-EFBF47BDEF43}" srcOrd="0" destOrd="0" presId="urn:microsoft.com/office/officeart/2009/3/layout/FramedTextPicture"/>
    <dgm:cxn modelId="{1F6A5979-C1EC-4C3E-A01C-3381B5E2496B}" type="presOf" srcId="{EB21E594-678F-44FA-A136-5DFBC6640B7E}" destId="{8A43A40D-2275-45E1-BD1D-02F308554281}" srcOrd="0" destOrd="0" presId="urn:microsoft.com/office/officeart/2009/3/layout/FramedTextPicture"/>
    <dgm:cxn modelId="{A139ACE4-FF9B-4042-AF55-9521FDF2AA28}" type="presParOf" srcId="{8A43A40D-2275-45E1-BD1D-02F308554281}" destId="{238930C4-C695-4EC3-80D5-39A8A6A42845}" srcOrd="0" destOrd="0" presId="urn:microsoft.com/office/officeart/2009/3/layout/FramedTextPicture"/>
    <dgm:cxn modelId="{D988371D-FCCC-4D67-A451-2CCE866B609A}" type="presParOf" srcId="{238930C4-C695-4EC3-80D5-39A8A6A42845}" destId="{2E25259D-E533-4169-B45E-DA59C0BA98E5}" srcOrd="0" destOrd="0" presId="urn:microsoft.com/office/officeart/2009/3/layout/FramedTextPicture"/>
    <dgm:cxn modelId="{C79C4644-FDEB-4896-9397-29F236DE1287}" type="presParOf" srcId="{238930C4-C695-4EC3-80D5-39A8A6A42845}" destId="{45BEFA39-8E28-45D9-AEF2-EFBF47BDEF43}" srcOrd="1" destOrd="0" presId="urn:microsoft.com/office/officeart/2009/3/layout/FramedTextPicture"/>
    <dgm:cxn modelId="{5899C8D2-7380-4E72-BF24-F83068DBE89B}" type="presParOf" srcId="{238930C4-C695-4EC3-80D5-39A8A6A42845}" destId="{F34C036D-F453-4503-9108-A1CD83702C96}" srcOrd="2" destOrd="0" presId="urn:microsoft.com/office/officeart/2009/3/layout/FramedTextPicture"/>
    <dgm:cxn modelId="{6D35BA18-1B90-4BCB-880E-B195E77E6E33}" type="presParOf" srcId="{238930C4-C695-4EC3-80D5-39A8A6A42845}" destId="{561A60B8-2486-4405-A7B5-44AFA7F84A6C}" srcOrd="3" destOrd="0" presId="urn:microsoft.com/office/officeart/2009/3/layout/FramedTextPicture"/>
    <dgm:cxn modelId="{A26D7DDA-B6D2-43C1-BFC6-5C4EFB3EACE3}" type="presParOf" srcId="{238930C4-C695-4EC3-80D5-39A8A6A42845}" destId="{AF2D26F6-716F-4E9D-A49A-0B841E62821E}" srcOrd="4" destOrd="0" presId="urn:microsoft.com/office/officeart/2009/3/layout/FramedTextPicture"/>
    <dgm:cxn modelId="{9D7A85AB-6075-4211-ADEC-9EF6D67D6AD8}" type="presParOf" srcId="{238930C4-C695-4EC3-80D5-39A8A6A42845}" destId="{FE0B0DD1-1A06-446F-95B6-37DDB46970FF}"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53123CE3-E346-4AC1-B510-4A1267250F2F}" type="doc">
      <dgm:prSet loTypeId="urn:microsoft.com/office/officeart/2008/layout/PictureStrips" loCatId="picture" qsTypeId="urn:microsoft.com/office/officeart/2005/8/quickstyle/simple1" qsCatId="simple" csTypeId="urn:microsoft.com/office/officeart/2005/8/colors/accent1_2" csCatId="accent1" phldr="1"/>
      <dgm:spPr/>
      <dgm:t>
        <a:bodyPr/>
        <a:lstStyle/>
        <a:p>
          <a:pPr rtl="1"/>
          <a:endParaRPr lang="ar-EG"/>
        </a:p>
      </dgm:t>
    </dgm:pt>
    <dgm:pt modelId="{5682223B-5A48-46DB-8694-0CFA1824446C}">
      <dgm:prSet phldrT="[Text]" custT="1"/>
      <dgm:spPr>
        <a:solidFill>
          <a:srgbClr val="00B0F0"/>
        </a:solidFill>
      </dgm:spPr>
      <dgm:t>
        <a:bodyPr/>
        <a:lstStyle/>
        <a:p>
          <a:pPr algn="justLow" rtl="1"/>
          <a:r>
            <a:rPr lang="ar-EG" sz="2400" dirty="0" smtClean="0">
              <a:solidFill>
                <a:schemeClr val="bg1"/>
              </a:solidFill>
            </a:rPr>
            <a:t>لقد اكتسب بعض الرياديين عادة البدء بالعمل في ساعات الصباح الاولي ، علما ان القيام بذلك في وقت مبكر اكثر من العادة قد يشكل احدي طرق التحلي بالاندفاع. وقد يتطلب ذلك قدرا كبيرا من الجهود والاندفاع ، انما اذا تمكن الريادي من التقييد بهذه الممارسة في غضون شهرين ، قد يصبح نشاطه هذا عادة.</a:t>
          </a:r>
          <a:endParaRPr lang="ar-EG" sz="2400" dirty="0">
            <a:solidFill>
              <a:schemeClr val="bg1"/>
            </a:solidFill>
          </a:endParaRPr>
        </a:p>
      </dgm:t>
    </dgm:pt>
    <dgm:pt modelId="{EBBC351F-6F20-4D6B-8DE7-A5D7754DE77C}" type="parTrans" cxnId="{BA1270A3-D0F7-44A4-BCCB-086F84DCE202}">
      <dgm:prSet/>
      <dgm:spPr/>
      <dgm:t>
        <a:bodyPr/>
        <a:lstStyle/>
        <a:p>
          <a:pPr rtl="1"/>
          <a:endParaRPr lang="ar-EG" sz="2400"/>
        </a:p>
      </dgm:t>
    </dgm:pt>
    <dgm:pt modelId="{283320E2-D40A-445D-8E74-A1705E0535E0}" type="sibTrans" cxnId="{BA1270A3-D0F7-44A4-BCCB-086F84DCE202}">
      <dgm:prSet/>
      <dgm:spPr/>
      <dgm:t>
        <a:bodyPr/>
        <a:lstStyle/>
        <a:p>
          <a:pPr rtl="1"/>
          <a:endParaRPr lang="ar-EG" sz="2400"/>
        </a:p>
      </dgm:t>
    </dgm:pt>
    <dgm:pt modelId="{86802C2F-59F3-4321-9287-1E8310405047}" type="pres">
      <dgm:prSet presAssocID="{53123CE3-E346-4AC1-B510-4A1267250F2F}" presName="Name0" presStyleCnt="0">
        <dgm:presLayoutVars>
          <dgm:dir/>
          <dgm:resizeHandles val="exact"/>
        </dgm:presLayoutVars>
      </dgm:prSet>
      <dgm:spPr/>
      <dgm:t>
        <a:bodyPr/>
        <a:lstStyle/>
        <a:p>
          <a:pPr rtl="1"/>
          <a:endParaRPr lang="ar-EG"/>
        </a:p>
      </dgm:t>
    </dgm:pt>
    <dgm:pt modelId="{621D0541-022E-4942-AD9F-1BD3FFF19477}" type="pres">
      <dgm:prSet presAssocID="{5682223B-5A48-46DB-8694-0CFA1824446C}" presName="composite" presStyleCnt="0"/>
      <dgm:spPr/>
    </dgm:pt>
    <dgm:pt modelId="{95E4B495-1746-4437-8911-CB954C0E0FA2}" type="pres">
      <dgm:prSet presAssocID="{5682223B-5A48-46DB-8694-0CFA1824446C}" presName="rect1" presStyleLbl="trAlignAcc1" presStyleIdx="0" presStyleCnt="1">
        <dgm:presLayoutVars>
          <dgm:bulletEnabled val="1"/>
        </dgm:presLayoutVars>
      </dgm:prSet>
      <dgm:spPr/>
      <dgm:t>
        <a:bodyPr/>
        <a:lstStyle/>
        <a:p>
          <a:pPr rtl="1"/>
          <a:endParaRPr lang="ar-EG"/>
        </a:p>
      </dgm:t>
    </dgm:pt>
    <dgm:pt modelId="{7B9DD512-441D-4A24-9F3B-643E07CDFC6F}" type="pres">
      <dgm:prSet presAssocID="{5682223B-5A48-46DB-8694-0CFA1824446C}" presName="rect2" presStyleLbl="fgImgPlace1" presStyleIdx="0" presStyleCnt="1"/>
      <dgm:spPr>
        <a:blipFill rotWithShape="1">
          <a:blip xmlns:r="http://schemas.openxmlformats.org/officeDocument/2006/relationships" r:embed="rId1"/>
          <a:stretch>
            <a:fillRect/>
          </a:stretch>
        </a:blipFill>
      </dgm:spPr>
    </dgm:pt>
  </dgm:ptLst>
  <dgm:cxnLst>
    <dgm:cxn modelId="{BA1270A3-D0F7-44A4-BCCB-086F84DCE202}" srcId="{53123CE3-E346-4AC1-B510-4A1267250F2F}" destId="{5682223B-5A48-46DB-8694-0CFA1824446C}" srcOrd="0" destOrd="0" parTransId="{EBBC351F-6F20-4D6B-8DE7-A5D7754DE77C}" sibTransId="{283320E2-D40A-445D-8E74-A1705E0535E0}"/>
    <dgm:cxn modelId="{7302BB08-9727-4B56-9221-568EE1667A3A}" type="presOf" srcId="{5682223B-5A48-46DB-8694-0CFA1824446C}" destId="{95E4B495-1746-4437-8911-CB954C0E0FA2}" srcOrd="0" destOrd="0" presId="urn:microsoft.com/office/officeart/2008/layout/PictureStrips"/>
    <dgm:cxn modelId="{7ED5BA9C-58D9-4EA2-A6AF-E61955A6F467}" type="presOf" srcId="{53123CE3-E346-4AC1-B510-4A1267250F2F}" destId="{86802C2F-59F3-4321-9287-1E8310405047}" srcOrd="0" destOrd="0" presId="urn:microsoft.com/office/officeart/2008/layout/PictureStrips"/>
    <dgm:cxn modelId="{4E7AE787-9B8B-44C7-9B5F-538115E68FC0}" type="presParOf" srcId="{86802C2F-59F3-4321-9287-1E8310405047}" destId="{621D0541-022E-4942-AD9F-1BD3FFF19477}" srcOrd="0" destOrd="0" presId="urn:microsoft.com/office/officeart/2008/layout/PictureStrips"/>
    <dgm:cxn modelId="{98B42A9E-3491-4553-8656-C3027F4CA739}" type="presParOf" srcId="{621D0541-022E-4942-AD9F-1BD3FFF19477}" destId="{95E4B495-1746-4437-8911-CB954C0E0FA2}" srcOrd="0" destOrd="0" presId="urn:microsoft.com/office/officeart/2008/layout/PictureStrips"/>
    <dgm:cxn modelId="{C23A09D0-B95F-46AD-8C97-B67C2B8FEF42}" type="presParOf" srcId="{621D0541-022E-4942-AD9F-1BD3FFF19477}" destId="{7B9DD512-441D-4A24-9F3B-643E07CDFC6F}" srcOrd="1" destOrd="0" presId="urn:microsoft.com/office/officeart/2008/layout/PictureStrip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50295880-6F01-4C5C-A682-556C04112B5A}" type="doc">
      <dgm:prSet loTypeId="urn:microsoft.com/office/officeart/2008/layout/AlternatingPictureBlocks" loCatId="picture" qsTypeId="urn:microsoft.com/office/officeart/2005/8/quickstyle/simple1" qsCatId="simple" csTypeId="urn:microsoft.com/office/officeart/2005/8/colors/accent1_2" csCatId="accent1" phldr="1"/>
      <dgm:spPr/>
      <dgm:t>
        <a:bodyPr/>
        <a:lstStyle/>
        <a:p>
          <a:pPr rtl="1"/>
          <a:endParaRPr lang="ar-EG"/>
        </a:p>
      </dgm:t>
    </dgm:pt>
    <dgm:pt modelId="{541DEEFD-BE99-4C72-9BF6-A369EE4E9122}">
      <dgm:prSet phldrT="[Text]" custT="1"/>
      <dgm:spPr>
        <a:solidFill>
          <a:srgbClr val="D77829"/>
        </a:solidFill>
      </dgm:spPr>
      <dgm:t>
        <a:bodyPr/>
        <a:lstStyle/>
        <a:p>
          <a:pPr algn="justLow" rtl="1"/>
          <a:r>
            <a:rPr lang="ar-EG" sz="2400" dirty="0" smtClean="0"/>
            <a:t>يتمتع الرياديون برؤيتهم الايجابية للحياة ، فقد طوروا وسيلة للنظر الي التجارب كافة بطريقة سليمة. فالعمل يعطي الرياديين شعورا بالرضا ، كما انه يشعرهم بالفخر حيال الانجازات التي يحققونها. وبالتالي ، عليك ان تعتمد مواقت فكرية ايجابية حيال عملك ، لان هذا الاندفاع بالذات سيساهم في تحديد نجاحك.</a:t>
          </a:r>
          <a:endParaRPr lang="ar-EG" sz="2400" dirty="0"/>
        </a:p>
      </dgm:t>
    </dgm:pt>
    <dgm:pt modelId="{0C7C7CA2-16D9-4277-B5D0-46E6221675DA}" type="parTrans" cxnId="{9725BF19-E527-4312-B50C-77644731B2FE}">
      <dgm:prSet/>
      <dgm:spPr/>
      <dgm:t>
        <a:bodyPr/>
        <a:lstStyle/>
        <a:p>
          <a:pPr rtl="1"/>
          <a:endParaRPr lang="ar-EG"/>
        </a:p>
      </dgm:t>
    </dgm:pt>
    <dgm:pt modelId="{4F073684-465C-41DC-849A-EE74AF404BCC}" type="sibTrans" cxnId="{9725BF19-E527-4312-B50C-77644731B2FE}">
      <dgm:prSet/>
      <dgm:spPr/>
      <dgm:t>
        <a:bodyPr/>
        <a:lstStyle/>
        <a:p>
          <a:pPr rtl="1"/>
          <a:endParaRPr lang="ar-EG"/>
        </a:p>
      </dgm:t>
    </dgm:pt>
    <dgm:pt modelId="{BFD124A8-A374-465A-9697-D77A852FCCCB}" type="pres">
      <dgm:prSet presAssocID="{50295880-6F01-4C5C-A682-556C04112B5A}" presName="linearFlow" presStyleCnt="0">
        <dgm:presLayoutVars>
          <dgm:dir/>
          <dgm:resizeHandles val="exact"/>
        </dgm:presLayoutVars>
      </dgm:prSet>
      <dgm:spPr/>
      <dgm:t>
        <a:bodyPr/>
        <a:lstStyle/>
        <a:p>
          <a:pPr rtl="1"/>
          <a:endParaRPr lang="ar-EG"/>
        </a:p>
      </dgm:t>
    </dgm:pt>
    <dgm:pt modelId="{408F4238-38F7-4CD9-8AF5-1310BAE44745}" type="pres">
      <dgm:prSet presAssocID="{541DEEFD-BE99-4C72-9BF6-A369EE4E9122}" presName="comp" presStyleCnt="0"/>
      <dgm:spPr/>
    </dgm:pt>
    <dgm:pt modelId="{ECB218C9-1A27-49C1-B74A-51B4E3082C3A}" type="pres">
      <dgm:prSet presAssocID="{541DEEFD-BE99-4C72-9BF6-A369EE4E9122}" presName="rect2" presStyleLbl="node1" presStyleIdx="0" presStyleCnt="1">
        <dgm:presLayoutVars>
          <dgm:bulletEnabled val="1"/>
        </dgm:presLayoutVars>
      </dgm:prSet>
      <dgm:spPr/>
      <dgm:t>
        <a:bodyPr/>
        <a:lstStyle/>
        <a:p>
          <a:pPr rtl="1"/>
          <a:endParaRPr lang="ar-EG"/>
        </a:p>
      </dgm:t>
    </dgm:pt>
    <dgm:pt modelId="{80F84D1B-E080-4A69-B0CC-9B5C24901D4B}" type="pres">
      <dgm:prSet presAssocID="{541DEEFD-BE99-4C72-9BF6-A369EE4E9122}" presName="rect1" presStyleLbl="lnNode1" presStyleIdx="0" presStyleCnt="1"/>
      <dgm:spPr>
        <a:blipFill rotWithShape="1">
          <a:blip xmlns:r="http://schemas.openxmlformats.org/officeDocument/2006/relationships" r:embed="rId1"/>
          <a:stretch>
            <a:fillRect/>
          </a:stretch>
        </a:blipFill>
      </dgm:spPr>
    </dgm:pt>
  </dgm:ptLst>
  <dgm:cxnLst>
    <dgm:cxn modelId="{E8E0CC71-1FFA-4A79-A039-EBE431F92357}" type="presOf" srcId="{541DEEFD-BE99-4C72-9BF6-A369EE4E9122}" destId="{ECB218C9-1A27-49C1-B74A-51B4E3082C3A}" srcOrd="0" destOrd="0" presId="urn:microsoft.com/office/officeart/2008/layout/AlternatingPictureBlocks"/>
    <dgm:cxn modelId="{9725BF19-E527-4312-B50C-77644731B2FE}" srcId="{50295880-6F01-4C5C-A682-556C04112B5A}" destId="{541DEEFD-BE99-4C72-9BF6-A369EE4E9122}" srcOrd="0" destOrd="0" parTransId="{0C7C7CA2-16D9-4277-B5D0-46E6221675DA}" sibTransId="{4F073684-465C-41DC-849A-EE74AF404BCC}"/>
    <dgm:cxn modelId="{81CEEA30-43A7-4490-846C-C36DF3B02ADE}" type="presOf" srcId="{50295880-6F01-4C5C-A682-556C04112B5A}" destId="{BFD124A8-A374-465A-9697-D77A852FCCCB}" srcOrd="0" destOrd="0" presId="urn:microsoft.com/office/officeart/2008/layout/AlternatingPictureBlocks"/>
    <dgm:cxn modelId="{6BCD890C-5489-47DE-A0D2-F2132AD8AA11}" type="presParOf" srcId="{BFD124A8-A374-465A-9697-D77A852FCCCB}" destId="{408F4238-38F7-4CD9-8AF5-1310BAE44745}" srcOrd="0" destOrd="0" presId="urn:microsoft.com/office/officeart/2008/layout/AlternatingPictureBlocks"/>
    <dgm:cxn modelId="{BA486775-0740-4D93-87E3-DDA4CE46F338}" type="presParOf" srcId="{408F4238-38F7-4CD9-8AF5-1310BAE44745}" destId="{ECB218C9-1A27-49C1-B74A-51B4E3082C3A}" srcOrd="0" destOrd="0" presId="urn:microsoft.com/office/officeart/2008/layout/AlternatingPictureBlocks"/>
    <dgm:cxn modelId="{75BDBACB-76E1-441E-96C5-53B62D2221D1}" type="presParOf" srcId="{408F4238-38F7-4CD9-8AF5-1310BAE44745}" destId="{80F84D1B-E080-4A69-B0CC-9B5C24901D4B}" srcOrd="1" destOrd="0" presId="urn:microsoft.com/office/officeart/2008/layout/Alternat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47EFCDEC-DFF9-4702-A32B-0C0CCF857435}" type="doc">
      <dgm:prSet loTypeId="urn:microsoft.com/office/officeart/2008/layout/BendingPictureCaptionList" loCatId="picture" qsTypeId="urn:microsoft.com/office/officeart/2005/8/quickstyle/simple1" qsCatId="simple" csTypeId="urn:microsoft.com/office/officeart/2005/8/colors/accent1_2" csCatId="accent1" phldr="1"/>
      <dgm:spPr/>
      <dgm:t>
        <a:bodyPr/>
        <a:lstStyle/>
        <a:p>
          <a:pPr rtl="1"/>
          <a:endParaRPr lang="ar-EG"/>
        </a:p>
      </dgm:t>
    </dgm:pt>
    <dgm:pt modelId="{639987C8-44E7-4436-8466-786ADBB9F1AA}">
      <dgm:prSet phldrT="[Text]" custT="1"/>
      <dgm:spPr>
        <a:solidFill>
          <a:srgbClr val="6A6506"/>
        </a:solidFill>
      </dgm:spPr>
      <dgm:t>
        <a:bodyPr/>
        <a:lstStyle/>
        <a:p>
          <a:pPr algn="justLow" rtl="1"/>
          <a:r>
            <a:rPr lang="ar-EG" sz="2400" dirty="0" smtClean="0"/>
            <a:t>يشكل الرياديون عاملا اساسيا في التنمية الاقتصادية ، اذ انهم يوفرون الاندفاع اللازم لتفعيل النشاط الاقتصادي وتحفيزه. فأنواع الاقتصاد الاكثر تطورا هي تلك التي تنطوي علي اكبر عدد من الرياديين ، ومن شأن الاقتصاد الايجابي والبيئة القانونية ان يشجعا الناس ويحفزاهم علي ان يصبحوا اصحاب مشاريع ، وان يمتلكوا مؤسساتهم الخاصة ويشغلوها.</a:t>
          </a:r>
          <a:endParaRPr lang="ar-EG" sz="2400" dirty="0"/>
        </a:p>
      </dgm:t>
    </dgm:pt>
    <dgm:pt modelId="{3624B697-46BD-43CD-838A-0C538DE1E861}" type="parTrans" cxnId="{E6C2C9F1-D43E-4147-AB55-D58E00B3F1BB}">
      <dgm:prSet/>
      <dgm:spPr/>
      <dgm:t>
        <a:bodyPr/>
        <a:lstStyle/>
        <a:p>
          <a:pPr rtl="1"/>
          <a:endParaRPr lang="ar-EG" sz="2400"/>
        </a:p>
      </dgm:t>
    </dgm:pt>
    <dgm:pt modelId="{94FA4D33-19CA-4B43-971D-F6C91C45E57E}" type="sibTrans" cxnId="{E6C2C9F1-D43E-4147-AB55-D58E00B3F1BB}">
      <dgm:prSet/>
      <dgm:spPr/>
      <dgm:t>
        <a:bodyPr/>
        <a:lstStyle/>
        <a:p>
          <a:pPr rtl="1"/>
          <a:endParaRPr lang="ar-EG" sz="2400"/>
        </a:p>
      </dgm:t>
    </dgm:pt>
    <dgm:pt modelId="{D48366E9-9ED0-464A-A68C-1AE993EF40F2}" type="pres">
      <dgm:prSet presAssocID="{47EFCDEC-DFF9-4702-A32B-0C0CCF857435}" presName="Name0" presStyleCnt="0">
        <dgm:presLayoutVars>
          <dgm:dir/>
          <dgm:resizeHandles val="exact"/>
        </dgm:presLayoutVars>
      </dgm:prSet>
      <dgm:spPr/>
      <dgm:t>
        <a:bodyPr/>
        <a:lstStyle/>
        <a:p>
          <a:pPr rtl="1"/>
          <a:endParaRPr lang="ar-EG"/>
        </a:p>
      </dgm:t>
    </dgm:pt>
    <dgm:pt modelId="{EF7860A1-3AD1-44A7-9080-79C29295BD42}" type="pres">
      <dgm:prSet presAssocID="{639987C8-44E7-4436-8466-786ADBB9F1AA}" presName="composite" presStyleCnt="0"/>
      <dgm:spPr/>
    </dgm:pt>
    <dgm:pt modelId="{F5B816A8-4DAA-4256-BCBC-31911A56236B}" type="pres">
      <dgm:prSet presAssocID="{639987C8-44E7-4436-8466-786ADBB9F1AA}" presName="rect1" presStyleLbl="bgImgPlace1" presStyleIdx="0" presStyleCnt="1"/>
      <dgm:spPr>
        <a:blipFill rotWithShape="1">
          <a:blip xmlns:r="http://schemas.openxmlformats.org/officeDocument/2006/relationships" r:embed="rId1"/>
          <a:stretch>
            <a:fillRect/>
          </a:stretch>
        </a:blipFill>
      </dgm:spPr>
    </dgm:pt>
    <dgm:pt modelId="{F46DC403-82DA-4B2B-995C-5E80978BD53B}" type="pres">
      <dgm:prSet presAssocID="{639987C8-44E7-4436-8466-786ADBB9F1AA}" presName="wedgeRectCallout1" presStyleLbl="node1" presStyleIdx="0" presStyleCnt="1" custScaleX="119739" custScaleY="191013">
        <dgm:presLayoutVars>
          <dgm:bulletEnabled val="1"/>
        </dgm:presLayoutVars>
      </dgm:prSet>
      <dgm:spPr/>
      <dgm:t>
        <a:bodyPr/>
        <a:lstStyle/>
        <a:p>
          <a:pPr rtl="1"/>
          <a:endParaRPr lang="ar-EG"/>
        </a:p>
      </dgm:t>
    </dgm:pt>
  </dgm:ptLst>
  <dgm:cxnLst>
    <dgm:cxn modelId="{E6C2C9F1-D43E-4147-AB55-D58E00B3F1BB}" srcId="{47EFCDEC-DFF9-4702-A32B-0C0CCF857435}" destId="{639987C8-44E7-4436-8466-786ADBB9F1AA}" srcOrd="0" destOrd="0" parTransId="{3624B697-46BD-43CD-838A-0C538DE1E861}" sibTransId="{94FA4D33-19CA-4B43-971D-F6C91C45E57E}"/>
    <dgm:cxn modelId="{F44C39C0-F809-4DF1-A77E-AD6D3941D253}" type="presOf" srcId="{639987C8-44E7-4436-8466-786ADBB9F1AA}" destId="{F46DC403-82DA-4B2B-995C-5E80978BD53B}" srcOrd="0" destOrd="0" presId="urn:microsoft.com/office/officeart/2008/layout/BendingPictureCaptionList"/>
    <dgm:cxn modelId="{1BEEE2ED-5EA6-43F7-9212-A1CF7ABE1F45}" type="presOf" srcId="{47EFCDEC-DFF9-4702-A32B-0C0CCF857435}" destId="{D48366E9-9ED0-464A-A68C-1AE993EF40F2}" srcOrd="0" destOrd="0" presId="urn:microsoft.com/office/officeart/2008/layout/BendingPictureCaptionList"/>
    <dgm:cxn modelId="{3ABE9128-A2BE-43C8-BED3-F5539C25CF27}" type="presParOf" srcId="{D48366E9-9ED0-464A-A68C-1AE993EF40F2}" destId="{EF7860A1-3AD1-44A7-9080-79C29295BD42}" srcOrd="0" destOrd="0" presId="urn:microsoft.com/office/officeart/2008/layout/BendingPictureCaptionList"/>
    <dgm:cxn modelId="{D4E001D9-CCB4-4F82-A96C-C4078365770B}" type="presParOf" srcId="{EF7860A1-3AD1-44A7-9080-79C29295BD42}" destId="{F5B816A8-4DAA-4256-BCBC-31911A56236B}" srcOrd="0" destOrd="0" presId="urn:microsoft.com/office/officeart/2008/layout/BendingPictureCaptionList"/>
    <dgm:cxn modelId="{ED21EF4F-01DF-4B4A-882D-F0649F98FA4D}" type="presParOf" srcId="{EF7860A1-3AD1-44A7-9080-79C29295BD42}" destId="{F46DC403-82DA-4B2B-995C-5E80978BD53B}" srcOrd="1" destOrd="0" presId="urn:microsoft.com/office/officeart/2008/layout/BendingPictureCa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5E21C469-AA69-4E7C-8038-A6549BBD84A2}" type="doc">
      <dgm:prSet loTypeId="urn:microsoft.com/office/officeart/2008/layout/TitledPictureBlocks" loCatId="picture" qsTypeId="urn:microsoft.com/office/officeart/2005/8/quickstyle/simple1" qsCatId="simple" csTypeId="urn:microsoft.com/office/officeart/2005/8/colors/accent1_2" csCatId="accent1" phldr="1"/>
      <dgm:spPr/>
      <dgm:t>
        <a:bodyPr/>
        <a:lstStyle/>
        <a:p>
          <a:pPr rtl="1"/>
          <a:endParaRPr lang="ar-EG"/>
        </a:p>
      </dgm:t>
    </dgm:pt>
    <dgm:pt modelId="{94FC7323-1C31-4992-8C27-0589D3BEFB7E}">
      <dgm:prSet phldrT="[Text]" custT="1"/>
      <dgm:spPr>
        <a:solidFill>
          <a:srgbClr val="0070C0"/>
        </a:solidFill>
      </dgm:spPr>
      <dgm:t>
        <a:bodyPr/>
        <a:lstStyle/>
        <a:p>
          <a:pPr rtl="1"/>
          <a:r>
            <a:rPr lang="ar-EG" sz="2400" dirty="0" smtClean="0"/>
            <a:t>ينبغي ان تحدد اهدافا لامور ترغب فعلا في تحقيقها ، علما انك قد تميل اكثر الي تحقيق اهداف تضعها انت لنفسك أكثر من تلك التي يحثك الاخرون علي تحقيقها. </a:t>
          </a:r>
          <a:endParaRPr lang="ar-EG" sz="2400" dirty="0"/>
        </a:p>
      </dgm:t>
    </dgm:pt>
    <dgm:pt modelId="{50888ACF-30C6-4502-8234-A866050D5219}" type="parTrans" cxnId="{102EEC9F-4EE3-49E5-8B82-4689F9FCD535}">
      <dgm:prSet/>
      <dgm:spPr/>
      <dgm:t>
        <a:bodyPr/>
        <a:lstStyle/>
        <a:p>
          <a:pPr rtl="1"/>
          <a:endParaRPr lang="ar-EG" sz="2400"/>
        </a:p>
      </dgm:t>
    </dgm:pt>
    <dgm:pt modelId="{2DFFB39F-F62B-4C60-B56E-C70D17D567B9}" type="sibTrans" cxnId="{102EEC9F-4EE3-49E5-8B82-4689F9FCD535}">
      <dgm:prSet/>
      <dgm:spPr/>
      <dgm:t>
        <a:bodyPr/>
        <a:lstStyle/>
        <a:p>
          <a:pPr rtl="1"/>
          <a:endParaRPr lang="ar-EG" sz="2400"/>
        </a:p>
      </dgm:t>
    </dgm:pt>
    <dgm:pt modelId="{206B07D3-DD6F-49C9-972D-2DFEEDF7BAA2}" type="pres">
      <dgm:prSet presAssocID="{5E21C469-AA69-4E7C-8038-A6549BBD84A2}" presName="rootNode" presStyleCnt="0">
        <dgm:presLayoutVars>
          <dgm:chMax/>
          <dgm:chPref/>
          <dgm:dir/>
          <dgm:animLvl val="lvl"/>
        </dgm:presLayoutVars>
      </dgm:prSet>
      <dgm:spPr/>
      <dgm:t>
        <a:bodyPr/>
        <a:lstStyle/>
        <a:p>
          <a:pPr rtl="1"/>
          <a:endParaRPr lang="ar-EG"/>
        </a:p>
      </dgm:t>
    </dgm:pt>
    <dgm:pt modelId="{183F9A6F-CCB0-449E-8347-A852122A731C}" type="pres">
      <dgm:prSet presAssocID="{94FC7323-1C31-4992-8C27-0589D3BEFB7E}" presName="composite" presStyleCnt="0"/>
      <dgm:spPr/>
    </dgm:pt>
    <dgm:pt modelId="{B26097EE-3C76-47B2-A10F-9C603018E180}" type="pres">
      <dgm:prSet presAssocID="{94FC7323-1C31-4992-8C27-0589D3BEFB7E}" presName="ParentText" presStyleLbl="node1" presStyleIdx="0" presStyleCnt="1" custScaleY="189149">
        <dgm:presLayoutVars>
          <dgm:chMax val="1"/>
          <dgm:chPref val="1"/>
          <dgm:bulletEnabled val="1"/>
        </dgm:presLayoutVars>
      </dgm:prSet>
      <dgm:spPr/>
      <dgm:t>
        <a:bodyPr/>
        <a:lstStyle/>
        <a:p>
          <a:pPr rtl="1"/>
          <a:endParaRPr lang="ar-EG"/>
        </a:p>
      </dgm:t>
    </dgm:pt>
    <dgm:pt modelId="{BDD1219D-3AB9-4609-A61B-ECE2E5838246}" type="pres">
      <dgm:prSet presAssocID="{94FC7323-1C31-4992-8C27-0589D3BEFB7E}" presName="Image" presStyleLbl="bgImgPlace1" presStyleIdx="0" presStyleCnt="1"/>
      <dgm:spPr>
        <a:blipFill rotWithShape="1">
          <a:blip xmlns:r="http://schemas.openxmlformats.org/officeDocument/2006/relationships" r:embed="rId1"/>
          <a:stretch>
            <a:fillRect/>
          </a:stretch>
        </a:blipFill>
      </dgm:spPr>
    </dgm:pt>
    <dgm:pt modelId="{6BBCD39D-50B1-4D66-8A2F-F06637C4AF07}" type="pres">
      <dgm:prSet presAssocID="{94FC7323-1C31-4992-8C27-0589D3BEFB7E}" presName="ChildText" presStyleLbl="fgAcc1" presStyleIdx="0" presStyleCnt="0">
        <dgm:presLayoutVars>
          <dgm:chMax val="0"/>
          <dgm:chPref val="0"/>
          <dgm:bulletEnabled val="1"/>
        </dgm:presLayoutVars>
      </dgm:prSet>
      <dgm:spPr/>
    </dgm:pt>
  </dgm:ptLst>
  <dgm:cxnLst>
    <dgm:cxn modelId="{102EEC9F-4EE3-49E5-8B82-4689F9FCD535}" srcId="{5E21C469-AA69-4E7C-8038-A6549BBD84A2}" destId="{94FC7323-1C31-4992-8C27-0589D3BEFB7E}" srcOrd="0" destOrd="0" parTransId="{50888ACF-30C6-4502-8234-A866050D5219}" sibTransId="{2DFFB39F-F62B-4C60-B56E-C70D17D567B9}"/>
    <dgm:cxn modelId="{96723F25-5D2D-48A2-A568-3EF0929ED39A}" type="presOf" srcId="{94FC7323-1C31-4992-8C27-0589D3BEFB7E}" destId="{B26097EE-3C76-47B2-A10F-9C603018E180}" srcOrd="0" destOrd="0" presId="urn:microsoft.com/office/officeart/2008/layout/TitledPictureBlocks"/>
    <dgm:cxn modelId="{4645AE27-1236-496E-A268-5A5941016E03}" type="presOf" srcId="{5E21C469-AA69-4E7C-8038-A6549BBD84A2}" destId="{206B07D3-DD6F-49C9-972D-2DFEEDF7BAA2}" srcOrd="0" destOrd="0" presId="urn:microsoft.com/office/officeart/2008/layout/TitledPictureBlocks"/>
    <dgm:cxn modelId="{38939099-978B-417A-AD12-C9701C3972E9}" type="presParOf" srcId="{206B07D3-DD6F-49C9-972D-2DFEEDF7BAA2}" destId="{183F9A6F-CCB0-449E-8347-A852122A731C}" srcOrd="0" destOrd="0" presId="urn:microsoft.com/office/officeart/2008/layout/TitledPictureBlocks"/>
    <dgm:cxn modelId="{F77040D3-4AB9-4144-B151-3D8650059CFB}" type="presParOf" srcId="{183F9A6F-CCB0-449E-8347-A852122A731C}" destId="{B26097EE-3C76-47B2-A10F-9C603018E180}" srcOrd="0" destOrd="0" presId="urn:microsoft.com/office/officeart/2008/layout/TitledPictureBlocks"/>
    <dgm:cxn modelId="{581DF5B9-7245-4589-B9E5-5AED4DDF0C65}" type="presParOf" srcId="{183F9A6F-CCB0-449E-8347-A852122A731C}" destId="{BDD1219D-3AB9-4609-A61B-ECE2E5838246}" srcOrd="1" destOrd="0" presId="urn:microsoft.com/office/officeart/2008/layout/TitledPictureBlocks"/>
    <dgm:cxn modelId="{C528883A-2EB8-43FE-82BB-F0317CE02F7C}" type="presParOf" srcId="{183F9A6F-CCB0-449E-8347-A852122A731C}" destId="{6BBCD39D-50B1-4D66-8A2F-F06637C4AF07}" srcOrd="2" destOrd="0" presId="urn:microsoft.com/office/officeart/2008/layout/Titled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2C110274-E7A8-49B2-9B52-DFCBBE37479F}"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pPr rtl="1"/>
          <a:endParaRPr lang="ar-EG"/>
        </a:p>
      </dgm:t>
    </dgm:pt>
    <dgm:pt modelId="{BE57FC8F-3B0A-4D6E-A32E-551C9287F719}">
      <dgm:prSet phldrT="[Text]" custT="1"/>
      <dgm:spPr>
        <a:solidFill>
          <a:srgbClr val="00B050"/>
        </a:solidFill>
      </dgm:spPr>
      <dgm:t>
        <a:bodyPr/>
        <a:lstStyle/>
        <a:p>
          <a:pPr algn="justLow" rtl="1"/>
          <a:r>
            <a:rPr lang="ar-EG" sz="2400" dirty="0" smtClean="0"/>
            <a:t>يجب ان تكون الاهداف واضحة وملموسة وخطية ، فتدوين اهدافك سيساعدك علي توضيح ما تريد القيام به فعلا في ذهنك ، اذ ان كتابة هذه الاهداف علي ورق سيرغمك علي ادراك ما تريده. وان عملية وضع اهدافك علي شكل كلمات ، قد يساعدك علي ادراك الي اي حد تفكيرك مبهم ، كما ان تدوينها سيساعدك علي توضيحها ، وعلي تطوير شعور بالالتزام الشخصي تجاهها.</a:t>
          </a:r>
          <a:endParaRPr lang="ar-EG" sz="2400" dirty="0"/>
        </a:p>
      </dgm:t>
    </dgm:pt>
    <dgm:pt modelId="{E5BF85FC-792D-476E-84FF-8982673E3CB1}" type="parTrans" cxnId="{AFD5C5D2-730D-43EE-B362-80636306D153}">
      <dgm:prSet/>
      <dgm:spPr/>
      <dgm:t>
        <a:bodyPr/>
        <a:lstStyle/>
        <a:p>
          <a:pPr rtl="1"/>
          <a:endParaRPr lang="ar-EG" sz="2400"/>
        </a:p>
      </dgm:t>
    </dgm:pt>
    <dgm:pt modelId="{5C64C7E9-7C65-4B46-85B2-55294AF0778E}" type="sibTrans" cxnId="{AFD5C5D2-730D-43EE-B362-80636306D153}">
      <dgm:prSet/>
      <dgm:spPr/>
      <dgm:t>
        <a:bodyPr/>
        <a:lstStyle/>
        <a:p>
          <a:pPr rtl="1"/>
          <a:endParaRPr lang="ar-EG" sz="2400"/>
        </a:p>
      </dgm:t>
    </dgm:pt>
    <dgm:pt modelId="{2781480F-194F-4170-83DA-37E189C9B8B8}" type="pres">
      <dgm:prSet presAssocID="{2C110274-E7A8-49B2-9B52-DFCBBE37479F}" presName="Name0" presStyleCnt="0">
        <dgm:presLayoutVars>
          <dgm:dir val="rev"/>
          <dgm:resizeHandles/>
        </dgm:presLayoutVars>
      </dgm:prSet>
      <dgm:spPr/>
      <dgm:t>
        <a:bodyPr/>
        <a:lstStyle/>
        <a:p>
          <a:pPr rtl="1"/>
          <a:endParaRPr lang="ar-EG"/>
        </a:p>
      </dgm:t>
    </dgm:pt>
    <dgm:pt modelId="{B4ED082E-26BC-4682-B439-004500F70470}" type="pres">
      <dgm:prSet presAssocID="{BE57FC8F-3B0A-4D6E-A32E-551C9287F719}" presName="composite" presStyleCnt="0"/>
      <dgm:spPr/>
    </dgm:pt>
    <dgm:pt modelId="{FCFAF6A4-698E-4BDE-85F8-B0F311996922}" type="pres">
      <dgm:prSet presAssocID="{BE57FC8F-3B0A-4D6E-A32E-551C9287F719}" presName="rect1" presStyleLbl="bgImgPlace1" presStyleIdx="0" presStyleCnt="1"/>
      <dgm:spPr>
        <a:blipFill rotWithShape="1">
          <a:blip xmlns:r="http://schemas.openxmlformats.org/officeDocument/2006/relationships" r:embed="rId1"/>
          <a:stretch>
            <a:fillRect/>
          </a:stretch>
        </a:blipFill>
      </dgm:spPr>
    </dgm:pt>
    <dgm:pt modelId="{0DAD30F2-E8A4-45D5-8805-52BE5B71FD61}" type="pres">
      <dgm:prSet presAssocID="{BE57FC8F-3B0A-4D6E-A32E-551C9287F719}" presName="rect2" presStyleLbl="node1" presStyleIdx="0" presStyleCnt="1" custScaleX="141304" custScaleY="176049" custLinFactNeighborX="13986" custLinFactNeighborY="30">
        <dgm:presLayoutVars>
          <dgm:bulletEnabled val="1"/>
        </dgm:presLayoutVars>
      </dgm:prSet>
      <dgm:spPr/>
      <dgm:t>
        <a:bodyPr/>
        <a:lstStyle/>
        <a:p>
          <a:pPr rtl="1"/>
          <a:endParaRPr lang="ar-EG"/>
        </a:p>
      </dgm:t>
    </dgm:pt>
  </dgm:ptLst>
  <dgm:cxnLst>
    <dgm:cxn modelId="{BA6D9EA3-6350-42C0-871D-97E50C037EFB}" type="presOf" srcId="{2C110274-E7A8-49B2-9B52-DFCBBE37479F}" destId="{2781480F-194F-4170-83DA-37E189C9B8B8}" srcOrd="0" destOrd="0" presId="urn:microsoft.com/office/officeart/2008/layout/BendingPictureBlocks"/>
    <dgm:cxn modelId="{AFD5C5D2-730D-43EE-B362-80636306D153}" srcId="{2C110274-E7A8-49B2-9B52-DFCBBE37479F}" destId="{BE57FC8F-3B0A-4D6E-A32E-551C9287F719}" srcOrd="0" destOrd="0" parTransId="{E5BF85FC-792D-476E-84FF-8982673E3CB1}" sibTransId="{5C64C7E9-7C65-4B46-85B2-55294AF0778E}"/>
    <dgm:cxn modelId="{63FDB9AB-A609-48DB-A4A5-60F677A262AC}" type="presOf" srcId="{BE57FC8F-3B0A-4D6E-A32E-551C9287F719}" destId="{0DAD30F2-E8A4-45D5-8805-52BE5B71FD61}" srcOrd="0" destOrd="0" presId="urn:microsoft.com/office/officeart/2008/layout/BendingPictureBlocks"/>
    <dgm:cxn modelId="{F79C6482-5D73-462A-BA2A-84D3FAE82BD2}" type="presParOf" srcId="{2781480F-194F-4170-83DA-37E189C9B8B8}" destId="{B4ED082E-26BC-4682-B439-004500F70470}" srcOrd="0" destOrd="0" presId="urn:microsoft.com/office/officeart/2008/layout/BendingPictureBlocks"/>
    <dgm:cxn modelId="{F664B7D6-67C5-4FCF-A672-AFE167B357AF}" type="presParOf" srcId="{B4ED082E-26BC-4682-B439-004500F70470}" destId="{FCFAF6A4-698E-4BDE-85F8-B0F311996922}" srcOrd="0" destOrd="0" presId="urn:microsoft.com/office/officeart/2008/layout/BendingPictureBlocks"/>
    <dgm:cxn modelId="{57DBCA1E-7A83-461B-9CBC-9FC0919B7CE5}" type="presParOf" srcId="{B4ED082E-26BC-4682-B439-004500F70470}" destId="{0DAD30F2-E8A4-45D5-8805-52BE5B71FD61}"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731C06F2-A9AD-4DF5-922F-C66AF8E375ED}" type="doc">
      <dgm:prSet loTypeId="urn:microsoft.com/office/officeart/2008/layout/AscendingPictureAccentProcess" loCatId="picture" qsTypeId="urn:microsoft.com/office/officeart/2005/8/quickstyle/simple1" qsCatId="simple" csTypeId="urn:microsoft.com/office/officeart/2005/8/colors/accent1_2" csCatId="accent1" phldr="1"/>
      <dgm:spPr/>
      <dgm:t>
        <a:bodyPr/>
        <a:lstStyle/>
        <a:p>
          <a:pPr rtl="1"/>
          <a:endParaRPr lang="ar-EG"/>
        </a:p>
      </dgm:t>
    </dgm:pt>
    <dgm:pt modelId="{84AF37AE-DF3B-4987-909E-ED88FE4F2320}">
      <dgm:prSet phldrT="[Text]" custT="1"/>
      <dgm:spPr>
        <a:solidFill>
          <a:schemeClr val="accent2">
            <a:lumMod val="60000"/>
            <a:lumOff val="40000"/>
          </a:schemeClr>
        </a:solidFill>
      </dgm:spPr>
      <dgm:t>
        <a:bodyPr/>
        <a:lstStyle/>
        <a:p>
          <a:pPr algn="justLow" rtl="1"/>
          <a:r>
            <a:rPr lang="ar-EG" sz="2400" dirty="0" smtClean="0"/>
            <a:t>لعل اسهل الاهداف التي يمكن قياسها هي المالية منها ان تحديد اهداف قابلة للقياس ضروري لسببين. فانه يساعدك اولا علي معرفة الي اين تهدف تحديدا ، فان يكون لديك هدف لا يمكن قياسه شبيه بالتوجه نحو هدف لا تعرف مكانه بالتحديد. كما ان وضع اهداف قابلة للقياس يمنحك ثانيا فرصة تحقيق النجاح.</a:t>
          </a:r>
          <a:endParaRPr lang="ar-EG" sz="2400" dirty="0"/>
        </a:p>
      </dgm:t>
    </dgm:pt>
    <dgm:pt modelId="{E96BCD87-A8B0-4BE7-876A-12033B834F1A}" type="parTrans" cxnId="{9A77FCBA-BDEA-4E0E-8F13-146B4A4B8E8F}">
      <dgm:prSet/>
      <dgm:spPr/>
      <dgm:t>
        <a:bodyPr/>
        <a:lstStyle/>
        <a:p>
          <a:pPr rtl="1"/>
          <a:endParaRPr lang="ar-EG" sz="2400"/>
        </a:p>
      </dgm:t>
    </dgm:pt>
    <dgm:pt modelId="{EA9F31E3-7236-4D17-B886-6435C76C0092}" type="sibTrans" cxnId="{9A77FCBA-BDEA-4E0E-8F13-146B4A4B8E8F}">
      <dgm:prSet/>
      <dgm:spPr>
        <a:blipFill rotWithShape="1">
          <a:blip xmlns:r="http://schemas.openxmlformats.org/officeDocument/2006/relationships" r:embed="rId1"/>
          <a:stretch>
            <a:fillRect/>
          </a:stretch>
        </a:blipFill>
      </dgm:spPr>
      <dgm:t>
        <a:bodyPr/>
        <a:lstStyle/>
        <a:p>
          <a:pPr rtl="1"/>
          <a:endParaRPr lang="ar-EG" sz="2400"/>
        </a:p>
      </dgm:t>
    </dgm:pt>
    <dgm:pt modelId="{146DB2C9-215A-4056-8133-45AA985A1EE1}" type="pres">
      <dgm:prSet presAssocID="{731C06F2-A9AD-4DF5-922F-C66AF8E375ED}" presName="Name0" presStyleCnt="0">
        <dgm:presLayoutVars>
          <dgm:chMax val="7"/>
          <dgm:chPref val="7"/>
          <dgm:dir/>
        </dgm:presLayoutVars>
      </dgm:prSet>
      <dgm:spPr/>
      <dgm:t>
        <a:bodyPr/>
        <a:lstStyle/>
        <a:p>
          <a:pPr rtl="1"/>
          <a:endParaRPr lang="ar-EG"/>
        </a:p>
      </dgm:t>
    </dgm:pt>
    <dgm:pt modelId="{9A9E2EAC-C830-4DED-B571-E5CBF2AD661C}" type="pres">
      <dgm:prSet presAssocID="{84AF37AE-DF3B-4987-909E-ED88FE4F2320}" presName="parTx1" presStyleLbl="node1" presStyleIdx="0" presStyleCnt="1" custScaleY="186040"/>
      <dgm:spPr/>
      <dgm:t>
        <a:bodyPr/>
        <a:lstStyle/>
        <a:p>
          <a:pPr rtl="1"/>
          <a:endParaRPr lang="ar-EG"/>
        </a:p>
      </dgm:t>
    </dgm:pt>
    <dgm:pt modelId="{EE0EEEEE-1F57-4861-B3D8-9BAB1A3E082E}" type="pres">
      <dgm:prSet presAssocID="{EA9F31E3-7236-4D17-B886-6435C76C0092}" presName="picture1" presStyleCnt="0"/>
      <dgm:spPr/>
    </dgm:pt>
    <dgm:pt modelId="{2A86C286-EBA6-453E-A5C6-8D27D5410F3A}" type="pres">
      <dgm:prSet presAssocID="{EA9F31E3-7236-4D17-B886-6435C76C0092}" presName="imageRepeatNode" presStyleLbl="fgImgPlace1" presStyleIdx="0" presStyleCnt="1"/>
      <dgm:spPr/>
      <dgm:t>
        <a:bodyPr/>
        <a:lstStyle/>
        <a:p>
          <a:pPr rtl="1"/>
          <a:endParaRPr lang="ar-EG"/>
        </a:p>
      </dgm:t>
    </dgm:pt>
  </dgm:ptLst>
  <dgm:cxnLst>
    <dgm:cxn modelId="{7556D4C1-C115-4C45-9CF7-C04B42F52A81}" type="presOf" srcId="{84AF37AE-DF3B-4987-909E-ED88FE4F2320}" destId="{9A9E2EAC-C830-4DED-B571-E5CBF2AD661C}" srcOrd="0" destOrd="0" presId="urn:microsoft.com/office/officeart/2008/layout/AscendingPictureAccentProcess"/>
    <dgm:cxn modelId="{E76275F6-E168-4771-A8D9-B92C3B3FB1DD}" type="presOf" srcId="{731C06F2-A9AD-4DF5-922F-C66AF8E375ED}" destId="{146DB2C9-215A-4056-8133-45AA985A1EE1}" srcOrd="0" destOrd="0" presId="urn:microsoft.com/office/officeart/2008/layout/AscendingPictureAccentProcess"/>
    <dgm:cxn modelId="{1EE0717F-E7AE-4FC6-9512-5C44C80F6276}" type="presOf" srcId="{EA9F31E3-7236-4D17-B886-6435C76C0092}" destId="{2A86C286-EBA6-453E-A5C6-8D27D5410F3A}" srcOrd="0" destOrd="0" presId="urn:microsoft.com/office/officeart/2008/layout/AscendingPictureAccentProcess"/>
    <dgm:cxn modelId="{9A77FCBA-BDEA-4E0E-8F13-146B4A4B8E8F}" srcId="{731C06F2-A9AD-4DF5-922F-C66AF8E375ED}" destId="{84AF37AE-DF3B-4987-909E-ED88FE4F2320}" srcOrd="0" destOrd="0" parTransId="{E96BCD87-A8B0-4BE7-876A-12033B834F1A}" sibTransId="{EA9F31E3-7236-4D17-B886-6435C76C0092}"/>
    <dgm:cxn modelId="{F9971E97-B7EA-4C52-A7EE-3FE81B8FE403}" type="presParOf" srcId="{146DB2C9-215A-4056-8133-45AA985A1EE1}" destId="{9A9E2EAC-C830-4DED-B571-E5CBF2AD661C}" srcOrd="0" destOrd="0" presId="urn:microsoft.com/office/officeart/2008/layout/AscendingPictureAccentProcess"/>
    <dgm:cxn modelId="{694F3743-E2F4-4647-B7E5-63EA78EBE53E}" type="presParOf" srcId="{146DB2C9-215A-4056-8133-45AA985A1EE1}" destId="{EE0EEEEE-1F57-4861-B3D8-9BAB1A3E082E}" srcOrd="1" destOrd="0" presId="urn:microsoft.com/office/officeart/2008/layout/AscendingPictureAccentProcess"/>
    <dgm:cxn modelId="{E62A3FD1-E2A8-4596-AC37-DDFBC6090DB9}" type="presParOf" srcId="{EE0EEEEE-1F57-4861-B3D8-9BAB1A3E082E}" destId="{2A86C286-EBA6-453E-A5C6-8D27D5410F3A}" srcOrd="0" destOrd="0" presId="urn:microsoft.com/office/officeart/2008/layout/AscendingPictureAccen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B8B0367-2828-499A-AECC-AD64E72E702A}" type="doc">
      <dgm:prSet loTypeId="urn:microsoft.com/office/officeart/2008/layout/HexagonCluster" loCatId="picture" qsTypeId="urn:microsoft.com/office/officeart/2005/8/quickstyle/simple1" qsCatId="simple" csTypeId="urn:microsoft.com/office/officeart/2005/8/colors/accent1_2" csCatId="accent1" phldr="1"/>
      <dgm:spPr/>
      <dgm:t>
        <a:bodyPr/>
        <a:lstStyle/>
        <a:p>
          <a:pPr rtl="1"/>
          <a:endParaRPr lang="ar-EG"/>
        </a:p>
      </dgm:t>
    </dgm:pt>
    <dgm:pt modelId="{BB8423BC-F6E9-4D51-988D-A4DE44DE53B3}">
      <dgm:prSet phldrT="[Text]" custT="1"/>
      <dgm:spPr>
        <a:solidFill>
          <a:srgbClr val="92D050"/>
        </a:solidFill>
      </dgm:spPr>
      <dgm:t>
        <a:bodyPr/>
        <a:lstStyle/>
        <a:p>
          <a:pPr algn="justLow" rtl="1"/>
          <a:r>
            <a:rPr lang="ar-EG" sz="2400" dirty="0" smtClean="0">
              <a:solidFill>
                <a:srgbClr val="002060"/>
              </a:solidFill>
            </a:rPr>
            <a:t>هي عملية توجيه المشروع منذ بدايته وخلال تنفيذه وحتى المرحلة النهائية منه.</a:t>
          </a:r>
          <a:endParaRPr lang="ar-EG" sz="2400" dirty="0">
            <a:solidFill>
              <a:srgbClr val="002060"/>
            </a:solidFill>
          </a:endParaRPr>
        </a:p>
      </dgm:t>
    </dgm:pt>
    <dgm:pt modelId="{94E524C4-086E-44B7-AD80-7086C5C92FE9}" type="parTrans" cxnId="{EC847DEB-F2EC-41BD-9403-1DF5B0838F19}">
      <dgm:prSet/>
      <dgm:spPr/>
      <dgm:t>
        <a:bodyPr/>
        <a:lstStyle/>
        <a:p>
          <a:pPr rtl="1"/>
          <a:endParaRPr lang="ar-EG" sz="2400"/>
        </a:p>
      </dgm:t>
    </dgm:pt>
    <dgm:pt modelId="{819B61C4-8C4B-4357-A534-FE7C2428E090}" type="sibTrans" cxnId="{EC847DEB-F2EC-41BD-9403-1DF5B0838F19}">
      <dgm:prSet/>
      <dgm:spPr>
        <a:blipFill rotWithShape="1">
          <a:blip xmlns:r="http://schemas.openxmlformats.org/officeDocument/2006/relationships" r:embed="rId1"/>
          <a:stretch>
            <a:fillRect/>
          </a:stretch>
        </a:blipFill>
      </dgm:spPr>
      <dgm:t>
        <a:bodyPr/>
        <a:lstStyle/>
        <a:p>
          <a:pPr rtl="1"/>
          <a:endParaRPr lang="ar-EG" sz="2400"/>
        </a:p>
      </dgm:t>
    </dgm:pt>
    <dgm:pt modelId="{0A30FFC2-ECE2-419F-9E04-3B5D0C150F34}" type="pres">
      <dgm:prSet presAssocID="{8B8B0367-2828-499A-AECC-AD64E72E702A}" presName="Name0" presStyleCnt="0">
        <dgm:presLayoutVars>
          <dgm:chMax val="21"/>
          <dgm:chPref val="21"/>
        </dgm:presLayoutVars>
      </dgm:prSet>
      <dgm:spPr/>
      <dgm:t>
        <a:bodyPr/>
        <a:lstStyle/>
        <a:p>
          <a:pPr rtl="1"/>
          <a:endParaRPr lang="ar-EG"/>
        </a:p>
      </dgm:t>
    </dgm:pt>
    <dgm:pt modelId="{D2276BD2-02A3-45F9-B917-B57461C77B20}" type="pres">
      <dgm:prSet presAssocID="{BB8423BC-F6E9-4D51-988D-A4DE44DE53B3}" presName="text1" presStyleCnt="0"/>
      <dgm:spPr/>
    </dgm:pt>
    <dgm:pt modelId="{882E43F4-B78E-4DEF-80A6-F03C72120A0B}" type="pres">
      <dgm:prSet presAssocID="{BB8423BC-F6E9-4D51-988D-A4DE44DE53B3}" presName="textRepeatNode" presStyleLbl="alignNode1" presStyleIdx="0" presStyleCnt="1">
        <dgm:presLayoutVars>
          <dgm:chMax val="0"/>
          <dgm:chPref val="0"/>
          <dgm:bulletEnabled val="1"/>
        </dgm:presLayoutVars>
      </dgm:prSet>
      <dgm:spPr/>
      <dgm:t>
        <a:bodyPr/>
        <a:lstStyle/>
        <a:p>
          <a:pPr rtl="1"/>
          <a:endParaRPr lang="ar-EG"/>
        </a:p>
      </dgm:t>
    </dgm:pt>
    <dgm:pt modelId="{308055A1-07CE-463B-9D49-07AF38165D86}" type="pres">
      <dgm:prSet presAssocID="{BB8423BC-F6E9-4D51-988D-A4DE44DE53B3}" presName="textaccent1" presStyleCnt="0"/>
      <dgm:spPr/>
    </dgm:pt>
    <dgm:pt modelId="{A6B890DE-D68A-4BCC-83FD-999552E48B7E}" type="pres">
      <dgm:prSet presAssocID="{BB8423BC-F6E9-4D51-988D-A4DE44DE53B3}" presName="accentRepeatNode" presStyleLbl="solidAlignAcc1" presStyleIdx="0" presStyleCnt="2"/>
      <dgm:spPr/>
    </dgm:pt>
    <dgm:pt modelId="{1DE56343-9317-429F-9905-8BE59E3B4C47}" type="pres">
      <dgm:prSet presAssocID="{819B61C4-8C4B-4357-A534-FE7C2428E090}" presName="image1" presStyleCnt="0"/>
      <dgm:spPr/>
    </dgm:pt>
    <dgm:pt modelId="{A984FBEF-6F38-4E35-83D9-4A58F45CB728}" type="pres">
      <dgm:prSet presAssocID="{819B61C4-8C4B-4357-A534-FE7C2428E090}" presName="imageRepeatNode" presStyleLbl="alignAcc1" presStyleIdx="0" presStyleCnt="1"/>
      <dgm:spPr/>
      <dgm:t>
        <a:bodyPr/>
        <a:lstStyle/>
        <a:p>
          <a:pPr rtl="1"/>
          <a:endParaRPr lang="ar-EG"/>
        </a:p>
      </dgm:t>
    </dgm:pt>
    <dgm:pt modelId="{A2DEC489-7111-468C-AE4A-C48230A774EE}" type="pres">
      <dgm:prSet presAssocID="{819B61C4-8C4B-4357-A534-FE7C2428E090}" presName="imageaccent1" presStyleCnt="0"/>
      <dgm:spPr/>
    </dgm:pt>
    <dgm:pt modelId="{EDFE0A24-C6DA-4A9C-AD29-DFEF023BE68A}" type="pres">
      <dgm:prSet presAssocID="{819B61C4-8C4B-4357-A534-FE7C2428E090}" presName="accentRepeatNode" presStyleLbl="solidAlignAcc1" presStyleIdx="1" presStyleCnt="2"/>
      <dgm:spPr/>
    </dgm:pt>
  </dgm:ptLst>
  <dgm:cxnLst>
    <dgm:cxn modelId="{EC847DEB-F2EC-41BD-9403-1DF5B0838F19}" srcId="{8B8B0367-2828-499A-AECC-AD64E72E702A}" destId="{BB8423BC-F6E9-4D51-988D-A4DE44DE53B3}" srcOrd="0" destOrd="0" parTransId="{94E524C4-086E-44B7-AD80-7086C5C92FE9}" sibTransId="{819B61C4-8C4B-4357-A534-FE7C2428E090}"/>
    <dgm:cxn modelId="{6DCC1F0E-1DA9-42EE-BA0A-887437ED32DB}" type="presOf" srcId="{8B8B0367-2828-499A-AECC-AD64E72E702A}" destId="{0A30FFC2-ECE2-419F-9E04-3B5D0C150F34}" srcOrd="0" destOrd="0" presId="urn:microsoft.com/office/officeart/2008/layout/HexagonCluster"/>
    <dgm:cxn modelId="{B566FB6A-FC6F-4B0F-ABB8-87BF4ABE3D9C}" type="presOf" srcId="{BB8423BC-F6E9-4D51-988D-A4DE44DE53B3}" destId="{882E43F4-B78E-4DEF-80A6-F03C72120A0B}" srcOrd="0" destOrd="0" presId="urn:microsoft.com/office/officeart/2008/layout/HexagonCluster"/>
    <dgm:cxn modelId="{DA6F8C46-EEC9-46FD-A24A-7C0CFE0F2BFB}" type="presOf" srcId="{819B61C4-8C4B-4357-A534-FE7C2428E090}" destId="{A984FBEF-6F38-4E35-83D9-4A58F45CB728}" srcOrd="0" destOrd="0" presId="urn:microsoft.com/office/officeart/2008/layout/HexagonCluster"/>
    <dgm:cxn modelId="{D200A3D8-ADEE-4964-9DBE-0F52EBF144F9}" type="presParOf" srcId="{0A30FFC2-ECE2-419F-9E04-3B5D0C150F34}" destId="{D2276BD2-02A3-45F9-B917-B57461C77B20}" srcOrd="0" destOrd="0" presId="urn:microsoft.com/office/officeart/2008/layout/HexagonCluster"/>
    <dgm:cxn modelId="{53FD7C32-1CB1-4EAF-83E2-84BF60AB338E}" type="presParOf" srcId="{D2276BD2-02A3-45F9-B917-B57461C77B20}" destId="{882E43F4-B78E-4DEF-80A6-F03C72120A0B}" srcOrd="0" destOrd="0" presId="urn:microsoft.com/office/officeart/2008/layout/HexagonCluster"/>
    <dgm:cxn modelId="{F44B68D0-7178-4E0F-89E6-B50554A22EF3}" type="presParOf" srcId="{0A30FFC2-ECE2-419F-9E04-3B5D0C150F34}" destId="{308055A1-07CE-463B-9D49-07AF38165D86}" srcOrd="1" destOrd="0" presId="urn:microsoft.com/office/officeart/2008/layout/HexagonCluster"/>
    <dgm:cxn modelId="{27CD4882-F8E4-4F92-B897-C5BEB34966DE}" type="presParOf" srcId="{308055A1-07CE-463B-9D49-07AF38165D86}" destId="{A6B890DE-D68A-4BCC-83FD-999552E48B7E}" srcOrd="0" destOrd="0" presId="urn:microsoft.com/office/officeart/2008/layout/HexagonCluster"/>
    <dgm:cxn modelId="{3EA01D71-4010-4286-B4CD-9A447E75B99D}" type="presParOf" srcId="{0A30FFC2-ECE2-419F-9E04-3B5D0C150F34}" destId="{1DE56343-9317-429F-9905-8BE59E3B4C47}" srcOrd="2" destOrd="0" presId="urn:microsoft.com/office/officeart/2008/layout/HexagonCluster"/>
    <dgm:cxn modelId="{D7E94802-4D2D-436A-AC2B-C6DCAE1F1167}" type="presParOf" srcId="{1DE56343-9317-429F-9905-8BE59E3B4C47}" destId="{A984FBEF-6F38-4E35-83D9-4A58F45CB728}" srcOrd="0" destOrd="0" presId="urn:microsoft.com/office/officeart/2008/layout/HexagonCluster"/>
    <dgm:cxn modelId="{A50AD69A-D6E7-405B-A878-0497AA2DAFE1}" type="presParOf" srcId="{0A30FFC2-ECE2-419F-9E04-3B5D0C150F34}" destId="{A2DEC489-7111-468C-AE4A-C48230A774EE}" srcOrd="3" destOrd="0" presId="urn:microsoft.com/office/officeart/2008/layout/HexagonCluster"/>
    <dgm:cxn modelId="{F0400673-EC4E-4442-BB34-118D065798E7}" type="presParOf" srcId="{A2DEC489-7111-468C-AE4A-C48230A774EE}" destId="{EDFE0A24-C6DA-4A9C-AD29-DFEF023BE68A}"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429E9DB2-566E-401F-BAFE-0CDD931991E5}"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E4521DA7-F6C2-4240-9256-B02A41BD3A32}">
      <dgm:prSet phldrT="[Text]" custT="1"/>
      <dgm:spPr/>
      <dgm:t>
        <a:bodyPr/>
        <a:lstStyle/>
        <a:p>
          <a:pPr rtl="1"/>
          <a:r>
            <a:rPr lang="ar-EG" sz="2400" dirty="0" smtClean="0"/>
            <a:t>من الضروري تحديد مواعيد زمنية لاستكمال تحقيق الاهداف. يقول الكثير من الاشخاص انهم يعملون بشكل افضل تحت الضغط ، لانهم يميلون الي ترك اعمالهم حتي اللحظة الاخيرة مع انهم يدركون انهم قد يكونون اكثر دقة اذا بدؤوا بأعمالهم باكرا </a:t>
          </a:r>
          <a:endParaRPr lang="ar-EG" sz="2400" dirty="0"/>
        </a:p>
      </dgm:t>
    </dgm:pt>
    <dgm:pt modelId="{42C885E7-6DE1-463F-B88E-C8C89AA1CEED}" type="parTrans" cxnId="{9CC8F2AD-5D80-4C2F-AE19-DA8F161DB899}">
      <dgm:prSet/>
      <dgm:spPr/>
      <dgm:t>
        <a:bodyPr/>
        <a:lstStyle/>
        <a:p>
          <a:pPr rtl="1"/>
          <a:endParaRPr lang="ar-EG" sz="2400"/>
        </a:p>
      </dgm:t>
    </dgm:pt>
    <dgm:pt modelId="{116E774F-71A5-4A44-8EF5-90332755C14A}" type="sibTrans" cxnId="{9CC8F2AD-5D80-4C2F-AE19-DA8F161DB899}">
      <dgm:prSet/>
      <dgm:spPr/>
      <dgm:t>
        <a:bodyPr/>
        <a:lstStyle/>
        <a:p>
          <a:pPr rtl="1"/>
          <a:endParaRPr lang="ar-EG" sz="2400"/>
        </a:p>
      </dgm:t>
    </dgm:pt>
    <dgm:pt modelId="{3425C6D5-7747-4053-9BC5-921115370DC9}" type="pres">
      <dgm:prSet presAssocID="{429E9DB2-566E-401F-BAFE-0CDD931991E5}" presName="Name0" presStyleCnt="0">
        <dgm:presLayoutVars>
          <dgm:chMax/>
          <dgm:chPref/>
          <dgm:dir/>
        </dgm:presLayoutVars>
      </dgm:prSet>
      <dgm:spPr/>
      <dgm:t>
        <a:bodyPr/>
        <a:lstStyle/>
        <a:p>
          <a:pPr rtl="1"/>
          <a:endParaRPr lang="ar-EG"/>
        </a:p>
      </dgm:t>
    </dgm:pt>
    <dgm:pt modelId="{5C80397E-0184-4624-B0C6-45CF4725E7CD}" type="pres">
      <dgm:prSet presAssocID="{E4521DA7-F6C2-4240-9256-B02A41BD3A32}" presName="composite" presStyleCnt="0">
        <dgm:presLayoutVars>
          <dgm:chMax/>
          <dgm:chPref/>
        </dgm:presLayoutVars>
      </dgm:prSet>
      <dgm:spPr/>
    </dgm:pt>
    <dgm:pt modelId="{33B4573E-951A-4165-AC66-110152E9A9DB}" type="pres">
      <dgm:prSet presAssocID="{E4521DA7-F6C2-4240-9256-B02A41BD3A32}" presName="Image" presStyleLbl="bgImgPlace1" presStyleIdx="0" presStyleCnt="1" custLinFactNeighborX="-50629" custLinFactNeighborY="871"/>
      <dgm:spPr>
        <a:blipFill rotWithShape="1">
          <a:blip xmlns:r="http://schemas.openxmlformats.org/officeDocument/2006/relationships" r:embed="rId1"/>
          <a:stretch>
            <a:fillRect/>
          </a:stretch>
        </a:blipFill>
      </dgm:spPr>
    </dgm:pt>
    <dgm:pt modelId="{F7C0F686-6846-4675-97A3-3FC4B3873F5E}" type="pres">
      <dgm:prSet presAssocID="{E4521DA7-F6C2-4240-9256-B02A41BD3A32}" presName="ParentText" presStyleLbl="revTx" presStyleIdx="0" presStyleCnt="1">
        <dgm:presLayoutVars>
          <dgm:chMax val="0"/>
          <dgm:chPref val="0"/>
          <dgm:bulletEnabled val="1"/>
        </dgm:presLayoutVars>
      </dgm:prSet>
      <dgm:spPr/>
      <dgm:t>
        <a:bodyPr/>
        <a:lstStyle/>
        <a:p>
          <a:pPr rtl="1"/>
          <a:endParaRPr lang="ar-EG"/>
        </a:p>
      </dgm:t>
    </dgm:pt>
    <dgm:pt modelId="{FA2153A2-7B84-4C7C-8C54-A658C9F271B7}" type="pres">
      <dgm:prSet presAssocID="{E4521DA7-F6C2-4240-9256-B02A41BD3A32}" presName="tlFrame" presStyleLbl="node1" presStyleIdx="0" presStyleCnt="4"/>
      <dgm:spPr>
        <a:solidFill>
          <a:srgbClr val="D77829"/>
        </a:solidFill>
      </dgm:spPr>
    </dgm:pt>
    <dgm:pt modelId="{ED80B947-076D-4F9F-A2DD-0DC3D37DA8BB}" type="pres">
      <dgm:prSet presAssocID="{E4521DA7-F6C2-4240-9256-B02A41BD3A32}" presName="trFrame" presStyleLbl="node1" presStyleIdx="1" presStyleCnt="4"/>
      <dgm:spPr>
        <a:solidFill>
          <a:srgbClr val="00B050"/>
        </a:solidFill>
      </dgm:spPr>
    </dgm:pt>
    <dgm:pt modelId="{4D0913CC-FC2B-4EB4-B0F8-9ECEF7C6903E}" type="pres">
      <dgm:prSet presAssocID="{E4521DA7-F6C2-4240-9256-B02A41BD3A32}" presName="blFrame" presStyleLbl="node1" presStyleIdx="2" presStyleCnt="4"/>
      <dgm:spPr>
        <a:solidFill>
          <a:srgbClr val="950380"/>
        </a:solidFill>
      </dgm:spPr>
    </dgm:pt>
    <dgm:pt modelId="{ABD3CCCC-0A9B-4AC6-8987-74A7090100B0}" type="pres">
      <dgm:prSet presAssocID="{E4521DA7-F6C2-4240-9256-B02A41BD3A32}" presName="brFrame" presStyleLbl="node1" presStyleIdx="3" presStyleCnt="4"/>
      <dgm:spPr>
        <a:solidFill>
          <a:srgbClr val="0070C0"/>
        </a:solidFill>
      </dgm:spPr>
    </dgm:pt>
  </dgm:ptLst>
  <dgm:cxnLst>
    <dgm:cxn modelId="{A70DC506-7D56-4290-927A-0B7CA44DDC58}" type="presOf" srcId="{E4521DA7-F6C2-4240-9256-B02A41BD3A32}" destId="{F7C0F686-6846-4675-97A3-3FC4B3873F5E}" srcOrd="0" destOrd="0" presId="urn:microsoft.com/office/officeart/2009/3/layout/FramedTextPicture"/>
    <dgm:cxn modelId="{542D97A2-7448-4668-9F3C-63189E4280D1}" type="presOf" srcId="{429E9DB2-566E-401F-BAFE-0CDD931991E5}" destId="{3425C6D5-7747-4053-9BC5-921115370DC9}" srcOrd="0" destOrd="0" presId="urn:microsoft.com/office/officeart/2009/3/layout/FramedTextPicture"/>
    <dgm:cxn modelId="{9CC8F2AD-5D80-4C2F-AE19-DA8F161DB899}" srcId="{429E9DB2-566E-401F-BAFE-0CDD931991E5}" destId="{E4521DA7-F6C2-4240-9256-B02A41BD3A32}" srcOrd="0" destOrd="0" parTransId="{42C885E7-6DE1-463F-B88E-C8C89AA1CEED}" sibTransId="{116E774F-71A5-4A44-8EF5-90332755C14A}"/>
    <dgm:cxn modelId="{2B670397-F6C1-4DE1-B450-531DB9A2D351}" type="presParOf" srcId="{3425C6D5-7747-4053-9BC5-921115370DC9}" destId="{5C80397E-0184-4624-B0C6-45CF4725E7CD}" srcOrd="0" destOrd="0" presId="urn:microsoft.com/office/officeart/2009/3/layout/FramedTextPicture"/>
    <dgm:cxn modelId="{720D5D44-11C8-4D0E-92E2-77F7FA1C66B2}" type="presParOf" srcId="{5C80397E-0184-4624-B0C6-45CF4725E7CD}" destId="{33B4573E-951A-4165-AC66-110152E9A9DB}" srcOrd="0" destOrd="0" presId="urn:microsoft.com/office/officeart/2009/3/layout/FramedTextPicture"/>
    <dgm:cxn modelId="{F081567D-0CFE-4290-A8EB-1ED170C6A296}" type="presParOf" srcId="{5C80397E-0184-4624-B0C6-45CF4725E7CD}" destId="{F7C0F686-6846-4675-97A3-3FC4B3873F5E}" srcOrd="1" destOrd="0" presId="urn:microsoft.com/office/officeart/2009/3/layout/FramedTextPicture"/>
    <dgm:cxn modelId="{68831DE7-B8AD-443C-85F3-BCB9E35137DF}" type="presParOf" srcId="{5C80397E-0184-4624-B0C6-45CF4725E7CD}" destId="{FA2153A2-7B84-4C7C-8C54-A658C9F271B7}" srcOrd="2" destOrd="0" presId="urn:microsoft.com/office/officeart/2009/3/layout/FramedTextPicture"/>
    <dgm:cxn modelId="{6629F59F-4AD5-4A82-93DD-F9E830886738}" type="presParOf" srcId="{5C80397E-0184-4624-B0C6-45CF4725E7CD}" destId="{ED80B947-076D-4F9F-A2DD-0DC3D37DA8BB}" srcOrd="3" destOrd="0" presId="urn:microsoft.com/office/officeart/2009/3/layout/FramedTextPicture"/>
    <dgm:cxn modelId="{ACFDD91F-A9F6-4DEE-92D6-F78DC1C73DB4}" type="presParOf" srcId="{5C80397E-0184-4624-B0C6-45CF4725E7CD}" destId="{4D0913CC-FC2B-4EB4-B0F8-9ECEF7C6903E}" srcOrd="4" destOrd="0" presId="urn:microsoft.com/office/officeart/2009/3/layout/FramedTextPicture"/>
    <dgm:cxn modelId="{5941EB05-B541-4D67-B105-B5BCB8088D34}" type="presParOf" srcId="{5C80397E-0184-4624-B0C6-45CF4725E7CD}" destId="{ABD3CCCC-0A9B-4AC6-8987-74A7090100B0}"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63B8E90C-2D5B-4FB9-A20B-D607B1B3BCA3}" type="doc">
      <dgm:prSet loTypeId="urn:microsoft.com/office/officeart/2008/layout/PictureAccentBlocks" loCatId="picture" qsTypeId="urn:microsoft.com/office/officeart/2005/8/quickstyle/simple1" qsCatId="simple" csTypeId="urn:microsoft.com/office/officeart/2005/8/colors/accent1_2" csCatId="accent1" phldr="1"/>
      <dgm:spPr/>
      <dgm:t>
        <a:bodyPr/>
        <a:lstStyle/>
        <a:p>
          <a:pPr rtl="1"/>
          <a:endParaRPr lang="ar-EG"/>
        </a:p>
      </dgm:t>
    </dgm:pt>
    <dgm:pt modelId="{FA445459-F849-41B5-875C-F6FB8B9ADB91}">
      <dgm:prSet phldrT="[Text]" custT="1"/>
      <dgm:spPr/>
      <dgm:t>
        <a:bodyPr/>
        <a:lstStyle/>
        <a:p>
          <a:pPr algn="ctr" rtl="1"/>
          <a:r>
            <a:rPr lang="ar-EG" sz="2400" dirty="0" smtClean="0"/>
            <a:t>يوجد نوعان من الاهداف القصيرة المدي ، النوع الاول هو خطوة نحو الهدف الطويل المدي ، ويدعو البعض هذا النوع من الاهداف اهدافا فرعية لانها تشكل جزءا من اهداف اكبر.اما النوع الاخر من الاهداف القصيرة المدي ، فهو مستقل عن الاهداف الطويلة المدي الاوسع. وان كلا من نوعي الاهداف القصيرة المدي ضروري.</a:t>
          </a:r>
          <a:endParaRPr lang="ar-EG" sz="2400" dirty="0"/>
        </a:p>
      </dgm:t>
    </dgm:pt>
    <dgm:pt modelId="{1FB6AC40-F1A2-4F79-B917-5B327B801982}" type="parTrans" cxnId="{27E1A2F8-EC72-4504-9694-D3F899F4223A}">
      <dgm:prSet/>
      <dgm:spPr/>
      <dgm:t>
        <a:bodyPr/>
        <a:lstStyle/>
        <a:p>
          <a:pPr rtl="1"/>
          <a:endParaRPr lang="ar-EG" sz="2400"/>
        </a:p>
      </dgm:t>
    </dgm:pt>
    <dgm:pt modelId="{0289E067-02BD-4A99-8951-9FF3C12CB750}" type="sibTrans" cxnId="{27E1A2F8-EC72-4504-9694-D3F899F4223A}">
      <dgm:prSet/>
      <dgm:spPr/>
      <dgm:t>
        <a:bodyPr/>
        <a:lstStyle/>
        <a:p>
          <a:pPr rtl="1"/>
          <a:endParaRPr lang="ar-EG" sz="2400"/>
        </a:p>
      </dgm:t>
    </dgm:pt>
    <dgm:pt modelId="{EA3B4D02-012D-4E78-A828-200E69BE10AF}" type="pres">
      <dgm:prSet presAssocID="{63B8E90C-2D5B-4FB9-A20B-D607B1B3BCA3}" presName="Name0" presStyleCnt="0">
        <dgm:presLayoutVars>
          <dgm:dir/>
        </dgm:presLayoutVars>
      </dgm:prSet>
      <dgm:spPr/>
      <dgm:t>
        <a:bodyPr/>
        <a:lstStyle/>
        <a:p>
          <a:pPr rtl="1"/>
          <a:endParaRPr lang="ar-EG"/>
        </a:p>
      </dgm:t>
    </dgm:pt>
    <dgm:pt modelId="{063C55C1-C430-4D7D-9EE4-FE7AE676BAA9}" type="pres">
      <dgm:prSet presAssocID="{FA445459-F849-41B5-875C-F6FB8B9ADB91}" presName="composite" presStyleCnt="0"/>
      <dgm:spPr/>
    </dgm:pt>
    <dgm:pt modelId="{558D4F5F-B21F-425D-BA07-755E758E8573}" type="pres">
      <dgm:prSet presAssocID="{FA445459-F849-41B5-875C-F6FB8B9ADB91}" presName="Image" presStyleLbl="alignNode1" presStyleIdx="0" presStyleCnt="1"/>
      <dgm:spPr>
        <a:blipFill rotWithShape="1">
          <a:blip xmlns:r="http://schemas.openxmlformats.org/officeDocument/2006/relationships" r:embed="rId1"/>
          <a:stretch>
            <a:fillRect/>
          </a:stretch>
        </a:blipFill>
      </dgm:spPr>
    </dgm:pt>
    <dgm:pt modelId="{104954B1-53FB-43F2-A2E6-E1521A1BA278}" type="pres">
      <dgm:prSet presAssocID="{FA445459-F849-41B5-875C-F6FB8B9ADB91}" presName="Parent" presStyleLbl="revTx" presStyleIdx="0" presStyleCnt="1" custScaleX="258469" custLinFactX="-28697" custLinFactNeighborX="-100000" custLinFactNeighborY="-98">
        <dgm:presLayoutVars>
          <dgm:bulletEnabled val="1"/>
        </dgm:presLayoutVars>
      </dgm:prSet>
      <dgm:spPr/>
      <dgm:t>
        <a:bodyPr/>
        <a:lstStyle/>
        <a:p>
          <a:pPr rtl="1"/>
          <a:endParaRPr lang="ar-EG"/>
        </a:p>
      </dgm:t>
    </dgm:pt>
  </dgm:ptLst>
  <dgm:cxnLst>
    <dgm:cxn modelId="{9FFD356E-7F92-411A-A126-263DDD5662F8}" type="presOf" srcId="{63B8E90C-2D5B-4FB9-A20B-D607B1B3BCA3}" destId="{EA3B4D02-012D-4E78-A828-200E69BE10AF}" srcOrd="0" destOrd="0" presId="urn:microsoft.com/office/officeart/2008/layout/PictureAccentBlocks"/>
    <dgm:cxn modelId="{5AF5C361-401B-4FDF-8510-77C7B09511A6}" type="presOf" srcId="{FA445459-F849-41B5-875C-F6FB8B9ADB91}" destId="{104954B1-53FB-43F2-A2E6-E1521A1BA278}" srcOrd="0" destOrd="0" presId="urn:microsoft.com/office/officeart/2008/layout/PictureAccentBlocks"/>
    <dgm:cxn modelId="{27E1A2F8-EC72-4504-9694-D3F899F4223A}" srcId="{63B8E90C-2D5B-4FB9-A20B-D607B1B3BCA3}" destId="{FA445459-F849-41B5-875C-F6FB8B9ADB91}" srcOrd="0" destOrd="0" parTransId="{1FB6AC40-F1A2-4F79-B917-5B327B801982}" sibTransId="{0289E067-02BD-4A99-8951-9FF3C12CB750}"/>
    <dgm:cxn modelId="{AD2ADF9C-698F-43AF-8286-54E4B98B50CD}" type="presParOf" srcId="{EA3B4D02-012D-4E78-A828-200E69BE10AF}" destId="{063C55C1-C430-4D7D-9EE4-FE7AE676BAA9}" srcOrd="0" destOrd="0" presId="urn:microsoft.com/office/officeart/2008/layout/PictureAccentBlocks"/>
    <dgm:cxn modelId="{844AEE11-2148-4881-8A8B-42AD42D9F380}" type="presParOf" srcId="{063C55C1-C430-4D7D-9EE4-FE7AE676BAA9}" destId="{558D4F5F-B21F-425D-BA07-755E758E8573}" srcOrd="0" destOrd="0" presId="urn:microsoft.com/office/officeart/2008/layout/PictureAccentBlocks"/>
    <dgm:cxn modelId="{A875065D-A66F-474E-BE14-8AAC2757E962}" type="presParOf" srcId="{063C55C1-C430-4D7D-9EE4-FE7AE676BAA9}" destId="{104954B1-53FB-43F2-A2E6-E1521A1BA278}" srcOrd="1" destOrd="0" presId="urn:microsoft.com/office/officeart/2008/layout/PictureAccent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13F97D3F-D2F4-45B1-AABD-FDABF550351B}" type="doc">
      <dgm:prSet loTypeId="urn:microsoft.com/office/officeart/2005/8/layout/cycle3" loCatId="cycle" qsTypeId="urn:microsoft.com/office/officeart/2005/8/quickstyle/simple1" qsCatId="simple" csTypeId="urn:microsoft.com/office/officeart/2005/8/colors/colorful4" csCatId="colorful" phldr="1"/>
      <dgm:spPr/>
      <dgm:t>
        <a:bodyPr/>
        <a:lstStyle/>
        <a:p>
          <a:pPr rtl="1"/>
          <a:endParaRPr lang="ar-SA"/>
        </a:p>
      </dgm:t>
    </dgm:pt>
    <dgm:pt modelId="{6F9A4EE1-7932-4640-8870-87A89A2BBBAC}">
      <dgm:prSet phldrT="[Text]" custT="1"/>
      <dgm:spPr>
        <a:xfrm>
          <a:off x="2493292" y="350316"/>
          <a:ext cx="1152595" cy="1152595"/>
        </a:xfrm>
        <a:solidFill>
          <a:srgbClr val="FFC000">
            <a:hueOff val="0"/>
            <a:satOff val="0"/>
            <a:lumOff val="0"/>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1"/>
          <a:r>
            <a:rPr lang="ar-EG" sz="2200" b="1">
              <a:solidFill>
                <a:schemeClr val="bg1"/>
              </a:solidFill>
              <a:latin typeface="Calibri" panose="020F0502020204030204"/>
              <a:ea typeface="+mn-ea"/>
              <a:cs typeface="Arial" panose="020B0604020202020204" pitchFamily="34" charset="0"/>
            </a:rPr>
            <a:t>ايجاد الوظائف</a:t>
          </a:r>
          <a:endParaRPr lang="ar-SA" sz="2200" b="1">
            <a:solidFill>
              <a:schemeClr val="bg1"/>
            </a:solidFill>
            <a:latin typeface="Calibri" panose="020F0502020204030204"/>
            <a:ea typeface="+mn-ea"/>
            <a:cs typeface="Arial" panose="020B0604020202020204" pitchFamily="34" charset="0"/>
          </a:endParaRPr>
        </a:p>
      </dgm:t>
    </dgm:pt>
    <dgm:pt modelId="{94D05CD3-491F-47C9-9B55-A2EBB4B0FD29}" type="parTrans" cxnId="{E07BCD3A-58F9-41F9-9534-D61CD823E7EE}">
      <dgm:prSet/>
      <dgm:spPr/>
      <dgm:t>
        <a:bodyPr/>
        <a:lstStyle/>
        <a:p>
          <a:pPr rtl="1"/>
          <a:endParaRPr lang="ar-SA" sz="2200">
            <a:solidFill>
              <a:schemeClr val="bg1"/>
            </a:solidFill>
          </a:endParaRPr>
        </a:p>
      </dgm:t>
    </dgm:pt>
    <dgm:pt modelId="{5A282D13-839B-49E0-BA12-0CC7B08309E1}" type="sibTrans" cxnId="{E07BCD3A-58F9-41F9-9534-D61CD823E7EE}">
      <dgm:prSet custT="1"/>
      <dgm:spPr>
        <a:xfrm rot="1200000">
          <a:off x="3721148" y="1024890"/>
          <a:ext cx="305678" cy="389000"/>
        </a:xfrm>
        <a:solidFill>
          <a:srgbClr val="FFC000">
            <a:hueOff val="0"/>
            <a:satOff val="0"/>
            <a:lumOff val="0"/>
            <a:alphaOff val="0"/>
          </a:srgbClr>
        </a:solidFill>
        <a:ln>
          <a:noFill/>
        </a:ln>
        <a:effectLst/>
      </dgm:spPr>
      <dgm:t>
        <a:bodyPr/>
        <a:lstStyle/>
        <a:p>
          <a:pPr rtl="1"/>
          <a:endParaRPr lang="ar-SA" sz="2200">
            <a:solidFill>
              <a:schemeClr val="bg1"/>
            </a:solidFill>
            <a:latin typeface="Calibri" panose="020F0502020204030204"/>
            <a:ea typeface="+mn-ea"/>
            <a:cs typeface="Arial" panose="020B0604020202020204" pitchFamily="34" charset="0"/>
          </a:endParaRPr>
        </a:p>
      </dgm:t>
    </dgm:pt>
    <dgm:pt modelId="{4CC36D55-AE1E-4479-8FA2-BAF088EB37FE}">
      <dgm:prSet phldrT="[Text]" custT="1"/>
      <dgm:spPr>
        <a:xfrm>
          <a:off x="4118347" y="941787"/>
          <a:ext cx="1152595" cy="1152595"/>
        </a:xfrm>
        <a:solidFill>
          <a:srgbClr val="FFC000">
            <a:hueOff val="1299462"/>
            <a:satOff val="-5996"/>
            <a:lumOff val="221"/>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1"/>
          <a:r>
            <a:rPr lang="ar-EG" sz="2200" b="1" dirty="0">
              <a:solidFill>
                <a:schemeClr val="bg1"/>
              </a:solidFill>
              <a:latin typeface="Calibri" panose="020F0502020204030204"/>
              <a:ea typeface="+mn-ea"/>
              <a:cs typeface="Arial" panose="020B0604020202020204" pitchFamily="34" charset="0"/>
            </a:rPr>
            <a:t>الترويج للمؤسسات الخاصة</a:t>
          </a:r>
          <a:endParaRPr lang="ar-SA" sz="2200" b="1" dirty="0">
            <a:solidFill>
              <a:schemeClr val="bg1"/>
            </a:solidFill>
            <a:latin typeface="Calibri" panose="020F0502020204030204"/>
            <a:ea typeface="+mn-ea"/>
            <a:cs typeface="Arial" panose="020B0604020202020204" pitchFamily="34" charset="0"/>
          </a:endParaRPr>
        </a:p>
      </dgm:t>
    </dgm:pt>
    <dgm:pt modelId="{ED85E9D0-A1A0-4BC5-B21C-0AD9E9066685}" type="parTrans" cxnId="{33AE0519-B0A2-477E-A877-DE343E7F140A}">
      <dgm:prSet/>
      <dgm:spPr/>
      <dgm:t>
        <a:bodyPr/>
        <a:lstStyle/>
        <a:p>
          <a:pPr rtl="1"/>
          <a:endParaRPr lang="ar-SA" sz="2200">
            <a:solidFill>
              <a:schemeClr val="bg1"/>
            </a:solidFill>
          </a:endParaRPr>
        </a:p>
      </dgm:t>
    </dgm:pt>
    <dgm:pt modelId="{3BEBF471-586B-413F-85EA-9F584DE013F4}" type="sibTrans" cxnId="{33AE0519-B0A2-477E-A877-DE343E7F140A}">
      <dgm:prSet custT="1"/>
      <dgm:spPr>
        <a:xfrm rot="3600000">
          <a:off x="4969816" y="2064921"/>
          <a:ext cx="305678" cy="389000"/>
        </a:xfrm>
        <a:solidFill>
          <a:srgbClr val="FFC000">
            <a:hueOff val="1299462"/>
            <a:satOff val="-5996"/>
            <a:lumOff val="221"/>
            <a:alphaOff val="0"/>
          </a:srgbClr>
        </a:solidFill>
        <a:ln>
          <a:noFill/>
        </a:ln>
        <a:effectLst/>
      </dgm:spPr>
      <dgm:t>
        <a:bodyPr/>
        <a:lstStyle/>
        <a:p>
          <a:pPr rtl="1"/>
          <a:endParaRPr lang="ar-SA" sz="2200">
            <a:solidFill>
              <a:schemeClr val="bg1"/>
            </a:solidFill>
            <a:latin typeface="Calibri" panose="020F0502020204030204"/>
            <a:ea typeface="+mn-ea"/>
            <a:cs typeface="Arial" panose="020B0604020202020204" pitchFamily="34" charset="0"/>
          </a:endParaRPr>
        </a:p>
      </dgm:t>
    </dgm:pt>
    <dgm:pt modelId="{4D3F5E26-7B8D-41C2-8160-C904E6C82258}">
      <dgm:prSet phldrT="[Text]" custT="1"/>
      <dgm:spPr>
        <a:xfrm>
          <a:off x="4698296" y="4086107"/>
          <a:ext cx="1152595" cy="1152595"/>
        </a:xfrm>
        <a:solidFill>
          <a:srgbClr val="FFC000">
            <a:hueOff val="3898385"/>
            <a:satOff val="-17988"/>
            <a:lumOff val="662"/>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1"/>
          <a:r>
            <a:rPr lang="ar-EG" sz="2200" b="1" dirty="0">
              <a:solidFill>
                <a:schemeClr val="bg1"/>
              </a:solidFill>
              <a:latin typeface="Calibri" panose="020F0502020204030204"/>
              <a:ea typeface="+mn-ea"/>
              <a:cs typeface="Arial" panose="020B0604020202020204" pitchFamily="34" charset="0"/>
            </a:rPr>
            <a:t>تحقيق الغني والثروة</a:t>
          </a:r>
          <a:endParaRPr lang="ar-SA" sz="2200" b="1" dirty="0">
            <a:solidFill>
              <a:schemeClr val="bg1"/>
            </a:solidFill>
            <a:latin typeface="Calibri" panose="020F0502020204030204"/>
            <a:ea typeface="+mn-ea"/>
            <a:cs typeface="Arial" panose="020B0604020202020204" pitchFamily="34" charset="0"/>
          </a:endParaRPr>
        </a:p>
      </dgm:t>
    </dgm:pt>
    <dgm:pt modelId="{64973B34-E4A9-4000-A1C8-893989DE6E3D}" type="parTrans" cxnId="{4B7BFD33-65E5-49AB-8142-6318559168FC}">
      <dgm:prSet/>
      <dgm:spPr/>
      <dgm:t>
        <a:bodyPr/>
        <a:lstStyle/>
        <a:p>
          <a:pPr rtl="1"/>
          <a:endParaRPr lang="ar-SA" sz="2200">
            <a:solidFill>
              <a:schemeClr val="bg1"/>
            </a:solidFill>
          </a:endParaRPr>
        </a:p>
      </dgm:t>
    </dgm:pt>
    <dgm:pt modelId="{BD1B6D7B-36FD-42C8-BD4C-9E4F67C71D08}" type="sibTrans" cxnId="{4B7BFD33-65E5-49AB-8142-6318559168FC}">
      <dgm:prSet custT="1"/>
      <dgm:spPr>
        <a:xfrm rot="8335789">
          <a:off x="4445807" y="5045750"/>
          <a:ext cx="331384" cy="389000"/>
        </a:xfrm>
        <a:solidFill>
          <a:srgbClr val="FFC000">
            <a:hueOff val="3898385"/>
            <a:satOff val="-17988"/>
            <a:lumOff val="662"/>
            <a:alphaOff val="0"/>
          </a:srgbClr>
        </a:solidFill>
        <a:ln>
          <a:noFill/>
        </a:ln>
        <a:effectLst/>
      </dgm:spPr>
      <dgm:t>
        <a:bodyPr/>
        <a:lstStyle/>
        <a:p>
          <a:pPr rtl="1"/>
          <a:endParaRPr lang="ar-SA" sz="2200">
            <a:solidFill>
              <a:schemeClr val="bg1"/>
            </a:solidFill>
            <a:latin typeface="Calibri" panose="020F0502020204030204"/>
            <a:ea typeface="+mn-ea"/>
            <a:cs typeface="Arial" panose="020B0604020202020204" pitchFamily="34" charset="0"/>
          </a:endParaRPr>
        </a:p>
      </dgm:t>
    </dgm:pt>
    <dgm:pt modelId="{A32192E3-05E6-4CAB-B3C6-F7834E7CAC6E}">
      <dgm:prSet phldrT="[Text]" custT="1"/>
      <dgm:spPr>
        <a:xfrm>
          <a:off x="3357966" y="5254123"/>
          <a:ext cx="1152595" cy="1152595"/>
        </a:xfrm>
        <a:solidFill>
          <a:srgbClr val="FFC000">
            <a:hueOff val="5197846"/>
            <a:satOff val="-23984"/>
            <a:lumOff val="883"/>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1"/>
          <a:r>
            <a:rPr lang="ar-EG" sz="2200" b="1">
              <a:solidFill>
                <a:schemeClr val="bg1"/>
              </a:solidFill>
              <a:latin typeface="Calibri" panose="020F0502020204030204"/>
              <a:ea typeface="+mn-ea"/>
              <a:cs typeface="Arial" panose="020B0604020202020204" pitchFamily="34" charset="0"/>
            </a:rPr>
            <a:t>نشر الازدهار</a:t>
          </a:r>
          <a:endParaRPr lang="ar-SA" sz="2200" b="1">
            <a:solidFill>
              <a:schemeClr val="bg1"/>
            </a:solidFill>
            <a:latin typeface="Calibri" panose="020F0502020204030204"/>
            <a:ea typeface="+mn-ea"/>
            <a:cs typeface="Arial" panose="020B0604020202020204" pitchFamily="34" charset="0"/>
          </a:endParaRPr>
        </a:p>
      </dgm:t>
    </dgm:pt>
    <dgm:pt modelId="{DB5E80D4-6B37-4FD5-95CE-95142FFD095D}" type="parTrans" cxnId="{262A7D2D-2E98-4BF0-AEE3-C37267DF0B7F}">
      <dgm:prSet/>
      <dgm:spPr/>
      <dgm:t>
        <a:bodyPr/>
        <a:lstStyle/>
        <a:p>
          <a:pPr rtl="1"/>
          <a:endParaRPr lang="ar-SA" sz="2200">
            <a:solidFill>
              <a:schemeClr val="bg1"/>
            </a:solidFill>
          </a:endParaRPr>
        </a:p>
      </dgm:t>
    </dgm:pt>
    <dgm:pt modelId="{F7DE24E0-0A00-4A06-BD28-AB3C97C77053}" type="sibTrans" cxnId="{262A7D2D-2E98-4BF0-AEE3-C37267DF0B7F}">
      <dgm:prSet custT="1"/>
      <dgm:spPr>
        <a:xfrm rot="10800000">
          <a:off x="2925401" y="5635921"/>
          <a:ext cx="305678" cy="389000"/>
        </a:xfrm>
        <a:solidFill>
          <a:srgbClr val="FFC000">
            <a:hueOff val="5197846"/>
            <a:satOff val="-23984"/>
            <a:lumOff val="883"/>
            <a:alphaOff val="0"/>
          </a:srgbClr>
        </a:solidFill>
        <a:ln>
          <a:noFill/>
        </a:ln>
        <a:effectLst/>
      </dgm:spPr>
      <dgm:t>
        <a:bodyPr/>
        <a:lstStyle/>
        <a:p>
          <a:pPr rtl="1"/>
          <a:endParaRPr lang="ar-SA" sz="2200">
            <a:solidFill>
              <a:schemeClr val="bg1"/>
            </a:solidFill>
            <a:latin typeface="Calibri" panose="020F0502020204030204"/>
            <a:ea typeface="+mn-ea"/>
            <a:cs typeface="Arial" panose="020B0604020202020204" pitchFamily="34" charset="0"/>
          </a:endParaRPr>
        </a:p>
      </dgm:t>
    </dgm:pt>
    <dgm:pt modelId="{75F53E54-4FB3-4628-88A3-F0E4D55AEB89}">
      <dgm:prSet phldrT="[Text]" custT="1"/>
      <dgm:spPr>
        <a:xfrm>
          <a:off x="1628618" y="5254123"/>
          <a:ext cx="1152595" cy="1152595"/>
        </a:xfrm>
        <a:solidFill>
          <a:srgbClr val="FFC000">
            <a:hueOff val="6497308"/>
            <a:satOff val="-29980"/>
            <a:lumOff val="1103"/>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1"/>
          <a:r>
            <a:rPr lang="ar-EG" sz="2200" b="1" dirty="0">
              <a:solidFill>
                <a:schemeClr val="bg1"/>
              </a:solidFill>
              <a:latin typeface="Calibri" panose="020F0502020204030204"/>
              <a:ea typeface="+mn-ea"/>
              <a:cs typeface="Arial" panose="020B0604020202020204" pitchFamily="34" charset="0"/>
            </a:rPr>
            <a:t>التأكيد علي الابتكار والابداع</a:t>
          </a:r>
          <a:endParaRPr lang="ar-SA" sz="2200" b="1" dirty="0">
            <a:solidFill>
              <a:schemeClr val="bg1"/>
            </a:solidFill>
            <a:latin typeface="Calibri" panose="020F0502020204030204"/>
            <a:ea typeface="+mn-ea"/>
            <a:cs typeface="Arial" panose="020B0604020202020204" pitchFamily="34" charset="0"/>
          </a:endParaRPr>
        </a:p>
      </dgm:t>
    </dgm:pt>
    <dgm:pt modelId="{6AA11477-F97E-41C1-8656-6295AA25A006}" type="parTrans" cxnId="{9553171C-6448-4DE5-8B73-AE07313A28FF}">
      <dgm:prSet/>
      <dgm:spPr/>
      <dgm:t>
        <a:bodyPr/>
        <a:lstStyle/>
        <a:p>
          <a:pPr rtl="1"/>
          <a:endParaRPr lang="ar-SA" sz="2200">
            <a:solidFill>
              <a:schemeClr val="bg1"/>
            </a:solidFill>
          </a:endParaRPr>
        </a:p>
      </dgm:t>
    </dgm:pt>
    <dgm:pt modelId="{E2B2D4CD-A32F-4FEF-8332-9A83DEF7969B}" type="sibTrans" cxnId="{9553171C-6448-4DE5-8B73-AE07313A28FF}">
      <dgm:prSet custT="1"/>
      <dgm:spPr>
        <a:xfrm rot="13200000">
          <a:off x="1396325" y="5085680"/>
          <a:ext cx="305678" cy="389000"/>
        </a:xfrm>
        <a:solidFill>
          <a:srgbClr val="FFC000">
            <a:hueOff val="6497308"/>
            <a:satOff val="-29980"/>
            <a:lumOff val="1103"/>
            <a:alphaOff val="0"/>
          </a:srgbClr>
        </a:solidFill>
        <a:ln>
          <a:noFill/>
        </a:ln>
        <a:effectLst/>
      </dgm:spPr>
      <dgm:t>
        <a:bodyPr/>
        <a:lstStyle/>
        <a:p>
          <a:pPr rtl="1"/>
          <a:endParaRPr lang="ar-SA" sz="2200">
            <a:solidFill>
              <a:schemeClr val="bg1"/>
            </a:solidFill>
            <a:latin typeface="Calibri" panose="020F0502020204030204"/>
            <a:ea typeface="+mn-ea"/>
            <a:cs typeface="Arial" panose="020B0604020202020204" pitchFamily="34" charset="0"/>
          </a:endParaRPr>
        </a:p>
      </dgm:t>
    </dgm:pt>
    <dgm:pt modelId="{DBBE41A6-8058-439A-B6D1-9D4FD44A0121}">
      <dgm:prSet phldrT="[Text]" custT="1"/>
      <dgm:spPr>
        <a:xfrm>
          <a:off x="4983020" y="2439446"/>
          <a:ext cx="1152595" cy="1152595"/>
        </a:xfrm>
        <a:solidFill>
          <a:srgbClr val="FFC000">
            <a:hueOff val="2598923"/>
            <a:satOff val="-11992"/>
            <a:lumOff val="441"/>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1"/>
          <a:r>
            <a:rPr lang="ar-EG" sz="2200" b="1" dirty="0">
              <a:solidFill>
                <a:schemeClr val="bg1"/>
              </a:solidFill>
              <a:latin typeface="Calibri" panose="020F0502020204030204"/>
              <a:ea typeface="+mn-ea"/>
              <a:cs typeface="Arial" panose="020B0604020202020204" pitchFamily="34" charset="0"/>
            </a:rPr>
            <a:t>تعزيز روح المنافسة</a:t>
          </a:r>
          <a:endParaRPr lang="ar-SA" sz="2200" b="1" dirty="0">
            <a:solidFill>
              <a:schemeClr val="bg1"/>
            </a:solidFill>
            <a:latin typeface="Calibri" panose="020F0502020204030204"/>
            <a:ea typeface="+mn-ea"/>
            <a:cs typeface="Arial" panose="020B0604020202020204" pitchFamily="34" charset="0"/>
          </a:endParaRPr>
        </a:p>
      </dgm:t>
    </dgm:pt>
    <dgm:pt modelId="{EAE0E6A6-AB6E-4165-80B7-7E4E6F771555}" type="parTrans" cxnId="{9DD57531-7524-4148-8FC4-AAB291EB5988}">
      <dgm:prSet/>
      <dgm:spPr/>
      <dgm:t>
        <a:bodyPr/>
        <a:lstStyle/>
        <a:p>
          <a:pPr rtl="1"/>
          <a:endParaRPr lang="ar-SA" sz="2200">
            <a:solidFill>
              <a:schemeClr val="bg1"/>
            </a:solidFill>
          </a:endParaRPr>
        </a:p>
      </dgm:t>
    </dgm:pt>
    <dgm:pt modelId="{9E777004-B6D2-4850-85AF-C7DB3D5AA70C}" type="sibTrans" cxnId="{9DD57531-7524-4148-8FC4-AAB291EB5988}">
      <dgm:prSet custT="1"/>
      <dgm:spPr>
        <a:xfrm rot="5988602">
          <a:off x="5280878" y="3636910"/>
          <a:ext cx="274805" cy="389000"/>
        </a:xfrm>
        <a:solidFill>
          <a:srgbClr val="FFC000">
            <a:hueOff val="2598923"/>
            <a:satOff val="-11992"/>
            <a:lumOff val="441"/>
            <a:alphaOff val="0"/>
          </a:srgbClr>
        </a:solidFill>
        <a:ln>
          <a:noFill/>
        </a:ln>
        <a:effectLst/>
      </dgm:spPr>
      <dgm:t>
        <a:bodyPr/>
        <a:lstStyle/>
        <a:p>
          <a:pPr rtl="1"/>
          <a:endParaRPr lang="ar-SA" sz="2200">
            <a:solidFill>
              <a:schemeClr val="bg1"/>
            </a:solidFill>
            <a:latin typeface="Calibri" panose="020F0502020204030204"/>
            <a:ea typeface="+mn-ea"/>
            <a:cs typeface="Arial" panose="020B0604020202020204" pitchFamily="34" charset="0"/>
          </a:endParaRPr>
        </a:p>
      </dgm:t>
    </dgm:pt>
    <dgm:pt modelId="{5B00A6B1-75E9-4D2A-ACC4-235783EF6AFC}">
      <dgm:prSet phldrT="[Text]" custT="1"/>
      <dgm:spPr>
        <a:xfrm>
          <a:off x="303861" y="4142520"/>
          <a:ext cx="1152595" cy="1152595"/>
        </a:xfrm>
        <a:solidFill>
          <a:srgbClr val="FFC000">
            <a:hueOff val="7796769"/>
            <a:satOff val="-35976"/>
            <a:lumOff val="1324"/>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1"/>
          <a:r>
            <a:rPr lang="ar-EG" sz="2200" b="1" dirty="0">
              <a:solidFill>
                <a:schemeClr val="bg1"/>
              </a:solidFill>
              <a:latin typeface="Calibri" panose="020F0502020204030204"/>
              <a:ea typeface="+mn-ea"/>
              <a:cs typeface="Arial" panose="020B0604020202020204" pitchFamily="34" charset="0"/>
            </a:rPr>
            <a:t>تشجيع التنمية علي المستوي الشعبي</a:t>
          </a:r>
          <a:endParaRPr lang="ar-SA" sz="2200" b="1" dirty="0">
            <a:solidFill>
              <a:schemeClr val="bg1"/>
            </a:solidFill>
            <a:latin typeface="Calibri" panose="020F0502020204030204"/>
            <a:ea typeface="+mn-ea"/>
            <a:cs typeface="Arial" panose="020B0604020202020204" pitchFamily="34" charset="0"/>
          </a:endParaRPr>
        </a:p>
      </dgm:t>
    </dgm:pt>
    <dgm:pt modelId="{2D20187B-D4D6-4D15-B9FB-5F8EC6751435}" type="parTrans" cxnId="{60E129B0-D49C-470A-AA3D-00E7319CE5E9}">
      <dgm:prSet/>
      <dgm:spPr/>
      <dgm:t>
        <a:bodyPr/>
        <a:lstStyle/>
        <a:p>
          <a:pPr rtl="1"/>
          <a:endParaRPr lang="ar-SA" sz="2200">
            <a:solidFill>
              <a:schemeClr val="bg1"/>
            </a:solidFill>
          </a:endParaRPr>
        </a:p>
      </dgm:t>
    </dgm:pt>
    <dgm:pt modelId="{9D211B4E-5E91-4ACC-BC61-EFEDE2A56471}" type="sibTrans" cxnId="{60E129B0-D49C-470A-AA3D-00E7319CE5E9}">
      <dgm:prSet custT="1"/>
      <dgm:spPr>
        <a:xfrm rot="15600000">
          <a:off x="578673" y="3681300"/>
          <a:ext cx="305678" cy="389000"/>
        </a:xfrm>
        <a:solidFill>
          <a:srgbClr val="FFC000">
            <a:hueOff val="7796769"/>
            <a:satOff val="-35976"/>
            <a:lumOff val="1324"/>
            <a:alphaOff val="0"/>
          </a:srgbClr>
        </a:solidFill>
        <a:ln>
          <a:noFill/>
        </a:ln>
        <a:effectLst/>
      </dgm:spPr>
      <dgm:t>
        <a:bodyPr/>
        <a:lstStyle/>
        <a:p>
          <a:pPr rtl="1"/>
          <a:endParaRPr lang="ar-SA" sz="2200">
            <a:solidFill>
              <a:schemeClr val="bg1"/>
            </a:solidFill>
            <a:latin typeface="Calibri" panose="020F0502020204030204"/>
            <a:ea typeface="+mn-ea"/>
            <a:cs typeface="Arial" panose="020B0604020202020204" pitchFamily="34" charset="0"/>
          </a:endParaRPr>
        </a:p>
      </dgm:t>
    </dgm:pt>
    <dgm:pt modelId="{50F77A3F-231F-4E47-87B2-A06B9A1F4C84}">
      <dgm:prSet phldrT="[Text]" custT="1"/>
      <dgm:spPr>
        <a:xfrm>
          <a:off x="3563" y="2439446"/>
          <a:ext cx="1152595" cy="1152595"/>
        </a:xfrm>
        <a:solidFill>
          <a:srgbClr val="FFC000">
            <a:hueOff val="9096231"/>
            <a:satOff val="-41972"/>
            <a:lumOff val="1544"/>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1"/>
          <a:r>
            <a:rPr lang="ar-EG" sz="2200" b="1" dirty="0">
              <a:solidFill>
                <a:schemeClr val="bg1"/>
              </a:solidFill>
              <a:latin typeface="Calibri" panose="020F0502020204030204"/>
              <a:ea typeface="+mn-ea"/>
              <a:cs typeface="Arial" panose="020B0604020202020204" pitchFamily="34" charset="0"/>
            </a:rPr>
            <a:t>تحسين الظروف الاجتماعية والمحلية</a:t>
          </a:r>
          <a:endParaRPr lang="ar-SA" sz="2200" b="1" dirty="0">
            <a:solidFill>
              <a:schemeClr val="bg1"/>
            </a:solidFill>
            <a:latin typeface="Calibri" panose="020F0502020204030204"/>
            <a:ea typeface="+mn-ea"/>
            <a:cs typeface="Arial" panose="020B0604020202020204" pitchFamily="34" charset="0"/>
          </a:endParaRPr>
        </a:p>
      </dgm:t>
    </dgm:pt>
    <dgm:pt modelId="{9F665808-32F4-4F1D-9AE4-BF8775B25EB0}" type="parTrans" cxnId="{6D938CBB-FE95-40F3-B369-2B52F4173CA6}">
      <dgm:prSet/>
      <dgm:spPr/>
      <dgm:t>
        <a:bodyPr/>
        <a:lstStyle/>
        <a:p>
          <a:pPr rtl="1"/>
          <a:endParaRPr lang="ar-SA" sz="2200">
            <a:solidFill>
              <a:schemeClr val="bg1"/>
            </a:solidFill>
          </a:endParaRPr>
        </a:p>
      </dgm:t>
    </dgm:pt>
    <dgm:pt modelId="{3DC9EC5E-4B7C-468F-B01A-E9B65E233C55}" type="sibTrans" cxnId="{6D938CBB-FE95-40F3-B369-2B52F4173CA6}">
      <dgm:prSet custT="1"/>
      <dgm:spPr>
        <a:xfrm rot="18000000">
          <a:off x="855033" y="2079906"/>
          <a:ext cx="305678" cy="389000"/>
        </a:xfrm>
        <a:solidFill>
          <a:srgbClr val="FFC000">
            <a:hueOff val="9096231"/>
            <a:satOff val="-41972"/>
            <a:lumOff val="1544"/>
            <a:alphaOff val="0"/>
          </a:srgbClr>
        </a:solidFill>
        <a:ln>
          <a:noFill/>
        </a:ln>
        <a:effectLst/>
      </dgm:spPr>
      <dgm:t>
        <a:bodyPr/>
        <a:lstStyle/>
        <a:p>
          <a:pPr rtl="1"/>
          <a:endParaRPr lang="ar-SA" sz="2200">
            <a:solidFill>
              <a:schemeClr val="bg1"/>
            </a:solidFill>
            <a:latin typeface="Calibri" panose="020F0502020204030204"/>
            <a:ea typeface="+mn-ea"/>
            <a:cs typeface="Arial" panose="020B0604020202020204" pitchFamily="34" charset="0"/>
          </a:endParaRPr>
        </a:p>
      </dgm:t>
    </dgm:pt>
    <dgm:pt modelId="{C3D35A3F-39A9-470F-9E7E-BE42522BCD83}">
      <dgm:prSet phldrT="[Text]" custT="1"/>
      <dgm:spPr>
        <a:xfrm>
          <a:off x="868237" y="941787"/>
          <a:ext cx="1152595" cy="1152595"/>
        </a:xfrm>
        <a:solidFill>
          <a:srgbClr val="FFC000">
            <a:hueOff val="10395692"/>
            <a:satOff val="-47968"/>
            <a:lumOff val="1765"/>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1"/>
          <a:r>
            <a:rPr lang="ar-EG" sz="2200" b="1">
              <a:solidFill>
                <a:schemeClr val="bg1"/>
              </a:solidFill>
              <a:latin typeface="Calibri" panose="020F0502020204030204"/>
              <a:ea typeface="+mn-ea"/>
              <a:cs typeface="Arial" panose="020B0604020202020204" pitchFamily="34" charset="0"/>
            </a:rPr>
            <a:t>تشجيع النمو</a:t>
          </a:r>
          <a:endParaRPr lang="ar-SA" sz="2200" b="1">
            <a:solidFill>
              <a:schemeClr val="bg1"/>
            </a:solidFill>
            <a:latin typeface="Calibri" panose="020F0502020204030204"/>
            <a:ea typeface="+mn-ea"/>
            <a:cs typeface="Arial" panose="020B0604020202020204" pitchFamily="34" charset="0"/>
          </a:endParaRPr>
        </a:p>
      </dgm:t>
    </dgm:pt>
    <dgm:pt modelId="{377AFF43-A2C1-4A4D-AF33-9207380B31A9}" type="parTrans" cxnId="{F9D429A1-0B09-4BA0-BC53-B071E49A347C}">
      <dgm:prSet/>
      <dgm:spPr/>
      <dgm:t>
        <a:bodyPr/>
        <a:lstStyle/>
        <a:p>
          <a:pPr rtl="1"/>
          <a:endParaRPr lang="ar-SA" sz="2200">
            <a:solidFill>
              <a:schemeClr val="bg1"/>
            </a:solidFill>
          </a:endParaRPr>
        </a:p>
      </dgm:t>
    </dgm:pt>
    <dgm:pt modelId="{96A8CF6A-EFFC-4216-B618-BE5C47681971}" type="sibTrans" cxnId="{F9D429A1-0B09-4BA0-BC53-B071E49A347C}">
      <dgm:prSet custT="1"/>
      <dgm:spPr>
        <a:xfrm rot="20400000">
          <a:off x="2096093" y="1030807"/>
          <a:ext cx="305678" cy="389000"/>
        </a:xfrm>
        <a:solidFill>
          <a:srgbClr val="FFC000">
            <a:hueOff val="10395692"/>
            <a:satOff val="-47968"/>
            <a:lumOff val="1765"/>
            <a:alphaOff val="0"/>
          </a:srgbClr>
        </a:solidFill>
        <a:ln>
          <a:noFill/>
        </a:ln>
        <a:effectLst/>
      </dgm:spPr>
      <dgm:t>
        <a:bodyPr/>
        <a:lstStyle/>
        <a:p>
          <a:pPr rtl="1"/>
          <a:endParaRPr lang="ar-SA" sz="2200">
            <a:solidFill>
              <a:schemeClr val="bg1"/>
            </a:solidFill>
            <a:latin typeface="Calibri" panose="020F0502020204030204"/>
            <a:ea typeface="+mn-ea"/>
            <a:cs typeface="Arial" panose="020B0604020202020204" pitchFamily="34" charset="0"/>
          </a:endParaRPr>
        </a:p>
      </dgm:t>
    </dgm:pt>
    <dgm:pt modelId="{1569C9BE-8178-4AB4-A9AF-EE273CDE7778}" type="pres">
      <dgm:prSet presAssocID="{13F97D3F-D2F4-45B1-AABD-FDABF550351B}" presName="Name0" presStyleCnt="0">
        <dgm:presLayoutVars>
          <dgm:dir/>
          <dgm:resizeHandles val="exact"/>
        </dgm:presLayoutVars>
      </dgm:prSet>
      <dgm:spPr/>
      <dgm:t>
        <a:bodyPr/>
        <a:lstStyle/>
        <a:p>
          <a:pPr rtl="1"/>
          <a:endParaRPr lang="ar-EG"/>
        </a:p>
      </dgm:t>
    </dgm:pt>
    <dgm:pt modelId="{7BE22B08-ABEC-419F-86C7-D5A72A1F4EAA}" type="pres">
      <dgm:prSet presAssocID="{13F97D3F-D2F4-45B1-AABD-FDABF550351B}" presName="cycle" presStyleCnt="0"/>
      <dgm:spPr/>
    </dgm:pt>
    <dgm:pt modelId="{93C1D11E-E49A-4E01-829F-62B9DD8A254D}" type="pres">
      <dgm:prSet presAssocID="{6F9A4EE1-7932-4640-8870-87A89A2BBBAC}" presName="nodeFirstNode" presStyleLbl="node1" presStyleIdx="0" presStyleCnt="9" custScaleX="126534">
        <dgm:presLayoutVars>
          <dgm:bulletEnabled val="1"/>
        </dgm:presLayoutVars>
      </dgm:prSet>
      <dgm:spPr>
        <a:prstGeom prst="ellipse">
          <a:avLst/>
        </a:prstGeom>
      </dgm:spPr>
      <dgm:t>
        <a:bodyPr/>
        <a:lstStyle/>
        <a:p>
          <a:pPr rtl="1"/>
          <a:endParaRPr lang="ar-EG"/>
        </a:p>
      </dgm:t>
    </dgm:pt>
    <dgm:pt modelId="{A7C8FBAB-C2CC-4B86-8A12-04CF3EEEAEDE}" type="pres">
      <dgm:prSet presAssocID="{5A282D13-839B-49E0-BA12-0CC7B08309E1}" presName="sibTransFirstNode" presStyleLbl="bgShp" presStyleIdx="0" presStyleCnt="1" custScaleX="131538"/>
      <dgm:spPr>
        <a:prstGeom prst="rightArrow">
          <a:avLst>
            <a:gd name="adj1" fmla="val 60000"/>
            <a:gd name="adj2" fmla="val 50000"/>
          </a:avLst>
        </a:prstGeom>
      </dgm:spPr>
      <dgm:t>
        <a:bodyPr/>
        <a:lstStyle/>
        <a:p>
          <a:pPr rtl="1"/>
          <a:endParaRPr lang="ar-EG"/>
        </a:p>
      </dgm:t>
    </dgm:pt>
    <dgm:pt modelId="{DEF25E29-816B-4FD6-88C5-9D1987E45139}" type="pres">
      <dgm:prSet presAssocID="{4CC36D55-AE1E-4479-8FA2-BAF088EB37FE}" presName="nodeFollowingNodes" presStyleLbl="node1" presStyleIdx="1" presStyleCnt="9" custScaleX="132528" custRadScaleRad="103934" custRadScaleInc="13086">
        <dgm:presLayoutVars>
          <dgm:bulletEnabled val="1"/>
        </dgm:presLayoutVars>
      </dgm:prSet>
      <dgm:spPr>
        <a:prstGeom prst="ellipse">
          <a:avLst/>
        </a:prstGeom>
      </dgm:spPr>
      <dgm:t>
        <a:bodyPr/>
        <a:lstStyle/>
        <a:p>
          <a:pPr rtl="1"/>
          <a:endParaRPr lang="ar-EG"/>
        </a:p>
      </dgm:t>
    </dgm:pt>
    <dgm:pt modelId="{AE2A884F-D5A5-4467-A4B9-207AA4898C33}" type="pres">
      <dgm:prSet presAssocID="{DBBE41A6-8058-439A-B6D1-9D4FD44A0121}" presName="nodeFollowingNodes" presStyleLbl="node1" presStyleIdx="2" presStyleCnt="9" custScaleX="119153" custScaleY="127476">
        <dgm:presLayoutVars>
          <dgm:bulletEnabled val="1"/>
        </dgm:presLayoutVars>
      </dgm:prSet>
      <dgm:spPr>
        <a:prstGeom prst="ellipse">
          <a:avLst/>
        </a:prstGeom>
      </dgm:spPr>
      <dgm:t>
        <a:bodyPr/>
        <a:lstStyle/>
        <a:p>
          <a:pPr rtl="1"/>
          <a:endParaRPr lang="ar-EG"/>
        </a:p>
      </dgm:t>
    </dgm:pt>
    <dgm:pt modelId="{0C820939-D28B-4CF7-A353-0F9C60117333}" type="pres">
      <dgm:prSet presAssocID="{4D3F5E26-7B8D-41C2-8160-C904E6C82258}" presName="nodeFollowingNodes" presStyleLbl="node1" presStyleIdx="3" presStyleCnt="9" custScaleX="121992" custScaleY="117676">
        <dgm:presLayoutVars>
          <dgm:bulletEnabled val="1"/>
        </dgm:presLayoutVars>
      </dgm:prSet>
      <dgm:spPr>
        <a:prstGeom prst="ellipse">
          <a:avLst/>
        </a:prstGeom>
      </dgm:spPr>
      <dgm:t>
        <a:bodyPr/>
        <a:lstStyle/>
        <a:p>
          <a:pPr rtl="1"/>
          <a:endParaRPr lang="ar-EG"/>
        </a:p>
      </dgm:t>
    </dgm:pt>
    <dgm:pt modelId="{0775EBB0-92CD-4EB1-AD80-DC43084C5E89}" type="pres">
      <dgm:prSet presAssocID="{A32192E3-05E6-4CAB-B3C6-F7834E7CAC6E}" presName="nodeFollowingNodes" presStyleLbl="node1" presStyleIdx="4" presStyleCnt="9" custScaleX="131307" custScaleY="134447" custRadScaleRad="110745" custRadScaleInc="-19909">
        <dgm:presLayoutVars>
          <dgm:bulletEnabled val="1"/>
        </dgm:presLayoutVars>
      </dgm:prSet>
      <dgm:spPr>
        <a:prstGeom prst="ellipse">
          <a:avLst/>
        </a:prstGeom>
      </dgm:spPr>
      <dgm:t>
        <a:bodyPr/>
        <a:lstStyle/>
        <a:p>
          <a:pPr rtl="1"/>
          <a:endParaRPr lang="ar-EG"/>
        </a:p>
      </dgm:t>
    </dgm:pt>
    <dgm:pt modelId="{6F8FE1CB-B9B3-43D4-A3AD-DA1672BD3937}" type="pres">
      <dgm:prSet presAssocID="{75F53E54-4FB3-4628-88A3-F0E4D55AEB89}" presName="nodeFollowingNodes" presStyleLbl="node1" presStyleIdx="5" presStyleCnt="9" custScaleX="124241" custScaleY="134267">
        <dgm:presLayoutVars>
          <dgm:bulletEnabled val="1"/>
        </dgm:presLayoutVars>
      </dgm:prSet>
      <dgm:spPr>
        <a:prstGeom prst="ellipse">
          <a:avLst/>
        </a:prstGeom>
      </dgm:spPr>
      <dgm:t>
        <a:bodyPr/>
        <a:lstStyle/>
        <a:p>
          <a:pPr rtl="1"/>
          <a:endParaRPr lang="ar-EG"/>
        </a:p>
      </dgm:t>
    </dgm:pt>
    <dgm:pt modelId="{EAD30938-48C3-4122-8D18-1CF99D2ADA85}" type="pres">
      <dgm:prSet presAssocID="{5B00A6B1-75E9-4D2A-ACC4-235783EF6AFC}" presName="nodeFollowingNodes" presStyleLbl="node1" presStyleIdx="6" presStyleCnt="9" custScaleX="124000" custScaleY="153048">
        <dgm:presLayoutVars>
          <dgm:bulletEnabled val="1"/>
        </dgm:presLayoutVars>
      </dgm:prSet>
      <dgm:spPr>
        <a:prstGeom prst="ellipse">
          <a:avLst/>
        </a:prstGeom>
      </dgm:spPr>
      <dgm:t>
        <a:bodyPr/>
        <a:lstStyle/>
        <a:p>
          <a:pPr rtl="1"/>
          <a:endParaRPr lang="ar-EG"/>
        </a:p>
      </dgm:t>
    </dgm:pt>
    <dgm:pt modelId="{B1ADC607-69FF-4362-AE73-6B534E3B224F}" type="pres">
      <dgm:prSet presAssocID="{50F77A3F-231F-4E47-87B2-A06B9A1F4C84}" presName="nodeFollowingNodes" presStyleLbl="node1" presStyleIdx="7" presStyleCnt="9" custScaleX="120156" custScaleY="144700">
        <dgm:presLayoutVars>
          <dgm:bulletEnabled val="1"/>
        </dgm:presLayoutVars>
      </dgm:prSet>
      <dgm:spPr>
        <a:prstGeom prst="ellipse">
          <a:avLst/>
        </a:prstGeom>
      </dgm:spPr>
      <dgm:t>
        <a:bodyPr/>
        <a:lstStyle/>
        <a:p>
          <a:pPr rtl="1"/>
          <a:endParaRPr lang="ar-EG"/>
        </a:p>
      </dgm:t>
    </dgm:pt>
    <dgm:pt modelId="{E4C89E6D-BD9E-48F5-9EDC-613CF157E480}" type="pres">
      <dgm:prSet presAssocID="{C3D35A3F-39A9-470F-9E7E-BE42522BCD83}" presName="nodeFollowingNodes" presStyleLbl="node1" presStyleIdx="8" presStyleCnt="9" custScaleX="143107" custScaleY="135448" custRadScaleRad="105456" custRadScaleInc="-15118">
        <dgm:presLayoutVars>
          <dgm:bulletEnabled val="1"/>
        </dgm:presLayoutVars>
      </dgm:prSet>
      <dgm:spPr>
        <a:prstGeom prst="ellipse">
          <a:avLst/>
        </a:prstGeom>
      </dgm:spPr>
      <dgm:t>
        <a:bodyPr/>
        <a:lstStyle/>
        <a:p>
          <a:pPr rtl="1"/>
          <a:endParaRPr lang="ar-EG"/>
        </a:p>
      </dgm:t>
    </dgm:pt>
  </dgm:ptLst>
  <dgm:cxnLst>
    <dgm:cxn modelId="{55AA456E-58D3-4392-891C-F5158A95E95C}" type="presOf" srcId="{5A282D13-839B-49E0-BA12-0CC7B08309E1}" destId="{A7C8FBAB-C2CC-4B86-8A12-04CF3EEEAEDE}" srcOrd="0" destOrd="0" presId="urn:microsoft.com/office/officeart/2005/8/layout/cycle3"/>
    <dgm:cxn modelId="{9553171C-6448-4DE5-8B73-AE07313A28FF}" srcId="{13F97D3F-D2F4-45B1-AABD-FDABF550351B}" destId="{75F53E54-4FB3-4628-88A3-F0E4D55AEB89}" srcOrd="5" destOrd="0" parTransId="{6AA11477-F97E-41C1-8656-6295AA25A006}" sibTransId="{E2B2D4CD-A32F-4FEF-8332-9A83DEF7969B}"/>
    <dgm:cxn modelId="{E834CB07-90E6-45E5-ADB7-4FBF2F3E27BB}" type="presOf" srcId="{C3D35A3F-39A9-470F-9E7E-BE42522BCD83}" destId="{E4C89E6D-BD9E-48F5-9EDC-613CF157E480}" srcOrd="0" destOrd="0" presId="urn:microsoft.com/office/officeart/2005/8/layout/cycle3"/>
    <dgm:cxn modelId="{58C19C69-1578-4F72-A9D6-E5E7015AD1F2}" type="presOf" srcId="{75F53E54-4FB3-4628-88A3-F0E4D55AEB89}" destId="{6F8FE1CB-B9B3-43D4-A3AD-DA1672BD3937}" srcOrd="0" destOrd="0" presId="urn:microsoft.com/office/officeart/2005/8/layout/cycle3"/>
    <dgm:cxn modelId="{33AE0519-B0A2-477E-A877-DE343E7F140A}" srcId="{13F97D3F-D2F4-45B1-AABD-FDABF550351B}" destId="{4CC36D55-AE1E-4479-8FA2-BAF088EB37FE}" srcOrd="1" destOrd="0" parTransId="{ED85E9D0-A1A0-4BC5-B21C-0AD9E9066685}" sibTransId="{3BEBF471-586B-413F-85EA-9F584DE013F4}"/>
    <dgm:cxn modelId="{9DD57531-7524-4148-8FC4-AAB291EB5988}" srcId="{13F97D3F-D2F4-45B1-AABD-FDABF550351B}" destId="{DBBE41A6-8058-439A-B6D1-9D4FD44A0121}" srcOrd="2" destOrd="0" parTransId="{EAE0E6A6-AB6E-4165-80B7-7E4E6F771555}" sibTransId="{9E777004-B6D2-4850-85AF-C7DB3D5AA70C}"/>
    <dgm:cxn modelId="{262A7D2D-2E98-4BF0-AEE3-C37267DF0B7F}" srcId="{13F97D3F-D2F4-45B1-AABD-FDABF550351B}" destId="{A32192E3-05E6-4CAB-B3C6-F7834E7CAC6E}" srcOrd="4" destOrd="0" parTransId="{DB5E80D4-6B37-4FD5-95CE-95142FFD095D}" sibTransId="{F7DE24E0-0A00-4A06-BD28-AB3C97C77053}"/>
    <dgm:cxn modelId="{6D938CBB-FE95-40F3-B369-2B52F4173CA6}" srcId="{13F97D3F-D2F4-45B1-AABD-FDABF550351B}" destId="{50F77A3F-231F-4E47-87B2-A06B9A1F4C84}" srcOrd="7" destOrd="0" parTransId="{9F665808-32F4-4F1D-9AE4-BF8775B25EB0}" sibTransId="{3DC9EC5E-4B7C-468F-B01A-E9B65E233C55}"/>
    <dgm:cxn modelId="{F9D429A1-0B09-4BA0-BC53-B071E49A347C}" srcId="{13F97D3F-D2F4-45B1-AABD-FDABF550351B}" destId="{C3D35A3F-39A9-470F-9E7E-BE42522BCD83}" srcOrd="8" destOrd="0" parTransId="{377AFF43-A2C1-4A4D-AF33-9207380B31A9}" sibTransId="{96A8CF6A-EFFC-4216-B618-BE5C47681971}"/>
    <dgm:cxn modelId="{E07BCD3A-58F9-41F9-9534-D61CD823E7EE}" srcId="{13F97D3F-D2F4-45B1-AABD-FDABF550351B}" destId="{6F9A4EE1-7932-4640-8870-87A89A2BBBAC}" srcOrd="0" destOrd="0" parTransId="{94D05CD3-491F-47C9-9B55-A2EBB4B0FD29}" sibTransId="{5A282D13-839B-49E0-BA12-0CC7B08309E1}"/>
    <dgm:cxn modelId="{B0D73760-563A-462F-9DA3-61CDC6DAF985}" type="presOf" srcId="{13F97D3F-D2F4-45B1-AABD-FDABF550351B}" destId="{1569C9BE-8178-4AB4-A9AF-EE273CDE7778}" srcOrd="0" destOrd="0" presId="urn:microsoft.com/office/officeart/2005/8/layout/cycle3"/>
    <dgm:cxn modelId="{0685D098-5F7C-4897-827D-9C64A7EEF0EB}" type="presOf" srcId="{6F9A4EE1-7932-4640-8870-87A89A2BBBAC}" destId="{93C1D11E-E49A-4E01-829F-62B9DD8A254D}" srcOrd="0" destOrd="0" presId="urn:microsoft.com/office/officeart/2005/8/layout/cycle3"/>
    <dgm:cxn modelId="{8AB1D1B6-AD1D-4A20-A3C1-DABD4AF9A98F}" type="presOf" srcId="{A32192E3-05E6-4CAB-B3C6-F7834E7CAC6E}" destId="{0775EBB0-92CD-4EB1-AD80-DC43084C5E89}" srcOrd="0" destOrd="0" presId="urn:microsoft.com/office/officeart/2005/8/layout/cycle3"/>
    <dgm:cxn modelId="{4B7BFD33-65E5-49AB-8142-6318559168FC}" srcId="{13F97D3F-D2F4-45B1-AABD-FDABF550351B}" destId="{4D3F5E26-7B8D-41C2-8160-C904E6C82258}" srcOrd="3" destOrd="0" parTransId="{64973B34-E4A9-4000-A1C8-893989DE6E3D}" sibTransId="{BD1B6D7B-36FD-42C8-BD4C-9E4F67C71D08}"/>
    <dgm:cxn modelId="{B47CC99E-D0AA-4645-AE50-70B5907CF3B3}" type="presOf" srcId="{4CC36D55-AE1E-4479-8FA2-BAF088EB37FE}" destId="{DEF25E29-816B-4FD6-88C5-9D1987E45139}" srcOrd="0" destOrd="0" presId="urn:microsoft.com/office/officeart/2005/8/layout/cycle3"/>
    <dgm:cxn modelId="{4A6BF268-3F95-4CF7-8219-B4AD987208FD}" type="presOf" srcId="{5B00A6B1-75E9-4D2A-ACC4-235783EF6AFC}" destId="{EAD30938-48C3-4122-8D18-1CF99D2ADA85}" srcOrd="0" destOrd="0" presId="urn:microsoft.com/office/officeart/2005/8/layout/cycle3"/>
    <dgm:cxn modelId="{EF9C383B-E4D1-4E8E-A9B0-69BB237E60C4}" type="presOf" srcId="{50F77A3F-231F-4E47-87B2-A06B9A1F4C84}" destId="{B1ADC607-69FF-4362-AE73-6B534E3B224F}" srcOrd="0" destOrd="0" presId="urn:microsoft.com/office/officeart/2005/8/layout/cycle3"/>
    <dgm:cxn modelId="{60E129B0-D49C-470A-AA3D-00E7319CE5E9}" srcId="{13F97D3F-D2F4-45B1-AABD-FDABF550351B}" destId="{5B00A6B1-75E9-4D2A-ACC4-235783EF6AFC}" srcOrd="6" destOrd="0" parTransId="{2D20187B-D4D6-4D15-B9FB-5F8EC6751435}" sibTransId="{9D211B4E-5E91-4ACC-BC61-EFEDE2A56471}"/>
    <dgm:cxn modelId="{42FB897C-9801-41E2-80F5-6CE494E80C6F}" type="presOf" srcId="{DBBE41A6-8058-439A-B6D1-9D4FD44A0121}" destId="{AE2A884F-D5A5-4467-A4B9-207AA4898C33}" srcOrd="0" destOrd="0" presId="urn:microsoft.com/office/officeart/2005/8/layout/cycle3"/>
    <dgm:cxn modelId="{89FD5F93-6FE1-4C92-8CCF-8B3CC498ADBE}" type="presOf" srcId="{4D3F5E26-7B8D-41C2-8160-C904E6C82258}" destId="{0C820939-D28B-4CF7-A353-0F9C60117333}" srcOrd="0" destOrd="0" presId="urn:microsoft.com/office/officeart/2005/8/layout/cycle3"/>
    <dgm:cxn modelId="{70231169-9966-41DE-B548-0CC582B84B52}" type="presParOf" srcId="{1569C9BE-8178-4AB4-A9AF-EE273CDE7778}" destId="{7BE22B08-ABEC-419F-86C7-D5A72A1F4EAA}" srcOrd="0" destOrd="0" presId="urn:microsoft.com/office/officeart/2005/8/layout/cycle3"/>
    <dgm:cxn modelId="{E5B0B00B-7A3F-4771-8959-6BA64E6337D7}" type="presParOf" srcId="{7BE22B08-ABEC-419F-86C7-D5A72A1F4EAA}" destId="{93C1D11E-E49A-4E01-829F-62B9DD8A254D}" srcOrd="0" destOrd="0" presId="urn:microsoft.com/office/officeart/2005/8/layout/cycle3"/>
    <dgm:cxn modelId="{53808A63-2C72-4873-B36E-A0930ED6EC9D}" type="presParOf" srcId="{7BE22B08-ABEC-419F-86C7-D5A72A1F4EAA}" destId="{A7C8FBAB-C2CC-4B86-8A12-04CF3EEEAEDE}" srcOrd="1" destOrd="0" presId="urn:microsoft.com/office/officeart/2005/8/layout/cycle3"/>
    <dgm:cxn modelId="{50AB746B-62B7-46C4-B922-88F8492A1060}" type="presParOf" srcId="{7BE22B08-ABEC-419F-86C7-D5A72A1F4EAA}" destId="{DEF25E29-816B-4FD6-88C5-9D1987E45139}" srcOrd="2" destOrd="0" presId="urn:microsoft.com/office/officeart/2005/8/layout/cycle3"/>
    <dgm:cxn modelId="{7FA8885D-A402-447E-B28A-F932F45EA573}" type="presParOf" srcId="{7BE22B08-ABEC-419F-86C7-D5A72A1F4EAA}" destId="{AE2A884F-D5A5-4467-A4B9-207AA4898C33}" srcOrd="3" destOrd="0" presId="urn:microsoft.com/office/officeart/2005/8/layout/cycle3"/>
    <dgm:cxn modelId="{176D7BE5-F7DD-47C8-BDB3-FFADA026735D}" type="presParOf" srcId="{7BE22B08-ABEC-419F-86C7-D5A72A1F4EAA}" destId="{0C820939-D28B-4CF7-A353-0F9C60117333}" srcOrd="4" destOrd="0" presId="urn:microsoft.com/office/officeart/2005/8/layout/cycle3"/>
    <dgm:cxn modelId="{12CE4B0B-9FB9-4D1C-BBF0-6C278CC59125}" type="presParOf" srcId="{7BE22B08-ABEC-419F-86C7-D5A72A1F4EAA}" destId="{0775EBB0-92CD-4EB1-AD80-DC43084C5E89}" srcOrd="5" destOrd="0" presId="urn:microsoft.com/office/officeart/2005/8/layout/cycle3"/>
    <dgm:cxn modelId="{AE9568BA-18B8-4606-A0D1-42D4F9EC0A17}" type="presParOf" srcId="{7BE22B08-ABEC-419F-86C7-D5A72A1F4EAA}" destId="{6F8FE1CB-B9B3-43D4-A3AD-DA1672BD3937}" srcOrd="6" destOrd="0" presId="urn:microsoft.com/office/officeart/2005/8/layout/cycle3"/>
    <dgm:cxn modelId="{FCD031A3-F16B-4C2A-A0F2-492341569EA8}" type="presParOf" srcId="{7BE22B08-ABEC-419F-86C7-D5A72A1F4EAA}" destId="{EAD30938-48C3-4122-8D18-1CF99D2ADA85}" srcOrd="7" destOrd="0" presId="urn:microsoft.com/office/officeart/2005/8/layout/cycle3"/>
    <dgm:cxn modelId="{3F5432C6-9D50-4309-AFA0-DBA9B8B8C28B}" type="presParOf" srcId="{7BE22B08-ABEC-419F-86C7-D5A72A1F4EAA}" destId="{B1ADC607-69FF-4362-AE73-6B534E3B224F}" srcOrd="8" destOrd="0" presId="urn:microsoft.com/office/officeart/2005/8/layout/cycle3"/>
    <dgm:cxn modelId="{470C309F-D5F1-4AF0-B210-56EDF882520D}" type="presParOf" srcId="{7BE22B08-ABEC-419F-86C7-D5A72A1F4EAA}" destId="{E4C89E6D-BD9E-48F5-9EDC-613CF157E480}" srcOrd="9"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A7D2BA9D-6629-49E7-98A1-EF3A20B39940}"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4B1D9174-842E-4162-BCC3-B7FF5CC714E4}">
      <dgm:prSet phldrT="[Text]" custT="1"/>
      <dgm:spPr/>
      <dgm:t>
        <a:bodyPr/>
        <a:lstStyle/>
        <a:p>
          <a:pPr rtl="1"/>
          <a:r>
            <a:rPr lang="ar-EG" sz="2400" dirty="0" smtClean="0"/>
            <a:t>يكون الرياديون عادة بارعين فى التواصل، إنما يجدر بهم أخذ قدرتهم على الإصغاء فى الاعتبار. فمعظم الأشخاص يصغون بنسبة(25%)من قدرتهم فقط. كيف يصنفك أقرب أصدقائك؟ واستاذك؟ورئيسك؟وعائلتك؟وهل يمكن أن يقترح عليك البعض بأن تقلل من كلامك وتصغى أكثر؟</a:t>
          </a:r>
          <a:endParaRPr lang="ar-EG" sz="2400" dirty="0"/>
        </a:p>
      </dgm:t>
    </dgm:pt>
    <dgm:pt modelId="{EC15D0D8-BDA2-4E0B-9FD5-866A0FA5A8BE}" type="parTrans" cxnId="{143B74DA-B2E2-492E-BF3C-DDB12ECC01FB}">
      <dgm:prSet/>
      <dgm:spPr/>
      <dgm:t>
        <a:bodyPr/>
        <a:lstStyle/>
        <a:p>
          <a:pPr rtl="1"/>
          <a:endParaRPr lang="ar-EG" sz="2400"/>
        </a:p>
      </dgm:t>
    </dgm:pt>
    <dgm:pt modelId="{70F78E8C-C624-4535-B22C-6CB214E72F2A}" type="sibTrans" cxnId="{143B74DA-B2E2-492E-BF3C-DDB12ECC01FB}">
      <dgm:prSet/>
      <dgm:spPr/>
      <dgm:t>
        <a:bodyPr/>
        <a:lstStyle/>
        <a:p>
          <a:pPr rtl="1"/>
          <a:endParaRPr lang="ar-EG" sz="2400"/>
        </a:p>
      </dgm:t>
    </dgm:pt>
    <dgm:pt modelId="{196B5699-A0FE-48C6-9B05-B321028106B8}" type="pres">
      <dgm:prSet presAssocID="{A7D2BA9D-6629-49E7-98A1-EF3A20B39940}" presName="Name0" presStyleCnt="0">
        <dgm:presLayoutVars>
          <dgm:chMax/>
          <dgm:chPref/>
          <dgm:dir/>
        </dgm:presLayoutVars>
      </dgm:prSet>
      <dgm:spPr/>
      <dgm:t>
        <a:bodyPr/>
        <a:lstStyle/>
        <a:p>
          <a:pPr rtl="1"/>
          <a:endParaRPr lang="ar-EG"/>
        </a:p>
      </dgm:t>
    </dgm:pt>
    <dgm:pt modelId="{96889865-DF1C-4A81-9C91-DE9264B2EB46}" type="pres">
      <dgm:prSet presAssocID="{4B1D9174-842E-4162-BCC3-B7FF5CC714E4}" presName="composite" presStyleCnt="0">
        <dgm:presLayoutVars>
          <dgm:chMax/>
          <dgm:chPref/>
        </dgm:presLayoutVars>
      </dgm:prSet>
      <dgm:spPr/>
    </dgm:pt>
    <dgm:pt modelId="{CC141BEA-1906-4562-99CF-B7ABC91951CC}" type="pres">
      <dgm:prSet presAssocID="{4B1D9174-842E-4162-BCC3-B7FF5CC714E4}" presName="Image" presStyleLbl="bgImgPlace1" presStyleIdx="0" presStyleCnt="1" custLinFactNeighborX="-10472" custLinFactNeighborY="3438"/>
      <dgm:spPr>
        <a:blipFill rotWithShape="1">
          <a:blip xmlns:r="http://schemas.openxmlformats.org/officeDocument/2006/relationships" r:embed="rId1"/>
          <a:stretch>
            <a:fillRect/>
          </a:stretch>
        </a:blipFill>
      </dgm:spPr>
    </dgm:pt>
    <dgm:pt modelId="{F056DEE7-A928-427B-9DD7-1DCEE169FFD8}" type="pres">
      <dgm:prSet presAssocID="{4B1D9174-842E-4162-BCC3-B7FF5CC714E4}" presName="ParentText" presStyleLbl="revTx" presStyleIdx="0" presStyleCnt="1">
        <dgm:presLayoutVars>
          <dgm:chMax val="0"/>
          <dgm:chPref val="0"/>
          <dgm:bulletEnabled val="1"/>
        </dgm:presLayoutVars>
      </dgm:prSet>
      <dgm:spPr/>
      <dgm:t>
        <a:bodyPr/>
        <a:lstStyle/>
        <a:p>
          <a:pPr rtl="1"/>
          <a:endParaRPr lang="ar-EG"/>
        </a:p>
      </dgm:t>
    </dgm:pt>
    <dgm:pt modelId="{73B5C60A-3597-4D23-A9DD-BCAA725C14B1}" type="pres">
      <dgm:prSet presAssocID="{4B1D9174-842E-4162-BCC3-B7FF5CC714E4}" presName="tlFrame" presStyleLbl="node1" presStyleIdx="0" presStyleCnt="4"/>
      <dgm:spPr>
        <a:solidFill>
          <a:srgbClr val="6A6506"/>
        </a:solidFill>
      </dgm:spPr>
    </dgm:pt>
    <dgm:pt modelId="{9CAB4A5A-4B57-4414-BBF1-063E6DC6C62D}" type="pres">
      <dgm:prSet presAssocID="{4B1D9174-842E-4162-BCC3-B7FF5CC714E4}" presName="trFrame" presStyleLbl="node1" presStyleIdx="1" presStyleCnt="4"/>
      <dgm:spPr>
        <a:solidFill>
          <a:srgbClr val="00B0F0"/>
        </a:solidFill>
      </dgm:spPr>
    </dgm:pt>
    <dgm:pt modelId="{5DF39DD0-113D-46FE-B2AE-7C9F858D7C8B}" type="pres">
      <dgm:prSet presAssocID="{4B1D9174-842E-4162-BCC3-B7FF5CC714E4}" presName="blFrame" presStyleLbl="node1" presStyleIdx="2" presStyleCnt="4"/>
      <dgm:spPr>
        <a:solidFill>
          <a:srgbClr val="FFC000"/>
        </a:solidFill>
      </dgm:spPr>
    </dgm:pt>
    <dgm:pt modelId="{E75AC3BC-553D-4EEE-9CE8-9CD1D628AFE4}" type="pres">
      <dgm:prSet presAssocID="{4B1D9174-842E-4162-BCC3-B7FF5CC714E4}" presName="brFrame" presStyleLbl="node1" presStyleIdx="3" presStyleCnt="4"/>
      <dgm:spPr>
        <a:solidFill>
          <a:srgbClr val="950380"/>
        </a:solidFill>
      </dgm:spPr>
    </dgm:pt>
  </dgm:ptLst>
  <dgm:cxnLst>
    <dgm:cxn modelId="{143B74DA-B2E2-492E-BF3C-DDB12ECC01FB}" srcId="{A7D2BA9D-6629-49E7-98A1-EF3A20B39940}" destId="{4B1D9174-842E-4162-BCC3-B7FF5CC714E4}" srcOrd="0" destOrd="0" parTransId="{EC15D0D8-BDA2-4E0B-9FD5-866A0FA5A8BE}" sibTransId="{70F78E8C-C624-4535-B22C-6CB214E72F2A}"/>
    <dgm:cxn modelId="{82773129-AE9B-4209-9285-0C583D360EAF}" type="presOf" srcId="{4B1D9174-842E-4162-BCC3-B7FF5CC714E4}" destId="{F056DEE7-A928-427B-9DD7-1DCEE169FFD8}" srcOrd="0" destOrd="0" presId="urn:microsoft.com/office/officeart/2009/3/layout/FramedTextPicture"/>
    <dgm:cxn modelId="{66D5A3AE-2C44-4253-A3C4-D8BBD909108E}" type="presOf" srcId="{A7D2BA9D-6629-49E7-98A1-EF3A20B39940}" destId="{196B5699-A0FE-48C6-9B05-B321028106B8}" srcOrd="0" destOrd="0" presId="urn:microsoft.com/office/officeart/2009/3/layout/FramedTextPicture"/>
    <dgm:cxn modelId="{9290704F-0529-49D7-B07B-207D98554540}" type="presParOf" srcId="{196B5699-A0FE-48C6-9B05-B321028106B8}" destId="{96889865-DF1C-4A81-9C91-DE9264B2EB46}" srcOrd="0" destOrd="0" presId="urn:microsoft.com/office/officeart/2009/3/layout/FramedTextPicture"/>
    <dgm:cxn modelId="{61F91B45-09A6-4FF8-863C-474456AD4BA3}" type="presParOf" srcId="{96889865-DF1C-4A81-9C91-DE9264B2EB46}" destId="{CC141BEA-1906-4562-99CF-B7ABC91951CC}" srcOrd="0" destOrd="0" presId="urn:microsoft.com/office/officeart/2009/3/layout/FramedTextPicture"/>
    <dgm:cxn modelId="{B6A4DAEB-877B-41EB-8A21-FFF561C67C1A}" type="presParOf" srcId="{96889865-DF1C-4A81-9C91-DE9264B2EB46}" destId="{F056DEE7-A928-427B-9DD7-1DCEE169FFD8}" srcOrd="1" destOrd="0" presId="urn:microsoft.com/office/officeart/2009/3/layout/FramedTextPicture"/>
    <dgm:cxn modelId="{A98ED9CD-340F-41B6-8DE9-1AB999375F96}" type="presParOf" srcId="{96889865-DF1C-4A81-9C91-DE9264B2EB46}" destId="{73B5C60A-3597-4D23-A9DD-BCAA725C14B1}" srcOrd="2" destOrd="0" presId="urn:microsoft.com/office/officeart/2009/3/layout/FramedTextPicture"/>
    <dgm:cxn modelId="{13614361-0808-4BE7-9349-F6504C0A1E0A}" type="presParOf" srcId="{96889865-DF1C-4A81-9C91-DE9264B2EB46}" destId="{9CAB4A5A-4B57-4414-BBF1-063E6DC6C62D}" srcOrd="3" destOrd="0" presId="urn:microsoft.com/office/officeart/2009/3/layout/FramedTextPicture"/>
    <dgm:cxn modelId="{8559320D-F1D8-4BF9-9ABB-B999DCC7F6A9}" type="presParOf" srcId="{96889865-DF1C-4A81-9C91-DE9264B2EB46}" destId="{5DF39DD0-113D-46FE-B2AE-7C9F858D7C8B}" srcOrd="4" destOrd="0" presId="urn:microsoft.com/office/officeart/2009/3/layout/FramedTextPicture"/>
    <dgm:cxn modelId="{8D71CE2E-D9D9-47E2-A25D-A6683D976AFA}" type="presParOf" srcId="{96889865-DF1C-4A81-9C91-DE9264B2EB46}" destId="{E75AC3BC-553D-4EEE-9CE8-9CD1D628AFE4}"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7BF4C0CD-B701-4EB9-99A9-1A35D5492D77}" type="doc">
      <dgm:prSet loTypeId="urn:microsoft.com/office/officeart/2009/layout/CirclePictureHierarchy" loCatId="picture" qsTypeId="urn:microsoft.com/office/officeart/2005/8/quickstyle/simple1" qsCatId="simple" csTypeId="urn:microsoft.com/office/officeart/2005/8/colors/accent1_2" csCatId="accent1" phldr="1"/>
      <dgm:spPr/>
      <dgm:t>
        <a:bodyPr/>
        <a:lstStyle/>
        <a:p>
          <a:pPr rtl="1"/>
          <a:endParaRPr lang="ar-EG"/>
        </a:p>
      </dgm:t>
    </dgm:pt>
    <dgm:pt modelId="{D7AD90F3-BFEF-41BB-98B5-4E49CFA0A128}">
      <dgm:prSet phldrT="[Text]" custT="1"/>
      <dgm:spPr/>
      <dgm:t>
        <a:bodyPr/>
        <a:lstStyle/>
        <a:p>
          <a:pPr algn="justLow" rtl="1"/>
          <a:r>
            <a:rPr lang="ar-EG" sz="2400" dirty="0" smtClean="0"/>
            <a:t>يجب أن يكون الجميع واعين إلى ضرورة تطوير مهارات إصغاء ممتازة. وقد نتج هذا الوعى، لسوء الحظ، من جراء تمضية الوقت مع أشخاص لا يعرفون كيفية الإصغاء. فتواجد فى موقف حيث لا يصغى إليك الشخص الآخر ليس ممتعاً. فالإصغاء مهارة هامة. وإذا كنت ترغب فى أن تصبح رياديا ممتازا، يجدر بك أن تتعلم كيفية الإصغاء، بل كيفية الإصغاء بتمعن.</a:t>
          </a:r>
          <a:endParaRPr lang="ar-EG" sz="2400" dirty="0"/>
        </a:p>
      </dgm:t>
    </dgm:pt>
    <dgm:pt modelId="{A9AD9B09-760F-465F-B7F8-25970FD893A5}" type="parTrans" cxnId="{09110700-22CE-44FF-B50C-96A4FE3A6D81}">
      <dgm:prSet/>
      <dgm:spPr/>
      <dgm:t>
        <a:bodyPr/>
        <a:lstStyle/>
        <a:p>
          <a:pPr algn="justLow" rtl="1"/>
          <a:endParaRPr lang="ar-EG" sz="2400"/>
        </a:p>
      </dgm:t>
    </dgm:pt>
    <dgm:pt modelId="{036C0956-D30C-4148-B044-680ADE6E001B}" type="sibTrans" cxnId="{09110700-22CE-44FF-B50C-96A4FE3A6D81}">
      <dgm:prSet/>
      <dgm:spPr/>
      <dgm:t>
        <a:bodyPr/>
        <a:lstStyle/>
        <a:p>
          <a:pPr algn="justLow" rtl="1"/>
          <a:endParaRPr lang="ar-EG" sz="2400"/>
        </a:p>
      </dgm:t>
    </dgm:pt>
    <dgm:pt modelId="{F5799203-5F5F-4799-BFFB-4F3CC0025CF7}" type="pres">
      <dgm:prSet presAssocID="{7BF4C0CD-B701-4EB9-99A9-1A35D5492D77}" presName="hierChild1" presStyleCnt="0">
        <dgm:presLayoutVars>
          <dgm:chPref val="1"/>
          <dgm:dir/>
          <dgm:animOne val="branch"/>
          <dgm:animLvl val="lvl"/>
          <dgm:resizeHandles/>
        </dgm:presLayoutVars>
      </dgm:prSet>
      <dgm:spPr/>
      <dgm:t>
        <a:bodyPr/>
        <a:lstStyle/>
        <a:p>
          <a:pPr rtl="1"/>
          <a:endParaRPr lang="ar-EG"/>
        </a:p>
      </dgm:t>
    </dgm:pt>
    <dgm:pt modelId="{758379E4-197D-49F0-9A6A-71B7D6A594E7}" type="pres">
      <dgm:prSet presAssocID="{D7AD90F3-BFEF-41BB-98B5-4E49CFA0A128}" presName="hierRoot1" presStyleCnt="0"/>
      <dgm:spPr/>
    </dgm:pt>
    <dgm:pt modelId="{95E908D8-85E9-46CC-9834-62499BE3E730}" type="pres">
      <dgm:prSet presAssocID="{D7AD90F3-BFEF-41BB-98B5-4E49CFA0A128}" presName="composite" presStyleCnt="0"/>
      <dgm:spPr/>
    </dgm:pt>
    <dgm:pt modelId="{49AFAE07-3911-40B2-B124-37A6F2355FAD}" type="pres">
      <dgm:prSet presAssocID="{D7AD90F3-BFEF-41BB-98B5-4E49CFA0A128}" presName="image" presStyleLbl="node0" presStyleIdx="0" presStyleCnt="1"/>
      <dgm:spPr>
        <a:blipFill rotWithShape="1">
          <a:blip xmlns:r="http://schemas.openxmlformats.org/officeDocument/2006/relationships" r:embed="rId1"/>
          <a:stretch>
            <a:fillRect/>
          </a:stretch>
        </a:blipFill>
      </dgm:spPr>
    </dgm:pt>
    <dgm:pt modelId="{42914879-4B56-4122-813D-09044858C724}" type="pres">
      <dgm:prSet presAssocID="{D7AD90F3-BFEF-41BB-98B5-4E49CFA0A128}" presName="text" presStyleLbl="revTx" presStyleIdx="0" presStyleCnt="1">
        <dgm:presLayoutVars>
          <dgm:chPref val="3"/>
        </dgm:presLayoutVars>
      </dgm:prSet>
      <dgm:spPr/>
      <dgm:t>
        <a:bodyPr/>
        <a:lstStyle/>
        <a:p>
          <a:pPr rtl="1"/>
          <a:endParaRPr lang="ar-EG"/>
        </a:p>
      </dgm:t>
    </dgm:pt>
    <dgm:pt modelId="{F090C94E-72EF-4792-A2BD-D8640D75311E}" type="pres">
      <dgm:prSet presAssocID="{D7AD90F3-BFEF-41BB-98B5-4E49CFA0A128}" presName="hierChild2" presStyleCnt="0"/>
      <dgm:spPr/>
    </dgm:pt>
  </dgm:ptLst>
  <dgm:cxnLst>
    <dgm:cxn modelId="{09110700-22CE-44FF-B50C-96A4FE3A6D81}" srcId="{7BF4C0CD-B701-4EB9-99A9-1A35D5492D77}" destId="{D7AD90F3-BFEF-41BB-98B5-4E49CFA0A128}" srcOrd="0" destOrd="0" parTransId="{A9AD9B09-760F-465F-B7F8-25970FD893A5}" sibTransId="{036C0956-D30C-4148-B044-680ADE6E001B}"/>
    <dgm:cxn modelId="{0879CB37-2648-4E0C-AABB-D170E0F676D1}" type="presOf" srcId="{D7AD90F3-BFEF-41BB-98B5-4E49CFA0A128}" destId="{42914879-4B56-4122-813D-09044858C724}" srcOrd="0" destOrd="0" presId="urn:microsoft.com/office/officeart/2009/layout/CirclePictureHierarchy"/>
    <dgm:cxn modelId="{A5B32479-30C6-4402-9E5C-6F9444172CAD}" type="presOf" srcId="{7BF4C0CD-B701-4EB9-99A9-1A35D5492D77}" destId="{F5799203-5F5F-4799-BFFB-4F3CC0025CF7}" srcOrd="0" destOrd="0" presId="urn:microsoft.com/office/officeart/2009/layout/CirclePictureHierarchy"/>
    <dgm:cxn modelId="{9F32DA1B-34EC-4840-AB25-870AA5775905}" type="presParOf" srcId="{F5799203-5F5F-4799-BFFB-4F3CC0025CF7}" destId="{758379E4-197D-49F0-9A6A-71B7D6A594E7}" srcOrd="0" destOrd="0" presId="urn:microsoft.com/office/officeart/2009/layout/CirclePictureHierarchy"/>
    <dgm:cxn modelId="{FA0BDD61-59B5-402D-8092-236DC832095C}" type="presParOf" srcId="{758379E4-197D-49F0-9A6A-71B7D6A594E7}" destId="{95E908D8-85E9-46CC-9834-62499BE3E730}" srcOrd="0" destOrd="0" presId="urn:microsoft.com/office/officeart/2009/layout/CirclePictureHierarchy"/>
    <dgm:cxn modelId="{2B7747F5-D3CB-4484-BD04-B5F37C00569D}" type="presParOf" srcId="{95E908D8-85E9-46CC-9834-62499BE3E730}" destId="{49AFAE07-3911-40B2-B124-37A6F2355FAD}" srcOrd="0" destOrd="0" presId="urn:microsoft.com/office/officeart/2009/layout/CirclePictureHierarchy"/>
    <dgm:cxn modelId="{1F10A4BD-AEFB-4331-A010-20505F98AD03}" type="presParOf" srcId="{95E908D8-85E9-46CC-9834-62499BE3E730}" destId="{42914879-4B56-4122-813D-09044858C724}" srcOrd="1" destOrd="0" presId="urn:microsoft.com/office/officeart/2009/layout/CirclePictureHierarchy"/>
    <dgm:cxn modelId="{714F6095-B934-4371-83A5-EE16FF9B6459}" type="presParOf" srcId="{758379E4-197D-49F0-9A6A-71B7D6A594E7}" destId="{F090C94E-72EF-4792-A2BD-D8640D75311E}"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7BF4C0CD-B701-4EB9-99A9-1A35D5492D77}" type="doc">
      <dgm:prSet loTypeId="urn:microsoft.com/office/officeart/2009/layout/CirclePictureHierarchy" loCatId="picture" qsTypeId="urn:microsoft.com/office/officeart/2005/8/quickstyle/simple1" qsCatId="simple" csTypeId="urn:microsoft.com/office/officeart/2005/8/colors/accent1_2" csCatId="accent1" phldr="1"/>
      <dgm:spPr/>
      <dgm:t>
        <a:bodyPr/>
        <a:lstStyle/>
        <a:p>
          <a:pPr rtl="1"/>
          <a:endParaRPr lang="ar-EG"/>
        </a:p>
      </dgm:t>
    </dgm:pt>
    <dgm:pt modelId="{D7AD90F3-BFEF-41BB-98B5-4E49CFA0A128}">
      <dgm:prSet phldrT="[Text]" custT="1"/>
      <dgm:spPr/>
      <dgm:t>
        <a:bodyPr/>
        <a:lstStyle/>
        <a:p>
          <a:pPr rtl="1"/>
          <a:endParaRPr lang="ar-EG" sz="2400" dirty="0" smtClean="0"/>
        </a:p>
        <a:p>
          <a:pPr algn="justLow" rtl="1"/>
          <a:r>
            <a:rPr lang="ar-EG" sz="2400" dirty="0" smtClean="0"/>
            <a:t>لكى تبدأ بتمرين الإصغاء بفاعلية أكبر، اكتف بالتزام الصمت، واترك الشخص الآخر يتكلم. فقد ترغب فى طرح بعض الأسئلة، ومن ثم الإصغاء بتمعن إلى الإجابة. ومن خلال قيامك بذلك، ستتعلم أموراً أكثر يمكنك ان تستجيب معها من خلال الإصغاء بشكل ناشط. فعندما تصغى، يتمكن الآخرون من التألق، وعندئذ ستتعلم الكثير.</a:t>
          </a:r>
        </a:p>
        <a:p>
          <a:pPr rtl="1"/>
          <a:endParaRPr lang="ar-EG" sz="2400" dirty="0" smtClean="0"/>
        </a:p>
        <a:p>
          <a:pPr algn="justLow" rtl="1"/>
          <a:endParaRPr lang="ar-EG" sz="2400" dirty="0"/>
        </a:p>
      </dgm:t>
    </dgm:pt>
    <dgm:pt modelId="{A9AD9B09-760F-465F-B7F8-25970FD893A5}" type="parTrans" cxnId="{09110700-22CE-44FF-B50C-96A4FE3A6D81}">
      <dgm:prSet/>
      <dgm:spPr/>
      <dgm:t>
        <a:bodyPr/>
        <a:lstStyle/>
        <a:p>
          <a:pPr algn="justLow" rtl="1"/>
          <a:endParaRPr lang="ar-EG" sz="2400"/>
        </a:p>
      </dgm:t>
    </dgm:pt>
    <dgm:pt modelId="{036C0956-D30C-4148-B044-680ADE6E001B}" type="sibTrans" cxnId="{09110700-22CE-44FF-B50C-96A4FE3A6D81}">
      <dgm:prSet/>
      <dgm:spPr/>
      <dgm:t>
        <a:bodyPr/>
        <a:lstStyle/>
        <a:p>
          <a:pPr algn="justLow" rtl="1"/>
          <a:endParaRPr lang="ar-EG" sz="2400"/>
        </a:p>
      </dgm:t>
    </dgm:pt>
    <dgm:pt modelId="{F5799203-5F5F-4799-BFFB-4F3CC0025CF7}" type="pres">
      <dgm:prSet presAssocID="{7BF4C0CD-B701-4EB9-99A9-1A35D5492D77}" presName="hierChild1" presStyleCnt="0">
        <dgm:presLayoutVars>
          <dgm:chPref val="1"/>
          <dgm:dir/>
          <dgm:animOne val="branch"/>
          <dgm:animLvl val="lvl"/>
          <dgm:resizeHandles/>
        </dgm:presLayoutVars>
      </dgm:prSet>
      <dgm:spPr/>
      <dgm:t>
        <a:bodyPr/>
        <a:lstStyle/>
        <a:p>
          <a:pPr rtl="1"/>
          <a:endParaRPr lang="ar-EG"/>
        </a:p>
      </dgm:t>
    </dgm:pt>
    <dgm:pt modelId="{758379E4-197D-49F0-9A6A-71B7D6A594E7}" type="pres">
      <dgm:prSet presAssocID="{D7AD90F3-BFEF-41BB-98B5-4E49CFA0A128}" presName="hierRoot1" presStyleCnt="0"/>
      <dgm:spPr/>
    </dgm:pt>
    <dgm:pt modelId="{95E908D8-85E9-46CC-9834-62499BE3E730}" type="pres">
      <dgm:prSet presAssocID="{D7AD90F3-BFEF-41BB-98B5-4E49CFA0A128}" presName="composite" presStyleCnt="0"/>
      <dgm:spPr/>
    </dgm:pt>
    <dgm:pt modelId="{49AFAE07-3911-40B2-B124-37A6F2355FAD}" type="pres">
      <dgm:prSet presAssocID="{D7AD90F3-BFEF-41BB-98B5-4E49CFA0A128}" presName="image" presStyleLbl="node0" presStyleIdx="0" presStyleCnt="1"/>
      <dgm:spPr>
        <a:blipFill rotWithShape="1">
          <a:blip xmlns:r="http://schemas.openxmlformats.org/officeDocument/2006/relationships" r:embed="rId1"/>
          <a:stretch>
            <a:fillRect/>
          </a:stretch>
        </a:blipFill>
      </dgm:spPr>
    </dgm:pt>
    <dgm:pt modelId="{42914879-4B56-4122-813D-09044858C724}" type="pres">
      <dgm:prSet presAssocID="{D7AD90F3-BFEF-41BB-98B5-4E49CFA0A128}" presName="text" presStyleLbl="revTx" presStyleIdx="0" presStyleCnt="1">
        <dgm:presLayoutVars>
          <dgm:chPref val="3"/>
        </dgm:presLayoutVars>
      </dgm:prSet>
      <dgm:spPr/>
      <dgm:t>
        <a:bodyPr/>
        <a:lstStyle/>
        <a:p>
          <a:pPr rtl="1"/>
          <a:endParaRPr lang="ar-EG"/>
        </a:p>
      </dgm:t>
    </dgm:pt>
    <dgm:pt modelId="{F090C94E-72EF-4792-A2BD-D8640D75311E}" type="pres">
      <dgm:prSet presAssocID="{D7AD90F3-BFEF-41BB-98B5-4E49CFA0A128}" presName="hierChild2" presStyleCnt="0"/>
      <dgm:spPr/>
    </dgm:pt>
  </dgm:ptLst>
  <dgm:cxnLst>
    <dgm:cxn modelId="{09110700-22CE-44FF-B50C-96A4FE3A6D81}" srcId="{7BF4C0CD-B701-4EB9-99A9-1A35D5492D77}" destId="{D7AD90F3-BFEF-41BB-98B5-4E49CFA0A128}" srcOrd="0" destOrd="0" parTransId="{A9AD9B09-760F-465F-B7F8-25970FD893A5}" sibTransId="{036C0956-D30C-4148-B044-680ADE6E001B}"/>
    <dgm:cxn modelId="{72D07F54-710E-425D-9A43-CB780E07FF41}" type="presOf" srcId="{D7AD90F3-BFEF-41BB-98B5-4E49CFA0A128}" destId="{42914879-4B56-4122-813D-09044858C724}" srcOrd="0" destOrd="0" presId="urn:microsoft.com/office/officeart/2009/layout/CirclePictureHierarchy"/>
    <dgm:cxn modelId="{9353EBDC-D2E9-47BE-A6AB-93D827C190F3}" type="presOf" srcId="{7BF4C0CD-B701-4EB9-99A9-1A35D5492D77}" destId="{F5799203-5F5F-4799-BFFB-4F3CC0025CF7}" srcOrd="0" destOrd="0" presId="urn:microsoft.com/office/officeart/2009/layout/CirclePictureHierarchy"/>
    <dgm:cxn modelId="{164B7807-0FF1-441F-A8F6-F9DCAC8897E1}" type="presParOf" srcId="{F5799203-5F5F-4799-BFFB-4F3CC0025CF7}" destId="{758379E4-197D-49F0-9A6A-71B7D6A594E7}" srcOrd="0" destOrd="0" presId="urn:microsoft.com/office/officeart/2009/layout/CirclePictureHierarchy"/>
    <dgm:cxn modelId="{D6272FB4-6096-4042-B871-B8611721FE45}" type="presParOf" srcId="{758379E4-197D-49F0-9A6A-71B7D6A594E7}" destId="{95E908D8-85E9-46CC-9834-62499BE3E730}" srcOrd="0" destOrd="0" presId="urn:microsoft.com/office/officeart/2009/layout/CirclePictureHierarchy"/>
    <dgm:cxn modelId="{DFA80ACF-15E2-470C-B5B1-456445B8E7B9}" type="presParOf" srcId="{95E908D8-85E9-46CC-9834-62499BE3E730}" destId="{49AFAE07-3911-40B2-B124-37A6F2355FAD}" srcOrd="0" destOrd="0" presId="urn:microsoft.com/office/officeart/2009/layout/CirclePictureHierarchy"/>
    <dgm:cxn modelId="{CEA64ABC-7233-42B0-A556-170C8D32B03B}" type="presParOf" srcId="{95E908D8-85E9-46CC-9834-62499BE3E730}" destId="{42914879-4B56-4122-813D-09044858C724}" srcOrd="1" destOrd="0" presId="urn:microsoft.com/office/officeart/2009/layout/CirclePictureHierarchy"/>
    <dgm:cxn modelId="{BB31D66C-0BF6-4D06-8D8A-74D29D3164D8}" type="presParOf" srcId="{758379E4-197D-49F0-9A6A-71B7D6A594E7}" destId="{F090C94E-72EF-4792-A2BD-D8640D75311E}"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5B393269-F1ED-43AA-885A-13778AC48A9E}" type="doc">
      <dgm:prSet loTypeId="urn:microsoft.com/office/officeart/2008/layout/BubblePictureList" loCatId="picture" qsTypeId="urn:microsoft.com/office/officeart/2005/8/quickstyle/simple1" qsCatId="simple" csTypeId="urn:microsoft.com/office/officeart/2005/8/colors/accent1_2" csCatId="accent1" phldr="1"/>
      <dgm:spPr/>
      <dgm:t>
        <a:bodyPr/>
        <a:lstStyle/>
        <a:p>
          <a:pPr rtl="1"/>
          <a:endParaRPr lang="ar-EG"/>
        </a:p>
      </dgm:t>
    </dgm:pt>
    <dgm:pt modelId="{AB51CB9D-F1F8-4FE6-82F4-01E89094D328}">
      <dgm:prSet phldrT="[Text]" custT="1"/>
      <dgm:spPr/>
      <dgm:t>
        <a:bodyPr/>
        <a:lstStyle/>
        <a:p>
          <a:pPr algn="justLow" rtl="1"/>
          <a:r>
            <a:rPr lang="ar-EG" sz="2400" dirty="0" smtClean="0"/>
            <a:t>يخوض معظم الرياديين مخاطر محسوبة</a:t>
          </a:r>
          <a:r>
            <a:rPr lang="en-US" sz="2400" dirty="0" smtClean="0"/>
            <a:t> </a:t>
          </a:r>
          <a:r>
            <a:rPr lang="ar-EG" sz="2400" dirty="0" smtClean="0"/>
            <a:t>ومعتدلة. فهم يتفادون الحالات المقرونة بمخاطر متدنية بسبب قلة التحدى فيها، بينما يتجنبون الحالات ذات المخاطر العالية لأنهم يرغبون فى تحقيق النجاح. إنهم يضعون أهدافاً عاليةً ويستمعونر بالتحدى، لكنهم لا يقامرون.</a:t>
          </a:r>
          <a:endParaRPr lang="ar-EG" sz="2400" dirty="0"/>
        </a:p>
      </dgm:t>
    </dgm:pt>
    <dgm:pt modelId="{648D4894-2AF6-43E6-A1B4-BCDF5C0DBB26}" type="parTrans" cxnId="{87B3B76A-7378-4478-98A5-A2298DC6658F}">
      <dgm:prSet/>
      <dgm:spPr/>
      <dgm:t>
        <a:bodyPr/>
        <a:lstStyle/>
        <a:p>
          <a:pPr rtl="1"/>
          <a:endParaRPr lang="ar-EG" sz="2400"/>
        </a:p>
      </dgm:t>
    </dgm:pt>
    <dgm:pt modelId="{1E5F8B0C-085F-44AB-A123-5580FE117EBE}" type="sibTrans" cxnId="{87B3B76A-7378-4478-98A5-A2298DC6658F}">
      <dgm:prSet/>
      <dgm:spPr>
        <a:blipFill rotWithShape="1">
          <a:blip xmlns:r="http://schemas.openxmlformats.org/officeDocument/2006/relationships" r:embed="rId1"/>
          <a:stretch>
            <a:fillRect/>
          </a:stretch>
        </a:blipFill>
      </dgm:spPr>
      <dgm:t>
        <a:bodyPr/>
        <a:lstStyle/>
        <a:p>
          <a:pPr rtl="1"/>
          <a:endParaRPr lang="ar-EG" sz="2400"/>
        </a:p>
      </dgm:t>
    </dgm:pt>
    <dgm:pt modelId="{47354C83-F777-4379-82D9-2D521767B4D1}" type="pres">
      <dgm:prSet presAssocID="{5B393269-F1ED-43AA-885A-13778AC48A9E}" presName="Name0" presStyleCnt="0">
        <dgm:presLayoutVars>
          <dgm:chMax val="8"/>
          <dgm:chPref val="8"/>
          <dgm:dir/>
        </dgm:presLayoutVars>
      </dgm:prSet>
      <dgm:spPr/>
      <dgm:t>
        <a:bodyPr/>
        <a:lstStyle/>
        <a:p>
          <a:pPr rtl="1"/>
          <a:endParaRPr lang="ar-EG"/>
        </a:p>
      </dgm:t>
    </dgm:pt>
    <dgm:pt modelId="{EB611BEB-A9BD-44BF-B805-2EF4CB5F842F}" type="pres">
      <dgm:prSet presAssocID="{AB51CB9D-F1F8-4FE6-82F4-01E89094D328}" presName="parent_text_1" presStyleLbl="revTx" presStyleIdx="0" presStyleCnt="1" custScaleY="139090" custLinFactNeighborX="-1206" custLinFactNeighborY="24230">
        <dgm:presLayoutVars>
          <dgm:chMax val="0"/>
          <dgm:chPref val="0"/>
          <dgm:bulletEnabled val="1"/>
        </dgm:presLayoutVars>
      </dgm:prSet>
      <dgm:spPr/>
      <dgm:t>
        <a:bodyPr/>
        <a:lstStyle/>
        <a:p>
          <a:pPr rtl="1"/>
          <a:endParaRPr lang="ar-EG"/>
        </a:p>
      </dgm:t>
    </dgm:pt>
    <dgm:pt modelId="{141DD79D-B202-485E-BD50-E45DD8827B96}" type="pres">
      <dgm:prSet presAssocID="{AB51CB9D-F1F8-4FE6-82F4-01E89094D328}" presName="image_accent_1" presStyleCnt="0"/>
      <dgm:spPr/>
    </dgm:pt>
    <dgm:pt modelId="{8C678721-5C0C-4315-ACC1-D6CFBC74E82E}" type="pres">
      <dgm:prSet presAssocID="{AB51CB9D-F1F8-4FE6-82F4-01E89094D328}" presName="imageAccentRepeatNode" presStyleLbl="alignNode1" presStyleIdx="0" presStyleCnt="2" custScaleX="77727" custLinFactNeighborX="25132" custLinFactNeighborY="1933"/>
      <dgm:spPr/>
    </dgm:pt>
    <dgm:pt modelId="{6683BBB6-F563-4538-AE3E-C81EDCF3C52B}" type="pres">
      <dgm:prSet presAssocID="{AB51CB9D-F1F8-4FE6-82F4-01E89094D328}" presName="accent_1" presStyleLbl="alignNode1" presStyleIdx="1" presStyleCnt="2" custScaleX="77727"/>
      <dgm:spPr/>
    </dgm:pt>
    <dgm:pt modelId="{A1234ED6-59AA-4A9D-9FE8-24A1A0948124}" type="pres">
      <dgm:prSet presAssocID="{1E5F8B0C-085F-44AB-A123-5580FE117EBE}" presName="image_1" presStyleCnt="0"/>
      <dgm:spPr/>
    </dgm:pt>
    <dgm:pt modelId="{FFBB80DE-1BE5-40F4-B3ED-4A457B67FE40}" type="pres">
      <dgm:prSet presAssocID="{1E5F8B0C-085F-44AB-A123-5580FE117EBE}" presName="imageRepeatNode" presStyleLbl="fgImgPlace1" presStyleIdx="0" presStyleCnt="1" custScaleX="77727" custLinFactNeighborX="26763" custLinFactNeighborY="-1595"/>
      <dgm:spPr/>
      <dgm:t>
        <a:bodyPr/>
        <a:lstStyle/>
        <a:p>
          <a:pPr rtl="1"/>
          <a:endParaRPr lang="ar-EG"/>
        </a:p>
      </dgm:t>
    </dgm:pt>
  </dgm:ptLst>
  <dgm:cxnLst>
    <dgm:cxn modelId="{BEDFD193-10F7-4922-8FFD-55F0DFFF32B6}" type="presOf" srcId="{1E5F8B0C-085F-44AB-A123-5580FE117EBE}" destId="{FFBB80DE-1BE5-40F4-B3ED-4A457B67FE40}" srcOrd="0" destOrd="0" presId="urn:microsoft.com/office/officeart/2008/layout/BubblePictureList"/>
    <dgm:cxn modelId="{B6819F1F-006B-49A6-8E2D-51073E0DEA2B}" type="presOf" srcId="{AB51CB9D-F1F8-4FE6-82F4-01E89094D328}" destId="{EB611BEB-A9BD-44BF-B805-2EF4CB5F842F}" srcOrd="0" destOrd="0" presId="urn:microsoft.com/office/officeart/2008/layout/BubblePictureList"/>
    <dgm:cxn modelId="{87B3B76A-7378-4478-98A5-A2298DC6658F}" srcId="{5B393269-F1ED-43AA-885A-13778AC48A9E}" destId="{AB51CB9D-F1F8-4FE6-82F4-01E89094D328}" srcOrd="0" destOrd="0" parTransId="{648D4894-2AF6-43E6-A1B4-BCDF5C0DBB26}" sibTransId="{1E5F8B0C-085F-44AB-A123-5580FE117EBE}"/>
    <dgm:cxn modelId="{5E7C015F-441C-42AC-B464-D6512DD04F6E}" type="presOf" srcId="{5B393269-F1ED-43AA-885A-13778AC48A9E}" destId="{47354C83-F777-4379-82D9-2D521767B4D1}" srcOrd="0" destOrd="0" presId="urn:microsoft.com/office/officeart/2008/layout/BubblePictureList"/>
    <dgm:cxn modelId="{61A3A175-096C-4CEA-B635-EBA7954E984A}" type="presParOf" srcId="{47354C83-F777-4379-82D9-2D521767B4D1}" destId="{EB611BEB-A9BD-44BF-B805-2EF4CB5F842F}" srcOrd="0" destOrd="0" presId="urn:microsoft.com/office/officeart/2008/layout/BubblePictureList"/>
    <dgm:cxn modelId="{AB9C250A-6C30-4ED6-BB3B-776BF95BA4B2}" type="presParOf" srcId="{47354C83-F777-4379-82D9-2D521767B4D1}" destId="{141DD79D-B202-485E-BD50-E45DD8827B96}" srcOrd="1" destOrd="0" presId="urn:microsoft.com/office/officeart/2008/layout/BubblePictureList"/>
    <dgm:cxn modelId="{DD49FF8C-4AF1-4B38-8768-483C656A307B}" type="presParOf" srcId="{141DD79D-B202-485E-BD50-E45DD8827B96}" destId="{8C678721-5C0C-4315-ACC1-D6CFBC74E82E}" srcOrd="0" destOrd="0" presId="urn:microsoft.com/office/officeart/2008/layout/BubblePictureList"/>
    <dgm:cxn modelId="{535FCD50-43BB-4A38-A48E-130313A43FBB}" type="presParOf" srcId="{47354C83-F777-4379-82D9-2D521767B4D1}" destId="{6683BBB6-F563-4538-AE3E-C81EDCF3C52B}" srcOrd="2" destOrd="0" presId="urn:microsoft.com/office/officeart/2008/layout/BubblePictureList"/>
    <dgm:cxn modelId="{C27F396E-69E0-42AA-A113-A2FC4D737FE6}" type="presParOf" srcId="{47354C83-F777-4379-82D9-2D521767B4D1}" destId="{A1234ED6-59AA-4A9D-9FE8-24A1A0948124}" srcOrd="3" destOrd="0" presId="urn:microsoft.com/office/officeart/2008/layout/BubblePictureList"/>
    <dgm:cxn modelId="{7F0A5828-3386-4896-93D7-2D2B2364AB3E}" type="presParOf" srcId="{A1234ED6-59AA-4A9D-9FE8-24A1A0948124}" destId="{FFBB80DE-1BE5-40F4-B3ED-4A457B67FE40}" srcOrd="0" destOrd="0" presId="urn:microsoft.com/office/officeart/2008/layout/Bubble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7798345C-C291-4DC1-A237-6EDA442861EF}"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1F9843F2-34D3-4991-946F-C3270EC3455B}">
      <dgm:prSet phldrT="[Text]" custT="1"/>
      <dgm:spPr/>
      <dgm:t>
        <a:bodyPr/>
        <a:lstStyle/>
        <a:p>
          <a:pPr rtl="1"/>
          <a:r>
            <a:rPr lang="ar-EG" sz="2400" dirty="0" smtClean="0"/>
            <a:t>تنشأ حالة المخاطرة عندما يتطلب الاختيار بين خيارين أو أكثر، تكون نتائجها غير معروفة، ويقتضيان إجراء تقييم غير موضوعى. وتقترن المخاطرة بنجاح محتمل وبخسارة محتملة، وكلما ازداد احتمال الخسارة أو الربح، ازدادت حدة المخاطرة.</a:t>
          </a:r>
          <a:endParaRPr lang="ar-EG" sz="2400" dirty="0"/>
        </a:p>
      </dgm:t>
    </dgm:pt>
    <dgm:pt modelId="{23436D73-0C8E-4031-A754-8D10F928A218}" type="parTrans" cxnId="{A157F706-15B2-496E-B2A9-56CC54EC72B8}">
      <dgm:prSet/>
      <dgm:spPr/>
      <dgm:t>
        <a:bodyPr/>
        <a:lstStyle/>
        <a:p>
          <a:pPr rtl="1"/>
          <a:endParaRPr lang="ar-EG" sz="2400"/>
        </a:p>
      </dgm:t>
    </dgm:pt>
    <dgm:pt modelId="{9A7E6DAA-79F6-4C80-944E-C00B43289AB9}" type="sibTrans" cxnId="{A157F706-15B2-496E-B2A9-56CC54EC72B8}">
      <dgm:prSet/>
      <dgm:spPr/>
      <dgm:t>
        <a:bodyPr/>
        <a:lstStyle/>
        <a:p>
          <a:pPr rtl="1"/>
          <a:endParaRPr lang="ar-EG" sz="2400"/>
        </a:p>
      </dgm:t>
    </dgm:pt>
    <dgm:pt modelId="{68DCD55E-D5E6-4471-8F39-B7537F7AE6A9}" type="pres">
      <dgm:prSet presAssocID="{7798345C-C291-4DC1-A237-6EDA442861EF}" presName="Name0" presStyleCnt="0">
        <dgm:presLayoutVars>
          <dgm:chMax/>
          <dgm:chPref/>
          <dgm:dir/>
        </dgm:presLayoutVars>
      </dgm:prSet>
      <dgm:spPr/>
      <dgm:t>
        <a:bodyPr/>
        <a:lstStyle/>
        <a:p>
          <a:pPr rtl="1"/>
          <a:endParaRPr lang="ar-EG"/>
        </a:p>
      </dgm:t>
    </dgm:pt>
    <dgm:pt modelId="{FC8954DC-165B-431E-9E69-E7200E2A97E1}" type="pres">
      <dgm:prSet presAssocID="{1F9843F2-34D3-4991-946F-C3270EC3455B}" presName="composite" presStyleCnt="0">
        <dgm:presLayoutVars>
          <dgm:chMax/>
          <dgm:chPref/>
        </dgm:presLayoutVars>
      </dgm:prSet>
      <dgm:spPr/>
    </dgm:pt>
    <dgm:pt modelId="{85BD1C2A-3A44-4D74-8C99-4119391D9A16}" type="pres">
      <dgm:prSet presAssocID="{1F9843F2-34D3-4991-946F-C3270EC3455B}" presName="Image" presStyleLbl="bgImgPlace1" presStyleIdx="0" presStyleCnt="1" custLinFactNeighborX="-8077" custLinFactNeighborY="4580"/>
      <dgm:spPr>
        <a:blipFill rotWithShape="1">
          <a:blip xmlns:r="http://schemas.openxmlformats.org/officeDocument/2006/relationships" r:embed="rId1"/>
          <a:stretch>
            <a:fillRect/>
          </a:stretch>
        </a:blipFill>
      </dgm:spPr>
    </dgm:pt>
    <dgm:pt modelId="{31A481E7-0888-4B90-90F5-9DC24C84618F}" type="pres">
      <dgm:prSet presAssocID="{1F9843F2-34D3-4991-946F-C3270EC3455B}" presName="ParentText" presStyleLbl="revTx" presStyleIdx="0" presStyleCnt="1">
        <dgm:presLayoutVars>
          <dgm:chMax val="0"/>
          <dgm:chPref val="0"/>
          <dgm:bulletEnabled val="1"/>
        </dgm:presLayoutVars>
      </dgm:prSet>
      <dgm:spPr/>
      <dgm:t>
        <a:bodyPr/>
        <a:lstStyle/>
        <a:p>
          <a:pPr rtl="1"/>
          <a:endParaRPr lang="ar-EG"/>
        </a:p>
      </dgm:t>
    </dgm:pt>
    <dgm:pt modelId="{896A1976-EF46-485C-A8CA-7CF23F565DA6}" type="pres">
      <dgm:prSet presAssocID="{1F9843F2-34D3-4991-946F-C3270EC3455B}" presName="tlFrame" presStyleLbl="node1" presStyleIdx="0" presStyleCnt="4" custLinFactNeighborX="15973" custLinFactNeighborY="4336"/>
      <dgm:spPr>
        <a:solidFill>
          <a:srgbClr val="00B050"/>
        </a:solidFill>
      </dgm:spPr>
    </dgm:pt>
    <dgm:pt modelId="{8C633726-F0F3-40F0-B559-8A6D8217E0B6}" type="pres">
      <dgm:prSet presAssocID="{1F9843F2-34D3-4991-946F-C3270EC3455B}" presName="trFrame" presStyleLbl="node1" presStyleIdx="1" presStyleCnt="4"/>
      <dgm:spPr>
        <a:solidFill>
          <a:srgbClr val="00B0F0"/>
        </a:solidFill>
      </dgm:spPr>
    </dgm:pt>
    <dgm:pt modelId="{49925382-49DA-4761-8C21-DBC99ECC318C}" type="pres">
      <dgm:prSet presAssocID="{1F9843F2-34D3-4991-946F-C3270EC3455B}" presName="blFrame" presStyleLbl="node1" presStyleIdx="2" presStyleCnt="4" custLinFactNeighborX="15973" custLinFactNeighborY="4336"/>
      <dgm:spPr>
        <a:solidFill>
          <a:srgbClr val="6A6506"/>
        </a:solidFill>
      </dgm:spPr>
    </dgm:pt>
    <dgm:pt modelId="{9B6A6B30-96FA-4EB1-961F-064FEC0AC815}" type="pres">
      <dgm:prSet presAssocID="{1F9843F2-34D3-4991-946F-C3270EC3455B}" presName="brFrame" presStyleLbl="node1" presStyleIdx="3" presStyleCnt="4"/>
      <dgm:spPr>
        <a:solidFill>
          <a:srgbClr val="7030A0"/>
        </a:solidFill>
      </dgm:spPr>
    </dgm:pt>
  </dgm:ptLst>
  <dgm:cxnLst>
    <dgm:cxn modelId="{26ECCD24-F3D5-4F35-86A0-DE95F6DA01BE}" type="presOf" srcId="{1F9843F2-34D3-4991-946F-C3270EC3455B}" destId="{31A481E7-0888-4B90-90F5-9DC24C84618F}" srcOrd="0" destOrd="0" presId="urn:microsoft.com/office/officeart/2009/3/layout/FramedTextPicture"/>
    <dgm:cxn modelId="{FC336168-7577-4866-A913-3928555BD710}" type="presOf" srcId="{7798345C-C291-4DC1-A237-6EDA442861EF}" destId="{68DCD55E-D5E6-4471-8F39-B7537F7AE6A9}" srcOrd="0" destOrd="0" presId="urn:microsoft.com/office/officeart/2009/3/layout/FramedTextPicture"/>
    <dgm:cxn modelId="{A157F706-15B2-496E-B2A9-56CC54EC72B8}" srcId="{7798345C-C291-4DC1-A237-6EDA442861EF}" destId="{1F9843F2-34D3-4991-946F-C3270EC3455B}" srcOrd="0" destOrd="0" parTransId="{23436D73-0C8E-4031-A754-8D10F928A218}" sibTransId="{9A7E6DAA-79F6-4C80-944E-C00B43289AB9}"/>
    <dgm:cxn modelId="{A73EC9CA-6D5C-4C89-80EE-9F6B45864A78}" type="presParOf" srcId="{68DCD55E-D5E6-4471-8F39-B7537F7AE6A9}" destId="{FC8954DC-165B-431E-9E69-E7200E2A97E1}" srcOrd="0" destOrd="0" presId="urn:microsoft.com/office/officeart/2009/3/layout/FramedTextPicture"/>
    <dgm:cxn modelId="{F1BDD0EE-5641-46F4-B72F-4678EA7E54CF}" type="presParOf" srcId="{FC8954DC-165B-431E-9E69-E7200E2A97E1}" destId="{85BD1C2A-3A44-4D74-8C99-4119391D9A16}" srcOrd="0" destOrd="0" presId="urn:microsoft.com/office/officeart/2009/3/layout/FramedTextPicture"/>
    <dgm:cxn modelId="{F85C919E-067B-4A93-9E9D-EC087A97ED46}" type="presParOf" srcId="{FC8954DC-165B-431E-9E69-E7200E2A97E1}" destId="{31A481E7-0888-4B90-90F5-9DC24C84618F}" srcOrd="1" destOrd="0" presId="urn:microsoft.com/office/officeart/2009/3/layout/FramedTextPicture"/>
    <dgm:cxn modelId="{F3CFC6E8-ACA6-4829-B99A-370CDE39E85C}" type="presParOf" srcId="{FC8954DC-165B-431E-9E69-E7200E2A97E1}" destId="{896A1976-EF46-485C-A8CA-7CF23F565DA6}" srcOrd="2" destOrd="0" presId="urn:microsoft.com/office/officeart/2009/3/layout/FramedTextPicture"/>
    <dgm:cxn modelId="{DE827E86-5C58-43F0-967D-1781D8DD3E52}" type="presParOf" srcId="{FC8954DC-165B-431E-9E69-E7200E2A97E1}" destId="{8C633726-F0F3-40F0-B559-8A6D8217E0B6}" srcOrd="3" destOrd="0" presId="urn:microsoft.com/office/officeart/2009/3/layout/FramedTextPicture"/>
    <dgm:cxn modelId="{D36B6B17-711B-4854-9CB0-B629AE4831E4}" type="presParOf" srcId="{FC8954DC-165B-431E-9E69-E7200E2A97E1}" destId="{49925382-49DA-4761-8C21-DBC99ECC318C}" srcOrd="4" destOrd="0" presId="urn:microsoft.com/office/officeart/2009/3/layout/FramedTextPicture"/>
    <dgm:cxn modelId="{F3C0D1ED-160E-4E4B-AFB3-E8BC45ABF833}" type="presParOf" srcId="{FC8954DC-165B-431E-9E69-E7200E2A97E1}" destId="{9B6A6B30-96FA-4EB1-961F-064FEC0AC815}"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7C4906A4-E647-42BC-A457-185BD23D9291}" type="doc">
      <dgm:prSet loTypeId="urn:microsoft.com/office/officeart/2005/8/layout/hProcess10#1" loCatId="picture" qsTypeId="urn:microsoft.com/office/officeart/2005/8/quickstyle/simple1" qsCatId="simple" csTypeId="urn:microsoft.com/office/officeart/2005/8/colors/accent1_2" csCatId="accent1" phldr="1"/>
      <dgm:spPr/>
      <dgm:t>
        <a:bodyPr/>
        <a:lstStyle/>
        <a:p>
          <a:pPr rtl="1"/>
          <a:endParaRPr lang="ar-EG"/>
        </a:p>
      </dgm:t>
    </dgm:pt>
    <dgm:pt modelId="{439DA282-3523-47C6-8F22-204DE8EEE483}">
      <dgm:prSet phldrT="[Text]" custT="1"/>
      <dgm:spPr>
        <a:solidFill>
          <a:srgbClr val="00B0F0"/>
        </a:solidFill>
      </dgm:spPr>
      <dgm:t>
        <a:bodyPr/>
        <a:lstStyle/>
        <a:p>
          <a:pPr algn="justLow" rtl="1"/>
          <a:r>
            <a:rPr lang="ar-EG" sz="2200" dirty="0" smtClean="0"/>
            <a:t>يختلف تقييم الريادى للحالة عن تقييم النوعين السابقين من الأشخاص، بالرغم من أن الريادى لديه قواسم مشتركة معهم. ويكمن وجه الاختلاف الأساسى فى أن الرياديين يجرون تقييماً نظامياً ودقيقاً لاحتمال نجاح الشركة، ولمدى تأثير جهودهم على هذا الاحتمال. فهم يدرسون حالة السوق، وينظرون إلى مدى ربحية الخطوط البديلة من مؤسسات الأعمال، والمنتجات والآلات والعمليات والموارد المالية، كما يجرون مقارنات قبل اتخاذ قرارهم الأخير. فهم يرغبون فى التأثير على النتيجة من خلال بذل جهودهم الخاصة.</a:t>
          </a:r>
          <a:endParaRPr lang="ar-EG" sz="2200" dirty="0"/>
        </a:p>
      </dgm:t>
    </dgm:pt>
    <dgm:pt modelId="{2D185607-5F81-4671-8855-5C75323621DE}" type="parTrans" cxnId="{802E1990-A59B-411F-93AC-9FFE1D76A7DE}">
      <dgm:prSet/>
      <dgm:spPr/>
      <dgm:t>
        <a:bodyPr/>
        <a:lstStyle/>
        <a:p>
          <a:pPr rtl="1"/>
          <a:endParaRPr lang="ar-EG" sz="2400"/>
        </a:p>
      </dgm:t>
    </dgm:pt>
    <dgm:pt modelId="{62B21546-66DF-4773-9978-6B74F14F8053}" type="sibTrans" cxnId="{802E1990-A59B-411F-93AC-9FFE1D76A7DE}">
      <dgm:prSet/>
      <dgm:spPr/>
      <dgm:t>
        <a:bodyPr/>
        <a:lstStyle/>
        <a:p>
          <a:pPr rtl="1"/>
          <a:endParaRPr lang="ar-EG" sz="2400"/>
        </a:p>
      </dgm:t>
    </dgm:pt>
    <dgm:pt modelId="{6DC2A30E-F605-4C65-92E7-B4EADD17F4E9}" type="pres">
      <dgm:prSet presAssocID="{7C4906A4-E647-42BC-A457-185BD23D9291}" presName="Name0" presStyleCnt="0">
        <dgm:presLayoutVars>
          <dgm:dir/>
          <dgm:resizeHandles val="exact"/>
        </dgm:presLayoutVars>
      </dgm:prSet>
      <dgm:spPr/>
      <dgm:t>
        <a:bodyPr/>
        <a:lstStyle/>
        <a:p>
          <a:pPr rtl="1"/>
          <a:endParaRPr lang="ar-EG"/>
        </a:p>
      </dgm:t>
    </dgm:pt>
    <dgm:pt modelId="{461CD2D3-5D69-4C45-BFD9-EB45FD8D810C}" type="pres">
      <dgm:prSet presAssocID="{439DA282-3523-47C6-8F22-204DE8EEE483}" presName="composite" presStyleCnt="0"/>
      <dgm:spPr/>
    </dgm:pt>
    <dgm:pt modelId="{A84D369E-9948-445D-9E08-7F6BD0F5C4E4}" type="pres">
      <dgm:prSet presAssocID="{439DA282-3523-47C6-8F22-204DE8EEE483}" presName="imagSh" presStyleLbl="bgImgPlace1" presStyleIdx="0" presStyleCnt="1"/>
      <dgm:spPr>
        <a:blipFill rotWithShape="1">
          <a:blip xmlns:r="http://schemas.openxmlformats.org/officeDocument/2006/relationships" r:embed="rId1"/>
          <a:stretch>
            <a:fillRect/>
          </a:stretch>
        </a:blipFill>
      </dgm:spPr>
    </dgm:pt>
    <dgm:pt modelId="{82886F42-975E-44EA-B3ED-4ADB2C064060}" type="pres">
      <dgm:prSet presAssocID="{439DA282-3523-47C6-8F22-204DE8EEE483}" presName="txNode" presStyleLbl="node1" presStyleIdx="0" presStyleCnt="1">
        <dgm:presLayoutVars>
          <dgm:bulletEnabled val="1"/>
        </dgm:presLayoutVars>
      </dgm:prSet>
      <dgm:spPr/>
      <dgm:t>
        <a:bodyPr/>
        <a:lstStyle/>
        <a:p>
          <a:pPr rtl="1"/>
          <a:endParaRPr lang="ar-EG"/>
        </a:p>
      </dgm:t>
    </dgm:pt>
  </dgm:ptLst>
  <dgm:cxnLst>
    <dgm:cxn modelId="{802E1990-A59B-411F-93AC-9FFE1D76A7DE}" srcId="{7C4906A4-E647-42BC-A457-185BD23D9291}" destId="{439DA282-3523-47C6-8F22-204DE8EEE483}" srcOrd="0" destOrd="0" parTransId="{2D185607-5F81-4671-8855-5C75323621DE}" sibTransId="{62B21546-66DF-4773-9978-6B74F14F8053}"/>
    <dgm:cxn modelId="{92C3AFBD-C2DE-45A8-A1FE-314AB6689415}" type="presOf" srcId="{7C4906A4-E647-42BC-A457-185BD23D9291}" destId="{6DC2A30E-F605-4C65-92E7-B4EADD17F4E9}" srcOrd="0" destOrd="0" presId="urn:microsoft.com/office/officeart/2005/8/layout/hProcess10#1"/>
    <dgm:cxn modelId="{8355714D-1F55-4283-8693-1FC90865B1D9}" type="presOf" srcId="{439DA282-3523-47C6-8F22-204DE8EEE483}" destId="{82886F42-975E-44EA-B3ED-4ADB2C064060}" srcOrd="0" destOrd="0" presId="urn:microsoft.com/office/officeart/2005/8/layout/hProcess10#1"/>
    <dgm:cxn modelId="{90C2DE3C-1FF2-4B5F-BB10-22F7DF184F41}" type="presParOf" srcId="{6DC2A30E-F605-4C65-92E7-B4EADD17F4E9}" destId="{461CD2D3-5D69-4C45-BFD9-EB45FD8D810C}" srcOrd="0" destOrd="0" presId="urn:microsoft.com/office/officeart/2005/8/layout/hProcess10#1"/>
    <dgm:cxn modelId="{DDD9CFB0-303D-4741-AA6F-94D4172D976D}" type="presParOf" srcId="{461CD2D3-5D69-4C45-BFD9-EB45FD8D810C}" destId="{A84D369E-9948-445D-9E08-7F6BD0F5C4E4}" srcOrd="0" destOrd="0" presId="urn:microsoft.com/office/officeart/2005/8/layout/hProcess10#1"/>
    <dgm:cxn modelId="{F329691D-B95A-418D-9B77-8835754471B1}" type="presParOf" srcId="{461CD2D3-5D69-4C45-BFD9-EB45FD8D810C}" destId="{82886F42-975E-44EA-B3ED-4ADB2C064060}" srcOrd="1" destOrd="0" presId="urn:microsoft.com/office/officeart/2005/8/layout/hProcess10#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F05A8551-5C43-435A-99DD-CCBC256746C2}" type="doc">
      <dgm:prSet loTypeId="urn:microsoft.com/office/officeart/2008/layout/AscendingPictureAccentProcess" loCatId="picture" qsTypeId="urn:microsoft.com/office/officeart/2005/8/quickstyle/simple1" qsCatId="simple" csTypeId="urn:microsoft.com/office/officeart/2005/8/colors/accent1_2" csCatId="accent1" phldr="1"/>
      <dgm:spPr/>
      <dgm:t>
        <a:bodyPr/>
        <a:lstStyle/>
        <a:p>
          <a:pPr rtl="1"/>
          <a:endParaRPr lang="ar-EG"/>
        </a:p>
      </dgm:t>
    </dgm:pt>
    <dgm:pt modelId="{EA6B6E82-0C4B-4FE4-9FB3-D58AEC5270BE}">
      <dgm:prSet phldrT="[Text]" custT="1"/>
      <dgm:spPr>
        <a:solidFill>
          <a:srgbClr val="00B050"/>
        </a:solidFill>
      </dgm:spPr>
      <dgm:t>
        <a:bodyPr/>
        <a:lstStyle/>
        <a:p>
          <a:pPr algn="justLow" rtl="1"/>
          <a:r>
            <a:rPr lang="ar-EG" sz="2400" dirty="0" smtClean="0"/>
            <a:t>يعد الرياديون قياديين، بحيث يديرون نشاطات الآخرين لغرض تحقيق أهداف مؤسساتية، علماً أن مسؤوليتهم تقضى ببناء فرق العمل، وتحقيق الأهداف المؤسساتية. وبما أنهم قادة لمؤسسات تضم عدداً من الأشخاص، عليهم أن يكونوا مستعدين لتفويض السلطة والمسؤولية فى عدد من النشاطات إلى طاقم العمل لديهم.</a:t>
          </a:r>
          <a:endParaRPr lang="ar-EG" sz="2400" dirty="0"/>
        </a:p>
      </dgm:t>
    </dgm:pt>
    <dgm:pt modelId="{F79AB15F-5E75-4421-BFFE-34BB191CE826}" type="parTrans" cxnId="{B58A60AC-9121-45BD-B1C6-E4B224FCCCE5}">
      <dgm:prSet/>
      <dgm:spPr/>
      <dgm:t>
        <a:bodyPr/>
        <a:lstStyle/>
        <a:p>
          <a:pPr algn="justLow" rtl="1"/>
          <a:endParaRPr lang="ar-EG" sz="2400"/>
        </a:p>
      </dgm:t>
    </dgm:pt>
    <dgm:pt modelId="{30277F11-9D9E-4A4F-B83C-41B08607E0A6}" type="sibTrans" cxnId="{B58A60AC-9121-45BD-B1C6-E4B224FCCCE5}">
      <dgm:prSet/>
      <dgm:spPr>
        <a:blipFill rotWithShape="1">
          <a:blip xmlns:r="http://schemas.openxmlformats.org/officeDocument/2006/relationships" r:embed="rId1"/>
          <a:stretch>
            <a:fillRect/>
          </a:stretch>
        </a:blipFill>
      </dgm:spPr>
      <dgm:t>
        <a:bodyPr/>
        <a:lstStyle/>
        <a:p>
          <a:pPr algn="justLow" rtl="1"/>
          <a:endParaRPr lang="ar-EG" sz="2400"/>
        </a:p>
      </dgm:t>
    </dgm:pt>
    <dgm:pt modelId="{F87F051B-9910-4DAF-9CA3-E09C25F7316F}" type="pres">
      <dgm:prSet presAssocID="{F05A8551-5C43-435A-99DD-CCBC256746C2}" presName="Name0" presStyleCnt="0">
        <dgm:presLayoutVars>
          <dgm:chMax val="7"/>
          <dgm:chPref val="7"/>
          <dgm:dir/>
        </dgm:presLayoutVars>
      </dgm:prSet>
      <dgm:spPr/>
      <dgm:t>
        <a:bodyPr/>
        <a:lstStyle/>
        <a:p>
          <a:pPr rtl="1"/>
          <a:endParaRPr lang="ar-EG"/>
        </a:p>
      </dgm:t>
    </dgm:pt>
    <dgm:pt modelId="{BB9C769D-619B-4411-8E33-D9C2F620CAA5}" type="pres">
      <dgm:prSet presAssocID="{EA6B6E82-0C4B-4FE4-9FB3-D58AEC5270BE}" presName="parTx1" presStyleLbl="node1" presStyleIdx="0" presStyleCnt="1" custScaleY="162314"/>
      <dgm:spPr/>
      <dgm:t>
        <a:bodyPr/>
        <a:lstStyle/>
        <a:p>
          <a:pPr rtl="1"/>
          <a:endParaRPr lang="ar-EG"/>
        </a:p>
      </dgm:t>
    </dgm:pt>
    <dgm:pt modelId="{0C6F2AA0-BBF5-454F-9D2E-E13669E704DA}" type="pres">
      <dgm:prSet presAssocID="{30277F11-9D9E-4A4F-B83C-41B08607E0A6}" presName="picture1" presStyleCnt="0"/>
      <dgm:spPr/>
    </dgm:pt>
    <dgm:pt modelId="{2DFA8A45-3A06-47A7-8571-B97991B36D6E}" type="pres">
      <dgm:prSet presAssocID="{30277F11-9D9E-4A4F-B83C-41B08607E0A6}" presName="imageRepeatNode" presStyleLbl="fgImgPlace1" presStyleIdx="0" presStyleCnt="1"/>
      <dgm:spPr/>
      <dgm:t>
        <a:bodyPr/>
        <a:lstStyle/>
        <a:p>
          <a:pPr rtl="1"/>
          <a:endParaRPr lang="ar-EG"/>
        </a:p>
      </dgm:t>
    </dgm:pt>
  </dgm:ptLst>
  <dgm:cxnLst>
    <dgm:cxn modelId="{6AA85294-B3E5-4031-B7A0-3A9C85926AA8}" type="presOf" srcId="{30277F11-9D9E-4A4F-B83C-41B08607E0A6}" destId="{2DFA8A45-3A06-47A7-8571-B97991B36D6E}" srcOrd="0" destOrd="0" presId="urn:microsoft.com/office/officeart/2008/layout/AscendingPictureAccentProcess"/>
    <dgm:cxn modelId="{520B2C79-A501-418A-A17C-BC1AD98B1C2E}" type="presOf" srcId="{F05A8551-5C43-435A-99DD-CCBC256746C2}" destId="{F87F051B-9910-4DAF-9CA3-E09C25F7316F}" srcOrd="0" destOrd="0" presId="urn:microsoft.com/office/officeart/2008/layout/AscendingPictureAccentProcess"/>
    <dgm:cxn modelId="{B58A60AC-9121-45BD-B1C6-E4B224FCCCE5}" srcId="{F05A8551-5C43-435A-99DD-CCBC256746C2}" destId="{EA6B6E82-0C4B-4FE4-9FB3-D58AEC5270BE}" srcOrd="0" destOrd="0" parTransId="{F79AB15F-5E75-4421-BFFE-34BB191CE826}" sibTransId="{30277F11-9D9E-4A4F-B83C-41B08607E0A6}"/>
    <dgm:cxn modelId="{6682D6A0-D3A6-40B0-A454-001B4036401A}" type="presOf" srcId="{EA6B6E82-0C4B-4FE4-9FB3-D58AEC5270BE}" destId="{BB9C769D-619B-4411-8E33-D9C2F620CAA5}" srcOrd="0" destOrd="0" presId="urn:microsoft.com/office/officeart/2008/layout/AscendingPictureAccentProcess"/>
    <dgm:cxn modelId="{5A45C2F5-54FD-4A7D-A592-AE6C8E6A0E05}" type="presParOf" srcId="{F87F051B-9910-4DAF-9CA3-E09C25F7316F}" destId="{BB9C769D-619B-4411-8E33-D9C2F620CAA5}" srcOrd="0" destOrd="0" presId="urn:microsoft.com/office/officeart/2008/layout/AscendingPictureAccentProcess"/>
    <dgm:cxn modelId="{A1BEEC69-DBCA-46E4-B2AD-E5B2E2095298}" type="presParOf" srcId="{F87F051B-9910-4DAF-9CA3-E09C25F7316F}" destId="{0C6F2AA0-BBF5-454F-9D2E-E13669E704DA}" srcOrd="1" destOrd="0" presId="urn:microsoft.com/office/officeart/2008/layout/AscendingPictureAccentProcess"/>
    <dgm:cxn modelId="{271271E8-D8E1-421A-86AC-1EECB00D66E6}" type="presParOf" srcId="{0C6F2AA0-BBF5-454F-9D2E-E13669E704DA}" destId="{2DFA8A45-3A06-47A7-8571-B97991B36D6E}" srcOrd="0" destOrd="0" presId="urn:microsoft.com/office/officeart/2008/layout/AscendingPictureAccen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BC7EA2E3-CA9F-4A7D-85A3-391AB6895379}" type="doc">
      <dgm:prSet loTypeId="urn:microsoft.com/office/officeart/2008/layout/PictureGrid" loCatId="picture" qsTypeId="urn:microsoft.com/office/officeart/2005/8/quickstyle/simple1" qsCatId="simple" csTypeId="urn:microsoft.com/office/officeart/2005/8/colors/accent1_2" csCatId="accent1" phldr="1"/>
      <dgm:spPr/>
      <dgm:t>
        <a:bodyPr/>
        <a:lstStyle/>
        <a:p>
          <a:pPr rtl="1"/>
          <a:endParaRPr lang="ar-EG"/>
        </a:p>
      </dgm:t>
    </dgm:pt>
    <dgm:pt modelId="{312F4EB4-5CEC-4A8E-87FD-FA745901DA2D}">
      <dgm:prSet phldrT="[Text]" custT="1"/>
      <dgm:spPr/>
      <dgm:t>
        <a:bodyPr/>
        <a:lstStyle/>
        <a:p>
          <a:pPr algn="justLow" rtl="1"/>
          <a:r>
            <a:rPr lang="ar-EG" sz="2400" dirty="0" smtClean="0"/>
            <a:t>يقصد بالمنشأة الصغيرة كل شركة أو منشأة فردية تمارس نشاطا اقتصاديا إنتاجيا أو تجاريا أو خدميا ولا يقل رأسمالها المدفوع عن خمسين ألف جنيه ولا يجاوز مليون جنيه ولا يزيد عدد العاملين فيها علي خمسين عاملا . </a:t>
          </a:r>
          <a:endParaRPr lang="ar-EG" sz="2400" dirty="0"/>
        </a:p>
      </dgm:t>
    </dgm:pt>
    <dgm:pt modelId="{DC70400B-BA9E-4071-890F-9B26695CF845}" type="parTrans" cxnId="{60C1F5D8-FF5A-4968-8C17-7F5D68235D43}">
      <dgm:prSet/>
      <dgm:spPr/>
      <dgm:t>
        <a:bodyPr/>
        <a:lstStyle/>
        <a:p>
          <a:pPr rtl="1"/>
          <a:endParaRPr lang="ar-EG" sz="2400"/>
        </a:p>
      </dgm:t>
    </dgm:pt>
    <dgm:pt modelId="{1D06E474-EFC6-4609-BD71-829E77B3A682}" type="sibTrans" cxnId="{60C1F5D8-FF5A-4968-8C17-7F5D68235D43}">
      <dgm:prSet/>
      <dgm:spPr/>
      <dgm:t>
        <a:bodyPr/>
        <a:lstStyle/>
        <a:p>
          <a:pPr rtl="1"/>
          <a:endParaRPr lang="ar-EG" sz="2400"/>
        </a:p>
      </dgm:t>
    </dgm:pt>
    <dgm:pt modelId="{05D6C17D-FB9D-49EC-AA42-83E414036B48}" type="pres">
      <dgm:prSet presAssocID="{BC7EA2E3-CA9F-4A7D-85A3-391AB6895379}" presName="Name0" presStyleCnt="0">
        <dgm:presLayoutVars>
          <dgm:dir/>
        </dgm:presLayoutVars>
      </dgm:prSet>
      <dgm:spPr/>
      <dgm:t>
        <a:bodyPr/>
        <a:lstStyle/>
        <a:p>
          <a:pPr rtl="1"/>
          <a:endParaRPr lang="ar-EG"/>
        </a:p>
      </dgm:t>
    </dgm:pt>
    <dgm:pt modelId="{45EB23CF-CF24-447B-BBFD-C391825DDD98}" type="pres">
      <dgm:prSet presAssocID="{312F4EB4-5CEC-4A8E-87FD-FA745901DA2D}" presName="composite" presStyleCnt="0"/>
      <dgm:spPr/>
    </dgm:pt>
    <dgm:pt modelId="{F505B7DA-1B35-40C0-BFB9-29B3AAA46067}" type="pres">
      <dgm:prSet presAssocID="{312F4EB4-5CEC-4A8E-87FD-FA745901DA2D}" presName="rect2" presStyleLbl="revTx" presStyleIdx="0" presStyleCnt="1" custScaleX="107191" custScaleY="243256">
        <dgm:presLayoutVars>
          <dgm:bulletEnabled val="1"/>
        </dgm:presLayoutVars>
      </dgm:prSet>
      <dgm:spPr/>
      <dgm:t>
        <a:bodyPr/>
        <a:lstStyle/>
        <a:p>
          <a:pPr rtl="1"/>
          <a:endParaRPr lang="ar-EG"/>
        </a:p>
      </dgm:t>
    </dgm:pt>
    <dgm:pt modelId="{42E10782-52BC-4EC2-96D6-83D81FD83B7B}" type="pres">
      <dgm:prSet presAssocID="{312F4EB4-5CEC-4A8E-87FD-FA745901DA2D}" presName="rect1" presStyleLbl="alignImgPlace1" presStyleIdx="0" presStyleCnt="1" custScaleX="106613" custScaleY="73147"/>
      <dgm:spPr>
        <a:blipFill rotWithShape="1">
          <a:blip xmlns:r="http://schemas.openxmlformats.org/officeDocument/2006/relationships" r:embed="rId1"/>
          <a:stretch>
            <a:fillRect/>
          </a:stretch>
        </a:blipFill>
      </dgm:spPr>
    </dgm:pt>
  </dgm:ptLst>
  <dgm:cxnLst>
    <dgm:cxn modelId="{4FBA02C2-5F58-494C-9CB7-20ABA14B46A4}" type="presOf" srcId="{312F4EB4-5CEC-4A8E-87FD-FA745901DA2D}" destId="{F505B7DA-1B35-40C0-BFB9-29B3AAA46067}" srcOrd="0" destOrd="0" presId="urn:microsoft.com/office/officeart/2008/layout/PictureGrid"/>
    <dgm:cxn modelId="{E65C3D41-7C8A-4B0D-AEDB-BBEE02AE70E0}" type="presOf" srcId="{BC7EA2E3-CA9F-4A7D-85A3-391AB6895379}" destId="{05D6C17D-FB9D-49EC-AA42-83E414036B48}" srcOrd="0" destOrd="0" presId="urn:microsoft.com/office/officeart/2008/layout/PictureGrid"/>
    <dgm:cxn modelId="{60C1F5D8-FF5A-4968-8C17-7F5D68235D43}" srcId="{BC7EA2E3-CA9F-4A7D-85A3-391AB6895379}" destId="{312F4EB4-5CEC-4A8E-87FD-FA745901DA2D}" srcOrd="0" destOrd="0" parTransId="{DC70400B-BA9E-4071-890F-9B26695CF845}" sibTransId="{1D06E474-EFC6-4609-BD71-829E77B3A682}"/>
    <dgm:cxn modelId="{C6C14398-1AB9-4B56-A099-6D83A0DFB476}" type="presParOf" srcId="{05D6C17D-FB9D-49EC-AA42-83E414036B48}" destId="{45EB23CF-CF24-447B-BBFD-C391825DDD98}" srcOrd="0" destOrd="0" presId="urn:microsoft.com/office/officeart/2008/layout/PictureGrid"/>
    <dgm:cxn modelId="{E40458AB-D553-4319-9A04-2898D094806E}" type="presParOf" srcId="{45EB23CF-CF24-447B-BBFD-C391825DDD98}" destId="{F505B7DA-1B35-40C0-BFB9-29B3AAA46067}" srcOrd="0" destOrd="0" presId="urn:microsoft.com/office/officeart/2008/layout/PictureGrid"/>
    <dgm:cxn modelId="{8D0ECCA2-34F3-4300-84BD-A1FB1B5D2E1B}" type="presParOf" srcId="{45EB23CF-CF24-447B-BBFD-C391825DDD98}" destId="{42E10782-52BC-4EC2-96D6-83D81FD83B7B}" srcOrd="1" destOrd="0" presId="urn:microsoft.com/office/officeart/2008/layout/PictureGrid"/>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F05A8551-5C43-435A-99DD-CCBC256746C2}" type="doc">
      <dgm:prSet loTypeId="urn:microsoft.com/office/officeart/2008/layout/AscendingPictureAccentProcess" loCatId="picture" qsTypeId="urn:microsoft.com/office/officeart/2005/8/quickstyle/simple1" qsCatId="simple" csTypeId="urn:microsoft.com/office/officeart/2005/8/colors/accent1_2" csCatId="accent1" phldr="1"/>
      <dgm:spPr/>
      <dgm:t>
        <a:bodyPr/>
        <a:lstStyle/>
        <a:p>
          <a:pPr rtl="1"/>
          <a:endParaRPr lang="ar-EG"/>
        </a:p>
      </dgm:t>
    </dgm:pt>
    <dgm:pt modelId="{EA6B6E82-0C4B-4FE4-9FB3-D58AEC5270BE}">
      <dgm:prSet phldrT="[Text]" custT="1"/>
      <dgm:spPr>
        <a:solidFill>
          <a:srgbClr val="FFC000"/>
        </a:solidFill>
      </dgm:spPr>
      <dgm:t>
        <a:bodyPr/>
        <a:lstStyle/>
        <a:p>
          <a:pPr algn="justLow" rtl="1"/>
          <a:r>
            <a:rPr lang="ar-EG" sz="2400" dirty="0" smtClean="0"/>
            <a:t>ينطوى تفويض السلطة والمسؤولية إلى الآخرين على بعض المخاطر، وقد تكون نتائجها إما سلبية أو إيجابية، وعلى الرياديين التعايش مع هذه النتائج. ولتحقيق درجة قصوى من المنافع، ينبغى أن يتمتع الموظفون بدرجة معينة من السلطة والحرية لإنجاز وظائفهم، وتولى مسؤولياتهم. ويحتاج الرياديون إلى مساعدة الآخرين، إلا أنهم على الأرجح، لا يحظون بالوقت الكافى لمراقبة عملهم عن كثب..</a:t>
          </a:r>
          <a:endParaRPr lang="ar-EG" sz="2400" dirty="0"/>
        </a:p>
      </dgm:t>
    </dgm:pt>
    <dgm:pt modelId="{F79AB15F-5E75-4421-BFFE-34BB191CE826}" type="parTrans" cxnId="{B58A60AC-9121-45BD-B1C6-E4B224FCCCE5}">
      <dgm:prSet/>
      <dgm:spPr/>
      <dgm:t>
        <a:bodyPr/>
        <a:lstStyle/>
        <a:p>
          <a:pPr algn="justLow" rtl="1"/>
          <a:endParaRPr lang="ar-EG" sz="2400"/>
        </a:p>
      </dgm:t>
    </dgm:pt>
    <dgm:pt modelId="{30277F11-9D9E-4A4F-B83C-41B08607E0A6}" type="sibTrans" cxnId="{B58A60AC-9121-45BD-B1C6-E4B224FCCCE5}">
      <dgm:prSet/>
      <dgm:spPr>
        <a:blipFill rotWithShape="1">
          <a:blip xmlns:r="http://schemas.openxmlformats.org/officeDocument/2006/relationships" r:embed="rId1"/>
          <a:stretch>
            <a:fillRect/>
          </a:stretch>
        </a:blipFill>
      </dgm:spPr>
      <dgm:t>
        <a:bodyPr/>
        <a:lstStyle/>
        <a:p>
          <a:pPr algn="justLow" rtl="1"/>
          <a:endParaRPr lang="ar-EG" sz="2400"/>
        </a:p>
      </dgm:t>
    </dgm:pt>
    <dgm:pt modelId="{F87F051B-9910-4DAF-9CA3-E09C25F7316F}" type="pres">
      <dgm:prSet presAssocID="{F05A8551-5C43-435A-99DD-CCBC256746C2}" presName="Name0" presStyleCnt="0">
        <dgm:presLayoutVars>
          <dgm:chMax val="7"/>
          <dgm:chPref val="7"/>
          <dgm:dir/>
        </dgm:presLayoutVars>
      </dgm:prSet>
      <dgm:spPr/>
      <dgm:t>
        <a:bodyPr/>
        <a:lstStyle/>
        <a:p>
          <a:pPr rtl="1"/>
          <a:endParaRPr lang="ar-EG"/>
        </a:p>
      </dgm:t>
    </dgm:pt>
    <dgm:pt modelId="{BB9C769D-619B-4411-8E33-D9C2F620CAA5}" type="pres">
      <dgm:prSet presAssocID="{EA6B6E82-0C4B-4FE4-9FB3-D58AEC5270BE}" presName="parTx1" presStyleLbl="node1" presStyleIdx="0" presStyleCnt="1" custScaleY="206747"/>
      <dgm:spPr/>
      <dgm:t>
        <a:bodyPr/>
        <a:lstStyle/>
        <a:p>
          <a:pPr rtl="1"/>
          <a:endParaRPr lang="ar-EG"/>
        </a:p>
      </dgm:t>
    </dgm:pt>
    <dgm:pt modelId="{0C6F2AA0-BBF5-454F-9D2E-E13669E704DA}" type="pres">
      <dgm:prSet presAssocID="{30277F11-9D9E-4A4F-B83C-41B08607E0A6}" presName="picture1" presStyleCnt="0"/>
      <dgm:spPr/>
    </dgm:pt>
    <dgm:pt modelId="{2DFA8A45-3A06-47A7-8571-B97991B36D6E}" type="pres">
      <dgm:prSet presAssocID="{30277F11-9D9E-4A4F-B83C-41B08607E0A6}" presName="imageRepeatNode" presStyleLbl="fgImgPlace1" presStyleIdx="0" presStyleCnt="1"/>
      <dgm:spPr/>
      <dgm:t>
        <a:bodyPr/>
        <a:lstStyle/>
        <a:p>
          <a:pPr rtl="1"/>
          <a:endParaRPr lang="ar-EG"/>
        </a:p>
      </dgm:t>
    </dgm:pt>
  </dgm:ptLst>
  <dgm:cxnLst>
    <dgm:cxn modelId="{8AA66B44-BF8D-4803-A832-7F53E744042F}" type="presOf" srcId="{EA6B6E82-0C4B-4FE4-9FB3-D58AEC5270BE}" destId="{BB9C769D-619B-4411-8E33-D9C2F620CAA5}" srcOrd="0" destOrd="0" presId="urn:microsoft.com/office/officeart/2008/layout/AscendingPictureAccentProcess"/>
    <dgm:cxn modelId="{9A3E7153-EE59-40AD-B5DF-C441CAA0BF07}" type="presOf" srcId="{F05A8551-5C43-435A-99DD-CCBC256746C2}" destId="{F87F051B-9910-4DAF-9CA3-E09C25F7316F}" srcOrd="0" destOrd="0" presId="urn:microsoft.com/office/officeart/2008/layout/AscendingPictureAccentProcess"/>
    <dgm:cxn modelId="{81D5D724-D315-4E5E-B874-40F60E22C290}" type="presOf" srcId="{30277F11-9D9E-4A4F-B83C-41B08607E0A6}" destId="{2DFA8A45-3A06-47A7-8571-B97991B36D6E}" srcOrd="0" destOrd="0" presId="urn:microsoft.com/office/officeart/2008/layout/AscendingPictureAccentProcess"/>
    <dgm:cxn modelId="{B58A60AC-9121-45BD-B1C6-E4B224FCCCE5}" srcId="{F05A8551-5C43-435A-99DD-CCBC256746C2}" destId="{EA6B6E82-0C4B-4FE4-9FB3-D58AEC5270BE}" srcOrd="0" destOrd="0" parTransId="{F79AB15F-5E75-4421-BFFE-34BB191CE826}" sibTransId="{30277F11-9D9E-4A4F-B83C-41B08607E0A6}"/>
    <dgm:cxn modelId="{AB963ED0-117B-4045-9DD0-62F1684845F9}" type="presParOf" srcId="{F87F051B-9910-4DAF-9CA3-E09C25F7316F}" destId="{BB9C769D-619B-4411-8E33-D9C2F620CAA5}" srcOrd="0" destOrd="0" presId="urn:microsoft.com/office/officeart/2008/layout/AscendingPictureAccentProcess"/>
    <dgm:cxn modelId="{7B1E75A8-4512-4EEF-B38E-A9F621F4A31F}" type="presParOf" srcId="{F87F051B-9910-4DAF-9CA3-E09C25F7316F}" destId="{0C6F2AA0-BBF5-454F-9D2E-E13669E704DA}" srcOrd="1" destOrd="0" presId="urn:microsoft.com/office/officeart/2008/layout/AscendingPictureAccentProcess"/>
    <dgm:cxn modelId="{02DABFD0-9BBD-4204-A7A7-C06C70F308AC}" type="presParOf" srcId="{0C6F2AA0-BBF5-454F-9D2E-E13669E704DA}" destId="{2DFA8A45-3A06-47A7-8571-B97991B36D6E}" srcOrd="0" destOrd="0" presId="urn:microsoft.com/office/officeart/2008/layout/AscendingPictureAccen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F05A8551-5C43-435A-99DD-CCBC256746C2}" type="doc">
      <dgm:prSet loTypeId="urn:microsoft.com/office/officeart/2008/layout/AscendingPictureAccentProcess" loCatId="picture" qsTypeId="urn:microsoft.com/office/officeart/2005/8/quickstyle/simple1" qsCatId="simple" csTypeId="urn:microsoft.com/office/officeart/2005/8/colors/accent1_2" csCatId="accent1" phldr="1"/>
      <dgm:spPr/>
      <dgm:t>
        <a:bodyPr/>
        <a:lstStyle/>
        <a:p>
          <a:pPr rtl="1"/>
          <a:endParaRPr lang="ar-EG"/>
        </a:p>
      </dgm:t>
    </dgm:pt>
    <dgm:pt modelId="{EA6B6E82-0C4B-4FE4-9FB3-D58AEC5270BE}">
      <dgm:prSet phldrT="[Text]" custT="1"/>
      <dgm:spPr>
        <a:solidFill>
          <a:srgbClr val="6A6506"/>
        </a:solidFill>
      </dgm:spPr>
      <dgm:t>
        <a:bodyPr/>
        <a:lstStyle/>
        <a:p>
          <a:pPr algn="justLow" rtl="1"/>
          <a:r>
            <a:rPr lang="ar-EG" sz="2400" dirty="0" smtClean="0"/>
            <a:t>يعد خوض المخاطر فى غاية الأهمية لدى تفويض السلطة والمسؤولية إلى طاقم العمل. بينما يشكل السماح للآخرين بمشاركة السلطة ميزة يتصف بها اللارياديون المتوجهون إلى النمو. فكلما ازدادت المسؤوليات التى يمكن تفويضها بشكل ناجح، ازداد الوقت الذى سيحظى به الرياديون للتعاطى مع النشاطات التى لديها التأثير الأكبر على نجاح المؤسسة فى المستقبل.</a:t>
          </a:r>
          <a:endParaRPr lang="ar-EG" sz="2400" dirty="0"/>
        </a:p>
      </dgm:t>
    </dgm:pt>
    <dgm:pt modelId="{F79AB15F-5E75-4421-BFFE-34BB191CE826}" type="parTrans" cxnId="{B58A60AC-9121-45BD-B1C6-E4B224FCCCE5}">
      <dgm:prSet/>
      <dgm:spPr/>
      <dgm:t>
        <a:bodyPr/>
        <a:lstStyle/>
        <a:p>
          <a:pPr algn="justLow" rtl="1"/>
          <a:endParaRPr lang="ar-EG" sz="2400"/>
        </a:p>
      </dgm:t>
    </dgm:pt>
    <dgm:pt modelId="{30277F11-9D9E-4A4F-B83C-41B08607E0A6}" type="sibTrans" cxnId="{B58A60AC-9121-45BD-B1C6-E4B224FCCCE5}">
      <dgm:prSet/>
      <dgm:spPr>
        <a:blipFill rotWithShape="1">
          <a:blip xmlns:r="http://schemas.openxmlformats.org/officeDocument/2006/relationships" r:embed="rId1"/>
          <a:stretch>
            <a:fillRect/>
          </a:stretch>
        </a:blipFill>
      </dgm:spPr>
      <dgm:t>
        <a:bodyPr/>
        <a:lstStyle/>
        <a:p>
          <a:pPr algn="justLow" rtl="1"/>
          <a:endParaRPr lang="ar-EG" sz="2400"/>
        </a:p>
      </dgm:t>
    </dgm:pt>
    <dgm:pt modelId="{F87F051B-9910-4DAF-9CA3-E09C25F7316F}" type="pres">
      <dgm:prSet presAssocID="{F05A8551-5C43-435A-99DD-CCBC256746C2}" presName="Name0" presStyleCnt="0">
        <dgm:presLayoutVars>
          <dgm:chMax val="7"/>
          <dgm:chPref val="7"/>
          <dgm:dir/>
        </dgm:presLayoutVars>
      </dgm:prSet>
      <dgm:spPr/>
      <dgm:t>
        <a:bodyPr/>
        <a:lstStyle/>
        <a:p>
          <a:pPr rtl="1"/>
          <a:endParaRPr lang="ar-EG"/>
        </a:p>
      </dgm:t>
    </dgm:pt>
    <dgm:pt modelId="{BB9C769D-619B-4411-8E33-D9C2F620CAA5}" type="pres">
      <dgm:prSet presAssocID="{EA6B6E82-0C4B-4FE4-9FB3-D58AEC5270BE}" presName="parTx1" presStyleLbl="node1" presStyleIdx="0" presStyleCnt="1" custScaleY="206747"/>
      <dgm:spPr/>
      <dgm:t>
        <a:bodyPr/>
        <a:lstStyle/>
        <a:p>
          <a:pPr rtl="1"/>
          <a:endParaRPr lang="ar-EG"/>
        </a:p>
      </dgm:t>
    </dgm:pt>
    <dgm:pt modelId="{0C6F2AA0-BBF5-454F-9D2E-E13669E704DA}" type="pres">
      <dgm:prSet presAssocID="{30277F11-9D9E-4A4F-B83C-41B08607E0A6}" presName="picture1" presStyleCnt="0"/>
      <dgm:spPr/>
    </dgm:pt>
    <dgm:pt modelId="{2DFA8A45-3A06-47A7-8571-B97991B36D6E}" type="pres">
      <dgm:prSet presAssocID="{30277F11-9D9E-4A4F-B83C-41B08607E0A6}" presName="imageRepeatNode" presStyleLbl="fgImgPlace1" presStyleIdx="0" presStyleCnt="1"/>
      <dgm:spPr/>
      <dgm:t>
        <a:bodyPr/>
        <a:lstStyle/>
        <a:p>
          <a:pPr rtl="1"/>
          <a:endParaRPr lang="ar-EG"/>
        </a:p>
      </dgm:t>
    </dgm:pt>
  </dgm:ptLst>
  <dgm:cxnLst>
    <dgm:cxn modelId="{F77BA6D7-635C-4BEE-8E0F-66F5D7A7F0DC}" type="presOf" srcId="{EA6B6E82-0C4B-4FE4-9FB3-D58AEC5270BE}" destId="{BB9C769D-619B-4411-8E33-D9C2F620CAA5}" srcOrd="0" destOrd="0" presId="urn:microsoft.com/office/officeart/2008/layout/AscendingPictureAccentProcess"/>
    <dgm:cxn modelId="{E10E4B00-3400-4AE0-B3C6-A9AB3DC387C5}" type="presOf" srcId="{30277F11-9D9E-4A4F-B83C-41B08607E0A6}" destId="{2DFA8A45-3A06-47A7-8571-B97991B36D6E}" srcOrd="0" destOrd="0" presId="urn:microsoft.com/office/officeart/2008/layout/AscendingPictureAccentProcess"/>
    <dgm:cxn modelId="{B7CC855D-C992-467E-8E02-E39F21DD0936}" type="presOf" srcId="{F05A8551-5C43-435A-99DD-CCBC256746C2}" destId="{F87F051B-9910-4DAF-9CA3-E09C25F7316F}" srcOrd="0" destOrd="0" presId="urn:microsoft.com/office/officeart/2008/layout/AscendingPictureAccentProcess"/>
    <dgm:cxn modelId="{B58A60AC-9121-45BD-B1C6-E4B224FCCCE5}" srcId="{F05A8551-5C43-435A-99DD-CCBC256746C2}" destId="{EA6B6E82-0C4B-4FE4-9FB3-D58AEC5270BE}" srcOrd="0" destOrd="0" parTransId="{F79AB15F-5E75-4421-BFFE-34BB191CE826}" sibTransId="{30277F11-9D9E-4A4F-B83C-41B08607E0A6}"/>
    <dgm:cxn modelId="{13DCCBBE-73FA-4985-ACEF-695C37EC34EF}" type="presParOf" srcId="{F87F051B-9910-4DAF-9CA3-E09C25F7316F}" destId="{BB9C769D-619B-4411-8E33-D9C2F620CAA5}" srcOrd="0" destOrd="0" presId="urn:microsoft.com/office/officeart/2008/layout/AscendingPictureAccentProcess"/>
    <dgm:cxn modelId="{F6AC196A-A0CF-4864-BE40-15779A69CCB6}" type="presParOf" srcId="{F87F051B-9910-4DAF-9CA3-E09C25F7316F}" destId="{0C6F2AA0-BBF5-454F-9D2E-E13669E704DA}" srcOrd="1" destOrd="0" presId="urn:microsoft.com/office/officeart/2008/layout/AscendingPictureAccentProcess"/>
    <dgm:cxn modelId="{01981F12-FDDF-4B71-A9E6-CDA936F48804}" type="presParOf" srcId="{0C6F2AA0-BBF5-454F-9D2E-E13669E704DA}" destId="{2DFA8A45-3A06-47A7-8571-B97991B36D6E}" srcOrd="0" destOrd="0" presId="urn:microsoft.com/office/officeart/2008/layout/AscendingPictureAccen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24EA77DD-D4B2-4848-B790-95A003005354}"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8A2E2047-125E-4787-9861-9931B3522ADA}">
      <dgm:prSet phldrT="[Text]" custT="1"/>
      <dgm:spPr>
        <a:solidFill>
          <a:srgbClr val="00B050"/>
        </a:solidFill>
      </dgm:spPr>
      <dgm:t>
        <a:bodyPr/>
        <a:lstStyle/>
        <a:p>
          <a:pPr rtl="1"/>
          <a:r>
            <a:rPr lang="ar-EG" sz="2400" b="1" dirty="0" smtClean="0"/>
            <a:t>الحوافز والتصميم</a:t>
          </a:r>
          <a:endParaRPr lang="ar-EG" sz="2400" b="1" dirty="0"/>
        </a:p>
      </dgm:t>
    </dgm:pt>
    <dgm:pt modelId="{AC953C3D-CE50-4ACA-89CD-8D23D3DDCC99}" type="parTrans" cxnId="{48F37890-E9D1-4DE9-A8E8-3BA3D1BECBBE}">
      <dgm:prSet/>
      <dgm:spPr/>
      <dgm:t>
        <a:bodyPr/>
        <a:lstStyle/>
        <a:p>
          <a:pPr rtl="1"/>
          <a:endParaRPr lang="ar-EG" sz="2400"/>
        </a:p>
      </dgm:t>
    </dgm:pt>
    <dgm:pt modelId="{88CAB9A2-1BB8-4DA4-8DFE-DD85F8DFF2AA}" type="sibTrans" cxnId="{48F37890-E9D1-4DE9-A8E8-3BA3D1BECBBE}">
      <dgm:prSet/>
      <dgm:spPr/>
      <dgm:t>
        <a:bodyPr/>
        <a:lstStyle/>
        <a:p>
          <a:pPr rtl="1"/>
          <a:endParaRPr lang="ar-EG" sz="2400"/>
        </a:p>
      </dgm:t>
    </dgm:pt>
    <dgm:pt modelId="{2B57C6E5-B53D-4906-9A65-B07E6880EF7B}">
      <dgm:prSet phldrT="[Text]" custT="1"/>
      <dgm:spPr/>
      <dgm:t>
        <a:bodyPr/>
        <a:lstStyle/>
        <a:p>
          <a:pPr algn="justLow" rtl="1"/>
          <a:r>
            <a:rPr lang="ar-EG" sz="2200" dirty="0" smtClean="0"/>
            <a:t>من المتعارف عليه أنه المتاحة يتعين على الفرد أو الفريق الذى يسعى للنجاح، أن يتميز بدوافع قوية وتصميم كبير لإنشاء المشروع وإنجاحه. وسينعكس ذلك مثلاً، على مدى مثابرته على تخطى العوائق التى قد تعترضه، ومدى سعيه للحصول على المعلومات، وانتهاز الفرص. وقد تكون المؤشرات الإضافية التزامه بالعمل، وموقفه حياله ومحاولاته السابقة لإنشاء مؤسسات، ومساندة أهله وشركائه له.</a:t>
          </a:r>
          <a:endParaRPr lang="ar-EG" sz="2200" dirty="0"/>
        </a:p>
      </dgm:t>
    </dgm:pt>
    <dgm:pt modelId="{1BB74182-2595-4A75-BA0C-99C51E5481CF}" type="parTrans" cxnId="{508EC09D-AED8-4573-9F33-B42AAB6343B2}">
      <dgm:prSet/>
      <dgm:spPr/>
      <dgm:t>
        <a:bodyPr/>
        <a:lstStyle/>
        <a:p>
          <a:pPr rtl="1"/>
          <a:endParaRPr lang="ar-EG" sz="2400"/>
        </a:p>
      </dgm:t>
    </dgm:pt>
    <dgm:pt modelId="{3B107156-4843-4DFC-AE7B-05501FD123E1}" type="sibTrans" cxnId="{508EC09D-AED8-4573-9F33-B42AAB6343B2}">
      <dgm:prSet/>
      <dgm:spPr/>
      <dgm:t>
        <a:bodyPr/>
        <a:lstStyle/>
        <a:p>
          <a:pPr rtl="1"/>
          <a:endParaRPr lang="ar-EG" sz="2400"/>
        </a:p>
      </dgm:t>
    </dgm:pt>
    <dgm:pt modelId="{C6E92B1C-2954-4856-AB11-5B6393934E1F}" type="pres">
      <dgm:prSet presAssocID="{24EA77DD-D4B2-4848-B790-95A003005354}" presName="Name0" presStyleCnt="0">
        <dgm:presLayoutVars>
          <dgm:dir/>
        </dgm:presLayoutVars>
      </dgm:prSet>
      <dgm:spPr/>
      <dgm:t>
        <a:bodyPr/>
        <a:lstStyle/>
        <a:p>
          <a:pPr rtl="1"/>
          <a:endParaRPr lang="ar-EG"/>
        </a:p>
      </dgm:t>
    </dgm:pt>
    <dgm:pt modelId="{6ADD0423-6B25-4051-9801-0EBE9CC41A78}" type="pres">
      <dgm:prSet presAssocID="{8A2E2047-125E-4787-9861-9931B3522ADA}" presName="composite" presStyleCnt="0"/>
      <dgm:spPr/>
    </dgm:pt>
    <dgm:pt modelId="{EA3EFC50-C8CB-429C-97BE-4C228D550C9B}" type="pres">
      <dgm:prSet presAssocID="{8A2E2047-125E-4787-9861-9931B3522ADA}" presName="Accent" presStyleLbl="alignAcc1" presStyleIdx="0" presStyleCnt="1" custLinFactX="-488564" custLinFactNeighborX="-500000" custLinFactNeighborY="-1746"/>
      <dgm:spPr/>
    </dgm:pt>
    <dgm:pt modelId="{0B12F179-DC66-4333-9478-209BABBF2603}" type="pres">
      <dgm:prSet presAssocID="{8A2E2047-125E-4787-9861-9931B3522ADA}" presName="Image" presStyleLbl="node1" presStyleIdx="0" presStyleCnt="1" custScaleX="139137" custScaleY="91893" custLinFactNeighborX="891" custLinFactNeighborY="-9205"/>
      <dgm:spPr>
        <a:blipFill rotWithShape="1">
          <a:blip xmlns:r="http://schemas.openxmlformats.org/officeDocument/2006/relationships" r:embed="rId1"/>
          <a:stretch>
            <a:fillRect/>
          </a:stretch>
        </a:blipFill>
      </dgm:spPr>
    </dgm:pt>
    <dgm:pt modelId="{A92F2909-6213-41D5-98EA-F5CA6A52480C}" type="pres">
      <dgm:prSet presAssocID="{8A2E2047-125E-4787-9861-9931B3522ADA}" presName="Child" presStyleLbl="revTx" presStyleIdx="0" presStyleCnt="1" custScaleX="143928" custScaleY="113580" custLinFactNeighborX="3708" custLinFactNeighborY="926">
        <dgm:presLayoutVars>
          <dgm:bulletEnabled val="1"/>
        </dgm:presLayoutVars>
      </dgm:prSet>
      <dgm:spPr/>
      <dgm:t>
        <a:bodyPr/>
        <a:lstStyle/>
        <a:p>
          <a:pPr rtl="1"/>
          <a:endParaRPr lang="ar-EG"/>
        </a:p>
      </dgm:t>
    </dgm:pt>
    <dgm:pt modelId="{B016271A-17E5-4CB4-AC5F-211FF7F66836}" type="pres">
      <dgm:prSet presAssocID="{8A2E2047-125E-4787-9861-9931B3522ADA}" presName="Parent" presStyleLbl="alignNode1" presStyleIdx="0" presStyleCnt="1" custScaleX="130261" custLinFactNeighborX="2847" custLinFactNeighborY="15298">
        <dgm:presLayoutVars>
          <dgm:bulletEnabled val="1"/>
        </dgm:presLayoutVars>
      </dgm:prSet>
      <dgm:spPr/>
      <dgm:t>
        <a:bodyPr/>
        <a:lstStyle/>
        <a:p>
          <a:pPr rtl="1"/>
          <a:endParaRPr lang="ar-EG"/>
        </a:p>
      </dgm:t>
    </dgm:pt>
  </dgm:ptLst>
  <dgm:cxnLst>
    <dgm:cxn modelId="{508EC09D-AED8-4573-9F33-B42AAB6343B2}" srcId="{8A2E2047-125E-4787-9861-9931B3522ADA}" destId="{2B57C6E5-B53D-4906-9A65-B07E6880EF7B}" srcOrd="0" destOrd="0" parTransId="{1BB74182-2595-4A75-BA0C-99C51E5481CF}" sibTransId="{3B107156-4843-4DFC-AE7B-05501FD123E1}"/>
    <dgm:cxn modelId="{7BD8DF11-6DAB-4E1C-A3DC-9D4F16F6C114}" type="presOf" srcId="{24EA77DD-D4B2-4848-B790-95A003005354}" destId="{C6E92B1C-2954-4856-AB11-5B6393934E1F}" srcOrd="0" destOrd="0" presId="urn:microsoft.com/office/officeart/2008/layout/TitlePictureLineup"/>
    <dgm:cxn modelId="{255C1D8D-985F-4E60-855D-1D200E558AAD}" type="presOf" srcId="{8A2E2047-125E-4787-9861-9931B3522ADA}" destId="{B016271A-17E5-4CB4-AC5F-211FF7F66836}" srcOrd="0" destOrd="0" presId="urn:microsoft.com/office/officeart/2008/layout/TitlePictureLineup"/>
    <dgm:cxn modelId="{4B756E05-2546-474D-BDFC-2C7F927AC718}" type="presOf" srcId="{2B57C6E5-B53D-4906-9A65-B07E6880EF7B}" destId="{A92F2909-6213-41D5-98EA-F5CA6A52480C}" srcOrd="0" destOrd="0" presId="urn:microsoft.com/office/officeart/2008/layout/TitlePictureLineup"/>
    <dgm:cxn modelId="{48F37890-E9D1-4DE9-A8E8-3BA3D1BECBBE}" srcId="{24EA77DD-D4B2-4848-B790-95A003005354}" destId="{8A2E2047-125E-4787-9861-9931B3522ADA}" srcOrd="0" destOrd="0" parTransId="{AC953C3D-CE50-4ACA-89CD-8D23D3DDCC99}" sibTransId="{88CAB9A2-1BB8-4DA4-8DFE-DD85F8DFF2AA}"/>
    <dgm:cxn modelId="{455B187B-35D1-4675-A50E-130D8CBD78C6}" type="presParOf" srcId="{C6E92B1C-2954-4856-AB11-5B6393934E1F}" destId="{6ADD0423-6B25-4051-9801-0EBE9CC41A78}" srcOrd="0" destOrd="0" presId="urn:microsoft.com/office/officeart/2008/layout/TitlePictureLineup"/>
    <dgm:cxn modelId="{90884F9B-92C1-44E9-9603-C64891EE1D95}" type="presParOf" srcId="{6ADD0423-6B25-4051-9801-0EBE9CC41A78}" destId="{EA3EFC50-C8CB-429C-97BE-4C228D550C9B}" srcOrd="0" destOrd="0" presId="urn:microsoft.com/office/officeart/2008/layout/TitlePictureLineup"/>
    <dgm:cxn modelId="{ADEE4B12-9BFE-45B7-A00E-871E5A5CB77B}" type="presParOf" srcId="{6ADD0423-6B25-4051-9801-0EBE9CC41A78}" destId="{0B12F179-DC66-4333-9478-209BABBF2603}" srcOrd="1" destOrd="0" presId="urn:microsoft.com/office/officeart/2008/layout/TitlePictureLineup"/>
    <dgm:cxn modelId="{815F98C5-7BC9-41F1-9C92-680268DD376D}" type="presParOf" srcId="{6ADD0423-6B25-4051-9801-0EBE9CC41A78}" destId="{A92F2909-6213-41D5-98EA-F5CA6A52480C}" srcOrd="2" destOrd="0" presId="urn:microsoft.com/office/officeart/2008/layout/TitlePictureLineup"/>
    <dgm:cxn modelId="{3E1BCE82-8713-4B39-882D-5AC71BB6FF93}" type="presParOf" srcId="{6ADD0423-6B25-4051-9801-0EBE9CC41A78}" destId="{B016271A-17E5-4CB4-AC5F-211FF7F66836}"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24EA77DD-D4B2-4848-B790-95A003005354}"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8A2E2047-125E-4787-9861-9931B3522ADA}">
      <dgm:prSet phldrT="[Text]" custT="1"/>
      <dgm:spPr>
        <a:solidFill>
          <a:srgbClr val="00B0F0"/>
        </a:solidFill>
      </dgm:spPr>
      <dgm:t>
        <a:bodyPr/>
        <a:lstStyle/>
        <a:p>
          <a:pPr rtl="1"/>
          <a:r>
            <a:rPr lang="ar-EG" sz="2400" b="1" dirty="0" smtClean="0"/>
            <a:t>القدرة</a:t>
          </a:r>
          <a:endParaRPr lang="ar-EG" sz="2400" b="1" dirty="0"/>
        </a:p>
      </dgm:t>
    </dgm:pt>
    <dgm:pt modelId="{AC953C3D-CE50-4ACA-89CD-8D23D3DDCC99}" type="parTrans" cxnId="{48F37890-E9D1-4DE9-A8E8-3BA3D1BECBBE}">
      <dgm:prSet/>
      <dgm:spPr/>
      <dgm:t>
        <a:bodyPr/>
        <a:lstStyle/>
        <a:p>
          <a:pPr rtl="1"/>
          <a:endParaRPr lang="ar-EG" sz="2400"/>
        </a:p>
      </dgm:t>
    </dgm:pt>
    <dgm:pt modelId="{88CAB9A2-1BB8-4DA4-8DFE-DD85F8DFF2AA}" type="sibTrans" cxnId="{48F37890-E9D1-4DE9-A8E8-3BA3D1BECBBE}">
      <dgm:prSet/>
      <dgm:spPr/>
      <dgm:t>
        <a:bodyPr/>
        <a:lstStyle/>
        <a:p>
          <a:pPr rtl="1"/>
          <a:endParaRPr lang="ar-EG" sz="2400"/>
        </a:p>
      </dgm:t>
    </dgm:pt>
    <dgm:pt modelId="{2B57C6E5-B53D-4906-9A65-B07E6880EF7B}">
      <dgm:prSet phldrT="[Text]" custT="1"/>
      <dgm:spPr/>
      <dgm:t>
        <a:bodyPr/>
        <a:lstStyle/>
        <a:p>
          <a:pPr algn="justLow" rtl="1"/>
          <a:r>
            <a:rPr lang="ar-EG" sz="2200" dirty="0" smtClean="0"/>
            <a:t>إذا كان الفرد أو الأشخاص الآخرون المشتركون فى المؤسسة يتمتعون بمهارات خاصة- قد تتمثل بالمعرفة والمهارات الإدارية، أو التقنية ذات الصلة بالأعمال، أو بالمؤسسة. فقد تقضى إحدى طرق التعويض عن أى نقص فى هذا المجال، بالتعاون مع أشخاص يتمتعون بالخبرة اللازمة أو بشراء هذه الخبرة. </a:t>
          </a:r>
          <a:endParaRPr lang="ar-EG" sz="2200" dirty="0"/>
        </a:p>
      </dgm:t>
    </dgm:pt>
    <dgm:pt modelId="{1BB74182-2595-4A75-BA0C-99C51E5481CF}" type="parTrans" cxnId="{508EC09D-AED8-4573-9F33-B42AAB6343B2}">
      <dgm:prSet/>
      <dgm:spPr/>
      <dgm:t>
        <a:bodyPr/>
        <a:lstStyle/>
        <a:p>
          <a:pPr rtl="1"/>
          <a:endParaRPr lang="ar-EG" sz="2400"/>
        </a:p>
      </dgm:t>
    </dgm:pt>
    <dgm:pt modelId="{3B107156-4843-4DFC-AE7B-05501FD123E1}" type="sibTrans" cxnId="{508EC09D-AED8-4573-9F33-B42AAB6343B2}">
      <dgm:prSet/>
      <dgm:spPr/>
      <dgm:t>
        <a:bodyPr/>
        <a:lstStyle/>
        <a:p>
          <a:pPr rtl="1"/>
          <a:endParaRPr lang="ar-EG" sz="2400"/>
        </a:p>
      </dgm:t>
    </dgm:pt>
    <dgm:pt modelId="{C6E92B1C-2954-4856-AB11-5B6393934E1F}" type="pres">
      <dgm:prSet presAssocID="{24EA77DD-D4B2-4848-B790-95A003005354}" presName="Name0" presStyleCnt="0">
        <dgm:presLayoutVars>
          <dgm:dir/>
        </dgm:presLayoutVars>
      </dgm:prSet>
      <dgm:spPr/>
      <dgm:t>
        <a:bodyPr/>
        <a:lstStyle/>
        <a:p>
          <a:pPr rtl="1"/>
          <a:endParaRPr lang="ar-EG"/>
        </a:p>
      </dgm:t>
    </dgm:pt>
    <dgm:pt modelId="{6ADD0423-6B25-4051-9801-0EBE9CC41A78}" type="pres">
      <dgm:prSet presAssocID="{8A2E2047-125E-4787-9861-9931B3522ADA}" presName="composite" presStyleCnt="0"/>
      <dgm:spPr/>
    </dgm:pt>
    <dgm:pt modelId="{EA3EFC50-C8CB-429C-97BE-4C228D550C9B}" type="pres">
      <dgm:prSet presAssocID="{8A2E2047-125E-4787-9861-9931B3522ADA}" presName="Accent" presStyleLbl="alignAcc1" presStyleIdx="0" presStyleCnt="1" custLinFactX="-488564" custLinFactNeighborX="-500000" custLinFactNeighborY="-1746"/>
      <dgm:spPr/>
    </dgm:pt>
    <dgm:pt modelId="{0B12F179-DC66-4333-9478-209BABBF2603}" type="pres">
      <dgm:prSet presAssocID="{8A2E2047-125E-4787-9861-9931B3522ADA}" presName="Image" presStyleLbl="node1" presStyleIdx="0" presStyleCnt="1" custScaleX="139137" custScaleY="91893" custLinFactNeighborX="891" custLinFactNeighborY="-9205"/>
      <dgm:spPr>
        <a:blipFill rotWithShape="1">
          <a:blip xmlns:r="http://schemas.openxmlformats.org/officeDocument/2006/relationships" r:embed="rId1"/>
          <a:stretch>
            <a:fillRect/>
          </a:stretch>
        </a:blipFill>
      </dgm:spPr>
    </dgm:pt>
    <dgm:pt modelId="{A92F2909-6213-41D5-98EA-F5CA6A52480C}" type="pres">
      <dgm:prSet presAssocID="{8A2E2047-125E-4787-9861-9931B3522ADA}" presName="Child" presStyleLbl="revTx" presStyleIdx="0" presStyleCnt="1" custScaleX="143928" custScaleY="113580" custLinFactNeighborX="3708" custLinFactNeighborY="926">
        <dgm:presLayoutVars>
          <dgm:bulletEnabled val="1"/>
        </dgm:presLayoutVars>
      </dgm:prSet>
      <dgm:spPr/>
      <dgm:t>
        <a:bodyPr/>
        <a:lstStyle/>
        <a:p>
          <a:pPr rtl="1"/>
          <a:endParaRPr lang="ar-EG"/>
        </a:p>
      </dgm:t>
    </dgm:pt>
    <dgm:pt modelId="{B016271A-17E5-4CB4-AC5F-211FF7F66836}" type="pres">
      <dgm:prSet presAssocID="{8A2E2047-125E-4787-9861-9931B3522ADA}" presName="Parent" presStyleLbl="alignNode1" presStyleIdx="0" presStyleCnt="1" custScaleX="130261" custLinFactNeighborX="2847" custLinFactNeighborY="15298">
        <dgm:presLayoutVars>
          <dgm:bulletEnabled val="1"/>
        </dgm:presLayoutVars>
      </dgm:prSet>
      <dgm:spPr/>
      <dgm:t>
        <a:bodyPr/>
        <a:lstStyle/>
        <a:p>
          <a:pPr rtl="1"/>
          <a:endParaRPr lang="ar-EG"/>
        </a:p>
      </dgm:t>
    </dgm:pt>
  </dgm:ptLst>
  <dgm:cxnLst>
    <dgm:cxn modelId="{612CC339-257E-432C-AA88-9A446B16088C}" type="presOf" srcId="{24EA77DD-D4B2-4848-B790-95A003005354}" destId="{C6E92B1C-2954-4856-AB11-5B6393934E1F}" srcOrd="0" destOrd="0" presId="urn:microsoft.com/office/officeart/2008/layout/TitlePictureLineup"/>
    <dgm:cxn modelId="{7723D3AB-9033-4FE2-AFB3-20DB662AB26B}" type="presOf" srcId="{2B57C6E5-B53D-4906-9A65-B07E6880EF7B}" destId="{A92F2909-6213-41D5-98EA-F5CA6A52480C}" srcOrd="0" destOrd="0" presId="urn:microsoft.com/office/officeart/2008/layout/TitlePictureLineup"/>
    <dgm:cxn modelId="{508EC09D-AED8-4573-9F33-B42AAB6343B2}" srcId="{8A2E2047-125E-4787-9861-9931B3522ADA}" destId="{2B57C6E5-B53D-4906-9A65-B07E6880EF7B}" srcOrd="0" destOrd="0" parTransId="{1BB74182-2595-4A75-BA0C-99C51E5481CF}" sibTransId="{3B107156-4843-4DFC-AE7B-05501FD123E1}"/>
    <dgm:cxn modelId="{A90F254B-9153-4970-9FF5-7378A9BA0D90}" type="presOf" srcId="{8A2E2047-125E-4787-9861-9931B3522ADA}" destId="{B016271A-17E5-4CB4-AC5F-211FF7F66836}" srcOrd="0" destOrd="0" presId="urn:microsoft.com/office/officeart/2008/layout/TitlePictureLineup"/>
    <dgm:cxn modelId="{48F37890-E9D1-4DE9-A8E8-3BA3D1BECBBE}" srcId="{24EA77DD-D4B2-4848-B790-95A003005354}" destId="{8A2E2047-125E-4787-9861-9931B3522ADA}" srcOrd="0" destOrd="0" parTransId="{AC953C3D-CE50-4ACA-89CD-8D23D3DDCC99}" sibTransId="{88CAB9A2-1BB8-4DA4-8DFE-DD85F8DFF2AA}"/>
    <dgm:cxn modelId="{7AC21501-BE19-4F96-9E1E-C9BD8E61EA36}" type="presParOf" srcId="{C6E92B1C-2954-4856-AB11-5B6393934E1F}" destId="{6ADD0423-6B25-4051-9801-0EBE9CC41A78}" srcOrd="0" destOrd="0" presId="urn:microsoft.com/office/officeart/2008/layout/TitlePictureLineup"/>
    <dgm:cxn modelId="{14EE08E7-673A-4543-A1F1-7E8E59E96592}" type="presParOf" srcId="{6ADD0423-6B25-4051-9801-0EBE9CC41A78}" destId="{EA3EFC50-C8CB-429C-97BE-4C228D550C9B}" srcOrd="0" destOrd="0" presId="urn:microsoft.com/office/officeart/2008/layout/TitlePictureLineup"/>
    <dgm:cxn modelId="{9FF51059-DC21-434B-B75B-DB86F2FA2CB9}" type="presParOf" srcId="{6ADD0423-6B25-4051-9801-0EBE9CC41A78}" destId="{0B12F179-DC66-4333-9478-209BABBF2603}" srcOrd="1" destOrd="0" presId="urn:microsoft.com/office/officeart/2008/layout/TitlePictureLineup"/>
    <dgm:cxn modelId="{6AD6FF7D-BD30-4CF9-AA0A-A94004752A05}" type="presParOf" srcId="{6ADD0423-6B25-4051-9801-0EBE9CC41A78}" destId="{A92F2909-6213-41D5-98EA-F5CA6A52480C}" srcOrd="2" destOrd="0" presId="urn:microsoft.com/office/officeart/2008/layout/TitlePictureLineup"/>
    <dgm:cxn modelId="{5F6DCC33-BCDE-4B39-A991-77E311EE5B27}" type="presParOf" srcId="{6ADD0423-6B25-4051-9801-0EBE9CC41A78}" destId="{B016271A-17E5-4CB4-AC5F-211FF7F66836}"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24EA77DD-D4B2-4848-B790-95A003005354}"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8A2E2047-125E-4787-9861-9931B3522ADA}">
      <dgm:prSet phldrT="[Text]" custT="1"/>
      <dgm:spPr>
        <a:solidFill>
          <a:srgbClr val="6A6506"/>
        </a:solidFill>
      </dgm:spPr>
      <dgm:t>
        <a:bodyPr/>
        <a:lstStyle/>
        <a:p>
          <a:pPr rtl="1"/>
          <a:r>
            <a:rPr lang="ar-EG" sz="2400" b="1" dirty="0" smtClean="0"/>
            <a:t>الموارد</a:t>
          </a:r>
          <a:endParaRPr lang="ar-EG" sz="2400" b="1" dirty="0"/>
        </a:p>
      </dgm:t>
    </dgm:pt>
    <dgm:pt modelId="{AC953C3D-CE50-4ACA-89CD-8D23D3DDCC99}" type="parTrans" cxnId="{48F37890-E9D1-4DE9-A8E8-3BA3D1BECBBE}">
      <dgm:prSet/>
      <dgm:spPr/>
      <dgm:t>
        <a:bodyPr/>
        <a:lstStyle/>
        <a:p>
          <a:pPr rtl="1"/>
          <a:endParaRPr lang="ar-EG" sz="2400"/>
        </a:p>
      </dgm:t>
    </dgm:pt>
    <dgm:pt modelId="{88CAB9A2-1BB8-4DA4-8DFE-DD85F8DFF2AA}" type="sibTrans" cxnId="{48F37890-E9D1-4DE9-A8E8-3BA3D1BECBBE}">
      <dgm:prSet/>
      <dgm:spPr/>
      <dgm:t>
        <a:bodyPr/>
        <a:lstStyle/>
        <a:p>
          <a:pPr rtl="1"/>
          <a:endParaRPr lang="ar-EG" sz="2400"/>
        </a:p>
      </dgm:t>
    </dgm:pt>
    <dgm:pt modelId="{2B57C6E5-B53D-4906-9A65-B07E6880EF7B}">
      <dgm:prSet phldrT="[Text]" custT="1"/>
      <dgm:spPr/>
      <dgm:t>
        <a:bodyPr/>
        <a:lstStyle/>
        <a:p>
          <a:pPr algn="justLow" rtl="1"/>
          <a:r>
            <a:rPr lang="ar-EG" sz="2200" dirty="0" smtClean="0"/>
            <a:t>مدى قدرة الشخص أو الأشخاص المشتركين فى المؤسسة على نيل الموارد بنسب كافية أو تنظيمها لن يؤثر على الأداء فحسب، بل كذلك فى بعض الحالات، على بدئهم بالمؤسسة بالمطلق. وتتضمن الأمثلة فى هذا الصدد رأس المال والنقد، وموقع المشروع، والتجهيزات والعمال. كما قد يكون لتوفر البنىية التحتية(أى المنشآت كالكهرباء والهاتف والطرقات) والخدمات الداعمة أهميتها.</a:t>
          </a:r>
          <a:endParaRPr lang="ar-EG" sz="2200" dirty="0"/>
        </a:p>
      </dgm:t>
    </dgm:pt>
    <dgm:pt modelId="{1BB74182-2595-4A75-BA0C-99C51E5481CF}" type="parTrans" cxnId="{508EC09D-AED8-4573-9F33-B42AAB6343B2}">
      <dgm:prSet/>
      <dgm:spPr/>
      <dgm:t>
        <a:bodyPr/>
        <a:lstStyle/>
        <a:p>
          <a:pPr rtl="1"/>
          <a:endParaRPr lang="ar-EG" sz="2400"/>
        </a:p>
      </dgm:t>
    </dgm:pt>
    <dgm:pt modelId="{3B107156-4843-4DFC-AE7B-05501FD123E1}" type="sibTrans" cxnId="{508EC09D-AED8-4573-9F33-B42AAB6343B2}">
      <dgm:prSet/>
      <dgm:spPr/>
      <dgm:t>
        <a:bodyPr/>
        <a:lstStyle/>
        <a:p>
          <a:pPr rtl="1"/>
          <a:endParaRPr lang="ar-EG" sz="2400"/>
        </a:p>
      </dgm:t>
    </dgm:pt>
    <dgm:pt modelId="{C6E92B1C-2954-4856-AB11-5B6393934E1F}" type="pres">
      <dgm:prSet presAssocID="{24EA77DD-D4B2-4848-B790-95A003005354}" presName="Name0" presStyleCnt="0">
        <dgm:presLayoutVars>
          <dgm:dir/>
        </dgm:presLayoutVars>
      </dgm:prSet>
      <dgm:spPr/>
      <dgm:t>
        <a:bodyPr/>
        <a:lstStyle/>
        <a:p>
          <a:pPr rtl="1"/>
          <a:endParaRPr lang="ar-EG"/>
        </a:p>
      </dgm:t>
    </dgm:pt>
    <dgm:pt modelId="{6ADD0423-6B25-4051-9801-0EBE9CC41A78}" type="pres">
      <dgm:prSet presAssocID="{8A2E2047-125E-4787-9861-9931B3522ADA}" presName="composite" presStyleCnt="0"/>
      <dgm:spPr/>
    </dgm:pt>
    <dgm:pt modelId="{EA3EFC50-C8CB-429C-97BE-4C228D550C9B}" type="pres">
      <dgm:prSet presAssocID="{8A2E2047-125E-4787-9861-9931B3522ADA}" presName="Accent" presStyleLbl="alignAcc1" presStyleIdx="0" presStyleCnt="1" custLinFactX="-488564" custLinFactNeighborX="-500000" custLinFactNeighborY="-1746"/>
      <dgm:spPr/>
    </dgm:pt>
    <dgm:pt modelId="{0B12F179-DC66-4333-9478-209BABBF2603}" type="pres">
      <dgm:prSet presAssocID="{8A2E2047-125E-4787-9861-9931B3522ADA}" presName="Image" presStyleLbl="node1" presStyleIdx="0" presStyleCnt="1" custScaleX="139137" custScaleY="91893" custLinFactNeighborX="891" custLinFactNeighborY="-9205"/>
      <dgm:spPr>
        <a:blipFill rotWithShape="1">
          <a:blip xmlns:r="http://schemas.openxmlformats.org/officeDocument/2006/relationships" r:embed="rId1"/>
          <a:stretch>
            <a:fillRect/>
          </a:stretch>
        </a:blipFill>
      </dgm:spPr>
    </dgm:pt>
    <dgm:pt modelId="{A92F2909-6213-41D5-98EA-F5CA6A52480C}" type="pres">
      <dgm:prSet presAssocID="{8A2E2047-125E-4787-9861-9931B3522ADA}" presName="Child" presStyleLbl="revTx" presStyleIdx="0" presStyleCnt="1" custScaleX="143928" custScaleY="113580" custLinFactNeighborX="3708" custLinFactNeighborY="926">
        <dgm:presLayoutVars>
          <dgm:bulletEnabled val="1"/>
        </dgm:presLayoutVars>
      </dgm:prSet>
      <dgm:spPr/>
      <dgm:t>
        <a:bodyPr/>
        <a:lstStyle/>
        <a:p>
          <a:pPr rtl="1"/>
          <a:endParaRPr lang="ar-EG"/>
        </a:p>
      </dgm:t>
    </dgm:pt>
    <dgm:pt modelId="{B016271A-17E5-4CB4-AC5F-211FF7F66836}" type="pres">
      <dgm:prSet presAssocID="{8A2E2047-125E-4787-9861-9931B3522ADA}" presName="Parent" presStyleLbl="alignNode1" presStyleIdx="0" presStyleCnt="1" custScaleX="132642" custLinFactNeighborX="2847" custLinFactNeighborY="15298">
        <dgm:presLayoutVars>
          <dgm:bulletEnabled val="1"/>
        </dgm:presLayoutVars>
      </dgm:prSet>
      <dgm:spPr/>
      <dgm:t>
        <a:bodyPr/>
        <a:lstStyle/>
        <a:p>
          <a:pPr rtl="1"/>
          <a:endParaRPr lang="ar-EG"/>
        </a:p>
      </dgm:t>
    </dgm:pt>
  </dgm:ptLst>
  <dgm:cxnLst>
    <dgm:cxn modelId="{508EC09D-AED8-4573-9F33-B42AAB6343B2}" srcId="{8A2E2047-125E-4787-9861-9931B3522ADA}" destId="{2B57C6E5-B53D-4906-9A65-B07E6880EF7B}" srcOrd="0" destOrd="0" parTransId="{1BB74182-2595-4A75-BA0C-99C51E5481CF}" sibTransId="{3B107156-4843-4DFC-AE7B-05501FD123E1}"/>
    <dgm:cxn modelId="{7FE0B9D7-A9C8-4ED2-A137-397CFB0E5A9B}" type="presOf" srcId="{24EA77DD-D4B2-4848-B790-95A003005354}" destId="{C6E92B1C-2954-4856-AB11-5B6393934E1F}" srcOrd="0" destOrd="0" presId="urn:microsoft.com/office/officeart/2008/layout/TitlePictureLineup"/>
    <dgm:cxn modelId="{48F37890-E9D1-4DE9-A8E8-3BA3D1BECBBE}" srcId="{24EA77DD-D4B2-4848-B790-95A003005354}" destId="{8A2E2047-125E-4787-9861-9931B3522ADA}" srcOrd="0" destOrd="0" parTransId="{AC953C3D-CE50-4ACA-89CD-8D23D3DDCC99}" sibTransId="{88CAB9A2-1BB8-4DA4-8DFE-DD85F8DFF2AA}"/>
    <dgm:cxn modelId="{E7686105-CDED-46DE-8933-5CCD3397E49F}" type="presOf" srcId="{8A2E2047-125E-4787-9861-9931B3522ADA}" destId="{B016271A-17E5-4CB4-AC5F-211FF7F66836}" srcOrd="0" destOrd="0" presId="urn:microsoft.com/office/officeart/2008/layout/TitlePictureLineup"/>
    <dgm:cxn modelId="{2EE8BBEF-B882-43DB-B6A6-E46082059C06}" type="presOf" srcId="{2B57C6E5-B53D-4906-9A65-B07E6880EF7B}" destId="{A92F2909-6213-41D5-98EA-F5CA6A52480C}" srcOrd="0" destOrd="0" presId="urn:microsoft.com/office/officeart/2008/layout/TitlePictureLineup"/>
    <dgm:cxn modelId="{D3A4BCFA-BB06-4BD2-9FEA-49D1D47C8F12}" type="presParOf" srcId="{C6E92B1C-2954-4856-AB11-5B6393934E1F}" destId="{6ADD0423-6B25-4051-9801-0EBE9CC41A78}" srcOrd="0" destOrd="0" presId="urn:microsoft.com/office/officeart/2008/layout/TitlePictureLineup"/>
    <dgm:cxn modelId="{BB315C0F-834B-4903-8B90-98FC49800382}" type="presParOf" srcId="{6ADD0423-6B25-4051-9801-0EBE9CC41A78}" destId="{EA3EFC50-C8CB-429C-97BE-4C228D550C9B}" srcOrd="0" destOrd="0" presId="urn:microsoft.com/office/officeart/2008/layout/TitlePictureLineup"/>
    <dgm:cxn modelId="{736380A7-3F0E-4CAA-BD4C-9F1D30F338BA}" type="presParOf" srcId="{6ADD0423-6B25-4051-9801-0EBE9CC41A78}" destId="{0B12F179-DC66-4333-9478-209BABBF2603}" srcOrd="1" destOrd="0" presId="urn:microsoft.com/office/officeart/2008/layout/TitlePictureLineup"/>
    <dgm:cxn modelId="{36FB864D-27A3-4B80-AF5D-C2488F7FBEC9}" type="presParOf" srcId="{6ADD0423-6B25-4051-9801-0EBE9CC41A78}" destId="{A92F2909-6213-41D5-98EA-F5CA6A52480C}" srcOrd="2" destOrd="0" presId="urn:microsoft.com/office/officeart/2008/layout/TitlePictureLineup"/>
    <dgm:cxn modelId="{061F50D1-65EE-49E3-AB49-74663A4172B9}" type="presParOf" srcId="{6ADD0423-6B25-4051-9801-0EBE9CC41A78}" destId="{B016271A-17E5-4CB4-AC5F-211FF7F66836}"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24EA77DD-D4B2-4848-B790-95A003005354}"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8A2E2047-125E-4787-9861-9931B3522ADA}">
      <dgm:prSet phldrT="[Text]" custT="1"/>
      <dgm:spPr>
        <a:solidFill>
          <a:srgbClr val="FF0000"/>
        </a:solidFill>
      </dgm:spPr>
      <dgm:t>
        <a:bodyPr/>
        <a:lstStyle/>
        <a:p>
          <a:pPr rtl="1"/>
          <a:r>
            <a:rPr lang="ar-EG" sz="2400" b="1" dirty="0" smtClean="0"/>
            <a:t>خطة العمل</a:t>
          </a:r>
          <a:endParaRPr lang="ar-EG" sz="2400" b="1" dirty="0"/>
        </a:p>
      </dgm:t>
    </dgm:pt>
    <dgm:pt modelId="{AC953C3D-CE50-4ACA-89CD-8D23D3DDCC99}" type="parTrans" cxnId="{48F37890-E9D1-4DE9-A8E8-3BA3D1BECBBE}">
      <dgm:prSet/>
      <dgm:spPr/>
      <dgm:t>
        <a:bodyPr/>
        <a:lstStyle/>
        <a:p>
          <a:pPr rtl="1"/>
          <a:endParaRPr lang="ar-EG" sz="2400"/>
        </a:p>
      </dgm:t>
    </dgm:pt>
    <dgm:pt modelId="{88CAB9A2-1BB8-4DA4-8DFE-DD85F8DFF2AA}" type="sibTrans" cxnId="{48F37890-E9D1-4DE9-A8E8-3BA3D1BECBBE}">
      <dgm:prSet/>
      <dgm:spPr/>
      <dgm:t>
        <a:bodyPr/>
        <a:lstStyle/>
        <a:p>
          <a:pPr rtl="1"/>
          <a:endParaRPr lang="ar-EG" sz="2400"/>
        </a:p>
      </dgm:t>
    </dgm:pt>
    <dgm:pt modelId="{2B57C6E5-B53D-4906-9A65-B07E6880EF7B}">
      <dgm:prSet phldrT="[Text]" custT="1"/>
      <dgm:spPr/>
      <dgm:t>
        <a:bodyPr/>
        <a:lstStyle/>
        <a:p>
          <a:pPr algn="justLow" rtl="1"/>
          <a:endParaRPr lang="ar-EG" sz="2200" dirty="0"/>
        </a:p>
      </dgm:t>
    </dgm:pt>
    <dgm:pt modelId="{1BB74182-2595-4A75-BA0C-99C51E5481CF}" type="parTrans" cxnId="{508EC09D-AED8-4573-9F33-B42AAB6343B2}">
      <dgm:prSet/>
      <dgm:spPr/>
      <dgm:t>
        <a:bodyPr/>
        <a:lstStyle/>
        <a:p>
          <a:pPr rtl="1"/>
          <a:endParaRPr lang="ar-EG" sz="2400"/>
        </a:p>
      </dgm:t>
    </dgm:pt>
    <dgm:pt modelId="{3B107156-4843-4DFC-AE7B-05501FD123E1}" type="sibTrans" cxnId="{508EC09D-AED8-4573-9F33-B42AAB6343B2}">
      <dgm:prSet/>
      <dgm:spPr/>
      <dgm:t>
        <a:bodyPr/>
        <a:lstStyle/>
        <a:p>
          <a:pPr rtl="1"/>
          <a:endParaRPr lang="ar-EG" sz="2400"/>
        </a:p>
      </dgm:t>
    </dgm:pt>
    <dgm:pt modelId="{0E02A955-A376-4D8D-BA79-58D6A1168977}">
      <dgm:prSet custT="1"/>
      <dgm:spPr/>
      <dgm:t>
        <a:bodyPr/>
        <a:lstStyle/>
        <a:p>
          <a:pPr algn="justLow" rtl="1"/>
          <a:r>
            <a:rPr lang="ar-EG" sz="2200" dirty="0" smtClean="0"/>
            <a:t>بغية تحويل المكونات الأربعة المذكورة أعلاه إلى واقع، من الضرورى وضع خطة، عادة ما يشار إليها فى مجال الأعمال ب"خطة العمل". </a:t>
          </a:r>
        </a:p>
      </dgm:t>
    </dgm:pt>
    <dgm:pt modelId="{14AF7483-DDF2-4D68-B282-3C4DD06545E9}" type="parTrans" cxnId="{9EE4E502-CF79-41ED-874C-A8AB53CC295F}">
      <dgm:prSet/>
      <dgm:spPr/>
      <dgm:t>
        <a:bodyPr/>
        <a:lstStyle/>
        <a:p>
          <a:pPr rtl="1"/>
          <a:endParaRPr lang="ar-EG"/>
        </a:p>
      </dgm:t>
    </dgm:pt>
    <dgm:pt modelId="{C741CD7A-F396-44B7-B5D8-FF52E735E4A5}" type="sibTrans" cxnId="{9EE4E502-CF79-41ED-874C-A8AB53CC295F}">
      <dgm:prSet/>
      <dgm:spPr/>
      <dgm:t>
        <a:bodyPr/>
        <a:lstStyle/>
        <a:p>
          <a:pPr rtl="1"/>
          <a:endParaRPr lang="ar-EG"/>
        </a:p>
      </dgm:t>
    </dgm:pt>
    <dgm:pt modelId="{2F4E567F-C3A7-4D15-8ED5-2A4AC1953658}">
      <dgm:prSet phldrT="[Text]" custT="1"/>
      <dgm:spPr/>
      <dgm:t>
        <a:bodyPr/>
        <a:lstStyle/>
        <a:p>
          <a:pPr algn="justLow" rtl="1"/>
          <a:endParaRPr lang="ar-EG" sz="2200" dirty="0"/>
        </a:p>
      </dgm:t>
    </dgm:pt>
    <dgm:pt modelId="{6A85B805-A029-4B1B-8B0E-5B8ACD1295C8}" type="parTrans" cxnId="{3475AA1F-2A7A-4813-800F-A713DA6E777D}">
      <dgm:prSet/>
      <dgm:spPr/>
      <dgm:t>
        <a:bodyPr/>
        <a:lstStyle/>
        <a:p>
          <a:pPr rtl="1"/>
          <a:endParaRPr lang="ar-EG"/>
        </a:p>
      </dgm:t>
    </dgm:pt>
    <dgm:pt modelId="{5DC1773A-A572-47CB-A847-003CB7E634C1}" type="sibTrans" cxnId="{3475AA1F-2A7A-4813-800F-A713DA6E777D}">
      <dgm:prSet/>
      <dgm:spPr/>
      <dgm:t>
        <a:bodyPr/>
        <a:lstStyle/>
        <a:p>
          <a:pPr rtl="1"/>
          <a:endParaRPr lang="ar-EG"/>
        </a:p>
      </dgm:t>
    </dgm:pt>
    <dgm:pt modelId="{C6E92B1C-2954-4856-AB11-5B6393934E1F}" type="pres">
      <dgm:prSet presAssocID="{24EA77DD-D4B2-4848-B790-95A003005354}" presName="Name0" presStyleCnt="0">
        <dgm:presLayoutVars>
          <dgm:dir/>
        </dgm:presLayoutVars>
      </dgm:prSet>
      <dgm:spPr/>
      <dgm:t>
        <a:bodyPr/>
        <a:lstStyle/>
        <a:p>
          <a:pPr rtl="1"/>
          <a:endParaRPr lang="ar-EG"/>
        </a:p>
      </dgm:t>
    </dgm:pt>
    <dgm:pt modelId="{6ADD0423-6B25-4051-9801-0EBE9CC41A78}" type="pres">
      <dgm:prSet presAssocID="{8A2E2047-125E-4787-9861-9931B3522ADA}" presName="composite" presStyleCnt="0"/>
      <dgm:spPr/>
    </dgm:pt>
    <dgm:pt modelId="{EA3EFC50-C8CB-429C-97BE-4C228D550C9B}" type="pres">
      <dgm:prSet presAssocID="{8A2E2047-125E-4787-9861-9931B3522ADA}" presName="Accent" presStyleLbl="alignAcc1" presStyleIdx="0" presStyleCnt="1" custLinFactX="-488564" custLinFactNeighborX="-500000" custLinFactNeighborY="-1746"/>
      <dgm:spPr/>
    </dgm:pt>
    <dgm:pt modelId="{0B12F179-DC66-4333-9478-209BABBF2603}" type="pres">
      <dgm:prSet presAssocID="{8A2E2047-125E-4787-9861-9931B3522ADA}" presName="Image" presStyleLbl="node1" presStyleIdx="0" presStyleCnt="1" custScaleX="139137" custScaleY="91893" custLinFactNeighborX="891" custLinFactNeighborY="-9205"/>
      <dgm:spPr>
        <a:blipFill rotWithShape="1">
          <a:blip xmlns:r="http://schemas.openxmlformats.org/officeDocument/2006/relationships" r:embed="rId1"/>
          <a:stretch>
            <a:fillRect/>
          </a:stretch>
        </a:blipFill>
      </dgm:spPr>
    </dgm:pt>
    <dgm:pt modelId="{A92F2909-6213-41D5-98EA-F5CA6A52480C}" type="pres">
      <dgm:prSet presAssocID="{8A2E2047-125E-4787-9861-9931B3522ADA}" presName="Child" presStyleLbl="revTx" presStyleIdx="0" presStyleCnt="1" custScaleX="143928" custScaleY="113580" custLinFactNeighborX="3708" custLinFactNeighborY="926">
        <dgm:presLayoutVars>
          <dgm:bulletEnabled val="1"/>
        </dgm:presLayoutVars>
      </dgm:prSet>
      <dgm:spPr/>
      <dgm:t>
        <a:bodyPr/>
        <a:lstStyle/>
        <a:p>
          <a:pPr rtl="1"/>
          <a:endParaRPr lang="ar-EG"/>
        </a:p>
      </dgm:t>
    </dgm:pt>
    <dgm:pt modelId="{B016271A-17E5-4CB4-AC5F-211FF7F66836}" type="pres">
      <dgm:prSet presAssocID="{8A2E2047-125E-4787-9861-9931B3522ADA}" presName="Parent" presStyleLbl="alignNode1" presStyleIdx="0" presStyleCnt="1" custScaleX="132642" custLinFactNeighborX="2847" custLinFactNeighborY="15298">
        <dgm:presLayoutVars>
          <dgm:bulletEnabled val="1"/>
        </dgm:presLayoutVars>
      </dgm:prSet>
      <dgm:spPr/>
      <dgm:t>
        <a:bodyPr/>
        <a:lstStyle/>
        <a:p>
          <a:pPr rtl="1"/>
          <a:endParaRPr lang="ar-EG"/>
        </a:p>
      </dgm:t>
    </dgm:pt>
  </dgm:ptLst>
  <dgm:cxnLst>
    <dgm:cxn modelId="{44977595-80B1-4039-B4EB-F1B2500A878B}" type="presOf" srcId="{8A2E2047-125E-4787-9861-9931B3522ADA}" destId="{B016271A-17E5-4CB4-AC5F-211FF7F66836}" srcOrd="0" destOrd="0" presId="urn:microsoft.com/office/officeart/2008/layout/TitlePictureLineup"/>
    <dgm:cxn modelId="{9EE4E502-CF79-41ED-874C-A8AB53CC295F}" srcId="{8A2E2047-125E-4787-9861-9931B3522ADA}" destId="{0E02A955-A376-4D8D-BA79-58D6A1168977}" srcOrd="1" destOrd="0" parTransId="{14AF7483-DDF2-4D68-B282-3C4DD06545E9}" sibTransId="{C741CD7A-F396-44B7-B5D8-FF52E735E4A5}"/>
    <dgm:cxn modelId="{FB9C14CB-8289-44DD-9FDC-8718D7782A55}" type="presOf" srcId="{2B57C6E5-B53D-4906-9A65-B07E6880EF7B}" destId="{A92F2909-6213-41D5-98EA-F5CA6A52480C}" srcOrd="0" destOrd="0" presId="urn:microsoft.com/office/officeart/2008/layout/TitlePictureLineup"/>
    <dgm:cxn modelId="{48F37890-E9D1-4DE9-A8E8-3BA3D1BECBBE}" srcId="{24EA77DD-D4B2-4848-B790-95A003005354}" destId="{8A2E2047-125E-4787-9861-9931B3522ADA}" srcOrd="0" destOrd="0" parTransId="{AC953C3D-CE50-4ACA-89CD-8D23D3DDCC99}" sibTransId="{88CAB9A2-1BB8-4DA4-8DFE-DD85F8DFF2AA}"/>
    <dgm:cxn modelId="{3475AA1F-2A7A-4813-800F-A713DA6E777D}" srcId="{8A2E2047-125E-4787-9861-9931B3522ADA}" destId="{2F4E567F-C3A7-4D15-8ED5-2A4AC1953658}" srcOrd="2" destOrd="0" parTransId="{6A85B805-A029-4B1B-8B0E-5B8ACD1295C8}" sibTransId="{5DC1773A-A572-47CB-A847-003CB7E634C1}"/>
    <dgm:cxn modelId="{B6A08C9A-F4B3-48F8-9D5A-C8FABBC7E294}" type="presOf" srcId="{0E02A955-A376-4D8D-BA79-58D6A1168977}" destId="{A92F2909-6213-41D5-98EA-F5CA6A52480C}" srcOrd="0" destOrd="1" presId="urn:microsoft.com/office/officeart/2008/layout/TitlePictureLineup"/>
    <dgm:cxn modelId="{F86C40A6-D831-4D74-96B6-0705F7CDADD0}" type="presOf" srcId="{2F4E567F-C3A7-4D15-8ED5-2A4AC1953658}" destId="{A92F2909-6213-41D5-98EA-F5CA6A52480C}" srcOrd="0" destOrd="2" presId="urn:microsoft.com/office/officeart/2008/layout/TitlePictureLineup"/>
    <dgm:cxn modelId="{709AC120-AA2C-4D41-BBCD-B0C9583C3261}" type="presOf" srcId="{24EA77DD-D4B2-4848-B790-95A003005354}" destId="{C6E92B1C-2954-4856-AB11-5B6393934E1F}" srcOrd="0" destOrd="0" presId="urn:microsoft.com/office/officeart/2008/layout/TitlePictureLineup"/>
    <dgm:cxn modelId="{508EC09D-AED8-4573-9F33-B42AAB6343B2}" srcId="{8A2E2047-125E-4787-9861-9931B3522ADA}" destId="{2B57C6E5-B53D-4906-9A65-B07E6880EF7B}" srcOrd="0" destOrd="0" parTransId="{1BB74182-2595-4A75-BA0C-99C51E5481CF}" sibTransId="{3B107156-4843-4DFC-AE7B-05501FD123E1}"/>
    <dgm:cxn modelId="{4BA56561-190D-4FEB-A5A1-751FDB6343EE}" type="presParOf" srcId="{C6E92B1C-2954-4856-AB11-5B6393934E1F}" destId="{6ADD0423-6B25-4051-9801-0EBE9CC41A78}" srcOrd="0" destOrd="0" presId="urn:microsoft.com/office/officeart/2008/layout/TitlePictureLineup"/>
    <dgm:cxn modelId="{7C29AABF-1EDC-4296-8CCA-AA31F66C505E}" type="presParOf" srcId="{6ADD0423-6B25-4051-9801-0EBE9CC41A78}" destId="{EA3EFC50-C8CB-429C-97BE-4C228D550C9B}" srcOrd="0" destOrd="0" presId="urn:microsoft.com/office/officeart/2008/layout/TitlePictureLineup"/>
    <dgm:cxn modelId="{2605267B-F5F8-4777-A631-EA187D562D70}" type="presParOf" srcId="{6ADD0423-6B25-4051-9801-0EBE9CC41A78}" destId="{0B12F179-DC66-4333-9478-209BABBF2603}" srcOrd="1" destOrd="0" presId="urn:microsoft.com/office/officeart/2008/layout/TitlePictureLineup"/>
    <dgm:cxn modelId="{D82A6DD7-FA50-404A-96C7-F031805502D3}" type="presParOf" srcId="{6ADD0423-6B25-4051-9801-0EBE9CC41A78}" destId="{A92F2909-6213-41D5-98EA-F5CA6A52480C}" srcOrd="2" destOrd="0" presId="urn:microsoft.com/office/officeart/2008/layout/TitlePictureLineup"/>
    <dgm:cxn modelId="{2B0A4311-FFBF-427F-971C-7361F3DECEF8}" type="presParOf" srcId="{6ADD0423-6B25-4051-9801-0EBE9CC41A78}" destId="{B016271A-17E5-4CB4-AC5F-211FF7F66836}"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24EA77DD-D4B2-4848-B790-95A003005354}" type="doc">
      <dgm:prSet loTypeId="urn:microsoft.com/office/officeart/2008/layout/TitlePictureLineup" loCatId="picture" qsTypeId="urn:microsoft.com/office/officeart/2005/8/quickstyle/simple1" qsCatId="simple" csTypeId="urn:microsoft.com/office/officeart/2005/8/colors/accent1_2" csCatId="accent1" phldr="1"/>
      <dgm:spPr/>
      <dgm:t>
        <a:bodyPr/>
        <a:lstStyle/>
        <a:p>
          <a:pPr rtl="1"/>
          <a:endParaRPr lang="ar-EG"/>
        </a:p>
      </dgm:t>
    </dgm:pt>
    <dgm:pt modelId="{8A2E2047-125E-4787-9861-9931B3522ADA}">
      <dgm:prSet phldrT="[Text]" custT="1"/>
      <dgm:spPr>
        <a:solidFill>
          <a:schemeClr val="bg2">
            <a:lumMod val="50000"/>
          </a:schemeClr>
        </a:solidFill>
      </dgm:spPr>
      <dgm:t>
        <a:bodyPr/>
        <a:lstStyle/>
        <a:p>
          <a:pPr rtl="1"/>
          <a:r>
            <a:rPr lang="ar-EG" sz="2400" b="1" dirty="0" smtClean="0"/>
            <a:t>التنظيم والإدارة</a:t>
          </a:r>
          <a:endParaRPr lang="ar-EG" sz="2400" b="1" dirty="0"/>
        </a:p>
      </dgm:t>
    </dgm:pt>
    <dgm:pt modelId="{AC953C3D-CE50-4ACA-89CD-8D23D3DDCC99}" type="parTrans" cxnId="{48F37890-E9D1-4DE9-A8E8-3BA3D1BECBBE}">
      <dgm:prSet/>
      <dgm:spPr/>
      <dgm:t>
        <a:bodyPr/>
        <a:lstStyle/>
        <a:p>
          <a:pPr rtl="1"/>
          <a:endParaRPr lang="ar-EG" sz="2400"/>
        </a:p>
      </dgm:t>
    </dgm:pt>
    <dgm:pt modelId="{88CAB9A2-1BB8-4DA4-8DFE-DD85F8DFF2AA}" type="sibTrans" cxnId="{48F37890-E9D1-4DE9-A8E8-3BA3D1BECBBE}">
      <dgm:prSet/>
      <dgm:spPr/>
      <dgm:t>
        <a:bodyPr/>
        <a:lstStyle/>
        <a:p>
          <a:pPr rtl="1"/>
          <a:endParaRPr lang="ar-EG" sz="2400"/>
        </a:p>
      </dgm:t>
    </dgm:pt>
    <dgm:pt modelId="{2B57C6E5-B53D-4906-9A65-B07E6880EF7B}">
      <dgm:prSet phldrT="[Text]" custT="1"/>
      <dgm:spPr/>
      <dgm:t>
        <a:bodyPr/>
        <a:lstStyle/>
        <a:p>
          <a:pPr algn="justLow" rtl="1"/>
          <a:r>
            <a:rPr lang="ar-EG" sz="2200" dirty="0" smtClean="0"/>
            <a:t>تبدأ المؤسسة بالعمل الفعلى. وعند تحقيق ذلك، ستبرز الحاجة إلى إدارتها. كما ستترتب مستلزمات قانونية أو نظامية أخرى ينبغى التقيد بها لدى إنشاء المؤسسة، أو قبل البدء بتشغيلها. فقد تبرز الحاجة إلى استشارة أشخاص محترفين فى وكالات داعمة للمؤسسات الصغيرة. وسيؤثر مدى حسن تنفيد كل ذلك على أداء .</a:t>
          </a:r>
          <a:endParaRPr lang="ar-EG" sz="2200" dirty="0"/>
        </a:p>
      </dgm:t>
    </dgm:pt>
    <dgm:pt modelId="{1BB74182-2595-4A75-BA0C-99C51E5481CF}" type="parTrans" cxnId="{508EC09D-AED8-4573-9F33-B42AAB6343B2}">
      <dgm:prSet/>
      <dgm:spPr/>
      <dgm:t>
        <a:bodyPr/>
        <a:lstStyle/>
        <a:p>
          <a:pPr rtl="1"/>
          <a:endParaRPr lang="ar-EG" sz="2400"/>
        </a:p>
      </dgm:t>
    </dgm:pt>
    <dgm:pt modelId="{3B107156-4843-4DFC-AE7B-05501FD123E1}" type="sibTrans" cxnId="{508EC09D-AED8-4573-9F33-B42AAB6343B2}">
      <dgm:prSet/>
      <dgm:spPr/>
      <dgm:t>
        <a:bodyPr/>
        <a:lstStyle/>
        <a:p>
          <a:pPr rtl="1"/>
          <a:endParaRPr lang="ar-EG" sz="2400"/>
        </a:p>
      </dgm:t>
    </dgm:pt>
    <dgm:pt modelId="{2F4E567F-C3A7-4D15-8ED5-2A4AC1953658}">
      <dgm:prSet phldrT="[Text]" custT="1"/>
      <dgm:spPr/>
      <dgm:t>
        <a:bodyPr/>
        <a:lstStyle/>
        <a:p>
          <a:pPr algn="justLow" rtl="1"/>
          <a:endParaRPr lang="ar-EG" sz="2200" dirty="0"/>
        </a:p>
      </dgm:t>
    </dgm:pt>
    <dgm:pt modelId="{6A85B805-A029-4B1B-8B0E-5B8ACD1295C8}" type="parTrans" cxnId="{3475AA1F-2A7A-4813-800F-A713DA6E777D}">
      <dgm:prSet/>
      <dgm:spPr/>
      <dgm:t>
        <a:bodyPr/>
        <a:lstStyle/>
        <a:p>
          <a:pPr rtl="1"/>
          <a:endParaRPr lang="ar-EG"/>
        </a:p>
      </dgm:t>
    </dgm:pt>
    <dgm:pt modelId="{5DC1773A-A572-47CB-A847-003CB7E634C1}" type="sibTrans" cxnId="{3475AA1F-2A7A-4813-800F-A713DA6E777D}">
      <dgm:prSet/>
      <dgm:spPr/>
      <dgm:t>
        <a:bodyPr/>
        <a:lstStyle/>
        <a:p>
          <a:pPr rtl="1"/>
          <a:endParaRPr lang="ar-EG"/>
        </a:p>
      </dgm:t>
    </dgm:pt>
    <dgm:pt modelId="{C6E92B1C-2954-4856-AB11-5B6393934E1F}" type="pres">
      <dgm:prSet presAssocID="{24EA77DD-D4B2-4848-B790-95A003005354}" presName="Name0" presStyleCnt="0">
        <dgm:presLayoutVars>
          <dgm:dir/>
        </dgm:presLayoutVars>
      </dgm:prSet>
      <dgm:spPr/>
      <dgm:t>
        <a:bodyPr/>
        <a:lstStyle/>
        <a:p>
          <a:pPr rtl="1"/>
          <a:endParaRPr lang="ar-EG"/>
        </a:p>
      </dgm:t>
    </dgm:pt>
    <dgm:pt modelId="{6ADD0423-6B25-4051-9801-0EBE9CC41A78}" type="pres">
      <dgm:prSet presAssocID="{8A2E2047-125E-4787-9861-9931B3522ADA}" presName="composite" presStyleCnt="0"/>
      <dgm:spPr/>
    </dgm:pt>
    <dgm:pt modelId="{EA3EFC50-C8CB-429C-97BE-4C228D550C9B}" type="pres">
      <dgm:prSet presAssocID="{8A2E2047-125E-4787-9861-9931B3522ADA}" presName="Accent" presStyleLbl="alignAcc1" presStyleIdx="0" presStyleCnt="1" custLinFactX="-488564" custLinFactNeighborX="-500000" custLinFactNeighborY="-1746"/>
      <dgm:spPr/>
    </dgm:pt>
    <dgm:pt modelId="{0B12F179-DC66-4333-9478-209BABBF2603}" type="pres">
      <dgm:prSet presAssocID="{8A2E2047-125E-4787-9861-9931B3522ADA}" presName="Image" presStyleLbl="node1" presStyleIdx="0" presStyleCnt="1" custScaleX="139137" custScaleY="91893" custLinFactNeighborX="891" custLinFactNeighborY="-9205"/>
      <dgm:spPr>
        <a:blipFill rotWithShape="1">
          <a:blip xmlns:r="http://schemas.openxmlformats.org/officeDocument/2006/relationships" r:embed="rId1"/>
          <a:stretch>
            <a:fillRect/>
          </a:stretch>
        </a:blipFill>
      </dgm:spPr>
    </dgm:pt>
    <dgm:pt modelId="{A92F2909-6213-41D5-98EA-F5CA6A52480C}" type="pres">
      <dgm:prSet presAssocID="{8A2E2047-125E-4787-9861-9931B3522ADA}" presName="Child" presStyleLbl="revTx" presStyleIdx="0" presStyleCnt="1" custScaleX="143928" custScaleY="113580" custLinFactNeighborX="3708" custLinFactNeighborY="926">
        <dgm:presLayoutVars>
          <dgm:bulletEnabled val="1"/>
        </dgm:presLayoutVars>
      </dgm:prSet>
      <dgm:spPr/>
      <dgm:t>
        <a:bodyPr/>
        <a:lstStyle/>
        <a:p>
          <a:pPr rtl="1"/>
          <a:endParaRPr lang="ar-EG"/>
        </a:p>
      </dgm:t>
    </dgm:pt>
    <dgm:pt modelId="{B016271A-17E5-4CB4-AC5F-211FF7F66836}" type="pres">
      <dgm:prSet presAssocID="{8A2E2047-125E-4787-9861-9931B3522ADA}" presName="Parent" presStyleLbl="alignNode1" presStyleIdx="0" presStyleCnt="1" custScaleX="132642" custLinFactNeighborX="2847" custLinFactNeighborY="15298">
        <dgm:presLayoutVars>
          <dgm:bulletEnabled val="1"/>
        </dgm:presLayoutVars>
      </dgm:prSet>
      <dgm:spPr/>
      <dgm:t>
        <a:bodyPr/>
        <a:lstStyle/>
        <a:p>
          <a:pPr rtl="1"/>
          <a:endParaRPr lang="ar-EG"/>
        </a:p>
      </dgm:t>
    </dgm:pt>
  </dgm:ptLst>
  <dgm:cxnLst>
    <dgm:cxn modelId="{F5D6FE0A-A49E-4FD3-A0AC-33C994EA594E}" type="presOf" srcId="{2B57C6E5-B53D-4906-9A65-B07E6880EF7B}" destId="{A92F2909-6213-41D5-98EA-F5CA6A52480C}" srcOrd="0" destOrd="0" presId="urn:microsoft.com/office/officeart/2008/layout/TitlePictureLineup"/>
    <dgm:cxn modelId="{528734F3-7E21-4073-B4D0-AE314C8A033C}" type="presOf" srcId="{2F4E567F-C3A7-4D15-8ED5-2A4AC1953658}" destId="{A92F2909-6213-41D5-98EA-F5CA6A52480C}" srcOrd="0" destOrd="1" presId="urn:microsoft.com/office/officeart/2008/layout/TitlePictureLineup"/>
    <dgm:cxn modelId="{48F37890-E9D1-4DE9-A8E8-3BA3D1BECBBE}" srcId="{24EA77DD-D4B2-4848-B790-95A003005354}" destId="{8A2E2047-125E-4787-9861-9931B3522ADA}" srcOrd="0" destOrd="0" parTransId="{AC953C3D-CE50-4ACA-89CD-8D23D3DDCC99}" sibTransId="{88CAB9A2-1BB8-4DA4-8DFE-DD85F8DFF2AA}"/>
    <dgm:cxn modelId="{3475AA1F-2A7A-4813-800F-A713DA6E777D}" srcId="{8A2E2047-125E-4787-9861-9931B3522ADA}" destId="{2F4E567F-C3A7-4D15-8ED5-2A4AC1953658}" srcOrd="1" destOrd="0" parTransId="{6A85B805-A029-4B1B-8B0E-5B8ACD1295C8}" sibTransId="{5DC1773A-A572-47CB-A847-003CB7E634C1}"/>
    <dgm:cxn modelId="{123B608F-0021-4999-A5F9-42D8B0DE97FF}" type="presOf" srcId="{8A2E2047-125E-4787-9861-9931B3522ADA}" destId="{B016271A-17E5-4CB4-AC5F-211FF7F66836}" srcOrd="0" destOrd="0" presId="urn:microsoft.com/office/officeart/2008/layout/TitlePictureLineup"/>
    <dgm:cxn modelId="{1098C66E-D364-4B91-BC79-B1EA49A64CFE}" type="presOf" srcId="{24EA77DD-D4B2-4848-B790-95A003005354}" destId="{C6E92B1C-2954-4856-AB11-5B6393934E1F}" srcOrd="0" destOrd="0" presId="urn:microsoft.com/office/officeart/2008/layout/TitlePictureLineup"/>
    <dgm:cxn modelId="{508EC09D-AED8-4573-9F33-B42AAB6343B2}" srcId="{8A2E2047-125E-4787-9861-9931B3522ADA}" destId="{2B57C6E5-B53D-4906-9A65-B07E6880EF7B}" srcOrd="0" destOrd="0" parTransId="{1BB74182-2595-4A75-BA0C-99C51E5481CF}" sibTransId="{3B107156-4843-4DFC-AE7B-05501FD123E1}"/>
    <dgm:cxn modelId="{FAC4AFEB-CE7B-481E-8A93-C8237D7FDC4B}" type="presParOf" srcId="{C6E92B1C-2954-4856-AB11-5B6393934E1F}" destId="{6ADD0423-6B25-4051-9801-0EBE9CC41A78}" srcOrd="0" destOrd="0" presId="urn:microsoft.com/office/officeart/2008/layout/TitlePictureLineup"/>
    <dgm:cxn modelId="{A7A641E3-E7EA-4C1E-B303-FBBFB7F12BC0}" type="presParOf" srcId="{6ADD0423-6B25-4051-9801-0EBE9CC41A78}" destId="{EA3EFC50-C8CB-429C-97BE-4C228D550C9B}" srcOrd="0" destOrd="0" presId="urn:microsoft.com/office/officeart/2008/layout/TitlePictureLineup"/>
    <dgm:cxn modelId="{2B80B466-6755-4900-8ED6-FE18FB57B98D}" type="presParOf" srcId="{6ADD0423-6B25-4051-9801-0EBE9CC41A78}" destId="{0B12F179-DC66-4333-9478-209BABBF2603}" srcOrd="1" destOrd="0" presId="urn:microsoft.com/office/officeart/2008/layout/TitlePictureLineup"/>
    <dgm:cxn modelId="{6502555C-1A08-457F-86C0-228E3EFFE1A0}" type="presParOf" srcId="{6ADD0423-6B25-4051-9801-0EBE9CC41A78}" destId="{A92F2909-6213-41D5-98EA-F5CA6A52480C}" srcOrd="2" destOrd="0" presId="urn:microsoft.com/office/officeart/2008/layout/TitlePictureLineup"/>
    <dgm:cxn modelId="{1963934C-74B2-46D4-B75A-10261E1C35E5}" type="presParOf" srcId="{6ADD0423-6B25-4051-9801-0EBE9CC41A78}" destId="{B016271A-17E5-4CB4-AC5F-211FF7F66836}" srcOrd="3" destOrd="0" presId="urn:microsoft.com/office/officeart/2008/layout/TitlePictureLineu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3C13128F-A7FF-47F7-B648-E3722AF9531F}" type="doc">
      <dgm:prSet loTypeId="urn:microsoft.com/office/officeart/2008/layout/AscendingPictureAccentProcess" loCatId="picture" qsTypeId="urn:microsoft.com/office/officeart/2005/8/quickstyle/simple1" qsCatId="simple" csTypeId="urn:microsoft.com/office/officeart/2005/8/colors/accent1_2" csCatId="accent1" phldr="1"/>
      <dgm:spPr/>
      <dgm:t>
        <a:bodyPr/>
        <a:lstStyle/>
        <a:p>
          <a:pPr rtl="1"/>
          <a:endParaRPr lang="ar-EG"/>
        </a:p>
      </dgm:t>
    </dgm:pt>
    <dgm:pt modelId="{B41AC374-3FB7-4582-8B52-7B278AAB0CE2}">
      <dgm:prSet phldrT="[Text]"/>
      <dgm:spPr>
        <a:xfrm>
          <a:off x="3678088" y="1684934"/>
          <a:ext cx="3369985" cy="2081580"/>
        </a:xfrm>
        <a:noFill/>
        <a:ln>
          <a:noFill/>
        </a:ln>
        <a:effectLst/>
      </dgm:spPr>
      <dgm:t>
        <a:bodyPr/>
        <a:lstStyle/>
        <a:p>
          <a:pPr algn="justLow" rtl="1"/>
          <a:r>
            <a:rPr lang="ar-EG"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يعيد بناء القرميد الجيد النظر إلى حجارة القرميد التى قام بصفها . فإذا لم يعرف المرء كيف تم صف حجارة القرميد الأولى، لن يعرف كيف يصف الحجارة الجديدة فوقها .</a:t>
          </a:r>
          <a:endParaRPr lang="ar-EG" dirty="0">
            <a:solidFill>
              <a:sysClr val="windowText" lastClr="000000">
                <a:hueOff val="0"/>
                <a:satOff val="0"/>
                <a:lumOff val="0"/>
                <a:alphaOff val="0"/>
              </a:sysClr>
            </a:solidFill>
            <a:latin typeface="Calibri" panose="020F0502020204030204"/>
            <a:ea typeface="+mn-ea"/>
            <a:cs typeface="Arial" panose="020B0604020202020204" pitchFamily="34" charset="0"/>
          </a:endParaRPr>
        </a:p>
      </dgm:t>
    </dgm:pt>
    <dgm:pt modelId="{D409E4AE-9B6B-408A-8787-567EA35D4318}" type="parTrans" cxnId="{D0FAB2C1-1148-4D7B-B468-57D9AF84B640}">
      <dgm:prSet/>
      <dgm:spPr/>
      <dgm:t>
        <a:bodyPr/>
        <a:lstStyle/>
        <a:p>
          <a:pPr algn="justLow" rtl="1"/>
          <a:endParaRPr lang="ar-EG"/>
        </a:p>
      </dgm:t>
    </dgm:pt>
    <dgm:pt modelId="{AAF67BD2-E52A-4DFD-97AF-A6B97EF40B7D}" type="sibTrans" cxnId="{D0FAB2C1-1148-4D7B-B468-57D9AF84B640}">
      <dgm:prSet/>
      <dgm:spPr>
        <a:blipFill rotWithShape="1">
          <a:blip xmlns:r="http://schemas.openxmlformats.org/officeDocument/2006/relationships" r:embed="rId1"/>
          <a:stretch>
            <a:fillRect/>
          </a:stretch>
        </a:blipFill>
      </dgm:spPr>
      <dgm:t>
        <a:bodyPr/>
        <a:lstStyle/>
        <a:p>
          <a:pPr algn="justLow" rtl="1"/>
          <a:endParaRPr lang="ar-EG"/>
        </a:p>
      </dgm:t>
    </dgm:pt>
    <dgm:pt modelId="{554E709D-46C2-4967-A4DA-F4AE2883781F}" type="pres">
      <dgm:prSet presAssocID="{3C13128F-A7FF-47F7-B648-E3722AF9531F}" presName="Name0" presStyleCnt="0">
        <dgm:presLayoutVars>
          <dgm:chMax val="7"/>
          <dgm:chPref val="7"/>
          <dgm:dir/>
        </dgm:presLayoutVars>
      </dgm:prSet>
      <dgm:spPr/>
      <dgm:t>
        <a:bodyPr/>
        <a:lstStyle/>
        <a:p>
          <a:pPr rtl="1"/>
          <a:endParaRPr lang="ar-EG"/>
        </a:p>
      </dgm:t>
    </dgm:pt>
    <dgm:pt modelId="{BAC7A0F5-2F0E-40C5-A008-C967103EE9C4}" type="pres">
      <dgm:prSet presAssocID="{B41AC374-3FB7-4582-8B52-7B278AAB0CE2}" presName="parTx1" presStyleLbl="node1" presStyleIdx="0" presStyleCnt="1"/>
      <dgm:spPr>
        <a:prstGeom prst="rect">
          <a:avLst/>
        </a:prstGeom>
      </dgm:spPr>
      <dgm:t>
        <a:bodyPr/>
        <a:lstStyle/>
        <a:p>
          <a:pPr rtl="1"/>
          <a:endParaRPr lang="ar-EG"/>
        </a:p>
      </dgm:t>
    </dgm:pt>
    <dgm:pt modelId="{8BE2BD32-6269-4DF1-8E71-56523A01ECC1}" type="pres">
      <dgm:prSet presAssocID="{AAF67BD2-E52A-4DFD-97AF-A6B97EF40B7D}" presName="picture1" presStyleCnt="0"/>
      <dgm:spPr/>
    </dgm:pt>
    <dgm:pt modelId="{B9ECD64D-2515-4CD0-933C-219C06868AF2}" type="pres">
      <dgm:prSet presAssocID="{AAF67BD2-E52A-4DFD-97AF-A6B97EF40B7D}" presName="imageRepeatNode" presStyleLbl="fgImgPlace1" presStyleIdx="0" presStyleCnt="1"/>
      <dgm:spPr/>
      <dgm:t>
        <a:bodyPr/>
        <a:lstStyle/>
        <a:p>
          <a:pPr rtl="1"/>
          <a:endParaRPr lang="ar-EG"/>
        </a:p>
      </dgm:t>
    </dgm:pt>
  </dgm:ptLst>
  <dgm:cxnLst>
    <dgm:cxn modelId="{266980A4-710E-4581-ACDB-AE6E8904694C}" type="presOf" srcId="{3C13128F-A7FF-47F7-B648-E3722AF9531F}" destId="{554E709D-46C2-4967-A4DA-F4AE2883781F}" srcOrd="0" destOrd="0" presId="urn:microsoft.com/office/officeart/2008/layout/AscendingPictureAccentProcess"/>
    <dgm:cxn modelId="{B2B6A9B8-93E6-4C27-A0A0-1EAA3BE636AE}" type="presOf" srcId="{B41AC374-3FB7-4582-8B52-7B278AAB0CE2}" destId="{BAC7A0F5-2F0E-40C5-A008-C967103EE9C4}" srcOrd="0" destOrd="0" presId="urn:microsoft.com/office/officeart/2008/layout/AscendingPictureAccentProcess"/>
    <dgm:cxn modelId="{3A2CBF2D-397C-43EA-B5D7-A14B72DFC7BC}" type="presOf" srcId="{AAF67BD2-E52A-4DFD-97AF-A6B97EF40B7D}" destId="{B9ECD64D-2515-4CD0-933C-219C06868AF2}" srcOrd="0" destOrd="0" presId="urn:microsoft.com/office/officeart/2008/layout/AscendingPictureAccentProcess"/>
    <dgm:cxn modelId="{D0FAB2C1-1148-4D7B-B468-57D9AF84B640}" srcId="{3C13128F-A7FF-47F7-B648-E3722AF9531F}" destId="{B41AC374-3FB7-4582-8B52-7B278AAB0CE2}" srcOrd="0" destOrd="0" parTransId="{D409E4AE-9B6B-408A-8787-567EA35D4318}" sibTransId="{AAF67BD2-E52A-4DFD-97AF-A6B97EF40B7D}"/>
    <dgm:cxn modelId="{E133C2DE-B58F-495D-A0C7-26B6A164787F}" type="presParOf" srcId="{554E709D-46C2-4967-A4DA-F4AE2883781F}" destId="{BAC7A0F5-2F0E-40C5-A008-C967103EE9C4}" srcOrd="0" destOrd="0" presId="urn:microsoft.com/office/officeart/2008/layout/AscendingPictureAccentProcess"/>
    <dgm:cxn modelId="{2F7ED7C0-E9E1-45B0-913F-863E27F1FD11}" type="presParOf" srcId="{554E709D-46C2-4967-A4DA-F4AE2883781F}" destId="{8BE2BD32-6269-4DF1-8E71-56523A01ECC1}" srcOrd="1" destOrd="0" presId="urn:microsoft.com/office/officeart/2008/layout/AscendingPictureAccentProcess"/>
    <dgm:cxn modelId="{DB8AA14E-280C-43EA-A1AF-A651B7013EA9}" type="presParOf" srcId="{8BE2BD32-6269-4DF1-8E71-56523A01ECC1}" destId="{B9ECD64D-2515-4CD0-933C-219C06868AF2}" srcOrd="0" destOrd="0" presId="urn:microsoft.com/office/officeart/2008/layout/AscendingPictureAccen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B503F210-1D88-4846-9FAC-3A88AC352385}" type="doc">
      <dgm:prSet loTypeId="urn:microsoft.com/office/officeart/2008/layout/AlternatingPictureCircles" loCatId="picture" qsTypeId="urn:microsoft.com/office/officeart/2005/8/quickstyle/simple1" qsCatId="simple" csTypeId="urn:microsoft.com/office/officeart/2005/8/colors/accent1_2" csCatId="accent1" phldr="1"/>
      <dgm:spPr/>
      <dgm:t>
        <a:bodyPr/>
        <a:lstStyle/>
        <a:p>
          <a:pPr rtl="1"/>
          <a:endParaRPr lang="ar-EG"/>
        </a:p>
      </dgm:t>
    </dgm:pt>
    <dgm:pt modelId="{E62AB934-3FBD-40BB-B1F5-725D961C2C3C}">
      <dgm:prSet phldrT="[Text]"/>
      <dgm:spPr/>
      <dgm:t>
        <a:bodyPr/>
        <a:lstStyle/>
        <a:p>
          <a:pPr rtl="1"/>
          <a:r>
            <a:rPr lang="ar-EG" dirty="0" smtClean="0"/>
            <a:t>شعورك بقدرتك على تحقيق أى هدف تريده ، يساعدك فى تحقيق هذا الهدف .</a:t>
          </a:r>
          <a:endParaRPr lang="ar-EG" dirty="0"/>
        </a:p>
      </dgm:t>
    </dgm:pt>
    <dgm:pt modelId="{D69136E6-E810-475B-90B3-5A4B1683406D}" type="parTrans" cxnId="{8C92E16D-61A8-4710-9B29-3DB93EEFFC77}">
      <dgm:prSet/>
      <dgm:spPr/>
      <dgm:t>
        <a:bodyPr/>
        <a:lstStyle/>
        <a:p>
          <a:pPr rtl="1"/>
          <a:endParaRPr lang="ar-EG"/>
        </a:p>
      </dgm:t>
    </dgm:pt>
    <dgm:pt modelId="{1997F6B3-077F-4E0E-A648-D89B4515B4E3}" type="sibTrans" cxnId="{8C92E16D-61A8-4710-9B29-3DB93EEFFC77}">
      <dgm:prSet/>
      <dgm:spPr/>
      <dgm:t>
        <a:bodyPr/>
        <a:lstStyle/>
        <a:p>
          <a:pPr rtl="1"/>
          <a:endParaRPr lang="ar-EG"/>
        </a:p>
      </dgm:t>
    </dgm:pt>
    <dgm:pt modelId="{27AC8D7E-587A-43D3-86EF-294ECA558BBC}" type="pres">
      <dgm:prSet presAssocID="{B503F210-1D88-4846-9FAC-3A88AC352385}" presName="Name0" presStyleCnt="0">
        <dgm:presLayoutVars>
          <dgm:chMax/>
          <dgm:chPref/>
          <dgm:dir/>
        </dgm:presLayoutVars>
      </dgm:prSet>
      <dgm:spPr/>
      <dgm:t>
        <a:bodyPr/>
        <a:lstStyle/>
        <a:p>
          <a:pPr rtl="1"/>
          <a:endParaRPr lang="ar-EG"/>
        </a:p>
      </dgm:t>
    </dgm:pt>
    <dgm:pt modelId="{B33C4254-F801-4618-8F33-1F599F0305E3}" type="pres">
      <dgm:prSet presAssocID="{E62AB934-3FBD-40BB-B1F5-725D961C2C3C}" presName="composite" presStyleCnt="0"/>
      <dgm:spPr/>
    </dgm:pt>
    <dgm:pt modelId="{208E9035-8739-435C-808E-F56315C2CA9D}" type="pres">
      <dgm:prSet presAssocID="{E62AB934-3FBD-40BB-B1F5-725D961C2C3C}" presName="Accent" presStyleLbl="alignNode1" presStyleIdx="0" presStyleCnt="1">
        <dgm:presLayoutVars>
          <dgm:chMax val="0"/>
          <dgm:chPref val="0"/>
        </dgm:presLayoutVars>
      </dgm:prSet>
      <dgm:spPr/>
    </dgm:pt>
    <dgm:pt modelId="{F50AB396-3301-4FD6-86E3-8704A71035D8}" type="pres">
      <dgm:prSet presAssocID="{E62AB934-3FBD-40BB-B1F5-725D961C2C3C}" presName="Image" presStyleLbl="bgImgPlace1" presStyleIdx="0" presStyleCnt="1">
        <dgm:presLayoutVars>
          <dgm:chMax val="0"/>
          <dgm:chPref val="0"/>
          <dgm:bulletEnabled val="1"/>
        </dgm:presLayoutVars>
      </dgm:prSet>
      <dgm:spPr>
        <a:blipFill rotWithShape="1">
          <a:blip xmlns:r="http://schemas.openxmlformats.org/officeDocument/2006/relationships" r:embed="rId1"/>
          <a:stretch>
            <a:fillRect/>
          </a:stretch>
        </a:blipFill>
      </dgm:spPr>
    </dgm:pt>
    <dgm:pt modelId="{B8F63252-DF9A-4A73-9A79-8D3832EB10E3}" type="pres">
      <dgm:prSet presAssocID="{E62AB934-3FBD-40BB-B1F5-725D961C2C3C}" presName="Parent" presStyleLbl="fgAccFollowNode1" presStyleIdx="0" presStyleCnt="1">
        <dgm:presLayoutVars>
          <dgm:chMax val="0"/>
          <dgm:chPref val="0"/>
          <dgm:bulletEnabled val="1"/>
        </dgm:presLayoutVars>
      </dgm:prSet>
      <dgm:spPr/>
      <dgm:t>
        <a:bodyPr/>
        <a:lstStyle/>
        <a:p>
          <a:pPr rtl="1"/>
          <a:endParaRPr lang="ar-EG"/>
        </a:p>
      </dgm:t>
    </dgm:pt>
    <dgm:pt modelId="{F1DC4309-C1FD-4E4E-A257-64928C8FE038}" type="pres">
      <dgm:prSet presAssocID="{E62AB934-3FBD-40BB-B1F5-725D961C2C3C}" presName="Space" presStyleCnt="0">
        <dgm:presLayoutVars>
          <dgm:chMax val="0"/>
          <dgm:chPref val="0"/>
        </dgm:presLayoutVars>
      </dgm:prSet>
      <dgm:spPr/>
    </dgm:pt>
  </dgm:ptLst>
  <dgm:cxnLst>
    <dgm:cxn modelId="{511DBF9E-AB44-420D-AE4F-9F75E4FF286B}" type="presOf" srcId="{B503F210-1D88-4846-9FAC-3A88AC352385}" destId="{27AC8D7E-587A-43D3-86EF-294ECA558BBC}" srcOrd="0" destOrd="0" presId="urn:microsoft.com/office/officeart/2008/layout/AlternatingPictureCircles"/>
    <dgm:cxn modelId="{9CB85620-3FF7-441C-9C65-55BAB1BA6705}" type="presOf" srcId="{E62AB934-3FBD-40BB-B1F5-725D961C2C3C}" destId="{B8F63252-DF9A-4A73-9A79-8D3832EB10E3}" srcOrd="0" destOrd="0" presId="urn:microsoft.com/office/officeart/2008/layout/AlternatingPictureCircles"/>
    <dgm:cxn modelId="{8C92E16D-61A8-4710-9B29-3DB93EEFFC77}" srcId="{B503F210-1D88-4846-9FAC-3A88AC352385}" destId="{E62AB934-3FBD-40BB-B1F5-725D961C2C3C}" srcOrd="0" destOrd="0" parTransId="{D69136E6-E810-475B-90B3-5A4B1683406D}" sibTransId="{1997F6B3-077F-4E0E-A648-D89B4515B4E3}"/>
    <dgm:cxn modelId="{9C89DDA6-DE56-4704-8FAA-B274AE419545}" type="presParOf" srcId="{27AC8D7E-587A-43D3-86EF-294ECA558BBC}" destId="{B33C4254-F801-4618-8F33-1F599F0305E3}" srcOrd="0" destOrd="0" presId="urn:microsoft.com/office/officeart/2008/layout/AlternatingPictureCircles"/>
    <dgm:cxn modelId="{4CAA8FEE-0844-4E59-A568-7FE0157B2650}" type="presParOf" srcId="{B33C4254-F801-4618-8F33-1F599F0305E3}" destId="{208E9035-8739-435C-808E-F56315C2CA9D}" srcOrd="0" destOrd="0" presId="urn:microsoft.com/office/officeart/2008/layout/AlternatingPictureCircles"/>
    <dgm:cxn modelId="{A306C580-9672-443F-9F35-44EF66A8656A}" type="presParOf" srcId="{B33C4254-F801-4618-8F33-1F599F0305E3}" destId="{F50AB396-3301-4FD6-86E3-8704A71035D8}" srcOrd="1" destOrd="0" presId="urn:microsoft.com/office/officeart/2008/layout/AlternatingPictureCircles"/>
    <dgm:cxn modelId="{8A473A9A-44E7-4204-8DD3-DC1CB8BEC2F9}" type="presParOf" srcId="{B33C4254-F801-4618-8F33-1F599F0305E3}" destId="{B8F63252-DF9A-4A73-9A79-8D3832EB10E3}" srcOrd="2" destOrd="0" presId="urn:microsoft.com/office/officeart/2008/layout/AlternatingPictureCircles"/>
    <dgm:cxn modelId="{C93B1154-80A1-4BB4-B2E2-34F94F8B6B27}" type="presParOf" srcId="{B33C4254-F801-4618-8F33-1F599F0305E3}" destId="{F1DC4309-C1FD-4E4E-A257-64928C8FE038}" srcOrd="3" destOrd="0" presId="urn:microsoft.com/office/officeart/2008/layout/AlternatingPictureCircle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8A4D1B6D-AC0E-4CE3-AD94-0A88A87B4B25}"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9D26FF28-799F-4100-9FE1-4DD0DC22B0A9}">
      <dgm:prSet phldrT="[Text]" custT="1"/>
      <dgm:spPr/>
      <dgm:t>
        <a:bodyPr/>
        <a:lstStyle/>
        <a:p>
          <a:pPr rtl="1"/>
          <a:r>
            <a:rPr lang="ar-EG" sz="2400" dirty="0" smtClean="0"/>
            <a:t>أشخاص يبدو عليهم الخوف من محاولة إنجاز عمل صعب ، أو يتفادون أو يتقاعسون عن إتمامه إذا أمكن . فهم يختلقون شتى أنواع الأعذار لأصدقائهم ولأنفسهم ، وغالبا يؤجلون من عليهم إنجازه . يتسم بعض الأشخاص بالحياء والخجل أحيانا ، لأنهم أقنعوا أنفسهم بأن الاخرين يملكون قدرات تفوق قدراتهم، فيشعرون بأنهم ليسوا بارعين كسواهم .</a:t>
          </a:r>
          <a:endParaRPr lang="ar-EG" sz="2400" dirty="0"/>
        </a:p>
      </dgm:t>
    </dgm:pt>
    <dgm:pt modelId="{7C5DAF49-94BE-4DC1-9853-E6CC38F6BC50}" type="parTrans" cxnId="{D09E8D03-5983-4A96-AD79-E4167CA2BC25}">
      <dgm:prSet/>
      <dgm:spPr/>
      <dgm:t>
        <a:bodyPr/>
        <a:lstStyle/>
        <a:p>
          <a:pPr rtl="1"/>
          <a:endParaRPr lang="ar-EG" sz="2400"/>
        </a:p>
      </dgm:t>
    </dgm:pt>
    <dgm:pt modelId="{A40B4312-624F-49EA-B672-3011DCBA0786}" type="sibTrans" cxnId="{D09E8D03-5983-4A96-AD79-E4167CA2BC25}">
      <dgm:prSet/>
      <dgm:spPr/>
      <dgm:t>
        <a:bodyPr/>
        <a:lstStyle/>
        <a:p>
          <a:pPr rtl="1"/>
          <a:endParaRPr lang="ar-EG" sz="2400"/>
        </a:p>
      </dgm:t>
    </dgm:pt>
    <dgm:pt modelId="{88CF1437-5088-45EC-AE33-B3A1A8E93B6E}" type="pres">
      <dgm:prSet presAssocID="{8A4D1B6D-AC0E-4CE3-AD94-0A88A87B4B25}" presName="Name0" presStyleCnt="0">
        <dgm:presLayoutVars>
          <dgm:chMax/>
          <dgm:chPref/>
          <dgm:dir/>
        </dgm:presLayoutVars>
      </dgm:prSet>
      <dgm:spPr/>
      <dgm:t>
        <a:bodyPr/>
        <a:lstStyle/>
        <a:p>
          <a:pPr rtl="1"/>
          <a:endParaRPr lang="ar-EG"/>
        </a:p>
      </dgm:t>
    </dgm:pt>
    <dgm:pt modelId="{F3BA26A8-1C75-4DD8-B59E-49B83ABB20E0}" type="pres">
      <dgm:prSet presAssocID="{9D26FF28-799F-4100-9FE1-4DD0DC22B0A9}" presName="composite" presStyleCnt="0">
        <dgm:presLayoutVars>
          <dgm:chMax/>
          <dgm:chPref/>
        </dgm:presLayoutVars>
      </dgm:prSet>
      <dgm:spPr/>
    </dgm:pt>
    <dgm:pt modelId="{585EA6C5-E296-4E5F-B1A6-4AB2331BFC8C}" type="pres">
      <dgm:prSet presAssocID="{9D26FF28-799F-4100-9FE1-4DD0DC22B0A9}" presName="Image" presStyleLbl="bgImgPlace1" presStyleIdx="0" presStyleCnt="1" custLinFactNeighborX="-44398" custLinFactNeighborY="5536"/>
      <dgm:spPr>
        <a:blipFill rotWithShape="1">
          <a:blip xmlns:r="http://schemas.openxmlformats.org/officeDocument/2006/relationships" r:embed="rId1"/>
          <a:stretch>
            <a:fillRect/>
          </a:stretch>
        </a:blipFill>
      </dgm:spPr>
    </dgm:pt>
    <dgm:pt modelId="{658F1D29-D518-4B03-A37D-6220F607BA88}" type="pres">
      <dgm:prSet presAssocID="{9D26FF28-799F-4100-9FE1-4DD0DC22B0A9}" presName="ParentText" presStyleLbl="revTx" presStyleIdx="0" presStyleCnt="1">
        <dgm:presLayoutVars>
          <dgm:chMax val="0"/>
          <dgm:chPref val="0"/>
          <dgm:bulletEnabled val="1"/>
        </dgm:presLayoutVars>
      </dgm:prSet>
      <dgm:spPr/>
      <dgm:t>
        <a:bodyPr/>
        <a:lstStyle/>
        <a:p>
          <a:pPr rtl="1"/>
          <a:endParaRPr lang="ar-EG"/>
        </a:p>
      </dgm:t>
    </dgm:pt>
    <dgm:pt modelId="{93C182A2-AEBE-4246-A62F-2431219B1B5A}" type="pres">
      <dgm:prSet presAssocID="{9D26FF28-799F-4100-9FE1-4DD0DC22B0A9}" presName="tlFrame" presStyleLbl="node1" presStyleIdx="0" presStyleCnt="4"/>
      <dgm:spPr>
        <a:solidFill>
          <a:srgbClr val="00B050"/>
        </a:solidFill>
      </dgm:spPr>
    </dgm:pt>
    <dgm:pt modelId="{5FD0DB94-3BCD-41BB-A940-3393B428D396}" type="pres">
      <dgm:prSet presAssocID="{9D26FF28-799F-4100-9FE1-4DD0DC22B0A9}" presName="trFrame" presStyleLbl="node1" presStyleIdx="1" presStyleCnt="4"/>
      <dgm:spPr>
        <a:solidFill>
          <a:srgbClr val="0070C0"/>
        </a:solidFill>
      </dgm:spPr>
    </dgm:pt>
    <dgm:pt modelId="{C011E95A-D9E8-4E9B-A2F5-EF56D21B1CB7}" type="pres">
      <dgm:prSet presAssocID="{9D26FF28-799F-4100-9FE1-4DD0DC22B0A9}" presName="blFrame" presStyleLbl="node1" presStyleIdx="2" presStyleCnt="4"/>
      <dgm:spPr>
        <a:solidFill>
          <a:srgbClr val="6A6506"/>
        </a:solidFill>
      </dgm:spPr>
    </dgm:pt>
    <dgm:pt modelId="{AF0AE381-5D22-4AEF-A729-B8728ECEB345}" type="pres">
      <dgm:prSet presAssocID="{9D26FF28-799F-4100-9FE1-4DD0DC22B0A9}" presName="brFrame" presStyleLbl="node1" presStyleIdx="3" presStyleCnt="4"/>
      <dgm:spPr>
        <a:solidFill>
          <a:srgbClr val="FFC000"/>
        </a:solidFill>
      </dgm:spPr>
    </dgm:pt>
  </dgm:ptLst>
  <dgm:cxnLst>
    <dgm:cxn modelId="{587E9515-1572-4C6E-BD8C-DBED48A3586F}" type="presOf" srcId="{8A4D1B6D-AC0E-4CE3-AD94-0A88A87B4B25}" destId="{88CF1437-5088-45EC-AE33-B3A1A8E93B6E}" srcOrd="0" destOrd="0" presId="urn:microsoft.com/office/officeart/2009/3/layout/FramedTextPicture"/>
    <dgm:cxn modelId="{D09E8D03-5983-4A96-AD79-E4167CA2BC25}" srcId="{8A4D1B6D-AC0E-4CE3-AD94-0A88A87B4B25}" destId="{9D26FF28-799F-4100-9FE1-4DD0DC22B0A9}" srcOrd="0" destOrd="0" parTransId="{7C5DAF49-94BE-4DC1-9853-E6CC38F6BC50}" sibTransId="{A40B4312-624F-49EA-B672-3011DCBA0786}"/>
    <dgm:cxn modelId="{28D18C26-DA83-4315-AC80-E587A9FD4C4F}" type="presOf" srcId="{9D26FF28-799F-4100-9FE1-4DD0DC22B0A9}" destId="{658F1D29-D518-4B03-A37D-6220F607BA88}" srcOrd="0" destOrd="0" presId="urn:microsoft.com/office/officeart/2009/3/layout/FramedTextPicture"/>
    <dgm:cxn modelId="{696EB22B-ECDD-4F51-9920-1BD1DF1074F1}" type="presParOf" srcId="{88CF1437-5088-45EC-AE33-B3A1A8E93B6E}" destId="{F3BA26A8-1C75-4DD8-B59E-49B83ABB20E0}" srcOrd="0" destOrd="0" presId="urn:microsoft.com/office/officeart/2009/3/layout/FramedTextPicture"/>
    <dgm:cxn modelId="{0236302F-9079-496F-B723-66D3D0C3DDBF}" type="presParOf" srcId="{F3BA26A8-1C75-4DD8-B59E-49B83ABB20E0}" destId="{585EA6C5-E296-4E5F-B1A6-4AB2331BFC8C}" srcOrd="0" destOrd="0" presId="urn:microsoft.com/office/officeart/2009/3/layout/FramedTextPicture"/>
    <dgm:cxn modelId="{A5278C53-16BA-497A-BF1F-87C3AFCE73F7}" type="presParOf" srcId="{F3BA26A8-1C75-4DD8-B59E-49B83ABB20E0}" destId="{658F1D29-D518-4B03-A37D-6220F607BA88}" srcOrd="1" destOrd="0" presId="urn:microsoft.com/office/officeart/2009/3/layout/FramedTextPicture"/>
    <dgm:cxn modelId="{74457490-6ACF-49FB-B889-7B6D3F7F35A7}" type="presParOf" srcId="{F3BA26A8-1C75-4DD8-B59E-49B83ABB20E0}" destId="{93C182A2-AEBE-4246-A62F-2431219B1B5A}" srcOrd="2" destOrd="0" presId="urn:microsoft.com/office/officeart/2009/3/layout/FramedTextPicture"/>
    <dgm:cxn modelId="{20A54350-0097-4184-AE9E-AD0716BB7B41}" type="presParOf" srcId="{F3BA26A8-1C75-4DD8-B59E-49B83ABB20E0}" destId="{5FD0DB94-3BCD-41BB-A940-3393B428D396}" srcOrd="3" destOrd="0" presId="urn:microsoft.com/office/officeart/2009/3/layout/FramedTextPicture"/>
    <dgm:cxn modelId="{DBC6D065-8C42-45CC-8178-0E91578044DC}" type="presParOf" srcId="{F3BA26A8-1C75-4DD8-B59E-49B83ABB20E0}" destId="{C011E95A-D9E8-4E9B-A2F5-EF56D21B1CB7}" srcOrd="4" destOrd="0" presId="urn:microsoft.com/office/officeart/2009/3/layout/FramedTextPicture"/>
    <dgm:cxn modelId="{B9C5486F-135E-4BEE-8D08-3D287A926F0D}" type="presParOf" srcId="{F3BA26A8-1C75-4DD8-B59E-49B83ABB20E0}" destId="{AF0AE381-5D22-4AEF-A729-B8728ECEB345}"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CBE76C2-B489-4F80-8D95-568E58E2735A}" type="doc">
      <dgm:prSet loTypeId="urn:microsoft.com/office/officeart/2008/layout/AlternatingPictureCircles" loCatId="picture" qsTypeId="urn:microsoft.com/office/officeart/2005/8/quickstyle/simple1" qsCatId="simple" csTypeId="urn:microsoft.com/office/officeart/2005/8/colors/accent1_2" csCatId="accent1" phldr="1"/>
      <dgm:spPr/>
      <dgm:t>
        <a:bodyPr/>
        <a:lstStyle/>
        <a:p>
          <a:pPr rtl="1"/>
          <a:endParaRPr lang="ar-EG"/>
        </a:p>
      </dgm:t>
    </dgm:pt>
    <dgm:pt modelId="{8F009297-B9CC-49AC-A299-63E8D4F8FAC7}">
      <dgm:prSet phldrT="[Text]"/>
      <dgm:spPr/>
      <dgm:t>
        <a:bodyPr/>
        <a:lstStyle/>
        <a:p>
          <a:pPr rtl="1"/>
          <a:r>
            <a:rPr lang="ar-EG" dirty="0" smtClean="0">
              <a:solidFill>
                <a:srgbClr val="002060"/>
              </a:solidFill>
            </a:rPr>
            <a:t>التقيم هو العمليه التي تستخدم لمراجعه المشروع لتحديد النواحي الايجابه و السلبيه ثم التساؤل عن اسباب ذلك</a:t>
          </a:r>
          <a:endParaRPr lang="ar-EG" dirty="0">
            <a:solidFill>
              <a:srgbClr val="002060"/>
            </a:solidFill>
          </a:endParaRPr>
        </a:p>
      </dgm:t>
    </dgm:pt>
    <dgm:pt modelId="{768C7825-4D98-41DB-A149-0246803D9FB0}" type="parTrans" cxnId="{334ABDB4-190D-426B-8DD2-0F56F1976550}">
      <dgm:prSet/>
      <dgm:spPr/>
      <dgm:t>
        <a:bodyPr/>
        <a:lstStyle/>
        <a:p>
          <a:pPr rtl="1"/>
          <a:endParaRPr lang="ar-EG">
            <a:solidFill>
              <a:srgbClr val="002060"/>
            </a:solidFill>
          </a:endParaRPr>
        </a:p>
      </dgm:t>
    </dgm:pt>
    <dgm:pt modelId="{221FC740-9B36-4C5D-A566-93FAE862BE9F}" type="sibTrans" cxnId="{334ABDB4-190D-426B-8DD2-0F56F1976550}">
      <dgm:prSet/>
      <dgm:spPr/>
      <dgm:t>
        <a:bodyPr/>
        <a:lstStyle/>
        <a:p>
          <a:pPr rtl="1"/>
          <a:endParaRPr lang="ar-EG">
            <a:solidFill>
              <a:srgbClr val="002060"/>
            </a:solidFill>
          </a:endParaRPr>
        </a:p>
      </dgm:t>
    </dgm:pt>
    <dgm:pt modelId="{63D0A33D-8D47-4BBC-B862-4A1881F69DC0}" type="pres">
      <dgm:prSet presAssocID="{DCBE76C2-B489-4F80-8D95-568E58E2735A}" presName="Name0" presStyleCnt="0">
        <dgm:presLayoutVars>
          <dgm:chMax/>
          <dgm:chPref/>
          <dgm:dir/>
        </dgm:presLayoutVars>
      </dgm:prSet>
      <dgm:spPr/>
      <dgm:t>
        <a:bodyPr/>
        <a:lstStyle/>
        <a:p>
          <a:pPr rtl="1"/>
          <a:endParaRPr lang="ar-EG"/>
        </a:p>
      </dgm:t>
    </dgm:pt>
    <dgm:pt modelId="{BB7EF251-A25F-4BB0-8118-59D8AB23A62F}" type="pres">
      <dgm:prSet presAssocID="{8F009297-B9CC-49AC-A299-63E8D4F8FAC7}" presName="composite" presStyleCnt="0"/>
      <dgm:spPr/>
    </dgm:pt>
    <dgm:pt modelId="{5CFD258E-2447-4EA4-92DD-C24813AAD76F}" type="pres">
      <dgm:prSet presAssocID="{8F009297-B9CC-49AC-A299-63E8D4F8FAC7}" presName="Accent" presStyleLbl="alignNode1" presStyleIdx="0" presStyleCnt="1">
        <dgm:presLayoutVars>
          <dgm:chMax val="0"/>
          <dgm:chPref val="0"/>
        </dgm:presLayoutVars>
      </dgm:prSet>
      <dgm:spPr/>
    </dgm:pt>
    <dgm:pt modelId="{E62F3A25-D75E-473A-B3B9-135925E66FCF}" type="pres">
      <dgm:prSet presAssocID="{8F009297-B9CC-49AC-A299-63E8D4F8FAC7}" presName="Image" presStyleLbl="bgImgPlace1" presStyleIdx="0" presStyleCnt="1" custScaleX="89802">
        <dgm:presLayoutVars>
          <dgm:chMax val="0"/>
          <dgm:chPref val="0"/>
          <dgm:bulletEnabled val="1"/>
        </dgm:presLayoutVars>
      </dgm:prSet>
      <dgm:spPr>
        <a:blipFill rotWithShape="1">
          <a:blip xmlns:r="http://schemas.openxmlformats.org/officeDocument/2006/relationships" r:embed="rId1"/>
          <a:stretch>
            <a:fillRect/>
          </a:stretch>
        </a:blipFill>
      </dgm:spPr>
    </dgm:pt>
    <dgm:pt modelId="{8C7B1D18-AD28-4625-84DD-C9DEAE64E077}" type="pres">
      <dgm:prSet presAssocID="{8F009297-B9CC-49AC-A299-63E8D4F8FAC7}" presName="Parent" presStyleLbl="fgAccFollowNode1" presStyleIdx="0" presStyleCnt="1">
        <dgm:presLayoutVars>
          <dgm:chMax val="0"/>
          <dgm:chPref val="0"/>
          <dgm:bulletEnabled val="1"/>
        </dgm:presLayoutVars>
      </dgm:prSet>
      <dgm:spPr/>
      <dgm:t>
        <a:bodyPr/>
        <a:lstStyle/>
        <a:p>
          <a:pPr rtl="1"/>
          <a:endParaRPr lang="ar-EG"/>
        </a:p>
      </dgm:t>
    </dgm:pt>
    <dgm:pt modelId="{B746380E-A481-47FD-AD36-FEB94C150607}" type="pres">
      <dgm:prSet presAssocID="{8F009297-B9CC-49AC-A299-63E8D4F8FAC7}" presName="Space" presStyleCnt="0">
        <dgm:presLayoutVars>
          <dgm:chMax val="0"/>
          <dgm:chPref val="0"/>
        </dgm:presLayoutVars>
      </dgm:prSet>
      <dgm:spPr/>
    </dgm:pt>
  </dgm:ptLst>
  <dgm:cxnLst>
    <dgm:cxn modelId="{334ABDB4-190D-426B-8DD2-0F56F1976550}" srcId="{DCBE76C2-B489-4F80-8D95-568E58E2735A}" destId="{8F009297-B9CC-49AC-A299-63E8D4F8FAC7}" srcOrd="0" destOrd="0" parTransId="{768C7825-4D98-41DB-A149-0246803D9FB0}" sibTransId="{221FC740-9B36-4C5D-A566-93FAE862BE9F}"/>
    <dgm:cxn modelId="{8FF2F3FB-E0FE-4F08-AC3F-0CFE58961E4A}" type="presOf" srcId="{DCBE76C2-B489-4F80-8D95-568E58E2735A}" destId="{63D0A33D-8D47-4BBC-B862-4A1881F69DC0}" srcOrd="0" destOrd="0" presId="urn:microsoft.com/office/officeart/2008/layout/AlternatingPictureCircles"/>
    <dgm:cxn modelId="{520BD20B-08BB-402E-96E8-E8456FE41AD8}" type="presOf" srcId="{8F009297-B9CC-49AC-A299-63E8D4F8FAC7}" destId="{8C7B1D18-AD28-4625-84DD-C9DEAE64E077}" srcOrd="0" destOrd="0" presId="urn:microsoft.com/office/officeart/2008/layout/AlternatingPictureCircles"/>
    <dgm:cxn modelId="{519F0761-B68D-4730-9889-08C39A20BE83}" type="presParOf" srcId="{63D0A33D-8D47-4BBC-B862-4A1881F69DC0}" destId="{BB7EF251-A25F-4BB0-8118-59D8AB23A62F}" srcOrd="0" destOrd="0" presId="urn:microsoft.com/office/officeart/2008/layout/AlternatingPictureCircles"/>
    <dgm:cxn modelId="{0DEB1E1C-08A3-40B7-81D5-A264740CCD6F}" type="presParOf" srcId="{BB7EF251-A25F-4BB0-8118-59D8AB23A62F}" destId="{5CFD258E-2447-4EA4-92DD-C24813AAD76F}" srcOrd="0" destOrd="0" presId="urn:microsoft.com/office/officeart/2008/layout/AlternatingPictureCircles"/>
    <dgm:cxn modelId="{35DFE4A3-1F6F-4072-9CCD-832C6CAEBC7E}" type="presParOf" srcId="{BB7EF251-A25F-4BB0-8118-59D8AB23A62F}" destId="{E62F3A25-D75E-473A-B3B9-135925E66FCF}" srcOrd="1" destOrd="0" presId="urn:microsoft.com/office/officeart/2008/layout/AlternatingPictureCircles"/>
    <dgm:cxn modelId="{BDFE5C19-F47A-439B-8068-73DE2B313D76}" type="presParOf" srcId="{BB7EF251-A25F-4BB0-8118-59D8AB23A62F}" destId="{8C7B1D18-AD28-4625-84DD-C9DEAE64E077}" srcOrd="2" destOrd="0" presId="urn:microsoft.com/office/officeart/2008/layout/AlternatingPictureCircles"/>
    <dgm:cxn modelId="{E48568CD-5A1A-467F-B055-6C6C3CD29E97}" type="presParOf" srcId="{BB7EF251-A25F-4BB0-8118-59D8AB23A62F}" destId="{B746380E-A481-47FD-AD36-FEB94C150607}" srcOrd="3" destOrd="0" presId="urn:microsoft.com/office/officeart/2008/layout/AlternatingPictureCircle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8A4D1B6D-AC0E-4CE3-AD94-0A88A87B4B25}"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9D26FF28-799F-4100-9FE1-4DD0DC22B0A9}">
      <dgm:prSet phldrT="[Text]" custT="1"/>
      <dgm:spPr/>
      <dgm:t>
        <a:bodyPr/>
        <a:lstStyle/>
        <a:p>
          <a:pPr rtl="1"/>
          <a:r>
            <a:rPr lang="ar-EG" sz="2400" dirty="0" smtClean="0"/>
            <a:t>أن يبدأ بتنمية إيمانه بنفسة ، وبقدرتة على حسن القيام ببعض الأمور . وعلية أن ينجز أعماله متسلحا بإيمانه فى قدرته على تحقيق النجاح . وإذا فشل أو أصيب بالإحباط ، يجدر به ألا يستسلم ، بل علية أن يحاول إتمام كل من مهامه بشكل ناجح مهما كانت صغيرة أو بسيطة ومن شأن تحقيقة للنجاح فى الأمور الصغيرة أن يزوده بالشجاعة لكى يحاول العمل على امور أكثر صعوبة .</a:t>
          </a:r>
          <a:endParaRPr lang="ar-EG" sz="2400" dirty="0"/>
        </a:p>
      </dgm:t>
    </dgm:pt>
    <dgm:pt modelId="{7C5DAF49-94BE-4DC1-9853-E6CC38F6BC50}" type="parTrans" cxnId="{D09E8D03-5983-4A96-AD79-E4167CA2BC25}">
      <dgm:prSet/>
      <dgm:spPr/>
      <dgm:t>
        <a:bodyPr/>
        <a:lstStyle/>
        <a:p>
          <a:pPr rtl="1"/>
          <a:endParaRPr lang="ar-EG" sz="2400"/>
        </a:p>
      </dgm:t>
    </dgm:pt>
    <dgm:pt modelId="{A40B4312-624F-49EA-B672-3011DCBA0786}" type="sibTrans" cxnId="{D09E8D03-5983-4A96-AD79-E4167CA2BC25}">
      <dgm:prSet/>
      <dgm:spPr/>
      <dgm:t>
        <a:bodyPr/>
        <a:lstStyle/>
        <a:p>
          <a:pPr rtl="1"/>
          <a:endParaRPr lang="ar-EG" sz="2400"/>
        </a:p>
      </dgm:t>
    </dgm:pt>
    <dgm:pt modelId="{88CF1437-5088-45EC-AE33-B3A1A8E93B6E}" type="pres">
      <dgm:prSet presAssocID="{8A4D1B6D-AC0E-4CE3-AD94-0A88A87B4B25}" presName="Name0" presStyleCnt="0">
        <dgm:presLayoutVars>
          <dgm:chMax/>
          <dgm:chPref/>
          <dgm:dir/>
        </dgm:presLayoutVars>
      </dgm:prSet>
      <dgm:spPr/>
      <dgm:t>
        <a:bodyPr/>
        <a:lstStyle/>
        <a:p>
          <a:pPr rtl="1"/>
          <a:endParaRPr lang="ar-EG"/>
        </a:p>
      </dgm:t>
    </dgm:pt>
    <dgm:pt modelId="{F3BA26A8-1C75-4DD8-B59E-49B83ABB20E0}" type="pres">
      <dgm:prSet presAssocID="{9D26FF28-799F-4100-9FE1-4DD0DC22B0A9}" presName="composite" presStyleCnt="0">
        <dgm:presLayoutVars>
          <dgm:chMax/>
          <dgm:chPref/>
        </dgm:presLayoutVars>
      </dgm:prSet>
      <dgm:spPr/>
    </dgm:pt>
    <dgm:pt modelId="{585EA6C5-E296-4E5F-B1A6-4AB2331BFC8C}" type="pres">
      <dgm:prSet presAssocID="{9D26FF28-799F-4100-9FE1-4DD0DC22B0A9}" presName="Image" presStyleLbl="bgImgPlace1" presStyleIdx="0" presStyleCnt="1" custLinFactNeighborX="-44398" custLinFactNeighborY="5536"/>
      <dgm:spPr>
        <a:blipFill rotWithShape="1">
          <a:blip xmlns:r="http://schemas.openxmlformats.org/officeDocument/2006/relationships" r:embed="rId1"/>
          <a:stretch>
            <a:fillRect/>
          </a:stretch>
        </a:blipFill>
      </dgm:spPr>
    </dgm:pt>
    <dgm:pt modelId="{658F1D29-D518-4B03-A37D-6220F607BA88}" type="pres">
      <dgm:prSet presAssocID="{9D26FF28-799F-4100-9FE1-4DD0DC22B0A9}" presName="ParentText" presStyleLbl="revTx" presStyleIdx="0" presStyleCnt="1">
        <dgm:presLayoutVars>
          <dgm:chMax val="0"/>
          <dgm:chPref val="0"/>
          <dgm:bulletEnabled val="1"/>
        </dgm:presLayoutVars>
      </dgm:prSet>
      <dgm:spPr/>
      <dgm:t>
        <a:bodyPr/>
        <a:lstStyle/>
        <a:p>
          <a:pPr rtl="1"/>
          <a:endParaRPr lang="ar-EG"/>
        </a:p>
      </dgm:t>
    </dgm:pt>
    <dgm:pt modelId="{93C182A2-AEBE-4246-A62F-2431219B1B5A}" type="pres">
      <dgm:prSet presAssocID="{9D26FF28-799F-4100-9FE1-4DD0DC22B0A9}" presName="tlFrame" presStyleLbl="node1" presStyleIdx="0" presStyleCnt="4"/>
      <dgm:spPr>
        <a:solidFill>
          <a:srgbClr val="00B050"/>
        </a:solidFill>
      </dgm:spPr>
    </dgm:pt>
    <dgm:pt modelId="{5FD0DB94-3BCD-41BB-A940-3393B428D396}" type="pres">
      <dgm:prSet presAssocID="{9D26FF28-799F-4100-9FE1-4DD0DC22B0A9}" presName="trFrame" presStyleLbl="node1" presStyleIdx="1" presStyleCnt="4"/>
      <dgm:spPr>
        <a:solidFill>
          <a:srgbClr val="0070C0"/>
        </a:solidFill>
      </dgm:spPr>
    </dgm:pt>
    <dgm:pt modelId="{C011E95A-D9E8-4E9B-A2F5-EF56D21B1CB7}" type="pres">
      <dgm:prSet presAssocID="{9D26FF28-799F-4100-9FE1-4DD0DC22B0A9}" presName="blFrame" presStyleLbl="node1" presStyleIdx="2" presStyleCnt="4"/>
      <dgm:spPr>
        <a:solidFill>
          <a:srgbClr val="6A6506"/>
        </a:solidFill>
      </dgm:spPr>
    </dgm:pt>
    <dgm:pt modelId="{AF0AE381-5D22-4AEF-A729-B8728ECEB345}" type="pres">
      <dgm:prSet presAssocID="{9D26FF28-799F-4100-9FE1-4DD0DC22B0A9}" presName="brFrame" presStyleLbl="node1" presStyleIdx="3" presStyleCnt="4"/>
      <dgm:spPr>
        <a:solidFill>
          <a:srgbClr val="FFC000"/>
        </a:solidFill>
      </dgm:spPr>
    </dgm:pt>
  </dgm:ptLst>
  <dgm:cxnLst>
    <dgm:cxn modelId="{35FDC395-57E5-4910-BB4D-8AE65164AEE5}" type="presOf" srcId="{9D26FF28-799F-4100-9FE1-4DD0DC22B0A9}" destId="{658F1D29-D518-4B03-A37D-6220F607BA88}" srcOrd="0" destOrd="0" presId="urn:microsoft.com/office/officeart/2009/3/layout/FramedTextPicture"/>
    <dgm:cxn modelId="{FEBE5748-A87C-4EBD-B850-5A527DCC0331}" type="presOf" srcId="{8A4D1B6D-AC0E-4CE3-AD94-0A88A87B4B25}" destId="{88CF1437-5088-45EC-AE33-B3A1A8E93B6E}" srcOrd="0" destOrd="0" presId="urn:microsoft.com/office/officeart/2009/3/layout/FramedTextPicture"/>
    <dgm:cxn modelId="{D09E8D03-5983-4A96-AD79-E4167CA2BC25}" srcId="{8A4D1B6D-AC0E-4CE3-AD94-0A88A87B4B25}" destId="{9D26FF28-799F-4100-9FE1-4DD0DC22B0A9}" srcOrd="0" destOrd="0" parTransId="{7C5DAF49-94BE-4DC1-9853-E6CC38F6BC50}" sibTransId="{A40B4312-624F-49EA-B672-3011DCBA0786}"/>
    <dgm:cxn modelId="{7C1D7D7F-1778-4061-B428-BE2F272A1E9F}" type="presParOf" srcId="{88CF1437-5088-45EC-AE33-B3A1A8E93B6E}" destId="{F3BA26A8-1C75-4DD8-B59E-49B83ABB20E0}" srcOrd="0" destOrd="0" presId="urn:microsoft.com/office/officeart/2009/3/layout/FramedTextPicture"/>
    <dgm:cxn modelId="{ECE601A8-4F4B-48E9-B988-CA9C115E58CF}" type="presParOf" srcId="{F3BA26A8-1C75-4DD8-B59E-49B83ABB20E0}" destId="{585EA6C5-E296-4E5F-B1A6-4AB2331BFC8C}" srcOrd="0" destOrd="0" presId="urn:microsoft.com/office/officeart/2009/3/layout/FramedTextPicture"/>
    <dgm:cxn modelId="{59F70B7E-FD47-4DC2-9085-8FDD936A62DF}" type="presParOf" srcId="{F3BA26A8-1C75-4DD8-B59E-49B83ABB20E0}" destId="{658F1D29-D518-4B03-A37D-6220F607BA88}" srcOrd="1" destOrd="0" presId="urn:microsoft.com/office/officeart/2009/3/layout/FramedTextPicture"/>
    <dgm:cxn modelId="{311101E5-626D-4856-8B05-8ADA7314CD35}" type="presParOf" srcId="{F3BA26A8-1C75-4DD8-B59E-49B83ABB20E0}" destId="{93C182A2-AEBE-4246-A62F-2431219B1B5A}" srcOrd="2" destOrd="0" presId="urn:microsoft.com/office/officeart/2009/3/layout/FramedTextPicture"/>
    <dgm:cxn modelId="{A5D6F2F9-F0A1-4275-82F4-1B86A195BBA2}" type="presParOf" srcId="{F3BA26A8-1C75-4DD8-B59E-49B83ABB20E0}" destId="{5FD0DB94-3BCD-41BB-A940-3393B428D396}" srcOrd="3" destOrd="0" presId="urn:microsoft.com/office/officeart/2009/3/layout/FramedTextPicture"/>
    <dgm:cxn modelId="{2573A44E-EEC7-45D8-9854-0A1E4ACAAC3E}" type="presParOf" srcId="{F3BA26A8-1C75-4DD8-B59E-49B83ABB20E0}" destId="{C011E95A-D9E8-4E9B-A2F5-EF56D21B1CB7}" srcOrd="4" destOrd="0" presId="urn:microsoft.com/office/officeart/2009/3/layout/FramedTextPicture"/>
    <dgm:cxn modelId="{1666E955-96EE-42C5-9ACD-409DD0267A6D}" type="presParOf" srcId="{F3BA26A8-1C75-4DD8-B59E-49B83ABB20E0}" destId="{AF0AE381-5D22-4AEF-A729-B8728ECEB345}"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8A4D1B6D-AC0E-4CE3-AD94-0A88A87B4B25}"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9D26FF28-799F-4100-9FE1-4DD0DC22B0A9}">
      <dgm:prSet phldrT="[Text]" custT="1"/>
      <dgm:spPr/>
      <dgm:t>
        <a:bodyPr/>
        <a:lstStyle/>
        <a:p>
          <a:pPr algn="ctr" rtl="1"/>
          <a:endParaRPr lang="ar-EG" sz="2400" dirty="0" smtClean="0"/>
        </a:p>
        <a:p>
          <a:pPr algn="ctr" rtl="1"/>
          <a:r>
            <a:rPr lang="ar-EG" sz="2400" dirty="0" smtClean="0"/>
            <a:t>إن التفكير فى مؤسسة الأعمال ليس سوى الخطوة الأولى ، إذا ينبغى على الريادى اتباع خطوات كثيرة قبل أن يعتبر ناجحا بالفعل .كما أن التعلم ليس عملية ساكنة نظرا للطبيعة المتغيرة لعالمنا ، والعالم الذى نعيش فية ونعمل ضمنه .</a:t>
          </a:r>
        </a:p>
        <a:p>
          <a:pPr algn="ctr" rtl="1"/>
          <a:endParaRPr lang="ar-EG" sz="2400" dirty="0"/>
        </a:p>
      </dgm:t>
    </dgm:pt>
    <dgm:pt modelId="{7C5DAF49-94BE-4DC1-9853-E6CC38F6BC50}" type="parTrans" cxnId="{D09E8D03-5983-4A96-AD79-E4167CA2BC25}">
      <dgm:prSet/>
      <dgm:spPr/>
      <dgm:t>
        <a:bodyPr/>
        <a:lstStyle/>
        <a:p>
          <a:pPr rtl="1"/>
          <a:endParaRPr lang="ar-EG" sz="2400"/>
        </a:p>
      </dgm:t>
    </dgm:pt>
    <dgm:pt modelId="{A40B4312-624F-49EA-B672-3011DCBA0786}" type="sibTrans" cxnId="{D09E8D03-5983-4A96-AD79-E4167CA2BC25}">
      <dgm:prSet/>
      <dgm:spPr/>
      <dgm:t>
        <a:bodyPr/>
        <a:lstStyle/>
        <a:p>
          <a:pPr rtl="1"/>
          <a:endParaRPr lang="ar-EG" sz="2400"/>
        </a:p>
      </dgm:t>
    </dgm:pt>
    <dgm:pt modelId="{88CF1437-5088-45EC-AE33-B3A1A8E93B6E}" type="pres">
      <dgm:prSet presAssocID="{8A4D1B6D-AC0E-4CE3-AD94-0A88A87B4B25}" presName="Name0" presStyleCnt="0">
        <dgm:presLayoutVars>
          <dgm:chMax/>
          <dgm:chPref/>
          <dgm:dir/>
        </dgm:presLayoutVars>
      </dgm:prSet>
      <dgm:spPr/>
      <dgm:t>
        <a:bodyPr/>
        <a:lstStyle/>
        <a:p>
          <a:pPr rtl="1"/>
          <a:endParaRPr lang="ar-EG"/>
        </a:p>
      </dgm:t>
    </dgm:pt>
    <dgm:pt modelId="{F3BA26A8-1C75-4DD8-B59E-49B83ABB20E0}" type="pres">
      <dgm:prSet presAssocID="{9D26FF28-799F-4100-9FE1-4DD0DC22B0A9}" presName="composite" presStyleCnt="0">
        <dgm:presLayoutVars>
          <dgm:chMax/>
          <dgm:chPref/>
        </dgm:presLayoutVars>
      </dgm:prSet>
      <dgm:spPr/>
    </dgm:pt>
    <dgm:pt modelId="{585EA6C5-E296-4E5F-B1A6-4AB2331BFC8C}" type="pres">
      <dgm:prSet presAssocID="{9D26FF28-799F-4100-9FE1-4DD0DC22B0A9}" presName="Image" presStyleLbl="bgImgPlace1" presStyleIdx="0" presStyleCnt="1" custLinFactNeighborX="-44398" custLinFactNeighborY="5536"/>
      <dgm:spPr>
        <a:blipFill rotWithShape="1">
          <a:blip xmlns:r="http://schemas.openxmlformats.org/officeDocument/2006/relationships" r:embed="rId1"/>
          <a:stretch>
            <a:fillRect/>
          </a:stretch>
        </a:blipFill>
      </dgm:spPr>
    </dgm:pt>
    <dgm:pt modelId="{658F1D29-D518-4B03-A37D-6220F607BA88}" type="pres">
      <dgm:prSet presAssocID="{9D26FF28-799F-4100-9FE1-4DD0DC22B0A9}" presName="ParentText" presStyleLbl="revTx" presStyleIdx="0" presStyleCnt="1">
        <dgm:presLayoutVars>
          <dgm:chMax val="0"/>
          <dgm:chPref val="0"/>
          <dgm:bulletEnabled val="1"/>
        </dgm:presLayoutVars>
      </dgm:prSet>
      <dgm:spPr/>
      <dgm:t>
        <a:bodyPr/>
        <a:lstStyle/>
        <a:p>
          <a:pPr rtl="1"/>
          <a:endParaRPr lang="ar-EG"/>
        </a:p>
      </dgm:t>
    </dgm:pt>
    <dgm:pt modelId="{93C182A2-AEBE-4246-A62F-2431219B1B5A}" type="pres">
      <dgm:prSet presAssocID="{9D26FF28-799F-4100-9FE1-4DD0DC22B0A9}" presName="tlFrame" presStyleLbl="node1" presStyleIdx="0" presStyleCnt="4"/>
      <dgm:spPr>
        <a:solidFill>
          <a:srgbClr val="00B050"/>
        </a:solidFill>
      </dgm:spPr>
    </dgm:pt>
    <dgm:pt modelId="{5FD0DB94-3BCD-41BB-A940-3393B428D396}" type="pres">
      <dgm:prSet presAssocID="{9D26FF28-799F-4100-9FE1-4DD0DC22B0A9}" presName="trFrame" presStyleLbl="node1" presStyleIdx="1" presStyleCnt="4"/>
      <dgm:spPr>
        <a:solidFill>
          <a:srgbClr val="0070C0"/>
        </a:solidFill>
      </dgm:spPr>
    </dgm:pt>
    <dgm:pt modelId="{C011E95A-D9E8-4E9B-A2F5-EF56D21B1CB7}" type="pres">
      <dgm:prSet presAssocID="{9D26FF28-799F-4100-9FE1-4DD0DC22B0A9}" presName="blFrame" presStyleLbl="node1" presStyleIdx="2" presStyleCnt="4"/>
      <dgm:spPr>
        <a:solidFill>
          <a:srgbClr val="6A6506"/>
        </a:solidFill>
      </dgm:spPr>
    </dgm:pt>
    <dgm:pt modelId="{AF0AE381-5D22-4AEF-A729-B8728ECEB345}" type="pres">
      <dgm:prSet presAssocID="{9D26FF28-799F-4100-9FE1-4DD0DC22B0A9}" presName="brFrame" presStyleLbl="node1" presStyleIdx="3" presStyleCnt="4"/>
      <dgm:spPr>
        <a:solidFill>
          <a:srgbClr val="FFC000"/>
        </a:solidFill>
      </dgm:spPr>
    </dgm:pt>
  </dgm:ptLst>
  <dgm:cxnLst>
    <dgm:cxn modelId="{5D62D669-B570-4617-87E9-F400325C8059}" type="presOf" srcId="{9D26FF28-799F-4100-9FE1-4DD0DC22B0A9}" destId="{658F1D29-D518-4B03-A37D-6220F607BA88}" srcOrd="0" destOrd="0" presId="urn:microsoft.com/office/officeart/2009/3/layout/FramedTextPicture"/>
    <dgm:cxn modelId="{2970C74E-D491-4AA3-A97E-9E00E54990B1}" type="presOf" srcId="{8A4D1B6D-AC0E-4CE3-AD94-0A88A87B4B25}" destId="{88CF1437-5088-45EC-AE33-B3A1A8E93B6E}" srcOrd="0" destOrd="0" presId="urn:microsoft.com/office/officeart/2009/3/layout/FramedTextPicture"/>
    <dgm:cxn modelId="{D09E8D03-5983-4A96-AD79-E4167CA2BC25}" srcId="{8A4D1B6D-AC0E-4CE3-AD94-0A88A87B4B25}" destId="{9D26FF28-799F-4100-9FE1-4DD0DC22B0A9}" srcOrd="0" destOrd="0" parTransId="{7C5DAF49-94BE-4DC1-9853-E6CC38F6BC50}" sibTransId="{A40B4312-624F-49EA-B672-3011DCBA0786}"/>
    <dgm:cxn modelId="{3D2BF3F0-6E35-4780-8F38-68B0DB68D17F}" type="presParOf" srcId="{88CF1437-5088-45EC-AE33-B3A1A8E93B6E}" destId="{F3BA26A8-1C75-4DD8-B59E-49B83ABB20E0}" srcOrd="0" destOrd="0" presId="urn:microsoft.com/office/officeart/2009/3/layout/FramedTextPicture"/>
    <dgm:cxn modelId="{EE6693AB-A513-4C5C-85CE-43C01529F6FE}" type="presParOf" srcId="{F3BA26A8-1C75-4DD8-B59E-49B83ABB20E0}" destId="{585EA6C5-E296-4E5F-B1A6-4AB2331BFC8C}" srcOrd="0" destOrd="0" presId="urn:microsoft.com/office/officeart/2009/3/layout/FramedTextPicture"/>
    <dgm:cxn modelId="{113D514A-8C5B-4683-9FD7-E2768B353A37}" type="presParOf" srcId="{F3BA26A8-1C75-4DD8-B59E-49B83ABB20E0}" destId="{658F1D29-D518-4B03-A37D-6220F607BA88}" srcOrd="1" destOrd="0" presId="urn:microsoft.com/office/officeart/2009/3/layout/FramedTextPicture"/>
    <dgm:cxn modelId="{192AFC40-CB41-4BE7-89E2-9FD1040922B2}" type="presParOf" srcId="{F3BA26A8-1C75-4DD8-B59E-49B83ABB20E0}" destId="{93C182A2-AEBE-4246-A62F-2431219B1B5A}" srcOrd="2" destOrd="0" presId="urn:microsoft.com/office/officeart/2009/3/layout/FramedTextPicture"/>
    <dgm:cxn modelId="{9A0CCB80-98A4-4C5E-93DE-0B4DFC9C411D}" type="presParOf" srcId="{F3BA26A8-1C75-4DD8-B59E-49B83ABB20E0}" destId="{5FD0DB94-3BCD-41BB-A940-3393B428D396}" srcOrd="3" destOrd="0" presId="urn:microsoft.com/office/officeart/2009/3/layout/FramedTextPicture"/>
    <dgm:cxn modelId="{F05AD55C-8E9D-4C98-8127-329930EB09C1}" type="presParOf" srcId="{F3BA26A8-1C75-4DD8-B59E-49B83ABB20E0}" destId="{C011E95A-D9E8-4E9B-A2F5-EF56D21B1CB7}" srcOrd="4" destOrd="0" presId="urn:microsoft.com/office/officeart/2009/3/layout/FramedTextPicture"/>
    <dgm:cxn modelId="{D31CCE12-646C-4A89-AD57-A7EF6438E5EA}" type="presParOf" srcId="{F3BA26A8-1C75-4DD8-B59E-49B83ABB20E0}" destId="{AF0AE381-5D22-4AEF-A729-B8728ECEB345}"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8A4D1B6D-AC0E-4CE3-AD94-0A88A87B4B25}"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9D26FF28-799F-4100-9FE1-4DD0DC22B0A9}">
      <dgm:prSet phldrT="[Text]" custT="1"/>
      <dgm:spPr/>
      <dgm:t>
        <a:bodyPr/>
        <a:lstStyle/>
        <a:p>
          <a:pPr algn="ctr" rtl="1"/>
          <a:endParaRPr lang="ar-EG" sz="2400" dirty="0" smtClean="0"/>
        </a:p>
        <a:p>
          <a:pPr algn="ctr" rtl="1"/>
          <a:r>
            <a:rPr lang="ar-EG" sz="2400" dirty="0" smtClean="0"/>
            <a:t>هو تطوير فلسفة ريادية واضحة للغاية ، من شأنها أن تعطيك اندفاعا وتبقيك على المسار الصحيح .إذ يعتمد نجاحك أو فشلك فى أن تصبح رياديا عليك وحدك ، وليس باستطاعة الآخرين سوى دعم قرارك ، لأن أعمالك هى الأهم وليس أعمال الآخرين .</a:t>
          </a:r>
        </a:p>
        <a:p>
          <a:pPr algn="ctr" rtl="1"/>
          <a:endParaRPr lang="ar-EG" sz="2400" dirty="0"/>
        </a:p>
      </dgm:t>
    </dgm:pt>
    <dgm:pt modelId="{7C5DAF49-94BE-4DC1-9853-E6CC38F6BC50}" type="parTrans" cxnId="{D09E8D03-5983-4A96-AD79-E4167CA2BC25}">
      <dgm:prSet/>
      <dgm:spPr/>
      <dgm:t>
        <a:bodyPr/>
        <a:lstStyle/>
        <a:p>
          <a:pPr rtl="1"/>
          <a:endParaRPr lang="ar-EG" sz="2400"/>
        </a:p>
      </dgm:t>
    </dgm:pt>
    <dgm:pt modelId="{A40B4312-624F-49EA-B672-3011DCBA0786}" type="sibTrans" cxnId="{D09E8D03-5983-4A96-AD79-E4167CA2BC25}">
      <dgm:prSet/>
      <dgm:spPr/>
      <dgm:t>
        <a:bodyPr/>
        <a:lstStyle/>
        <a:p>
          <a:pPr rtl="1"/>
          <a:endParaRPr lang="ar-EG" sz="2400"/>
        </a:p>
      </dgm:t>
    </dgm:pt>
    <dgm:pt modelId="{88CF1437-5088-45EC-AE33-B3A1A8E93B6E}" type="pres">
      <dgm:prSet presAssocID="{8A4D1B6D-AC0E-4CE3-AD94-0A88A87B4B25}" presName="Name0" presStyleCnt="0">
        <dgm:presLayoutVars>
          <dgm:chMax/>
          <dgm:chPref/>
          <dgm:dir/>
        </dgm:presLayoutVars>
      </dgm:prSet>
      <dgm:spPr/>
      <dgm:t>
        <a:bodyPr/>
        <a:lstStyle/>
        <a:p>
          <a:pPr rtl="1"/>
          <a:endParaRPr lang="ar-EG"/>
        </a:p>
      </dgm:t>
    </dgm:pt>
    <dgm:pt modelId="{F3BA26A8-1C75-4DD8-B59E-49B83ABB20E0}" type="pres">
      <dgm:prSet presAssocID="{9D26FF28-799F-4100-9FE1-4DD0DC22B0A9}" presName="composite" presStyleCnt="0">
        <dgm:presLayoutVars>
          <dgm:chMax/>
          <dgm:chPref/>
        </dgm:presLayoutVars>
      </dgm:prSet>
      <dgm:spPr/>
    </dgm:pt>
    <dgm:pt modelId="{585EA6C5-E296-4E5F-B1A6-4AB2331BFC8C}" type="pres">
      <dgm:prSet presAssocID="{9D26FF28-799F-4100-9FE1-4DD0DC22B0A9}" presName="Image" presStyleLbl="bgImgPlace1" presStyleIdx="0" presStyleCnt="1" custLinFactNeighborX="-44398" custLinFactNeighborY="5536"/>
      <dgm:spPr>
        <a:blipFill rotWithShape="1">
          <a:blip xmlns:r="http://schemas.openxmlformats.org/officeDocument/2006/relationships" r:embed="rId1"/>
          <a:stretch>
            <a:fillRect/>
          </a:stretch>
        </a:blipFill>
      </dgm:spPr>
    </dgm:pt>
    <dgm:pt modelId="{658F1D29-D518-4B03-A37D-6220F607BA88}" type="pres">
      <dgm:prSet presAssocID="{9D26FF28-799F-4100-9FE1-4DD0DC22B0A9}" presName="ParentText" presStyleLbl="revTx" presStyleIdx="0" presStyleCnt="1">
        <dgm:presLayoutVars>
          <dgm:chMax val="0"/>
          <dgm:chPref val="0"/>
          <dgm:bulletEnabled val="1"/>
        </dgm:presLayoutVars>
      </dgm:prSet>
      <dgm:spPr/>
      <dgm:t>
        <a:bodyPr/>
        <a:lstStyle/>
        <a:p>
          <a:pPr rtl="1"/>
          <a:endParaRPr lang="ar-EG"/>
        </a:p>
      </dgm:t>
    </dgm:pt>
    <dgm:pt modelId="{93C182A2-AEBE-4246-A62F-2431219B1B5A}" type="pres">
      <dgm:prSet presAssocID="{9D26FF28-799F-4100-9FE1-4DD0DC22B0A9}" presName="tlFrame" presStyleLbl="node1" presStyleIdx="0" presStyleCnt="4"/>
      <dgm:spPr>
        <a:solidFill>
          <a:srgbClr val="00B050"/>
        </a:solidFill>
      </dgm:spPr>
    </dgm:pt>
    <dgm:pt modelId="{5FD0DB94-3BCD-41BB-A940-3393B428D396}" type="pres">
      <dgm:prSet presAssocID="{9D26FF28-799F-4100-9FE1-4DD0DC22B0A9}" presName="trFrame" presStyleLbl="node1" presStyleIdx="1" presStyleCnt="4"/>
      <dgm:spPr>
        <a:solidFill>
          <a:srgbClr val="0070C0"/>
        </a:solidFill>
      </dgm:spPr>
    </dgm:pt>
    <dgm:pt modelId="{C011E95A-D9E8-4E9B-A2F5-EF56D21B1CB7}" type="pres">
      <dgm:prSet presAssocID="{9D26FF28-799F-4100-9FE1-4DD0DC22B0A9}" presName="blFrame" presStyleLbl="node1" presStyleIdx="2" presStyleCnt="4"/>
      <dgm:spPr>
        <a:solidFill>
          <a:srgbClr val="6A6506"/>
        </a:solidFill>
      </dgm:spPr>
    </dgm:pt>
    <dgm:pt modelId="{AF0AE381-5D22-4AEF-A729-B8728ECEB345}" type="pres">
      <dgm:prSet presAssocID="{9D26FF28-799F-4100-9FE1-4DD0DC22B0A9}" presName="brFrame" presStyleLbl="node1" presStyleIdx="3" presStyleCnt="4"/>
      <dgm:spPr>
        <a:solidFill>
          <a:srgbClr val="FFC000"/>
        </a:solidFill>
      </dgm:spPr>
    </dgm:pt>
  </dgm:ptLst>
  <dgm:cxnLst>
    <dgm:cxn modelId="{B74CB866-8407-4B25-AD84-86CE47FB2F1B}" type="presOf" srcId="{8A4D1B6D-AC0E-4CE3-AD94-0A88A87B4B25}" destId="{88CF1437-5088-45EC-AE33-B3A1A8E93B6E}" srcOrd="0" destOrd="0" presId="urn:microsoft.com/office/officeart/2009/3/layout/FramedTextPicture"/>
    <dgm:cxn modelId="{D09E8D03-5983-4A96-AD79-E4167CA2BC25}" srcId="{8A4D1B6D-AC0E-4CE3-AD94-0A88A87B4B25}" destId="{9D26FF28-799F-4100-9FE1-4DD0DC22B0A9}" srcOrd="0" destOrd="0" parTransId="{7C5DAF49-94BE-4DC1-9853-E6CC38F6BC50}" sibTransId="{A40B4312-624F-49EA-B672-3011DCBA0786}"/>
    <dgm:cxn modelId="{FA347105-BF0A-4B19-BCFB-488DBF5418E4}" type="presOf" srcId="{9D26FF28-799F-4100-9FE1-4DD0DC22B0A9}" destId="{658F1D29-D518-4B03-A37D-6220F607BA88}" srcOrd="0" destOrd="0" presId="urn:microsoft.com/office/officeart/2009/3/layout/FramedTextPicture"/>
    <dgm:cxn modelId="{C9B61864-8300-4EEF-AB43-6D773A3B7E73}" type="presParOf" srcId="{88CF1437-5088-45EC-AE33-B3A1A8E93B6E}" destId="{F3BA26A8-1C75-4DD8-B59E-49B83ABB20E0}" srcOrd="0" destOrd="0" presId="urn:microsoft.com/office/officeart/2009/3/layout/FramedTextPicture"/>
    <dgm:cxn modelId="{8B17FF6D-2307-4386-80F5-5C5FDBC46A13}" type="presParOf" srcId="{F3BA26A8-1C75-4DD8-B59E-49B83ABB20E0}" destId="{585EA6C5-E296-4E5F-B1A6-4AB2331BFC8C}" srcOrd="0" destOrd="0" presId="urn:microsoft.com/office/officeart/2009/3/layout/FramedTextPicture"/>
    <dgm:cxn modelId="{3254B5EA-6E35-44D1-A56E-66FBD08EA17F}" type="presParOf" srcId="{F3BA26A8-1C75-4DD8-B59E-49B83ABB20E0}" destId="{658F1D29-D518-4B03-A37D-6220F607BA88}" srcOrd="1" destOrd="0" presId="urn:microsoft.com/office/officeart/2009/3/layout/FramedTextPicture"/>
    <dgm:cxn modelId="{6535F99B-B2C3-4F26-9E97-C4FFE89A95C3}" type="presParOf" srcId="{F3BA26A8-1C75-4DD8-B59E-49B83ABB20E0}" destId="{93C182A2-AEBE-4246-A62F-2431219B1B5A}" srcOrd="2" destOrd="0" presId="urn:microsoft.com/office/officeart/2009/3/layout/FramedTextPicture"/>
    <dgm:cxn modelId="{CBD75DB8-0C29-4CA3-9F02-4077DDDB6DE1}" type="presParOf" srcId="{F3BA26A8-1C75-4DD8-B59E-49B83ABB20E0}" destId="{5FD0DB94-3BCD-41BB-A940-3393B428D396}" srcOrd="3" destOrd="0" presId="urn:microsoft.com/office/officeart/2009/3/layout/FramedTextPicture"/>
    <dgm:cxn modelId="{02EBC0C2-4ED0-4779-9FDF-A7AE711C9A2B}" type="presParOf" srcId="{F3BA26A8-1C75-4DD8-B59E-49B83ABB20E0}" destId="{C011E95A-D9E8-4E9B-A2F5-EF56D21B1CB7}" srcOrd="4" destOrd="0" presId="urn:microsoft.com/office/officeart/2009/3/layout/FramedTextPicture"/>
    <dgm:cxn modelId="{1C7EC6FE-48F6-4D22-9960-1ED959275FC1}" type="presParOf" srcId="{F3BA26A8-1C75-4DD8-B59E-49B83ABB20E0}" destId="{AF0AE381-5D22-4AEF-A729-B8728ECEB345}"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8A4D1B6D-AC0E-4CE3-AD94-0A88A87B4B25}"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9D26FF28-799F-4100-9FE1-4DD0DC22B0A9}">
      <dgm:prSet phldrT="[Text]" custT="1"/>
      <dgm:spPr/>
      <dgm:t>
        <a:bodyPr/>
        <a:lstStyle/>
        <a:p>
          <a:pPr algn="ctr" rtl="1"/>
          <a:endParaRPr lang="ar-EG" sz="2400" dirty="0" smtClean="0"/>
        </a:p>
        <a:p>
          <a:pPr algn="ctr" rtl="1"/>
          <a:r>
            <a:rPr lang="ar-EG" sz="2400" dirty="0" smtClean="0"/>
            <a:t>أن تضع أهدافا وتوقعات محددة تدفعك إلى مواصلة سعيك إلى العمل لحسابك الخاص </a:t>
          </a:r>
        </a:p>
        <a:p>
          <a:pPr algn="ctr" rtl="1"/>
          <a:r>
            <a:rPr lang="ar-EG" sz="2400" dirty="0" smtClean="0"/>
            <a:t>كما يجدر بك تقبل أو إدراك احتمالية الفشل ، وإمكانية استخلاص دروس مفيدة من كل فشل . وبفضل جهودك الحثيثة ، يمكنك أن تحقق ما تهدف إلية</a:t>
          </a:r>
        </a:p>
        <a:p>
          <a:pPr algn="ctr" rtl="1"/>
          <a:endParaRPr lang="ar-EG" sz="2400" dirty="0"/>
        </a:p>
      </dgm:t>
    </dgm:pt>
    <dgm:pt modelId="{7C5DAF49-94BE-4DC1-9853-E6CC38F6BC50}" type="parTrans" cxnId="{D09E8D03-5983-4A96-AD79-E4167CA2BC25}">
      <dgm:prSet/>
      <dgm:spPr/>
      <dgm:t>
        <a:bodyPr/>
        <a:lstStyle/>
        <a:p>
          <a:pPr rtl="1"/>
          <a:endParaRPr lang="ar-EG" sz="2400"/>
        </a:p>
      </dgm:t>
    </dgm:pt>
    <dgm:pt modelId="{A40B4312-624F-49EA-B672-3011DCBA0786}" type="sibTrans" cxnId="{D09E8D03-5983-4A96-AD79-E4167CA2BC25}">
      <dgm:prSet/>
      <dgm:spPr/>
      <dgm:t>
        <a:bodyPr/>
        <a:lstStyle/>
        <a:p>
          <a:pPr rtl="1"/>
          <a:endParaRPr lang="ar-EG" sz="2400"/>
        </a:p>
      </dgm:t>
    </dgm:pt>
    <dgm:pt modelId="{88CF1437-5088-45EC-AE33-B3A1A8E93B6E}" type="pres">
      <dgm:prSet presAssocID="{8A4D1B6D-AC0E-4CE3-AD94-0A88A87B4B25}" presName="Name0" presStyleCnt="0">
        <dgm:presLayoutVars>
          <dgm:chMax/>
          <dgm:chPref/>
          <dgm:dir/>
        </dgm:presLayoutVars>
      </dgm:prSet>
      <dgm:spPr/>
      <dgm:t>
        <a:bodyPr/>
        <a:lstStyle/>
        <a:p>
          <a:pPr rtl="1"/>
          <a:endParaRPr lang="ar-EG"/>
        </a:p>
      </dgm:t>
    </dgm:pt>
    <dgm:pt modelId="{F3BA26A8-1C75-4DD8-B59E-49B83ABB20E0}" type="pres">
      <dgm:prSet presAssocID="{9D26FF28-799F-4100-9FE1-4DD0DC22B0A9}" presName="composite" presStyleCnt="0">
        <dgm:presLayoutVars>
          <dgm:chMax/>
          <dgm:chPref/>
        </dgm:presLayoutVars>
      </dgm:prSet>
      <dgm:spPr/>
    </dgm:pt>
    <dgm:pt modelId="{585EA6C5-E296-4E5F-B1A6-4AB2331BFC8C}" type="pres">
      <dgm:prSet presAssocID="{9D26FF28-799F-4100-9FE1-4DD0DC22B0A9}" presName="Image" presStyleLbl="bgImgPlace1" presStyleIdx="0" presStyleCnt="1" custLinFactNeighborX="-44398" custLinFactNeighborY="5536"/>
      <dgm:spPr>
        <a:blipFill rotWithShape="1">
          <a:blip xmlns:r="http://schemas.openxmlformats.org/officeDocument/2006/relationships" r:embed="rId1"/>
          <a:stretch>
            <a:fillRect/>
          </a:stretch>
        </a:blipFill>
      </dgm:spPr>
    </dgm:pt>
    <dgm:pt modelId="{658F1D29-D518-4B03-A37D-6220F607BA88}" type="pres">
      <dgm:prSet presAssocID="{9D26FF28-799F-4100-9FE1-4DD0DC22B0A9}" presName="ParentText" presStyleLbl="revTx" presStyleIdx="0" presStyleCnt="1">
        <dgm:presLayoutVars>
          <dgm:chMax val="0"/>
          <dgm:chPref val="0"/>
          <dgm:bulletEnabled val="1"/>
        </dgm:presLayoutVars>
      </dgm:prSet>
      <dgm:spPr/>
      <dgm:t>
        <a:bodyPr/>
        <a:lstStyle/>
        <a:p>
          <a:pPr rtl="1"/>
          <a:endParaRPr lang="ar-EG"/>
        </a:p>
      </dgm:t>
    </dgm:pt>
    <dgm:pt modelId="{93C182A2-AEBE-4246-A62F-2431219B1B5A}" type="pres">
      <dgm:prSet presAssocID="{9D26FF28-799F-4100-9FE1-4DD0DC22B0A9}" presName="tlFrame" presStyleLbl="node1" presStyleIdx="0" presStyleCnt="4"/>
      <dgm:spPr>
        <a:solidFill>
          <a:srgbClr val="00B050"/>
        </a:solidFill>
      </dgm:spPr>
    </dgm:pt>
    <dgm:pt modelId="{5FD0DB94-3BCD-41BB-A940-3393B428D396}" type="pres">
      <dgm:prSet presAssocID="{9D26FF28-799F-4100-9FE1-4DD0DC22B0A9}" presName="trFrame" presStyleLbl="node1" presStyleIdx="1" presStyleCnt="4"/>
      <dgm:spPr>
        <a:solidFill>
          <a:srgbClr val="0070C0"/>
        </a:solidFill>
      </dgm:spPr>
    </dgm:pt>
    <dgm:pt modelId="{C011E95A-D9E8-4E9B-A2F5-EF56D21B1CB7}" type="pres">
      <dgm:prSet presAssocID="{9D26FF28-799F-4100-9FE1-4DD0DC22B0A9}" presName="blFrame" presStyleLbl="node1" presStyleIdx="2" presStyleCnt="4"/>
      <dgm:spPr>
        <a:solidFill>
          <a:srgbClr val="6A6506"/>
        </a:solidFill>
      </dgm:spPr>
    </dgm:pt>
    <dgm:pt modelId="{AF0AE381-5D22-4AEF-A729-B8728ECEB345}" type="pres">
      <dgm:prSet presAssocID="{9D26FF28-799F-4100-9FE1-4DD0DC22B0A9}" presName="brFrame" presStyleLbl="node1" presStyleIdx="3" presStyleCnt="4"/>
      <dgm:spPr>
        <a:solidFill>
          <a:srgbClr val="FFC000"/>
        </a:solidFill>
      </dgm:spPr>
    </dgm:pt>
  </dgm:ptLst>
  <dgm:cxnLst>
    <dgm:cxn modelId="{6274D813-0F29-482C-9F68-23FD11B0FC85}" type="presOf" srcId="{8A4D1B6D-AC0E-4CE3-AD94-0A88A87B4B25}" destId="{88CF1437-5088-45EC-AE33-B3A1A8E93B6E}" srcOrd="0" destOrd="0" presId="urn:microsoft.com/office/officeart/2009/3/layout/FramedTextPicture"/>
    <dgm:cxn modelId="{C2E48BD5-6A9E-4423-B880-1374461EEE9D}" type="presOf" srcId="{9D26FF28-799F-4100-9FE1-4DD0DC22B0A9}" destId="{658F1D29-D518-4B03-A37D-6220F607BA88}" srcOrd="0" destOrd="0" presId="urn:microsoft.com/office/officeart/2009/3/layout/FramedTextPicture"/>
    <dgm:cxn modelId="{D09E8D03-5983-4A96-AD79-E4167CA2BC25}" srcId="{8A4D1B6D-AC0E-4CE3-AD94-0A88A87B4B25}" destId="{9D26FF28-799F-4100-9FE1-4DD0DC22B0A9}" srcOrd="0" destOrd="0" parTransId="{7C5DAF49-94BE-4DC1-9853-E6CC38F6BC50}" sibTransId="{A40B4312-624F-49EA-B672-3011DCBA0786}"/>
    <dgm:cxn modelId="{105E7F6D-79C1-466D-B6FD-ED17459A6FAF}" type="presParOf" srcId="{88CF1437-5088-45EC-AE33-B3A1A8E93B6E}" destId="{F3BA26A8-1C75-4DD8-B59E-49B83ABB20E0}" srcOrd="0" destOrd="0" presId="urn:microsoft.com/office/officeart/2009/3/layout/FramedTextPicture"/>
    <dgm:cxn modelId="{BA9D8AC0-5EEC-4740-A593-C8EBD5336C05}" type="presParOf" srcId="{F3BA26A8-1C75-4DD8-B59E-49B83ABB20E0}" destId="{585EA6C5-E296-4E5F-B1A6-4AB2331BFC8C}" srcOrd="0" destOrd="0" presId="urn:microsoft.com/office/officeart/2009/3/layout/FramedTextPicture"/>
    <dgm:cxn modelId="{FEF82C78-A7F2-438E-BB85-A7BAE552D285}" type="presParOf" srcId="{F3BA26A8-1C75-4DD8-B59E-49B83ABB20E0}" destId="{658F1D29-D518-4B03-A37D-6220F607BA88}" srcOrd="1" destOrd="0" presId="urn:microsoft.com/office/officeart/2009/3/layout/FramedTextPicture"/>
    <dgm:cxn modelId="{B72F21BC-5F3E-455C-9713-5E82BDAF1D69}" type="presParOf" srcId="{F3BA26A8-1C75-4DD8-B59E-49B83ABB20E0}" destId="{93C182A2-AEBE-4246-A62F-2431219B1B5A}" srcOrd="2" destOrd="0" presId="urn:microsoft.com/office/officeart/2009/3/layout/FramedTextPicture"/>
    <dgm:cxn modelId="{521E9298-77FD-42FD-AA4E-15248AA30945}" type="presParOf" srcId="{F3BA26A8-1C75-4DD8-B59E-49B83ABB20E0}" destId="{5FD0DB94-3BCD-41BB-A940-3393B428D396}" srcOrd="3" destOrd="0" presId="urn:microsoft.com/office/officeart/2009/3/layout/FramedTextPicture"/>
    <dgm:cxn modelId="{CD3456B0-CA32-4878-8364-860F0F1F54E9}" type="presParOf" srcId="{F3BA26A8-1C75-4DD8-B59E-49B83ABB20E0}" destId="{C011E95A-D9E8-4E9B-A2F5-EF56D21B1CB7}" srcOrd="4" destOrd="0" presId="urn:microsoft.com/office/officeart/2009/3/layout/FramedTextPicture"/>
    <dgm:cxn modelId="{EF80D8D5-696A-4E0B-A4FC-97355A116585}" type="presParOf" srcId="{F3BA26A8-1C75-4DD8-B59E-49B83ABB20E0}" destId="{AF0AE381-5D22-4AEF-A729-B8728ECEB345}"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8A4D1B6D-AC0E-4CE3-AD94-0A88A87B4B25}"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9D26FF28-799F-4100-9FE1-4DD0DC22B0A9}">
      <dgm:prSet phldrT="[Text]" custT="1"/>
      <dgm:spPr/>
      <dgm:t>
        <a:bodyPr/>
        <a:lstStyle/>
        <a:p>
          <a:pPr algn="ctr" rtl="1"/>
          <a:endParaRPr lang="ar-EG" sz="2400" dirty="0" smtClean="0"/>
        </a:p>
        <a:p>
          <a:pPr algn="ctr" rtl="1"/>
          <a:r>
            <a:rPr lang="ar-EG" sz="2400" dirty="0" smtClean="0"/>
            <a:t>الحياة على ألا تفقد الأمل أو التركيز ، لأن النواحى السلبية التى قد تعترضك تنطوى فى غالبية الأحيان ، على نواح إيجابية . الإشارة إلى أن الكمال مثالى ، وليس عليك أن تلبغه .اعمل على تحقيق نتائج تقبل بها أنت ويقبل بها الأخرون ، وستتمكن عندئذ من تفادى الشعور بالإحباط إلى حد كبير .</a:t>
          </a:r>
        </a:p>
        <a:p>
          <a:pPr algn="ctr" rtl="1"/>
          <a:endParaRPr lang="ar-EG" sz="2400" dirty="0"/>
        </a:p>
      </dgm:t>
    </dgm:pt>
    <dgm:pt modelId="{7C5DAF49-94BE-4DC1-9853-E6CC38F6BC50}" type="parTrans" cxnId="{D09E8D03-5983-4A96-AD79-E4167CA2BC25}">
      <dgm:prSet/>
      <dgm:spPr/>
      <dgm:t>
        <a:bodyPr/>
        <a:lstStyle/>
        <a:p>
          <a:pPr rtl="1"/>
          <a:endParaRPr lang="ar-EG" sz="2400"/>
        </a:p>
      </dgm:t>
    </dgm:pt>
    <dgm:pt modelId="{A40B4312-624F-49EA-B672-3011DCBA0786}" type="sibTrans" cxnId="{D09E8D03-5983-4A96-AD79-E4167CA2BC25}">
      <dgm:prSet/>
      <dgm:spPr/>
      <dgm:t>
        <a:bodyPr/>
        <a:lstStyle/>
        <a:p>
          <a:pPr rtl="1"/>
          <a:endParaRPr lang="ar-EG" sz="2400"/>
        </a:p>
      </dgm:t>
    </dgm:pt>
    <dgm:pt modelId="{88CF1437-5088-45EC-AE33-B3A1A8E93B6E}" type="pres">
      <dgm:prSet presAssocID="{8A4D1B6D-AC0E-4CE3-AD94-0A88A87B4B25}" presName="Name0" presStyleCnt="0">
        <dgm:presLayoutVars>
          <dgm:chMax/>
          <dgm:chPref/>
          <dgm:dir/>
        </dgm:presLayoutVars>
      </dgm:prSet>
      <dgm:spPr/>
      <dgm:t>
        <a:bodyPr/>
        <a:lstStyle/>
        <a:p>
          <a:pPr rtl="1"/>
          <a:endParaRPr lang="ar-EG"/>
        </a:p>
      </dgm:t>
    </dgm:pt>
    <dgm:pt modelId="{F3BA26A8-1C75-4DD8-B59E-49B83ABB20E0}" type="pres">
      <dgm:prSet presAssocID="{9D26FF28-799F-4100-9FE1-4DD0DC22B0A9}" presName="composite" presStyleCnt="0">
        <dgm:presLayoutVars>
          <dgm:chMax/>
          <dgm:chPref/>
        </dgm:presLayoutVars>
      </dgm:prSet>
      <dgm:spPr/>
    </dgm:pt>
    <dgm:pt modelId="{585EA6C5-E296-4E5F-B1A6-4AB2331BFC8C}" type="pres">
      <dgm:prSet presAssocID="{9D26FF28-799F-4100-9FE1-4DD0DC22B0A9}" presName="Image" presStyleLbl="bgImgPlace1" presStyleIdx="0" presStyleCnt="1" custLinFactNeighborX="-44398" custLinFactNeighborY="5536"/>
      <dgm:spPr>
        <a:blipFill rotWithShape="1">
          <a:blip xmlns:r="http://schemas.openxmlformats.org/officeDocument/2006/relationships" r:embed="rId1"/>
          <a:stretch>
            <a:fillRect/>
          </a:stretch>
        </a:blipFill>
      </dgm:spPr>
    </dgm:pt>
    <dgm:pt modelId="{658F1D29-D518-4B03-A37D-6220F607BA88}" type="pres">
      <dgm:prSet presAssocID="{9D26FF28-799F-4100-9FE1-4DD0DC22B0A9}" presName="ParentText" presStyleLbl="revTx" presStyleIdx="0" presStyleCnt="1">
        <dgm:presLayoutVars>
          <dgm:chMax val="0"/>
          <dgm:chPref val="0"/>
          <dgm:bulletEnabled val="1"/>
        </dgm:presLayoutVars>
      </dgm:prSet>
      <dgm:spPr/>
      <dgm:t>
        <a:bodyPr/>
        <a:lstStyle/>
        <a:p>
          <a:pPr rtl="1"/>
          <a:endParaRPr lang="ar-EG"/>
        </a:p>
      </dgm:t>
    </dgm:pt>
    <dgm:pt modelId="{93C182A2-AEBE-4246-A62F-2431219B1B5A}" type="pres">
      <dgm:prSet presAssocID="{9D26FF28-799F-4100-9FE1-4DD0DC22B0A9}" presName="tlFrame" presStyleLbl="node1" presStyleIdx="0" presStyleCnt="4"/>
      <dgm:spPr>
        <a:solidFill>
          <a:srgbClr val="00B050"/>
        </a:solidFill>
      </dgm:spPr>
    </dgm:pt>
    <dgm:pt modelId="{5FD0DB94-3BCD-41BB-A940-3393B428D396}" type="pres">
      <dgm:prSet presAssocID="{9D26FF28-799F-4100-9FE1-4DD0DC22B0A9}" presName="trFrame" presStyleLbl="node1" presStyleIdx="1" presStyleCnt="4"/>
      <dgm:spPr>
        <a:solidFill>
          <a:srgbClr val="0070C0"/>
        </a:solidFill>
      </dgm:spPr>
    </dgm:pt>
    <dgm:pt modelId="{C011E95A-D9E8-4E9B-A2F5-EF56D21B1CB7}" type="pres">
      <dgm:prSet presAssocID="{9D26FF28-799F-4100-9FE1-4DD0DC22B0A9}" presName="blFrame" presStyleLbl="node1" presStyleIdx="2" presStyleCnt="4"/>
      <dgm:spPr>
        <a:solidFill>
          <a:srgbClr val="6A6506"/>
        </a:solidFill>
      </dgm:spPr>
    </dgm:pt>
    <dgm:pt modelId="{AF0AE381-5D22-4AEF-A729-B8728ECEB345}" type="pres">
      <dgm:prSet presAssocID="{9D26FF28-799F-4100-9FE1-4DD0DC22B0A9}" presName="brFrame" presStyleLbl="node1" presStyleIdx="3" presStyleCnt="4"/>
      <dgm:spPr>
        <a:solidFill>
          <a:srgbClr val="FFC000"/>
        </a:solidFill>
      </dgm:spPr>
    </dgm:pt>
  </dgm:ptLst>
  <dgm:cxnLst>
    <dgm:cxn modelId="{88CE1965-4944-4E8F-8FAB-CE29C893C6B1}" type="presOf" srcId="{9D26FF28-799F-4100-9FE1-4DD0DC22B0A9}" destId="{658F1D29-D518-4B03-A37D-6220F607BA88}" srcOrd="0" destOrd="0" presId="urn:microsoft.com/office/officeart/2009/3/layout/FramedTextPicture"/>
    <dgm:cxn modelId="{23709D51-9646-4618-BAFC-ECF2C3B901CA}" type="presOf" srcId="{8A4D1B6D-AC0E-4CE3-AD94-0A88A87B4B25}" destId="{88CF1437-5088-45EC-AE33-B3A1A8E93B6E}" srcOrd="0" destOrd="0" presId="urn:microsoft.com/office/officeart/2009/3/layout/FramedTextPicture"/>
    <dgm:cxn modelId="{D09E8D03-5983-4A96-AD79-E4167CA2BC25}" srcId="{8A4D1B6D-AC0E-4CE3-AD94-0A88A87B4B25}" destId="{9D26FF28-799F-4100-9FE1-4DD0DC22B0A9}" srcOrd="0" destOrd="0" parTransId="{7C5DAF49-94BE-4DC1-9853-E6CC38F6BC50}" sibTransId="{A40B4312-624F-49EA-B672-3011DCBA0786}"/>
    <dgm:cxn modelId="{3B405F30-9FA3-4928-A1EB-5299AA52FE9C}" type="presParOf" srcId="{88CF1437-5088-45EC-AE33-B3A1A8E93B6E}" destId="{F3BA26A8-1C75-4DD8-B59E-49B83ABB20E0}" srcOrd="0" destOrd="0" presId="urn:microsoft.com/office/officeart/2009/3/layout/FramedTextPicture"/>
    <dgm:cxn modelId="{106DD4FA-0BD4-4052-AD35-864B4E0FAFD8}" type="presParOf" srcId="{F3BA26A8-1C75-4DD8-B59E-49B83ABB20E0}" destId="{585EA6C5-E296-4E5F-B1A6-4AB2331BFC8C}" srcOrd="0" destOrd="0" presId="urn:microsoft.com/office/officeart/2009/3/layout/FramedTextPicture"/>
    <dgm:cxn modelId="{52F767AB-993B-42CC-ADC0-CF206A7832B1}" type="presParOf" srcId="{F3BA26A8-1C75-4DD8-B59E-49B83ABB20E0}" destId="{658F1D29-D518-4B03-A37D-6220F607BA88}" srcOrd="1" destOrd="0" presId="urn:microsoft.com/office/officeart/2009/3/layout/FramedTextPicture"/>
    <dgm:cxn modelId="{F5B604F7-094F-4657-B7A1-1164DA56227F}" type="presParOf" srcId="{F3BA26A8-1C75-4DD8-B59E-49B83ABB20E0}" destId="{93C182A2-AEBE-4246-A62F-2431219B1B5A}" srcOrd="2" destOrd="0" presId="urn:microsoft.com/office/officeart/2009/3/layout/FramedTextPicture"/>
    <dgm:cxn modelId="{D26F292D-9F52-4D72-BB57-187C41401F29}" type="presParOf" srcId="{F3BA26A8-1C75-4DD8-B59E-49B83ABB20E0}" destId="{5FD0DB94-3BCD-41BB-A940-3393B428D396}" srcOrd="3" destOrd="0" presId="urn:microsoft.com/office/officeart/2009/3/layout/FramedTextPicture"/>
    <dgm:cxn modelId="{FE133FFD-6264-4680-935B-2A887C575341}" type="presParOf" srcId="{F3BA26A8-1C75-4DD8-B59E-49B83ABB20E0}" destId="{C011E95A-D9E8-4E9B-A2F5-EF56D21B1CB7}" srcOrd="4" destOrd="0" presId="urn:microsoft.com/office/officeart/2009/3/layout/FramedTextPicture"/>
    <dgm:cxn modelId="{3317EDA4-50E9-4483-9FF3-F9788431895B}" type="presParOf" srcId="{F3BA26A8-1C75-4DD8-B59E-49B83ABB20E0}" destId="{AF0AE381-5D22-4AEF-A729-B8728ECEB345}"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F61DFE35-19C0-48F5-84C1-373FB16F3BEB}" type="doc">
      <dgm:prSet loTypeId="urn:microsoft.com/office/officeart/2008/layout/BubblePictureList" loCatId="picture" qsTypeId="urn:microsoft.com/office/officeart/2005/8/quickstyle/simple1" qsCatId="simple" csTypeId="urn:microsoft.com/office/officeart/2005/8/colors/accent1_2" csCatId="accent1" phldr="1"/>
      <dgm:spPr/>
      <dgm:t>
        <a:bodyPr/>
        <a:lstStyle/>
        <a:p>
          <a:pPr rtl="1"/>
          <a:endParaRPr lang="ar-EG"/>
        </a:p>
      </dgm:t>
    </dgm:pt>
    <dgm:pt modelId="{D8DCD9F4-7BAB-4EFE-89AD-05AF1A660CDA}">
      <dgm:prSet phldrT="[Text]" custT="1"/>
      <dgm:spPr>
        <a:xfrm>
          <a:off x="2448763" y="1689027"/>
          <a:ext cx="3330244" cy="2057033"/>
        </a:xfrm>
        <a:noFill/>
        <a:ln>
          <a:noFill/>
        </a:ln>
        <a:effectLst/>
      </dgm:spPr>
      <dgm:t>
        <a:bodyPr/>
        <a:lstStyle/>
        <a:p>
          <a:pPr algn="justLow" rtl="1"/>
          <a:r>
            <a:rPr lang="ar-EG" sz="24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هو تنقية يولد من خلالها الأشخاص عددا كبيرا من الأفكار ، فيما يتم تشجيع الأفكار غير الاعتيادية منها . ولا يتم الحكم على الأفكار أو انتقادها إطلاقا خلال العصف الذهنى ، ويمكن أن يجمع المشاركون بين الأفكار أو أن يبادروا إلى تحسينها خلال العصف الذهنى.</a:t>
          </a:r>
          <a:endParaRPr lang="ar-EG" sz="24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dgm:t>
    </dgm:pt>
    <dgm:pt modelId="{C2D732E6-7BC1-4EE0-95C5-8114CA40BAA7}" type="parTrans" cxnId="{4B94F27F-15F4-4C4B-8EC4-5CC2804048D9}">
      <dgm:prSet/>
      <dgm:spPr/>
      <dgm:t>
        <a:bodyPr/>
        <a:lstStyle/>
        <a:p>
          <a:pPr rtl="1"/>
          <a:endParaRPr lang="ar-EG" sz="2400"/>
        </a:p>
      </dgm:t>
    </dgm:pt>
    <dgm:pt modelId="{BEADCE9E-AC5A-4069-9B73-0A94D459D154}" type="sibTrans" cxnId="{4B94F27F-15F4-4C4B-8EC4-5CC2804048D9}">
      <dgm:prSet/>
      <dgm:spPr>
        <a:blipFill rotWithShape="1">
          <a:blip xmlns:r="http://schemas.openxmlformats.org/officeDocument/2006/relationships" r:embed="rId1"/>
          <a:stretch>
            <a:fillRect/>
          </a:stretch>
        </a:blipFill>
      </dgm:spPr>
      <dgm:t>
        <a:bodyPr/>
        <a:lstStyle/>
        <a:p>
          <a:pPr rtl="1"/>
          <a:endParaRPr lang="ar-EG" sz="2400"/>
        </a:p>
      </dgm:t>
    </dgm:pt>
    <dgm:pt modelId="{7B75B38D-11D5-4DE0-9370-D33FB98C2C2D}" type="pres">
      <dgm:prSet presAssocID="{F61DFE35-19C0-48F5-84C1-373FB16F3BEB}" presName="Name0" presStyleCnt="0">
        <dgm:presLayoutVars>
          <dgm:chMax val="8"/>
          <dgm:chPref val="8"/>
          <dgm:dir/>
        </dgm:presLayoutVars>
      </dgm:prSet>
      <dgm:spPr/>
      <dgm:t>
        <a:bodyPr/>
        <a:lstStyle/>
        <a:p>
          <a:pPr rtl="1"/>
          <a:endParaRPr lang="ar-EG"/>
        </a:p>
      </dgm:t>
    </dgm:pt>
    <dgm:pt modelId="{E0B6C669-09FB-4AAA-8698-52A381C45EC9}" type="pres">
      <dgm:prSet presAssocID="{D8DCD9F4-7BAB-4EFE-89AD-05AF1A660CDA}" presName="parent_text_1" presStyleLbl="revTx" presStyleIdx="0" presStyleCnt="1" custScaleX="84111" custLinFactNeighborX="-1335" custLinFactNeighborY="63886">
        <dgm:presLayoutVars>
          <dgm:chMax val="0"/>
          <dgm:chPref val="0"/>
          <dgm:bulletEnabled val="1"/>
        </dgm:presLayoutVars>
      </dgm:prSet>
      <dgm:spPr>
        <a:prstGeom prst="rect">
          <a:avLst/>
        </a:prstGeom>
      </dgm:spPr>
      <dgm:t>
        <a:bodyPr/>
        <a:lstStyle/>
        <a:p>
          <a:pPr rtl="1"/>
          <a:endParaRPr lang="ar-EG"/>
        </a:p>
      </dgm:t>
    </dgm:pt>
    <dgm:pt modelId="{FB7F79D9-93F0-401E-B2E3-FCA176BE0B78}" type="pres">
      <dgm:prSet presAssocID="{D8DCD9F4-7BAB-4EFE-89AD-05AF1A660CDA}" presName="image_accent_1" presStyleCnt="0"/>
      <dgm:spPr/>
    </dgm:pt>
    <dgm:pt modelId="{5994A468-FD46-4F3E-902D-7D70EF6988D3}" type="pres">
      <dgm:prSet presAssocID="{D8DCD9F4-7BAB-4EFE-89AD-05AF1A660CDA}" presName="imageAccentRepeatNode" presStyleLbl="alignNode1" presStyleIdx="0" presStyleCnt="2" custLinFactNeighborX="21814" custLinFactNeighborY="947"/>
      <dgm:spPr/>
    </dgm:pt>
    <dgm:pt modelId="{E53FF56C-D794-4C3B-88AD-E01C8BFBF1E6}" type="pres">
      <dgm:prSet presAssocID="{D8DCD9F4-7BAB-4EFE-89AD-05AF1A660CDA}" presName="accent_1" presStyleLbl="alignNode1" presStyleIdx="1" presStyleCnt="2" custLinFactNeighborX="6185" custLinFactNeighborY="-2381"/>
      <dgm:spPr/>
    </dgm:pt>
    <dgm:pt modelId="{00CE0B59-BA11-4EA4-923F-0B3C96D9BCB1}" type="pres">
      <dgm:prSet presAssocID="{BEADCE9E-AC5A-4069-9B73-0A94D459D154}" presName="image_1" presStyleCnt="0"/>
      <dgm:spPr/>
    </dgm:pt>
    <dgm:pt modelId="{832909C5-41A6-4899-8762-E8A9B3644C6C}" type="pres">
      <dgm:prSet presAssocID="{BEADCE9E-AC5A-4069-9B73-0A94D459D154}" presName="imageRepeatNode" presStyleLbl="fgImgPlace1" presStyleIdx="0" presStyleCnt="1" custLinFactNeighborX="23628" custLinFactNeighborY="1026"/>
      <dgm:spPr/>
      <dgm:t>
        <a:bodyPr/>
        <a:lstStyle/>
        <a:p>
          <a:pPr rtl="1"/>
          <a:endParaRPr lang="ar-EG"/>
        </a:p>
      </dgm:t>
    </dgm:pt>
  </dgm:ptLst>
  <dgm:cxnLst>
    <dgm:cxn modelId="{EF351FCF-4476-4A82-BF3B-472286D2270B}" type="presOf" srcId="{F61DFE35-19C0-48F5-84C1-373FB16F3BEB}" destId="{7B75B38D-11D5-4DE0-9370-D33FB98C2C2D}" srcOrd="0" destOrd="0" presId="urn:microsoft.com/office/officeart/2008/layout/BubblePictureList"/>
    <dgm:cxn modelId="{C412726B-675C-4317-AB5F-018AEFE36CA4}" type="presOf" srcId="{BEADCE9E-AC5A-4069-9B73-0A94D459D154}" destId="{832909C5-41A6-4899-8762-E8A9B3644C6C}" srcOrd="0" destOrd="0" presId="urn:microsoft.com/office/officeart/2008/layout/BubblePictureList"/>
    <dgm:cxn modelId="{41D9E6C0-B85B-4E6E-BF84-B09EF7EA5C72}" type="presOf" srcId="{D8DCD9F4-7BAB-4EFE-89AD-05AF1A660CDA}" destId="{E0B6C669-09FB-4AAA-8698-52A381C45EC9}" srcOrd="0" destOrd="0" presId="urn:microsoft.com/office/officeart/2008/layout/BubblePictureList"/>
    <dgm:cxn modelId="{4B94F27F-15F4-4C4B-8EC4-5CC2804048D9}" srcId="{F61DFE35-19C0-48F5-84C1-373FB16F3BEB}" destId="{D8DCD9F4-7BAB-4EFE-89AD-05AF1A660CDA}" srcOrd="0" destOrd="0" parTransId="{C2D732E6-7BC1-4EE0-95C5-8114CA40BAA7}" sibTransId="{BEADCE9E-AC5A-4069-9B73-0A94D459D154}"/>
    <dgm:cxn modelId="{794F728F-7753-4ADF-AF28-7F2F4A4D5FAA}" type="presParOf" srcId="{7B75B38D-11D5-4DE0-9370-D33FB98C2C2D}" destId="{E0B6C669-09FB-4AAA-8698-52A381C45EC9}" srcOrd="0" destOrd="0" presId="urn:microsoft.com/office/officeart/2008/layout/BubblePictureList"/>
    <dgm:cxn modelId="{E04F0EAC-DA19-455F-83BB-19AB06979B44}" type="presParOf" srcId="{7B75B38D-11D5-4DE0-9370-D33FB98C2C2D}" destId="{FB7F79D9-93F0-401E-B2E3-FCA176BE0B78}" srcOrd="1" destOrd="0" presId="urn:microsoft.com/office/officeart/2008/layout/BubblePictureList"/>
    <dgm:cxn modelId="{5498960E-D590-4195-9A01-871AD5CF979B}" type="presParOf" srcId="{FB7F79D9-93F0-401E-B2E3-FCA176BE0B78}" destId="{5994A468-FD46-4F3E-902D-7D70EF6988D3}" srcOrd="0" destOrd="0" presId="urn:microsoft.com/office/officeart/2008/layout/BubblePictureList"/>
    <dgm:cxn modelId="{5CA18E63-02CC-466E-800E-7C71566FCF32}" type="presParOf" srcId="{7B75B38D-11D5-4DE0-9370-D33FB98C2C2D}" destId="{E53FF56C-D794-4C3B-88AD-E01C8BFBF1E6}" srcOrd="2" destOrd="0" presId="urn:microsoft.com/office/officeart/2008/layout/BubblePictureList"/>
    <dgm:cxn modelId="{BF774C3D-0930-4847-9A7D-B71F71E19FC3}" type="presParOf" srcId="{7B75B38D-11D5-4DE0-9370-D33FB98C2C2D}" destId="{00CE0B59-BA11-4EA4-923F-0B3C96D9BCB1}" srcOrd="3" destOrd="0" presId="urn:microsoft.com/office/officeart/2008/layout/BubblePictureList"/>
    <dgm:cxn modelId="{9238EC5E-964E-41E7-ACB0-2C3C5075A80E}" type="presParOf" srcId="{00CE0B59-BA11-4EA4-923F-0B3C96D9BCB1}" destId="{832909C5-41A6-4899-8762-E8A9B3644C6C}" srcOrd="0" destOrd="0" presId="urn:microsoft.com/office/officeart/2008/layout/Bubble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F61DFE35-19C0-48F5-84C1-373FB16F3BEB}" type="doc">
      <dgm:prSet loTypeId="urn:microsoft.com/office/officeart/2008/layout/BubblePictureList" loCatId="picture" qsTypeId="urn:microsoft.com/office/officeart/2005/8/quickstyle/simple1" qsCatId="simple" csTypeId="urn:microsoft.com/office/officeart/2005/8/colors/accent1_2" csCatId="accent1" phldr="1"/>
      <dgm:spPr/>
      <dgm:t>
        <a:bodyPr/>
        <a:lstStyle/>
        <a:p>
          <a:pPr rtl="1"/>
          <a:endParaRPr lang="ar-EG"/>
        </a:p>
      </dgm:t>
    </dgm:pt>
    <dgm:pt modelId="{D8DCD9F4-7BAB-4EFE-89AD-05AF1A660CDA}">
      <dgm:prSet phldrT="[Text]" custT="1"/>
      <dgm:spPr>
        <a:xfrm>
          <a:off x="144019" y="1440164"/>
          <a:ext cx="4536514" cy="1078694"/>
        </a:xfrm>
        <a:prstGeom prst="rect">
          <a:avLst/>
        </a:prstGeom>
        <a:noFill/>
        <a:ln>
          <a:noFill/>
        </a:ln>
        <a:effectLst/>
      </dgm:spPr>
      <dgm:t>
        <a:bodyPr/>
        <a:lstStyle/>
        <a:p>
          <a:pPr algn="justLow" rtl="1"/>
          <a:r>
            <a:rPr lang="ar-EG" sz="24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يمكن تطوير الأفكار الجديدة والمبتكرة من خلال استخدام أفكار موجودة كنقطة انطلاق . ويمكن تغيير أجزاء من الأفكار الموجودة بطرق عدة ، إذا يمكن جعلها أكبر أو أصغر ، أو تعديل اللون أو الذوق أو الشكل ، أو إعادة ترتيبها ، أو قلب أجزاء منها أو استبدالها أو جمعها . </a:t>
          </a:r>
          <a:endParaRPr lang="ar-EG" sz="24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dgm:t>
    </dgm:pt>
    <dgm:pt modelId="{C2D732E6-7BC1-4EE0-95C5-8114CA40BAA7}" type="parTrans" cxnId="{4B94F27F-15F4-4C4B-8EC4-5CC2804048D9}">
      <dgm:prSet/>
      <dgm:spPr/>
      <dgm:t>
        <a:bodyPr/>
        <a:lstStyle/>
        <a:p>
          <a:pPr rtl="1"/>
          <a:endParaRPr lang="ar-EG" sz="2400"/>
        </a:p>
      </dgm:t>
    </dgm:pt>
    <dgm:pt modelId="{BEADCE9E-AC5A-4069-9B73-0A94D459D154}" type="sibTrans" cxnId="{4B94F27F-15F4-4C4B-8EC4-5CC2804048D9}">
      <dgm:prSet/>
      <dgm:spPr>
        <a:xfrm>
          <a:off x="4464504" y="1892434"/>
          <a:ext cx="3356206" cy="3355937"/>
        </a:xfrm>
        <a:prstGeom prst="ellipse">
          <a:avLst/>
        </a:prstGeom>
        <a:blipFill rotWithShape="1">
          <a:blip xmlns:r="http://schemas.openxmlformats.org/officeDocument/2006/relationships" r:embed="rId1"/>
          <a:stretch>
            <a:fillRect/>
          </a:stretch>
        </a:blipFill>
        <a:ln w="12700" cap="flat" cmpd="sng" algn="ctr">
          <a:solidFill>
            <a:sysClr val="window" lastClr="FFFFFF">
              <a:hueOff val="0"/>
              <a:satOff val="0"/>
              <a:lumOff val="0"/>
              <a:alphaOff val="0"/>
            </a:sysClr>
          </a:solidFill>
          <a:prstDash val="solid"/>
          <a:miter lim="800000"/>
        </a:ln>
        <a:effectLst/>
      </dgm:spPr>
      <dgm:t>
        <a:bodyPr/>
        <a:lstStyle/>
        <a:p>
          <a:pPr rtl="1"/>
          <a:endParaRPr lang="ar-EG" sz="2400"/>
        </a:p>
      </dgm:t>
    </dgm:pt>
    <dgm:pt modelId="{7B75B38D-11D5-4DE0-9370-D33FB98C2C2D}" type="pres">
      <dgm:prSet presAssocID="{F61DFE35-19C0-48F5-84C1-373FB16F3BEB}" presName="Name0" presStyleCnt="0">
        <dgm:presLayoutVars>
          <dgm:chMax val="8"/>
          <dgm:chPref val="8"/>
          <dgm:dir/>
        </dgm:presLayoutVars>
      </dgm:prSet>
      <dgm:spPr/>
      <dgm:t>
        <a:bodyPr/>
        <a:lstStyle/>
        <a:p>
          <a:pPr rtl="1"/>
          <a:endParaRPr lang="ar-EG"/>
        </a:p>
      </dgm:t>
    </dgm:pt>
    <dgm:pt modelId="{E0B6C669-09FB-4AAA-8698-52A381C45EC9}" type="pres">
      <dgm:prSet presAssocID="{D8DCD9F4-7BAB-4EFE-89AD-05AF1A660CDA}" presName="parent_text_1" presStyleLbl="revTx" presStyleIdx="0" presStyleCnt="1" custScaleX="84111" custLinFactY="2064" custLinFactNeighborX="-1302" custLinFactNeighborY="100000">
        <dgm:presLayoutVars>
          <dgm:chMax val="0"/>
          <dgm:chPref val="0"/>
          <dgm:bulletEnabled val="1"/>
        </dgm:presLayoutVars>
      </dgm:prSet>
      <dgm:spPr>
        <a:prstGeom prst="rect">
          <a:avLst/>
        </a:prstGeom>
      </dgm:spPr>
      <dgm:t>
        <a:bodyPr/>
        <a:lstStyle/>
        <a:p>
          <a:pPr rtl="1"/>
          <a:endParaRPr lang="ar-EG"/>
        </a:p>
      </dgm:t>
    </dgm:pt>
    <dgm:pt modelId="{FB7F79D9-93F0-401E-B2E3-FCA176BE0B78}" type="pres">
      <dgm:prSet presAssocID="{D8DCD9F4-7BAB-4EFE-89AD-05AF1A660CDA}" presName="image_accent_1" presStyleCnt="0"/>
      <dgm:spPr/>
    </dgm:pt>
    <dgm:pt modelId="{5994A468-FD46-4F3E-902D-7D70EF6988D3}" type="pres">
      <dgm:prSet presAssocID="{D8DCD9F4-7BAB-4EFE-89AD-05AF1A660CDA}" presName="imageAccentRepeatNode" presStyleLbl="alignNode1" presStyleIdx="0" presStyleCnt="2" custLinFactNeighborX="26293" custLinFactNeighborY="7000"/>
      <dgm:spPr>
        <a:xfrm>
          <a:off x="4337494" y="1752443"/>
          <a:ext cx="3635194" cy="3635438"/>
        </a:xfrm>
        <a:prstGeom prst="ellipse">
          <a:avLst/>
        </a:prstGeom>
        <a:solidFill>
          <a:srgbClr val="5B9BD5">
            <a:hueOff val="0"/>
            <a:satOff val="0"/>
            <a:lumOff val="0"/>
            <a:alphaOff val="0"/>
          </a:srgbClr>
        </a:solidFill>
        <a:ln w="12700" cap="flat" cmpd="sng" algn="ctr">
          <a:solidFill>
            <a:srgbClr val="5B9BD5">
              <a:hueOff val="0"/>
              <a:satOff val="0"/>
              <a:lumOff val="0"/>
              <a:alphaOff val="0"/>
            </a:srgbClr>
          </a:solidFill>
          <a:prstDash val="solid"/>
          <a:miter lim="800000"/>
        </a:ln>
        <a:effectLst/>
      </dgm:spPr>
    </dgm:pt>
    <dgm:pt modelId="{E53FF56C-D794-4C3B-88AD-E01C8BFBF1E6}" type="pres">
      <dgm:prSet presAssocID="{D8DCD9F4-7BAB-4EFE-89AD-05AF1A660CDA}" presName="accent_1" presStyleLbl="alignNode1" presStyleIdx="1" presStyleCnt="2" custLinFactNeighborX="21285" custLinFactNeighborY="18019"/>
      <dgm:spPr>
        <a:xfrm>
          <a:off x="7274564" y="1248390"/>
          <a:ext cx="1078363" cy="1078694"/>
        </a:xfrm>
        <a:prstGeom prst="donut">
          <a:avLst>
            <a:gd name="adj" fmla="val 7460"/>
          </a:avLst>
        </a:prstGeom>
        <a:solidFill>
          <a:srgbClr val="5B9BD5">
            <a:hueOff val="0"/>
            <a:satOff val="0"/>
            <a:lumOff val="0"/>
            <a:alphaOff val="0"/>
          </a:srgbClr>
        </a:solidFill>
        <a:ln w="12700" cap="flat" cmpd="sng" algn="ctr">
          <a:solidFill>
            <a:srgbClr val="5B9BD5">
              <a:hueOff val="0"/>
              <a:satOff val="0"/>
              <a:lumOff val="0"/>
              <a:alphaOff val="0"/>
            </a:srgbClr>
          </a:solidFill>
          <a:prstDash val="solid"/>
          <a:miter lim="800000"/>
        </a:ln>
        <a:effectLst/>
      </dgm:spPr>
    </dgm:pt>
    <dgm:pt modelId="{00CE0B59-BA11-4EA4-923F-0B3C96D9BCB1}" type="pres">
      <dgm:prSet presAssocID="{BEADCE9E-AC5A-4069-9B73-0A94D459D154}" presName="image_1" presStyleCnt="0"/>
      <dgm:spPr/>
    </dgm:pt>
    <dgm:pt modelId="{832909C5-41A6-4899-8762-E8A9B3644C6C}" type="pres">
      <dgm:prSet presAssocID="{BEADCE9E-AC5A-4069-9B73-0A94D459D154}" presName="imageRepeatNode" presStyleLbl="fgImgPlace1" presStyleIdx="0" presStyleCnt="1" custLinFactNeighborX="28480" custLinFactNeighborY="7583"/>
      <dgm:spPr/>
      <dgm:t>
        <a:bodyPr/>
        <a:lstStyle/>
        <a:p>
          <a:pPr rtl="1"/>
          <a:endParaRPr lang="ar-EG"/>
        </a:p>
      </dgm:t>
    </dgm:pt>
  </dgm:ptLst>
  <dgm:cxnLst>
    <dgm:cxn modelId="{4B94F27F-15F4-4C4B-8EC4-5CC2804048D9}" srcId="{F61DFE35-19C0-48F5-84C1-373FB16F3BEB}" destId="{D8DCD9F4-7BAB-4EFE-89AD-05AF1A660CDA}" srcOrd="0" destOrd="0" parTransId="{C2D732E6-7BC1-4EE0-95C5-8114CA40BAA7}" sibTransId="{BEADCE9E-AC5A-4069-9B73-0A94D459D154}"/>
    <dgm:cxn modelId="{174A908A-3222-4363-ADF5-3B8420966A79}" type="presOf" srcId="{BEADCE9E-AC5A-4069-9B73-0A94D459D154}" destId="{832909C5-41A6-4899-8762-E8A9B3644C6C}" srcOrd="0" destOrd="0" presId="urn:microsoft.com/office/officeart/2008/layout/BubblePictureList"/>
    <dgm:cxn modelId="{133DF5C0-F0AE-4079-9E18-8B3446A6E40E}" type="presOf" srcId="{D8DCD9F4-7BAB-4EFE-89AD-05AF1A660CDA}" destId="{E0B6C669-09FB-4AAA-8698-52A381C45EC9}" srcOrd="0" destOrd="0" presId="urn:microsoft.com/office/officeart/2008/layout/BubblePictureList"/>
    <dgm:cxn modelId="{7ED2707C-79B4-452B-A784-0CF7CF3FD350}" type="presOf" srcId="{F61DFE35-19C0-48F5-84C1-373FB16F3BEB}" destId="{7B75B38D-11D5-4DE0-9370-D33FB98C2C2D}" srcOrd="0" destOrd="0" presId="urn:microsoft.com/office/officeart/2008/layout/BubblePictureList"/>
    <dgm:cxn modelId="{8BF31154-2DAB-4231-99E0-D5CCD78D2BE1}" type="presParOf" srcId="{7B75B38D-11D5-4DE0-9370-D33FB98C2C2D}" destId="{E0B6C669-09FB-4AAA-8698-52A381C45EC9}" srcOrd="0" destOrd="0" presId="urn:microsoft.com/office/officeart/2008/layout/BubblePictureList"/>
    <dgm:cxn modelId="{73D0BDA6-F179-4286-9D2C-404C684FCA8E}" type="presParOf" srcId="{7B75B38D-11D5-4DE0-9370-D33FB98C2C2D}" destId="{FB7F79D9-93F0-401E-B2E3-FCA176BE0B78}" srcOrd="1" destOrd="0" presId="urn:microsoft.com/office/officeart/2008/layout/BubblePictureList"/>
    <dgm:cxn modelId="{99EFE135-AF1F-4403-A291-41662DA6B4C4}" type="presParOf" srcId="{FB7F79D9-93F0-401E-B2E3-FCA176BE0B78}" destId="{5994A468-FD46-4F3E-902D-7D70EF6988D3}" srcOrd="0" destOrd="0" presId="urn:microsoft.com/office/officeart/2008/layout/BubblePictureList"/>
    <dgm:cxn modelId="{DFB0BE1D-8CCC-4372-8379-A08708E1D1A2}" type="presParOf" srcId="{7B75B38D-11D5-4DE0-9370-D33FB98C2C2D}" destId="{E53FF56C-D794-4C3B-88AD-E01C8BFBF1E6}" srcOrd="2" destOrd="0" presId="urn:microsoft.com/office/officeart/2008/layout/BubblePictureList"/>
    <dgm:cxn modelId="{FBA7CF5C-C189-4A1E-8865-52695A03A55B}" type="presParOf" srcId="{7B75B38D-11D5-4DE0-9370-D33FB98C2C2D}" destId="{00CE0B59-BA11-4EA4-923F-0B3C96D9BCB1}" srcOrd="3" destOrd="0" presId="urn:microsoft.com/office/officeart/2008/layout/BubblePictureList"/>
    <dgm:cxn modelId="{77584E22-BD0D-4AB0-8B57-FC1637AF1DE8}" type="presParOf" srcId="{00CE0B59-BA11-4EA4-923F-0B3C96D9BCB1}" destId="{832909C5-41A6-4899-8762-E8A9B3644C6C}" srcOrd="0" destOrd="0" presId="urn:microsoft.com/office/officeart/2008/layout/Bubble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F61DFE35-19C0-48F5-84C1-373FB16F3BEB}" type="doc">
      <dgm:prSet loTypeId="urn:microsoft.com/office/officeart/2008/layout/BubblePictureList" loCatId="picture" qsTypeId="urn:microsoft.com/office/officeart/2005/8/quickstyle/simple1" qsCatId="simple" csTypeId="urn:microsoft.com/office/officeart/2005/8/colors/accent1_2" csCatId="accent1" phldr="1"/>
      <dgm:spPr/>
      <dgm:t>
        <a:bodyPr/>
        <a:lstStyle/>
        <a:p>
          <a:pPr rtl="1"/>
          <a:endParaRPr lang="ar-EG"/>
        </a:p>
      </dgm:t>
    </dgm:pt>
    <dgm:pt modelId="{D8DCD9F4-7BAB-4EFE-89AD-05AF1A660CDA}">
      <dgm:prSet phldrT="[Text]" custT="1"/>
      <dgm:spPr>
        <a:xfrm>
          <a:off x="144019" y="1440164"/>
          <a:ext cx="4536514" cy="1078694"/>
        </a:xfrm>
        <a:prstGeom prst="rect">
          <a:avLst/>
        </a:prstGeom>
        <a:noFill/>
        <a:ln>
          <a:noFill/>
        </a:ln>
        <a:effectLst/>
      </dgm:spPr>
      <dgm:t>
        <a:bodyPr/>
        <a:lstStyle/>
        <a:p>
          <a:pPr algn="justLow" rtl="1"/>
          <a:r>
            <a:rPr lang="ar-EG" sz="24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لقد أصبح تقدير الإبداع يحتل أهمية متزايدة لدى الرياديين فى السنوات السبع الماضية . وقد أصبح معروفا بشكل متزايد ، أن الفكر والمؤهلات أصبحا يحتلان مرتبة ثانية بعد القدرة على الاستجابة بشكل مبدع مع حالات التحدى .</a:t>
          </a:r>
          <a:endParaRPr lang="ar-EG" sz="24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dgm:t>
    </dgm:pt>
    <dgm:pt modelId="{C2D732E6-7BC1-4EE0-95C5-8114CA40BAA7}" type="parTrans" cxnId="{4B94F27F-15F4-4C4B-8EC4-5CC2804048D9}">
      <dgm:prSet/>
      <dgm:spPr/>
      <dgm:t>
        <a:bodyPr/>
        <a:lstStyle/>
        <a:p>
          <a:pPr rtl="1"/>
          <a:endParaRPr lang="ar-EG" sz="2400"/>
        </a:p>
      </dgm:t>
    </dgm:pt>
    <dgm:pt modelId="{BEADCE9E-AC5A-4069-9B73-0A94D459D154}" type="sibTrans" cxnId="{4B94F27F-15F4-4C4B-8EC4-5CC2804048D9}">
      <dgm:prSet/>
      <dgm:spPr>
        <a:xfrm>
          <a:off x="4464504" y="1892434"/>
          <a:ext cx="3356206" cy="3355937"/>
        </a:xfrm>
        <a:prstGeom prst="ellipse">
          <a:avLst/>
        </a:prstGeom>
        <a:blipFill rotWithShape="1">
          <a:blip xmlns:r="http://schemas.openxmlformats.org/officeDocument/2006/relationships" r:embed="rId1"/>
          <a:stretch>
            <a:fillRect/>
          </a:stretch>
        </a:blipFill>
        <a:ln w="12700" cap="flat" cmpd="sng" algn="ctr">
          <a:solidFill>
            <a:sysClr val="window" lastClr="FFFFFF">
              <a:hueOff val="0"/>
              <a:satOff val="0"/>
              <a:lumOff val="0"/>
              <a:alphaOff val="0"/>
            </a:sysClr>
          </a:solidFill>
          <a:prstDash val="solid"/>
          <a:miter lim="800000"/>
        </a:ln>
        <a:effectLst/>
      </dgm:spPr>
      <dgm:t>
        <a:bodyPr/>
        <a:lstStyle/>
        <a:p>
          <a:pPr rtl="1"/>
          <a:endParaRPr lang="ar-EG" sz="2400"/>
        </a:p>
      </dgm:t>
    </dgm:pt>
    <dgm:pt modelId="{7B75B38D-11D5-4DE0-9370-D33FB98C2C2D}" type="pres">
      <dgm:prSet presAssocID="{F61DFE35-19C0-48F5-84C1-373FB16F3BEB}" presName="Name0" presStyleCnt="0">
        <dgm:presLayoutVars>
          <dgm:chMax val="8"/>
          <dgm:chPref val="8"/>
          <dgm:dir/>
        </dgm:presLayoutVars>
      </dgm:prSet>
      <dgm:spPr/>
      <dgm:t>
        <a:bodyPr/>
        <a:lstStyle/>
        <a:p>
          <a:pPr rtl="1"/>
          <a:endParaRPr lang="ar-EG"/>
        </a:p>
      </dgm:t>
    </dgm:pt>
    <dgm:pt modelId="{E0B6C669-09FB-4AAA-8698-52A381C45EC9}" type="pres">
      <dgm:prSet presAssocID="{D8DCD9F4-7BAB-4EFE-89AD-05AF1A660CDA}" presName="parent_text_1" presStyleLbl="revTx" presStyleIdx="0" presStyleCnt="1" custScaleX="84111" custLinFactY="2064" custLinFactNeighborX="-1302" custLinFactNeighborY="100000">
        <dgm:presLayoutVars>
          <dgm:chMax val="0"/>
          <dgm:chPref val="0"/>
          <dgm:bulletEnabled val="1"/>
        </dgm:presLayoutVars>
      </dgm:prSet>
      <dgm:spPr>
        <a:prstGeom prst="rect">
          <a:avLst/>
        </a:prstGeom>
      </dgm:spPr>
      <dgm:t>
        <a:bodyPr/>
        <a:lstStyle/>
        <a:p>
          <a:pPr rtl="1"/>
          <a:endParaRPr lang="ar-EG"/>
        </a:p>
      </dgm:t>
    </dgm:pt>
    <dgm:pt modelId="{FB7F79D9-93F0-401E-B2E3-FCA176BE0B78}" type="pres">
      <dgm:prSet presAssocID="{D8DCD9F4-7BAB-4EFE-89AD-05AF1A660CDA}" presName="image_accent_1" presStyleCnt="0"/>
      <dgm:spPr/>
    </dgm:pt>
    <dgm:pt modelId="{5994A468-FD46-4F3E-902D-7D70EF6988D3}" type="pres">
      <dgm:prSet presAssocID="{D8DCD9F4-7BAB-4EFE-89AD-05AF1A660CDA}" presName="imageAccentRepeatNode" presStyleLbl="alignNode1" presStyleIdx="0" presStyleCnt="2" custLinFactNeighborX="26293" custLinFactNeighborY="7000"/>
      <dgm:spPr>
        <a:xfrm>
          <a:off x="4337494" y="1752443"/>
          <a:ext cx="3635194" cy="3635438"/>
        </a:xfrm>
        <a:prstGeom prst="ellipse">
          <a:avLst/>
        </a:prstGeom>
        <a:solidFill>
          <a:srgbClr val="5B9BD5">
            <a:hueOff val="0"/>
            <a:satOff val="0"/>
            <a:lumOff val="0"/>
            <a:alphaOff val="0"/>
          </a:srgbClr>
        </a:solidFill>
        <a:ln w="12700" cap="flat" cmpd="sng" algn="ctr">
          <a:solidFill>
            <a:srgbClr val="5B9BD5">
              <a:hueOff val="0"/>
              <a:satOff val="0"/>
              <a:lumOff val="0"/>
              <a:alphaOff val="0"/>
            </a:srgbClr>
          </a:solidFill>
          <a:prstDash val="solid"/>
          <a:miter lim="800000"/>
        </a:ln>
        <a:effectLst/>
      </dgm:spPr>
    </dgm:pt>
    <dgm:pt modelId="{E53FF56C-D794-4C3B-88AD-E01C8BFBF1E6}" type="pres">
      <dgm:prSet presAssocID="{D8DCD9F4-7BAB-4EFE-89AD-05AF1A660CDA}" presName="accent_1" presStyleLbl="alignNode1" presStyleIdx="1" presStyleCnt="2" custLinFactNeighborX="21285" custLinFactNeighborY="18019"/>
      <dgm:spPr>
        <a:xfrm>
          <a:off x="7274564" y="1248390"/>
          <a:ext cx="1078363" cy="1078694"/>
        </a:xfrm>
        <a:prstGeom prst="donut">
          <a:avLst>
            <a:gd name="adj" fmla="val 7460"/>
          </a:avLst>
        </a:prstGeom>
        <a:solidFill>
          <a:srgbClr val="5B9BD5">
            <a:hueOff val="0"/>
            <a:satOff val="0"/>
            <a:lumOff val="0"/>
            <a:alphaOff val="0"/>
          </a:srgbClr>
        </a:solidFill>
        <a:ln w="12700" cap="flat" cmpd="sng" algn="ctr">
          <a:solidFill>
            <a:srgbClr val="5B9BD5">
              <a:hueOff val="0"/>
              <a:satOff val="0"/>
              <a:lumOff val="0"/>
              <a:alphaOff val="0"/>
            </a:srgbClr>
          </a:solidFill>
          <a:prstDash val="solid"/>
          <a:miter lim="800000"/>
        </a:ln>
        <a:effectLst/>
      </dgm:spPr>
    </dgm:pt>
    <dgm:pt modelId="{00CE0B59-BA11-4EA4-923F-0B3C96D9BCB1}" type="pres">
      <dgm:prSet presAssocID="{BEADCE9E-AC5A-4069-9B73-0A94D459D154}" presName="image_1" presStyleCnt="0"/>
      <dgm:spPr/>
    </dgm:pt>
    <dgm:pt modelId="{832909C5-41A6-4899-8762-E8A9B3644C6C}" type="pres">
      <dgm:prSet presAssocID="{BEADCE9E-AC5A-4069-9B73-0A94D459D154}" presName="imageRepeatNode" presStyleLbl="fgImgPlace1" presStyleIdx="0" presStyleCnt="1" custLinFactNeighborX="28480" custLinFactNeighborY="7583"/>
      <dgm:spPr>
        <a:prstGeom prst="ellipse">
          <a:avLst/>
        </a:prstGeom>
      </dgm:spPr>
      <dgm:t>
        <a:bodyPr/>
        <a:lstStyle/>
        <a:p>
          <a:pPr rtl="1"/>
          <a:endParaRPr lang="ar-EG"/>
        </a:p>
      </dgm:t>
    </dgm:pt>
  </dgm:ptLst>
  <dgm:cxnLst>
    <dgm:cxn modelId="{8DAB5949-7EB2-4410-BC92-DF591ADA8E8F}" type="presOf" srcId="{F61DFE35-19C0-48F5-84C1-373FB16F3BEB}" destId="{7B75B38D-11D5-4DE0-9370-D33FB98C2C2D}" srcOrd="0" destOrd="0" presId="urn:microsoft.com/office/officeart/2008/layout/BubblePictureList"/>
    <dgm:cxn modelId="{4B94F27F-15F4-4C4B-8EC4-5CC2804048D9}" srcId="{F61DFE35-19C0-48F5-84C1-373FB16F3BEB}" destId="{D8DCD9F4-7BAB-4EFE-89AD-05AF1A660CDA}" srcOrd="0" destOrd="0" parTransId="{C2D732E6-7BC1-4EE0-95C5-8114CA40BAA7}" sibTransId="{BEADCE9E-AC5A-4069-9B73-0A94D459D154}"/>
    <dgm:cxn modelId="{594935EE-45E2-44E9-A2BC-2E9B18ABE71A}" type="presOf" srcId="{BEADCE9E-AC5A-4069-9B73-0A94D459D154}" destId="{832909C5-41A6-4899-8762-E8A9B3644C6C}" srcOrd="0" destOrd="0" presId="urn:microsoft.com/office/officeart/2008/layout/BubblePictureList"/>
    <dgm:cxn modelId="{662F529A-0A01-429C-B327-CDC3B7414EB2}" type="presOf" srcId="{D8DCD9F4-7BAB-4EFE-89AD-05AF1A660CDA}" destId="{E0B6C669-09FB-4AAA-8698-52A381C45EC9}" srcOrd="0" destOrd="0" presId="urn:microsoft.com/office/officeart/2008/layout/BubblePictureList"/>
    <dgm:cxn modelId="{96CEBE2F-6C2E-427F-A5DA-0C43FF266781}" type="presParOf" srcId="{7B75B38D-11D5-4DE0-9370-D33FB98C2C2D}" destId="{E0B6C669-09FB-4AAA-8698-52A381C45EC9}" srcOrd="0" destOrd="0" presId="urn:microsoft.com/office/officeart/2008/layout/BubblePictureList"/>
    <dgm:cxn modelId="{49DFD509-F1FC-4BFD-8B0A-B4B0B1A914F1}" type="presParOf" srcId="{7B75B38D-11D5-4DE0-9370-D33FB98C2C2D}" destId="{FB7F79D9-93F0-401E-B2E3-FCA176BE0B78}" srcOrd="1" destOrd="0" presId="urn:microsoft.com/office/officeart/2008/layout/BubblePictureList"/>
    <dgm:cxn modelId="{9F781B59-6F09-4BD2-92F5-7859DB060D4E}" type="presParOf" srcId="{FB7F79D9-93F0-401E-B2E3-FCA176BE0B78}" destId="{5994A468-FD46-4F3E-902D-7D70EF6988D3}" srcOrd="0" destOrd="0" presId="urn:microsoft.com/office/officeart/2008/layout/BubblePictureList"/>
    <dgm:cxn modelId="{36A12EE5-4C05-493E-8AEC-068157E94CD7}" type="presParOf" srcId="{7B75B38D-11D5-4DE0-9370-D33FB98C2C2D}" destId="{E53FF56C-D794-4C3B-88AD-E01C8BFBF1E6}" srcOrd="2" destOrd="0" presId="urn:microsoft.com/office/officeart/2008/layout/BubblePictureList"/>
    <dgm:cxn modelId="{3E5B4C06-ED4C-4B15-B95A-4E6F483126A2}" type="presParOf" srcId="{7B75B38D-11D5-4DE0-9370-D33FB98C2C2D}" destId="{00CE0B59-BA11-4EA4-923F-0B3C96D9BCB1}" srcOrd="3" destOrd="0" presId="urn:microsoft.com/office/officeart/2008/layout/BubblePictureList"/>
    <dgm:cxn modelId="{8AF135B6-A654-4DFA-941C-CF3F8F8B4E73}" type="presParOf" srcId="{00CE0B59-BA11-4EA4-923F-0B3C96D9BCB1}" destId="{832909C5-41A6-4899-8762-E8A9B3644C6C}" srcOrd="0" destOrd="0" presId="urn:microsoft.com/office/officeart/2008/layout/Bubble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C2A00226-AEB4-4EA7-8124-F59E317C3B1B}" type="doc">
      <dgm:prSet loTypeId="urn:microsoft.com/office/officeart/2009/layout/CirclePictureHierarchy" loCatId="picture" qsTypeId="urn:microsoft.com/office/officeart/2005/8/quickstyle/simple1" qsCatId="simple" csTypeId="urn:microsoft.com/office/officeart/2005/8/colors/accent1_2" csCatId="accent1" phldr="1"/>
      <dgm:spPr/>
      <dgm:t>
        <a:bodyPr/>
        <a:lstStyle/>
        <a:p>
          <a:pPr rtl="1"/>
          <a:endParaRPr lang="ar-EG"/>
        </a:p>
      </dgm:t>
    </dgm:pt>
    <dgm:pt modelId="{7E62F3E9-E19E-4FE8-BC0A-113111392BF0}">
      <dgm:prSet phldrT="[Text]"/>
      <dgm:spPr/>
      <dgm:t>
        <a:bodyPr/>
        <a:lstStyle/>
        <a:p>
          <a:pPr algn="ctr" rtl="1"/>
          <a:r>
            <a:rPr lang="ar-EG" dirty="0" smtClean="0"/>
            <a:t>تمرين على الامكانيات الابداعية</a:t>
          </a:r>
          <a:endParaRPr lang="ar-EG" dirty="0"/>
        </a:p>
      </dgm:t>
    </dgm:pt>
    <dgm:pt modelId="{AF2BF368-98D9-4C7E-AD43-DADF1C0A210C}" type="parTrans" cxnId="{0756083E-BCC9-49D6-9C6F-05A6EC5A3154}">
      <dgm:prSet/>
      <dgm:spPr/>
      <dgm:t>
        <a:bodyPr/>
        <a:lstStyle/>
        <a:p>
          <a:pPr algn="ctr" rtl="1"/>
          <a:endParaRPr lang="ar-EG"/>
        </a:p>
      </dgm:t>
    </dgm:pt>
    <dgm:pt modelId="{90A2B564-E8C3-4F85-B7DE-15F3EE2FB268}" type="sibTrans" cxnId="{0756083E-BCC9-49D6-9C6F-05A6EC5A3154}">
      <dgm:prSet/>
      <dgm:spPr/>
      <dgm:t>
        <a:bodyPr/>
        <a:lstStyle/>
        <a:p>
          <a:pPr algn="ctr" rtl="1"/>
          <a:endParaRPr lang="ar-EG"/>
        </a:p>
      </dgm:t>
    </dgm:pt>
    <dgm:pt modelId="{FE4EDB91-EEA5-4D2D-9104-4E0398FBD039}" type="pres">
      <dgm:prSet presAssocID="{C2A00226-AEB4-4EA7-8124-F59E317C3B1B}" presName="hierChild1" presStyleCnt="0">
        <dgm:presLayoutVars>
          <dgm:chPref val="1"/>
          <dgm:dir/>
          <dgm:animOne val="branch"/>
          <dgm:animLvl val="lvl"/>
          <dgm:resizeHandles/>
        </dgm:presLayoutVars>
      </dgm:prSet>
      <dgm:spPr/>
      <dgm:t>
        <a:bodyPr/>
        <a:lstStyle/>
        <a:p>
          <a:pPr rtl="1"/>
          <a:endParaRPr lang="ar-EG"/>
        </a:p>
      </dgm:t>
    </dgm:pt>
    <dgm:pt modelId="{E79D5765-2BBB-41F0-8F27-93B0C134AA41}" type="pres">
      <dgm:prSet presAssocID="{7E62F3E9-E19E-4FE8-BC0A-113111392BF0}" presName="hierRoot1" presStyleCnt="0"/>
      <dgm:spPr/>
    </dgm:pt>
    <dgm:pt modelId="{1FB6CBA8-25E2-41EF-871C-BD80664F9C54}" type="pres">
      <dgm:prSet presAssocID="{7E62F3E9-E19E-4FE8-BC0A-113111392BF0}" presName="composite" presStyleCnt="0"/>
      <dgm:spPr/>
    </dgm:pt>
    <dgm:pt modelId="{1672E44D-DEE3-43D4-AE29-C2DA2AA1E55C}" type="pres">
      <dgm:prSet presAssocID="{7E62F3E9-E19E-4FE8-BC0A-113111392BF0}" presName="image" presStyleLbl="node0" presStyleIdx="0" presStyleCnt="1"/>
      <dgm:spPr>
        <a:blipFill rotWithShape="1">
          <a:blip xmlns:r="http://schemas.openxmlformats.org/officeDocument/2006/relationships" r:embed="rId1"/>
          <a:stretch>
            <a:fillRect/>
          </a:stretch>
        </a:blipFill>
      </dgm:spPr>
    </dgm:pt>
    <dgm:pt modelId="{391CE032-F8ED-402B-9A62-EC676C8C12E9}" type="pres">
      <dgm:prSet presAssocID="{7E62F3E9-E19E-4FE8-BC0A-113111392BF0}" presName="text" presStyleLbl="revTx" presStyleIdx="0" presStyleCnt="1">
        <dgm:presLayoutVars>
          <dgm:chPref val="3"/>
        </dgm:presLayoutVars>
      </dgm:prSet>
      <dgm:spPr/>
      <dgm:t>
        <a:bodyPr/>
        <a:lstStyle/>
        <a:p>
          <a:pPr rtl="1"/>
          <a:endParaRPr lang="ar-EG"/>
        </a:p>
      </dgm:t>
    </dgm:pt>
    <dgm:pt modelId="{D900D796-7DAA-4402-864C-E1AB7727CC58}" type="pres">
      <dgm:prSet presAssocID="{7E62F3E9-E19E-4FE8-BC0A-113111392BF0}" presName="hierChild2" presStyleCnt="0"/>
      <dgm:spPr/>
    </dgm:pt>
  </dgm:ptLst>
  <dgm:cxnLst>
    <dgm:cxn modelId="{0756083E-BCC9-49D6-9C6F-05A6EC5A3154}" srcId="{C2A00226-AEB4-4EA7-8124-F59E317C3B1B}" destId="{7E62F3E9-E19E-4FE8-BC0A-113111392BF0}" srcOrd="0" destOrd="0" parTransId="{AF2BF368-98D9-4C7E-AD43-DADF1C0A210C}" sibTransId="{90A2B564-E8C3-4F85-B7DE-15F3EE2FB268}"/>
    <dgm:cxn modelId="{09F445BD-38E9-48AC-82E6-EBCAFAA2488C}" type="presOf" srcId="{7E62F3E9-E19E-4FE8-BC0A-113111392BF0}" destId="{391CE032-F8ED-402B-9A62-EC676C8C12E9}" srcOrd="0" destOrd="0" presId="urn:microsoft.com/office/officeart/2009/layout/CirclePictureHierarchy"/>
    <dgm:cxn modelId="{161527C5-4789-4C25-9116-AED8B8448AAC}" type="presOf" srcId="{C2A00226-AEB4-4EA7-8124-F59E317C3B1B}" destId="{FE4EDB91-EEA5-4D2D-9104-4E0398FBD039}" srcOrd="0" destOrd="0" presId="urn:microsoft.com/office/officeart/2009/layout/CirclePictureHierarchy"/>
    <dgm:cxn modelId="{D23CCA2A-FBB6-4D4C-9749-38D8DCF1D476}" type="presParOf" srcId="{FE4EDB91-EEA5-4D2D-9104-4E0398FBD039}" destId="{E79D5765-2BBB-41F0-8F27-93B0C134AA41}" srcOrd="0" destOrd="0" presId="urn:microsoft.com/office/officeart/2009/layout/CirclePictureHierarchy"/>
    <dgm:cxn modelId="{F79A05E5-F540-46D0-93D5-1F6B7A5F4E47}" type="presParOf" srcId="{E79D5765-2BBB-41F0-8F27-93B0C134AA41}" destId="{1FB6CBA8-25E2-41EF-871C-BD80664F9C54}" srcOrd="0" destOrd="0" presId="urn:microsoft.com/office/officeart/2009/layout/CirclePictureHierarchy"/>
    <dgm:cxn modelId="{97A218C4-F712-44BF-AF70-34B6E84D6534}" type="presParOf" srcId="{1FB6CBA8-25E2-41EF-871C-BD80664F9C54}" destId="{1672E44D-DEE3-43D4-AE29-C2DA2AA1E55C}" srcOrd="0" destOrd="0" presId="urn:microsoft.com/office/officeart/2009/layout/CirclePictureHierarchy"/>
    <dgm:cxn modelId="{D23056A7-B807-49A2-8879-82F41C0B3A36}" type="presParOf" srcId="{1FB6CBA8-25E2-41EF-871C-BD80664F9C54}" destId="{391CE032-F8ED-402B-9A62-EC676C8C12E9}" srcOrd="1" destOrd="0" presId="urn:microsoft.com/office/officeart/2009/layout/CirclePictureHierarchy"/>
    <dgm:cxn modelId="{0E7617C0-3353-43DF-A085-F363A4CF1DB9}" type="presParOf" srcId="{E79D5765-2BBB-41F0-8F27-93B0C134AA41}" destId="{D900D796-7DAA-4402-864C-E1AB7727CC58}"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5C1112A2-B0CF-45B8-93CA-C3BDF4A186F2}" type="doc">
      <dgm:prSet loTypeId="urn:microsoft.com/office/officeart/2008/layout/AlternatingPictureCircles" loCatId="picture" qsTypeId="urn:microsoft.com/office/officeart/2005/8/quickstyle/simple1" qsCatId="simple" csTypeId="urn:microsoft.com/office/officeart/2005/8/colors/accent1_2" csCatId="accent1" phldr="1"/>
      <dgm:spPr/>
      <dgm:t>
        <a:bodyPr/>
        <a:lstStyle/>
        <a:p>
          <a:pPr rtl="1"/>
          <a:endParaRPr lang="ar-EG"/>
        </a:p>
      </dgm:t>
    </dgm:pt>
    <dgm:pt modelId="{7FA71C2C-10D6-4392-9D39-43E3D7E20523}">
      <dgm:prSet phldrT="[Text]" custT="1"/>
      <dgm:spPr>
        <a:solidFill>
          <a:srgbClr val="6A6506"/>
        </a:solidFill>
      </dgm:spPr>
      <dgm:t>
        <a:bodyPr/>
        <a:lstStyle/>
        <a:p>
          <a:pPr rtl="1"/>
          <a:r>
            <a:rPr lang="ar-EG" sz="2400" dirty="0" smtClean="0"/>
            <a:t> تعد الفكرة الجيدة للمؤسسة أساسية ، بل شرطا لنجاحها. بيد أن الأفكار الجيدة لا تطرأ بكل بساطة فى بال الريادى. بل تكون حصلية عمله الشاق وجهوده، من حيث توليد وتحديد وتقييم الافكار التى يمكن تطويرها لتصبح فرصة مؤسسة أعمال الابداع .</a:t>
          </a:r>
          <a:endParaRPr lang="ar-EG" sz="2400" dirty="0"/>
        </a:p>
      </dgm:t>
    </dgm:pt>
    <dgm:pt modelId="{5B35D624-A989-4AA1-84CF-31D1AD2B5866}" type="parTrans" cxnId="{6DB47A72-64C3-440F-A06C-07BD055F8294}">
      <dgm:prSet/>
      <dgm:spPr/>
      <dgm:t>
        <a:bodyPr/>
        <a:lstStyle/>
        <a:p>
          <a:pPr rtl="1"/>
          <a:endParaRPr lang="ar-EG" sz="2400"/>
        </a:p>
      </dgm:t>
    </dgm:pt>
    <dgm:pt modelId="{806F20FB-5593-45EA-A8DB-A899EFEA445B}" type="sibTrans" cxnId="{6DB47A72-64C3-440F-A06C-07BD055F8294}">
      <dgm:prSet/>
      <dgm:spPr/>
      <dgm:t>
        <a:bodyPr/>
        <a:lstStyle/>
        <a:p>
          <a:pPr rtl="1"/>
          <a:endParaRPr lang="ar-EG" sz="2400"/>
        </a:p>
      </dgm:t>
    </dgm:pt>
    <dgm:pt modelId="{B57B338B-53DE-40B2-9A4B-9797B5E4694B}" type="pres">
      <dgm:prSet presAssocID="{5C1112A2-B0CF-45B8-93CA-C3BDF4A186F2}" presName="Name0" presStyleCnt="0">
        <dgm:presLayoutVars>
          <dgm:chMax/>
          <dgm:chPref/>
          <dgm:dir/>
        </dgm:presLayoutVars>
      </dgm:prSet>
      <dgm:spPr/>
      <dgm:t>
        <a:bodyPr/>
        <a:lstStyle/>
        <a:p>
          <a:pPr rtl="1"/>
          <a:endParaRPr lang="ar-EG"/>
        </a:p>
      </dgm:t>
    </dgm:pt>
    <dgm:pt modelId="{64078B2C-A67B-473E-B395-3C0960A5AF7C}" type="pres">
      <dgm:prSet presAssocID="{7FA71C2C-10D6-4392-9D39-43E3D7E20523}" presName="composite" presStyleCnt="0"/>
      <dgm:spPr/>
    </dgm:pt>
    <dgm:pt modelId="{DC4AC6C3-CA9D-493B-A75C-9633EF4E155D}" type="pres">
      <dgm:prSet presAssocID="{7FA71C2C-10D6-4392-9D39-43E3D7E20523}" presName="Accent" presStyleLbl="alignNode1" presStyleIdx="0" presStyleCnt="1" custScaleX="119678" custScaleY="107656">
        <dgm:presLayoutVars>
          <dgm:chMax val="0"/>
          <dgm:chPref val="0"/>
        </dgm:presLayoutVars>
      </dgm:prSet>
      <dgm:spPr/>
    </dgm:pt>
    <dgm:pt modelId="{B5475E25-687B-4413-8D3E-C8E40DFAECAC}" type="pres">
      <dgm:prSet presAssocID="{7FA71C2C-10D6-4392-9D39-43E3D7E20523}" presName="Image" presStyleLbl="bgImgPlace1" presStyleIdx="0" presStyleCnt="1">
        <dgm:presLayoutVars>
          <dgm:chMax val="0"/>
          <dgm:chPref val="0"/>
          <dgm:bulletEnabled val="1"/>
        </dgm:presLayoutVars>
      </dgm:prSet>
      <dgm:spPr>
        <a:blipFill rotWithShape="1">
          <a:blip xmlns:r="http://schemas.openxmlformats.org/officeDocument/2006/relationships" r:embed="rId1"/>
          <a:stretch>
            <a:fillRect/>
          </a:stretch>
        </a:blipFill>
      </dgm:spPr>
    </dgm:pt>
    <dgm:pt modelId="{C1D5FBAD-EC8D-4D84-8CD1-14F366C33A72}" type="pres">
      <dgm:prSet presAssocID="{7FA71C2C-10D6-4392-9D39-43E3D7E20523}" presName="Parent" presStyleLbl="fgAccFollowNode1" presStyleIdx="0" presStyleCnt="1" custScaleX="119678" custScaleY="107656">
        <dgm:presLayoutVars>
          <dgm:chMax val="0"/>
          <dgm:chPref val="0"/>
          <dgm:bulletEnabled val="1"/>
        </dgm:presLayoutVars>
      </dgm:prSet>
      <dgm:spPr/>
      <dgm:t>
        <a:bodyPr/>
        <a:lstStyle/>
        <a:p>
          <a:pPr rtl="1"/>
          <a:endParaRPr lang="ar-EG"/>
        </a:p>
      </dgm:t>
    </dgm:pt>
    <dgm:pt modelId="{87FD60EB-2E64-497A-90E7-3E48EFF65AD6}" type="pres">
      <dgm:prSet presAssocID="{7FA71C2C-10D6-4392-9D39-43E3D7E20523}" presName="Space" presStyleCnt="0">
        <dgm:presLayoutVars>
          <dgm:chMax val="0"/>
          <dgm:chPref val="0"/>
        </dgm:presLayoutVars>
      </dgm:prSet>
      <dgm:spPr/>
    </dgm:pt>
  </dgm:ptLst>
  <dgm:cxnLst>
    <dgm:cxn modelId="{6DB47A72-64C3-440F-A06C-07BD055F8294}" srcId="{5C1112A2-B0CF-45B8-93CA-C3BDF4A186F2}" destId="{7FA71C2C-10D6-4392-9D39-43E3D7E20523}" srcOrd="0" destOrd="0" parTransId="{5B35D624-A989-4AA1-84CF-31D1AD2B5866}" sibTransId="{806F20FB-5593-45EA-A8DB-A899EFEA445B}"/>
    <dgm:cxn modelId="{ACE88BFB-61EC-4F85-9BC7-FEBAE348FC1B}" type="presOf" srcId="{7FA71C2C-10D6-4392-9D39-43E3D7E20523}" destId="{C1D5FBAD-EC8D-4D84-8CD1-14F366C33A72}" srcOrd="0" destOrd="0" presId="urn:microsoft.com/office/officeart/2008/layout/AlternatingPictureCircles"/>
    <dgm:cxn modelId="{43A5E1E9-BB24-4188-9654-0276A16D95EE}" type="presOf" srcId="{5C1112A2-B0CF-45B8-93CA-C3BDF4A186F2}" destId="{B57B338B-53DE-40B2-9A4B-9797B5E4694B}" srcOrd="0" destOrd="0" presId="urn:microsoft.com/office/officeart/2008/layout/AlternatingPictureCircles"/>
    <dgm:cxn modelId="{A15FA718-880B-411F-AC94-FEDD2D55DB53}" type="presParOf" srcId="{B57B338B-53DE-40B2-9A4B-9797B5E4694B}" destId="{64078B2C-A67B-473E-B395-3C0960A5AF7C}" srcOrd="0" destOrd="0" presId="urn:microsoft.com/office/officeart/2008/layout/AlternatingPictureCircles"/>
    <dgm:cxn modelId="{5875F446-C604-4F5C-84F5-F6ABEDC3F056}" type="presParOf" srcId="{64078B2C-A67B-473E-B395-3C0960A5AF7C}" destId="{DC4AC6C3-CA9D-493B-A75C-9633EF4E155D}" srcOrd="0" destOrd="0" presId="urn:microsoft.com/office/officeart/2008/layout/AlternatingPictureCircles"/>
    <dgm:cxn modelId="{832EA56C-5068-4D0F-AC01-48628EB28AC6}" type="presParOf" srcId="{64078B2C-A67B-473E-B395-3C0960A5AF7C}" destId="{B5475E25-687B-4413-8D3E-C8E40DFAECAC}" srcOrd="1" destOrd="0" presId="urn:microsoft.com/office/officeart/2008/layout/AlternatingPictureCircles"/>
    <dgm:cxn modelId="{DC62B8DD-08AB-49C7-9989-9D9A281B8178}" type="presParOf" srcId="{64078B2C-A67B-473E-B395-3C0960A5AF7C}" destId="{C1D5FBAD-EC8D-4D84-8CD1-14F366C33A72}" srcOrd="2" destOrd="0" presId="urn:microsoft.com/office/officeart/2008/layout/AlternatingPictureCircles"/>
    <dgm:cxn modelId="{1811298E-8DEE-4F65-826B-C1DFF7AD7854}" type="presParOf" srcId="{64078B2C-A67B-473E-B395-3C0960A5AF7C}" destId="{87FD60EB-2E64-497A-90E7-3E48EFF65AD6}" srcOrd="3" destOrd="0" presId="urn:microsoft.com/office/officeart/2008/layout/AlternatingPictureCircle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10C5AF80-08A5-4C9A-A9F9-8E8FF1943B20}" type="doc">
      <dgm:prSet loTypeId="urn:microsoft.com/office/officeart/2008/layout/HexagonCluster" loCatId="picture" qsTypeId="urn:microsoft.com/office/officeart/2005/8/quickstyle/simple1" qsCatId="simple" csTypeId="urn:microsoft.com/office/officeart/2005/8/colors/accent1_2" csCatId="accent1" phldr="1"/>
      <dgm:spPr/>
      <dgm:t>
        <a:bodyPr/>
        <a:lstStyle/>
        <a:p>
          <a:pPr rtl="1"/>
          <a:endParaRPr lang="ar-EG"/>
        </a:p>
      </dgm:t>
    </dgm:pt>
    <dgm:pt modelId="{12A41C90-6BEB-4C49-B3A6-33D01AC594A8}">
      <dgm:prSet phldrT="[Text]" custT="1"/>
      <dgm:spPr>
        <a:solidFill>
          <a:srgbClr val="FFC000"/>
        </a:solidFill>
      </dgm:spPr>
      <dgm:t>
        <a:bodyPr/>
        <a:lstStyle/>
        <a:p>
          <a:pPr algn="justLow" rtl="1"/>
          <a:r>
            <a:rPr lang="ar-EG" sz="2400" dirty="0" smtClean="0"/>
            <a:t>تعتبر عملية التخطيط نشاطاً يهدف إلى تضيق الفجوة ذهنياً بين الحال الذى أنت والمجموعة عليه الان وما تريد أن تكون عليه فى المستقبل فيما يتعلق بتنفيذ مهمة ما.</a:t>
          </a:r>
          <a:endParaRPr lang="ar-EG" sz="2400" dirty="0"/>
        </a:p>
      </dgm:t>
    </dgm:pt>
    <dgm:pt modelId="{B8A934B6-CDCB-474A-9433-E4B1FF2BD427}" type="parTrans" cxnId="{57C1B638-CE12-4E76-B07A-08F3D9B30A07}">
      <dgm:prSet/>
      <dgm:spPr/>
      <dgm:t>
        <a:bodyPr/>
        <a:lstStyle/>
        <a:p>
          <a:pPr rtl="1"/>
          <a:endParaRPr lang="ar-EG" sz="2400"/>
        </a:p>
      </dgm:t>
    </dgm:pt>
    <dgm:pt modelId="{1D873250-548F-48EA-9380-AAC57E7F2598}" type="sibTrans" cxnId="{57C1B638-CE12-4E76-B07A-08F3D9B30A07}">
      <dgm:prSet/>
      <dgm:spPr>
        <a:blipFill rotWithShape="1">
          <a:blip xmlns:r="http://schemas.openxmlformats.org/officeDocument/2006/relationships" r:embed="rId1"/>
          <a:stretch>
            <a:fillRect/>
          </a:stretch>
        </a:blipFill>
      </dgm:spPr>
      <dgm:t>
        <a:bodyPr/>
        <a:lstStyle/>
        <a:p>
          <a:pPr rtl="1"/>
          <a:endParaRPr lang="ar-EG" sz="2400"/>
        </a:p>
      </dgm:t>
    </dgm:pt>
    <dgm:pt modelId="{E274B62C-8B62-43FF-BB89-CC9B614DB0BB}" type="pres">
      <dgm:prSet presAssocID="{10C5AF80-08A5-4C9A-A9F9-8E8FF1943B20}" presName="Name0" presStyleCnt="0">
        <dgm:presLayoutVars>
          <dgm:chMax val="21"/>
          <dgm:chPref val="21"/>
        </dgm:presLayoutVars>
      </dgm:prSet>
      <dgm:spPr/>
      <dgm:t>
        <a:bodyPr/>
        <a:lstStyle/>
        <a:p>
          <a:pPr rtl="1"/>
          <a:endParaRPr lang="ar-EG"/>
        </a:p>
      </dgm:t>
    </dgm:pt>
    <dgm:pt modelId="{05CCB074-88A1-444C-ABF7-68A4C62C2848}" type="pres">
      <dgm:prSet presAssocID="{12A41C90-6BEB-4C49-B3A6-33D01AC594A8}" presName="text1" presStyleCnt="0"/>
      <dgm:spPr/>
    </dgm:pt>
    <dgm:pt modelId="{FE604BAA-6172-484F-B9E6-9D6BE3D935AB}" type="pres">
      <dgm:prSet presAssocID="{12A41C90-6BEB-4C49-B3A6-33D01AC594A8}" presName="textRepeatNode" presStyleLbl="alignNode1" presStyleIdx="0" presStyleCnt="1">
        <dgm:presLayoutVars>
          <dgm:chMax val="0"/>
          <dgm:chPref val="0"/>
          <dgm:bulletEnabled val="1"/>
        </dgm:presLayoutVars>
      </dgm:prSet>
      <dgm:spPr/>
      <dgm:t>
        <a:bodyPr/>
        <a:lstStyle/>
        <a:p>
          <a:pPr rtl="1"/>
          <a:endParaRPr lang="ar-EG"/>
        </a:p>
      </dgm:t>
    </dgm:pt>
    <dgm:pt modelId="{C7202316-938A-4663-93D9-F479B3B63B6B}" type="pres">
      <dgm:prSet presAssocID="{12A41C90-6BEB-4C49-B3A6-33D01AC594A8}" presName="textaccent1" presStyleCnt="0"/>
      <dgm:spPr/>
    </dgm:pt>
    <dgm:pt modelId="{8C599289-3488-409A-B871-651F1C0C6912}" type="pres">
      <dgm:prSet presAssocID="{12A41C90-6BEB-4C49-B3A6-33D01AC594A8}" presName="accentRepeatNode" presStyleLbl="solidAlignAcc1" presStyleIdx="0" presStyleCnt="2"/>
      <dgm:spPr/>
    </dgm:pt>
    <dgm:pt modelId="{6831CB81-B01D-4371-BEB8-B3352AC5F5DE}" type="pres">
      <dgm:prSet presAssocID="{1D873250-548F-48EA-9380-AAC57E7F2598}" presName="image1" presStyleCnt="0"/>
      <dgm:spPr/>
    </dgm:pt>
    <dgm:pt modelId="{CFCB2E33-7884-4E4C-98BA-3FAF8A5223FD}" type="pres">
      <dgm:prSet presAssocID="{1D873250-548F-48EA-9380-AAC57E7F2598}" presName="imageRepeatNode" presStyleLbl="alignAcc1" presStyleIdx="0" presStyleCnt="1"/>
      <dgm:spPr/>
      <dgm:t>
        <a:bodyPr/>
        <a:lstStyle/>
        <a:p>
          <a:pPr rtl="1"/>
          <a:endParaRPr lang="ar-EG"/>
        </a:p>
      </dgm:t>
    </dgm:pt>
    <dgm:pt modelId="{5FCC353C-A5F1-43CB-801B-7E39763FCCA1}" type="pres">
      <dgm:prSet presAssocID="{1D873250-548F-48EA-9380-AAC57E7F2598}" presName="imageaccent1" presStyleCnt="0"/>
      <dgm:spPr/>
    </dgm:pt>
    <dgm:pt modelId="{0AD6D375-A948-4170-A439-5D9E6A79219A}" type="pres">
      <dgm:prSet presAssocID="{1D873250-548F-48EA-9380-AAC57E7F2598}" presName="accentRepeatNode" presStyleLbl="solidAlignAcc1" presStyleIdx="1" presStyleCnt="2"/>
      <dgm:spPr/>
    </dgm:pt>
  </dgm:ptLst>
  <dgm:cxnLst>
    <dgm:cxn modelId="{03A71D3C-4DA7-4FCA-8C1F-500139C8DB13}" type="presOf" srcId="{10C5AF80-08A5-4C9A-A9F9-8E8FF1943B20}" destId="{E274B62C-8B62-43FF-BB89-CC9B614DB0BB}" srcOrd="0" destOrd="0" presId="urn:microsoft.com/office/officeart/2008/layout/HexagonCluster"/>
    <dgm:cxn modelId="{DB61316A-2531-449C-BAF2-7BAF87CD3CFE}" type="presOf" srcId="{1D873250-548F-48EA-9380-AAC57E7F2598}" destId="{CFCB2E33-7884-4E4C-98BA-3FAF8A5223FD}" srcOrd="0" destOrd="0" presId="urn:microsoft.com/office/officeart/2008/layout/HexagonCluster"/>
    <dgm:cxn modelId="{432219E0-3BF8-414E-8FA7-095FBDC34B3D}" type="presOf" srcId="{12A41C90-6BEB-4C49-B3A6-33D01AC594A8}" destId="{FE604BAA-6172-484F-B9E6-9D6BE3D935AB}" srcOrd="0" destOrd="0" presId="urn:microsoft.com/office/officeart/2008/layout/HexagonCluster"/>
    <dgm:cxn modelId="{57C1B638-CE12-4E76-B07A-08F3D9B30A07}" srcId="{10C5AF80-08A5-4C9A-A9F9-8E8FF1943B20}" destId="{12A41C90-6BEB-4C49-B3A6-33D01AC594A8}" srcOrd="0" destOrd="0" parTransId="{B8A934B6-CDCB-474A-9433-E4B1FF2BD427}" sibTransId="{1D873250-548F-48EA-9380-AAC57E7F2598}"/>
    <dgm:cxn modelId="{34CE04DD-F224-492C-B3AE-49041D9EE572}" type="presParOf" srcId="{E274B62C-8B62-43FF-BB89-CC9B614DB0BB}" destId="{05CCB074-88A1-444C-ABF7-68A4C62C2848}" srcOrd="0" destOrd="0" presId="urn:microsoft.com/office/officeart/2008/layout/HexagonCluster"/>
    <dgm:cxn modelId="{D88128B6-C698-4E70-BA76-181E5BD59676}" type="presParOf" srcId="{05CCB074-88A1-444C-ABF7-68A4C62C2848}" destId="{FE604BAA-6172-484F-B9E6-9D6BE3D935AB}" srcOrd="0" destOrd="0" presId="urn:microsoft.com/office/officeart/2008/layout/HexagonCluster"/>
    <dgm:cxn modelId="{DD3B80D5-F15C-454B-A6DD-3053E45A7020}" type="presParOf" srcId="{E274B62C-8B62-43FF-BB89-CC9B614DB0BB}" destId="{C7202316-938A-4663-93D9-F479B3B63B6B}" srcOrd="1" destOrd="0" presId="urn:microsoft.com/office/officeart/2008/layout/HexagonCluster"/>
    <dgm:cxn modelId="{C469A2ED-FE53-4EBA-BDAC-DE99DE12796D}" type="presParOf" srcId="{C7202316-938A-4663-93D9-F479B3B63B6B}" destId="{8C599289-3488-409A-B871-651F1C0C6912}" srcOrd="0" destOrd="0" presId="urn:microsoft.com/office/officeart/2008/layout/HexagonCluster"/>
    <dgm:cxn modelId="{2192D778-DE29-4500-9D59-DC15A6266A02}" type="presParOf" srcId="{E274B62C-8B62-43FF-BB89-CC9B614DB0BB}" destId="{6831CB81-B01D-4371-BEB8-B3352AC5F5DE}" srcOrd="2" destOrd="0" presId="urn:microsoft.com/office/officeart/2008/layout/HexagonCluster"/>
    <dgm:cxn modelId="{B9604C63-16BD-4D8C-8D10-68D2DBDC4D88}" type="presParOf" srcId="{6831CB81-B01D-4371-BEB8-B3352AC5F5DE}" destId="{CFCB2E33-7884-4E4C-98BA-3FAF8A5223FD}" srcOrd="0" destOrd="0" presId="urn:microsoft.com/office/officeart/2008/layout/HexagonCluster"/>
    <dgm:cxn modelId="{4ED0564E-2CC8-474E-9019-9A40305F62D6}" type="presParOf" srcId="{E274B62C-8B62-43FF-BB89-CC9B614DB0BB}" destId="{5FCC353C-A5F1-43CB-801B-7E39763FCCA1}" srcOrd="3" destOrd="0" presId="urn:microsoft.com/office/officeart/2008/layout/HexagonCluster"/>
    <dgm:cxn modelId="{9FCFA15D-FC6A-47FC-A72B-43C16324947E}" type="presParOf" srcId="{5FCC353C-A5F1-43CB-801B-7E39763FCCA1}" destId="{0AD6D375-A948-4170-A439-5D9E6A79219A}"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5C1112A2-B0CF-45B8-93CA-C3BDF4A186F2}" type="doc">
      <dgm:prSet loTypeId="urn:microsoft.com/office/officeart/2008/layout/AlternatingPictureCircles" loCatId="picture" qsTypeId="urn:microsoft.com/office/officeart/2005/8/quickstyle/simple1" qsCatId="simple" csTypeId="urn:microsoft.com/office/officeart/2005/8/colors/accent1_2" csCatId="accent1" phldr="1"/>
      <dgm:spPr/>
      <dgm:t>
        <a:bodyPr/>
        <a:lstStyle/>
        <a:p>
          <a:pPr rtl="1"/>
          <a:endParaRPr lang="ar-EG"/>
        </a:p>
      </dgm:t>
    </dgm:pt>
    <dgm:pt modelId="{7FA71C2C-10D6-4392-9D39-43E3D7E20523}">
      <dgm:prSet phldrT="[Text]" custT="1"/>
      <dgm:spPr>
        <a:solidFill>
          <a:srgbClr val="C74BCA"/>
        </a:solidFill>
      </dgm:spPr>
      <dgm:t>
        <a:bodyPr/>
        <a:lstStyle/>
        <a:p>
          <a:pPr algn="justLow" rtl="1"/>
          <a:endParaRPr lang="ar-EG" sz="2200" b="0" dirty="0" smtClean="0"/>
        </a:p>
        <a:p>
          <a:pPr algn="justLow" rtl="1"/>
          <a:endParaRPr lang="ar-EG" sz="900" b="0" dirty="0" smtClean="0"/>
        </a:p>
        <a:p>
          <a:pPr algn="justLow" rtl="1"/>
          <a:r>
            <a:rPr lang="ar-EG" sz="2200" b="0" dirty="0" smtClean="0"/>
            <a:t>تتمثل فكرة المؤسسة بتجاوب شخص أو أشخاص أو منظمة ما لحل مشكلة تم تحديدها ، أو تلبية حاجات تم إداكها فى البيئة         ( الأسواق ، والمجتمع المحلى ، وغير ذلك ) . وتشكل الفكرة الجيدة الخطوة الأولى فى تحويل رغبة الريادى وإبداعة إلى فرص العمل .</a:t>
          </a:r>
        </a:p>
        <a:p>
          <a:pPr algn="ctr" rtl="1"/>
          <a:endParaRPr lang="ar-EG" sz="2200" b="0" dirty="0"/>
        </a:p>
      </dgm:t>
    </dgm:pt>
    <dgm:pt modelId="{5B35D624-A989-4AA1-84CF-31D1AD2B5866}" type="parTrans" cxnId="{6DB47A72-64C3-440F-A06C-07BD055F8294}">
      <dgm:prSet/>
      <dgm:spPr/>
      <dgm:t>
        <a:bodyPr/>
        <a:lstStyle/>
        <a:p>
          <a:pPr rtl="1"/>
          <a:endParaRPr lang="ar-EG" sz="2400" b="1"/>
        </a:p>
      </dgm:t>
    </dgm:pt>
    <dgm:pt modelId="{806F20FB-5593-45EA-A8DB-A899EFEA445B}" type="sibTrans" cxnId="{6DB47A72-64C3-440F-A06C-07BD055F8294}">
      <dgm:prSet/>
      <dgm:spPr/>
      <dgm:t>
        <a:bodyPr/>
        <a:lstStyle/>
        <a:p>
          <a:pPr rtl="1"/>
          <a:endParaRPr lang="ar-EG" sz="2400" b="1"/>
        </a:p>
      </dgm:t>
    </dgm:pt>
    <dgm:pt modelId="{C5FF0E06-8A96-4A64-9858-92EB7DDA2227}" type="pres">
      <dgm:prSet presAssocID="{5C1112A2-B0CF-45B8-93CA-C3BDF4A186F2}" presName="Name0" presStyleCnt="0">
        <dgm:presLayoutVars>
          <dgm:chMax/>
          <dgm:chPref/>
          <dgm:dir/>
        </dgm:presLayoutVars>
      </dgm:prSet>
      <dgm:spPr/>
      <dgm:t>
        <a:bodyPr/>
        <a:lstStyle/>
        <a:p>
          <a:pPr rtl="1"/>
          <a:endParaRPr lang="ar-EG"/>
        </a:p>
      </dgm:t>
    </dgm:pt>
    <dgm:pt modelId="{B6520DE2-98D0-4BF1-9816-EFA1B136D770}" type="pres">
      <dgm:prSet presAssocID="{7FA71C2C-10D6-4392-9D39-43E3D7E20523}" presName="composite" presStyleCnt="0"/>
      <dgm:spPr/>
    </dgm:pt>
    <dgm:pt modelId="{ED281208-30F8-45B4-B59F-96F409A3CBCD}" type="pres">
      <dgm:prSet presAssocID="{7FA71C2C-10D6-4392-9D39-43E3D7E20523}" presName="Accent" presStyleLbl="alignNode1" presStyleIdx="0" presStyleCnt="1" custScaleX="132548" custScaleY="129973">
        <dgm:presLayoutVars>
          <dgm:chMax val="0"/>
          <dgm:chPref val="0"/>
        </dgm:presLayoutVars>
      </dgm:prSet>
      <dgm:spPr/>
    </dgm:pt>
    <dgm:pt modelId="{2C45B0B6-36F2-4238-910B-C235A51F75B3}" type="pres">
      <dgm:prSet presAssocID="{7FA71C2C-10D6-4392-9D39-43E3D7E20523}" presName="Image" presStyleLbl="bgImgPlace1" presStyleIdx="0" presStyleCnt="1">
        <dgm:presLayoutVars>
          <dgm:chMax val="0"/>
          <dgm:chPref val="0"/>
          <dgm:bulletEnabled val="1"/>
        </dgm:presLayoutVars>
      </dgm:prSet>
      <dgm:spPr>
        <a:blipFill rotWithShape="1">
          <a:blip xmlns:r="http://schemas.openxmlformats.org/officeDocument/2006/relationships" r:embed="rId1"/>
          <a:stretch>
            <a:fillRect/>
          </a:stretch>
        </a:blipFill>
      </dgm:spPr>
    </dgm:pt>
    <dgm:pt modelId="{83AF17E5-8285-4F80-AE4E-9EEEC832DDD9}" type="pres">
      <dgm:prSet presAssocID="{7FA71C2C-10D6-4392-9D39-43E3D7E20523}" presName="Parent" presStyleLbl="fgAccFollowNode1" presStyleIdx="0" presStyleCnt="1" custScaleX="132548" custScaleY="129973">
        <dgm:presLayoutVars>
          <dgm:chMax val="0"/>
          <dgm:chPref val="0"/>
          <dgm:bulletEnabled val="1"/>
        </dgm:presLayoutVars>
      </dgm:prSet>
      <dgm:spPr/>
      <dgm:t>
        <a:bodyPr/>
        <a:lstStyle/>
        <a:p>
          <a:pPr rtl="1"/>
          <a:endParaRPr lang="ar-EG"/>
        </a:p>
      </dgm:t>
    </dgm:pt>
    <dgm:pt modelId="{F577A303-4D03-478B-A025-286B8442D276}" type="pres">
      <dgm:prSet presAssocID="{7FA71C2C-10D6-4392-9D39-43E3D7E20523}" presName="Space" presStyleCnt="0">
        <dgm:presLayoutVars>
          <dgm:chMax val="0"/>
          <dgm:chPref val="0"/>
        </dgm:presLayoutVars>
      </dgm:prSet>
      <dgm:spPr/>
    </dgm:pt>
  </dgm:ptLst>
  <dgm:cxnLst>
    <dgm:cxn modelId="{6DB47A72-64C3-440F-A06C-07BD055F8294}" srcId="{5C1112A2-B0CF-45B8-93CA-C3BDF4A186F2}" destId="{7FA71C2C-10D6-4392-9D39-43E3D7E20523}" srcOrd="0" destOrd="0" parTransId="{5B35D624-A989-4AA1-84CF-31D1AD2B5866}" sibTransId="{806F20FB-5593-45EA-A8DB-A899EFEA445B}"/>
    <dgm:cxn modelId="{84DA0291-918E-4CD2-903B-E38B56A01AE3}" type="presOf" srcId="{7FA71C2C-10D6-4392-9D39-43E3D7E20523}" destId="{83AF17E5-8285-4F80-AE4E-9EEEC832DDD9}" srcOrd="0" destOrd="0" presId="urn:microsoft.com/office/officeart/2008/layout/AlternatingPictureCircles"/>
    <dgm:cxn modelId="{9FCCE39F-0A15-4B1C-A96F-3850B4C6C1DC}" type="presOf" srcId="{5C1112A2-B0CF-45B8-93CA-C3BDF4A186F2}" destId="{C5FF0E06-8A96-4A64-9858-92EB7DDA2227}" srcOrd="0" destOrd="0" presId="urn:microsoft.com/office/officeart/2008/layout/AlternatingPictureCircles"/>
    <dgm:cxn modelId="{7A95F07A-BE51-4440-AC29-FC0BD26EBBB4}" type="presParOf" srcId="{C5FF0E06-8A96-4A64-9858-92EB7DDA2227}" destId="{B6520DE2-98D0-4BF1-9816-EFA1B136D770}" srcOrd="0" destOrd="0" presId="urn:microsoft.com/office/officeart/2008/layout/AlternatingPictureCircles"/>
    <dgm:cxn modelId="{BD4CA0E1-7560-4679-9BB6-B37A2FBF437B}" type="presParOf" srcId="{B6520DE2-98D0-4BF1-9816-EFA1B136D770}" destId="{ED281208-30F8-45B4-B59F-96F409A3CBCD}" srcOrd="0" destOrd="0" presId="urn:microsoft.com/office/officeart/2008/layout/AlternatingPictureCircles"/>
    <dgm:cxn modelId="{CC7D777E-D315-4DAD-8838-70B377470F4E}" type="presParOf" srcId="{B6520DE2-98D0-4BF1-9816-EFA1B136D770}" destId="{2C45B0B6-36F2-4238-910B-C235A51F75B3}" srcOrd="1" destOrd="0" presId="urn:microsoft.com/office/officeart/2008/layout/AlternatingPictureCircles"/>
    <dgm:cxn modelId="{890E7E0B-8361-4965-9DC3-E84A674069A5}" type="presParOf" srcId="{B6520DE2-98D0-4BF1-9816-EFA1B136D770}" destId="{83AF17E5-8285-4F80-AE4E-9EEEC832DDD9}" srcOrd="2" destOrd="0" presId="urn:microsoft.com/office/officeart/2008/layout/AlternatingPictureCircles"/>
    <dgm:cxn modelId="{D2A098D8-E999-46F6-88D7-1CBFE4562228}" type="presParOf" srcId="{B6520DE2-98D0-4BF1-9816-EFA1B136D770}" destId="{F577A303-4D03-478B-A025-286B8442D276}" srcOrd="3" destOrd="0" presId="urn:microsoft.com/office/officeart/2008/layout/AlternatingPictureCircle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5C1112A2-B0CF-45B8-93CA-C3BDF4A186F2}" type="doc">
      <dgm:prSet loTypeId="urn:microsoft.com/office/officeart/2008/layout/AlternatingPictureCircles" loCatId="picture" qsTypeId="urn:microsoft.com/office/officeart/2005/8/quickstyle/simple1" qsCatId="simple" csTypeId="urn:microsoft.com/office/officeart/2005/8/colors/accent1_2" csCatId="accent1" phldr="1"/>
      <dgm:spPr/>
      <dgm:t>
        <a:bodyPr/>
        <a:lstStyle/>
        <a:p>
          <a:pPr rtl="1"/>
          <a:endParaRPr lang="ar-EG"/>
        </a:p>
      </dgm:t>
    </dgm:pt>
    <dgm:pt modelId="{7FA71C2C-10D6-4392-9D39-43E3D7E20523}">
      <dgm:prSet phldrT="[Text]" custT="1"/>
      <dgm:spPr>
        <a:solidFill>
          <a:srgbClr val="D77829"/>
        </a:solidFill>
      </dgm:spPr>
      <dgm:t>
        <a:bodyPr/>
        <a:lstStyle/>
        <a:p>
          <a:pPr rtl="1"/>
          <a:endParaRPr lang="ar-EG" sz="1400" b="0" dirty="0" smtClean="0"/>
        </a:p>
        <a:p>
          <a:pPr rtl="1"/>
          <a:r>
            <a:rPr lang="ar-EG" sz="2400" b="0" dirty="0" smtClean="0"/>
            <a:t>الابداع هو القدرة على تصميم أمر ما ، أو إعطائه شكلا ، أو إنجازه بطريقة جديدة أو مختلفة .وغالبا ما يمكن وجه الاختلاف بين نجاح المؤسسات وفشلها فى القدرة على توليد حلول مبدعة للحاجات أو المشاكل وتسويقها .</a:t>
          </a:r>
        </a:p>
      </dgm:t>
    </dgm:pt>
    <dgm:pt modelId="{5B35D624-A989-4AA1-84CF-31D1AD2B5866}" type="parTrans" cxnId="{6DB47A72-64C3-440F-A06C-07BD055F8294}">
      <dgm:prSet/>
      <dgm:spPr/>
      <dgm:t>
        <a:bodyPr/>
        <a:lstStyle/>
        <a:p>
          <a:pPr rtl="1"/>
          <a:endParaRPr lang="ar-EG" sz="2400" b="1"/>
        </a:p>
      </dgm:t>
    </dgm:pt>
    <dgm:pt modelId="{806F20FB-5593-45EA-A8DB-A899EFEA445B}" type="sibTrans" cxnId="{6DB47A72-64C3-440F-A06C-07BD055F8294}">
      <dgm:prSet/>
      <dgm:spPr/>
      <dgm:t>
        <a:bodyPr/>
        <a:lstStyle/>
        <a:p>
          <a:pPr rtl="1"/>
          <a:endParaRPr lang="ar-EG" sz="2400" b="1"/>
        </a:p>
      </dgm:t>
    </dgm:pt>
    <dgm:pt modelId="{7EA50880-5AA9-4EAD-8BA4-1219040027BA}" type="pres">
      <dgm:prSet presAssocID="{5C1112A2-B0CF-45B8-93CA-C3BDF4A186F2}" presName="Name0" presStyleCnt="0">
        <dgm:presLayoutVars>
          <dgm:chMax/>
          <dgm:chPref/>
          <dgm:dir/>
        </dgm:presLayoutVars>
      </dgm:prSet>
      <dgm:spPr/>
      <dgm:t>
        <a:bodyPr/>
        <a:lstStyle/>
        <a:p>
          <a:pPr rtl="1"/>
          <a:endParaRPr lang="ar-EG"/>
        </a:p>
      </dgm:t>
    </dgm:pt>
    <dgm:pt modelId="{0D27FEBB-D360-4E26-9725-ED51EA185BF9}" type="pres">
      <dgm:prSet presAssocID="{7FA71C2C-10D6-4392-9D39-43E3D7E20523}" presName="composite" presStyleCnt="0"/>
      <dgm:spPr/>
    </dgm:pt>
    <dgm:pt modelId="{A6DA667F-1FBD-493B-B0A5-50FF464BFD0F}" type="pres">
      <dgm:prSet presAssocID="{7FA71C2C-10D6-4392-9D39-43E3D7E20523}" presName="Accent" presStyleLbl="alignNode1" presStyleIdx="0" presStyleCnt="1" custScaleX="124461" custScaleY="110222">
        <dgm:presLayoutVars>
          <dgm:chMax val="0"/>
          <dgm:chPref val="0"/>
        </dgm:presLayoutVars>
      </dgm:prSet>
      <dgm:spPr/>
    </dgm:pt>
    <dgm:pt modelId="{052161AA-C244-4D42-9945-344AFCAF3E97}" type="pres">
      <dgm:prSet presAssocID="{7FA71C2C-10D6-4392-9D39-43E3D7E20523}" presName="Image" presStyleLbl="bgImgPlace1" presStyleIdx="0" presStyleCnt="1">
        <dgm:presLayoutVars>
          <dgm:chMax val="0"/>
          <dgm:chPref val="0"/>
          <dgm:bulletEnabled val="1"/>
        </dgm:presLayoutVars>
      </dgm:prSet>
      <dgm:spPr>
        <a:blipFill rotWithShape="1">
          <a:blip xmlns:r="http://schemas.openxmlformats.org/officeDocument/2006/relationships" r:embed="rId1"/>
          <a:stretch>
            <a:fillRect/>
          </a:stretch>
        </a:blipFill>
      </dgm:spPr>
    </dgm:pt>
    <dgm:pt modelId="{A7A03D2D-A366-4B55-985F-0AEE79994428}" type="pres">
      <dgm:prSet presAssocID="{7FA71C2C-10D6-4392-9D39-43E3D7E20523}" presName="Parent" presStyleLbl="fgAccFollowNode1" presStyleIdx="0" presStyleCnt="1" custScaleX="124461" custScaleY="110222">
        <dgm:presLayoutVars>
          <dgm:chMax val="0"/>
          <dgm:chPref val="0"/>
          <dgm:bulletEnabled val="1"/>
        </dgm:presLayoutVars>
      </dgm:prSet>
      <dgm:spPr/>
      <dgm:t>
        <a:bodyPr/>
        <a:lstStyle/>
        <a:p>
          <a:pPr rtl="1"/>
          <a:endParaRPr lang="ar-EG"/>
        </a:p>
      </dgm:t>
    </dgm:pt>
    <dgm:pt modelId="{B67B3591-CEB7-442E-B1E8-FD2DC0BC0092}" type="pres">
      <dgm:prSet presAssocID="{7FA71C2C-10D6-4392-9D39-43E3D7E20523}" presName="Space" presStyleCnt="0">
        <dgm:presLayoutVars>
          <dgm:chMax val="0"/>
          <dgm:chPref val="0"/>
        </dgm:presLayoutVars>
      </dgm:prSet>
      <dgm:spPr/>
    </dgm:pt>
  </dgm:ptLst>
  <dgm:cxnLst>
    <dgm:cxn modelId="{6DB47A72-64C3-440F-A06C-07BD055F8294}" srcId="{5C1112A2-B0CF-45B8-93CA-C3BDF4A186F2}" destId="{7FA71C2C-10D6-4392-9D39-43E3D7E20523}" srcOrd="0" destOrd="0" parTransId="{5B35D624-A989-4AA1-84CF-31D1AD2B5866}" sibTransId="{806F20FB-5593-45EA-A8DB-A899EFEA445B}"/>
    <dgm:cxn modelId="{4455DA11-4F85-455C-AE68-77DFADA837D4}" type="presOf" srcId="{7FA71C2C-10D6-4392-9D39-43E3D7E20523}" destId="{A7A03D2D-A366-4B55-985F-0AEE79994428}" srcOrd="0" destOrd="0" presId="urn:microsoft.com/office/officeart/2008/layout/AlternatingPictureCircles"/>
    <dgm:cxn modelId="{DF9E724E-165E-487B-B192-D925FD5E5DF0}" type="presOf" srcId="{5C1112A2-B0CF-45B8-93CA-C3BDF4A186F2}" destId="{7EA50880-5AA9-4EAD-8BA4-1219040027BA}" srcOrd="0" destOrd="0" presId="urn:microsoft.com/office/officeart/2008/layout/AlternatingPictureCircles"/>
    <dgm:cxn modelId="{4597B79D-6AC3-45C8-B9B6-AD4423D52DCE}" type="presParOf" srcId="{7EA50880-5AA9-4EAD-8BA4-1219040027BA}" destId="{0D27FEBB-D360-4E26-9725-ED51EA185BF9}" srcOrd="0" destOrd="0" presId="urn:microsoft.com/office/officeart/2008/layout/AlternatingPictureCircles"/>
    <dgm:cxn modelId="{92300443-19B5-44E0-B533-40050A9404D8}" type="presParOf" srcId="{0D27FEBB-D360-4E26-9725-ED51EA185BF9}" destId="{A6DA667F-1FBD-493B-B0A5-50FF464BFD0F}" srcOrd="0" destOrd="0" presId="urn:microsoft.com/office/officeart/2008/layout/AlternatingPictureCircles"/>
    <dgm:cxn modelId="{F11601EE-EA1E-4F6E-8B90-424F906C45EE}" type="presParOf" srcId="{0D27FEBB-D360-4E26-9725-ED51EA185BF9}" destId="{052161AA-C244-4D42-9945-344AFCAF3E97}" srcOrd="1" destOrd="0" presId="urn:microsoft.com/office/officeart/2008/layout/AlternatingPictureCircles"/>
    <dgm:cxn modelId="{567CFBAC-9560-4C47-8509-86FC56071966}" type="presParOf" srcId="{0D27FEBB-D360-4E26-9725-ED51EA185BF9}" destId="{A7A03D2D-A366-4B55-985F-0AEE79994428}" srcOrd="2" destOrd="0" presId="urn:microsoft.com/office/officeart/2008/layout/AlternatingPictureCircles"/>
    <dgm:cxn modelId="{08AC6941-C338-458E-85E1-AEBB1681E13F}" type="presParOf" srcId="{0D27FEBB-D360-4E26-9725-ED51EA185BF9}" destId="{B67B3591-CEB7-442E-B1E8-FD2DC0BC0092}" srcOrd="3" destOrd="0" presId="urn:microsoft.com/office/officeart/2008/layout/AlternatingPictureCircle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A3AACAF8-BE93-4114-B810-6E70C49E3477}" type="doc">
      <dgm:prSet loTypeId="urn:microsoft.com/office/officeart/2009/layout/CirclePictureHierarchy" loCatId="picture" qsTypeId="urn:microsoft.com/office/officeart/2005/8/quickstyle/simple1" qsCatId="simple" csTypeId="urn:microsoft.com/office/officeart/2005/8/colors/accent1_2" csCatId="accent1" phldr="1"/>
      <dgm:spPr/>
      <dgm:t>
        <a:bodyPr/>
        <a:lstStyle/>
        <a:p>
          <a:pPr rtl="1"/>
          <a:endParaRPr lang="ar-EG"/>
        </a:p>
      </dgm:t>
    </dgm:pt>
    <dgm:pt modelId="{78C3FF6E-5849-4B65-AC6D-E2A606AAFE9D}">
      <dgm:prSet phldrT="[Text]" custT="1"/>
      <dgm:spPr/>
      <dgm:t>
        <a:bodyPr/>
        <a:lstStyle/>
        <a:p>
          <a:pPr algn="justLow" rtl="1"/>
          <a:r>
            <a:rPr lang="ar-EG" sz="2400" dirty="0" smtClean="0"/>
            <a:t>هى أسلوب لحل المشاكل ، وتوليد الأفكار بطريقة مبدعة ، الغاية منها توليد أكبر قدر ممكن من الأفكار .يبدأ عصف الأفكار عادة ، بعرض سؤال أو مشكلة ما . وتقود كل فكرة إلى فكرة إضافية أخرى أو أكثر ، مما يؤدى إلى عدد لا بأس به من الأفكار .</a:t>
          </a:r>
          <a:endParaRPr lang="ar-EG" sz="2400" dirty="0"/>
        </a:p>
      </dgm:t>
    </dgm:pt>
    <dgm:pt modelId="{DAD1F48F-3ABD-41F8-BF00-E933FA4C24F0}" type="parTrans" cxnId="{96BB97A5-394B-407F-B21E-E15E523882F3}">
      <dgm:prSet/>
      <dgm:spPr/>
      <dgm:t>
        <a:bodyPr/>
        <a:lstStyle/>
        <a:p>
          <a:pPr algn="justLow" rtl="1"/>
          <a:endParaRPr lang="ar-EG" sz="2400"/>
        </a:p>
      </dgm:t>
    </dgm:pt>
    <dgm:pt modelId="{C84D9926-CA96-417E-BF0D-1CB2CE1410D6}" type="sibTrans" cxnId="{96BB97A5-394B-407F-B21E-E15E523882F3}">
      <dgm:prSet/>
      <dgm:spPr/>
      <dgm:t>
        <a:bodyPr/>
        <a:lstStyle/>
        <a:p>
          <a:pPr algn="justLow" rtl="1"/>
          <a:endParaRPr lang="ar-EG" sz="2400"/>
        </a:p>
      </dgm:t>
    </dgm:pt>
    <dgm:pt modelId="{A77A7766-D643-456F-8F99-2EEAC5A8D968}" type="pres">
      <dgm:prSet presAssocID="{A3AACAF8-BE93-4114-B810-6E70C49E3477}" presName="hierChild1" presStyleCnt="0">
        <dgm:presLayoutVars>
          <dgm:chPref val="1"/>
          <dgm:dir/>
          <dgm:animOne val="branch"/>
          <dgm:animLvl val="lvl"/>
          <dgm:resizeHandles/>
        </dgm:presLayoutVars>
      </dgm:prSet>
      <dgm:spPr/>
      <dgm:t>
        <a:bodyPr/>
        <a:lstStyle/>
        <a:p>
          <a:pPr rtl="1"/>
          <a:endParaRPr lang="ar-EG"/>
        </a:p>
      </dgm:t>
    </dgm:pt>
    <dgm:pt modelId="{8D03C206-7597-4E86-A256-67A73F2423F5}" type="pres">
      <dgm:prSet presAssocID="{78C3FF6E-5849-4B65-AC6D-E2A606AAFE9D}" presName="hierRoot1" presStyleCnt="0"/>
      <dgm:spPr/>
    </dgm:pt>
    <dgm:pt modelId="{04CB1AB6-3883-4C53-9496-EF1A8EDFDA59}" type="pres">
      <dgm:prSet presAssocID="{78C3FF6E-5849-4B65-AC6D-E2A606AAFE9D}" presName="composite" presStyleCnt="0"/>
      <dgm:spPr/>
    </dgm:pt>
    <dgm:pt modelId="{1116EFF5-FADD-444F-9A92-419B835EFDCC}" type="pres">
      <dgm:prSet presAssocID="{78C3FF6E-5849-4B65-AC6D-E2A606AAFE9D}" presName="image" presStyleLbl="node0" presStyleIdx="0" presStyleCnt="1"/>
      <dgm:spPr>
        <a:blipFill rotWithShape="1">
          <a:blip xmlns:r="http://schemas.openxmlformats.org/officeDocument/2006/relationships" r:embed="rId1"/>
          <a:stretch>
            <a:fillRect/>
          </a:stretch>
        </a:blipFill>
      </dgm:spPr>
    </dgm:pt>
    <dgm:pt modelId="{56589B70-D0D8-46C8-BBD4-AB23C001396C}" type="pres">
      <dgm:prSet presAssocID="{78C3FF6E-5849-4B65-AC6D-E2A606AAFE9D}" presName="text" presStyleLbl="revTx" presStyleIdx="0" presStyleCnt="1">
        <dgm:presLayoutVars>
          <dgm:chPref val="3"/>
        </dgm:presLayoutVars>
      </dgm:prSet>
      <dgm:spPr/>
      <dgm:t>
        <a:bodyPr/>
        <a:lstStyle/>
        <a:p>
          <a:pPr rtl="1"/>
          <a:endParaRPr lang="ar-EG"/>
        </a:p>
      </dgm:t>
    </dgm:pt>
    <dgm:pt modelId="{9DD23B6D-226B-4DA4-8CE9-BD25A472EE21}" type="pres">
      <dgm:prSet presAssocID="{78C3FF6E-5849-4B65-AC6D-E2A606AAFE9D}" presName="hierChild2" presStyleCnt="0"/>
      <dgm:spPr/>
    </dgm:pt>
  </dgm:ptLst>
  <dgm:cxnLst>
    <dgm:cxn modelId="{7E3BD6F5-945F-41F3-A6F0-4447A1331317}" type="presOf" srcId="{A3AACAF8-BE93-4114-B810-6E70C49E3477}" destId="{A77A7766-D643-456F-8F99-2EEAC5A8D968}" srcOrd="0" destOrd="0" presId="urn:microsoft.com/office/officeart/2009/layout/CirclePictureHierarchy"/>
    <dgm:cxn modelId="{E5513286-B177-4CF5-96CA-547BF5275B2A}" type="presOf" srcId="{78C3FF6E-5849-4B65-AC6D-E2A606AAFE9D}" destId="{56589B70-D0D8-46C8-BBD4-AB23C001396C}" srcOrd="0" destOrd="0" presId="urn:microsoft.com/office/officeart/2009/layout/CirclePictureHierarchy"/>
    <dgm:cxn modelId="{96BB97A5-394B-407F-B21E-E15E523882F3}" srcId="{A3AACAF8-BE93-4114-B810-6E70C49E3477}" destId="{78C3FF6E-5849-4B65-AC6D-E2A606AAFE9D}" srcOrd="0" destOrd="0" parTransId="{DAD1F48F-3ABD-41F8-BF00-E933FA4C24F0}" sibTransId="{C84D9926-CA96-417E-BF0D-1CB2CE1410D6}"/>
    <dgm:cxn modelId="{E2D7ED99-0426-43B1-B24E-D151D892342E}" type="presParOf" srcId="{A77A7766-D643-456F-8F99-2EEAC5A8D968}" destId="{8D03C206-7597-4E86-A256-67A73F2423F5}" srcOrd="0" destOrd="0" presId="urn:microsoft.com/office/officeart/2009/layout/CirclePictureHierarchy"/>
    <dgm:cxn modelId="{8E0B2D9D-52BE-4D09-BF29-815CAB8473E2}" type="presParOf" srcId="{8D03C206-7597-4E86-A256-67A73F2423F5}" destId="{04CB1AB6-3883-4C53-9496-EF1A8EDFDA59}" srcOrd="0" destOrd="0" presId="urn:microsoft.com/office/officeart/2009/layout/CirclePictureHierarchy"/>
    <dgm:cxn modelId="{DD3BC9CC-2417-4BF2-99B1-3A03F860C28C}" type="presParOf" srcId="{04CB1AB6-3883-4C53-9496-EF1A8EDFDA59}" destId="{1116EFF5-FADD-444F-9A92-419B835EFDCC}" srcOrd="0" destOrd="0" presId="urn:microsoft.com/office/officeart/2009/layout/CirclePictureHierarchy"/>
    <dgm:cxn modelId="{A4643131-A545-4ADC-A4A6-0ABC62AB9001}" type="presParOf" srcId="{04CB1AB6-3883-4C53-9496-EF1A8EDFDA59}" destId="{56589B70-D0D8-46C8-BBD4-AB23C001396C}" srcOrd="1" destOrd="0" presId="urn:microsoft.com/office/officeart/2009/layout/CirclePictureHierarchy"/>
    <dgm:cxn modelId="{EFFEDEC0-26A5-42D3-A197-2F92E3AE9A81}" type="presParOf" srcId="{8D03C206-7597-4E86-A256-67A73F2423F5}" destId="{9DD23B6D-226B-4DA4-8CE9-BD25A472EE21}"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218DD343-33A8-4DFD-A908-39AF3052C376}"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8737E401-F1CF-4EAE-A029-2C1F9903A31A}">
      <dgm:prSet phldrT="[Text]" custT="1"/>
      <dgm:spPr>
        <a:xfrm>
          <a:off x="3630388" y="2120097"/>
          <a:ext cx="4235348" cy="2616100"/>
        </a:xfrm>
        <a:prstGeom prst="rect">
          <a:avLst/>
        </a:prstGeom>
        <a:noFill/>
        <a:ln>
          <a:noFill/>
        </a:ln>
        <a:effectLst/>
      </dgm:spPr>
      <dgm:t>
        <a:bodyPr/>
        <a:lstStyle/>
        <a:p>
          <a:pPr rtl="1"/>
          <a:r>
            <a:rPr lang="ar-EG" sz="24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إن رؤية الفرص والسعى إلى إبجادها والعمل لتحقيقها هو ما يميز الرياديين الناجحين . ويشكل ذلك أيضا ، أسس أنشاء مؤسسات أعمال ناجحة والمحافظة عليها . إلا أنه لا يشمل توليد الأفكار وتحديد الفرص فحسب ، بل كذلك غربلتها وتقييمها ، بهدف تحديد أكثر الاقتراحات جاذبية وقابلية للتنفيذ ، وينبغى السعى إلى تحقيقها .</a:t>
          </a:r>
          <a:endParaRPr lang="ar-EG" sz="24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dgm:t>
    </dgm:pt>
    <dgm:pt modelId="{D8CFEE00-F951-4447-9484-DE64B3AD31FF}" type="parTrans" cxnId="{D9B7C77D-E8EE-477F-8217-31E1DA016DEE}">
      <dgm:prSet/>
      <dgm:spPr/>
      <dgm:t>
        <a:bodyPr/>
        <a:lstStyle/>
        <a:p>
          <a:pPr rtl="1"/>
          <a:endParaRPr lang="ar-EG" sz="2400"/>
        </a:p>
      </dgm:t>
    </dgm:pt>
    <dgm:pt modelId="{60706DB6-A859-4163-937E-12FCF40DE854}" type="sibTrans" cxnId="{D9B7C77D-E8EE-477F-8217-31E1DA016DEE}">
      <dgm:prSet/>
      <dgm:spPr/>
      <dgm:t>
        <a:bodyPr/>
        <a:lstStyle/>
        <a:p>
          <a:pPr rtl="1"/>
          <a:endParaRPr lang="ar-EG" sz="2400"/>
        </a:p>
      </dgm:t>
    </dgm:pt>
    <dgm:pt modelId="{A181C9FE-EB4B-4BDC-AE2C-7B20DEA09645}" type="pres">
      <dgm:prSet presAssocID="{218DD343-33A8-4DFD-A908-39AF3052C376}" presName="Name0" presStyleCnt="0">
        <dgm:presLayoutVars>
          <dgm:chMax/>
          <dgm:chPref/>
          <dgm:dir/>
        </dgm:presLayoutVars>
      </dgm:prSet>
      <dgm:spPr/>
      <dgm:t>
        <a:bodyPr/>
        <a:lstStyle/>
        <a:p>
          <a:pPr rtl="1"/>
          <a:endParaRPr lang="ar-EG"/>
        </a:p>
      </dgm:t>
    </dgm:pt>
    <dgm:pt modelId="{C91245D3-47C7-4AB4-8377-2B53CBB1D4F7}" type="pres">
      <dgm:prSet presAssocID="{8737E401-F1CF-4EAE-A029-2C1F9903A31A}" presName="composite" presStyleCnt="0">
        <dgm:presLayoutVars>
          <dgm:chMax/>
          <dgm:chPref/>
        </dgm:presLayoutVars>
      </dgm:prSet>
      <dgm:spPr/>
    </dgm:pt>
    <dgm:pt modelId="{5D97F087-F156-4E10-9B81-41A917ACA846}" type="pres">
      <dgm:prSet presAssocID="{8737E401-F1CF-4EAE-A029-2C1F9903A31A}" presName="Image" presStyleLbl="bgImgPlace1" presStyleIdx="0" presStyleCnt="1" custLinFactNeighborX="-14855" custLinFactNeighborY="3488"/>
      <dgm:spPr>
        <a:xfrm>
          <a:off x="72007" y="72011"/>
          <a:ext cx="2989475" cy="1992975"/>
        </a:xfrm>
        <a:prstGeom prst="rect">
          <a:avLst/>
        </a:prstGeom>
        <a:blipFill rotWithShape="1">
          <a:blip xmlns:r="http://schemas.openxmlformats.org/officeDocument/2006/relationships" r:embed="rId1"/>
          <a:stretch>
            <a:fillRect/>
          </a:stretch>
        </a:blipFill>
        <a:ln w="12700" cap="flat" cmpd="sng" algn="ctr">
          <a:solidFill>
            <a:sysClr val="window" lastClr="FFFFFF">
              <a:hueOff val="0"/>
              <a:satOff val="0"/>
              <a:lumOff val="0"/>
              <a:alphaOff val="0"/>
            </a:sysClr>
          </a:solidFill>
          <a:prstDash val="solid"/>
          <a:miter lim="800000"/>
        </a:ln>
        <a:effectLst/>
      </dgm:spPr>
    </dgm:pt>
    <dgm:pt modelId="{F5B521AA-9A28-4420-B107-5C3713694DC9}" type="pres">
      <dgm:prSet presAssocID="{8737E401-F1CF-4EAE-A029-2C1F9903A31A}" presName="ParentText" presStyleLbl="revTx" presStyleIdx="0" presStyleCnt="1">
        <dgm:presLayoutVars>
          <dgm:chMax val="0"/>
          <dgm:chPref val="0"/>
          <dgm:bulletEnabled val="1"/>
        </dgm:presLayoutVars>
      </dgm:prSet>
      <dgm:spPr/>
      <dgm:t>
        <a:bodyPr/>
        <a:lstStyle/>
        <a:p>
          <a:pPr rtl="1"/>
          <a:endParaRPr lang="ar-EG"/>
        </a:p>
      </dgm:t>
    </dgm:pt>
    <dgm:pt modelId="{B69AE519-1EED-4132-A084-641B05DEC656}" type="pres">
      <dgm:prSet presAssocID="{8737E401-F1CF-4EAE-A029-2C1F9903A31A}" presName="tlFrame" presStyleLbl="node1" presStyleIdx="0" presStyleCnt="4"/>
      <dgm:spPr>
        <a:xfrm>
          <a:off x="3256704" y="1746733"/>
          <a:ext cx="1017165" cy="1017428"/>
        </a:xfrm>
        <a:prstGeom prst="halfFrame">
          <a:avLst>
            <a:gd name="adj1" fmla="val 25770"/>
            <a:gd name="adj2" fmla="val 25770"/>
          </a:avLst>
        </a:prstGeom>
        <a:solidFill>
          <a:srgbClr val="FFC000"/>
        </a:solidFill>
        <a:ln w="12700" cap="flat" cmpd="sng" algn="ctr">
          <a:solidFill>
            <a:sysClr val="window" lastClr="FFFFFF">
              <a:hueOff val="0"/>
              <a:satOff val="0"/>
              <a:lumOff val="0"/>
              <a:alphaOff val="0"/>
            </a:sysClr>
          </a:solidFill>
          <a:prstDash val="solid"/>
          <a:miter lim="800000"/>
        </a:ln>
        <a:effectLst/>
      </dgm:spPr>
    </dgm:pt>
    <dgm:pt modelId="{3723613B-5237-4AAB-8906-C4F31BDA5905}" type="pres">
      <dgm:prSet presAssocID="{8737E401-F1CF-4EAE-A029-2C1F9903A31A}" presName="trFrame" presStyleLbl="node1" presStyleIdx="1" presStyleCnt="4"/>
      <dgm:spPr>
        <a:xfrm rot="5400000">
          <a:off x="7251584" y="1746864"/>
          <a:ext cx="1017428" cy="1017165"/>
        </a:xfrm>
        <a:prstGeom prst="halfFrame">
          <a:avLst>
            <a:gd name="adj1" fmla="val 25770"/>
            <a:gd name="adj2" fmla="val 25770"/>
          </a:avLst>
        </a:prstGeom>
        <a:solidFill>
          <a:srgbClr val="6A6506"/>
        </a:solidFill>
        <a:ln w="12700" cap="flat" cmpd="sng" algn="ctr">
          <a:solidFill>
            <a:sysClr val="window" lastClr="FFFFFF">
              <a:hueOff val="0"/>
              <a:satOff val="0"/>
              <a:lumOff val="0"/>
              <a:alphaOff val="0"/>
            </a:sysClr>
          </a:solidFill>
          <a:prstDash val="solid"/>
          <a:miter lim="800000"/>
        </a:ln>
        <a:effectLst/>
      </dgm:spPr>
    </dgm:pt>
    <dgm:pt modelId="{2010640E-EC8B-4F7D-A3B6-7FD3C9EEF757}" type="pres">
      <dgm:prSet presAssocID="{8737E401-F1CF-4EAE-A029-2C1F9903A31A}" presName="blFrame" presStyleLbl="node1" presStyleIdx="2" presStyleCnt="4"/>
      <dgm:spPr>
        <a:xfrm rot="16200000">
          <a:off x="3256572" y="4092774"/>
          <a:ext cx="1017428" cy="1017165"/>
        </a:xfrm>
        <a:prstGeom prst="halfFrame">
          <a:avLst>
            <a:gd name="adj1" fmla="val 25770"/>
            <a:gd name="adj2" fmla="val 25770"/>
          </a:avLst>
        </a:prstGeom>
        <a:solidFill>
          <a:srgbClr val="D77829"/>
        </a:solidFill>
        <a:ln w="12700" cap="flat" cmpd="sng" algn="ctr">
          <a:solidFill>
            <a:sysClr val="window" lastClr="FFFFFF">
              <a:hueOff val="0"/>
              <a:satOff val="0"/>
              <a:lumOff val="0"/>
              <a:alphaOff val="0"/>
            </a:sysClr>
          </a:solidFill>
          <a:prstDash val="solid"/>
          <a:miter lim="800000"/>
        </a:ln>
        <a:effectLst/>
      </dgm:spPr>
    </dgm:pt>
    <dgm:pt modelId="{1F4692CA-8E0A-4A6B-8045-F47FC9CEA674}" type="pres">
      <dgm:prSet presAssocID="{8737E401-F1CF-4EAE-A029-2C1F9903A31A}" presName="brFrame" presStyleLbl="node1" presStyleIdx="3" presStyleCnt="4"/>
      <dgm:spPr>
        <a:xfrm rot="10800000">
          <a:off x="7251716" y="4092642"/>
          <a:ext cx="1017165" cy="1017428"/>
        </a:xfrm>
        <a:prstGeom prst="halfFrame">
          <a:avLst>
            <a:gd name="adj1" fmla="val 25770"/>
            <a:gd name="adj2" fmla="val 25770"/>
          </a:avLst>
        </a:prstGeom>
        <a:solidFill>
          <a:srgbClr val="5B9BD5">
            <a:hueOff val="0"/>
            <a:satOff val="0"/>
            <a:lumOff val="0"/>
            <a:alphaOff val="0"/>
          </a:srgbClr>
        </a:solidFill>
        <a:ln w="12700" cap="flat" cmpd="sng" algn="ctr">
          <a:solidFill>
            <a:sysClr val="window" lastClr="FFFFFF">
              <a:hueOff val="0"/>
              <a:satOff val="0"/>
              <a:lumOff val="0"/>
              <a:alphaOff val="0"/>
            </a:sysClr>
          </a:solidFill>
          <a:prstDash val="solid"/>
          <a:miter lim="800000"/>
        </a:ln>
        <a:effectLst/>
      </dgm:spPr>
    </dgm:pt>
  </dgm:ptLst>
  <dgm:cxnLst>
    <dgm:cxn modelId="{2ED03A99-9D62-4F90-A112-2090A49536CA}" type="presOf" srcId="{8737E401-F1CF-4EAE-A029-2C1F9903A31A}" destId="{F5B521AA-9A28-4420-B107-5C3713694DC9}" srcOrd="0" destOrd="0" presId="urn:microsoft.com/office/officeart/2009/3/layout/FramedTextPicture"/>
    <dgm:cxn modelId="{32A35FD6-2FD5-46C9-8393-C71E6670765D}" type="presOf" srcId="{218DD343-33A8-4DFD-A908-39AF3052C376}" destId="{A181C9FE-EB4B-4BDC-AE2C-7B20DEA09645}" srcOrd="0" destOrd="0" presId="urn:microsoft.com/office/officeart/2009/3/layout/FramedTextPicture"/>
    <dgm:cxn modelId="{D9B7C77D-E8EE-477F-8217-31E1DA016DEE}" srcId="{218DD343-33A8-4DFD-A908-39AF3052C376}" destId="{8737E401-F1CF-4EAE-A029-2C1F9903A31A}" srcOrd="0" destOrd="0" parTransId="{D8CFEE00-F951-4447-9484-DE64B3AD31FF}" sibTransId="{60706DB6-A859-4163-937E-12FCF40DE854}"/>
    <dgm:cxn modelId="{9F281A1A-5455-4CF5-A781-067CA19E0979}" type="presParOf" srcId="{A181C9FE-EB4B-4BDC-AE2C-7B20DEA09645}" destId="{C91245D3-47C7-4AB4-8377-2B53CBB1D4F7}" srcOrd="0" destOrd="0" presId="urn:microsoft.com/office/officeart/2009/3/layout/FramedTextPicture"/>
    <dgm:cxn modelId="{963C46F1-3DFE-4512-8448-D1408FD74BCE}" type="presParOf" srcId="{C91245D3-47C7-4AB4-8377-2B53CBB1D4F7}" destId="{5D97F087-F156-4E10-9B81-41A917ACA846}" srcOrd="0" destOrd="0" presId="urn:microsoft.com/office/officeart/2009/3/layout/FramedTextPicture"/>
    <dgm:cxn modelId="{65E72715-8087-427E-B7CA-A5588F678A6E}" type="presParOf" srcId="{C91245D3-47C7-4AB4-8377-2B53CBB1D4F7}" destId="{F5B521AA-9A28-4420-B107-5C3713694DC9}" srcOrd="1" destOrd="0" presId="urn:microsoft.com/office/officeart/2009/3/layout/FramedTextPicture"/>
    <dgm:cxn modelId="{EB3D1857-1865-4EBA-B315-F10FBEC43CCE}" type="presParOf" srcId="{C91245D3-47C7-4AB4-8377-2B53CBB1D4F7}" destId="{B69AE519-1EED-4132-A084-641B05DEC656}" srcOrd="2" destOrd="0" presId="urn:microsoft.com/office/officeart/2009/3/layout/FramedTextPicture"/>
    <dgm:cxn modelId="{D2D26A53-36F7-4EFB-BB3C-ED1E50CF90BF}" type="presParOf" srcId="{C91245D3-47C7-4AB4-8377-2B53CBB1D4F7}" destId="{3723613B-5237-4AAB-8906-C4F31BDA5905}" srcOrd="3" destOrd="0" presId="urn:microsoft.com/office/officeart/2009/3/layout/FramedTextPicture"/>
    <dgm:cxn modelId="{48136C5C-B5CF-4E50-B5A3-2843F9F36724}" type="presParOf" srcId="{C91245D3-47C7-4AB4-8377-2B53CBB1D4F7}" destId="{2010640E-EC8B-4F7D-A3B6-7FD3C9EEF757}" srcOrd="4" destOrd="0" presId="urn:microsoft.com/office/officeart/2009/3/layout/FramedTextPicture"/>
    <dgm:cxn modelId="{137A9BF5-B055-425B-8FE5-549EC0AEFC6D}" type="presParOf" srcId="{C91245D3-47C7-4AB4-8377-2B53CBB1D4F7}" destId="{1F4692CA-8E0A-4A6B-8045-F47FC9CEA674}"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DA72A655-D787-4E37-AF85-FFBD05200C4A}"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BD3AD7BF-9452-4F54-B2C7-F6F385C62F5F}">
      <dgm:prSet phldrT="[Text]" custT="1"/>
      <dgm:spPr>
        <a:xfrm>
          <a:off x="3572917" y="2179818"/>
          <a:ext cx="4354653" cy="2689793"/>
        </a:xfrm>
        <a:prstGeom prst="rect">
          <a:avLst/>
        </a:prstGeom>
        <a:noFill/>
        <a:ln>
          <a:noFill/>
        </a:ln>
        <a:effectLst/>
      </dgm:spPr>
      <dgm:t>
        <a:bodyPr/>
        <a:lstStyle/>
        <a:p>
          <a:pPr algn="justLow" rtl="1"/>
          <a:r>
            <a:rPr lang="ar-EG" sz="24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يمكن تحديد فرصة الأعمال ببساطة ، بأنها فكرة أو اقتراح استثمار جذاب ، يتيح إمكانية توفير العائدات للشخص الذى يخوض المخاطرة .تتمثل هكذا فرص بمتطلبات الزبائن ، وتؤدى إلى تامين منتج أو خدمة تولد أو تضيف قيمة لمشتريها أو مستخدمها النهائى.	لكن الفكرة الجيدة لا تشكل يالضرورة فرصة أعمال جيدة . </a:t>
          </a:r>
          <a:endParaRPr lang="ar-EG" sz="24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dgm:t>
    </dgm:pt>
    <dgm:pt modelId="{BF5CDEC8-BFB5-4321-842F-EE8B86049603}" type="parTrans" cxnId="{A4D4E85A-3B06-41EE-A637-46A296E68030}">
      <dgm:prSet/>
      <dgm:spPr/>
      <dgm:t>
        <a:bodyPr/>
        <a:lstStyle/>
        <a:p>
          <a:pPr algn="justLow" rtl="1"/>
          <a:endParaRPr lang="ar-EG" sz="2400"/>
        </a:p>
      </dgm:t>
    </dgm:pt>
    <dgm:pt modelId="{F5817E2C-49CF-4003-AE03-DA07A916201E}" type="sibTrans" cxnId="{A4D4E85A-3B06-41EE-A637-46A296E68030}">
      <dgm:prSet/>
      <dgm:spPr/>
      <dgm:t>
        <a:bodyPr/>
        <a:lstStyle/>
        <a:p>
          <a:pPr algn="justLow" rtl="1"/>
          <a:endParaRPr lang="ar-EG" sz="2400"/>
        </a:p>
      </dgm:t>
    </dgm:pt>
    <dgm:pt modelId="{55439CE2-4E08-4B9E-8DBC-F133941E446B}" type="pres">
      <dgm:prSet presAssocID="{DA72A655-D787-4E37-AF85-FFBD05200C4A}" presName="Name0" presStyleCnt="0">
        <dgm:presLayoutVars>
          <dgm:chMax/>
          <dgm:chPref/>
          <dgm:dir/>
        </dgm:presLayoutVars>
      </dgm:prSet>
      <dgm:spPr/>
      <dgm:t>
        <a:bodyPr/>
        <a:lstStyle/>
        <a:p>
          <a:pPr rtl="1"/>
          <a:endParaRPr lang="ar-EG"/>
        </a:p>
      </dgm:t>
    </dgm:pt>
    <dgm:pt modelId="{F358B8FC-612A-4581-B2A4-D44B52835F4B}" type="pres">
      <dgm:prSet presAssocID="{BD3AD7BF-9452-4F54-B2C7-F6F385C62F5F}" presName="composite" presStyleCnt="0">
        <dgm:presLayoutVars>
          <dgm:chMax/>
          <dgm:chPref/>
        </dgm:presLayoutVars>
      </dgm:prSet>
      <dgm:spPr/>
    </dgm:pt>
    <dgm:pt modelId="{623EB419-7B7C-4CD5-A14B-48BAC757FB06}" type="pres">
      <dgm:prSet presAssocID="{BD3AD7BF-9452-4F54-B2C7-F6F385C62F5F}" presName="Image" presStyleLbl="bgImgPlace1" presStyleIdx="0" presStyleCnt="1"/>
      <dgm:spPr>
        <a:xfrm>
          <a:off x="370895" y="2566"/>
          <a:ext cx="3073685" cy="2049116"/>
        </a:xfrm>
        <a:prstGeom prst="rect">
          <a:avLst/>
        </a:prstGeom>
        <a:blipFill rotWithShape="1">
          <a:blip xmlns:r="http://schemas.openxmlformats.org/officeDocument/2006/relationships" r:embed="rId1"/>
          <a:stretch>
            <a:fillRect/>
          </a:stretch>
        </a:blipFill>
        <a:ln w="12700" cap="flat" cmpd="sng" algn="ctr">
          <a:solidFill>
            <a:sysClr val="window" lastClr="FFFFFF">
              <a:hueOff val="0"/>
              <a:satOff val="0"/>
              <a:lumOff val="0"/>
              <a:alphaOff val="0"/>
            </a:sysClr>
          </a:solidFill>
          <a:prstDash val="solid"/>
          <a:miter lim="800000"/>
        </a:ln>
        <a:effectLst/>
      </dgm:spPr>
    </dgm:pt>
    <dgm:pt modelId="{E05BF561-A918-4FC7-B595-70DECD5F0F7F}" type="pres">
      <dgm:prSet presAssocID="{BD3AD7BF-9452-4F54-B2C7-F6F385C62F5F}" presName="ParentText" presStyleLbl="revTx" presStyleIdx="0" presStyleCnt="1">
        <dgm:presLayoutVars>
          <dgm:chMax val="0"/>
          <dgm:chPref val="0"/>
          <dgm:bulletEnabled val="1"/>
        </dgm:presLayoutVars>
      </dgm:prSet>
      <dgm:spPr/>
      <dgm:t>
        <a:bodyPr/>
        <a:lstStyle/>
        <a:p>
          <a:pPr rtl="1"/>
          <a:endParaRPr lang="ar-EG"/>
        </a:p>
      </dgm:t>
    </dgm:pt>
    <dgm:pt modelId="{EBBEA2B9-E025-4640-B847-87ADD367C749}" type="pres">
      <dgm:prSet presAssocID="{BD3AD7BF-9452-4F54-B2C7-F6F385C62F5F}" presName="tlFrame" presStyleLbl="node1" presStyleIdx="0" presStyleCnt="4"/>
      <dgm:spPr>
        <a:xfrm>
          <a:off x="3188706" y="1795937"/>
          <a:ext cx="1045818" cy="1046088"/>
        </a:xfrm>
        <a:prstGeom prst="halfFrame">
          <a:avLst>
            <a:gd name="adj1" fmla="val 25770"/>
            <a:gd name="adj2" fmla="val 25770"/>
          </a:avLst>
        </a:prstGeom>
        <a:solidFill>
          <a:srgbClr val="5B9BD5">
            <a:hueOff val="0"/>
            <a:satOff val="0"/>
            <a:lumOff val="0"/>
            <a:alphaOff val="0"/>
          </a:srgbClr>
        </a:solidFill>
        <a:ln w="12700" cap="flat" cmpd="sng" algn="ctr">
          <a:solidFill>
            <a:sysClr val="window" lastClr="FFFFFF">
              <a:hueOff val="0"/>
              <a:satOff val="0"/>
              <a:lumOff val="0"/>
              <a:alphaOff val="0"/>
            </a:sysClr>
          </a:solidFill>
          <a:prstDash val="solid"/>
          <a:miter lim="800000"/>
        </a:ln>
        <a:effectLst/>
      </dgm:spPr>
    </dgm:pt>
    <dgm:pt modelId="{18765277-41A3-4E74-91C5-2EBCF03633D7}" type="pres">
      <dgm:prSet presAssocID="{BD3AD7BF-9452-4F54-B2C7-F6F385C62F5F}" presName="trFrame" presStyleLbl="node1" presStyleIdx="1" presStyleCnt="4"/>
      <dgm:spPr>
        <a:xfrm rot="5400000">
          <a:off x="7296118" y="1796072"/>
          <a:ext cx="1046088" cy="1045818"/>
        </a:xfrm>
        <a:prstGeom prst="halfFrame">
          <a:avLst>
            <a:gd name="adj1" fmla="val 25770"/>
            <a:gd name="adj2" fmla="val 25770"/>
          </a:avLst>
        </a:prstGeom>
        <a:solidFill>
          <a:schemeClr val="accent3">
            <a:lumMod val="50000"/>
          </a:schemeClr>
        </a:solidFill>
        <a:ln w="12700" cap="flat" cmpd="sng" algn="ctr">
          <a:solidFill>
            <a:sysClr val="window" lastClr="FFFFFF">
              <a:hueOff val="0"/>
              <a:satOff val="0"/>
              <a:lumOff val="0"/>
              <a:alphaOff val="0"/>
            </a:sysClr>
          </a:solidFill>
          <a:prstDash val="solid"/>
          <a:miter lim="800000"/>
        </a:ln>
        <a:effectLst/>
      </dgm:spPr>
    </dgm:pt>
    <dgm:pt modelId="{8C000848-56A9-4B3C-86C7-07B4E5AA2DE2}" type="pres">
      <dgm:prSet presAssocID="{BD3AD7BF-9452-4F54-B2C7-F6F385C62F5F}" presName="blFrame" presStyleLbl="node1" presStyleIdx="2" presStyleCnt="4"/>
      <dgm:spPr>
        <a:xfrm rot="16200000">
          <a:off x="3188571" y="4208063"/>
          <a:ext cx="1046088" cy="1045818"/>
        </a:xfrm>
        <a:prstGeom prst="halfFrame">
          <a:avLst>
            <a:gd name="adj1" fmla="val 25770"/>
            <a:gd name="adj2" fmla="val 25770"/>
          </a:avLst>
        </a:prstGeom>
        <a:solidFill>
          <a:srgbClr val="FFC000"/>
        </a:solidFill>
        <a:ln w="12700" cap="flat" cmpd="sng" algn="ctr">
          <a:solidFill>
            <a:sysClr val="window" lastClr="FFFFFF">
              <a:hueOff val="0"/>
              <a:satOff val="0"/>
              <a:lumOff val="0"/>
              <a:alphaOff val="0"/>
            </a:sysClr>
          </a:solidFill>
          <a:prstDash val="solid"/>
          <a:miter lim="800000"/>
        </a:ln>
        <a:effectLst/>
      </dgm:spPr>
    </dgm:pt>
    <dgm:pt modelId="{C3A34ED6-4A5C-4F5C-97B9-8DD11D19F7DC}" type="pres">
      <dgm:prSet presAssocID="{BD3AD7BF-9452-4F54-B2C7-F6F385C62F5F}" presName="brFrame" presStyleLbl="node1" presStyleIdx="3" presStyleCnt="4"/>
      <dgm:spPr>
        <a:xfrm rot="10800000">
          <a:off x="7296254" y="4207928"/>
          <a:ext cx="1045818" cy="1046088"/>
        </a:xfrm>
        <a:prstGeom prst="halfFrame">
          <a:avLst>
            <a:gd name="adj1" fmla="val 25770"/>
            <a:gd name="adj2" fmla="val 25770"/>
          </a:avLst>
        </a:prstGeom>
        <a:solidFill>
          <a:srgbClr val="00B050"/>
        </a:solidFill>
        <a:ln w="12700" cap="flat" cmpd="sng" algn="ctr">
          <a:solidFill>
            <a:sysClr val="window" lastClr="FFFFFF">
              <a:hueOff val="0"/>
              <a:satOff val="0"/>
              <a:lumOff val="0"/>
              <a:alphaOff val="0"/>
            </a:sysClr>
          </a:solidFill>
          <a:prstDash val="solid"/>
          <a:miter lim="800000"/>
        </a:ln>
        <a:effectLst/>
      </dgm:spPr>
    </dgm:pt>
  </dgm:ptLst>
  <dgm:cxnLst>
    <dgm:cxn modelId="{52FD13DB-EB2B-4FEF-A013-6C20CA47C2AF}" type="presOf" srcId="{DA72A655-D787-4E37-AF85-FFBD05200C4A}" destId="{55439CE2-4E08-4B9E-8DBC-F133941E446B}" srcOrd="0" destOrd="0" presId="urn:microsoft.com/office/officeart/2009/3/layout/FramedTextPicture"/>
    <dgm:cxn modelId="{FED44C85-4315-4420-8CED-EC532D36528B}" type="presOf" srcId="{BD3AD7BF-9452-4F54-B2C7-F6F385C62F5F}" destId="{E05BF561-A918-4FC7-B595-70DECD5F0F7F}" srcOrd="0" destOrd="0" presId="urn:microsoft.com/office/officeart/2009/3/layout/FramedTextPicture"/>
    <dgm:cxn modelId="{A4D4E85A-3B06-41EE-A637-46A296E68030}" srcId="{DA72A655-D787-4E37-AF85-FFBD05200C4A}" destId="{BD3AD7BF-9452-4F54-B2C7-F6F385C62F5F}" srcOrd="0" destOrd="0" parTransId="{BF5CDEC8-BFB5-4321-842F-EE8B86049603}" sibTransId="{F5817E2C-49CF-4003-AE03-DA07A916201E}"/>
    <dgm:cxn modelId="{56EE71BB-96C4-4375-8E42-0593870AE4E0}" type="presParOf" srcId="{55439CE2-4E08-4B9E-8DBC-F133941E446B}" destId="{F358B8FC-612A-4581-B2A4-D44B52835F4B}" srcOrd="0" destOrd="0" presId="urn:microsoft.com/office/officeart/2009/3/layout/FramedTextPicture"/>
    <dgm:cxn modelId="{B6C323B5-752E-49EB-926C-5699BF6AF965}" type="presParOf" srcId="{F358B8FC-612A-4581-B2A4-D44B52835F4B}" destId="{623EB419-7B7C-4CD5-A14B-48BAC757FB06}" srcOrd="0" destOrd="0" presId="urn:microsoft.com/office/officeart/2009/3/layout/FramedTextPicture"/>
    <dgm:cxn modelId="{D5D928DD-6233-4BD3-AC4D-109957C1EED4}" type="presParOf" srcId="{F358B8FC-612A-4581-B2A4-D44B52835F4B}" destId="{E05BF561-A918-4FC7-B595-70DECD5F0F7F}" srcOrd="1" destOrd="0" presId="urn:microsoft.com/office/officeart/2009/3/layout/FramedTextPicture"/>
    <dgm:cxn modelId="{D64953AE-A37B-4439-8683-399FE01E22DC}" type="presParOf" srcId="{F358B8FC-612A-4581-B2A4-D44B52835F4B}" destId="{EBBEA2B9-E025-4640-B847-87ADD367C749}" srcOrd="2" destOrd="0" presId="urn:microsoft.com/office/officeart/2009/3/layout/FramedTextPicture"/>
    <dgm:cxn modelId="{D5755B8D-64B5-4337-99EF-AD918CF7483D}" type="presParOf" srcId="{F358B8FC-612A-4581-B2A4-D44B52835F4B}" destId="{18765277-41A3-4E74-91C5-2EBCF03633D7}" srcOrd="3" destOrd="0" presId="urn:microsoft.com/office/officeart/2009/3/layout/FramedTextPicture"/>
    <dgm:cxn modelId="{4219B290-2D90-4751-A2B3-18028E9D2A40}" type="presParOf" srcId="{F358B8FC-612A-4581-B2A4-D44B52835F4B}" destId="{8C000848-56A9-4B3C-86C7-07B4E5AA2DE2}" srcOrd="4" destOrd="0" presId="urn:microsoft.com/office/officeart/2009/3/layout/FramedTextPicture"/>
    <dgm:cxn modelId="{BC64BC33-F32F-4367-9112-98BF03A63293}" type="presParOf" srcId="{F358B8FC-612A-4581-B2A4-D44B52835F4B}" destId="{C3A34ED6-4A5C-4F5C-97B9-8DD11D19F7DC}"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A5CF379A-F0D7-46DD-86B3-EA13A57CCC42}" type="doc">
      <dgm:prSet loTypeId="urn:microsoft.com/office/officeart/2008/layout/PictureStrips" loCatId="list" qsTypeId="urn:microsoft.com/office/officeart/2005/8/quickstyle/simple1" qsCatId="simple" csTypeId="urn:microsoft.com/office/officeart/2005/8/colors/accent1_2" csCatId="accent1" phldr="1"/>
      <dgm:spPr/>
      <dgm:t>
        <a:bodyPr/>
        <a:lstStyle/>
        <a:p>
          <a:pPr rtl="1"/>
          <a:endParaRPr lang="ar-EG"/>
        </a:p>
      </dgm:t>
    </dgm:pt>
    <dgm:pt modelId="{EF87A780-7ECE-458A-B6B2-693FA6CF0925}">
      <dgm:prSet phldrT="[Text]" custT="1"/>
      <dgm:spPr>
        <a:solidFill>
          <a:srgbClr val="FFFF00">
            <a:alpha val="40000"/>
          </a:srgbClr>
        </a:solidFill>
      </dgm:spPr>
      <dgm:t>
        <a:bodyPr/>
        <a:lstStyle/>
        <a:p>
          <a:pPr rtl="1"/>
          <a:r>
            <a:rPr lang="ar-EG" sz="2400" dirty="0" smtClean="0">
              <a:solidFill>
                <a:srgbClr val="002060"/>
              </a:solidFill>
            </a:rPr>
            <a:t>يعد الموقع أكثر أهمية بالنسبة إلى بعض المؤسسات من سواها. </a:t>
          </a:r>
          <a:endParaRPr lang="ar-EG" sz="2400" dirty="0">
            <a:solidFill>
              <a:srgbClr val="002060"/>
            </a:solidFill>
          </a:endParaRPr>
        </a:p>
      </dgm:t>
    </dgm:pt>
    <dgm:pt modelId="{B2F68500-2497-40A2-AA17-F36BBA0800A4}" type="parTrans" cxnId="{F1ECE8C8-FA29-48F3-A7A2-78C9D5DF11CC}">
      <dgm:prSet/>
      <dgm:spPr/>
      <dgm:t>
        <a:bodyPr/>
        <a:lstStyle/>
        <a:p>
          <a:pPr rtl="1"/>
          <a:endParaRPr lang="ar-EG" sz="2400">
            <a:solidFill>
              <a:srgbClr val="002060"/>
            </a:solidFill>
          </a:endParaRPr>
        </a:p>
      </dgm:t>
    </dgm:pt>
    <dgm:pt modelId="{BF165623-03F8-4203-B95E-75751F08F86B}" type="sibTrans" cxnId="{F1ECE8C8-FA29-48F3-A7A2-78C9D5DF11CC}">
      <dgm:prSet/>
      <dgm:spPr/>
      <dgm:t>
        <a:bodyPr/>
        <a:lstStyle/>
        <a:p>
          <a:pPr rtl="1"/>
          <a:endParaRPr lang="ar-EG" sz="2400">
            <a:solidFill>
              <a:srgbClr val="002060"/>
            </a:solidFill>
          </a:endParaRPr>
        </a:p>
      </dgm:t>
    </dgm:pt>
    <dgm:pt modelId="{81841A1C-6C43-495C-9D2B-C365AE0EBB24}">
      <dgm:prSet phldrT="[Text]" custT="1"/>
      <dgm:spPr>
        <a:solidFill>
          <a:srgbClr val="FF0000">
            <a:alpha val="40000"/>
          </a:srgbClr>
        </a:solidFill>
      </dgm:spPr>
      <dgm:t>
        <a:bodyPr/>
        <a:lstStyle/>
        <a:p>
          <a:pPr rtl="1"/>
          <a:r>
            <a:rPr lang="ar-EG" sz="2400" dirty="0" smtClean="0">
              <a:solidFill>
                <a:srgbClr val="002060"/>
              </a:solidFill>
            </a:rPr>
            <a:t>يشكل الأقتصاد والسكان والمنافسة عوامل بالغة الأهمية ينبغى أخذها بالحسبان عند اختيار موقع المؤسسة. </a:t>
          </a:r>
          <a:endParaRPr lang="ar-EG" sz="2400" dirty="0">
            <a:solidFill>
              <a:srgbClr val="002060"/>
            </a:solidFill>
          </a:endParaRPr>
        </a:p>
      </dgm:t>
    </dgm:pt>
    <dgm:pt modelId="{F37882C8-9216-4082-940C-79882346BAA4}" type="parTrans" cxnId="{5D12C534-7599-4F5C-B8C8-671DB5AAE890}">
      <dgm:prSet/>
      <dgm:spPr/>
      <dgm:t>
        <a:bodyPr/>
        <a:lstStyle/>
        <a:p>
          <a:pPr rtl="1"/>
          <a:endParaRPr lang="ar-EG" sz="2400">
            <a:solidFill>
              <a:srgbClr val="002060"/>
            </a:solidFill>
          </a:endParaRPr>
        </a:p>
      </dgm:t>
    </dgm:pt>
    <dgm:pt modelId="{7FE1C191-889C-494E-82F2-96C73D035CE5}" type="sibTrans" cxnId="{5D12C534-7599-4F5C-B8C8-671DB5AAE890}">
      <dgm:prSet/>
      <dgm:spPr/>
      <dgm:t>
        <a:bodyPr/>
        <a:lstStyle/>
        <a:p>
          <a:pPr rtl="1"/>
          <a:endParaRPr lang="ar-EG" sz="2400">
            <a:solidFill>
              <a:srgbClr val="002060"/>
            </a:solidFill>
          </a:endParaRPr>
        </a:p>
      </dgm:t>
    </dgm:pt>
    <dgm:pt modelId="{942A8B66-AE2E-4D85-A43B-7BBE50DBF442}" type="pres">
      <dgm:prSet presAssocID="{A5CF379A-F0D7-46DD-86B3-EA13A57CCC42}" presName="Name0" presStyleCnt="0">
        <dgm:presLayoutVars>
          <dgm:dir/>
          <dgm:resizeHandles val="exact"/>
        </dgm:presLayoutVars>
      </dgm:prSet>
      <dgm:spPr/>
      <dgm:t>
        <a:bodyPr/>
        <a:lstStyle/>
        <a:p>
          <a:pPr rtl="1"/>
          <a:endParaRPr lang="ar-EG"/>
        </a:p>
      </dgm:t>
    </dgm:pt>
    <dgm:pt modelId="{67325857-F916-4922-B0C2-15463776DFE2}" type="pres">
      <dgm:prSet presAssocID="{EF87A780-7ECE-458A-B6B2-693FA6CF0925}" presName="composite" presStyleCnt="0"/>
      <dgm:spPr/>
    </dgm:pt>
    <dgm:pt modelId="{3C4FA99A-889C-4288-AD0C-8B3221316975}" type="pres">
      <dgm:prSet presAssocID="{EF87A780-7ECE-458A-B6B2-693FA6CF0925}" presName="rect1" presStyleLbl="trAlignAcc1" presStyleIdx="0" presStyleCnt="2">
        <dgm:presLayoutVars>
          <dgm:bulletEnabled val="1"/>
        </dgm:presLayoutVars>
      </dgm:prSet>
      <dgm:spPr/>
      <dgm:t>
        <a:bodyPr/>
        <a:lstStyle/>
        <a:p>
          <a:pPr rtl="1"/>
          <a:endParaRPr lang="ar-EG"/>
        </a:p>
      </dgm:t>
    </dgm:pt>
    <dgm:pt modelId="{BD4457C7-40E2-499C-8BA6-57B9F7A1D4C3}" type="pres">
      <dgm:prSet presAssocID="{EF87A780-7ECE-458A-B6B2-693FA6CF0925}" presName="rect2" presStyleLbl="fgImgPlace1" presStyleIdx="0" presStyleCnt="2"/>
      <dgm:spPr>
        <a:blipFill rotWithShape="1">
          <a:blip xmlns:r="http://schemas.openxmlformats.org/officeDocument/2006/relationships" r:embed="rId1"/>
          <a:stretch>
            <a:fillRect/>
          </a:stretch>
        </a:blipFill>
      </dgm:spPr>
      <dgm:t>
        <a:bodyPr/>
        <a:lstStyle/>
        <a:p>
          <a:pPr rtl="1"/>
          <a:endParaRPr lang="ar-EG"/>
        </a:p>
      </dgm:t>
    </dgm:pt>
    <dgm:pt modelId="{F7D80E18-2C84-4833-8B20-67D44A31472D}" type="pres">
      <dgm:prSet presAssocID="{BF165623-03F8-4203-B95E-75751F08F86B}" presName="sibTrans" presStyleCnt="0"/>
      <dgm:spPr/>
    </dgm:pt>
    <dgm:pt modelId="{03CCCFAF-929A-404E-9977-929137F89DA6}" type="pres">
      <dgm:prSet presAssocID="{81841A1C-6C43-495C-9D2B-C365AE0EBB24}" presName="composite" presStyleCnt="0"/>
      <dgm:spPr/>
    </dgm:pt>
    <dgm:pt modelId="{D40CBCAA-010C-4B77-A613-DBD3D7C344AB}" type="pres">
      <dgm:prSet presAssocID="{81841A1C-6C43-495C-9D2B-C365AE0EBB24}" presName="rect1" presStyleLbl="trAlignAcc1" presStyleIdx="1" presStyleCnt="2">
        <dgm:presLayoutVars>
          <dgm:bulletEnabled val="1"/>
        </dgm:presLayoutVars>
      </dgm:prSet>
      <dgm:spPr/>
      <dgm:t>
        <a:bodyPr/>
        <a:lstStyle/>
        <a:p>
          <a:pPr rtl="1"/>
          <a:endParaRPr lang="ar-EG"/>
        </a:p>
      </dgm:t>
    </dgm:pt>
    <dgm:pt modelId="{11256B2B-8CF7-45D6-9543-B1778F4ADB44}" type="pres">
      <dgm:prSet presAssocID="{81841A1C-6C43-495C-9D2B-C365AE0EBB24}" presName="rect2" presStyleLbl="fgImgPlace1" presStyleIdx="1" presStyleCnt="2"/>
      <dgm:spPr>
        <a:blipFill rotWithShape="1">
          <a:blip xmlns:r="http://schemas.openxmlformats.org/officeDocument/2006/relationships" r:embed="rId2"/>
          <a:stretch>
            <a:fillRect/>
          </a:stretch>
        </a:blipFill>
      </dgm:spPr>
      <dgm:t>
        <a:bodyPr/>
        <a:lstStyle/>
        <a:p>
          <a:pPr rtl="1"/>
          <a:endParaRPr lang="ar-EG"/>
        </a:p>
      </dgm:t>
    </dgm:pt>
  </dgm:ptLst>
  <dgm:cxnLst>
    <dgm:cxn modelId="{F1ECE8C8-FA29-48F3-A7A2-78C9D5DF11CC}" srcId="{A5CF379A-F0D7-46DD-86B3-EA13A57CCC42}" destId="{EF87A780-7ECE-458A-B6B2-693FA6CF0925}" srcOrd="0" destOrd="0" parTransId="{B2F68500-2497-40A2-AA17-F36BBA0800A4}" sibTransId="{BF165623-03F8-4203-B95E-75751F08F86B}"/>
    <dgm:cxn modelId="{A0D16234-E584-4434-A25B-4067BC0489A4}" type="presOf" srcId="{A5CF379A-F0D7-46DD-86B3-EA13A57CCC42}" destId="{942A8B66-AE2E-4D85-A43B-7BBE50DBF442}" srcOrd="0" destOrd="0" presId="urn:microsoft.com/office/officeart/2008/layout/PictureStrips"/>
    <dgm:cxn modelId="{1B4AADA3-EB65-4B1F-8B74-5E63985649E8}" type="presOf" srcId="{81841A1C-6C43-495C-9D2B-C365AE0EBB24}" destId="{D40CBCAA-010C-4B77-A613-DBD3D7C344AB}" srcOrd="0" destOrd="0" presId="urn:microsoft.com/office/officeart/2008/layout/PictureStrips"/>
    <dgm:cxn modelId="{1D7780A8-D843-455C-BBEB-EF92D2A6ADDF}" type="presOf" srcId="{EF87A780-7ECE-458A-B6B2-693FA6CF0925}" destId="{3C4FA99A-889C-4288-AD0C-8B3221316975}" srcOrd="0" destOrd="0" presId="urn:microsoft.com/office/officeart/2008/layout/PictureStrips"/>
    <dgm:cxn modelId="{5D12C534-7599-4F5C-B8C8-671DB5AAE890}" srcId="{A5CF379A-F0D7-46DD-86B3-EA13A57CCC42}" destId="{81841A1C-6C43-495C-9D2B-C365AE0EBB24}" srcOrd="1" destOrd="0" parTransId="{F37882C8-9216-4082-940C-79882346BAA4}" sibTransId="{7FE1C191-889C-494E-82F2-96C73D035CE5}"/>
    <dgm:cxn modelId="{D4E4CC0B-528F-4F04-A42E-622EBC7AB905}" type="presParOf" srcId="{942A8B66-AE2E-4D85-A43B-7BBE50DBF442}" destId="{67325857-F916-4922-B0C2-15463776DFE2}" srcOrd="0" destOrd="0" presId="urn:microsoft.com/office/officeart/2008/layout/PictureStrips"/>
    <dgm:cxn modelId="{B10C22B5-9B68-4E75-A725-0497E7F92599}" type="presParOf" srcId="{67325857-F916-4922-B0C2-15463776DFE2}" destId="{3C4FA99A-889C-4288-AD0C-8B3221316975}" srcOrd="0" destOrd="0" presId="urn:microsoft.com/office/officeart/2008/layout/PictureStrips"/>
    <dgm:cxn modelId="{BF1E9DA3-DBBC-4FC5-BFB7-39B21D13E495}" type="presParOf" srcId="{67325857-F916-4922-B0C2-15463776DFE2}" destId="{BD4457C7-40E2-499C-8BA6-57B9F7A1D4C3}" srcOrd="1" destOrd="0" presId="urn:microsoft.com/office/officeart/2008/layout/PictureStrips"/>
    <dgm:cxn modelId="{28590737-1C3D-41E8-B4B6-211876736F5F}" type="presParOf" srcId="{942A8B66-AE2E-4D85-A43B-7BBE50DBF442}" destId="{F7D80E18-2C84-4833-8B20-67D44A31472D}" srcOrd="1" destOrd="0" presId="urn:microsoft.com/office/officeart/2008/layout/PictureStrips"/>
    <dgm:cxn modelId="{4CBBBFD9-E859-4971-BF1A-E52E89B7E0C4}" type="presParOf" srcId="{942A8B66-AE2E-4D85-A43B-7BBE50DBF442}" destId="{03CCCFAF-929A-404E-9977-929137F89DA6}" srcOrd="2" destOrd="0" presId="urn:microsoft.com/office/officeart/2008/layout/PictureStrips"/>
    <dgm:cxn modelId="{24D90A1D-2264-4EEE-A38F-C04353430435}" type="presParOf" srcId="{03CCCFAF-929A-404E-9977-929137F89DA6}" destId="{D40CBCAA-010C-4B77-A613-DBD3D7C344AB}" srcOrd="0" destOrd="0" presId="urn:microsoft.com/office/officeart/2008/layout/PictureStrips"/>
    <dgm:cxn modelId="{12F2392D-F569-4CD5-86E5-7E046D9D4477}" type="presParOf" srcId="{03CCCFAF-929A-404E-9977-929137F89DA6}" destId="{11256B2B-8CF7-45D6-9543-B1778F4ADB44}" srcOrd="1" destOrd="0" presId="urn:microsoft.com/office/officeart/2008/layout/PictureStrip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5851D66B-2F0C-4F1A-9327-E14F677BC4CE}" type="doc">
      <dgm:prSet loTypeId="urn:microsoft.com/office/officeart/2008/layout/HexagonCluster" loCatId="picture" qsTypeId="urn:microsoft.com/office/officeart/2005/8/quickstyle/simple1" qsCatId="simple" csTypeId="urn:microsoft.com/office/officeart/2005/8/colors/accent1_2" csCatId="accent1" phldr="1"/>
      <dgm:spPr/>
      <dgm:t>
        <a:bodyPr/>
        <a:lstStyle/>
        <a:p>
          <a:pPr rtl="1"/>
          <a:endParaRPr lang="ar-EG"/>
        </a:p>
      </dgm:t>
    </dgm:pt>
    <dgm:pt modelId="{6674B21E-7CE2-4321-B7E9-774E0489865E}">
      <dgm:prSet phldrT="[Text]" custT="1"/>
      <dgm:spPr>
        <a:solidFill>
          <a:srgbClr val="FFB7CD"/>
        </a:solidFill>
      </dgm:spPr>
      <dgm:t>
        <a:bodyPr/>
        <a:lstStyle/>
        <a:p>
          <a:pPr rtl="1"/>
          <a:r>
            <a:rPr lang="ar-EG" sz="2400" dirty="0" smtClean="0">
              <a:solidFill>
                <a:srgbClr val="002060"/>
              </a:solidFill>
            </a:rPr>
            <a:t>تعتمد مؤسسات الإقراض المختلفة إجراءات متغايرة ينبغى أن يلتزم بها المتقدم بطلب قرض ، فبينما ترغب تعتمد مؤسسات الإقراض فى مساعدة المقترضين المحتملين يجدر بها التحقيق.</a:t>
          </a:r>
          <a:endParaRPr lang="ar-EG" sz="2400" dirty="0">
            <a:solidFill>
              <a:srgbClr val="002060"/>
            </a:solidFill>
          </a:endParaRPr>
        </a:p>
      </dgm:t>
    </dgm:pt>
    <dgm:pt modelId="{139570FD-1BAD-4A29-8651-CBD400F5D20F}" type="parTrans" cxnId="{47F2DF58-F580-4EE1-9ABC-E8D8149E0584}">
      <dgm:prSet/>
      <dgm:spPr/>
      <dgm:t>
        <a:bodyPr/>
        <a:lstStyle/>
        <a:p>
          <a:pPr rtl="1"/>
          <a:endParaRPr lang="ar-EG" sz="2400"/>
        </a:p>
      </dgm:t>
    </dgm:pt>
    <dgm:pt modelId="{2159EE6F-8229-45F6-80A1-D6CE5E33D4AD}" type="sibTrans" cxnId="{47F2DF58-F580-4EE1-9ABC-E8D8149E0584}">
      <dgm:prSet/>
      <dgm:spPr>
        <a:blipFill rotWithShape="1">
          <a:blip xmlns:r="http://schemas.openxmlformats.org/officeDocument/2006/relationships" r:embed="rId1"/>
          <a:stretch>
            <a:fillRect/>
          </a:stretch>
        </a:blipFill>
      </dgm:spPr>
      <dgm:t>
        <a:bodyPr/>
        <a:lstStyle/>
        <a:p>
          <a:pPr rtl="1"/>
          <a:endParaRPr lang="ar-EG" sz="2400"/>
        </a:p>
      </dgm:t>
    </dgm:pt>
    <dgm:pt modelId="{0C4DE9B7-5CE9-47ED-9A3D-4958100EA82F}" type="pres">
      <dgm:prSet presAssocID="{5851D66B-2F0C-4F1A-9327-E14F677BC4CE}" presName="Name0" presStyleCnt="0">
        <dgm:presLayoutVars>
          <dgm:chMax val="21"/>
          <dgm:chPref val="21"/>
        </dgm:presLayoutVars>
      </dgm:prSet>
      <dgm:spPr/>
      <dgm:t>
        <a:bodyPr/>
        <a:lstStyle/>
        <a:p>
          <a:pPr rtl="1"/>
          <a:endParaRPr lang="ar-EG"/>
        </a:p>
      </dgm:t>
    </dgm:pt>
    <dgm:pt modelId="{B39BE88D-810F-48C4-8348-E494C5B68C80}" type="pres">
      <dgm:prSet presAssocID="{6674B21E-7CE2-4321-B7E9-774E0489865E}" presName="text1" presStyleCnt="0"/>
      <dgm:spPr/>
    </dgm:pt>
    <dgm:pt modelId="{003C59C2-A942-4DC2-8478-D44EECD6CF4F}" type="pres">
      <dgm:prSet presAssocID="{6674B21E-7CE2-4321-B7E9-774E0489865E}" presName="textRepeatNode" presStyleLbl="alignNode1" presStyleIdx="0" presStyleCnt="1">
        <dgm:presLayoutVars>
          <dgm:chMax val="0"/>
          <dgm:chPref val="0"/>
          <dgm:bulletEnabled val="1"/>
        </dgm:presLayoutVars>
      </dgm:prSet>
      <dgm:spPr/>
      <dgm:t>
        <a:bodyPr/>
        <a:lstStyle/>
        <a:p>
          <a:pPr rtl="1"/>
          <a:endParaRPr lang="ar-EG"/>
        </a:p>
      </dgm:t>
    </dgm:pt>
    <dgm:pt modelId="{B3CEA29F-6910-4AA0-9420-86B4D8EF45EE}" type="pres">
      <dgm:prSet presAssocID="{6674B21E-7CE2-4321-B7E9-774E0489865E}" presName="textaccent1" presStyleCnt="0"/>
      <dgm:spPr/>
    </dgm:pt>
    <dgm:pt modelId="{657348F7-D848-450A-B1C5-149E17F1A6A3}" type="pres">
      <dgm:prSet presAssocID="{6674B21E-7CE2-4321-B7E9-774E0489865E}" presName="accentRepeatNode" presStyleLbl="solidAlignAcc1" presStyleIdx="0" presStyleCnt="2"/>
      <dgm:spPr/>
    </dgm:pt>
    <dgm:pt modelId="{2217E3B5-575D-487D-9FFA-BFFF57504D85}" type="pres">
      <dgm:prSet presAssocID="{2159EE6F-8229-45F6-80A1-D6CE5E33D4AD}" presName="image1" presStyleCnt="0"/>
      <dgm:spPr/>
    </dgm:pt>
    <dgm:pt modelId="{8921C727-31E7-4298-87B3-C897FBB8EBDE}" type="pres">
      <dgm:prSet presAssocID="{2159EE6F-8229-45F6-80A1-D6CE5E33D4AD}" presName="imageRepeatNode" presStyleLbl="alignAcc1" presStyleIdx="0" presStyleCnt="1"/>
      <dgm:spPr/>
      <dgm:t>
        <a:bodyPr/>
        <a:lstStyle/>
        <a:p>
          <a:pPr rtl="1"/>
          <a:endParaRPr lang="ar-EG"/>
        </a:p>
      </dgm:t>
    </dgm:pt>
    <dgm:pt modelId="{7C4A9F08-3B08-4A18-8992-7534C06824F0}" type="pres">
      <dgm:prSet presAssocID="{2159EE6F-8229-45F6-80A1-D6CE5E33D4AD}" presName="imageaccent1" presStyleCnt="0"/>
      <dgm:spPr/>
    </dgm:pt>
    <dgm:pt modelId="{2147F571-5DA8-453B-85FB-3F5850856DDD}" type="pres">
      <dgm:prSet presAssocID="{2159EE6F-8229-45F6-80A1-D6CE5E33D4AD}" presName="accentRepeatNode" presStyleLbl="solidAlignAcc1" presStyleIdx="1" presStyleCnt="2"/>
      <dgm:spPr/>
    </dgm:pt>
  </dgm:ptLst>
  <dgm:cxnLst>
    <dgm:cxn modelId="{47F2DF58-F580-4EE1-9ABC-E8D8149E0584}" srcId="{5851D66B-2F0C-4F1A-9327-E14F677BC4CE}" destId="{6674B21E-7CE2-4321-B7E9-774E0489865E}" srcOrd="0" destOrd="0" parTransId="{139570FD-1BAD-4A29-8651-CBD400F5D20F}" sibTransId="{2159EE6F-8229-45F6-80A1-D6CE5E33D4AD}"/>
    <dgm:cxn modelId="{9659C69D-521A-4018-8ADB-82FBDD8F6DF6}" type="presOf" srcId="{6674B21E-7CE2-4321-B7E9-774E0489865E}" destId="{003C59C2-A942-4DC2-8478-D44EECD6CF4F}" srcOrd="0" destOrd="0" presId="urn:microsoft.com/office/officeart/2008/layout/HexagonCluster"/>
    <dgm:cxn modelId="{018C8A53-5DBA-4027-BDB9-6CD327DDD669}" type="presOf" srcId="{2159EE6F-8229-45F6-80A1-D6CE5E33D4AD}" destId="{8921C727-31E7-4298-87B3-C897FBB8EBDE}" srcOrd="0" destOrd="0" presId="urn:microsoft.com/office/officeart/2008/layout/HexagonCluster"/>
    <dgm:cxn modelId="{FD16B3E6-343D-4854-AE93-368BA4931160}" type="presOf" srcId="{5851D66B-2F0C-4F1A-9327-E14F677BC4CE}" destId="{0C4DE9B7-5CE9-47ED-9A3D-4958100EA82F}" srcOrd="0" destOrd="0" presId="urn:microsoft.com/office/officeart/2008/layout/HexagonCluster"/>
    <dgm:cxn modelId="{2BF2B5B3-94EC-4296-ABD0-9BA1DB561A04}" type="presParOf" srcId="{0C4DE9B7-5CE9-47ED-9A3D-4958100EA82F}" destId="{B39BE88D-810F-48C4-8348-E494C5B68C80}" srcOrd="0" destOrd="0" presId="urn:microsoft.com/office/officeart/2008/layout/HexagonCluster"/>
    <dgm:cxn modelId="{DBBD0407-7BA0-49C7-86CF-9D5576D1AC42}" type="presParOf" srcId="{B39BE88D-810F-48C4-8348-E494C5B68C80}" destId="{003C59C2-A942-4DC2-8478-D44EECD6CF4F}" srcOrd="0" destOrd="0" presId="urn:microsoft.com/office/officeart/2008/layout/HexagonCluster"/>
    <dgm:cxn modelId="{BD20F126-C4ED-42F5-BA16-11A5DF5F815A}" type="presParOf" srcId="{0C4DE9B7-5CE9-47ED-9A3D-4958100EA82F}" destId="{B3CEA29F-6910-4AA0-9420-86B4D8EF45EE}" srcOrd="1" destOrd="0" presId="urn:microsoft.com/office/officeart/2008/layout/HexagonCluster"/>
    <dgm:cxn modelId="{27094EE8-EA45-443E-BA84-6457503B4AC0}" type="presParOf" srcId="{B3CEA29F-6910-4AA0-9420-86B4D8EF45EE}" destId="{657348F7-D848-450A-B1C5-149E17F1A6A3}" srcOrd="0" destOrd="0" presId="urn:microsoft.com/office/officeart/2008/layout/HexagonCluster"/>
    <dgm:cxn modelId="{876426E8-C825-43DC-B956-94DF0192A408}" type="presParOf" srcId="{0C4DE9B7-5CE9-47ED-9A3D-4958100EA82F}" destId="{2217E3B5-575D-487D-9FFA-BFFF57504D85}" srcOrd="2" destOrd="0" presId="urn:microsoft.com/office/officeart/2008/layout/HexagonCluster"/>
    <dgm:cxn modelId="{2A6B4979-B776-4A3C-BD63-469C8C3D2F49}" type="presParOf" srcId="{2217E3B5-575D-487D-9FFA-BFFF57504D85}" destId="{8921C727-31E7-4298-87B3-C897FBB8EBDE}" srcOrd="0" destOrd="0" presId="urn:microsoft.com/office/officeart/2008/layout/HexagonCluster"/>
    <dgm:cxn modelId="{7359526E-D280-46E1-AB12-572A3B504B39}" type="presParOf" srcId="{0C4DE9B7-5CE9-47ED-9A3D-4958100EA82F}" destId="{7C4A9F08-3B08-4A18-8992-7534C06824F0}" srcOrd="3" destOrd="0" presId="urn:microsoft.com/office/officeart/2008/layout/HexagonCluster"/>
    <dgm:cxn modelId="{E8F1EA91-622E-43EF-9FCA-3A1EF04E30D7}" type="presParOf" srcId="{7C4A9F08-3B08-4A18-8992-7534C06824F0}" destId="{2147F571-5DA8-453B-85FB-3F5850856DDD}"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0D2B30FF-90E5-4421-9EF7-D24BB0320762}" type="doc">
      <dgm:prSet loTypeId="urn:microsoft.com/office/officeart/2005/8/layout/pList2#1" loCatId="list" qsTypeId="urn:microsoft.com/office/officeart/2005/8/quickstyle/simple1" qsCatId="simple" csTypeId="urn:microsoft.com/office/officeart/2005/8/colors/accent1_2" csCatId="accent1" phldr="1"/>
      <dgm:spPr/>
    </dgm:pt>
    <dgm:pt modelId="{3996C554-CA38-46D0-9F32-DE189B53E1E3}">
      <dgm:prSet phldrT="[Text]" custT="1"/>
      <dgm:spPr>
        <a:solidFill>
          <a:schemeClr val="accent6">
            <a:lumMod val="40000"/>
            <a:lumOff val="60000"/>
          </a:schemeClr>
        </a:solidFill>
      </dgm:spPr>
      <dgm:t>
        <a:bodyPr anchor="ctr"/>
        <a:lstStyle/>
        <a:p>
          <a:pPr algn="justLow" rtl="1"/>
          <a:r>
            <a:rPr lang="ar-EG" sz="2400" dirty="0" smtClean="0"/>
            <a:t>هل من الممكن أن يؤثر القرض سلبا على تحكم صاحب المؤسسة بالمؤسسة ؟ وإلى أى مدى يمنع فقدان التحكم صاحب المؤسسة عن أتخاذ قرارات تشغيلية تصب فى مصلحتها ؟</a:t>
          </a:r>
          <a:endParaRPr lang="ar-EG" sz="2400" dirty="0"/>
        </a:p>
      </dgm:t>
    </dgm:pt>
    <dgm:pt modelId="{A18D1C05-4D3D-4AF6-A006-321566FAE5E6}" type="parTrans" cxnId="{318217D7-C7BF-4C5E-9250-FA3FFEE3E4AC}">
      <dgm:prSet/>
      <dgm:spPr/>
      <dgm:t>
        <a:bodyPr/>
        <a:lstStyle/>
        <a:p>
          <a:pPr rtl="1"/>
          <a:endParaRPr lang="ar-EG"/>
        </a:p>
      </dgm:t>
    </dgm:pt>
    <dgm:pt modelId="{32B059DD-0F5F-4678-B0B4-F686D8D9FA40}" type="sibTrans" cxnId="{318217D7-C7BF-4C5E-9250-FA3FFEE3E4AC}">
      <dgm:prSet/>
      <dgm:spPr/>
      <dgm:t>
        <a:bodyPr/>
        <a:lstStyle/>
        <a:p>
          <a:pPr rtl="1"/>
          <a:endParaRPr lang="ar-EG"/>
        </a:p>
      </dgm:t>
    </dgm:pt>
    <dgm:pt modelId="{6A16FB6B-F2BB-448E-83C8-6D9015B54D57}" type="pres">
      <dgm:prSet presAssocID="{0D2B30FF-90E5-4421-9EF7-D24BB0320762}" presName="Name0" presStyleCnt="0">
        <dgm:presLayoutVars>
          <dgm:dir/>
          <dgm:resizeHandles val="exact"/>
        </dgm:presLayoutVars>
      </dgm:prSet>
      <dgm:spPr/>
    </dgm:pt>
    <dgm:pt modelId="{86733DC1-F2CD-45B1-BEA8-06175161C7FD}" type="pres">
      <dgm:prSet presAssocID="{0D2B30FF-90E5-4421-9EF7-D24BB0320762}" presName="bkgdShp" presStyleLbl="alignAccFollowNode1" presStyleIdx="0" presStyleCnt="1"/>
      <dgm:spPr/>
    </dgm:pt>
    <dgm:pt modelId="{D8901966-3BF3-4790-A99D-EC828B740854}" type="pres">
      <dgm:prSet presAssocID="{0D2B30FF-90E5-4421-9EF7-D24BB0320762}" presName="linComp" presStyleCnt="0"/>
      <dgm:spPr/>
    </dgm:pt>
    <dgm:pt modelId="{60C55340-E335-4E3A-B45F-E7B1A591D2F0}" type="pres">
      <dgm:prSet presAssocID="{3996C554-CA38-46D0-9F32-DE189B53E1E3}" presName="compNode" presStyleCnt="0"/>
      <dgm:spPr/>
    </dgm:pt>
    <dgm:pt modelId="{675E9FD6-B126-4110-9A9F-B58B6430CEAE}" type="pres">
      <dgm:prSet presAssocID="{3996C554-CA38-46D0-9F32-DE189B53E1E3}" presName="node" presStyleLbl="node1" presStyleIdx="0" presStyleCnt="1">
        <dgm:presLayoutVars>
          <dgm:bulletEnabled val="1"/>
        </dgm:presLayoutVars>
      </dgm:prSet>
      <dgm:spPr/>
      <dgm:t>
        <a:bodyPr/>
        <a:lstStyle/>
        <a:p>
          <a:pPr rtl="1"/>
          <a:endParaRPr lang="ar-EG"/>
        </a:p>
      </dgm:t>
    </dgm:pt>
    <dgm:pt modelId="{1E1E6395-34AA-41F9-B89D-FA10683D8E56}" type="pres">
      <dgm:prSet presAssocID="{3996C554-CA38-46D0-9F32-DE189B53E1E3}" presName="invisiNode" presStyleLbl="node1" presStyleIdx="0" presStyleCnt="1"/>
      <dgm:spPr/>
    </dgm:pt>
    <dgm:pt modelId="{A8B62224-0E0A-457E-8B63-5B0D84BE7A6B}" type="pres">
      <dgm:prSet presAssocID="{3996C554-CA38-46D0-9F32-DE189B53E1E3}" presName="imagNode" presStyleLbl="fgImgPlace1" presStyleIdx="0" presStyleCnt="1"/>
      <dgm:spPr>
        <a:blipFill rotWithShape="1">
          <a:blip xmlns:r="http://schemas.openxmlformats.org/officeDocument/2006/relationships" r:embed="rId1"/>
          <a:stretch>
            <a:fillRect/>
          </a:stretch>
        </a:blipFill>
      </dgm:spPr>
    </dgm:pt>
  </dgm:ptLst>
  <dgm:cxnLst>
    <dgm:cxn modelId="{318217D7-C7BF-4C5E-9250-FA3FFEE3E4AC}" srcId="{0D2B30FF-90E5-4421-9EF7-D24BB0320762}" destId="{3996C554-CA38-46D0-9F32-DE189B53E1E3}" srcOrd="0" destOrd="0" parTransId="{A18D1C05-4D3D-4AF6-A006-321566FAE5E6}" sibTransId="{32B059DD-0F5F-4678-B0B4-F686D8D9FA40}"/>
    <dgm:cxn modelId="{51DD3F18-68CD-4107-A5D9-148BCEA6C2DC}" type="presOf" srcId="{0D2B30FF-90E5-4421-9EF7-D24BB0320762}" destId="{6A16FB6B-F2BB-448E-83C8-6D9015B54D57}" srcOrd="0" destOrd="0" presId="urn:microsoft.com/office/officeart/2005/8/layout/pList2#1"/>
    <dgm:cxn modelId="{E325926B-0AD4-4B56-9DFF-65C5CB07F8B5}" type="presOf" srcId="{3996C554-CA38-46D0-9F32-DE189B53E1E3}" destId="{675E9FD6-B126-4110-9A9F-B58B6430CEAE}" srcOrd="0" destOrd="0" presId="urn:microsoft.com/office/officeart/2005/8/layout/pList2#1"/>
    <dgm:cxn modelId="{C1F318A2-0863-42C1-A0DC-8614CEFF1C2D}" type="presParOf" srcId="{6A16FB6B-F2BB-448E-83C8-6D9015B54D57}" destId="{86733DC1-F2CD-45B1-BEA8-06175161C7FD}" srcOrd="0" destOrd="0" presId="urn:microsoft.com/office/officeart/2005/8/layout/pList2#1"/>
    <dgm:cxn modelId="{93AA2D94-9B08-4793-B414-1EBAF314B673}" type="presParOf" srcId="{6A16FB6B-F2BB-448E-83C8-6D9015B54D57}" destId="{D8901966-3BF3-4790-A99D-EC828B740854}" srcOrd="1" destOrd="0" presId="urn:microsoft.com/office/officeart/2005/8/layout/pList2#1"/>
    <dgm:cxn modelId="{E5385E26-95E2-4F1D-8CEC-368F0EF2A435}" type="presParOf" srcId="{D8901966-3BF3-4790-A99D-EC828B740854}" destId="{60C55340-E335-4E3A-B45F-E7B1A591D2F0}" srcOrd="0" destOrd="0" presId="urn:microsoft.com/office/officeart/2005/8/layout/pList2#1"/>
    <dgm:cxn modelId="{7D98E896-20B8-456F-BB67-22EAD0BB114E}" type="presParOf" srcId="{60C55340-E335-4E3A-B45F-E7B1A591D2F0}" destId="{675E9FD6-B126-4110-9A9F-B58B6430CEAE}" srcOrd="0" destOrd="0" presId="urn:microsoft.com/office/officeart/2005/8/layout/pList2#1"/>
    <dgm:cxn modelId="{7CAB4BFB-9DA5-420A-945A-102E3CBCC293}" type="presParOf" srcId="{60C55340-E335-4E3A-B45F-E7B1A591D2F0}" destId="{1E1E6395-34AA-41F9-B89D-FA10683D8E56}" srcOrd="1" destOrd="0" presId="urn:microsoft.com/office/officeart/2005/8/layout/pList2#1"/>
    <dgm:cxn modelId="{0509C74F-0D57-4C06-8E2E-EAEEE061195C}" type="presParOf" srcId="{60C55340-E335-4E3A-B45F-E7B1A591D2F0}" destId="{A8B62224-0E0A-457E-8B63-5B0D84BE7A6B}" srcOrd="2" destOrd="0" presId="urn:microsoft.com/office/officeart/2005/8/layout/p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F63D96AE-15A6-45A2-B3B2-F1C797B5BE63}" type="doc">
      <dgm:prSet loTypeId="urn:microsoft.com/office/officeart/2005/8/layout/hProcess10#2" loCatId="picture" qsTypeId="urn:microsoft.com/office/officeart/2005/8/quickstyle/simple1" qsCatId="simple" csTypeId="urn:microsoft.com/office/officeart/2005/8/colors/accent1_2" csCatId="accent1" phldr="1"/>
      <dgm:spPr/>
      <dgm:t>
        <a:bodyPr/>
        <a:lstStyle/>
        <a:p>
          <a:pPr rtl="1"/>
          <a:endParaRPr lang="ar-EG"/>
        </a:p>
      </dgm:t>
    </dgm:pt>
    <dgm:pt modelId="{66BB75D1-263B-4FDD-8B35-8F9C997AC086}">
      <dgm:prSet phldrT="[Text]" custT="1"/>
      <dgm:spPr>
        <a:solidFill>
          <a:srgbClr val="FFB7CD"/>
        </a:solidFill>
      </dgm:spPr>
      <dgm:t>
        <a:bodyPr/>
        <a:lstStyle/>
        <a:p>
          <a:pPr algn="justLow" rtl="1"/>
          <a:r>
            <a:rPr lang="ar-EG" sz="2400" dirty="0" smtClean="0">
              <a:solidFill>
                <a:srgbClr val="002060"/>
              </a:solidFill>
            </a:rPr>
            <a:t>غالبا ، يرفض المسؤول عن القروض فى أحد المصاريف طلب القرض أو يرده ويطغى السؤال الأتى على تفكير المقرض.</a:t>
          </a:r>
          <a:endParaRPr lang="ar-EG" sz="2400" dirty="0">
            <a:solidFill>
              <a:srgbClr val="002060"/>
            </a:solidFill>
          </a:endParaRPr>
        </a:p>
      </dgm:t>
    </dgm:pt>
    <dgm:pt modelId="{1EE57750-D188-486D-B095-C2DC4D2196A2}" type="parTrans" cxnId="{E4F3ABD2-A155-4BFC-8ADD-4E2C9C078915}">
      <dgm:prSet/>
      <dgm:spPr/>
      <dgm:t>
        <a:bodyPr/>
        <a:lstStyle/>
        <a:p>
          <a:pPr rtl="1"/>
          <a:endParaRPr lang="ar-EG"/>
        </a:p>
      </dgm:t>
    </dgm:pt>
    <dgm:pt modelId="{2A327032-DAF8-4EBD-9868-FE116B38E76D}" type="sibTrans" cxnId="{E4F3ABD2-A155-4BFC-8ADD-4E2C9C078915}">
      <dgm:prSet/>
      <dgm:spPr/>
      <dgm:t>
        <a:bodyPr/>
        <a:lstStyle/>
        <a:p>
          <a:pPr rtl="1"/>
          <a:endParaRPr lang="ar-EG"/>
        </a:p>
      </dgm:t>
    </dgm:pt>
    <dgm:pt modelId="{F3419CF3-2DC7-4131-8982-AFFED7FA1F51}" type="pres">
      <dgm:prSet presAssocID="{F63D96AE-15A6-45A2-B3B2-F1C797B5BE63}" presName="Name0" presStyleCnt="0">
        <dgm:presLayoutVars>
          <dgm:dir/>
          <dgm:resizeHandles val="exact"/>
        </dgm:presLayoutVars>
      </dgm:prSet>
      <dgm:spPr/>
      <dgm:t>
        <a:bodyPr/>
        <a:lstStyle/>
        <a:p>
          <a:pPr rtl="1"/>
          <a:endParaRPr lang="ar-EG"/>
        </a:p>
      </dgm:t>
    </dgm:pt>
    <dgm:pt modelId="{0C75147E-259A-4EE0-8E4A-66F402D14373}" type="pres">
      <dgm:prSet presAssocID="{66BB75D1-263B-4FDD-8B35-8F9C997AC086}" presName="composite" presStyleCnt="0"/>
      <dgm:spPr/>
    </dgm:pt>
    <dgm:pt modelId="{F2F75B72-57A0-4615-B700-122F975335D1}" type="pres">
      <dgm:prSet presAssocID="{66BB75D1-263B-4FDD-8B35-8F9C997AC086}" presName="imagSh" presStyleLbl="bgImgPlace1" presStyleIdx="0" presStyleCnt="1"/>
      <dgm:spPr>
        <a:blipFill rotWithShape="1">
          <a:blip xmlns:r="http://schemas.openxmlformats.org/officeDocument/2006/relationships" r:embed="rId1"/>
          <a:stretch>
            <a:fillRect/>
          </a:stretch>
        </a:blipFill>
      </dgm:spPr>
      <dgm:t>
        <a:bodyPr/>
        <a:lstStyle/>
        <a:p>
          <a:pPr rtl="1"/>
          <a:endParaRPr lang="ar-EG"/>
        </a:p>
      </dgm:t>
    </dgm:pt>
    <dgm:pt modelId="{AA87A705-964A-4692-AE49-4EC76C81BC71}" type="pres">
      <dgm:prSet presAssocID="{66BB75D1-263B-4FDD-8B35-8F9C997AC086}" presName="txNode" presStyleLbl="node1" presStyleIdx="0" presStyleCnt="1">
        <dgm:presLayoutVars>
          <dgm:bulletEnabled val="1"/>
        </dgm:presLayoutVars>
      </dgm:prSet>
      <dgm:spPr/>
      <dgm:t>
        <a:bodyPr/>
        <a:lstStyle/>
        <a:p>
          <a:pPr rtl="1"/>
          <a:endParaRPr lang="ar-EG"/>
        </a:p>
      </dgm:t>
    </dgm:pt>
  </dgm:ptLst>
  <dgm:cxnLst>
    <dgm:cxn modelId="{85D81A35-88E4-40C4-B902-2EDD73213581}" type="presOf" srcId="{F63D96AE-15A6-45A2-B3B2-F1C797B5BE63}" destId="{F3419CF3-2DC7-4131-8982-AFFED7FA1F51}" srcOrd="0" destOrd="0" presId="urn:microsoft.com/office/officeart/2005/8/layout/hProcess10#2"/>
    <dgm:cxn modelId="{6CCFBD68-E35F-46BD-ABE2-7EDFF0F36983}" type="presOf" srcId="{66BB75D1-263B-4FDD-8B35-8F9C997AC086}" destId="{AA87A705-964A-4692-AE49-4EC76C81BC71}" srcOrd="0" destOrd="0" presId="urn:microsoft.com/office/officeart/2005/8/layout/hProcess10#2"/>
    <dgm:cxn modelId="{E4F3ABD2-A155-4BFC-8ADD-4E2C9C078915}" srcId="{F63D96AE-15A6-45A2-B3B2-F1C797B5BE63}" destId="{66BB75D1-263B-4FDD-8B35-8F9C997AC086}" srcOrd="0" destOrd="0" parTransId="{1EE57750-D188-486D-B095-C2DC4D2196A2}" sibTransId="{2A327032-DAF8-4EBD-9868-FE116B38E76D}"/>
    <dgm:cxn modelId="{A40DD28E-4324-43A9-89C9-842E1F9CA37F}" type="presParOf" srcId="{F3419CF3-2DC7-4131-8982-AFFED7FA1F51}" destId="{0C75147E-259A-4EE0-8E4A-66F402D14373}" srcOrd="0" destOrd="0" presId="urn:microsoft.com/office/officeart/2005/8/layout/hProcess10#2"/>
    <dgm:cxn modelId="{4C8BA217-CE87-4E4B-823A-785B16DAE3E4}" type="presParOf" srcId="{0C75147E-259A-4EE0-8E4A-66F402D14373}" destId="{F2F75B72-57A0-4615-B700-122F975335D1}" srcOrd="0" destOrd="0" presId="urn:microsoft.com/office/officeart/2005/8/layout/hProcess10#2"/>
    <dgm:cxn modelId="{82AE488C-9CDF-4EE6-A7E2-8173D9BFED74}" type="presParOf" srcId="{0C75147E-259A-4EE0-8E4A-66F402D14373}" destId="{AA87A705-964A-4692-AE49-4EC76C81BC71}" srcOrd="1" destOrd="0" presId="urn:microsoft.com/office/officeart/2005/8/layout/hProcess10#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F82B44CB-623B-4C2E-91D2-62487009A050}"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07790E0F-9FCF-4897-BA56-1EF44D5019D3}">
      <dgm:prSet phldrT="[Text]" custT="1"/>
      <dgm:spPr>
        <a:solidFill>
          <a:srgbClr val="13D7B6"/>
        </a:solidFill>
      </dgm:spPr>
      <dgm:t>
        <a:bodyPr/>
        <a:lstStyle/>
        <a:p>
          <a:pPr algn="justLow" rtl="1"/>
          <a:r>
            <a:rPr lang="ar-EG" sz="2400" dirty="0" smtClean="0">
              <a:solidFill>
                <a:srgbClr val="002060"/>
              </a:solidFill>
            </a:rPr>
            <a:t>عندما يرغب المرء فى الاستدانه عليه أن يحدد أى نوع من القروض قد يلزمه وتستخدم المؤسسة أربعة أنواع أساسية من الأموال فى عملياتها وتحدد الغاية من القرض أى نوع منها سيتم اعتماده .</a:t>
          </a:r>
          <a:endParaRPr lang="ar-EG" sz="2400" dirty="0">
            <a:solidFill>
              <a:srgbClr val="002060"/>
            </a:solidFill>
          </a:endParaRPr>
        </a:p>
      </dgm:t>
    </dgm:pt>
    <dgm:pt modelId="{A5D448F0-0A58-4875-B9EB-3D79FE91C41A}" type="parTrans" cxnId="{CB0A3E3A-C2BE-486E-8845-EB191FE4F489}">
      <dgm:prSet/>
      <dgm:spPr/>
      <dgm:t>
        <a:bodyPr/>
        <a:lstStyle/>
        <a:p>
          <a:pPr rtl="1"/>
          <a:endParaRPr lang="ar-EG"/>
        </a:p>
      </dgm:t>
    </dgm:pt>
    <dgm:pt modelId="{F76EC6E4-A413-4ABA-9630-D77169835A39}" type="sibTrans" cxnId="{CB0A3E3A-C2BE-486E-8845-EB191FE4F489}">
      <dgm:prSet/>
      <dgm:spPr/>
      <dgm:t>
        <a:bodyPr/>
        <a:lstStyle/>
        <a:p>
          <a:pPr rtl="1"/>
          <a:endParaRPr lang="ar-EG"/>
        </a:p>
      </dgm:t>
    </dgm:pt>
    <dgm:pt modelId="{40359062-F64F-4BC2-B962-7112034609F7}" type="pres">
      <dgm:prSet presAssocID="{F82B44CB-623B-4C2E-91D2-62487009A050}" presName="Name0" presStyleCnt="0">
        <dgm:presLayoutVars>
          <dgm:chMax/>
          <dgm:chPref/>
          <dgm:dir/>
        </dgm:presLayoutVars>
      </dgm:prSet>
      <dgm:spPr/>
      <dgm:t>
        <a:bodyPr/>
        <a:lstStyle/>
        <a:p>
          <a:pPr rtl="1"/>
          <a:endParaRPr lang="ar-EG"/>
        </a:p>
      </dgm:t>
    </dgm:pt>
    <dgm:pt modelId="{996D265A-703C-4070-8D33-8839AA0DDAD6}" type="pres">
      <dgm:prSet presAssocID="{07790E0F-9FCF-4897-BA56-1EF44D5019D3}" presName="composite" presStyleCnt="0">
        <dgm:presLayoutVars>
          <dgm:chMax/>
          <dgm:chPref/>
        </dgm:presLayoutVars>
      </dgm:prSet>
      <dgm:spPr/>
    </dgm:pt>
    <dgm:pt modelId="{66695480-CBAE-4447-82E2-6C614918376B}" type="pres">
      <dgm:prSet presAssocID="{07790E0F-9FCF-4897-BA56-1EF44D5019D3}" presName="Image" presStyleLbl="bgImgPlace1" presStyleIdx="0" presStyleCnt="1"/>
      <dgm:spPr>
        <a:blipFill rotWithShape="1">
          <a:blip xmlns:r="http://schemas.openxmlformats.org/officeDocument/2006/relationships" r:embed="rId1"/>
          <a:stretch>
            <a:fillRect/>
          </a:stretch>
        </a:blipFill>
      </dgm:spPr>
      <dgm:t>
        <a:bodyPr/>
        <a:lstStyle/>
        <a:p>
          <a:pPr rtl="1"/>
          <a:endParaRPr lang="ar-EG"/>
        </a:p>
      </dgm:t>
    </dgm:pt>
    <dgm:pt modelId="{E54114D0-EA79-4105-A043-2D2B04DB7C46}" type="pres">
      <dgm:prSet presAssocID="{07790E0F-9FCF-4897-BA56-1EF44D5019D3}" presName="ParentText" presStyleLbl="revTx" presStyleIdx="0" presStyleCnt="1">
        <dgm:presLayoutVars>
          <dgm:chMax val="0"/>
          <dgm:chPref val="0"/>
          <dgm:bulletEnabled val="1"/>
        </dgm:presLayoutVars>
      </dgm:prSet>
      <dgm:spPr/>
      <dgm:t>
        <a:bodyPr/>
        <a:lstStyle/>
        <a:p>
          <a:pPr rtl="1"/>
          <a:endParaRPr lang="ar-EG"/>
        </a:p>
      </dgm:t>
    </dgm:pt>
    <dgm:pt modelId="{213D81B6-5F1E-4793-941B-16E77B89857C}" type="pres">
      <dgm:prSet presAssocID="{07790E0F-9FCF-4897-BA56-1EF44D5019D3}" presName="tlFrame" presStyleLbl="node1" presStyleIdx="0" presStyleCnt="4"/>
      <dgm:spPr/>
    </dgm:pt>
    <dgm:pt modelId="{7C60753E-207A-4845-AB4D-80E75B3DE9B8}" type="pres">
      <dgm:prSet presAssocID="{07790E0F-9FCF-4897-BA56-1EF44D5019D3}" presName="trFrame" presStyleLbl="node1" presStyleIdx="1" presStyleCnt="4"/>
      <dgm:spPr/>
    </dgm:pt>
    <dgm:pt modelId="{80EC57A2-D1AC-4992-9AF3-E70C34CC9C77}" type="pres">
      <dgm:prSet presAssocID="{07790E0F-9FCF-4897-BA56-1EF44D5019D3}" presName="blFrame" presStyleLbl="node1" presStyleIdx="2" presStyleCnt="4"/>
      <dgm:spPr/>
    </dgm:pt>
    <dgm:pt modelId="{130717BA-2FD6-4811-8D77-61EA75F58219}" type="pres">
      <dgm:prSet presAssocID="{07790E0F-9FCF-4897-BA56-1EF44D5019D3}" presName="brFrame" presStyleLbl="node1" presStyleIdx="3" presStyleCnt="4"/>
      <dgm:spPr/>
    </dgm:pt>
  </dgm:ptLst>
  <dgm:cxnLst>
    <dgm:cxn modelId="{BF2854DB-D563-4C65-8E3C-BFADC1E6576A}" type="presOf" srcId="{07790E0F-9FCF-4897-BA56-1EF44D5019D3}" destId="{E54114D0-EA79-4105-A043-2D2B04DB7C46}" srcOrd="0" destOrd="0" presId="urn:microsoft.com/office/officeart/2009/3/layout/FramedTextPicture"/>
    <dgm:cxn modelId="{80A4E293-FD05-4957-8D87-1EE3F2A35488}" type="presOf" srcId="{F82B44CB-623B-4C2E-91D2-62487009A050}" destId="{40359062-F64F-4BC2-B962-7112034609F7}" srcOrd="0" destOrd="0" presId="urn:microsoft.com/office/officeart/2009/3/layout/FramedTextPicture"/>
    <dgm:cxn modelId="{CB0A3E3A-C2BE-486E-8845-EB191FE4F489}" srcId="{F82B44CB-623B-4C2E-91D2-62487009A050}" destId="{07790E0F-9FCF-4897-BA56-1EF44D5019D3}" srcOrd="0" destOrd="0" parTransId="{A5D448F0-0A58-4875-B9EB-3D79FE91C41A}" sibTransId="{F76EC6E4-A413-4ABA-9630-D77169835A39}"/>
    <dgm:cxn modelId="{2680579B-0DCD-4EAF-B4D0-55518D19B815}" type="presParOf" srcId="{40359062-F64F-4BC2-B962-7112034609F7}" destId="{996D265A-703C-4070-8D33-8839AA0DDAD6}" srcOrd="0" destOrd="0" presId="urn:microsoft.com/office/officeart/2009/3/layout/FramedTextPicture"/>
    <dgm:cxn modelId="{12B438D3-78F9-4930-AFE0-6582592ED315}" type="presParOf" srcId="{996D265A-703C-4070-8D33-8839AA0DDAD6}" destId="{66695480-CBAE-4447-82E2-6C614918376B}" srcOrd="0" destOrd="0" presId="urn:microsoft.com/office/officeart/2009/3/layout/FramedTextPicture"/>
    <dgm:cxn modelId="{3ED0F828-1FF4-415F-8F1B-A59A64B3436B}" type="presParOf" srcId="{996D265A-703C-4070-8D33-8839AA0DDAD6}" destId="{E54114D0-EA79-4105-A043-2D2B04DB7C46}" srcOrd="1" destOrd="0" presId="urn:microsoft.com/office/officeart/2009/3/layout/FramedTextPicture"/>
    <dgm:cxn modelId="{BA35100C-169F-4DD5-BFA5-F1C840CC334F}" type="presParOf" srcId="{996D265A-703C-4070-8D33-8839AA0DDAD6}" destId="{213D81B6-5F1E-4793-941B-16E77B89857C}" srcOrd="2" destOrd="0" presId="urn:microsoft.com/office/officeart/2009/3/layout/FramedTextPicture"/>
    <dgm:cxn modelId="{D4864436-7C44-4642-868B-B04C471204D3}" type="presParOf" srcId="{996D265A-703C-4070-8D33-8839AA0DDAD6}" destId="{7C60753E-207A-4845-AB4D-80E75B3DE9B8}" srcOrd="3" destOrd="0" presId="urn:microsoft.com/office/officeart/2009/3/layout/FramedTextPicture"/>
    <dgm:cxn modelId="{34D083CE-188F-438E-AFEA-36535308EBD1}" type="presParOf" srcId="{996D265A-703C-4070-8D33-8839AA0DDAD6}" destId="{80EC57A2-D1AC-4992-9AF3-E70C34CC9C77}" srcOrd="4" destOrd="0" presId="urn:microsoft.com/office/officeart/2009/3/layout/FramedTextPicture"/>
    <dgm:cxn modelId="{8D99C7B0-F93F-499E-BC31-0AAB9694CABD}" type="presParOf" srcId="{996D265A-703C-4070-8D33-8839AA0DDAD6}" destId="{130717BA-2FD6-4811-8D77-61EA75F58219}"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77736092-B8BB-457A-B21C-B1A8DD361070}" type="doc">
      <dgm:prSet loTypeId="urn:microsoft.com/office/officeart/2008/layout/BubblePictureList" loCatId="picture" qsTypeId="urn:microsoft.com/office/officeart/2005/8/quickstyle/simple1" qsCatId="simple" csTypeId="urn:microsoft.com/office/officeart/2005/8/colors/accent1_2" csCatId="accent1" phldr="1"/>
      <dgm:spPr/>
      <dgm:t>
        <a:bodyPr/>
        <a:lstStyle/>
        <a:p>
          <a:pPr rtl="1"/>
          <a:endParaRPr lang="ar-EG"/>
        </a:p>
      </dgm:t>
    </dgm:pt>
    <dgm:pt modelId="{063367CC-BCB3-4E54-9103-8DEE49990C68}">
      <dgm:prSet phldrT="[Text]" custT="1"/>
      <dgm:spPr/>
      <dgm:t>
        <a:bodyPr/>
        <a:lstStyle/>
        <a:p>
          <a:pPr algn="justLow" rtl="1"/>
          <a:r>
            <a:rPr lang="ar-EG" sz="2400" dirty="0" smtClean="0"/>
            <a:t>وتمارسه الإدارة الوسطى والعليا وتأثيره متوسط المدى، ويوضع لمساعدة التخطيط الاستراتيجي ومن أمثلته تقدير حجم الطلب على سلعة معينة في السوق.</a:t>
          </a:r>
          <a:endParaRPr lang="ar-EG" sz="2400" dirty="0"/>
        </a:p>
      </dgm:t>
    </dgm:pt>
    <dgm:pt modelId="{67B42B9D-5C99-41BA-A0EF-2FEE66DD6FA8}" type="parTrans" cxnId="{86FC7F3B-B22E-4D7E-95A7-C618FEF11863}">
      <dgm:prSet/>
      <dgm:spPr/>
      <dgm:t>
        <a:bodyPr/>
        <a:lstStyle/>
        <a:p>
          <a:pPr algn="justLow" rtl="1"/>
          <a:endParaRPr lang="ar-EG" sz="2400"/>
        </a:p>
      </dgm:t>
    </dgm:pt>
    <dgm:pt modelId="{AB60101D-2568-4F7D-BF67-8BE70D141B5B}" type="sibTrans" cxnId="{86FC7F3B-B22E-4D7E-95A7-C618FEF11863}">
      <dgm:prSet/>
      <dgm:spPr>
        <a:blipFill rotWithShape="1">
          <a:blip xmlns:r="http://schemas.openxmlformats.org/officeDocument/2006/relationships" r:embed="rId1"/>
          <a:stretch>
            <a:fillRect/>
          </a:stretch>
        </a:blipFill>
      </dgm:spPr>
      <dgm:t>
        <a:bodyPr/>
        <a:lstStyle/>
        <a:p>
          <a:pPr algn="justLow" rtl="1"/>
          <a:endParaRPr lang="ar-EG" sz="2400"/>
        </a:p>
      </dgm:t>
    </dgm:pt>
    <dgm:pt modelId="{67AE4E2C-3A4E-4476-AF94-358E19EAD7D6}" type="pres">
      <dgm:prSet presAssocID="{77736092-B8BB-457A-B21C-B1A8DD361070}" presName="Name0" presStyleCnt="0">
        <dgm:presLayoutVars>
          <dgm:chMax val="8"/>
          <dgm:chPref val="8"/>
          <dgm:dir/>
        </dgm:presLayoutVars>
      </dgm:prSet>
      <dgm:spPr/>
      <dgm:t>
        <a:bodyPr/>
        <a:lstStyle/>
        <a:p>
          <a:pPr rtl="1"/>
          <a:endParaRPr lang="ar-EG"/>
        </a:p>
      </dgm:t>
    </dgm:pt>
    <dgm:pt modelId="{FBE87128-E4C5-4458-AE3D-89BD2E7DA28F}" type="pres">
      <dgm:prSet presAssocID="{063367CC-BCB3-4E54-9103-8DEE49990C68}" presName="parent_text_1" presStyleLbl="revTx" presStyleIdx="0" presStyleCnt="1" custLinFactNeighborX="-13913" custLinFactNeighborY="62999">
        <dgm:presLayoutVars>
          <dgm:chMax val="0"/>
          <dgm:chPref val="0"/>
          <dgm:bulletEnabled val="1"/>
        </dgm:presLayoutVars>
      </dgm:prSet>
      <dgm:spPr/>
      <dgm:t>
        <a:bodyPr/>
        <a:lstStyle/>
        <a:p>
          <a:pPr rtl="1"/>
          <a:endParaRPr lang="ar-EG"/>
        </a:p>
      </dgm:t>
    </dgm:pt>
    <dgm:pt modelId="{54EA36FF-C13D-4C42-9362-BDA56492F272}" type="pres">
      <dgm:prSet presAssocID="{063367CC-BCB3-4E54-9103-8DEE49990C68}" presName="image_accent_1" presStyleCnt="0"/>
      <dgm:spPr/>
    </dgm:pt>
    <dgm:pt modelId="{53D9A9B0-F098-4F5E-BFC3-4CAADBBAA22C}" type="pres">
      <dgm:prSet presAssocID="{063367CC-BCB3-4E54-9103-8DEE49990C68}" presName="imageAccentRepeatNode" presStyleLbl="alignNode1" presStyleIdx="0" presStyleCnt="2" custLinFactNeighborX="21824" custLinFactNeighborY="1662"/>
      <dgm:spPr/>
    </dgm:pt>
    <dgm:pt modelId="{462F7388-0829-48CC-9EDE-EEC2C5272C05}" type="pres">
      <dgm:prSet presAssocID="{063367CC-BCB3-4E54-9103-8DEE49990C68}" presName="accent_1" presStyleLbl="alignNode1" presStyleIdx="1" presStyleCnt="2" custLinFactNeighborX="73570" custLinFactNeighborY="5599"/>
      <dgm:spPr/>
    </dgm:pt>
    <dgm:pt modelId="{EFB15111-6685-4E9B-97ED-79C9D8473259}" type="pres">
      <dgm:prSet presAssocID="{AB60101D-2568-4F7D-BF67-8BE70D141B5B}" presName="image_1" presStyleCnt="0"/>
      <dgm:spPr/>
    </dgm:pt>
    <dgm:pt modelId="{8BA5ADA5-3AF9-42BF-B2CF-B9D2624DB949}" type="pres">
      <dgm:prSet presAssocID="{AB60101D-2568-4F7D-BF67-8BE70D141B5B}" presName="imageRepeatNode" presStyleLbl="fgImgPlace1" presStyleIdx="0" presStyleCnt="1" custLinFactNeighborX="23638" custLinFactNeighborY="1799"/>
      <dgm:spPr/>
      <dgm:t>
        <a:bodyPr/>
        <a:lstStyle/>
        <a:p>
          <a:pPr rtl="1"/>
          <a:endParaRPr lang="ar-EG"/>
        </a:p>
      </dgm:t>
    </dgm:pt>
  </dgm:ptLst>
  <dgm:cxnLst>
    <dgm:cxn modelId="{86FC7F3B-B22E-4D7E-95A7-C618FEF11863}" srcId="{77736092-B8BB-457A-B21C-B1A8DD361070}" destId="{063367CC-BCB3-4E54-9103-8DEE49990C68}" srcOrd="0" destOrd="0" parTransId="{67B42B9D-5C99-41BA-A0EF-2FEE66DD6FA8}" sibTransId="{AB60101D-2568-4F7D-BF67-8BE70D141B5B}"/>
    <dgm:cxn modelId="{2251E84A-B7F3-4CED-AA84-B92C37F28A24}" type="presOf" srcId="{AB60101D-2568-4F7D-BF67-8BE70D141B5B}" destId="{8BA5ADA5-3AF9-42BF-B2CF-B9D2624DB949}" srcOrd="0" destOrd="0" presId="urn:microsoft.com/office/officeart/2008/layout/BubblePictureList"/>
    <dgm:cxn modelId="{663FB582-DDEF-4ABF-BD46-55E28AF7236B}" type="presOf" srcId="{77736092-B8BB-457A-B21C-B1A8DD361070}" destId="{67AE4E2C-3A4E-4476-AF94-358E19EAD7D6}" srcOrd="0" destOrd="0" presId="urn:microsoft.com/office/officeart/2008/layout/BubblePictureList"/>
    <dgm:cxn modelId="{FF4C433B-B5D4-4468-A562-D9689E00FAC8}" type="presOf" srcId="{063367CC-BCB3-4E54-9103-8DEE49990C68}" destId="{FBE87128-E4C5-4458-AE3D-89BD2E7DA28F}" srcOrd="0" destOrd="0" presId="urn:microsoft.com/office/officeart/2008/layout/BubblePictureList"/>
    <dgm:cxn modelId="{6733C1DD-1508-4C37-8BF6-FD0BD67B4E25}" type="presParOf" srcId="{67AE4E2C-3A4E-4476-AF94-358E19EAD7D6}" destId="{FBE87128-E4C5-4458-AE3D-89BD2E7DA28F}" srcOrd="0" destOrd="0" presId="urn:microsoft.com/office/officeart/2008/layout/BubblePictureList"/>
    <dgm:cxn modelId="{49A7ACF3-4993-426A-B524-D56EDECB17E3}" type="presParOf" srcId="{67AE4E2C-3A4E-4476-AF94-358E19EAD7D6}" destId="{54EA36FF-C13D-4C42-9362-BDA56492F272}" srcOrd="1" destOrd="0" presId="urn:microsoft.com/office/officeart/2008/layout/BubblePictureList"/>
    <dgm:cxn modelId="{12AEA90D-0D5F-4E3F-800C-D25960266D8D}" type="presParOf" srcId="{54EA36FF-C13D-4C42-9362-BDA56492F272}" destId="{53D9A9B0-F098-4F5E-BFC3-4CAADBBAA22C}" srcOrd="0" destOrd="0" presId="urn:microsoft.com/office/officeart/2008/layout/BubblePictureList"/>
    <dgm:cxn modelId="{D0124F1E-182A-4064-8103-78E1D7FCBC2C}" type="presParOf" srcId="{67AE4E2C-3A4E-4476-AF94-358E19EAD7D6}" destId="{462F7388-0829-48CC-9EDE-EEC2C5272C05}" srcOrd="2" destOrd="0" presId="urn:microsoft.com/office/officeart/2008/layout/BubblePictureList"/>
    <dgm:cxn modelId="{3C793FAD-925F-4AD6-9C2B-FD7F791D8672}" type="presParOf" srcId="{67AE4E2C-3A4E-4476-AF94-358E19EAD7D6}" destId="{EFB15111-6685-4E9B-97ED-79C9D8473259}" srcOrd="3" destOrd="0" presId="urn:microsoft.com/office/officeart/2008/layout/BubblePictureList"/>
    <dgm:cxn modelId="{CB4D27CB-A169-4EFC-875B-1D337F8EC6A3}" type="presParOf" srcId="{EFB15111-6685-4E9B-97ED-79C9D8473259}" destId="{8BA5ADA5-3AF9-42BF-B2CF-B9D2624DB949}" srcOrd="0" destOrd="0" presId="urn:microsoft.com/office/officeart/2008/layout/Bubble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DAC7E2AE-BF2E-46F5-A64F-4A31B41DBB84}" type="doc">
      <dgm:prSet loTypeId="urn:microsoft.com/office/officeart/2005/8/layout/hProcess10#3" loCatId="picture" qsTypeId="urn:microsoft.com/office/officeart/2005/8/quickstyle/simple1" qsCatId="simple" csTypeId="urn:microsoft.com/office/officeart/2005/8/colors/accent1_2" csCatId="accent1" phldr="1"/>
      <dgm:spPr/>
      <dgm:t>
        <a:bodyPr/>
        <a:lstStyle/>
        <a:p>
          <a:pPr rtl="1"/>
          <a:endParaRPr lang="ar-EG"/>
        </a:p>
      </dgm:t>
    </dgm:pt>
    <dgm:pt modelId="{8240FA62-B4F3-45A6-9C73-D33E5BAAEE3F}">
      <dgm:prSet phldrT="[Text]" custT="1"/>
      <dgm:spPr>
        <a:solidFill>
          <a:srgbClr val="FF9797"/>
        </a:solidFill>
      </dgm:spPr>
      <dgm:t>
        <a:bodyPr/>
        <a:lstStyle/>
        <a:p>
          <a:pPr algn="justLow" rtl="1"/>
          <a:r>
            <a:rPr lang="ar-EG" sz="2400" dirty="0" smtClean="0"/>
            <a:t>لا يتم اقتراض هذا النوع من الاموال فهو كناية عن المبلغ الذى يدين به الشخص إلى مونية الذى يسمحون له بالأحتفاظ بمخزونه من البضائع على أساس حساب مفتوح.</a:t>
          </a:r>
          <a:endParaRPr lang="ar-EG" sz="2400" dirty="0"/>
        </a:p>
      </dgm:t>
    </dgm:pt>
    <dgm:pt modelId="{E219ADA9-1B20-48C3-A548-62D8494116D1}" type="parTrans" cxnId="{54E4EBEF-5002-4561-AC4C-F1DB8E7B37C0}">
      <dgm:prSet/>
      <dgm:spPr/>
      <dgm:t>
        <a:bodyPr/>
        <a:lstStyle/>
        <a:p>
          <a:pPr rtl="1"/>
          <a:endParaRPr lang="ar-EG"/>
        </a:p>
      </dgm:t>
    </dgm:pt>
    <dgm:pt modelId="{050C8BA0-E91D-4033-9DD3-2C8736DE1570}" type="sibTrans" cxnId="{54E4EBEF-5002-4561-AC4C-F1DB8E7B37C0}">
      <dgm:prSet/>
      <dgm:spPr/>
      <dgm:t>
        <a:bodyPr/>
        <a:lstStyle/>
        <a:p>
          <a:pPr rtl="1"/>
          <a:endParaRPr lang="ar-EG"/>
        </a:p>
      </dgm:t>
    </dgm:pt>
    <dgm:pt modelId="{BE6C413B-F1EA-4EE0-AF1A-21D9A4C73409}" type="pres">
      <dgm:prSet presAssocID="{DAC7E2AE-BF2E-46F5-A64F-4A31B41DBB84}" presName="Name0" presStyleCnt="0">
        <dgm:presLayoutVars>
          <dgm:dir val="rev"/>
          <dgm:resizeHandles val="exact"/>
        </dgm:presLayoutVars>
      </dgm:prSet>
      <dgm:spPr/>
      <dgm:t>
        <a:bodyPr/>
        <a:lstStyle/>
        <a:p>
          <a:pPr rtl="1"/>
          <a:endParaRPr lang="ar-EG"/>
        </a:p>
      </dgm:t>
    </dgm:pt>
    <dgm:pt modelId="{4578CD9D-1353-45C9-9FB5-44D1AB005445}" type="pres">
      <dgm:prSet presAssocID="{8240FA62-B4F3-45A6-9C73-D33E5BAAEE3F}" presName="composite" presStyleCnt="0"/>
      <dgm:spPr/>
    </dgm:pt>
    <dgm:pt modelId="{22C8422F-10C9-4DDD-8F58-378CB14E2BD1}" type="pres">
      <dgm:prSet presAssocID="{8240FA62-B4F3-45A6-9C73-D33E5BAAEE3F}" presName="imagSh" presStyleLbl="bgImgPlace1" presStyleIdx="0" presStyleCnt="1"/>
      <dgm:spPr>
        <a:blipFill rotWithShape="1">
          <a:blip xmlns:r="http://schemas.openxmlformats.org/officeDocument/2006/relationships" r:embed="rId1"/>
          <a:stretch>
            <a:fillRect/>
          </a:stretch>
        </a:blipFill>
      </dgm:spPr>
      <dgm:t>
        <a:bodyPr/>
        <a:lstStyle/>
        <a:p>
          <a:pPr rtl="1"/>
          <a:endParaRPr lang="ar-EG"/>
        </a:p>
      </dgm:t>
    </dgm:pt>
    <dgm:pt modelId="{956A91CA-F537-4208-9D4D-C155D1A9F8A9}" type="pres">
      <dgm:prSet presAssocID="{8240FA62-B4F3-45A6-9C73-D33E5BAAEE3F}" presName="txNode" presStyleLbl="node1" presStyleIdx="0" presStyleCnt="1">
        <dgm:presLayoutVars>
          <dgm:bulletEnabled val="1"/>
        </dgm:presLayoutVars>
      </dgm:prSet>
      <dgm:spPr/>
      <dgm:t>
        <a:bodyPr/>
        <a:lstStyle/>
        <a:p>
          <a:pPr rtl="1"/>
          <a:endParaRPr lang="ar-EG"/>
        </a:p>
      </dgm:t>
    </dgm:pt>
  </dgm:ptLst>
  <dgm:cxnLst>
    <dgm:cxn modelId="{54E4EBEF-5002-4561-AC4C-F1DB8E7B37C0}" srcId="{DAC7E2AE-BF2E-46F5-A64F-4A31B41DBB84}" destId="{8240FA62-B4F3-45A6-9C73-D33E5BAAEE3F}" srcOrd="0" destOrd="0" parTransId="{E219ADA9-1B20-48C3-A548-62D8494116D1}" sibTransId="{050C8BA0-E91D-4033-9DD3-2C8736DE1570}"/>
    <dgm:cxn modelId="{C312DCFB-8517-4B4E-95BC-393092A4F366}" type="presOf" srcId="{DAC7E2AE-BF2E-46F5-A64F-4A31B41DBB84}" destId="{BE6C413B-F1EA-4EE0-AF1A-21D9A4C73409}" srcOrd="0" destOrd="0" presId="urn:microsoft.com/office/officeart/2005/8/layout/hProcess10#3"/>
    <dgm:cxn modelId="{E2C786B0-EDE9-49DA-9561-588E73D1B5ED}" type="presOf" srcId="{8240FA62-B4F3-45A6-9C73-D33E5BAAEE3F}" destId="{956A91CA-F537-4208-9D4D-C155D1A9F8A9}" srcOrd="0" destOrd="0" presId="urn:microsoft.com/office/officeart/2005/8/layout/hProcess10#3"/>
    <dgm:cxn modelId="{9FEBF916-0344-443D-AA52-ED61263D89A3}" type="presParOf" srcId="{BE6C413B-F1EA-4EE0-AF1A-21D9A4C73409}" destId="{4578CD9D-1353-45C9-9FB5-44D1AB005445}" srcOrd="0" destOrd="0" presId="urn:microsoft.com/office/officeart/2005/8/layout/hProcess10#3"/>
    <dgm:cxn modelId="{D0E801C2-9DB5-4F76-B6CC-9E15DF388C22}" type="presParOf" srcId="{4578CD9D-1353-45C9-9FB5-44D1AB005445}" destId="{22C8422F-10C9-4DDD-8F58-378CB14E2BD1}" srcOrd="0" destOrd="0" presId="urn:microsoft.com/office/officeart/2005/8/layout/hProcess10#3"/>
    <dgm:cxn modelId="{FBBB02CE-517D-40C6-8DCE-37811379EABE}" type="presParOf" srcId="{4578CD9D-1353-45C9-9FB5-44D1AB005445}" destId="{956A91CA-F537-4208-9D4D-C155D1A9F8A9}" srcOrd="1" destOrd="0" presId="urn:microsoft.com/office/officeart/2005/8/layout/hProcess10#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D9718C9F-EE98-49A5-8A81-879AE99CF3D7}" type="doc">
      <dgm:prSet loTypeId="urn:microsoft.com/office/officeart/2005/8/layout/vList4#1" loCatId="picture" qsTypeId="urn:microsoft.com/office/officeart/2005/8/quickstyle/simple1" qsCatId="simple" csTypeId="urn:microsoft.com/office/officeart/2005/8/colors/accent1_2" csCatId="accent1" phldr="1"/>
      <dgm:spPr/>
      <dgm:t>
        <a:bodyPr/>
        <a:lstStyle/>
        <a:p>
          <a:pPr rtl="1"/>
          <a:endParaRPr lang="ar-EG"/>
        </a:p>
      </dgm:t>
    </dgm:pt>
    <dgm:pt modelId="{0CA2381A-638F-40AF-9AFC-600FFD83BD3D}">
      <dgm:prSet phldrT="[Text]" custT="1"/>
      <dgm:spPr>
        <a:solidFill>
          <a:schemeClr val="accent2">
            <a:lumMod val="60000"/>
            <a:lumOff val="40000"/>
          </a:schemeClr>
        </a:solidFill>
      </dgm:spPr>
      <dgm:t>
        <a:bodyPr/>
        <a:lstStyle/>
        <a:p>
          <a:pPr algn="justLow" rtl="1"/>
          <a:r>
            <a:rPr lang="ar-EG" sz="2400" dirty="0" smtClean="0"/>
            <a:t>تؤمن المصارف والمقرضون الأخرين هذا النوع من الأموال لشراء مخزون البضائع لأسباب خاصة ، مثل شراء المخزون لموسم البيع المقبل وتتصف هذه القروض بتمويلها الذاتى لأنها تولد أموالها من المبيعات ويتم تسديدها فترة لا تتعدى السنة الواحدة .</a:t>
          </a:r>
          <a:endParaRPr lang="ar-EG" sz="2400" dirty="0"/>
        </a:p>
      </dgm:t>
    </dgm:pt>
    <dgm:pt modelId="{464015AC-D792-4102-A339-2FD701B76138}" type="parTrans" cxnId="{FA01F6B1-946D-4E8C-89D4-583C82431783}">
      <dgm:prSet/>
      <dgm:spPr/>
      <dgm:t>
        <a:bodyPr/>
        <a:lstStyle/>
        <a:p>
          <a:pPr algn="justLow" rtl="1"/>
          <a:endParaRPr lang="ar-EG" sz="2400"/>
        </a:p>
      </dgm:t>
    </dgm:pt>
    <dgm:pt modelId="{48CEBCC8-842F-44B4-8C30-F9D4910ECBF1}" type="sibTrans" cxnId="{FA01F6B1-946D-4E8C-89D4-583C82431783}">
      <dgm:prSet/>
      <dgm:spPr/>
      <dgm:t>
        <a:bodyPr/>
        <a:lstStyle/>
        <a:p>
          <a:pPr algn="justLow" rtl="1"/>
          <a:endParaRPr lang="ar-EG" sz="2400"/>
        </a:p>
      </dgm:t>
    </dgm:pt>
    <dgm:pt modelId="{2D7AC902-23BA-4076-9294-444656C224CE}" type="pres">
      <dgm:prSet presAssocID="{D9718C9F-EE98-49A5-8A81-879AE99CF3D7}" presName="linear" presStyleCnt="0">
        <dgm:presLayoutVars>
          <dgm:dir/>
          <dgm:resizeHandles val="exact"/>
        </dgm:presLayoutVars>
      </dgm:prSet>
      <dgm:spPr/>
      <dgm:t>
        <a:bodyPr/>
        <a:lstStyle/>
        <a:p>
          <a:pPr rtl="1"/>
          <a:endParaRPr lang="ar-EG"/>
        </a:p>
      </dgm:t>
    </dgm:pt>
    <dgm:pt modelId="{57C3D6F6-C070-4D8C-9C49-375B37C4149E}" type="pres">
      <dgm:prSet presAssocID="{0CA2381A-638F-40AF-9AFC-600FFD83BD3D}" presName="comp" presStyleCnt="0"/>
      <dgm:spPr/>
    </dgm:pt>
    <dgm:pt modelId="{630395D6-520F-4C38-8219-62B50B3F10D5}" type="pres">
      <dgm:prSet presAssocID="{0CA2381A-638F-40AF-9AFC-600FFD83BD3D}" presName="box" presStyleLbl="node1" presStyleIdx="0" presStyleCnt="1"/>
      <dgm:spPr/>
      <dgm:t>
        <a:bodyPr/>
        <a:lstStyle/>
        <a:p>
          <a:pPr rtl="1"/>
          <a:endParaRPr lang="ar-EG"/>
        </a:p>
      </dgm:t>
    </dgm:pt>
    <dgm:pt modelId="{65C9D1A4-2742-4C69-A782-FB52F9D9015A}" type="pres">
      <dgm:prSet presAssocID="{0CA2381A-638F-40AF-9AFC-600FFD83BD3D}" presName="img" presStyleLbl="fgImgPlace1" presStyleIdx="0" presStyleCnt="1"/>
      <dgm:spPr>
        <a:blipFill rotWithShape="1">
          <a:blip xmlns:r="http://schemas.openxmlformats.org/officeDocument/2006/relationships" r:embed="rId1"/>
          <a:stretch>
            <a:fillRect/>
          </a:stretch>
        </a:blipFill>
      </dgm:spPr>
      <dgm:t>
        <a:bodyPr/>
        <a:lstStyle/>
        <a:p>
          <a:pPr rtl="1"/>
          <a:endParaRPr lang="ar-EG"/>
        </a:p>
      </dgm:t>
    </dgm:pt>
    <dgm:pt modelId="{EB681F38-94A3-4C60-9485-209F54E33545}" type="pres">
      <dgm:prSet presAssocID="{0CA2381A-638F-40AF-9AFC-600FFD83BD3D}" presName="text" presStyleLbl="node1" presStyleIdx="0" presStyleCnt="1">
        <dgm:presLayoutVars>
          <dgm:bulletEnabled val="1"/>
        </dgm:presLayoutVars>
      </dgm:prSet>
      <dgm:spPr/>
      <dgm:t>
        <a:bodyPr/>
        <a:lstStyle/>
        <a:p>
          <a:pPr rtl="1"/>
          <a:endParaRPr lang="ar-EG"/>
        </a:p>
      </dgm:t>
    </dgm:pt>
  </dgm:ptLst>
  <dgm:cxnLst>
    <dgm:cxn modelId="{C431B62A-4FE4-46CA-A38B-79EE25D493B9}" type="presOf" srcId="{D9718C9F-EE98-49A5-8A81-879AE99CF3D7}" destId="{2D7AC902-23BA-4076-9294-444656C224CE}" srcOrd="0" destOrd="0" presId="urn:microsoft.com/office/officeart/2005/8/layout/vList4#1"/>
    <dgm:cxn modelId="{C9AB25F4-2D15-4510-9A2D-4135D989A424}" type="presOf" srcId="{0CA2381A-638F-40AF-9AFC-600FFD83BD3D}" destId="{EB681F38-94A3-4C60-9485-209F54E33545}" srcOrd="1" destOrd="0" presId="urn:microsoft.com/office/officeart/2005/8/layout/vList4#1"/>
    <dgm:cxn modelId="{B7B1E0F4-8245-435E-BD22-25C48CD14C0B}" type="presOf" srcId="{0CA2381A-638F-40AF-9AFC-600FFD83BD3D}" destId="{630395D6-520F-4C38-8219-62B50B3F10D5}" srcOrd="0" destOrd="0" presId="urn:microsoft.com/office/officeart/2005/8/layout/vList4#1"/>
    <dgm:cxn modelId="{FA01F6B1-946D-4E8C-89D4-583C82431783}" srcId="{D9718C9F-EE98-49A5-8A81-879AE99CF3D7}" destId="{0CA2381A-638F-40AF-9AFC-600FFD83BD3D}" srcOrd="0" destOrd="0" parTransId="{464015AC-D792-4102-A339-2FD701B76138}" sibTransId="{48CEBCC8-842F-44B4-8C30-F9D4910ECBF1}"/>
    <dgm:cxn modelId="{C564F492-D94D-418B-9059-758C2EF802F4}" type="presParOf" srcId="{2D7AC902-23BA-4076-9294-444656C224CE}" destId="{57C3D6F6-C070-4D8C-9C49-375B37C4149E}" srcOrd="0" destOrd="0" presId="urn:microsoft.com/office/officeart/2005/8/layout/vList4#1"/>
    <dgm:cxn modelId="{97811A58-189A-4ECA-8C1D-D6A88E5EDB21}" type="presParOf" srcId="{57C3D6F6-C070-4D8C-9C49-375B37C4149E}" destId="{630395D6-520F-4C38-8219-62B50B3F10D5}" srcOrd="0" destOrd="0" presId="urn:microsoft.com/office/officeart/2005/8/layout/vList4#1"/>
    <dgm:cxn modelId="{5331A244-AF2F-4861-A33D-AD252D50823C}" type="presParOf" srcId="{57C3D6F6-C070-4D8C-9C49-375B37C4149E}" destId="{65C9D1A4-2742-4C69-A782-FB52F9D9015A}" srcOrd="1" destOrd="0" presId="urn:microsoft.com/office/officeart/2005/8/layout/vList4#1"/>
    <dgm:cxn modelId="{012D18F6-84A4-4491-95BD-33FE238EE0FF}" type="presParOf" srcId="{57C3D6F6-C070-4D8C-9C49-375B37C4149E}" destId="{EB681F38-94A3-4C60-9485-209F54E33545}" srcOrd="2" destOrd="0" presId="urn:microsoft.com/office/officeart/2005/8/layout/vList4#1"/>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74F5ACAA-7752-4AE4-A4E3-E2DFBE8F96BE}" type="doc">
      <dgm:prSet loTypeId="urn:microsoft.com/office/officeart/2008/layout/BendingPictureCaptionList" loCatId="picture" qsTypeId="urn:microsoft.com/office/officeart/2005/8/quickstyle/simple1" qsCatId="simple" csTypeId="urn:microsoft.com/office/officeart/2005/8/colors/accent1_2" csCatId="accent1" phldr="1"/>
      <dgm:spPr/>
      <dgm:t>
        <a:bodyPr/>
        <a:lstStyle/>
        <a:p>
          <a:pPr rtl="1"/>
          <a:endParaRPr lang="ar-EG"/>
        </a:p>
      </dgm:t>
    </dgm:pt>
    <dgm:pt modelId="{90051DB4-B851-4B74-8D9C-C64E7E9D8865}">
      <dgm:prSet phldrT="[Text]" custT="1"/>
      <dgm:spPr/>
      <dgm:t>
        <a:bodyPr/>
        <a:lstStyle/>
        <a:p>
          <a:pPr algn="justLow" rtl="1"/>
          <a:r>
            <a:rPr lang="ar-EG" sz="2400" dirty="0" smtClean="0">
              <a:solidFill>
                <a:srgbClr val="002060"/>
              </a:solidFill>
            </a:rPr>
            <a:t>تستعمل القروض التى تتخطى السنة الواحدة من أجل توسيع المؤسسة أو تحديثها من الأرباح المتركمة يتخذ هذا النوع من القروض عادة شكل رهن أو سند كمبيالة. </a:t>
          </a:r>
          <a:endParaRPr lang="ar-EG" sz="2400" dirty="0">
            <a:solidFill>
              <a:srgbClr val="002060"/>
            </a:solidFill>
          </a:endParaRPr>
        </a:p>
      </dgm:t>
    </dgm:pt>
    <dgm:pt modelId="{E88BDEE6-6384-493A-8F94-AA0A2E99CE42}" type="parTrans" cxnId="{8A1AD98B-4F7F-4D82-BF7A-0133FA69CF4E}">
      <dgm:prSet/>
      <dgm:spPr/>
      <dgm:t>
        <a:bodyPr/>
        <a:lstStyle/>
        <a:p>
          <a:pPr rtl="1"/>
          <a:endParaRPr lang="ar-EG"/>
        </a:p>
      </dgm:t>
    </dgm:pt>
    <dgm:pt modelId="{789767BA-66B0-44BA-91CF-8ECD5A4FFF7A}" type="sibTrans" cxnId="{8A1AD98B-4F7F-4D82-BF7A-0133FA69CF4E}">
      <dgm:prSet/>
      <dgm:spPr/>
      <dgm:t>
        <a:bodyPr/>
        <a:lstStyle/>
        <a:p>
          <a:pPr rtl="1"/>
          <a:endParaRPr lang="ar-EG"/>
        </a:p>
      </dgm:t>
    </dgm:pt>
    <dgm:pt modelId="{CC1A47B5-F7A8-4208-A872-DC7E8D002F01}" type="pres">
      <dgm:prSet presAssocID="{74F5ACAA-7752-4AE4-A4E3-E2DFBE8F96BE}" presName="Name0" presStyleCnt="0">
        <dgm:presLayoutVars>
          <dgm:dir/>
          <dgm:resizeHandles val="exact"/>
        </dgm:presLayoutVars>
      </dgm:prSet>
      <dgm:spPr/>
      <dgm:t>
        <a:bodyPr/>
        <a:lstStyle/>
        <a:p>
          <a:pPr rtl="1"/>
          <a:endParaRPr lang="ar-EG"/>
        </a:p>
      </dgm:t>
    </dgm:pt>
    <dgm:pt modelId="{1F5CE919-2460-4FF6-B661-AB8AC9F283D8}" type="pres">
      <dgm:prSet presAssocID="{90051DB4-B851-4B74-8D9C-C64E7E9D8865}" presName="composite" presStyleCnt="0"/>
      <dgm:spPr/>
    </dgm:pt>
    <dgm:pt modelId="{DA84CFE4-E33D-47EC-9C56-088DEDE24479}" type="pres">
      <dgm:prSet presAssocID="{90051DB4-B851-4B74-8D9C-C64E7E9D8865}" presName="rect1" presStyleLbl="bgImgPlace1" presStyleIdx="0" presStyleCnt="1"/>
      <dgm:spPr>
        <a:blipFill rotWithShape="1">
          <a:blip xmlns:r="http://schemas.openxmlformats.org/officeDocument/2006/relationships" r:embed="rId1"/>
          <a:stretch>
            <a:fillRect/>
          </a:stretch>
        </a:blipFill>
      </dgm:spPr>
      <dgm:t>
        <a:bodyPr/>
        <a:lstStyle/>
        <a:p>
          <a:pPr rtl="1"/>
          <a:endParaRPr lang="ar-EG"/>
        </a:p>
      </dgm:t>
    </dgm:pt>
    <dgm:pt modelId="{FCADFED4-6127-4D69-B3C0-0966000A4972}" type="pres">
      <dgm:prSet presAssocID="{90051DB4-B851-4B74-8D9C-C64E7E9D8865}" presName="wedgeRectCallout1" presStyleLbl="node1" presStyleIdx="0" presStyleCnt="1">
        <dgm:presLayoutVars>
          <dgm:bulletEnabled val="1"/>
        </dgm:presLayoutVars>
      </dgm:prSet>
      <dgm:spPr/>
      <dgm:t>
        <a:bodyPr/>
        <a:lstStyle/>
        <a:p>
          <a:pPr rtl="1"/>
          <a:endParaRPr lang="ar-EG"/>
        </a:p>
      </dgm:t>
    </dgm:pt>
  </dgm:ptLst>
  <dgm:cxnLst>
    <dgm:cxn modelId="{8A1AD98B-4F7F-4D82-BF7A-0133FA69CF4E}" srcId="{74F5ACAA-7752-4AE4-A4E3-E2DFBE8F96BE}" destId="{90051DB4-B851-4B74-8D9C-C64E7E9D8865}" srcOrd="0" destOrd="0" parTransId="{E88BDEE6-6384-493A-8F94-AA0A2E99CE42}" sibTransId="{789767BA-66B0-44BA-91CF-8ECD5A4FFF7A}"/>
    <dgm:cxn modelId="{36245512-B6E6-4D5A-B714-4D72CB9D4A18}" type="presOf" srcId="{74F5ACAA-7752-4AE4-A4E3-E2DFBE8F96BE}" destId="{CC1A47B5-F7A8-4208-A872-DC7E8D002F01}" srcOrd="0" destOrd="0" presId="urn:microsoft.com/office/officeart/2008/layout/BendingPictureCaptionList"/>
    <dgm:cxn modelId="{1F85F4B3-2E44-4894-AC06-21B628251D61}" type="presOf" srcId="{90051DB4-B851-4B74-8D9C-C64E7E9D8865}" destId="{FCADFED4-6127-4D69-B3C0-0966000A4972}" srcOrd="0" destOrd="0" presId="urn:microsoft.com/office/officeart/2008/layout/BendingPictureCaptionList"/>
    <dgm:cxn modelId="{C129C23F-EF94-4275-B1E5-8C3597FB6E23}" type="presParOf" srcId="{CC1A47B5-F7A8-4208-A872-DC7E8D002F01}" destId="{1F5CE919-2460-4FF6-B661-AB8AC9F283D8}" srcOrd="0" destOrd="0" presId="urn:microsoft.com/office/officeart/2008/layout/BendingPictureCaptionList"/>
    <dgm:cxn modelId="{6355D60E-A601-46DF-A34C-27955AB05552}" type="presParOf" srcId="{1F5CE919-2460-4FF6-B661-AB8AC9F283D8}" destId="{DA84CFE4-E33D-47EC-9C56-088DEDE24479}" srcOrd="0" destOrd="0" presId="urn:microsoft.com/office/officeart/2008/layout/BendingPictureCaptionList"/>
    <dgm:cxn modelId="{69781BB4-D886-4A19-80E9-A1D9127DAD73}" type="presParOf" srcId="{1F5CE919-2460-4FF6-B661-AB8AC9F283D8}" destId="{FCADFED4-6127-4D69-B3C0-0966000A4972}" srcOrd="1" destOrd="0" presId="urn:microsoft.com/office/officeart/2008/layout/BendingPictureCa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93051DE1-C560-485C-B95E-E9DCC540F289}"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pPr rtl="1"/>
          <a:endParaRPr lang="ar-EG"/>
        </a:p>
      </dgm:t>
    </dgm:pt>
    <dgm:pt modelId="{CF0F4685-5911-4640-AC02-B14B2FCFF05F}">
      <dgm:prSet phldrT="[Text]" custT="1"/>
      <dgm:spPr>
        <a:solidFill>
          <a:srgbClr val="92D050"/>
        </a:solidFill>
      </dgm:spPr>
      <dgm:t>
        <a:bodyPr/>
        <a:lstStyle/>
        <a:p>
          <a:pPr algn="ctr" rtl="1"/>
          <a:r>
            <a:rPr lang="ar-EG" sz="2400" dirty="0" smtClean="0">
              <a:solidFill>
                <a:srgbClr val="002060"/>
              </a:solidFill>
            </a:rPr>
            <a:t>لا يتم أبدا تسديد هذه النوع من الأموال ويدفع المستثمر للمؤسسة نقدا مقابل حصة من ملكية المؤسسة. </a:t>
          </a:r>
          <a:endParaRPr lang="ar-EG" sz="2400" dirty="0">
            <a:solidFill>
              <a:srgbClr val="002060"/>
            </a:solidFill>
          </a:endParaRPr>
        </a:p>
      </dgm:t>
    </dgm:pt>
    <dgm:pt modelId="{7E7135A8-6114-4B21-B70A-754B0F21405D}" type="parTrans" cxnId="{1AB64757-BF08-41AA-AAD3-4913C70330BA}">
      <dgm:prSet/>
      <dgm:spPr/>
      <dgm:t>
        <a:bodyPr/>
        <a:lstStyle/>
        <a:p>
          <a:pPr rtl="1"/>
          <a:endParaRPr lang="ar-EG"/>
        </a:p>
      </dgm:t>
    </dgm:pt>
    <dgm:pt modelId="{5AF32FB2-6A44-4217-A3BC-8FC1E0CF4B85}" type="sibTrans" cxnId="{1AB64757-BF08-41AA-AAD3-4913C70330BA}">
      <dgm:prSet/>
      <dgm:spPr/>
      <dgm:t>
        <a:bodyPr/>
        <a:lstStyle/>
        <a:p>
          <a:pPr rtl="1"/>
          <a:endParaRPr lang="ar-EG"/>
        </a:p>
      </dgm:t>
    </dgm:pt>
    <dgm:pt modelId="{01CA57AC-1F0A-47D1-BE8F-801A76449724}" type="pres">
      <dgm:prSet presAssocID="{93051DE1-C560-485C-B95E-E9DCC540F289}" presName="Name0" presStyleCnt="0">
        <dgm:presLayoutVars>
          <dgm:dir/>
          <dgm:resizeHandles/>
        </dgm:presLayoutVars>
      </dgm:prSet>
      <dgm:spPr/>
      <dgm:t>
        <a:bodyPr/>
        <a:lstStyle/>
        <a:p>
          <a:pPr rtl="1"/>
          <a:endParaRPr lang="ar-EG"/>
        </a:p>
      </dgm:t>
    </dgm:pt>
    <dgm:pt modelId="{9785A84F-B967-477E-841A-F5E1976D10D4}" type="pres">
      <dgm:prSet presAssocID="{CF0F4685-5911-4640-AC02-B14B2FCFF05F}" presName="composite" presStyleCnt="0"/>
      <dgm:spPr/>
    </dgm:pt>
    <dgm:pt modelId="{722012D1-988C-494F-9A8B-9213AB1FAE5F}" type="pres">
      <dgm:prSet presAssocID="{CF0F4685-5911-4640-AC02-B14B2FCFF05F}" presName="rect1" presStyleLbl="bgImgPlace1" presStyleIdx="0" presStyleCnt="1"/>
      <dgm:spPr>
        <a:blipFill rotWithShape="1">
          <a:blip xmlns:r="http://schemas.openxmlformats.org/officeDocument/2006/relationships" r:embed="rId1"/>
          <a:stretch>
            <a:fillRect/>
          </a:stretch>
        </a:blipFill>
      </dgm:spPr>
      <dgm:t>
        <a:bodyPr/>
        <a:lstStyle/>
        <a:p>
          <a:pPr rtl="1"/>
          <a:endParaRPr lang="ar-EG"/>
        </a:p>
      </dgm:t>
    </dgm:pt>
    <dgm:pt modelId="{7B459770-4534-4B01-A807-FC8200CD9434}" type="pres">
      <dgm:prSet presAssocID="{CF0F4685-5911-4640-AC02-B14B2FCFF05F}" presName="rect2" presStyleLbl="node1" presStyleIdx="0" presStyleCnt="1">
        <dgm:presLayoutVars>
          <dgm:bulletEnabled val="1"/>
        </dgm:presLayoutVars>
      </dgm:prSet>
      <dgm:spPr/>
      <dgm:t>
        <a:bodyPr/>
        <a:lstStyle/>
        <a:p>
          <a:pPr rtl="1"/>
          <a:endParaRPr lang="ar-EG"/>
        </a:p>
      </dgm:t>
    </dgm:pt>
  </dgm:ptLst>
  <dgm:cxnLst>
    <dgm:cxn modelId="{7C518062-A0F0-459D-B535-45234F999D7F}" type="presOf" srcId="{93051DE1-C560-485C-B95E-E9DCC540F289}" destId="{01CA57AC-1F0A-47D1-BE8F-801A76449724}" srcOrd="0" destOrd="0" presId="urn:microsoft.com/office/officeart/2008/layout/BendingPictureBlocks"/>
    <dgm:cxn modelId="{EE2C2EE5-DB8F-41A0-A6EA-44BF383BB50E}" type="presOf" srcId="{CF0F4685-5911-4640-AC02-B14B2FCFF05F}" destId="{7B459770-4534-4B01-A807-FC8200CD9434}" srcOrd="0" destOrd="0" presId="urn:microsoft.com/office/officeart/2008/layout/BendingPictureBlocks"/>
    <dgm:cxn modelId="{1AB64757-BF08-41AA-AAD3-4913C70330BA}" srcId="{93051DE1-C560-485C-B95E-E9DCC540F289}" destId="{CF0F4685-5911-4640-AC02-B14B2FCFF05F}" srcOrd="0" destOrd="0" parTransId="{7E7135A8-6114-4B21-B70A-754B0F21405D}" sibTransId="{5AF32FB2-6A44-4217-A3BC-8FC1E0CF4B85}"/>
    <dgm:cxn modelId="{26EEC3C1-DF38-42B7-B642-E6CF2681AEFE}" type="presParOf" srcId="{01CA57AC-1F0A-47D1-BE8F-801A76449724}" destId="{9785A84F-B967-477E-841A-F5E1976D10D4}" srcOrd="0" destOrd="0" presId="urn:microsoft.com/office/officeart/2008/layout/BendingPictureBlocks"/>
    <dgm:cxn modelId="{D761F902-6611-4689-8618-E3E7D73C6D5F}" type="presParOf" srcId="{9785A84F-B967-477E-841A-F5E1976D10D4}" destId="{722012D1-988C-494F-9A8B-9213AB1FAE5F}" srcOrd="0" destOrd="0" presId="urn:microsoft.com/office/officeart/2008/layout/BendingPictureBlocks"/>
    <dgm:cxn modelId="{2D367803-CD71-45E4-8967-B9C1EBEB36B5}" type="presParOf" srcId="{9785A84F-B967-477E-841A-F5E1976D10D4}" destId="{7B459770-4534-4B01-A807-FC8200CD9434}"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DD8D761D-FA73-4661-AFD9-82987DE9CE81}" type="doc">
      <dgm:prSet loTypeId="urn:microsoft.com/office/officeart/2005/8/layout/pList2#2" loCatId="list" qsTypeId="urn:microsoft.com/office/officeart/2005/8/quickstyle/simple1" qsCatId="simple" csTypeId="urn:microsoft.com/office/officeart/2005/8/colors/accent1_2" csCatId="accent1" phldr="1"/>
      <dgm:spPr/>
    </dgm:pt>
    <dgm:pt modelId="{8637807C-0F08-49CA-A641-4DFD16CABCBB}">
      <dgm:prSet phldrT="[Text]" custT="1"/>
      <dgm:spPr>
        <a:xfrm rot="10800000">
          <a:off x="146896" y="2397866"/>
          <a:ext cx="4602751" cy="2930725"/>
        </a:xfrm>
        <a:solidFill>
          <a:srgbClr val="FF9797"/>
        </a:solidFill>
        <a:ln w="12700" cap="flat" cmpd="sng" algn="ctr">
          <a:solidFill>
            <a:sysClr val="window" lastClr="FFFFFF">
              <a:hueOff val="0"/>
              <a:satOff val="0"/>
              <a:lumOff val="0"/>
              <a:alphaOff val="0"/>
            </a:sysClr>
          </a:solidFill>
          <a:prstDash val="solid"/>
          <a:miter lim="800000"/>
        </a:ln>
        <a:effectLst/>
      </dgm:spPr>
      <dgm:t>
        <a:bodyPr/>
        <a:lstStyle/>
        <a:p>
          <a:pPr algn="justLow" rtl="1"/>
          <a:r>
            <a:rPr lang="ar-EG" sz="2400" dirty="0" smtClean="0">
              <a:solidFill>
                <a:sysClr val="window" lastClr="FFFFFF"/>
              </a:solidFill>
              <a:latin typeface="Calibri" panose="020F0502020204030204"/>
              <a:ea typeface="+mn-ea"/>
              <a:cs typeface="Arial" panose="020B0604020202020204" pitchFamily="34" charset="0"/>
            </a:rPr>
            <a:t>يتعذر على أصحاب المؤسسات عادة تحديد الفرق بين أنواع الأموال الأربعة ويجدر التذكر أن الأموال المقترضة لغايات مؤقتة ينبغى أن توظف فى المجالات المدرة فى للربح فى المؤسسة وأن تسدد مما يتم كسبه من تلك العملية إن أسهم رأس المال هى تلك التى تبقى فى المؤسسة وتزيد من صافى قيمتة بالنسبة لصاحب المؤسسة .</a:t>
          </a:r>
          <a:endParaRPr lang="ar-EG" sz="2400" dirty="0">
            <a:solidFill>
              <a:sysClr val="window" lastClr="FFFFFF"/>
            </a:solidFill>
            <a:latin typeface="Calibri" panose="020F0502020204030204"/>
            <a:ea typeface="+mn-ea"/>
            <a:cs typeface="Arial" panose="020B0604020202020204" pitchFamily="34" charset="0"/>
          </a:endParaRPr>
        </a:p>
      </dgm:t>
    </dgm:pt>
    <dgm:pt modelId="{2F58B8F6-EF10-49A1-97A3-6631185FA509}" type="parTrans" cxnId="{540EBA18-5A00-4A1D-BEF8-BE8137FB9E91}">
      <dgm:prSet/>
      <dgm:spPr/>
      <dgm:t>
        <a:bodyPr/>
        <a:lstStyle/>
        <a:p>
          <a:pPr rtl="1"/>
          <a:endParaRPr lang="ar-EG"/>
        </a:p>
      </dgm:t>
    </dgm:pt>
    <dgm:pt modelId="{F4564C30-1A0E-4565-BF0E-CD22C80F3D66}" type="sibTrans" cxnId="{540EBA18-5A00-4A1D-BEF8-BE8137FB9E91}">
      <dgm:prSet/>
      <dgm:spPr/>
      <dgm:t>
        <a:bodyPr/>
        <a:lstStyle/>
        <a:p>
          <a:pPr rtl="1"/>
          <a:endParaRPr lang="ar-EG"/>
        </a:p>
      </dgm:t>
    </dgm:pt>
    <dgm:pt modelId="{BCA294AF-D69A-492C-850C-24CA0EF40F9C}" type="pres">
      <dgm:prSet presAssocID="{DD8D761D-FA73-4661-AFD9-82987DE9CE81}" presName="Name0" presStyleCnt="0">
        <dgm:presLayoutVars>
          <dgm:dir/>
          <dgm:resizeHandles val="exact"/>
        </dgm:presLayoutVars>
      </dgm:prSet>
      <dgm:spPr/>
    </dgm:pt>
    <dgm:pt modelId="{48770747-EF79-4F28-9205-CB77CBB48786}" type="pres">
      <dgm:prSet presAssocID="{DD8D761D-FA73-4661-AFD9-82987DE9CE81}" presName="bkgdShp" presStyleLbl="alignAccFollowNode1" presStyleIdx="0" presStyleCnt="1"/>
      <dgm:spPr>
        <a:xfrm>
          <a:off x="0" y="0"/>
          <a:ext cx="4896544" cy="2397866"/>
        </a:xfrm>
        <a:prstGeom prst="roundRect">
          <a:avLst>
            <a:gd name="adj" fmla="val 10000"/>
          </a:avLst>
        </a:prstGeom>
        <a:solidFill>
          <a:srgbClr val="5B9BD5">
            <a:alpha val="90000"/>
            <a:tint val="40000"/>
            <a:hueOff val="0"/>
            <a:satOff val="0"/>
            <a:lumOff val="0"/>
            <a:alphaOff val="0"/>
          </a:srgbClr>
        </a:solidFill>
        <a:ln w="12700" cap="flat" cmpd="sng" algn="ctr">
          <a:solidFill>
            <a:srgbClr val="5B9BD5">
              <a:alpha val="90000"/>
              <a:tint val="40000"/>
              <a:hueOff val="0"/>
              <a:satOff val="0"/>
              <a:lumOff val="0"/>
              <a:alphaOff val="0"/>
            </a:srgbClr>
          </a:solidFill>
          <a:prstDash val="solid"/>
          <a:miter lim="800000"/>
        </a:ln>
        <a:effectLst/>
      </dgm:spPr>
    </dgm:pt>
    <dgm:pt modelId="{3F9F869B-0C34-440A-B5C1-A9523D1DBBA2}" type="pres">
      <dgm:prSet presAssocID="{DD8D761D-FA73-4661-AFD9-82987DE9CE81}" presName="linComp" presStyleCnt="0"/>
      <dgm:spPr/>
    </dgm:pt>
    <dgm:pt modelId="{D1E54D0F-D828-467F-AA4E-68FAC78061B4}" type="pres">
      <dgm:prSet presAssocID="{8637807C-0F08-49CA-A641-4DFD16CABCBB}" presName="compNode" presStyleCnt="0"/>
      <dgm:spPr/>
    </dgm:pt>
    <dgm:pt modelId="{FB52AA83-6360-4946-A6AB-2F8CFE7D4711}" type="pres">
      <dgm:prSet presAssocID="{8637807C-0F08-49CA-A641-4DFD16CABCBB}" presName="node" presStyleLbl="node1" presStyleIdx="0" presStyleCnt="1">
        <dgm:presLayoutVars>
          <dgm:bulletEnabled val="1"/>
        </dgm:presLayoutVars>
      </dgm:prSet>
      <dgm:spPr>
        <a:prstGeom prst="round2SameRect">
          <a:avLst>
            <a:gd name="adj1" fmla="val 10500"/>
            <a:gd name="adj2" fmla="val 0"/>
          </a:avLst>
        </a:prstGeom>
      </dgm:spPr>
      <dgm:t>
        <a:bodyPr/>
        <a:lstStyle/>
        <a:p>
          <a:pPr rtl="1"/>
          <a:endParaRPr lang="ar-EG"/>
        </a:p>
      </dgm:t>
    </dgm:pt>
    <dgm:pt modelId="{F70BF5F1-F42F-424E-B6E8-A109C5E78251}" type="pres">
      <dgm:prSet presAssocID="{8637807C-0F08-49CA-A641-4DFD16CABCBB}" presName="invisiNode" presStyleLbl="node1" presStyleIdx="0" presStyleCnt="1"/>
      <dgm:spPr/>
    </dgm:pt>
    <dgm:pt modelId="{0B22936F-CF80-4F9C-8118-9A046DB6A506}" type="pres">
      <dgm:prSet presAssocID="{8637807C-0F08-49CA-A641-4DFD16CABCBB}" presName="imagNode" presStyleLbl="fgImgPlace1" presStyleIdx="0" presStyleCnt="1"/>
      <dgm:spPr>
        <a:xfrm>
          <a:off x="146896" y="319715"/>
          <a:ext cx="4602751" cy="1758435"/>
        </a:xfrm>
        <a:prstGeom prst="roundRect">
          <a:avLst>
            <a:gd name="adj" fmla="val 10000"/>
          </a:avLst>
        </a:prstGeom>
        <a:blipFill rotWithShape="1">
          <a:blip xmlns:r="http://schemas.openxmlformats.org/officeDocument/2006/relationships" r:embed="rId1"/>
          <a:stretch>
            <a:fillRect/>
          </a:stretch>
        </a:blipFill>
        <a:ln w="12700" cap="flat" cmpd="sng" algn="ctr">
          <a:solidFill>
            <a:sysClr val="window" lastClr="FFFFFF">
              <a:hueOff val="0"/>
              <a:satOff val="0"/>
              <a:lumOff val="0"/>
              <a:alphaOff val="0"/>
            </a:sysClr>
          </a:solidFill>
          <a:prstDash val="solid"/>
          <a:miter lim="800000"/>
        </a:ln>
        <a:effectLst/>
      </dgm:spPr>
    </dgm:pt>
  </dgm:ptLst>
  <dgm:cxnLst>
    <dgm:cxn modelId="{B9F672FF-BA63-44D5-933B-B220F9D5E3C6}" type="presOf" srcId="{DD8D761D-FA73-4661-AFD9-82987DE9CE81}" destId="{BCA294AF-D69A-492C-850C-24CA0EF40F9C}" srcOrd="0" destOrd="0" presId="urn:microsoft.com/office/officeart/2005/8/layout/pList2#2"/>
    <dgm:cxn modelId="{7B9CF71C-F05C-4A56-A32D-310A416CD68B}" type="presOf" srcId="{8637807C-0F08-49CA-A641-4DFD16CABCBB}" destId="{FB52AA83-6360-4946-A6AB-2F8CFE7D4711}" srcOrd="0" destOrd="0" presId="urn:microsoft.com/office/officeart/2005/8/layout/pList2#2"/>
    <dgm:cxn modelId="{540EBA18-5A00-4A1D-BEF8-BE8137FB9E91}" srcId="{DD8D761D-FA73-4661-AFD9-82987DE9CE81}" destId="{8637807C-0F08-49CA-A641-4DFD16CABCBB}" srcOrd="0" destOrd="0" parTransId="{2F58B8F6-EF10-49A1-97A3-6631185FA509}" sibTransId="{F4564C30-1A0E-4565-BF0E-CD22C80F3D66}"/>
    <dgm:cxn modelId="{E9487586-49B0-4042-9EEA-695FF56F1D31}" type="presParOf" srcId="{BCA294AF-D69A-492C-850C-24CA0EF40F9C}" destId="{48770747-EF79-4F28-9205-CB77CBB48786}" srcOrd="0" destOrd="0" presId="urn:microsoft.com/office/officeart/2005/8/layout/pList2#2"/>
    <dgm:cxn modelId="{1FE63FCB-2125-4F55-BE4E-6E1BB74D79F1}" type="presParOf" srcId="{BCA294AF-D69A-492C-850C-24CA0EF40F9C}" destId="{3F9F869B-0C34-440A-B5C1-A9523D1DBBA2}" srcOrd="1" destOrd="0" presId="urn:microsoft.com/office/officeart/2005/8/layout/pList2#2"/>
    <dgm:cxn modelId="{1DEEEF07-0679-49B7-BFE2-88AB9E893A13}" type="presParOf" srcId="{3F9F869B-0C34-440A-B5C1-A9523D1DBBA2}" destId="{D1E54D0F-D828-467F-AA4E-68FAC78061B4}" srcOrd="0" destOrd="0" presId="urn:microsoft.com/office/officeart/2005/8/layout/pList2#2"/>
    <dgm:cxn modelId="{994A56ED-030D-4BC9-9454-5DAE7B14CBE5}" type="presParOf" srcId="{D1E54D0F-D828-467F-AA4E-68FAC78061B4}" destId="{FB52AA83-6360-4946-A6AB-2F8CFE7D4711}" srcOrd="0" destOrd="0" presId="urn:microsoft.com/office/officeart/2005/8/layout/pList2#2"/>
    <dgm:cxn modelId="{76BB5191-6B98-46A1-B652-6351F81069D6}" type="presParOf" srcId="{D1E54D0F-D828-467F-AA4E-68FAC78061B4}" destId="{F70BF5F1-F42F-424E-B6E8-A109C5E78251}" srcOrd="1" destOrd="0" presId="urn:microsoft.com/office/officeart/2005/8/layout/pList2#2"/>
    <dgm:cxn modelId="{54991C73-9CEA-48DA-97AA-E151F2AB96B3}" type="presParOf" srcId="{D1E54D0F-D828-467F-AA4E-68FAC78061B4}" destId="{0B22936F-CF80-4F9C-8118-9A046DB6A506}" srcOrd="2" destOrd="0" presId="urn:microsoft.com/office/officeart/2005/8/layout/pList2#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FA46AC00-8740-41B6-92AC-5CEB31406EDE}"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1397B2CC-40E0-4652-ABB5-C41893887B1A}">
      <dgm:prSet phldrT="[Text]" custT="1"/>
      <dgm:spPr>
        <a:solidFill>
          <a:srgbClr val="00B050"/>
        </a:solidFill>
      </dgm:spPr>
      <dgm:t>
        <a:bodyPr/>
        <a:lstStyle/>
        <a:p>
          <a:pPr algn="justLow" rtl="1"/>
          <a:r>
            <a:rPr lang="ar-EG" sz="2400" dirty="0" smtClean="0">
              <a:solidFill>
                <a:srgbClr val="002060"/>
              </a:solidFill>
            </a:rPr>
            <a:t>لا يمكن أن تضمن الرياديات حصولهن على قروض ولكنهن إذا كن مهيئات جيدا لدى توجهن إلى مؤسسات الإقراض ستزداد فرصهن فى الحصول على القروض .</a:t>
          </a:r>
          <a:endParaRPr lang="ar-EG" sz="2400" dirty="0">
            <a:solidFill>
              <a:srgbClr val="002060"/>
            </a:solidFill>
          </a:endParaRPr>
        </a:p>
      </dgm:t>
    </dgm:pt>
    <dgm:pt modelId="{BAA7522B-38A5-458B-9371-6B88035A39FD}" type="parTrans" cxnId="{7B280676-626B-4716-A42E-3F76534BD59F}">
      <dgm:prSet/>
      <dgm:spPr/>
      <dgm:t>
        <a:bodyPr/>
        <a:lstStyle/>
        <a:p>
          <a:pPr rtl="1"/>
          <a:endParaRPr lang="ar-EG"/>
        </a:p>
      </dgm:t>
    </dgm:pt>
    <dgm:pt modelId="{A48A8F33-1424-4BEC-836D-2FA2331BEFAD}" type="sibTrans" cxnId="{7B280676-626B-4716-A42E-3F76534BD59F}">
      <dgm:prSet/>
      <dgm:spPr/>
      <dgm:t>
        <a:bodyPr/>
        <a:lstStyle/>
        <a:p>
          <a:pPr rtl="1"/>
          <a:endParaRPr lang="ar-EG"/>
        </a:p>
      </dgm:t>
    </dgm:pt>
    <dgm:pt modelId="{B6E428B3-606B-421A-A713-51D0843EFA60}" type="pres">
      <dgm:prSet presAssocID="{FA46AC00-8740-41B6-92AC-5CEB31406EDE}" presName="Name0" presStyleCnt="0">
        <dgm:presLayoutVars>
          <dgm:chMax/>
          <dgm:chPref/>
          <dgm:dir/>
        </dgm:presLayoutVars>
      </dgm:prSet>
      <dgm:spPr/>
      <dgm:t>
        <a:bodyPr/>
        <a:lstStyle/>
        <a:p>
          <a:pPr rtl="1"/>
          <a:endParaRPr lang="ar-EG"/>
        </a:p>
      </dgm:t>
    </dgm:pt>
    <dgm:pt modelId="{8266AE4E-8574-4413-AB4D-9DCAD7364508}" type="pres">
      <dgm:prSet presAssocID="{1397B2CC-40E0-4652-ABB5-C41893887B1A}" presName="composite" presStyleCnt="0">
        <dgm:presLayoutVars>
          <dgm:chMax/>
          <dgm:chPref/>
        </dgm:presLayoutVars>
      </dgm:prSet>
      <dgm:spPr/>
    </dgm:pt>
    <dgm:pt modelId="{6C022BB0-EF73-4B88-9883-8EFF496E38D7}" type="pres">
      <dgm:prSet presAssocID="{1397B2CC-40E0-4652-ABB5-C41893887B1A}" presName="Image" presStyleLbl="bgImgPlace1" presStyleIdx="0" presStyleCnt="1"/>
      <dgm:spPr>
        <a:blipFill rotWithShape="1">
          <a:blip xmlns:r="http://schemas.openxmlformats.org/officeDocument/2006/relationships" r:embed="rId1"/>
          <a:stretch>
            <a:fillRect/>
          </a:stretch>
        </a:blipFill>
      </dgm:spPr>
    </dgm:pt>
    <dgm:pt modelId="{FDDADCE6-F806-4BF9-A197-128016E6B700}" type="pres">
      <dgm:prSet presAssocID="{1397B2CC-40E0-4652-ABB5-C41893887B1A}" presName="ParentText" presStyleLbl="revTx" presStyleIdx="0" presStyleCnt="1">
        <dgm:presLayoutVars>
          <dgm:chMax val="0"/>
          <dgm:chPref val="0"/>
          <dgm:bulletEnabled val="1"/>
        </dgm:presLayoutVars>
      </dgm:prSet>
      <dgm:spPr/>
      <dgm:t>
        <a:bodyPr/>
        <a:lstStyle/>
        <a:p>
          <a:pPr rtl="1"/>
          <a:endParaRPr lang="ar-EG"/>
        </a:p>
      </dgm:t>
    </dgm:pt>
    <dgm:pt modelId="{D856F945-48CE-4038-9EC6-912748B38BF9}" type="pres">
      <dgm:prSet presAssocID="{1397B2CC-40E0-4652-ABB5-C41893887B1A}" presName="tlFrame" presStyleLbl="node1" presStyleIdx="0" presStyleCnt="4"/>
      <dgm:spPr/>
    </dgm:pt>
    <dgm:pt modelId="{181D252A-1AC8-4B9E-9ACB-3A7E1387FCFC}" type="pres">
      <dgm:prSet presAssocID="{1397B2CC-40E0-4652-ABB5-C41893887B1A}" presName="trFrame" presStyleLbl="node1" presStyleIdx="1" presStyleCnt="4"/>
      <dgm:spPr/>
    </dgm:pt>
    <dgm:pt modelId="{7B8B0541-E6C1-4FE1-B10F-8121B88C8869}" type="pres">
      <dgm:prSet presAssocID="{1397B2CC-40E0-4652-ABB5-C41893887B1A}" presName="blFrame" presStyleLbl="node1" presStyleIdx="2" presStyleCnt="4"/>
      <dgm:spPr/>
    </dgm:pt>
    <dgm:pt modelId="{692141D1-67B7-4A42-9C64-7B0798DD472E}" type="pres">
      <dgm:prSet presAssocID="{1397B2CC-40E0-4652-ABB5-C41893887B1A}" presName="brFrame" presStyleLbl="node1" presStyleIdx="3" presStyleCnt="4"/>
      <dgm:spPr/>
    </dgm:pt>
  </dgm:ptLst>
  <dgm:cxnLst>
    <dgm:cxn modelId="{7B280676-626B-4716-A42E-3F76534BD59F}" srcId="{FA46AC00-8740-41B6-92AC-5CEB31406EDE}" destId="{1397B2CC-40E0-4652-ABB5-C41893887B1A}" srcOrd="0" destOrd="0" parTransId="{BAA7522B-38A5-458B-9371-6B88035A39FD}" sibTransId="{A48A8F33-1424-4BEC-836D-2FA2331BEFAD}"/>
    <dgm:cxn modelId="{09C0756C-61CC-4B35-ADCB-F650B0DF25FF}" type="presOf" srcId="{1397B2CC-40E0-4652-ABB5-C41893887B1A}" destId="{FDDADCE6-F806-4BF9-A197-128016E6B700}" srcOrd="0" destOrd="0" presId="urn:microsoft.com/office/officeart/2009/3/layout/FramedTextPicture"/>
    <dgm:cxn modelId="{17E8C44D-C0CF-418E-AE40-E2F66BE6E8D0}" type="presOf" srcId="{FA46AC00-8740-41B6-92AC-5CEB31406EDE}" destId="{B6E428B3-606B-421A-A713-51D0843EFA60}" srcOrd="0" destOrd="0" presId="urn:microsoft.com/office/officeart/2009/3/layout/FramedTextPicture"/>
    <dgm:cxn modelId="{2C062E8A-F99E-46FF-A29F-AD12EF6B6668}" type="presParOf" srcId="{B6E428B3-606B-421A-A713-51D0843EFA60}" destId="{8266AE4E-8574-4413-AB4D-9DCAD7364508}" srcOrd="0" destOrd="0" presId="urn:microsoft.com/office/officeart/2009/3/layout/FramedTextPicture"/>
    <dgm:cxn modelId="{0D6705F5-35BD-4F1F-B419-646C0AEC602F}" type="presParOf" srcId="{8266AE4E-8574-4413-AB4D-9DCAD7364508}" destId="{6C022BB0-EF73-4B88-9883-8EFF496E38D7}" srcOrd="0" destOrd="0" presId="urn:microsoft.com/office/officeart/2009/3/layout/FramedTextPicture"/>
    <dgm:cxn modelId="{DCC7B761-F6CC-4690-B46C-BDF8264EA94C}" type="presParOf" srcId="{8266AE4E-8574-4413-AB4D-9DCAD7364508}" destId="{FDDADCE6-F806-4BF9-A197-128016E6B700}" srcOrd="1" destOrd="0" presId="urn:microsoft.com/office/officeart/2009/3/layout/FramedTextPicture"/>
    <dgm:cxn modelId="{D4B265B7-CE9F-4B03-AE09-4FE0B4EBEAC8}" type="presParOf" srcId="{8266AE4E-8574-4413-AB4D-9DCAD7364508}" destId="{D856F945-48CE-4038-9EC6-912748B38BF9}" srcOrd="2" destOrd="0" presId="urn:microsoft.com/office/officeart/2009/3/layout/FramedTextPicture"/>
    <dgm:cxn modelId="{9EB90AE4-475E-4389-BCFA-75E3E076B87D}" type="presParOf" srcId="{8266AE4E-8574-4413-AB4D-9DCAD7364508}" destId="{181D252A-1AC8-4B9E-9ACB-3A7E1387FCFC}" srcOrd="3" destOrd="0" presId="urn:microsoft.com/office/officeart/2009/3/layout/FramedTextPicture"/>
    <dgm:cxn modelId="{50F0996C-759F-4A4A-A140-6F543784C8D3}" type="presParOf" srcId="{8266AE4E-8574-4413-AB4D-9DCAD7364508}" destId="{7B8B0541-E6C1-4FE1-B10F-8121B88C8869}" srcOrd="4" destOrd="0" presId="urn:microsoft.com/office/officeart/2009/3/layout/FramedTextPicture"/>
    <dgm:cxn modelId="{9E1650E9-83E5-4855-AEF6-7C1CE08C0C5C}" type="presParOf" srcId="{8266AE4E-8574-4413-AB4D-9DCAD7364508}" destId="{692141D1-67B7-4A42-9C64-7B0798DD472E}"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AD7BDE30-ECE7-4E47-8A6A-6D0E17E6573C}" type="doc">
      <dgm:prSet loTypeId="urn:microsoft.com/office/officeart/2005/8/layout/hProcess10#4" loCatId="picture" qsTypeId="urn:microsoft.com/office/officeart/2005/8/quickstyle/simple1" qsCatId="simple" csTypeId="urn:microsoft.com/office/officeart/2005/8/colors/accent1_2" csCatId="accent1" phldr="1"/>
      <dgm:spPr/>
      <dgm:t>
        <a:bodyPr/>
        <a:lstStyle/>
        <a:p>
          <a:pPr rtl="1"/>
          <a:endParaRPr lang="ar-EG"/>
        </a:p>
      </dgm:t>
    </dgm:pt>
    <dgm:pt modelId="{D0779850-A239-46E0-8BD9-304E126D66DE}">
      <dgm:prSet phldrT="[Text]" custT="1"/>
      <dgm:spPr>
        <a:solidFill>
          <a:srgbClr val="FF7171"/>
        </a:solidFill>
      </dgm:spPr>
      <dgm:t>
        <a:bodyPr/>
        <a:lstStyle/>
        <a:p>
          <a:pPr rtl="1"/>
          <a:r>
            <a:rPr lang="ar-EG" sz="2400" dirty="0" smtClean="0"/>
            <a:t>يأخد المصرفى أو المسؤول عن القروض بالحسبان شروط الإقراض الأربعة الاتية لدى تقييمة مقدم طلب القرض :الطبع، القدرة، رأس المال، الظروف.</a:t>
          </a:r>
          <a:endParaRPr lang="ar-EG" sz="2400" dirty="0"/>
        </a:p>
      </dgm:t>
    </dgm:pt>
    <dgm:pt modelId="{47BC1FC1-A29D-4232-8E63-7616B3E61279}" type="parTrans" cxnId="{ABC49B0D-7081-4563-B26A-BC3E8DD0F32F}">
      <dgm:prSet/>
      <dgm:spPr/>
      <dgm:t>
        <a:bodyPr/>
        <a:lstStyle/>
        <a:p>
          <a:pPr rtl="1"/>
          <a:endParaRPr lang="ar-EG"/>
        </a:p>
      </dgm:t>
    </dgm:pt>
    <dgm:pt modelId="{0FAA8E4D-B2E3-4ADD-8CD3-C9EC76903110}" type="sibTrans" cxnId="{ABC49B0D-7081-4563-B26A-BC3E8DD0F32F}">
      <dgm:prSet/>
      <dgm:spPr/>
      <dgm:t>
        <a:bodyPr/>
        <a:lstStyle/>
        <a:p>
          <a:pPr rtl="1"/>
          <a:endParaRPr lang="ar-EG"/>
        </a:p>
      </dgm:t>
    </dgm:pt>
    <dgm:pt modelId="{509444D8-F882-45E0-BBF0-64952CC0F539}" type="pres">
      <dgm:prSet presAssocID="{AD7BDE30-ECE7-4E47-8A6A-6D0E17E6573C}" presName="Name0" presStyleCnt="0">
        <dgm:presLayoutVars>
          <dgm:dir val="rev"/>
          <dgm:resizeHandles val="exact"/>
        </dgm:presLayoutVars>
      </dgm:prSet>
      <dgm:spPr/>
      <dgm:t>
        <a:bodyPr/>
        <a:lstStyle/>
        <a:p>
          <a:pPr rtl="1"/>
          <a:endParaRPr lang="ar-EG"/>
        </a:p>
      </dgm:t>
    </dgm:pt>
    <dgm:pt modelId="{F27D621F-E6CD-47D1-AAAD-EED77168E577}" type="pres">
      <dgm:prSet presAssocID="{D0779850-A239-46E0-8BD9-304E126D66DE}" presName="composite" presStyleCnt="0"/>
      <dgm:spPr/>
    </dgm:pt>
    <dgm:pt modelId="{4DD2C8F3-341F-429F-BF19-4335180C7C16}" type="pres">
      <dgm:prSet presAssocID="{D0779850-A239-46E0-8BD9-304E126D66DE}" presName="imagSh" presStyleLbl="bgImgPlace1" presStyleIdx="0" presStyleCnt="1"/>
      <dgm:spPr>
        <a:blipFill rotWithShape="1">
          <a:blip xmlns:r="http://schemas.openxmlformats.org/officeDocument/2006/relationships" r:embed="rId1"/>
          <a:stretch>
            <a:fillRect/>
          </a:stretch>
        </a:blipFill>
      </dgm:spPr>
    </dgm:pt>
    <dgm:pt modelId="{BD6CB4B2-5419-4A1B-BE9D-A554969B3DBD}" type="pres">
      <dgm:prSet presAssocID="{D0779850-A239-46E0-8BD9-304E126D66DE}" presName="txNode" presStyleLbl="node1" presStyleIdx="0" presStyleCnt="1">
        <dgm:presLayoutVars>
          <dgm:bulletEnabled val="1"/>
        </dgm:presLayoutVars>
      </dgm:prSet>
      <dgm:spPr/>
      <dgm:t>
        <a:bodyPr/>
        <a:lstStyle/>
        <a:p>
          <a:pPr rtl="1"/>
          <a:endParaRPr lang="ar-EG"/>
        </a:p>
      </dgm:t>
    </dgm:pt>
  </dgm:ptLst>
  <dgm:cxnLst>
    <dgm:cxn modelId="{28F0BAAC-666B-46E1-8189-AB3C3DFE944D}" type="presOf" srcId="{D0779850-A239-46E0-8BD9-304E126D66DE}" destId="{BD6CB4B2-5419-4A1B-BE9D-A554969B3DBD}" srcOrd="0" destOrd="0" presId="urn:microsoft.com/office/officeart/2005/8/layout/hProcess10#4"/>
    <dgm:cxn modelId="{832553E6-4DD7-4EF5-BCBA-BFA3187C3183}" type="presOf" srcId="{AD7BDE30-ECE7-4E47-8A6A-6D0E17E6573C}" destId="{509444D8-F882-45E0-BBF0-64952CC0F539}" srcOrd="0" destOrd="0" presId="urn:microsoft.com/office/officeart/2005/8/layout/hProcess10#4"/>
    <dgm:cxn modelId="{ABC49B0D-7081-4563-B26A-BC3E8DD0F32F}" srcId="{AD7BDE30-ECE7-4E47-8A6A-6D0E17E6573C}" destId="{D0779850-A239-46E0-8BD9-304E126D66DE}" srcOrd="0" destOrd="0" parTransId="{47BC1FC1-A29D-4232-8E63-7616B3E61279}" sibTransId="{0FAA8E4D-B2E3-4ADD-8CD3-C9EC76903110}"/>
    <dgm:cxn modelId="{F2D5C83F-582D-4FB8-82D8-0D591C057AE8}" type="presParOf" srcId="{509444D8-F882-45E0-BBF0-64952CC0F539}" destId="{F27D621F-E6CD-47D1-AAAD-EED77168E577}" srcOrd="0" destOrd="0" presId="urn:microsoft.com/office/officeart/2005/8/layout/hProcess10#4"/>
    <dgm:cxn modelId="{E8761D47-CEEE-48D0-8F47-812ACB855EA9}" type="presParOf" srcId="{F27D621F-E6CD-47D1-AAAD-EED77168E577}" destId="{4DD2C8F3-341F-429F-BF19-4335180C7C16}" srcOrd="0" destOrd="0" presId="urn:microsoft.com/office/officeart/2005/8/layout/hProcess10#4"/>
    <dgm:cxn modelId="{F6853E3A-AB38-4CAD-85DF-FAF5D3E48757}" type="presParOf" srcId="{F27D621F-E6CD-47D1-AAAD-EED77168E577}" destId="{BD6CB4B2-5419-4A1B-BE9D-A554969B3DBD}" srcOrd="1" destOrd="0" presId="urn:microsoft.com/office/officeart/2005/8/layout/hProcess10#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FC59D505-EA68-4797-9C26-FB53CCC40E2D}" type="doc">
      <dgm:prSet loTypeId="urn:microsoft.com/office/officeart/2008/layout/HexagonCluster" loCatId="picture" qsTypeId="urn:microsoft.com/office/officeart/2005/8/quickstyle/simple1" qsCatId="simple" csTypeId="urn:microsoft.com/office/officeart/2005/8/colors/accent1_2" csCatId="accent1" phldr="1"/>
      <dgm:spPr/>
      <dgm:t>
        <a:bodyPr/>
        <a:lstStyle/>
        <a:p>
          <a:pPr rtl="1"/>
          <a:endParaRPr lang="ar-EG"/>
        </a:p>
      </dgm:t>
    </dgm:pt>
    <dgm:pt modelId="{03338E65-AFF4-4F03-AB9F-9B228B152066}">
      <dgm:prSet phldrT="[Text]" custT="1"/>
      <dgm:spPr>
        <a:solidFill>
          <a:srgbClr val="00B050"/>
        </a:solidFill>
      </dgm:spPr>
      <dgm:t>
        <a:bodyPr/>
        <a:lstStyle/>
        <a:p>
          <a:pPr rtl="1"/>
          <a:r>
            <a:rPr lang="ar-EG" sz="2400" dirty="0" smtClean="0"/>
            <a:t>عند تمويل مؤسسة جديدة يتعين عليك أولا تحديد حاجاتك المالية وبهدف التوصيل إلى ذلك يجدر دراسة ثلاثة أنواع من التكاليف والنفقات هي:</a:t>
          </a:r>
          <a:endParaRPr lang="ar-EG" sz="2400" dirty="0"/>
        </a:p>
      </dgm:t>
    </dgm:pt>
    <dgm:pt modelId="{C01C38D6-7B33-4C93-92B9-AC0E26093D44}" type="parTrans" cxnId="{FA5DB0E1-6DC5-493C-8210-DDE23F58EA06}">
      <dgm:prSet/>
      <dgm:spPr/>
      <dgm:t>
        <a:bodyPr/>
        <a:lstStyle/>
        <a:p>
          <a:pPr rtl="1"/>
          <a:endParaRPr lang="ar-EG"/>
        </a:p>
      </dgm:t>
    </dgm:pt>
    <dgm:pt modelId="{FA79D130-8619-4110-A5A7-A698E0B277B9}" type="sibTrans" cxnId="{FA5DB0E1-6DC5-493C-8210-DDE23F58EA06}">
      <dgm:prSet/>
      <dgm:spPr>
        <a:blipFill rotWithShape="1">
          <a:blip xmlns:r="http://schemas.openxmlformats.org/officeDocument/2006/relationships" r:embed="rId1"/>
          <a:stretch>
            <a:fillRect/>
          </a:stretch>
        </a:blipFill>
      </dgm:spPr>
      <dgm:t>
        <a:bodyPr/>
        <a:lstStyle/>
        <a:p>
          <a:pPr rtl="1"/>
          <a:endParaRPr lang="ar-EG"/>
        </a:p>
      </dgm:t>
    </dgm:pt>
    <dgm:pt modelId="{825F87A2-3B1C-4A1B-BA06-9A0008F623BD}" type="pres">
      <dgm:prSet presAssocID="{FC59D505-EA68-4797-9C26-FB53CCC40E2D}" presName="Name0" presStyleCnt="0">
        <dgm:presLayoutVars>
          <dgm:chMax val="21"/>
          <dgm:chPref val="21"/>
        </dgm:presLayoutVars>
      </dgm:prSet>
      <dgm:spPr/>
      <dgm:t>
        <a:bodyPr/>
        <a:lstStyle/>
        <a:p>
          <a:pPr rtl="1"/>
          <a:endParaRPr lang="ar-EG"/>
        </a:p>
      </dgm:t>
    </dgm:pt>
    <dgm:pt modelId="{7E788495-661D-4B4E-9256-4F0C0DBDF61B}" type="pres">
      <dgm:prSet presAssocID="{03338E65-AFF4-4F03-AB9F-9B228B152066}" presName="text1" presStyleCnt="0"/>
      <dgm:spPr/>
    </dgm:pt>
    <dgm:pt modelId="{9A916D3E-AD8D-4A2F-B50B-7001933240F2}" type="pres">
      <dgm:prSet presAssocID="{03338E65-AFF4-4F03-AB9F-9B228B152066}" presName="textRepeatNode" presStyleLbl="alignNode1" presStyleIdx="0" presStyleCnt="1">
        <dgm:presLayoutVars>
          <dgm:chMax val="0"/>
          <dgm:chPref val="0"/>
          <dgm:bulletEnabled val="1"/>
        </dgm:presLayoutVars>
      </dgm:prSet>
      <dgm:spPr/>
      <dgm:t>
        <a:bodyPr/>
        <a:lstStyle/>
        <a:p>
          <a:pPr rtl="1"/>
          <a:endParaRPr lang="ar-EG"/>
        </a:p>
      </dgm:t>
    </dgm:pt>
    <dgm:pt modelId="{CAF529BB-F2B4-4577-B1AE-7F434BF489A5}" type="pres">
      <dgm:prSet presAssocID="{03338E65-AFF4-4F03-AB9F-9B228B152066}" presName="textaccent1" presStyleCnt="0"/>
      <dgm:spPr/>
    </dgm:pt>
    <dgm:pt modelId="{5DA42561-637E-415C-A913-30842C8A1B38}" type="pres">
      <dgm:prSet presAssocID="{03338E65-AFF4-4F03-AB9F-9B228B152066}" presName="accentRepeatNode" presStyleLbl="solidAlignAcc1" presStyleIdx="0" presStyleCnt="2"/>
      <dgm:spPr/>
    </dgm:pt>
    <dgm:pt modelId="{2CB8681F-04F1-4B9B-AE05-981C10B5ED30}" type="pres">
      <dgm:prSet presAssocID="{FA79D130-8619-4110-A5A7-A698E0B277B9}" presName="image1" presStyleCnt="0"/>
      <dgm:spPr/>
    </dgm:pt>
    <dgm:pt modelId="{60FD2C57-E100-464F-9C76-4A30A7A95957}" type="pres">
      <dgm:prSet presAssocID="{FA79D130-8619-4110-A5A7-A698E0B277B9}" presName="imageRepeatNode" presStyleLbl="alignAcc1" presStyleIdx="0" presStyleCnt="1"/>
      <dgm:spPr/>
      <dgm:t>
        <a:bodyPr/>
        <a:lstStyle/>
        <a:p>
          <a:pPr rtl="1"/>
          <a:endParaRPr lang="ar-EG"/>
        </a:p>
      </dgm:t>
    </dgm:pt>
    <dgm:pt modelId="{3D662D74-4E91-4B2B-82DB-00042F09365F}" type="pres">
      <dgm:prSet presAssocID="{FA79D130-8619-4110-A5A7-A698E0B277B9}" presName="imageaccent1" presStyleCnt="0"/>
      <dgm:spPr/>
    </dgm:pt>
    <dgm:pt modelId="{05A6964F-6A25-4EAE-BB10-99AAD1DEB1CC}" type="pres">
      <dgm:prSet presAssocID="{FA79D130-8619-4110-A5A7-A698E0B277B9}" presName="accentRepeatNode" presStyleLbl="solidAlignAcc1" presStyleIdx="1" presStyleCnt="2"/>
      <dgm:spPr/>
    </dgm:pt>
  </dgm:ptLst>
  <dgm:cxnLst>
    <dgm:cxn modelId="{FA5DB0E1-6DC5-493C-8210-DDE23F58EA06}" srcId="{FC59D505-EA68-4797-9C26-FB53CCC40E2D}" destId="{03338E65-AFF4-4F03-AB9F-9B228B152066}" srcOrd="0" destOrd="0" parTransId="{C01C38D6-7B33-4C93-92B9-AC0E26093D44}" sibTransId="{FA79D130-8619-4110-A5A7-A698E0B277B9}"/>
    <dgm:cxn modelId="{0A69A2C4-B233-41DB-878B-292439AE8D3A}" type="presOf" srcId="{03338E65-AFF4-4F03-AB9F-9B228B152066}" destId="{9A916D3E-AD8D-4A2F-B50B-7001933240F2}" srcOrd="0" destOrd="0" presId="urn:microsoft.com/office/officeart/2008/layout/HexagonCluster"/>
    <dgm:cxn modelId="{7BAFDFF0-D588-4D1F-92FD-EA23602FFA64}" type="presOf" srcId="{FA79D130-8619-4110-A5A7-A698E0B277B9}" destId="{60FD2C57-E100-464F-9C76-4A30A7A95957}" srcOrd="0" destOrd="0" presId="urn:microsoft.com/office/officeart/2008/layout/HexagonCluster"/>
    <dgm:cxn modelId="{AEF47D75-607B-4270-8EAA-4D86268E3E2D}" type="presOf" srcId="{FC59D505-EA68-4797-9C26-FB53CCC40E2D}" destId="{825F87A2-3B1C-4A1B-BA06-9A0008F623BD}" srcOrd="0" destOrd="0" presId="urn:microsoft.com/office/officeart/2008/layout/HexagonCluster"/>
    <dgm:cxn modelId="{4DEEBDAF-A48F-4190-827E-B0173BA6A665}" type="presParOf" srcId="{825F87A2-3B1C-4A1B-BA06-9A0008F623BD}" destId="{7E788495-661D-4B4E-9256-4F0C0DBDF61B}" srcOrd="0" destOrd="0" presId="urn:microsoft.com/office/officeart/2008/layout/HexagonCluster"/>
    <dgm:cxn modelId="{C5E8EC6E-EFFF-431F-B6A9-0B50FBFBD6D6}" type="presParOf" srcId="{7E788495-661D-4B4E-9256-4F0C0DBDF61B}" destId="{9A916D3E-AD8D-4A2F-B50B-7001933240F2}" srcOrd="0" destOrd="0" presId="urn:microsoft.com/office/officeart/2008/layout/HexagonCluster"/>
    <dgm:cxn modelId="{58D9D45F-7E76-4589-8A2E-CBCC50295B40}" type="presParOf" srcId="{825F87A2-3B1C-4A1B-BA06-9A0008F623BD}" destId="{CAF529BB-F2B4-4577-B1AE-7F434BF489A5}" srcOrd="1" destOrd="0" presId="urn:microsoft.com/office/officeart/2008/layout/HexagonCluster"/>
    <dgm:cxn modelId="{8F2364BB-706E-4E0D-B74F-7E20A5DE44D2}" type="presParOf" srcId="{CAF529BB-F2B4-4577-B1AE-7F434BF489A5}" destId="{5DA42561-637E-415C-A913-30842C8A1B38}" srcOrd="0" destOrd="0" presId="urn:microsoft.com/office/officeart/2008/layout/HexagonCluster"/>
    <dgm:cxn modelId="{9700285F-3AF2-445C-AD8E-D62D7DB4F92E}" type="presParOf" srcId="{825F87A2-3B1C-4A1B-BA06-9A0008F623BD}" destId="{2CB8681F-04F1-4B9B-AE05-981C10B5ED30}" srcOrd="2" destOrd="0" presId="urn:microsoft.com/office/officeart/2008/layout/HexagonCluster"/>
    <dgm:cxn modelId="{2525DA68-8FF1-46EF-A5AF-62E5A4E41A77}" type="presParOf" srcId="{2CB8681F-04F1-4B9B-AE05-981C10B5ED30}" destId="{60FD2C57-E100-464F-9C76-4A30A7A95957}" srcOrd="0" destOrd="0" presId="urn:microsoft.com/office/officeart/2008/layout/HexagonCluster"/>
    <dgm:cxn modelId="{389617FB-47C1-40E1-B779-BC3826BCE268}" type="presParOf" srcId="{825F87A2-3B1C-4A1B-BA06-9A0008F623BD}" destId="{3D662D74-4E91-4B2B-82DB-00042F09365F}" srcOrd="3" destOrd="0" presId="urn:microsoft.com/office/officeart/2008/layout/HexagonCluster"/>
    <dgm:cxn modelId="{9F39FA37-4B5A-4C27-A9FA-A53EE08FC4C7}" type="presParOf" srcId="{3D662D74-4E91-4B2B-82DB-00042F09365F}" destId="{05A6964F-6A25-4EAE-BB10-99AAD1DEB1CC}"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6968C92B-8F74-4F40-8194-3D8F01ADDE69}" type="doc">
      <dgm:prSet loTypeId="urn:microsoft.com/office/officeart/2008/layout/AscendingPictureAccentProcess" loCatId="picture" qsTypeId="urn:microsoft.com/office/officeart/2005/8/quickstyle/simple1" qsCatId="simple" csTypeId="urn:microsoft.com/office/officeart/2005/8/colors/accent1_2" csCatId="accent1" phldr="1"/>
      <dgm:spPr/>
      <dgm:t>
        <a:bodyPr/>
        <a:lstStyle/>
        <a:p>
          <a:pPr rtl="1"/>
          <a:endParaRPr lang="ar-EG"/>
        </a:p>
      </dgm:t>
    </dgm:pt>
    <dgm:pt modelId="{67BAD587-22D4-40AE-A79D-2174C628FAE5}">
      <dgm:prSet phldrT="[Text]" custT="1"/>
      <dgm:spPr>
        <a:solidFill>
          <a:schemeClr val="accent6">
            <a:lumMod val="60000"/>
            <a:lumOff val="40000"/>
          </a:schemeClr>
        </a:solidFill>
      </dgm:spPr>
      <dgm:t>
        <a:bodyPr/>
        <a:lstStyle/>
        <a:p>
          <a:pPr algn="justLow" rtl="1"/>
          <a:r>
            <a:rPr lang="ar-EG" sz="2400" dirty="0" smtClean="0"/>
            <a:t>تسدد هذه النفقات مرة واحدة فقط لدى بدء المؤسسة وما أن تبدأ المؤسسة بالعمل فقد لا تضطر إلى دفع هذه النفقات مجددا. </a:t>
          </a:r>
          <a:endParaRPr lang="ar-EG" sz="2400" dirty="0"/>
        </a:p>
      </dgm:t>
    </dgm:pt>
    <dgm:pt modelId="{23A11481-B39E-4B81-AD64-F58E8A47866F}" type="parTrans" cxnId="{D19FDFA4-6BEF-4E64-B53A-B3705952B014}">
      <dgm:prSet/>
      <dgm:spPr/>
      <dgm:t>
        <a:bodyPr/>
        <a:lstStyle/>
        <a:p>
          <a:pPr rtl="1"/>
          <a:endParaRPr lang="ar-EG"/>
        </a:p>
      </dgm:t>
    </dgm:pt>
    <dgm:pt modelId="{EBD58A15-E02F-4FD6-BFA2-2083AE7E2B4B}" type="sibTrans" cxnId="{D19FDFA4-6BEF-4E64-B53A-B3705952B014}">
      <dgm:prSet/>
      <dgm:spPr>
        <a:blipFill rotWithShape="1">
          <a:blip xmlns:r="http://schemas.openxmlformats.org/officeDocument/2006/relationships" r:embed="rId1"/>
          <a:stretch>
            <a:fillRect/>
          </a:stretch>
        </a:blipFill>
      </dgm:spPr>
      <dgm:t>
        <a:bodyPr/>
        <a:lstStyle/>
        <a:p>
          <a:pPr rtl="1"/>
          <a:endParaRPr lang="ar-EG"/>
        </a:p>
      </dgm:t>
    </dgm:pt>
    <dgm:pt modelId="{D4EA0C7C-D37E-447A-93D4-D0AFCC68AD7A}" type="pres">
      <dgm:prSet presAssocID="{6968C92B-8F74-4F40-8194-3D8F01ADDE69}" presName="Name0" presStyleCnt="0">
        <dgm:presLayoutVars>
          <dgm:chMax val="7"/>
          <dgm:chPref val="7"/>
          <dgm:dir/>
        </dgm:presLayoutVars>
      </dgm:prSet>
      <dgm:spPr/>
      <dgm:t>
        <a:bodyPr/>
        <a:lstStyle/>
        <a:p>
          <a:pPr rtl="1"/>
          <a:endParaRPr lang="ar-EG"/>
        </a:p>
      </dgm:t>
    </dgm:pt>
    <dgm:pt modelId="{74D585E7-DF99-4D87-ACE2-70200EC09188}" type="pres">
      <dgm:prSet presAssocID="{67BAD587-22D4-40AE-A79D-2174C628FAE5}" presName="parTx1" presStyleLbl="node1" presStyleIdx="0" presStyleCnt="1"/>
      <dgm:spPr/>
      <dgm:t>
        <a:bodyPr/>
        <a:lstStyle/>
        <a:p>
          <a:pPr rtl="1"/>
          <a:endParaRPr lang="ar-EG"/>
        </a:p>
      </dgm:t>
    </dgm:pt>
    <dgm:pt modelId="{C320F055-7018-4B32-9AA3-8FC72A608C1F}" type="pres">
      <dgm:prSet presAssocID="{EBD58A15-E02F-4FD6-BFA2-2083AE7E2B4B}" presName="picture1" presStyleCnt="0"/>
      <dgm:spPr/>
    </dgm:pt>
    <dgm:pt modelId="{D3B61B89-C9B7-4410-BBCD-FEB609690DC8}" type="pres">
      <dgm:prSet presAssocID="{EBD58A15-E02F-4FD6-BFA2-2083AE7E2B4B}" presName="imageRepeatNode" presStyleLbl="fgImgPlace1" presStyleIdx="0" presStyleCnt="1"/>
      <dgm:spPr/>
      <dgm:t>
        <a:bodyPr/>
        <a:lstStyle/>
        <a:p>
          <a:pPr rtl="1"/>
          <a:endParaRPr lang="ar-EG"/>
        </a:p>
      </dgm:t>
    </dgm:pt>
  </dgm:ptLst>
  <dgm:cxnLst>
    <dgm:cxn modelId="{DB0C8866-CD51-462D-8416-46D6BA83A009}" type="presOf" srcId="{67BAD587-22D4-40AE-A79D-2174C628FAE5}" destId="{74D585E7-DF99-4D87-ACE2-70200EC09188}" srcOrd="0" destOrd="0" presId="urn:microsoft.com/office/officeart/2008/layout/AscendingPictureAccentProcess"/>
    <dgm:cxn modelId="{D19FDFA4-6BEF-4E64-B53A-B3705952B014}" srcId="{6968C92B-8F74-4F40-8194-3D8F01ADDE69}" destId="{67BAD587-22D4-40AE-A79D-2174C628FAE5}" srcOrd="0" destOrd="0" parTransId="{23A11481-B39E-4B81-AD64-F58E8A47866F}" sibTransId="{EBD58A15-E02F-4FD6-BFA2-2083AE7E2B4B}"/>
    <dgm:cxn modelId="{B7F2833C-1D58-414B-AE7D-990CCD796CBB}" type="presOf" srcId="{EBD58A15-E02F-4FD6-BFA2-2083AE7E2B4B}" destId="{D3B61B89-C9B7-4410-BBCD-FEB609690DC8}" srcOrd="0" destOrd="0" presId="urn:microsoft.com/office/officeart/2008/layout/AscendingPictureAccentProcess"/>
    <dgm:cxn modelId="{4A5A1535-2FC8-410B-9A1F-C5E4F153D4BD}" type="presOf" srcId="{6968C92B-8F74-4F40-8194-3D8F01ADDE69}" destId="{D4EA0C7C-D37E-447A-93D4-D0AFCC68AD7A}" srcOrd="0" destOrd="0" presId="urn:microsoft.com/office/officeart/2008/layout/AscendingPictureAccentProcess"/>
    <dgm:cxn modelId="{AEE18D05-2763-45A6-9203-DF3CD9C4686E}" type="presParOf" srcId="{D4EA0C7C-D37E-447A-93D4-D0AFCC68AD7A}" destId="{74D585E7-DF99-4D87-ACE2-70200EC09188}" srcOrd="0" destOrd="0" presId="urn:microsoft.com/office/officeart/2008/layout/AscendingPictureAccentProcess"/>
    <dgm:cxn modelId="{D0F23F36-D0DF-4219-9CB5-06D1657E4CA1}" type="presParOf" srcId="{D4EA0C7C-D37E-447A-93D4-D0AFCC68AD7A}" destId="{C320F055-7018-4B32-9AA3-8FC72A608C1F}" srcOrd="1" destOrd="0" presId="urn:microsoft.com/office/officeart/2008/layout/AscendingPictureAccentProcess"/>
    <dgm:cxn modelId="{52B6CAA9-B3DA-4593-A511-9EDAF6F15E84}" type="presParOf" srcId="{C320F055-7018-4B32-9AA3-8FC72A608C1F}" destId="{D3B61B89-C9B7-4410-BBCD-FEB609690DC8}" srcOrd="0" destOrd="0" presId="urn:microsoft.com/office/officeart/2008/layout/AscendingPictureAccen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B5247B33-AD96-4CCF-A3AD-7A57B74DD044}" type="doc">
      <dgm:prSet loTypeId="urn:microsoft.com/office/officeart/2005/8/layout/hProcess10#5" loCatId="picture" qsTypeId="urn:microsoft.com/office/officeart/2005/8/quickstyle/simple1" qsCatId="simple" csTypeId="urn:microsoft.com/office/officeart/2005/8/colors/accent1_2" csCatId="accent1" phldr="1"/>
      <dgm:spPr/>
      <dgm:t>
        <a:bodyPr/>
        <a:lstStyle/>
        <a:p>
          <a:pPr rtl="1"/>
          <a:endParaRPr lang="ar-EG"/>
        </a:p>
      </dgm:t>
    </dgm:pt>
    <dgm:pt modelId="{6AC6D9C3-31C3-4B7C-9AC8-19BB73593997}">
      <dgm:prSet phldrT="[Text]" custT="1"/>
      <dgm:spPr>
        <a:solidFill>
          <a:srgbClr val="FAF6A4"/>
        </a:solidFill>
      </dgm:spPr>
      <dgm:t>
        <a:bodyPr/>
        <a:lstStyle/>
        <a:p>
          <a:pPr algn="justLow" rtl="1"/>
          <a:r>
            <a:rPr lang="ar-EG" sz="2400" dirty="0" smtClean="0">
              <a:solidFill>
                <a:srgbClr val="002060"/>
              </a:solidFill>
            </a:rPr>
            <a:t>تبقى نفقات التشغيل ضرورية الأرباح كافية للمحافظة على استمرار عمل المؤسسة وتتضمن نفقات التشغيل مخزون البضائع والامدادات والاعلانات والأجور والضرائب والتصليحات والآليات والتأمين والإيجار الشهرى والخدمات.</a:t>
          </a:r>
          <a:endParaRPr lang="ar-EG" sz="2400" dirty="0">
            <a:solidFill>
              <a:srgbClr val="002060"/>
            </a:solidFill>
          </a:endParaRPr>
        </a:p>
      </dgm:t>
    </dgm:pt>
    <dgm:pt modelId="{66939FBB-B0A1-452C-BA48-7405419D9A32}" type="parTrans" cxnId="{FCE6D4E5-CF4B-4224-9FBA-C2E61A4BDE6E}">
      <dgm:prSet/>
      <dgm:spPr/>
      <dgm:t>
        <a:bodyPr/>
        <a:lstStyle/>
        <a:p>
          <a:pPr rtl="1"/>
          <a:endParaRPr lang="ar-EG"/>
        </a:p>
      </dgm:t>
    </dgm:pt>
    <dgm:pt modelId="{9BC7B98B-C46A-4E52-AEA1-EFEADF4F9AA2}" type="sibTrans" cxnId="{FCE6D4E5-CF4B-4224-9FBA-C2E61A4BDE6E}">
      <dgm:prSet/>
      <dgm:spPr/>
      <dgm:t>
        <a:bodyPr/>
        <a:lstStyle/>
        <a:p>
          <a:pPr rtl="1"/>
          <a:endParaRPr lang="ar-EG"/>
        </a:p>
      </dgm:t>
    </dgm:pt>
    <dgm:pt modelId="{075A91D7-1C82-4176-A90A-38EB5A860D58}" type="pres">
      <dgm:prSet presAssocID="{B5247B33-AD96-4CCF-A3AD-7A57B74DD044}" presName="Name0" presStyleCnt="0">
        <dgm:presLayoutVars>
          <dgm:dir val="rev"/>
          <dgm:resizeHandles val="exact"/>
        </dgm:presLayoutVars>
      </dgm:prSet>
      <dgm:spPr/>
      <dgm:t>
        <a:bodyPr/>
        <a:lstStyle/>
        <a:p>
          <a:pPr rtl="1"/>
          <a:endParaRPr lang="ar-EG"/>
        </a:p>
      </dgm:t>
    </dgm:pt>
    <dgm:pt modelId="{657F7984-A68C-4575-9025-845E780FB488}" type="pres">
      <dgm:prSet presAssocID="{6AC6D9C3-31C3-4B7C-9AC8-19BB73593997}" presName="composite" presStyleCnt="0"/>
      <dgm:spPr/>
    </dgm:pt>
    <dgm:pt modelId="{CAF7871F-6345-4CB6-8276-C9D54BB453F4}" type="pres">
      <dgm:prSet presAssocID="{6AC6D9C3-31C3-4B7C-9AC8-19BB73593997}" presName="imagSh" presStyleLbl="bgImgPlace1" presStyleIdx="0" presStyleCnt="1"/>
      <dgm:spPr>
        <a:blipFill rotWithShape="1">
          <a:blip xmlns:r="http://schemas.openxmlformats.org/officeDocument/2006/relationships" r:embed="rId1"/>
          <a:stretch>
            <a:fillRect/>
          </a:stretch>
        </a:blipFill>
      </dgm:spPr>
    </dgm:pt>
    <dgm:pt modelId="{0767ED54-7436-4D45-B56F-AFCE3B54214B}" type="pres">
      <dgm:prSet presAssocID="{6AC6D9C3-31C3-4B7C-9AC8-19BB73593997}" presName="txNode" presStyleLbl="node1" presStyleIdx="0" presStyleCnt="1" custScaleX="100000" custScaleY="100000">
        <dgm:presLayoutVars>
          <dgm:bulletEnabled val="1"/>
        </dgm:presLayoutVars>
      </dgm:prSet>
      <dgm:spPr/>
      <dgm:t>
        <a:bodyPr/>
        <a:lstStyle/>
        <a:p>
          <a:pPr rtl="1"/>
          <a:endParaRPr lang="ar-EG"/>
        </a:p>
      </dgm:t>
    </dgm:pt>
  </dgm:ptLst>
  <dgm:cxnLst>
    <dgm:cxn modelId="{BB84ABCB-3A6B-4D3C-A7E0-3BBCB4B60E31}" type="presOf" srcId="{6AC6D9C3-31C3-4B7C-9AC8-19BB73593997}" destId="{0767ED54-7436-4D45-B56F-AFCE3B54214B}" srcOrd="0" destOrd="0" presId="urn:microsoft.com/office/officeart/2005/8/layout/hProcess10#5"/>
    <dgm:cxn modelId="{FCE6D4E5-CF4B-4224-9FBA-C2E61A4BDE6E}" srcId="{B5247B33-AD96-4CCF-A3AD-7A57B74DD044}" destId="{6AC6D9C3-31C3-4B7C-9AC8-19BB73593997}" srcOrd="0" destOrd="0" parTransId="{66939FBB-B0A1-452C-BA48-7405419D9A32}" sibTransId="{9BC7B98B-C46A-4E52-AEA1-EFEADF4F9AA2}"/>
    <dgm:cxn modelId="{AF62BCF0-64E0-400A-8D97-023A275E5413}" type="presOf" srcId="{B5247B33-AD96-4CCF-A3AD-7A57B74DD044}" destId="{075A91D7-1C82-4176-A90A-38EB5A860D58}" srcOrd="0" destOrd="0" presId="urn:microsoft.com/office/officeart/2005/8/layout/hProcess10#5"/>
    <dgm:cxn modelId="{D9384B00-B1FB-4F13-8A74-D230EA1E3E4B}" type="presParOf" srcId="{075A91D7-1C82-4176-A90A-38EB5A860D58}" destId="{657F7984-A68C-4575-9025-845E780FB488}" srcOrd="0" destOrd="0" presId="urn:microsoft.com/office/officeart/2005/8/layout/hProcess10#5"/>
    <dgm:cxn modelId="{B88F5203-02A0-4E7D-9361-416A6DD5E04C}" type="presParOf" srcId="{657F7984-A68C-4575-9025-845E780FB488}" destId="{CAF7871F-6345-4CB6-8276-C9D54BB453F4}" srcOrd="0" destOrd="0" presId="urn:microsoft.com/office/officeart/2005/8/layout/hProcess10#5"/>
    <dgm:cxn modelId="{199D037E-656E-4CBB-BB50-FD0B92010DDE}" type="presParOf" srcId="{657F7984-A68C-4575-9025-845E780FB488}" destId="{0767ED54-7436-4D45-B56F-AFCE3B54214B}" srcOrd="1" destOrd="0" presId="urn:microsoft.com/office/officeart/2005/8/layout/hProcess10#5"/>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E58BEC98-BD29-4BEB-9C10-911CD6D2B0E0}" type="doc">
      <dgm:prSet loTypeId="urn:microsoft.com/office/officeart/2008/layout/AscendingPictureAccentProcess" loCatId="picture" qsTypeId="urn:microsoft.com/office/officeart/2005/8/quickstyle/simple1" qsCatId="simple" csTypeId="urn:microsoft.com/office/officeart/2005/8/colors/accent1_2" csCatId="accent1" phldr="1"/>
      <dgm:spPr/>
      <dgm:t>
        <a:bodyPr/>
        <a:lstStyle/>
        <a:p>
          <a:pPr rtl="1"/>
          <a:endParaRPr lang="ar-EG"/>
        </a:p>
      </dgm:t>
    </dgm:pt>
    <dgm:pt modelId="{C21E3E99-EB30-452D-B36E-6791800684D5}">
      <dgm:prSet phldrT="[Text]" custT="1"/>
      <dgm:spPr>
        <a:solidFill>
          <a:srgbClr val="00B0F0"/>
        </a:solidFill>
      </dgm:spPr>
      <dgm:t>
        <a:bodyPr/>
        <a:lstStyle/>
        <a:p>
          <a:pPr algn="justLow" rtl="1"/>
          <a:r>
            <a:rPr lang="ar-EG" sz="2400" dirty="0" smtClean="0"/>
            <a:t>وتمارسه الإدارة الوسطى الدنيا وتأثيره متوسط المدى، ويوضح عادة التخطيط التكتيكي ومن أمثلته تحديد احتياجات إدارة الإنتاج من المواد وقطع الغيار.</a:t>
          </a:r>
          <a:endParaRPr lang="ar-EG" sz="2400" dirty="0"/>
        </a:p>
      </dgm:t>
    </dgm:pt>
    <dgm:pt modelId="{66362061-5AA8-429F-B221-63F2AE2B8DB6}" type="parTrans" cxnId="{84F05DF0-880B-48A0-91A4-3BE61CF7DE79}">
      <dgm:prSet/>
      <dgm:spPr/>
      <dgm:t>
        <a:bodyPr/>
        <a:lstStyle/>
        <a:p>
          <a:pPr rtl="1"/>
          <a:endParaRPr lang="ar-EG" sz="2400"/>
        </a:p>
      </dgm:t>
    </dgm:pt>
    <dgm:pt modelId="{009CD77F-E2DE-483A-AE77-73B667937DEE}" type="sibTrans" cxnId="{84F05DF0-880B-48A0-91A4-3BE61CF7DE79}">
      <dgm:prSet/>
      <dgm:spPr>
        <a:blipFill rotWithShape="1">
          <a:blip xmlns:r="http://schemas.openxmlformats.org/officeDocument/2006/relationships" r:embed="rId1"/>
          <a:stretch>
            <a:fillRect/>
          </a:stretch>
        </a:blipFill>
      </dgm:spPr>
      <dgm:t>
        <a:bodyPr/>
        <a:lstStyle/>
        <a:p>
          <a:pPr rtl="1"/>
          <a:endParaRPr lang="ar-EG" sz="2400"/>
        </a:p>
      </dgm:t>
    </dgm:pt>
    <dgm:pt modelId="{EBC65DF0-A29B-451F-9108-B1DEFCF50E13}" type="pres">
      <dgm:prSet presAssocID="{E58BEC98-BD29-4BEB-9C10-911CD6D2B0E0}" presName="Name0" presStyleCnt="0">
        <dgm:presLayoutVars>
          <dgm:chMax val="7"/>
          <dgm:chPref val="7"/>
          <dgm:dir/>
        </dgm:presLayoutVars>
      </dgm:prSet>
      <dgm:spPr/>
      <dgm:t>
        <a:bodyPr/>
        <a:lstStyle/>
        <a:p>
          <a:pPr rtl="1"/>
          <a:endParaRPr lang="ar-EG"/>
        </a:p>
      </dgm:t>
    </dgm:pt>
    <dgm:pt modelId="{80C243A2-6E1D-4832-B6B3-F2D7E1D08293}" type="pres">
      <dgm:prSet presAssocID="{C21E3E99-EB30-452D-B36E-6791800684D5}" presName="parTx1" presStyleLbl="node1" presStyleIdx="0" presStyleCnt="1"/>
      <dgm:spPr/>
      <dgm:t>
        <a:bodyPr/>
        <a:lstStyle/>
        <a:p>
          <a:pPr rtl="1"/>
          <a:endParaRPr lang="ar-EG"/>
        </a:p>
      </dgm:t>
    </dgm:pt>
    <dgm:pt modelId="{69CEF568-236E-47F9-8B6C-4E780B593CBF}" type="pres">
      <dgm:prSet presAssocID="{009CD77F-E2DE-483A-AE77-73B667937DEE}" presName="picture1" presStyleCnt="0"/>
      <dgm:spPr/>
    </dgm:pt>
    <dgm:pt modelId="{78CF6337-761A-44EA-98A1-45B83FF0CE38}" type="pres">
      <dgm:prSet presAssocID="{009CD77F-E2DE-483A-AE77-73B667937DEE}" presName="imageRepeatNode" presStyleLbl="fgImgPlace1" presStyleIdx="0" presStyleCnt="1"/>
      <dgm:spPr/>
      <dgm:t>
        <a:bodyPr/>
        <a:lstStyle/>
        <a:p>
          <a:pPr rtl="1"/>
          <a:endParaRPr lang="ar-EG"/>
        </a:p>
      </dgm:t>
    </dgm:pt>
  </dgm:ptLst>
  <dgm:cxnLst>
    <dgm:cxn modelId="{AD636177-A741-4370-8DAA-542F23F63364}" type="presOf" srcId="{E58BEC98-BD29-4BEB-9C10-911CD6D2B0E0}" destId="{EBC65DF0-A29B-451F-9108-B1DEFCF50E13}" srcOrd="0" destOrd="0" presId="urn:microsoft.com/office/officeart/2008/layout/AscendingPictureAccentProcess"/>
    <dgm:cxn modelId="{5EB2F94E-3EA0-4658-B132-C29CFB29F6CE}" type="presOf" srcId="{009CD77F-E2DE-483A-AE77-73B667937DEE}" destId="{78CF6337-761A-44EA-98A1-45B83FF0CE38}" srcOrd="0" destOrd="0" presId="urn:microsoft.com/office/officeart/2008/layout/AscendingPictureAccentProcess"/>
    <dgm:cxn modelId="{923F5263-8EE0-4A88-B8C9-A3BA6BCBE6C2}" type="presOf" srcId="{C21E3E99-EB30-452D-B36E-6791800684D5}" destId="{80C243A2-6E1D-4832-B6B3-F2D7E1D08293}" srcOrd="0" destOrd="0" presId="urn:microsoft.com/office/officeart/2008/layout/AscendingPictureAccentProcess"/>
    <dgm:cxn modelId="{84F05DF0-880B-48A0-91A4-3BE61CF7DE79}" srcId="{E58BEC98-BD29-4BEB-9C10-911CD6D2B0E0}" destId="{C21E3E99-EB30-452D-B36E-6791800684D5}" srcOrd="0" destOrd="0" parTransId="{66362061-5AA8-429F-B221-63F2AE2B8DB6}" sibTransId="{009CD77F-E2DE-483A-AE77-73B667937DEE}"/>
    <dgm:cxn modelId="{0DDBFA34-F03E-42A3-8DF7-94BFD123A4FC}" type="presParOf" srcId="{EBC65DF0-A29B-451F-9108-B1DEFCF50E13}" destId="{80C243A2-6E1D-4832-B6B3-F2D7E1D08293}" srcOrd="0" destOrd="0" presId="urn:microsoft.com/office/officeart/2008/layout/AscendingPictureAccentProcess"/>
    <dgm:cxn modelId="{9C4EE985-2A2E-433F-BE2F-EB8C14C26617}" type="presParOf" srcId="{EBC65DF0-A29B-451F-9108-B1DEFCF50E13}" destId="{69CEF568-236E-47F9-8B6C-4E780B593CBF}" srcOrd="1" destOrd="0" presId="urn:microsoft.com/office/officeart/2008/layout/AscendingPictureAccentProcess"/>
    <dgm:cxn modelId="{6B9F2648-9DB3-4D0F-9E4C-8D50C15001D0}" type="presParOf" srcId="{69CEF568-236E-47F9-8B6C-4E780B593CBF}" destId="{78CF6337-761A-44EA-98A1-45B83FF0CE38}" srcOrd="0" destOrd="0" presId="urn:microsoft.com/office/officeart/2008/layout/AscendingPictureAccen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F9F8AFF8-83C4-48DD-9136-E78B5D7CDBFB}" type="doc">
      <dgm:prSet loTypeId="urn:microsoft.com/office/officeart/2005/8/layout/vList3#2" loCatId="picture" qsTypeId="urn:microsoft.com/office/officeart/2005/8/quickstyle/simple1" qsCatId="simple" csTypeId="urn:microsoft.com/office/officeart/2005/8/colors/accent1_2" csCatId="accent1" phldr="1"/>
      <dgm:spPr/>
    </dgm:pt>
    <dgm:pt modelId="{124A612A-08BC-410A-8EB0-641D09491580}">
      <dgm:prSet phldrT="[Text]" custT="1"/>
      <dgm:spPr/>
      <dgm:t>
        <a:bodyPr/>
        <a:lstStyle/>
        <a:p>
          <a:pPr algn="justLow" rtl="1"/>
          <a:r>
            <a:rPr lang="ar-EG" sz="2400" dirty="0" smtClean="0">
              <a:solidFill>
                <a:srgbClr val="002060"/>
              </a:solidFill>
            </a:rPr>
            <a:t>وتشمل التكاليف التى يحتاج إليها الشخص ليعيش فهو سيحتاج إلى المال لتسديد نفقاته الشخصية من حيث دفع الايجار أو الرهن والطعام والنقل والتأمين واللباس فضلا عن الإمدادات والفواتير الطبية والترفيه .</a:t>
          </a:r>
          <a:endParaRPr lang="ar-EG" sz="2400" dirty="0">
            <a:solidFill>
              <a:srgbClr val="002060"/>
            </a:solidFill>
          </a:endParaRPr>
        </a:p>
      </dgm:t>
    </dgm:pt>
    <dgm:pt modelId="{AE3BB584-7DA0-4717-9C85-2E5DFBAB5D6F}" type="parTrans" cxnId="{869C3603-7A00-4CEA-9BD6-115E3AC3B156}">
      <dgm:prSet/>
      <dgm:spPr/>
      <dgm:t>
        <a:bodyPr/>
        <a:lstStyle/>
        <a:p>
          <a:pPr rtl="1"/>
          <a:endParaRPr lang="ar-EG"/>
        </a:p>
      </dgm:t>
    </dgm:pt>
    <dgm:pt modelId="{2CE05CD2-E3A8-4BE5-BB7E-5838FC7A3772}" type="sibTrans" cxnId="{869C3603-7A00-4CEA-9BD6-115E3AC3B156}">
      <dgm:prSet/>
      <dgm:spPr/>
      <dgm:t>
        <a:bodyPr/>
        <a:lstStyle/>
        <a:p>
          <a:pPr rtl="1"/>
          <a:endParaRPr lang="ar-EG"/>
        </a:p>
      </dgm:t>
    </dgm:pt>
    <dgm:pt modelId="{7425EB97-B26C-48C4-8338-BAFB6B95954D}" type="pres">
      <dgm:prSet presAssocID="{F9F8AFF8-83C4-48DD-9136-E78B5D7CDBFB}" presName="linearFlow" presStyleCnt="0">
        <dgm:presLayoutVars>
          <dgm:dir/>
          <dgm:resizeHandles val="exact"/>
        </dgm:presLayoutVars>
      </dgm:prSet>
      <dgm:spPr/>
    </dgm:pt>
    <dgm:pt modelId="{976B1673-FAFF-4CFB-9105-1014393D2B75}" type="pres">
      <dgm:prSet presAssocID="{124A612A-08BC-410A-8EB0-641D09491580}" presName="composite" presStyleCnt="0"/>
      <dgm:spPr/>
    </dgm:pt>
    <dgm:pt modelId="{8107DF68-8354-4517-8758-7F527D0E3B3A}" type="pres">
      <dgm:prSet presAssocID="{124A612A-08BC-410A-8EB0-641D09491580}" presName="imgShp" presStyleLbl="fgImgPlace1" presStyleIdx="0" presStyleCnt="1" custScaleX="75894" custLinFactNeighborX="-13320" custLinFactNeighborY="2393"/>
      <dgm:spPr>
        <a:blipFill rotWithShape="1">
          <a:blip xmlns:r="http://schemas.openxmlformats.org/officeDocument/2006/relationships" r:embed="rId1"/>
          <a:stretch>
            <a:fillRect/>
          </a:stretch>
        </a:blipFill>
      </dgm:spPr>
    </dgm:pt>
    <dgm:pt modelId="{DA2ECF2F-2535-4440-8534-2BDB3F17ADCE}" type="pres">
      <dgm:prSet presAssocID="{124A612A-08BC-410A-8EB0-641D09491580}" presName="txShp" presStyleLbl="node1" presStyleIdx="0" presStyleCnt="1" custScaleX="128720" custScaleY="64396">
        <dgm:presLayoutVars>
          <dgm:bulletEnabled val="1"/>
        </dgm:presLayoutVars>
      </dgm:prSet>
      <dgm:spPr/>
      <dgm:t>
        <a:bodyPr/>
        <a:lstStyle/>
        <a:p>
          <a:pPr rtl="1"/>
          <a:endParaRPr lang="ar-EG"/>
        </a:p>
      </dgm:t>
    </dgm:pt>
  </dgm:ptLst>
  <dgm:cxnLst>
    <dgm:cxn modelId="{869C3603-7A00-4CEA-9BD6-115E3AC3B156}" srcId="{F9F8AFF8-83C4-48DD-9136-E78B5D7CDBFB}" destId="{124A612A-08BC-410A-8EB0-641D09491580}" srcOrd="0" destOrd="0" parTransId="{AE3BB584-7DA0-4717-9C85-2E5DFBAB5D6F}" sibTransId="{2CE05CD2-E3A8-4BE5-BB7E-5838FC7A3772}"/>
    <dgm:cxn modelId="{B5770069-FC1A-40E7-8CD4-F8965914B168}" type="presOf" srcId="{F9F8AFF8-83C4-48DD-9136-E78B5D7CDBFB}" destId="{7425EB97-B26C-48C4-8338-BAFB6B95954D}" srcOrd="0" destOrd="0" presId="urn:microsoft.com/office/officeart/2005/8/layout/vList3#2"/>
    <dgm:cxn modelId="{BADDF52B-23DA-4FEC-8889-58D05C0A9777}" type="presOf" srcId="{124A612A-08BC-410A-8EB0-641D09491580}" destId="{DA2ECF2F-2535-4440-8534-2BDB3F17ADCE}" srcOrd="0" destOrd="0" presId="urn:microsoft.com/office/officeart/2005/8/layout/vList3#2"/>
    <dgm:cxn modelId="{4FBC1523-3F59-456D-BEE2-12ECCA2D0DA4}" type="presParOf" srcId="{7425EB97-B26C-48C4-8338-BAFB6B95954D}" destId="{976B1673-FAFF-4CFB-9105-1014393D2B75}" srcOrd="0" destOrd="0" presId="urn:microsoft.com/office/officeart/2005/8/layout/vList3#2"/>
    <dgm:cxn modelId="{A3BBB382-CC25-4ADB-AB5A-715C9E776894}" type="presParOf" srcId="{976B1673-FAFF-4CFB-9105-1014393D2B75}" destId="{8107DF68-8354-4517-8758-7F527D0E3B3A}" srcOrd="0" destOrd="0" presId="urn:microsoft.com/office/officeart/2005/8/layout/vList3#2"/>
    <dgm:cxn modelId="{A116530F-FE11-4393-AB49-C7B58619EFF8}" type="presParOf" srcId="{976B1673-FAFF-4CFB-9105-1014393D2B75}" destId="{DA2ECF2F-2535-4440-8534-2BDB3F17ADCE}" srcOrd="1" destOrd="0" presId="urn:microsoft.com/office/officeart/2005/8/layout/vList3#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06CB2C71-02A2-4D21-BA2A-8F6337D52E17}" type="doc">
      <dgm:prSet loTypeId="urn:microsoft.com/office/officeart/2005/8/layout/vList2" loCatId="list" qsTypeId="urn:microsoft.com/office/officeart/2005/8/quickstyle/simple1" qsCatId="simple" csTypeId="urn:microsoft.com/office/officeart/2005/8/colors/accent1_2" csCatId="accent1" phldr="1"/>
      <dgm:spPr/>
      <dgm:t>
        <a:bodyPr/>
        <a:lstStyle/>
        <a:p>
          <a:pPr rtl="1"/>
          <a:endParaRPr lang="ar-EG"/>
        </a:p>
      </dgm:t>
    </dgm:pt>
    <dgm:pt modelId="{D9C84E5E-268F-452E-BDF2-7E98D378F748}">
      <dgm:prSet phldrT="[Text]" custT="1"/>
      <dgm:spPr>
        <a:solidFill>
          <a:srgbClr val="C74BCA"/>
        </a:solidFill>
        <a:ln>
          <a:solidFill>
            <a:srgbClr val="C74BCA"/>
          </a:solidFill>
        </a:ln>
      </dgm:spPr>
      <dgm:t>
        <a:bodyPr/>
        <a:lstStyle/>
        <a:p>
          <a:pPr algn="justLow" rtl="1"/>
          <a:r>
            <a:rPr lang="ar-SA" sz="2400" dirty="0" smtClean="0">
              <a:solidFill>
                <a:schemeClr val="bg1"/>
              </a:solidFill>
            </a:rPr>
            <a:t>ويتبين من هذا السرد أن تكاليف طاقم العمل لا تقتصر على الرواتب أو الأجور ، فغالباً يتم احتساب التكاليف الإضافية التي تنشأ علاوة على الرواتب على أنها نسبة منها ، وقد يختلف ذلك بين دولة وأخرى</a:t>
          </a:r>
          <a:r>
            <a:rPr lang="ar-EG" sz="2400" dirty="0" smtClean="0">
              <a:solidFill>
                <a:schemeClr val="bg1"/>
              </a:solidFill>
            </a:rPr>
            <a:t>.</a:t>
          </a:r>
          <a:endParaRPr lang="ar-EG" sz="2400" dirty="0">
            <a:solidFill>
              <a:schemeClr val="bg1"/>
            </a:solidFill>
          </a:endParaRPr>
        </a:p>
      </dgm:t>
    </dgm:pt>
    <dgm:pt modelId="{B964D422-D657-41B1-B896-83B547409B7B}" type="parTrans" cxnId="{A0CCF38D-4B87-406B-9BF8-E1681E9B50FE}">
      <dgm:prSet/>
      <dgm:spPr/>
      <dgm:t>
        <a:bodyPr/>
        <a:lstStyle/>
        <a:p>
          <a:pPr rtl="1"/>
          <a:endParaRPr lang="ar-EG"/>
        </a:p>
      </dgm:t>
    </dgm:pt>
    <dgm:pt modelId="{0D2F7E4B-0947-4A2F-95C3-7FF3EF58AAC4}" type="sibTrans" cxnId="{A0CCF38D-4B87-406B-9BF8-E1681E9B50FE}">
      <dgm:prSet/>
      <dgm:spPr/>
      <dgm:t>
        <a:bodyPr/>
        <a:lstStyle/>
        <a:p>
          <a:pPr rtl="1"/>
          <a:endParaRPr lang="ar-EG"/>
        </a:p>
      </dgm:t>
    </dgm:pt>
    <dgm:pt modelId="{F03EC88B-D605-4B45-8851-6E6EA491BD12}" type="pres">
      <dgm:prSet presAssocID="{06CB2C71-02A2-4D21-BA2A-8F6337D52E17}" presName="linear" presStyleCnt="0">
        <dgm:presLayoutVars>
          <dgm:animLvl val="lvl"/>
          <dgm:resizeHandles val="exact"/>
        </dgm:presLayoutVars>
      </dgm:prSet>
      <dgm:spPr/>
      <dgm:t>
        <a:bodyPr/>
        <a:lstStyle/>
        <a:p>
          <a:pPr rtl="1"/>
          <a:endParaRPr lang="ar-EG"/>
        </a:p>
      </dgm:t>
    </dgm:pt>
    <dgm:pt modelId="{B20CE76B-C912-44DB-8C08-6C5373AF772B}" type="pres">
      <dgm:prSet presAssocID="{D9C84E5E-268F-452E-BDF2-7E98D378F748}" presName="parentText" presStyleLbl="node1" presStyleIdx="0" presStyleCnt="1">
        <dgm:presLayoutVars>
          <dgm:chMax val="0"/>
          <dgm:bulletEnabled val="1"/>
        </dgm:presLayoutVars>
      </dgm:prSet>
      <dgm:spPr/>
      <dgm:t>
        <a:bodyPr/>
        <a:lstStyle/>
        <a:p>
          <a:pPr rtl="1"/>
          <a:endParaRPr lang="ar-EG"/>
        </a:p>
      </dgm:t>
    </dgm:pt>
  </dgm:ptLst>
  <dgm:cxnLst>
    <dgm:cxn modelId="{A0CCF38D-4B87-406B-9BF8-E1681E9B50FE}" srcId="{06CB2C71-02A2-4D21-BA2A-8F6337D52E17}" destId="{D9C84E5E-268F-452E-BDF2-7E98D378F748}" srcOrd="0" destOrd="0" parTransId="{B964D422-D657-41B1-B896-83B547409B7B}" sibTransId="{0D2F7E4B-0947-4A2F-95C3-7FF3EF58AAC4}"/>
    <dgm:cxn modelId="{3774A47A-9187-48D8-A1B4-B9BD327D5089}" type="presOf" srcId="{D9C84E5E-268F-452E-BDF2-7E98D378F748}" destId="{B20CE76B-C912-44DB-8C08-6C5373AF772B}" srcOrd="0" destOrd="0" presId="urn:microsoft.com/office/officeart/2005/8/layout/vList2"/>
    <dgm:cxn modelId="{8E167FAB-0C6C-4876-B36D-33884F09DC7F}" type="presOf" srcId="{06CB2C71-02A2-4D21-BA2A-8F6337D52E17}" destId="{F03EC88B-D605-4B45-8851-6E6EA491BD12}" srcOrd="0" destOrd="0" presId="urn:microsoft.com/office/officeart/2005/8/layout/vList2"/>
    <dgm:cxn modelId="{55C72A2D-27F3-4AD0-B7AB-DAE0E1F63672}" type="presParOf" srcId="{F03EC88B-D605-4B45-8851-6E6EA491BD12}" destId="{B20CE76B-C912-44DB-8C08-6C5373AF772B}"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B487A613-C715-4E46-8A83-597C9A7F449E}" type="doc">
      <dgm:prSet loTypeId="urn:microsoft.com/office/officeart/2005/8/layout/vList2" loCatId="list" qsTypeId="urn:microsoft.com/office/officeart/2005/8/quickstyle/simple1" qsCatId="simple" csTypeId="urn:microsoft.com/office/officeart/2005/8/colors/accent1_2" csCatId="accent1" phldr="1"/>
      <dgm:spPr/>
      <dgm:t>
        <a:bodyPr/>
        <a:lstStyle/>
        <a:p>
          <a:pPr rtl="1"/>
          <a:endParaRPr lang="ar-EG"/>
        </a:p>
      </dgm:t>
    </dgm:pt>
    <dgm:pt modelId="{7B009BDD-CD56-4736-9D2B-91444525C422}">
      <dgm:prSet phldrT="[Text]" custT="1"/>
      <dgm:spPr>
        <a:solidFill>
          <a:srgbClr val="FFFF99"/>
        </a:solidFill>
        <a:ln>
          <a:noFill/>
        </a:ln>
      </dgm:spPr>
      <dgm:t>
        <a:bodyPr/>
        <a:lstStyle/>
        <a:p>
          <a:pPr algn="justLow" rtl="1"/>
          <a:r>
            <a:rPr lang="ar-SA" sz="2400" b="0" u="none" dirty="0" smtClean="0">
              <a:solidFill>
                <a:srgbClr val="FF0000"/>
              </a:solidFill>
            </a:rPr>
            <a:t>يوزع الربح الصافي للشركة بعد استيفاء جميع الاستقطاعات القانونية على الوجه الآتي :</a:t>
          </a:r>
          <a:endParaRPr lang="ar-EG" sz="2400" b="0" u="none" dirty="0">
            <a:solidFill>
              <a:srgbClr val="FF0000"/>
            </a:solidFill>
          </a:endParaRPr>
        </a:p>
      </dgm:t>
    </dgm:pt>
    <dgm:pt modelId="{F4B58A20-77F1-44A8-8579-CCBF93A5B9A8}" type="parTrans" cxnId="{10E3675F-EB2A-4CB4-85C6-A76F616D03EB}">
      <dgm:prSet/>
      <dgm:spPr/>
      <dgm:t>
        <a:bodyPr/>
        <a:lstStyle/>
        <a:p>
          <a:pPr algn="justLow" rtl="1"/>
          <a:endParaRPr lang="ar-EG" sz="2400" b="0" u="none">
            <a:solidFill>
              <a:srgbClr val="FF0000"/>
            </a:solidFill>
          </a:endParaRPr>
        </a:p>
      </dgm:t>
    </dgm:pt>
    <dgm:pt modelId="{3E3D352E-39B7-4DD6-9661-2667514C1E53}" type="sibTrans" cxnId="{10E3675F-EB2A-4CB4-85C6-A76F616D03EB}">
      <dgm:prSet/>
      <dgm:spPr/>
      <dgm:t>
        <a:bodyPr/>
        <a:lstStyle/>
        <a:p>
          <a:pPr algn="justLow" rtl="1"/>
          <a:endParaRPr lang="ar-EG" sz="2400" b="0" u="none">
            <a:solidFill>
              <a:srgbClr val="FF0000"/>
            </a:solidFill>
          </a:endParaRPr>
        </a:p>
      </dgm:t>
    </dgm:pt>
    <dgm:pt modelId="{4015EEE7-E69A-4188-BD65-433649BBC1E0}" type="pres">
      <dgm:prSet presAssocID="{B487A613-C715-4E46-8A83-597C9A7F449E}" presName="linear" presStyleCnt="0">
        <dgm:presLayoutVars>
          <dgm:animLvl val="lvl"/>
          <dgm:resizeHandles val="exact"/>
        </dgm:presLayoutVars>
      </dgm:prSet>
      <dgm:spPr/>
      <dgm:t>
        <a:bodyPr/>
        <a:lstStyle/>
        <a:p>
          <a:pPr rtl="1"/>
          <a:endParaRPr lang="ar-EG"/>
        </a:p>
      </dgm:t>
    </dgm:pt>
    <dgm:pt modelId="{E8F1DFD4-C27E-497E-9F15-DF40E84AB45A}" type="pres">
      <dgm:prSet presAssocID="{7B009BDD-CD56-4736-9D2B-91444525C422}" presName="parentText" presStyleLbl="node1" presStyleIdx="0" presStyleCnt="1">
        <dgm:presLayoutVars>
          <dgm:chMax val="0"/>
          <dgm:bulletEnabled val="1"/>
        </dgm:presLayoutVars>
      </dgm:prSet>
      <dgm:spPr/>
      <dgm:t>
        <a:bodyPr/>
        <a:lstStyle/>
        <a:p>
          <a:pPr rtl="1"/>
          <a:endParaRPr lang="ar-EG"/>
        </a:p>
      </dgm:t>
    </dgm:pt>
  </dgm:ptLst>
  <dgm:cxnLst>
    <dgm:cxn modelId="{1CB46EA6-8538-46EE-A97D-B8802C1B6407}" type="presOf" srcId="{7B009BDD-CD56-4736-9D2B-91444525C422}" destId="{E8F1DFD4-C27E-497E-9F15-DF40E84AB45A}" srcOrd="0" destOrd="0" presId="urn:microsoft.com/office/officeart/2005/8/layout/vList2"/>
    <dgm:cxn modelId="{10E3675F-EB2A-4CB4-85C6-A76F616D03EB}" srcId="{B487A613-C715-4E46-8A83-597C9A7F449E}" destId="{7B009BDD-CD56-4736-9D2B-91444525C422}" srcOrd="0" destOrd="0" parTransId="{F4B58A20-77F1-44A8-8579-CCBF93A5B9A8}" sibTransId="{3E3D352E-39B7-4DD6-9661-2667514C1E53}"/>
    <dgm:cxn modelId="{F708F6E3-BB79-4444-B804-ADC7CFAEB8C9}" type="presOf" srcId="{B487A613-C715-4E46-8A83-597C9A7F449E}" destId="{4015EEE7-E69A-4188-BD65-433649BBC1E0}" srcOrd="0" destOrd="0" presId="urn:microsoft.com/office/officeart/2005/8/layout/vList2"/>
    <dgm:cxn modelId="{E3C6DB97-7152-43A9-8C8E-B6C0B27EEA65}" type="presParOf" srcId="{4015EEE7-E69A-4188-BD65-433649BBC1E0}" destId="{E8F1DFD4-C27E-497E-9F15-DF40E84AB45A}"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2E2D60C3-E759-4E90-8D5D-E2E426A5052F}" type="doc">
      <dgm:prSet loTypeId="urn:microsoft.com/office/officeart/2005/8/layout/vList2" loCatId="list" qsTypeId="urn:microsoft.com/office/officeart/2005/8/quickstyle/simple1" qsCatId="simple" csTypeId="urn:microsoft.com/office/officeart/2005/8/colors/accent1_2" csCatId="accent1" phldr="1"/>
      <dgm:spPr/>
      <dgm:t>
        <a:bodyPr/>
        <a:lstStyle/>
        <a:p>
          <a:pPr rtl="1"/>
          <a:endParaRPr lang="ar-EG"/>
        </a:p>
      </dgm:t>
    </dgm:pt>
    <dgm:pt modelId="{2DE2131A-CD31-4BD9-978D-8E6671B46AAA}">
      <dgm:prSet phldrT="[Text]" custT="1"/>
      <dgm:spPr>
        <a:solidFill>
          <a:srgbClr val="FFFF99"/>
        </a:solidFill>
        <a:ln>
          <a:solidFill>
            <a:srgbClr val="FFFF99"/>
          </a:solidFill>
        </a:ln>
      </dgm:spPr>
      <dgm:t>
        <a:bodyPr/>
        <a:lstStyle/>
        <a:p>
          <a:pPr algn="justLow" rtl="1"/>
          <a:r>
            <a:rPr lang="ar-SA" sz="2400" b="0" dirty="0" smtClean="0">
              <a:solidFill>
                <a:srgbClr val="FF0000"/>
              </a:solidFill>
            </a:rPr>
            <a:t>يتم الاعتماد في هذه الحسابات على عناصر محددة مثل العمر الافتراضي للاستهلاك ، تكلفة الأصل ، قيمة الأصل عند انتهاء عمره الإنتاجي (القيمة التخريدية) ، أيضا عدد ساعات الاستخدام وهذا في الطريقة الأخيرة.</a:t>
          </a:r>
          <a:endParaRPr lang="ar-EG" sz="2400" b="0" dirty="0">
            <a:solidFill>
              <a:srgbClr val="FF0000"/>
            </a:solidFill>
          </a:endParaRPr>
        </a:p>
      </dgm:t>
    </dgm:pt>
    <dgm:pt modelId="{7564523D-4BB2-4164-9010-C2485ABC190E}" type="parTrans" cxnId="{53E5D330-5566-4597-B1EA-3C2ABFBD9131}">
      <dgm:prSet/>
      <dgm:spPr/>
      <dgm:t>
        <a:bodyPr/>
        <a:lstStyle/>
        <a:p>
          <a:pPr rtl="1"/>
          <a:endParaRPr lang="ar-EG"/>
        </a:p>
      </dgm:t>
    </dgm:pt>
    <dgm:pt modelId="{1E06A71F-478F-47A1-B655-790A6D333121}" type="sibTrans" cxnId="{53E5D330-5566-4597-B1EA-3C2ABFBD9131}">
      <dgm:prSet/>
      <dgm:spPr/>
      <dgm:t>
        <a:bodyPr/>
        <a:lstStyle/>
        <a:p>
          <a:pPr rtl="1"/>
          <a:endParaRPr lang="ar-EG"/>
        </a:p>
      </dgm:t>
    </dgm:pt>
    <dgm:pt modelId="{24BEF540-EAD9-4585-B869-74D2F565530D}" type="pres">
      <dgm:prSet presAssocID="{2E2D60C3-E759-4E90-8D5D-E2E426A5052F}" presName="linear" presStyleCnt="0">
        <dgm:presLayoutVars>
          <dgm:animLvl val="lvl"/>
          <dgm:resizeHandles val="exact"/>
        </dgm:presLayoutVars>
      </dgm:prSet>
      <dgm:spPr/>
      <dgm:t>
        <a:bodyPr/>
        <a:lstStyle/>
        <a:p>
          <a:pPr rtl="1"/>
          <a:endParaRPr lang="ar-EG"/>
        </a:p>
      </dgm:t>
    </dgm:pt>
    <dgm:pt modelId="{7D3A2B75-3B8A-4EEA-857B-546539577409}" type="pres">
      <dgm:prSet presAssocID="{2DE2131A-CD31-4BD9-978D-8E6671B46AAA}" presName="parentText" presStyleLbl="node1" presStyleIdx="0" presStyleCnt="1">
        <dgm:presLayoutVars>
          <dgm:chMax val="0"/>
          <dgm:bulletEnabled val="1"/>
        </dgm:presLayoutVars>
      </dgm:prSet>
      <dgm:spPr/>
      <dgm:t>
        <a:bodyPr/>
        <a:lstStyle/>
        <a:p>
          <a:pPr rtl="1"/>
          <a:endParaRPr lang="ar-EG"/>
        </a:p>
      </dgm:t>
    </dgm:pt>
  </dgm:ptLst>
  <dgm:cxnLst>
    <dgm:cxn modelId="{5834B3AB-5ACC-4C4F-B85B-8C3590ECCFFE}" type="presOf" srcId="{2E2D60C3-E759-4E90-8D5D-E2E426A5052F}" destId="{24BEF540-EAD9-4585-B869-74D2F565530D}" srcOrd="0" destOrd="0" presId="urn:microsoft.com/office/officeart/2005/8/layout/vList2"/>
    <dgm:cxn modelId="{F2D2D9EC-1C69-4F1A-9FB6-656F6787266C}" type="presOf" srcId="{2DE2131A-CD31-4BD9-978D-8E6671B46AAA}" destId="{7D3A2B75-3B8A-4EEA-857B-546539577409}" srcOrd="0" destOrd="0" presId="urn:microsoft.com/office/officeart/2005/8/layout/vList2"/>
    <dgm:cxn modelId="{53E5D330-5566-4597-B1EA-3C2ABFBD9131}" srcId="{2E2D60C3-E759-4E90-8D5D-E2E426A5052F}" destId="{2DE2131A-CD31-4BD9-978D-8E6671B46AAA}" srcOrd="0" destOrd="0" parTransId="{7564523D-4BB2-4164-9010-C2485ABC190E}" sibTransId="{1E06A71F-478F-47A1-B655-790A6D333121}"/>
    <dgm:cxn modelId="{305138BA-5C43-496F-981A-FAF39AAEB69F}" type="presParOf" srcId="{24BEF540-EAD9-4585-B869-74D2F565530D}" destId="{7D3A2B75-3B8A-4EEA-857B-546539577409}"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44D7E61B-739A-4965-8845-F22D5A9704C8}" type="doc">
      <dgm:prSet loTypeId="urn:microsoft.com/office/officeart/2005/8/layout/vList2" loCatId="list" qsTypeId="urn:microsoft.com/office/officeart/2005/8/quickstyle/simple1" qsCatId="simple" csTypeId="urn:microsoft.com/office/officeart/2005/8/colors/accent1_2" csCatId="accent1" phldr="1"/>
      <dgm:spPr/>
      <dgm:t>
        <a:bodyPr/>
        <a:lstStyle/>
        <a:p>
          <a:pPr rtl="1"/>
          <a:endParaRPr lang="ar-EG"/>
        </a:p>
      </dgm:t>
    </dgm:pt>
    <dgm:pt modelId="{23EA05D6-AD87-4C8D-92D7-4E7817122F07}">
      <dgm:prSet phldrT="[Text]" custT="1"/>
      <dgm:spPr>
        <a:solidFill>
          <a:srgbClr val="FFFF99"/>
        </a:solidFill>
        <a:ln>
          <a:noFill/>
        </a:ln>
      </dgm:spPr>
      <dgm:t>
        <a:bodyPr/>
        <a:lstStyle/>
        <a:p>
          <a:pPr algn="ctr" rtl="1"/>
          <a:r>
            <a:rPr lang="ar-EG" sz="2400" b="1" dirty="0" smtClean="0">
              <a:solidFill>
                <a:srgbClr val="FF0000"/>
              </a:solidFill>
            </a:rPr>
            <a:t>التكاليف فى أى مشروع تنقسم إلى :</a:t>
          </a:r>
          <a:endParaRPr lang="ar-EG" sz="2400" b="1" dirty="0">
            <a:solidFill>
              <a:srgbClr val="FF0000"/>
            </a:solidFill>
          </a:endParaRPr>
        </a:p>
      </dgm:t>
    </dgm:pt>
    <dgm:pt modelId="{49D4B22B-9386-4E27-961E-EE4E1199DC4B}" type="parTrans" cxnId="{DBBDB63B-A566-40DA-BC58-D09343109496}">
      <dgm:prSet/>
      <dgm:spPr/>
      <dgm:t>
        <a:bodyPr/>
        <a:lstStyle/>
        <a:p>
          <a:pPr rtl="1"/>
          <a:endParaRPr lang="ar-EG"/>
        </a:p>
      </dgm:t>
    </dgm:pt>
    <dgm:pt modelId="{B783AC17-4B4C-4D05-A6B0-A974182FA6D5}" type="sibTrans" cxnId="{DBBDB63B-A566-40DA-BC58-D09343109496}">
      <dgm:prSet/>
      <dgm:spPr/>
      <dgm:t>
        <a:bodyPr/>
        <a:lstStyle/>
        <a:p>
          <a:pPr rtl="1"/>
          <a:endParaRPr lang="ar-EG"/>
        </a:p>
      </dgm:t>
    </dgm:pt>
    <dgm:pt modelId="{413E1384-0F45-4D12-BCB8-514CD44C1B9D}" type="pres">
      <dgm:prSet presAssocID="{44D7E61B-739A-4965-8845-F22D5A9704C8}" presName="linear" presStyleCnt="0">
        <dgm:presLayoutVars>
          <dgm:animLvl val="lvl"/>
          <dgm:resizeHandles val="exact"/>
        </dgm:presLayoutVars>
      </dgm:prSet>
      <dgm:spPr/>
      <dgm:t>
        <a:bodyPr/>
        <a:lstStyle/>
        <a:p>
          <a:pPr rtl="1"/>
          <a:endParaRPr lang="ar-EG"/>
        </a:p>
      </dgm:t>
    </dgm:pt>
    <dgm:pt modelId="{2CBF6628-7B9B-492B-86C6-5F9E0A7D9413}" type="pres">
      <dgm:prSet presAssocID="{23EA05D6-AD87-4C8D-92D7-4E7817122F07}" presName="parentText" presStyleLbl="node1" presStyleIdx="0" presStyleCnt="1" custScaleX="84272">
        <dgm:presLayoutVars>
          <dgm:chMax val="0"/>
          <dgm:bulletEnabled val="1"/>
        </dgm:presLayoutVars>
      </dgm:prSet>
      <dgm:spPr/>
      <dgm:t>
        <a:bodyPr/>
        <a:lstStyle/>
        <a:p>
          <a:pPr rtl="1"/>
          <a:endParaRPr lang="ar-EG"/>
        </a:p>
      </dgm:t>
    </dgm:pt>
  </dgm:ptLst>
  <dgm:cxnLst>
    <dgm:cxn modelId="{DC5363A4-26C2-4939-BF64-268CA5A0FC41}" type="presOf" srcId="{23EA05D6-AD87-4C8D-92D7-4E7817122F07}" destId="{2CBF6628-7B9B-492B-86C6-5F9E0A7D9413}" srcOrd="0" destOrd="0" presId="urn:microsoft.com/office/officeart/2005/8/layout/vList2"/>
    <dgm:cxn modelId="{DBBDB63B-A566-40DA-BC58-D09343109496}" srcId="{44D7E61B-739A-4965-8845-F22D5A9704C8}" destId="{23EA05D6-AD87-4C8D-92D7-4E7817122F07}" srcOrd="0" destOrd="0" parTransId="{49D4B22B-9386-4E27-961E-EE4E1199DC4B}" sibTransId="{B783AC17-4B4C-4D05-A6B0-A974182FA6D5}"/>
    <dgm:cxn modelId="{C240D8F8-3980-4B79-9B80-7F33AD8AF3AB}" type="presOf" srcId="{44D7E61B-739A-4965-8845-F22D5A9704C8}" destId="{413E1384-0F45-4D12-BCB8-514CD44C1B9D}" srcOrd="0" destOrd="0" presId="urn:microsoft.com/office/officeart/2005/8/layout/vList2"/>
    <dgm:cxn modelId="{E1144C5B-8051-47F4-992C-E03469F701B9}" type="presParOf" srcId="{413E1384-0F45-4D12-BCB8-514CD44C1B9D}" destId="{2CBF6628-7B9B-492B-86C6-5F9E0A7D9413}"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683D3F00-8A45-4A0F-80EC-09A3DE4C48D5}" type="doc">
      <dgm:prSet loTypeId="urn:microsoft.com/office/officeart/2005/8/layout/vList2" loCatId="list" qsTypeId="urn:microsoft.com/office/officeart/2005/8/quickstyle/simple1" qsCatId="simple" csTypeId="urn:microsoft.com/office/officeart/2005/8/colors/accent1_2" csCatId="accent1" phldr="1"/>
      <dgm:spPr/>
      <dgm:t>
        <a:bodyPr/>
        <a:lstStyle/>
        <a:p>
          <a:pPr rtl="1"/>
          <a:endParaRPr lang="ar-EG"/>
        </a:p>
      </dgm:t>
    </dgm:pt>
    <dgm:pt modelId="{62619FA1-2433-4796-9272-423D62DE5FD5}">
      <dgm:prSet phldrT="[Text]" custT="1"/>
      <dgm:spPr>
        <a:solidFill>
          <a:srgbClr val="FFFF99"/>
        </a:solidFill>
      </dgm:spPr>
      <dgm:t>
        <a:bodyPr/>
        <a:lstStyle/>
        <a:p>
          <a:pPr algn="r" rtl="1"/>
          <a:r>
            <a:rPr lang="ar-EG" sz="2400" b="1" dirty="0" smtClean="0">
              <a:solidFill>
                <a:srgbClr val="FF0000"/>
              </a:solidFill>
            </a:rPr>
            <a:t>وتتم معالجة الآثار البيئية للمشروع فى الخطوات التالية:</a:t>
          </a:r>
          <a:endParaRPr lang="ar-EG" sz="2400" b="1" dirty="0">
            <a:solidFill>
              <a:srgbClr val="FF0000"/>
            </a:solidFill>
          </a:endParaRPr>
        </a:p>
      </dgm:t>
    </dgm:pt>
    <dgm:pt modelId="{3F8D61CA-FB9C-4DF1-93B1-D3276CCB9D04}" type="parTrans" cxnId="{8F019431-A139-496D-9989-4368DFF27245}">
      <dgm:prSet/>
      <dgm:spPr/>
      <dgm:t>
        <a:bodyPr/>
        <a:lstStyle/>
        <a:p>
          <a:pPr rtl="1"/>
          <a:endParaRPr lang="ar-EG"/>
        </a:p>
      </dgm:t>
    </dgm:pt>
    <dgm:pt modelId="{40F2DDDC-C2C5-4556-98D5-3A6BC155C1A7}" type="sibTrans" cxnId="{8F019431-A139-496D-9989-4368DFF27245}">
      <dgm:prSet/>
      <dgm:spPr/>
      <dgm:t>
        <a:bodyPr/>
        <a:lstStyle/>
        <a:p>
          <a:pPr rtl="1"/>
          <a:endParaRPr lang="ar-EG"/>
        </a:p>
      </dgm:t>
    </dgm:pt>
    <dgm:pt modelId="{EBF16D42-E221-4701-AE70-E71528855B24}" type="pres">
      <dgm:prSet presAssocID="{683D3F00-8A45-4A0F-80EC-09A3DE4C48D5}" presName="linear" presStyleCnt="0">
        <dgm:presLayoutVars>
          <dgm:animLvl val="lvl"/>
          <dgm:resizeHandles val="exact"/>
        </dgm:presLayoutVars>
      </dgm:prSet>
      <dgm:spPr/>
      <dgm:t>
        <a:bodyPr/>
        <a:lstStyle/>
        <a:p>
          <a:pPr rtl="1"/>
          <a:endParaRPr lang="ar-EG"/>
        </a:p>
      </dgm:t>
    </dgm:pt>
    <dgm:pt modelId="{827EEE67-0E87-4FF5-97DC-BFC3DF7826E5}" type="pres">
      <dgm:prSet presAssocID="{62619FA1-2433-4796-9272-423D62DE5FD5}" presName="parentText" presStyleLbl="node1" presStyleIdx="0" presStyleCnt="1" custLinFactNeighborX="10000" custLinFactNeighborY="-804">
        <dgm:presLayoutVars>
          <dgm:chMax val="0"/>
          <dgm:bulletEnabled val="1"/>
        </dgm:presLayoutVars>
      </dgm:prSet>
      <dgm:spPr/>
      <dgm:t>
        <a:bodyPr/>
        <a:lstStyle/>
        <a:p>
          <a:pPr rtl="1"/>
          <a:endParaRPr lang="ar-EG"/>
        </a:p>
      </dgm:t>
    </dgm:pt>
  </dgm:ptLst>
  <dgm:cxnLst>
    <dgm:cxn modelId="{8F019431-A139-496D-9989-4368DFF27245}" srcId="{683D3F00-8A45-4A0F-80EC-09A3DE4C48D5}" destId="{62619FA1-2433-4796-9272-423D62DE5FD5}" srcOrd="0" destOrd="0" parTransId="{3F8D61CA-FB9C-4DF1-93B1-D3276CCB9D04}" sibTransId="{40F2DDDC-C2C5-4556-98D5-3A6BC155C1A7}"/>
    <dgm:cxn modelId="{D4DE7B9E-3C06-496A-B06E-A507CC7F7DAC}" type="presOf" srcId="{62619FA1-2433-4796-9272-423D62DE5FD5}" destId="{827EEE67-0E87-4FF5-97DC-BFC3DF7826E5}" srcOrd="0" destOrd="0" presId="urn:microsoft.com/office/officeart/2005/8/layout/vList2"/>
    <dgm:cxn modelId="{1EB9B14A-3F92-4F02-A356-4BA87BABC35A}" type="presOf" srcId="{683D3F00-8A45-4A0F-80EC-09A3DE4C48D5}" destId="{EBF16D42-E221-4701-AE70-E71528855B24}" srcOrd="0" destOrd="0" presId="urn:microsoft.com/office/officeart/2005/8/layout/vList2"/>
    <dgm:cxn modelId="{8F0B7736-6C75-449C-BB44-62D422FDF756}" type="presParOf" srcId="{EBF16D42-E221-4701-AE70-E71528855B24}" destId="{827EEE67-0E87-4FF5-97DC-BFC3DF7826E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82B03865-3DF7-4A40-99E7-3AB6B17F1BAC}" type="doc">
      <dgm:prSet loTypeId="urn:microsoft.com/office/officeart/2005/8/layout/vProcess5" loCatId="process" qsTypeId="urn:microsoft.com/office/officeart/2005/8/quickstyle/simple1" qsCatId="simple" csTypeId="urn:microsoft.com/office/officeart/2005/8/colors/accent1_2" csCatId="accent1" phldr="1"/>
      <dgm:spPr/>
      <dgm:t>
        <a:bodyPr/>
        <a:lstStyle/>
        <a:p>
          <a:pPr rtl="1"/>
          <a:endParaRPr lang="ar-EG"/>
        </a:p>
      </dgm:t>
    </dgm:pt>
    <dgm:pt modelId="{7901DFE5-D5B6-42C1-B803-41F8B783AFC2}">
      <dgm:prSet phldrT="[Text]" custT="1"/>
      <dgm:spPr>
        <a:solidFill>
          <a:srgbClr val="CC99FF"/>
        </a:solidFill>
        <a:ln>
          <a:noFill/>
        </a:ln>
      </dgm:spPr>
      <dgm:t>
        <a:bodyPr/>
        <a:lstStyle/>
        <a:p>
          <a:pPr algn="justLow" rtl="1"/>
          <a:r>
            <a:rPr lang="ar-EG" sz="2400" dirty="0" smtClean="0">
              <a:solidFill>
                <a:srgbClr val="002060"/>
              </a:solidFill>
            </a:rPr>
            <a:t>من شأن تحليل نقطة التعادل ان يبين تأثير ارتفاع السعر او انخفاضه علي نقطة التعادل هذه. فاذا سمح السوق بذلك ، يمكن رفع السعر وتحقيق الربح قبل اوانه. ولكن السوق لا تسمح غالبا بارتفاع السعر. واذا بلغ سعر السوق حدا لا توازي فيه المبيعات التكاليف سوي عند تحقيق (80%) او (90%) من الارباح ، فيعني ذلك علي الارجح ، ان المؤسسة لن تدر النقد الكافي لتسديد كافة التزاماتها. ولمعرفة التأثير الصحيح لتغير الاسعار و/او التكاليف علي حالة النقد والربح ، لابد من اجراء تحليل الحساسية (</a:t>
          </a:r>
          <a:r>
            <a:rPr lang="en-US" sz="2400" dirty="0" smtClean="0">
              <a:solidFill>
                <a:srgbClr val="002060"/>
              </a:solidFill>
            </a:rPr>
            <a:t>Sensitivity Analysis</a:t>
          </a:r>
          <a:r>
            <a:rPr lang="ar-EG" sz="2400" dirty="0" smtClean="0">
              <a:solidFill>
                <a:srgbClr val="002060"/>
              </a:solidFill>
            </a:rPr>
            <a:t>).</a:t>
          </a:r>
          <a:endParaRPr lang="ar-EG" sz="2400" dirty="0">
            <a:solidFill>
              <a:srgbClr val="002060"/>
            </a:solidFill>
          </a:endParaRPr>
        </a:p>
      </dgm:t>
    </dgm:pt>
    <dgm:pt modelId="{7757CD36-AFDD-4396-888A-A92D4E5AC01F}" type="parTrans" cxnId="{AB91CF50-6DC0-431F-A336-39042A04B97E}">
      <dgm:prSet/>
      <dgm:spPr/>
      <dgm:t>
        <a:bodyPr/>
        <a:lstStyle/>
        <a:p>
          <a:pPr rtl="1"/>
          <a:endParaRPr lang="ar-EG"/>
        </a:p>
      </dgm:t>
    </dgm:pt>
    <dgm:pt modelId="{99113712-9859-4639-ACC5-44F76FAB6922}" type="sibTrans" cxnId="{AB91CF50-6DC0-431F-A336-39042A04B97E}">
      <dgm:prSet/>
      <dgm:spPr/>
      <dgm:t>
        <a:bodyPr/>
        <a:lstStyle/>
        <a:p>
          <a:pPr rtl="1"/>
          <a:endParaRPr lang="ar-EG"/>
        </a:p>
      </dgm:t>
    </dgm:pt>
    <dgm:pt modelId="{AC8B47A6-C8C3-44AE-B6B8-1F8307F0A56A}" type="pres">
      <dgm:prSet presAssocID="{82B03865-3DF7-4A40-99E7-3AB6B17F1BAC}" presName="outerComposite" presStyleCnt="0">
        <dgm:presLayoutVars>
          <dgm:chMax val="5"/>
          <dgm:dir val="rev"/>
          <dgm:resizeHandles val="exact"/>
        </dgm:presLayoutVars>
      </dgm:prSet>
      <dgm:spPr/>
      <dgm:t>
        <a:bodyPr/>
        <a:lstStyle/>
        <a:p>
          <a:pPr rtl="1"/>
          <a:endParaRPr lang="ar-EG"/>
        </a:p>
      </dgm:t>
    </dgm:pt>
    <dgm:pt modelId="{FAC7F400-A9B1-4420-86CD-BC954B7CF34C}" type="pres">
      <dgm:prSet presAssocID="{82B03865-3DF7-4A40-99E7-3AB6B17F1BAC}" presName="dummyMaxCanvas" presStyleCnt="0">
        <dgm:presLayoutVars/>
      </dgm:prSet>
      <dgm:spPr/>
    </dgm:pt>
    <dgm:pt modelId="{137D3FD9-1F48-459B-B24E-8E7FD9F75C72}" type="pres">
      <dgm:prSet presAssocID="{82B03865-3DF7-4A40-99E7-3AB6B17F1BAC}" presName="OneNode_1" presStyleLbl="node1" presStyleIdx="0" presStyleCnt="1">
        <dgm:presLayoutVars>
          <dgm:bulletEnabled val="1"/>
        </dgm:presLayoutVars>
      </dgm:prSet>
      <dgm:spPr/>
      <dgm:t>
        <a:bodyPr/>
        <a:lstStyle/>
        <a:p>
          <a:pPr rtl="1"/>
          <a:endParaRPr lang="ar-EG"/>
        </a:p>
      </dgm:t>
    </dgm:pt>
  </dgm:ptLst>
  <dgm:cxnLst>
    <dgm:cxn modelId="{139DA0F0-D2A1-4091-BB5F-8245C73BD784}" type="presOf" srcId="{7901DFE5-D5B6-42C1-B803-41F8B783AFC2}" destId="{137D3FD9-1F48-459B-B24E-8E7FD9F75C72}" srcOrd="0" destOrd="0" presId="urn:microsoft.com/office/officeart/2005/8/layout/vProcess5"/>
    <dgm:cxn modelId="{C79B9B47-A071-4237-8644-AB40F05089CF}" type="presOf" srcId="{82B03865-3DF7-4A40-99E7-3AB6B17F1BAC}" destId="{AC8B47A6-C8C3-44AE-B6B8-1F8307F0A56A}" srcOrd="0" destOrd="0" presId="urn:microsoft.com/office/officeart/2005/8/layout/vProcess5"/>
    <dgm:cxn modelId="{AB91CF50-6DC0-431F-A336-39042A04B97E}" srcId="{82B03865-3DF7-4A40-99E7-3AB6B17F1BAC}" destId="{7901DFE5-D5B6-42C1-B803-41F8B783AFC2}" srcOrd="0" destOrd="0" parTransId="{7757CD36-AFDD-4396-888A-A92D4E5AC01F}" sibTransId="{99113712-9859-4639-ACC5-44F76FAB6922}"/>
    <dgm:cxn modelId="{96DA4BA5-B353-42DF-B95F-8B3F82828533}" type="presParOf" srcId="{AC8B47A6-C8C3-44AE-B6B8-1F8307F0A56A}" destId="{FAC7F400-A9B1-4420-86CD-BC954B7CF34C}" srcOrd="0" destOrd="0" presId="urn:microsoft.com/office/officeart/2005/8/layout/vProcess5"/>
    <dgm:cxn modelId="{8376BA25-8951-4BF6-9D50-C78E5CFEAD4F}" type="presParOf" srcId="{AC8B47A6-C8C3-44AE-B6B8-1F8307F0A56A}" destId="{137D3FD9-1F48-459B-B24E-8E7FD9F75C72}" srcOrd="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82B03865-3DF7-4A40-99E7-3AB6B17F1BAC}" type="doc">
      <dgm:prSet loTypeId="urn:microsoft.com/office/officeart/2005/8/layout/vProcess5" loCatId="process" qsTypeId="urn:microsoft.com/office/officeart/2005/8/quickstyle/simple1" qsCatId="simple" csTypeId="urn:microsoft.com/office/officeart/2005/8/colors/accent1_2" csCatId="accent1" phldr="1"/>
      <dgm:spPr/>
      <dgm:t>
        <a:bodyPr/>
        <a:lstStyle/>
        <a:p>
          <a:pPr rtl="1"/>
          <a:endParaRPr lang="ar-EG"/>
        </a:p>
      </dgm:t>
    </dgm:pt>
    <dgm:pt modelId="{7901DFE5-D5B6-42C1-B803-41F8B783AFC2}">
      <dgm:prSet phldrT="[Text]" custT="1"/>
      <dgm:spPr>
        <a:solidFill>
          <a:srgbClr val="00B050"/>
        </a:solidFill>
        <a:ln>
          <a:noFill/>
        </a:ln>
      </dgm:spPr>
      <dgm:t>
        <a:bodyPr/>
        <a:lstStyle/>
        <a:p>
          <a:pPr rtl="1"/>
          <a:r>
            <a:rPr lang="ar-EG" sz="2400" dirty="0" smtClean="0">
              <a:solidFill>
                <a:schemeClr val="bg1"/>
              </a:solidFill>
            </a:rPr>
            <a:t>يقيس تحليل الحساسية وقع تغيير قيمة واحدة او اكثر من المدخلات الاساسية غير الاكيدة علي نتائج المؤسسة. فيمكن مثلا ، اختيار قيمة سلبية واخري متوقعة وثالثة ايجابية لاحدي المتغيرات غير الاكيدة. ثم اجراء تحليل لمعرفة كيف تتغير النتائج عند حساب كل من قيم المتغيرات الثلاث بدورها ، بينما تبقي المتغيرات الاخري ثابتة. يكشف تحليل الحساسية المدي الذي يمكن ان تكون المؤسسة فيه مربحة او غير مربحة ، اذا تبين ان قيم المدخلات في التحليل تختلف عما هو مفترض في مقاربة تقوم علي اجابة واحدة لقياس قيمة المؤسسة.</a:t>
          </a:r>
          <a:endParaRPr lang="ar-EG" sz="2400" dirty="0">
            <a:solidFill>
              <a:schemeClr val="bg1"/>
            </a:solidFill>
          </a:endParaRPr>
        </a:p>
      </dgm:t>
    </dgm:pt>
    <dgm:pt modelId="{7757CD36-AFDD-4396-888A-A92D4E5AC01F}" type="parTrans" cxnId="{AB91CF50-6DC0-431F-A336-39042A04B97E}">
      <dgm:prSet/>
      <dgm:spPr/>
      <dgm:t>
        <a:bodyPr/>
        <a:lstStyle/>
        <a:p>
          <a:pPr rtl="1"/>
          <a:endParaRPr lang="ar-EG"/>
        </a:p>
      </dgm:t>
    </dgm:pt>
    <dgm:pt modelId="{99113712-9859-4639-ACC5-44F76FAB6922}" type="sibTrans" cxnId="{AB91CF50-6DC0-431F-A336-39042A04B97E}">
      <dgm:prSet/>
      <dgm:spPr/>
      <dgm:t>
        <a:bodyPr/>
        <a:lstStyle/>
        <a:p>
          <a:pPr rtl="1"/>
          <a:endParaRPr lang="ar-EG"/>
        </a:p>
      </dgm:t>
    </dgm:pt>
    <dgm:pt modelId="{AC8B47A6-C8C3-44AE-B6B8-1F8307F0A56A}" type="pres">
      <dgm:prSet presAssocID="{82B03865-3DF7-4A40-99E7-3AB6B17F1BAC}" presName="outerComposite" presStyleCnt="0">
        <dgm:presLayoutVars>
          <dgm:chMax val="5"/>
          <dgm:dir val="rev"/>
          <dgm:resizeHandles val="exact"/>
        </dgm:presLayoutVars>
      </dgm:prSet>
      <dgm:spPr/>
      <dgm:t>
        <a:bodyPr/>
        <a:lstStyle/>
        <a:p>
          <a:pPr rtl="1"/>
          <a:endParaRPr lang="ar-EG"/>
        </a:p>
      </dgm:t>
    </dgm:pt>
    <dgm:pt modelId="{FAC7F400-A9B1-4420-86CD-BC954B7CF34C}" type="pres">
      <dgm:prSet presAssocID="{82B03865-3DF7-4A40-99E7-3AB6B17F1BAC}" presName="dummyMaxCanvas" presStyleCnt="0">
        <dgm:presLayoutVars/>
      </dgm:prSet>
      <dgm:spPr/>
    </dgm:pt>
    <dgm:pt modelId="{37D5CC23-C696-47E9-BB72-BC3227B90A8E}" type="pres">
      <dgm:prSet presAssocID="{82B03865-3DF7-4A40-99E7-3AB6B17F1BAC}" presName="OneNode_1" presStyleLbl="node1" presStyleIdx="0" presStyleCnt="1">
        <dgm:presLayoutVars>
          <dgm:bulletEnabled val="1"/>
        </dgm:presLayoutVars>
      </dgm:prSet>
      <dgm:spPr/>
      <dgm:t>
        <a:bodyPr/>
        <a:lstStyle/>
        <a:p>
          <a:pPr rtl="1"/>
          <a:endParaRPr lang="ar-EG"/>
        </a:p>
      </dgm:t>
    </dgm:pt>
  </dgm:ptLst>
  <dgm:cxnLst>
    <dgm:cxn modelId="{CD6435F6-5C3D-430D-A62B-FA43DF2BD5A6}" type="presOf" srcId="{7901DFE5-D5B6-42C1-B803-41F8B783AFC2}" destId="{37D5CC23-C696-47E9-BB72-BC3227B90A8E}" srcOrd="0" destOrd="0" presId="urn:microsoft.com/office/officeart/2005/8/layout/vProcess5"/>
    <dgm:cxn modelId="{AB91CF50-6DC0-431F-A336-39042A04B97E}" srcId="{82B03865-3DF7-4A40-99E7-3AB6B17F1BAC}" destId="{7901DFE5-D5B6-42C1-B803-41F8B783AFC2}" srcOrd="0" destOrd="0" parTransId="{7757CD36-AFDD-4396-888A-A92D4E5AC01F}" sibTransId="{99113712-9859-4639-ACC5-44F76FAB6922}"/>
    <dgm:cxn modelId="{C1F5D3C1-9EA3-447A-B169-53005D348422}" type="presOf" srcId="{82B03865-3DF7-4A40-99E7-3AB6B17F1BAC}" destId="{AC8B47A6-C8C3-44AE-B6B8-1F8307F0A56A}" srcOrd="0" destOrd="0" presId="urn:microsoft.com/office/officeart/2005/8/layout/vProcess5"/>
    <dgm:cxn modelId="{E929E96D-0660-469D-B2AB-E81DC505239B}" type="presParOf" srcId="{AC8B47A6-C8C3-44AE-B6B8-1F8307F0A56A}" destId="{FAC7F400-A9B1-4420-86CD-BC954B7CF34C}" srcOrd="0" destOrd="0" presId="urn:microsoft.com/office/officeart/2005/8/layout/vProcess5"/>
    <dgm:cxn modelId="{1044D1AA-5EB0-48D7-8B42-D899E1CED7D2}" type="presParOf" srcId="{AC8B47A6-C8C3-44AE-B6B8-1F8307F0A56A}" destId="{37D5CC23-C696-47E9-BB72-BC3227B90A8E}" srcOrd="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FF6699"/>
        </a:solidFill>
        <a:ln>
          <a:solidFill>
            <a:srgbClr val="FF6699"/>
          </a:solidFill>
        </a:ln>
      </dgm:spPr>
      <dgm:t>
        <a:bodyPr/>
        <a:lstStyle/>
        <a:p>
          <a:pPr algn="ctr" rtl="1"/>
          <a:r>
            <a:rPr lang="ar-EG" sz="3200" b="1" dirty="0" smtClean="0"/>
            <a:t>الخلاصة التنفيذية </a:t>
          </a:r>
          <a:endParaRPr lang="en-US" sz="3200" b="1" dirty="0" smtClean="0"/>
        </a:p>
        <a:p>
          <a:pPr algn="ctr" rtl="1"/>
          <a:r>
            <a:rPr lang="en-US" sz="3200" b="1" dirty="0" smtClean="0"/>
            <a:t>Executive summary</a:t>
          </a:r>
          <a:endParaRPr lang="ar-EG" sz="3200" b="1" dirty="0"/>
        </a:p>
      </dgm:t>
    </dgm:pt>
    <dgm:pt modelId="{BAFC32D5-059E-447E-9922-64A82F975123}" type="parTrans" cxnId="{2518A58A-DAFA-4B03-8AFF-FD599B661768}">
      <dgm:prSet/>
      <dgm:spPr/>
      <dgm:t>
        <a:bodyPr/>
        <a:lstStyle/>
        <a:p>
          <a:pPr algn="ctr" rtl="1"/>
          <a:endParaRPr lang="ar-EG" sz="3200" b="1"/>
        </a:p>
      </dgm:t>
    </dgm:pt>
    <dgm:pt modelId="{E14424A7-A369-4314-8F35-F56426EA84D3}" type="sibTrans" cxnId="{2518A58A-DAFA-4B03-8AFF-FD599B661768}">
      <dgm:prSet/>
      <dgm:spPr/>
      <dgm:t>
        <a:bodyPr/>
        <a:lstStyle/>
        <a:p>
          <a:pPr algn="ctr" rtl="1"/>
          <a:endParaRPr lang="ar-EG" sz="3200" b="1"/>
        </a:p>
      </dgm:t>
    </dgm:pt>
    <dgm:pt modelId="{FB34F492-D328-474D-AE5A-EFBFED997763}" type="pres">
      <dgm:prSet presAssocID="{B3A4423C-5BC9-4272-BB0C-705719B85846}" presName="linear" presStyleCnt="0">
        <dgm:presLayoutVars>
          <dgm:dir val="rev"/>
          <dgm:animLvl val="lvl"/>
          <dgm:resizeHandles val="exact"/>
        </dgm:presLayoutVars>
      </dgm:prSet>
      <dgm:spPr/>
    </dgm:pt>
    <dgm:pt modelId="{E9A9E0E6-2F08-416C-AB58-5DE2C93DE231}" type="pres">
      <dgm:prSet presAssocID="{671D76D1-27C3-461A-93F8-7A2CE9FB8471}" presName="parentLin" presStyleCnt="0"/>
      <dgm:spPr/>
    </dgm:pt>
    <dgm:pt modelId="{6EF4A8F5-C188-4CE9-ABF4-929657F02D8B}" type="pres">
      <dgm:prSet presAssocID="{671D76D1-27C3-461A-93F8-7A2CE9FB8471}" presName="parentLeftMargin" presStyleLbl="node1" presStyleIdx="0" presStyleCnt="1"/>
      <dgm:spPr/>
      <dgm:t>
        <a:bodyPr/>
        <a:lstStyle/>
        <a:p>
          <a:pPr rtl="1"/>
          <a:endParaRPr lang="ar-EG"/>
        </a:p>
      </dgm:t>
    </dgm:pt>
    <dgm:pt modelId="{A0257898-6826-41B6-8228-57B26D383616}"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7EC3FE6C-0727-45BC-82AC-82585576588A}" type="pres">
      <dgm:prSet presAssocID="{671D76D1-27C3-461A-93F8-7A2CE9FB8471}" presName="negativeSpace" presStyleCnt="0"/>
      <dgm:spPr/>
    </dgm:pt>
    <dgm:pt modelId="{0ED8CB45-463E-4175-BFB8-8EDF0B8533CC}" type="pres">
      <dgm:prSet presAssocID="{671D76D1-27C3-461A-93F8-7A2CE9FB8471}" presName="childText" presStyleLbl="conFgAcc1" presStyleIdx="0" presStyleCnt="1">
        <dgm:presLayoutVars>
          <dgm:bulletEnabled val="1"/>
        </dgm:presLayoutVars>
      </dgm:prSet>
      <dgm:spPr>
        <a:ln>
          <a:solidFill>
            <a:srgbClr val="FF6699"/>
          </a:solidFill>
        </a:ln>
      </dgm:spPr>
    </dgm:pt>
  </dgm:ptLst>
  <dgm:cxnLst>
    <dgm:cxn modelId="{2518A58A-DAFA-4B03-8AFF-FD599B661768}" srcId="{B3A4423C-5BC9-4272-BB0C-705719B85846}" destId="{671D76D1-27C3-461A-93F8-7A2CE9FB8471}" srcOrd="0" destOrd="0" parTransId="{BAFC32D5-059E-447E-9922-64A82F975123}" sibTransId="{E14424A7-A369-4314-8F35-F56426EA84D3}"/>
    <dgm:cxn modelId="{9F6BB6B0-180A-47B1-93EA-8987060604AA}" type="presOf" srcId="{671D76D1-27C3-461A-93F8-7A2CE9FB8471}" destId="{A0257898-6826-41B6-8228-57B26D383616}" srcOrd="1" destOrd="0" presId="urn:microsoft.com/office/officeart/2005/8/layout/list1"/>
    <dgm:cxn modelId="{805EECC8-7CF9-4F45-B52D-F0D66584B6CA}" type="presOf" srcId="{671D76D1-27C3-461A-93F8-7A2CE9FB8471}" destId="{6EF4A8F5-C188-4CE9-ABF4-929657F02D8B}" srcOrd="0" destOrd="0" presId="urn:microsoft.com/office/officeart/2005/8/layout/list1"/>
    <dgm:cxn modelId="{E1C3B105-B110-4FE8-8569-5403D03576CA}" type="presOf" srcId="{B3A4423C-5BC9-4272-BB0C-705719B85846}" destId="{FB34F492-D328-474D-AE5A-EFBFED997763}" srcOrd="0" destOrd="0" presId="urn:microsoft.com/office/officeart/2005/8/layout/list1"/>
    <dgm:cxn modelId="{019C3A12-44BA-4BCC-B7FA-8E30086695BE}" type="presParOf" srcId="{FB34F492-D328-474D-AE5A-EFBFED997763}" destId="{E9A9E0E6-2F08-416C-AB58-5DE2C93DE231}" srcOrd="0" destOrd="0" presId="urn:microsoft.com/office/officeart/2005/8/layout/list1"/>
    <dgm:cxn modelId="{B8C176C9-F6C0-46E4-A66B-41B18E377502}" type="presParOf" srcId="{E9A9E0E6-2F08-416C-AB58-5DE2C93DE231}" destId="{6EF4A8F5-C188-4CE9-ABF4-929657F02D8B}" srcOrd="0" destOrd="0" presId="urn:microsoft.com/office/officeart/2005/8/layout/list1"/>
    <dgm:cxn modelId="{017FD04E-1E59-4FCD-926A-8023C65B01A0}" type="presParOf" srcId="{E9A9E0E6-2F08-416C-AB58-5DE2C93DE231}" destId="{A0257898-6826-41B6-8228-57B26D383616}" srcOrd="1" destOrd="0" presId="urn:microsoft.com/office/officeart/2005/8/layout/list1"/>
    <dgm:cxn modelId="{DA7F5CB7-63FF-4A81-A3E3-0464EB4DC008}" type="presParOf" srcId="{FB34F492-D328-474D-AE5A-EFBFED997763}" destId="{7EC3FE6C-0727-45BC-82AC-82585576588A}" srcOrd="1" destOrd="0" presId="urn:microsoft.com/office/officeart/2005/8/layout/list1"/>
    <dgm:cxn modelId="{0E3DDBD4-0D1F-4675-9BB2-066D0D61DB57}" type="presParOf" srcId="{FB34F492-D328-474D-AE5A-EFBFED997763}" destId="{0ED8CB45-463E-4175-BFB8-8EDF0B8533CC}"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FFFF00"/>
        </a:solidFill>
        <a:ln>
          <a:solidFill>
            <a:srgbClr val="FFFF00"/>
          </a:solidFill>
        </a:ln>
      </dgm:spPr>
      <dgm:t>
        <a:bodyPr/>
        <a:lstStyle/>
        <a:p>
          <a:pPr algn="ctr" rtl="1"/>
          <a:r>
            <a:rPr lang="ar-EG" sz="3200" b="1" dirty="0" smtClean="0">
              <a:solidFill>
                <a:srgbClr val="FF0000"/>
              </a:solidFill>
            </a:rPr>
            <a:t>فكرة المؤسسة وسوقها</a:t>
          </a:r>
          <a:endParaRPr lang="ar-EG" sz="3200" b="1" dirty="0">
            <a:solidFill>
              <a:srgbClr val="FF0000"/>
            </a:solidFill>
          </a:endParaRPr>
        </a:p>
      </dgm:t>
    </dgm:pt>
    <dgm:pt modelId="{BAFC32D5-059E-447E-9922-64A82F975123}" type="parTrans" cxnId="{2518A58A-DAFA-4B03-8AFF-FD599B661768}">
      <dgm:prSet/>
      <dgm:spPr/>
      <dgm:t>
        <a:bodyPr/>
        <a:lstStyle/>
        <a:p>
          <a:pPr algn="ctr" rtl="1"/>
          <a:endParaRPr lang="ar-EG" sz="3200" b="1">
            <a:solidFill>
              <a:srgbClr val="FF0000"/>
            </a:solidFill>
          </a:endParaRPr>
        </a:p>
      </dgm:t>
    </dgm:pt>
    <dgm:pt modelId="{E14424A7-A369-4314-8F35-F56426EA84D3}" type="sibTrans" cxnId="{2518A58A-DAFA-4B03-8AFF-FD599B661768}">
      <dgm:prSet/>
      <dgm:spPr/>
      <dgm:t>
        <a:bodyPr/>
        <a:lstStyle/>
        <a:p>
          <a:pPr algn="ctr" rtl="1"/>
          <a:endParaRPr lang="ar-EG" sz="3200" b="1">
            <a:solidFill>
              <a:srgbClr val="FF0000"/>
            </a:solidFill>
          </a:endParaRPr>
        </a:p>
      </dgm:t>
    </dgm:pt>
    <dgm:pt modelId="{53C70324-929C-4EE9-92A8-BAF5DA39907D}" type="pres">
      <dgm:prSet presAssocID="{B3A4423C-5BC9-4272-BB0C-705719B85846}" presName="linear" presStyleCnt="0">
        <dgm:presLayoutVars>
          <dgm:dir val="rev"/>
          <dgm:animLvl val="lvl"/>
          <dgm:resizeHandles val="exact"/>
        </dgm:presLayoutVars>
      </dgm:prSet>
      <dgm:spPr/>
    </dgm:pt>
    <dgm:pt modelId="{9725D174-B16E-4717-9A83-686FC0478347}" type="pres">
      <dgm:prSet presAssocID="{671D76D1-27C3-461A-93F8-7A2CE9FB8471}" presName="parentLin" presStyleCnt="0"/>
      <dgm:spPr/>
    </dgm:pt>
    <dgm:pt modelId="{1D04B6E2-95DC-42DC-848F-27F8110E626C}" type="pres">
      <dgm:prSet presAssocID="{671D76D1-27C3-461A-93F8-7A2CE9FB8471}" presName="parentLeftMargin" presStyleLbl="node1" presStyleIdx="0" presStyleCnt="1"/>
      <dgm:spPr/>
      <dgm:t>
        <a:bodyPr/>
        <a:lstStyle/>
        <a:p>
          <a:pPr rtl="1"/>
          <a:endParaRPr lang="ar-EG"/>
        </a:p>
      </dgm:t>
    </dgm:pt>
    <dgm:pt modelId="{CBDA589C-2BA2-4F67-9C20-D2B7C952585B}"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21DE2DEB-F361-45C8-95ED-B73EB99267F3}" type="pres">
      <dgm:prSet presAssocID="{671D76D1-27C3-461A-93F8-7A2CE9FB8471}" presName="negativeSpace" presStyleCnt="0"/>
      <dgm:spPr/>
    </dgm:pt>
    <dgm:pt modelId="{24822627-4A28-4F81-B259-3E949CEB1433}" type="pres">
      <dgm:prSet presAssocID="{671D76D1-27C3-461A-93F8-7A2CE9FB8471}" presName="childText" presStyleLbl="conFgAcc1" presStyleIdx="0" presStyleCnt="1">
        <dgm:presLayoutVars>
          <dgm:bulletEnabled val="1"/>
        </dgm:presLayoutVars>
      </dgm:prSet>
      <dgm:spPr>
        <a:ln>
          <a:solidFill>
            <a:srgbClr val="FFFF00"/>
          </a:solidFill>
        </a:ln>
      </dgm:spPr>
    </dgm:pt>
  </dgm:ptLst>
  <dgm:cxnLst>
    <dgm:cxn modelId="{2518A58A-DAFA-4B03-8AFF-FD599B661768}" srcId="{B3A4423C-5BC9-4272-BB0C-705719B85846}" destId="{671D76D1-27C3-461A-93F8-7A2CE9FB8471}" srcOrd="0" destOrd="0" parTransId="{BAFC32D5-059E-447E-9922-64A82F975123}" sibTransId="{E14424A7-A369-4314-8F35-F56426EA84D3}"/>
    <dgm:cxn modelId="{D8F559BA-28EE-4199-A522-59679D2D6C9C}" type="presOf" srcId="{B3A4423C-5BC9-4272-BB0C-705719B85846}" destId="{53C70324-929C-4EE9-92A8-BAF5DA39907D}" srcOrd="0" destOrd="0" presId="urn:microsoft.com/office/officeart/2005/8/layout/list1"/>
    <dgm:cxn modelId="{88B85838-9188-4C05-B119-7594CC466799}" type="presOf" srcId="{671D76D1-27C3-461A-93F8-7A2CE9FB8471}" destId="{CBDA589C-2BA2-4F67-9C20-D2B7C952585B}" srcOrd="1" destOrd="0" presId="urn:microsoft.com/office/officeart/2005/8/layout/list1"/>
    <dgm:cxn modelId="{3FE3EB67-4489-4B4B-BFC9-56209D71B247}" type="presOf" srcId="{671D76D1-27C3-461A-93F8-7A2CE9FB8471}" destId="{1D04B6E2-95DC-42DC-848F-27F8110E626C}" srcOrd="0" destOrd="0" presId="urn:microsoft.com/office/officeart/2005/8/layout/list1"/>
    <dgm:cxn modelId="{8729F2FA-CA80-4651-8CAE-0421CB3200BF}" type="presParOf" srcId="{53C70324-929C-4EE9-92A8-BAF5DA39907D}" destId="{9725D174-B16E-4717-9A83-686FC0478347}" srcOrd="0" destOrd="0" presId="urn:microsoft.com/office/officeart/2005/8/layout/list1"/>
    <dgm:cxn modelId="{474BD995-4FF3-4A3D-87AC-458557378D3A}" type="presParOf" srcId="{9725D174-B16E-4717-9A83-686FC0478347}" destId="{1D04B6E2-95DC-42DC-848F-27F8110E626C}" srcOrd="0" destOrd="0" presId="urn:microsoft.com/office/officeart/2005/8/layout/list1"/>
    <dgm:cxn modelId="{ABD06A84-6348-447D-8F65-BBED4157C07E}" type="presParOf" srcId="{9725D174-B16E-4717-9A83-686FC0478347}" destId="{CBDA589C-2BA2-4F67-9C20-D2B7C952585B}" srcOrd="1" destOrd="0" presId="urn:microsoft.com/office/officeart/2005/8/layout/list1"/>
    <dgm:cxn modelId="{057076A2-F658-464B-A928-ECA1E6AC7AB6}" type="presParOf" srcId="{53C70324-929C-4EE9-92A8-BAF5DA39907D}" destId="{21DE2DEB-F361-45C8-95ED-B73EB99267F3}" srcOrd="1" destOrd="0" presId="urn:microsoft.com/office/officeart/2005/8/layout/list1"/>
    <dgm:cxn modelId="{AB4EB73D-21A4-47E0-A566-7E10D18EF967}" type="presParOf" srcId="{53C70324-929C-4EE9-92A8-BAF5DA39907D}" destId="{24822627-4A28-4F81-B259-3E949CEB1433}"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33961A8-9EF8-4924-9F31-E47DCE59CB1C}"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pPr rtl="1"/>
          <a:endParaRPr lang="ar-EG"/>
        </a:p>
      </dgm:t>
    </dgm:pt>
    <dgm:pt modelId="{136748DF-8769-43FE-B5E9-0612EF2F83B2}">
      <dgm:prSet phldrT="[Text]"/>
      <dgm:spPr/>
      <dgm:t>
        <a:bodyPr/>
        <a:lstStyle/>
        <a:p>
          <a:pPr rtl="1"/>
          <a:r>
            <a:rPr lang="ar-EG" dirty="0" smtClean="0"/>
            <a:t>هو مقارنة الأداء الفعلي بالمخطط له ، وإجراء التعديلات بحيث يتم تنفيذ الخطة الموضوعة .</a:t>
          </a:r>
          <a:endParaRPr lang="ar-EG" dirty="0"/>
        </a:p>
      </dgm:t>
    </dgm:pt>
    <dgm:pt modelId="{CE9D0714-26CB-46B5-BA7D-0C23261131BE}" type="parTrans" cxnId="{76EB4A5A-C133-401D-9BA5-27BED6C8FC5E}">
      <dgm:prSet/>
      <dgm:spPr/>
      <dgm:t>
        <a:bodyPr/>
        <a:lstStyle/>
        <a:p>
          <a:pPr rtl="1"/>
          <a:endParaRPr lang="ar-EG"/>
        </a:p>
      </dgm:t>
    </dgm:pt>
    <dgm:pt modelId="{D4A14782-42A6-47B4-ABA9-4F48E717C756}" type="sibTrans" cxnId="{76EB4A5A-C133-401D-9BA5-27BED6C8FC5E}">
      <dgm:prSet/>
      <dgm:spPr/>
      <dgm:t>
        <a:bodyPr/>
        <a:lstStyle/>
        <a:p>
          <a:pPr rtl="1"/>
          <a:endParaRPr lang="ar-EG"/>
        </a:p>
      </dgm:t>
    </dgm:pt>
    <dgm:pt modelId="{4B2E36F3-D419-49CD-8FE8-E89DD809D63F}" type="pres">
      <dgm:prSet presAssocID="{133961A8-9EF8-4924-9F31-E47DCE59CB1C}" presName="Name0" presStyleCnt="0">
        <dgm:presLayoutVars>
          <dgm:chMax/>
          <dgm:chPref/>
          <dgm:dir/>
        </dgm:presLayoutVars>
      </dgm:prSet>
      <dgm:spPr/>
      <dgm:t>
        <a:bodyPr/>
        <a:lstStyle/>
        <a:p>
          <a:pPr rtl="1"/>
          <a:endParaRPr lang="ar-EG"/>
        </a:p>
      </dgm:t>
    </dgm:pt>
    <dgm:pt modelId="{C4A1F91D-A173-4EAD-8438-998B56CAA969}" type="pres">
      <dgm:prSet presAssocID="{136748DF-8769-43FE-B5E9-0612EF2F83B2}" presName="composite" presStyleCnt="0">
        <dgm:presLayoutVars>
          <dgm:chMax/>
          <dgm:chPref/>
        </dgm:presLayoutVars>
      </dgm:prSet>
      <dgm:spPr/>
    </dgm:pt>
    <dgm:pt modelId="{8363C745-EF01-484C-B7EE-A3AC6C07FFC3}" type="pres">
      <dgm:prSet presAssocID="{136748DF-8769-43FE-B5E9-0612EF2F83B2}" presName="Image" presStyleLbl="bgImgPlace1" presStyleIdx="0" presStyleCnt="1" custLinFactNeighborX="-29262" custLinFactNeighborY="5536"/>
      <dgm:spPr>
        <a:blipFill rotWithShape="1">
          <a:blip xmlns:r="http://schemas.openxmlformats.org/officeDocument/2006/relationships" r:embed="rId1"/>
          <a:stretch>
            <a:fillRect/>
          </a:stretch>
        </a:blipFill>
      </dgm:spPr>
    </dgm:pt>
    <dgm:pt modelId="{46C7BCA1-BB4D-4086-805F-4937166612E4}" type="pres">
      <dgm:prSet presAssocID="{136748DF-8769-43FE-B5E9-0612EF2F83B2}" presName="ParentText" presStyleLbl="revTx" presStyleIdx="0" presStyleCnt="1">
        <dgm:presLayoutVars>
          <dgm:chMax val="0"/>
          <dgm:chPref val="0"/>
          <dgm:bulletEnabled val="1"/>
        </dgm:presLayoutVars>
      </dgm:prSet>
      <dgm:spPr/>
      <dgm:t>
        <a:bodyPr/>
        <a:lstStyle/>
        <a:p>
          <a:pPr rtl="1"/>
          <a:endParaRPr lang="ar-EG"/>
        </a:p>
      </dgm:t>
    </dgm:pt>
    <dgm:pt modelId="{23D6F97E-7402-4535-AB83-D1A73025EFEC}" type="pres">
      <dgm:prSet presAssocID="{136748DF-8769-43FE-B5E9-0612EF2F83B2}" presName="tlFrame" presStyleLbl="node1" presStyleIdx="0" presStyleCnt="4"/>
      <dgm:spPr>
        <a:solidFill>
          <a:srgbClr val="00B050"/>
        </a:solidFill>
      </dgm:spPr>
    </dgm:pt>
    <dgm:pt modelId="{F5B4900A-D0A1-43BE-8E81-7220BA637BA6}" type="pres">
      <dgm:prSet presAssocID="{136748DF-8769-43FE-B5E9-0612EF2F83B2}" presName="trFrame" presStyleLbl="node1" presStyleIdx="1" presStyleCnt="4"/>
      <dgm:spPr>
        <a:solidFill>
          <a:srgbClr val="00B0F0"/>
        </a:solidFill>
      </dgm:spPr>
    </dgm:pt>
    <dgm:pt modelId="{774FE84F-E7E7-4343-BA90-F950417FCB67}" type="pres">
      <dgm:prSet presAssocID="{136748DF-8769-43FE-B5E9-0612EF2F83B2}" presName="blFrame" presStyleLbl="node1" presStyleIdx="2" presStyleCnt="4"/>
      <dgm:spPr>
        <a:solidFill>
          <a:srgbClr val="C74BCA"/>
        </a:solidFill>
      </dgm:spPr>
    </dgm:pt>
    <dgm:pt modelId="{28A6FC4F-BB58-4D40-9DE1-80DA03AA1794}" type="pres">
      <dgm:prSet presAssocID="{136748DF-8769-43FE-B5E9-0612EF2F83B2}" presName="brFrame" presStyleLbl="node1" presStyleIdx="3" presStyleCnt="4"/>
      <dgm:spPr>
        <a:solidFill>
          <a:srgbClr val="D77829"/>
        </a:solidFill>
      </dgm:spPr>
    </dgm:pt>
  </dgm:ptLst>
  <dgm:cxnLst>
    <dgm:cxn modelId="{76EB4A5A-C133-401D-9BA5-27BED6C8FC5E}" srcId="{133961A8-9EF8-4924-9F31-E47DCE59CB1C}" destId="{136748DF-8769-43FE-B5E9-0612EF2F83B2}" srcOrd="0" destOrd="0" parTransId="{CE9D0714-26CB-46B5-BA7D-0C23261131BE}" sibTransId="{D4A14782-42A6-47B4-ABA9-4F48E717C756}"/>
    <dgm:cxn modelId="{8A96E901-51ED-433C-BDE1-B42FFBE93D60}" type="presOf" srcId="{136748DF-8769-43FE-B5E9-0612EF2F83B2}" destId="{46C7BCA1-BB4D-4086-805F-4937166612E4}" srcOrd="0" destOrd="0" presId="urn:microsoft.com/office/officeart/2009/3/layout/FramedTextPicture"/>
    <dgm:cxn modelId="{E4247539-7C04-480C-9702-F1EDF6F74FB2}" type="presOf" srcId="{133961A8-9EF8-4924-9F31-E47DCE59CB1C}" destId="{4B2E36F3-D419-49CD-8FE8-E89DD809D63F}" srcOrd="0" destOrd="0" presId="urn:microsoft.com/office/officeart/2009/3/layout/FramedTextPicture"/>
    <dgm:cxn modelId="{A2BC335E-A5B7-40A5-86BD-9B497794CF18}" type="presParOf" srcId="{4B2E36F3-D419-49CD-8FE8-E89DD809D63F}" destId="{C4A1F91D-A173-4EAD-8438-998B56CAA969}" srcOrd="0" destOrd="0" presId="urn:microsoft.com/office/officeart/2009/3/layout/FramedTextPicture"/>
    <dgm:cxn modelId="{2A0B5FD4-E89D-4C36-BD29-F642A9678D8C}" type="presParOf" srcId="{C4A1F91D-A173-4EAD-8438-998B56CAA969}" destId="{8363C745-EF01-484C-B7EE-A3AC6C07FFC3}" srcOrd="0" destOrd="0" presId="urn:microsoft.com/office/officeart/2009/3/layout/FramedTextPicture"/>
    <dgm:cxn modelId="{0309FDC1-03F8-4D79-9435-CE3DB132F09F}" type="presParOf" srcId="{C4A1F91D-A173-4EAD-8438-998B56CAA969}" destId="{46C7BCA1-BB4D-4086-805F-4937166612E4}" srcOrd="1" destOrd="0" presId="urn:microsoft.com/office/officeart/2009/3/layout/FramedTextPicture"/>
    <dgm:cxn modelId="{7CB2E3B6-E1BE-4D1C-9FA8-DBD16C9F3EAC}" type="presParOf" srcId="{C4A1F91D-A173-4EAD-8438-998B56CAA969}" destId="{23D6F97E-7402-4535-AB83-D1A73025EFEC}" srcOrd="2" destOrd="0" presId="urn:microsoft.com/office/officeart/2009/3/layout/FramedTextPicture"/>
    <dgm:cxn modelId="{C10D41A0-EFA0-4DB4-9A6A-F2D694DC9E25}" type="presParOf" srcId="{C4A1F91D-A173-4EAD-8438-998B56CAA969}" destId="{F5B4900A-D0A1-43BE-8E81-7220BA637BA6}" srcOrd="3" destOrd="0" presId="urn:microsoft.com/office/officeart/2009/3/layout/FramedTextPicture"/>
    <dgm:cxn modelId="{ACD0B6FF-12B8-40C2-8438-05613F70C029}" type="presParOf" srcId="{C4A1F91D-A173-4EAD-8438-998B56CAA969}" destId="{774FE84F-E7E7-4343-BA90-F950417FCB67}" srcOrd="4" destOrd="0" presId="urn:microsoft.com/office/officeart/2009/3/layout/FramedTextPicture"/>
    <dgm:cxn modelId="{286075E7-56AB-4029-96CD-BC0257C35F71}" type="presParOf" srcId="{C4A1F91D-A173-4EAD-8438-998B56CAA969}" destId="{28A6FC4F-BB58-4D40-9DE1-80DA03AA1794}"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FFCC99"/>
        </a:solidFill>
        <a:ln>
          <a:solidFill>
            <a:srgbClr val="FFCC99"/>
          </a:solidFill>
        </a:ln>
      </dgm:spPr>
      <dgm:t>
        <a:bodyPr/>
        <a:lstStyle/>
        <a:p>
          <a:pPr algn="ctr" rtl="1"/>
          <a:r>
            <a:rPr lang="ar-EG" sz="3200" b="1" dirty="0" smtClean="0">
              <a:solidFill>
                <a:srgbClr val="FF0000"/>
              </a:solidFill>
            </a:rPr>
            <a:t>خطة التسويق- المنتج </a:t>
          </a:r>
        </a:p>
        <a:p>
          <a:pPr algn="ctr" rtl="1"/>
          <a:r>
            <a:rPr lang="en-US" sz="3200" b="1" dirty="0" smtClean="0">
              <a:solidFill>
                <a:srgbClr val="FF0000"/>
              </a:solidFill>
            </a:rPr>
            <a:t>Product </a:t>
          </a:r>
          <a:endParaRPr lang="ar-EG" sz="3200" b="1" dirty="0">
            <a:solidFill>
              <a:srgbClr val="FF0000"/>
            </a:solidFill>
          </a:endParaRPr>
        </a:p>
      </dgm:t>
    </dgm:pt>
    <dgm:pt modelId="{BAFC32D5-059E-447E-9922-64A82F975123}" type="parTrans" cxnId="{2518A58A-DAFA-4B03-8AFF-FD599B661768}">
      <dgm:prSet/>
      <dgm:spPr/>
      <dgm:t>
        <a:bodyPr/>
        <a:lstStyle/>
        <a:p>
          <a:pPr rtl="1"/>
          <a:endParaRPr lang="ar-EG"/>
        </a:p>
      </dgm:t>
    </dgm:pt>
    <dgm:pt modelId="{E14424A7-A369-4314-8F35-F56426EA84D3}" type="sibTrans" cxnId="{2518A58A-DAFA-4B03-8AFF-FD599B661768}">
      <dgm:prSet/>
      <dgm:spPr/>
      <dgm:t>
        <a:bodyPr/>
        <a:lstStyle/>
        <a:p>
          <a:pPr rtl="1"/>
          <a:endParaRPr lang="ar-EG"/>
        </a:p>
      </dgm:t>
    </dgm:pt>
    <dgm:pt modelId="{FE963570-5EDE-4728-87BA-EE7C3C7024F5}" type="pres">
      <dgm:prSet presAssocID="{B3A4423C-5BC9-4272-BB0C-705719B85846}" presName="linear" presStyleCnt="0">
        <dgm:presLayoutVars>
          <dgm:dir val="rev"/>
          <dgm:animLvl val="lvl"/>
          <dgm:resizeHandles val="exact"/>
        </dgm:presLayoutVars>
      </dgm:prSet>
      <dgm:spPr/>
    </dgm:pt>
    <dgm:pt modelId="{E67F926E-8154-4CF3-9312-71DED4EAD8A8}" type="pres">
      <dgm:prSet presAssocID="{671D76D1-27C3-461A-93F8-7A2CE9FB8471}" presName="parentLin" presStyleCnt="0"/>
      <dgm:spPr/>
    </dgm:pt>
    <dgm:pt modelId="{E517399A-C574-46F5-899E-2314D56FF41B}" type="pres">
      <dgm:prSet presAssocID="{671D76D1-27C3-461A-93F8-7A2CE9FB8471}" presName="parentLeftMargin" presStyleLbl="node1" presStyleIdx="0" presStyleCnt="1"/>
      <dgm:spPr/>
      <dgm:t>
        <a:bodyPr/>
        <a:lstStyle/>
        <a:p>
          <a:pPr rtl="1"/>
          <a:endParaRPr lang="ar-EG"/>
        </a:p>
      </dgm:t>
    </dgm:pt>
    <dgm:pt modelId="{C18C8E5C-CDF1-4922-B714-543399A87A34}"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8ECEE2B9-CFB4-4E5A-8D28-BF532152D0A7}" type="pres">
      <dgm:prSet presAssocID="{671D76D1-27C3-461A-93F8-7A2CE9FB8471}" presName="negativeSpace" presStyleCnt="0"/>
      <dgm:spPr/>
    </dgm:pt>
    <dgm:pt modelId="{98E12771-DCD0-429B-8617-4C683C75DC8F}" type="pres">
      <dgm:prSet presAssocID="{671D76D1-27C3-461A-93F8-7A2CE9FB8471}" presName="childText" presStyleLbl="conFgAcc1" presStyleIdx="0" presStyleCnt="1">
        <dgm:presLayoutVars>
          <dgm:bulletEnabled val="1"/>
        </dgm:presLayoutVars>
      </dgm:prSet>
      <dgm:spPr>
        <a:ln>
          <a:solidFill>
            <a:srgbClr val="FFCC99"/>
          </a:solidFill>
        </a:ln>
      </dgm:spPr>
    </dgm:pt>
  </dgm:ptLst>
  <dgm:cxnLst>
    <dgm:cxn modelId="{2518A58A-DAFA-4B03-8AFF-FD599B661768}" srcId="{B3A4423C-5BC9-4272-BB0C-705719B85846}" destId="{671D76D1-27C3-461A-93F8-7A2CE9FB8471}" srcOrd="0" destOrd="0" parTransId="{BAFC32D5-059E-447E-9922-64A82F975123}" sibTransId="{E14424A7-A369-4314-8F35-F56426EA84D3}"/>
    <dgm:cxn modelId="{C67110EC-CCA3-44B1-8EA7-05E615DAA1DB}" type="presOf" srcId="{B3A4423C-5BC9-4272-BB0C-705719B85846}" destId="{FE963570-5EDE-4728-87BA-EE7C3C7024F5}" srcOrd="0" destOrd="0" presId="urn:microsoft.com/office/officeart/2005/8/layout/list1"/>
    <dgm:cxn modelId="{628915F1-3E38-49C1-93C7-28FF527F41E4}" type="presOf" srcId="{671D76D1-27C3-461A-93F8-7A2CE9FB8471}" destId="{E517399A-C574-46F5-899E-2314D56FF41B}" srcOrd="0" destOrd="0" presId="urn:microsoft.com/office/officeart/2005/8/layout/list1"/>
    <dgm:cxn modelId="{BE8EFE8B-5D9A-4D11-A62E-820CE0054682}" type="presOf" srcId="{671D76D1-27C3-461A-93F8-7A2CE9FB8471}" destId="{C18C8E5C-CDF1-4922-B714-543399A87A34}" srcOrd="1" destOrd="0" presId="urn:microsoft.com/office/officeart/2005/8/layout/list1"/>
    <dgm:cxn modelId="{41009455-D3E1-428A-A45B-31BB627D15DB}" type="presParOf" srcId="{FE963570-5EDE-4728-87BA-EE7C3C7024F5}" destId="{E67F926E-8154-4CF3-9312-71DED4EAD8A8}" srcOrd="0" destOrd="0" presId="urn:microsoft.com/office/officeart/2005/8/layout/list1"/>
    <dgm:cxn modelId="{A3E2D9A0-E5B0-4D49-8356-1BCC34376D47}" type="presParOf" srcId="{E67F926E-8154-4CF3-9312-71DED4EAD8A8}" destId="{E517399A-C574-46F5-899E-2314D56FF41B}" srcOrd="0" destOrd="0" presId="urn:microsoft.com/office/officeart/2005/8/layout/list1"/>
    <dgm:cxn modelId="{FF1DB3DD-1745-493B-AA92-408E3EA9FFFF}" type="presParOf" srcId="{E67F926E-8154-4CF3-9312-71DED4EAD8A8}" destId="{C18C8E5C-CDF1-4922-B714-543399A87A34}" srcOrd="1" destOrd="0" presId="urn:microsoft.com/office/officeart/2005/8/layout/list1"/>
    <dgm:cxn modelId="{7755F009-B6CC-49DA-A13B-9BE8551203CD}" type="presParOf" srcId="{FE963570-5EDE-4728-87BA-EE7C3C7024F5}" destId="{8ECEE2B9-CFB4-4E5A-8D28-BF532152D0A7}" srcOrd="1" destOrd="0" presId="urn:microsoft.com/office/officeart/2005/8/layout/list1"/>
    <dgm:cxn modelId="{E99A644B-72E4-4E18-AC70-B5C040E65BCA}" type="presParOf" srcId="{FE963570-5EDE-4728-87BA-EE7C3C7024F5}" destId="{98E12771-DCD0-429B-8617-4C683C75DC8F}"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CC99FF"/>
        </a:solidFill>
        <a:ln>
          <a:solidFill>
            <a:srgbClr val="CC99FF"/>
          </a:solidFill>
        </a:ln>
      </dgm:spPr>
      <dgm:t>
        <a:bodyPr/>
        <a:lstStyle/>
        <a:p>
          <a:pPr algn="ctr" rtl="1"/>
          <a:r>
            <a:rPr lang="ar-EG" sz="3200" b="1" dirty="0" smtClean="0">
              <a:solidFill>
                <a:srgbClr val="FF0000"/>
              </a:solidFill>
            </a:rPr>
            <a:t>خطة التسويق- السعر </a:t>
          </a:r>
        </a:p>
        <a:p>
          <a:pPr algn="ctr" rtl="1"/>
          <a:r>
            <a:rPr lang="en-US" sz="3200" b="1" dirty="0" smtClean="0">
              <a:solidFill>
                <a:srgbClr val="FF0000"/>
              </a:solidFill>
            </a:rPr>
            <a:t>Price </a:t>
          </a:r>
          <a:endParaRPr lang="ar-EG" sz="3200" b="1" dirty="0">
            <a:solidFill>
              <a:srgbClr val="FF0000"/>
            </a:solidFill>
          </a:endParaRPr>
        </a:p>
      </dgm:t>
    </dgm:pt>
    <dgm:pt modelId="{BAFC32D5-059E-447E-9922-64A82F975123}" type="parTrans" cxnId="{2518A58A-DAFA-4B03-8AFF-FD599B661768}">
      <dgm:prSet/>
      <dgm:spPr/>
      <dgm:t>
        <a:bodyPr/>
        <a:lstStyle/>
        <a:p>
          <a:pPr rtl="1"/>
          <a:endParaRPr lang="ar-EG"/>
        </a:p>
      </dgm:t>
    </dgm:pt>
    <dgm:pt modelId="{E14424A7-A369-4314-8F35-F56426EA84D3}" type="sibTrans" cxnId="{2518A58A-DAFA-4B03-8AFF-FD599B661768}">
      <dgm:prSet/>
      <dgm:spPr/>
      <dgm:t>
        <a:bodyPr/>
        <a:lstStyle/>
        <a:p>
          <a:pPr rtl="1"/>
          <a:endParaRPr lang="ar-EG"/>
        </a:p>
      </dgm:t>
    </dgm:pt>
    <dgm:pt modelId="{D36A0963-47B4-4E23-8B3E-2413CB9C63A9}" type="pres">
      <dgm:prSet presAssocID="{B3A4423C-5BC9-4272-BB0C-705719B85846}" presName="linear" presStyleCnt="0">
        <dgm:presLayoutVars>
          <dgm:dir val="rev"/>
          <dgm:animLvl val="lvl"/>
          <dgm:resizeHandles val="exact"/>
        </dgm:presLayoutVars>
      </dgm:prSet>
      <dgm:spPr/>
    </dgm:pt>
    <dgm:pt modelId="{3164F76A-8DD1-4E90-8D3F-3152D90730E8}" type="pres">
      <dgm:prSet presAssocID="{671D76D1-27C3-461A-93F8-7A2CE9FB8471}" presName="parentLin" presStyleCnt="0"/>
      <dgm:spPr/>
    </dgm:pt>
    <dgm:pt modelId="{33DE5E3E-4B18-48A1-869E-DBC40F593FAB}" type="pres">
      <dgm:prSet presAssocID="{671D76D1-27C3-461A-93F8-7A2CE9FB8471}" presName="parentLeftMargin" presStyleLbl="node1" presStyleIdx="0" presStyleCnt="1"/>
      <dgm:spPr/>
      <dgm:t>
        <a:bodyPr/>
        <a:lstStyle/>
        <a:p>
          <a:pPr rtl="1"/>
          <a:endParaRPr lang="ar-EG"/>
        </a:p>
      </dgm:t>
    </dgm:pt>
    <dgm:pt modelId="{FD7549DE-9104-432A-85BB-80734881AE5E}"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9A8971A6-7BC8-48F8-84CA-D68023EE39BD}" type="pres">
      <dgm:prSet presAssocID="{671D76D1-27C3-461A-93F8-7A2CE9FB8471}" presName="negativeSpace" presStyleCnt="0"/>
      <dgm:spPr/>
    </dgm:pt>
    <dgm:pt modelId="{ED8E0E82-588A-4A02-999A-615C959F71AD}" type="pres">
      <dgm:prSet presAssocID="{671D76D1-27C3-461A-93F8-7A2CE9FB8471}" presName="childText" presStyleLbl="conFgAcc1" presStyleIdx="0" presStyleCnt="1">
        <dgm:presLayoutVars>
          <dgm:bulletEnabled val="1"/>
        </dgm:presLayoutVars>
      </dgm:prSet>
      <dgm:spPr>
        <a:ln>
          <a:solidFill>
            <a:srgbClr val="CC99FF"/>
          </a:solidFill>
        </a:ln>
      </dgm:spPr>
    </dgm:pt>
  </dgm:ptLst>
  <dgm:cxnLst>
    <dgm:cxn modelId="{25E61C7E-26CB-43B0-86E3-12D5FE10FB4E}" type="presOf" srcId="{671D76D1-27C3-461A-93F8-7A2CE9FB8471}" destId="{FD7549DE-9104-432A-85BB-80734881AE5E}" srcOrd="1" destOrd="0" presId="urn:microsoft.com/office/officeart/2005/8/layout/list1"/>
    <dgm:cxn modelId="{2518A58A-DAFA-4B03-8AFF-FD599B661768}" srcId="{B3A4423C-5BC9-4272-BB0C-705719B85846}" destId="{671D76D1-27C3-461A-93F8-7A2CE9FB8471}" srcOrd="0" destOrd="0" parTransId="{BAFC32D5-059E-447E-9922-64A82F975123}" sibTransId="{E14424A7-A369-4314-8F35-F56426EA84D3}"/>
    <dgm:cxn modelId="{417F9565-E5DD-426D-ABB7-AF945B964307}" type="presOf" srcId="{671D76D1-27C3-461A-93F8-7A2CE9FB8471}" destId="{33DE5E3E-4B18-48A1-869E-DBC40F593FAB}" srcOrd="0" destOrd="0" presId="urn:microsoft.com/office/officeart/2005/8/layout/list1"/>
    <dgm:cxn modelId="{7E59B080-BFE4-47B6-A9CE-6DBE1BFF8DD9}" type="presOf" srcId="{B3A4423C-5BC9-4272-BB0C-705719B85846}" destId="{D36A0963-47B4-4E23-8B3E-2413CB9C63A9}" srcOrd="0" destOrd="0" presId="urn:microsoft.com/office/officeart/2005/8/layout/list1"/>
    <dgm:cxn modelId="{AB3485EC-DE5F-4265-A8F2-B7B4D8618AFF}" type="presParOf" srcId="{D36A0963-47B4-4E23-8B3E-2413CB9C63A9}" destId="{3164F76A-8DD1-4E90-8D3F-3152D90730E8}" srcOrd="0" destOrd="0" presId="urn:microsoft.com/office/officeart/2005/8/layout/list1"/>
    <dgm:cxn modelId="{611CF20D-6BDC-41DB-BA3D-D57669BE98AD}" type="presParOf" srcId="{3164F76A-8DD1-4E90-8D3F-3152D90730E8}" destId="{33DE5E3E-4B18-48A1-869E-DBC40F593FAB}" srcOrd="0" destOrd="0" presId="urn:microsoft.com/office/officeart/2005/8/layout/list1"/>
    <dgm:cxn modelId="{830AC3DB-D256-48A7-9B87-D8E7114033C4}" type="presParOf" srcId="{3164F76A-8DD1-4E90-8D3F-3152D90730E8}" destId="{FD7549DE-9104-432A-85BB-80734881AE5E}" srcOrd="1" destOrd="0" presId="urn:microsoft.com/office/officeart/2005/8/layout/list1"/>
    <dgm:cxn modelId="{04616F98-CAE5-4641-8DF7-25BCBB0B687D}" type="presParOf" srcId="{D36A0963-47B4-4E23-8B3E-2413CB9C63A9}" destId="{9A8971A6-7BC8-48F8-84CA-D68023EE39BD}" srcOrd="1" destOrd="0" presId="urn:microsoft.com/office/officeart/2005/8/layout/list1"/>
    <dgm:cxn modelId="{E1A27D24-6D9F-4454-98FB-3F485C293652}" type="presParOf" srcId="{D36A0963-47B4-4E23-8B3E-2413CB9C63A9}" destId="{ED8E0E82-588A-4A02-999A-615C959F71AD}"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chemeClr val="accent3">
            <a:lumMod val="50000"/>
          </a:schemeClr>
        </a:solidFill>
        <a:ln>
          <a:solidFill>
            <a:schemeClr val="accent3">
              <a:lumMod val="50000"/>
            </a:schemeClr>
          </a:solidFill>
        </a:ln>
      </dgm:spPr>
      <dgm:t>
        <a:bodyPr/>
        <a:lstStyle/>
        <a:p>
          <a:pPr algn="ctr" rtl="1"/>
          <a:r>
            <a:rPr lang="ar-EG" sz="3200" b="1" dirty="0" smtClean="0"/>
            <a:t>خطة التسويق- المكان </a:t>
          </a:r>
        </a:p>
        <a:p>
          <a:pPr algn="ctr" rtl="1"/>
          <a:r>
            <a:rPr lang="en-US" sz="3200" b="1" dirty="0" smtClean="0"/>
            <a:t>Place </a:t>
          </a:r>
          <a:endParaRPr lang="ar-EG" sz="3200" b="1" dirty="0"/>
        </a:p>
      </dgm:t>
    </dgm:pt>
    <dgm:pt modelId="{BAFC32D5-059E-447E-9922-64A82F975123}" type="parTrans" cxnId="{2518A58A-DAFA-4B03-8AFF-FD599B661768}">
      <dgm:prSet/>
      <dgm:spPr/>
      <dgm:t>
        <a:bodyPr/>
        <a:lstStyle/>
        <a:p>
          <a:pPr rtl="1"/>
          <a:endParaRPr lang="ar-EG"/>
        </a:p>
      </dgm:t>
    </dgm:pt>
    <dgm:pt modelId="{E14424A7-A369-4314-8F35-F56426EA84D3}" type="sibTrans" cxnId="{2518A58A-DAFA-4B03-8AFF-FD599B661768}">
      <dgm:prSet/>
      <dgm:spPr/>
      <dgm:t>
        <a:bodyPr/>
        <a:lstStyle/>
        <a:p>
          <a:pPr rtl="1"/>
          <a:endParaRPr lang="ar-EG"/>
        </a:p>
      </dgm:t>
    </dgm:pt>
    <dgm:pt modelId="{FCED5C5C-0CC4-41DB-BDD7-09984001A26E}" type="pres">
      <dgm:prSet presAssocID="{B3A4423C-5BC9-4272-BB0C-705719B85846}" presName="linear" presStyleCnt="0">
        <dgm:presLayoutVars>
          <dgm:dir val="rev"/>
          <dgm:animLvl val="lvl"/>
          <dgm:resizeHandles val="exact"/>
        </dgm:presLayoutVars>
      </dgm:prSet>
      <dgm:spPr/>
    </dgm:pt>
    <dgm:pt modelId="{333C6C76-669A-476B-A048-A93B680D3773}" type="pres">
      <dgm:prSet presAssocID="{671D76D1-27C3-461A-93F8-7A2CE9FB8471}" presName="parentLin" presStyleCnt="0"/>
      <dgm:spPr/>
    </dgm:pt>
    <dgm:pt modelId="{F00D6FB8-56C6-42ED-9DEB-766AB8F5801B}" type="pres">
      <dgm:prSet presAssocID="{671D76D1-27C3-461A-93F8-7A2CE9FB8471}" presName="parentLeftMargin" presStyleLbl="node1" presStyleIdx="0" presStyleCnt="1"/>
      <dgm:spPr/>
      <dgm:t>
        <a:bodyPr/>
        <a:lstStyle/>
        <a:p>
          <a:pPr rtl="1"/>
          <a:endParaRPr lang="ar-EG"/>
        </a:p>
      </dgm:t>
    </dgm:pt>
    <dgm:pt modelId="{D3EC49EA-530F-4C22-9FA9-A631958924B3}"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CA57ED75-AD3D-43EB-8A14-2F0650300801}" type="pres">
      <dgm:prSet presAssocID="{671D76D1-27C3-461A-93F8-7A2CE9FB8471}" presName="negativeSpace" presStyleCnt="0"/>
      <dgm:spPr/>
    </dgm:pt>
    <dgm:pt modelId="{DBEEEC2D-471D-416D-81BC-6D2D39C4A2E0}" type="pres">
      <dgm:prSet presAssocID="{671D76D1-27C3-461A-93F8-7A2CE9FB8471}" presName="childText" presStyleLbl="conFgAcc1" presStyleIdx="0" presStyleCnt="1">
        <dgm:presLayoutVars>
          <dgm:bulletEnabled val="1"/>
        </dgm:presLayoutVars>
      </dgm:prSet>
      <dgm:spPr>
        <a:ln>
          <a:solidFill>
            <a:schemeClr val="accent3">
              <a:lumMod val="50000"/>
            </a:schemeClr>
          </a:solidFill>
        </a:ln>
      </dgm:spPr>
    </dgm:pt>
  </dgm:ptLst>
  <dgm:cxnLst>
    <dgm:cxn modelId="{65B28AF4-4CE0-4C51-8867-CF4293140435}" type="presOf" srcId="{671D76D1-27C3-461A-93F8-7A2CE9FB8471}" destId="{D3EC49EA-530F-4C22-9FA9-A631958924B3}" srcOrd="1" destOrd="0" presId="urn:microsoft.com/office/officeart/2005/8/layout/list1"/>
    <dgm:cxn modelId="{2518A58A-DAFA-4B03-8AFF-FD599B661768}" srcId="{B3A4423C-5BC9-4272-BB0C-705719B85846}" destId="{671D76D1-27C3-461A-93F8-7A2CE9FB8471}" srcOrd="0" destOrd="0" parTransId="{BAFC32D5-059E-447E-9922-64A82F975123}" sibTransId="{E14424A7-A369-4314-8F35-F56426EA84D3}"/>
    <dgm:cxn modelId="{B08BF5BA-E371-498D-99B4-87F823196816}" type="presOf" srcId="{671D76D1-27C3-461A-93F8-7A2CE9FB8471}" destId="{F00D6FB8-56C6-42ED-9DEB-766AB8F5801B}" srcOrd="0" destOrd="0" presId="urn:microsoft.com/office/officeart/2005/8/layout/list1"/>
    <dgm:cxn modelId="{4613A021-2F5F-44D5-A2F3-E09D4A724C9A}" type="presOf" srcId="{B3A4423C-5BC9-4272-BB0C-705719B85846}" destId="{FCED5C5C-0CC4-41DB-BDD7-09984001A26E}" srcOrd="0" destOrd="0" presId="urn:microsoft.com/office/officeart/2005/8/layout/list1"/>
    <dgm:cxn modelId="{793B3B6F-F611-4B3F-B5A7-144680FCFC69}" type="presParOf" srcId="{FCED5C5C-0CC4-41DB-BDD7-09984001A26E}" destId="{333C6C76-669A-476B-A048-A93B680D3773}" srcOrd="0" destOrd="0" presId="urn:microsoft.com/office/officeart/2005/8/layout/list1"/>
    <dgm:cxn modelId="{0FFC11BC-2D0A-4D2A-B65E-879CE5BEEFF3}" type="presParOf" srcId="{333C6C76-669A-476B-A048-A93B680D3773}" destId="{F00D6FB8-56C6-42ED-9DEB-766AB8F5801B}" srcOrd="0" destOrd="0" presId="urn:microsoft.com/office/officeart/2005/8/layout/list1"/>
    <dgm:cxn modelId="{F43BDA1D-593E-472F-AB0E-D954323FE64E}" type="presParOf" srcId="{333C6C76-669A-476B-A048-A93B680D3773}" destId="{D3EC49EA-530F-4C22-9FA9-A631958924B3}" srcOrd="1" destOrd="0" presId="urn:microsoft.com/office/officeart/2005/8/layout/list1"/>
    <dgm:cxn modelId="{ABEBF5CE-7C5D-4721-B1AE-6DCEE6C4DD0A}" type="presParOf" srcId="{FCED5C5C-0CC4-41DB-BDD7-09984001A26E}" destId="{CA57ED75-AD3D-43EB-8A14-2F0650300801}" srcOrd="1" destOrd="0" presId="urn:microsoft.com/office/officeart/2005/8/layout/list1"/>
    <dgm:cxn modelId="{A6E72A26-A024-44CE-93AC-3D1AE7DD8B23}" type="presParOf" srcId="{FCED5C5C-0CC4-41DB-BDD7-09984001A26E}" destId="{DBEEEC2D-471D-416D-81BC-6D2D39C4A2E0}"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99FF66"/>
        </a:solidFill>
        <a:ln>
          <a:solidFill>
            <a:srgbClr val="99FF66"/>
          </a:solidFill>
        </a:ln>
      </dgm:spPr>
      <dgm:t>
        <a:bodyPr/>
        <a:lstStyle/>
        <a:p>
          <a:pPr algn="ctr" rtl="1"/>
          <a:r>
            <a:rPr lang="ar-EG" sz="3200" b="1" dirty="0" smtClean="0">
              <a:solidFill>
                <a:srgbClr val="FF0000"/>
              </a:solidFill>
            </a:rPr>
            <a:t>خطة التسويق- الترويج </a:t>
          </a:r>
          <a:r>
            <a:rPr lang="en-US" sz="3200" b="1" dirty="0" smtClean="0">
              <a:solidFill>
                <a:srgbClr val="FF0000"/>
              </a:solidFill>
            </a:rPr>
            <a:t>Promotion </a:t>
          </a:r>
          <a:endParaRPr lang="ar-EG" sz="3200" b="1" dirty="0">
            <a:solidFill>
              <a:srgbClr val="FF0000"/>
            </a:solidFill>
          </a:endParaRPr>
        </a:p>
      </dgm:t>
    </dgm:pt>
    <dgm:pt modelId="{BAFC32D5-059E-447E-9922-64A82F975123}" type="parTrans" cxnId="{2518A58A-DAFA-4B03-8AFF-FD599B661768}">
      <dgm:prSet/>
      <dgm:spPr/>
      <dgm:t>
        <a:bodyPr/>
        <a:lstStyle/>
        <a:p>
          <a:pPr algn="ctr" rtl="1"/>
          <a:endParaRPr lang="ar-EG" sz="3200" b="1"/>
        </a:p>
      </dgm:t>
    </dgm:pt>
    <dgm:pt modelId="{E14424A7-A369-4314-8F35-F56426EA84D3}" type="sibTrans" cxnId="{2518A58A-DAFA-4B03-8AFF-FD599B661768}">
      <dgm:prSet/>
      <dgm:spPr/>
      <dgm:t>
        <a:bodyPr/>
        <a:lstStyle/>
        <a:p>
          <a:pPr algn="ctr" rtl="1"/>
          <a:endParaRPr lang="ar-EG" sz="3200" b="1"/>
        </a:p>
      </dgm:t>
    </dgm:pt>
    <dgm:pt modelId="{BE77C9B9-3D48-4511-A24B-3AA0E3352C7B}" type="pres">
      <dgm:prSet presAssocID="{B3A4423C-5BC9-4272-BB0C-705719B85846}" presName="linear" presStyleCnt="0">
        <dgm:presLayoutVars>
          <dgm:dir val="rev"/>
          <dgm:animLvl val="lvl"/>
          <dgm:resizeHandles val="exact"/>
        </dgm:presLayoutVars>
      </dgm:prSet>
      <dgm:spPr/>
    </dgm:pt>
    <dgm:pt modelId="{099174A1-2DC1-4325-9C12-2F42E1506A4C}" type="pres">
      <dgm:prSet presAssocID="{671D76D1-27C3-461A-93F8-7A2CE9FB8471}" presName="parentLin" presStyleCnt="0"/>
      <dgm:spPr/>
    </dgm:pt>
    <dgm:pt modelId="{FCAC5292-B7FF-46CC-BF29-657CFD5425AE}" type="pres">
      <dgm:prSet presAssocID="{671D76D1-27C3-461A-93F8-7A2CE9FB8471}" presName="parentLeftMargin" presStyleLbl="node1" presStyleIdx="0" presStyleCnt="1"/>
      <dgm:spPr/>
      <dgm:t>
        <a:bodyPr/>
        <a:lstStyle/>
        <a:p>
          <a:pPr rtl="1"/>
          <a:endParaRPr lang="ar-EG"/>
        </a:p>
      </dgm:t>
    </dgm:pt>
    <dgm:pt modelId="{3A1DFF86-F301-4D42-8FB9-ACFD0F04C3A0}"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A661228C-3D03-47FE-B213-9CF57BD9845E}" type="pres">
      <dgm:prSet presAssocID="{671D76D1-27C3-461A-93F8-7A2CE9FB8471}" presName="negativeSpace" presStyleCnt="0"/>
      <dgm:spPr/>
    </dgm:pt>
    <dgm:pt modelId="{92D4606B-DC00-415D-907F-EA0C7D057107}" type="pres">
      <dgm:prSet presAssocID="{671D76D1-27C3-461A-93F8-7A2CE9FB8471}" presName="childText" presStyleLbl="conFgAcc1" presStyleIdx="0" presStyleCnt="1">
        <dgm:presLayoutVars>
          <dgm:bulletEnabled val="1"/>
        </dgm:presLayoutVars>
      </dgm:prSet>
      <dgm:spPr>
        <a:ln>
          <a:solidFill>
            <a:srgbClr val="99FF66"/>
          </a:solidFill>
        </a:ln>
      </dgm:spPr>
    </dgm:pt>
  </dgm:ptLst>
  <dgm:cxnLst>
    <dgm:cxn modelId="{2518A58A-DAFA-4B03-8AFF-FD599B661768}" srcId="{B3A4423C-5BC9-4272-BB0C-705719B85846}" destId="{671D76D1-27C3-461A-93F8-7A2CE9FB8471}" srcOrd="0" destOrd="0" parTransId="{BAFC32D5-059E-447E-9922-64A82F975123}" sibTransId="{E14424A7-A369-4314-8F35-F56426EA84D3}"/>
    <dgm:cxn modelId="{353C6FCD-A92A-4919-81F5-47923D250F0C}" type="presOf" srcId="{B3A4423C-5BC9-4272-BB0C-705719B85846}" destId="{BE77C9B9-3D48-4511-A24B-3AA0E3352C7B}" srcOrd="0" destOrd="0" presId="urn:microsoft.com/office/officeart/2005/8/layout/list1"/>
    <dgm:cxn modelId="{7BF6E5C9-C564-4791-85A3-11E1F2205BA5}" type="presOf" srcId="{671D76D1-27C3-461A-93F8-7A2CE9FB8471}" destId="{3A1DFF86-F301-4D42-8FB9-ACFD0F04C3A0}" srcOrd="1" destOrd="0" presId="urn:microsoft.com/office/officeart/2005/8/layout/list1"/>
    <dgm:cxn modelId="{A60C3DEC-4F2A-48DD-90D8-D2A8FEB1CFE6}" type="presOf" srcId="{671D76D1-27C3-461A-93F8-7A2CE9FB8471}" destId="{FCAC5292-B7FF-46CC-BF29-657CFD5425AE}" srcOrd="0" destOrd="0" presId="urn:microsoft.com/office/officeart/2005/8/layout/list1"/>
    <dgm:cxn modelId="{78D9BE35-304E-4C05-A91B-9641FF1CC916}" type="presParOf" srcId="{BE77C9B9-3D48-4511-A24B-3AA0E3352C7B}" destId="{099174A1-2DC1-4325-9C12-2F42E1506A4C}" srcOrd="0" destOrd="0" presId="urn:microsoft.com/office/officeart/2005/8/layout/list1"/>
    <dgm:cxn modelId="{F197B4C3-3855-4B16-BD96-075F31DC728F}" type="presParOf" srcId="{099174A1-2DC1-4325-9C12-2F42E1506A4C}" destId="{FCAC5292-B7FF-46CC-BF29-657CFD5425AE}" srcOrd="0" destOrd="0" presId="urn:microsoft.com/office/officeart/2005/8/layout/list1"/>
    <dgm:cxn modelId="{02895E2B-50B3-41F3-B010-7EFB5B0E9505}" type="presParOf" srcId="{099174A1-2DC1-4325-9C12-2F42E1506A4C}" destId="{3A1DFF86-F301-4D42-8FB9-ACFD0F04C3A0}" srcOrd="1" destOrd="0" presId="urn:microsoft.com/office/officeart/2005/8/layout/list1"/>
    <dgm:cxn modelId="{7390921C-A07D-45E2-B486-8C485DAC09F4}" type="presParOf" srcId="{BE77C9B9-3D48-4511-A24B-3AA0E3352C7B}" destId="{A661228C-3D03-47FE-B213-9CF57BD9845E}" srcOrd="1" destOrd="0" presId="urn:microsoft.com/office/officeart/2005/8/layout/list1"/>
    <dgm:cxn modelId="{7548FAAC-41E4-452A-8B2F-DC227F21F413}" type="presParOf" srcId="{BE77C9B9-3D48-4511-A24B-3AA0E3352C7B}" destId="{92D4606B-DC00-415D-907F-EA0C7D057107}"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FF99CC"/>
        </a:solidFill>
        <a:ln>
          <a:solidFill>
            <a:srgbClr val="FF99CC"/>
          </a:solidFill>
        </a:ln>
      </dgm:spPr>
      <dgm:t>
        <a:bodyPr/>
        <a:lstStyle/>
        <a:p>
          <a:pPr algn="ctr" rtl="1"/>
          <a:r>
            <a:rPr lang="ar-EG" sz="3200" b="1" dirty="0" smtClean="0">
              <a:solidFill>
                <a:srgbClr val="FF0000"/>
              </a:solidFill>
            </a:rPr>
            <a:t>الشكل القانوني للمؤسسة</a:t>
          </a:r>
        </a:p>
        <a:p>
          <a:pPr algn="ctr" rtl="1"/>
          <a:r>
            <a:rPr lang="ar-EG" sz="3200" b="1" dirty="0" smtClean="0">
              <a:solidFill>
                <a:srgbClr val="FF0000"/>
              </a:solidFill>
            </a:rPr>
            <a:t> </a:t>
          </a:r>
          <a:r>
            <a:rPr lang="en-US" sz="3200" b="1" dirty="0" smtClean="0">
              <a:solidFill>
                <a:srgbClr val="FF0000"/>
              </a:solidFill>
            </a:rPr>
            <a:t>Legal Form</a:t>
          </a:r>
          <a:r>
            <a:rPr lang="ar-EG" sz="3200" b="1" dirty="0" smtClean="0">
              <a:solidFill>
                <a:srgbClr val="FF0000"/>
              </a:solidFill>
            </a:rPr>
            <a:t>  </a:t>
          </a:r>
          <a:endParaRPr lang="ar-EG" sz="3200" b="1" dirty="0">
            <a:solidFill>
              <a:srgbClr val="FF0000"/>
            </a:solidFill>
          </a:endParaRPr>
        </a:p>
      </dgm:t>
    </dgm:pt>
    <dgm:pt modelId="{BAFC32D5-059E-447E-9922-64A82F975123}" type="parTrans" cxnId="{2518A58A-DAFA-4B03-8AFF-FD599B661768}">
      <dgm:prSet/>
      <dgm:spPr/>
      <dgm:t>
        <a:bodyPr/>
        <a:lstStyle/>
        <a:p>
          <a:pPr rtl="1"/>
          <a:endParaRPr lang="ar-EG" sz="3200" b="1">
            <a:solidFill>
              <a:srgbClr val="FF0000"/>
            </a:solidFill>
          </a:endParaRPr>
        </a:p>
      </dgm:t>
    </dgm:pt>
    <dgm:pt modelId="{E14424A7-A369-4314-8F35-F56426EA84D3}" type="sibTrans" cxnId="{2518A58A-DAFA-4B03-8AFF-FD599B661768}">
      <dgm:prSet/>
      <dgm:spPr/>
      <dgm:t>
        <a:bodyPr/>
        <a:lstStyle/>
        <a:p>
          <a:pPr rtl="1"/>
          <a:endParaRPr lang="ar-EG" sz="3200" b="1">
            <a:solidFill>
              <a:srgbClr val="FF0000"/>
            </a:solidFill>
          </a:endParaRPr>
        </a:p>
      </dgm:t>
    </dgm:pt>
    <dgm:pt modelId="{3367D997-C24D-40E1-9EA7-93E98DF94F8A}" type="pres">
      <dgm:prSet presAssocID="{B3A4423C-5BC9-4272-BB0C-705719B85846}" presName="linear" presStyleCnt="0">
        <dgm:presLayoutVars>
          <dgm:dir val="rev"/>
          <dgm:animLvl val="lvl"/>
          <dgm:resizeHandles val="exact"/>
        </dgm:presLayoutVars>
      </dgm:prSet>
      <dgm:spPr/>
    </dgm:pt>
    <dgm:pt modelId="{6C429B36-3C01-4D5B-A8B8-C12510EBFCD3}" type="pres">
      <dgm:prSet presAssocID="{671D76D1-27C3-461A-93F8-7A2CE9FB8471}" presName="parentLin" presStyleCnt="0"/>
      <dgm:spPr/>
    </dgm:pt>
    <dgm:pt modelId="{8E597310-1363-4559-AC41-5F5A5ED66C7E}" type="pres">
      <dgm:prSet presAssocID="{671D76D1-27C3-461A-93F8-7A2CE9FB8471}" presName="parentLeftMargin" presStyleLbl="node1" presStyleIdx="0" presStyleCnt="1"/>
      <dgm:spPr/>
      <dgm:t>
        <a:bodyPr/>
        <a:lstStyle/>
        <a:p>
          <a:pPr rtl="1"/>
          <a:endParaRPr lang="ar-EG"/>
        </a:p>
      </dgm:t>
    </dgm:pt>
    <dgm:pt modelId="{5A79F231-787A-4978-AC35-9687A241C0FB}"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742D8929-6226-45D8-B4AA-35BA41F33B7E}" type="pres">
      <dgm:prSet presAssocID="{671D76D1-27C3-461A-93F8-7A2CE9FB8471}" presName="negativeSpace" presStyleCnt="0"/>
      <dgm:spPr/>
    </dgm:pt>
    <dgm:pt modelId="{39EDFB10-5E7F-457C-8F3A-A1C6F2970F39}" type="pres">
      <dgm:prSet presAssocID="{671D76D1-27C3-461A-93F8-7A2CE9FB8471}" presName="childText" presStyleLbl="conFgAcc1" presStyleIdx="0" presStyleCnt="1">
        <dgm:presLayoutVars>
          <dgm:bulletEnabled val="1"/>
        </dgm:presLayoutVars>
      </dgm:prSet>
      <dgm:spPr>
        <a:ln>
          <a:solidFill>
            <a:srgbClr val="FF99CC"/>
          </a:solidFill>
        </a:ln>
      </dgm:spPr>
    </dgm:pt>
  </dgm:ptLst>
  <dgm:cxnLst>
    <dgm:cxn modelId="{2518A58A-DAFA-4B03-8AFF-FD599B661768}" srcId="{B3A4423C-5BC9-4272-BB0C-705719B85846}" destId="{671D76D1-27C3-461A-93F8-7A2CE9FB8471}" srcOrd="0" destOrd="0" parTransId="{BAFC32D5-059E-447E-9922-64A82F975123}" sibTransId="{E14424A7-A369-4314-8F35-F56426EA84D3}"/>
    <dgm:cxn modelId="{591CFDB7-014F-46CC-8788-27DAE3CADE86}" type="presOf" srcId="{671D76D1-27C3-461A-93F8-7A2CE9FB8471}" destId="{8E597310-1363-4559-AC41-5F5A5ED66C7E}" srcOrd="0" destOrd="0" presId="urn:microsoft.com/office/officeart/2005/8/layout/list1"/>
    <dgm:cxn modelId="{7A3F0740-818A-46F8-9FD0-B6827EFEFC3C}" type="presOf" srcId="{671D76D1-27C3-461A-93F8-7A2CE9FB8471}" destId="{5A79F231-787A-4978-AC35-9687A241C0FB}" srcOrd="1" destOrd="0" presId="urn:microsoft.com/office/officeart/2005/8/layout/list1"/>
    <dgm:cxn modelId="{7B5FA7C9-FBF4-43AC-8532-22742EF3DB38}" type="presOf" srcId="{B3A4423C-5BC9-4272-BB0C-705719B85846}" destId="{3367D997-C24D-40E1-9EA7-93E98DF94F8A}" srcOrd="0" destOrd="0" presId="urn:microsoft.com/office/officeart/2005/8/layout/list1"/>
    <dgm:cxn modelId="{24FCE605-6E00-4E65-AED0-7CF5271AE101}" type="presParOf" srcId="{3367D997-C24D-40E1-9EA7-93E98DF94F8A}" destId="{6C429B36-3C01-4D5B-A8B8-C12510EBFCD3}" srcOrd="0" destOrd="0" presId="urn:microsoft.com/office/officeart/2005/8/layout/list1"/>
    <dgm:cxn modelId="{94C83BF3-9D03-445F-92A5-FE0EC252412E}" type="presParOf" srcId="{6C429B36-3C01-4D5B-A8B8-C12510EBFCD3}" destId="{8E597310-1363-4559-AC41-5F5A5ED66C7E}" srcOrd="0" destOrd="0" presId="urn:microsoft.com/office/officeart/2005/8/layout/list1"/>
    <dgm:cxn modelId="{4260350E-164E-4504-AAE8-5BB9CE5F5DCE}" type="presParOf" srcId="{6C429B36-3C01-4D5B-A8B8-C12510EBFCD3}" destId="{5A79F231-787A-4978-AC35-9687A241C0FB}" srcOrd="1" destOrd="0" presId="urn:microsoft.com/office/officeart/2005/8/layout/list1"/>
    <dgm:cxn modelId="{787B20E3-5B06-4840-9621-E7F13DD03844}" type="presParOf" srcId="{3367D997-C24D-40E1-9EA7-93E98DF94F8A}" destId="{742D8929-6226-45D8-B4AA-35BA41F33B7E}" srcOrd="1" destOrd="0" presId="urn:microsoft.com/office/officeart/2005/8/layout/list1"/>
    <dgm:cxn modelId="{BC096956-18FF-429F-977B-C126F7E8FCFB}" type="presParOf" srcId="{3367D997-C24D-40E1-9EA7-93E98DF94F8A}" destId="{39EDFB10-5E7F-457C-8F3A-A1C6F2970F39}"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99FFCC"/>
        </a:solidFill>
        <a:ln>
          <a:solidFill>
            <a:srgbClr val="99FFCC"/>
          </a:solidFill>
        </a:ln>
      </dgm:spPr>
      <dgm:t>
        <a:bodyPr/>
        <a:lstStyle/>
        <a:p>
          <a:pPr algn="ctr" rtl="1"/>
          <a:r>
            <a:rPr lang="ar-EG" sz="3200" b="1" dirty="0" smtClean="0">
              <a:solidFill>
                <a:srgbClr val="FF0000"/>
              </a:solidFill>
            </a:rPr>
            <a:t>التنظيم وطاقم العمل </a:t>
          </a:r>
          <a:r>
            <a:rPr lang="en-US" sz="3200" b="1" dirty="0" smtClean="0">
              <a:solidFill>
                <a:srgbClr val="FF0000"/>
              </a:solidFill>
            </a:rPr>
            <a:t>Organization and Staff</a:t>
          </a:r>
          <a:r>
            <a:rPr lang="ar-EG" sz="3200" b="1" dirty="0" smtClean="0">
              <a:solidFill>
                <a:srgbClr val="FF0000"/>
              </a:solidFill>
            </a:rPr>
            <a:t>   </a:t>
          </a:r>
          <a:endParaRPr lang="ar-EG" sz="3200" b="1" dirty="0">
            <a:solidFill>
              <a:srgbClr val="FF0000"/>
            </a:solidFill>
          </a:endParaRPr>
        </a:p>
      </dgm:t>
    </dgm:pt>
    <dgm:pt modelId="{BAFC32D5-059E-447E-9922-64A82F975123}" type="parTrans" cxnId="{2518A58A-DAFA-4B03-8AFF-FD599B661768}">
      <dgm:prSet/>
      <dgm:spPr/>
      <dgm:t>
        <a:bodyPr/>
        <a:lstStyle/>
        <a:p>
          <a:pPr algn="ctr" rtl="1"/>
          <a:endParaRPr lang="ar-EG" sz="3200" b="1"/>
        </a:p>
      </dgm:t>
    </dgm:pt>
    <dgm:pt modelId="{E14424A7-A369-4314-8F35-F56426EA84D3}" type="sibTrans" cxnId="{2518A58A-DAFA-4B03-8AFF-FD599B661768}">
      <dgm:prSet/>
      <dgm:spPr/>
      <dgm:t>
        <a:bodyPr/>
        <a:lstStyle/>
        <a:p>
          <a:pPr algn="ctr" rtl="1"/>
          <a:endParaRPr lang="ar-EG" sz="3200" b="1"/>
        </a:p>
      </dgm:t>
    </dgm:pt>
    <dgm:pt modelId="{6E11B6A9-4D34-4738-BE88-E854DCB618AA}" type="pres">
      <dgm:prSet presAssocID="{B3A4423C-5BC9-4272-BB0C-705719B85846}" presName="linear" presStyleCnt="0">
        <dgm:presLayoutVars>
          <dgm:dir val="rev"/>
          <dgm:animLvl val="lvl"/>
          <dgm:resizeHandles val="exact"/>
        </dgm:presLayoutVars>
      </dgm:prSet>
      <dgm:spPr/>
    </dgm:pt>
    <dgm:pt modelId="{BDF44378-D031-4F39-84FD-6D33F0999C63}" type="pres">
      <dgm:prSet presAssocID="{671D76D1-27C3-461A-93F8-7A2CE9FB8471}" presName="parentLin" presStyleCnt="0"/>
      <dgm:spPr/>
    </dgm:pt>
    <dgm:pt modelId="{C526FE4D-71BC-4770-91EA-1A9367E06576}" type="pres">
      <dgm:prSet presAssocID="{671D76D1-27C3-461A-93F8-7A2CE9FB8471}" presName="parentLeftMargin" presStyleLbl="node1" presStyleIdx="0" presStyleCnt="1"/>
      <dgm:spPr/>
      <dgm:t>
        <a:bodyPr/>
        <a:lstStyle/>
        <a:p>
          <a:pPr rtl="1"/>
          <a:endParaRPr lang="ar-EG"/>
        </a:p>
      </dgm:t>
    </dgm:pt>
    <dgm:pt modelId="{EE4747A5-F320-4821-8046-EB5B492C6F87}"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CD3DA35C-F7A9-49C4-9FD5-F13B100DA6E0}" type="pres">
      <dgm:prSet presAssocID="{671D76D1-27C3-461A-93F8-7A2CE9FB8471}" presName="negativeSpace" presStyleCnt="0"/>
      <dgm:spPr/>
    </dgm:pt>
    <dgm:pt modelId="{81A5E9C5-FD14-4918-843E-492DFD8028E1}" type="pres">
      <dgm:prSet presAssocID="{671D76D1-27C3-461A-93F8-7A2CE9FB8471}" presName="childText" presStyleLbl="conFgAcc1" presStyleIdx="0" presStyleCnt="1">
        <dgm:presLayoutVars>
          <dgm:bulletEnabled val="1"/>
        </dgm:presLayoutVars>
      </dgm:prSet>
      <dgm:spPr>
        <a:ln>
          <a:solidFill>
            <a:srgbClr val="99FFCC"/>
          </a:solidFill>
        </a:ln>
      </dgm:spPr>
    </dgm:pt>
  </dgm:ptLst>
  <dgm:cxnLst>
    <dgm:cxn modelId="{D25B55D5-EB0F-4312-94EF-9D1595F5CBA1}" type="presOf" srcId="{671D76D1-27C3-461A-93F8-7A2CE9FB8471}" destId="{EE4747A5-F320-4821-8046-EB5B492C6F87}" srcOrd="1" destOrd="0" presId="urn:microsoft.com/office/officeart/2005/8/layout/list1"/>
    <dgm:cxn modelId="{82FAAA5A-4BB7-4AAF-9F52-818BF099CF86}" type="presOf" srcId="{671D76D1-27C3-461A-93F8-7A2CE9FB8471}" destId="{C526FE4D-71BC-4770-91EA-1A9367E06576}" srcOrd="0" destOrd="0" presId="urn:microsoft.com/office/officeart/2005/8/layout/list1"/>
    <dgm:cxn modelId="{2518A58A-DAFA-4B03-8AFF-FD599B661768}" srcId="{B3A4423C-5BC9-4272-BB0C-705719B85846}" destId="{671D76D1-27C3-461A-93F8-7A2CE9FB8471}" srcOrd="0" destOrd="0" parTransId="{BAFC32D5-059E-447E-9922-64A82F975123}" sibTransId="{E14424A7-A369-4314-8F35-F56426EA84D3}"/>
    <dgm:cxn modelId="{757A9469-CF25-43F2-BD30-7E0DD3CF94F9}" type="presOf" srcId="{B3A4423C-5BC9-4272-BB0C-705719B85846}" destId="{6E11B6A9-4D34-4738-BE88-E854DCB618AA}" srcOrd="0" destOrd="0" presId="urn:microsoft.com/office/officeart/2005/8/layout/list1"/>
    <dgm:cxn modelId="{6D8F794A-1412-4E8A-92A8-0D138F5843E0}" type="presParOf" srcId="{6E11B6A9-4D34-4738-BE88-E854DCB618AA}" destId="{BDF44378-D031-4F39-84FD-6D33F0999C63}" srcOrd="0" destOrd="0" presId="urn:microsoft.com/office/officeart/2005/8/layout/list1"/>
    <dgm:cxn modelId="{9FD29344-4EB6-4F7B-98E2-E98B09B024B3}" type="presParOf" srcId="{BDF44378-D031-4F39-84FD-6D33F0999C63}" destId="{C526FE4D-71BC-4770-91EA-1A9367E06576}" srcOrd="0" destOrd="0" presId="urn:microsoft.com/office/officeart/2005/8/layout/list1"/>
    <dgm:cxn modelId="{E3F7983F-D836-4954-9DD5-5512EE7F1B7E}" type="presParOf" srcId="{BDF44378-D031-4F39-84FD-6D33F0999C63}" destId="{EE4747A5-F320-4821-8046-EB5B492C6F87}" srcOrd="1" destOrd="0" presId="urn:microsoft.com/office/officeart/2005/8/layout/list1"/>
    <dgm:cxn modelId="{8E808756-D49A-41FE-ADD9-FF31609F486A}" type="presParOf" srcId="{6E11B6A9-4D34-4738-BE88-E854DCB618AA}" destId="{CD3DA35C-F7A9-49C4-9FD5-F13B100DA6E0}" srcOrd="1" destOrd="0" presId="urn:microsoft.com/office/officeart/2005/8/layout/list1"/>
    <dgm:cxn modelId="{791A8A02-E79B-4C32-8F1E-2A8AD8661467}" type="presParOf" srcId="{6E11B6A9-4D34-4738-BE88-E854DCB618AA}" destId="{81A5E9C5-FD14-4918-843E-492DFD8028E1}"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7030A0"/>
        </a:solidFill>
        <a:ln>
          <a:solidFill>
            <a:srgbClr val="7030A0"/>
          </a:solidFill>
        </a:ln>
      </dgm:spPr>
      <dgm:t>
        <a:bodyPr/>
        <a:lstStyle/>
        <a:p>
          <a:pPr algn="ctr" rtl="1"/>
          <a:r>
            <a:rPr lang="ar-EG" sz="3200" b="1" dirty="0" smtClean="0"/>
            <a:t>تشغيل المؤسسة وتكاليفها </a:t>
          </a:r>
        </a:p>
        <a:p>
          <a:pPr algn="ctr" rtl="1"/>
          <a:r>
            <a:rPr lang="en-US" sz="3200" b="1" dirty="0" smtClean="0"/>
            <a:t>Business Operations and Costs</a:t>
          </a:r>
          <a:r>
            <a:rPr lang="ar-EG" sz="3200" b="1" dirty="0" smtClean="0"/>
            <a:t>    </a:t>
          </a:r>
          <a:endParaRPr lang="ar-EG" sz="3200" b="1" dirty="0"/>
        </a:p>
      </dgm:t>
    </dgm:pt>
    <dgm:pt modelId="{BAFC32D5-059E-447E-9922-64A82F975123}" type="parTrans" cxnId="{2518A58A-DAFA-4B03-8AFF-FD599B661768}">
      <dgm:prSet/>
      <dgm:spPr/>
      <dgm:t>
        <a:bodyPr/>
        <a:lstStyle/>
        <a:p>
          <a:pPr algn="ctr" rtl="1"/>
          <a:endParaRPr lang="ar-EG" sz="3200" b="1"/>
        </a:p>
      </dgm:t>
    </dgm:pt>
    <dgm:pt modelId="{E14424A7-A369-4314-8F35-F56426EA84D3}" type="sibTrans" cxnId="{2518A58A-DAFA-4B03-8AFF-FD599B661768}">
      <dgm:prSet/>
      <dgm:spPr/>
      <dgm:t>
        <a:bodyPr/>
        <a:lstStyle/>
        <a:p>
          <a:pPr algn="ctr" rtl="1"/>
          <a:endParaRPr lang="ar-EG" sz="3200" b="1"/>
        </a:p>
      </dgm:t>
    </dgm:pt>
    <dgm:pt modelId="{AF259E5A-A9BA-4F56-A52B-EDB1B8FA4D82}" type="pres">
      <dgm:prSet presAssocID="{B3A4423C-5BC9-4272-BB0C-705719B85846}" presName="linear" presStyleCnt="0">
        <dgm:presLayoutVars>
          <dgm:dir val="rev"/>
          <dgm:animLvl val="lvl"/>
          <dgm:resizeHandles val="exact"/>
        </dgm:presLayoutVars>
      </dgm:prSet>
      <dgm:spPr/>
    </dgm:pt>
    <dgm:pt modelId="{1A3E6253-7BB6-4209-B445-E16062180ADE}" type="pres">
      <dgm:prSet presAssocID="{671D76D1-27C3-461A-93F8-7A2CE9FB8471}" presName="parentLin" presStyleCnt="0"/>
      <dgm:spPr/>
    </dgm:pt>
    <dgm:pt modelId="{8164457A-53C6-4F7A-AA5D-254AD63093EC}" type="pres">
      <dgm:prSet presAssocID="{671D76D1-27C3-461A-93F8-7A2CE9FB8471}" presName="parentLeftMargin" presStyleLbl="node1" presStyleIdx="0" presStyleCnt="1"/>
      <dgm:spPr/>
      <dgm:t>
        <a:bodyPr/>
        <a:lstStyle/>
        <a:p>
          <a:pPr rtl="1"/>
          <a:endParaRPr lang="ar-EG"/>
        </a:p>
      </dgm:t>
    </dgm:pt>
    <dgm:pt modelId="{EBF92F89-EF12-4A8D-B363-AD2624EA9DBD}" type="pres">
      <dgm:prSet presAssocID="{671D76D1-27C3-461A-93F8-7A2CE9FB8471}" presName="parentText" presStyleLbl="node1" presStyleIdx="0" presStyleCnt="1" custScaleX="113228">
        <dgm:presLayoutVars>
          <dgm:chMax val="0"/>
          <dgm:bulletEnabled val="1"/>
        </dgm:presLayoutVars>
      </dgm:prSet>
      <dgm:spPr/>
      <dgm:t>
        <a:bodyPr/>
        <a:lstStyle/>
        <a:p>
          <a:pPr rtl="1"/>
          <a:endParaRPr lang="ar-EG"/>
        </a:p>
      </dgm:t>
    </dgm:pt>
    <dgm:pt modelId="{1DDD4E45-71E2-40C9-887C-B75B6F02ED13}" type="pres">
      <dgm:prSet presAssocID="{671D76D1-27C3-461A-93F8-7A2CE9FB8471}" presName="negativeSpace" presStyleCnt="0"/>
      <dgm:spPr/>
    </dgm:pt>
    <dgm:pt modelId="{EAE1DF5A-0D88-4491-80D1-9C1AF303D9F5}" type="pres">
      <dgm:prSet presAssocID="{671D76D1-27C3-461A-93F8-7A2CE9FB8471}" presName="childText" presStyleLbl="conFgAcc1" presStyleIdx="0" presStyleCnt="1">
        <dgm:presLayoutVars>
          <dgm:bulletEnabled val="1"/>
        </dgm:presLayoutVars>
      </dgm:prSet>
      <dgm:spPr>
        <a:ln>
          <a:solidFill>
            <a:srgbClr val="7030A0"/>
          </a:solidFill>
        </a:ln>
      </dgm:spPr>
    </dgm:pt>
  </dgm:ptLst>
  <dgm:cxnLst>
    <dgm:cxn modelId="{5F06D688-3525-49E4-9043-D356B33EA6EE}" type="presOf" srcId="{671D76D1-27C3-461A-93F8-7A2CE9FB8471}" destId="{EBF92F89-EF12-4A8D-B363-AD2624EA9DBD}" srcOrd="1" destOrd="0" presId="urn:microsoft.com/office/officeart/2005/8/layout/list1"/>
    <dgm:cxn modelId="{2518A58A-DAFA-4B03-8AFF-FD599B661768}" srcId="{B3A4423C-5BC9-4272-BB0C-705719B85846}" destId="{671D76D1-27C3-461A-93F8-7A2CE9FB8471}" srcOrd="0" destOrd="0" parTransId="{BAFC32D5-059E-447E-9922-64A82F975123}" sibTransId="{E14424A7-A369-4314-8F35-F56426EA84D3}"/>
    <dgm:cxn modelId="{0BD03CBD-DAB5-45B8-B9FA-61E6E97474D0}" type="presOf" srcId="{B3A4423C-5BC9-4272-BB0C-705719B85846}" destId="{AF259E5A-A9BA-4F56-A52B-EDB1B8FA4D82}" srcOrd="0" destOrd="0" presId="urn:microsoft.com/office/officeart/2005/8/layout/list1"/>
    <dgm:cxn modelId="{BB9C810D-746E-4934-A556-00610FFF49AA}" type="presOf" srcId="{671D76D1-27C3-461A-93F8-7A2CE9FB8471}" destId="{8164457A-53C6-4F7A-AA5D-254AD63093EC}" srcOrd="0" destOrd="0" presId="urn:microsoft.com/office/officeart/2005/8/layout/list1"/>
    <dgm:cxn modelId="{23D30B49-5965-4197-B1B2-D65918FBD287}" type="presParOf" srcId="{AF259E5A-A9BA-4F56-A52B-EDB1B8FA4D82}" destId="{1A3E6253-7BB6-4209-B445-E16062180ADE}" srcOrd="0" destOrd="0" presId="urn:microsoft.com/office/officeart/2005/8/layout/list1"/>
    <dgm:cxn modelId="{9E1556FB-066D-4992-96DE-EFE645230A78}" type="presParOf" srcId="{1A3E6253-7BB6-4209-B445-E16062180ADE}" destId="{8164457A-53C6-4F7A-AA5D-254AD63093EC}" srcOrd="0" destOrd="0" presId="urn:microsoft.com/office/officeart/2005/8/layout/list1"/>
    <dgm:cxn modelId="{ED40F325-ADD0-41E2-AE33-3D0B51BD739C}" type="presParOf" srcId="{1A3E6253-7BB6-4209-B445-E16062180ADE}" destId="{EBF92F89-EF12-4A8D-B363-AD2624EA9DBD}" srcOrd="1" destOrd="0" presId="urn:microsoft.com/office/officeart/2005/8/layout/list1"/>
    <dgm:cxn modelId="{172AC500-C6F1-46F3-BBDB-FD0F9EEB101D}" type="presParOf" srcId="{AF259E5A-A9BA-4F56-A52B-EDB1B8FA4D82}" destId="{1DDD4E45-71E2-40C9-887C-B75B6F02ED13}" srcOrd="1" destOrd="0" presId="urn:microsoft.com/office/officeart/2005/8/layout/list1"/>
    <dgm:cxn modelId="{283B2FC3-A3B7-4DBD-B949-2843E96F5335}" type="presParOf" srcId="{AF259E5A-A9BA-4F56-A52B-EDB1B8FA4D82}" destId="{EAE1DF5A-0D88-4491-80D1-9C1AF303D9F5}"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FF9966"/>
        </a:solidFill>
        <a:ln>
          <a:solidFill>
            <a:srgbClr val="FF9966"/>
          </a:solidFill>
        </a:ln>
      </dgm:spPr>
      <dgm:t>
        <a:bodyPr/>
        <a:lstStyle/>
        <a:p>
          <a:pPr algn="ctr" rtl="1"/>
          <a:r>
            <a:rPr lang="ar-EG" sz="3200" b="1" dirty="0" smtClean="0"/>
            <a:t>رأس مال البدء</a:t>
          </a:r>
        </a:p>
        <a:p>
          <a:pPr algn="ctr" rtl="1"/>
          <a:r>
            <a:rPr lang="ar-EG" sz="3200" b="1" dirty="0" smtClean="0"/>
            <a:t> </a:t>
          </a:r>
          <a:r>
            <a:rPr lang="en-US" sz="3200" b="1" dirty="0" smtClean="0"/>
            <a:t>Start-up Capital</a:t>
          </a:r>
          <a:endParaRPr lang="ar-EG" sz="3200" b="1" dirty="0"/>
        </a:p>
      </dgm:t>
    </dgm:pt>
    <dgm:pt modelId="{BAFC32D5-059E-447E-9922-64A82F975123}" type="parTrans" cxnId="{2518A58A-DAFA-4B03-8AFF-FD599B661768}">
      <dgm:prSet/>
      <dgm:spPr/>
      <dgm:t>
        <a:bodyPr/>
        <a:lstStyle/>
        <a:p>
          <a:pPr rtl="1"/>
          <a:endParaRPr lang="ar-EG"/>
        </a:p>
      </dgm:t>
    </dgm:pt>
    <dgm:pt modelId="{E14424A7-A369-4314-8F35-F56426EA84D3}" type="sibTrans" cxnId="{2518A58A-DAFA-4B03-8AFF-FD599B661768}">
      <dgm:prSet/>
      <dgm:spPr/>
      <dgm:t>
        <a:bodyPr/>
        <a:lstStyle/>
        <a:p>
          <a:pPr rtl="1"/>
          <a:endParaRPr lang="ar-EG"/>
        </a:p>
      </dgm:t>
    </dgm:pt>
    <dgm:pt modelId="{F106D3A9-A9A7-4DC4-BE81-D720BBDC30D2}" type="pres">
      <dgm:prSet presAssocID="{B3A4423C-5BC9-4272-BB0C-705719B85846}" presName="linear" presStyleCnt="0">
        <dgm:presLayoutVars>
          <dgm:dir val="rev"/>
          <dgm:animLvl val="lvl"/>
          <dgm:resizeHandles val="exact"/>
        </dgm:presLayoutVars>
      </dgm:prSet>
      <dgm:spPr/>
    </dgm:pt>
    <dgm:pt modelId="{82282810-759E-406B-8988-7BBEA413D930}" type="pres">
      <dgm:prSet presAssocID="{671D76D1-27C3-461A-93F8-7A2CE9FB8471}" presName="parentLin" presStyleCnt="0"/>
      <dgm:spPr/>
    </dgm:pt>
    <dgm:pt modelId="{56B7B4A8-B7CC-4393-A21E-86874F818774}" type="pres">
      <dgm:prSet presAssocID="{671D76D1-27C3-461A-93F8-7A2CE9FB8471}" presName="parentLeftMargin" presStyleLbl="node1" presStyleIdx="0" presStyleCnt="1"/>
      <dgm:spPr/>
      <dgm:t>
        <a:bodyPr/>
        <a:lstStyle/>
        <a:p>
          <a:pPr rtl="1"/>
          <a:endParaRPr lang="ar-EG"/>
        </a:p>
      </dgm:t>
    </dgm:pt>
    <dgm:pt modelId="{144C2097-D1DC-45AF-B75F-9542EABD93A0}"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4F7A55E2-9115-49EC-8385-F14DA075902E}" type="pres">
      <dgm:prSet presAssocID="{671D76D1-27C3-461A-93F8-7A2CE9FB8471}" presName="negativeSpace" presStyleCnt="0"/>
      <dgm:spPr/>
    </dgm:pt>
    <dgm:pt modelId="{9BCDA349-1F1E-4640-981B-EFABD2428664}" type="pres">
      <dgm:prSet presAssocID="{671D76D1-27C3-461A-93F8-7A2CE9FB8471}" presName="childText" presStyleLbl="conFgAcc1" presStyleIdx="0" presStyleCnt="1">
        <dgm:presLayoutVars>
          <dgm:bulletEnabled val="1"/>
        </dgm:presLayoutVars>
      </dgm:prSet>
      <dgm:spPr>
        <a:ln>
          <a:solidFill>
            <a:srgbClr val="FF9966"/>
          </a:solidFill>
        </a:ln>
      </dgm:spPr>
    </dgm:pt>
  </dgm:ptLst>
  <dgm:cxnLst>
    <dgm:cxn modelId="{2518A58A-DAFA-4B03-8AFF-FD599B661768}" srcId="{B3A4423C-5BC9-4272-BB0C-705719B85846}" destId="{671D76D1-27C3-461A-93F8-7A2CE9FB8471}" srcOrd="0" destOrd="0" parTransId="{BAFC32D5-059E-447E-9922-64A82F975123}" sibTransId="{E14424A7-A369-4314-8F35-F56426EA84D3}"/>
    <dgm:cxn modelId="{7611861B-E5A4-435D-94E0-5575319BF458}" type="presOf" srcId="{B3A4423C-5BC9-4272-BB0C-705719B85846}" destId="{F106D3A9-A9A7-4DC4-BE81-D720BBDC30D2}" srcOrd="0" destOrd="0" presId="urn:microsoft.com/office/officeart/2005/8/layout/list1"/>
    <dgm:cxn modelId="{ED4E98DD-7529-4DE0-9F84-ED83B715B87C}" type="presOf" srcId="{671D76D1-27C3-461A-93F8-7A2CE9FB8471}" destId="{56B7B4A8-B7CC-4393-A21E-86874F818774}" srcOrd="0" destOrd="0" presId="urn:microsoft.com/office/officeart/2005/8/layout/list1"/>
    <dgm:cxn modelId="{FFF8684D-2DF4-4452-AD1E-E1A6BB6B7152}" type="presOf" srcId="{671D76D1-27C3-461A-93F8-7A2CE9FB8471}" destId="{144C2097-D1DC-45AF-B75F-9542EABD93A0}" srcOrd="1" destOrd="0" presId="urn:microsoft.com/office/officeart/2005/8/layout/list1"/>
    <dgm:cxn modelId="{DE59101B-57FD-4DCE-B74B-6FD3C2A88A05}" type="presParOf" srcId="{F106D3A9-A9A7-4DC4-BE81-D720BBDC30D2}" destId="{82282810-759E-406B-8988-7BBEA413D930}" srcOrd="0" destOrd="0" presId="urn:microsoft.com/office/officeart/2005/8/layout/list1"/>
    <dgm:cxn modelId="{05F8AAF6-C20F-4E32-81FA-9466409896FB}" type="presParOf" srcId="{82282810-759E-406B-8988-7BBEA413D930}" destId="{56B7B4A8-B7CC-4393-A21E-86874F818774}" srcOrd="0" destOrd="0" presId="urn:microsoft.com/office/officeart/2005/8/layout/list1"/>
    <dgm:cxn modelId="{7A049F5D-BB0D-4E86-A84B-B26F8029D301}" type="presParOf" srcId="{82282810-759E-406B-8988-7BBEA413D930}" destId="{144C2097-D1DC-45AF-B75F-9542EABD93A0}" srcOrd="1" destOrd="0" presId="urn:microsoft.com/office/officeart/2005/8/layout/list1"/>
    <dgm:cxn modelId="{0F538609-EEFA-46BC-8114-1B02727C37D1}" type="presParOf" srcId="{F106D3A9-A9A7-4DC4-BE81-D720BBDC30D2}" destId="{4F7A55E2-9115-49EC-8385-F14DA075902E}" srcOrd="1" destOrd="0" presId="urn:microsoft.com/office/officeart/2005/8/layout/list1"/>
    <dgm:cxn modelId="{E6CADDC1-3671-4F58-937A-89A30D2EA57B}" type="presParOf" srcId="{F106D3A9-A9A7-4DC4-BE81-D720BBDC30D2}" destId="{9BCDA349-1F1E-4640-981B-EFABD2428664}"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FF0000"/>
        </a:solidFill>
        <a:ln>
          <a:solidFill>
            <a:srgbClr val="FF0000"/>
          </a:solidFill>
        </a:ln>
      </dgm:spPr>
      <dgm:t>
        <a:bodyPr/>
        <a:lstStyle/>
        <a:p>
          <a:pPr algn="ctr" rtl="1"/>
          <a:r>
            <a:rPr lang="ar-EG" sz="3200" b="1" dirty="0" smtClean="0"/>
            <a:t>مصادر رأس مال البدء</a:t>
          </a:r>
          <a:endParaRPr lang="ar-EG" sz="3200" b="1" dirty="0"/>
        </a:p>
      </dgm:t>
    </dgm:pt>
    <dgm:pt modelId="{BAFC32D5-059E-447E-9922-64A82F975123}" type="parTrans" cxnId="{2518A58A-DAFA-4B03-8AFF-FD599B661768}">
      <dgm:prSet/>
      <dgm:spPr/>
      <dgm:t>
        <a:bodyPr/>
        <a:lstStyle/>
        <a:p>
          <a:pPr algn="ctr" rtl="1"/>
          <a:endParaRPr lang="ar-EG"/>
        </a:p>
      </dgm:t>
    </dgm:pt>
    <dgm:pt modelId="{E14424A7-A369-4314-8F35-F56426EA84D3}" type="sibTrans" cxnId="{2518A58A-DAFA-4B03-8AFF-FD599B661768}">
      <dgm:prSet/>
      <dgm:spPr/>
      <dgm:t>
        <a:bodyPr/>
        <a:lstStyle/>
        <a:p>
          <a:pPr algn="ctr" rtl="1"/>
          <a:endParaRPr lang="ar-EG"/>
        </a:p>
      </dgm:t>
    </dgm:pt>
    <dgm:pt modelId="{6EB39F17-FECE-4715-8DE1-5F934BA35A24}" type="pres">
      <dgm:prSet presAssocID="{B3A4423C-5BC9-4272-BB0C-705719B85846}" presName="linear" presStyleCnt="0">
        <dgm:presLayoutVars>
          <dgm:dir val="rev"/>
          <dgm:animLvl val="lvl"/>
          <dgm:resizeHandles val="exact"/>
        </dgm:presLayoutVars>
      </dgm:prSet>
      <dgm:spPr/>
    </dgm:pt>
    <dgm:pt modelId="{9A63D50F-3CA0-4B3B-94D2-D7297BF0318A}" type="pres">
      <dgm:prSet presAssocID="{671D76D1-27C3-461A-93F8-7A2CE9FB8471}" presName="parentLin" presStyleCnt="0"/>
      <dgm:spPr/>
    </dgm:pt>
    <dgm:pt modelId="{EDB036AD-967B-439F-9595-CBCBDAFC649A}" type="pres">
      <dgm:prSet presAssocID="{671D76D1-27C3-461A-93F8-7A2CE9FB8471}" presName="parentLeftMargin" presStyleLbl="node1" presStyleIdx="0" presStyleCnt="1"/>
      <dgm:spPr/>
      <dgm:t>
        <a:bodyPr/>
        <a:lstStyle/>
        <a:p>
          <a:pPr rtl="1"/>
          <a:endParaRPr lang="ar-EG"/>
        </a:p>
      </dgm:t>
    </dgm:pt>
    <dgm:pt modelId="{8D7D3A7C-1D34-4478-A896-25112D0F3856}" type="pres">
      <dgm:prSet presAssocID="{671D76D1-27C3-461A-93F8-7A2CE9FB8471}" presName="parentText" presStyleLbl="node1" presStyleIdx="0" presStyleCnt="1">
        <dgm:presLayoutVars>
          <dgm:chMax val="0"/>
          <dgm:bulletEnabled val="1"/>
        </dgm:presLayoutVars>
      </dgm:prSet>
      <dgm:spPr/>
      <dgm:t>
        <a:bodyPr/>
        <a:lstStyle/>
        <a:p>
          <a:pPr rtl="1"/>
          <a:endParaRPr lang="ar-EG"/>
        </a:p>
      </dgm:t>
    </dgm:pt>
    <dgm:pt modelId="{CEDE388F-0284-4243-85F3-083B91CECEA9}" type="pres">
      <dgm:prSet presAssocID="{671D76D1-27C3-461A-93F8-7A2CE9FB8471}" presName="negativeSpace" presStyleCnt="0"/>
      <dgm:spPr/>
    </dgm:pt>
    <dgm:pt modelId="{AFC5E80C-568C-44C4-BBEE-3A3892197BBB}" type="pres">
      <dgm:prSet presAssocID="{671D76D1-27C3-461A-93F8-7A2CE9FB8471}" presName="childText" presStyleLbl="conFgAcc1" presStyleIdx="0" presStyleCnt="1">
        <dgm:presLayoutVars>
          <dgm:bulletEnabled val="1"/>
        </dgm:presLayoutVars>
      </dgm:prSet>
      <dgm:spPr>
        <a:ln>
          <a:solidFill>
            <a:srgbClr val="FF0000"/>
          </a:solidFill>
        </a:ln>
      </dgm:spPr>
    </dgm:pt>
  </dgm:ptLst>
  <dgm:cxnLst>
    <dgm:cxn modelId="{E28B1474-37F4-40C0-8B79-6AE682140ED4}" type="presOf" srcId="{671D76D1-27C3-461A-93F8-7A2CE9FB8471}" destId="{EDB036AD-967B-439F-9595-CBCBDAFC649A}" srcOrd="0" destOrd="0" presId="urn:microsoft.com/office/officeart/2005/8/layout/list1"/>
    <dgm:cxn modelId="{2518A58A-DAFA-4B03-8AFF-FD599B661768}" srcId="{B3A4423C-5BC9-4272-BB0C-705719B85846}" destId="{671D76D1-27C3-461A-93F8-7A2CE9FB8471}" srcOrd="0" destOrd="0" parTransId="{BAFC32D5-059E-447E-9922-64A82F975123}" sibTransId="{E14424A7-A369-4314-8F35-F56426EA84D3}"/>
    <dgm:cxn modelId="{49ECD0C1-A11D-4A71-B9BE-37E8CF32BDDB}" type="presOf" srcId="{671D76D1-27C3-461A-93F8-7A2CE9FB8471}" destId="{8D7D3A7C-1D34-4478-A896-25112D0F3856}" srcOrd="1" destOrd="0" presId="urn:microsoft.com/office/officeart/2005/8/layout/list1"/>
    <dgm:cxn modelId="{4D0A16C4-B9CD-4DE0-BE8A-352492E8EE41}" type="presOf" srcId="{B3A4423C-5BC9-4272-BB0C-705719B85846}" destId="{6EB39F17-FECE-4715-8DE1-5F934BA35A24}" srcOrd="0" destOrd="0" presId="urn:microsoft.com/office/officeart/2005/8/layout/list1"/>
    <dgm:cxn modelId="{FE88EA50-A510-4DB9-935B-228BEBDC5F82}" type="presParOf" srcId="{6EB39F17-FECE-4715-8DE1-5F934BA35A24}" destId="{9A63D50F-3CA0-4B3B-94D2-D7297BF0318A}" srcOrd="0" destOrd="0" presId="urn:microsoft.com/office/officeart/2005/8/layout/list1"/>
    <dgm:cxn modelId="{6DA4E1FF-85A2-4F78-B645-6662D3382842}" type="presParOf" srcId="{9A63D50F-3CA0-4B3B-94D2-D7297BF0318A}" destId="{EDB036AD-967B-439F-9595-CBCBDAFC649A}" srcOrd="0" destOrd="0" presId="urn:microsoft.com/office/officeart/2005/8/layout/list1"/>
    <dgm:cxn modelId="{238EE344-D44C-4EEE-BE1A-4D0076128ED6}" type="presParOf" srcId="{9A63D50F-3CA0-4B3B-94D2-D7297BF0318A}" destId="{8D7D3A7C-1D34-4478-A896-25112D0F3856}" srcOrd="1" destOrd="0" presId="urn:microsoft.com/office/officeart/2005/8/layout/list1"/>
    <dgm:cxn modelId="{E5FD4A16-B140-41FA-BF54-276CB5FB7380}" type="presParOf" srcId="{6EB39F17-FECE-4715-8DE1-5F934BA35A24}" destId="{CEDE388F-0284-4243-85F3-083B91CECEA9}" srcOrd="1" destOrd="0" presId="urn:microsoft.com/office/officeart/2005/8/layout/list1"/>
    <dgm:cxn modelId="{4E7EC7BD-FA05-41D0-B556-F0476E86F905}" type="presParOf" srcId="{6EB39F17-FECE-4715-8DE1-5F934BA35A24}" destId="{AFC5E80C-568C-44C4-BBEE-3A3892197BBB}"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B3A4423C-5BC9-4272-BB0C-705719B85846}" type="doc">
      <dgm:prSet loTypeId="urn:microsoft.com/office/officeart/2005/8/layout/list1" loCatId="list" qsTypeId="urn:microsoft.com/office/officeart/2005/8/quickstyle/simple1" qsCatId="simple" csTypeId="urn:microsoft.com/office/officeart/2005/8/colors/accent1_2" csCatId="accent1" phldr="1"/>
      <dgm:spPr/>
    </dgm:pt>
    <dgm:pt modelId="{671D76D1-27C3-461A-93F8-7A2CE9FB8471}">
      <dgm:prSet phldrT="[Text]" custT="1"/>
      <dgm:spPr>
        <a:solidFill>
          <a:srgbClr val="C74BCA"/>
        </a:solidFill>
        <a:ln>
          <a:solidFill>
            <a:srgbClr val="C74BCA"/>
          </a:solidFill>
        </a:ln>
      </dgm:spPr>
      <dgm:t>
        <a:bodyPr/>
        <a:lstStyle/>
        <a:p>
          <a:pPr algn="ctr" rtl="1"/>
          <a:r>
            <a:rPr lang="ar-EG" sz="3200" b="1" dirty="0" smtClean="0"/>
            <a:t>بيان الارباح والخسائر التقديرية </a:t>
          </a:r>
          <a:r>
            <a:rPr lang="en-US" sz="3200" b="1" dirty="0" smtClean="0"/>
            <a:t>Estimated Profit and loss</a:t>
          </a:r>
          <a:endParaRPr lang="ar-EG" sz="3200" b="1" dirty="0"/>
        </a:p>
      </dgm:t>
    </dgm:pt>
    <dgm:pt modelId="{BAFC32D5-059E-447E-9922-64A82F975123}" type="parTrans" cxnId="{2518A58A-DAFA-4B03-8AFF-FD599B661768}">
      <dgm:prSet/>
      <dgm:spPr/>
      <dgm:t>
        <a:bodyPr/>
        <a:lstStyle/>
        <a:p>
          <a:pPr algn="ctr" rtl="1"/>
          <a:endParaRPr lang="ar-EG" sz="3200" b="1"/>
        </a:p>
      </dgm:t>
    </dgm:pt>
    <dgm:pt modelId="{E14424A7-A369-4314-8F35-F56426EA84D3}" type="sibTrans" cxnId="{2518A58A-DAFA-4B03-8AFF-FD599B661768}">
      <dgm:prSet/>
      <dgm:spPr/>
      <dgm:t>
        <a:bodyPr/>
        <a:lstStyle/>
        <a:p>
          <a:pPr algn="ctr" rtl="1"/>
          <a:endParaRPr lang="ar-EG" sz="3200" b="1"/>
        </a:p>
      </dgm:t>
    </dgm:pt>
    <dgm:pt modelId="{EA04108F-A07A-47B1-B846-995D68280728}" type="pres">
      <dgm:prSet presAssocID="{B3A4423C-5BC9-4272-BB0C-705719B85846}" presName="linear" presStyleCnt="0">
        <dgm:presLayoutVars>
          <dgm:dir val="rev"/>
          <dgm:animLvl val="lvl"/>
          <dgm:resizeHandles val="exact"/>
        </dgm:presLayoutVars>
      </dgm:prSet>
      <dgm:spPr/>
    </dgm:pt>
    <dgm:pt modelId="{FF5B8981-B3A8-4D68-A2D2-9B0EC43BA596}" type="pres">
      <dgm:prSet presAssocID="{671D76D1-27C3-461A-93F8-7A2CE9FB8471}" presName="parentLin" presStyleCnt="0"/>
      <dgm:spPr/>
    </dgm:pt>
    <dgm:pt modelId="{B4D3C3B3-D814-46A1-AB1F-8FE3AB3C2D83}" type="pres">
      <dgm:prSet presAssocID="{671D76D1-27C3-461A-93F8-7A2CE9FB8471}" presName="parentLeftMargin" presStyleLbl="node1" presStyleIdx="0" presStyleCnt="1"/>
      <dgm:spPr/>
      <dgm:t>
        <a:bodyPr/>
        <a:lstStyle/>
        <a:p>
          <a:pPr rtl="1"/>
          <a:endParaRPr lang="ar-EG"/>
        </a:p>
      </dgm:t>
    </dgm:pt>
    <dgm:pt modelId="{C5C823AD-9C44-4410-A063-0A43FF268E07}" type="pres">
      <dgm:prSet presAssocID="{671D76D1-27C3-461A-93F8-7A2CE9FB8471}" presName="parentText" presStyleLbl="node1" presStyleIdx="0" presStyleCnt="1" custScaleX="107936">
        <dgm:presLayoutVars>
          <dgm:chMax val="0"/>
          <dgm:bulletEnabled val="1"/>
        </dgm:presLayoutVars>
      </dgm:prSet>
      <dgm:spPr/>
      <dgm:t>
        <a:bodyPr/>
        <a:lstStyle/>
        <a:p>
          <a:pPr rtl="1"/>
          <a:endParaRPr lang="ar-EG"/>
        </a:p>
      </dgm:t>
    </dgm:pt>
    <dgm:pt modelId="{D48B2553-A20A-4A63-B808-D7706FA2D027}" type="pres">
      <dgm:prSet presAssocID="{671D76D1-27C3-461A-93F8-7A2CE9FB8471}" presName="negativeSpace" presStyleCnt="0"/>
      <dgm:spPr/>
    </dgm:pt>
    <dgm:pt modelId="{F0C9C529-4CC4-46F2-AF33-EC4C51865BDC}" type="pres">
      <dgm:prSet presAssocID="{671D76D1-27C3-461A-93F8-7A2CE9FB8471}" presName="childText" presStyleLbl="conFgAcc1" presStyleIdx="0" presStyleCnt="1">
        <dgm:presLayoutVars>
          <dgm:bulletEnabled val="1"/>
        </dgm:presLayoutVars>
      </dgm:prSet>
      <dgm:spPr>
        <a:ln>
          <a:solidFill>
            <a:srgbClr val="C74BCA"/>
          </a:solidFill>
        </a:ln>
      </dgm:spPr>
    </dgm:pt>
  </dgm:ptLst>
  <dgm:cxnLst>
    <dgm:cxn modelId="{899DB311-8EF9-4E14-B02E-0B5D41B5C9D4}" type="presOf" srcId="{B3A4423C-5BC9-4272-BB0C-705719B85846}" destId="{EA04108F-A07A-47B1-B846-995D68280728}" srcOrd="0" destOrd="0" presId="urn:microsoft.com/office/officeart/2005/8/layout/list1"/>
    <dgm:cxn modelId="{2518A58A-DAFA-4B03-8AFF-FD599B661768}" srcId="{B3A4423C-5BC9-4272-BB0C-705719B85846}" destId="{671D76D1-27C3-461A-93F8-7A2CE9FB8471}" srcOrd="0" destOrd="0" parTransId="{BAFC32D5-059E-447E-9922-64A82F975123}" sibTransId="{E14424A7-A369-4314-8F35-F56426EA84D3}"/>
    <dgm:cxn modelId="{CD3A16F7-1027-48E6-8695-C46023A0EFA1}" type="presOf" srcId="{671D76D1-27C3-461A-93F8-7A2CE9FB8471}" destId="{B4D3C3B3-D814-46A1-AB1F-8FE3AB3C2D83}" srcOrd="0" destOrd="0" presId="urn:microsoft.com/office/officeart/2005/8/layout/list1"/>
    <dgm:cxn modelId="{BF21BAFB-88D5-425A-8EED-B14F73D7143B}" type="presOf" srcId="{671D76D1-27C3-461A-93F8-7A2CE9FB8471}" destId="{C5C823AD-9C44-4410-A063-0A43FF268E07}" srcOrd="1" destOrd="0" presId="urn:microsoft.com/office/officeart/2005/8/layout/list1"/>
    <dgm:cxn modelId="{E1029C68-85F8-4003-8EC7-D6640BEB75F1}" type="presParOf" srcId="{EA04108F-A07A-47B1-B846-995D68280728}" destId="{FF5B8981-B3A8-4D68-A2D2-9B0EC43BA596}" srcOrd="0" destOrd="0" presId="urn:microsoft.com/office/officeart/2005/8/layout/list1"/>
    <dgm:cxn modelId="{D8DA032D-A6C5-43C2-81F4-185767C81705}" type="presParOf" srcId="{FF5B8981-B3A8-4D68-A2D2-9B0EC43BA596}" destId="{B4D3C3B3-D814-46A1-AB1F-8FE3AB3C2D83}" srcOrd="0" destOrd="0" presId="urn:microsoft.com/office/officeart/2005/8/layout/list1"/>
    <dgm:cxn modelId="{F583AE40-1814-4330-9035-9DC20982A197}" type="presParOf" srcId="{FF5B8981-B3A8-4D68-A2D2-9B0EC43BA596}" destId="{C5C823AD-9C44-4410-A063-0A43FF268E07}" srcOrd="1" destOrd="0" presId="urn:microsoft.com/office/officeart/2005/8/layout/list1"/>
    <dgm:cxn modelId="{FB601A16-62A8-47F4-A423-FC96B91FE4D7}" type="presParOf" srcId="{EA04108F-A07A-47B1-B846-995D68280728}" destId="{D48B2553-A20A-4A63-B808-D7706FA2D027}" srcOrd="1" destOrd="0" presId="urn:microsoft.com/office/officeart/2005/8/layout/list1"/>
    <dgm:cxn modelId="{89D51497-C545-41D5-8610-39650F4AB4C7}" type="presParOf" srcId="{EA04108F-A07A-47B1-B846-995D68280728}" destId="{F0C9C529-4CC4-46F2-AF33-EC4C51865BDC}"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FEAAFC-3603-4243-AE0D-5F20C4E10391}">
      <dsp:nvSpPr>
        <dsp:cNvPr id="0" name=""/>
        <dsp:cNvSpPr/>
      </dsp:nvSpPr>
      <dsp:spPr>
        <a:xfrm>
          <a:off x="1394656" y="-4795"/>
          <a:ext cx="5851647" cy="5851647"/>
        </a:xfrm>
        <a:prstGeom prst="circularArrow">
          <a:avLst>
            <a:gd name="adj1" fmla="val 5544"/>
            <a:gd name="adj2" fmla="val 330680"/>
            <a:gd name="adj3" fmla="val 14505483"/>
            <a:gd name="adj4" fmla="val 16956121"/>
            <a:gd name="adj5" fmla="val 5757"/>
          </a:avLst>
        </a:prstGeom>
        <a:solidFill>
          <a:srgbClr val="C0504D">
            <a:tint val="40000"/>
            <a:hueOff val="0"/>
            <a:satOff val="0"/>
            <a:lumOff val="0"/>
            <a:alphaOff val="0"/>
          </a:srgbClr>
        </a:solidFill>
        <a:ln>
          <a:noFill/>
        </a:ln>
        <a:effectLst/>
      </dsp:spPr>
      <dsp:style>
        <a:lnRef idx="0">
          <a:scrgbClr r="0" g="0" b="0"/>
        </a:lnRef>
        <a:fillRef idx="1">
          <a:scrgbClr r="0" g="0" b="0"/>
        </a:fillRef>
        <a:effectRef idx="0">
          <a:scrgbClr r="0" g="0" b="0"/>
        </a:effectRef>
        <a:fontRef idx="minor"/>
      </dsp:style>
    </dsp:sp>
    <dsp:sp modelId="{BCCF2A79-3D7C-4DC9-9C99-FF3EC39235A5}">
      <dsp:nvSpPr>
        <dsp:cNvPr id="0" name=""/>
        <dsp:cNvSpPr/>
      </dsp:nvSpPr>
      <dsp:spPr>
        <a:xfrm>
          <a:off x="3204496" y="2235"/>
          <a:ext cx="2231966" cy="1115983"/>
        </a:xfrm>
        <a:prstGeom prst="roundRect">
          <a:avLst/>
        </a:prstGeom>
        <a:solidFill>
          <a:srgbClr val="C0504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kern="1200" dirty="0" smtClean="0"/>
            <a:t>إدارة المشروعات</a:t>
          </a:r>
          <a:endParaRPr lang="ar-EG" sz="2000" b="1" kern="1200" dirty="0">
            <a:solidFill>
              <a:sysClr val="window" lastClr="FFFFFF"/>
            </a:solidFill>
            <a:latin typeface="Arial"/>
            <a:ea typeface="+mn-ea"/>
            <a:cs typeface="+mn-cs"/>
          </a:endParaRPr>
        </a:p>
      </dsp:txBody>
      <dsp:txXfrm>
        <a:off x="3258974" y="56713"/>
        <a:ext cx="2123010" cy="1007027"/>
      </dsp:txXfrm>
    </dsp:sp>
    <dsp:sp modelId="{170E0D10-6D5E-4592-92E5-9E0DCC6414D5}">
      <dsp:nvSpPr>
        <dsp:cNvPr id="0" name=""/>
        <dsp:cNvSpPr/>
      </dsp:nvSpPr>
      <dsp:spPr>
        <a:xfrm>
          <a:off x="5260348" y="1189182"/>
          <a:ext cx="2231966" cy="1115983"/>
        </a:xfrm>
        <a:prstGeom prst="round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تخطيط العمل والتحكم في الموارد</a:t>
          </a:r>
          <a:endParaRPr lang="ar-EG" sz="2000" b="1" kern="1200" dirty="0">
            <a:solidFill>
              <a:sysClr val="window" lastClr="FFFFFF"/>
            </a:solidFill>
            <a:latin typeface="Arial"/>
            <a:ea typeface="+mn-ea"/>
            <a:cs typeface="+mn-cs"/>
          </a:endParaRPr>
        </a:p>
      </dsp:txBody>
      <dsp:txXfrm>
        <a:off x="5314826" y="1243660"/>
        <a:ext cx="2123010" cy="1007027"/>
      </dsp:txXfrm>
    </dsp:sp>
    <dsp:sp modelId="{24977FF7-24C6-4564-9A9A-2296096DF009}">
      <dsp:nvSpPr>
        <dsp:cNvPr id="0" name=""/>
        <dsp:cNvSpPr/>
      </dsp:nvSpPr>
      <dsp:spPr>
        <a:xfrm>
          <a:off x="5260348" y="3563076"/>
          <a:ext cx="2231966" cy="1115983"/>
        </a:xfrm>
        <a:prstGeom prst="roundRect">
          <a:avLst/>
        </a:prstGeom>
        <a:solidFill>
          <a:srgbClr val="8064A2">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الريادة وعالم الاعمال</a:t>
          </a:r>
          <a:endParaRPr lang="ar-EG" sz="2000" b="1" kern="1200" dirty="0">
            <a:solidFill>
              <a:sysClr val="window" lastClr="FFFFFF"/>
            </a:solidFill>
            <a:latin typeface="Arial"/>
            <a:ea typeface="+mn-ea"/>
            <a:cs typeface="+mn-cs"/>
          </a:endParaRPr>
        </a:p>
      </dsp:txBody>
      <dsp:txXfrm>
        <a:off x="5314826" y="3617554"/>
        <a:ext cx="2123010" cy="1007027"/>
      </dsp:txXfrm>
    </dsp:sp>
    <dsp:sp modelId="{6FB6ECA8-DB54-4014-A002-2BBE422E6BFE}">
      <dsp:nvSpPr>
        <dsp:cNvPr id="0" name=""/>
        <dsp:cNvSpPr/>
      </dsp:nvSpPr>
      <dsp:spPr>
        <a:xfrm>
          <a:off x="3204496" y="4750022"/>
          <a:ext cx="2231966" cy="1115983"/>
        </a:xfrm>
        <a:prstGeom prst="roundRect">
          <a:avLst/>
        </a:prstGeom>
        <a:solidFill>
          <a:srgbClr val="4BACC6">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المؤسسة الصغيرة</a:t>
          </a:r>
        </a:p>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والريادة الناجحة</a:t>
          </a:r>
        </a:p>
        <a:p>
          <a:pPr lvl="0" algn="ctr" defTabSz="889000" rtl="1">
            <a:lnSpc>
              <a:spcPct val="90000"/>
            </a:lnSpc>
            <a:spcBef>
              <a:spcPct val="0"/>
            </a:spcBef>
            <a:spcAft>
              <a:spcPct val="35000"/>
            </a:spcAft>
          </a:pPr>
          <a:endParaRPr lang="ar-EG" sz="2000" b="1" kern="1200" dirty="0">
            <a:solidFill>
              <a:sysClr val="window" lastClr="FFFFFF"/>
            </a:solidFill>
            <a:latin typeface="Arial"/>
            <a:ea typeface="+mn-ea"/>
            <a:cs typeface="+mn-cs"/>
          </a:endParaRPr>
        </a:p>
      </dsp:txBody>
      <dsp:txXfrm>
        <a:off x="3258974" y="4804500"/>
        <a:ext cx="2123010" cy="1007027"/>
      </dsp:txXfrm>
    </dsp:sp>
    <dsp:sp modelId="{76B0D321-7150-4A42-90FA-9E06671BD8DE}">
      <dsp:nvSpPr>
        <dsp:cNvPr id="0" name=""/>
        <dsp:cNvSpPr/>
      </dsp:nvSpPr>
      <dsp:spPr>
        <a:xfrm>
          <a:off x="1148644" y="3563076"/>
          <a:ext cx="2231966" cy="1115983"/>
        </a:xfrm>
        <a:prstGeom prst="roundRect">
          <a:avLst/>
        </a:prstGeom>
        <a:solidFill>
          <a:srgbClr val="F79646">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الإبداع وفرص الأعمال</a:t>
          </a:r>
          <a:endParaRPr lang="ar-EG" sz="2000" b="1" kern="1200" dirty="0">
            <a:solidFill>
              <a:sysClr val="window" lastClr="FFFFFF"/>
            </a:solidFill>
            <a:latin typeface="Arial"/>
            <a:ea typeface="+mn-ea"/>
            <a:cs typeface="+mn-cs"/>
          </a:endParaRPr>
        </a:p>
      </dsp:txBody>
      <dsp:txXfrm>
        <a:off x="1203122" y="3617554"/>
        <a:ext cx="2123010" cy="1007027"/>
      </dsp:txXfrm>
    </dsp:sp>
    <dsp:sp modelId="{6F1D6EA8-5127-4F6D-BE06-079820468343}">
      <dsp:nvSpPr>
        <dsp:cNvPr id="0" name=""/>
        <dsp:cNvSpPr/>
      </dsp:nvSpPr>
      <dsp:spPr>
        <a:xfrm>
          <a:off x="1148644" y="1189182"/>
          <a:ext cx="2231966" cy="1115983"/>
        </a:xfrm>
        <a:prstGeom prst="roundRect">
          <a:avLst/>
        </a:prstGeom>
        <a:solidFill>
          <a:srgbClr val="C0504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كيف أنظم المؤسسة ؟</a:t>
          </a:r>
          <a:endParaRPr lang="ar-EG" sz="2000" b="1" kern="1200" dirty="0">
            <a:solidFill>
              <a:sysClr val="window" lastClr="FFFFFF"/>
            </a:solidFill>
            <a:latin typeface="Arial"/>
            <a:ea typeface="+mn-ea"/>
            <a:cs typeface="+mn-cs"/>
          </a:endParaRPr>
        </a:p>
      </dsp:txBody>
      <dsp:txXfrm>
        <a:off x="1203122" y="1243660"/>
        <a:ext cx="2123010" cy="1007027"/>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BEDFB0-2ED0-4ECB-AF99-5EC38AC075F1}">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rgbClr val="0070C0"/>
          </a:solidFill>
          <a:prstDash val="solid"/>
          <a:miter lim="800000"/>
        </a:ln>
        <a:effectLst/>
      </dsp:spPr>
      <dsp:style>
        <a:lnRef idx="2">
          <a:scrgbClr r="0" g="0" b="0"/>
        </a:lnRef>
        <a:fillRef idx="1">
          <a:scrgbClr r="0" g="0" b="0"/>
        </a:fillRef>
        <a:effectRef idx="0">
          <a:scrgbClr r="0" g="0" b="0"/>
        </a:effectRef>
        <a:fontRef idx="minor"/>
      </dsp:style>
    </dsp:sp>
    <dsp:sp modelId="{5F69DBCD-56EC-4FFC-B007-FA7D45C59DF9}">
      <dsp:nvSpPr>
        <dsp:cNvPr id="0" name=""/>
        <dsp:cNvSpPr/>
      </dsp:nvSpPr>
      <dsp:spPr>
        <a:xfrm>
          <a:off x="1944216" y="373259"/>
          <a:ext cx="5443804" cy="1918800"/>
        </a:xfrm>
        <a:prstGeom prst="roundRect">
          <a:avLst/>
        </a:prstGeom>
        <a:solidFill>
          <a:srgbClr val="0070C0"/>
        </a:solidFill>
        <a:ln w="12700" cap="flat" cmpd="sng" algn="ctr">
          <a:solidFill>
            <a:srgbClr val="0070C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t>خطة التدفق النقدي الشهري</a:t>
          </a:r>
        </a:p>
        <a:p>
          <a:pPr lvl="0" algn="ctr" defTabSz="1422400" rtl="1">
            <a:lnSpc>
              <a:spcPct val="90000"/>
            </a:lnSpc>
            <a:spcBef>
              <a:spcPct val="0"/>
            </a:spcBef>
            <a:spcAft>
              <a:spcPct val="35000"/>
            </a:spcAft>
          </a:pPr>
          <a:r>
            <a:rPr lang="ar-EG" sz="3200" b="1" kern="1200" dirty="0" smtClean="0"/>
            <a:t> </a:t>
          </a:r>
          <a:r>
            <a:rPr lang="en-US" sz="3200" b="1" kern="1200" dirty="0" smtClean="0"/>
            <a:t>Cash Flow Plan </a:t>
          </a:r>
          <a:endParaRPr lang="ar-EG" sz="3200" b="1" kern="1200" dirty="0"/>
        </a:p>
      </dsp:txBody>
      <dsp:txXfrm>
        <a:off x="2037884" y="466927"/>
        <a:ext cx="5256468" cy="1731464"/>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07722-B195-407F-807E-B87BE166AB3F}">
      <dsp:nvSpPr>
        <dsp:cNvPr id="0" name=""/>
        <dsp:cNvSpPr/>
      </dsp:nvSpPr>
      <dsp:spPr>
        <a:xfrm>
          <a:off x="0" y="931279"/>
          <a:ext cx="7776864" cy="1587600"/>
        </a:xfrm>
        <a:prstGeom prst="rect">
          <a:avLst/>
        </a:prstGeom>
        <a:solidFill>
          <a:schemeClr val="lt1">
            <a:alpha val="90000"/>
            <a:hueOff val="0"/>
            <a:satOff val="0"/>
            <a:lumOff val="0"/>
            <a:alphaOff val="0"/>
          </a:schemeClr>
        </a:solidFill>
        <a:ln w="12700" cap="flat" cmpd="sng" algn="ctr">
          <a:solidFill>
            <a:srgbClr val="FF6699"/>
          </a:solidFill>
          <a:prstDash val="solid"/>
          <a:miter lim="800000"/>
        </a:ln>
        <a:effectLst/>
      </dsp:spPr>
      <dsp:style>
        <a:lnRef idx="2">
          <a:scrgbClr r="0" g="0" b="0"/>
        </a:lnRef>
        <a:fillRef idx="1">
          <a:scrgbClr r="0" g="0" b="0"/>
        </a:fillRef>
        <a:effectRef idx="0">
          <a:scrgbClr r="0" g="0" b="0"/>
        </a:effectRef>
        <a:fontRef idx="minor"/>
      </dsp:style>
    </dsp:sp>
    <dsp:sp modelId="{78CB77ED-C1C5-4134-831D-FE6A9047580A}">
      <dsp:nvSpPr>
        <dsp:cNvPr id="0" name=""/>
        <dsp:cNvSpPr/>
      </dsp:nvSpPr>
      <dsp:spPr>
        <a:xfrm>
          <a:off x="1512195" y="1399"/>
          <a:ext cx="5875825" cy="1859760"/>
        </a:xfrm>
        <a:prstGeom prst="roundRect">
          <a:avLst/>
        </a:prstGeom>
        <a:solidFill>
          <a:srgbClr val="FF6699"/>
        </a:solidFill>
        <a:ln w="12700" cap="flat" cmpd="sng" algn="ctr">
          <a:solidFill>
            <a:srgbClr val="FF6699"/>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t>الميزانية العمومية التقديرية </a:t>
          </a:r>
        </a:p>
        <a:p>
          <a:pPr lvl="0" algn="ctr" defTabSz="1422400" rtl="1">
            <a:lnSpc>
              <a:spcPct val="90000"/>
            </a:lnSpc>
            <a:spcBef>
              <a:spcPct val="0"/>
            </a:spcBef>
            <a:spcAft>
              <a:spcPct val="35000"/>
            </a:spcAft>
          </a:pPr>
          <a:r>
            <a:rPr lang="en-US" sz="3200" b="1" kern="1200" dirty="0" smtClean="0"/>
            <a:t>Estimated Balance Sheet  </a:t>
          </a:r>
          <a:endParaRPr lang="ar-EG" sz="3200" b="1" kern="1200" dirty="0"/>
        </a:p>
      </dsp:txBody>
      <dsp:txXfrm>
        <a:off x="1602981" y="92185"/>
        <a:ext cx="5694253" cy="1678188"/>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834A7E-F3DD-4E17-8469-03084EC7F909}">
      <dsp:nvSpPr>
        <dsp:cNvPr id="0" name=""/>
        <dsp:cNvSpPr/>
      </dsp:nvSpPr>
      <dsp:spPr>
        <a:xfrm>
          <a:off x="1148764" y="-94798"/>
          <a:ext cx="4471222" cy="4471222"/>
        </a:xfrm>
        <a:prstGeom prst="circularArrow">
          <a:avLst>
            <a:gd name="adj1" fmla="val 4668"/>
            <a:gd name="adj2" fmla="val 272909"/>
            <a:gd name="adj3" fmla="val 12956617"/>
            <a:gd name="adj4" fmla="val 17946035"/>
            <a:gd name="adj5" fmla="val 4847"/>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5B2B20B-79D4-43D4-895E-1D2E49724488}">
      <dsp:nvSpPr>
        <dsp:cNvPr id="0" name=""/>
        <dsp:cNvSpPr/>
      </dsp:nvSpPr>
      <dsp:spPr>
        <a:xfrm>
          <a:off x="1943372" y="600"/>
          <a:ext cx="2882007" cy="1441003"/>
        </a:xfrm>
        <a:prstGeom prst="round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كيف أشغل المؤسسة ؟</a:t>
          </a:r>
          <a:endParaRPr lang="ar-EG" sz="2000" b="1" kern="1200" dirty="0">
            <a:solidFill>
              <a:sysClr val="window" lastClr="FFFFFF"/>
            </a:solidFill>
            <a:latin typeface="Arial"/>
            <a:ea typeface="+mn-ea"/>
            <a:cs typeface="+mn-cs"/>
          </a:endParaRPr>
        </a:p>
      </dsp:txBody>
      <dsp:txXfrm>
        <a:off x="2013716" y="70944"/>
        <a:ext cx="2741319" cy="1300315"/>
      </dsp:txXfrm>
    </dsp:sp>
    <dsp:sp modelId="{5EBDEA4D-BA1D-4EE2-8319-2302D5BD5D8E}">
      <dsp:nvSpPr>
        <dsp:cNvPr id="0" name=""/>
        <dsp:cNvSpPr/>
      </dsp:nvSpPr>
      <dsp:spPr>
        <a:xfrm>
          <a:off x="3548838" y="1606066"/>
          <a:ext cx="2882007" cy="1441003"/>
        </a:xfrm>
        <a:prstGeom prst="roundRect">
          <a:avLst/>
        </a:prstGeom>
        <a:solidFill>
          <a:srgbClr val="6A6506"/>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إدارة الأموال</a:t>
          </a:r>
          <a:endParaRPr lang="ar-EG" sz="2000" b="1" kern="1200" dirty="0">
            <a:solidFill>
              <a:sysClr val="window" lastClr="FFFFFF"/>
            </a:solidFill>
            <a:latin typeface="Arial"/>
            <a:ea typeface="+mn-ea"/>
            <a:cs typeface="+mn-cs"/>
          </a:endParaRPr>
        </a:p>
      </dsp:txBody>
      <dsp:txXfrm>
        <a:off x="3619182" y="1676410"/>
        <a:ext cx="2741319" cy="1300315"/>
      </dsp:txXfrm>
    </dsp:sp>
    <dsp:sp modelId="{889910C0-EE45-430B-992A-319B91283570}">
      <dsp:nvSpPr>
        <dsp:cNvPr id="0" name=""/>
        <dsp:cNvSpPr/>
      </dsp:nvSpPr>
      <dsp:spPr>
        <a:xfrm>
          <a:off x="1943372" y="3211532"/>
          <a:ext cx="2882007" cy="1441003"/>
        </a:xfrm>
        <a:prstGeom prst="roundRect">
          <a:avLst/>
        </a:prstGeom>
        <a:solidFill>
          <a:srgbClr val="00B0F0"/>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دراسة جدوي</a:t>
          </a:r>
          <a:endParaRPr lang="ar-EG" sz="2000" b="1" kern="1200" dirty="0">
            <a:solidFill>
              <a:sysClr val="window" lastClr="FFFFFF"/>
            </a:solidFill>
            <a:latin typeface="Arial"/>
            <a:ea typeface="+mn-ea"/>
            <a:cs typeface="+mn-cs"/>
          </a:endParaRPr>
        </a:p>
      </dsp:txBody>
      <dsp:txXfrm>
        <a:off x="2013716" y="3281876"/>
        <a:ext cx="2741319" cy="1300315"/>
      </dsp:txXfrm>
    </dsp:sp>
    <dsp:sp modelId="{66E63444-66FD-4AC4-B726-D4C53ECF88E5}">
      <dsp:nvSpPr>
        <dsp:cNvPr id="0" name=""/>
        <dsp:cNvSpPr/>
      </dsp:nvSpPr>
      <dsp:spPr>
        <a:xfrm>
          <a:off x="337906" y="1606066"/>
          <a:ext cx="2882007" cy="1441003"/>
        </a:xfrm>
        <a:prstGeom prst="roundRect">
          <a:avLst/>
        </a:prstGeom>
        <a:solidFill>
          <a:srgbClr val="00B050"/>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EG" sz="2000" b="1" kern="1200" dirty="0" smtClean="0">
              <a:solidFill>
                <a:sysClr val="window" lastClr="FFFFFF"/>
              </a:solidFill>
              <a:latin typeface="Arial"/>
              <a:ea typeface="+mn-ea"/>
              <a:cs typeface="+mn-cs"/>
            </a:rPr>
            <a:t>خطة عمل المؤسسة</a:t>
          </a:r>
          <a:endParaRPr lang="ar-EG" sz="2000" b="1" kern="1200" dirty="0">
            <a:solidFill>
              <a:sysClr val="window" lastClr="FFFFFF"/>
            </a:solidFill>
            <a:latin typeface="Arial"/>
            <a:ea typeface="+mn-ea"/>
            <a:cs typeface="+mn-cs"/>
          </a:endParaRPr>
        </a:p>
      </dsp:txBody>
      <dsp:txXfrm>
        <a:off x="408250" y="1676410"/>
        <a:ext cx="2741319" cy="1300315"/>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2E43F4-B78E-4DEF-80A6-F03C72120A0B}">
      <dsp:nvSpPr>
        <dsp:cNvPr id="0" name=""/>
        <dsp:cNvSpPr/>
      </dsp:nvSpPr>
      <dsp:spPr>
        <a:xfrm>
          <a:off x="3476650" y="1406143"/>
          <a:ext cx="3086352" cy="2657856"/>
        </a:xfrm>
        <a:prstGeom prst="hexagon">
          <a:avLst>
            <a:gd name="adj" fmla="val 25000"/>
            <a:gd name="vf" fmla="val 115470"/>
          </a:avLst>
        </a:prstGeom>
        <a:solidFill>
          <a:srgbClr val="92D050"/>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30480" rIns="0" bIns="3048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هي عملية توجيه المشروع منذ بدايته وخلال تنفيذه وحتى المرحلة النهائية منه.</a:t>
          </a:r>
          <a:endParaRPr lang="ar-EG" sz="2400" kern="1200" dirty="0">
            <a:solidFill>
              <a:srgbClr val="002060"/>
            </a:solidFill>
          </a:endParaRPr>
        </a:p>
      </dsp:txBody>
      <dsp:txXfrm>
        <a:off x="3955334" y="1818369"/>
        <a:ext cx="2128984" cy="1833404"/>
      </dsp:txXfrm>
    </dsp:sp>
    <dsp:sp modelId="{A6B890DE-D68A-4BCC-83FD-999552E48B7E}">
      <dsp:nvSpPr>
        <dsp:cNvPr id="0" name=""/>
        <dsp:cNvSpPr/>
      </dsp:nvSpPr>
      <dsp:spPr>
        <a:xfrm>
          <a:off x="3548242" y="2579827"/>
          <a:ext cx="360215" cy="31089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984FBEF-6F38-4E35-83D9-4A58F45CB728}">
      <dsp:nvSpPr>
        <dsp:cNvPr id="0" name=""/>
        <dsp:cNvSpPr/>
      </dsp:nvSpPr>
      <dsp:spPr>
        <a:xfrm>
          <a:off x="925828" y="0"/>
          <a:ext cx="3082406" cy="2657043"/>
        </a:xfrm>
        <a:prstGeom prst="hexagon">
          <a:avLst>
            <a:gd name="adj" fmla="val 25000"/>
            <a:gd name="vf" fmla="val 115470"/>
          </a:avLst>
        </a:prstGeom>
        <a:blipFill rotWithShape="1">
          <a:blip xmlns:r="http://schemas.openxmlformats.org/officeDocument/2006/relationships" r:embed="rId1"/>
          <a:stretch>
            <a:fillRect/>
          </a:stretch>
        </a:blip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DFE0A24-C6DA-4A9C-AD29-DFEF023BE68A}">
      <dsp:nvSpPr>
        <dsp:cNvPr id="0" name=""/>
        <dsp:cNvSpPr/>
      </dsp:nvSpPr>
      <dsp:spPr>
        <a:xfrm>
          <a:off x="3012710" y="2289251"/>
          <a:ext cx="360215" cy="31089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05B7DA-1B35-40C0-BFB9-29B3AAA46067}">
      <dsp:nvSpPr>
        <dsp:cNvPr id="0" name=""/>
        <dsp:cNvSpPr/>
      </dsp:nvSpPr>
      <dsp:spPr>
        <a:xfrm>
          <a:off x="2016228" y="376281"/>
          <a:ext cx="4752519" cy="161778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1440" rIns="91440" bIns="0" numCol="1" spcCol="1270" anchor="b" anchorCtr="0">
          <a:noAutofit/>
        </a:bodyPr>
        <a:lstStyle/>
        <a:p>
          <a:pPr lvl="0" algn="justLow" defTabSz="1066800" rtl="1">
            <a:lnSpc>
              <a:spcPct val="90000"/>
            </a:lnSpc>
            <a:spcBef>
              <a:spcPct val="0"/>
            </a:spcBef>
            <a:spcAft>
              <a:spcPct val="35000"/>
            </a:spcAft>
          </a:pPr>
          <a:r>
            <a:rPr lang="ar-EG" sz="2400" kern="1200" dirty="0" smtClean="0"/>
            <a:t>يقصد بالمنشأة الصغيرة كل شركة أو منشأة فردية تمارس نشاطا اقتصاديا إنتاجيا أو تجاريا أو خدميا ولا يقل رأسمالها المدفوع عن خمسين ألف جنيه ولا يجاوز مليون جنيه ولا يزيد عدد العاملين فيها علي خمسين عاملا . </a:t>
          </a:r>
          <a:endParaRPr lang="ar-EG" sz="2400" kern="1200" dirty="0"/>
        </a:p>
      </dsp:txBody>
      <dsp:txXfrm>
        <a:off x="2016228" y="376281"/>
        <a:ext cx="4752519" cy="1617783"/>
      </dsp:txXfrm>
    </dsp:sp>
    <dsp:sp modelId="{42E10782-52BC-4EC2-96D6-83D81FD83B7B}">
      <dsp:nvSpPr>
        <dsp:cNvPr id="0" name=""/>
        <dsp:cNvSpPr/>
      </dsp:nvSpPr>
      <dsp:spPr>
        <a:xfrm>
          <a:off x="2029041" y="2244805"/>
          <a:ext cx="4726892" cy="3243113"/>
        </a:xfrm>
        <a:prstGeom prst="rect">
          <a:avLst/>
        </a:prstGeom>
        <a:blipFill rotWithShape="1">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5EA6C5-E296-4E5F-B1A6-4AB2331BFC8C}">
      <dsp:nvSpPr>
        <dsp:cNvPr id="0" name=""/>
        <dsp:cNvSpPr/>
      </dsp:nvSpPr>
      <dsp:spPr>
        <a:xfrm>
          <a:off x="0" y="117594"/>
          <a:ext cx="3115791" cy="2077186"/>
        </a:xfrm>
        <a:prstGeom prst="rect">
          <a:avLst/>
        </a:prstGeom>
        <a:blipFill rotWithShape="1">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58F1D29-D518-4B03-A37D-6220F607BA88}">
      <dsp:nvSpPr>
        <dsp:cNvPr id="0" name=""/>
        <dsp:cNvSpPr/>
      </dsp:nvSpPr>
      <dsp:spPr>
        <a:xfrm>
          <a:off x="3490175" y="2209678"/>
          <a:ext cx="4414306" cy="27266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r>
            <a:rPr lang="ar-EG" sz="2400" kern="1200" dirty="0" smtClean="0"/>
            <a:t>أن تضع أهدافا وتوقعات محددة تدفعك إلى مواصلة سعيك إلى العمل لحسابك الخاص </a:t>
          </a:r>
        </a:p>
        <a:p>
          <a:pPr lvl="0" algn="ctr" defTabSz="1066800" rtl="1">
            <a:lnSpc>
              <a:spcPct val="90000"/>
            </a:lnSpc>
            <a:spcBef>
              <a:spcPct val="0"/>
            </a:spcBef>
            <a:spcAft>
              <a:spcPct val="35000"/>
            </a:spcAft>
          </a:pPr>
          <a:r>
            <a:rPr lang="ar-EG" sz="2400" kern="1200" dirty="0" smtClean="0"/>
            <a:t>كما يجدر بك تقبل أو إدراك احتمالية الفشل ، وإمكانية استخلاص دروس مفيدة من كل فشل . وبفضل جهودك الحثيثة ، يمكنك أن تحقق ما تهدف إلية</a:t>
          </a:r>
        </a:p>
        <a:p>
          <a:pPr lvl="0" algn="ctr" defTabSz="1066800" rtl="1">
            <a:lnSpc>
              <a:spcPct val="90000"/>
            </a:lnSpc>
            <a:spcBef>
              <a:spcPct val="0"/>
            </a:spcBef>
            <a:spcAft>
              <a:spcPct val="35000"/>
            </a:spcAft>
          </a:pPr>
          <a:endParaRPr lang="ar-EG" sz="2400" kern="1200" dirty="0"/>
        </a:p>
      </dsp:txBody>
      <dsp:txXfrm>
        <a:off x="3490175" y="2209678"/>
        <a:ext cx="4414306" cy="2726639"/>
      </dsp:txXfrm>
    </dsp:sp>
    <dsp:sp modelId="{93C182A2-AEBE-4246-A62F-2431219B1B5A}">
      <dsp:nvSpPr>
        <dsp:cNvPr id="0" name=""/>
        <dsp:cNvSpPr/>
      </dsp:nvSpPr>
      <dsp:spPr>
        <a:xfrm>
          <a:off x="3100701" y="1820538"/>
          <a:ext cx="1060144" cy="1060418"/>
        </a:xfrm>
        <a:prstGeom prst="halfFrame">
          <a:avLst>
            <a:gd name="adj1" fmla="val 25770"/>
            <a:gd name="adj2" fmla="val 257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FD0DB94-3BCD-41BB-A940-3393B428D396}">
      <dsp:nvSpPr>
        <dsp:cNvPr id="0" name=""/>
        <dsp:cNvSpPr/>
      </dsp:nvSpPr>
      <dsp:spPr>
        <a:xfrm rot="5400000">
          <a:off x="7264379" y="1820676"/>
          <a:ext cx="1060418" cy="1060144"/>
        </a:xfrm>
        <a:prstGeom prst="halfFrame">
          <a:avLst>
            <a:gd name="adj1" fmla="val 25770"/>
            <a:gd name="adj2" fmla="val 25770"/>
          </a:avLst>
        </a:prstGeom>
        <a:solidFill>
          <a:srgbClr val="0070C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011E95A-D9E8-4E9B-A2F5-EF56D21B1CB7}">
      <dsp:nvSpPr>
        <dsp:cNvPr id="0" name=""/>
        <dsp:cNvSpPr/>
      </dsp:nvSpPr>
      <dsp:spPr>
        <a:xfrm rot="16200000">
          <a:off x="3100564" y="4265708"/>
          <a:ext cx="1060418" cy="1060144"/>
        </a:xfrm>
        <a:prstGeom prst="halfFrame">
          <a:avLst>
            <a:gd name="adj1" fmla="val 25770"/>
            <a:gd name="adj2" fmla="val 25770"/>
          </a:avLst>
        </a:prstGeom>
        <a:solidFill>
          <a:srgbClr val="6A650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F0AE381-5D22-4AEF-A729-B8728ECEB345}">
      <dsp:nvSpPr>
        <dsp:cNvPr id="0" name=""/>
        <dsp:cNvSpPr/>
      </dsp:nvSpPr>
      <dsp:spPr>
        <a:xfrm rot="10800000">
          <a:off x="7264516" y="4265571"/>
          <a:ext cx="1060144" cy="1060418"/>
        </a:xfrm>
        <a:prstGeom prst="halfFrame">
          <a:avLst>
            <a:gd name="adj1" fmla="val 25770"/>
            <a:gd name="adj2" fmla="val 25770"/>
          </a:avLst>
        </a:prstGeom>
        <a:solidFill>
          <a:srgbClr val="FFC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5EA6C5-E296-4E5F-B1A6-4AB2331BFC8C}">
      <dsp:nvSpPr>
        <dsp:cNvPr id="0" name=""/>
        <dsp:cNvSpPr/>
      </dsp:nvSpPr>
      <dsp:spPr>
        <a:xfrm>
          <a:off x="0" y="117594"/>
          <a:ext cx="3115791" cy="2077186"/>
        </a:xfrm>
        <a:prstGeom prst="rect">
          <a:avLst/>
        </a:prstGeom>
        <a:blipFill rotWithShape="1">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58F1D29-D518-4B03-A37D-6220F607BA88}">
      <dsp:nvSpPr>
        <dsp:cNvPr id="0" name=""/>
        <dsp:cNvSpPr/>
      </dsp:nvSpPr>
      <dsp:spPr>
        <a:xfrm>
          <a:off x="3490175" y="2209678"/>
          <a:ext cx="4414306" cy="27266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r>
            <a:rPr lang="ar-EG" sz="2400" kern="1200" dirty="0" smtClean="0"/>
            <a:t>الحياة على ألا تفقد الأمل أو التركيز ، لأن النواحى السلبية التى قد تعترضك تنطوى فى غالبية الأحيان ، على نواح إيجابية . الإشارة إلى أن الكمال مثالى ، وليس عليك أن تلبغه .اعمل على تحقيق نتائج تقبل بها أنت ويقبل بها الأخرون ، وستتمكن عندئذ من تفادى الشعور بالإحباط إلى حد كبير .</a:t>
          </a:r>
        </a:p>
        <a:p>
          <a:pPr lvl="0" algn="ctr" defTabSz="1066800" rtl="1">
            <a:lnSpc>
              <a:spcPct val="90000"/>
            </a:lnSpc>
            <a:spcBef>
              <a:spcPct val="0"/>
            </a:spcBef>
            <a:spcAft>
              <a:spcPct val="35000"/>
            </a:spcAft>
          </a:pPr>
          <a:endParaRPr lang="ar-EG" sz="2400" kern="1200" dirty="0"/>
        </a:p>
      </dsp:txBody>
      <dsp:txXfrm>
        <a:off x="3490175" y="2209678"/>
        <a:ext cx="4414306" cy="2726639"/>
      </dsp:txXfrm>
    </dsp:sp>
    <dsp:sp modelId="{93C182A2-AEBE-4246-A62F-2431219B1B5A}">
      <dsp:nvSpPr>
        <dsp:cNvPr id="0" name=""/>
        <dsp:cNvSpPr/>
      </dsp:nvSpPr>
      <dsp:spPr>
        <a:xfrm>
          <a:off x="3100701" y="1820538"/>
          <a:ext cx="1060144" cy="1060418"/>
        </a:xfrm>
        <a:prstGeom prst="halfFrame">
          <a:avLst>
            <a:gd name="adj1" fmla="val 25770"/>
            <a:gd name="adj2" fmla="val 257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FD0DB94-3BCD-41BB-A940-3393B428D396}">
      <dsp:nvSpPr>
        <dsp:cNvPr id="0" name=""/>
        <dsp:cNvSpPr/>
      </dsp:nvSpPr>
      <dsp:spPr>
        <a:xfrm rot="5400000">
          <a:off x="7264379" y="1820676"/>
          <a:ext cx="1060418" cy="1060144"/>
        </a:xfrm>
        <a:prstGeom prst="halfFrame">
          <a:avLst>
            <a:gd name="adj1" fmla="val 25770"/>
            <a:gd name="adj2" fmla="val 25770"/>
          </a:avLst>
        </a:prstGeom>
        <a:solidFill>
          <a:srgbClr val="0070C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011E95A-D9E8-4E9B-A2F5-EF56D21B1CB7}">
      <dsp:nvSpPr>
        <dsp:cNvPr id="0" name=""/>
        <dsp:cNvSpPr/>
      </dsp:nvSpPr>
      <dsp:spPr>
        <a:xfrm rot="16200000">
          <a:off x="3100564" y="4265708"/>
          <a:ext cx="1060418" cy="1060144"/>
        </a:xfrm>
        <a:prstGeom prst="halfFrame">
          <a:avLst>
            <a:gd name="adj1" fmla="val 25770"/>
            <a:gd name="adj2" fmla="val 25770"/>
          </a:avLst>
        </a:prstGeom>
        <a:solidFill>
          <a:srgbClr val="6A650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F0AE381-5D22-4AEF-A729-B8728ECEB345}">
      <dsp:nvSpPr>
        <dsp:cNvPr id="0" name=""/>
        <dsp:cNvSpPr/>
      </dsp:nvSpPr>
      <dsp:spPr>
        <a:xfrm rot="10800000">
          <a:off x="7264516" y="4265571"/>
          <a:ext cx="1060144" cy="1060418"/>
        </a:xfrm>
        <a:prstGeom prst="halfFrame">
          <a:avLst>
            <a:gd name="adj1" fmla="val 25770"/>
            <a:gd name="adj2" fmla="val 25770"/>
          </a:avLst>
        </a:prstGeom>
        <a:solidFill>
          <a:srgbClr val="FFC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94A468-FD46-4F3E-902D-7D70EF6988D3}">
      <dsp:nvSpPr>
        <dsp:cNvPr id="0" name=""/>
        <dsp:cNvSpPr/>
      </dsp:nvSpPr>
      <dsp:spPr>
        <a:xfrm>
          <a:off x="4174674" y="1368146"/>
          <a:ext cx="3635194" cy="3635438"/>
        </a:xfrm>
        <a:prstGeom prst="ellips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53FF56C-D794-4C3B-88AD-E01C8BFBF1E6}">
      <dsp:nvSpPr>
        <dsp:cNvPr id="0" name=""/>
        <dsp:cNvSpPr/>
      </dsp:nvSpPr>
      <dsp:spPr>
        <a:xfrm>
          <a:off x="7127019" y="864092"/>
          <a:ext cx="1078363" cy="1078694"/>
        </a:xfrm>
        <a:prstGeom prst="donut">
          <a:avLst>
            <a:gd name="adj" fmla="val 746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32909C5-41A6-4899-8762-E8A9B3644C6C}">
      <dsp:nvSpPr>
        <dsp:cNvPr id="0" name=""/>
        <dsp:cNvSpPr/>
      </dsp:nvSpPr>
      <dsp:spPr>
        <a:xfrm>
          <a:off x="4301661" y="1508141"/>
          <a:ext cx="3356206" cy="3355937"/>
        </a:xfrm>
        <a:prstGeom prst="ellipse">
          <a:avLst/>
        </a:prstGeom>
        <a:blipFill rotWithShape="1">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0B6C669-09FB-4AAA-8698-52A381C45EC9}">
      <dsp:nvSpPr>
        <dsp:cNvPr id="0" name=""/>
        <dsp:cNvSpPr/>
      </dsp:nvSpPr>
      <dsp:spPr>
        <a:xfrm>
          <a:off x="142239" y="864096"/>
          <a:ext cx="4536514" cy="10786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480" tIns="30480" rIns="30480" bIns="3048" numCol="1" spcCol="1270" anchor="b" anchorCtr="0">
          <a:noAutofit/>
        </a:bodyPr>
        <a:lstStyle/>
        <a:p>
          <a:pPr lvl="0" algn="justLow" defTabSz="1066800" rtl="1">
            <a:lnSpc>
              <a:spcPct val="90000"/>
            </a:lnSpc>
            <a:spcBef>
              <a:spcPct val="0"/>
            </a:spcBef>
            <a:spcAft>
              <a:spcPct val="35000"/>
            </a:spcAft>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هو تنقية يولد من خلالها الأشخاص عددا كبيرا من الأفكار ، فيما يتم تشجيع الأفكار غير الاعتيادية منها . ولا يتم الحكم على الأفكار أو انتقادها إطلاقا خلال العصف الذهنى ، ويمكن أن يجمع المشاركون بين الأفكار أو أن يبادروا إلى تحسينها خلال العصف الذهنى.</a:t>
          </a:r>
          <a:endParaRPr lang="ar-EG" sz="2400" kern="12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dsp:txBody>
      <dsp:txXfrm>
        <a:off x="142239" y="864096"/>
        <a:ext cx="4536514" cy="1078694"/>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94A468-FD46-4F3E-902D-7D70EF6988D3}">
      <dsp:nvSpPr>
        <dsp:cNvPr id="0" name=""/>
        <dsp:cNvSpPr/>
      </dsp:nvSpPr>
      <dsp:spPr>
        <a:xfrm>
          <a:off x="4337494" y="1752443"/>
          <a:ext cx="3635194" cy="3635438"/>
        </a:xfrm>
        <a:prstGeom prst="ellipse">
          <a:avLst/>
        </a:prstGeom>
        <a:solidFill>
          <a:srgbClr val="5B9BD5">
            <a:hueOff val="0"/>
            <a:satOff val="0"/>
            <a:lumOff val="0"/>
            <a:alphaOff val="0"/>
          </a:srgbClr>
        </a:solidFill>
        <a:ln w="12700" cap="flat" cmpd="sng" algn="ctr">
          <a:solidFill>
            <a:srgbClr val="5B9BD5">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53FF56C-D794-4C3B-88AD-E01C8BFBF1E6}">
      <dsp:nvSpPr>
        <dsp:cNvPr id="0" name=""/>
        <dsp:cNvSpPr/>
      </dsp:nvSpPr>
      <dsp:spPr>
        <a:xfrm>
          <a:off x="7274564" y="1248390"/>
          <a:ext cx="1078363" cy="1078694"/>
        </a:xfrm>
        <a:prstGeom prst="donut">
          <a:avLst>
            <a:gd name="adj" fmla="val 7460"/>
          </a:avLst>
        </a:prstGeom>
        <a:solidFill>
          <a:srgbClr val="5B9BD5">
            <a:hueOff val="0"/>
            <a:satOff val="0"/>
            <a:lumOff val="0"/>
            <a:alphaOff val="0"/>
          </a:srgbClr>
        </a:solidFill>
        <a:ln w="12700" cap="flat" cmpd="sng" algn="ctr">
          <a:solidFill>
            <a:srgbClr val="5B9BD5">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32909C5-41A6-4899-8762-E8A9B3644C6C}">
      <dsp:nvSpPr>
        <dsp:cNvPr id="0" name=""/>
        <dsp:cNvSpPr/>
      </dsp:nvSpPr>
      <dsp:spPr>
        <a:xfrm>
          <a:off x="4464504" y="1892434"/>
          <a:ext cx="3356206" cy="3355937"/>
        </a:xfrm>
        <a:prstGeom prst="ellipse">
          <a:avLst/>
        </a:prstGeom>
        <a:blipFill rotWithShape="1">
          <a:blip xmlns:r="http://schemas.openxmlformats.org/officeDocument/2006/relationships" r:embed="rId1"/>
          <a:stretch>
            <a:fillRect/>
          </a:stretch>
        </a:blip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dsp:style>
    </dsp:sp>
    <dsp:sp modelId="{E0B6C669-09FB-4AAA-8698-52A381C45EC9}">
      <dsp:nvSpPr>
        <dsp:cNvPr id="0" name=""/>
        <dsp:cNvSpPr/>
      </dsp:nvSpPr>
      <dsp:spPr>
        <a:xfrm>
          <a:off x="144019" y="1440164"/>
          <a:ext cx="4536514" cy="10786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480" tIns="30480" rIns="30480" bIns="3048" numCol="1" spcCol="1270" anchor="b" anchorCtr="0">
          <a:noAutofit/>
        </a:bodyPr>
        <a:lstStyle/>
        <a:p>
          <a:pPr lvl="0" algn="justLow" defTabSz="1066800" rtl="1">
            <a:lnSpc>
              <a:spcPct val="90000"/>
            </a:lnSpc>
            <a:spcBef>
              <a:spcPct val="0"/>
            </a:spcBef>
            <a:spcAft>
              <a:spcPct val="35000"/>
            </a:spcAft>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يمكن تطوير الأفكار الجديدة والمبتكرة من خلال استخدام أفكار موجودة كنقطة انطلاق . ويمكن تغيير أجزاء من الأفكار الموجودة بطرق عدة ، إذا يمكن جعلها أكبر أو أصغر ، أو تعديل اللون أو الذوق أو الشكل ، أو إعادة ترتيبها ، أو قلب أجزاء منها أو استبدالها أو جمعها . </a:t>
          </a:r>
          <a:endParaRPr lang="ar-EG" sz="2400" kern="12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dsp:txBody>
      <dsp:txXfrm>
        <a:off x="144019" y="1440164"/>
        <a:ext cx="4536514" cy="1078694"/>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94A468-FD46-4F3E-902D-7D70EF6988D3}">
      <dsp:nvSpPr>
        <dsp:cNvPr id="0" name=""/>
        <dsp:cNvSpPr/>
      </dsp:nvSpPr>
      <dsp:spPr>
        <a:xfrm>
          <a:off x="4337494" y="1752443"/>
          <a:ext cx="3635194" cy="3635438"/>
        </a:xfrm>
        <a:prstGeom prst="ellipse">
          <a:avLst/>
        </a:prstGeom>
        <a:solidFill>
          <a:srgbClr val="5B9BD5">
            <a:hueOff val="0"/>
            <a:satOff val="0"/>
            <a:lumOff val="0"/>
            <a:alphaOff val="0"/>
          </a:srgbClr>
        </a:solidFill>
        <a:ln w="12700" cap="flat" cmpd="sng" algn="ctr">
          <a:solidFill>
            <a:srgbClr val="5B9BD5">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53FF56C-D794-4C3B-88AD-E01C8BFBF1E6}">
      <dsp:nvSpPr>
        <dsp:cNvPr id="0" name=""/>
        <dsp:cNvSpPr/>
      </dsp:nvSpPr>
      <dsp:spPr>
        <a:xfrm>
          <a:off x="7274564" y="1248390"/>
          <a:ext cx="1078363" cy="1078694"/>
        </a:xfrm>
        <a:prstGeom prst="donut">
          <a:avLst>
            <a:gd name="adj" fmla="val 7460"/>
          </a:avLst>
        </a:prstGeom>
        <a:solidFill>
          <a:srgbClr val="5B9BD5">
            <a:hueOff val="0"/>
            <a:satOff val="0"/>
            <a:lumOff val="0"/>
            <a:alphaOff val="0"/>
          </a:srgbClr>
        </a:solidFill>
        <a:ln w="12700" cap="flat" cmpd="sng" algn="ctr">
          <a:solidFill>
            <a:srgbClr val="5B9BD5">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32909C5-41A6-4899-8762-E8A9B3644C6C}">
      <dsp:nvSpPr>
        <dsp:cNvPr id="0" name=""/>
        <dsp:cNvSpPr/>
      </dsp:nvSpPr>
      <dsp:spPr>
        <a:xfrm>
          <a:off x="4464504" y="1892434"/>
          <a:ext cx="3356206" cy="3355937"/>
        </a:xfrm>
        <a:prstGeom prst="ellipse">
          <a:avLst/>
        </a:prstGeom>
        <a:blipFill rotWithShape="1">
          <a:blip xmlns:r="http://schemas.openxmlformats.org/officeDocument/2006/relationships" r:embed="rId1"/>
          <a:stretch>
            <a:fillRect/>
          </a:stretch>
        </a:blip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dsp:style>
    </dsp:sp>
    <dsp:sp modelId="{E0B6C669-09FB-4AAA-8698-52A381C45EC9}">
      <dsp:nvSpPr>
        <dsp:cNvPr id="0" name=""/>
        <dsp:cNvSpPr/>
      </dsp:nvSpPr>
      <dsp:spPr>
        <a:xfrm>
          <a:off x="144019" y="1440164"/>
          <a:ext cx="4536514" cy="10786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480" tIns="30480" rIns="30480" bIns="3048" numCol="1" spcCol="1270" anchor="b" anchorCtr="0">
          <a:noAutofit/>
        </a:bodyPr>
        <a:lstStyle/>
        <a:p>
          <a:pPr lvl="0" algn="justLow" defTabSz="1066800" rtl="1">
            <a:lnSpc>
              <a:spcPct val="90000"/>
            </a:lnSpc>
            <a:spcBef>
              <a:spcPct val="0"/>
            </a:spcBef>
            <a:spcAft>
              <a:spcPct val="35000"/>
            </a:spcAft>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لقد أصبح تقدير الإبداع يحتل أهمية متزايدة لدى الرياديين فى السنوات السبع الماضية . وقد أصبح معروفا بشكل متزايد ، أن الفكر والمؤهلات أصبحا يحتلان مرتبة ثانية بعد القدرة على الاستجابة بشكل مبدع مع حالات التحدى .</a:t>
          </a:r>
          <a:endParaRPr lang="ar-EG" sz="2400" kern="12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dsp:txBody>
      <dsp:txXfrm>
        <a:off x="144019" y="1440164"/>
        <a:ext cx="4536514" cy="1078694"/>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72E44D-DEE3-43D4-AE29-C2DA2AA1E55C}">
      <dsp:nvSpPr>
        <dsp:cNvPr id="0" name=""/>
        <dsp:cNvSpPr/>
      </dsp:nvSpPr>
      <dsp:spPr>
        <a:xfrm>
          <a:off x="0" y="843280"/>
          <a:ext cx="2438400" cy="2438400"/>
        </a:xfrm>
        <a:prstGeom prst="ellipse">
          <a:avLst/>
        </a:prstGeom>
        <a:blipFill rotWithShape="1">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1CE032-F8ED-402B-9A62-EC676C8C12E9}">
      <dsp:nvSpPr>
        <dsp:cNvPr id="0" name=""/>
        <dsp:cNvSpPr/>
      </dsp:nvSpPr>
      <dsp:spPr>
        <a:xfrm>
          <a:off x="2438399" y="782320"/>
          <a:ext cx="3657600" cy="24384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4310" tIns="194310" rIns="194310" bIns="194310" numCol="1" spcCol="1270" anchor="ctr" anchorCtr="0">
          <a:noAutofit/>
        </a:bodyPr>
        <a:lstStyle/>
        <a:p>
          <a:pPr lvl="0" algn="ctr" defTabSz="2266950" rtl="1">
            <a:lnSpc>
              <a:spcPct val="90000"/>
            </a:lnSpc>
            <a:spcBef>
              <a:spcPct val="0"/>
            </a:spcBef>
            <a:spcAft>
              <a:spcPct val="35000"/>
            </a:spcAft>
          </a:pPr>
          <a:r>
            <a:rPr lang="ar-EG" sz="5100" kern="1200" dirty="0" smtClean="0"/>
            <a:t>تمرين على الامكانيات الابداعية</a:t>
          </a:r>
          <a:endParaRPr lang="ar-EG" sz="5100" kern="1200" dirty="0"/>
        </a:p>
      </dsp:txBody>
      <dsp:txXfrm>
        <a:off x="2438399" y="782320"/>
        <a:ext cx="3657600" cy="2438400"/>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4AC6C3-CA9D-493B-A75C-9633EF4E155D}">
      <dsp:nvSpPr>
        <dsp:cNvPr id="0" name=""/>
        <dsp:cNvSpPr/>
      </dsp:nvSpPr>
      <dsp:spPr>
        <a:xfrm>
          <a:off x="3744985" y="329311"/>
          <a:ext cx="5111640" cy="4597960"/>
        </a:xfrm>
        <a:prstGeom prst="donut">
          <a:avLst>
            <a:gd name="adj" fmla="val 110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5475E25-687B-4413-8D3E-C8E40DFAECAC}">
      <dsp:nvSpPr>
        <dsp:cNvPr id="0" name=""/>
        <dsp:cNvSpPr/>
      </dsp:nvSpPr>
      <dsp:spPr>
        <a:xfrm>
          <a:off x="357" y="642282"/>
          <a:ext cx="5253115" cy="3971832"/>
        </a:xfrm>
        <a:prstGeom prst="rect">
          <a:avLst/>
        </a:prstGeom>
        <a:blipFill rotWithShape="1">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1D5FBAD-EC8D-4D84-8CD1-14F366C33A72}">
      <dsp:nvSpPr>
        <dsp:cNvPr id="0" name=""/>
        <dsp:cNvSpPr/>
      </dsp:nvSpPr>
      <dsp:spPr>
        <a:xfrm>
          <a:off x="4307336" y="835071"/>
          <a:ext cx="3986938" cy="3586281"/>
        </a:xfrm>
        <a:prstGeom prst="ellipse">
          <a:avLst/>
        </a:prstGeom>
        <a:solidFill>
          <a:srgbClr val="6A6506"/>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1066800" rtl="1">
            <a:lnSpc>
              <a:spcPct val="90000"/>
            </a:lnSpc>
            <a:spcBef>
              <a:spcPct val="0"/>
            </a:spcBef>
            <a:spcAft>
              <a:spcPct val="35000"/>
            </a:spcAft>
          </a:pPr>
          <a:r>
            <a:rPr lang="ar-EG" sz="2400" kern="1200" dirty="0" smtClean="0"/>
            <a:t> تعد الفكرة الجيدة للمؤسسة أساسية ، بل شرطا لنجاحها. بيد أن الأفكار الجيدة لا تطرأ بكل بساطة فى بال الريادى. بل تكون حصلية عمله الشاق وجهوده، من حيث توليد وتحديد وتقييم الافكار التى يمكن تطويرها لتصبح فرصة مؤسسة أعمال الابداع .</a:t>
          </a:r>
          <a:endParaRPr lang="ar-EG" sz="2400" kern="1200" dirty="0"/>
        </a:p>
      </dsp:txBody>
      <dsp:txXfrm>
        <a:off x="4891210" y="1360270"/>
        <a:ext cx="2819190" cy="253588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281208-30F8-45B4-B59F-96F409A3CBCD}">
      <dsp:nvSpPr>
        <dsp:cNvPr id="0" name=""/>
        <dsp:cNvSpPr/>
      </dsp:nvSpPr>
      <dsp:spPr>
        <a:xfrm>
          <a:off x="3311004" y="72007"/>
          <a:ext cx="5401462" cy="5296297"/>
        </a:xfrm>
        <a:prstGeom prst="donut">
          <a:avLst>
            <a:gd name="adj" fmla="val 110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C45B0B6-36F2-4238-910B-C235A51F75B3}">
      <dsp:nvSpPr>
        <dsp:cNvPr id="0" name=""/>
        <dsp:cNvSpPr/>
      </dsp:nvSpPr>
      <dsp:spPr>
        <a:xfrm>
          <a:off x="500" y="825311"/>
          <a:ext cx="5011978" cy="3789510"/>
        </a:xfrm>
        <a:prstGeom prst="rect">
          <a:avLst/>
        </a:prstGeom>
        <a:blipFill rotWithShape="1">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3AF17E5-8285-4F80-AE4E-9EEEC832DDD9}">
      <dsp:nvSpPr>
        <dsp:cNvPr id="0" name=""/>
        <dsp:cNvSpPr/>
      </dsp:nvSpPr>
      <dsp:spPr>
        <a:xfrm>
          <a:off x="3905239" y="654597"/>
          <a:ext cx="4212991" cy="4130965"/>
        </a:xfrm>
        <a:prstGeom prst="ellipse">
          <a:avLst/>
        </a:prstGeom>
        <a:solidFill>
          <a:srgbClr val="C74BCA"/>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0" tIns="0" rIns="0" bIns="0" numCol="1" spcCol="1270" anchor="ctr" anchorCtr="0">
          <a:noAutofit/>
        </a:bodyPr>
        <a:lstStyle/>
        <a:p>
          <a:pPr lvl="0" algn="justLow" defTabSz="977900" rtl="1">
            <a:lnSpc>
              <a:spcPct val="90000"/>
            </a:lnSpc>
            <a:spcBef>
              <a:spcPct val="0"/>
            </a:spcBef>
            <a:spcAft>
              <a:spcPct val="35000"/>
            </a:spcAft>
          </a:pPr>
          <a:endParaRPr lang="ar-EG" sz="2200" b="0" kern="1200" dirty="0" smtClean="0"/>
        </a:p>
        <a:p>
          <a:pPr lvl="0" algn="justLow" defTabSz="977900" rtl="1">
            <a:lnSpc>
              <a:spcPct val="90000"/>
            </a:lnSpc>
            <a:spcBef>
              <a:spcPct val="0"/>
            </a:spcBef>
            <a:spcAft>
              <a:spcPct val="35000"/>
            </a:spcAft>
          </a:pPr>
          <a:endParaRPr lang="ar-EG" sz="900" b="0" kern="1200" dirty="0" smtClean="0"/>
        </a:p>
        <a:p>
          <a:pPr lvl="0" algn="justLow" defTabSz="977900" rtl="1">
            <a:lnSpc>
              <a:spcPct val="90000"/>
            </a:lnSpc>
            <a:spcBef>
              <a:spcPct val="0"/>
            </a:spcBef>
            <a:spcAft>
              <a:spcPct val="35000"/>
            </a:spcAft>
          </a:pPr>
          <a:r>
            <a:rPr lang="ar-EG" sz="2200" b="0" kern="1200" dirty="0" smtClean="0"/>
            <a:t>تتمثل فكرة المؤسسة بتجاوب شخص أو أشخاص أو منظمة ما لحل مشكلة تم تحديدها ، أو تلبية حاجات تم إداكها فى البيئة         ( الأسواق ، والمجتمع المحلى ، وغير ذلك ) . وتشكل الفكرة الجيدة الخطوة الأولى فى تحويل رغبة الريادى وإبداعة إلى فرص العمل .</a:t>
          </a:r>
        </a:p>
        <a:p>
          <a:pPr lvl="0" algn="ctr" defTabSz="977900" rtl="1">
            <a:lnSpc>
              <a:spcPct val="90000"/>
            </a:lnSpc>
            <a:spcBef>
              <a:spcPct val="0"/>
            </a:spcBef>
            <a:spcAft>
              <a:spcPct val="35000"/>
            </a:spcAft>
          </a:pPr>
          <a:endParaRPr lang="ar-EG" sz="2200" b="0" kern="1200" dirty="0"/>
        </a:p>
      </dsp:txBody>
      <dsp:txXfrm>
        <a:off x="4522217" y="1259563"/>
        <a:ext cx="2979035" cy="2921033"/>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BF6628-7B9B-492B-86C6-5F9E0A7D9413}">
      <dsp:nvSpPr>
        <dsp:cNvPr id="0" name=""/>
        <dsp:cNvSpPr/>
      </dsp:nvSpPr>
      <dsp:spPr>
        <a:xfrm>
          <a:off x="373738" y="407"/>
          <a:ext cx="4005050" cy="1007296"/>
        </a:xfrm>
        <a:prstGeom prst="roundRect">
          <a:avLst/>
        </a:prstGeom>
        <a:solidFill>
          <a:srgbClr val="FFFF99"/>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التكاليف فى أى مشروع تنقسم إلى :</a:t>
          </a:r>
          <a:endParaRPr lang="ar-EG" sz="2400" b="1" kern="1200" dirty="0">
            <a:solidFill>
              <a:srgbClr val="FF0000"/>
            </a:solidFill>
          </a:endParaRPr>
        </a:p>
      </dsp:txBody>
      <dsp:txXfrm>
        <a:off x="422910" y="49579"/>
        <a:ext cx="3906706" cy="908952"/>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7EEE67-0E87-4FF5-97DC-BFC3DF7826E5}">
      <dsp:nvSpPr>
        <dsp:cNvPr id="0" name=""/>
        <dsp:cNvSpPr/>
      </dsp:nvSpPr>
      <dsp:spPr>
        <a:xfrm>
          <a:off x="0" y="0"/>
          <a:ext cx="6480720" cy="992160"/>
        </a:xfrm>
        <a:prstGeom prst="roundRect">
          <a:avLst/>
        </a:prstGeom>
        <a:solidFill>
          <a:srgbClr val="FFFF99"/>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r" defTabSz="1066800" rtl="1">
            <a:lnSpc>
              <a:spcPct val="90000"/>
            </a:lnSpc>
            <a:spcBef>
              <a:spcPct val="0"/>
            </a:spcBef>
            <a:spcAft>
              <a:spcPct val="35000"/>
            </a:spcAft>
          </a:pPr>
          <a:r>
            <a:rPr lang="ar-EG" sz="2400" b="1" kern="1200" dirty="0" smtClean="0">
              <a:solidFill>
                <a:srgbClr val="FF0000"/>
              </a:solidFill>
            </a:rPr>
            <a:t>وتتم معالجة الآثار البيئية للمشروع فى الخطوات التالية:</a:t>
          </a:r>
          <a:endParaRPr lang="ar-EG" sz="2400" b="1" kern="1200" dirty="0">
            <a:solidFill>
              <a:srgbClr val="FF0000"/>
            </a:solidFill>
          </a:endParaRPr>
        </a:p>
      </dsp:txBody>
      <dsp:txXfrm>
        <a:off x="48433" y="48433"/>
        <a:ext cx="6383854" cy="895294"/>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37D3FD9-1F48-459B-B24E-8E7FD9F75C72}">
      <dsp:nvSpPr>
        <dsp:cNvPr id="0" name=""/>
        <dsp:cNvSpPr/>
      </dsp:nvSpPr>
      <dsp:spPr>
        <a:xfrm>
          <a:off x="0" y="1174074"/>
          <a:ext cx="7848872" cy="2348148"/>
        </a:xfrm>
        <a:prstGeom prst="roundRect">
          <a:avLst>
            <a:gd name="adj" fmla="val 10000"/>
          </a:avLst>
        </a:prstGeom>
        <a:solidFill>
          <a:srgbClr val="CC99FF"/>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من شأن تحليل نقطة التعادل ان يبين تأثير ارتفاع السعر او انخفاضه علي نقطة التعادل هذه. فاذا سمح السوق بذلك ، يمكن رفع السعر وتحقيق الربح قبل اوانه. ولكن السوق لا تسمح غالبا بارتفاع السعر. واذا بلغ سعر السوق حدا لا توازي فيه المبيعات التكاليف سوي عند تحقيق (80%) او (90%) من الارباح ، فيعني ذلك علي الارجح ، ان المؤسسة لن تدر النقد الكافي لتسديد كافة التزاماتها. ولمعرفة التأثير الصحيح لتغير الاسعار و/او التكاليف علي حالة النقد والربح ، لابد من اجراء تحليل الحساسية (</a:t>
          </a:r>
          <a:r>
            <a:rPr lang="en-US" sz="2400" kern="1200" dirty="0" smtClean="0">
              <a:solidFill>
                <a:srgbClr val="002060"/>
              </a:solidFill>
            </a:rPr>
            <a:t>Sensitivity Analysis</a:t>
          </a:r>
          <a:r>
            <a:rPr lang="ar-EG" sz="2400" kern="1200" dirty="0" smtClean="0">
              <a:solidFill>
                <a:srgbClr val="002060"/>
              </a:solidFill>
            </a:rPr>
            <a:t>).</a:t>
          </a:r>
          <a:endParaRPr lang="ar-EG" sz="2400" kern="1200" dirty="0">
            <a:solidFill>
              <a:srgbClr val="002060"/>
            </a:solidFill>
          </a:endParaRPr>
        </a:p>
      </dsp:txBody>
      <dsp:txXfrm>
        <a:off x="68775" y="1242849"/>
        <a:ext cx="7711322" cy="2210598"/>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D5CC23-C696-47E9-BB72-BC3227B90A8E}">
      <dsp:nvSpPr>
        <dsp:cNvPr id="0" name=""/>
        <dsp:cNvSpPr/>
      </dsp:nvSpPr>
      <dsp:spPr>
        <a:xfrm>
          <a:off x="0" y="1174074"/>
          <a:ext cx="7848872" cy="2348148"/>
        </a:xfrm>
        <a:prstGeom prst="roundRect">
          <a:avLst>
            <a:gd name="adj" fmla="val 10000"/>
          </a:avLst>
        </a:prstGeom>
        <a:solidFill>
          <a:srgbClr val="00B05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يقيس تحليل الحساسية وقع تغيير قيمة واحدة او اكثر من المدخلات الاساسية غير الاكيدة علي نتائج المؤسسة. فيمكن مثلا ، اختيار قيمة سلبية واخري متوقعة وثالثة ايجابية لاحدي المتغيرات غير الاكيدة. ثم اجراء تحليل لمعرفة كيف تتغير النتائج عند حساب كل من قيم المتغيرات الثلاث بدورها ، بينما تبقي المتغيرات الاخري ثابتة. يكشف تحليل الحساسية المدي الذي يمكن ان تكون المؤسسة فيه مربحة او غير مربحة ، اذا تبين ان قيم المدخلات في التحليل تختلف عما هو مفترض في مقاربة تقوم علي اجابة واحدة لقياس قيمة المؤسسة.</a:t>
          </a:r>
          <a:endParaRPr lang="ar-EG" sz="2400" kern="1200" dirty="0">
            <a:solidFill>
              <a:schemeClr val="bg1"/>
            </a:solidFill>
          </a:endParaRPr>
        </a:p>
      </dsp:txBody>
      <dsp:txXfrm>
        <a:off x="68775" y="1242849"/>
        <a:ext cx="7711322" cy="2210598"/>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D8CB45-463E-4175-BFB8-8EDF0B8533CC}">
      <dsp:nvSpPr>
        <dsp:cNvPr id="0" name=""/>
        <dsp:cNvSpPr/>
      </dsp:nvSpPr>
      <dsp:spPr>
        <a:xfrm>
          <a:off x="0" y="1064856"/>
          <a:ext cx="7200800" cy="1638000"/>
        </a:xfrm>
        <a:prstGeom prst="rect">
          <a:avLst/>
        </a:prstGeom>
        <a:solidFill>
          <a:schemeClr val="lt1">
            <a:alpha val="90000"/>
            <a:hueOff val="0"/>
            <a:satOff val="0"/>
            <a:lumOff val="0"/>
            <a:alphaOff val="0"/>
          </a:schemeClr>
        </a:solidFill>
        <a:ln w="12700" cap="flat" cmpd="sng" algn="ctr">
          <a:solidFill>
            <a:srgbClr val="FF6699"/>
          </a:solidFill>
          <a:prstDash val="solid"/>
          <a:miter lim="800000"/>
        </a:ln>
        <a:effectLst/>
      </dsp:spPr>
      <dsp:style>
        <a:lnRef idx="2">
          <a:scrgbClr r="0" g="0" b="0"/>
        </a:lnRef>
        <a:fillRef idx="1">
          <a:scrgbClr r="0" g="0" b="0"/>
        </a:fillRef>
        <a:effectRef idx="0">
          <a:scrgbClr r="0" g="0" b="0"/>
        </a:effectRef>
        <a:fontRef idx="minor"/>
      </dsp:style>
    </dsp:sp>
    <dsp:sp modelId="{A0257898-6826-41B6-8228-57B26D383616}">
      <dsp:nvSpPr>
        <dsp:cNvPr id="0" name=""/>
        <dsp:cNvSpPr/>
      </dsp:nvSpPr>
      <dsp:spPr>
        <a:xfrm>
          <a:off x="1800200" y="105455"/>
          <a:ext cx="5040560" cy="1918800"/>
        </a:xfrm>
        <a:prstGeom prst="roundRect">
          <a:avLst/>
        </a:prstGeom>
        <a:solidFill>
          <a:srgbClr val="FF6699"/>
        </a:solidFill>
        <a:ln w="12700" cap="flat" cmpd="sng" algn="ctr">
          <a:solidFill>
            <a:srgbClr val="FF6699"/>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21" tIns="0" rIns="190521" bIns="0" numCol="1" spcCol="1270" anchor="ctr" anchorCtr="0">
          <a:noAutofit/>
        </a:bodyPr>
        <a:lstStyle/>
        <a:p>
          <a:pPr lvl="0" algn="ctr" defTabSz="1422400" rtl="1">
            <a:lnSpc>
              <a:spcPct val="90000"/>
            </a:lnSpc>
            <a:spcBef>
              <a:spcPct val="0"/>
            </a:spcBef>
            <a:spcAft>
              <a:spcPct val="35000"/>
            </a:spcAft>
          </a:pPr>
          <a:r>
            <a:rPr lang="ar-EG" sz="3200" b="1" kern="1200" dirty="0" smtClean="0"/>
            <a:t>الخلاصة التنفيذية </a:t>
          </a:r>
          <a:endParaRPr lang="en-US" sz="3200" b="1" kern="1200" dirty="0" smtClean="0"/>
        </a:p>
        <a:p>
          <a:pPr lvl="0" algn="ctr" defTabSz="1422400" rtl="1">
            <a:lnSpc>
              <a:spcPct val="90000"/>
            </a:lnSpc>
            <a:spcBef>
              <a:spcPct val="0"/>
            </a:spcBef>
            <a:spcAft>
              <a:spcPct val="35000"/>
            </a:spcAft>
          </a:pPr>
          <a:r>
            <a:rPr lang="en-US" sz="3200" b="1" kern="1200" dirty="0" smtClean="0"/>
            <a:t>Executive summary</a:t>
          </a:r>
          <a:endParaRPr lang="ar-EG" sz="3200" b="1" kern="1200" dirty="0"/>
        </a:p>
      </dsp:txBody>
      <dsp:txXfrm>
        <a:off x="1893868" y="199123"/>
        <a:ext cx="4853224" cy="1731464"/>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4822627-4A28-4F81-B259-3E949CEB1433}">
      <dsp:nvSpPr>
        <dsp:cNvPr id="0" name=""/>
        <dsp:cNvSpPr/>
      </dsp:nvSpPr>
      <dsp:spPr>
        <a:xfrm>
          <a:off x="0" y="1044628"/>
          <a:ext cx="6840760" cy="1638000"/>
        </a:xfrm>
        <a:prstGeom prst="rect">
          <a:avLst/>
        </a:prstGeom>
        <a:solidFill>
          <a:schemeClr val="lt1">
            <a:alpha val="90000"/>
            <a:hueOff val="0"/>
            <a:satOff val="0"/>
            <a:lumOff val="0"/>
            <a:alphaOff val="0"/>
          </a:schemeClr>
        </a:solidFill>
        <a:ln w="12700" cap="flat" cmpd="sng" algn="ctr">
          <a:solidFill>
            <a:srgbClr val="FFFF00"/>
          </a:solidFill>
          <a:prstDash val="solid"/>
          <a:miter lim="800000"/>
        </a:ln>
        <a:effectLst/>
      </dsp:spPr>
      <dsp:style>
        <a:lnRef idx="2">
          <a:scrgbClr r="0" g="0" b="0"/>
        </a:lnRef>
        <a:fillRef idx="1">
          <a:scrgbClr r="0" g="0" b="0"/>
        </a:fillRef>
        <a:effectRef idx="0">
          <a:scrgbClr r="0" g="0" b="0"/>
        </a:effectRef>
        <a:fontRef idx="minor"/>
      </dsp:style>
    </dsp:sp>
    <dsp:sp modelId="{CBDA589C-2BA2-4F67-9C20-D2B7C952585B}">
      <dsp:nvSpPr>
        <dsp:cNvPr id="0" name=""/>
        <dsp:cNvSpPr/>
      </dsp:nvSpPr>
      <dsp:spPr>
        <a:xfrm>
          <a:off x="1710189" y="85228"/>
          <a:ext cx="4788532" cy="1918800"/>
        </a:xfrm>
        <a:prstGeom prst="roundRect">
          <a:avLst/>
        </a:prstGeom>
        <a:solidFill>
          <a:srgbClr val="FFFF00"/>
        </a:solidFill>
        <a:ln w="12700" cap="flat" cmpd="sng" algn="ctr">
          <a:solidFill>
            <a:srgbClr val="FFFF0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0995" tIns="0" rIns="180995" bIns="0" numCol="1" spcCol="1270" anchor="ctr" anchorCtr="0">
          <a:noAutofit/>
        </a:bodyPr>
        <a:lstStyle/>
        <a:p>
          <a:pPr lvl="0" algn="ctr" defTabSz="1422400" rtl="1">
            <a:lnSpc>
              <a:spcPct val="90000"/>
            </a:lnSpc>
            <a:spcBef>
              <a:spcPct val="0"/>
            </a:spcBef>
            <a:spcAft>
              <a:spcPct val="35000"/>
            </a:spcAft>
          </a:pPr>
          <a:r>
            <a:rPr lang="ar-EG" sz="3200" b="1" kern="1200" dirty="0" smtClean="0">
              <a:solidFill>
                <a:srgbClr val="FF0000"/>
              </a:solidFill>
            </a:rPr>
            <a:t>فكرة المؤسسة وسوقها</a:t>
          </a:r>
          <a:endParaRPr lang="ar-EG" sz="3200" b="1" kern="1200" dirty="0">
            <a:solidFill>
              <a:srgbClr val="FF0000"/>
            </a:solidFill>
          </a:endParaRPr>
        </a:p>
      </dsp:txBody>
      <dsp:txXfrm>
        <a:off x="1803857" y="178896"/>
        <a:ext cx="4601196" cy="1731464"/>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E12771-DCD0-429B-8617-4C683C75DC8F}">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rgbClr val="FFCC99"/>
          </a:solidFill>
          <a:prstDash val="solid"/>
          <a:miter lim="800000"/>
        </a:ln>
        <a:effectLst/>
      </dsp:spPr>
      <dsp:style>
        <a:lnRef idx="2">
          <a:scrgbClr r="0" g="0" b="0"/>
        </a:lnRef>
        <a:fillRef idx="1">
          <a:scrgbClr r="0" g="0" b="0"/>
        </a:fillRef>
        <a:effectRef idx="0">
          <a:scrgbClr r="0" g="0" b="0"/>
        </a:effectRef>
        <a:fontRef idx="minor"/>
      </dsp:style>
    </dsp:sp>
    <dsp:sp modelId="{C18C8E5C-CDF1-4922-B714-543399A87A34}">
      <dsp:nvSpPr>
        <dsp:cNvPr id="0" name=""/>
        <dsp:cNvSpPr/>
      </dsp:nvSpPr>
      <dsp:spPr>
        <a:xfrm>
          <a:off x="1944216" y="373259"/>
          <a:ext cx="5443804" cy="1918800"/>
        </a:xfrm>
        <a:prstGeom prst="roundRect">
          <a:avLst/>
        </a:prstGeom>
        <a:solidFill>
          <a:srgbClr val="FFCC99"/>
        </a:solidFill>
        <a:ln w="12700" cap="flat" cmpd="sng" algn="ctr">
          <a:solidFill>
            <a:srgbClr val="FFCC99"/>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solidFill>
                <a:srgbClr val="FF0000"/>
              </a:solidFill>
            </a:rPr>
            <a:t>خطة التسويق- المنتج </a:t>
          </a:r>
        </a:p>
        <a:p>
          <a:pPr lvl="0" algn="ctr" defTabSz="1422400" rtl="1">
            <a:lnSpc>
              <a:spcPct val="90000"/>
            </a:lnSpc>
            <a:spcBef>
              <a:spcPct val="0"/>
            </a:spcBef>
            <a:spcAft>
              <a:spcPct val="35000"/>
            </a:spcAft>
          </a:pPr>
          <a:r>
            <a:rPr lang="en-US" sz="3200" b="1" kern="1200" dirty="0" smtClean="0">
              <a:solidFill>
                <a:srgbClr val="FF0000"/>
              </a:solidFill>
            </a:rPr>
            <a:t>Product </a:t>
          </a:r>
          <a:endParaRPr lang="ar-EG" sz="3200" b="1" kern="1200" dirty="0">
            <a:solidFill>
              <a:srgbClr val="FF0000"/>
            </a:solidFill>
          </a:endParaRPr>
        </a:p>
      </dsp:txBody>
      <dsp:txXfrm>
        <a:off x="2037884" y="466927"/>
        <a:ext cx="5256468" cy="1731464"/>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8E0E82-588A-4A02-999A-615C959F71AD}">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rgbClr val="CC99FF"/>
          </a:solidFill>
          <a:prstDash val="solid"/>
          <a:miter lim="800000"/>
        </a:ln>
        <a:effectLst/>
      </dsp:spPr>
      <dsp:style>
        <a:lnRef idx="2">
          <a:scrgbClr r="0" g="0" b="0"/>
        </a:lnRef>
        <a:fillRef idx="1">
          <a:scrgbClr r="0" g="0" b="0"/>
        </a:fillRef>
        <a:effectRef idx="0">
          <a:scrgbClr r="0" g="0" b="0"/>
        </a:effectRef>
        <a:fontRef idx="minor"/>
      </dsp:style>
    </dsp:sp>
    <dsp:sp modelId="{FD7549DE-9104-432A-85BB-80734881AE5E}">
      <dsp:nvSpPr>
        <dsp:cNvPr id="0" name=""/>
        <dsp:cNvSpPr/>
      </dsp:nvSpPr>
      <dsp:spPr>
        <a:xfrm>
          <a:off x="1944216" y="373259"/>
          <a:ext cx="5443804" cy="1918800"/>
        </a:xfrm>
        <a:prstGeom prst="roundRect">
          <a:avLst/>
        </a:prstGeom>
        <a:solidFill>
          <a:srgbClr val="CC99FF"/>
        </a:solidFill>
        <a:ln w="12700" cap="flat" cmpd="sng" algn="ctr">
          <a:solidFill>
            <a:srgbClr val="CC99FF"/>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solidFill>
                <a:srgbClr val="FF0000"/>
              </a:solidFill>
            </a:rPr>
            <a:t>خطة التسويق- السعر </a:t>
          </a:r>
        </a:p>
        <a:p>
          <a:pPr lvl="0" algn="ctr" defTabSz="1422400" rtl="1">
            <a:lnSpc>
              <a:spcPct val="90000"/>
            </a:lnSpc>
            <a:spcBef>
              <a:spcPct val="0"/>
            </a:spcBef>
            <a:spcAft>
              <a:spcPct val="35000"/>
            </a:spcAft>
          </a:pPr>
          <a:r>
            <a:rPr lang="en-US" sz="3200" b="1" kern="1200" dirty="0" smtClean="0">
              <a:solidFill>
                <a:srgbClr val="FF0000"/>
              </a:solidFill>
            </a:rPr>
            <a:t>Price </a:t>
          </a:r>
          <a:endParaRPr lang="ar-EG" sz="3200" b="1" kern="1200" dirty="0">
            <a:solidFill>
              <a:srgbClr val="FF0000"/>
            </a:solidFill>
          </a:endParaRPr>
        </a:p>
      </dsp:txBody>
      <dsp:txXfrm>
        <a:off x="2037884" y="466927"/>
        <a:ext cx="5256468" cy="1731464"/>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BEEEC2D-471D-416D-81BC-6D2D39C4A2E0}">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chemeClr val="accent3">
              <a:lumMod val="50000"/>
            </a:schemeClr>
          </a:solidFill>
          <a:prstDash val="solid"/>
          <a:miter lim="800000"/>
        </a:ln>
        <a:effectLst/>
      </dsp:spPr>
      <dsp:style>
        <a:lnRef idx="2">
          <a:scrgbClr r="0" g="0" b="0"/>
        </a:lnRef>
        <a:fillRef idx="1">
          <a:scrgbClr r="0" g="0" b="0"/>
        </a:fillRef>
        <a:effectRef idx="0">
          <a:scrgbClr r="0" g="0" b="0"/>
        </a:effectRef>
        <a:fontRef idx="minor"/>
      </dsp:style>
    </dsp:sp>
    <dsp:sp modelId="{D3EC49EA-530F-4C22-9FA9-A631958924B3}">
      <dsp:nvSpPr>
        <dsp:cNvPr id="0" name=""/>
        <dsp:cNvSpPr/>
      </dsp:nvSpPr>
      <dsp:spPr>
        <a:xfrm>
          <a:off x="1944216" y="373259"/>
          <a:ext cx="5443804" cy="1918800"/>
        </a:xfrm>
        <a:prstGeom prst="roundRect">
          <a:avLst/>
        </a:prstGeom>
        <a:solidFill>
          <a:schemeClr val="accent3">
            <a:lumMod val="50000"/>
          </a:schemeClr>
        </a:solidFill>
        <a:ln w="12700" cap="flat" cmpd="sng" algn="ctr">
          <a:solidFill>
            <a:schemeClr val="accent3">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t>خطة التسويق- المكان </a:t>
          </a:r>
        </a:p>
        <a:p>
          <a:pPr lvl="0" algn="ctr" defTabSz="1422400" rtl="1">
            <a:lnSpc>
              <a:spcPct val="90000"/>
            </a:lnSpc>
            <a:spcBef>
              <a:spcPct val="0"/>
            </a:spcBef>
            <a:spcAft>
              <a:spcPct val="35000"/>
            </a:spcAft>
          </a:pPr>
          <a:r>
            <a:rPr lang="en-US" sz="3200" b="1" kern="1200" dirty="0" smtClean="0"/>
            <a:t>Place </a:t>
          </a:r>
          <a:endParaRPr lang="ar-EG" sz="3200" b="1" kern="1200" dirty="0"/>
        </a:p>
      </dsp:txBody>
      <dsp:txXfrm>
        <a:off x="2037884" y="466927"/>
        <a:ext cx="5256468" cy="1731464"/>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4606B-DC00-415D-907F-EA0C7D057107}">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rgbClr val="99FF66"/>
          </a:solidFill>
          <a:prstDash val="solid"/>
          <a:miter lim="800000"/>
        </a:ln>
        <a:effectLst/>
      </dsp:spPr>
      <dsp:style>
        <a:lnRef idx="2">
          <a:scrgbClr r="0" g="0" b="0"/>
        </a:lnRef>
        <a:fillRef idx="1">
          <a:scrgbClr r="0" g="0" b="0"/>
        </a:fillRef>
        <a:effectRef idx="0">
          <a:scrgbClr r="0" g="0" b="0"/>
        </a:effectRef>
        <a:fontRef idx="minor"/>
      </dsp:style>
    </dsp:sp>
    <dsp:sp modelId="{3A1DFF86-F301-4D42-8FB9-ACFD0F04C3A0}">
      <dsp:nvSpPr>
        <dsp:cNvPr id="0" name=""/>
        <dsp:cNvSpPr/>
      </dsp:nvSpPr>
      <dsp:spPr>
        <a:xfrm>
          <a:off x="1944216" y="373259"/>
          <a:ext cx="5443804" cy="1918800"/>
        </a:xfrm>
        <a:prstGeom prst="roundRect">
          <a:avLst/>
        </a:prstGeom>
        <a:solidFill>
          <a:srgbClr val="99FF66"/>
        </a:solidFill>
        <a:ln w="12700" cap="flat" cmpd="sng" algn="ctr">
          <a:solidFill>
            <a:srgbClr val="99FF6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solidFill>
                <a:srgbClr val="FF0000"/>
              </a:solidFill>
            </a:rPr>
            <a:t>خطة التسويق- الترويج </a:t>
          </a:r>
          <a:r>
            <a:rPr lang="en-US" sz="3200" b="1" kern="1200" dirty="0" smtClean="0">
              <a:solidFill>
                <a:srgbClr val="FF0000"/>
              </a:solidFill>
            </a:rPr>
            <a:t>Promotion </a:t>
          </a:r>
          <a:endParaRPr lang="ar-EG" sz="3200" b="1" kern="1200" dirty="0">
            <a:solidFill>
              <a:srgbClr val="FF0000"/>
            </a:solidFill>
          </a:endParaRPr>
        </a:p>
      </dsp:txBody>
      <dsp:txXfrm>
        <a:off x="2037884" y="466927"/>
        <a:ext cx="5256468" cy="1731464"/>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EDFB10-5E7F-457C-8F3A-A1C6F2970F39}">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rgbClr val="FF99CC"/>
          </a:solidFill>
          <a:prstDash val="solid"/>
          <a:miter lim="800000"/>
        </a:ln>
        <a:effectLst/>
      </dsp:spPr>
      <dsp:style>
        <a:lnRef idx="2">
          <a:scrgbClr r="0" g="0" b="0"/>
        </a:lnRef>
        <a:fillRef idx="1">
          <a:scrgbClr r="0" g="0" b="0"/>
        </a:fillRef>
        <a:effectRef idx="0">
          <a:scrgbClr r="0" g="0" b="0"/>
        </a:effectRef>
        <a:fontRef idx="minor"/>
      </dsp:style>
    </dsp:sp>
    <dsp:sp modelId="{5A79F231-787A-4978-AC35-9687A241C0FB}">
      <dsp:nvSpPr>
        <dsp:cNvPr id="0" name=""/>
        <dsp:cNvSpPr/>
      </dsp:nvSpPr>
      <dsp:spPr>
        <a:xfrm>
          <a:off x="1944216" y="373259"/>
          <a:ext cx="5443804" cy="1918800"/>
        </a:xfrm>
        <a:prstGeom prst="roundRect">
          <a:avLst/>
        </a:prstGeom>
        <a:solidFill>
          <a:srgbClr val="FF99CC"/>
        </a:solidFill>
        <a:ln w="12700" cap="flat" cmpd="sng" algn="ctr">
          <a:solidFill>
            <a:srgbClr val="FF99C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solidFill>
                <a:srgbClr val="FF0000"/>
              </a:solidFill>
            </a:rPr>
            <a:t>الشكل القانوني للمؤسسة</a:t>
          </a:r>
        </a:p>
        <a:p>
          <a:pPr lvl="0" algn="ctr" defTabSz="1422400" rtl="1">
            <a:lnSpc>
              <a:spcPct val="90000"/>
            </a:lnSpc>
            <a:spcBef>
              <a:spcPct val="0"/>
            </a:spcBef>
            <a:spcAft>
              <a:spcPct val="35000"/>
            </a:spcAft>
          </a:pPr>
          <a:r>
            <a:rPr lang="ar-EG" sz="3200" b="1" kern="1200" dirty="0" smtClean="0">
              <a:solidFill>
                <a:srgbClr val="FF0000"/>
              </a:solidFill>
            </a:rPr>
            <a:t> </a:t>
          </a:r>
          <a:r>
            <a:rPr lang="en-US" sz="3200" b="1" kern="1200" dirty="0" smtClean="0">
              <a:solidFill>
                <a:srgbClr val="FF0000"/>
              </a:solidFill>
            </a:rPr>
            <a:t>Legal Form</a:t>
          </a:r>
          <a:r>
            <a:rPr lang="ar-EG" sz="3200" b="1" kern="1200" dirty="0" smtClean="0">
              <a:solidFill>
                <a:srgbClr val="FF0000"/>
              </a:solidFill>
            </a:rPr>
            <a:t>  </a:t>
          </a:r>
          <a:endParaRPr lang="ar-EG" sz="3200" b="1" kern="1200" dirty="0">
            <a:solidFill>
              <a:srgbClr val="FF0000"/>
            </a:solidFill>
          </a:endParaRPr>
        </a:p>
      </dsp:txBody>
      <dsp:txXfrm>
        <a:off x="2037884" y="466927"/>
        <a:ext cx="5256468" cy="1731464"/>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A5E9C5-FD14-4918-843E-492DFD8028E1}">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rgbClr val="99FFCC"/>
          </a:solidFill>
          <a:prstDash val="solid"/>
          <a:miter lim="800000"/>
        </a:ln>
        <a:effectLst/>
      </dsp:spPr>
      <dsp:style>
        <a:lnRef idx="2">
          <a:scrgbClr r="0" g="0" b="0"/>
        </a:lnRef>
        <a:fillRef idx="1">
          <a:scrgbClr r="0" g="0" b="0"/>
        </a:fillRef>
        <a:effectRef idx="0">
          <a:scrgbClr r="0" g="0" b="0"/>
        </a:effectRef>
        <a:fontRef idx="minor"/>
      </dsp:style>
    </dsp:sp>
    <dsp:sp modelId="{EE4747A5-F320-4821-8046-EB5B492C6F87}">
      <dsp:nvSpPr>
        <dsp:cNvPr id="0" name=""/>
        <dsp:cNvSpPr/>
      </dsp:nvSpPr>
      <dsp:spPr>
        <a:xfrm>
          <a:off x="1944216" y="373259"/>
          <a:ext cx="5443804" cy="1918800"/>
        </a:xfrm>
        <a:prstGeom prst="roundRect">
          <a:avLst/>
        </a:prstGeom>
        <a:solidFill>
          <a:srgbClr val="99FFCC"/>
        </a:solidFill>
        <a:ln w="12700" cap="flat" cmpd="sng" algn="ctr">
          <a:solidFill>
            <a:srgbClr val="99FFC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solidFill>
                <a:srgbClr val="FF0000"/>
              </a:solidFill>
            </a:rPr>
            <a:t>التنظيم وطاقم العمل </a:t>
          </a:r>
          <a:r>
            <a:rPr lang="en-US" sz="3200" b="1" kern="1200" dirty="0" smtClean="0">
              <a:solidFill>
                <a:srgbClr val="FF0000"/>
              </a:solidFill>
            </a:rPr>
            <a:t>Organization and Staff</a:t>
          </a:r>
          <a:r>
            <a:rPr lang="ar-EG" sz="3200" b="1" kern="1200" dirty="0" smtClean="0">
              <a:solidFill>
                <a:srgbClr val="FF0000"/>
              </a:solidFill>
            </a:rPr>
            <a:t>   </a:t>
          </a:r>
          <a:endParaRPr lang="ar-EG" sz="3200" b="1" kern="1200" dirty="0">
            <a:solidFill>
              <a:srgbClr val="FF0000"/>
            </a:solidFill>
          </a:endParaRPr>
        </a:p>
      </dsp:txBody>
      <dsp:txXfrm>
        <a:off x="2037884" y="466927"/>
        <a:ext cx="5256468" cy="1731464"/>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E1DF5A-0D88-4491-80D1-9C1AF303D9F5}">
      <dsp:nvSpPr>
        <dsp:cNvPr id="0" name=""/>
        <dsp:cNvSpPr/>
      </dsp:nvSpPr>
      <dsp:spPr>
        <a:xfrm>
          <a:off x="0" y="1332660"/>
          <a:ext cx="8568952" cy="1638000"/>
        </a:xfrm>
        <a:prstGeom prst="rect">
          <a:avLst/>
        </a:prstGeom>
        <a:solidFill>
          <a:schemeClr val="lt1">
            <a:alpha val="90000"/>
            <a:hueOff val="0"/>
            <a:satOff val="0"/>
            <a:lumOff val="0"/>
            <a:alphaOff val="0"/>
          </a:schemeClr>
        </a:solidFill>
        <a:ln w="12700" cap="flat" cmpd="sng" algn="ctr">
          <a:solidFill>
            <a:srgbClr val="7030A0"/>
          </a:solidFill>
          <a:prstDash val="solid"/>
          <a:miter lim="800000"/>
        </a:ln>
        <a:effectLst/>
      </dsp:spPr>
      <dsp:style>
        <a:lnRef idx="2">
          <a:scrgbClr r="0" g="0" b="0"/>
        </a:lnRef>
        <a:fillRef idx="1">
          <a:scrgbClr r="0" g="0" b="0"/>
        </a:fillRef>
        <a:effectRef idx="0">
          <a:scrgbClr r="0" g="0" b="0"/>
        </a:effectRef>
        <a:fontRef idx="minor"/>
      </dsp:style>
    </dsp:sp>
    <dsp:sp modelId="{EBF92F89-EF12-4A8D-B363-AD2624EA9DBD}">
      <dsp:nvSpPr>
        <dsp:cNvPr id="0" name=""/>
        <dsp:cNvSpPr/>
      </dsp:nvSpPr>
      <dsp:spPr>
        <a:xfrm>
          <a:off x="1348787" y="373259"/>
          <a:ext cx="6791717" cy="1918800"/>
        </a:xfrm>
        <a:prstGeom prst="roundRect">
          <a:avLst/>
        </a:prstGeom>
        <a:solidFill>
          <a:srgbClr val="7030A0"/>
        </a:solidFill>
        <a:ln w="12700" cap="flat" cmpd="sng" algn="ctr">
          <a:solidFill>
            <a:srgbClr val="7030A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6720" tIns="0" rIns="226720" bIns="0" numCol="1" spcCol="1270" anchor="ctr" anchorCtr="0">
          <a:noAutofit/>
        </a:bodyPr>
        <a:lstStyle/>
        <a:p>
          <a:pPr lvl="0" algn="ctr" defTabSz="1422400" rtl="1">
            <a:lnSpc>
              <a:spcPct val="90000"/>
            </a:lnSpc>
            <a:spcBef>
              <a:spcPct val="0"/>
            </a:spcBef>
            <a:spcAft>
              <a:spcPct val="35000"/>
            </a:spcAft>
          </a:pPr>
          <a:r>
            <a:rPr lang="ar-EG" sz="3200" b="1" kern="1200" dirty="0" smtClean="0"/>
            <a:t>تشغيل المؤسسة وتكاليفها </a:t>
          </a:r>
        </a:p>
        <a:p>
          <a:pPr lvl="0" algn="ctr" defTabSz="1422400" rtl="1">
            <a:lnSpc>
              <a:spcPct val="90000"/>
            </a:lnSpc>
            <a:spcBef>
              <a:spcPct val="0"/>
            </a:spcBef>
            <a:spcAft>
              <a:spcPct val="35000"/>
            </a:spcAft>
          </a:pPr>
          <a:r>
            <a:rPr lang="en-US" sz="3200" b="1" kern="1200" dirty="0" smtClean="0"/>
            <a:t>Business Operations and Costs</a:t>
          </a:r>
          <a:r>
            <a:rPr lang="ar-EG" sz="3200" b="1" kern="1200" dirty="0" smtClean="0"/>
            <a:t>    </a:t>
          </a:r>
          <a:endParaRPr lang="ar-EG" sz="3200" b="1" kern="1200" dirty="0"/>
        </a:p>
      </dsp:txBody>
      <dsp:txXfrm>
        <a:off x="1442455" y="466927"/>
        <a:ext cx="6604381" cy="1731464"/>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CDA349-1F1E-4640-981B-EFABD2428664}">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rgbClr val="FF9966"/>
          </a:solidFill>
          <a:prstDash val="solid"/>
          <a:miter lim="800000"/>
        </a:ln>
        <a:effectLst/>
      </dsp:spPr>
      <dsp:style>
        <a:lnRef idx="2">
          <a:scrgbClr r="0" g="0" b="0"/>
        </a:lnRef>
        <a:fillRef idx="1">
          <a:scrgbClr r="0" g="0" b="0"/>
        </a:fillRef>
        <a:effectRef idx="0">
          <a:scrgbClr r="0" g="0" b="0"/>
        </a:effectRef>
        <a:fontRef idx="minor"/>
      </dsp:style>
    </dsp:sp>
    <dsp:sp modelId="{144C2097-D1DC-45AF-B75F-9542EABD93A0}">
      <dsp:nvSpPr>
        <dsp:cNvPr id="0" name=""/>
        <dsp:cNvSpPr/>
      </dsp:nvSpPr>
      <dsp:spPr>
        <a:xfrm>
          <a:off x="1944216" y="373259"/>
          <a:ext cx="5443804" cy="1918800"/>
        </a:xfrm>
        <a:prstGeom prst="roundRect">
          <a:avLst/>
        </a:prstGeom>
        <a:solidFill>
          <a:srgbClr val="FF9966"/>
        </a:solidFill>
        <a:ln w="12700" cap="flat" cmpd="sng" algn="ctr">
          <a:solidFill>
            <a:srgbClr val="FF996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t>رأس مال البدء</a:t>
          </a:r>
        </a:p>
        <a:p>
          <a:pPr lvl="0" algn="ctr" defTabSz="1422400" rtl="1">
            <a:lnSpc>
              <a:spcPct val="90000"/>
            </a:lnSpc>
            <a:spcBef>
              <a:spcPct val="0"/>
            </a:spcBef>
            <a:spcAft>
              <a:spcPct val="35000"/>
            </a:spcAft>
          </a:pPr>
          <a:r>
            <a:rPr lang="ar-EG" sz="3200" b="1" kern="1200" dirty="0" smtClean="0"/>
            <a:t> </a:t>
          </a:r>
          <a:r>
            <a:rPr lang="en-US" sz="3200" b="1" kern="1200" dirty="0" smtClean="0"/>
            <a:t>Start-up Capital</a:t>
          </a:r>
          <a:endParaRPr lang="ar-EG" sz="3200" b="1" kern="1200" dirty="0"/>
        </a:p>
      </dsp:txBody>
      <dsp:txXfrm>
        <a:off x="2037884" y="466927"/>
        <a:ext cx="5256468" cy="1731464"/>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FC5E80C-568C-44C4-BBEE-3A3892197BBB}">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rgbClr val="FF0000"/>
          </a:solidFill>
          <a:prstDash val="solid"/>
          <a:miter lim="800000"/>
        </a:ln>
        <a:effectLst/>
      </dsp:spPr>
      <dsp:style>
        <a:lnRef idx="2">
          <a:scrgbClr r="0" g="0" b="0"/>
        </a:lnRef>
        <a:fillRef idx="1">
          <a:scrgbClr r="0" g="0" b="0"/>
        </a:fillRef>
        <a:effectRef idx="0">
          <a:scrgbClr r="0" g="0" b="0"/>
        </a:effectRef>
        <a:fontRef idx="minor"/>
      </dsp:style>
    </dsp:sp>
    <dsp:sp modelId="{8D7D3A7C-1D34-4478-A896-25112D0F3856}">
      <dsp:nvSpPr>
        <dsp:cNvPr id="0" name=""/>
        <dsp:cNvSpPr/>
      </dsp:nvSpPr>
      <dsp:spPr>
        <a:xfrm>
          <a:off x="1944216" y="373259"/>
          <a:ext cx="5443804" cy="1918800"/>
        </a:xfrm>
        <a:prstGeom prst="roundRect">
          <a:avLst/>
        </a:prstGeom>
        <a:solidFill>
          <a:srgbClr val="FF0000"/>
        </a:solidFill>
        <a:ln w="12700" cap="flat" cmpd="sng" algn="ctr">
          <a:solidFill>
            <a:srgbClr val="FF000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t>مصادر رأس مال البدء</a:t>
          </a:r>
          <a:endParaRPr lang="ar-EG" sz="3200" b="1" kern="1200" dirty="0"/>
        </a:p>
      </dsp:txBody>
      <dsp:txXfrm>
        <a:off x="2037884" y="466927"/>
        <a:ext cx="5256468" cy="1731464"/>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0C9C529-4CC4-46F2-AF33-EC4C51865BDC}">
      <dsp:nvSpPr>
        <dsp:cNvPr id="0" name=""/>
        <dsp:cNvSpPr/>
      </dsp:nvSpPr>
      <dsp:spPr>
        <a:xfrm>
          <a:off x="0" y="1332660"/>
          <a:ext cx="7776864" cy="1638000"/>
        </a:xfrm>
        <a:prstGeom prst="rect">
          <a:avLst/>
        </a:prstGeom>
        <a:solidFill>
          <a:schemeClr val="lt1">
            <a:alpha val="90000"/>
            <a:hueOff val="0"/>
            <a:satOff val="0"/>
            <a:lumOff val="0"/>
            <a:alphaOff val="0"/>
          </a:schemeClr>
        </a:solidFill>
        <a:ln w="12700" cap="flat" cmpd="sng" algn="ctr">
          <a:solidFill>
            <a:srgbClr val="C74BCA"/>
          </a:solidFill>
          <a:prstDash val="solid"/>
          <a:miter lim="800000"/>
        </a:ln>
        <a:effectLst/>
      </dsp:spPr>
      <dsp:style>
        <a:lnRef idx="2">
          <a:scrgbClr r="0" g="0" b="0"/>
        </a:lnRef>
        <a:fillRef idx="1">
          <a:scrgbClr r="0" g="0" b="0"/>
        </a:fillRef>
        <a:effectRef idx="0">
          <a:scrgbClr r="0" g="0" b="0"/>
        </a:effectRef>
        <a:fontRef idx="minor"/>
      </dsp:style>
    </dsp:sp>
    <dsp:sp modelId="{C5C823AD-9C44-4410-A063-0A43FF268E07}">
      <dsp:nvSpPr>
        <dsp:cNvPr id="0" name=""/>
        <dsp:cNvSpPr/>
      </dsp:nvSpPr>
      <dsp:spPr>
        <a:xfrm>
          <a:off x="1512195" y="373259"/>
          <a:ext cx="5875825" cy="1918800"/>
        </a:xfrm>
        <a:prstGeom prst="roundRect">
          <a:avLst/>
        </a:prstGeom>
        <a:solidFill>
          <a:srgbClr val="C74BCA"/>
        </a:solidFill>
        <a:ln w="12700" cap="flat" cmpd="sng" algn="ctr">
          <a:solidFill>
            <a:srgbClr val="C74BCA"/>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63" tIns="0" rIns="205763" bIns="0" numCol="1" spcCol="1270" anchor="ctr" anchorCtr="0">
          <a:noAutofit/>
        </a:bodyPr>
        <a:lstStyle/>
        <a:p>
          <a:pPr lvl="0" algn="ctr" defTabSz="1422400" rtl="1">
            <a:lnSpc>
              <a:spcPct val="90000"/>
            </a:lnSpc>
            <a:spcBef>
              <a:spcPct val="0"/>
            </a:spcBef>
            <a:spcAft>
              <a:spcPct val="35000"/>
            </a:spcAft>
          </a:pPr>
          <a:r>
            <a:rPr lang="ar-EG" sz="3200" b="1" kern="1200" dirty="0" smtClean="0"/>
            <a:t>بيان الارباح والخسائر التقديرية </a:t>
          </a:r>
          <a:r>
            <a:rPr lang="en-US" sz="3200" b="1" kern="1200" dirty="0" smtClean="0"/>
            <a:t>Estimated Profit and loss</a:t>
          </a:r>
          <a:endParaRPr lang="ar-EG" sz="3200" b="1" kern="1200" dirty="0"/>
        </a:p>
      </dsp:txBody>
      <dsp:txXfrm>
        <a:off x="1605863" y="466927"/>
        <a:ext cx="5688489" cy="1731464"/>
      </dsp:txXfrm>
    </dsp:sp>
  </dsp:spTree>
</dsp:drawing>
</file>

<file path=ppt/diagrams/layout1.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10.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00.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8/layout/AlternatingPictureCircles">
  <dgm:title val=""/>
  <dgm:desc val=""/>
  <dgm:catLst>
    <dgm:cat type="picture" pri="17000"/>
    <dgm:cat type="pictureconvert" pri="17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3" destOrd="0"/>
      </dgm:cxnLst>
      <dgm:bg/>
      <dgm:whole/>
    </dgm:dataModel>
  </dgm:clrData>
  <dgm:layoutNode name="Name0">
    <dgm:varLst>
      <dgm:chMax/>
      <dgm:chPref/>
      <dgm:dir/>
    </dgm:varLst>
    <dgm:alg type="lin">
      <dgm:param type="linDir" val="fromT"/>
      <dgm:param type="fallback" val="2D"/>
      <dgm:param type="horzAlign" val="ctr"/>
      <dgm:param type="nodeVertAlign" val="t"/>
    </dgm:alg>
    <dgm:shape xmlns:r="http://schemas.openxmlformats.org/officeDocument/2006/relationships" r:blip="">
      <dgm:adjLst/>
    </dgm:shape>
    <dgm:choose name="Name1">
      <dgm:if name="Name2" axis="ch" ptType="node" func="cnt" op="gte" val="2">
        <dgm:constrLst>
          <dgm:constr type="primFontSz" for="des" ptType="node" op="equ" val="65"/>
          <dgm:constr type="w" for="ch" forName="composite" refType="h" refFor="ch" refForName="composite" fact="2.9499"/>
          <dgm:constr type="h" for="ch" forName="composite" refType="h"/>
          <dgm:constr type="h" for="ch" forName="ConnectorComposite" refType="w" refFor="ch" refForName="composite" op="equ" fact="0.1685"/>
          <dgm:constr type="w" for="ch" forName="ConnectorComposite" refType="h" refFor="ch" refForName="ConnectorComposite" op="equ"/>
        </dgm:constrLst>
      </dgm:if>
      <dgm:else name="Name3">
        <dgm:constrLst>
          <dgm:constr type="primFontSz" for="des" ptType="node" op="equ" val="65"/>
          <dgm:constr type="w" for="ch" forName="composite" refType="h" refFor="ch" refForName="composite" fact="1.9752"/>
          <dgm:constr type="h" for="ch" forName="composite" refType="h"/>
          <dgm:constr type="h" for="ch" forName="ConnectorComposite" refType="w" refFor="ch" refForName="composite" op="equ" fact="0.1685"/>
          <dgm:constr type="w" for="ch" forName="ConnectorComposite" refType="h" refFor="ch" refForName="ConnectorComposite" op="equ"/>
        </dgm:constrLst>
      </dgm:else>
    </dgm:choose>
    <dgm:forEach name="nodesForEach" axis="ch" ptType="node">
      <dgm:layoutNode name="composite">
        <dgm:alg type="composite"/>
        <dgm:shape xmlns:r="http://schemas.openxmlformats.org/officeDocument/2006/relationships" r:blip="">
          <dgm:adjLst/>
        </dgm:shape>
        <dgm:choose name="Name4">
          <dgm:if name="Name5" axis="precedSib" ptType="sibTrans" func="cnt" op="lte" val="0">
            <dgm:choose name="Name6">
              <dgm:if name="Name7" axis="followSib" ptType="sibTrans" func="cnt" op="lte" val="0">
                <dgm:choose name="Name8">
                  <dgm:if name="Name9" func="var" arg="dir" op="equ" val="norm">
                    <dgm:constrLst>
                      <dgm:constr type="l" for="ch" forName="Accent" refType="w" fact="0.4937"/>
                      <dgm:constr type="t" for="ch" forName="Accent" refType="h" fact="0"/>
                      <dgm:constr type="h" for="ch" forName="Accent" refType="w" refFor="ch" refForName="Accent"/>
                      <dgm:constr type="w" for="ch" forName="Accent" refType="w" fact="0.5063"/>
                      <dgm:constr type="l" for="ch" forName="Parent" refType="w" fact="0.5494"/>
                      <dgm:constr type="t" for="ch" forName="Parent" refType="h" fact="0.11"/>
                      <dgm:constr type="h" for="ch" forName="Parent" refType="w" refFor="ch" refForName="Parent"/>
                      <dgm:constr type="w" for="ch" forName="Parent" refType="w" fact="0.3949"/>
                      <dgm:constr type="l" for="ch" forName="Image" refType="w" fact="0"/>
                      <dgm:constr type="t" for="ch" forName="Image" refType="h" fact="0.035"/>
                      <dgm:constr type="h" for="ch" forName="Image" refType="h" fact="0.93"/>
                      <dgm:constr type="w" for="ch" forName="Image" refType="w" fact="0.6227"/>
                    </dgm:constrLst>
                  </dgm:if>
                  <dgm:else name="Name10">
                    <dgm:constrLst>
                      <dgm:constr type="l" for="ch" forName="Accent" refType="w" fact="0"/>
                      <dgm:constr type="t" for="ch" forName="Accent" refType="h" fact="0"/>
                      <dgm:constr type="h" for="ch" forName="Accent" refType="w" refFor="ch" refForName="Accent"/>
                      <dgm:constr type="w" for="ch" forName="Accent" refType="w" fact="0.5063"/>
                      <dgm:constr type="l" for="ch" forName="Parent" refType="w" fact="0.0557"/>
                      <dgm:constr type="t" for="ch" forName="Parent" refType="h" fact="0.11"/>
                      <dgm:constr type="h" for="ch" forName="Parent" refType="w" refFor="ch" refForName="Parent"/>
                      <dgm:constr type="w" for="ch" forName="Parent" refType="w" fact="0.3949"/>
                      <dgm:constr type="l" for="ch" forName="Image" refType="w" fact="0.3773"/>
                      <dgm:constr type="t" for="ch" forName="Image" refType="h" fact="0.035"/>
                      <dgm:constr type="h" for="ch" forName="Image" refType="h" fact="0.93"/>
                      <dgm:constr type="w" for="ch" forName="Image" refType="w" fact="0.6227"/>
                    </dgm:constrLst>
                  </dgm:else>
                </dgm:choose>
              </dgm:if>
              <dgm:else name="Name11">
                <dgm:choose name="Name12">
                  <dgm:if name="Name13" func="var" arg="dir" op="equ" val="norm">
                    <dgm:choose name="Name14">
                      <dgm:if name="Name1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1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17">
                    <dgm:choose name="Name18">
                      <dgm:if name="Name1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2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if>
          <dgm:else name="Name21">
            <dgm:choose name="Name22">
              <dgm:if name="Name23" func="var" arg="dir" op="equ" val="norm">
                <dgm:choose name="Name24">
                  <dgm:if name="Name2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2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27">
                <dgm:choose name="Name28">
                  <dgm:if name="Name2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3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layoutNode name="Accent" styleLbl="alignNode1">
          <dgm:varLst>
            <dgm:chMax val="0"/>
            <dgm:chPref val="0"/>
          </dgm:varLst>
          <dgm:alg type="sp"/>
          <dgm:shape xmlns:r="http://schemas.openxmlformats.org/officeDocument/2006/relationships" type="donut" r:blip="">
            <dgm:adjLst>
              <dgm:adj idx="1" val="0.1101"/>
            </dgm:adjLst>
          </dgm:shape>
          <dgm:presOf/>
        </dgm:layoutNode>
        <dgm:layoutNode name="Image" styleLbl="bgImgPlace1">
          <dgm:varLst>
            <dgm:chMax val="0"/>
            <dgm:chPref val="0"/>
            <dgm:bulletEnabled val="1"/>
          </dgm:varLst>
          <dgm:alg type="sp"/>
          <dgm:shape xmlns:r="http://schemas.openxmlformats.org/officeDocument/2006/relationships" type="rect" r:blip="" blipPhldr="1">
            <dgm:adjLst/>
          </dgm:shape>
          <dgm:presOf/>
        </dgm:layoutNode>
        <dgm:layoutNode name="Parent" styleLbl="fgAccFollowNode1">
          <dgm:varLst>
            <dgm:chMax val="0"/>
            <dgm:chPref val="0"/>
            <dgm:bulletEnabled val="1"/>
          </dgm:varLst>
          <dgm:alg type="tx">
            <dgm:param type="txAnchorVertCh" val="mid"/>
          </dgm:alg>
          <dgm:shape xmlns:r="http://schemas.openxmlformats.org/officeDocument/2006/relationships" type="ellipse" r:blip="">
            <dgm:adjLst/>
          </dgm:shape>
          <dgm:presOf axis="desOrSelf"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Space">
          <dgm:varLst>
            <dgm:chMax val="0"/>
            <dgm:chPref val="0"/>
          </dgm:varLst>
          <dgm:alg type="sp"/>
          <dgm:shape xmlns:r="http://schemas.openxmlformats.org/officeDocument/2006/relationships" r:blip="">
            <dgm:adjLst/>
          </dgm:shape>
          <dgm:presOf/>
        </dgm:layoutNode>
      </dgm:layoutNode>
      <dgm:forEach name="Name31" axis="followSib" ptType="sibTrans" cnt="1">
        <dgm:layoutNode name="ConnectorComposite">
          <dgm:alg type="composite">
            <dgm:param type="ar" val=".4"/>
          </dgm:alg>
          <dgm:shape xmlns:r="http://schemas.openxmlformats.org/officeDocument/2006/relationships" r:blip="">
            <dgm:adjLst/>
          </dgm:shape>
          <dgm:constrLst>
            <dgm:constr type="l" for="ch" forName="TopSpacing" refType="w" fact="0"/>
            <dgm:constr type="t" for="ch" forName="TopSpacing" refType="h" fact="0"/>
            <dgm:constr type="h" for="ch" forName="TopSpacing" refType="h" fact="0.3"/>
            <dgm:constr type="w" for="ch" forName="TopSpacing" refType="w"/>
            <dgm:constr type="l" for="ch" forName="Connector" refType="w" fact="0"/>
            <dgm:constr type="t" for="ch" forName="Connector" refType="h" fact="0.3"/>
            <dgm:constr type="h" for="ch" forName="Connector" refType="h" fact="0.4"/>
            <dgm:constr type="w" for="ch" forName="Connector" refType="h" refFor="ch" refForName="Connector"/>
            <dgm:constr type="l" for="ch" forName="BottomSpacing" refType="w" fact="0"/>
            <dgm:constr type="t" for="ch" forName="BottomSpacing" refType="h" fact="0.7"/>
            <dgm:constr type="h" for="ch" forName="BottomSpacing" refType="h" fact="0.3"/>
            <dgm:constr type="w" for="ch" forName="BottomSpacing" refType="w"/>
          </dgm:constrLst>
          <dgm:layoutNode name="TopSpacing">
            <dgm:alg type="sp"/>
            <dgm:shape xmlns:r="http://schemas.openxmlformats.org/officeDocument/2006/relationships" r:blip="">
              <dgm:adjLst/>
            </dgm:shape>
          </dgm:layoutNode>
          <dgm:layoutNode name="Connector" styleLbl="alignNode1">
            <dgm:alg type="sp"/>
            <dgm:shape xmlns:r="http://schemas.openxmlformats.org/officeDocument/2006/relationships" type="flowChartConnector" r:blip="">
              <dgm:adjLst/>
            </dgm:shape>
            <dgm:presOf/>
          </dgm:layoutNode>
          <dgm:layoutNode name="BottomSpacing">
            <dgm:alg type="sp"/>
            <dgm:shape xmlns:r="http://schemas.openxmlformats.org/officeDocument/2006/relationships" r:blip="">
              <dgm:adjLst/>
            </dgm:shape>
          </dgm:layoutNod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vList3#1">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15.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20.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8/layout/BubblePictureList">
  <dgm:title val=""/>
  <dgm:desc val=""/>
  <dgm:catLst>
    <dgm:cat type="picture" pri="22000"/>
    <dgm:cat type="pictureconvert" pri="22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8"/>
      <dgm:chPref val="8"/>
      <dgm:dir/>
    </dgm:varLst>
    <dgm:shape xmlns:r="http://schemas.openxmlformats.org/officeDocument/2006/relationships" r:blip="">
      <dgm:adjLst/>
    </dgm:shape>
    <dgm:choose name="Name1">
      <dgm:if name="Name2" axis="ch" ptType="node" func="cnt" op="equ" val="1">
        <dgm:alg type="composite">
          <dgm:param type="ar" val="1.7423"/>
        </dgm:alg>
        <dgm:choose name="Name3">
          <dgm:if name="Name4" func="var" arg="dir" op="equ" val="norm">
            <dgm:constrLst>
              <dgm:constr type="primFontSz" for="des" ptType="node" op="equ" val="65"/>
              <dgm:constr type="l" for="ch" forName="parent_text_1" refType="w" fact="0"/>
              <dgm:constr type="t" for="ch" forName="parent_text_1" refType="h" fact="0"/>
              <dgm:constr type="w" for="ch" forName="parent_text_1" refType="w" fact="0.6457"/>
              <dgm:constr type="h" for="ch" forName="parent_text_1" refType="h" fact="0.225"/>
              <dgm:constr type="l" for="ch" forName="image_accent_1" refType="w" fact="0.4305"/>
              <dgm:constr type="t" for="ch" forName="image_accent_1" refType="h" fact="0.2417"/>
              <dgm:constr type="w" for="ch" forName="image_accent_1" refType="w" fact="0.4352"/>
              <dgm:constr type="h" for="ch" forName="image_accent_1" refType="h" fact="0.7583"/>
              <dgm:constr type="l" for="ch" forName="accent_1" refType="w" fact="0.8709"/>
              <dgm:constr type="t" for="ch" forName="accent_1" refType="h" fact="0.1491"/>
              <dgm:constr type="w" for="ch" forName="accent_1" refType="w" fact="0.1291"/>
              <dgm:constr type="h" for="ch" forName="accent_1" refType="h" fact="0.225"/>
              <dgm:constr type="l" for="ch" forName="image_1" refType="w" fact="0.4457"/>
              <dgm:constr type="t" for="ch" forName="image_1" refType="h" fact="0.2709"/>
              <dgm:constr type="w" for="ch" forName="image_1" refType="w" fact="0.4018"/>
              <dgm:constr type="h" for="ch" forName="image_1" refType="h" fact="0.7"/>
            </dgm:constrLst>
          </dgm:if>
          <dgm:else name="Name5">
            <dgm:constrLst>
              <dgm:constr type="primFontSz" for="des" ptType="node" op="equ" val="65"/>
              <dgm:constr type="l" for="ch" forName="parent_text_1" refType="w" fact="0.3543"/>
              <dgm:constr type="t" for="ch" forName="parent_text_1" refType="h" fact="0"/>
              <dgm:constr type="w" for="ch" forName="parent_text_1" refType="w" fact="0.6457"/>
              <dgm:constr type="h" for="ch" forName="parent_text_1" refType="h" fact="0.225"/>
              <dgm:constr type="l" for="ch" forName="image_accent_1" refType="w" fact="0.1344"/>
              <dgm:constr type="t" for="ch" forName="image_accent_1" refType="h" fact="0.2417"/>
              <dgm:constr type="w" for="ch" forName="image_accent_1" refType="w" fact="0.4352"/>
              <dgm:constr type="h" for="ch" forName="image_accent_1" refType="h" fact="0.7583"/>
              <dgm:constr type="l" for="ch" forName="accent_1" refType="w" fact="0"/>
              <dgm:constr type="t" for="ch" forName="accent_1" refType="h" fact="0.1491"/>
              <dgm:constr type="w" for="ch" forName="accent_1" refType="w" fact="0.1291"/>
              <dgm:constr type="h" for="ch" forName="accent_1" refType="h" fact="0.225"/>
              <dgm:constr type="l" for="ch" forName="image_1" refType="w" fact="0.1525"/>
              <dgm:constr type="t" for="ch" forName="image_1" refType="h" fact="0.2709"/>
              <dgm:constr type="w" for="ch" forName="image_1" refType="w" fact="0.4018"/>
              <dgm:constr type="h" for="ch" forName="image_1" refType="h" fact="0.7"/>
            </dgm:constrLst>
          </dgm:else>
        </dgm:choose>
      </dgm:if>
      <dgm:if name="Name6" axis="ch" ptType="node" func="cnt" op="equ" val="2">
        <dgm:alg type="composite">
          <dgm:param type="ar" val="3.193"/>
        </dgm:alg>
        <dgm:choose name="Name7">
          <dgm:if name="Name8" func="var" arg="dir" op="equ" val="norm">
            <dgm:constrLst>
              <dgm:constr type="primFontSz" for="des" ptType="node" op="equ" val="65"/>
              <dgm:constr type="l" for="ch" forName="image_accent_1" refType="w" fact="0.2342"/>
              <dgm:constr type="t" for="ch" forName="image_accent_1" refType="h" fact="0.2354"/>
              <dgm:constr type="w" for="ch" forName="image_accent_1" refType="w" fact="0.2394"/>
              <dgm:constr type="h" for="ch" forName="image_accent_1" refType="h" fact="0.7646"/>
              <dgm:constr type="l" for="ch" forName="image_1" refType="w" fact="0.2434"/>
              <dgm:constr type="t" for="ch" forName="image_1" refType="h" fact="0.2648"/>
              <dgm:constr type="w" for="ch" forName="image_1" refType="w" fact="0.2211"/>
              <dgm:constr type="h" for="ch" forName="image_1" refType="h" fact="0.7058"/>
              <dgm:constr type="l" for="ch" forName="parent_text_1" refType="w" fact="0"/>
              <dgm:constr type="t" for="ch" forName="parent_text_1" refType="h" fact="0"/>
              <dgm:constr type="w" for="ch" forName="parent_text_1" refType="w" fact="0.3553"/>
              <dgm:constr type="h" for="ch" forName="parent_text_1" refType="h" fact="0.215"/>
              <dgm:constr type="l" for="ch" forName="image_accent_2" refType="w" fact="0.5"/>
              <dgm:constr type="t" for="ch" forName="image_accent_2" refType="h" fact="0.3883"/>
              <dgm:constr type="w" for="ch" forName="image_accent_2" refType="w" fact="0.1253"/>
              <dgm:constr type="h" for="ch" forName="image_accent_2" refType="h" fact="0.4"/>
              <dgm:constr type="l" for="ch" forName="image_2" refType="w" fact="0.5074"/>
              <dgm:constr type="t" for="ch" forName="image_2" refType="h" fact="0.4118"/>
              <dgm:constr type="w" for="ch" forName="image_2" refType="w" fact="0.1105"/>
              <dgm:constr type="h" for="ch" forName="image_2" refType="h" fact="0.3529"/>
              <dgm:constr type="l" for="ch" forName="parent_text_2" refType="w" fact="0.6447"/>
              <dgm:constr type="t" for="ch" forName="parent_text_2" refType="h" fact="0.4118"/>
              <dgm:constr type="w" for="ch" forName="parent_text_2" refType="w" fact="0.3553"/>
              <dgm:constr type="h" for="ch" forName="parent_text_2" refType="h" fact="0.3529"/>
              <dgm:constr type="l" for="ch" forName="accent_1" refType="w" fact="0.6316"/>
              <dgm:constr type="t" for="ch" forName="accent_1" refType="h" fact="0.7899"/>
              <dgm:constr type="w" for="ch" forName="accent_1" refType="w" fact="0.0395"/>
              <dgm:constr type="h" for="ch" forName="accent_1" refType="h" fact="0.126"/>
            </dgm:constrLst>
          </dgm:if>
          <dgm:else name="Name9">
            <dgm:constrLst>
              <dgm:constr type="primFontSz" for="des" ptType="node" op="equ" val="65"/>
              <dgm:constr type="l" for="ch" forName="image_accent_2" refType="w" fact="0.3747"/>
              <dgm:constr type="t" for="ch" forName="image_accent_2" refType="h" fact="0.3883"/>
              <dgm:constr type="w" for="ch" forName="image_accent_2" refType="w" fact="0.1253"/>
              <dgm:constr type="h" for="ch" forName="image_accent_2" refType="h" fact="0.4"/>
              <dgm:constr type="l" for="ch" forName="image_2" refType="w" fact="0.3821"/>
              <dgm:constr type="t" for="ch" forName="image_2" refType="h" fact="0.4118"/>
              <dgm:constr type="w" for="ch" forName="image_2" refType="w" fact="0.1105"/>
              <dgm:constr type="h" for="ch" forName="image_2" refType="h" fact="0.3529"/>
              <dgm:constr type="l" for="ch" forName="parent_text_1" refType="w" fact="0.6447"/>
              <dgm:constr type="t" for="ch" forName="parent_text_1" refType="h" fact="0"/>
              <dgm:constr type="w" for="ch" forName="parent_text_1" refType="w" fact="0.3553"/>
              <dgm:constr type="h" for="ch" forName="parent_text_1" refType="h" fact="0.215"/>
              <dgm:constr type="l" for="ch" forName="parent_text_2" refType="w" fact="0"/>
              <dgm:constr type="t" for="ch" forName="parent_text_2" refType="h" fact="0.4118"/>
              <dgm:constr type="w" for="ch" forName="parent_text_2" refType="w" fact="0.3553"/>
              <dgm:constr type="h" for="ch" forName="parent_text_2" refType="h" fact="0.3529"/>
              <dgm:constr type="l" for="ch" forName="image_accent_1" refType="w" fact="0.5263"/>
              <dgm:constr type="t" for="ch" forName="image_accent_1" refType="h" fact="0.2354"/>
              <dgm:constr type="w" for="ch" forName="image_accent_1" refType="w" fact="0.2394"/>
              <dgm:constr type="h" for="ch" forName="image_accent_1" refType="h" fact="0.7646"/>
              <dgm:constr type="l" for="ch" forName="image_1" refType="w" fact="0.5355"/>
              <dgm:constr type="t" for="ch" forName="image_1" refType="h" fact="0.2648"/>
              <dgm:constr type="w" for="ch" forName="image_1" refType="w" fact="0.2211"/>
              <dgm:constr type="h" for="ch" forName="image_1" refType="h" fact="0.7058"/>
              <dgm:constr type="l" for="ch" forName="accent_1" refType="w" fact="0.3289"/>
              <dgm:constr type="t" for="ch" forName="accent_1" refType="h" fact="0.7899"/>
              <dgm:constr type="w" for="ch" forName="accent_1" refType="w" fact="0.0395"/>
              <dgm:constr type="h" for="ch" forName="accent_1" refType="h" fact="0.126"/>
            </dgm:constrLst>
          </dgm:else>
        </dgm:choose>
      </dgm:if>
      <dgm:if name="Name10" axis="ch" ptType="node" func="cnt" op="equ" val="3">
        <dgm:alg type="composite">
          <dgm:param type="ar" val="2.4052"/>
        </dgm:alg>
        <dgm:choose name="Name11">
          <dgm:if name="Name12" func="var" arg="dir" op="equ" val="norm">
            <dgm:constrLst>
              <dgm:constr type="primFontSz" for="des" ptType="node" op="equ" val="65"/>
              <dgm:constr type="l" for="ch" forName="accent_3" refType="w" fact="0.6316"/>
              <dgm:constr type="t" for="ch" forName="accent_3" refType="h" fact="0.8355"/>
              <dgm:constr type="w" for="ch" forName="accent_3" refType="w" fact="0.0395"/>
              <dgm:constr type="h" for="ch" forName="accent_3" refType="h" fact="0.0949"/>
              <dgm:constr type="l" for="ch" forName="image_accent_2" refType="w" fact="0.4936"/>
              <dgm:constr type="t" for="ch" forName="image_accent_2" refType="h" fact="0.5329"/>
              <dgm:constr type="w" for="ch" forName="image_accent_2" refType="w" fact="0.1253"/>
              <dgm:constr type="h" for="ch" forName="image_accent_2" refType="h" fact="0.3013"/>
              <dgm:constr type="l" for="ch" forName="image_2" refType="w" fact="0.501"/>
              <dgm:constr type="t" for="ch" forName="image_2" refType="h" fact="0.5507"/>
              <dgm:constr type="w" for="ch" forName="image_2" refType="w" fact="0.1105"/>
              <dgm:constr type="h" for="ch" forName="image_2" refType="h" fact="0.2658"/>
              <dgm:constr type="l" for="ch" forName="image_accent_3" refType="w" fact="0.4446"/>
              <dgm:constr type="t" for="ch" forName="image_accent_3" refType="h" fact="0.1076"/>
              <dgm:constr type="w" for="ch" forName="image_accent_3" refType="w" fact="0.1606"/>
              <dgm:constr type="h" for="ch" forName="image_accent_3" refType="h" fact="0.3864"/>
              <dgm:constr type="l" for="ch" forName="image_3" refType="w" fact="0.4531"/>
              <dgm:constr type="t" for="ch" forName="image_3" refType="h" fact="0.128"/>
              <dgm:constr type="w" for="ch" forName="image_3" refType="w" fact="0.1437"/>
              <dgm:constr type="h" for="ch" forName="image_3" refType="h" fact="0.3456"/>
              <dgm:constr type="l" for="ch" forName="image_accent_1" refType="w" fact="0.2368"/>
              <dgm:constr type="t" for="ch" forName="image_accent_1" refType="h" fact="0.4241"/>
              <dgm:constr type="w" for="ch" forName="image_accent_1" refType="w" fact="0.2394"/>
              <dgm:constr type="h" for="ch" forName="image_accent_1" refType="h" fact="0.5759"/>
              <dgm:constr type="l" for="ch" forName="image_1" refType="w" fact="0.246"/>
              <dgm:constr type="t" for="ch" forName="image_1" refType="h" fact="0.4462"/>
              <dgm:constr type="w" for="ch" forName="image_1" refType="w" fact="0.2211"/>
              <dgm:constr type="h" for="ch" forName="image_1" refType="h" fact="0.5317"/>
              <dgm:constr type="l" for="ch" forName="parent_text_1" refType="w" fact="0"/>
              <dgm:constr type="t" for="ch" forName="parent_text_1" refType="h" fact="0.128"/>
              <dgm:constr type="w" for="ch" forName="parent_text_1" refType="w" fact="0.3553"/>
              <dgm:constr type="h" for="ch" forName="parent_text_1" refType="h" fact="0.2775"/>
              <dgm:constr type="l" for="ch" forName="accent_1" refType="w" fact="0.3895"/>
              <dgm:constr type="t" for="ch" forName="accent_1" refType="h" fact="0"/>
              <dgm:constr type="w" for="ch" forName="accent_1" refType="w" fact="0.0711"/>
              <dgm:constr type="h" for="ch" forName="accent_1" refType="h" fact="0.1709"/>
              <dgm:constr type="l" for="ch" forName="parent_text_2" refType="w" fact="0.6447"/>
              <dgm:constr type="t" for="ch" forName="parent_text_2" refType="h" fact="0.5507"/>
              <dgm:constr type="w" for="ch" forName="parent_text_2" refType="w" fact="0.3553"/>
              <dgm:constr type="h" for="ch" forName="parent_text_2" refType="h" fact="0.2658"/>
              <dgm:constr type="l" for="ch" forName="parent_text_3" refType="w" fact="0.6316"/>
              <dgm:constr type="t" for="ch" forName="parent_text_3" refType="h" fact="0.128"/>
              <dgm:constr type="w" for="ch" forName="parent_text_3" refType="w" fact="0.3553"/>
              <dgm:constr type="h" for="ch" forName="parent_text_3" refType="h" fact="0.3456"/>
              <dgm:constr type="l" for="ch" forName="accent_2" refType="w" fact="0.5789"/>
              <dgm:constr type="t" for="ch" forName="accent_2" refType="h" fact="0.0127"/>
              <dgm:constr type="w" for="ch" forName="accent_2" refType="w" fact="0.0526"/>
              <dgm:constr type="h" for="ch" forName="accent_2" refType="h" fact="0.1266"/>
            </dgm:constrLst>
          </dgm:if>
          <dgm:else name="Name13">
            <dgm:constrLst>
              <dgm:constr type="primFontSz" for="des" ptType="node" op="equ" val="65"/>
              <dgm:constr type="l" for="ch" forName="accent_1" refType="w" fact="0.3289"/>
              <dgm:constr type="t" for="ch" forName="accent_1" refType="h" fact="0.8355"/>
              <dgm:constr type="w" for="ch" forName="accent_1" refType="w" fact="0.0395"/>
              <dgm:constr type="h" for="ch" forName="accent_1" refType="h" fact="0.0949"/>
              <dgm:constr type="l" for="ch" forName="image_accent_2" refType="w" fact="0.3811"/>
              <dgm:constr type="t" for="ch" forName="image_accent_2" refType="h" fact="0.5329"/>
              <dgm:constr type="w" for="ch" forName="image_accent_2" refType="w" fact="0.1253"/>
              <dgm:constr type="h" for="ch" forName="image_accent_2" refType="h" fact="0.3013"/>
              <dgm:constr type="l" for="ch" forName="image_2" refType="w" fact="0.3885"/>
              <dgm:constr type="t" for="ch" forName="image_2" refType="h" fact="0.5507"/>
              <dgm:constr type="w" for="ch" forName="image_2" refType="w" fact="0.1105"/>
              <dgm:constr type="h" for="ch" forName="image_2" refType="h" fact="0.2658"/>
              <dgm:constr type="l" for="ch" forName="image_accent_3" refType="w" fact="0.3947"/>
              <dgm:constr type="t" for="ch" forName="image_accent_3" refType="h" fact="0.1076"/>
              <dgm:constr type="w" for="ch" forName="image_accent_3" refType="w" fact="0.1606"/>
              <dgm:constr type="h" for="ch" forName="image_accent_3" refType="h" fact="0.3864"/>
              <dgm:constr type="l" for="ch" forName="image_3" refType="w" fact="0.4032"/>
              <dgm:constr type="t" for="ch" forName="image_3" refType="h" fact="0.128"/>
              <dgm:constr type="w" for="ch" forName="image_3" refType="w" fact="0.1437"/>
              <dgm:constr type="h" for="ch" forName="image_3" refType="h" fact="0.3456"/>
              <dgm:constr type="l" for="ch" forName="image_accent_1" refType="w" fact="0.5237"/>
              <dgm:constr type="t" for="ch" forName="image_accent_1" refType="h" fact="0.4241"/>
              <dgm:constr type="w" for="ch" forName="image_accent_1" refType="w" fact="0.2394"/>
              <dgm:constr type="h" for="ch" forName="image_accent_1" refType="h" fact="0.5759"/>
              <dgm:constr type="l" for="ch" forName="image_1" refType="w" fact="0.5329"/>
              <dgm:constr type="t" for="ch" forName="image_1" refType="h" fact="0.4462"/>
              <dgm:constr type="w" for="ch" forName="image_1" refType="w" fact="0.2211"/>
              <dgm:constr type="h" for="ch" forName="image_1" refType="h" fact="0.5317"/>
              <dgm:constr type="l" for="ch" forName="parent_text_1" refType="w" fact="0.6447"/>
              <dgm:constr type="t" for="ch" forName="parent_text_1" refType="h" fact="0.128"/>
              <dgm:constr type="w" for="ch" forName="parent_text_1" refType="w" fact="0.3553"/>
              <dgm:constr type="h" for="ch" forName="parent_text_1" refType="h" fact="0.2775"/>
              <dgm:constr type="l" for="ch" forName="accent_2" refType="w" fact="0.5395"/>
              <dgm:constr type="t" for="ch" forName="accent_2" refType="h" fact="0"/>
              <dgm:constr type="w" for="ch" forName="accent_2" refType="w" fact="0.0711"/>
              <dgm:constr type="h" for="ch" forName="accent_2" refType="h" fact="0.1709"/>
              <dgm:constr type="l" for="ch" forName="parent_text_3" refType="w" fact="0.0132"/>
              <dgm:constr type="t" for="ch" forName="parent_text_3" refType="h" fact="0.128"/>
              <dgm:constr type="w" for="ch" forName="parent_text_3" refType="w" fact="0.3553"/>
              <dgm:constr type="h" for="ch" forName="parent_text_3" refType="h" fact="0.3456"/>
              <dgm:constr type="l" for="ch" forName="parent_text_2" refType="w" fact="0"/>
              <dgm:constr type="t" for="ch" forName="parent_text_2" refType="h" fact="0.5507"/>
              <dgm:constr type="w" for="ch" forName="parent_text_2" refType="w" fact="0.3553"/>
              <dgm:constr type="h" for="ch" forName="parent_text_2" refType="h" fact="0.2658"/>
              <dgm:constr type="l" for="ch" forName="accent_3" refType="w" fact="0.3684"/>
              <dgm:constr type="t" for="ch" forName="accent_3" refType="h" fact="0.0127"/>
              <dgm:constr type="w" for="ch" forName="accent_3" refType="w" fact="0.0526"/>
              <dgm:constr type="h" for="ch" forName="accent_3" refType="h" fact="0.1266"/>
            </dgm:constrLst>
          </dgm:else>
        </dgm:choose>
      </dgm:if>
      <dgm:if name="Name14" axis="ch" ptType="node" func="cnt" op="equ" val="4">
        <dgm:alg type="composite">
          <dgm:param type="ar" val="1.6704"/>
        </dgm:alg>
        <dgm:choose name="Name15">
          <dgm:if name="Name16" func="var" arg="dir" op="equ" val="norm">
            <dgm:constrLst>
              <dgm:constr type="primFontSz" for="des" ptType="node" op="equ" val="65"/>
              <dgm:constr type="l" for="ch" forName="image_accent_4" refType="w" fact="0.4626"/>
              <dgm:constr type="t" for="ch" forName="image_accent_4" refType="h" fact="0.1415"/>
              <dgm:constr type="w" for="ch" forName="image_accent_4" refType="w" fact="0.1126"/>
              <dgm:constr type="h" for="ch" forName="image_accent_4" refType="h" fact="0.1881"/>
              <dgm:constr type="l" for="ch" forName="image_4" refType="w" fact="0.4692"/>
              <dgm:constr type="t" for="ch" forName="image_4" refType="h" fact="0.1526"/>
              <dgm:constr type="w" for="ch" forName="image_4" refType="w" fact="0.0994"/>
              <dgm:constr type="h" for="ch" forName="image_4" refType="h" fact="0.166"/>
              <dgm:constr type="l" for="ch" forName="image_accent_2" refType="w" fact="0.4936"/>
              <dgm:constr type="t" for="ch" forName="image_accent_2" refType="h" fact="0.6756"/>
              <dgm:constr type="w" for="ch" forName="image_accent_2" refType="w" fact="0.1253"/>
              <dgm:constr type="h" for="ch" forName="image_accent_2" refType="h" fact="0.2092"/>
              <dgm:constr type="l" for="ch" forName="image_2" refType="w" fact="0.501"/>
              <dgm:constr type="t" for="ch" forName="image_2" refType="h" fact="0.6879"/>
              <dgm:constr type="w" for="ch" forName="image_2" refType="w" fact="0.1105"/>
              <dgm:constr type="h" for="ch" forName="image_2" refType="h" fact="0.1846"/>
              <dgm:constr type="l" for="ch" forName="image_accent_3" refType="w" fact="0.4446"/>
              <dgm:constr type="t" for="ch" forName="image_accent_3" refType="h" fact="0.3802"/>
              <dgm:constr type="w" for="ch" forName="image_accent_3" refType="w" fact="0.1606"/>
              <dgm:constr type="h" for="ch" forName="image_accent_3" refType="h" fact="0.2683"/>
              <dgm:constr type="l" for="ch" forName="image_3" refType="w" fact="0.4531"/>
              <dgm:constr type="t" for="ch" forName="image_3" refType="h" fact="0.3944"/>
              <dgm:constr type="w" for="ch" forName="image_3" refType="w" fact="0.1437"/>
              <dgm:constr type="h" for="ch" forName="image_3" refType="h" fact="0.24"/>
              <dgm:constr type="l" for="ch" forName="image_accent_1" refType="w" fact="0.2368"/>
              <dgm:constr type="t" for="ch" forName="image_accent_1" refType="h" fact="0.6"/>
              <dgm:constr type="w" for="ch" forName="image_accent_1" refType="w" fact="0.2394"/>
              <dgm:constr type="h" for="ch" forName="image_accent_1" refType="h" fact="0.4"/>
              <dgm:constr type="l" for="ch" forName="image_1" refType="w" fact="0.246"/>
              <dgm:constr type="t" for="ch" forName="image_1" refType="h" fact="0.6154"/>
              <dgm:constr type="w" for="ch" forName="image_1" refType="w" fact="0.2211"/>
              <dgm:constr type="h" for="ch" forName="image_1" refType="h" fact="0.3692"/>
              <dgm:constr type="l" for="ch" forName="parent_text_1" refType="w" fact="0"/>
              <dgm:constr type="t" for="ch" forName="parent_text_1" refType="h" fact="0.3944"/>
              <dgm:constr type="w" for="ch" forName="parent_text_1" refType="w" fact="0.3553"/>
              <dgm:constr type="h" for="ch" forName="parent_text_1" refType="h" fact="0.1931"/>
              <dgm:constr type="l" for="ch" forName="accent_1" refType="w" fact="0.3895"/>
              <dgm:constr type="t" for="ch" forName="accent_1" refType="h" fact="0.3055"/>
              <dgm:constr type="w" for="ch" forName="accent_1" refType="w" fact="0.0711"/>
              <dgm:constr type="h" for="ch" forName="accent_1" refType="h" fact="0.1187"/>
              <dgm:constr type="l" for="ch" forName="parent_text_3" refType="w" fact="0.6316"/>
              <dgm:constr type="t" for="ch" forName="parent_text_3" refType="h" fact="0.3944"/>
              <dgm:constr type="w" for="ch" forName="parent_text_3" refType="w" fact="0.3553"/>
              <dgm:constr type="h" for="ch" forName="parent_text_3" refType="h" fact="0.24"/>
              <dgm:constr type="l" for="ch" forName="parent_text_2" refType="w" fact="0.6447"/>
              <dgm:constr type="t" for="ch" forName="parent_text_2" refType="h" fact="0.6879"/>
              <dgm:constr type="w" for="ch" forName="parent_text_2" refType="w" fact="0.3553"/>
              <dgm:constr type="h" for="ch" forName="parent_text_2" refType="h" fact="0.1846"/>
              <dgm:constr type="l" for="ch" forName="accent_2" refType="w" fact="0.5347"/>
              <dgm:constr type="t" for="ch" forName="accent_2" refType="h" fact="0.044"/>
              <dgm:constr type="w" for="ch" forName="accent_2" refType="w" fact="0.0526"/>
              <dgm:constr type="h" for="ch" forName="accent_2" refType="h" fact="0.0879"/>
              <dgm:constr type="l" for="ch" forName="accent_3" refType="w" fact="0.6005"/>
              <dgm:constr type="t" for="ch" forName="accent_3" refType="h" fact="0"/>
              <dgm:constr type="w" for="ch" forName="accent_3" refType="w" fact="0.0263"/>
              <dgm:constr type="h" for="ch" forName="accent_3" refType="h" fact="0.044"/>
              <dgm:constr type="l" for="ch" forName="parent_text_4" refType="w" fact="0.6005"/>
              <dgm:constr type="t" for="ch" forName="parent_text_4" refType="h" fact="0.1526"/>
              <dgm:constr type="w" for="ch" forName="parent_text_4" refType="w" fact="0.3553"/>
              <dgm:constr type="h" for="ch" forName="parent_text_4" refType="h" fact="0.166"/>
              <dgm:constr type="l" for="ch" forName="accent_4" refType="w" fact="0.6268"/>
              <dgm:constr type="t" for="ch" forName="accent_4" refType="h" fact="0.8791"/>
              <dgm:constr type="w" for="ch" forName="accent_4" refType="w" fact="0.0395"/>
              <dgm:constr type="h" for="ch" forName="accent_4" refType="h" fact="0.0659"/>
            </dgm:constrLst>
          </dgm:if>
          <dgm:else name="Name17">
            <dgm:constrLst>
              <dgm:constr type="primFontSz" for="des" ptType="node" op="equ" val="65"/>
              <dgm:constr type="l" for="ch" forName="image_accent_4" refType="w" fact="0.4248"/>
              <dgm:constr type="t" for="ch" forName="image_accent_4" refType="h" fact="0.1415"/>
              <dgm:constr type="w" for="ch" forName="image_accent_4" refType="w" fact="0.1126"/>
              <dgm:constr type="h" for="ch" forName="image_accent_4" refType="h" fact="0.1881"/>
              <dgm:constr type="l" for="ch" forName="image_4" refType="w" fact="0.4314"/>
              <dgm:constr type="t" for="ch" forName="image_4" refType="h" fact="0.1526"/>
              <dgm:constr type="w" for="ch" forName="image_4" refType="w" fact="0.0994"/>
              <dgm:constr type="h" for="ch" forName="image_4" refType="h" fact="0.166"/>
              <dgm:constr type="l" for="ch" forName="image_accent_2" refType="w" fact="0.3811"/>
              <dgm:constr type="t" for="ch" forName="image_accent_2" refType="h" fact="0.6756"/>
              <dgm:constr type="w" for="ch" forName="image_accent_2" refType="w" fact="0.1253"/>
              <dgm:constr type="h" for="ch" forName="image_accent_2" refType="h" fact="0.2092"/>
              <dgm:constr type="l" for="ch" forName="image_2" refType="w" fact="0.3885"/>
              <dgm:constr type="t" for="ch" forName="image_2" refType="h" fact="0.6879"/>
              <dgm:constr type="w" for="ch" forName="image_2" refType="w" fact="0.1105"/>
              <dgm:constr type="h" for="ch" forName="image_2" refType="h" fact="0.1846"/>
              <dgm:constr type="l" for="ch" forName="image_accent_3" refType="w" fact="0.3947"/>
              <dgm:constr type="t" for="ch" forName="image_accent_3" refType="h" fact="0.3802"/>
              <dgm:constr type="w" for="ch" forName="image_accent_3" refType="w" fact="0.1606"/>
              <dgm:constr type="h" for="ch" forName="image_accent_3" refType="h" fact="0.2683"/>
              <dgm:constr type="l" for="ch" forName="image_3" refType="w" fact="0.4032"/>
              <dgm:constr type="t" for="ch" forName="image_3" refType="h" fact="0.3944"/>
              <dgm:constr type="w" for="ch" forName="image_3" refType="w" fact="0.1437"/>
              <dgm:constr type="h" for="ch" forName="image_3" refType="h" fact="0.24"/>
              <dgm:constr type="l" for="ch" forName="image_accent_1" refType="w" fact="0.5237"/>
              <dgm:constr type="t" for="ch" forName="image_accent_1" refType="h" fact="0.6"/>
              <dgm:constr type="w" for="ch" forName="image_accent_1" refType="w" fact="0.2394"/>
              <dgm:constr type="h" for="ch" forName="image_accent_1" refType="h" fact="0.4"/>
              <dgm:constr type="l" for="ch" forName="image_1" refType="w" fact="0.5329"/>
              <dgm:constr type="t" for="ch" forName="image_1" refType="h" fact="0.6154"/>
              <dgm:constr type="w" for="ch" forName="image_1" refType="w" fact="0.2211"/>
              <dgm:constr type="h" for="ch" forName="image_1" refType="h" fact="0.3692"/>
              <dgm:constr type="l" for="ch" forName="parent_text_1" refType="w" fact="0.6447"/>
              <dgm:constr type="t" for="ch" forName="parent_text_1" refType="h" fact="0.3944"/>
              <dgm:constr type="w" for="ch" forName="parent_text_1" refType="w" fact="0.3553"/>
              <dgm:constr type="h" for="ch" forName="parent_text_1" refType="h" fact="0.1931"/>
              <dgm:constr type="l" for="ch" forName="accent_1" refType="w" fact="0.5395"/>
              <dgm:constr type="t" for="ch" forName="accent_1" refType="h" fact="0.3055"/>
              <dgm:constr type="w" for="ch" forName="accent_1" refType="w" fact="0.0711"/>
              <dgm:constr type="h" for="ch" forName="accent_1" refType="h" fact="0.1187"/>
              <dgm:constr type="l" for="ch" forName="parent_text_3" refType="w" fact="0.0132"/>
              <dgm:constr type="t" for="ch" forName="parent_text_3" refType="h" fact="0.3944"/>
              <dgm:constr type="w" for="ch" forName="parent_text_3" refType="w" fact="0.3553"/>
              <dgm:constr type="h" for="ch" forName="parent_text_3" refType="h" fact="0.24"/>
              <dgm:constr type="l" for="ch" forName="parent_text_2" refType="w" fact="0"/>
              <dgm:constr type="t" for="ch" forName="parent_text_2" refType="h" fact="0.6879"/>
              <dgm:constr type="w" for="ch" forName="parent_text_2" refType="w" fact="0.3553"/>
              <dgm:constr type="h" for="ch" forName="parent_text_2" refType="h" fact="0.1846"/>
              <dgm:constr type="l" for="ch" forName="accent_2" refType="w" fact="0.4126"/>
              <dgm:constr type="t" for="ch" forName="accent_2" refType="h" fact="0.044"/>
              <dgm:constr type="w" for="ch" forName="accent_2" refType="w" fact="0.0526"/>
              <dgm:constr type="h" for="ch" forName="accent_2" refType="h" fact="0.0879"/>
              <dgm:constr type="l" for="ch" forName="accent_3" refType="w" fact="0.3732"/>
              <dgm:constr type="t" for="ch" forName="accent_3" refType="h" fact="0"/>
              <dgm:constr type="w" for="ch" forName="accent_3" refType="w" fact="0.0263"/>
              <dgm:constr type="h" for="ch" forName="accent_3" refType="h" fact="0.044"/>
              <dgm:constr type="l" for="ch" forName="parent_text_4" refType="w" fact="0.0442"/>
              <dgm:constr type="t" for="ch" forName="parent_text_4" refType="h" fact="0.1526"/>
              <dgm:constr type="w" for="ch" forName="parent_text_4" refType="w" fact="0.3553"/>
              <dgm:constr type="h" for="ch" forName="parent_text_4" refType="h" fact="0.166"/>
              <dgm:constr type="l" for="ch" forName="accent_4" refType="w" fact="0.3337"/>
              <dgm:constr type="t" for="ch" forName="accent_4" refType="h" fact="0.8791"/>
              <dgm:constr type="w" for="ch" forName="accent_4" refType="w" fact="0.0395"/>
              <dgm:constr type="h" for="ch" forName="accent_4" refType="h" fact="0.0659"/>
            </dgm:constrLst>
          </dgm:else>
        </dgm:choose>
      </dgm:if>
      <dgm:if name="Name18" axis="ch" ptType="node" func="cnt" op="equ" val="5">
        <dgm:alg type="composite">
          <dgm:param type="ar" val="1.5076"/>
        </dgm:alg>
        <dgm:choose name="Name19">
          <dgm:if name="Name20" func="var" arg="dir" op="equ" val="norm">
            <dgm:constrLst>
              <dgm:constr type="primFontSz" for="des" ptType="node" op="equ" val="65"/>
              <dgm:constr type="l" for="ch" forName="image_accent_5" refType="w" fact="0.5301"/>
              <dgm:constr type="t" for="ch" forName="image_accent_5" refType="h" fact="0.0862"/>
              <dgm:constr type="w" for="ch" forName="image_accent_5" refType="w" fact="0.1022"/>
              <dgm:constr type="h" for="ch" forName="image_accent_5" refType="h" fact="0.1541"/>
              <dgm:constr type="l" for="ch" forName="image_5" refType="w" fact="0.5361"/>
              <dgm:constr type="t" for="ch" forName="image_5" refType="h" fact="0.0953"/>
              <dgm:constr type="w" for="ch" forName="image_5" refType="w" fact="0.0902"/>
              <dgm:constr type="h" for="ch" forName="image_5" refType="h" fact="0.1359"/>
              <dgm:constr type="l" for="ch" forName="image_accent_4" refType="w" fact="0.4528"/>
              <dgm:constr type="t" for="ch" forName="image_accent_4" refType="h" fact="0.2416"/>
              <dgm:constr type="w" for="ch" forName="image_accent_4" refType="w" fact="0.1103"/>
              <dgm:constr type="h" for="ch" forName="image_accent_4" refType="h" fact="0.1662"/>
              <dgm:constr type="l" for="ch" forName="image_4" refType="w" fact="0.4593"/>
              <dgm:constr type="t" for="ch" forName="image_4" refType="h" fact="0.2513"/>
              <dgm:constr type="w" for="ch" forName="image_4" refType="w" fact="0.0973"/>
              <dgm:constr type="h" for="ch" forName="image_4" refType="h" fact="0.1467"/>
              <dgm:constr type="l" for="ch" forName="image_accent_2" refType="w" fact="0.4832"/>
              <dgm:constr type="t" for="ch" forName="image_accent_2" refType="h" fact="0.7134"/>
              <dgm:constr type="w" for="ch" forName="image_accent_2" refType="w" fact="0.1226"/>
              <dgm:constr type="h" for="ch" forName="image_accent_2" refType="h" fact="0.1849"/>
              <dgm:constr type="l" for="ch" forName="image_2" refType="w" fact="0.4904"/>
              <dgm:constr type="t" for="ch" forName="image_2" refType="h" fact="0.7243"/>
              <dgm:constr type="w" for="ch" forName="image_2" refType="w" fact="0.1082"/>
              <dgm:constr type="h" for="ch" forName="image_2" refType="h" fact="0.1631"/>
              <dgm:constr type="l" for="ch" forName="image_accent_3" refType="w" fact="0.4352"/>
              <dgm:constr type="t" for="ch" forName="image_accent_3" refType="h" fact="0.4525"/>
              <dgm:constr type="w" for="ch" forName="image_accent_3" refType="w" fact="0.1573"/>
              <dgm:constr type="h" for="ch" forName="image_accent_3" refType="h" fact="0.2371"/>
              <dgm:constr type="l" for="ch" forName="image_3" refType="w" fact="0.4435"/>
              <dgm:constr type="t" for="ch" forName="image_3" refType="h" fact="0.465"/>
              <dgm:constr type="w" for="ch" forName="image_3" refType="w" fact="0.1407"/>
              <dgm:constr type="h" for="ch" forName="image_3" refType="h" fact="0.212"/>
              <dgm:constr type="l" for="ch" forName="image_accent_1" refType="w" fact="0.2318"/>
              <dgm:constr type="t" for="ch" forName="image_accent_1" refType="h" fact="0.6466"/>
              <dgm:constr type="w" for="ch" forName="image_accent_1" refType="w" fact="0.2344"/>
              <dgm:constr type="h" for="ch" forName="image_accent_1" refType="h" fact="0.3534"/>
              <dgm:constr type="l" for="ch" forName="image_1" refType="w" fact="0.2408"/>
              <dgm:constr type="t" for="ch" forName="image_1" refType="h" fact="0.6602"/>
              <dgm:constr type="w" for="ch" forName="image_1" refType="w" fact="0.2164"/>
              <dgm:constr type="h" for="ch" forName="image_1" refType="h" fact="0.3262"/>
              <dgm:constr type="l" for="ch" forName="parent_text_1" refType="w" fact="0"/>
              <dgm:constr type="t" for="ch" forName="parent_text_1" refType="h" fact="0.465"/>
              <dgm:constr type="w" for="ch" forName="parent_text_1" refType="w" fact="0.3478"/>
              <dgm:constr type="h" for="ch" forName="parent_text_1" refType="h" fact="0.165"/>
              <dgm:constr type="l" for="ch" forName="accent_1" refType="w" fact="0.3813"/>
              <dgm:constr type="t" for="ch" forName="accent_1" refType="h" fact="0.3864"/>
              <dgm:constr type="w" for="ch" forName="accent_1" refType="w" fact="0.0696"/>
              <dgm:constr type="h" for="ch" forName="accent_1" refType="h" fact="0.1049"/>
              <dgm:constr type="l" for="ch" forName="parent_text_3" refType="w" fact="0.6182"/>
              <dgm:constr type="t" for="ch" forName="parent_text_3" refType="h" fact="0.465"/>
              <dgm:constr type="w" for="ch" forName="parent_text_3" refType="w" fact="0.3478"/>
              <dgm:constr type="h" for="ch" forName="parent_text_3" refType="h" fact="0.212"/>
              <dgm:constr type="l" for="ch" forName="parent_text_2" refType="w" fact="0.6311"/>
              <dgm:constr type="t" for="ch" forName="parent_text_2" refType="h" fact="0.7243"/>
              <dgm:constr type="w" for="ch" forName="parent_text_2" refType="w" fact="0.3478"/>
              <dgm:constr type="h" for="ch" forName="parent_text_2" refType="h" fact="0.1631"/>
              <dgm:constr type="l" for="ch" forName="parent_text_4" refType="w" fact="0.5878"/>
              <dgm:constr type="t" for="ch" forName="parent_text_4" refType="h" fact="0.2513"/>
              <dgm:constr type="w" for="ch" forName="parent_text_4" refType="w" fact="0.3478"/>
              <dgm:constr type="h" for="ch" forName="parent_text_4" refType="h" fact="0.1467"/>
              <dgm:constr type="l" for="ch" forName="accent_2" refType="w" fact="0.6265"/>
              <dgm:constr type="t" for="ch" forName="accent_2" refType="h" fact="0.0194"/>
              <dgm:constr type="w" for="ch" forName="accent_2" refType="w" fact="0.0515"/>
              <dgm:constr type="h" for="ch" forName="accent_2" refType="h" fact="0.0777"/>
              <dgm:constr type="l" for="ch" forName="accent_3" refType="w" fact="0.7038"/>
              <dgm:constr type="t" for="ch" forName="accent_3" refType="h" fact="0"/>
              <dgm:constr type="w" for="ch" forName="accent_3" refType="w" fact="0.0258"/>
              <dgm:constr type="h" for="ch" forName="accent_3" refType="h" fact="0.0388"/>
              <dgm:constr type="l" for="ch" forName="parent_text_5" refType="w" fact="0.6522"/>
              <dgm:constr type="t" for="ch" forName="parent_text_5" refType="h" fact="0.0953"/>
              <dgm:constr type="w" for="ch" forName="parent_text_5" refType="w" fact="0.3478"/>
              <dgm:constr type="h" for="ch" forName="parent_text_5" refType="h" fact="0.1359"/>
              <dgm:constr type="l" for="ch" forName="accent_4" refType="w" fact="0.6136"/>
              <dgm:constr type="t" for="ch" forName="accent_4" refType="h" fact="0.8932"/>
              <dgm:constr type="w" for="ch" forName="accent_4" refType="w" fact="0.0386"/>
              <dgm:constr type="h" for="ch" forName="accent_4" refType="h" fact="0.0583"/>
            </dgm:constrLst>
          </dgm:if>
          <dgm:else name="Name21">
            <dgm:constrLst>
              <dgm:constr type="primFontSz" for="des" ptType="node" op="equ" val="65"/>
              <dgm:constr type="l" for="ch" forName="image_accent_5" refType="w" fact="0.3677"/>
              <dgm:constr type="t" for="ch" forName="image_accent_5" refType="h" fact="0.0862"/>
              <dgm:constr type="w" for="ch" forName="image_accent_5" refType="w" fact="0.1022"/>
              <dgm:constr type="h" for="ch" forName="image_accent_5" refType="h" fact="0.1541"/>
              <dgm:constr type="l" for="ch" forName="image_5" refType="w" fact="0.3738"/>
              <dgm:constr type="t" for="ch" forName="image_5" refType="h" fact="0.0953"/>
              <dgm:constr type="w" for="ch" forName="image_5" refType="w" fact="0.0902"/>
              <dgm:constr type="h" for="ch" forName="image_5" refType="h" fact="0.1359"/>
              <dgm:constr type="l" for="ch" forName="image_accent_4" refType="w" fact="0.437"/>
              <dgm:constr type="t" for="ch" forName="image_accent_4" refType="h" fact="0.2416"/>
              <dgm:constr type="w" for="ch" forName="image_accent_4" refType="w" fact="0.1103"/>
              <dgm:constr type="h" for="ch" forName="image_accent_4" refType="h" fact="0.1662"/>
              <dgm:constr type="l" for="ch" forName="image_4" refType="w" fact="0.4434"/>
              <dgm:constr type="t" for="ch" forName="image_4" refType="h" fact="0.2513"/>
              <dgm:constr type="w" for="ch" forName="image_4" refType="w" fact="0.0973"/>
              <dgm:constr type="h" for="ch" forName="image_4" refType="h" fact="0.1467"/>
              <dgm:constr type="l" for="ch" forName="image_accent_2" refType="w" fact="0.3942"/>
              <dgm:constr type="t" for="ch" forName="image_accent_2" refType="h" fact="0.7134"/>
              <dgm:constr type="w" for="ch" forName="image_accent_2" refType="w" fact="0.1226"/>
              <dgm:constr type="h" for="ch" forName="image_accent_2" refType="h" fact="0.1849"/>
              <dgm:constr type="l" for="ch" forName="image_2" refType="w" fact="0.4014"/>
              <dgm:constr type="t" for="ch" forName="image_2" refType="h" fact="0.7243"/>
              <dgm:constr type="w" for="ch" forName="image_2" refType="w" fact="0.1082"/>
              <dgm:constr type="h" for="ch" forName="image_2" refType="h" fact="0.1631"/>
              <dgm:constr type="l" for="ch" forName="image_accent_3" refType="w" fact="0.4075"/>
              <dgm:constr type="t" for="ch" forName="image_accent_3" refType="h" fact="0.4525"/>
              <dgm:constr type="w" for="ch" forName="image_accent_3" refType="w" fact="0.1573"/>
              <dgm:constr type="h" for="ch" forName="image_accent_3" refType="h" fact="0.2371"/>
              <dgm:constr type="l" for="ch" forName="image_3" refType="w" fact="0.4158"/>
              <dgm:constr type="t" for="ch" forName="image_3" refType="h" fact="0.465"/>
              <dgm:constr type="w" for="ch" forName="image_3" refType="w" fact="0.1407"/>
              <dgm:constr type="h" for="ch" forName="image_3" refType="h" fact="0.212"/>
              <dgm:constr type="l" for="ch" forName="image_accent_1" refType="w" fact="0.5338"/>
              <dgm:constr type="t" for="ch" forName="image_accent_1" refType="h" fact="0.6466"/>
              <dgm:constr type="w" for="ch" forName="image_accent_1" refType="w" fact="0.2344"/>
              <dgm:constr type="h" for="ch" forName="image_accent_1" refType="h" fact="0.3534"/>
              <dgm:constr type="l" for="ch" forName="image_1" refType="w" fact="0.5428"/>
              <dgm:constr type="t" for="ch" forName="image_1" refType="h" fact="0.6602"/>
              <dgm:constr type="w" for="ch" forName="image_1" refType="w" fact="0.2164"/>
              <dgm:constr type="h" for="ch" forName="image_1" refType="h" fact="0.3262"/>
              <dgm:constr type="l" for="ch" forName="parent_text_1" refType="w" fact="0.6522"/>
              <dgm:constr type="t" for="ch" forName="parent_text_1" refType="h" fact="0.465"/>
              <dgm:constr type="w" for="ch" forName="parent_text_1" refType="w" fact="0.3478"/>
              <dgm:constr type="h" for="ch" forName="parent_text_1" refType="h" fact="0.165"/>
              <dgm:constr type="l" for="ch" forName="accent_1" refType="w" fact="0.5492"/>
              <dgm:constr type="t" for="ch" forName="accent_1" refType="h" fact="0.3864"/>
              <dgm:constr type="w" for="ch" forName="accent_1" refType="w" fact="0.0696"/>
              <dgm:constr type="h" for="ch" forName="accent_1" refType="h" fact="0.1049"/>
              <dgm:constr type="l" for="ch" forName="parent_text_3" refType="w" fact="0.034"/>
              <dgm:constr type="t" for="ch" forName="parent_text_3" refType="h" fact="0.465"/>
              <dgm:constr type="w" for="ch" forName="parent_text_3" refType="w" fact="0.3478"/>
              <dgm:constr type="h" for="ch" forName="parent_text_3" refType="h" fact="0.212"/>
              <dgm:constr type="l" for="ch" forName="parent_text_2" refType="w" fact="0.0211"/>
              <dgm:constr type="t" for="ch" forName="parent_text_2" refType="h" fact="0.7243"/>
              <dgm:constr type="w" for="ch" forName="parent_text_2" refType="w" fact="0.3478"/>
              <dgm:constr type="h" for="ch" forName="parent_text_2" refType="h" fact="0.1631"/>
              <dgm:constr type="l" for="ch" forName="parent_text_4" refType="w" fact="0.0644"/>
              <dgm:constr type="t" for="ch" forName="parent_text_4" refType="h" fact="0.2513"/>
              <dgm:constr type="w" for="ch" forName="parent_text_4" refType="w" fact="0.3478"/>
              <dgm:constr type="h" for="ch" forName="parent_text_4" refType="h" fact="0.1467"/>
              <dgm:constr type="l" for="ch" forName="accent_2" refType="w" fact="0.322"/>
              <dgm:constr type="t" for="ch" forName="accent_2" refType="h" fact="0.0194"/>
              <dgm:constr type="w" for="ch" forName="accent_2" refType="w" fact="0.0515"/>
              <dgm:constr type="h" for="ch" forName="accent_2" refType="h" fact="0.0777"/>
              <dgm:constr type="l" for="ch" forName="accent_3" refType="w" fact="0.2705"/>
              <dgm:constr type="t" for="ch" forName="accent_3" refType="h" fact="0"/>
              <dgm:constr type="w" for="ch" forName="accent_3" refType="w" fact="0.0258"/>
              <dgm:constr type="h" for="ch" forName="accent_3" refType="h" fact="0.0388"/>
              <dgm:constr type="l" for="ch" forName="parent_text_5" refType="w" fact="0"/>
              <dgm:constr type="t" for="ch" forName="parent_text_5" refType="h" fact="0.0953"/>
              <dgm:constr type="w" for="ch" forName="parent_text_5" refType="w" fact="0.3478"/>
              <dgm:constr type="h" for="ch" forName="parent_text_5" refType="h" fact="0.1359"/>
              <dgm:constr type="l" for="ch" forName="accent_4" refType="w" fact="0.3478"/>
              <dgm:constr type="t" for="ch" forName="accent_4" refType="h" fact="0.8932"/>
              <dgm:constr type="w" for="ch" forName="accent_4" refType="w" fact="0.0386"/>
              <dgm:constr type="h" for="ch" forName="accent_4" refType="h" fact="0.0583"/>
            </dgm:constrLst>
          </dgm:else>
        </dgm:choose>
      </dgm:if>
      <dgm:if name="Name22" axis="ch" ptType="node" func="cnt" op="equ" val="6">
        <dgm:alg type="composite">
          <dgm:param type="ar" val="1.1351"/>
        </dgm:alg>
        <dgm:choose name="Name23">
          <dgm:if name="Name24" func="var" arg="dir" op="equ" val="norm">
            <dgm:constrLst>
              <dgm:constr type="primFontSz" for="des" ptType="node" op="equ" val="65"/>
              <dgm:constr type="l" for="ch" forName="image_accent_6" refType="w" fact="0.3864"/>
              <dgm:constr type="t" for="ch" forName="image_accent_6" refType="h" fact="0.7456"/>
              <dgm:constr type="w" for="ch" forName="image_accent_6" refType="w" fact="0.1757"/>
              <dgm:constr type="h" for="ch" forName="image_accent_6" refType="h" fact="0.1995"/>
              <dgm:constr type="l" for="ch" forName="image_6" refType="w" fact="0.3957"/>
              <dgm:constr type="t" for="ch" forName="image_6" refType="h" fact="0.7561"/>
              <dgm:constr type="w" for="ch" forName="image_6" refType="w" fact="0.1572"/>
              <dgm:constr type="h" for="ch" forName="image_6" refType="h" fact="0.1784"/>
              <dgm:constr type="l" for="ch" forName="image_accent_5" refType="w" fact="0.5301"/>
              <dgm:constr type="t" for="ch" forName="image_accent_5" refType="h" fact="0.0649"/>
              <dgm:constr type="w" for="ch" forName="image_accent_5" refType="w" fact="0.1022"/>
              <dgm:constr type="h" for="ch" forName="image_accent_5" refType="h" fact="0.116"/>
              <dgm:constr type="l" for="ch" forName="image_5" refType="w" fact="0.5361"/>
              <dgm:constr type="t" for="ch" forName="image_5" refType="h" fact="0.0717"/>
              <dgm:constr type="w" for="ch" forName="image_5" refType="w" fact="0.0902"/>
              <dgm:constr type="h" for="ch" forName="image_5" refType="h" fact="0.1023"/>
              <dgm:constr type="l" for="ch" forName="image_accent_4" refType="w" fact="0.4528"/>
              <dgm:constr type="t" for="ch" forName="image_accent_4" refType="h" fact="0.1819"/>
              <dgm:constr type="w" for="ch" forName="image_accent_4" refType="w" fact="0.1103"/>
              <dgm:constr type="h" for="ch" forName="image_accent_4" refType="h" fact="0.1251"/>
              <dgm:constr type="l" for="ch" forName="image_4" refType="w" fact="0.4593"/>
              <dgm:constr type="t" for="ch" forName="image_4" refType="h" fact="0.1892"/>
              <dgm:constr type="w" for="ch" forName="image_4" refType="w" fact="0.0973"/>
              <dgm:constr type="h" for="ch" forName="image_4" refType="h" fact="0.1104"/>
              <dgm:constr type="l" for="ch" forName="image_accent_2" refType="w" fact="0.4832"/>
              <dgm:constr type="t" for="ch" forName="image_accent_2" refType="h" fact="0.5371"/>
              <dgm:constr type="w" for="ch" forName="image_accent_2" refType="w" fact="0.1226"/>
              <dgm:constr type="h" for="ch" forName="image_accent_2" refType="h" fact="0.1392"/>
              <dgm:constr type="l" for="ch" forName="image_2" refType="w" fact="0.4904"/>
              <dgm:constr type="t" for="ch" forName="image_2" refType="h" fact="0.5453"/>
              <dgm:constr type="w" for="ch" forName="image_2" refType="w" fact="0.1082"/>
              <dgm:constr type="h" for="ch" forName="image_2" refType="h" fact="0.1228"/>
              <dgm:constr type="l" for="ch" forName="image_accent_3" refType="w" fact="0.4352"/>
              <dgm:constr type="t" for="ch" forName="image_accent_3" refType="h" fact="0.3407"/>
              <dgm:constr type="w" for="ch" forName="image_accent_3" refType="w" fact="0.1573"/>
              <dgm:constr type="h" for="ch" forName="image_accent_3" refType="h" fact="0.1785"/>
              <dgm:constr type="l" for="ch" forName="image_3" refType="w" fact="0.4435"/>
              <dgm:constr type="t" for="ch" forName="image_3" refType="h" fact="0.3501"/>
              <dgm:constr type="w" for="ch" forName="image_3" refType="w" fact="0.1407"/>
              <dgm:constr type="h" for="ch" forName="image_3" refType="h" fact="0.1596"/>
              <dgm:constr type="l" for="ch" forName="image_accent_1" refType="w" fact="0.2318"/>
              <dgm:constr type="t" for="ch" forName="image_accent_1" refType="h" fact="0.4869"/>
              <dgm:constr type="w" for="ch" forName="image_accent_1" refType="w" fact="0.2344"/>
              <dgm:constr type="h" for="ch" forName="image_accent_1" refType="h" fact="0.2661"/>
              <dgm:constr type="l" for="ch" forName="image_1" refType="w" fact="0.2401"/>
              <dgm:constr type="t" for="ch" forName="image_1" refType="h" fact="0.4971"/>
              <dgm:constr type="w" for="ch" forName="image_1" refType="w" fact="0.2164"/>
              <dgm:constr type="h" for="ch" forName="image_1" refType="h" fact="0.2456"/>
              <dgm:constr type="l" for="ch" forName="parent_text_1" refType="w" fact="0"/>
              <dgm:constr type="t" for="ch" forName="parent_text_1" refType="h" fact="0.3501"/>
              <dgm:constr type="w" for="ch" forName="parent_text_1" refType="w" fact="0.3478"/>
              <dgm:constr type="h" for="ch" forName="parent_text_1" refType="h" fact="0.125"/>
              <dgm:constr type="l" for="ch" forName="accent_1" refType="w" fact="0.3813"/>
              <dgm:constr type="t" for="ch" forName="accent_1" refType="h" fact="0.2909"/>
              <dgm:constr type="w" for="ch" forName="accent_1" refType="w" fact="0.0696"/>
              <dgm:constr type="h" for="ch" forName="accent_1" refType="h" fact="0.0789"/>
              <dgm:constr type="l" for="ch" forName="parent_text_2" refType="w" fact="0.6311"/>
              <dgm:constr type="t" for="ch" forName="parent_text_2" refType="h" fact="0.5453"/>
              <dgm:constr type="w" for="ch" forName="parent_text_2" refType="w" fact="0.3478"/>
              <dgm:constr type="h" for="ch" forName="parent_text_2" refType="h" fact="0.1228"/>
              <dgm:constr type="l" for="ch" forName="parent_text_4" refType="w" fact="0.5878"/>
              <dgm:constr type="t" for="ch" forName="parent_text_4" refType="h" fact="0.1892"/>
              <dgm:constr type="w" for="ch" forName="parent_text_4" refType="w" fact="0.3478"/>
              <dgm:constr type="h" for="ch" forName="parent_text_4" refType="h" fact="0.1104"/>
              <dgm:constr type="l" for="ch" forName="accent_2" refType="w" fact="0.6265"/>
              <dgm:constr type="t" for="ch" forName="accent_2" refType="h" fact="0.0146"/>
              <dgm:constr type="w" for="ch" forName="accent_2" refType="w" fact="0.0515"/>
              <dgm:constr type="h" for="ch" forName="accent_2" refType="h" fact="0.0585"/>
              <dgm:constr type="l" for="ch" forName="accent_3" refType="w" fact="0.7038"/>
              <dgm:constr type="t" for="ch" forName="accent_3" refType="h" fact="0"/>
              <dgm:constr type="w" for="ch" forName="accent_3" refType="w" fact="0.0258"/>
              <dgm:constr type="h" for="ch" forName="accent_3" refType="h" fact="0.0292"/>
              <dgm:constr type="l" for="ch" forName="parent_text_5" refType="w" fact="0.6522"/>
              <dgm:constr type="t" for="ch" forName="parent_text_5" refType="h" fact="0.0717"/>
              <dgm:constr type="w" for="ch" forName="parent_text_5" refType="w" fact="0.3478"/>
              <dgm:constr type="h" for="ch" forName="parent_text_5" refType="h" fact="0.1023"/>
              <dgm:constr type="l" for="ch" forName="parent_text_3" refType="w" fact="0.6182"/>
              <dgm:constr type="t" for="ch" forName="parent_text_3" refType="h" fact="0.3501"/>
              <dgm:constr type="w" for="ch" forName="parent_text_3" refType="w" fact="0.3478"/>
              <dgm:constr type="h" for="ch" forName="parent_text_3" refType="h" fact="0.1596"/>
              <dgm:constr type="l" for="ch" forName="accent_4" refType="w" fact="0.5538"/>
              <dgm:constr type="t" for="ch" forName="accent_4" refType="h" fact="0.9211"/>
              <dgm:constr type="w" for="ch" forName="accent_4" refType="w" fact="0.0696"/>
              <dgm:constr type="h" for="ch" forName="accent_4" refType="h" fact="0.0789"/>
              <dgm:constr type="l" for="ch" forName="parent_text_6" refType="w" fact="0.0195"/>
              <dgm:constr type="t" for="ch" forName="parent_text_6" refType="h" fact="0.7561"/>
              <dgm:constr type="w" for="ch" forName="parent_text_6" refType="w" fact="0.3478"/>
              <dgm:constr type="h" for="ch" forName="parent_text_6" refType="h" fact="0.1784"/>
              <dgm:constr type="l" for="ch" forName="accent_5" refType="w" fact="0.6182"/>
              <dgm:constr type="t" for="ch" forName="accent_5" refType="h" fact="0.6725"/>
              <dgm:constr type="w" for="ch" forName="accent_5" refType="w" fact="0.0386"/>
              <dgm:constr type="h" for="ch" forName="accent_5" refType="h" fact="0.0439"/>
            </dgm:constrLst>
          </dgm:if>
          <dgm:else name="Name25">
            <dgm:constrLst>
              <dgm:constr type="primFontSz" for="des" ptType="node" op="equ" val="65"/>
              <dgm:constr type="l" for="ch" forName="image_accent_6" refType="w" fact="0.4379"/>
              <dgm:constr type="t" for="ch" forName="image_accent_6" refType="h" fact="0.7456"/>
              <dgm:constr type="w" for="ch" forName="image_accent_6" refType="w" fact="0.1757"/>
              <dgm:constr type="h" for="ch" forName="image_accent_6" refType="h" fact="0.1995"/>
              <dgm:constr type="l" for="ch" forName="image_6" refType="w" fact="0.4471"/>
              <dgm:constr type="t" for="ch" forName="image_6" refType="h" fact="0.7561"/>
              <dgm:constr type="w" for="ch" forName="image_6" refType="w" fact="0.1572"/>
              <dgm:constr type="h" for="ch" forName="image_6" refType="h" fact="0.1784"/>
              <dgm:constr type="l" for="ch" forName="image_accent_5" refType="w" fact="0.3677"/>
              <dgm:constr type="t" for="ch" forName="image_accent_5" refType="h" fact="0.0649"/>
              <dgm:constr type="w" for="ch" forName="image_accent_5" refType="w" fact="0.1022"/>
              <dgm:constr type="h" for="ch" forName="image_accent_5" refType="h" fact="0.116"/>
              <dgm:constr type="l" for="ch" forName="image_5" refType="w" fact="0.3738"/>
              <dgm:constr type="t" for="ch" forName="image_5" refType="h" fact="0.0717"/>
              <dgm:constr type="w" for="ch" forName="image_5" refType="w" fact="0.0902"/>
              <dgm:constr type="h" for="ch" forName="image_5" refType="h" fact="0.1023"/>
              <dgm:constr type="l" for="ch" forName="image_accent_4" refType="w" fact="0.437"/>
              <dgm:constr type="t" for="ch" forName="image_accent_4" refType="h" fact="0.1819"/>
              <dgm:constr type="w" for="ch" forName="image_accent_4" refType="w" fact="0.1103"/>
              <dgm:constr type="h" for="ch" forName="image_accent_4" refType="h" fact="0.1251"/>
              <dgm:constr type="l" for="ch" forName="image_4" refType="w" fact="0.4434"/>
              <dgm:constr type="t" for="ch" forName="image_4" refType="h" fact="0.1892"/>
              <dgm:constr type="w" for="ch" forName="image_4" refType="w" fact="0.0973"/>
              <dgm:constr type="h" for="ch" forName="image_4" refType="h" fact="0.1104"/>
              <dgm:constr type="l" for="ch" forName="image_accent_2" refType="w" fact="0.3942"/>
              <dgm:constr type="t" for="ch" forName="image_accent_2" refType="h" fact="0.5371"/>
              <dgm:constr type="w" for="ch" forName="image_accent_2" refType="w" fact="0.1226"/>
              <dgm:constr type="h" for="ch" forName="image_accent_2" refType="h" fact="0.1392"/>
              <dgm:constr type="l" for="ch" forName="image_2" refType="w" fact="0.4014"/>
              <dgm:constr type="t" for="ch" forName="image_2" refType="h" fact="0.5453"/>
              <dgm:constr type="w" for="ch" forName="image_2" refType="w" fact="0.1082"/>
              <dgm:constr type="h" for="ch" forName="image_2" refType="h" fact="0.1228"/>
              <dgm:constr type="l" for="ch" forName="image_accent_3" refType="w" fact="0.4075"/>
              <dgm:constr type="t" for="ch" forName="image_accent_3" refType="h" fact="0.3407"/>
              <dgm:constr type="w" for="ch" forName="image_accent_3" refType="w" fact="0.1573"/>
              <dgm:constr type="h" for="ch" forName="image_accent_3" refType="h" fact="0.1785"/>
              <dgm:constr type="l" for="ch" forName="image_3" refType="w" fact="0.4158"/>
              <dgm:constr type="t" for="ch" forName="image_3" refType="h" fact="0.3501"/>
              <dgm:constr type="w" for="ch" forName="image_3" refType="w" fact="0.1407"/>
              <dgm:constr type="h" for="ch" forName="image_3" refType="h" fact="0.1596"/>
              <dgm:constr type="l" for="ch" forName="image_accent_1" refType="w" fact="0.5338"/>
              <dgm:constr type="t" for="ch" forName="image_accent_1" refType="h" fact="0.4869"/>
              <dgm:constr type="w" for="ch" forName="image_accent_1" refType="w" fact="0.2344"/>
              <dgm:constr type="h" for="ch" forName="image_accent_1" refType="h" fact="0.2661"/>
              <dgm:constr type="l" for="ch" forName="image_1" refType="w" fact="0.5435"/>
              <dgm:constr type="t" for="ch" forName="image_1" refType="h" fact="0.4971"/>
              <dgm:constr type="w" for="ch" forName="image_1" refType="w" fact="0.2164"/>
              <dgm:constr type="h" for="ch" forName="image_1" refType="h" fact="0.2456"/>
              <dgm:constr type="l" for="ch" forName="parent_text_1" refType="w" fact="0.6522"/>
              <dgm:constr type="t" for="ch" forName="parent_text_1" refType="h" fact="0.3501"/>
              <dgm:constr type="w" for="ch" forName="parent_text_1" refType="w" fact="0.3478"/>
              <dgm:constr type="h" for="ch" forName="parent_text_1" refType="h" fact="0.125"/>
              <dgm:constr type="l" for="ch" forName="accent_1" refType="w" fact="0.5492"/>
              <dgm:constr type="t" for="ch" forName="accent_1" refType="h" fact="0.2909"/>
              <dgm:constr type="w" for="ch" forName="accent_1" refType="w" fact="0.0696"/>
              <dgm:constr type="h" for="ch" forName="accent_1" refType="h" fact="0.0789"/>
              <dgm:constr type="l" for="ch" forName="parent_text_2" refType="w" fact="0.0211"/>
              <dgm:constr type="t" for="ch" forName="parent_text_2" refType="h" fact="0.5453"/>
              <dgm:constr type="w" for="ch" forName="parent_text_2" refType="w" fact="0.3478"/>
              <dgm:constr type="h" for="ch" forName="parent_text_2" refType="h" fact="0.1228"/>
              <dgm:constr type="l" for="ch" forName="parent_text_4" refType="w" fact="0.0644"/>
              <dgm:constr type="t" for="ch" forName="parent_text_4" refType="h" fact="0.1892"/>
              <dgm:constr type="w" for="ch" forName="parent_text_4" refType="w" fact="0.3478"/>
              <dgm:constr type="h" for="ch" forName="parent_text_4" refType="h" fact="0.1104"/>
              <dgm:constr type="l" for="ch" forName="accent_2" refType="w" fact="0.322"/>
              <dgm:constr type="t" for="ch" forName="accent_2" refType="h" fact="0.0146"/>
              <dgm:constr type="w" for="ch" forName="accent_2" refType="w" fact="0.0515"/>
              <dgm:constr type="h" for="ch" forName="accent_2" refType="h" fact="0.0585"/>
              <dgm:constr type="l" for="ch" forName="accent_3" refType="w" fact="0.2705"/>
              <dgm:constr type="t" for="ch" forName="accent_3" refType="h" fact="0"/>
              <dgm:constr type="w" for="ch" forName="accent_3" refType="w" fact="0.0258"/>
              <dgm:constr type="h" for="ch" forName="accent_3" refType="h" fact="0.0292"/>
              <dgm:constr type="l" for="ch" forName="parent_text_5" refType="w" fact="0"/>
              <dgm:constr type="t" for="ch" forName="parent_text_5" refType="h" fact="0.0717"/>
              <dgm:constr type="w" for="ch" forName="parent_text_5" refType="w" fact="0.3478"/>
              <dgm:constr type="h" for="ch" forName="parent_text_5" refType="h" fact="0.1023"/>
              <dgm:constr type="l" for="ch" forName="parent_text_3" refType="w" fact="0.034"/>
              <dgm:constr type="t" for="ch" forName="parent_text_3" refType="h" fact="0.3501"/>
              <dgm:constr type="w" for="ch" forName="parent_text_3" refType="w" fact="0.3478"/>
              <dgm:constr type="h" for="ch" forName="parent_text_3" refType="h" fact="0.1596"/>
              <dgm:constr type="l" for="ch" forName="accent_4" refType="w" fact="0.3766"/>
              <dgm:constr type="t" for="ch" forName="accent_4" refType="h" fact="0.9211"/>
              <dgm:constr type="w" for="ch" forName="accent_4" refType="w" fact="0.0696"/>
              <dgm:constr type="h" for="ch" forName="accent_4" refType="h" fact="0.0789"/>
              <dgm:constr type="l" for="ch" forName="parent_text_6" refType="w" fact="0.6328"/>
              <dgm:constr type="t" for="ch" forName="parent_text_6" refType="h" fact="0.7561"/>
              <dgm:constr type="w" for="ch" forName="parent_text_6" refType="w" fact="0.3478"/>
              <dgm:constr type="h" for="ch" forName="parent_text_6" refType="h" fact="0.1784"/>
              <dgm:constr type="l" for="ch" forName="accent_5" refType="w" fact="0.3431"/>
              <dgm:constr type="t" for="ch" forName="accent_5" refType="h" fact="0.6725"/>
              <dgm:constr type="w" for="ch" forName="accent_5" refType="w" fact="0.0386"/>
              <dgm:constr type="h" for="ch" forName="accent_5" refType="h" fact="0.0439"/>
            </dgm:constrLst>
          </dgm:else>
        </dgm:choose>
      </dgm:if>
      <dgm:if name="Name26" axis="ch" ptType="node" func="cnt" op="equ" val="7">
        <dgm:alg type="composite">
          <dgm:param type="ar" val="1.0352"/>
        </dgm:alg>
        <dgm:choose name="Name27">
          <dgm:if name="Name28" func="var" arg="dir" op="equ" val="norm">
            <dgm:constrLst>
              <dgm:constr type="primFontSz" for="des" ptType="node" op="equ" val="65"/>
              <dgm:constr type="l" for="ch" forName="accent_1" refType="w" fact="0.7553"/>
              <dgm:constr type="t" for="ch" forName="accent_1" refType="h" fact="0.96"/>
              <dgm:constr type="w" for="ch" forName="accent_1" refType="w" fact="0.0386"/>
              <dgm:constr type="h" for="ch" forName="accent_1" refType="h" fact="0.04"/>
              <dgm:constr type="l" for="ch" forName="image_accent_2" refType="w" fact="0.4832"/>
              <dgm:constr type="t" for="ch" forName="image_accent_2" refType="h" fact="0.4899"/>
              <dgm:constr type="w" for="ch" forName="image_accent_2" refType="w" fact="0.1226"/>
              <dgm:constr type="h" for="ch" forName="image_accent_2" refType="h" fact="0.1269"/>
              <dgm:constr type="l" for="ch" forName="image_2" refType="w" fact="0.4904"/>
              <dgm:constr type="t" for="ch" forName="image_2" refType="h" fact="0.4973"/>
              <dgm:constr type="w" for="ch" forName="image_2" refType="w" fact="0.1082"/>
              <dgm:constr type="h" for="ch" forName="image_2" refType="h" fact="0.112"/>
              <dgm:constr type="l" for="ch" forName="image_accent_3" refType="w" fact="0.4352"/>
              <dgm:constr type="t" for="ch" forName="image_accent_3" refType="h" fact="0.3107"/>
              <dgm:constr type="w" for="ch" forName="image_accent_3" refType="w" fact="0.1573"/>
              <dgm:constr type="h" for="ch" forName="image_accent_3" refType="h" fact="0.1628"/>
              <dgm:constr type="l" for="ch" forName="image_3" refType="w" fact="0.4435"/>
              <dgm:constr type="t" for="ch" forName="image_3" refType="h" fact="0.3193"/>
              <dgm:constr type="w" for="ch" forName="image_3" refType="w" fact="0.1407"/>
              <dgm:constr type="h" for="ch" forName="image_3" refType="h" fact="0.1456"/>
              <dgm:constr type="l" for="ch" forName="image_accent_4" refType="w" fact="0.4528"/>
              <dgm:constr type="t" for="ch" forName="image_accent_4" refType="h" fact="0.1659"/>
              <dgm:constr type="w" for="ch" forName="image_accent_4" refType="w" fact="0.1103"/>
              <dgm:constr type="h" for="ch" forName="image_accent_4" refType="h" fact="0.1141"/>
              <dgm:constr type="l" for="ch" forName="image_4" refType="w" fact="0.4593"/>
              <dgm:constr type="t" for="ch" forName="image_4" refType="h" fact="0.1726"/>
              <dgm:constr type="w" for="ch" forName="image_4" refType="w" fact="0.0973"/>
              <dgm:constr type="h" for="ch" forName="image_4" refType="h" fact="0.1007"/>
              <dgm:constr type="l" for="ch" forName="image_accent_5" refType="w" fact="0.5301"/>
              <dgm:constr type="t" for="ch" forName="image_accent_5" refType="h" fact="0.0592"/>
              <dgm:constr type="w" for="ch" forName="image_accent_5" refType="w" fact="0.1022"/>
              <dgm:constr type="h" for="ch" forName="image_accent_5" refType="h" fact="0.1058"/>
              <dgm:constr type="l" for="ch" forName="image_5" refType="w" fact="0.5361"/>
              <dgm:constr type="t" for="ch" forName="image_5" refType="h" fact="0.0654"/>
              <dgm:constr type="w" for="ch" forName="image_5" refType="w" fact="0.0902"/>
              <dgm:constr type="h" for="ch" forName="image_5" refType="h" fact="0.0933"/>
              <dgm:constr type="l" for="ch" forName="image_accent_6" refType="w" fact="0.3864"/>
              <dgm:constr type="t" for="ch" forName="image_accent_6" refType="h" fact="0.68"/>
              <dgm:constr type="w" for="ch" forName="image_accent_6" refType="w" fact="0.1757"/>
              <dgm:constr type="h" for="ch" forName="image_accent_6" refType="h" fact="0.1819"/>
              <dgm:constr type="l" for="ch" forName="image_6" refType="w" fact="0.3957"/>
              <dgm:constr type="t" for="ch" forName="image_6" refType="h" fact="0.6896"/>
              <dgm:constr type="w" for="ch" forName="image_6" refType="w" fact="0.1572"/>
              <dgm:constr type="h" for="ch" forName="image_6" refType="h" fact="0.1627"/>
              <dgm:constr type="l" for="ch" forName="image_accent_7" refType="w" fact="0.5291"/>
              <dgm:constr type="t" for="ch" forName="image_accent_7" refType="h" fact="0.8325"/>
              <dgm:constr type="w" for="ch" forName="image_accent_7" refType="w" fact="0.1103"/>
              <dgm:constr type="h" for="ch" forName="image_accent_7" refType="h" fact="0.1141"/>
              <dgm:constr type="l" for="ch" forName="image_7" refType="w" fact="0.5356"/>
              <dgm:constr type="t" for="ch" forName="image_7" refType="h" fact="0.8392"/>
              <dgm:constr type="w" for="ch" forName="image_7" refType="w" fact="0.0973"/>
              <dgm:constr type="h" for="ch" forName="image_7" refType="h" fact="0.1007"/>
              <dgm:constr type="l" for="ch" forName="image_accent_1" refType="w" fact="0.2318"/>
              <dgm:constr type="t" for="ch" forName="image_accent_1" refType="h" fact="0.444"/>
              <dgm:constr type="w" for="ch" forName="image_accent_1" refType="w" fact="0.2344"/>
              <dgm:constr type="h" for="ch" forName="image_accent_1" refType="h" fact="0.2426"/>
              <dgm:constr type="l" for="ch" forName="image_1" refType="w" fact="0.2408"/>
              <dgm:constr type="t" for="ch" forName="image_1" refType="h" fact="0.4533"/>
              <dgm:constr type="w" for="ch" forName="image_1" refType="w" fact="0.2164"/>
              <dgm:constr type="h" for="ch" forName="image_1" refType="h" fact="0.224"/>
              <dgm:constr type="l" for="ch" forName="parent_text_1" refType="w" fact="0"/>
              <dgm:constr type="t" for="ch" forName="parent_text_1" refType="h" fact="0.3193"/>
              <dgm:constr type="w" for="ch" forName="parent_text_1" refType="w" fact="0.3478"/>
              <dgm:constr type="h" for="ch" forName="parent_text_1" refType="h" fact="0.115"/>
              <dgm:constr type="l" for="ch" forName="accent_2" refType="w" fact="0.3813"/>
              <dgm:constr type="t" for="ch" forName="accent_2" refType="h" fact="0.2653"/>
              <dgm:constr type="w" for="ch" forName="accent_2" refType="w" fact="0.0696"/>
              <dgm:constr type="h" for="ch" forName="accent_2" refType="h" fact="0.072"/>
              <dgm:constr type="l" for="ch" forName="parent_text_2" refType="w" fact="0.6311"/>
              <dgm:constr type="t" for="ch" forName="parent_text_2" refType="h" fact="0.4973"/>
              <dgm:constr type="w" for="ch" forName="parent_text_2" refType="w" fact="0.3478"/>
              <dgm:constr type="h" for="ch" forName="parent_text_2" refType="h" fact="0.112"/>
              <dgm:constr type="l" for="ch" forName="parent_text_4" refType="w" fact="0.5878"/>
              <dgm:constr type="t" for="ch" forName="parent_text_4" refType="h" fact="0.1726"/>
              <dgm:constr type="w" for="ch" forName="parent_text_4" refType="w" fact="0.3478"/>
              <dgm:constr type="h" for="ch" forName="parent_text_4" refType="h" fact="0.1007"/>
              <dgm:constr type="l" for="ch" forName="accent_3" refType="w" fact="0.7038"/>
              <dgm:constr type="t" for="ch" forName="accent_3" refType="h" fact="0"/>
              <dgm:constr type="w" for="ch" forName="accent_3" refType="w" fact="0.0258"/>
              <dgm:constr type="h" for="ch" forName="accent_3" refType="h" fact="0.0267"/>
              <dgm:constr type="l" for="ch" forName="parent_text_5" refType="w" fact="0.6522"/>
              <dgm:constr type="t" for="ch" forName="parent_text_5" refType="h" fact="0.0654"/>
              <dgm:constr type="w" for="ch" forName="parent_text_5" refType="w" fact="0.3478"/>
              <dgm:constr type="h" for="ch" forName="parent_text_5" refType="h" fact="0.0933"/>
              <dgm:constr type="l" for="ch" forName="parent_text_3" refType="w" fact="0.6182"/>
              <dgm:constr type="t" for="ch" forName="parent_text_3" refType="h" fact="0.3193"/>
              <dgm:constr type="w" for="ch" forName="parent_text_3" refType="w" fact="0.3478"/>
              <dgm:constr type="h" for="ch" forName="parent_text_3" refType="h" fact="0.1456"/>
              <dgm:constr type="l" for="ch" forName="parent_text_6" refType="w" fact="0.02"/>
              <dgm:constr type="t" for="ch" forName="parent_text_6" refType="h" fact="0.6896"/>
              <dgm:constr type="w" for="ch" forName="parent_text_6" refType="w" fact="0.3478"/>
              <dgm:constr type="h" for="ch" forName="parent_text_6" refType="h" fact="0.1627"/>
              <dgm:constr type="l" for="ch" forName="accent_4" refType="w" fact="0.6265"/>
              <dgm:constr type="t" for="ch" forName="accent_4" refType="h" fact="0.0213"/>
              <dgm:constr type="w" for="ch" forName="accent_4" refType="w" fact="0.0515"/>
              <dgm:constr type="h" for="ch" forName="accent_4" refType="h" fact="0.0533"/>
              <dgm:constr type="l" for="ch" forName="accent_5" refType="w" fact="0.6522"/>
              <dgm:constr type="t" for="ch" forName="accent_5" refType="h" fact="0.92"/>
              <dgm:constr type="w" for="ch" forName="accent_5" refType="w" fact="0.0696"/>
              <dgm:constr type="h" for="ch" forName="accent_5" refType="h" fact="0.072"/>
              <dgm:constr type="l" for="ch" forName="parent_text_7" refType="w" fact="0.105"/>
              <dgm:constr type="t" for="ch" forName="parent_text_7" refType="h" fact="0.87"/>
              <dgm:constr type="w" for="ch" forName="parent_text_7" refType="w" fact="0.407"/>
              <dgm:constr type="h" for="ch" forName="parent_text_7" refType="h" fact="0.13"/>
              <dgm:constr type="l" for="ch" forName="accent_6" refType="w" fact="0.6136"/>
              <dgm:constr type="t" for="ch" forName="accent_6" refType="h" fact="0.6133"/>
              <dgm:constr type="w" for="ch" forName="accent_6" refType="w" fact="0.0386"/>
              <dgm:constr type="h" for="ch" forName="accent_6" refType="h" fact="0.04"/>
            </dgm:constrLst>
          </dgm:if>
          <dgm:else name="Name29">
            <dgm:constrLst>
              <dgm:constr type="primFontSz" for="des" ptType="node" op="equ" val="65"/>
              <dgm:constr type="l" for="ch" forName="accent_1" refType="w" fact="0.2061"/>
              <dgm:constr type="t" for="ch" forName="accent_1" refType="h" fact="0.96"/>
              <dgm:constr type="w" for="ch" forName="accent_1" refType="w" fact="0.0386"/>
              <dgm:constr type="h" for="ch" forName="accent_1" refType="h" fact="0.04"/>
              <dgm:constr type="l" for="ch" forName="image_accent_7" refType="w" fact="0.3606"/>
              <dgm:constr type="t" for="ch" forName="image_accent_7" refType="h" fact="0.8325"/>
              <dgm:constr type="w" for="ch" forName="image_accent_7" refType="w" fact="0.1103"/>
              <dgm:constr type="h" for="ch" forName="image_accent_7" refType="h" fact="0.1141"/>
              <dgm:constr type="l" for="ch" forName="image_7" refType="w" fact="0.3671"/>
              <dgm:constr type="t" for="ch" forName="image_7" refType="h" fact="0.8392"/>
              <dgm:constr type="w" for="ch" forName="image_7" refType="w" fact="0.0973"/>
              <dgm:constr type="h" for="ch" forName="image_7" refType="h" fact="0.1007"/>
              <dgm:constr type="l" for="ch" forName="image_accent_6" refType="w" fact="0.4379"/>
              <dgm:constr type="t" for="ch" forName="image_accent_6" refType="h" fact="0.68"/>
              <dgm:constr type="w" for="ch" forName="image_accent_6" refType="w" fact="0.1757"/>
              <dgm:constr type="h" for="ch" forName="image_accent_6" refType="h" fact="0.1819"/>
              <dgm:constr type="l" for="ch" forName="image_6" refType="w" fact="0.4471"/>
              <dgm:constr type="t" for="ch" forName="image_6" refType="h" fact="0.6896"/>
              <dgm:constr type="w" for="ch" forName="image_6" refType="w" fact="0.1572"/>
              <dgm:constr type="h" for="ch" forName="image_6" refType="h" fact="0.1627"/>
              <dgm:constr type="l" for="ch" forName="image_accent_5" refType="w" fact="0.3677"/>
              <dgm:constr type="t" for="ch" forName="image_accent_5" refType="h" fact="0.0592"/>
              <dgm:constr type="w" for="ch" forName="image_accent_5" refType="w" fact="0.1022"/>
              <dgm:constr type="h" for="ch" forName="image_accent_5" refType="h" fact="0.1058"/>
              <dgm:constr type="l" for="ch" forName="image_5" refType="w" fact="0.3738"/>
              <dgm:constr type="t" for="ch" forName="image_5" refType="h" fact="0.0654"/>
              <dgm:constr type="w" for="ch" forName="image_5" refType="w" fact="0.0902"/>
              <dgm:constr type="h" for="ch" forName="image_5" refType="h" fact="0.0933"/>
              <dgm:constr type="l" for="ch" forName="image_accent_4" refType="w" fact="0.437"/>
              <dgm:constr type="t" for="ch" forName="image_accent_4" refType="h" fact="0.1659"/>
              <dgm:constr type="w" for="ch" forName="image_accent_4" refType="w" fact="0.1103"/>
              <dgm:constr type="h" for="ch" forName="image_accent_4" refType="h" fact="0.1141"/>
              <dgm:constr type="l" for="ch" forName="image_4" refType="w" fact="0.4434"/>
              <dgm:constr type="t" for="ch" forName="image_4" refType="h" fact="0.1726"/>
              <dgm:constr type="w" for="ch" forName="image_4" refType="w" fact="0.0973"/>
              <dgm:constr type="h" for="ch" forName="image_4" refType="h" fact="0.1007"/>
              <dgm:constr type="l" for="ch" forName="image_accent_2" refType="w" fact="0.3942"/>
              <dgm:constr type="t" for="ch" forName="image_accent_2" refType="h" fact="0.4899"/>
              <dgm:constr type="w" for="ch" forName="image_accent_2" refType="w" fact="0.1226"/>
              <dgm:constr type="h" for="ch" forName="image_accent_2" refType="h" fact="0.1269"/>
              <dgm:constr type="l" for="ch" forName="image_2" refType="w" fact="0.4014"/>
              <dgm:constr type="t" for="ch" forName="image_2" refType="h" fact="0.4973"/>
              <dgm:constr type="w" for="ch" forName="image_2" refType="w" fact="0.1082"/>
              <dgm:constr type="h" for="ch" forName="image_2" refType="h" fact="0.112"/>
              <dgm:constr type="l" for="ch" forName="image_accent_3" refType="w" fact="0.4075"/>
              <dgm:constr type="t" for="ch" forName="image_accent_3" refType="h" fact="0.3107"/>
              <dgm:constr type="w" for="ch" forName="image_accent_3" refType="w" fact="0.1573"/>
              <dgm:constr type="h" for="ch" forName="image_accent_3" refType="h" fact="0.1628"/>
              <dgm:constr type="l" for="ch" forName="image_3" refType="w" fact="0.4158"/>
              <dgm:constr type="t" for="ch" forName="image_3" refType="h" fact="0.3193"/>
              <dgm:constr type="w" for="ch" forName="image_3" refType="w" fact="0.1407"/>
              <dgm:constr type="h" for="ch" forName="image_3" refType="h" fact="0.1456"/>
              <dgm:constr type="l" for="ch" forName="image_accent_1" refType="w" fact="0.5338"/>
              <dgm:constr type="t" for="ch" forName="image_accent_1" refType="h" fact="0.444"/>
              <dgm:constr type="w" for="ch" forName="image_accent_1" refType="w" fact="0.2344"/>
              <dgm:constr type="h" for="ch" forName="image_accent_1" refType="h" fact="0.2426"/>
              <dgm:constr type="l" for="ch" forName="image_1" refType="w" fact="0.5428"/>
              <dgm:constr type="t" for="ch" forName="image_1" refType="h" fact="0.4533"/>
              <dgm:constr type="w" for="ch" forName="image_1" refType="w" fact="0.2164"/>
              <dgm:constr type="h" for="ch" forName="image_1" refType="h" fact="0.224"/>
              <dgm:constr type="l" for="ch" forName="parent_text_1" refType="w" fact="0.6522"/>
              <dgm:constr type="t" for="ch" forName="parent_text_1" refType="h" fact="0.3193"/>
              <dgm:constr type="w" for="ch" forName="parent_text_1" refType="w" fact="0.3478"/>
              <dgm:constr type="h" for="ch" forName="parent_text_1" refType="h" fact="0.115"/>
              <dgm:constr type="l" for="ch" forName="accent_2" refType="w" fact="0.5492"/>
              <dgm:constr type="t" for="ch" forName="accent_2" refType="h" fact="0.2653"/>
              <dgm:constr type="w" for="ch" forName="accent_2" refType="w" fact="0.0696"/>
              <dgm:constr type="h" for="ch" forName="accent_2" refType="h" fact="0.072"/>
              <dgm:constr type="l" for="ch" forName="parent_text_2" refType="w" fact="0.0211"/>
              <dgm:constr type="t" for="ch" forName="parent_text_2" refType="h" fact="0.4973"/>
              <dgm:constr type="w" for="ch" forName="parent_text_2" refType="w" fact="0.3478"/>
              <dgm:constr type="h" for="ch" forName="parent_text_2" refType="h" fact="0.112"/>
              <dgm:constr type="l" for="ch" forName="parent_text_4" refType="w" fact="0.0644"/>
              <dgm:constr type="t" for="ch" forName="parent_text_4" refType="h" fact="0.1726"/>
              <dgm:constr type="w" for="ch" forName="parent_text_4" refType="w" fact="0.3478"/>
              <dgm:constr type="h" for="ch" forName="parent_text_4" refType="h" fact="0.1007"/>
              <dgm:constr type="l" for="ch" forName="accent_3" refType="w" fact="0.2705"/>
              <dgm:constr type="t" for="ch" forName="accent_3" refType="h" fact="0"/>
              <dgm:constr type="w" for="ch" forName="accent_3" refType="w" fact="0.0258"/>
              <dgm:constr type="h" for="ch" forName="accent_3" refType="h" fact="0.0267"/>
              <dgm:constr type="l" for="ch" forName="parent_text_5" refType="w" fact="0"/>
              <dgm:constr type="t" for="ch" forName="parent_text_5" refType="h" fact="0.0654"/>
              <dgm:constr type="w" for="ch" forName="parent_text_5" refType="w" fact="0.3478"/>
              <dgm:constr type="h" for="ch" forName="parent_text_5" refType="h" fact="0.0933"/>
              <dgm:constr type="l" for="ch" forName="parent_text_3" refType="w" fact="0.034"/>
              <dgm:constr type="t" for="ch" forName="parent_text_3" refType="h" fact="0.3193"/>
              <dgm:constr type="w" for="ch" forName="parent_text_3" refType="w" fact="0.3478"/>
              <dgm:constr type="h" for="ch" forName="parent_text_3" refType="h" fact="0.1456"/>
              <dgm:constr type="l" for="ch" forName="parent_text_6" refType="w" fact="0.63"/>
              <dgm:constr type="t" for="ch" forName="parent_text_6" refType="h" fact="0.6896"/>
              <dgm:constr type="w" for="ch" forName="parent_text_6" refType="w" fact="0.3478"/>
              <dgm:constr type="h" for="ch" forName="parent_text_6" refType="h" fact="0.1627"/>
              <dgm:constr type="l" for="ch" forName="accent_4" refType="w" fact="0.322"/>
              <dgm:constr type="t" for="ch" forName="accent_4" refType="h" fact="0.0213"/>
              <dgm:constr type="w" for="ch" forName="accent_4" refType="w" fact="0.0515"/>
              <dgm:constr type="h" for="ch" forName="accent_4" refType="h" fact="0.0533"/>
              <dgm:constr type="l" for="ch" forName="accent_5" refType="w" fact="0.2782"/>
              <dgm:constr type="t" for="ch" forName="accent_5" refType="h" fact="0.92"/>
              <dgm:constr type="w" for="ch" forName="accent_5" refType="w" fact="0.0696"/>
              <dgm:constr type="h" for="ch" forName="accent_5" refType="h" fact="0.072"/>
              <dgm:constr type="l" for="ch" forName="parent_text_7" refType="w" fact="0.485"/>
              <dgm:constr type="t" for="ch" forName="parent_text_7" refType="h" fact="0.87"/>
              <dgm:constr type="w" for="ch" forName="parent_text_7" refType="w" fact="0.347"/>
              <dgm:constr type="h" for="ch" forName="parent_text_7" refType="h" fact="0.13"/>
              <dgm:constr type="l" for="ch" forName="accent_6" refType="w" fact="0.3478"/>
              <dgm:constr type="t" for="ch" forName="accent_6" refType="h" fact="0.6133"/>
              <dgm:constr type="w" for="ch" forName="accent_6" refType="w" fact="0.0386"/>
              <dgm:constr type="h" for="ch" forName="accent_6" refType="h" fact="0.04"/>
            </dgm:constrLst>
          </dgm:else>
        </dgm:choose>
        <dgm:layoutNode name="accent_6" styleLbl="alignNode1">
          <dgm:alg type="sp"/>
          <dgm:shape xmlns:r="http://schemas.openxmlformats.org/officeDocument/2006/relationships" type="donut" r:blip="">
            <dgm:adjLst>
              <dgm:adj idx="1" val="0.0746"/>
            </dgm:adjLst>
          </dgm:shape>
          <dgm:presOf/>
        </dgm:layoutNode>
      </dgm:if>
      <dgm:else name="Name30">
        <dgm:alg type="composite">
          <dgm:param type="ar" val="0.9705"/>
        </dgm:alg>
        <dgm:choose name="Name31">
          <dgm:if name="Name32" func="var" arg="dir" op="equ" val="norm">
            <dgm:constrLst>
              <dgm:constr type="primFontSz" for="des" ptType="node" op="equ" val="65"/>
              <dgm:constr type="l" for="ch" forName="accent_1" refType="w" fact="0.7599"/>
              <dgm:constr type="t" for="ch" forName="accent_1" refType="h" fact="0.925"/>
              <dgm:constr type="w" for="ch" forName="accent_1" refType="w" fact="0.0386"/>
              <dgm:constr type="h" for="ch" forName="accent_1" refType="h" fact="0.0375"/>
              <dgm:constr type="l" for="ch" forName="accent_2" refType="w" fact="0.6182"/>
              <dgm:constr type="t" for="ch" forName="accent_2" refType="h" fact="0.575"/>
              <dgm:constr type="w" for="ch" forName="accent_2" refType="w" fact="0.0386"/>
              <dgm:constr type="h" for="ch" forName="accent_2" refType="h" fact="0.0375"/>
              <dgm:constr type="l" for="ch" forName="image_accent_8" refType="w" fact="0.6449"/>
              <dgm:constr type="t" for="ch" forName="image_accent_8" refType="h" fact="0.8508"/>
              <dgm:constr type="w" for="ch" forName="image_accent_8" refType="w" fact="0.1022"/>
              <dgm:constr type="h" for="ch" forName="image_accent_8" refType="h" fact="0.0992"/>
              <dgm:constr type="l" for="ch" forName="image_8" refType="w" fact="0.6538"/>
              <dgm:constr type="t" for="ch" forName="image_8" refType="h" fact="0.8595"/>
              <dgm:constr type="w" for="ch" forName="image_8" refType="w" fact="0.0844"/>
              <dgm:constr type="h" for="ch" forName="image_8" refType="h" fact="0.0819"/>
              <dgm:constr type="l" for="ch" forName="image_accent_7" refType="w" fact="0.5291"/>
              <dgm:constr type="t" for="ch" forName="image_accent_7" refType="h" fact="0.7805"/>
              <dgm:constr type="w" for="ch" forName="image_accent_7" refType="w" fact="0.1103"/>
              <dgm:constr type="h" for="ch" forName="image_accent_7" refType="h" fact="0.107"/>
              <dgm:constr type="l" for="ch" forName="image_7" refType="w" fact="0.5356"/>
              <dgm:constr type="t" for="ch" forName="image_7" refType="h" fact="0.7868"/>
              <dgm:constr type="w" for="ch" forName="image_7" refType="w" fact="0.0973"/>
              <dgm:constr type="h" for="ch" forName="image_7" refType="h" fact="0.0944"/>
              <dgm:constr type="l" for="ch" forName="image_accent_6" refType="w" fact="0.3864"/>
              <dgm:constr type="t" for="ch" forName="image_accent_6" refType="h" fact="0.6375"/>
              <dgm:constr type="w" for="ch" forName="image_accent_6" refType="w" fact="0.1757"/>
              <dgm:constr type="h" for="ch" forName="image_accent_6" refType="h" fact="0.1706"/>
              <dgm:constr type="l" for="ch" forName="image_6" refType="w" fact="0.3957"/>
              <dgm:constr type="t" for="ch" forName="image_6" refType="h" fact="0.6465"/>
              <dgm:constr type="w" for="ch" forName="image_6" refType="w" fact="0.1572"/>
              <dgm:constr type="h" for="ch" forName="image_6" refType="h" fact="0.1525"/>
              <dgm:constr type="l" for="ch" forName="image_accent_5" refType="w" fact="0.5301"/>
              <dgm:constr type="t" for="ch" forName="image_accent_5" refType="h" fact="0.0555"/>
              <dgm:constr type="w" for="ch" forName="image_accent_5" refType="w" fact="0.1022"/>
              <dgm:constr type="h" for="ch" forName="image_accent_5" refType="h" fact="0.0992"/>
              <dgm:constr type="l" for="ch" forName="image_5" refType="w" fact="0.5361"/>
              <dgm:constr type="t" for="ch" forName="image_5" refType="h" fact="0.0613"/>
              <dgm:constr type="w" for="ch" forName="image_5" refType="w" fact="0.0902"/>
              <dgm:constr type="h" for="ch" forName="image_5" refType="h" fact="0.0875"/>
              <dgm:constr type="l" for="ch" forName="image_accent_4" refType="w" fact="0.4528"/>
              <dgm:constr type="t" for="ch" forName="image_accent_4" refType="h" fact="0.1555"/>
              <dgm:constr type="w" for="ch" forName="image_accent_4" refType="w" fact="0.1103"/>
              <dgm:constr type="h" for="ch" forName="image_accent_4" refType="h" fact="0.107"/>
              <dgm:constr type="l" for="ch" forName="image_4" refType="w" fact="0.4593"/>
              <dgm:constr type="t" for="ch" forName="image_4" refType="h" fact="0.1618"/>
              <dgm:constr type="w" for="ch" forName="image_4" refType="w" fact="0.0973"/>
              <dgm:constr type="h" for="ch" forName="image_4" refType="h" fact="0.0944"/>
              <dgm:constr type="l" for="ch" forName="image_accent_2" refType="w" fact="0.4832"/>
              <dgm:constr type="t" for="ch" forName="image_accent_2" refType="h" fact="0.4593"/>
              <dgm:constr type="w" for="ch" forName="image_accent_2" refType="w" fact="0.1226"/>
              <dgm:constr type="h" for="ch" forName="image_accent_2" refType="h" fact="0.119"/>
              <dgm:constr type="l" for="ch" forName="image_2" refType="w" fact="0.4904"/>
              <dgm:constr type="t" for="ch" forName="image_2" refType="h" fact="0.4663"/>
              <dgm:constr type="w" for="ch" forName="image_2" refType="w" fact="0.1082"/>
              <dgm:constr type="h" for="ch" forName="image_2" refType="h" fact="0.105"/>
              <dgm:constr type="l" for="ch" forName="image_accent_3" refType="w" fact="0.4352"/>
              <dgm:constr type="t" for="ch" forName="image_accent_3" refType="h" fact="0.2913"/>
              <dgm:constr type="w" for="ch" forName="image_accent_3" refType="w" fact="0.1573"/>
              <dgm:constr type="h" for="ch" forName="image_accent_3" refType="h" fact="0.1526"/>
              <dgm:constr type="l" for="ch" forName="image_3" refType="w" fact="0.4435"/>
              <dgm:constr type="t" for="ch" forName="image_3" refType="h" fact="0.2993"/>
              <dgm:constr type="w" for="ch" forName="image_3" refType="w" fact="0.1407"/>
              <dgm:constr type="h" for="ch" forName="image_3" refType="h" fact="0.1365"/>
              <dgm:constr type="l" for="ch" forName="image_accent_1" refType="w" fact="0.2318"/>
              <dgm:constr type="t" for="ch" forName="image_accent_1" refType="h" fact="0.4163"/>
              <dgm:constr type="w" for="ch" forName="image_accent_1" refType="w" fact="0.2344"/>
              <dgm:constr type="h" for="ch" forName="image_accent_1" refType="h" fact="0.2275"/>
              <dgm:constr type="l" for="ch" forName="image_1" refType="w" fact="0.2408"/>
              <dgm:constr type="t" for="ch" forName="image_1" refType="h" fact="0.425"/>
              <dgm:constr type="w" for="ch" forName="image_1" refType="w" fact="0.2164"/>
              <dgm:constr type="h" for="ch" forName="image_1" refType="h" fact="0.21"/>
              <dgm:constr type="l" for="ch" forName="parent_text_1" refType="w" fact="0"/>
              <dgm:constr type="t" for="ch" forName="parent_text_1" refType="h" fact="0.2993"/>
              <dgm:constr type="w" for="ch" forName="parent_text_1" refType="w" fact="0.3478"/>
              <dgm:constr type="h" for="ch" forName="parent_text_1" refType="h" fact="0.11"/>
              <dgm:constr type="l" for="ch" forName="accent_3" refType="w" fact="0.3813"/>
              <dgm:constr type="t" for="ch" forName="accent_3" refType="h" fact="0.2488"/>
              <dgm:constr type="w" for="ch" forName="accent_3" refType="w" fact="0.0696"/>
              <dgm:constr type="h" for="ch" forName="accent_3" refType="h" fact="0.0675"/>
              <dgm:constr type="l" for="ch" forName="parent_text_2" refType="w" fact="0.6311"/>
              <dgm:constr type="t" for="ch" forName="parent_text_2" refType="h" fact="0.4663"/>
              <dgm:constr type="w" for="ch" forName="parent_text_2" refType="w" fact="0.3478"/>
              <dgm:constr type="h" for="ch" forName="parent_text_2" refType="h" fact="0.105"/>
              <dgm:constr type="l" for="ch" forName="parent_text_4" refType="w" fact="0.5878"/>
              <dgm:constr type="t" for="ch" forName="parent_text_4" refType="h" fact="0.1618"/>
              <dgm:constr type="w" for="ch" forName="parent_text_4" refType="w" fact="0.3478"/>
              <dgm:constr type="h" for="ch" forName="parent_text_4" refType="h" fact="0.0944"/>
              <dgm:constr type="l" for="ch" forName="accent_4" refType="w" fact="0.7038"/>
              <dgm:constr type="t" for="ch" forName="accent_4" refType="h" fact="0"/>
              <dgm:constr type="w" for="ch" forName="accent_4" refType="w" fact="0.0258"/>
              <dgm:constr type="h" for="ch" forName="accent_4" refType="h" fact="0.025"/>
              <dgm:constr type="l" for="ch" forName="parent_text_5" refType="w" fact="0.6522"/>
              <dgm:constr type="t" for="ch" forName="parent_text_5" refType="h" fact="0.0625"/>
              <dgm:constr type="w" for="ch" forName="parent_text_5" refType="w" fact="0.3478"/>
              <dgm:constr type="h" for="ch" forName="parent_text_5" refType="h" fact="0.0863"/>
              <dgm:constr type="l" for="ch" forName="parent_text_3" refType="w" fact="0.6182"/>
              <dgm:constr type="t" for="ch" forName="parent_text_3" refType="h" fact="0.2993"/>
              <dgm:constr type="w" for="ch" forName="parent_text_3" refType="w" fact="0.3478"/>
              <dgm:constr type="h" for="ch" forName="parent_text_3" refType="h" fact="0.1365"/>
              <dgm:constr type="l" for="ch" forName="parent_text_6" refType="w" fact="0.02"/>
              <dgm:constr type="t" for="ch" forName="parent_text_6" refType="h" fact="0.6465"/>
              <dgm:constr type="w" for="ch" forName="parent_text_6" refType="w" fact="0.3478"/>
              <dgm:constr type="h" for="ch" forName="parent_text_6" refType="h" fact="0.1525"/>
              <dgm:constr type="l" for="ch" forName="accent_5" refType="w" fact="0.6265"/>
              <dgm:constr type="t" for="ch" forName="accent_5" refType="h" fact="0.02"/>
              <dgm:constr type="w" for="ch" forName="accent_5" refType="w" fact="0.0515"/>
              <dgm:constr type="h" for="ch" forName="accent_5" refType="h" fact="0.05"/>
              <dgm:constr type="l" for="ch" forName="parent_text_7" refType="w" fact="0.165"/>
              <dgm:constr type="t" for="ch" forName="parent_text_7" refType="h" fact="0.81"/>
              <dgm:constr type="w" for="ch" forName="parent_text_7" refType="w" fact="0.3478"/>
              <dgm:constr type="h" for="ch" forName="parent_text_7" refType="h" fact="0.077"/>
              <dgm:constr type="l" for="ch" forName="parent_text_8" refType="w" fact="0.275"/>
              <dgm:constr type="t" for="ch" forName="parent_text_8" refType="h" fact="0.89"/>
              <dgm:constr type="w" for="ch" forName="parent_text_8" refType="w" fact="0.3478"/>
              <dgm:constr type="h" for="ch" forName="parent_text_8" refType="h" fact="0.11"/>
            </dgm:constrLst>
          </dgm:if>
          <dgm:else name="Name33">
            <dgm:constrLst>
              <dgm:constr type="primFontSz" for="des" ptType="node" op="equ" val="65"/>
              <dgm:constr type="l" for="ch" forName="accent_1" refType="w" fact="0.2014"/>
              <dgm:constr type="t" for="ch" forName="accent_1" refType="h" fact="0.925"/>
              <dgm:constr type="w" for="ch" forName="accent_1" refType="w" fact="0.0386"/>
              <dgm:constr type="h" for="ch" forName="accent_1" refType="h" fact="0.0375"/>
              <dgm:constr type="l" for="ch" forName="accent_2" refType="w" fact="0.3431"/>
              <dgm:constr type="t" for="ch" forName="accent_2" refType="h" fact="0.575"/>
              <dgm:constr type="w" for="ch" forName="accent_2" refType="w" fact="0.0386"/>
              <dgm:constr type="h" for="ch" forName="accent_2" refType="h" fact="0.0375"/>
              <dgm:constr type="l" for="ch" forName="image_accent_8" refType="w" fact="0.253"/>
              <dgm:constr type="t" for="ch" forName="image_accent_8" refType="h" fact="0.8508"/>
              <dgm:constr type="w" for="ch" forName="image_accent_8" refType="w" fact="0.1022"/>
              <dgm:constr type="h" for="ch" forName="image_accent_8" refType="h" fact="0.0992"/>
              <dgm:constr type="l" for="ch" forName="image_8" refType="w" fact="0.2619"/>
              <dgm:constr type="t" for="ch" forName="image_8" refType="h" fact="0.8595"/>
              <dgm:constr type="w" for="ch" forName="image_8" refType="w" fact="0.0844"/>
              <dgm:constr type="h" for="ch" forName="image_8" refType="h" fact="0.0819"/>
              <dgm:constr type="l" for="ch" forName="image_accent_7" refType="w" fact="0.3606"/>
              <dgm:constr type="t" for="ch" forName="image_accent_7" refType="h" fact="0.7805"/>
              <dgm:constr type="w" for="ch" forName="image_accent_7" refType="w" fact="0.1103"/>
              <dgm:constr type="h" for="ch" forName="image_accent_7" refType="h" fact="0.107"/>
              <dgm:constr type="l" for="ch" forName="image_7" refType="w" fact="0.3671"/>
              <dgm:constr type="t" for="ch" forName="image_7" refType="h" fact="0.7868"/>
              <dgm:constr type="w" for="ch" forName="image_7" refType="w" fact="0.0973"/>
              <dgm:constr type="h" for="ch" forName="image_7" refType="h" fact="0.0944"/>
              <dgm:constr type="l" for="ch" forName="image_accent_6" refType="w" fact="0.4379"/>
              <dgm:constr type="t" for="ch" forName="image_accent_6" refType="h" fact="0.6375"/>
              <dgm:constr type="w" for="ch" forName="image_accent_6" refType="w" fact="0.1757"/>
              <dgm:constr type="h" for="ch" forName="image_accent_6" refType="h" fact="0.1706"/>
              <dgm:constr type="l" for="ch" forName="image_6" refType="w" fact="0.4471"/>
              <dgm:constr type="t" for="ch" forName="image_6" refType="h" fact="0.6465"/>
              <dgm:constr type="w" for="ch" forName="image_6" refType="w" fact="0.1572"/>
              <dgm:constr type="h" for="ch" forName="image_6" refType="h" fact="0.1525"/>
              <dgm:constr type="l" for="ch" forName="image_accent_5" refType="w" fact="0.3677"/>
              <dgm:constr type="t" for="ch" forName="image_accent_5" refType="h" fact="0.0555"/>
              <dgm:constr type="w" for="ch" forName="image_accent_5" refType="w" fact="0.1022"/>
              <dgm:constr type="h" for="ch" forName="image_accent_5" refType="h" fact="0.0992"/>
              <dgm:constr type="l" for="ch" forName="image_5" refType="w" fact="0.3738"/>
              <dgm:constr type="t" for="ch" forName="image_5" refType="h" fact="0.0613"/>
              <dgm:constr type="w" for="ch" forName="image_5" refType="w" fact="0.0902"/>
              <dgm:constr type="h" for="ch" forName="image_5" refType="h" fact="0.0875"/>
              <dgm:constr type="l" for="ch" forName="image_accent_4" refType="w" fact="0.437"/>
              <dgm:constr type="t" for="ch" forName="image_accent_4" refType="h" fact="0.1555"/>
              <dgm:constr type="w" for="ch" forName="image_accent_4" refType="w" fact="0.1103"/>
              <dgm:constr type="h" for="ch" forName="image_accent_4" refType="h" fact="0.107"/>
              <dgm:constr type="l" for="ch" forName="image_4" refType="w" fact="0.4434"/>
              <dgm:constr type="t" for="ch" forName="image_4" refType="h" fact="0.1618"/>
              <dgm:constr type="w" for="ch" forName="image_4" refType="w" fact="0.0973"/>
              <dgm:constr type="h" for="ch" forName="image_4" refType="h" fact="0.0944"/>
              <dgm:constr type="l" for="ch" forName="image_accent_2" refType="w" fact="0.3942"/>
              <dgm:constr type="t" for="ch" forName="image_accent_2" refType="h" fact="0.4593"/>
              <dgm:constr type="w" for="ch" forName="image_accent_2" refType="w" fact="0.1226"/>
              <dgm:constr type="h" for="ch" forName="image_accent_2" refType="h" fact="0.119"/>
              <dgm:constr type="l" for="ch" forName="image_2" refType="w" fact="0.4014"/>
              <dgm:constr type="t" for="ch" forName="image_2" refType="h" fact="0.4663"/>
              <dgm:constr type="w" for="ch" forName="image_2" refType="w" fact="0.1082"/>
              <dgm:constr type="h" for="ch" forName="image_2" refType="h" fact="0.105"/>
              <dgm:constr type="l" for="ch" forName="image_accent_3" refType="w" fact="0.4075"/>
              <dgm:constr type="t" for="ch" forName="image_accent_3" refType="h" fact="0.2913"/>
              <dgm:constr type="w" for="ch" forName="image_accent_3" refType="w" fact="0.1573"/>
              <dgm:constr type="h" for="ch" forName="image_accent_3" refType="h" fact="0.1526"/>
              <dgm:constr type="l" for="ch" forName="image_3" refType="w" fact="0.4158"/>
              <dgm:constr type="t" for="ch" forName="image_3" refType="h" fact="0.2993"/>
              <dgm:constr type="w" for="ch" forName="image_3" refType="w" fact="0.1407"/>
              <dgm:constr type="h" for="ch" forName="image_3" refType="h" fact="0.1365"/>
              <dgm:constr type="l" for="ch" forName="image_accent_1" refType="w" fact="0.5338"/>
              <dgm:constr type="t" for="ch" forName="image_accent_1" refType="h" fact="0.4163"/>
              <dgm:constr type="w" for="ch" forName="image_accent_1" refType="w" fact="0.2344"/>
              <dgm:constr type="h" for="ch" forName="image_accent_1" refType="h" fact="0.2275"/>
              <dgm:constr type="l" for="ch" forName="image_1" refType="w" fact="0.5428"/>
              <dgm:constr type="t" for="ch" forName="image_1" refType="h" fact="0.425"/>
              <dgm:constr type="w" for="ch" forName="image_1" refType="w" fact="0.2164"/>
              <dgm:constr type="h" for="ch" forName="image_1" refType="h" fact="0.21"/>
              <dgm:constr type="l" for="ch" forName="parent_text_1" refType="w" fact="0.6522"/>
              <dgm:constr type="t" for="ch" forName="parent_text_1" refType="h" fact="0.2993"/>
              <dgm:constr type="w" for="ch" forName="parent_text_1" refType="w" fact="0.3478"/>
              <dgm:constr type="h" for="ch" forName="parent_text_1" refType="h" fact="0.11"/>
              <dgm:constr type="l" for="ch" forName="accent_3" refType="w" fact="0.5492"/>
              <dgm:constr type="t" for="ch" forName="accent_3" refType="h" fact="0.2488"/>
              <dgm:constr type="w" for="ch" forName="accent_3" refType="w" fact="0.0696"/>
              <dgm:constr type="h" for="ch" forName="accent_3" refType="h" fact="0.0675"/>
              <dgm:constr type="l" for="ch" forName="parent_text_2" refType="w" fact="0.0211"/>
              <dgm:constr type="t" for="ch" forName="parent_text_2" refType="h" fact="0.4663"/>
              <dgm:constr type="w" for="ch" forName="parent_text_2" refType="w" fact="0.3478"/>
              <dgm:constr type="h" for="ch" forName="parent_text_2" refType="h" fact="0.105"/>
              <dgm:constr type="l" for="ch" forName="parent_text_4" refType="w" fact="0.0635"/>
              <dgm:constr type="t" for="ch" forName="parent_text_4" refType="h" fact="0.1618"/>
              <dgm:constr type="w" for="ch" forName="parent_text_4" refType="w" fact="0.3478"/>
              <dgm:constr type="h" for="ch" forName="parent_text_4" refType="h" fact="0.0944"/>
              <dgm:constr type="l" for="ch" forName="accent_4" refType="w" fact="0.2705"/>
              <dgm:constr type="t" for="ch" forName="accent_4" refType="h" fact="0"/>
              <dgm:constr type="w" for="ch" forName="accent_4" refType="w" fact="0.0258"/>
              <dgm:constr type="h" for="ch" forName="accent_4" refType="h" fact="0.025"/>
              <dgm:constr type="l" for="ch" forName="parent_text_5" refType="w" fact="0"/>
              <dgm:constr type="t" for="ch" forName="parent_text_5" refType="h" fact="0.0625"/>
              <dgm:constr type="w" for="ch" forName="parent_text_5" refType="w" fact="0.3478"/>
              <dgm:constr type="h" for="ch" forName="parent_text_5" refType="h" fact="0.0863"/>
              <dgm:constr type="l" for="ch" forName="parent_text_3" refType="w" fact="0.034"/>
              <dgm:constr type="t" for="ch" forName="parent_text_3" refType="h" fact="0.2993"/>
              <dgm:constr type="w" for="ch" forName="parent_text_3" refType="w" fact="0.3478"/>
              <dgm:constr type="h" for="ch" forName="parent_text_3" refType="h" fact="0.1365"/>
              <dgm:constr type="l" for="ch" forName="parent_text_6" refType="w" fact="0.635"/>
              <dgm:constr type="t" for="ch" forName="parent_text_6" refType="h" fact="0.6465"/>
              <dgm:constr type="w" for="ch" forName="parent_text_6" refType="w" fact="0.3478"/>
              <dgm:constr type="h" for="ch" forName="parent_text_6" refType="h" fact="0.1525"/>
              <dgm:constr type="l" for="ch" forName="accent_5" refType="w" fact="0.322"/>
              <dgm:constr type="t" for="ch" forName="accent_5" refType="h" fact="0.02"/>
              <dgm:constr type="w" for="ch" forName="accent_5" refType="w" fact="0.0515"/>
              <dgm:constr type="h" for="ch" forName="accent_5" refType="h" fact="0.05"/>
              <dgm:constr type="l" for="ch" forName="parent_text_7" refType="w" fact="0.49"/>
              <dgm:constr type="t" for="ch" forName="parent_text_7" refType="h" fact="0.81"/>
              <dgm:constr type="w" for="ch" forName="parent_text_7" refType="w" fact="0.3478"/>
              <dgm:constr type="h" for="ch" forName="parent_text_7" refType="h" fact="0.077"/>
              <dgm:constr type="l" for="ch" forName="parent_text_8" refType="w" fact="0.375"/>
              <dgm:constr type="t" for="ch" forName="parent_text_8" refType="h" fact="0.89"/>
              <dgm:constr type="w" for="ch" forName="parent_text_8" refType="w" fact="0.3478"/>
              <dgm:constr type="h" for="ch" forName="parent_text_8" refType="h" fact="0.11"/>
            </dgm:constrLst>
          </dgm:else>
        </dgm:choose>
      </dgm:else>
    </dgm:choose>
    <dgm:forEach name="wrapper" axis="self" ptType="parTrans">
      <dgm:forEach name="wrapper2" axis="self" ptType="sibTrans" st="2">
        <dgm:forEach name="imageAccentRepeat" axis="self">
          <dgm:layoutNode name="imageAccentRepeatNode" styleLbl="alignNode1">
            <dgm:alg type="sp"/>
            <dgm:shape xmlns:r="http://schemas.openxmlformats.org/officeDocument/2006/relationships" type="ellipse" r:blip="">
              <dgm:adjLst/>
            </dgm:shape>
            <dgm:presOf/>
          </dgm:layoutNode>
        </dgm:forEach>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forEach name="Name34" axis="ch" ptType="node" cnt="1">
      <dgm:layoutNode name="parent_text_1" styleLbl="revTx">
        <dgm:varLst>
          <dgm:chMax val="0"/>
          <dgm:chPref val="0"/>
          <dgm:bulletEnabled val="1"/>
        </dgm:varLst>
        <dgm:choose name="Name35">
          <dgm:if name="Name36" func="var" arg="dir" op="equ" val="norm">
            <dgm:alg type="tx">
              <dgm:param type="parTxLTRAlign" val="r"/>
              <dgm:param type="shpTxLTRAlignCh" val="r"/>
              <dgm:param type="txAnchorVert" val="b"/>
              <dgm:param type="lnSpCh" val="15"/>
            </dgm:alg>
          </dgm:if>
          <dgm:else name="Name37">
            <dgm:alg type="tx">
              <dgm:param type="parTxLTRAlign" val="l"/>
              <dgm:param type="shpTxLTRAlignCh" val="l"/>
              <dgm:param type="txAnchorVert" val="b"/>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01"/>
        </dgm:constrLst>
        <dgm:ruleLst>
          <dgm:rule type="primFontSz" val="5" fact="NaN" max="NaN"/>
        </dgm:ruleLst>
      </dgm:layoutNode>
      <dgm:layoutNode name="image_accent_1">
        <dgm:alg type="sp"/>
        <dgm:shape xmlns:r="http://schemas.openxmlformats.org/officeDocument/2006/relationships" r:blip="">
          <dgm:adjLst/>
        </dgm:shape>
        <dgm:presOf/>
        <dgm:constrLst/>
        <dgm:forEach name="Name38" ref="imageAccentRepeat"/>
      </dgm:layoutNode>
      <dgm:layoutNode name="accent_1" styleLbl="alignNode1">
        <dgm:alg type="sp"/>
        <dgm:shape xmlns:r="http://schemas.openxmlformats.org/officeDocument/2006/relationships" type="donut" r:blip="">
          <dgm:adjLst>
            <dgm:adj idx="1" val="0.0746"/>
          </dgm:adjLst>
        </dgm:shape>
        <dgm:presOf/>
      </dgm:layoutNode>
    </dgm:forEach>
    <dgm:forEach name="Name39" axis="ch" ptType="sibTrans" hideLastTrans="0" cnt="1">
      <dgm:layoutNode name="image_1">
        <dgm:alg type="sp"/>
        <dgm:shape xmlns:r="http://schemas.openxmlformats.org/officeDocument/2006/relationships" r:blip="">
          <dgm:adjLst/>
        </dgm:shape>
        <dgm:presOf/>
        <dgm:constrLst/>
        <dgm:forEach name="Name40" ref="imageRepeat"/>
      </dgm:layoutNode>
    </dgm:forEach>
    <dgm:forEach name="Name41" axis="ch" ptType="node" st="2" cnt="1">
      <dgm:layoutNode name="parent_text_2" styleLbl="revTx">
        <dgm:varLst>
          <dgm:chMax val="0"/>
          <dgm:chPref val="0"/>
          <dgm:bulletEnabled val="1"/>
        </dgm:varLst>
        <dgm:choose name="Name42">
          <dgm:if name="Name43" func="var" arg="dir" op="equ" val="norm">
            <dgm:alg type="tx">
              <dgm:param type="parTxLTRAlign" val="l"/>
              <dgm:param type="lnSpCh" val="15"/>
            </dgm:alg>
          </dgm:if>
          <dgm:else name="Name44">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2">
        <dgm:alg type="sp"/>
        <dgm:shape xmlns:r="http://schemas.openxmlformats.org/officeDocument/2006/relationships" r:blip="">
          <dgm:adjLst/>
        </dgm:shape>
        <dgm:presOf/>
        <dgm:constrLst/>
        <dgm:forEach name="Name45" ref="imageAccentRepeat"/>
      </dgm:layoutNode>
    </dgm:forEach>
    <dgm:forEach name="Name46" axis="ch" ptType="sibTrans" hideLastTrans="0" st="2" cnt="1">
      <dgm:layoutNode name="image_2">
        <dgm:alg type="sp"/>
        <dgm:shape xmlns:r="http://schemas.openxmlformats.org/officeDocument/2006/relationships" r:blip="">
          <dgm:adjLst/>
        </dgm:shape>
        <dgm:presOf/>
        <dgm:constrLst/>
        <dgm:forEach name="Name47" ref="imageRepeat"/>
      </dgm:layoutNode>
    </dgm:forEach>
    <dgm:forEach name="Name48" axis="ch" ptType="node" st="3" cnt="1">
      <dgm:layoutNode name="image_accent_3">
        <dgm:alg type="sp"/>
        <dgm:shape xmlns:r="http://schemas.openxmlformats.org/officeDocument/2006/relationships" r:blip="">
          <dgm:adjLst/>
        </dgm:shape>
        <dgm:presOf/>
        <dgm:constrLst/>
        <dgm:forEach name="Name49" ref="imageAccentRepeat"/>
      </dgm:layoutNode>
      <dgm:layoutNode name="parent_text_3" styleLbl="revTx">
        <dgm:varLst>
          <dgm:chMax val="0"/>
          <dgm:chPref val="0"/>
          <dgm:bulletEnabled val="1"/>
        </dgm:varLst>
        <dgm:choose name="Name50">
          <dgm:if name="Name51" func="var" arg="dir" op="equ" val="norm">
            <dgm:alg type="tx">
              <dgm:param type="parTxLTRAlign" val="l"/>
              <dgm:param type="lnSpCh" val="15"/>
            </dgm:alg>
          </dgm:if>
          <dgm:else name="Name52">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2" styleLbl="alignNode1">
        <dgm:alg type="sp"/>
        <dgm:shape xmlns:r="http://schemas.openxmlformats.org/officeDocument/2006/relationships" type="donut" r:blip="">
          <dgm:adjLst>
            <dgm:adj idx="1" val="0.0746"/>
          </dgm:adjLst>
        </dgm:shape>
        <dgm:presOf/>
      </dgm:layoutNode>
      <dgm:layoutNode name="accent_3" styleLbl="alignNode1">
        <dgm:alg type="sp"/>
        <dgm:shape xmlns:r="http://schemas.openxmlformats.org/officeDocument/2006/relationships" type="donut" r:blip="">
          <dgm:adjLst>
            <dgm:adj idx="1" val="0.0746"/>
          </dgm:adjLst>
        </dgm:shape>
        <dgm:presOf/>
      </dgm:layoutNode>
    </dgm:forEach>
    <dgm:forEach name="Name53" axis="ch" ptType="sibTrans" hideLastTrans="0" st="3" cnt="1">
      <dgm:layoutNode name="image_3">
        <dgm:alg type="sp"/>
        <dgm:shape xmlns:r="http://schemas.openxmlformats.org/officeDocument/2006/relationships" r:blip="">
          <dgm:adjLst/>
        </dgm:shape>
        <dgm:presOf/>
        <dgm:constrLst/>
        <dgm:forEach name="Name54" ref="imageRepeat"/>
      </dgm:layoutNode>
    </dgm:forEach>
    <dgm:forEach name="Name55" axis="ch" ptType="node" st="4" cnt="1">
      <dgm:layoutNode name="image_accent_4">
        <dgm:alg type="sp"/>
        <dgm:shape xmlns:r="http://schemas.openxmlformats.org/officeDocument/2006/relationships" r:blip="">
          <dgm:adjLst/>
        </dgm:shape>
        <dgm:presOf/>
        <dgm:constrLst/>
        <dgm:forEach name="Name56" ref="imageAccentRepeat"/>
      </dgm:layoutNode>
      <dgm:layoutNode name="parent_text_4" styleLbl="revTx">
        <dgm:varLst>
          <dgm:chMax val="0"/>
          <dgm:chPref val="0"/>
          <dgm:bulletEnabled val="1"/>
        </dgm:varLst>
        <dgm:choose name="Name57">
          <dgm:if name="Name58" func="var" arg="dir" op="equ" val="norm">
            <dgm:alg type="tx">
              <dgm:param type="parTxLTRAlign" val="l"/>
              <dgm:param type="lnSpCh" val="15"/>
            </dgm:alg>
          </dgm:if>
          <dgm:else name="Name59">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4" styleLbl="alignNode1">
        <dgm:alg type="sp"/>
        <dgm:shape xmlns:r="http://schemas.openxmlformats.org/officeDocument/2006/relationships" type="donut" r:blip="">
          <dgm:adjLst>
            <dgm:adj idx="1" val="0.0746"/>
          </dgm:adjLst>
        </dgm:shape>
        <dgm:presOf/>
      </dgm:layoutNode>
    </dgm:forEach>
    <dgm:forEach name="Name60" axis="ch" ptType="sibTrans" hideLastTrans="0" st="4" cnt="1">
      <dgm:layoutNode name="image_4">
        <dgm:alg type="sp"/>
        <dgm:shape xmlns:r="http://schemas.openxmlformats.org/officeDocument/2006/relationships" r:blip="">
          <dgm:adjLst/>
        </dgm:shape>
        <dgm:presOf/>
        <dgm:constrLst/>
        <dgm:forEach name="Name61" ref="imageRepeat"/>
      </dgm:layoutNode>
    </dgm:forEach>
    <dgm:forEach name="Name62" axis="ch" ptType="node" st="5" cnt="1">
      <dgm:layoutNode name="image_accent_5">
        <dgm:alg type="sp"/>
        <dgm:shape xmlns:r="http://schemas.openxmlformats.org/officeDocument/2006/relationships" r:blip="">
          <dgm:adjLst/>
        </dgm:shape>
        <dgm:presOf/>
        <dgm:constrLst/>
        <dgm:forEach name="Name63" ref="imageAccentRepeat"/>
      </dgm:layoutNode>
      <dgm:layoutNode name="parent_text_5" styleLbl="revTx">
        <dgm:varLst>
          <dgm:chMax val="0"/>
          <dgm:chPref val="0"/>
          <dgm:bulletEnabled val="1"/>
        </dgm:varLst>
        <dgm:choose name="Name64">
          <dgm:if name="Name65" func="var" arg="dir" op="equ" val="norm">
            <dgm:alg type="tx">
              <dgm:param type="parTxLTRAlign" val="l"/>
              <dgm:param type="lnSpCh" val="15"/>
            </dgm:alg>
          </dgm:if>
          <dgm:else name="Name66">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sibTrans" hideLastTrans="0" st="5" cnt="1">
      <dgm:layoutNode name="image_5">
        <dgm:alg type="sp"/>
        <dgm:shape xmlns:r="http://schemas.openxmlformats.org/officeDocument/2006/relationships" r:blip="">
          <dgm:adjLst/>
        </dgm:shape>
        <dgm:presOf/>
        <dgm:constrLst/>
        <dgm:forEach name="Name68" ref="imageRepeat"/>
      </dgm:layoutNode>
    </dgm:forEach>
    <dgm:forEach name="Name69" axis="ch" ptType="node" st="6" cnt="1">
      <dgm:layoutNode name="parent_text_6" styleLbl="revTx">
        <dgm:varLst>
          <dgm:chMax val="0"/>
          <dgm:chPref val="0"/>
          <dgm:bulletEnabled val="1"/>
        </dgm:varLst>
        <dgm:choose name="Name70">
          <dgm:if name="Name71" func="var" arg="dir" op="equ" val="norm">
            <dgm:alg type="tx">
              <dgm:param type="parTxLTRAlign" val="r"/>
              <dgm:param type="shpTxLTRAlignCh" val="r"/>
              <dgm:param type="lnSpCh" val="15"/>
            </dgm:alg>
          </dgm:if>
          <dgm:else name="Name72">
            <dgm:alg type="tx">
              <dgm:param type="parTxLTRAlign" val="l"/>
              <dgm:param type="shpTxLTRAlignCh" val="l"/>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6">
        <dgm:alg type="sp"/>
        <dgm:shape xmlns:r="http://schemas.openxmlformats.org/officeDocument/2006/relationships" r:blip="">
          <dgm:adjLst/>
        </dgm:shape>
        <dgm:presOf/>
        <dgm:constrLst/>
        <dgm:forEach name="Name73" ref="imageAccentRepeat"/>
      </dgm:layoutNode>
      <dgm:layoutNode name="accent_5" styleLbl="alignNode1">
        <dgm:alg type="sp"/>
        <dgm:shape xmlns:r="http://schemas.openxmlformats.org/officeDocument/2006/relationships" type="donut" r:blip="">
          <dgm:adjLst>
            <dgm:adj idx="1" val="0.0746"/>
          </dgm:adjLst>
        </dgm:shape>
        <dgm:presOf/>
      </dgm:layoutNode>
    </dgm:forEach>
    <dgm:forEach name="Name74" axis="ch" ptType="sibTrans" hideLastTrans="0" st="6" cnt="1">
      <dgm:layoutNode name="image_6">
        <dgm:alg type="sp"/>
        <dgm:shape xmlns:r="http://schemas.openxmlformats.org/officeDocument/2006/relationships" r:blip="">
          <dgm:adjLst/>
        </dgm:shape>
        <dgm:presOf/>
        <dgm:constrLst/>
        <dgm:forEach name="Name75" ref="imageRepeat"/>
      </dgm:layoutNode>
    </dgm:forEach>
    <dgm:forEach name="Name76" axis="ch" ptType="node" st="7" cnt="1">
      <dgm:layoutNode name="parent_text_7" styleLbl="revTx">
        <dgm:varLst>
          <dgm:chMax val="0"/>
          <dgm:chPref val="0"/>
          <dgm:bulletEnabled val="1"/>
        </dgm:varLst>
        <dgm:choose name="Name77">
          <dgm:if name="Name78" func="var" arg="dir" op="equ" val="norm">
            <dgm:alg type="tx">
              <dgm:param type="parTxLTRAlign" val="r"/>
              <dgm:param type="shpTxLTRAlignCh" val="r"/>
              <dgm:param type="txAnchorVert" val="t"/>
              <dgm:param type="lnSpCh" val="15"/>
            </dgm:alg>
          </dgm:if>
          <dgm:else name="Name79">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7">
        <dgm:alg type="sp"/>
        <dgm:shape xmlns:r="http://schemas.openxmlformats.org/officeDocument/2006/relationships" r:blip="">
          <dgm:adjLst/>
        </dgm:shape>
        <dgm:presOf/>
        <dgm:constrLst/>
        <dgm:forEach name="Name80" ref="imageAccentRepeat"/>
      </dgm:layoutNode>
    </dgm:forEach>
    <dgm:forEach name="Name81" axis="ch" ptType="sibTrans" hideLastTrans="0" st="7" cnt="1">
      <dgm:layoutNode name="image_7">
        <dgm:alg type="sp"/>
        <dgm:shape xmlns:r="http://schemas.openxmlformats.org/officeDocument/2006/relationships" r:blip="">
          <dgm:adjLst/>
        </dgm:shape>
        <dgm:presOf/>
        <dgm:constrLst/>
        <dgm:forEach name="Name82" ref="imageRepeat"/>
      </dgm:layoutNode>
    </dgm:forEach>
    <dgm:forEach name="Name83" axis="ch" ptType="node" st="8" cnt="1">
      <dgm:layoutNode name="parent_text_8" styleLbl="revTx">
        <dgm:varLst>
          <dgm:chMax val="0"/>
          <dgm:chPref val="0"/>
          <dgm:bulletEnabled val="1"/>
        </dgm:varLst>
        <dgm:choose name="Name84">
          <dgm:if name="Name85" func="var" arg="dir" op="equ" val="norm">
            <dgm:alg type="tx">
              <dgm:param type="parTxLTRAlign" val="r"/>
              <dgm:param type="shpTxLTRAlignCh" val="r"/>
              <dgm:param type="txAnchorVert" val="t"/>
              <dgm:param type="lnSpCh" val="15"/>
            </dgm:alg>
          </dgm:if>
          <dgm:else name="Name86">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8">
        <dgm:alg type="sp"/>
        <dgm:shape xmlns:r="http://schemas.openxmlformats.org/officeDocument/2006/relationships" r:blip="">
          <dgm:adjLst/>
        </dgm:shape>
        <dgm:presOf/>
        <dgm:constrLst/>
        <dgm:forEach name="Name87" ref="imageAccentRepeat"/>
      </dgm:layoutNode>
    </dgm:forEach>
    <dgm:forEach name="Name88" axis="ch" ptType="sibTrans" hideLastTrans="0" st="8" cnt="1">
      <dgm:layoutNode name="image_8">
        <dgm:alg type="sp"/>
        <dgm:shape xmlns:r="http://schemas.openxmlformats.org/officeDocument/2006/relationships" r:blip="">
          <dgm:adjLst/>
        </dgm:shape>
        <dgm:presOf/>
        <dgm:constrLst/>
        <dgm:forEach name="Name89" ref="imageRepeat"/>
      </dgm:layoutNode>
    </dgm:forEach>
  </dgm:layoutNode>
</dgm:layoutDef>
</file>

<file path=ppt/diagrams/layout23.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8/layout/PictureStrips">
  <dgm:title val=""/>
  <dgm:desc val=""/>
  <dgm:catLst>
    <dgm:cat type="list" pri="12500"/>
    <dgm:cat type="picture" pri="13000"/>
    <dgm:cat type="pictureconvert" pri="13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2"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3"/>
        </dgm:alg>
        <dgm:shape xmlns:r="http://schemas.openxmlformats.org/officeDocument/2006/relationships" r:blip="">
          <dgm:adjLst/>
        </dgm:shape>
        <dgm:choose name="Name4">
          <dgm:if name="Name5" func="var" arg="dir" op="equ" val="norm">
            <dgm:constrLst>
              <dgm:constr type="l" for="ch" forName="rect1" refType="w" fact="0.04"/>
              <dgm:constr type="t" for="ch" forName="rect1" refType="h" fact="0.13"/>
              <dgm:constr type="w" for="ch" forName="rect1" refType="w" fact="0.96"/>
              <dgm:constr type="h" for="ch" forName="rect1" refType="h" fact="0.9"/>
              <dgm:constr type="l" for="ch" forName="rect2" refType="w" fact="0"/>
              <dgm:constr type="t" for="ch" forName="rect2" refType="h" fact="0"/>
              <dgm:constr type="w" for="ch" forName="rect2" refType="w" fact="0.21"/>
              <dgm:constr type="h" for="ch" forName="rect2" refType="w" fact="0.315"/>
            </dgm:constrLst>
          </dgm:if>
          <dgm:else name="Name6">
            <dgm:constrLst>
              <dgm:constr type="l" for="ch" forName="rect1" refType="w" fact="0"/>
              <dgm:constr type="t" for="ch" forName="rect1" refType="h" fact="0.13"/>
              <dgm:constr type="w" for="ch" forName="rect1" refType="w" fact="0.96"/>
              <dgm:constr type="h" for="ch" forName="rect1" refType="h" fact="0.9"/>
              <dgm:constr type="l" for="ch" forName="rect2" refType="w" fact="0.79"/>
              <dgm:constr type="t" for="ch" forName="rect2" refType="h" fact="0"/>
              <dgm:constr type="w" for="ch" forName="rect2" refType="w" fact="0.21"/>
              <dgm:constr type="h" for="ch" forName="rect2" refType="w" fact="0.315"/>
            </dgm:constrLst>
          </dgm:else>
        </dgm:choose>
        <dgm:layoutNode name="rect1" styleLbl="trAlignAcc1">
          <dgm:varLst>
            <dgm:bulletEnabled val="1"/>
          </dgm:varLst>
          <dgm:alg type="tx">
            <dgm:param type="parTxLTRAlign" val="l"/>
          </dgm:alg>
          <dgm:shape xmlns:r="http://schemas.openxmlformats.org/officeDocument/2006/relationships" type="rect" r:blip="">
            <dgm:adjLst/>
          </dgm:shape>
          <dgm:presOf axis="desOrSelf" ptType="node"/>
          <dgm:choose name="Name7">
            <dgm:if name="Name8" func="var" arg="dir" op="equ" val="norm">
              <dgm:constrLst>
                <dgm:constr type="lMarg" refType="w" fact="0.6"/>
                <dgm:constr type="rMarg" refType="primFontSz" fact="0.3"/>
                <dgm:constr type="tMarg" refType="primFontSz" fact="0.3"/>
                <dgm:constr type="bMarg" refType="primFontSz" fact="0.3"/>
              </dgm:constrLst>
            </dgm:if>
            <dgm:else name="Name9">
              <dgm:constrLst>
                <dgm:constr type="lMarg" refType="primFontSz" fact="0.3"/>
                <dgm:constr type="rMarg" refType="w" fact="0.6"/>
                <dgm:constr type="tMarg" refType="primFontSz" fact="0.3"/>
                <dgm:constr type="bMarg" refType="primFontSz" fact="0.3"/>
              </dgm:constrLst>
            </dgm:else>
          </dgm:choose>
          <dgm:ruleLst>
            <dgm:rule type="primFontSz" val="5" fact="NaN" max="NaN"/>
          </dgm:ruleLst>
        </dgm:layoutNode>
        <dgm:layoutNode name="rect2" styleLbl="fg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8/layout/AlternatingPictureBlocks">
  <dgm:title val=""/>
  <dgm:desc val=""/>
  <dgm:catLst>
    <dgm:cat type="picture" pri="15000"/>
    <dgm:cat type="pictureconvert" pri="15000"/>
    <dgm:cat type="list" pri="13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primFontSz" for="des" ptType="node" op="equ" val="65"/>
      <dgm:constr type="w" for="ch" forName="comp" refType="w"/>
      <dgm:constr type="h" for="ch" forName="comp" refType="h"/>
      <dgm:constr type="h" for="ch" forName="sibTrans" refType="w" refFor="ch" refForName="comp" op="equ" fact="0.05"/>
    </dgm:constrLst>
    <dgm:ruleLst/>
    <dgm:forEach name="Name0" axis="ch" ptType="node">
      <dgm:layoutNode name="comp" styleLbl="node1">
        <dgm:alg type="composite">
          <dgm:param type="ar" val="3.30"/>
        </dgm:alg>
        <dgm:shape xmlns:r="http://schemas.openxmlformats.org/officeDocument/2006/relationships" r:blip="">
          <dgm:adjLst/>
        </dgm:shape>
        <dgm:presOf/>
        <dgm:choose name="Name1">
          <dgm:if name="Name2" func="var" arg="dir" op="equ" val="norm">
            <dgm:choose name="Name4">
              <dgm:if name="Name5" axis="desOrSelf" ptType="node" func="posOdd" op="equ" val="1">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if>
              <dgm:else name="Name6">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else>
            </dgm:choose>
          </dgm:if>
          <dgm:else name="Name3">
            <dgm:choose name="Name7">
              <dgm:if name="Name8" axis="desOrSelf" ptType="node" func="posOdd" op="equ" val="1">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if>
              <dgm:else name="Name9">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else>
            </dgm:choose>
          </dgm:else>
        </dgm:choose>
        <dgm:ruleLst/>
        <dgm:layoutNode name="rect2" styleLbl="node1">
          <dgm:varLst>
            <dgm:bulletEnabled val="1"/>
          </dgm:varLst>
          <dgm:alg type="tx"/>
          <dgm:shape xmlns:r="http://schemas.openxmlformats.org/officeDocument/2006/relationships" type="rect" r:blip="">
            <dgm:adjLst/>
          </dgm:shape>
          <dgm:presOf axis="desOrSelf" ptType="node"/>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 styleLbl="lnNod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8/layout/BendingPictureCaptionList">
  <dgm:title val=""/>
  <dgm:desc val=""/>
  <dgm:catLst>
    <dgm:cat type="picture" pri="9000"/>
    <dgm:cat type="pictureconvert" pri="9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w" fact="1.11"/>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
        </dgm:alg>
        <dgm:shape xmlns:r="http://schemas.openxmlformats.org/officeDocument/2006/relationships" r:blip="">
          <dgm:adjLst/>
        </dgm:shape>
        <dgm:choose name="Name4">
          <dgm:if name="Name5" func="var" arg="dir" op="equ" val="norm">
            <dgm:constrLst>
              <dgm:constr type="l" for="ch" forName="rect1" refType="w" fact="0"/>
              <dgm:constr type="t" for="ch" forName="rect1" refType="h" fact="0"/>
              <dgm:constr type="w" for="ch" forName="rect1" refType="w"/>
              <dgm:constr type="h" for="ch" forName="rect1" refType="h" fact="0.8"/>
              <dgm:constr type="l" for="ch" forName="wedgeRectCallout1" refType="w" fact="0.09"/>
              <dgm:constr type="t" for="ch" forName="wedgeRectCallout1" refType="h" fact="0.72"/>
              <dgm:constr type="w" for="ch" forName="wedgeRectCallout1" refType="w" fact="0.89"/>
              <dgm:constr type="h" for="ch" forName="wedgeRectCallout1" refType="h" fact="0.28"/>
            </dgm:constrLst>
          </dgm:if>
          <dgm:else name="Name6">
            <dgm:constrLst>
              <dgm:constr type="l" for="ch" forName="rect1" refType="w" fact="0"/>
              <dgm:constr type="t" for="ch" forName="rect1" refType="h" fact="0"/>
              <dgm:constr type="w" for="ch" forName="rect1" refType="w"/>
              <dgm:constr type="h" for="ch" forName="rect1" refType="h" fact="0.8"/>
              <dgm:constr type="l" for="ch" forName="wedgeRectCallout1" refType="w" fact="0.02"/>
              <dgm:constr type="t" for="ch" forName="wedgeRectCallout1" refType="h" fact="0.72"/>
              <dgm:constr type="w" for="ch" forName="wedgeRectCallout1" refType="w" fact="0.89"/>
              <dgm:constr type="h" for="ch" forName="wedgeRectCallout1" refType="h" fact="0.28"/>
            </dgm:constrLst>
          </dgm:else>
        </dgm:choose>
        <dgm:layoutNode name="rect1" styleLbl="bgImgPlace1">
          <dgm:alg type="sp"/>
          <dgm:shape xmlns:r="http://schemas.openxmlformats.org/officeDocument/2006/relationships" type="rect" r:blip="" blipPhldr="1">
            <dgm:adjLst/>
          </dgm:shape>
          <dgm:presOf/>
        </dgm:layoutNode>
        <dgm:layoutNode name="wedgeRectCallout1" styleLbl="node1">
          <dgm:varLst>
            <dgm:bulletEnabled val="1"/>
          </dgm:varLst>
          <dgm:alg type="tx"/>
          <dgm:choose name="Name7">
            <dgm:if name="Name8" func="var" arg="dir" op="equ" val="norm">
              <dgm:shape xmlns:r="http://schemas.openxmlformats.org/officeDocument/2006/relationships" type="wedgeRectCallout" r:blip="">
                <dgm:adjLst>
                  <dgm:adj idx="1" val="0.2025"/>
                  <dgm:adj idx="2" val="-0.607"/>
                </dgm:adjLst>
              </dgm:shape>
            </dgm:if>
            <dgm:else name="Name9">
              <dgm:shape xmlns:r="http://schemas.openxmlformats.org/officeDocument/2006/relationships" type="wedgeRectCallout" r:blip="">
                <dgm:adjLst>
                  <dgm:adj idx="1" val="-0.2025"/>
                  <dgm:adj idx="2" val="-0.607"/>
                </dgm:adjLst>
              </dgm:shape>
            </dgm:else>
          </dgm:choos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8/layout/TitledPictureBlocks">
  <dgm:title val=""/>
  <dgm:desc val=""/>
  <dgm:catLst>
    <dgm:cat type="picture" pri="10000"/>
    <dgm:cat type="pictureconvert" pri="10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60" srcId="0" destId="10" srcOrd="0" destOrd="0"/>
        <dgm:cxn modelId="12" srcId="10" destId="11" srcOrd="0" destOrd="0"/>
        <dgm:cxn modelId="7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 modelId="40">
          <dgm:prSet phldr="1"/>
        </dgm:pt>
        <dgm:pt modelId="4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 modelId="90" srcId="0" destId="40" srcOrd="3" destOrd="0"/>
        <dgm:cxn modelId="42" srcId="40" destId="41" srcOrd="0" destOrd="0"/>
      </dgm:cxnLst>
      <dgm:bg/>
      <dgm:whole/>
    </dgm:dataModel>
  </dgm:clrData>
  <dgm:layoutNode name="rootNode">
    <dgm:varLst>
      <dgm:chMax/>
      <dgm:chPref/>
      <dgm:dir/>
      <dgm:animLvl val="lvl"/>
    </dgm:varLst>
    <dgm:choose name="Name0">
      <dgm:if name="Name1" func="var" arg="dir" op="equ" val="norm">
        <dgm:alg type="snake">
          <dgm:param type="off" val="ctr"/>
          <dgm:param type="grDir" val="tL"/>
        </dgm:alg>
      </dgm:if>
      <dgm:else name="Name2">
        <dgm:alg type="snake">
          <dgm:param type="off" val="ctr"/>
          <dgm:param type="grDir" val="tR"/>
        </dgm:alg>
      </dgm:else>
    </dgm:choose>
    <dgm:shape xmlns:r="http://schemas.openxmlformats.org/officeDocument/2006/relationships" r:blip="">
      <dgm:adjLst/>
    </dgm:shape>
    <dgm:constrLst>
      <dgm:constr type="primFontSz" for="des" forName="ParentText" op="equ"/>
      <dgm:constr type="primFontSz" for="des" forName="ChildText" op="equ"/>
      <dgm:constr type="w" for="ch" forName="composite" refType="w"/>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787"/>
        </dgm:alg>
        <dgm:shape xmlns:r="http://schemas.openxmlformats.org/officeDocument/2006/relationships" r:blip="">
          <dgm:adjLst/>
        </dgm:shape>
        <dgm:choose name="Name3">
          <dgm:if name="Name4" func="var" arg="dir" op="equ" val="norm">
            <dgm:constrLst>
              <dgm:constr type="l" for="ch" forName="ParentText" refType="w" fact="0"/>
              <dgm:constr type="t" for="ch" forName="ParentText" refType="h" fact="0"/>
              <dgm:constr type="w" for="ch" forName="ParentText" refType="w" fact="0.7457"/>
              <dgm:constr type="h" for="ch" forName="ParentText" refType="h" fact="0.15"/>
              <dgm:constr type="l" for="ch" forName="Image" refType="w" fact="0"/>
              <dgm:constr type="t" for="ch" forName="Image" refType="h" fact="0.1661"/>
              <dgm:constr type="w" for="ch" forName="Image" refType="w" fact="0.7457"/>
              <dgm:constr type="h" for="ch" forName="Image" refType="h" fact="0.8711"/>
              <dgm:constr type="l" for="ch" forName="ChildText" refType="w" fact="0.6464"/>
              <dgm:constr type="t" for="ch" forName="ChildText" refType="h" fact="0.288"/>
              <dgm:constr type="w" for="ch" forName="ChildText" refType="w" fact="0.3536"/>
              <dgm:constr type="h" for="ch" forName="ChildText" refType="h" fact="0.5074"/>
            </dgm:constrLst>
          </dgm:if>
          <dgm:else name="Name5">
            <dgm:constrLst>
              <dgm:constr type="l" for="ch" forName="ParentText" refType="w" fact="0.26"/>
              <dgm:constr type="t" for="ch" forName="ParentText" refType="h" fact="0"/>
              <dgm:constr type="w" for="ch" forName="ParentText" refType="w" fact="0.7457"/>
              <dgm:constr type="h" for="ch" forName="ParentText" refType="h" fact="0.15"/>
              <dgm:constr type="l" for="ch" forName="Image" refType="w" fact="0.26"/>
              <dgm:constr type="t" for="ch" forName="Image" refType="h" fact="0.1661"/>
              <dgm:constr type="w" for="ch" forName="Image" refType="w" fact="0.7446"/>
              <dgm:constr type="h" for="ch" forName="Image" refType="h" fact="0.8711"/>
              <dgm:constr type="l" for="ch" forName="ChildText" refType="w" fact="0"/>
              <dgm:constr type="t" for="ch" forName="ChildText" refType="h" fact="0.288"/>
              <dgm:constr type="w" for="ch" forName="ChildText" refType="w" fact="0.3536"/>
              <dgm:constr type="h" for="ch" forName="ChildText" refType="h" fact="0.5074"/>
            </dgm:constrLst>
          </dgm:else>
        </dgm:choose>
        <dgm:layoutNode name="ParentText" styleLbl="node1">
          <dgm:varLst>
            <dgm:chMax val="1"/>
            <dgm:chPref val="1"/>
            <dgm:bulletEnabled val="1"/>
          </dgm:varLst>
          <dgm:alg type="tx"/>
          <dgm:shape xmlns:r="http://schemas.openxmlformats.org/officeDocument/2006/relationships" type="rect" r:blip="" zOrderOff="10">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Image" styleLbl="bgImgPlace1">
          <dgm:alg type="sp"/>
          <dgm:shape xmlns:r="http://schemas.openxmlformats.org/officeDocument/2006/relationships" type="rect" r:blip="" blipPhldr="1">
            <dgm:adjLst/>
          </dgm:shape>
          <dgm:presOf/>
        </dgm:layoutNode>
        <dgm:layoutNode name="ChildText" styleLbl="fgAcc1">
          <dgm:varLst>
            <dgm:chMax val="0"/>
            <dgm:chPref val="0"/>
            <dgm:bulletEnabled val="1"/>
          </dgm:varLst>
          <dgm:choose name="Name6">
            <dgm:if name="Name7" axis="des" ptType="node" func="cnt" op="equ" val="1">
              <dgm:alg type="tx">
                <dgm:param type="stBulletLvl" val="2"/>
                <dgm:param type="txAnchorVertCh" val="mid"/>
                <dgm:param type="parTxLTRAlign" val="l"/>
              </dgm:alg>
            </dgm:if>
            <dgm:else name="Name8">
              <dgm:alg type="tx">
                <dgm:param type="stBulletLvl" val="1"/>
                <dgm:param type="txAnchorVertCh" val="mid"/>
              </dgm:alg>
            </dgm:else>
          </dgm:choose>
          <dgm:choose name="Name9">
            <dgm:if name="Name10" axis="ch" ptType="node" func="cnt" op="gte" val="1">
              <dgm:shape xmlns:r="http://schemas.openxmlformats.org/officeDocument/2006/relationships" type="roundRect" r:blip="">
                <dgm:adjLst>
                  <dgm:adj idx="1" val="0.1"/>
                </dgm:adjLst>
              </dgm:shape>
              <dgm:presOf axis="des" ptType="node"/>
            </dgm:if>
            <dgm:else name="Name11">
              <dgm:shape xmlns:r="http://schemas.openxmlformats.org/officeDocument/2006/relationships" type="roundRect" r:blip="" hideGeom="1">
                <dgm:adjLst>
                  <dgm:adj idx="1" val="0.1"/>
                </dgm:adjLst>
              </dgm:shape>
              <dgm:presOf/>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3.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30.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08/layout/PictureAccentBlocks">
  <dgm:title val=""/>
  <dgm:desc val=""/>
  <dgm:catLst>
    <dgm:cat type="picture" pri="12000"/>
    <dgm:cat type="pictureconvert" pri="12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varLst>
    <dgm:choose name="Name1">
      <dgm:if name="Name2" axis="ch" ptType="node" func="cnt" op="gt" val="5">
        <dgm:choose name="Name3">
          <dgm:if name="Name4" func="var" arg="dir" op="equ" val="norm">
            <dgm:alg type="snake">
              <dgm:param type="grDir" val="bL"/>
              <dgm:param type="bkpt" val="fixed"/>
              <dgm:param type="bkPtFixedVal" val="3"/>
              <dgm:param type="off" val="off"/>
              <dgm:param type="horzAlign" val="r"/>
              <dgm:param type="vertAlign" val="b"/>
            </dgm:alg>
          </dgm:if>
          <dgm:else name="Name5">
            <dgm:alg type="snake">
              <dgm:param type="grDir" val="bR"/>
              <dgm:param type="bkpt" val="fixed"/>
              <dgm:param type="bkPtFixedVal" val="3"/>
              <dgm:param type="off" val="off"/>
              <dgm:param type="horzAlign" val="l"/>
              <dgm:param type="vertAlign" val="b"/>
            </dgm:alg>
          </dgm:else>
        </dgm:choose>
      </dgm:if>
      <dgm:else name="Name6">
        <dgm:choose name="Name7">
          <dgm:if name="Name8" func="var" arg="dir" op="equ" val="norm">
            <dgm:alg type="snake">
              <dgm:param type="grDir" val="bL"/>
              <dgm:param type="bkpt" val="fixed"/>
              <dgm:param type="bkPtFixedVal" val="2"/>
              <dgm:param type="off" val="off"/>
              <dgm:param type="horzAlign" val="r"/>
              <dgm:param type="vertAlign" val="b"/>
            </dgm:alg>
          </dgm:if>
          <dgm:else name="Name9">
            <dgm:alg type="snake">
              <dgm:param type="grDir" val="bR"/>
              <dgm:param type="bkpt" val="fixed"/>
              <dgm:param type="bkPtFixedVal" val="2"/>
              <dgm:param type="off" val="off"/>
              <dgm:param type="horzAlign" val="l"/>
              <dgm:param type="vertAlign" val="b"/>
            </dgm:alg>
          </dgm:else>
        </dgm:choose>
      </dgm:else>
    </dgm:choose>
    <dgm:shape xmlns:r="http://schemas.openxmlformats.org/officeDocument/2006/relationships" r:blip="">
      <dgm:adjLst/>
    </dgm:shape>
    <dgm:constrLst>
      <dgm:constr type="alignOff" val="1"/>
      <dgm:constr type="primFontSz" for="des" ptType="node" op="equ" val="65"/>
      <dgm:constr type="w" for="ch" forName="composite" refType="w"/>
      <dgm:constr type="h" for="ch" forName="composite" refType="h"/>
      <dgm:constr type="sp" refType="w" refFor="ch" refForName="composite" op="equ" fact="0.113"/>
      <dgm:constr type="w" for="ch" forName="sibTrans" refType="w" refFor="ch" refForName="composite" op="equ" fact="0.0001"/>
      <dgm:constr type="h" for="ch" forName="sibTrans" refType="w" refFor="ch" refForName="sibTrans" op="equ"/>
    </dgm:constrLst>
    <dgm:forEach name="nodesForEach" axis="ch" ptType="node">
      <dgm:layoutNode name="composite">
        <dgm:alg type="composite">
          <dgm:param type="ar" val="1.2"/>
        </dgm:alg>
        <dgm:shape xmlns:r="http://schemas.openxmlformats.org/officeDocument/2006/relationships" r:blip="">
          <dgm:adjLst/>
        </dgm:shape>
        <dgm:choose name="Name10">
          <dgm:if name="Name11" func="var" arg="dir" op="equ" val="norm">
            <dgm:constrLst>
              <dgm:constr type="l" for="ch" forName="Image" refType="w" refFor="ch" refForName="Image" fact="0.2"/>
              <dgm:constr type="t" for="ch" forName="Image" refType="h" fact="0"/>
              <dgm:constr type="h" for="ch" forName="Image" refType="h"/>
              <dgm:constr type="w" for="ch" forName="Image" refType="h" refFor="ch" refForName="Image" op="equ"/>
              <dgm:constr type="l" for="ch" forName="Parent" refType="w" fact="0"/>
              <dgm:constr type="t" for="ch" forName="Parent" refType="h" fact="0"/>
              <dgm:constr type="w" for="ch" forName="Parent" refType="h" refFor="ch" refForName="Image" op="equ" fact="0.2"/>
              <dgm:constr type="h" for="ch" forName="Parent" refType="h" refFor="ch" refForName="Image" op="equ"/>
            </dgm:constrLst>
          </dgm:if>
          <dgm:else name="Name12">
            <dgm:constrLst>
              <dgm:constr type="l" for="ch" forName="Image" refType="w" fact="0"/>
              <dgm:constr type="t" for="ch" forName="Image" refType="h" fact="0"/>
              <dgm:constr type="h" for="ch" forName="Image" refType="h"/>
              <dgm:constr type="w" for="ch" forName="Image" refType="h" refFor="ch" refForName="Image" op="equ"/>
              <dgm:constr type="l" for="ch" forName="Parent" refType="w" refFor="ch" refForName="Image"/>
              <dgm:constr type="t" for="ch" forName="Parent" refType="h" fact="0"/>
              <dgm:constr type="w" for="ch" forName="Parent" refType="w" refFor="ch" refForName="Image" fact="0.2"/>
              <dgm:constr type="h" for="ch" forName="Parent" refType="h" refFor="ch" refForName="Image"/>
            </dgm:constrLst>
          </dgm:else>
        </dgm:choose>
        <dgm:layoutNode name="Image" styleLbl="alignNode1">
          <dgm:alg type="sp"/>
          <dgm:shape xmlns:r="http://schemas.openxmlformats.org/officeDocument/2006/relationships" type="rect" r:blip="" blipPhldr="1">
            <dgm:adjLst/>
          </dgm:shape>
          <dgm:presOf/>
        </dgm:layoutNode>
        <dgm:layoutNode name="Parent" styleLbl="revTx">
          <dgm:varLst>
            <dgm:bulletEnabled val="1"/>
          </dgm:varLst>
          <dgm:alg type="tx">
            <dgm:param type="parTxLTRAlign" val="l"/>
            <dgm:param type="txAnchorVert" val="b"/>
            <dgm:param type="txAnchorVertCh" val="b"/>
            <dgm:param type="autoTxRot" val="grav"/>
          </dgm:alg>
          <dgm:choose name="Name13">
            <dgm:if name="Name14" func="var" arg="dir" op="equ" val="norm">
              <dgm:shape xmlns:r="http://schemas.openxmlformats.org/officeDocument/2006/relationships" rot="270" type="rect" r:blip="">
                <dgm:adjLst/>
              </dgm:shape>
            </dgm:if>
            <dgm:else name="Name15">
              <dgm:shape xmlns:r="http://schemas.openxmlformats.org/officeDocument/2006/relationships" rot="90" type="rect" r:blip="">
                <dgm:adjLst/>
              </dgm:shape>
            </dgm:else>
          </dgm:choose>
          <dgm:presOf axis="desOr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2.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33.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5.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8/layout/BubblePictureList">
  <dgm:title val=""/>
  <dgm:desc val=""/>
  <dgm:catLst>
    <dgm:cat type="picture" pri="22000"/>
    <dgm:cat type="pictureconvert" pri="22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8"/>
      <dgm:chPref val="8"/>
      <dgm:dir/>
    </dgm:varLst>
    <dgm:shape xmlns:r="http://schemas.openxmlformats.org/officeDocument/2006/relationships" r:blip="">
      <dgm:adjLst/>
    </dgm:shape>
    <dgm:choose name="Name1">
      <dgm:if name="Name2" axis="ch" ptType="node" func="cnt" op="equ" val="1">
        <dgm:alg type="composite">
          <dgm:param type="ar" val="1.7423"/>
        </dgm:alg>
        <dgm:choose name="Name3">
          <dgm:if name="Name4" func="var" arg="dir" op="equ" val="norm">
            <dgm:constrLst>
              <dgm:constr type="primFontSz" for="des" ptType="node" op="equ" val="65"/>
              <dgm:constr type="l" for="ch" forName="parent_text_1" refType="w" fact="0"/>
              <dgm:constr type="t" for="ch" forName="parent_text_1" refType="h" fact="0"/>
              <dgm:constr type="w" for="ch" forName="parent_text_1" refType="w" fact="0.6457"/>
              <dgm:constr type="h" for="ch" forName="parent_text_1" refType="h" fact="0.225"/>
              <dgm:constr type="l" for="ch" forName="image_accent_1" refType="w" fact="0.4305"/>
              <dgm:constr type="t" for="ch" forName="image_accent_1" refType="h" fact="0.2417"/>
              <dgm:constr type="w" for="ch" forName="image_accent_1" refType="w" fact="0.4352"/>
              <dgm:constr type="h" for="ch" forName="image_accent_1" refType="h" fact="0.7583"/>
              <dgm:constr type="l" for="ch" forName="accent_1" refType="w" fact="0.8709"/>
              <dgm:constr type="t" for="ch" forName="accent_1" refType="h" fact="0.1491"/>
              <dgm:constr type="w" for="ch" forName="accent_1" refType="w" fact="0.1291"/>
              <dgm:constr type="h" for="ch" forName="accent_1" refType="h" fact="0.225"/>
              <dgm:constr type="l" for="ch" forName="image_1" refType="w" fact="0.4457"/>
              <dgm:constr type="t" for="ch" forName="image_1" refType="h" fact="0.2709"/>
              <dgm:constr type="w" for="ch" forName="image_1" refType="w" fact="0.4018"/>
              <dgm:constr type="h" for="ch" forName="image_1" refType="h" fact="0.7"/>
            </dgm:constrLst>
          </dgm:if>
          <dgm:else name="Name5">
            <dgm:constrLst>
              <dgm:constr type="primFontSz" for="des" ptType="node" op="equ" val="65"/>
              <dgm:constr type="l" for="ch" forName="parent_text_1" refType="w" fact="0.3543"/>
              <dgm:constr type="t" for="ch" forName="parent_text_1" refType="h" fact="0"/>
              <dgm:constr type="w" for="ch" forName="parent_text_1" refType="w" fact="0.6457"/>
              <dgm:constr type="h" for="ch" forName="parent_text_1" refType="h" fact="0.225"/>
              <dgm:constr type="l" for="ch" forName="image_accent_1" refType="w" fact="0.1344"/>
              <dgm:constr type="t" for="ch" forName="image_accent_1" refType="h" fact="0.2417"/>
              <dgm:constr type="w" for="ch" forName="image_accent_1" refType="w" fact="0.4352"/>
              <dgm:constr type="h" for="ch" forName="image_accent_1" refType="h" fact="0.7583"/>
              <dgm:constr type="l" for="ch" forName="accent_1" refType="w" fact="0"/>
              <dgm:constr type="t" for="ch" forName="accent_1" refType="h" fact="0.1491"/>
              <dgm:constr type="w" for="ch" forName="accent_1" refType="w" fact="0.1291"/>
              <dgm:constr type="h" for="ch" forName="accent_1" refType="h" fact="0.225"/>
              <dgm:constr type="l" for="ch" forName="image_1" refType="w" fact="0.1525"/>
              <dgm:constr type="t" for="ch" forName="image_1" refType="h" fact="0.2709"/>
              <dgm:constr type="w" for="ch" forName="image_1" refType="w" fact="0.4018"/>
              <dgm:constr type="h" for="ch" forName="image_1" refType="h" fact="0.7"/>
            </dgm:constrLst>
          </dgm:else>
        </dgm:choose>
      </dgm:if>
      <dgm:if name="Name6" axis="ch" ptType="node" func="cnt" op="equ" val="2">
        <dgm:alg type="composite">
          <dgm:param type="ar" val="3.193"/>
        </dgm:alg>
        <dgm:choose name="Name7">
          <dgm:if name="Name8" func="var" arg="dir" op="equ" val="norm">
            <dgm:constrLst>
              <dgm:constr type="primFontSz" for="des" ptType="node" op="equ" val="65"/>
              <dgm:constr type="l" for="ch" forName="image_accent_1" refType="w" fact="0.2342"/>
              <dgm:constr type="t" for="ch" forName="image_accent_1" refType="h" fact="0.2354"/>
              <dgm:constr type="w" for="ch" forName="image_accent_1" refType="w" fact="0.2394"/>
              <dgm:constr type="h" for="ch" forName="image_accent_1" refType="h" fact="0.7646"/>
              <dgm:constr type="l" for="ch" forName="image_1" refType="w" fact="0.2434"/>
              <dgm:constr type="t" for="ch" forName="image_1" refType="h" fact="0.2648"/>
              <dgm:constr type="w" for="ch" forName="image_1" refType="w" fact="0.2211"/>
              <dgm:constr type="h" for="ch" forName="image_1" refType="h" fact="0.7058"/>
              <dgm:constr type="l" for="ch" forName="parent_text_1" refType="w" fact="0"/>
              <dgm:constr type="t" for="ch" forName="parent_text_1" refType="h" fact="0"/>
              <dgm:constr type="w" for="ch" forName="parent_text_1" refType="w" fact="0.3553"/>
              <dgm:constr type="h" for="ch" forName="parent_text_1" refType="h" fact="0.215"/>
              <dgm:constr type="l" for="ch" forName="image_accent_2" refType="w" fact="0.5"/>
              <dgm:constr type="t" for="ch" forName="image_accent_2" refType="h" fact="0.3883"/>
              <dgm:constr type="w" for="ch" forName="image_accent_2" refType="w" fact="0.1253"/>
              <dgm:constr type="h" for="ch" forName="image_accent_2" refType="h" fact="0.4"/>
              <dgm:constr type="l" for="ch" forName="image_2" refType="w" fact="0.5074"/>
              <dgm:constr type="t" for="ch" forName="image_2" refType="h" fact="0.4118"/>
              <dgm:constr type="w" for="ch" forName="image_2" refType="w" fact="0.1105"/>
              <dgm:constr type="h" for="ch" forName="image_2" refType="h" fact="0.3529"/>
              <dgm:constr type="l" for="ch" forName="parent_text_2" refType="w" fact="0.6447"/>
              <dgm:constr type="t" for="ch" forName="parent_text_2" refType="h" fact="0.4118"/>
              <dgm:constr type="w" for="ch" forName="parent_text_2" refType="w" fact="0.3553"/>
              <dgm:constr type="h" for="ch" forName="parent_text_2" refType="h" fact="0.3529"/>
              <dgm:constr type="l" for="ch" forName="accent_1" refType="w" fact="0.6316"/>
              <dgm:constr type="t" for="ch" forName="accent_1" refType="h" fact="0.7899"/>
              <dgm:constr type="w" for="ch" forName="accent_1" refType="w" fact="0.0395"/>
              <dgm:constr type="h" for="ch" forName="accent_1" refType="h" fact="0.126"/>
            </dgm:constrLst>
          </dgm:if>
          <dgm:else name="Name9">
            <dgm:constrLst>
              <dgm:constr type="primFontSz" for="des" ptType="node" op="equ" val="65"/>
              <dgm:constr type="l" for="ch" forName="image_accent_2" refType="w" fact="0.3747"/>
              <dgm:constr type="t" for="ch" forName="image_accent_2" refType="h" fact="0.3883"/>
              <dgm:constr type="w" for="ch" forName="image_accent_2" refType="w" fact="0.1253"/>
              <dgm:constr type="h" for="ch" forName="image_accent_2" refType="h" fact="0.4"/>
              <dgm:constr type="l" for="ch" forName="image_2" refType="w" fact="0.3821"/>
              <dgm:constr type="t" for="ch" forName="image_2" refType="h" fact="0.4118"/>
              <dgm:constr type="w" for="ch" forName="image_2" refType="w" fact="0.1105"/>
              <dgm:constr type="h" for="ch" forName="image_2" refType="h" fact="0.3529"/>
              <dgm:constr type="l" for="ch" forName="parent_text_1" refType="w" fact="0.6447"/>
              <dgm:constr type="t" for="ch" forName="parent_text_1" refType="h" fact="0"/>
              <dgm:constr type="w" for="ch" forName="parent_text_1" refType="w" fact="0.3553"/>
              <dgm:constr type="h" for="ch" forName="parent_text_1" refType="h" fact="0.215"/>
              <dgm:constr type="l" for="ch" forName="parent_text_2" refType="w" fact="0"/>
              <dgm:constr type="t" for="ch" forName="parent_text_2" refType="h" fact="0.4118"/>
              <dgm:constr type="w" for="ch" forName="parent_text_2" refType="w" fact="0.3553"/>
              <dgm:constr type="h" for="ch" forName="parent_text_2" refType="h" fact="0.3529"/>
              <dgm:constr type="l" for="ch" forName="image_accent_1" refType="w" fact="0.5263"/>
              <dgm:constr type="t" for="ch" forName="image_accent_1" refType="h" fact="0.2354"/>
              <dgm:constr type="w" for="ch" forName="image_accent_1" refType="w" fact="0.2394"/>
              <dgm:constr type="h" for="ch" forName="image_accent_1" refType="h" fact="0.7646"/>
              <dgm:constr type="l" for="ch" forName="image_1" refType="w" fact="0.5355"/>
              <dgm:constr type="t" for="ch" forName="image_1" refType="h" fact="0.2648"/>
              <dgm:constr type="w" for="ch" forName="image_1" refType="w" fact="0.2211"/>
              <dgm:constr type="h" for="ch" forName="image_1" refType="h" fact="0.7058"/>
              <dgm:constr type="l" for="ch" forName="accent_1" refType="w" fact="0.3289"/>
              <dgm:constr type="t" for="ch" forName="accent_1" refType="h" fact="0.7899"/>
              <dgm:constr type="w" for="ch" forName="accent_1" refType="w" fact="0.0395"/>
              <dgm:constr type="h" for="ch" forName="accent_1" refType="h" fact="0.126"/>
            </dgm:constrLst>
          </dgm:else>
        </dgm:choose>
      </dgm:if>
      <dgm:if name="Name10" axis="ch" ptType="node" func="cnt" op="equ" val="3">
        <dgm:alg type="composite">
          <dgm:param type="ar" val="2.4052"/>
        </dgm:alg>
        <dgm:choose name="Name11">
          <dgm:if name="Name12" func="var" arg="dir" op="equ" val="norm">
            <dgm:constrLst>
              <dgm:constr type="primFontSz" for="des" ptType="node" op="equ" val="65"/>
              <dgm:constr type="l" for="ch" forName="accent_3" refType="w" fact="0.6316"/>
              <dgm:constr type="t" for="ch" forName="accent_3" refType="h" fact="0.8355"/>
              <dgm:constr type="w" for="ch" forName="accent_3" refType="w" fact="0.0395"/>
              <dgm:constr type="h" for="ch" forName="accent_3" refType="h" fact="0.0949"/>
              <dgm:constr type="l" for="ch" forName="image_accent_2" refType="w" fact="0.4936"/>
              <dgm:constr type="t" for="ch" forName="image_accent_2" refType="h" fact="0.5329"/>
              <dgm:constr type="w" for="ch" forName="image_accent_2" refType="w" fact="0.1253"/>
              <dgm:constr type="h" for="ch" forName="image_accent_2" refType="h" fact="0.3013"/>
              <dgm:constr type="l" for="ch" forName="image_2" refType="w" fact="0.501"/>
              <dgm:constr type="t" for="ch" forName="image_2" refType="h" fact="0.5507"/>
              <dgm:constr type="w" for="ch" forName="image_2" refType="w" fact="0.1105"/>
              <dgm:constr type="h" for="ch" forName="image_2" refType="h" fact="0.2658"/>
              <dgm:constr type="l" for="ch" forName="image_accent_3" refType="w" fact="0.4446"/>
              <dgm:constr type="t" for="ch" forName="image_accent_3" refType="h" fact="0.1076"/>
              <dgm:constr type="w" for="ch" forName="image_accent_3" refType="w" fact="0.1606"/>
              <dgm:constr type="h" for="ch" forName="image_accent_3" refType="h" fact="0.3864"/>
              <dgm:constr type="l" for="ch" forName="image_3" refType="w" fact="0.4531"/>
              <dgm:constr type="t" for="ch" forName="image_3" refType="h" fact="0.128"/>
              <dgm:constr type="w" for="ch" forName="image_3" refType="w" fact="0.1437"/>
              <dgm:constr type="h" for="ch" forName="image_3" refType="h" fact="0.3456"/>
              <dgm:constr type="l" for="ch" forName="image_accent_1" refType="w" fact="0.2368"/>
              <dgm:constr type="t" for="ch" forName="image_accent_1" refType="h" fact="0.4241"/>
              <dgm:constr type="w" for="ch" forName="image_accent_1" refType="w" fact="0.2394"/>
              <dgm:constr type="h" for="ch" forName="image_accent_1" refType="h" fact="0.5759"/>
              <dgm:constr type="l" for="ch" forName="image_1" refType="w" fact="0.246"/>
              <dgm:constr type="t" for="ch" forName="image_1" refType="h" fact="0.4462"/>
              <dgm:constr type="w" for="ch" forName="image_1" refType="w" fact="0.2211"/>
              <dgm:constr type="h" for="ch" forName="image_1" refType="h" fact="0.5317"/>
              <dgm:constr type="l" for="ch" forName="parent_text_1" refType="w" fact="0"/>
              <dgm:constr type="t" for="ch" forName="parent_text_1" refType="h" fact="0.128"/>
              <dgm:constr type="w" for="ch" forName="parent_text_1" refType="w" fact="0.3553"/>
              <dgm:constr type="h" for="ch" forName="parent_text_1" refType="h" fact="0.2775"/>
              <dgm:constr type="l" for="ch" forName="accent_1" refType="w" fact="0.3895"/>
              <dgm:constr type="t" for="ch" forName="accent_1" refType="h" fact="0"/>
              <dgm:constr type="w" for="ch" forName="accent_1" refType="w" fact="0.0711"/>
              <dgm:constr type="h" for="ch" forName="accent_1" refType="h" fact="0.1709"/>
              <dgm:constr type="l" for="ch" forName="parent_text_2" refType="w" fact="0.6447"/>
              <dgm:constr type="t" for="ch" forName="parent_text_2" refType="h" fact="0.5507"/>
              <dgm:constr type="w" for="ch" forName="parent_text_2" refType="w" fact="0.3553"/>
              <dgm:constr type="h" for="ch" forName="parent_text_2" refType="h" fact="0.2658"/>
              <dgm:constr type="l" for="ch" forName="parent_text_3" refType="w" fact="0.6316"/>
              <dgm:constr type="t" for="ch" forName="parent_text_3" refType="h" fact="0.128"/>
              <dgm:constr type="w" for="ch" forName="parent_text_3" refType="w" fact="0.3553"/>
              <dgm:constr type="h" for="ch" forName="parent_text_3" refType="h" fact="0.3456"/>
              <dgm:constr type="l" for="ch" forName="accent_2" refType="w" fact="0.5789"/>
              <dgm:constr type="t" for="ch" forName="accent_2" refType="h" fact="0.0127"/>
              <dgm:constr type="w" for="ch" forName="accent_2" refType="w" fact="0.0526"/>
              <dgm:constr type="h" for="ch" forName="accent_2" refType="h" fact="0.1266"/>
            </dgm:constrLst>
          </dgm:if>
          <dgm:else name="Name13">
            <dgm:constrLst>
              <dgm:constr type="primFontSz" for="des" ptType="node" op="equ" val="65"/>
              <dgm:constr type="l" for="ch" forName="accent_1" refType="w" fact="0.3289"/>
              <dgm:constr type="t" for="ch" forName="accent_1" refType="h" fact="0.8355"/>
              <dgm:constr type="w" for="ch" forName="accent_1" refType="w" fact="0.0395"/>
              <dgm:constr type="h" for="ch" forName="accent_1" refType="h" fact="0.0949"/>
              <dgm:constr type="l" for="ch" forName="image_accent_2" refType="w" fact="0.3811"/>
              <dgm:constr type="t" for="ch" forName="image_accent_2" refType="h" fact="0.5329"/>
              <dgm:constr type="w" for="ch" forName="image_accent_2" refType="w" fact="0.1253"/>
              <dgm:constr type="h" for="ch" forName="image_accent_2" refType="h" fact="0.3013"/>
              <dgm:constr type="l" for="ch" forName="image_2" refType="w" fact="0.3885"/>
              <dgm:constr type="t" for="ch" forName="image_2" refType="h" fact="0.5507"/>
              <dgm:constr type="w" for="ch" forName="image_2" refType="w" fact="0.1105"/>
              <dgm:constr type="h" for="ch" forName="image_2" refType="h" fact="0.2658"/>
              <dgm:constr type="l" for="ch" forName="image_accent_3" refType="w" fact="0.3947"/>
              <dgm:constr type="t" for="ch" forName="image_accent_3" refType="h" fact="0.1076"/>
              <dgm:constr type="w" for="ch" forName="image_accent_3" refType="w" fact="0.1606"/>
              <dgm:constr type="h" for="ch" forName="image_accent_3" refType="h" fact="0.3864"/>
              <dgm:constr type="l" for="ch" forName="image_3" refType="w" fact="0.4032"/>
              <dgm:constr type="t" for="ch" forName="image_3" refType="h" fact="0.128"/>
              <dgm:constr type="w" for="ch" forName="image_3" refType="w" fact="0.1437"/>
              <dgm:constr type="h" for="ch" forName="image_3" refType="h" fact="0.3456"/>
              <dgm:constr type="l" for="ch" forName="image_accent_1" refType="w" fact="0.5237"/>
              <dgm:constr type="t" for="ch" forName="image_accent_1" refType="h" fact="0.4241"/>
              <dgm:constr type="w" for="ch" forName="image_accent_1" refType="w" fact="0.2394"/>
              <dgm:constr type="h" for="ch" forName="image_accent_1" refType="h" fact="0.5759"/>
              <dgm:constr type="l" for="ch" forName="image_1" refType="w" fact="0.5329"/>
              <dgm:constr type="t" for="ch" forName="image_1" refType="h" fact="0.4462"/>
              <dgm:constr type="w" for="ch" forName="image_1" refType="w" fact="0.2211"/>
              <dgm:constr type="h" for="ch" forName="image_1" refType="h" fact="0.5317"/>
              <dgm:constr type="l" for="ch" forName="parent_text_1" refType="w" fact="0.6447"/>
              <dgm:constr type="t" for="ch" forName="parent_text_1" refType="h" fact="0.128"/>
              <dgm:constr type="w" for="ch" forName="parent_text_1" refType="w" fact="0.3553"/>
              <dgm:constr type="h" for="ch" forName="parent_text_1" refType="h" fact="0.2775"/>
              <dgm:constr type="l" for="ch" forName="accent_2" refType="w" fact="0.5395"/>
              <dgm:constr type="t" for="ch" forName="accent_2" refType="h" fact="0"/>
              <dgm:constr type="w" for="ch" forName="accent_2" refType="w" fact="0.0711"/>
              <dgm:constr type="h" for="ch" forName="accent_2" refType="h" fact="0.1709"/>
              <dgm:constr type="l" for="ch" forName="parent_text_3" refType="w" fact="0.0132"/>
              <dgm:constr type="t" for="ch" forName="parent_text_3" refType="h" fact="0.128"/>
              <dgm:constr type="w" for="ch" forName="parent_text_3" refType="w" fact="0.3553"/>
              <dgm:constr type="h" for="ch" forName="parent_text_3" refType="h" fact="0.3456"/>
              <dgm:constr type="l" for="ch" forName="parent_text_2" refType="w" fact="0"/>
              <dgm:constr type="t" for="ch" forName="parent_text_2" refType="h" fact="0.5507"/>
              <dgm:constr type="w" for="ch" forName="parent_text_2" refType="w" fact="0.3553"/>
              <dgm:constr type="h" for="ch" forName="parent_text_2" refType="h" fact="0.2658"/>
              <dgm:constr type="l" for="ch" forName="accent_3" refType="w" fact="0.3684"/>
              <dgm:constr type="t" for="ch" forName="accent_3" refType="h" fact="0.0127"/>
              <dgm:constr type="w" for="ch" forName="accent_3" refType="w" fact="0.0526"/>
              <dgm:constr type="h" for="ch" forName="accent_3" refType="h" fact="0.1266"/>
            </dgm:constrLst>
          </dgm:else>
        </dgm:choose>
      </dgm:if>
      <dgm:if name="Name14" axis="ch" ptType="node" func="cnt" op="equ" val="4">
        <dgm:alg type="composite">
          <dgm:param type="ar" val="1.6704"/>
        </dgm:alg>
        <dgm:choose name="Name15">
          <dgm:if name="Name16" func="var" arg="dir" op="equ" val="norm">
            <dgm:constrLst>
              <dgm:constr type="primFontSz" for="des" ptType="node" op="equ" val="65"/>
              <dgm:constr type="l" for="ch" forName="image_accent_4" refType="w" fact="0.4626"/>
              <dgm:constr type="t" for="ch" forName="image_accent_4" refType="h" fact="0.1415"/>
              <dgm:constr type="w" for="ch" forName="image_accent_4" refType="w" fact="0.1126"/>
              <dgm:constr type="h" for="ch" forName="image_accent_4" refType="h" fact="0.1881"/>
              <dgm:constr type="l" for="ch" forName="image_4" refType="w" fact="0.4692"/>
              <dgm:constr type="t" for="ch" forName="image_4" refType="h" fact="0.1526"/>
              <dgm:constr type="w" for="ch" forName="image_4" refType="w" fact="0.0994"/>
              <dgm:constr type="h" for="ch" forName="image_4" refType="h" fact="0.166"/>
              <dgm:constr type="l" for="ch" forName="image_accent_2" refType="w" fact="0.4936"/>
              <dgm:constr type="t" for="ch" forName="image_accent_2" refType="h" fact="0.6756"/>
              <dgm:constr type="w" for="ch" forName="image_accent_2" refType="w" fact="0.1253"/>
              <dgm:constr type="h" for="ch" forName="image_accent_2" refType="h" fact="0.2092"/>
              <dgm:constr type="l" for="ch" forName="image_2" refType="w" fact="0.501"/>
              <dgm:constr type="t" for="ch" forName="image_2" refType="h" fact="0.6879"/>
              <dgm:constr type="w" for="ch" forName="image_2" refType="w" fact="0.1105"/>
              <dgm:constr type="h" for="ch" forName="image_2" refType="h" fact="0.1846"/>
              <dgm:constr type="l" for="ch" forName="image_accent_3" refType="w" fact="0.4446"/>
              <dgm:constr type="t" for="ch" forName="image_accent_3" refType="h" fact="0.3802"/>
              <dgm:constr type="w" for="ch" forName="image_accent_3" refType="w" fact="0.1606"/>
              <dgm:constr type="h" for="ch" forName="image_accent_3" refType="h" fact="0.2683"/>
              <dgm:constr type="l" for="ch" forName="image_3" refType="w" fact="0.4531"/>
              <dgm:constr type="t" for="ch" forName="image_3" refType="h" fact="0.3944"/>
              <dgm:constr type="w" for="ch" forName="image_3" refType="w" fact="0.1437"/>
              <dgm:constr type="h" for="ch" forName="image_3" refType="h" fact="0.24"/>
              <dgm:constr type="l" for="ch" forName="image_accent_1" refType="w" fact="0.2368"/>
              <dgm:constr type="t" for="ch" forName="image_accent_1" refType="h" fact="0.6"/>
              <dgm:constr type="w" for="ch" forName="image_accent_1" refType="w" fact="0.2394"/>
              <dgm:constr type="h" for="ch" forName="image_accent_1" refType="h" fact="0.4"/>
              <dgm:constr type="l" for="ch" forName="image_1" refType="w" fact="0.246"/>
              <dgm:constr type="t" for="ch" forName="image_1" refType="h" fact="0.6154"/>
              <dgm:constr type="w" for="ch" forName="image_1" refType="w" fact="0.2211"/>
              <dgm:constr type="h" for="ch" forName="image_1" refType="h" fact="0.3692"/>
              <dgm:constr type="l" for="ch" forName="parent_text_1" refType="w" fact="0"/>
              <dgm:constr type="t" for="ch" forName="parent_text_1" refType="h" fact="0.3944"/>
              <dgm:constr type="w" for="ch" forName="parent_text_1" refType="w" fact="0.3553"/>
              <dgm:constr type="h" for="ch" forName="parent_text_1" refType="h" fact="0.1931"/>
              <dgm:constr type="l" for="ch" forName="accent_1" refType="w" fact="0.3895"/>
              <dgm:constr type="t" for="ch" forName="accent_1" refType="h" fact="0.3055"/>
              <dgm:constr type="w" for="ch" forName="accent_1" refType="w" fact="0.0711"/>
              <dgm:constr type="h" for="ch" forName="accent_1" refType="h" fact="0.1187"/>
              <dgm:constr type="l" for="ch" forName="parent_text_3" refType="w" fact="0.6316"/>
              <dgm:constr type="t" for="ch" forName="parent_text_3" refType="h" fact="0.3944"/>
              <dgm:constr type="w" for="ch" forName="parent_text_3" refType="w" fact="0.3553"/>
              <dgm:constr type="h" for="ch" forName="parent_text_3" refType="h" fact="0.24"/>
              <dgm:constr type="l" for="ch" forName="parent_text_2" refType="w" fact="0.6447"/>
              <dgm:constr type="t" for="ch" forName="parent_text_2" refType="h" fact="0.6879"/>
              <dgm:constr type="w" for="ch" forName="parent_text_2" refType="w" fact="0.3553"/>
              <dgm:constr type="h" for="ch" forName="parent_text_2" refType="h" fact="0.1846"/>
              <dgm:constr type="l" for="ch" forName="accent_2" refType="w" fact="0.5347"/>
              <dgm:constr type="t" for="ch" forName="accent_2" refType="h" fact="0.044"/>
              <dgm:constr type="w" for="ch" forName="accent_2" refType="w" fact="0.0526"/>
              <dgm:constr type="h" for="ch" forName="accent_2" refType="h" fact="0.0879"/>
              <dgm:constr type="l" for="ch" forName="accent_3" refType="w" fact="0.6005"/>
              <dgm:constr type="t" for="ch" forName="accent_3" refType="h" fact="0"/>
              <dgm:constr type="w" for="ch" forName="accent_3" refType="w" fact="0.0263"/>
              <dgm:constr type="h" for="ch" forName="accent_3" refType="h" fact="0.044"/>
              <dgm:constr type="l" for="ch" forName="parent_text_4" refType="w" fact="0.6005"/>
              <dgm:constr type="t" for="ch" forName="parent_text_4" refType="h" fact="0.1526"/>
              <dgm:constr type="w" for="ch" forName="parent_text_4" refType="w" fact="0.3553"/>
              <dgm:constr type="h" for="ch" forName="parent_text_4" refType="h" fact="0.166"/>
              <dgm:constr type="l" for="ch" forName="accent_4" refType="w" fact="0.6268"/>
              <dgm:constr type="t" for="ch" forName="accent_4" refType="h" fact="0.8791"/>
              <dgm:constr type="w" for="ch" forName="accent_4" refType="w" fact="0.0395"/>
              <dgm:constr type="h" for="ch" forName="accent_4" refType="h" fact="0.0659"/>
            </dgm:constrLst>
          </dgm:if>
          <dgm:else name="Name17">
            <dgm:constrLst>
              <dgm:constr type="primFontSz" for="des" ptType="node" op="equ" val="65"/>
              <dgm:constr type="l" for="ch" forName="image_accent_4" refType="w" fact="0.4248"/>
              <dgm:constr type="t" for="ch" forName="image_accent_4" refType="h" fact="0.1415"/>
              <dgm:constr type="w" for="ch" forName="image_accent_4" refType="w" fact="0.1126"/>
              <dgm:constr type="h" for="ch" forName="image_accent_4" refType="h" fact="0.1881"/>
              <dgm:constr type="l" for="ch" forName="image_4" refType="w" fact="0.4314"/>
              <dgm:constr type="t" for="ch" forName="image_4" refType="h" fact="0.1526"/>
              <dgm:constr type="w" for="ch" forName="image_4" refType="w" fact="0.0994"/>
              <dgm:constr type="h" for="ch" forName="image_4" refType="h" fact="0.166"/>
              <dgm:constr type="l" for="ch" forName="image_accent_2" refType="w" fact="0.3811"/>
              <dgm:constr type="t" for="ch" forName="image_accent_2" refType="h" fact="0.6756"/>
              <dgm:constr type="w" for="ch" forName="image_accent_2" refType="w" fact="0.1253"/>
              <dgm:constr type="h" for="ch" forName="image_accent_2" refType="h" fact="0.2092"/>
              <dgm:constr type="l" for="ch" forName="image_2" refType="w" fact="0.3885"/>
              <dgm:constr type="t" for="ch" forName="image_2" refType="h" fact="0.6879"/>
              <dgm:constr type="w" for="ch" forName="image_2" refType="w" fact="0.1105"/>
              <dgm:constr type="h" for="ch" forName="image_2" refType="h" fact="0.1846"/>
              <dgm:constr type="l" for="ch" forName="image_accent_3" refType="w" fact="0.3947"/>
              <dgm:constr type="t" for="ch" forName="image_accent_3" refType="h" fact="0.3802"/>
              <dgm:constr type="w" for="ch" forName="image_accent_3" refType="w" fact="0.1606"/>
              <dgm:constr type="h" for="ch" forName="image_accent_3" refType="h" fact="0.2683"/>
              <dgm:constr type="l" for="ch" forName="image_3" refType="w" fact="0.4032"/>
              <dgm:constr type="t" for="ch" forName="image_3" refType="h" fact="0.3944"/>
              <dgm:constr type="w" for="ch" forName="image_3" refType="w" fact="0.1437"/>
              <dgm:constr type="h" for="ch" forName="image_3" refType="h" fact="0.24"/>
              <dgm:constr type="l" for="ch" forName="image_accent_1" refType="w" fact="0.5237"/>
              <dgm:constr type="t" for="ch" forName="image_accent_1" refType="h" fact="0.6"/>
              <dgm:constr type="w" for="ch" forName="image_accent_1" refType="w" fact="0.2394"/>
              <dgm:constr type="h" for="ch" forName="image_accent_1" refType="h" fact="0.4"/>
              <dgm:constr type="l" for="ch" forName="image_1" refType="w" fact="0.5329"/>
              <dgm:constr type="t" for="ch" forName="image_1" refType="h" fact="0.6154"/>
              <dgm:constr type="w" for="ch" forName="image_1" refType="w" fact="0.2211"/>
              <dgm:constr type="h" for="ch" forName="image_1" refType="h" fact="0.3692"/>
              <dgm:constr type="l" for="ch" forName="parent_text_1" refType="w" fact="0.6447"/>
              <dgm:constr type="t" for="ch" forName="parent_text_1" refType="h" fact="0.3944"/>
              <dgm:constr type="w" for="ch" forName="parent_text_1" refType="w" fact="0.3553"/>
              <dgm:constr type="h" for="ch" forName="parent_text_1" refType="h" fact="0.1931"/>
              <dgm:constr type="l" for="ch" forName="accent_1" refType="w" fact="0.5395"/>
              <dgm:constr type="t" for="ch" forName="accent_1" refType="h" fact="0.3055"/>
              <dgm:constr type="w" for="ch" forName="accent_1" refType="w" fact="0.0711"/>
              <dgm:constr type="h" for="ch" forName="accent_1" refType="h" fact="0.1187"/>
              <dgm:constr type="l" for="ch" forName="parent_text_3" refType="w" fact="0.0132"/>
              <dgm:constr type="t" for="ch" forName="parent_text_3" refType="h" fact="0.3944"/>
              <dgm:constr type="w" for="ch" forName="parent_text_3" refType="w" fact="0.3553"/>
              <dgm:constr type="h" for="ch" forName="parent_text_3" refType="h" fact="0.24"/>
              <dgm:constr type="l" for="ch" forName="parent_text_2" refType="w" fact="0"/>
              <dgm:constr type="t" for="ch" forName="parent_text_2" refType="h" fact="0.6879"/>
              <dgm:constr type="w" for="ch" forName="parent_text_2" refType="w" fact="0.3553"/>
              <dgm:constr type="h" for="ch" forName="parent_text_2" refType="h" fact="0.1846"/>
              <dgm:constr type="l" for="ch" forName="accent_2" refType="w" fact="0.4126"/>
              <dgm:constr type="t" for="ch" forName="accent_2" refType="h" fact="0.044"/>
              <dgm:constr type="w" for="ch" forName="accent_2" refType="w" fact="0.0526"/>
              <dgm:constr type="h" for="ch" forName="accent_2" refType="h" fact="0.0879"/>
              <dgm:constr type="l" for="ch" forName="accent_3" refType="w" fact="0.3732"/>
              <dgm:constr type="t" for="ch" forName="accent_3" refType="h" fact="0"/>
              <dgm:constr type="w" for="ch" forName="accent_3" refType="w" fact="0.0263"/>
              <dgm:constr type="h" for="ch" forName="accent_3" refType="h" fact="0.044"/>
              <dgm:constr type="l" for="ch" forName="parent_text_4" refType="w" fact="0.0442"/>
              <dgm:constr type="t" for="ch" forName="parent_text_4" refType="h" fact="0.1526"/>
              <dgm:constr type="w" for="ch" forName="parent_text_4" refType="w" fact="0.3553"/>
              <dgm:constr type="h" for="ch" forName="parent_text_4" refType="h" fact="0.166"/>
              <dgm:constr type="l" for="ch" forName="accent_4" refType="w" fact="0.3337"/>
              <dgm:constr type="t" for="ch" forName="accent_4" refType="h" fact="0.8791"/>
              <dgm:constr type="w" for="ch" forName="accent_4" refType="w" fact="0.0395"/>
              <dgm:constr type="h" for="ch" forName="accent_4" refType="h" fact="0.0659"/>
            </dgm:constrLst>
          </dgm:else>
        </dgm:choose>
      </dgm:if>
      <dgm:if name="Name18" axis="ch" ptType="node" func="cnt" op="equ" val="5">
        <dgm:alg type="composite">
          <dgm:param type="ar" val="1.5076"/>
        </dgm:alg>
        <dgm:choose name="Name19">
          <dgm:if name="Name20" func="var" arg="dir" op="equ" val="norm">
            <dgm:constrLst>
              <dgm:constr type="primFontSz" for="des" ptType="node" op="equ" val="65"/>
              <dgm:constr type="l" for="ch" forName="image_accent_5" refType="w" fact="0.5301"/>
              <dgm:constr type="t" for="ch" forName="image_accent_5" refType="h" fact="0.0862"/>
              <dgm:constr type="w" for="ch" forName="image_accent_5" refType="w" fact="0.1022"/>
              <dgm:constr type="h" for="ch" forName="image_accent_5" refType="h" fact="0.1541"/>
              <dgm:constr type="l" for="ch" forName="image_5" refType="w" fact="0.5361"/>
              <dgm:constr type="t" for="ch" forName="image_5" refType="h" fact="0.0953"/>
              <dgm:constr type="w" for="ch" forName="image_5" refType="w" fact="0.0902"/>
              <dgm:constr type="h" for="ch" forName="image_5" refType="h" fact="0.1359"/>
              <dgm:constr type="l" for="ch" forName="image_accent_4" refType="w" fact="0.4528"/>
              <dgm:constr type="t" for="ch" forName="image_accent_4" refType="h" fact="0.2416"/>
              <dgm:constr type="w" for="ch" forName="image_accent_4" refType="w" fact="0.1103"/>
              <dgm:constr type="h" for="ch" forName="image_accent_4" refType="h" fact="0.1662"/>
              <dgm:constr type="l" for="ch" forName="image_4" refType="w" fact="0.4593"/>
              <dgm:constr type="t" for="ch" forName="image_4" refType="h" fact="0.2513"/>
              <dgm:constr type="w" for="ch" forName="image_4" refType="w" fact="0.0973"/>
              <dgm:constr type="h" for="ch" forName="image_4" refType="h" fact="0.1467"/>
              <dgm:constr type="l" for="ch" forName="image_accent_2" refType="w" fact="0.4832"/>
              <dgm:constr type="t" for="ch" forName="image_accent_2" refType="h" fact="0.7134"/>
              <dgm:constr type="w" for="ch" forName="image_accent_2" refType="w" fact="0.1226"/>
              <dgm:constr type="h" for="ch" forName="image_accent_2" refType="h" fact="0.1849"/>
              <dgm:constr type="l" for="ch" forName="image_2" refType="w" fact="0.4904"/>
              <dgm:constr type="t" for="ch" forName="image_2" refType="h" fact="0.7243"/>
              <dgm:constr type="w" for="ch" forName="image_2" refType="w" fact="0.1082"/>
              <dgm:constr type="h" for="ch" forName="image_2" refType="h" fact="0.1631"/>
              <dgm:constr type="l" for="ch" forName="image_accent_3" refType="w" fact="0.4352"/>
              <dgm:constr type="t" for="ch" forName="image_accent_3" refType="h" fact="0.4525"/>
              <dgm:constr type="w" for="ch" forName="image_accent_3" refType="w" fact="0.1573"/>
              <dgm:constr type="h" for="ch" forName="image_accent_3" refType="h" fact="0.2371"/>
              <dgm:constr type="l" for="ch" forName="image_3" refType="w" fact="0.4435"/>
              <dgm:constr type="t" for="ch" forName="image_3" refType="h" fact="0.465"/>
              <dgm:constr type="w" for="ch" forName="image_3" refType="w" fact="0.1407"/>
              <dgm:constr type="h" for="ch" forName="image_3" refType="h" fact="0.212"/>
              <dgm:constr type="l" for="ch" forName="image_accent_1" refType="w" fact="0.2318"/>
              <dgm:constr type="t" for="ch" forName="image_accent_1" refType="h" fact="0.6466"/>
              <dgm:constr type="w" for="ch" forName="image_accent_1" refType="w" fact="0.2344"/>
              <dgm:constr type="h" for="ch" forName="image_accent_1" refType="h" fact="0.3534"/>
              <dgm:constr type="l" for="ch" forName="image_1" refType="w" fact="0.2408"/>
              <dgm:constr type="t" for="ch" forName="image_1" refType="h" fact="0.6602"/>
              <dgm:constr type="w" for="ch" forName="image_1" refType="w" fact="0.2164"/>
              <dgm:constr type="h" for="ch" forName="image_1" refType="h" fact="0.3262"/>
              <dgm:constr type="l" for="ch" forName="parent_text_1" refType="w" fact="0"/>
              <dgm:constr type="t" for="ch" forName="parent_text_1" refType="h" fact="0.465"/>
              <dgm:constr type="w" for="ch" forName="parent_text_1" refType="w" fact="0.3478"/>
              <dgm:constr type="h" for="ch" forName="parent_text_1" refType="h" fact="0.165"/>
              <dgm:constr type="l" for="ch" forName="accent_1" refType="w" fact="0.3813"/>
              <dgm:constr type="t" for="ch" forName="accent_1" refType="h" fact="0.3864"/>
              <dgm:constr type="w" for="ch" forName="accent_1" refType="w" fact="0.0696"/>
              <dgm:constr type="h" for="ch" forName="accent_1" refType="h" fact="0.1049"/>
              <dgm:constr type="l" for="ch" forName="parent_text_3" refType="w" fact="0.6182"/>
              <dgm:constr type="t" for="ch" forName="parent_text_3" refType="h" fact="0.465"/>
              <dgm:constr type="w" for="ch" forName="parent_text_3" refType="w" fact="0.3478"/>
              <dgm:constr type="h" for="ch" forName="parent_text_3" refType="h" fact="0.212"/>
              <dgm:constr type="l" for="ch" forName="parent_text_2" refType="w" fact="0.6311"/>
              <dgm:constr type="t" for="ch" forName="parent_text_2" refType="h" fact="0.7243"/>
              <dgm:constr type="w" for="ch" forName="parent_text_2" refType="w" fact="0.3478"/>
              <dgm:constr type="h" for="ch" forName="parent_text_2" refType="h" fact="0.1631"/>
              <dgm:constr type="l" for="ch" forName="parent_text_4" refType="w" fact="0.5878"/>
              <dgm:constr type="t" for="ch" forName="parent_text_4" refType="h" fact="0.2513"/>
              <dgm:constr type="w" for="ch" forName="parent_text_4" refType="w" fact="0.3478"/>
              <dgm:constr type="h" for="ch" forName="parent_text_4" refType="h" fact="0.1467"/>
              <dgm:constr type="l" for="ch" forName="accent_2" refType="w" fact="0.6265"/>
              <dgm:constr type="t" for="ch" forName="accent_2" refType="h" fact="0.0194"/>
              <dgm:constr type="w" for="ch" forName="accent_2" refType="w" fact="0.0515"/>
              <dgm:constr type="h" for="ch" forName="accent_2" refType="h" fact="0.0777"/>
              <dgm:constr type="l" for="ch" forName="accent_3" refType="w" fact="0.7038"/>
              <dgm:constr type="t" for="ch" forName="accent_3" refType="h" fact="0"/>
              <dgm:constr type="w" for="ch" forName="accent_3" refType="w" fact="0.0258"/>
              <dgm:constr type="h" for="ch" forName="accent_3" refType="h" fact="0.0388"/>
              <dgm:constr type="l" for="ch" forName="parent_text_5" refType="w" fact="0.6522"/>
              <dgm:constr type="t" for="ch" forName="parent_text_5" refType="h" fact="0.0953"/>
              <dgm:constr type="w" for="ch" forName="parent_text_5" refType="w" fact="0.3478"/>
              <dgm:constr type="h" for="ch" forName="parent_text_5" refType="h" fact="0.1359"/>
              <dgm:constr type="l" for="ch" forName="accent_4" refType="w" fact="0.6136"/>
              <dgm:constr type="t" for="ch" forName="accent_4" refType="h" fact="0.8932"/>
              <dgm:constr type="w" for="ch" forName="accent_4" refType="w" fact="0.0386"/>
              <dgm:constr type="h" for="ch" forName="accent_4" refType="h" fact="0.0583"/>
            </dgm:constrLst>
          </dgm:if>
          <dgm:else name="Name21">
            <dgm:constrLst>
              <dgm:constr type="primFontSz" for="des" ptType="node" op="equ" val="65"/>
              <dgm:constr type="l" for="ch" forName="image_accent_5" refType="w" fact="0.3677"/>
              <dgm:constr type="t" for="ch" forName="image_accent_5" refType="h" fact="0.0862"/>
              <dgm:constr type="w" for="ch" forName="image_accent_5" refType="w" fact="0.1022"/>
              <dgm:constr type="h" for="ch" forName="image_accent_5" refType="h" fact="0.1541"/>
              <dgm:constr type="l" for="ch" forName="image_5" refType="w" fact="0.3738"/>
              <dgm:constr type="t" for="ch" forName="image_5" refType="h" fact="0.0953"/>
              <dgm:constr type="w" for="ch" forName="image_5" refType="w" fact="0.0902"/>
              <dgm:constr type="h" for="ch" forName="image_5" refType="h" fact="0.1359"/>
              <dgm:constr type="l" for="ch" forName="image_accent_4" refType="w" fact="0.437"/>
              <dgm:constr type="t" for="ch" forName="image_accent_4" refType="h" fact="0.2416"/>
              <dgm:constr type="w" for="ch" forName="image_accent_4" refType="w" fact="0.1103"/>
              <dgm:constr type="h" for="ch" forName="image_accent_4" refType="h" fact="0.1662"/>
              <dgm:constr type="l" for="ch" forName="image_4" refType="w" fact="0.4434"/>
              <dgm:constr type="t" for="ch" forName="image_4" refType="h" fact="0.2513"/>
              <dgm:constr type="w" for="ch" forName="image_4" refType="w" fact="0.0973"/>
              <dgm:constr type="h" for="ch" forName="image_4" refType="h" fact="0.1467"/>
              <dgm:constr type="l" for="ch" forName="image_accent_2" refType="w" fact="0.3942"/>
              <dgm:constr type="t" for="ch" forName="image_accent_2" refType="h" fact="0.7134"/>
              <dgm:constr type="w" for="ch" forName="image_accent_2" refType="w" fact="0.1226"/>
              <dgm:constr type="h" for="ch" forName="image_accent_2" refType="h" fact="0.1849"/>
              <dgm:constr type="l" for="ch" forName="image_2" refType="w" fact="0.4014"/>
              <dgm:constr type="t" for="ch" forName="image_2" refType="h" fact="0.7243"/>
              <dgm:constr type="w" for="ch" forName="image_2" refType="w" fact="0.1082"/>
              <dgm:constr type="h" for="ch" forName="image_2" refType="h" fact="0.1631"/>
              <dgm:constr type="l" for="ch" forName="image_accent_3" refType="w" fact="0.4075"/>
              <dgm:constr type="t" for="ch" forName="image_accent_3" refType="h" fact="0.4525"/>
              <dgm:constr type="w" for="ch" forName="image_accent_3" refType="w" fact="0.1573"/>
              <dgm:constr type="h" for="ch" forName="image_accent_3" refType="h" fact="0.2371"/>
              <dgm:constr type="l" for="ch" forName="image_3" refType="w" fact="0.4158"/>
              <dgm:constr type="t" for="ch" forName="image_3" refType="h" fact="0.465"/>
              <dgm:constr type="w" for="ch" forName="image_3" refType="w" fact="0.1407"/>
              <dgm:constr type="h" for="ch" forName="image_3" refType="h" fact="0.212"/>
              <dgm:constr type="l" for="ch" forName="image_accent_1" refType="w" fact="0.5338"/>
              <dgm:constr type="t" for="ch" forName="image_accent_1" refType="h" fact="0.6466"/>
              <dgm:constr type="w" for="ch" forName="image_accent_1" refType="w" fact="0.2344"/>
              <dgm:constr type="h" for="ch" forName="image_accent_1" refType="h" fact="0.3534"/>
              <dgm:constr type="l" for="ch" forName="image_1" refType="w" fact="0.5428"/>
              <dgm:constr type="t" for="ch" forName="image_1" refType="h" fact="0.6602"/>
              <dgm:constr type="w" for="ch" forName="image_1" refType="w" fact="0.2164"/>
              <dgm:constr type="h" for="ch" forName="image_1" refType="h" fact="0.3262"/>
              <dgm:constr type="l" for="ch" forName="parent_text_1" refType="w" fact="0.6522"/>
              <dgm:constr type="t" for="ch" forName="parent_text_1" refType="h" fact="0.465"/>
              <dgm:constr type="w" for="ch" forName="parent_text_1" refType="w" fact="0.3478"/>
              <dgm:constr type="h" for="ch" forName="parent_text_1" refType="h" fact="0.165"/>
              <dgm:constr type="l" for="ch" forName="accent_1" refType="w" fact="0.5492"/>
              <dgm:constr type="t" for="ch" forName="accent_1" refType="h" fact="0.3864"/>
              <dgm:constr type="w" for="ch" forName="accent_1" refType="w" fact="0.0696"/>
              <dgm:constr type="h" for="ch" forName="accent_1" refType="h" fact="0.1049"/>
              <dgm:constr type="l" for="ch" forName="parent_text_3" refType="w" fact="0.034"/>
              <dgm:constr type="t" for="ch" forName="parent_text_3" refType="h" fact="0.465"/>
              <dgm:constr type="w" for="ch" forName="parent_text_3" refType="w" fact="0.3478"/>
              <dgm:constr type="h" for="ch" forName="parent_text_3" refType="h" fact="0.212"/>
              <dgm:constr type="l" for="ch" forName="parent_text_2" refType="w" fact="0.0211"/>
              <dgm:constr type="t" for="ch" forName="parent_text_2" refType="h" fact="0.7243"/>
              <dgm:constr type="w" for="ch" forName="parent_text_2" refType="w" fact="0.3478"/>
              <dgm:constr type="h" for="ch" forName="parent_text_2" refType="h" fact="0.1631"/>
              <dgm:constr type="l" for="ch" forName="parent_text_4" refType="w" fact="0.0644"/>
              <dgm:constr type="t" for="ch" forName="parent_text_4" refType="h" fact="0.2513"/>
              <dgm:constr type="w" for="ch" forName="parent_text_4" refType="w" fact="0.3478"/>
              <dgm:constr type="h" for="ch" forName="parent_text_4" refType="h" fact="0.1467"/>
              <dgm:constr type="l" for="ch" forName="accent_2" refType="w" fact="0.322"/>
              <dgm:constr type="t" for="ch" forName="accent_2" refType="h" fact="0.0194"/>
              <dgm:constr type="w" for="ch" forName="accent_2" refType="w" fact="0.0515"/>
              <dgm:constr type="h" for="ch" forName="accent_2" refType="h" fact="0.0777"/>
              <dgm:constr type="l" for="ch" forName="accent_3" refType="w" fact="0.2705"/>
              <dgm:constr type="t" for="ch" forName="accent_3" refType="h" fact="0"/>
              <dgm:constr type="w" for="ch" forName="accent_3" refType="w" fact="0.0258"/>
              <dgm:constr type="h" for="ch" forName="accent_3" refType="h" fact="0.0388"/>
              <dgm:constr type="l" for="ch" forName="parent_text_5" refType="w" fact="0"/>
              <dgm:constr type="t" for="ch" forName="parent_text_5" refType="h" fact="0.0953"/>
              <dgm:constr type="w" for="ch" forName="parent_text_5" refType="w" fact="0.3478"/>
              <dgm:constr type="h" for="ch" forName="parent_text_5" refType="h" fact="0.1359"/>
              <dgm:constr type="l" for="ch" forName="accent_4" refType="w" fact="0.3478"/>
              <dgm:constr type="t" for="ch" forName="accent_4" refType="h" fact="0.8932"/>
              <dgm:constr type="w" for="ch" forName="accent_4" refType="w" fact="0.0386"/>
              <dgm:constr type="h" for="ch" forName="accent_4" refType="h" fact="0.0583"/>
            </dgm:constrLst>
          </dgm:else>
        </dgm:choose>
      </dgm:if>
      <dgm:if name="Name22" axis="ch" ptType="node" func="cnt" op="equ" val="6">
        <dgm:alg type="composite">
          <dgm:param type="ar" val="1.1351"/>
        </dgm:alg>
        <dgm:choose name="Name23">
          <dgm:if name="Name24" func="var" arg="dir" op="equ" val="norm">
            <dgm:constrLst>
              <dgm:constr type="primFontSz" for="des" ptType="node" op="equ" val="65"/>
              <dgm:constr type="l" for="ch" forName="image_accent_6" refType="w" fact="0.3864"/>
              <dgm:constr type="t" for="ch" forName="image_accent_6" refType="h" fact="0.7456"/>
              <dgm:constr type="w" for="ch" forName="image_accent_6" refType="w" fact="0.1757"/>
              <dgm:constr type="h" for="ch" forName="image_accent_6" refType="h" fact="0.1995"/>
              <dgm:constr type="l" for="ch" forName="image_6" refType="w" fact="0.3957"/>
              <dgm:constr type="t" for="ch" forName="image_6" refType="h" fact="0.7561"/>
              <dgm:constr type="w" for="ch" forName="image_6" refType="w" fact="0.1572"/>
              <dgm:constr type="h" for="ch" forName="image_6" refType="h" fact="0.1784"/>
              <dgm:constr type="l" for="ch" forName="image_accent_5" refType="w" fact="0.5301"/>
              <dgm:constr type="t" for="ch" forName="image_accent_5" refType="h" fact="0.0649"/>
              <dgm:constr type="w" for="ch" forName="image_accent_5" refType="w" fact="0.1022"/>
              <dgm:constr type="h" for="ch" forName="image_accent_5" refType="h" fact="0.116"/>
              <dgm:constr type="l" for="ch" forName="image_5" refType="w" fact="0.5361"/>
              <dgm:constr type="t" for="ch" forName="image_5" refType="h" fact="0.0717"/>
              <dgm:constr type="w" for="ch" forName="image_5" refType="w" fact="0.0902"/>
              <dgm:constr type="h" for="ch" forName="image_5" refType="h" fact="0.1023"/>
              <dgm:constr type="l" for="ch" forName="image_accent_4" refType="w" fact="0.4528"/>
              <dgm:constr type="t" for="ch" forName="image_accent_4" refType="h" fact="0.1819"/>
              <dgm:constr type="w" for="ch" forName="image_accent_4" refType="w" fact="0.1103"/>
              <dgm:constr type="h" for="ch" forName="image_accent_4" refType="h" fact="0.1251"/>
              <dgm:constr type="l" for="ch" forName="image_4" refType="w" fact="0.4593"/>
              <dgm:constr type="t" for="ch" forName="image_4" refType="h" fact="0.1892"/>
              <dgm:constr type="w" for="ch" forName="image_4" refType="w" fact="0.0973"/>
              <dgm:constr type="h" for="ch" forName="image_4" refType="h" fact="0.1104"/>
              <dgm:constr type="l" for="ch" forName="image_accent_2" refType="w" fact="0.4832"/>
              <dgm:constr type="t" for="ch" forName="image_accent_2" refType="h" fact="0.5371"/>
              <dgm:constr type="w" for="ch" forName="image_accent_2" refType="w" fact="0.1226"/>
              <dgm:constr type="h" for="ch" forName="image_accent_2" refType="h" fact="0.1392"/>
              <dgm:constr type="l" for="ch" forName="image_2" refType="w" fact="0.4904"/>
              <dgm:constr type="t" for="ch" forName="image_2" refType="h" fact="0.5453"/>
              <dgm:constr type="w" for="ch" forName="image_2" refType="w" fact="0.1082"/>
              <dgm:constr type="h" for="ch" forName="image_2" refType="h" fact="0.1228"/>
              <dgm:constr type="l" for="ch" forName="image_accent_3" refType="w" fact="0.4352"/>
              <dgm:constr type="t" for="ch" forName="image_accent_3" refType="h" fact="0.3407"/>
              <dgm:constr type="w" for="ch" forName="image_accent_3" refType="w" fact="0.1573"/>
              <dgm:constr type="h" for="ch" forName="image_accent_3" refType="h" fact="0.1785"/>
              <dgm:constr type="l" for="ch" forName="image_3" refType="w" fact="0.4435"/>
              <dgm:constr type="t" for="ch" forName="image_3" refType="h" fact="0.3501"/>
              <dgm:constr type="w" for="ch" forName="image_3" refType="w" fact="0.1407"/>
              <dgm:constr type="h" for="ch" forName="image_3" refType="h" fact="0.1596"/>
              <dgm:constr type="l" for="ch" forName="image_accent_1" refType="w" fact="0.2318"/>
              <dgm:constr type="t" for="ch" forName="image_accent_1" refType="h" fact="0.4869"/>
              <dgm:constr type="w" for="ch" forName="image_accent_1" refType="w" fact="0.2344"/>
              <dgm:constr type="h" for="ch" forName="image_accent_1" refType="h" fact="0.2661"/>
              <dgm:constr type="l" for="ch" forName="image_1" refType="w" fact="0.2401"/>
              <dgm:constr type="t" for="ch" forName="image_1" refType="h" fact="0.4971"/>
              <dgm:constr type="w" for="ch" forName="image_1" refType="w" fact="0.2164"/>
              <dgm:constr type="h" for="ch" forName="image_1" refType="h" fact="0.2456"/>
              <dgm:constr type="l" for="ch" forName="parent_text_1" refType="w" fact="0"/>
              <dgm:constr type="t" for="ch" forName="parent_text_1" refType="h" fact="0.3501"/>
              <dgm:constr type="w" for="ch" forName="parent_text_1" refType="w" fact="0.3478"/>
              <dgm:constr type="h" for="ch" forName="parent_text_1" refType="h" fact="0.125"/>
              <dgm:constr type="l" for="ch" forName="accent_1" refType="w" fact="0.3813"/>
              <dgm:constr type="t" for="ch" forName="accent_1" refType="h" fact="0.2909"/>
              <dgm:constr type="w" for="ch" forName="accent_1" refType="w" fact="0.0696"/>
              <dgm:constr type="h" for="ch" forName="accent_1" refType="h" fact="0.0789"/>
              <dgm:constr type="l" for="ch" forName="parent_text_2" refType="w" fact="0.6311"/>
              <dgm:constr type="t" for="ch" forName="parent_text_2" refType="h" fact="0.5453"/>
              <dgm:constr type="w" for="ch" forName="parent_text_2" refType="w" fact="0.3478"/>
              <dgm:constr type="h" for="ch" forName="parent_text_2" refType="h" fact="0.1228"/>
              <dgm:constr type="l" for="ch" forName="parent_text_4" refType="w" fact="0.5878"/>
              <dgm:constr type="t" for="ch" forName="parent_text_4" refType="h" fact="0.1892"/>
              <dgm:constr type="w" for="ch" forName="parent_text_4" refType="w" fact="0.3478"/>
              <dgm:constr type="h" for="ch" forName="parent_text_4" refType="h" fact="0.1104"/>
              <dgm:constr type="l" for="ch" forName="accent_2" refType="w" fact="0.6265"/>
              <dgm:constr type="t" for="ch" forName="accent_2" refType="h" fact="0.0146"/>
              <dgm:constr type="w" for="ch" forName="accent_2" refType="w" fact="0.0515"/>
              <dgm:constr type="h" for="ch" forName="accent_2" refType="h" fact="0.0585"/>
              <dgm:constr type="l" for="ch" forName="accent_3" refType="w" fact="0.7038"/>
              <dgm:constr type="t" for="ch" forName="accent_3" refType="h" fact="0"/>
              <dgm:constr type="w" for="ch" forName="accent_3" refType="w" fact="0.0258"/>
              <dgm:constr type="h" for="ch" forName="accent_3" refType="h" fact="0.0292"/>
              <dgm:constr type="l" for="ch" forName="parent_text_5" refType="w" fact="0.6522"/>
              <dgm:constr type="t" for="ch" forName="parent_text_5" refType="h" fact="0.0717"/>
              <dgm:constr type="w" for="ch" forName="parent_text_5" refType="w" fact="0.3478"/>
              <dgm:constr type="h" for="ch" forName="parent_text_5" refType="h" fact="0.1023"/>
              <dgm:constr type="l" for="ch" forName="parent_text_3" refType="w" fact="0.6182"/>
              <dgm:constr type="t" for="ch" forName="parent_text_3" refType="h" fact="0.3501"/>
              <dgm:constr type="w" for="ch" forName="parent_text_3" refType="w" fact="0.3478"/>
              <dgm:constr type="h" for="ch" forName="parent_text_3" refType="h" fact="0.1596"/>
              <dgm:constr type="l" for="ch" forName="accent_4" refType="w" fact="0.5538"/>
              <dgm:constr type="t" for="ch" forName="accent_4" refType="h" fact="0.9211"/>
              <dgm:constr type="w" for="ch" forName="accent_4" refType="w" fact="0.0696"/>
              <dgm:constr type="h" for="ch" forName="accent_4" refType="h" fact="0.0789"/>
              <dgm:constr type="l" for="ch" forName="parent_text_6" refType="w" fact="0.0195"/>
              <dgm:constr type="t" for="ch" forName="parent_text_6" refType="h" fact="0.7561"/>
              <dgm:constr type="w" for="ch" forName="parent_text_6" refType="w" fact="0.3478"/>
              <dgm:constr type="h" for="ch" forName="parent_text_6" refType="h" fact="0.1784"/>
              <dgm:constr type="l" for="ch" forName="accent_5" refType="w" fact="0.6182"/>
              <dgm:constr type="t" for="ch" forName="accent_5" refType="h" fact="0.6725"/>
              <dgm:constr type="w" for="ch" forName="accent_5" refType="w" fact="0.0386"/>
              <dgm:constr type="h" for="ch" forName="accent_5" refType="h" fact="0.0439"/>
            </dgm:constrLst>
          </dgm:if>
          <dgm:else name="Name25">
            <dgm:constrLst>
              <dgm:constr type="primFontSz" for="des" ptType="node" op="equ" val="65"/>
              <dgm:constr type="l" for="ch" forName="image_accent_6" refType="w" fact="0.4379"/>
              <dgm:constr type="t" for="ch" forName="image_accent_6" refType="h" fact="0.7456"/>
              <dgm:constr type="w" for="ch" forName="image_accent_6" refType="w" fact="0.1757"/>
              <dgm:constr type="h" for="ch" forName="image_accent_6" refType="h" fact="0.1995"/>
              <dgm:constr type="l" for="ch" forName="image_6" refType="w" fact="0.4471"/>
              <dgm:constr type="t" for="ch" forName="image_6" refType="h" fact="0.7561"/>
              <dgm:constr type="w" for="ch" forName="image_6" refType="w" fact="0.1572"/>
              <dgm:constr type="h" for="ch" forName="image_6" refType="h" fact="0.1784"/>
              <dgm:constr type="l" for="ch" forName="image_accent_5" refType="w" fact="0.3677"/>
              <dgm:constr type="t" for="ch" forName="image_accent_5" refType="h" fact="0.0649"/>
              <dgm:constr type="w" for="ch" forName="image_accent_5" refType="w" fact="0.1022"/>
              <dgm:constr type="h" for="ch" forName="image_accent_5" refType="h" fact="0.116"/>
              <dgm:constr type="l" for="ch" forName="image_5" refType="w" fact="0.3738"/>
              <dgm:constr type="t" for="ch" forName="image_5" refType="h" fact="0.0717"/>
              <dgm:constr type="w" for="ch" forName="image_5" refType="w" fact="0.0902"/>
              <dgm:constr type="h" for="ch" forName="image_5" refType="h" fact="0.1023"/>
              <dgm:constr type="l" for="ch" forName="image_accent_4" refType="w" fact="0.437"/>
              <dgm:constr type="t" for="ch" forName="image_accent_4" refType="h" fact="0.1819"/>
              <dgm:constr type="w" for="ch" forName="image_accent_4" refType="w" fact="0.1103"/>
              <dgm:constr type="h" for="ch" forName="image_accent_4" refType="h" fact="0.1251"/>
              <dgm:constr type="l" for="ch" forName="image_4" refType="w" fact="0.4434"/>
              <dgm:constr type="t" for="ch" forName="image_4" refType="h" fact="0.1892"/>
              <dgm:constr type="w" for="ch" forName="image_4" refType="w" fact="0.0973"/>
              <dgm:constr type="h" for="ch" forName="image_4" refType="h" fact="0.1104"/>
              <dgm:constr type="l" for="ch" forName="image_accent_2" refType="w" fact="0.3942"/>
              <dgm:constr type="t" for="ch" forName="image_accent_2" refType="h" fact="0.5371"/>
              <dgm:constr type="w" for="ch" forName="image_accent_2" refType="w" fact="0.1226"/>
              <dgm:constr type="h" for="ch" forName="image_accent_2" refType="h" fact="0.1392"/>
              <dgm:constr type="l" for="ch" forName="image_2" refType="w" fact="0.4014"/>
              <dgm:constr type="t" for="ch" forName="image_2" refType="h" fact="0.5453"/>
              <dgm:constr type="w" for="ch" forName="image_2" refType="w" fact="0.1082"/>
              <dgm:constr type="h" for="ch" forName="image_2" refType="h" fact="0.1228"/>
              <dgm:constr type="l" for="ch" forName="image_accent_3" refType="w" fact="0.4075"/>
              <dgm:constr type="t" for="ch" forName="image_accent_3" refType="h" fact="0.3407"/>
              <dgm:constr type="w" for="ch" forName="image_accent_3" refType="w" fact="0.1573"/>
              <dgm:constr type="h" for="ch" forName="image_accent_3" refType="h" fact="0.1785"/>
              <dgm:constr type="l" for="ch" forName="image_3" refType="w" fact="0.4158"/>
              <dgm:constr type="t" for="ch" forName="image_3" refType="h" fact="0.3501"/>
              <dgm:constr type="w" for="ch" forName="image_3" refType="w" fact="0.1407"/>
              <dgm:constr type="h" for="ch" forName="image_3" refType="h" fact="0.1596"/>
              <dgm:constr type="l" for="ch" forName="image_accent_1" refType="w" fact="0.5338"/>
              <dgm:constr type="t" for="ch" forName="image_accent_1" refType="h" fact="0.4869"/>
              <dgm:constr type="w" for="ch" forName="image_accent_1" refType="w" fact="0.2344"/>
              <dgm:constr type="h" for="ch" forName="image_accent_1" refType="h" fact="0.2661"/>
              <dgm:constr type="l" for="ch" forName="image_1" refType="w" fact="0.5435"/>
              <dgm:constr type="t" for="ch" forName="image_1" refType="h" fact="0.4971"/>
              <dgm:constr type="w" for="ch" forName="image_1" refType="w" fact="0.2164"/>
              <dgm:constr type="h" for="ch" forName="image_1" refType="h" fact="0.2456"/>
              <dgm:constr type="l" for="ch" forName="parent_text_1" refType="w" fact="0.6522"/>
              <dgm:constr type="t" for="ch" forName="parent_text_1" refType="h" fact="0.3501"/>
              <dgm:constr type="w" for="ch" forName="parent_text_1" refType="w" fact="0.3478"/>
              <dgm:constr type="h" for="ch" forName="parent_text_1" refType="h" fact="0.125"/>
              <dgm:constr type="l" for="ch" forName="accent_1" refType="w" fact="0.5492"/>
              <dgm:constr type="t" for="ch" forName="accent_1" refType="h" fact="0.2909"/>
              <dgm:constr type="w" for="ch" forName="accent_1" refType="w" fact="0.0696"/>
              <dgm:constr type="h" for="ch" forName="accent_1" refType="h" fact="0.0789"/>
              <dgm:constr type="l" for="ch" forName="parent_text_2" refType="w" fact="0.0211"/>
              <dgm:constr type="t" for="ch" forName="parent_text_2" refType="h" fact="0.5453"/>
              <dgm:constr type="w" for="ch" forName="parent_text_2" refType="w" fact="0.3478"/>
              <dgm:constr type="h" for="ch" forName="parent_text_2" refType="h" fact="0.1228"/>
              <dgm:constr type="l" for="ch" forName="parent_text_4" refType="w" fact="0.0644"/>
              <dgm:constr type="t" for="ch" forName="parent_text_4" refType="h" fact="0.1892"/>
              <dgm:constr type="w" for="ch" forName="parent_text_4" refType="w" fact="0.3478"/>
              <dgm:constr type="h" for="ch" forName="parent_text_4" refType="h" fact="0.1104"/>
              <dgm:constr type="l" for="ch" forName="accent_2" refType="w" fact="0.322"/>
              <dgm:constr type="t" for="ch" forName="accent_2" refType="h" fact="0.0146"/>
              <dgm:constr type="w" for="ch" forName="accent_2" refType="w" fact="0.0515"/>
              <dgm:constr type="h" for="ch" forName="accent_2" refType="h" fact="0.0585"/>
              <dgm:constr type="l" for="ch" forName="accent_3" refType="w" fact="0.2705"/>
              <dgm:constr type="t" for="ch" forName="accent_3" refType="h" fact="0"/>
              <dgm:constr type="w" for="ch" forName="accent_3" refType="w" fact="0.0258"/>
              <dgm:constr type="h" for="ch" forName="accent_3" refType="h" fact="0.0292"/>
              <dgm:constr type="l" for="ch" forName="parent_text_5" refType="w" fact="0"/>
              <dgm:constr type="t" for="ch" forName="parent_text_5" refType="h" fact="0.0717"/>
              <dgm:constr type="w" for="ch" forName="parent_text_5" refType="w" fact="0.3478"/>
              <dgm:constr type="h" for="ch" forName="parent_text_5" refType="h" fact="0.1023"/>
              <dgm:constr type="l" for="ch" forName="parent_text_3" refType="w" fact="0.034"/>
              <dgm:constr type="t" for="ch" forName="parent_text_3" refType="h" fact="0.3501"/>
              <dgm:constr type="w" for="ch" forName="parent_text_3" refType="w" fact="0.3478"/>
              <dgm:constr type="h" for="ch" forName="parent_text_3" refType="h" fact="0.1596"/>
              <dgm:constr type="l" for="ch" forName="accent_4" refType="w" fact="0.3766"/>
              <dgm:constr type="t" for="ch" forName="accent_4" refType="h" fact="0.9211"/>
              <dgm:constr type="w" for="ch" forName="accent_4" refType="w" fact="0.0696"/>
              <dgm:constr type="h" for="ch" forName="accent_4" refType="h" fact="0.0789"/>
              <dgm:constr type="l" for="ch" forName="parent_text_6" refType="w" fact="0.6328"/>
              <dgm:constr type="t" for="ch" forName="parent_text_6" refType="h" fact="0.7561"/>
              <dgm:constr type="w" for="ch" forName="parent_text_6" refType="w" fact="0.3478"/>
              <dgm:constr type="h" for="ch" forName="parent_text_6" refType="h" fact="0.1784"/>
              <dgm:constr type="l" for="ch" forName="accent_5" refType="w" fact="0.3431"/>
              <dgm:constr type="t" for="ch" forName="accent_5" refType="h" fact="0.6725"/>
              <dgm:constr type="w" for="ch" forName="accent_5" refType="w" fact="0.0386"/>
              <dgm:constr type="h" for="ch" forName="accent_5" refType="h" fact="0.0439"/>
            </dgm:constrLst>
          </dgm:else>
        </dgm:choose>
      </dgm:if>
      <dgm:if name="Name26" axis="ch" ptType="node" func="cnt" op="equ" val="7">
        <dgm:alg type="composite">
          <dgm:param type="ar" val="1.0352"/>
        </dgm:alg>
        <dgm:choose name="Name27">
          <dgm:if name="Name28" func="var" arg="dir" op="equ" val="norm">
            <dgm:constrLst>
              <dgm:constr type="primFontSz" for="des" ptType="node" op="equ" val="65"/>
              <dgm:constr type="l" for="ch" forName="accent_1" refType="w" fact="0.7553"/>
              <dgm:constr type="t" for="ch" forName="accent_1" refType="h" fact="0.96"/>
              <dgm:constr type="w" for="ch" forName="accent_1" refType="w" fact="0.0386"/>
              <dgm:constr type="h" for="ch" forName="accent_1" refType="h" fact="0.04"/>
              <dgm:constr type="l" for="ch" forName="image_accent_2" refType="w" fact="0.4832"/>
              <dgm:constr type="t" for="ch" forName="image_accent_2" refType="h" fact="0.4899"/>
              <dgm:constr type="w" for="ch" forName="image_accent_2" refType="w" fact="0.1226"/>
              <dgm:constr type="h" for="ch" forName="image_accent_2" refType="h" fact="0.1269"/>
              <dgm:constr type="l" for="ch" forName="image_2" refType="w" fact="0.4904"/>
              <dgm:constr type="t" for="ch" forName="image_2" refType="h" fact="0.4973"/>
              <dgm:constr type="w" for="ch" forName="image_2" refType="w" fact="0.1082"/>
              <dgm:constr type="h" for="ch" forName="image_2" refType="h" fact="0.112"/>
              <dgm:constr type="l" for="ch" forName="image_accent_3" refType="w" fact="0.4352"/>
              <dgm:constr type="t" for="ch" forName="image_accent_3" refType="h" fact="0.3107"/>
              <dgm:constr type="w" for="ch" forName="image_accent_3" refType="w" fact="0.1573"/>
              <dgm:constr type="h" for="ch" forName="image_accent_3" refType="h" fact="0.1628"/>
              <dgm:constr type="l" for="ch" forName="image_3" refType="w" fact="0.4435"/>
              <dgm:constr type="t" for="ch" forName="image_3" refType="h" fact="0.3193"/>
              <dgm:constr type="w" for="ch" forName="image_3" refType="w" fact="0.1407"/>
              <dgm:constr type="h" for="ch" forName="image_3" refType="h" fact="0.1456"/>
              <dgm:constr type="l" for="ch" forName="image_accent_4" refType="w" fact="0.4528"/>
              <dgm:constr type="t" for="ch" forName="image_accent_4" refType="h" fact="0.1659"/>
              <dgm:constr type="w" for="ch" forName="image_accent_4" refType="w" fact="0.1103"/>
              <dgm:constr type="h" for="ch" forName="image_accent_4" refType="h" fact="0.1141"/>
              <dgm:constr type="l" for="ch" forName="image_4" refType="w" fact="0.4593"/>
              <dgm:constr type="t" for="ch" forName="image_4" refType="h" fact="0.1726"/>
              <dgm:constr type="w" for="ch" forName="image_4" refType="w" fact="0.0973"/>
              <dgm:constr type="h" for="ch" forName="image_4" refType="h" fact="0.1007"/>
              <dgm:constr type="l" for="ch" forName="image_accent_5" refType="w" fact="0.5301"/>
              <dgm:constr type="t" for="ch" forName="image_accent_5" refType="h" fact="0.0592"/>
              <dgm:constr type="w" for="ch" forName="image_accent_5" refType="w" fact="0.1022"/>
              <dgm:constr type="h" for="ch" forName="image_accent_5" refType="h" fact="0.1058"/>
              <dgm:constr type="l" for="ch" forName="image_5" refType="w" fact="0.5361"/>
              <dgm:constr type="t" for="ch" forName="image_5" refType="h" fact="0.0654"/>
              <dgm:constr type="w" for="ch" forName="image_5" refType="w" fact="0.0902"/>
              <dgm:constr type="h" for="ch" forName="image_5" refType="h" fact="0.0933"/>
              <dgm:constr type="l" for="ch" forName="image_accent_6" refType="w" fact="0.3864"/>
              <dgm:constr type="t" for="ch" forName="image_accent_6" refType="h" fact="0.68"/>
              <dgm:constr type="w" for="ch" forName="image_accent_6" refType="w" fact="0.1757"/>
              <dgm:constr type="h" for="ch" forName="image_accent_6" refType="h" fact="0.1819"/>
              <dgm:constr type="l" for="ch" forName="image_6" refType="w" fact="0.3957"/>
              <dgm:constr type="t" for="ch" forName="image_6" refType="h" fact="0.6896"/>
              <dgm:constr type="w" for="ch" forName="image_6" refType="w" fact="0.1572"/>
              <dgm:constr type="h" for="ch" forName="image_6" refType="h" fact="0.1627"/>
              <dgm:constr type="l" for="ch" forName="image_accent_7" refType="w" fact="0.5291"/>
              <dgm:constr type="t" for="ch" forName="image_accent_7" refType="h" fact="0.8325"/>
              <dgm:constr type="w" for="ch" forName="image_accent_7" refType="w" fact="0.1103"/>
              <dgm:constr type="h" for="ch" forName="image_accent_7" refType="h" fact="0.1141"/>
              <dgm:constr type="l" for="ch" forName="image_7" refType="w" fact="0.5356"/>
              <dgm:constr type="t" for="ch" forName="image_7" refType="h" fact="0.8392"/>
              <dgm:constr type="w" for="ch" forName="image_7" refType="w" fact="0.0973"/>
              <dgm:constr type="h" for="ch" forName="image_7" refType="h" fact="0.1007"/>
              <dgm:constr type="l" for="ch" forName="image_accent_1" refType="w" fact="0.2318"/>
              <dgm:constr type="t" for="ch" forName="image_accent_1" refType="h" fact="0.444"/>
              <dgm:constr type="w" for="ch" forName="image_accent_1" refType="w" fact="0.2344"/>
              <dgm:constr type="h" for="ch" forName="image_accent_1" refType="h" fact="0.2426"/>
              <dgm:constr type="l" for="ch" forName="image_1" refType="w" fact="0.2408"/>
              <dgm:constr type="t" for="ch" forName="image_1" refType="h" fact="0.4533"/>
              <dgm:constr type="w" for="ch" forName="image_1" refType="w" fact="0.2164"/>
              <dgm:constr type="h" for="ch" forName="image_1" refType="h" fact="0.224"/>
              <dgm:constr type="l" for="ch" forName="parent_text_1" refType="w" fact="0"/>
              <dgm:constr type="t" for="ch" forName="parent_text_1" refType="h" fact="0.3193"/>
              <dgm:constr type="w" for="ch" forName="parent_text_1" refType="w" fact="0.3478"/>
              <dgm:constr type="h" for="ch" forName="parent_text_1" refType="h" fact="0.115"/>
              <dgm:constr type="l" for="ch" forName="accent_2" refType="w" fact="0.3813"/>
              <dgm:constr type="t" for="ch" forName="accent_2" refType="h" fact="0.2653"/>
              <dgm:constr type="w" for="ch" forName="accent_2" refType="w" fact="0.0696"/>
              <dgm:constr type="h" for="ch" forName="accent_2" refType="h" fact="0.072"/>
              <dgm:constr type="l" for="ch" forName="parent_text_2" refType="w" fact="0.6311"/>
              <dgm:constr type="t" for="ch" forName="parent_text_2" refType="h" fact="0.4973"/>
              <dgm:constr type="w" for="ch" forName="parent_text_2" refType="w" fact="0.3478"/>
              <dgm:constr type="h" for="ch" forName="parent_text_2" refType="h" fact="0.112"/>
              <dgm:constr type="l" for="ch" forName="parent_text_4" refType="w" fact="0.5878"/>
              <dgm:constr type="t" for="ch" forName="parent_text_4" refType="h" fact="0.1726"/>
              <dgm:constr type="w" for="ch" forName="parent_text_4" refType="w" fact="0.3478"/>
              <dgm:constr type="h" for="ch" forName="parent_text_4" refType="h" fact="0.1007"/>
              <dgm:constr type="l" for="ch" forName="accent_3" refType="w" fact="0.7038"/>
              <dgm:constr type="t" for="ch" forName="accent_3" refType="h" fact="0"/>
              <dgm:constr type="w" for="ch" forName="accent_3" refType="w" fact="0.0258"/>
              <dgm:constr type="h" for="ch" forName="accent_3" refType="h" fact="0.0267"/>
              <dgm:constr type="l" for="ch" forName="parent_text_5" refType="w" fact="0.6522"/>
              <dgm:constr type="t" for="ch" forName="parent_text_5" refType="h" fact="0.0654"/>
              <dgm:constr type="w" for="ch" forName="parent_text_5" refType="w" fact="0.3478"/>
              <dgm:constr type="h" for="ch" forName="parent_text_5" refType="h" fact="0.0933"/>
              <dgm:constr type="l" for="ch" forName="parent_text_3" refType="w" fact="0.6182"/>
              <dgm:constr type="t" for="ch" forName="parent_text_3" refType="h" fact="0.3193"/>
              <dgm:constr type="w" for="ch" forName="parent_text_3" refType="w" fact="0.3478"/>
              <dgm:constr type="h" for="ch" forName="parent_text_3" refType="h" fact="0.1456"/>
              <dgm:constr type="l" for="ch" forName="parent_text_6" refType="w" fact="0.02"/>
              <dgm:constr type="t" for="ch" forName="parent_text_6" refType="h" fact="0.6896"/>
              <dgm:constr type="w" for="ch" forName="parent_text_6" refType="w" fact="0.3478"/>
              <dgm:constr type="h" for="ch" forName="parent_text_6" refType="h" fact="0.1627"/>
              <dgm:constr type="l" for="ch" forName="accent_4" refType="w" fact="0.6265"/>
              <dgm:constr type="t" for="ch" forName="accent_4" refType="h" fact="0.0213"/>
              <dgm:constr type="w" for="ch" forName="accent_4" refType="w" fact="0.0515"/>
              <dgm:constr type="h" for="ch" forName="accent_4" refType="h" fact="0.0533"/>
              <dgm:constr type="l" for="ch" forName="accent_5" refType="w" fact="0.6522"/>
              <dgm:constr type="t" for="ch" forName="accent_5" refType="h" fact="0.92"/>
              <dgm:constr type="w" for="ch" forName="accent_5" refType="w" fact="0.0696"/>
              <dgm:constr type="h" for="ch" forName="accent_5" refType="h" fact="0.072"/>
              <dgm:constr type="l" for="ch" forName="parent_text_7" refType="w" fact="0.105"/>
              <dgm:constr type="t" for="ch" forName="parent_text_7" refType="h" fact="0.87"/>
              <dgm:constr type="w" for="ch" forName="parent_text_7" refType="w" fact="0.407"/>
              <dgm:constr type="h" for="ch" forName="parent_text_7" refType="h" fact="0.13"/>
              <dgm:constr type="l" for="ch" forName="accent_6" refType="w" fact="0.6136"/>
              <dgm:constr type="t" for="ch" forName="accent_6" refType="h" fact="0.6133"/>
              <dgm:constr type="w" for="ch" forName="accent_6" refType="w" fact="0.0386"/>
              <dgm:constr type="h" for="ch" forName="accent_6" refType="h" fact="0.04"/>
            </dgm:constrLst>
          </dgm:if>
          <dgm:else name="Name29">
            <dgm:constrLst>
              <dgm:constr type="primFontSz" for="des" ptType="node" op="equ" val="65"/>
              <dgm:constr type="l" for="ch" forName="accent_1" refType="w" fact="0.2061"/>
              <dgm:constr type="t" for="ch" forName="accent_1" refType="h" fact="0.96"/>
              <dgm:constr type="w" for="ch" forName="accent_1" refType="w" fact="0.0386"/>
              <dgm:constr type="h" for="ch" forName="accent_1" refType="h" fact="0.04"/>
              <dgm:constr type="l" for="ch" forName="image_accent_7" refType="w" fact="0.3606"/>
              <dgm:constr type="t" for="ch" forName="image_accent_7" refType="h" fact="0.8325"/>
              <dgm:constr type="w" for="ch" forName="image_accent_7" refType="w" fact="0.1103"/>
              <dgm:constr type="h" for="ch" forName="image_accent_7" refType="h" fact="0.1141"/>
              <dgm:constr type="l" for="ch" forName="image_7" refType="w" fact="0.3671"/>
              <dgm:constr type="t" for="ch" forName="image_7" refType="h" fact="0.8392"/>
              <dgm:constr type="w" for="ch" forName="image_7" refType="w" fact="0.0973"/>
              <dgm:constr type="h" for="ch" forName="image_7" refType="h" fact="0.1007"/>
              <dgm:constr type="l" for="ch" forName="image_accent_6" refType="w" fact="0.4379"/>
              <dgm:constr type="t" for="ch" forName="image_accent_6" refType="h" fact="0.68"/>
              <dgm:constr type="w" for="ch" forName="image_accent_6" refType="w" fact="0.1757"/>
              <dgm:constr type="h" for="ch" forName="image_accent_6" refType="h" fact="0.1819"/>
              <dgm:constr type="l" for="ch" forName="image_6" refType="w" fact="0.4471"/>
              <dgm:constr type="t" for="ch" forName="image_6" refType="h" fact="0.6896"/>
              <dgm:constr type="w" for="ch" forName="image_6" refType="w" fact="0.1572"/>
              <dgm:constr type="h" for="ch" forName="image_6" refType="h" fact="0.1627"/>
              <dgm:constr type="l" for="ch" forName="image_accent_5" refType="w" fact="0.3677"/>
              <dgm:constr type="t" for="ch" forName="image_accent_5" refType="h" fact="0.0592"/>
              <dgm:constr type="w" for="ch" forName="image_accent_5" refType="w" fact="0.1022"/>
              <dgm:constr type="h" for="ch" forName="image_accent_5" refType="h" fact="0.1058"/>
              <dgm:constr type="l" for="ch" forName="image_5" refType="w" fact="0.3738"/>
              <dgm:constr type="t" for="ch" forName="image_5" refType="h" fact="0.0654"/>
              <dgm:constr type="w" for="ch" forName="image_5" refType="w" fact="0.0902"/>
              <dgm:constr type="h" for="ch" forName="image_5" refType="h" fact="0.0933"/>
              <dgm:constr type="l" for="ch" forName="image_accent_4" refType="w" fact="0.437"/>
              <dgm:constr type="t" for="ch" forName="image_accent_4" refType="h" fact="0.1659"/>
              <dgm:constr type="w" for="ch" forName="image_accent_4" refType="w" fact="0.1103"/>
              <dgm:constr type="h" for="ch" forName="image_accent_4" refType="h" fact="0.1141"/>
              <dgm:constr type="l" for="ch" forName="image_4" refType="w" fact="0.4434"/>
              <dgm:constr type="t" for="ch" forName="image_4" refType="h" fact="0.1726"/>
              <dgm:constr type="w" for="ch" forName="image_4" refType="w" fact="0.0973"/>
              <dgm:constr type="h" for="ch" forName="image_4" refType="h" fact="0.1007"/>
              <dgm:constr type="l" for="ch" forName="image_accent_2" refType="w" fact="0.3942"/>
              <dgm:constr type="t" for="ch" forName="image_accent_2" refType="h" fact="0.4899"/>
              <dgm:constr type="w" for="ch" forName="image_accent_2" refType="w" fact="0.1226"/>
              <dgm:constr type="h" for="ch" forName="image_accent_2" refType="h" fact="0.1269"/>
              <dgm:constr type="l" for="ch" forName="image_2" refType="w" fact="0.4014"/>
              <dgm:constr type="t" for="ch" forName="image_2" refType="h" fact="0.4973"/>
              <dgm:constr type="w" for="ch" forName="image_2" refType="w" fact="0.1082"/>
              <dgm:constr type="h" for="ch" forName="image_2" refType="h" fact="0.112"/>
              <dgm:constr type="l" for="ch" forName="image_accent_3" refType="w" fact="0.4075"/>
              <dgm:constr type="t" for="ch" forName="image_accent_3" refType="h" fact="0.3107"/>
              <dgm:constr type="w" for="ch" forName="image_accent_3" refType="w" fact="0.1573"/>
              <dgm:constr type="h" for="ch" forName="image_accent_3" refType="h" fact="0.1628"/>
              <dgm:constr type="l" for="ch" forName="image_3" refType="w" fact="0.4158"/>
              <dgm:constr type="t" for="ch" forName="image_3" refType="h" fact="0.3193"/>
              <dgm:constr type="w" for="ch" forName="image_3" refType="w" fact="0.1407"/>
              <dgm:constr type="h" for="ch" forName="image_3" refType="h" fact="0.1456"/>
              <dgm:constr type="l" for="ch" forName="image_accent_1" refType="w" fact="0.5338"/>
              <dgm:constr type="t" for="ch" forName="image_accent_1" refType="h" fact="0.444"/>
              <dgm:constr type="w" for="ch" forName="image_accent_1" refType="w" fact="0.2344"/>
              <dgm:constr type="h" for="ch" forName="image_accent_1" refType="h" fact="0.2426"/>
              <dgm:constr type="l" for="ch" forName="image_1" refType="w" fact="0.5428"/>
              <dgm:constr type="t" for="ch" forName="image_1" refType="h" fact="0.4533"/>
              <dgm:constr type="w" for="ch" forName="image_1" refType="w" fact="0.2164"/>
              <dgm:constr type="h" for="ch" forName="image_1" refType="h" fact="0.224"/>
              <dgm:constr type="l" for="ch" forName="parent_text_1" refType="w" fact="0.6522"/>
              <dgm:constr type="t" for="ch" forName="parent_text_1" refType="h" fact="0.3193"/>
              <dgm:constr type="w" for="ch" forName="parent_text_1" refType="w" fact="0.3478"/>
              <dgm:constr type="h" for="ch" forName="parent_text_1" refType="h" fact="0.115"/>
              <dgm:constr type="l" for="ch" forName="accent_2" refType="w" fact="0.5492"/>
              <dgm:constr type="t" for="ch" forName="accent_2" refType="h" fact="0.2653"/>
              <dgm:constr type="w" for="ch" forName="accent_2" refType="w" fact="0.0696"/>
              <dgm:constr type="h" for="ch" forName="accent_2" refType="h" fact="0.072"/>
              <dgm:constr type="l" for="ch" forName="parent_text_2" refType="w" fact="0.0211"/>
              <dgm:constr type="t" for="ch" forName="parent_text_2" refType="h" fact="0.4973"/>
              <dgm:constr type="w" for="ch" forName="parent_text_2" refType="w" fact="0.3478"/>
              <dgm:constr type="h" for="ch" forName="parent_text_2" refType="h" fact="0.112"/>
              <dgm:constr type="l" for="ch" forName="parent_text_4" refType="w" fact="0.0644"/>
              <dgm:constr type="t" for="ch" forName="parent_text_4" refType="h" fact="0.1726"/>
              <dgm:constr type="w" for="ch" forName="parent_text_4" refType="w" fact="0.3478"/>
              <dgm:constr type="h" for="ch" forName="parent_text_4" refType="h" fact="0.1007"/>
              <dgm:constr type="l" for="ch" forName="accent_3" refType="w" fact="0.2705"/>
              <dgm:constr type="t" for="ch" forName="accent_3" refType="h" fact="0"/>
              <dgm:constr type="w" for="ch" forName="accent_3" refType="w" fact="0.0258"/>
              <dgm:constr type="h" for="ch" forName="accent_3" refType="h" fact="0.0267"/>
              <dgm:constr type="l" for="ch" forName="parent_text_5" refType="w" fact="0"/>
              <dgm:constr type="t" for="ch" forName="parent_text_5" refType="h" fact="0.0654"/>
              <dgm:constr type="w" for="ch" forName="parent_text_5" refType="w" fact="0.3478"/>
              <dgm:constr type="h" for="ch" forName="parent_text_5" refType="h" fact="0.0933"/>
              <dgm:constr type="l" for="ch" forName="parent_text_3" refType="w" fact="0.034"/>
              <dgm:constr type="t" for="ch" forName="parent_text_3" refType="h" fact="0.3193"/>
              <dgm:constr type="w" for="ch" forName="parent_text_3" refType="w" fact="0.3478"/>
              <dgm:constr type="h" for="ch" forName="parent_text_3" refType="h" fact="0.1456"/>
              <dgm:constr type="l" for="ch" forName="parent_text_6" refType="w" fact="0.63"/>
              <dgm:constr type="t" for="ch" forName="parent_text_6" refType="h" fact="0.6896"/>
              <dgm:constr type="w" for="ch" forName="parent_text_6" refType="w" fact="0.3478"/>
              <dgm:constr type="h" for="ch" forName="parent_text_6" refType="h" fact="0.1627"/>
              <dgm:constr type="l" for="ch" forName="accent_4" refType="w" fact="0.322"/>
              <dgm:constr type="t" for="ch" forName="accent_4" refType="h" fact="0.0213"/>
              <dgm:constr type="w" for="ch" forName="accent_4" refType="w" fact="0.0515"/>
              <dgm:constr type="h" for="ch" forName="accent_4" refType="h" fact="0.0533"/>
              <dgm:constr type="l" for="ch" forName="accent_5" refType="w" fact="0.2782"/>
              <dgm:constr type="t" for="ch" forName="accent_5" refType="h" fact="0.92"/>
              <dgm:constr type="w" for="ch" forName="accent_5" refType="w" fact="0.0696"/>
              <dgm:constr type="h" for="ch" forName="accent_5" refType="h" fact="0.072"/>
              <dgm:constr type="l" for="ch" forName="parent_text_7" refType="w" fact="0.485"/>
              <dgm:constr type="t" for="ch" forName="parent_text_7" refType="h" fact="0.87"/>
              <dgm:constr type="w" for="ch" forName="parent_text_7" refType="w" fact="0.347"/>
              <dgm:constr type="h" for="ch" forName="parent_text_7" refType="h" fact="0.13"/>
              <dgm:constr type="l" for="ch" forName="accent_6" refType="w" fact="0.3478"/>
              <dgm:constr type="t" for="ch" forName="accent_6" refType="h" fact="0.6133"/>
              <dgm:constr type="w" for="ch" forName="accent_6" refType="w" fact="0.0386"/>
              <dgm:constr type="h" for="ch" forName="accent_6" refType="h" fact="0.04"/>
            </dgm:constrLst>
          </dgm:else>
        </dgm:choose>
        <dgm:layoutNode name="accent_6" styleLbl="alignNode1">
          <dgm:alg type="sp"/>
          <dgm:shape xmlns:r="http://schemas.openxmlformats.org/officeDocument/2006/relationships" type="donut" r:blip="">
            <dgm:adjLst>
              <dgm:adj idx="1" val="0.0746"/>
            </dgm:adjLst>
          </dgm:shape>
          <dgm:presOf/>
        </dgm:layoutNode>
      </dgm:if>
      <dgm:else name="Name30">
        <dgm:alg type="composite">
          <dgm:param type="ar" val="0.9705"/>
        </dgm:alg>
        <dgm:choose name="Name31">
          <dgm:if name="Name32" func="var" arg="dir" op="equ" val="norm">
            <dgm:constrLst>
              <dgm:constr type="primFontSz" for="des" ptType="node" op="equ" val="65"/>
              <dgm:constr type="l" for="ch" forName="accent_1" refType="w" fact="0.7599"/>
              <dgm:constr type="t" for="ch" forName="accent_1" refType="h" fact="0.925"/>
              <dgm:constr type="w" for="ch" forName="accent_1" refType="w" fact="0.0386"/>
              <dgm:constr type="h" for="ch" forName="accent_1" refType="h" fact="0.0375"/>
              <dgm:constr type="l" for="ch" forName="accent_2" refType="w" fact="0.6182"/>
              <dgm:constr type="t" for="ch" forName="accent_2" refType="h" fact="0.575"/>
              <dgm:constr type="w" for="ch" forName="accent_2" refType="w" fact="0.0386"/>
              <dgm:constr type="h" for="ch" forName="accent_2" refType="h" fact="0.0375"/>
              <dgm:constr type="l" for="ch" forName="image_accent_8" refType="w" fact="0.6449"/>
              <dgm:constr type="t" for="ch" forName="image_accent_8" refType="h" fact="0.8508"/>
              <dgm:constr type="w" for="ch" forName="image_accent_8" refType="w" fact="0.1022"/>
              <dgm:constr type="h" for="ch" forName="image_accent_8" refType="h" fact="0.0992"/>
              <dgm:constr type="l" for="ch" forName="image_8" refType="w" fact="0.6538"/>
              <dgm:constr type="t" for="ch" forName="image_8" refType="h" fact="0.8595"/>
              <dgm:constr type="w" for="ch" forName="image_8" refType="w" fact="0.0844"/>
              <dgm:constr type="h" for="ch" forName="image_8" refType="h" fact="0.0819"/>
              <dgm:constr type="l" for="ch" forName="image_accent_7" refType="w" fact="0.5291"/>
              <dgm:constr type="t" for="ch" forName="image_accent_7" refType="h" fact="0.7805"/>
              <dgm:constr type="w" for="ch" forName="image_accent_7" refType="w" fact="0.1103"/>
              <dgm:constr type="h" for="ch" forName="image_accent_7" refType="h" fact="0.107"/>
              <dgm:constr type="l" for="ch" forName="image_7" refType="w" fact="0.5356"/>
              <dgm:constr type="t" for="ch" forName="image_7" refType="h" fact="0.7868"/>
              <dgm:constr type="w" for="ch" forName="image_7" refType="w" fact="0.0973"/>
              <dgm:constr type="h" for="ch" forName="image_7" refType="h" fact="0.0944"/>
              <dgm:constr type="l" for="ch" forName="image_accent_6" refType="w" fact="0.3864"/>
              <dgm:constr type="t" for="ch" forName="image_accent_6" refType="h" fact="0.6375"/>
              <dgm:constr type="w" for="ch" forName="image_accent_6" refType="w" fact="0.1757"/>
              <dgm:constr type="h" for="ch" forName="image_accent_6" refType="h" fact="0.1706"/>
              <dgm:constr type="l" for="ch" forName="image_6" refType="w" fact="0.3957"/>
              <dgm:constr type="t" for="ch" forName="image_6" refType="h" fact="0.6465"/>
              <dgm:constr type="w" for="ch" forName="image_6" refType="w" fact="0.1572"/>
              <dgm:constr type="h" for="ch" forName="image_6" refType="h" fact="0.1525"/>
              <dgm:constr type="l" for="ch" forName="image_accent_5" refType="w" fact="0.5301"/>
              <dgm:constr type="t" for="ch" forName="image_accent_5" refType="h" fact="0.0555"/>
              <dgm:constr type="w" for="ch" forName="image_accent_5" refType="w" fact="0.1022"/>
              <dgm:constr type="h" for="ch" forName="image_accent_5" refType="h" fact="0.0992"/>
              <dgm:constr type="l" for="ch" forName="image_5" refType="w" fact="0.5361"/>
              <dgm:constr type="t" for="ch" forName="image_5" refType="h" fact="0.0613"/>
              <dgm:constr type="w" for="ch" forName="image_5" refType="w" fact="0.0902"/>
              <dgm:constr type="h" for="ch" forName="image_5" refType="h" fact="0.0875"/>
              <dgm:constr type="l" for="ch" forName="image_accent_4" refType="w" fact="0.4528"/>
              <dgm:constr type="t" for="ch" forName="image_accent_4" refType="h" fact="0.1555"/>
              <dgm:constr type="w" for="ch" forName="image_accent_4" refType="w" fact="0.1103"/>
              <dgm:constr type="h" for="ch" forName="image_accent_4" refType="h" fact="0.107"/>
              <dgm:constr type="l" for="ch" forName="image_4" refType="w" fact="0.4593"/>
              <dgm:constr type="t" for="ch" forName="image_4" refType="h" fact="0.1618"/>
              <dgm:constr type="w" for="ch" forName="image_4" refType="w" fact="0.0973"/>
              <dgm:constr type="h" for="ch" forName="image_4" refType="h" fact="0.0944"/>
              <dgm:constr type="l" for="ch" forName="image_accent_2" refType="w" fact="0.4832"/>
              <dgm:constr type="t" for="ch" forName="image_accent_2" refType="h" fact="0.4593"/>
              <dgm:constr type="w" for="ch" forName="image_accent_2" refType="w" fact="0.1226"/>
              <dgm:constr type="h" for="ch" forName="image_accent_2" refType="h" fact="0.119"/>
              <dgm:constr type="l" for="ch" forName="image_2" refType="w" fact="0.4904"/>
              <dgm:constr type="t" for="ch" forName="image_2" refType="h" fact="0.4663"/>
              <dgm:constr type="w" for="ch" forName="image_2" refType="w" fact="0.1082"/>
              <dgm:constr type="h" for="ch" forName="image_2" refType="h" fact="0.105"/>
              <dgm:constr type="l" for="ch" forName="image_accent_3" refType="w" fact="0.4352"/>
              <dgm:constr type="t" for="ch" forName="image_accent_3" refType="h" fact="0.2913"/>
              <dgm:constr type="w" for="ch" forName="image_accent_3" refType="w" fact="0.1573"/>
              <dgm:constr type="h" for="ch" forName="image_accent_3" refType="h" fact="0.1526"/>
              <dgm:constr type="l" for="ch" forName="image_3" refType="w" fact="0.4435"/>
              <dgm:constr type="t" for="ch" forName="image_3" refType="h" fact="0.2993"/>
              <dgm:constr type="w" for="ch" forName="image_3" refType="w" fact="0.1407"/>
              <dgm:constr type="h" for="ch" forName="image_3" refType="h" fact="0.1365"/>
              <dgm:constr type="l" for="ch" forName="image_accent_1" refType="w" fact="0.2318"/>
              <dgm:constr type="t" for="ch" forName="image_accent_1" refType="h" fact="0.4163"/>
              <dgm:constr type="w" for="ch" forName="image_accent_1" refType="w" fact="0.2344"/>
              <dgm:constr type="h" for="ch" forName="image_accent_1" refType="h" fact="0.2275"/>
              <dgm:constr type="l" for="ch" forName="image_1" refType="w" fact="0.2408"/>
              <dgm:constr type="t" for="ch" forName="image_1" refType="h" fact="0.425"/>
              <dgm:constr type="w" for="ch" forName="image_1" refType="w" fact="0.2164"/>
              <dgm:constr type="h" for="ch" forName="image_1" refType="h" fact="0.21"/>
              <dgm:constr type="l" for="ch" forName="parent_text_1" refType="w" fact="0"/>
              <dgm:constr type="t" for="ch" forName="parent_text_1" refType="h" fact="0.2993"/>
              <dgm:constr type="w" for="ch" forName="parent_text_1" refType="w" fact="0.3478"/>
              <dgm:constr type="h" for="ch" forName="parent_text_1" refType="h" fact="0.11"/>
              <dgm:constr type="l" for="ch" forName="accent_3" refType="w" fact="0.3813"/>
              <dgm:constr type="t" for="ch" forName="accent_3" refType="h" fact="0.2488"/>
              <dgm:constr type="w" for="ch" forName="accent_3" refType="w" fact="0.0696"/>
              <dgm:constr type="h" for="ch" forName="accent_3" refType="h" fact="0.0675"/>
              <dgm:constr type="l" for="ch" forName="parent_text_2" refType="w" fact="0.6311"/>
              <dgm:constr type="t" for="ch" forName="parent_text_2" refType="h" fact="0.4663"/>
              <dgm:constr type="w" for="ch" forName="parent_text_2" refType="w" fact="0.3478"/>
              <dgm:constr type="h" for="ch" forName="parent_text_2" refType="h" fact="0.105"/>
              <dgm:constr type="l" for="ch" forName="parent_text_4" refType="w" fact="0.5878"/>
              <dgm:constr type="t" for="ch" forName="parent_text_4" refType="h" fact="0.1618"/>
              <dgm:constr type="w" for="ch" forName="parent_text_4" refType="w" fact="0.3478"/>
              <dgm:constr type="h" for="ch" forName="parent_text_4" refType="h" fact="0.0944"/>
              <dgm:constr type="l" for="ch" forName="accent_4" refType="w" fact="0.7038"/>
              <dgm:constr type="t" for="ch" forName="accent_4" refType="h" fact="0"/>
              <dgm:constr type="w" for="ch" forName="accent_4" refType="w" fact="0.0258"/>
              <dgm:constr type="h" for="ch" forName="accent_4" refType="h" fact="0.025"/>
              <dgm:constr type="l" for="ch" forName="parent_text_5" refType="w" fact="0.6522"/>
              <dgm:constr type="t" for="ch" forName="parent_text_5" refType="h" fact="0.0625"/>
              <dgm:constr type="w" for="ch" forName="parent_text_5" refType="w" fact="0.3478"/>
              <dgm:constr type="h" for="ch" forName="parent_text_5" refType="h" fact="0.0863"/>
              <dgm:constr type="l" for="ch" forName="parent_text_3" refType="w" fact="0.6182"/>
              <dgm:constr type="t" for="ch" forName="parent_text_3" refType="h" fact="0.2993"/>
              <dgm:constr type="w" for="ch" forName="parent_text_3" refType="w" fact="0.3478"/>
              <dgm:constr type="h" for="ch" forName="parent_text_3" refType="h" fact="0.1365"/>
              <dgm:constr type="l" for="ch" forName="parent_text_6" refType="w" fact="0.02"/>
              <dgm:constr type="t" for="ch" forName="parent_text_6" refType="h" fact="0.6465"/>
              <dgm:constr type="w" for="ch" forName="parent_text_6" refType="w" fact="0.3478"/>
              <dgm:constr type="h" for="ch" forName="parent_text_6" refType="h" fact="0.1525"/>
              <dgm:constr type="l" for="ch" forName="accent_5" refType="w" fact="0.6265"/>
              <dgm:constr type="t" for="ch" forName="accent_5" refType="h" fact="0.02"/>
              <dgm:constr type="w" for="ch" forName="accent_5" refType="w" fact="0.0515"/>
              <dgm:constr type="h" for="ch" forName="accent_5" refType="h" fact="0.05"/>
              <dgm:constr type="l" for="ch" forName="parent_text_7" refType="w" fact="0.165"/>
              <dgm:constr type="t" for="ch" forName="parent_text_7" refType="h" fact="0.81"/>
              <dgm:constr type="w" for="ch" forName="parent_text_7" refType="w" fact="0.3478"/>
              <dgm:constr type="h" for="ch" forName="parent_text_7" refType="h" fact="0.077"/>
              <dgm:constr type="l" for="ch" forName="parent_text_8" refType="w" fact="0.275"/>
              <dgm:constr type="t" for="ch" forName="parent_text_8" refType="h" fact="0.89"/>
              <dgm:constr type="w" for="ch" forName="parent_text_8" refType="w" fact="0.3478"/>
              <dgm:constr type="h" for="ch" forName="parent_text_8" refType="h" fact="0.11"/>
            </dgm:constrLst>
          </dgm:if>
          <dgm:else name="Name33">
            <dgm:constrLst>
              <dgm:constr type="primFontSz" for="des" ptType="node" op="equ" val="65"/>
              <dgm:constr type="l" for="ch" forName="accent_1" refType="w" fact="0.2014"/>
              <dgm:constr type="t" for="ch" forName="accent_1" refType="h" fact="0.925"/>
              <dgm:constr type="w" for="ch" forName="accent_1" refType="w" fact="0.0386"/>
              <dgm:constr type="h" for="ch" forName="accent_1" refType="h" fact="0.0375"/>
              <dgm:constr type="l" for="ch" forName="accent_2" refType="w" fact="0.3431"/>
              <dgm:constr type="t" for="ch" forName="accent_2" refType="h" fact="0.575"/>
              <dgm:constr type="w" for="ch" forName="accent_2" refType="w" fact="0.0386"/>
              <dgm:constr type="h" for="ch" forName="accent_2" refType="h" fact="0.0375"/>
              <dgm:constr type="l" for="ch" forName="image_accent_8" refType="w" fact="0.253"/>
              <dgm:constr type="t" for="ch" forName="image_accent_8" refType="h" fact="0.8508"/>
              <dgm:constr type="w" for="ch" forName="image_accent_8" refType="w" fact="0.1022"/>
              <dgm:constr type="h" for="ch" forName="image_accent_8" refType="h" fact="0.0992"/>
              <dgm:constr type="l" for="ch" forName="image_8" refType="w" fact="0.2619"/>
              <dgm:constr type="t" for="ch" forName="image_8" refType="h" fact="0.8595"/>
              <dgm:constr type="w" for="ch" forName="image_8" refType="w" fact="0.0844"/>
              <dgm:constr type="h" for="ch" forName="image_8" refType="h" fact="0.0819"/>
              <dgm:constr type="l" for="ch" forName="image_accent_7" refType="w" fact="0.3606"/>
              <dgm:constr type="t" for="ch" forName="image_accent_7" refType="h" fact="0.7805"/>
              <dgm:constr type="w" for="ch" forName="image_accent_7" refType="w" fact="0.1103"/>
              <dgm:constr type="h" for="ch" forName="image_accent_7" refType="h" fact="0.107"/>
              <dgm:constr type="l" for="ch" forName="image_7" refType="w" fact="0.3671"/>
              <dgm:constr type="t" for="ch" forName="image_7" refType="h" fact="0.7868"/>
              <dgm:constr type="w" for="ch" forName="image_7" refType="w" fact="0.0973"/>
              <dgm:constr type="h" for="ch" forName="image_7" refType="h" fact="0.0944"/>
              <dgm:constr type="l" for="ch" forName="image_accent_6" refType="w" fact="0.4379"/>
              <dgm:constr type="t" for="ch" forName="image_accent_6" refType="h" fact="0.6375"/>
              <dgm:constr type="w" for="ch" forName="image_accent_6" refType="w" fact="0.1757"/>
              <dgm:constr type="h" for="ch" forName="image_accent_6" refType="h" fact="0.1706"/>
              <dgm:constr type="l" for="ch" forName="image_6" refType="w" fact="0.4471"/>
              <dgm:constr type="t" for="ch" forName="image_6" refType="h" fact="0.6465"/>
              <dgm:constr type="w" for="ch" forName="image_6" refType="w" fact="0.1572"/>
              <dgm:constr type="h" for="ch" forName="image_6" refType="h" fact="0.1525"/>
              <dgm:constr type="l" for="ch" forName="image_accent_5" refType="w" fact="0.3677"/>
              <dgm:constr type="t" for="ch" forName="image_accent_5" refType="h" fact="0.0555"/>
              <dgm:constr type="w" for="ch" forName="image_accent_5" refType="w" fact="0.1022"/>
              <dgm:constr type="h" for="ch" forName="image_accent_5" refType="h" fact="0.0992"/>
              <dgm:constr type="l" for="ch" forName="image_5" refType="w" fact="0.3738"/>
              <dgm:constr type="t" for="ch" forName="image_5" refType="h" fact="0.0613"/>
              <dgm:constr type="w" for="ch" forName="image_5" refType="w" fact="0.0902"/>
              <dgm:constr type="h" for="ch" forName="image_5" refType="h" fact="0.0875"/>
              <dgm:constr type="l" for="ch" forName="image_accent_4" refType="w" fact="0.437"/>
              <dgm:constr type="t" for="ch" forName="image_accent_4" refType="h" fact="0.1555"/>
              <dgm:constr type="w" for="ch" forName="image_accent_4" refType="w" fact="0.1103"/>
              <dgm:constr type="h" for="ch" forName="image_accent_4" refType="h" fact="0.107"/>
              <dgm:constr type="l" for="ch" forName="image_4" refType="w" fact="0.4434"/>
              <dgm:constr type="t" for="ch" forName="image_4" refType="h" fact="0.1618"/>
              <dgm:constr type="w" for="ch" forName="image_4" refType="w" fact="0.0973"/>
              <dgm:constr type="h" for="ch" forName="image_4" refType="h" fact="0.0944"/>
              <dgm:constr type="l" for="ch" forName="image_accent_2" refType="w" fact="0.3942"/>
              <dgm:constr type="t" for="ch" forName="image_accent_2" refType="h" fact="0.4593"/>
              <dgm:constr type="w" for="ch" forName="image_accent_2" refType="w" fact="0.1226"/>
              <dgm:constr type="h" for="ch" forName="image_accent_2" refType="h" fact="0.119"/>
              <dgm:constr type="l" for="ch" forName="image_2" refType="w" fact="0.4014"/>
              <dgm:constr type="t" for="ch" forName="image_2" refType="h" fact="0.4663"/>
              <dgm:constr type="w" for="ch" forName="image_2" refType="w" fact="0.1082"/>
              <dgm:constr type="h" for="ch" forName="image_2" refType="h" fact="0.105"/>
              <dgm:constr type="l" for="ch" forName="image_accent_3" refType="w" fact="0.4075"/>
              <dgm:constr type="t" for="ch" forName="image_accent_3" refType="h" fact="0.2913"/>
              <dgm:constr type="w" for="ch" forName="image_accent_3" refType="w" fact="0.1573"/>
              <dgm:constr type="h" for="ch" forName="image_accent_3" refType="h" fact="0.1526"/>
              <dgm:constr type="l" for="ch" forName="image_3" refType="w" fact="0.4158"/>
              <dgm:constr type="t" for="ch" forName="image_3" refType="h" fact="0.2993"/>
              <dgm:constr type="w" for="ch" forName="image_3" refType="w" fact="0.1407"/>
              <dgm:constr type="h" for="ch" forName="image_3" refType="h" fact="0.1365"/>
              <dgm:constr type="l" for="ch" forName="image_accent_1" refType="w" fact="0.5338"/>
              <dgm:constr type="t" for="ch" forName="image_accent_1" refType="h" fact="0.4163"/>
              <dgm:constr type="w" for="ch" forName="image_accent_1" refType="w" fact="0.2344"/>
              <dgm:constr type="h" for="ch" forName="image_accent_1" refType="h" fact="0.2275"/>
              <dgm:constr type="l" for="ch" forName="image_1" refType="w" fact="0.5428"/>
              <dgm:constr type="t" for="ch" forName="image_1" refType="h" fact="0.425"/>
              <dgm:constr type="w" for="ch" forName="image_1" refType="w" fact="0.2164"/>
              <dgm:constr type="h" for="ch" forName="image_1" refType="h" fact="0.21"/>
              <dgm:constr type="l" for="ch" forName="parent_text_1" refType="w" fact="0.6522"/>
              <dgm:constr type="t" for="ch" forName="parent_text_1" refType="h" fact="0.2993"/>
              <dgm:constr type="w" for="ch" forName="parent_text_1" refType="w" fact="0.3478"/>
              <dgm:constr type="h" for="ch" forName="parent_text_1" refType="h" fact="0.11"/>
              <dgm:constr type="l" for="ch" forName="accent_3" refType="w" fact="0.5492"/>
              <dgm:constr type="t" for="ch" forName="accent_3" refType="h" fact="0.2488"/>
              <dgm:constr type="w" for="ch" forName="accent_3" refType="w" fact="0.0696"/>
              <dgm:constr type="h" for="ch" forName="accent_3" refType="h" fact="0.0675"/>
              <dgm:constr type="l" for="ch" forName="parent_text_2" refType="w" fact="0.0211"/>
              <dgm:constr type="t" for="ch" forName="parent_text_2" refType="h" fact="0.4663"/>
              <dgm:constr type="w" for="ch" forName="parent_text_2" refType="w" fact="0.3478"/>
              <dgm:constr type="h" for="ch" forName="parent_text_2" refType="h" fact="0.105"/>
              <dgm:constr type="l" for="ch" forName="parent_text_4" refType="w" fact="0.0635"/>
              <dgm:constr type="t" for="ch" forName="parent_text_4" refType="h" fact="0.1618"/>
              <dgm:constr type="w" for="ch" forName="parent_text_4" refType="w" fact="0.3478"/>
              <dgm:constr type="h" for="ch" forName="parent_text_4" refType="h" fact="0.0944"/>
              <dgm:constr type="l" for="ch" forName="accent_4" refType="w" fact="0.2705"/>
              <dgm:constr type="t" for="ch" forName="accent_4" refType="h" fact="0"/>
              <dgm:constr type="w" for="ch" forName="accent_4" refType="w" fact="0.0258"/>
              <dgm:constr type="h" for="ch" forName="accent_4" refType="h" fact="0.025"/>
              <dgm:constr type="l" for="ch" forName="parent_text_5" refType="w" fact="0"/>
              <dgm:constr type="t" for="ch" forName="parent_text_5" refType="h" fact="0.0625"/>
              <dgm:constr type="w" for="ch" forName="parent_text_5" refType="w" fact="0.3478"/>
              <dgm:constr type="h" for="ch" forName="parent_text_5" refType="h" fact="0.0863"/>
              <dgm:constr type="l" for="ch" forName="parent_text_3" refType="w" fact="0.034"/>
              <dgm:constr type="t" for="ch" forName="parent_text_3" refType="h" fact="0.2993"/>
              <dgm:constr type="w" for="ch" forName="parent_text_3" refType="w" fact="0.3478"/>
              <dgm:constr type="h" for="ch" forName="parent_text_3" refType="h" fact="0.1365"/>
              <dgm:constr type="l" for="ch" forName="parent_text_6" refType="w" fact="0.635"/>
              <dgm:constr type="t" for="ch" forName="parent_text_6" refType="h" fact="0.6465"/>
              <dgm:constr type="w" for="ch" forName="parent_text_6" refType="w" fact="0.3478"/>
              <dgm:constr type="h" for="ch" forName="parent_text_6" refType="h" fact="0.1525"/>
              <dgm:constr type="l" for="ch" forName="accent_5" refType="w" fact="0.322"/>
              <dgm:constr type="t" for="ch" forName="accent_5" refType="h" fact="0.02"/>
              <dgm:constr type="w" for="ch" forName="accent_5" refType="w" fact="0.0515"/>
              <dgm:constr type="h" for="ch" forName="accent_5" refType="h" fact="0.05"/>
              <dgm:constr type="l" for="ch" forName="parent_text_7" refType="w" fact="0.49"/>
              <dgm:constr type="t" for="ch" forName="parent_text_7" refType="h" fact="0.81"/>
              <dgm:constr type="w" for="ch" forName="parent_text_7" refType="w" fact="0.3478"/>
              <dgm:constr type="h" for="ch" forName="parent_text_7" refType="h" fact="0.077"/>
              <dgm:constr type="l" for="ch" forName="parent_text_8" refType="w" fact="0.375"/>
              <dgm:constr type="t" for="ch" forName="parent_text_8" refType="h" fact="0.89"/>
              <dgm:constr type="w" for="ch" forName="parent_text_8" refType="w" fact="0.3478"/>
              <dgm:constr type="h" for="ch" forName="parent_text_8" refType="h" fact="0.11"/>
            </dgm:constrLst>
          </dgm:else>
        </dgm:choose>
      </dgm:else>
    </dgm:choose>
    <dgm:forEach name="wrapper" axis="self" ptType="parTrans">
      <dgm:forEach name="wrapper2" axis="self" ptType="sibTrans" st="2">
        <dgm:forEach name="imageAccentRepeat" axis="self">
          <dgm:layoutNode name="imageAccentRepeatNode" styleLbl="alignNode1">
            <dgm:alg type="sp"/>
            <dgm:shape xmlns:r="http://schemas.openxmlformats.org/officeDocument/2006/relationships" type="ellipse" r:blip="">
              <dgm:adjLst/>
            </dgm:shape>
            <dgm:presOf/>
          </dgm:layoutNode>
        </dgm:forEach>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forEach name="Name34" axis="ch" ptType="node" cnt="1">
      <dgm:layoutNode name="parent_text_1" styleLbl="revTx">
        <dgm:varLst>
          <dgm:chMax val="0"/>
          <dgm:chPref val="0"/>
          <dgm:bulletEnabled val="1"/>
        </dgm:varLst>
        <dgm:choose name="Name35">
          <dgm:if name="Name36" func="var" arg="dir" op="equ" val="norm">
            <dgm:alg type="tx">
              <dgm:param type="parTxLTRAlign" val="r"/>
              <dgm:param type="shpTxLTRAlignCh" val="r"/>
              <dgm:param type="txAnchorVert" val="b"/>
              <dgm:param type="lnSpCh" val="15"/>
            </dgm:alg>
          </dgm:if>
          <dgm:else name="Name37">
            <dgm:alg type="tx">
              <dgm:param type="parTxLTRAlign" val="l"/>
              <dgm:param type="shpTxLTRAlignCh" val="l"/>
              <dgm:param type="txAnchorVert" val="b"/>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01"/>
        </dgm:constrLst>
        <dgm:ruleLst>
          <dgm:rule type="primFontSz" val="5" fact="NaN" max="NaN"/>
        </dgm:ruleLst>
      </dgm:layoutNode>
      <dgm:layoutNode name="image_accent_1">
        <dgm:alg type="sp"/>
        <dgm:shape xmlns:r="http://schemas.openxmlformats.org/officeDocument/2006/relationships" r:blip="">
          <dgm:adjLst/>
        </dgm:shape>
        <dgm:presOf/>
        <dgm:constrLst/>
        <dgm:forEach name="Name38" ref="imageAccentRepeat"/>
      </dgm:layoutNode>
      <dgm:layoutNode name="accent_1" styleLbl="alignNode1">
        <dgm:alg type="sp"/>
        <dgm:shape xmlns:r="http://schemas.openxmlformats.org/officeDocument/2006/relationships" type="donut" r:blip="">
          <dgm:adjLst>
            <dgm:adj idx="1" val="0.0746"/>
          </dgm:adjLst>
        </dgm:shape>
        <dgm:presOf/>
      </dgm:layoutNode>
    </dgm:forEach>
    <dgm:forEach name="Name39" axis="ch" ptType="sibTrans" hideLastTrans="0" cnt="1">
      <dgm:layoutNode name="image_1">
        <dgm:alg type="sp"/>
        <dgm:shape xmlns:r="http://schemas.openxmlformats.org/officeDocument/2006/relationships" r:blip="">
          <dgm:adjLst/>
        </dgm:shape>
        <dgm:presOf/>
        <dgm:constrLst/>
        <dgm:forEach name="Name40" ref="imageRepeat"/>
      </dgm:layoutNode>
    </dgm:forEach>
    <dgm:forEach name="Name41" axis="ch" ptType="node" st="2" cnt="1">
      <dgm:layoutNode name="parent_text_2" styleLbl="revTx">
        <dgm:varLst>
          <dgm:chMax val="0"/>
          <dgm:chPref val="0"/>
          <dgm:bulletEnabled val="1"/>
        </dgm:varLst>
        <dgm:choose name="Name42">
          <dgm:if name="Name43" func="var" arg="dir" op="equ" val="norm">
            <dgm:alg type="tx">
              <dgm:param type="parTxLTRAlign" val="l"/>
              <dgm:param type="lnSpCh" val="15"/>
            </dgm:alg>
          </dgm:if>
          <dgm:else name="Name44">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2">
        <dgm:alg type="sp"/>
        <dgm:shape xmlns:r="http://schemas.openxmlformats.org/officeDocument/2006/relationships" r:blip="">
          <dgm:adjLst/>
        </dgm:shape>
        <dgm:presOf/>
        <dgm:constrLst/>
        <dgm:forEach name="Name45" ref="imageAccentRepeat"/>
      </dgm:layoutNode>
    </dgm:forEach>
    <dgm:forEach name="Name46" axis="ch" ptType="sibTrans" hideLastTrans="0" st="2" cnt="1">
      <dgm:layoutNode name="image_2">
        <dgm:alg type="sp"/>
        <dgm:shape xmlns:r="http://schemas.openxmlformats.org/officeDocument/2006/relationships" r:blip="">
          <dgm:adjLst/>
        </dgm:shape>
        <dgm:presOf/>
        <dgm:constrLst/>
        <dgm:forEach name="Name47" ref="imageRepeat"/>
      </dgm:layoutNode>
    </dgm:forEach>
    <dgm:forEach name="Name48" axis="ch" ptType="node" st="3" cnt="1">
      <dgm:layoutNode name="image_accent_3">
        <dgm:alg type="sp"/>
        <dgm:shape xmlns:r="http://schemas.openxmlformats.org/officeDocument/2006/relationships" r:blip="">
          <dgm:adjLst/>
        </dgm:shape>
        <dgm:presOf/>
        <dgm:constrLst/>
        <dgm:forEach name="Name49" ref="imageAccentRepeat"/>
      </dgm:layoutNode>
      <dgm:layoutNode name="parent_text_3" styleLbl="revTx">
        <dgm:varLst>
          <dgm:chMax val="0"/>
          <dgm:chPref val="0"/>
          <dgm:bulletEnabled val="1"/>
        </dgm:varLst>
        <dgm:choose name="Name50">
          <dgm:if name="Name51" func="var" arg="dir" op="equ" val="norm">
            <dgm:alg type="tx">
              <dgm:param type="parTxLTRAlign" val="l"/>
              <dgm:param type="lnSpCh" val="15"/>
            </dgm:alg>
          </dgm:if>
          <dgm:else name="Name52">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2" styleLbl="alignNode1">
        <dgm:alg type="sp"/>
        <dgm:shape xmlns:r="http://schemas.openxmlformats.org/officeDocument/2006/relationships" type="donut" r:blip="">
          <dgm:adjLst>
            <dgm:adj idx="1" val="0.0746"/>
          </dgm:adjLst>
        </dgm:shape>
        <dgm:presOf/>
      </dgm:layoutNode>
      <dgm:layoutNode name="accent_3" styleLbl="alignNode1">
        <dgm:alg type="sp"/>
        <dgm:shape xmlns:r="http://schemas.openxmlformats.org/officeDocument/2006/relationships" type="donut" r:blip="">
          <dgm:adjLst>
            <dgm:adj idx="1" val="0.0746"/>
          </dgm:adjLst>
        </dgm:shape>
        <dgm:presOf/>
      </dgm:layoutNode>
    </dgm:forEach>
    <dgm:forEach name="Name53" axis="ch" ptType="sibTrans" hideLastTrans="0" st="3" cnt="1">
      <dgm:layoutNode name="image_3">
        <dgm:alg type="sp"/>
        <dgm:shape xmlns:r="http://schemas.openxmlformats.org/officeDocument/2006/relationships" r:blip="">
          <dgm:adjLst/>
        </dgm:shape>
        <dgm:presOf/>
        <dgm:constrLst/>
        <dgm:forEach name="Name54" ref="imageRepeat"/>
      </dgm:layoutNode>
    </dgm:forEach>
    <dgm:forEach name="Name55" axis="ch" ptType="node" st="4" cnt="1">
      <dgm:layoutNode name="image_accent_4">
        <dgm:alg type="sp"/>
        <dgm:shape xmlns:r="http://schemas.openxmlformats.org/officeDocument/2006/relationships" r:blip="">
          <dgm:adjLst/>
        </dgm:shape>
        <dgm:presOf/>
        <dgm:constrLst/>
        <dgm:forEach name="Name56" ref="imageAccentRepeat"/>
      </dgm:layoutNode>
      <dgm:layoutNode name="parent_text_4" styleLbl="revTx">
        <dgm:varLst>
          <dgm:chMax val="0"/>
          <dgm:chPref val="0"/>
          <dgm:bulletEnabled val="1"/>
        </dgm:varLst>
        <dgm:choose name="Name57">
          <dgm:if name="Name58" func="var" arg="dir" op="equ" val="norm">
            <dgm:alg type="tx">
              <dgm:param type="parTxLTRAlign" val="l"/>
              <dgm:param type="lnSpCh" val="15"/>
            </dgm:alg>
          </dgm:if>
          <dgm:else name="Name59">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4" styleLbl="alignNode1">
        <dgm:alg type="sp"/>
        <dgm:shape xmlns:r="http://schemas.openxmlformats.org/officeDocument/2006/relationships" type="donut" r:blip="">
          <dgm:adjLst>
            <dgm:adj idx="1" val="0.0746"/>
          </dgm:adjLst>
        </dgm:shape>
        <dgm:presOf/>
      </dgm:layoutNode>
    </dgm:forEach>
    <dgm:forEach name="Name60" axis="ch" ptType="sibTrans" hideLastTrans="0" st="4" cnt="1">
      <dgm:layoutNode name="image_4">
        <dgm:alg type="sp"/>
        <dgm:shape xmlns:r="http://schemas.openxmlformats.org/officeDocument/2006/relationships" r:blip="">
          <dgm:adjLst/>
        </dgm:shape>
        <dgm:presOf/>
        <dgm:constrLst/>
        <dgm:forEach name="Name61" ref="imageRepeat"/>
      </dgm:layoutNode>
    </dgm:forEach>
    <dgm:forEach name="Name62" axis="ch" ptType="node" st="5" cnt="1">
      <dgm:layoutNode name="image_accent_5">
        <dgm:alg type="sp"/>
        <dgm:shape xmlns:r="http://schemas.openxmlformats.org/officeDocument/2006/relationships" r:blip="">
          <dgm:adjLst/>
        </dgm:shape>
        <dgm:presOf/>
        <dgm:constrLst/>
        <dgm:forEach name="Name63" ref="imageAccentRepeat"/>
      </dgm:layoutNode>
      <dgm:layoutNode name="parent_text_5" styleLbl="revTx">
        <dgm:varLst>
          <dgm:chMax val="0"/>
          <dgm:chPref val="0"/>
          <dgm:bulletEnabled val="1"/>
        </dgm:varLst>
        <dgm:choose name="Name64">
          <dgm:if name="Name65" func="var" arg="dir" op="equ" val="norm">
            <dgm:alg type="tx">
              <dgm:param type="parTxLTRAlign" val="l"/>
              <dgm:param type="lnSpCh" val="15"/>
            </dgm:alg>
          </dgm:if>
          <dgm:else name="Name66">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sibTrans" hideLastTrans="0" st="5" cnt="1">
      <dgm:layoutNode name="image_5">
        <dgm:alg type="sp"/>
        <dgm:shape xmlns:r="http://schemas.openxmlformats.org/officeDocument/2006/relationships" r:blip="">
          <dgm:adjLst/>
        </dgm:shape>
        <dgm:presOf/>
        <dgm:constrLst/>
        <dgm:forEach name="Name68" ref="imageRepeat"/>
      </dgm:layoutNode>
    </dgm:forEach>
    <dgm:forEach name="Name69" axis="ch" ptType="node" st="6" cnt="1">
      <dgm:layoutNode name="parent_text_6" styleLbl="revTx">
        <dgm:varLst>
          <dgm:chMax val="0"/>
          <dgm:chPref val="0"/>
          <dgm:bulletEnabled val="1"/>
        </dgm:varLst>
        <dgm:choose name="Name70">
          <dgm:if name="Name71" func="var" arg="dir" op="equ" val="norm">
            <dgm:alg type="tx">
              <dgm:param type="parTxLTRAlign" val="r"/>
              <dgm:param type="shpTxLTRAlignCh" val="r"/>
              <dgm:param type="lnSpCh" val="15"/>
            </dgm:alg>
          </dgm:if>
          <dgm:else name="Name72">
            <dgm:alg type="tx">
              <dgm:param type="parTxLTRAlign" val="l"/>
              <dgm:param type="shpTxLTRAlignCh" val="l"/>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6">
        <dgm:alg type="sp"/>
        <dgm:shape xmlns:r="http://schemas.openxmlformats.org/officeDocument/2006/relationships" r:blip="">
          <dgm:adjLst/>
        </dgm:shape>
        <dgm:presOf/>
        <dgm:constrLst/>
        <dgm:forEach name="Name73" ref="imageAccentRepeat"/>
      </dgm:layoutNode>
      <dgm:layoutNode name="accent_5" styleLbl="alignNode1">
        <dgm:alg type="sp"/>
        <dgm:shape xmlns:r="http://schemas.openxmlformats.org/officeDocument/2006/relationships" type="donut" r:blip="">
          <dgm:adjLst>
            <dgm:adj idx="1" val="0.0746"/>
          </dgm:adjLst>
        </dgm:shape>
        <dgm:presOf/>
      </dgm:layoutNode>
    </dgm:forEach>
    <dgm:forEach name="Name74" axis="ch" ptType="sibTrans" hideLastTrans="0" st="6" cnt="1">
      <dgm:layoutNode name="image_6">
        <dgm:alg type="sp"/>
        <dgm:shape xmlns:r="http://schemas.openxmlformats.org/officeDocument/2006/relationships" r:blip="">
          <dgm:adjLst/>
        </dgm:shape>
        <dgm:presOf/>
        <dgm:constrLst/>
        <dgm:forEach name="Name75" ref="imageRepeat"/>
      </dgm:layoutNode>
    </dgm:forEach>
    <dgm:forEach name="Name76" axis="ch" ptType="node" st="7" cnt="1">
      <dgm:layoutNode name="parent_text_7" styleLbl="revTx">
        <dgm:varLst>
          <dgm:chMax val="0"/>
          <dgm:chPref val="0"/>
          <dgm:bulletEnabled val="1"/>
        </dgm:varLst>
        <dgm:choose name="Name77">
          <dgm:if name="Name78" func="var" arg="dir" op="equ" val="norm">
            <dgm:alg type="tx">
              <dgm:param type="parTxLTRAlign" val="r"/>
              <dgm:param type="shpTxLTRAlignCh" val="r"/>
              <dgm:param type="txAnchorVert" val="t"/>
              <dgm:param type="lnSpCh" val="15"/>
            </dgm:alg>
          </dgm:if>
          <dgm:else name="Name79">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7">
        <dgm:alg type="sp"/>
        <dgm:shape xmlns:r="http://schemas.openxmlformats.org/officeDocument/2006/relationships" r:blip="">
          <dgm:adjLst/>
        </dgm:shape>
        <dgm:presOf/>
        <dgm:constrLst/>
        <dgm:forEach name="Name80" ref="imageAccentRepeat"/>
      </dgm:layoutNode>
    </dgm:forEach>
    <dgm:forEach name="Name81" axis="ch" ptType="sibTrans" hideLastTrans="0" st="7" cnt="1">
      <dgm:layoutNode name="image_7">
        <dgm:alg type="sp"/>
        <dgm:shape xmlns:r="http://schemas.openxmlformats.org/officeDocument/2006/relationships" r:blip="">
          <dgm:adjLst/>
        </dgm:shape>
        <dgm:presOf/>
        <dgm:constrLst/>
        <dgm:forEach name="Name82" ref="imageRepeat"/>
      </dgm:layoutNode>
    </dgm:forEach>
    <dgm:forEach name="Name83" axis="ch" ptType="node" st="8" cnt="1">
      <dgm:layoutNode name="parent_text_8" styleLbl="revTx">
        <dgm:varLst>
          <dgm:chMax val="0"/>
          <dgm:chPref val="0"/>
          <dgm:bulletEnabled val="1"/>
        </dgm:varLst>
        <dgm:choose name="Name84">
          <dgm:if name="Name85" func="var" arg="dir" op="equ" val="norm">
            <dgm:alg type="tx">
              <dgm:param type="parTxLTRAlign" val="r"/>
              <dgm:param type="shpTxLTRAlignCh" val="r"/>
              <dgm:param type="txAnchorVert" val="t"/>
              <dgm:param type="lnSpCh" val="15"/>
            </dgm:alg>
          </dgm:if>
          <dgm:else name="Name86">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8">
        <dgm:alg type="sp"/>
        <dgm:shape xmlns:r="http://schemas.openxmlformats.org/officeDocument/2006/relationships" r:blip="">
          <dgm:adjLst/>
        </dgm:shape>
        <dgm:presOf/>
        <dgm:constrLst/>
        <dgm:forEach name="Name87" ref="imageAccentRepeat"/>
      </dgm:layoutNode>
    </dgm:forEach>
    <dgm:forEach name="Name88" axis="ch" ptType="sibTrans" hideLastTrans="0" st="8" cnt="1">
      <dgm:layoutNode name="image_8">
        <dgm:alg type="sp"/>
        <dgm:shape xmlns:r="http://schemas.openxmlformats.org/officeDocument/2006/relationships" r:blip="">
          <dgm:adjLst/>
        </dgm:shape>
        <dgm:presOf/>
        <dgm:constrLst/>
        <dgm:forEach name="Name89" ref="imageRepeat"/>
      </dgm:layoutNode>
    </dgm:forEach>
  </dgm:layoutNode>
</dgm:layoutDef>
</file>

<file path=ppt/diagrams/layout37.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hProcess10#1">
  <dgm:title val=""/>
  <dgm:desc val=""/>
  <dgm:catLst>
    <dgm:cat type="process" pri="3000"/>
    <dgm:cat type="picture" pri="30000"/>
    <dgm:cat type="pictureconvert" pri="3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op="equ" fact="0.3333"/>
      <dgm:constr type="primFontSz" for="des" forName="txNode" op="equ" val="65"/>
      <dgm:constr type="primFontSz" for="des" forName="connTx" op="equ" val="55"/>
      <dgm:constr type="primFontSz" for="des" forName="connTx" refType="primFontSz" refFor="des" refForName="txNode" op="lte" fact="0.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imagSh"/>
              <dgm:constr type="w" for="ch" forName="imagSh" refType="w" fact="0.86"/>
              <dgm:constr type="t" for="ch" forName="imagSh"/>
              <dgm:constr type="h" for="ch" forName="imagSh" refType="w" refFor="ch" refForName="imagSh"/>
              <dgm:constr type="l" for="ch" forName="txNode" refType="w" fact="0.14"/>
              <dgm:constr type="w" for="ch" forName="txNode" refType="w" refFor="ch" refForName="imagSh"/>
              <dgm:constr type="t" for="ch" forName="txNode" refType="h" refFor="ch" refForName="imagSh" fact="0.6"/>
              <dgm:constr type="h" for="ch" forName="txNode" refType="h" refFor="ch" refForName="imagSh"/>
            </dgm:constrLst>
          </dgm:if>
          <dgm:else name="Name7">
            <dgm:constrLst>
              <dgm:constr type="l" for="ch" forName="imagSh" refType="w" fact="0.14"/>
              <dgm:constr type="w" for="ch" forName="imagSh" refType="w" fact="0.86"/>
              <dgm:constr type="t" for="ch" forName="imagSh"/>
              <dgm:constr type="h" for="ch" forName="imagSh" refType="w" refFor="ch" refForName="imagSh"/>
              <dgm:constr type="l" for="ch" forName="txNode"/>
              <dgm:constr type="w" for="ch" forName="txNode" refType="w" refFor="ch" refForName="imagSh"/>
              <dgm:constr type="t" for="ch" forName="txNode" refType="h" refFor="ch" refForName="imagSh" fact="0.6"/>
              <dgm:constr type="h" for="ch" forName="txNode" refType="h" refFor="ch" refForName="imagSh"/>
            </dgm:constrLst>
          </dgm:else>
        </dgm:choose>
        <dgm:ruleLst/>
        <dgm:layoutNode name="imagSh" styleLbl="bgImgPlace1">
          <dgm:alg type="sp"/>
          <dgm:shape xmlns:r="http://schemas.openxmlformats.org/officeDocument/2006/relationships" type="roundRect" r:blip="" blipPhldr="1">
            <dgm:adjLst>
              <dgm:adj idx="1" val="0.1"/>
            </dgm:adjLst>
          </dgm:shape>
          <dgm:presOf/>
          <dgm:constrLst/>
          <dgm:ruleLst/>
        </dgm:layoutNode>
        <dgm:layoutNode name="txNode" styleLbl="node1">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sibTransForEach" axis="followSib" ptType="sibTrans" cnt="1">
        <dgm:layoutNode name="sibTrans">
          <dgm:alg type="conn">
            <dgm:param type="begPts" val="auto"/>
            <dgm:param type="endPts" val="auto"/>
            <dgm:param type="srcNode" val="imagSh"/>
            <dgm:param type="dstNode" val="imagSh"/>
          </dgm:alg>
          <dgm:shape xmlns:r="http://schemas.openxmlformats.org/officeDocument/2006/relationships" type="conn" r:blip="">
            <dgm:adjLst/>
          </dgm:shape>
          <dgm:presOf axis="self"/>
          <dgm:constrLst>
            <dgm:constr type="h" refType="w" fact="0.62"/>
            <dgm:constr type="connDist"/>
            <dgm:constr type="begPad" refType="connDist" fact="0.35"/>
            <dgm:constr type="endPad" refType="connDist" fact="0.3"/>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4.xml><?xml version="1.0" encoding="utf-8"?>
<dgm:layoutDef xmlns:dgm="http://schemas.openxmlformats.org/drawingml/2006/diagram" xmlns:a="http://schemas.openxmlformats.org/drawingml/2006/main" uniqueId="urn:microsoft.com/office/officeart/2008/layout/PictureGrid">
  <dgm:title val=""/>
  <dgm:desc val=""/>
  <dgm:catLst>
    <dgm:cat type="picture" pri="11000"/>
    <dgm:cat type="pictureconvert" pri="11000"/>
  </dgm:catLst>
  <dgm:samp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varLst>
    <dgm:choose name="Name1">
      <dgm:if name="Name2" axis="ch" ptType="node" func="cnt" op="lte" val="4">
        <dgm:choose name="Name3">
          <dgm:if name="Name4" func="var" arg="dir" op="equ" val="norm">
            <dgm:alg type="snake">
              <dgm:param type="off" val="ctr"/>
              <dgm:param type="bkpt" val="fixed"/>
              <dgm:param type="bkPtFixedVal" val="2"/>
            </dgm:alg>
          </dgm:if>
          <dgm:else name="Name5">
            <dgm:alg type="snake">
              <dgm:param type="off" val="ctr"/>
              <dgm:param type="grDir" val="tR"/>
              <dgm:param type="bkpt" val="fixed"/>
              <dgm:param type="bkPtFixedVal" val="2"/>
            </dgm:alg>
          </dgm:else>
        </dgm:choose>
      </dgm:if>
      <dgm:else name="Name6">
        <dgm:choose name="Name7">
          <dgm:if name="Name8" axis="ch" ptType="node" func="cnt" op="lte" val="9">
            <dgm:choose name="Name9">
              <dgm:if name="Name10" func="var" arg="dir" op="equ" val="norm">
                <dgm:alg type="snake">
                  <dgm:param type="off" val="ctr"/>
                  <dgm:param type="bkpt" val="fixed"/>
                  <dgm:param type="bkPtFixedVal" val="3"/>
                </dgm:alg>
              </dgm:if>
              <dgm:else name="Name11">
                <dgm:alg type="snake">
                  <dgm:param type="off" val="ctr"/>
                  <dgm:param type="grDir" val="tR"/>
                  <dgm:param type="bkpt" val="fixed"/>
                  <dgm:param type="bkPtFixedVal" val="3"/>
                </dgm:alg>
              </dgm:else>
            </dgm:choose>
          </dgm:if>
          <dgm:else name="Name12">
            <dgm:choose name="Name13">
              <dgm:if name="Name14" axis="ch" ptType="node" func="cnt" op="lte" val="16">
                <dgm:choose name="Name15">
                  <dgm:if name="Name16" func="var" arg="dir" op="equ" val="norm">
                    <dgm:alg type="snake">
                      <dgm:param type="off" val="ctr"/>
                      <dgm:param type="bkpt" val="fixed"/>
                      <dgm:param type="bkPtFixedVal" val="4"/>
                    </dgm:alg>
                  </dgm:if>
                  <dgm:else name="Name17">
                    <dgm:alg type="snake">
                      <dgm:param type="off" val="ctr"/>
                      <dgm:param type="grDir" val="tR"/>
                      <dgm:param type="bkpt" val="fixed"/>
                      <dgm:param type="bkPtFixedVal" val="4"/>
                    </dgm:alg>
                  </dgm:else>
                </dgm:choose>
              </dgm:if>
              <dgm:else name="Name18">
                <dgm:choose name="Name19">
                  <dgm:if name="Name20" axis="ch" ptType="node" func="cnt" op="lte" val="25">
                    <dgm:choose name="Name21">
                      <dgm:if name="Name22" func="var" arg="dir" op="equ" val="norm">
                        <dgm:alg type="snake">
                          <dgm:param type="off" val="ctr"/>
                          <dgm:param type="bkpt" val="fixed"/>
                          <dgm:param type="bkPtFixedVal" val="5"/>
                        </dgm:alg>
                      </dgm:if>
                      <dgm:else name="Name23">
                        <dgm:alg type="snake">
                          <dgm:param type="off" val="ctr"/>
                          <dgm:param type="grDir" val="tR"/>
                          <dgm:param type="bkpt" val="fixed"/>
                          <dgm:param type="bkPtFixedVal" val="5"/>
                        </dgm:alg>
                      </dgm:else>
                    </dgm:choose>
                  </dgm:if>
                  <dgm:else name="Name24">
                    <dgm:choose name="Name25">
                      <dgm:if name="Name26" func="var" arg="dir" op="equ" val="norm">
                        <dgm:alg type="snake">
                          <dgm:param type="off" val="ctr"/>
                        </dgm:alg>
                      </dgm:if>
                      <dgm:else name="Name27">
                        <dgm:alg type="snake">
                          <dgm:param type="off" val="ctr"/>
                          <dgm:param type="grDir" val="tR"/>
                        </dgm:alg>
                      </dgm:else>
                    </dgm:choose>
                  </dgm:else>
                </dgm:choose>
              </dgm:else>
            </dgm:choose>
          </dgm:else>
        </dgm:choose>
      </dgm:else>
    </dgm:choose>
    <dgm:shape xmlns:r="http://schemas.openxmlformats.org/officeDocument/2006/relationships" r:blip="">
      <dgm:adjLst/>
    </dgm:shape>
    <dgm:constrLst>
      <dgm:constr type="primFontSz" for="des" ptType="node" op="equ" val="65"/>
      <dgm:constr type="w" for="ch" forName="composite" refType="h" fact="0.8"/>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0.7568"/>
        </dgm:alg>
        <dgm:shape xmlns:r="http://schemas.openxmlformats.org/officeDocument/2006/relationships" r:blip="">
          <dgm:adjLst/>
        </dgm:shape>
        <dgm:constrLst>
          <dgm:constr type="l" for="ch" forName="rect1" refType="w" fact="0"/>
          <dgm:constr type="t" for="ch" forName="rect1" refType="h" fact="0.15"/>
          <dgm:constr type="w" for="ch" forName="rect1" refType="w"/>
          <dgm:constr type="h" for="ch" forName="rect1" refType="w"/>
          <dgm:constr type="l" for="ch" forName="rect2" refType="w" fact="0"/>
          <dgm:constr type="t" for="ch" forName="rect2" refType="h" fact="0"/>
          <dgm:constr type="w" for="ch" forName="rect2" refType="w"/>
          <dgm:constr type="h" for="ch" forName="rect2" refType="w" fact="0.15"/>
        </dgm:constrLst>
        <dgm:layoutNode name="rect2" styleLbl="revTx">
          <dgm:varLst>
            <dgm:bulletEnabled val="1"/>
          </dgm:varLst>
          <dgm:alg type="tx">
            <dgm:param type="stBulletLvl" val="3"/>
            <dgm:param type="parTxLTRAlign" val="l"/>
            <dgm:param type="parTxRTLAlign" val="r"/>
            <dgm:param type="txAnchorVert" val="b"/>
            <dgm:param type="txAnchorVertCh" val="b"/>
          </dgm:alg>
          <dgm:shape xmlns:r="http://schemas.openxmlformats.org/officeDocument/2006/relationships" type="rect" r:blip="">
            <dgm:adjLst/>
          </dgm:shape>
          <dgm:presOf axis="desOrSelf" ptType="node"/>
          <dgm:constrLst>
            <dgm:constr type="lMarg" refType="primFontSz" fact="0"/>
            <dgm:constr type="rMarg" refType="primFontSz" fact="0.3"/>
            <dgm:constr type="tMarg" refType="primFontSz" fact="0.3"/>
            <dgm:constr type="bMarg" refType="primFontSz" fact="0"/>
            <dgm:constr type="secFontSz" refType="primFontSz" fact="0.8"/>
          </dgm:constrLst>
          <dgm:ruleLst>
            <dgm:rule type="primFontSz" val="5" fact="NaN" max="NaN"/>
          </dgm:ruleLst>
        </dgm:layoutNode>
        <dgm:layoutNode name="rect1" styleLbl="align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41.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42.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5.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6.xml><?xml version="1.0" encoding="utf-8"?>
<dgm:layoutDef xmlns:dgm="http://schemas.openxmlformats.org/drawingml/2006/diagram" xmlns:a="http://schemas.openxmlformats.org/drawingml/2006/main" uniqueId="urn:microsoft.com/office/officeart/2008/layout/TitlePictureLineup">
  <dgm:title val=""/>
  <dgm:desc val=""/>
  <dgm:catLst>
    <dgm:cat type="picture" pri="18000"/>
    <dgm:cat type="pictureconvert" pri="18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dir/>
    </dgm:varLst>
    <dgm:choose name="Name1">
      <dgm:if name="Name2" func="var" arg="dir" op="equ" val="norm">
        <dgm:alg type="lin">
          <dgm:param type="linDir" val="fromL"/>
          <dgm:param type="fallback" val="1D"/>
          <dgm:param type="horzAlign" val="ctr"/>
          <dgm:param type="vertAlign" val="mid"/>
          <dgm:param type="nodeVertAlign" val="t"/>
        </dgm:alg>
      </dgm:if>
      <dgm:else name="Name3">
        <dgm:alg type="lin">
          <dgm:param type="linDir" val="fromR"/>
          <dgm:param type="fallback" val="1D"/>
          <dgm:param type="horzAlign" val="ctr"/>
          <dgm:param type="vertAlign" val="mid"/>
          <dgm:param type="nodeVertAlign" val="t"/>
        </dgm:alg>
      </dgm:else>
    </dgm:choose>
    <dgm:shape xmlns:r="http://schemas.openxmlformats.org/officeDocument/2006/relationships" r:blip="">
      <dgm:adjLst/>
    </dgm:shape>
    <dgm:constrLst>
      <dgm:constr type="h" for="des" forName="Child" op="equ"/>
      <dgm:constr type="w" for="des" forName="Child" op="equ"/>
      <dgm:constr type="h" for="des" forName="Accent" op="equ"/>
      <dgm:constr type="w" for="des" forName="Accent" op="equ"/>
      <dgm:constr type="primFontSz" for="des" forName="Parent" op="equ"/>
      <dgm:constr type="primFontSz" for="des" forName="Child" op="equ"/>
      <dgm:constr type="w" for="ch" forName="composite" refType="w"/>
      <dgm:constr type="h" for="ch" forName="composite" refType="h"/>
      <dgm:constr type="sp" refType="w" refFor="ch" refForName="composite" op="equ" fact="0.1"/>
      <dgm:constr type="w" for="ch" forName="sibTrans" refType="w" refFor="ch" refForName="composite" op="equ" fact="0.05"/>
      <dgm:constr type="h" for="ch" forName="sibTrans" refType="w" refFor="ch" refForName="sibTrans" op="equ"/>
    </dgm:constrLst>
    <dgm:forEach name="nodesForEach" axis="ch" ptType="node">
      <dgm:layoutNode name="composite">
        <dgm:alg type="composite">
          <dgm:param type="ar" val="0.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
              <dgm:constr type="w" for="ch" forName="Parent" refType="w"/>
              <dgm:constr type="h" for="ch" forName="Parent" refType="h" fact="0.1"/>
              <dgm:constr type="l" for="ch" forName="Accent" refType="w" fact="0"/>
              <dgm:constr type="b" for="ch" forName="Accent" refType="h"/>
              <dgm:constr type="w" for="ch" forName="Accent" refType="w" fact="0"/>
              <dgm:constr type="h" for="ch" forName="Accent" refType="h" fact="0.9"/>
              <dgm:constr type="l" for="ch" forName="Image" refType="w" fact="0.05"/>
              <dgm:constr type="t" for="ch" forName="Image" refType="h" fact="0.13"/>
              <dgm:constr type="w" for="ch" forName="Image" refType="w" fact="0.9467"/>
              <dgm:constr type="h" for="ch" forName="Image" refType="h" fact="0.405"/>
              <dgm:constr type="l" for="ch" forName="Child" refType="w" fact="0.05"/>
              <dgm:constr type="t" for="ch" forName="Child" refType="h" fact="0.535"/>
              <dgm:constr type="w" for="ch" forName="Child" refType="w" fact="0.9467"/>
              <dgm:constr type="h" for="ch" forName="Child" refType="h" fact="0.465"/>
            </dgm:constrLst>
          </dgm:if>
          <dgm:else name="Name6">
            <dgm:constrLst>
              <dgm:constr type="l" for="ch" forName="Parent" refType="w" fact="0"/>
              <dgm:constr type="t" for="ch" forName="Parent" refType="h" fact="0"/>
              <dgm:constr type="w" for="ch" forName="Parent" refType="w"/>
              <dgm:constr type="h" for="ch" forName="Parent" refType="h" fact="0.1"/>
              <dgm:constr type="l" for="ch" forName="Accent" refType="w"/>
              <dgm:constr type="b" for="ch" forName="Accent" refType="h"/>
              <dgm:constr type="h" for="ch" forName="Accent" refType="h" fact="0.9"/>
              <dgm:constr type="l" for="ch" forName="Image" refType="w" fact="0"/>
              <dgm:constr type="t" for="ch" forName="Image" refType="h" fact="0.13"/>
              <dgm:constr type="w" for="ch" forName="Image" refType="w" fact="0.9467"/>
              <dgm:constr type="h" for="ch" forName="Image" refType="h" fact="0.405"/>
              <dgm:constr type="l" for="ch" forName="Child" refType="w" fact="0"/>
              <dgm:constr type="t" for="ch" forName="Child" refType="h" fact="0.535"/>
              <dgm:constr type="w" for="ch" forName="Child" refType="w" fact="0.9467"/>
              <dgm:constr type="h" for="ch" forName="Child" refType="h" fact="0.465"/>
            </dgm:constrLst>
          </dgm:else>
        </dgm:choose>
        <dgm:forEach name="Name7" axis="self" ptType="node">
          <dgm:layoutNode name="Accent" styleLbl="alignAcc1">
            <dgm:alg type="sp"/>
            <dgm:shape xmlns:r="http://schemas.openxmlformats.org/officeDocument/2006/relationships" type="line" r:blip="">
              <dgm:adjLst/>
            </dgm:shape>
            <dgm:presOf/>
          </dgm:layoutNode>
          <dgm:layoutNode name="Image">
            <dgm:alg type="sp"/>
            <dgm:shape xmlns:r="http://schemas.openxmlformats.org/officeDocument/2006/relationships" type="rect" r:blip="" blipPhldr="1">
              <dgm:adjLst/>
            </dgm:shape>
            <dgm:presOf/>
          </dgm:layoutNode>
          <dgm:layoutNode name="Child" styleLbl="revTx">
            <dgm:varLst>
              <dgm:bulletEnabled val="1"/>
            </dgm:varLst>
            <dgm:choose name="Name8">
              <dgm:if name="Name9" axis="ch" ptType="node" func="cnt" op="gt" val="1">
                <dgm:choose name="Name10">
                  <dgm:if name="Name11" func="var" arg="dir" op="equ" val="norm">
                    <dgm:alg type="tx">
                      <dgm:param type="shpTxLTRAlignCh" val="l"/>
                      <dgm:param type="shpTxRTLAlignCh" val="r"/>
                      <dgm:param type="txAnchorVert" val="t"/>
                      <dgm:param type="stBulletLvl" val="1"/>
                    </dgm:alg>
                  </dgm:if>
                  <dgm:else name="Name12">
                    <dgm:alg type="tx">
                      <dgm:param type="shpTxLTRAlignCh" val="l"/>
                      <dgm:param type="shpTxRTLAlignCh" val="r"/>
                      <dgm:param type="txAnchorVert" val="t"/>
                      <dgm:param type="stBulletLvl" val="1"/>
                    </dgm:alg>
                  </dgm:else>
                </dgm:choose>
              </dgm:if>
              <dgm:else name="Name13">
                <dgm:choose name="Name14">
                  <dgm:if name="Name15" func="var" arg="dir" op="equ" val="norm">
                    <dgm:alg type="tx">
                      <dgm:param type="shpTxLTRAlignCh" val="l"/>
                      <dgm:param type="shpTxRTLAlignCh" val="r"/>
                      <dgm:param type="txAnchorVert" val="t"/>
                      <dgm:param type="stBulletLvl" val="2"/>
                    </dgm:alg>
                  </dgm:if>
                  <dgm:else name="Name16">
                    <dgm:alg type="tx">
                      <dgm:param type="shpTxLTRAlignCh" val="l"/>
                      <dgm:param type="shpTxRTLAlignCh" val="r"/>
                      <dgm:param type="txAnchorVert" val="t"/>
                      <dgm:param type="stBulletLvl" val="2"/>
                    </dgm:alg>
                  </dgm:else>
                </dgm:choose>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Parent" styleLbl="alignNode1">
            <dgm:varLst>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48.xml><?xml version="1.0" encoding="utf-8"?>
<dgm:layoutDef xmlns:dgm="http://schemas.openxmlformats.org/drawingml/2006/diagram" xmlns:a="http://schemas.openxmlformats.org/drawingml/2006/main" uniqueId="urn:microsoft.com/office/officeart/2008/layout/AlternatingPictureCircles">
  <dgm:title val=""/>
  <dgm:desc val=""/>
  <dgm:catLst>
    <dgm:cat type="picture" pri="17000"/>
    <dgm:cat type="pictureconvert" pri="17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3" destOrd="0"/>
      </dgm:cxnLst>
      <dgm:bg/>
      <dgm:whole/>
    </dgm:dataModel>
  </dgm:clrData>
  <dgm:layoutNode name="Name0">
    <dgm:varLst>
      <dgm:chMax/>
      <dgm:chPref/>
      <dgm:dir/>
    </dgm:varLst>
    <dgm:alg type="lin">
      <dgm:param type="linDir" val="fromT"/>
      <dgm:param type="fallback" val="2D"/>
      <dgm:param type="horzAlign" val="ctr"/>
      <dgm:param type="nodeVertAlign" val="t"/>
    </dgm:alg>
    <dgm:shape xmlns:r="http://schemas.openxmlformats.org/officeDocument/2006/relationships" r:blip="">
      <dgm:adjLst/>
    </dgm:shape>
    <dgm:choose name="Name1">
      <dgm:if name="Name2" axis="ch" ptType="node" func="cnt" op="gte" val="2">
        <dgm:constrLst>
          <dgm:constr type="primFontSz" for="des" ptType="node" op="equ" val="65"/>
          <dgm:constr type="w" for="ch" forName="composite" refType="h" refFor="ch" refForName="composite" fact="2.9499"/>
          <dgm:constr type="h" for="ch" forName="composite" refType="h"/>
          <dgm:constr type="h" for="ch" forName="ConnectorComposite" refType="w" refFor="ch" refForName="composite" op="equ" fact="0.1685"/>
          <dgm:constr type="w" for="ch" forName="ConnectorComposite" refType="h" refFor="ch" refForName="ConnectorComposite" op="equ"/>
        </dgm:constrLst>
      </dgm:if>
      <dgm:else name="Name3">
        <dgm:constrLst>
          <dgm:constr type="primFontSz" for="des" ptType="node" op="equ" val="65"/>
          <dgm:constr type="w" for="ch" forName="composite" refType="h" refFor="ch" refForName="composite" fact="1.9752"/>
          <dgm:constr type="h" for="ch" forName="composite" refType="h"/>
          <dgm:constr type="h" for="ch" forName="ConnectorComposite" refType="w" refFor="ch" refForName="composite" op="equ" fact="0.1685"/>
          <dgm:constr type="w" for="ch" forName="ConnectorComposite" refType="h" refFor="ch" refForName="ConnectorComposite" op="equ"/>
        </dgm:constrLst>
      </dgm:else>
    </dgm:choose>
    <dgm:forEach name="nodesForEach" axis="ch" ptType="node">
      <dgm:layoutNode name="composite">
        <dgm:alg type="composite"/>
        <dgm:shape xmlns:r="http://schemas.openxmlformats.org/officeDocument/2006/relationships" r:blip="">
          <dgm:adjLst/>
        </dgm:shape>
        <dgm:choose name="Name4">
          <dgm:if name="Name5" axis="precedSib" ptType="sibTrans" func="cnt" op="lte" val="0">
            <dgm:choose name="Name6">
              <dgm:if name="Name7" axis="followSib" ptType="sibTrans" func="cnt" op="lte" val="0">
                <dgm:choose name="Name8">
                  <dgm:if name="Name9" func="var" arg="dir" op="equ" val="norm">
                    <dgm:constrLst>
                      <dgm:constr type="l" for="ch" forName="Accent" refType="w" fact="0.4937"/>
                      <dgm:constr type="t" for="ch" forName="Accent" refType="h" fact="0"/>
                      <dgm:constr type="h" for="ch" forName="Accent" refType="w" refFor="ch" refForName="Accent"/>
                      <dgm:constr type="w" for="ch" forName="Accent" refType="w" fact="0.5063"/>
                      <dgm:constr type="l" for="ch" forName="Parent" refType="w" fact="0.5494"/>
                      <dgm:constr type="t" for="ch" forName="Parent" refType="h" fact="0.11"/>
                      <dgm:constr type="h" for="ch" forName="Parent" refType="w" refFor="ch" refForName="Parent"/>
                      <dgm:constr type="w" for="ch" forName="Parent" refType="w" fact="0.3949"/>
                      <dgm:constr type="l" for="ch" forName="Image" refType="w" fact="0"/>
                      <dgm:constr type="t" for="ch" forName="Image" refType="h" fact="0.035"/>
                      <dgm:constr type="h" for="ch" forName="Image" refType="h" fact="0.93"/>
                      <dgm:constr type="w" for="ch" forName="Image" refType="w" fact="0.6227"/>
                    </dgm:constrLst>
                  </dgm:if>
                  <dgm:else name="Name10">
                    <dgm:constrLst>
                      <dgm:constr type="l" for="ch" forName="Accent" refType="w" fact="0"/>
                      <dgm:constr type="t" for="ch" forName="Accent" refType="h" fact="0"/>
                      <dgm:constr type="h" for="ch" forName="Accent" refType="w" refFor="ch" refForName="Accent"/>
                      <dgm:constr type="w" for="ch" forName="Accent" refType="w" fact="0.5063"/>
                      <dgm:constr type="l" for="ch" forName="Parent" refType="w" fact="0.0557"/>
                      <dgm:constr type="t" for="ch" forName="Parent" refType="h" fact="0.11"/>
                      <dgm:constr type="h" for="ch" forName="Parent" refType="w" refFor="ch" refForName="Parent"/>
                      <dgm:constr type="w" for="ch" forName="Parent" refType="w" fact="0.3949"/>
                      <dgm:constr type="l" for="ch" forName="Image" refType="w" fact="0.3773"/>
                      <dgm:constr type="t" for="ch" forName="Image" refType="h" fact="0.035"/>
                      <dgm:constr type="h" for="ch" forName="Image" refType="h" fact="0.93"/>
                      <dgm:constr type="w" for="ch" forName="Image" refType="w" fact="0.6227"/>
                    </dgm:constrLst>
                  </dgm:else>
                </dgm:choose>
              </dgm:if>
              <dgm:else name="Name11">
                <dgm:choose name="Name12">
                  <dgm:if name="Name13" func="var" arg="dir" op="equ" val="norm">
                    <dgm:choose name="Name14">
                      <dgm:if name="Name1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1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17">
                    <dgm:choose name="Name18">
                      <dgm:if name="Name1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2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if>
          <dgm:else name="Name21">
            <dgm:choose name="Name22">
              <dgm:if name="Name23" func="var" arg="dir" op="equ" val="norm">
                <dgm:choose name="Name24">
                  <dgm:if name="Name2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2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27">
                <dgm:choose name="Name28">
                  <dgm:if name="Name2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3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layoutNode name="Accent" styleLbl="alignNode1">
          <dgm:varLst>
            <dgm:chMax val="0"/>
            <dgm:chPref val="0"/>
          </dgm:varLst>
          <dgm:alg type="sp"/>
          <dgm:shape xmlns:r="http://schemas.openxmlformats.org/officeDocument/2006/relationships" type="donut" r:blip="">
            <dgm:adjLst>
              <dgm:adj idx="1" val="0.1101"/>
            </dgm:adjLst>
          </dgm:shape>
          <dgm:presOf/>
        </dgm:layoutNode>
        <dgm:layoutNode name="Image" styleLbl="bgImgPlace1">
          <dgm:varLst>
            <dgm:chMax val="0"/>
            <dgm:chPref val="0"/>
            <dgm:bulletEnabled val="1"/>
          </dgm:varLst>
          <dgm:alg type="sp"/>
          <dgm:shape xmlns:r="http://schemas.openxmlformats.org/officeDocument/2006/relationships" type="rect" r:blip="" blipPhldr="1">
            <dgm:adjLst/>
          </dgm:shape>
          <dgm:presOf/>
        </dgm:layoutNode>
        <dgm:layoutNode name="Parent" styleLbl="fgAccFollowNode1">
          <dgm:varLst>
            <dgm:chMax val="0"/>
            <dgm:chPref val="0"/>
            <dgm:bulletEnabled val="1"/>
          </dgm:varLst>
          <dgm:alg type="tx">
            <dgm:param type="txAnchorVertCh" val="mid"/>
          </dgm:alg>
          <dgm:shape xmlns:r="http://schemas.openxmlformats.org/officeDocument/2006/relationships" type="ellipse" r:blip="">
            <dgm:adjLst/>
          </dgm:shape>
          <dgm:presOf axis="desOrSelf"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Space">
          <dgm:varLst>
            <dgm:chMax val="0"/>
            <dgm:chPref val="0"/>
          </dgm:varLst>
          <dgm:alg type="sp"/>
          <dgm:shape xmlns:r="http://schemas.openxmlformats.org/officeDocument/2006/relationships" r:blip="">
            <dgm:adjLst/>
          </dgm:shape>
          <dgm:presOf/>
        </dgm:layoutNode>
      </dgm:layoutNode>
      <dgm:forEach name="Name31" axis="followSib" ptType="sibTrans" cnt="1">
        <dgm:layoutNode name="ConnectorComposite">
          <dgm:alg type="composite">
            <dgm:param type="ar" val=".4"/>
          </dgm:alg>
          <dgm:shape xmlns:r="http://schemas.openxmlformats.org/officeDocument/2006/relationships" r:blip="">
            <dgm:adjLst/>
          </dgm:shape>
          <dgm:constrLst>
            <dgm:constr type="l" for="ch" forName="TopSpacing" refType="w" fact="0"/>
            <dgm:constr type="t" for="ch" forName="TopSpacing" refType="h" fact="0"/>
            <dgm:constr type="h" for="ch" forName="TopSpacing" refType="h" fact="0.3"/>
            <dgm:constr type="w" for="ch" forName="TopSpacing" refType="w"/>
            <dgm:constr type="l" for="ch" forName="Connector" refType="w" fact="0"/>
            <dgm:constr type="t" for="ch" forName="Connector" refType="h" fact="0.3"/>
            <dgm:constr type="h" for="ch" forName="Connector" refType="h" fact="0.4"/>
            <dgm:constr type="w" for="ch" forName="Connector" refType="h" refFor="ch" refForName="Connector"/>
            <dgm:constr type="l" for="ch" forName="BottomSpacing" refType="w" fact="0"/>
            <dgm:constr type="t" for="ch" forName="BottomSpacing" refType="h" fact="0.7"/>
            <dgm:constr type="h" for="ch" forName="BottomSpacing" refType="h" fact="0.3"/>
            <dgm:constr type="w" for="ch" forName="BottomSpacing" refType="w"/>
          </dgm:constrLst>
          <dgm:layoutNode name="TopSpacing">
            <dgm:alg type="sp"/>
            <dgm:shape xmlns:r="http://schemas.openxmlformats.org/officeDocument/2006/relationships" r:blip="">
              <dgm:adjLst/>
            </dgm:shape>
          </dgm:layoutNode>
          <dgm:layoutNode name="Connector" styleLbl="alignNode1">
            <dgm:alg type="sp"/>
            <dgm:shape xmlns:r="http://schemas.openxmlformats.org/officeDocument/2006/relationships" type="flowChartConnector" r:blip="">
              <dgm:adjLst/>
            </dgm:shape>
            <dgm:presOf/>
          </dgm:layoutNode>
          <dgm:layoutNode name="BottomSpacing">
            <dgm:alg type="sp"/>
            <dgm:shape xmlns:r="http://schemas.openxmlformats.org/officeDocument/2006/relationships" r:blip="">
              <dgm:adjLst/>
            </dgm:shape>
          </dgm:layoutNode>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8/layout/AlternatingPictureCircles">
  <dgm:title val=""/>
  <dgm:desc val=""/>
  <dgm:catLst>
    <dgm:cat type="picture" pri="17000"/>
    <dgm:cat type="pictureconvert" pri="17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3" destOrd="0"/>
      </dgm:cxnLst>
      <dgm:bg/>
      <dgm:whole/>
    </dgm:dataModel>
  </dgm:clrData>
  <dgm:layoutNode name="Name0">
    <dgm:varLst>
      <dgm:chMax/>
      <dgm:chPref/>
      <dgm:dir/>
    </dgm:varLst>
    <dgm:alg type="lin">
      <dgm:param type="linDir" val="fromT"/>
      <dgm:param type="fallback" val="2D"/>
      <dgm:param type="horzAlign" val="ctr"/>
      <dgm:param type="nodeVertAlign" val="t"/>
    </dgm:alg>
    <dgm:shape xmlns:r="http://schemas.openxmlformats.org/officeDocument/2006/relationships" r:blip="">
      <dgm:adjLst/>
    </dgm:shape>
    <dgm:choose name="Name1">
      <dgm:if name="Name2" axis="ch" ptType="node" func="cnt" op="gte" val="2">
        <dgm:constrLst>
          <dgm:constr type="primFontSz" for="des" ptType="node" op="equ" val="65"/>
          <dgm:constr type="w" for="ch" forName="composite" refType="h" refFor="ch" refForName="composite" fact="2.9499"/>
          <dgm:constr type="h" for="ch" forName="composite" refType="h"/>
          <dgm:constr type="h" for="ch" forName="ConnectorComposite" refType="w" refFor="ch" refForName="composite" op="equ" fact="0.1685"/>
          <dgm:constr type="w" for="ch" forName="ConnectorComposite" refType="h" refFor="ch" refForName="ConnectorComposite" op="equ"/>
        </dgm:constrLst>
      </dgm:if>
      <dgm:else name="Name3">
        <dgm:constrLst>
          <dgm:constr type="primFontSz" for="des" ptType="node" op="equ" val="65"/>
          <dgm:constr type="w" for="ch" forName="composite" refType="h" refFor="ch" refForName="composite" fact="1.9752"/>
          <dgm:constr type="h" for="ch" forName="composite" refType="h"/>
          <dgm:constr type="h" for="ch" forName="ConnectorComposite" refType="w" refFor="ch" refForName="composite" op="equ" fact="0.1685"/>
          <dgm:constr type="w" for="ch" forName="ConnectorComposite" refType="h" refFor="ch" refForName="ConnectorComposite" op="equ"/>
        </dgm:constrLst>
      </dgm:else>
    </dgm:choose>
    <dgm:forEach name="nodesForEach" axis="ch" ptType="node">
      <dgm:layoutNode name="composite">
        <dgm:alg type="composite"/>
        <dgm:shape xmlns:r="http://schemas.openxmlformats.org/officeDocument/2006/relationships" r:blip="">
          <dgm:adjLst/>
        </dgm:shape>
        <dgm:choose name="Name4">
          <dgm:if name="Name5" axis="precedSib" ptType="sibTrans" func="cnt" op="lte" val="0">
            <dgm:choose name="Name6">
              <dgm:if name="Name7" axis="followSib" ptType="sibTrans" func="cnt" op="lte" val="0">
                <dgm:choose name="Name8">
                  <dgm:if name="Name9" func="var" arg="dir" op="equ" val="norm">
                    <dgm:constrLst>
                      <dgm:constr type="l" for="ch" forName="Accent" refType="w" fact="0.4937"/>
                      <dgm:constr type="t" for="ch" forName="Accent" refType="h" fact="0"/>
                      <dgm:constr type="h" for="ch" forName="Accent" refType="w" refFor="ch" refForName="Accent"/>
                      <dgm:constr type="w" for="ch" forName="Accent" refType="w" fact="0.5063"/>
                      <dgm:constr type="l" for="ch" forName="Parent" refType="w" fact="0.5494"/>
                      <dgm:constr type="t" for="ch" forName="Parent" refType="h" fact="0.11"/>
                      <dgm:constr type="h" for="ch" forName="Parent" refType="w" refFor="ch" refForName="Parent"/>
                      <dgm:constr type="w" for="ch" forName="Parent" refType="w" fact="0.3949"/>
                      <dgm:constr type="l" for="ch" forName="Image" refType="w" fact="0"/>
                      <dgm:constr type="t" for="ch" forName="Image" refType="h" fact="0.035"/>
                      <dgm:constr type="h" for="ch" forName="Image" refType="h" fact="0.93"/>
                      <dgm:constr type="w" for="ch" forName="Image" refType="w" fact="0.6227"/>
                    </dgm:constrLst>
                  </dgm:if>
                  <dgm:else name="Name10">
                    <dgm:constrLst>
                      <dgm:constr type="l" for="ch" forName="Accent" refType="w" fact="0"/>
                      <dgm:constr type="t" for="ch" forName="Accent" refType="h" fact="0"/>
                      <dgm:constr type="h" for="ch" forName="Accent" refType="w" refFor="ch" refForName="Accent"/>
                      <dgm:constr type="w" for="ch" forName="Accent" refType="w" fact="0.5063"/>
                      <dgm:constr type="l" for="ch" forName="Parent" refType="w" fact="0.0557"/>
                      <dgm:constr type="t" for="ch" forName="Parent" refType="h" fact="0.11"/>
                      <dgm:constr type="h" for="ch" forName="Parent" refType="w" refFor="ch" refForName="Parent"/>
                      <dgm:constr type="w" for="ch" forName="Parent" refType="w" fact="0.3949"/>
                      <dgm:constr type="l" for="ch" forName="Image" refType="w" fact="0.3773"/>
                      <dgm:constr type="t" for="ch" forName="Image" refType="h" fact="0.035"/>
                      <dgm:constr type="h" for="ch" forName="Image" refType="h" fact="0.93"/>
                      <dgm:constr type="w" for="ch" forName="Image" refType="w" fact="0.6227"/>
                    </dgm:constrLst>
                  </dgm:else>
                </dgm:choose>
              </dgm:if>
              <dgm:else name="Name11">
                <dgm:choose name="Name12">
                  <dgm:if name="Name13" func="var" arg="dir" op="equ" val="norm">
                    <dgm:choose name="Name14">
                      <dgm:if name="Name1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1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17">
                    <dgm:choose name="Name18">
                      <dgm:if name="Name1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2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if>
          <dgm:else name="Name21">
            <dgm:choose name="Name22">
              <dgm:if name="Name23" func="var" arg="dir" op="equ" val="norm">
                <dgm:choose name="Name24">
                  <dgm:if name="Name2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2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27">
                <dgm:choose name="Name28">
                  <dgm:if name="Name2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3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layoutNode name="Accent" styleLbl="alignNode1">
          <dgm:varLst>
            <dgm:chMax val="0"/>
            <dgm:chPref val="0"/>
          </dgm:varLst>
          <dgm:alg type="sp"/>
          <dgm:shape xmlns:r="http://schemas.openxmlformats.org/officeDocument/2006/relationships" type="donut" r:blip="">
            <dgm:adjLst>
              <dgm:adj idx="1" val="0.1101"/>
            </dgm:adjLst>
          </dgm:shape>
          <dgm:presOf/>
        </dgm:layoutNode>
        <dgm:layoutNode name="Image" styleLbl="bgImgPlace1">
          <dgm:varLst>
            <dgm:chMax val="0"/>
            <dgm:chPref val="0"/>
            <dgm:bulletEnabled val="1"/>
          </dgm:varLst>
          <dgm:alg type="sp"/>
          <dgm:shape xmlns:r="http://schemas.openxmlformats.org/officeDocument/2006/relationships" type="rect" r:blip="" blipPhldr="1">
            <dgm:adjLst/>
          </dgm:shape>
          <dgm:presOf/>
        </dgm:layoutNode>
        <dgm:layoutNode name="Parent" styleLbl="fgAccFollowNode1">
          <dgm:varLst>
            <dgm:chMax val="0"/>
            <dgm:chPref val="0"/>
            <dgm:bulletEnabled val="1"/>
          </dgm:varLst>
          <dgm:alg type="tx">
            <dgm:param type="txAnchorVertCh" val="mid"/>
          </dgm:alg>
          <dgm:shape xmlns:r="http://schemas.openxmlformats.org/officeDocument/2006/relationships" type="ellipse" r:blip="">
            <dgm:adjLst/>
          </dgm:shape>
          <dgm:presOf axis="desOrSelf"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Space">
          <dgm:varLst>
            <dgm:chMax val="0"/>
            <dgm:chPref val="0"/>
          </dgm:varLst>
          <dgm:alg type="sp"/>
          <dgm:shape xmlns:r="http://schemas.openxmlformats.org/officeDocument/2006/relationships" r:blip="">
            <dgm:adjLst/>
          </dgm:shape>
          <dgm:presOf/>
        </dgm:layoutNode>
      </dgm:layoutNode>
      <dgm:forEach name="Name31" axis="followSib" ptType="sibTrans" cnt="1">
        <dgm:layoutNode name="ConnectorComposite">
          <dgm:alg type="composite">
            <dgm:param type="ar" val=".4"/>
          </dgm:alg>
          <dgm:shape xmlns:r="http://schemas.openxmlformats.org/officeDocument/2006/relationships" r:blip="">
            <dgm:adjLst/>
          </dgm:shape>
          <dgm:constrLst>
            <dgm:constr type="l" for="ch" forName="TopSpacing" refType="w" fact="0"/>
            <dgm:constr type="t" for="ch" forName="TopSpacing" refType="h" fact="0"/>
            <dgm:constr type="h" for="ch" forName="TopSpacing" refType="h" fact="0.3"/>
            <dgm:constr type="w" for="ch" forName="TopSpacing" refType="w"/>
            <dgm:constr type="l" for="ch" forName="Connector" refType="w" fact="0"/>
            <dgm:constr type="t" for="ch" forName="Connector" refType="h" fact="0.3"/>
            <dgm:constr type="h" for="ch" forName="Connector" refType="h" fact="0.4"/>
            <dgm:constr type="w" for="ch" forName="Connector" refType="h" refFor="ch" refForName="Connector"/>
            <dgm:constr type="l" for="ch" forName="BottomSpacing" refType="w" fact="0"/>
            <dgm:constr type="t" for="ch" forName="BottomSpacing" refType="h" fact="0.7"/>
            <dgm:constr type="h" for="ch" forName="BottomSpacing" refType="h" fact="0.3"/>
            <dgm:constr type="w" for="ch" forName="BottomSpacing" refType="w"/>
          </dgm:constrLst>
          <dgm:layoutNode name="TopSpacing">
            <dgm:alg type="sp"/>
            <dgm:shape xmlns:r="http://schemas.openxmlformats.org/officeDocument/2006/relationships" r:blip="">
              <dgm:adjLst/>
            </dgm:shape>
          </dgm:layoutNode>
          <dgm:layoutNode name="Connector" styleLbl="alignNode1">
            <dgm:alg type="sp"/>
            <dgm:shape xmlns:r="http://schemas.openxmlformats.org/officeDocument/2006/relationships" type="flowChartConnector" r:blip="">
              <dgm:adjLst/>
            </dgm:shape>
            <dgm:presOf/>
          </dgm:layoutNode>
          <dgm:layoutNode name="BottomSpacing">
            <dgm:alg type="sp"/>
            <dgm:shape xmlns:r="http://schemas.openxmlformats.org/officeDocument/2006/relationships" r:blip="">
              <dgm:adjLst/>
            </dgm:shape>
          </dgm:layoutNode>
        </dgm:layoutNode>
      </dgm:forEach>
    </dgm:forEach>
  </dgm:layoutNode>
</dgm:layoutDef>
</file>

<file path=ppt/diagrams/layout50.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2.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4.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5.xml><?xml version="1.0" encoding="utf-8"?>
<dgm:layoutDef xmlns:dgm="http://schemas.openxmlformats.org/drawingml/2006/diagram" xmlns:a="http://schemas.openxmlformats.org/drawingml/2006/main" uniqueId="urn:microsoft.com/office/officeart/2008/layout/BubblePictureList">
  <dgm:title val=""/>
  <dgm:desc val=""/>
  <dgm:catLst>
    <dgm:cat type="picture" pri="22000"/>
    <dgm:cat type="pictureconvert" pri="22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8"/>
      <dgm:chPref val="8"/>
      <dgm:dir/>
    </dgm:varLst>
    <dgm:shape xmlns:r="http://schemas.openxmlformats.org/officeDocument/2006/relationships" r:blip="">
      <dgm:adjLst/>
    </dgm:shape>
    <dgm:choose name="Name1">
      <dgm:if name="Name2" axis="ch" ptType="node" func="cnt" op="equ" val="1">
        <dgm:alg type="composite">
          <dgm:param type="ar" val="1.7423"/>
        </dgm:alg>
        <dgm:choose name="Name3">
          <dgm:if name="Name4" func="var" arg="dir" op="equ" val="norm">
            <dgm:constrLst>
              <dgm:constr type="primFontSz" for="des" ptType="node" op="equ" val="65"/>
              <dgm:constr type="l" for="ch" forName="parent_text_1" refType="w" fact="0"/>
              <dgm:constr type="t" for="ch" forName="parent_text_1" refType="h" fact="0"/>
              <dgm:constr type="w" for="ch" forName="parent_text_1" refType="w" fact="0.6457"/>
              <dgm:constr type="h" for="ch" forName="parent_text_1" refType="h" fact="0.225"/>
              <dgm:constr type="l" for="ch" forName="image_accent_1" refType="w" fact="0.4305"/>
              <dgm:constr type="t" for="ch" forName="image_accent_1" refType="h" fact="0.2417"/>
              <dgm:constr type="w" for="ch" forName="image_accent_1" refType="w" fact="0.4352"/>
              <dgm:constr type="h" for="ch" forName="image_accent_1" refType="h" fact="0.7583"/>
              <dgm:constr type="l" for="ch" forName="accent_1" refType="w" fact="0.8709"/>
              <dgm:constr type="t" for="ch" forName="accent_1" refType="h" fact="0.1491"/>
              <dgm:constr type="w" for="ch" forName="accent_1" refType="w" fact="0.1291"/>
              <dgm:constr type="h" for="ch" forName="accent_1" refType="h" fact="0.225"/>
              <dgm:constr type="l" for="ch" forName="image_1" refType="w" fact="0.4457"/>
              <dgm:constr type="t" for="ch" forName="image_1" refType="h" fact="0.2709"/>
              <dgm:constr type="w" for="ch" forName="image_1" refType="w" fact="0.4018"/>
              <dgm:constr type="h" for="ch" forName="image_1" refType="h" fact="0.7"/>
            </dgm:constrLst>
          </dgm:if>
          <dgm:else name="Name5">
            <dgm:constrLst>
              <dgm:constr type="primFontSz" for="des" ptType="node" op="equ" val="65"/>
              <dgm:constr type="l" for="ch" forName="parent_text_1" refType="w" fact="0.3543"/>
              <dgm:constr type="t" for="ch" forName="parent_text_1" refType="h" fact="0"/>
              <dgm:constr type="w" for="ch" forName="parent_text_1" refType="w" fact="0.6457"/>
              <dgm:constr type="h" for="ch" forName="parent_text_1" refType="h" fact="0.225"/>
              <dgm:constr type="l" for="ch" forName="image_accent_1" refType="w" fact="0.1344"/>
              <dgm:constr type="t" for="ch" forName="image_accent_1" refType="h" fact="0.2417"/>
              <dgm:constr type="w" for="ch" forName="image_accent_1" refType="w" fact="0.4352"/>
              <dgm:constr type="h" for="ch" forName="image_accent_1" refType="h" fact="0.7583"/>
              <dgm:constr type="l" for="ch" forName="accent_1" refType="w" fact="0"/>
              <dgm:constr type="t" for="ch" forName="accent_1" refType="h" fact="0.1491"/>
              <dgm:constr type="w" for="ch" forName="accent_1" refType="w" fact="0.1291"/>
              <dgm:constr type="h" for="ch" forName="accent_1" refType="h" fact="0.225"/>
              <dgm:constr type="l" for="ch" forName="image_1" refType="w" fact="0.1525"/>
              <dgm:constr type="t" for="ch" forName="image_1" refType="h" fact="0.2709"/>
              <dgm:constr type="w" for="ch" forName="image_1" refType="w" fact="0.4018"/>
              <dgm:constr type="h" for="ch" forName="image_1" refType="h" fact="0.7"/>
            </dgm:constrLst>
          </dgm:else>
        </dgm:choose>
      </dgm:if>
      <dgm:if name="Name6" axis="ch" ptType="node" func="cnt" op="equ" val="2">
        <dgm:alg type="composite">
          <dgm:param type="ar" val="3.193"/>
        </dgm:alg>
        <dgm:choose name="Name7">
          <dgm:if name="Name8" func="var" arg="dir" op="equ" val="norm">
            <dgm:constrLst>
              <dgm:constr type="primFontSz" for="des" ptType="node" op="equ" val="65"/>
              <dgm:constr type="l" for="ch" forName="image_accent_1" refType="w" fact="0.2342"/>
              <dgm:constr type="t" for="ch" forName="image_accent_1" refType="h" fact="0.2354"/>
              <dgm:constr type="w" for="ch" forName="image_accent_1" refType="w" fact="0.2394"/>
              <dgm:constr type="h" for="ch" forName="image_accent_1" refType="h" fact="0.7646"/>
              <dgm:constr type="l" for="ch" forName="image_1" refType="w" fact="0.2434"/>
              <dgm:constr type="t" for="ch" forName="image_1" refType="h" fact="0.2648"/>
              <dgm:constr type="w" for="ch" forName="image_1" refType="w" fact="0.2211"/>
              <dgm:constr type="h" for="ch" forName="image_1" refType="h" fact="0.7058"/>
              <dgm:constr type="l" for="ch" forName="parent_text_1" refType="w" fact="0"/>
              <dgm:constr type="t" for="ch" forName="parent_text_1" refType="h" fact="0"/>
              <dgm:constr type="w" for="ch" forName="parent_text_1" refType="w" fact="0.3553"/>
              <dgm:constr type="h" for="ch" forName="parent_text_1" refType="h" fact="0.215"/>
              <dgm:constr type="l" for="ch" forName="image_accent_2" refType="w" fact="0.5"/>
              <dgm:constr type="t" for="ch" forName="image_accent_2" refType="h" fact="0.3883"/>
              <dgm:constr type="w" for="ch" forName="image_accent_2" refType="w" fact="0.1253"/>
              <dgm:constr type="h" for="ch" forName="image_accent_2" refType="h" fact="0.4"/>
              <dgm:constr type="l" for="ch" forName="image_2" refType="w" fact="0.5074"/>
              <dgm:constr type="t" for="ch" forName="image_2" refType="h" fact="0.4118"/>
              <dgm:constr type="w" for="ch" forName="image_2" refType="w" fact="0.1105"/>
              <dgm:constr type="h" for="ch" forName="image_2" refType="h" fact="0.3529"/>
              <dgm:constr type="l" for="ch" forName="parent_text_2" refType="w" fact="0.6447"/>
              <dgm:constr type="t" for="ch" forName="parent_text_2" refType="h" fact="0.4118"/>
              <dgm:constr type="w" for="ch" forName="parent_text_2" refType="w" fact="0.3553"/>
              <dgm:constr type="h" for="ch" forName="parent_text_2" refType="h" fact="0.3529"/>
              <dgm:constr type="l" for="ch" forName="accent_1" refType="w" fact="0.6316"/>
              <dgm:constr type="t" for="ch" forName="accent_1" refType="h" fact="0.7899"/>
              <dgm:constr type="w" for="ch" forName="accent_1" refType="w" fact="0.0395"/>
              <dgm:constr type="h" for="ch" forName="accent_1" refType="h" fact="0.126"/>
            </dgm:constrLst>
          </dgm:if>
          <dgm:else name="Name9">
            <dgm:constrLst>
              <dgm:constr type="primFontSz" for="des" ptType="node" op="equ" val="65"/>
              <dgm:constr type="l" for="ch" forName="image_accent_2" refType="w" fact="0.3747"/>
              <dgm:constr type="t" for="ch" forName="image_accent_2" refType="h" fact="0.3883"/>
              <dgm:constr type="w" for="ch" forName="image_accent_2" refType="w" fact="0.1253"/>
              <dgm:constr type="h" for="ch" forName="image_accent_2" refType="h" fact="0.4"/>
              <dgm:constr type="l" for="ch" forName="image_2" refType="w" fact="0.3821"/>
              <dgm:constr type="t" for="ch" forName="image_2" refType="h" fact="0.4118"/>
              <dgm:constr type="w" for="ch" forName="image_2" refType="w" fact="0.1105"/>
              <dgm:constr type="h" for="ch" forName="image_2" refType="h" fact="0.3529"/>
              <dgm:constr type="l" for="ch" forName="parent_text_1" refType="w" fact="0.6447"/>
              <dgm:constr type="t" for="ch" forName="parent_text_1" refType="h" fact="0"/>
              <dgm:constr type="w" for="ch" forName="parent_text_1" refType="w" fact="0.3553"/>
              <dgm:constr type="h" for="ch" forName="parent_text_1" refType="h" fact="0.215"/>
              <dgm:constr type="l" for="ch" forName="parent_text_2" refType="w" fact="0"/>
              <dgm:constr type="t" for="ch" forName="parent_text_2" refType="h" fact="0.4118"/>
              <dgm:constr type="w" for="ch" forName="parent_text_2" refType="w" fact="0.3553"/>
              <dgm:constr type="h" for="ch" forName="parent_text_2" refType="h" fact="0.3529"/>
              <dgm:constr type="l" for="ch" forName="image_accent_1" refType="w" fact="0.5263"/>
              <dgm:constr type="t" for="ch" forName="image_accent_1" refType="h" fact="0.2354"/>
              <dgm:constr type="w" for="ch" forName="image_accent_1" refType="w" fact="0.2394"/>
              <dgm:constr type="h" for="ch" forName="image_accent_1" refType="h" fact="0.7646"/>
              <dgm:constr type="l" for="ch" forName="image_1" refType="w" fact="0.5355"/>
              <dgm:constr type="t" for="ch" forName="image_1" refType="h" fact="0.2648"/>
              <dgm:constr type="w" for="ch" forName="image_1" refType="w" fact="0.2211"/>
              <dgm:constr type="h" for="ch" forName="image_1" refType="h" fact="0.7058"/>
              <dgm:constr type="l" for="ch" forName="accent_1" refType="w" fact="0.3289"/>
              <dgm:constr type="t" for="ch" forName="accent_1" refType="h" fact="0.7899"/>
              <dgm:constr type="w" for="ch" forName="accent_1" refType="w" fact="0.0395"/>
              <dgm:constr type="h" for="ch" forName="accent_1" refType="h" fact="0.126"/>
            </dgm:constrLst>
          </dgm:else>
        </dgm:choose>
      </dgm:if>
      <dgm:if name="Name10" axis="ch" ptType="node" func="cnt" op="equ" val="3">
        <dgm:alg type="composite">
          <dgm:param type="ar" val="2.4052"/>
        </dgm:alg>
        <dgm:choose name="Name11">
          <dgm:if name="Name12" func="var" arg="dir" op="equ" val="norm">
            <dgm:constrLst>
              <dgm:constr type="primFontSz" for="des" ptType="node" op="equ" val="65"/>
              <dgm:constr type="l" for="ch" forName="accent_3" refType="w" fact="0.6316"/>
              <dgm:constr type="t" for="ch" forName="accent_3" refType="h" fact="0.8355"/>
              <dgm:constr type="w" for="ch" forName="accent_3" refType="w" fact="0.0395"/>
              <dgm:constr type="h" for="ch" forName="accent_3" refType="h" fact="0.0949"/>
              <dgm:constr type="l" for="ch" forName="image_accent_2" refType="w" fact="0.4936"/>
              <dgm:constr type="t" for="ch" forName="image_accent_2" refType="h" fact="0.5329"/>
              <dgm:constr type="w" for="ch" forName="image_accent_2" refType="w" fact="0.1253"/>
              <dgm:constr type="h" for="ch" forName="image_accent_2" refType="h" fact="0.3013"/>
              <dgm:constr type="l" for="ch" forName="image_2" refType="w" fact="0.501"/>
              <dgm:constr type="t" for="ch" forName="image_2" refType="h" fact="0.5507"/>
              <dgm:constr type="w" for="ch" forName="image_2" refType="w" fact="0.1105"/>
              <dgm:constr type="h" for="ch" forName="image_2" refType="h" fact="0.2658"/>
              <dgm:constr type="l" for="ch" forName="image_accent_3" refType="w" fact="0.4446"/>
              <dgm:constr type="t" for="ch" forName="image_accent_3" refType="h" fact="0.1076"/>
              <dgm:constr type="w" for="ch" forName="image_accent_3" refType="w" fact="0.1606"/>
              <dgm:constr type="h" for="ch" forName="image_accent_3" refType="h" fact="0.3864"/>
              <dgm:constr type="l" for="ch" forName="image_3" refType="w" fact="0.4531"/>
              <dgm:constr type="t" for="ch" forName="image_3" refType="h" fact="0.128"/>
              <dgm:constr type="w" for="ch" forName="image_3" refType="w" fact="0.1437"/>
              <dgm:constr type="h" for="ch" forName="image_3" refType="h" fact="0.3456"/>
              <dgm:constr type="l" for="ch" forName="image_accent_1" refType="w" fact="0.2368"/>
              <dgm:constr type="t" for="ch" forName="image_accent_1" refType="h" fact="0.4241"/>
              <dgm:constr type="w" for="ch" forName="image_accent_1" refType="w" fact="0.2394"/>
              <dgm:constr type="h" for="ch" forName="image_accent_1" refType="h" fact="0.5759"/>
              <dgm:constr type="l" for="ch" forName="image_1" refType="w" fact="0.246"/>
              <dgm:constr type="t" for="ch" forName="image_1" refType="h" fact="0.4462"/>
              <dgm:constr type="w" for="ch" forName="image_1" refType="w" fact="0.2211"/>
              <dgm:constr type="h" for="ch" forName="image_1" refType="h" fact="0.5317"/>
              <dgm:constr type="l" for="ch" forName="parent_text_1" refType="w" fact="0"/>
              <dgm:constr type="t" for="ch" forName="parent_text_1" refType="h" fact="0.128"/>
              <dgm:constr type="w" for="ch" forName="parent_text_1" refType="w" fact="0.3553"/>
              <dgm:constr type="h" for="ch" forName="parent_text_1" refType="h" fact="0.2775"/>
              <dgm:constr type="l" for="ch" forName="accent_1" refType="w" fact="0.3895"/>
              <dgm:constr type="t" for="ch" forName="accent_1" refType="h" fact="0"/>
              <dgm:constr type="w" for="ch" forName="accent_1" refType="w" fact="0.0711"/>
              <dgm:constr type="h" for="ch" forName="accent_1" refType="h" fact="0.1709"/>
              <dgm:constr type="l" for="ch" forName="parent_text_2" refType="w" fact="0.6447"/>
              <dgm:constr type="t" for="ch" forName="parent_text_2" refType="h" fact="0.5507"/>
              <dgm:constr type="w" for="ch" forName="parent_text_2" refType="w" fact="0.3553"/>
              <dgm:constr type="h" for="ch" forName="parent_text_2" refType="h" fact="0.2658"/>
              <dgm:constr type="l" for="ch" forName="parent_text_3" refType="w" fact="0.6316"/>
              <dgm:constr type="t" for="ch" forName="parent_text_3" refType="h" fact="0.128"/>
              <dgm:constr type="w" for="ch" forName="parent_text_3" refType="w" fact="0.3553"/>
              <dgm:constr type="h" for="ch" forName="parent_text_3" refType="h" fact="0.3456"/>
              <dgm:constr type="l" for="ch" forName="accent_2" refType="w" fact="0.5789"/>
              <dgm:constr type="t" for="ch" forName="accent_2" refType="h" fact="0.0127"/>
              <dgm:constr type="w" for="ch" forName="accent_2" refType="w" fact="0.0526"/>
              <dgm:constr type="h" for="ch" forName="accent_2" refType="h" fact="0.1266"/>
            </dgm:constrLst>
          </dgm:if>
          <dgm:else name="Name13">
            <dgm:constrLst>
              <dgm:constr type="primFontSz" for="des" ptType="node" op="equ" val="65"/>
              <dgm:constr type="l" for="ch" forName="accent_1" refType="w" fact="0.3289"/>
              <dgm:constr type="t" for="ch" forName="accent_1" refType="h" fact="0.8355"/>
              <dgm:constr type="w" for="ch" forName="accent_1" refType="w" fact="0.0395"/>
              <dgm:constr type="h" for="ch" forName="accent_1" refType="h" fact="0.0949"/>
              <dgm:constr type="l" for="ch" forName="image_accent_2" refType="w" fact="0.3811"/>
              <dgm:constr type="t" for="ch" forName="image_accent_2" refType="h" fact="0.5329"/>
              <dgm:constr type="w" for="ch" forName="image_accent_2" refType="w" fact="0.1253"/>
              <dgm:constr type="h" for="ch" forName="image_accent_2" refType="h" fact="0.3013"/>
              <dgm:constr type="l" for="ch" forName="image_2" refType="w" fact="0.3885"/>
              <dgm:constr type="t" for="ch" forName="image_2" refType="h" fact="0.5507"/>
              <dgm:constr type="w" for="ch" forName="image_2" refType="w" fact="0.1105"/>
              <dgm:constr type="h" for="ch" forName="image_2" refType="h" fact="0.2658"/>
              <dgm:constr type="l" for="ch" forName="image_accent_3" refType="w" fact="0.3947"/>
              <dgm:constr type="t" for="ch" forName="image_accent_3" refType="h" fact="0.1076"/>
              <dgm:constr type="w" for="ch" forName="image_accent_3" refType="w" fact="0.1606"/>
              <dgm:constr type="h" for="ch" forName="image_accent_3" refType="h" fact="0.3864"/>
              <dgm:constr type="l" for="ch" forName="image_3" refType="w" fact="0.4032"/>
              <dgm:constr type="t" for="ch" forName="image_3" refType="h" fact="0.128"/>
              <dgm:constr type="w" for="ch" forName="image_3" refType="w" fact="0.1437"/>
              <dgm:constr type="h" for="ch" forName="image_3" refType="h" fact="0.3456"/>
              <dgm:constr type="l" for="ch" forName="image_accent_1" refType="w" fact="0.5237"/>
              <dgm:constr type="t" for="ch" forName="image_accent_1" refType="h" fact="0.4241"/>
              <dgm:constr type="w" for="ch" forName="image_accent_1" refType="w" fact="0.2394"/>
              <dgm:constr type="h" for="ch" forName="image_accent_1" refType="h" fact="0.5759"/>
              <dgm:constr type="l" for="ch" forName="image_1" refType="w" fact="0.5329"/>
              <dgm:constr type="t" for="ch" forName="image_1" refType="h" fact="0.4462"/>
              <dgm:constr type="w" for="ch" forName="image_1" refType="w" fact="0.2211"/>
              <dgm:constr type="h" for="ch" forName="image_1" refType="h" fact="0.5317"/>
              <dgm:constr type="l" for="ch" forName="parent_text_1" refType="w" fact="0.6447"/>
              <dgm:constr type="t" for="ch" forName="parent_text_1" refType="h" fact="0.128"/>
              <dgm:constr type="w" for="ch" forName="parent_text_1" refType="w" fact="0.3553"/>
              <dgm:constr type="h" for="ch" forName="parent_text_1" refType="h" fact="0.2775"/>
              <dgm:constr type="l" for="ch" forName="accent_2" refType="w" fact="0.5395"/>
              <dgm:constr type="t" for="ch" forName="accent_2" refType="h" fact="0"/>
              <dgm:constr type="w" for="ch" forName="accent_2" refType="w" fact="0.0711"/>
              <dgm:constr type="h" for="ch" forName="accent_2" refType="h" fact="0.1709"/>
              <dgm:constr type="l" for="ch" forName="parent_text_3" refType="w" fact="0.0132"/>
              <dgm:constr type="t" for="ch" forName="parent_text_3" refType="h" fact="0.128"/>
              <dgm:constr type="w" for="ch" forName="parent_text_3" refType="w" fact="0.3553"/>
              <dgm:constr type="h" for="ch" forName="parent_text_3" refType="h" fact="0.3456"/>
              <dgm:constr type="l" for="ch" forName="parent_text_2" refType="w" fact="0"/>
              <dgm:constr type="t" for="ch" forName="parent_text_2" refType="h" fact="0.5507"/>
              <dgm:constr type="w" for="ch" forName="parent_text_2" refType="w" fact="0.3553"/>
              <dgm:constr type="h" for="ch" forName="parent_text_2" refType="h" fact="0.2658"/>
              <dgm:constr type="l" for="ch" forName="accent_3" refType="w" fact="0.3684"/>
              <dgm:constr type="t" for="ch" forName="accent_3" refType="h" fact="0.0127"/>
              <dgm:constr type="w" for="ch" forName="accent_3" refType="w" fact="0.0526"/>
              <dgm:constr type="h" for="ch" forName="accent_3" refType="h" fact="0.1266"/>
            </dgm:constrLst>
          </dgm:else>
        </dgm:choose>
      </dgm:if>
      <dgm:if name="Name14" axis="ch" ptType="node" func="cnt" op="equ" val="4">
        <dgm:alg type="composite">
          <dgm:param type="ar" val="1.6704"/>
        </dgm:alg>
        <dgm:choose name="Name15">
          <dgm:if name="Name16" func="var" arg="dir" op="equ" val="norm">
            <dgm:constrLst>
              <dgm:constr type="primFontSz" for="des" ptType="node" op="equ" val="65"/>
              <dgm:constr type="l" for="ch" forName="image_accent_4" refType="w" fact="0.4626"/>
              <dgm:constr type="t" for="ch" forName="image_accent_4" refType="h" fact="0.1415"/>
              <dgm:constr type="w" for="ch" forName="image_accent_4" refType="w" fact="0.1126"/>
              <dgm:constr type="h" for="ch" forName="image_accent_4" refType="h" fact="0.1881"/>
              <dgm:constr type="l" for="ch" forName="image_4" refType="w" fact="0.4692"/>
              <dgm:constr type="t" for="ch" forName="image_4" refType="h" fact="0.1526"/>
              <dgm:constr type="w" for="ch" forName="image_4" refType="w" fact="0.0994"/>
              <dgm:constr type="h" for="ch" forName="image_4" refType="h" fact="0.166"/>
              <dgm:constr type="l" for="ch" forName="image_accent_2" refType="w" fact="0.4936"/>
              <dgm:constr type="t" for="ch" forName="image_accent_2" refType="h" fact="0.6756"/>
              <dgm:constr type="w" for="ch" forName="image_accent_2" refType="w" fact="0.1253"/>
              <dgm:constr type="h" for="ch" forName="image_accent_2" refType="h" fact="0.2092"/>
              <dgm:constr type="l" for="ch" forName="image_2" refType="w" fact="0.501"/>
              <dgm:constr type="t" for="ch" forName="image_2" refType="h" fact="0.6879"/>
              <dgm:constr type="w" for="ch" forName="image_2" refType="w" fact="0.1105"/>
              <dgm:constr type="h" for="ch" forName="image_2" refType="h" fact="0.1846"/>
              <dgm:constr type="l" for="ch" forName="image_accent_3" refType="w" fact="0.4446"/>
              <dgm:constr type="t" for="ch" forName="image_accent_3" refType="h" fact="0.3802"/>
              <dgm:constr type="w" for="ch" forName="image_accent_3" refType="w" fact="0.1606"/>
              <dgm:constr type="h" for="ch" forName="image_accent_3" refType="h" fact="0.2683"/>
              <dgm:constr type="l" for="ch" forName="image_3" refType="w" fact="0.4531"/>
              <dgm:constr type="t" for="ch" forName="image_3" refType="h" fact="0.3944"/>
              <dgm:constr type="w" for="ch" forName="image_3" refType="w" fact="0.1437"/>
              <dgm:constr type="h" for="ch" forName="image_3" refType="h" fact="0.24"/>
              <dgm:constr type="l" for="ch" forName="image_accent_1" refType="w" fact="0.2368"/>
              <dgm:constr type="t" for="ch" forName="image_accent_1" refType="h" fact="0.6"/>
              <dgm:constr type="w" for="ch" forName="image_accent_1" refType="w" fact="0.2394"/>
              <dgm:constr type="h" for="ch" forName="image_accent_1" refType="h" fact="0.4"/>
              <dgm:constr type="l" for="ch" forName="image_1" refType="w" fact="0.246"/>
              <dgm:constr type="t" for="ch" forName="image_1" refType="h" fact="0.6154"/>
              <dgm:constr type="w" for="ch" forName="image_1" refType="w" fact="0.2211"/>
              <dgm:constr type="h" for="ch" forName="image_1" refType="h" fact="0.3692"/>
              <dgm:constr type="l" for="ch" forName="parent_text_1" refType="w" fact="0"/>
              <dgm:constr type="t" for="ch" forName="parent_text_1" refType="h" fact="0.3944"/>
              <dgm:constr type="w" for="ch" forName="parent_text_1" refType="w" fact="0.3553"/>
              <dgm:constr type="h" for="ch" forName="parent_text_1" refType="h" fact="0.1931"/>
              <dgm:constr type="l" for="ch" forName="accent_1" refType="w" fact="0.3895"/>
              <dgm:constr type="t" for="ch" forName="accent_1" refType="h" fact="0.3055"/>
              <dgm:constr type="w" for="ch" forName="accent_1" refType="w" fact="0.0711"/>
              <dgm:constr type="h" for="ch" forName="accent_1" refType="h" fact="0.1187"/>
              <dgm:constr type="l" for="ch" forName="parent_text_3" refType="w" fact="0.6316"/>
              <dgm:constr type="t" for="ch" forName="parent_text_3" refType="h" fact="0.3944"/>
              <dgm:constr type="w" for="ch" forName="parent_text_3" refType="w" fact="0.3553"/>
              <dgm:constr type="h" for="ch" forName="parent_text_3" refType="h" fact="0.24"/>
              <dgm:constr type="l" for="ch" forName="parent_text_2" refType="w" fact="0.6447"/>
              <dgm:constr type="t" for="ch" forName="parent_text_2" refType="h" fact="0.6879"/>
              <dgm:constr type="w" for="ch" forName="parent_text_2" refType="w" fact="0.3553"/>
              <dgm:constr type="h" for="ch" forName="parent_text_2" refType="h" fact="0.1846"/>
              <dgm:constr type="l" for="ch" forName="accent_2" refType="w" fact="0.5347"/>
              <dgm:constr type="t" for="ch" forName="accent_2" refType="h" fact="0.044"/>
              <dgm:constr type="w" for="ch" forName="accent_2" refType="w" fact="0.0526"/>
              <dgm:constr type="h" for="ch" forName="accent_2" refType="h" fact="0.0879"/>
              <dgm:constr type="l" for="ch" forName="accent_3" refType="w" fact="0.6005"/>
              <dgm:constr type="t" for="ch" forName="accent_3" refType="h" fact="0"/>
              <dgm:constr type="w" for="ch" forName="accent_3" refType="w" fact="0.0263"/>
              <dgm:constr type="h" for="ch" forName="accent_3" refType="h" fact="0.044"/>
              <dgm:constr type="l" for="ch" forName="parent_text_4" refType="w" fact="0.6005"/>
              <dgm:constr type="t" for="ch" forName="parent_text_4" refType="h" fact="0.1526"/>
              <dgm:constr type="w" for="ch" forName="parent_text_4" refType="w" fact="0.3553"/>
              <dgm:constr type="h" for="ch" forName="parent_text_4" refType="h" fact="0.166"/>
              <dgm:constr type="l" for="ch" forName="accent_4" refType="w" fact="0.6268"/>
              <dgm:constr type="t" for="ch" forName="accent_4" refType="h" fact="0.8791"/>
              <dgm:constr type="w" for="ch" forName="accent_4" refType="w" fact="0.0395"/>
              <dgm:constr type="h" for="ch" forName="accent_4" refType="h" fact="0.0659"/>
            </dgm:constrLst>
          </dgm:if>
          <dgm:else name="Name17">
            <dgm:constrLst>
              <dgm:constr type="primFontSz" for="des" ptType="node" op="equ" val="65"/>
              <dgm:constr type="l" for="ch" forName="image_accent_4" refType="w" fact="0.4248"/>
              <dgm:constr type="t" for="ch" forName="image_accent_4" refType="h" fact="0.1415"/>
              <dgm:constr type="w" for="ch" forName="image_accent_4" refType="w" fact="0.1126"/>
              <dgm:constr type="h" for="ch" forName="image_accent_4" refType="h" fact="0.1881"/>
              <dgm:constr type="l" for="ch" forName="image_4" refType="w" fact="0.4314"/>
              <dgm:constr type="t" for="ch" forName="image_4" refType="h" fact="0.1526"/>
              <dgm:constr type="w" for="ch" forName="image_4" refType="w" fact="0.0994"/>
              <dgm:constr type="h" for="ch" forName="image_4" refType="h" fact="0.166"/>
              <dgm:constr type="l" for="ch" forName="image_accent_2" refType="w" fact="0.3811"/>
              <dgm:constr type="t" for="ch" forName="image_accent_2" refType="h" fact="0.6756"/>
              <dgm:constr type="w" for="ch" forName="image_accent_2" refType="w" fact="0.1253"/>
              <dgm:constr type="h" for="ch" forName="image_accent_2" refType="h" fact="0.2092"/>
              <dgm:constr type="l" for="ch" forName="image_2" refType="w" fact="0.3885"/>
              <dgm:constr type="t" for="ch" forName="image_2" refType="h" fact="0.6879"/>
              <dgm:constr type="w" for="ch" forName="image_2" refType="w" fact="0.1105"/>
              <dgm:constr type="h" for="ch" forName="image_2" refType="h" fact="0.1846"/>
              <dgm:constr type="l" for="ch" forName="image_accent_3" refType="w" fact="0.3947"/>
              <dgm:constr type="t" for="ch" forName="image_accent_3" refType="h" fact="0.3802"/>
              <dgm:constr type="w" for="ch" forName="image_accent_3" refType="w" fact="0.1606"/>
              <dgm:constr type="h" for="ch" forName="image_accent_3" refType="h" fact="0.2683"/>
              <dgm:constr type="l" for="ch" forName="image_3" refType="w" fact="0.4032"/>
              <dgm:constr type="t" for="ch" forName="image_3" refType="h" fact="0.3944"/>
              <dgm:constr type="w" for="ch" forName="image_3" refType="w" fact="0.1437"/>
              <dgm:constr type="h" for="ch" forName="image_3" refType="h" fact="0.24"/>
              <dgm:constr type="l" for="ch" forName="image_accent_1" refType="w" fact="0.5237"/>
              <dgm:constr type="t" for="ch" forName="image_accent_1" refType="h" fact="0.6"/>
              <dgm:constr type="w" for="ch" forName="image_accent_1" refType="w" fact="0.2394"/>
              <dgm:constr type="h" for="ch" forName="image_accent_1" refType="h" fact="0.4"/>
              <dgm:constr type="l" for="ch" forName="image_1" refType="w" fact="0.5329"/>
              <dgm:constr type="t" for="ch" forName="image_1" refType="h" fact="0.6154"/>
              <dgm:constr type="w" for="ch" forName="image_1" refType="w" fact="0.2211"/>
              <dgm:constr type="h" for="ch" forName="image_1" refType="h" fact="0.3692"/>
              <dgm:constr type="l" for="ch" forName="parent_text_1" refType="w" fact="0.6447"/>
              <dgm:constr type="t" for="ch" forName="parent_text_1" refType="h" fact="0.3944"/>
              <dgm:constr type="w" for="ch" forName="parent_text_1" refType="w" fact="0.3553"/>
              <dgm:constr type="h" for="ch" forName="parent_text_1" refType="h" fact="0.1931"/>
              <dgm:constr type="l" for="ch" forName="accent_1" refType="w" fact="0.5395"/>
              <dgm:constr type="t" for="ch" forName="accent_1" refType="h" fact="0.3055"/>
              <dgm:constr type="w" for="ch" forName="accent_1" refType="w" fact="0.0711"/>
              <dgm:constr type="h" for="ch" forName="accent_1" refType="h" fact="0.1187"/>
              <dgm:constr type="l" for="ch" forName="parent_text_3" refType="w" fact="0.0132"/>
              <dgm:constr type="t" for="ch" forName="parent_text_3" refType="h" fact="0.3944"/>
              <dgm:constr type="w" for="ch" forName="parent_text_3" refType="w" fact="0.3553"/>
              <dgm:constr type="h" for="ch" forName="parent_text_3" refType="h" fact="0.24"/>
              <dgm:constr type="l" for="ch" forName="parent_text_2" refType="w" fact="0"/>
              <dgm:constr type="t" for="ch" forName="parent_text_2" refType="h" fact="0.6879"/>
              <dgm:constr type="w" for="ch" forName="parent_text_2" refType="w" fact="0.3553"/>
              <dgm:constr type="h" for="ch" forName="parent_text_2" refType="h" fact="0.1846"/>
              <dgm:constr type="l" for="ch" forName="accent_2" refType="w" fact="0.4126"/>
              <dgm:constr type="t" for="ch" forName="accent_2" refType="h" fact="0.044"/>
              <dgm:constr type="w" for="ch" forName="accent_2" refType="w" fact="0.0526"/>
              <dgm:constr type="h" for="ch" forName="accent_2" refType="h" fact="0.0879"/>
              <dgm:constr type="l" for="ch" forName="accent_3" refType="w" fact="0.3732"/>
              <dgm:constr type="t" for="ch" forName="accent_3" refType="h" fact="0"/>
              <dgm:constr type="w" for="ch" forName="accent_3" refType="w" fact="0.0263"/>
              <dgm:constr type="h" for="ch" forName="accent_3" refType="h" fact="0.044"/>
              <dgm:constr type="l" for="ch" forName="parent_text_4" refType="w" fact="0.0442"/>
              <dgm:constr type="t" for="ch" forName="parent_text_4" refType="h" fact="0.1526"/>
              <dgm:constr type="w" for="ch" forName="parent_text_4" refType="w" fact="0.3553"/>
              <dgm:constr type="h" for="ch" forName="parent_text_4" refType="h" fact="0.166"/>
              <dgm:constr type="l" for="ch" forName="accent_4" refType="w" fact="0.3337"/>
              <dgm:constr type="t" for="ch" forName="accent_4" refType="h" fact="0.8791"/>
              <dgm:constr type="w" for="ch" forName="accent_4" refType="w" fact="0.0395"/>
              <dgm:constr type="h" for="ch" forName="accent_4" refType="h" fact="0.0659"/>
            </dgm:constrLst>
          </dgm:else>
        </dgm:choose>
      </dgm:if>
      <dgm:if name="Name18" axis="ch" ptType="node" func="cnt" op="equ" val="5">
        <dgm:alg type="composite">
          <dgm:param type="ar" val="1.5076"/>
        </dgm:alg>
        <dgm:choose name="Name19">
          <dgm:if name="Name20" func="var" arg="dir" op="equ" val="norm">
            <dgm:constrLst>
              <dgm:constr type="primFontSz" for="des" ptType="node" op="equ" val="65"/>
              <dgm:constr type="l" for="ch" forName="image_accent_5" refType="w" fact="0.5301"/>
              <dgm:constr type="t" for="ch" forName="image_accent_5" refType="h" fact="0.0862"/>
              <dgm:constr type="w" for="ch" forName="image_accent_5" refType="w" fact="0.1022"/>
              <dgm:constr type="h" for="ch" forName="image_accent_5" refType="h" fact="0.1541"/>
              <dgm:constr type="l" for="ch" forName="image_5" refType="w" fact="0.5361"/>
              <dgm:constr type="t" for="ch" forName="image_5" refType="h" fact="0.0953"/>
              <dgm:constr type="w" for="ch" forName="image_5" refType="w" fact="0.0902"/>
              <dgm:constr type="h" for="ch" forName="image_5" refType="h" fact="0.1359"/>
              <dgm:constr type="l" for="ch" forName="image_accent_4" refType="w" fact="0.4528"/>
              <dgm:constr type="t" for="ch" forName="image_accent_4" refType="h" fact="0.2416"/>
              <dgm:constr type="w" for="ch" forName="image_accent_4" refType="w" fact="0.1103"/>
              <dgm:constr type="h" for="ch" forName="image_accent_4" refType="h" fact="0.1662"/>
              <dgm:constr type="l" for="ch" forName="image_4" refType="w" fact="0.4593"/>
              <dgm:constr type="t" for="ch" forName="image_4" refType="h" fact="0.2513"/>
              <dgm:constr type="w" for="ch" forName="image_4" refType="w" fact="0.0973"/>
              <dgm:constr type="h" for="ch" forName="image_4" refType="h" fact="0.1467"/>
              <dgm:constr type="l" for="ch" forName="image_accent_2" refType="w" fact="0.4832"/>
              <dgm:constr type="t" for="ch" forName="image_accent_2" refType="h" fact="0.7134"/>
              <dgm:constr type="w" for="ch" forName="image_accent_2" refType="w" fact="0.1226"/>
              <dgm:constr type="h" for="ch" forName="image_accent_2" refType="h" fact="0.1849"/>
              <dgm:constr type="l" for="ch" forName="image_2" refType="w" fact="0.4904"/>
              <dgm:constr type="t" for="ch" forName="image_2" refType="h" fact="0.7243"/>
              <dgm:constr type="w" for="ch" forName="image_2" refType="w" fact="0.1082"/>
              <dgm:constr type="h" for="ch" forName="image_2" refType="h" fact="0.1631"/>
              <dgm:constr type="l" for="ch" forName="image_accent_3" refType="w" fact="0.4352"/>
              <dgm:constr type="t" for="ch" forName="image_accent_3" refType="h" fact="0.4525"/>
              <dgm:constr type="w" for="ch" forName="image_accent_3" refType="w" fact="0.1573"/>
              <dgm:constr type="h" for="ch" forName="image_accent_3" refType="h" fact="0.2371"/>
              <dgm:constr type="l" for="ch" forName="image_3" refType="w" fact="0.4435"/>
              <dgm:constr type="t" for="ch" forName="image_3" refType="h" fact="0.465"/>
              <dgm:constr type="w" for="ch" forName="image_3" refType="w" fact="0.1407"/>
              <dgm:constr type="h" for="ch" forName="image_3" refType="h" fact="0.212"/>
              <dgm:constr type="l" for="ch" forName="image_accent_1" refType="w" fact="0.2318"/>
              <dgm:constr type="t" for="ch" forName="image_accent_1" refType="h" fact="0.6466"/>
              <dgm:constr type="w" for="ch" forName="image_accent_1" refType="w" fact="0.2344"/>
              <dgm:constr type="h" for="ch" forName="image_accent_1" refType="h" fact="0.3534"/>
              <dgm:constr type="l" for="ch" forName="image_1" refType="w" fact="0.2408"/>
              <dgm:constr type="t" for="ch" forName="image_1" refType="h" fact="0.6602"/>
              <dgm:constr type="w" for="ch" forName="image_1" refType="w" fact="0.2164"/>
              <dgm:constr type="h" for="ch" forName="image_1" refType="h" fact="0.3262"/>
              <dgm:constr type="l" for="ch" forName="parent_text_1" refType="w" fact="0"/>
              <dgm:constr type="t" for="ch" forName="parent_text_1" refType="h" fact="0.465"/>
              <dgm:constr type="w" for="ch" forName="parent_text_1" refType="w" fact="0.3478"/>
              <dgm:constr type="h" for="ch" forName="parent_text_1" refType="h" fact="0.165"/>
              <dgm:constr type="l" for="ch" forName="accent_1" refType="w" fact="0.3813"/>
              <dgm:constr type="t" for="ch" forName="accent_1" refType="h" fact="0.3864"/>
              <dgm:constr type="w" for="ch" forName="accent_1" refType="w" fact="0.0696"/>
              <dgm:constr type="h" for="ch" forName="accent_1" refType="h" fact="0.1049"/>
              <dgm:constr type="l" for="ch" forName="parent_text_3" refType="w" fact="0.6182"/>
              <dgm:constr type="t" for="ch" forName="parent_text_3" refType="h" fact="0.465"/>
              <dgm:constr type="w" for="ch" forName="parent_text_3" refType="w" fact="0.3478"/>
              <dgm:constr type="h" for="ch" forName="parent_text_3" refType="h" fact="0.212"/>
              <dgm:constr type="l" for="ch" forName="parent_text_2" refType="w" fact="0.6311"/>
              <dgm:constr type="t" for="ch" forName="parent_text_2" refType="h" fact="0.7243"/>
              <dgm:constr type="w" for="ch" forName="parent_text_2" refType="w" fact="0.3478"/>
              <dgm:constr type="h" for="ch" forName="parent_text_2" refType="h" fact="0.1631"/>
              <dgm:constr type="l" for="ch" forName="parent_text_4" refType="w" fact="0.5878"/>
              <dgm:constr type="t" for="ch" forName="parent_text_4" refType="h" fact="0.2513"/>
              <dgm:constr type="w" for="ch" forName="parent_text_4" refType="w" fact="0.3478"/>
              <dgm:constr type="h" for="ch" forName="parent_text_4" refType="h" fact="0.1467"/>
              <dgm:constr type="l" for="ch" forName="accent_2" refType="w" fact="0.6265"/>
              <dgm:constr type="t" for="ch" forName="accent_2" refType="h" fact="0.0194"/>
              <dgm:constr type="w" for="ch" forName="accent_2" refType="w" fact="0.0515"/>
              <dgm:constr type="h" for="ch" forName="accent_2" refType="h" fact="0.0777"/>
              <dgm:constr type="l" for="ch" forName="accent_3" refType="w" fact="0.7038"/>
              <dgm:constr type="t" for="ch" forName="accent_3" refType="h" fact="0"/>
              <dgm:constr type="w" for="ch" forName="accent_3" refType="w" fact="0.0258"/>
              <dgm:constr type="h" for="ch" forName="accent_3" refType="h" fact="0.0388"/>
              <dgm:constr type="l" for="ch" forName="parent_text_5" refType="w" fact="0.6522"/>
              <dgm:constr type="t" for="ch" forName="parent_text_5" refType="h" fact="0.0953"/>
              <dgm:constr type="w" for="ch" forName="parent_text_5" refType="w" fact="0.3478"/>
              <dgm:constr type="h" for="ch" forName="parent_text_5" refType="h" fact="0.1359"/>
              <dgm:constr type="l" for="ch" forName="accent_4" refType="w" fact="0.6136"/>
              <dgm:constr type="t" for="ch" forName="accent_4" refType="h" fact="0.8932"/>
              <dgm:constr type="w" for="ch" forName="accent_4" refType="w" fact="0.0386"/>
              <dgm:constr type="h" for="ch" forName="accent_4" refType="h" fact="0.0583"/>
            </dgm:constrLst>
          </dgm:if>
          <dgm:else name="Name21">
            <dgm:constrLst>
              <dgm:constr type="primFontSz" for="des" ptType="node" op="equ" val="65"/>
              <dgm:constr type="l" for="ch" forName="image_accent_5" refType="w" fact="0.3677"/>
              <dgm:constr type="t" for="ch" forName="image_accent_5" refType="h" fact="0.0862"/>
              <dgm:constr type="w" for="ch" forName="image_accent_5" refType="w" fact="0.1022"/>
              <dgm:constr type="h" for="ch" forName="image_accent_5" refType="h" fact="0.1541"/>
              <dgm:constr type="l" for="ch" forName="image_5" refType="w" fact="0.3738"/>
              <dgm:constr type="t" for="ch" forName="image_5" refType="h" fact="0.0953"/>
              <dgm:constr type="w" for="ch" forName="image_5" refType="w" fact="0.0902"/>
              <dgm:constr type="h" for="ch" forName="image_5" refType="h" fact="0.1359"/>
              <dgm:constr type="l" for="ch" forName="image_accent_4" refType="w" fact="0.437"/>
              <dgm:constr type="t" for="ch" forName="image_accent_4" refType="h" fact="0.2416"/>
              <dgm:constr type="w" for="ch" forName="image_accent_4" refType="w" fact="0.1103"/>
              <dgm:constr type="h" for="ch" forName="image_accent_4" refType="h" fact="0.1662"/>
              <dgm:constr type="l" for="ch" forName="image_4" refType="w" fact="0.4434"/>
              <dgm:constr type="t" for="ch" forName="image_4" refType="h" fact="0.2513"/>
              <dgm:constr type="w" for="ch" forName="image_4" refType="w" fact="0.0973"/>
              <dgm:constr type="h" for="ch" forName="image_4" refType="h" fact="0.1467"/>
              <dgm:constr type="l" for="ch" forName="image_accent_2" refType="w" fact="0.3942"/>
              <dgm:constr type="t" for="ch" forName="image_accent_2" refType="h" fact="0.7134"/>
              <dgm:constr type="w" for="ch" forName="image_accent_2" refType="w" fact="0.1226"/>
              <dgm:constr type="h" for="ch" forName="image_accent_2" refType="h" fact="0.1849"/>
              <dgm:constr type="l" for="ch" forName="image_2" refType="w" fact="0.4014"/>
              <dgm:constr type="t" for="ch" forName="image_2" refType="h" fact="0.7243"/>
              <dgm:constr type="w" for="ch" forName="image_2" refType="w" fact="0.1082"/>
              <dgm:constr type="h" for="ch" forName="image_2" refType="h" fact="0.1631"/>
              <dgm:constr type="l" for="ch" forName="image_accent_3" refType="w" fact="0.4075"/>
              <dgm:constr type="t" for="ch" forName="image_accent_3" refType="h" fact="0.4525"/>
              <dgm:constr type="w" for="ch" forName="image_accent_3" refType="w" fact="0.1573"/>
              <dgm:constr type="h" for="ch" forName="image_accent_3" refType="h" fact="0.2371"/>
              <dgm:constr type="l" for="ch" forName="image_3" refType="w" fact="0.4158"/>
              <dgm:constr type="t" for="ch" forName="image_3" refType="h" fact="0.465"/>
              <dgm:constr type="w" for="ch" forName="image_3" refType="w" fact="0.1407"/>
              <dgm:constr type="h" for="ch" forName="image_3" refType="h" fact="0.212"/>
              <dgm:constr type="l" for="ch" forName="image_accent_1" refType="w" fact="0.5338"/>
              <dgm:constr type="t" for="ch" forName="image_accent_1" refType="h" fact="0.6466"/>
              <dgm:constr type="w" for="ch" forName="image_accent_1" refType="w" fact="0.2344"/>
              <dgm:constr type="h" for="ch" forName="image_accent_1" refType="h" fact="0.3534"/>
              <dgm:constr type="l" for="ch" forName="image_1" refType="w" fact="0.5428"/>
              <dgm:constr type="t" for="ch" forName="image_1" refType="h" fact="0.6602"/>
              <dgm:constr type="w" for="ch" forName="image_1" refType="w" fact="0.2164"/>
              <dgm:constr type="h" for="ch" forName="image_1" refType="h" fact="0.3262"/>
              <dgm:constr type="l" for="ch" forName="parent_text_1" refType="w" fact="0.6522"/>
              <dgm:constr type="t" for="ch" forName="parent_text_1" refType="h" fact="0.465"/>
              <dgm:constr type="w" for="ch" forName="parent_text_1" refType="w" fact="0.3478"/>
              <dgm:constr type="h" for="ch" forName="parent_text_1" refType="h" fact="0.165"/>
              <dgm:constr type="l" for="ch" forName="accent_1" refType="w" fact="0.5492"/>
              <dgm:constr type="t" for="ch" forName="accent_1" refType="h" fact="0.3864"/>
              <dgm:constr type="w" for="ch" forName="accent_1" refType="w" fact="0.0696"/>
              <dgm:constr type="h" for="ch" forName="accent_1" refType="h" fact="0.1049"/>
              <dgm:constr type="l" for="ch" forName="parent_text_3" refType="w" fact="0.034"/>
              <dgm:constr type="t" for="ch" forName="parent_text_3" refType="h" fact="0.465"/>
              <dgm:constr type="w" for="ch" forName="parent_text_3" refType="w" fact="0.3478"/>
              <dgm:constr type="h" for="ch" forName="parent_text_3" refType="h" fact="0.212"/>
              <dgm:constr type="l" for="ch" forName="parent_text_2" refType="w" fact="0.0211"/>
              <dgm:constr type="t" for="ch" forName="parent_text_2" refType="h" fact="0.7243"/>
              <dgm:constr type="w" for="ch" forName="parent_text_2" refType="w" fact="0.3478"/>
              <dgm:constr type="h" for="ch" forName="parent_text_2" refType="h" fact="0.1631"/>
              <dgm:constr type="l" for="ch" forName="parent_text_4" refType="w" fact="0.0644"/>
              <dgm:constr type="t" for="ch" forName="parent_text_4" refType="h" fact="0.2513"/>
              <dgm:constr type="w" for="ch" forName="parent_text_4" refType="w" fact="0.3478"/>
              <dgm:constr type="h" for="ch" forName="parent_text_4" refType="h" fact="0.1467"/>
              <dgm:constr type="l" for="ch" forName="accent_2" refType="w" fact="0.322"/>
              <dgm:constr type="t" for="ch" forName="accent_2" refType="h" fact="0.0194"/>
              <dgm:constr type="w" for="ch" forName="accent_2" refType="w" fact="0.0515"/>
              <dgm:constr type="h" for="ch" forName="accent_2" refType="h" fact="0.0777"/>
              <dgm:constr type="l" for="ch" forName="accent_3" refType="w" fact="0.2705"/>
              <dgm:constr type="t" for="ch" forName="accent_3" refType="h" fact="0"/>
              <dgm:constr type="w" for="ch" forName="accent_3" refType="w" fact="0.0258"/>
              <dgm:constr type="h" for="ch" forName="accent_3" refType="h" fact="0.0388"/>
              <dgm:constr type="l" for="ch" forName="parent_text_5" refType="w" fact="0"/>
              <dgm:constr type="t" for="ch" forName="parent_text_5" refType="h" fact="0.0953"/>
              <dgm:constr type="w" for="ch" forName="parent_text_5" refType="w" fact="0.3478"/>
              <dgm:constr type="h" for="ch" forName="parent_text_5" refType="h" fact="0.1359"/>
              <dgm:constr type="l" for="ch" forName="accent_4" refType="w" fact="0.3478"/>
              <dgm:constr type="t" for="ch" forName="accent_4" refType="h" fact="0.8932"/>
              <dgm:constr type="w" for="ch" forName="accent_4" refType="w" fact="0.0386"/>
              <dgm:constr type="h" for="ch" forName="accent_4" refType="h" fact="0.0583"/>
            </dgm:constrLst>
          </dgm:else>
        </dgm:choose>
      </dgm:if>
      <dgm:if name="Name22" axis="ch" ptType="node" func="cnt" op="equ" val="6">
        <dgm:alg type="composite">
          <dgm:param type="ar" val="1.1351"/>
        </dgm:alg>
        <dgm:choose name="Name23">
          <dgm:if name="Name24" func="var" arg="dir" op="equ" val="norm">
            <dgm:constrLst>
              <dgm:constr type="primFontSz" for="des" ptType="node" op="equ" val="65"/>
              <dgm:constr type="l" for="ch" forName="image_accent_6" refType="w" fact="0.3864"/>
              <dgm:constr type="t" for="ch" forName="image_accent_6" refType="h" fact="0.7456"/>
              <dgm:constr type="w" for="ch" forName="image_accent_6" refType="w" fact="0.1757"/>
              <dgm:constr type="h" for="ch" forName="image_accent_6" refType="h" fact="0.1995"/>
              <dgm:constr type="l" for="ch" forName="image_6" refType="w" fact="0.3957"/>
              <dgm:constr type="t" for="ch" forName="image_6" refType="h" fact="0.7561"/>
              <dgm:constr type="w" for="ch" forName="image_6" refType="w" fact="0.1572"/>
              <dgm:constr type="h" for="ch" forName="image_6" refType="h" fact="0.1784"/>
              <dgm:constr type="l" for="ch" forName="image_accent_5" refType="w" fact="0.5301"/>
              <dgm:constr type="t" for="ch" forName="image_accent_5" refType="h" fact="0.0649"/>
              <dgm:constr type="w" for="ch" forName="image_accent_5" refType="w" fact="0.1022"/>
              <dgm:constr type="h" for="ch" forName="image_accent_5" refType="h" fact="0.116"/>
              <dgm:constr type="l" for="ch" forName="image_5" refType="w" fact="0.5361"/>
              <dgm:constr type="t" for="ch" forName="image_5" refType="h" fact="0.0717"/>
              <dgm:constr type="w" for="ch" forName="image_5" refType="w" fact="0.0902"/>
              <dgm:constr type="h" for="ch" forName="image_5" refType="h" fact="0.1023"/>
              <dgm:constr type="l" for="ch" forName="image_accent_4" refType="w" fact="0.4528"/>
              <dgm:constr type="t" for="ch" forName="image_accent_4" refType="h" fact="0.1819"/>
              <dgm:constr type="w" for="ch" forName="image_accent_4" refType="w" fact="0.1103"/>
              <dgm:constr type="h" for="ch" forName="image_accent_4" refType="h" fact="0.1251"/>
              <dgm:constr type="l" for="ch" forName="image_4" refType="w" fact="0.4593"/>
              <dgm:constr type="t" for="ch" forName="image_4" refType="h" fact="0.1892"/>
              <dgm:constr type="w" for="ch" forName="image_4" refType="w" fact="0.0973"/>
              <dgm:constr type="h" for="ch" forName="image_4" refType="h" fact="0.1104"/>
              <dgm:constr type="l" for="ch" forName="image_accent_2" refType="w" fact="0.4832"/>
              <dgm:constr type="t" for="ch" forName="image_accent_2" refType="h" fact="0.5371"/>
              <dgm:constr type="w" for="ch" forName="image_accent_2" refType="w" fact="0.1226"/>
              <dgm:constr type="h" for="ch" forName="image_accent_2" refType="h" fact="0.1392"/>
              <dgm:constr type="l" for="ch" forName="image_2" refType="w" fact="0.4904"/>
              <dgm:constr type="t" for="ch" forName="image_2" refType="h" fact="0.5453"/>
              <dgm:constr type="w" for="ch" forName="image_2" refType="w" fact="0.1082"/>
              <dgm:constr type="h" for="ch" forName="image_2" refType="h" fact="0.1228"/>
              <dgm:constr type="l" for="ch" forName="image_accent_3" refType="w" fact="0.4352"/>
              <dgm:constr type="t" for="ch" forName="image_accent_3" refType="h" fact="0.3407"/>
              <dgm:constr type="w" for="ch" forName="image_accent_3" refType="w" fact="0.1573"/>
              <dgm:constr type="h" for="ch" forName="image_accent_3" refType="h" fact="0.1785"/>
              <dgm:constr type="l" for="ch" forName="image_3" refType="w" fact="0.4435"/>
              <dgm:constr type="t" for="ch" forName="image_3" refType="h" fact="0.3501"/>
              <dgm:constr type="w" for="ch" forName="image_3" refType="w" fact="0.1407"/>
              <dgm:constr type="h" for="ch" forName="image_3" refType="h" fact="0.1596"/>
              <dgm:constr type="l" for="ch" forName="image_accent_1" refType="w" fact="0.2318"/>
              <dgm:constr type="t" for="ch" forName="image_accent_1" refType="h" fact="0.4869"/>
              <dgm:constr type="w" for="ch" forName="image_accent_1" refType="w" fact="0.2344"/>
              <dgm:constr type="h" for="ch" forName="image_accent_1" refType="h" fact="0.2661"/>
              <dgm:constr type="l" for="ch" forName="image_1" refType="w" fact="0.2401"/>
              <dgm:constr type="t" for="ch" forName="image_1" refType="h" fact="0.4971"/>
              <dgm:constr type="w" for="ch" forName="image_1" refType="w" fact="0.2164"/>
              <dgm:constr type="h" for="ch" forName="image_1" refType="h" fact="0.2456"/>
              <dgm:constr type="l" for="ch" forName="parent_text_1" refType="w" fact="0"/>
              <dgm:constr type="t" for="ch" forName="parent_text_1" refType="h" fact="0.3501"/>
              <dgm:constr type="w" for="ch" forName="parent_text_1" refType="w" fact="0.3478"/>
              <dgm:constr type="h" for="ch" forName="parent_text_1" refType="h" fact="0.125"/>
              <dgm:constr type="l" for="ch" forName="accent_1" refType="w" fact="0.3813"/>
              <dgm:constr type="t" for="ch" forName="accent_1" refType="h" fact="0.2909"/>
              <dgm:constr type="w" for="ch" forName="accent_1" refType="w" fact="0.0696"/>
              <dgm:constr type="h" for="ch" forName="accent_1" refType="h" fact="0.0789"/>
              <dgm:constr type="l" for="ch" forName="parent_text_2" refType="w" fact="0.6311"/>
              <dgm:constr type="t" for="ch" forName="parent_text_2" refType="h" fact="0.5453"/>
              <dgm:constr type="w" for="ch" forName="parent_text_2" refType="w" fact="0.3478"/>
              <dgm:constr type="h" for="ch" forName="parent_text_2" refType="h" fact="0.1228"/>
              <dgm:constr type="l" for="ch" forName="parent_text_4" refType="w" fact="0.5878"/>
              <dgm:constr type="t" for="ch" forName="parent_text_4" refType="h" fact="0.1892"/>
              <dgm:constr type="w" for="ch" forName="parent_text_4" refType="w" fact="0.3478"/>
              <dgm:constr type="h" for="ch" forName="parent_text_4" refType="h" fact="0.1104"/>
              <dgm:constr type="l" for="ch" forName="accent_2" refType="w" fact="0.6265"/>
              <dgm:constr type="t" for="ch" forName="accent_2" refType="h" fact="0.0146"/>
              <dgm:constr type="w" for="ch" forName="accent_2" refType="w" fact="0.0515"/>
              <dgm:constr type="h" for="ch" forName="accent_2" refType="h" fact="0.0585"/>
              <dgm:constr type="l" for="ch" forName="accent_3" refType="w" fact="0.7038"/>
              <dgm:constr type="t" for="ch" forName="accent_3" refType="h" fact="0"/>
              <dgm:constr type="w" for="ch" forName="accent_3" refType="w" fact="0.0258"/>
              <dgm:constr type="h" for="ch" forName="accent_3" refType="h" fact="0.0292"/>
              <dgm:constr type="l" for="ch" forName="parent_text_5" refType="w" fact="0.6522"/>
              <dgm:constr type="t" for="ch" forName="parent_text_5" refType="h" fact="0.0717"/>
              <dgm:constr type="w" for="ch" forName="parent_text_5" refType="w" fact="0.3478"/>
              <dgm:constr type="h" for="ch" forName="parent_text_5" refType="h" fact="0.1023"/>
              <dgm:constr type="l" for="ch" forName="parent_text_3" refType="w" fact="0.6182"/>
              <dgm:constr type="t" for="ch" forName="parent_text_3" refType="h" fact="0.3501"/>
              <dgm:constr type="w" for="ch" forName="parent_text_3" refType="w" fact="0.3478"/>
              <dgm:constr type="h" for="ch" forName="parent_text_3" refType="h" fact="0.1596"/>
              <dgm:constr type="l" for="ch" forName="accent_4" refType="w" fact="0.5538"/>
              <dgm:constr type="t" for="ch" forName="accent_4" refType="h" fact="0.9211"/>
              <dgm:constr type="w" for="ch" forName="accent_4" refType="w" fact="0.0696"/>
              <dgm:constr type="h" for="ch" forName="accent_4" refType="h" fact="0.0789"/>
              <dgm:constr type="l" for="ch" forName="parent_text_6" refType="w" fact="0.0195"/>
              <dgm:constr type="t" for="ch" forName="parent_text_6" refType="h" fact="0.7561"/>
              <dgm:constr type="w" for="ch" forName="parent_text_6" refType="w" fact="0.3478"/>
              <dgm:constr type="h" for="ch" forName="parent_text_6" refType="h" fact="0.1784"/>
              <dgm:constr type="l" for="ch" forName="accent_5" refType="w" fact="0.6182"/>
              <dgm:constr type="t" for="ch" forName="accent_5" refType="h" fact="0.6725"/>
              <dgm:constr type="w" for="ch" forName="accent_5" refType="w" fact="0.0386"/>
              <dgm:constr type="h" for="ch" forName="accent_5" refType="h" fact="0.0439"/>
            </dgm:constrLst>
          </dgm:if>
          <dgm:else name="Name25">
            <dgm:constrLst>
              <dgm:constr type="primFontSz" for="des" ptType="node" op="equ" val="65"/>
              <dgm:constr type="l" for="ch" forName="image_accent_6" refType="w" fact="0.4379"/>
              <dgm:constr type="t" for="ch" forName="image_accent_6" refType="h" fact="0.7456"/>
              <dgm:constr type="w" for="ch" forName="image_accent_6" refType="w" fact="0.1757"/>
              <dgm:constr type="h" for="ch" forName="image_accent_6" refType="h" fact="0.1995"/>
              <dgm:constr type="l" for="ch" forName="image_6" refType="w" fact="0.4471"/>
              <dgm:constr type="t" for="ch" forName="image_6" refType="h" fact="0.7561"/>
              <dgm:constr type="w" for="ch" forName="image_6" refType="w" fact="0.1572"/>
              <dgm:constr type="h" for="ch" forName="image_6" refType="h" fact="0.1784"/>
              <dgm:constr type="l" for="ch" forName="image_accent_5" refType="w" fact="0.3677"/>
              <dgm:constr type="t" for="ch" forName="image_accent_5" refType="h" fact="0.0649"/>
              <dgm:constr type="w" for="ch" forName="image_accent_5" refType="w" fact="0.1022"/>
              <dgm:constr type="h" for="ch" forName="image_accent_5" refType="h" fact="0.116"/>
              <dgm:constr type="l" for="ch" forName="image_5" refType="w" fact="0.3738"/>
              <dgm:constr type="t" for="ch" forName="image_5" refType="h" fact="0.0717"/>
              <dgm:constr type="w" for="ch" forName="image_5" refType="w" fact="0.0902"/>
              <dgm:constr type="h" for="ch" forName="image_5" refType="h" fact="0.1023"/>
              <dgm:constr type="l" for="ch" forName="image_accent_4" refType="w" fact="0.437"/>
              <dgm:constr type="t" for="ch" forName="image_accent_4" refType="h" fact="0.1819"/>
              <dgm:constr type="w" for="ch" forName="image_accent_4" refType="w" fact="0.1103"/>
              <dgm:constr type="h" for="ch" forName="image_accent_4" refType="h" fact="0.1251"/>
              <dgm:constr type="l" for="ch" forName="image_4" refType="w" fact="0.4434"/>
              <dgm:constr type="t" for="ch" forName="image_4" refType="h" fact="0.1892"/>
              <dgm:constr type="w" for="ch" forName="image_4" refType="w" fact="0.0973"/>
              <dgm:constr type="h" for="ch" forName="image_4" refType="h" fact="0.1104"/>
              <dgm:constr type="l" for="ch" forName="image_accent_2" refType="w" fact="0.3942"/>
              <dgm:constr type="t" for="ch" forName="image_accent_2" refType="h" fact="0.5371"/>
              <dgm:constr type="w" for="ch" forName="image_accent_2" refType="w" fact="0.1226"/>
              <dgm:constr type="h" for="ch" forName="image_accent_2" refType="h" fact="0.1392"/>
              <dgm:constr type="l" for="ch" forName="image_2" refType="w" fact="0.4014"/>
              <dgm:constr type="t" for="ch" forName="image_2" refType="h" fact="0.5453"/>
              <dgm:constr type="w" for="ch" forName="image_2" refType="w" fact="0.1082"/>
              <dgm:constr type="h" for="ch" forName="image_2" refType="h" fact="0.1228"/>
              <dgm:constr type="l" for="ch" forName="image_accent_3" refType="w" fact="0.4075"/>
              <dgm:constr type="t" for="ch" forName="image_accent_3" refType="h" fact="0.3407"/>
              <dgm:constr type="w" for="ch" forName="image_accent_3" refType="w" fact="0.1573"/>
              <dgm:constr type="h" for="ch" forName="image_accent_3" refType="h" fact="0.1785"/>
              <dgm:constr type="l" for="ch" forName="image_3" refType="w" fact="0.4158"/>
              <dgm:constr type="t" for="ch" forName="image_3" refType="h" fact="0.3501"/>
              <dgm:constr type="w" for="ch" forName="image_3" refType="w" fact="0.1407"/>
              <dgm:constr type="h" for="ch" forName="image_3" refType="h" fact="0.1596"/>
              <dgm:constr type="l" for="ch" forName="image_accent_1" refType="w" fact="0.5338"/>
              <dgm:constr type="t" for="ch" forName="image_accent_1" refType="h" fact="0.4869"/>
              <dgm:constr type="w" for="ch" forName="image_accent_1" refType="w" fact="0.2344"/>
              <dgm:constr type="h" for="ch" forName="image_accent_1" refType="h" fact="0.2661"/>
              <dgm:constr type="l" for="ch" forName="image_1" refType="w" fact="0.5435"/>
              <dgm:constr type="t" for="ch" forName="image_1" refType="h" fact="0.4971"/>
              <dgm:constr type="w" for="ch" forName="image_1" refType="w" fact="0.2164"/>
              <dgm:constr type="h" for="ch" forName="image_1" refType="h" fact="0.2456"/>
              <dgm:constr type="l" for="ch" forName="parent_text_1" refType="w" fact="0.6522"/>
              <dgm:constr type="t" for="ch" forName="parent_text_1" refType="h" fact="0.3501"/>
              <dgm:constr type="w" for="ch" forName="parent_text_1" refType="w" fact="0.3478"/>
              <dgm:constr type="h" for="ch" forName="parent_text_1" refType="h" fact="0.125"/>
              <dgm:constr type="l" for="ch" forName="accent_1" refType="w" fact="0.5492"/>
              <dgm:constr type="t" for="ch" forName="accent_1" refType="h" fact="0.2909"/>
              <dgm:constr type="w" for="ch" forName="accent_1" refType="w" fact="0.0696"/>
              <dgm:constr type="h" for="ch" forName="accent_1" refType="h" fact="0.0789"/>
              <dgm:constr type="l" for="ch" forName="parent_text_2" refType="w" fact="0.0211"/>
              <dgm:constr type="t" for="ch" forName="parent_text_2" refType="h" fact="0.5453"/>
              <dgm:constr type="w" for="ch" forName="parent_text_2" refType="w" fact="0.3478"/>
              <dgm:constr type="h" for="ch" forName="parent_text_2" refType="h" fact="0.1228"/>
              <dgm:constr type="l" for="ch" forName="parent_text_4" refType="w" fact="0.0644"/>
              <dgm:constr type="t" for="ch" forName="parent_text_4" refType="h" fact="0.1892"/>
              <dgm:constr type="w" for="ch" forName="parent_text_4" refType="w" fact="0.3478"/>
              <dgm:constr type="h" for="ch" forName="parent_text_4" refType="h" fact="0.1104"/>
              <dgm:constr type="l" for="ch" forName="accent_2" refType="w" fact="0.322"/>
              <dgm:constr type="t" for="ch" forName="accent_2" refType="h" fact="0.0146"/>
              <dgm:constr type="w" for="ch" forName="accent_2" refType="w" fact="0.0515"/>
              <dgm:constr type="h" for="ch" forName="accent_2" refType="h" fact="0.0585"/>
              <dgm:constr type="l" for="ch" forName="accent_3" refType="w" fact="0.2705"/>
              <dgm:constr type="t" for="ch" forName="accent_3" refType="h" fact="0"/>
              <dgm:constr type="w" for="ch" forName="accent_3" refType="w" fact="0.0258"/>
              <dgm:constr type="h" for="ch" forName="accent_3" refType="h" fact="0.0292"/>
              <dgm:constr type="l" for="ch" forName="parent_text_5" refType="w" fact="0"/>
              <dgm:constr type="t" for="ch" forName="parent_text_5" refType="h" fact="0.0717"/>
              <dgm:constr type="w" for="ch" forName="parent_text_5" refType="w" fact="0.3478"/>
              <dgm:constr type="h" for="ch" forName="parent_text_5" refType="h" fact="0.1023"/>
              <dgm:constr type="l" for="ch" forName="parent_text_3" refType="w" fact="0.034"/>
              <dgm:constr type="t" for="ch" forName="parent_text_3" refType="h" fact="0.3501"/>
              <dgm:constr type="w" for="ch" forName="parent_text_3" refType="w" fact="0.3478"/>
              <dgm:constr type="h" for="ch" forName="parent_text_3" refType="h" fact="0.1596"/>
              <dgm:constr type="l" for="ch" forName="accent_4" refType="w" fact="0.3766"/>
              <dgm:constr type="t" for="ch" forName="accent_4" refType="h" fact="0.9211"/>
              <dgm:constr type="w" for="ch" forName="accent_4" refType="w" fact="0.0696"/>
              <dgm:constr type="h" for="ch" forName="accent_4" refType="h" fact="0.0789"/>
              <dgm:constr type="l" for="ch" forName="parent_text_6" refType="w" fact="0.6328"/>
              <dgm:constr type="t" for="ch" forName="parent_text_6" refType="h" fact="0.7561"/>
              <dgm:constr type="w" for="ch" forName="parent_text_6" refType="w" fact="0.3478"/>
              <dgm:constr type="h" for="ch" forName="parent_text_6" refType="h" fact="0.1784"/>
              <dgm:constr type="l" for="ch" forName="accent_5" refType="w" fact="0.3431"/>
              <dgm:constr type="t" for="ch" forName="accent_5" refType="h" fact="0.6725"/>
              <dgm:constr type="w" for="ch" forName="accent_5" refType="w" fact="0.0386"/>
              <dgm:constr type="h" for="ch" forName="accent_5" refType="h" fact="0.0439"/>
            </dgm:constrLst>
          </dgm:else>
        </dgm:choose>
      </dgm:if>
      <dgm:if name="Name26" axis="ch" ptType="node" func="cnt" op="equ" val="7">
        <dgm:alg type="composite">
          <dgm:param type="ar" val="1.0352"/>
        </dgm:alg>
        <dgm:choose name="Name27">
          <dgm:if name="Name28" func="var" arg="dir" op="equ" val="norm">
            <dgm:constrLst>
              <dgm:constr type="primFontSz" for="des" ptType="node" op="equ" val="65"/>
              <dgm:constr type="l" for="ch" forName="accent_1" refType="w" fact="0.7553"/>
              <dgm:constr type="t" for="ch" forName="accent_1" refType="h" fact="0.96"/>
              <dgm:constr type="w" for="ch" forName="accent_1" refType="w" fact="0.0386"/>
              <dgm:constr type="h" for="ch" forName="accent_1" refType="h" fact="0.04"/>
              <dgm:constr type="l" for="ch" forName="image_accent_2" refType="w" fact="0.4832"/>
              <dgm:constr type="t" for="ch" forName="image_accent_2" refType="h" fact="0.4899"/>
              <dgm:constr type="w" for="ch" forName="image_accent_2" refType="w" fact="0.1226"/>
              <dgm:constr type="h" for="ch" forName="image_accent_2" refType="h" fact="0.1269"/>
              <dgm:constr type="l" for="ch" forName="image_2" refType="w" fact="0.4904"/>
              <dgm:constr type="t" for="ch" forName="image_2" refType="h" fact="0.4973"/>
              <dgm:constr type="w" for="ch" forName="image_2" refType="w" fact="0.1082"/>
              <dgm:constr type="h" for="ch" forName="image_2" refType="h" fact="0.112"/>
              <dgm:constr type="l" for="ch" forName="image_accent_3" refType="w" fact="0.4352"/>
              <dgm:constr type="t" for="ch" forName="image_accent_3" refType="h" fact="0.3107"/>
              <dgm:constr type="w" for="ch" forName="image_accent_3" refType="w" fact="0.1573"/>
              <dgm:constr type="h" for="ch" forName="image_accent_3" refType="h" fact="0.1628"/>
              <dgm:constr type="l" for="ch" forName="image_3" refType="w" fact="0.4435"/>
              <dgm:constr type="t" for="ch" forName="image_3" refType="h" fact="0.3193"/>
              <dgm:constr type="w" for="ch" forName="image_3" refType="w" fact="0.1407"/>
              <dgm:constr type="h" for="ch" forName="image_3" refType="h" fact="0.1456"/>
              <dgm:constr type="l" for="ch" forName="image_accent_4" refType="w" fact="0.4528"/>
              <dgm:constr type="t" for="ch" forName="image_accent_4" refType="h" fact="0.1659"/>
              <dgm:constr type="w" for="ch" forName="image_accent_4" refType="w" fact="0.1103"/>
              <dgm:constr type="h" for="ch" forName="image_accent_4" refType="h" fact="0.1141"/>
              <dgm:constr type="l" for="ch" forName="image_4" refType="w" fact="0.4593"/>
              <dgm:constr type="t" for="ch" forName="image_4" refType="h" fact="0.1726"/>
              <dgm:constr type="w" for="ch" forName="image_4" refType="w" fact="0.0973"/>
              <dgm:constr type="h" for="ch" forName="image_4" refType="h" fact="0.1007"/>
              <dgm:constr type="l" for="ch" forName="image_accent_5" refType="w" fact="0.5301"/>
              <dgm:constr type="t" for="ch" forName="image_accent_5" refType="h" fact="0.0592"/>
              <dgm:constr type="w" for="ch" forName="image_accent_5" refType="w" fact="0.1022"/>
              <dgm:constr type="h" for="ch" forName="image_accent_5" refType="h" fact="0.1058"/>
              <dgm:constr type="l" for="ch" forName="image_5" refType="w" fact="0.5361"/>
              <dgm:constr type="t" for="ch" forName="image_5" refType="h" fact="0.0654"/>
              <dgm:constr type="w" for="ch" forName="image_5" refType="w" fact="0.0902"/>
              <dgm:constr type="h" for="ch" forName="image_5" refType="h" fact="0.0933"/>
              <dgm:constr type="l" for="ch" forName="image_accent_6" refType="w" fact="0.3864"/>
              <dgm:constr type="t" for="ch" forName="image_accent_6" refType="h" fact="0.68"/>
              <dgm:constr type="w" for="ch" forName="image_accent_6" refType="w" fact="0.1757"/>
              <dgm:constr type="h" for="ch" forName="image_accent_6" refType="h" fact="0.1819"/>
              <dgm:constr type="l" for="ch" forName="image_6" refType="w" fact="0.3957"/>
              <dgm:constr type="t" for="ch" forName="image_6" refType="h" fact="0.6896"/>
              <dgm:constr type="w" for="ch" forName="image_6" refType="w" fact="0.1572"/>
              <dgm:constr type="h" for="ch" forName="image_6" refType="h" fact="0.1627"/>
              <dgm:constr type="l" for="ch" forName="image_accent_7" refType="w" fact="0.5291"/>
              <dgm:constr type="t" for="ch" forName="image_accent_7" refType="h" fact="0.8325"/>
              <dgm:constr type="w" for="ch" forName="image_accent_7" refType="w" fact="0.1103"/>
              <dgm:constr type="h" for="ch" forName="image_accent_7" refType="h" fact="0.1141"/>
              <dgm:constr type="l" for="ch" forName="image_7" refType="w" fact="0.5356"/>
              <dgm:constr type="t" for="ch" forName="image_7" refType="h" fact="0.8392"/>
              <dgm:constr type="w" for="ch" forName="image_7" refType="w" fact="0.0973"/>
              <dgm:constr type="h" for="ch" forName="image_7" refType="h" fact="0.1007"/>
              <dgm:constr type="l" for="ch" forName="image_accent_1" refType="w" fact="0.2318"/>
              <dgm:constr type="t" for="ch" forName="image_accent_1" refType="h" fact="0.444"/>
              <dgm:constr type="w" for="ch" forName="image_accent_1" refType="w" fact="0.2344"/>
              <dgm:constr type="h" for="ch" forName="image_accent_1" refType="h" fact="0.2426"/>
              <dgm:constr type="l" for="ch" forName="image_1" refType="w" fact="0.2408"/>
              <dgm:constr type="t" for="ch" forName="image_1" refType="h" fact="0.4533"/>
              <dgm:constr type="w" for="ch" forName="image_1" refType="w" fact="0.2164"/>
              <dgm:constr type="h" for="ch" forName="image_1" refType="h" fact="0.224"/>
              <dgm:constr type="l" for="ch" forName="parent_text_1" refType="w" fact="0"/>
              <dgm:constr type="t" for="ch" forName="parent_text_1" refType="h" fact="0.3193"/>
              <dgm:constr type="w" for="ch" forName="parent_text_1" refType="w" fact="0.3478"/>
              <dgm:constr type="h" for="ch" forName="parent_text_1" refType="h" fact="0.115"/>
              <dgm:constr type="l" for="ch" forName="accent_2" refType="w" fact="0.3813"/>
              <dgm:constr type="t" for="ch" forName="accent_2" refType="h" fact="0.2653"/>
              <dgm:constr type="w" for="ch" forName="accent_2" refType="w" fact="0.0696"/>
              <dgm:constr type="h" for="ch" forName="accent_2" refType="h" fact="0.072"/>
              <dgm:constr type="l" for="ch" forName="parent_text_2" refType="w" fact="0.6311"/>
              <dgm:constr type="t" for="ch" forName="parent_text_2" refType="h" fact="0.4973"/>
              <dgm:constr type="w" for="ch" forName="parent_text_2" refType="w" fact="0.3478"/>
              <dgm:constr type="h" for="ch" forName="parent_text_2" refType="h" fact="0.112"/>
              <dgm:constr type="l" for="ch" forName="parent_text_4" refType="w" fact="0.5878"/>
              <dgm:constr type="t" for="ch" forName="parent_text_4" refType="h" fact="0.1726"/>
              <dgm:constr type="w" for="ch" forName="parent_text_4" refType="w" fact="0.3478"/>
              <dgm:constr type="h" for="ch" forName="parent_text_4" refType="h" fact="0.1007"/>
              <dgm:constr type="l" for="ch" forName="accent_3" refType="w" fact="0.7038"/>
              <dgm:constr type="t" for="ch" forName="accent_3" refType="h" fact="0"/>
              <dgm:constr type="w" for="ch" forName="accent_3" refType="w" fact="0.0258"/>
              <dgm:constr type="h" for="ch" forName="accent_3" refType="h" fact="0.0267"/>
              <dgm:constr type="l" for="ch" forName="parent_text_5" refType="w" fact="0.6522"/>
              <dgm:constr type="t" for="ch" forName="parent_text_5" refType="h" fact="0.0654"/>
              <dgm:constr type="w" for="ch" forName="parent_text_5" refType="w" fact="0.3478"/>
              <dgm:constr type="h" for="ch" forName="parent_text_5" refType="h" fact="0.0933"/>
              <dgm:constr type="l" for="ch" forName="parent_text_3" refType="w" fact="0.6182"/>
              <dgm:constr type="t" for="ch" forName="parent_text_3" refType="h" fact="0.3193"/>
              <dgm:constr type="w" for="ch" forName="parent_text_3" refType="w" fact="0.3478"/>
              <dgm:constr type="h" for="ch" forName="parent_text_3" refType="h" fact="0.1456"/>
              <dgm:constr type="l" for="ch" forName="parent_text_6" refType="w" fact="0.02"/>
              <dgm:constr type="t" for="ch" forName="parent_text_6" refType="h" fact="0.6896"/>
              <dgm:constr type="w" for="ch" forName="parent_text_6" refType="w" fact="0.3478"/>
              <dgm:constr type="h" for="ch" forName="parent_text_6" refType="h" fact="0.1627"/>
              <dgm:constr type="l" for="ch" forName="accent_4" refType="w" fact="0.6265"/>
              <dgm:constr type="t" for="ch" forName="accent_4" refType="h" fact="0.0213"/>
              <dgm:constr type="w" for="ch" forName="accent_4" refType="w" fact="0.0515"/>
              <dgm:constr type="h" for="ch" forName="accent_4" refType="h" fact="0.0533"/>
              <dgm:constr type="l" for="ch" forName="accent_5" refType="w" fact="0.6522"/>
              <dgm:constr type="t" for="ch" forName="accent_5" refType="h" fact="0.92"/>
              <dgm:constr type="w" for="ch" forName="accent_5" refType="w" fact="0.0696"/>
              <dgm:constr type="h" for="ch" forName="accent_5" refType="h" fact="0.072"/>
              <dgm:constr type="l" for="ch" forName="parent_text_7" refType="w" fact="0.105"/>
              <dgm:constr type="t" for="ch" forName="parent_text_7" refType="h" fact="0.87"/>
              <dgm:constr type="w" for="ch" forName="parent_text_7" refType="w" fact="0.407"/>
              <dgm:constr type="h" for="ch" forName="parent_text_7" refType="h" fact="0.13"/>
              <dgm:constr type="l" for="ch" forName="accent_6" refType="w" fact="0.6136"/>
              <dgm:constr type="t" for="ch" forName="accent_6" refType="h" fact="0.6133"/>
              <dgm:constr type="w" for="ch" forName="accent_6" refType="w" fact="0.0386"/>
              <dgm:constr type="h" for="ch" forName="accent_6" refType="h" fact="0.04"/>
            </dgm:constrLst>
          </dgm:if>
          <dgm:else name="Name29">
            <dgm:constrLst>
              <dgm:constr type="primFontSz" for="des" ptType="node" op="equ" val="65"/>
              <dgm:constr type="l" for="ch" forName="accent_1" refType="w" fact="0.2061"/>
              <dgm:constr type="t" for="ch" forName="accent_1" refType="h" fact="0.96"/>
              <dgm:constr type="w" for="ch" forName="accent_1" refType="w" fact="0.0386"/>
              <dgm:constr type="h" for="ch" forName="accent_1" refType="h" fact="0.04"/>
              <dgm:constr type="l" for="ch" forName="image_accent_7" refType="w" fact="0.3606"/>
              <dgm:constr type="t" for="ch" forName="image_accent_7" refType="h" fact="0.8325"/>
              <dgm:constr type="w" for="ch" forName="image_accent_7" refType="w" fact="0.1103"/>
              <dgm:constr type="h" for="ch" forName="image_accent_7" refType="h" fact="0.1141"/>
              <dgm:constr type="l" for="ch" forName="image_7" refType="w" fact="0.3671"/>
              <dgm:constr type="t" for="ch" forName="image_7" refType="h" fact="0.8392"/>
              <dgm:constr type="w" for="ch" forName="image_7" refType="w" fact="0.0973"/>
              <dgm:constr type="h" for="ch" forName="image_7" refType="h" fact="0.1007"/>
              <dgm:constr type="l" for="ch" forName="image_accent_6" refType="w" fact="0.4379"/>
              <dgm:constr type="t" for="ch" forName="image_accent_6" refType="h" fact="0.68"/>
              <dgm:constr type="w" for="ch" forName="image_accent_6" refType="w" fact="0.1757"/>
              <dgm:constr type="h" for="ch" forName="image_accent_6" refType="h" fact="0.1819"/>
              <dgm:constr type="l" for="ch" forName="image_6" refType="w" fact="0.4471"/>
              <dgm:constr type="t" for="ch" forName="image_6" refType="h" fact="0.6896"/>
              <dgm:constr type="w" for="ch" forName="image_6" refType="w" fact="0.1572"/>
              <dgm:constr type="h" for="ch" forName="image_6" refType="h" fact="0.1627"/>
              <dgm:constr type="l" for="ch" forName="image_accent_5" refType="w" fact="0.3677"/>
              <dgm:constr type="t" for="ch" forName="image_accent_5" refType="h" fact="0.0592"/>
              <dgm:constr type="w" for="ch" forName="image_accent_5" refType="w" fact="0.1022"/>
              <dgm:constr type="h" for="ch" forName="image_accent_5" refType="h" fact="0.1058"/>
              <dgm:constr type="l" for="ch" forName="image_5" refType="w" fact="0.3738"/>
              <dgm:constr type="t" for="ch" forName="image_5" refType="h" fact="0.0654"/>
              <dgm:constr type="w" for="ch" forName="image_5" refType="w" fact="0.0902"/>
              <dgm:constr type="h" for="ch" forName="image_5" refType="h" fact="0.0933"/>
              <dgm:constr type="l" for="ch" forName="image_accent_4" refType="w" fact="0.437"/>
              <dgm:constr type="t" for="ch" forName="image_accent_4" refType="h" fact="0.1659"/>
              <dgm:constr type="w" for="ch" forName="image_accent_4" refType="w" fact="0.1103"/>
              <dgm:constr type="h" for="ch" forName="image_accent_4" refType="h" fact="0.1141"/>
              <dgm:constr type="l" for="ch" forName="image_4" refType="w" fact="0.4434"/>
              <dgm:constr type="t" for="ch" forName="image_4" refType="h" fact="0.1726"/>
              <dgm:constr type="w" for="ch" forName="image_4" refType="w" fact="0.0973"/>
              <dgm:constr type="h" for="ch" forName="image_4" refType="h" fact="0.1007"/>
              <dgm:constr type="l" for="ch" forName="image_accent_2" refType="w" fact="0.3942"/>
              <dgm:constr type="t" for="ch" forName="image_accent_2" refType="h" fact="0.4899"/>
              <dgm:constr type="w" for="ch" forName="image_accent_2" refType="w" fact="0.1226"/>
              <dgm:constr type="h" for="ch" forName="image_accent_2" refType="h" fact="0.1269"/>
              <dgm:constr type="l" for="ch" forName="image_2" refType="w" fact="0.4014"/>
              <dgm:constr type="t" for="ch" forName="image_2" refType="h" fact="0.4973"/>
              <dgm:constr type="w" for="ch" forName="image_2" refType="w" fact="0.1082"/>
              <dgm:constr type="h" for="ch" forName="image_2" refType="h" fact="0.112"/>
              <dgm:constr type="l" for="ch" forName="image_accent_3" refType="w" fact="0.4075"/>
              <dgm:constr type="t" for="ch" forName="image_accent_3" refType="h" fact="0.3107"/>
              <dgm:constr type="w" for="ch" forName="image_accent_3" refType="w" fact="0.1573"/>
              <dgm:constr type="h" for="ch" forName="image_accent_3" refType="h" fact="0.1628"/>
              <dgm:constr type="l" for="ch" forName="image_3" refType="w" fact="0.4158"/>
              <dgm:constr type="t" for="ch" forName="image_3" refType="h" fact="0.3193"/>
              <dgm:constr type="w" for="ch" forName="image_3" refType="w" fact="0.1407"/>
              <dgm:constr type="h" for="ch" forName="image_3" refType="h" fact="0.1456"/>
              <dgm:constr type="l" for="ch" forName="image_accent_1" refType="w" fact="0.5338"/>
              <dgm:constr type="t" for="ch" forName="image_accent_1" refType="h" fact="0.444"/>
              <dgm:constr type="w" for="ch" forName="image_accent_1" refType="w" fact="0.2344"/>
              <dgm:constr type="h" for="ch" forName="image_accent_1" refType="h" fact="0.2426"/>
              <dgm:constr type="l" for="ch" forName="image_1" refType="w" fact="0.5428"/>
              <dgm:constr type="t" for="ch" forName="image_1" refType="h" fact="0.4533"/>
              <dgm:constr type="w" for="ch" forName="image_1" refType="w" fact="0.2164"/>
              <dgm:constr type="h" for="ch" forName="image_1" refType="h" fact="0.224"/>
              <dgm:constr type="l" for="ch" forName="parent_text_1" refType="w" fact="0.6522"/>
              <dgm:constr type="t" for="ch" forName="parent_text_1" refType="h" fact="0.3193"/>
              <dgm:constr type="w" for="ch" forName="parent_text_1" refType="w" fact="0.3478"/>
              <dgm:constr type="h" for="ch" forName="parent_text_1" refType="h" fact="0.115"/>
              <dgm:constr type="l" for="ch" forName="accent_2" refType="w" fact="0.5492"/>
              <dgm:constr type="t" for="ch" forName="accent_2" refType="h" fact="0.2653"/>
              <dgm:constr type="w" for="ch" forName="accent_2" refType="w" fact="0.0696"/>
              <dgm:constr type="h" for="ch" forName="accent_2" refType="h" fact="0.072"/>
              <dgm:constr type="l" for="ch" forName="parent_text_2" refType="w" fact="0.0211"/>
              <dgm:constr type="t" for="ch" forName="parent_text_2" refType="h" fact="0.4973"/>
              <dgm:constr type="w" for="ch" forName="parent_text_2" refType="w" fact="0.3478"/>
              <dgm:constr type="h" for="ch" forName="parent_text_2" refType="h" fact="0.112"/>
              <dgm:constr type="l" for="ch" forName="parent_text_4" refType="w" fact="0.0644"/>
              <dgm:constr type="t" for="ch" forName="parent_text_4" refType="h" fact="0.1726"/>
              <dgm:constr type="w" for="ch" forName="parent_text_4" refType="w" fact="0.3478"/>
              <dgm:constr type="h" for="ch" forName="parent_text_4" refType="h" fact="0.1007"/>
              <dgm:constr type="l" for="ch" forName="accent_3" refType="w" fact="0.2705"/>
              <dgm:constr type="t" for="ch" forName="accent_3" refType="h" fact="0"/>
              <dgm:constr type="w" for="ch" forName="accent_3" refType="w" fact="0.0258"/>
              <dgm:constr type="h" for="ch" forName="accent_3" refType="h" fact="0.0267"/>
              <dgm:constr type="l" for="ch" forName="parent_text_5" refType="w" fact="0"/>
              <dgm:constr type="t" for="ch" forName="parent_text_5" refType="h" fact="0.0654"/>
              <dgm:constr type="w" for="ch" forName="parent_text_5" refType="w" fact="0.3478"/>
              <dgm:constr type="h" for="ch" forName="parent_text_5" refType="h" fact="0.0933"/>
              <dgm:constr type="l" for="ch" forName="parent_text_3" refType="w" fact="0.034"/>
              <dgm:constr type="t" for="ch" forName="parent_text_3" refType="h" fact="0.3193"/>
              <dgm:constr type="w" for="ch" forName="parent_text_3" refType="w" fact="0.3478"/>
              <dgm:constr type="h" for="ch" forName="parent_text_3" refType="h" fact="0.1456"/>
              <dgm:constr type="l" for="ch" forName="parent_text_6" refType="w" fact="0.63"/>
              <dgm:constr type="t" for="ch" forName="parent_text_6" refType="h" fact="0.6896"/>
              <dgm:constr type="w" for="ch" forName="parent_text_6" refType="w" fact="0.3478"/>
              <dgm:constr type="h" for="ch" forName="parent_text_6" refType="h" fact="0.1627"/>
              <dgm:constr type="l" for="ch" forName="accent_4" refType="w" fact="0.322"/>
              <dgm:constr type="t" for="ch" forName="accent_4" refType="h" fact="0.0213"/>
              <dgm:constr type="w" for="ch" forName="accent_4" refType="w" fact="0.0515"/>
              <dgm:constr type="h" for="ch" forName="accent_4" refType="h" fact="0.0533"/>
              <dgm:constr type="l" for="ch" forName="accent_5" refType="w" fact="0.2782"/>
              <dgm:constr type="t" for="ch" forName="accent_5" refType="h" fact="0.92"/>
              <dgm:constr type="w" for="ch" forName="accent_5" refType="w" fact="0.0696"/>
              <dgm:constr type="h" for="ch" forName="accent_5" refType="h" fact="0.072"/>
              <dgm:constr type="l" for="ch" forName="parent_text_7" refType="w" fact="0.485"/>
              <dgm:constr type="t" for="ch" forName="parent_text_7" refType="h" fact="0.87"/>
              <dgm:constr type="w" for="ch" forName="parent_text_7" refType="w" fact="0.347"/>
              <dgm:constr type="h" for="ch" forName="parent_text_7" refType="h" fact="0.13"/>
              <dgm:constr type="l" for="ch" forName="accent_6" refType="w" fact="0.3478"/>
              <dgm:constr type="t" for="ch" forName="accent_6" refType="h" fact="0.6133"/>
              <dgm:constr type="w" for="ch" forName="accent_6" refType="w" fact="0.0386"/>
              <dgm:constr type="h" for="ch" forName="accent_6" refType="h" fact="0.04"/>
            </dgm:constrLst>
          </dgm:else>
        </dgm:choose>
        <dgm:layoutNode name="accent_6" styleLbl="alignNode1">
          <dgm:alg type="sp"/>
          <dgm:shape xmlns:r="http://schemas.openxmlformats.org/officeDocument/2006/relationships" type="donut" r:blip="">
            <dgm:adjLst>
              <dgm:adj idx="1" val="0.0746"/>
            </dgm:adjLst>
          </dgm:shape>
          <dgm:presOf/>
        </dgm:layoutNode>
      </dgm:if>
      <dgm:else name="Name30">
        <dgm:alg type="composite">
          <dgm:param type="ar" val="0.9705"/>
        </dgm:alg>
        <dgm:choose name="Name31">
          <dgm:if name="Name32" func="var" arg="dir" op="equ" val="norm">
            <dgm:constrLst>
              <dgm:constr type="primFontSz" for="des" ptType="node" op="equ" val="65"/>
              <dgm:constr type="l" for="ch" forName="accent_1" refType="w" fact="0.7599"/>
              <dgm:constr type="t" for="ch" forName="accent_1" refType="h" fact="0.925"/>
              <dgm:constr type="w" for="ch" forName="accent_1" refType="w" fact="0.0386"/>
              <dgm:constr type="h" for="ch" forName="accent_1" refType="h" fact="0.0375"/>
              <dgm:constr type="l" for="ch" forName="accent_2" refType="w" fact="0.6182"/>
              <dgm:constr type="t" for="ch" forName="accent_2" refType="h" fact="0.575"/>
              <dgm:constr type="w" for="ch" forName="accent_2" refType="w" fact="0.0386"/>
              <dgm:constr type="h" for="ch" forName="accent_2" refType="h" fact="0.0375"/>
              <dgm:constr type="l" for="ch" forName="image_accent_8" refType="w" fact="0.6449"/>
              <dgm:constr type="t" for="ch" forName="image_accent_8" refType="h" fact="0.8508"/>
              <dgm:constr type="w" for="ch" forName="image_accent_8" refType="w" fact="0.1022"/>
              <dgm:constr type="h" for="ch" forName="image_accent_8" refType="h" fact="0.0992"/>
              <dgm:constr type="l" for="ch" forName="image_8" refType="w" fact="0.6538"/>
              <dgm:constr type="t" for="ch" forName="image_8" refType="h" fact="0.8595"/>
              <dgm:constr type="w" for="ch" forName="image_8" refType="w" fact="0.0844"/>
              <dgm:constr type="h" for="ch" forName="image_8" refType="h" fact="0.0819"/>
              <dgm:constr type="l" for="ch" forName="image_accent_7" refType="w" fact="0.5291"/>
              <dgm:constr type="t" for="ch" forName="image_accent_7" refType="h" fact="0.7805"/>
              <dgm:constr type="w" for="ch" forName="image_accent_7" refType="w" fact="0.1103"/>
              <dgm:constr type="h" for="ch" forName="image_accent_7" refType="h" fact="0.107"/>
              <dgm:constr type="l" for="ch" forName="image_7" refType="w" fact="0.5356"/>
              <dgm:constr type="t" for="ch" forName="image_7" refType="h" fact="0.7868"/>
              <dgm:constr type="w" for="ch" forName="image_7" refType="w" fact="0.0973"/>
              <dgm:constr type="h" for="ch" forName="image_7" refType="h" fact="0.0944"/>
              <dgm:constr type="l" for="ch" forName="image_accent_6" refType="w" fact="0.3864"/>
              <dgm:constr type="t" for="ch" forName="image_accent_6" refType="h" fact="0.6375"/>
              <dgm:constr type="w" for="ch" forName="image_accent_6" refType="w" fact="0.1757"/>
              <dgm:constr type="h" for="ch" forName="image_accent_6" refType="h" fact="0.1706"/>
              <dgm:constr type="l" for="ch" forName="image_6" refType="w" fact="0.3957"/>
              <dgm:constr type="t" for="ch" forName="image_6" refType="h" fact="0.6465"/>
              <dgm:constr type="w" for="ch" forName="image_6" refType="w" fact="0.1572"/>
              <dgm:constr type="h" for="ch" forName="image_6" refType="h" fact="0.1525"/>
              <dgm:constr type="l" for="ch" forName="image_accent_5" refType="w" fact="0.5301"/>
              <dgm:constr type="t" for="ch" forName="image_accent_5" refType="h" fact="0.0555"/>
              <dgm:constr type="w" for="ch" forName="image_accent_5" refType="w" fact="0.1022"/>
              <dgm:constr type="h" for="ch" forName="image_accent_5" refType="h" fact="0.0992"/>
              <dgm:constr type="l" for="ch" forName="image_5" refType="w" fact="0.5361"/>
              <dgm:constr type="t" for="ch" forName="image_5" refType="h" fact="0.0613"/>
              <dgm:constr type="w" for="ch" forName="image_5" refType="w" fact="0.0902"/>
              <dgm:constr type="h" for="ch" forName="image_5" refType="h" fact="0.0875"/>
              <dgm:constr type="l" for="ch" forName="image_accent_4" refType="w" fact="0.4528"/>
              <dgm:constr type="t" for="ch" forName="image_accent_4" refType="h" fact="0.1555"/>
              <dgm:constr type="w" for="ch" forName="image_accent_4" refType="w" fact="0.1103"/>
              <dgm:constr type="h" for="ch" forName="image_accent_4" refType="h" fact="0.107"/>
              <dgm:constr type="l" for="ch" forName="image_4" refType="w" fact="0.4593"/>
              <dgm:constr type="t" for="ch" forName="image_4" refType="h" fact="0.1618"/>
              <dgm:constr type="w" for="ch" forName="image_4" refType="w" fact="0.0973"/>
              <dgm:constr type="h" for="ch" forName="image_4" refType="h" fact="0.0944"/>
              <dgm:constr type="l" for="ch" forName="image_accent_2" refType="w" fact="0.4832"/>
              <dgm:constr type="t" for="ch" forName="image_accent_2" refType="h" fact="0.4593"/>
              <dgm:constr type="w" for="ch" forName="image_accent_2" refType="w" fact="0.1226"/>
              <dgm:constr type="h" for="ch" forName="image_accent_2" refType="h" fact="0.119"/>
              <dgm:constr type="l" for="ch" forName="image_2" refType="w" fact="0.4904"/>
              <dgm:constr type="t" for="ch" forName="image_2" refType="h" fact="0.4663"/>
              <dgm:constr type="w" for="ch" forName="image_2" refType="w" fact="0.1082"/>
              <dgm:constr type="h" for="ch" forName="image_2" refType="h" fact="0.105"/>
              <dgm:constr type="l" for="ch" forName="image_accent_3" refType="w" fact="0.4352"/>
              <dgm:constr type="t" for="ch" forName="image_accent_3" refType="h" fact="0.2913"/>
              <dgm:constr type="w" for="ch" forName="image_accent_3" refType="w" fact="0.1573"/>
              <dgm:constr type="h" for="ch" forName="image_accent_3" refType="h" fact="0.1526"/>
              <dgm:constr type="l" for="ch" forName="image_3" refType="w" fact="0.4435"/>
              <dgm:constr type="t" for="ch" forName="image_3" refType="h" fact="0.2993"/>
              <dgm:constr type="w" for="ch" forName="image_3" refType="w" fact="0.1407"/>
              <dgm:constr type="h" for="ch" forName="image_3" refType="h" fact="0.1365"/>
              <dgm:constr type="l" for="ch" forName="image_accent_1" refType="w" fact="0.2318"/>
              <dgm:constr type="t" for="ch" forName="image_accent_1" refType="h" fact="0.4163"/>
              <dgm:constr type="w" for="ch" forName="image_accent_1" refType="w" fact="0.2344"/>
              <dgm:constr type="h" for="ch" forName="image_accent_1" refType="h" fact="0.2275"/>
              <dgm:constr type="l" for="ch" forName="image_1" refType="w" fact="0.2408"/>
              <dgm:constr type="t" for="ch" forName="image_1" refType="h" fact="0.425"/>
              <dgm:constr type="w" for="ch" forName="image_1" refType="w" fact="0.2164"/>
              <dgm:constr type="h" for="ch" forName="image_1" refType="h" fact="0.21"/>
              <dgm:constr type="l" for="ch" forName="parent_text_1" refType="w" fact="0"/>
              <dgm:constr type="t" for="ch" forName="parent_text_1" refType="h" fact="0.2993"/>
              <dgm:constr type="w" for="ch" forName="parent_text_1" refType="w" fact="0.3478"/>
              <dgm:constr type="h" for="ch" forName="parent_text_1" refType="h" fact="0.11"/>
              <dgm:constr type="l" for="ch" forName="accent_3" refType="w" fact="0.3813"/>
              <dgm:constr type="t" for="ch" forName="accent_3" refType="h" fact="0.2488"/>
              <dgm:constr type="w" for="ch" forName="accent_3" refType="w" fact="0.0696"/>
              <dgm:constr type="h" for="ch" forName="accent_3" refType="h" fact="0.0675"/>
              <dgm:constr type="l" for="ch" forName="parent_text_2" refType="w" fact="0.6311"/>
              <dgm:constr type="t" for="ch" forName="parent_text_2" refType="h" fact="0.4663"/>
              <dgm:constr type="w" for="ch" forName="parent_text_2" refType="w" fact="0.3478"/>
              <dgm:constr type="h" for="ch" forName="parent_text_2" refType="h" fact="0.105"/>
              <dgm:constr type="l" for="ch" forName="parent_text_4" refType="w" fact="0.5878"/>
              <dgm:constr type="t" for="ch" forName="parent_text_4" refType="h" fact="0.1618"/>
              <dgm:constr type="w" for="ch" forName="parent_text_4" refType="w" fact="0.3478"/>
              <dgm:constr type="h" for="ch" forName="parent_text_4" refType="h" fact="0.0944"/>
              <dgm:constr type="l" for="ch" forName="accent_4" refType="w" fact="0.7038"/>
              <dgm:constr type="t" for="ch" forName="accent_4" refType="h" fact="0"/>
              <dgm:constr type="w" for="ch" forName="accent_4" refType="w" fact="0.0258"/>
              <dgm:constr type="h" for="ch" forName="accent_4" refType="h" fact="0.025"/>
              <dgm:constr type="l" for="ch" forName="parent_text_5" refType="w" fact="0.6522"/>
              <dgm:constr type="t" for="ch" forName="parent_text_5" refType="h" fact="0.0625"/>
              <dgm:constr type="w" for="ch" forName="parent_text_5" refType="w" fact="0.3478"/>
              <dgm:constr type="h" for="ch" forName="parent_text_5" refType="h" fact="0.0863"/>
              <dgm:constr type="l" for="ch" forName="parent_text_3" refType="w" fact="0.6182"/>
              <dgm:constr type="t" for="ch" forName="parent_text_3" refType="h" fact="0.2993"/>
              <dgm:constr type="w" for="ch" forName="parent_text_3" refType="w" fact="0.3478"/>
              <dgm:constr type="h" for="ch" forName="parent_text_3" refType="h" fact="0.1365"/>
              <dgm:constr type="l" for="ch" forName="parent_text_6" refType="w" fact="0.02"/>
              <dgm:constr type="t" for="ch" forName="parent_text_6" refType="h" fact="0.6465"/>
              <dgm:constr type="w" for="ch" forName="parent_text_6" refType="w" fact="0.3478"/>
              <dgm:constr type="h" for="ch" forName="parent_text_6" refType="h" fact="0.1525"/>
              <dgm:constr type="l" for="ch" forName="accent_5" refType="w" fact="0.6265"/>
              <dgm:constr type="t" for="ch" forName="accent_5" refType="h" fact="0.02"/>
              <dgm:constr type="w" for="ch" forName="accent_5" refType="w" fact="0.0515"/>
              <dgm:constr type="h" for="ch" forName="accent_5" refType="h" fact="0.05"/>
              <dgm:constr type="l" for="ch" forName="parent_text_7" refType="w" fact="0.165"/>
              <dgm:constr type="t" for="ch" forName="parent_text_7" refType="h" fact="0.81"/>
              <dgm:constr type="w" for="ch" forName="parent_text_7" refType="w" fact="0.3478"/>
              <dgm:constr type="h" for="ch" forName="parent_text_7" refType="h" fact="0.077"/>
              <dgm:constr type="l" for="ch" forName="parent_text_8" refType="w" fact="0.275"/>
              <dgm:constr type="t" for="ch" forName="parent_text_8" refType="h" fact="0.89"/>
              <dgm:constr type="w" for="ch" forName="parent_text_8" refType="w" fact="0.3478"/>
              <dgm:constr type="h" for="ch" forName="parent_text_8" refType="h" fact="0.11"/>
            </dgm:constrLst>
          </dgm:if>
          <dgm:else name="Name33">
            <dgm:constrLst>
              <dgm:constr type="primFontSz" for="des" ptType="node" op="equ" val="65"/>
              <dgm:constr type="l" for="ch" forName="accent_1" refType="w" fact="0.2014"/>
              <dgm:constr type="t" for="ch" forName="accent_1" refType="h" fact="0.925"/>
              <dgm:constr type="w" for="ch" forName="accent_1" refType="w" fact="0.0386"/>
              <dgm:constr type="h" for="ch" forName="accent_1" refType="h" fact="0.0375"/>
              <dgm:constr type="l" for="ch" forName="accent_2" refType="w" fact="0.3431"/>
              <dgm:constr type="t" for="ch" forName="accent_2" refType="h" fact="0.575"/>
              <dgm:constr type="w" for="ch" forName="accent_2" refType="w" fact="0.0386"/>
              <dgm:constr type="h" for="ch" forName="accent_2" refType="h" fact="0.0375"/>
              <dgm:constr type="l" for="ch" forName="image_accent_8" refType="w" fact="0.253"/>
              <dgm:constr type="t" for="ch" forName="image_accent_8" refType="h" fact="0.8508"/>
              <dgm:constr type="w" for="ch" forName="image_accent_8" refType="w" fact="0.1022"/>
              <dgm:constr type="h" for="ch" forName="image_accent_8" refType="h" fact="0.0992"/>
              <dgm:constr type="l" for="ch" forName="image_8" refType="w" fact="0.2619"/>
              <dgm:constr type="t" for="ch" forName="image_8" refType="h" fact="0.8595"/>
              <dgm:constr type="w" for="ch" forName="image_8" refType="w" fact="0.0844"/>
              <dgm:constr type="h" for="ch" forName="image_8" refType="h" fact="0.0819"/>
              <dgm:constr type="l" for="ch" forName="image_accent_7" refType="w" fact="0.3606"/>
              <dgm:constr type="t" for="ch" forName="image_accent_7" refType="h" fact="0.7805"/>
              <dgm:constr type="w" for="ch" forName="image_accent_7" refType="w" fact="0.1103"/>
              <dgm:constr type="h" for="ch" forName="image_accent_7" refType="h" fact="0.107"/>
              <dgm:constr type="l" for="ch" forName="image_7" refType="w" fact="0.3671"/>
              <dgm:constr type="t" for="ch" forName="image_7" refType="h" fact="0.7868"/>
              <dgm:constr type="w" for="ch" forName="image_7" refType="w" fact="0.0973"/>
              <dgm:constr type="h" for="ch" forName="image_7" refType="h" fact="0.0944"/>
              <dgm:constr type="l" for="ch" forName="image_accent_6" refType="w" fact="0.4379"/>
              <dgm:constr type="t" for="ch" forName="image_accent_6" refType="h" fact="0.6375"/>
              <dgm:constr type="w" for="ch" forName="image_accent_6" refType="w" fact="0.1757"/>
              <dgm:constr type="h" for="ch" forName="image_accent_6" refType="h" fact="0.1706"/>
              <dgm:constr type="l" for="ch" forName="image_6" refType="w" fact="0.4471"/>
              <dgm:constr type="t" for="ch" forName="image_6" refType="h" fact="0.6465"/>
              <dgm:constr type="w" for="ch" forName="image_6" refType="w" fact="0.1572"/>
              <dgm:constr type="h" for="ch" forName="image_6" refType="h" fact="0.1525"/>
              <dgm:constr type="l" for="ch" forName="image_accent_5" refType="w" fact="0.3677"/>
              <dgm:constr type="t" for="ch" forName="image_accent_5" refType="h" fact="0.0555"/>
              <dgm:constr type="w" for="ch" forName="image_accent_5" refType="w" fact="0.1022"/>
              <dgm:constr type="h" for="ch" forName="image_accent_5" refType="h" fact="0.0992"/>
              <dgm:constr type="l" for="ch" forName="image_5" refType="w" fact="0.3738"/>
              <dgm:constr type="t" for="ch" forName="image_5" refType="h" fact="0.0613"/>
              <dgm:constr type="w" for="ch" forName="image_5" refType="w" fact="0.0902"/>
              <dgm:constr type="h" for="ch" forName="image_5" refType="h" fact="0.0875"/>
              <dgm:constr type="l" for="ch" forName="image_accent_4" refType="w" fact="0.437"/>
              <dgm:constr type="t" for="ch" forName="image_accent_4" refType="h" fact="0.1555"/>
              <dgm:constr type="w" for="ch" forName="image_accent_4" refType="w" fact="0.1103"/>
              <dgm:constr type="h" for="ch" forName="image_accent_4" refType="h" fact="0.107"/>
              <dgm:constr type="l" for="ch" forName="image_4" refType="w" fact="0.4434"/>
              <dgm:constr type="t" for="ch" forName="image_4" refType="h" fact="0.1618"/>
              <dgm:constr type="w" for="ch" forName="image_4" refType="w" fact="0.0973"/>
              <dgm:constr type="h" for="ch" forName="image_4" refType="h" fact="0.0944"/>
              <dgm:constr type="l" for="ch" forName="image_accent_2" refType="w" fact="0.3942"/>
              <dgm:constr type="t" for="ch" forName="image_accent_2" refType="h" fact="0.4593"/>
              <dgm:constr type="w" for="ch" forName="image_accent_2" refType="w" fact="0.1226"/>
              <dgm:constr type="h" for="ch" forName="image_accent_2" refType="h" fact="0.119"/>
              <dgm:constr type="l" for="ch" forName="image_2" refType="w" fact="0.4014"/>
              <dgm:constr type="t" for="ch" forName="image_2" refType="h" fact="0.4663"/>
              <dgm:constr type="w" for="ch" forName="image_2" refType="w" fact="0.1082"/>
              <dgm:constr type="h" for="ch" forName="image_2" refType="h" fact="0.105"/>
              <dgm:constr type="l" for="ch" forName="image_accent_3" refType="w" fact="0.4075"/>
              <dgm:constr type="t" for="ch" forName="image_accent_3" refType="h" fact="0.2913"/>
              <dgm:constr type="w" for="ch" forName="image_accent_3" refType="w" fact="0.1573"/>
              <dgm:constr type="h" for="ch" forName="image_accent_3" refType="h" fact="0.1526"/>
              <dgm:constr type="l" for="ch" forName="image_3" refType="w" fact="0.4158"/>
              <dgm:constr type="t" for="ch" forName="image_3" refType="h" fact="0.2993"/>
              <dgm:constr type="w" for="ch" forName="image_3" refType="w" fact="0.1407"/>
              <dgm:constr type="h" for="ch" forName="image_3" refType="h" fact="0.1365"/>
              <dgm:constr type="l" for="ch" forName="image_accent_1" refType="w" fact="0.5338"/>
              <dgm:constr type="t" for="ch" forName="image_accent_1" refType="h" fact="0.4163"/>
              <dgm:constr type="w" for="ch" forName="image_accent_1" refType="w" fact="0.2344"/>
              <dgm:constr type="h" for="ch" forName="image_accent_1" refType="h" fact="0.2275"/>
              <dgm:constr type="l" for="ch" forName="image_1" refType="w" fact="0.5428"/>
              <dgm:constr type="t" for="ch" forName="image_1" refType="h" fact="0.425"/>
              <dgm:constr type="w" for="ch" forName="image_1" refType="w" fact="0.2164"/>
              <dgm:constr type="h" for="ch" forName="image_1" refType="h" fact="0.21"/>
              <dgm:constr type="l" for="ch" forName="parent_text_1" refType="w" fact="0.6522"/>
              <dgm:constr type="t" for="ch" forName="parent_text_1" refType="h" fact="0.2993"/>
              <dgm:constr type="w" for="ch" forName="parent_text_1" refType="w" fact="0.3478"/>
              <dgm:constr type="h" for="ch" forName="parent_text_1" refType="h" fact="0.11"/>
              <dgm:constr type="l" for="ch" forName="accent_3" refType="w" fact="0.5492"/>
              <dgm:constr type="t" for="ch" forName="accent_3" refType="h" fact="0.2488"/>
              <dgm:constr type="w" for="ch" forName="accent_3" refType="w" fact="0.0696"/>
              <dgm:constr type="h" for="ch" forName="accent_3" refType="h" fact="0.0675"/>
              <dgm:constr type="l" for="ch" forName="parent_text_2" refType="w" fact="0.0211"/>
              <dgm:constr type="t" for="ch" forName="parent_text_2" refType="h" fact="0.4663"/>
              <dgm:constr type="w" for="ch" forName="parent_text_2" refType="w" fact="0.3478"/>
              <dgm:constr type="h" for="ch" forName="parent_text_2" refType="h" fact="0.105"/>
              <dgm:constr type="l" for="ch" forName="parent_text_4" refType="w" fact="0.0635"/>
              <dgm:constr type="t" for="ch" forName="parent_text_4" refType="h" fact="0.1618"/>
              <dgm:constr type="w" for="ch" forName="parent_text_4" refType="w" fact="0.3478"/>
              <dgm:constr type="h" for="ch" forName="parent_text_4" refType="h" fact="0.0944"/>
              <dgm:constr type="l" for="ch" forName="accent_4" refType="w" fact="0.2705"/>
              <dgm:constr type="t" for="ch" forName="accent_4" refType="h" fact="0"/>
              <dgm:constr type="w" for="ch" forName="accent_4" refType="w" fact="0.0258"/>
              <dgm:constr type="h" for="ch" forName="accent_4" refType="h" fact="0.025"/>
              <dgm:constr type="l" for="ch" forName="parent_text_5" refType="w" fact="0"/>
              <dgm:constr type="t" for="ch" forName="parent_text_5" refType="h" fact="0.0625"/>
              <dgm:constr type="w" for="ch" forName="parent_text_5" refType="w" fact="0.3478"/>
              <dgm:constr type="h" for="ch" forName="parent_text_5" refType="h" fact="0.0863"/>
              <dgm:constr type="l" for="ch" forName="parent_text_3" refType="w" fact="0.034"/>
              <dgm:constr type="t" for="ch" forName="parent_text_3" refType="h" fact="0.2993"/>
              <dgm:constr type="w" for="ch" forName="parent_text_3" refType="w" fact="0.3478"/>
              <dgm:constr type="h" for="ch" forName="parent_text_3" refType="h" fact="0.1365"/>
              <dgm:constr type="l" for="ch" forName="parent_text_6" refType="w" fact="0.635"/>
              <dgm:constr type="t" for="ch" forName="parent_text_6" refType="h" fact="0.6465"/>
              <dgm:constr type="w" for="ch" forName="parent_text_6" refType="w" fact="0.3478"/>
              <dgm:constr type="h" for="ch" forName="parent_text_6" refType="h" fact="0.1525"/>
              <dgm:constr type="l" for="ch" forName="accent_5" refType="w" fact="0.322"/>
              <dgm:constr type="t" for="ch" forName="accent_5" refType="h" fact="0.02"/>
              <dgm:constr type="w" for="ch" forName="accent_5" refType="w" fact="0.0515"/>
              <dgm:constr type="h" for="ch" forName="accent_5" refType="h" fact="0.05"/>
              <dgm:constr type="l" for="ch" forName="parent_text_7" refType="w" fact="0.49"/>
              <dgm:constr type="t" for="ch" forName="parent_text_7" refType="h" fact="0.81"/>
              <dgm:constr type="w" for="ch" forName="parent_text_7" refType="w" fact="0.3478"/>
              <dgm:constr type="h" for="ch" forName="parent_text_7" refType="h" fact="0.077"/>
              <dgm:constr type="l" for="ch" forName="parent_text_8" refType="w" fact="0.375"/>
              <dgm:constr type="t" for="ch" forName="parent_text_8" refType="h" fact="0.89"/>
              <dgm:constr type="w" for="ch" forName="parent_text_8" refType="w" fact="0.3478"/>
              <dgm:constr type="h" for="ch" forName="parent_text_8" refType="h" fact="0.11"/>
            </dgm:constrLst>
          </dgm:else>
        </dgm:choose>
      </dgm:else>
    </dgm:choose>
    <dgm:forEach name="wrapper" axis="self" ptType="parTrans">
      <dgm:forEach name="wrapper2" axis="self" ptType="sibTrans" st="2">
        <dgm:forEach name="imageAccentRepeat" axis="self">
          <dgm:layoutNode name="imageAccentRepeatNode" styleLbl="alignNode1">
            <dgm:alg type="sp"/>
            <dgm:shape xmlns:r="http://schemas.openxmlformats.org/officeDocument/2006/relationships" type="ellipse" r:blip="">
              <dgm:adjLst/>
            </dgm:shape>
            <dgm:presOf/>
          </dgm:layoutNode>
        </dgm:forEach>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forEach name="Name34" axis="ch" ptType="node" cnt="1">
      <dgm:layoutNode name="parent_text_1" styleLbl="revTx">
        <dgm:varLst>
          <dgm:chMax val="0"/>
          <dgm:chPref val="0"/>
          <dgm:bulletEnabled val="1"/>
        </dgm:varLst>
        <dgm:choose name="Name35">
          <dgm:if name="Name36" func="var" arg="dir" op="equ" val="norm">
            <dgm:alg type="tx">
              <dgm:param type="parTxLTRAlign" val="r"/>
              <dgm:param type="shpTxLTRAlignCh" val="r"/>
              <dgm:param type="txAnchorVert" val="b"/>
              <dgm:param type="lnSpCh" val="15"/>
            </dgm:alg>
          </dgm:if>
          <dgm:else name="Name37">
            <dgm:alg type="tx">
              <dgm:param type="parTxLTRAlign" val="l"/>
              <dgm:param type="shpTxLTRAlignCh" val="l"/>
              <dgm:param type="txAnchorVert" val="b"/>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01"/>
        </dgm:constrLst>
        <dgm:ruleLst>
          <dgm:rule type="primFontSz" val="5" fact="NaN" max="NaN"/>
        </dgm:ruleLst>
      </dgm:layoutNode>
      <dgm:layoutNode name="image_accent_1">
        <dgm:alg type="sp"/>
        <dgm:shape xmlns:r="http://schemas.openxmlformats.org/officeDocument/2006/relationships" r:blip="">
          <dgm:adjLst/>
        </dgm:shape>
        <dgm:presOf/>
        <dgm:constrLst/>
        <dgm:forEach name="Name38" ref="imageAccentRepeat"/>
      </dgm:layoutNode>
      <dgm:layoutNode name="accent_1" styleLbl="alignNode1">
        <dgm:alg type="sp"/>
        <dgm:shape xmlns:r="http://schemas.openxmlformats.org/officeDocument/2006/relationships" type="donut" r:blip="">
          <dgm:adjLst>
            <dgm:adj idx="1" val="0.0746"/>
          </dgm:adjLst>
        </dgm:shape>
        <dgm:presOf/>
      </dgm:layoutNode>
    </dgm:forEach>
    <dgm:forEach name="Name39" axis="ch" ptType="sibTrans" hideLastTrans="0" cnt="1">
      <dgm:layoutNode name="image_1">
        <dgm:alg type="sp"/>
        <dgm:shape xmlns:r="http://schemas.openxmlformats.org/officeDocument/2006/relationships" r:blip="">
          <dgm:adjLst/>
        </dgm:shape>
        <dgm:presOf/>
        <dgm:constrLst/>
        <dgm:forEach name="Name40" ref="imageRepeat"/>
      </dgm:layoutNode>
    </dgm:forEach>
    <dgm:forEach name="Name41" axis="ch" ptType="node" st="2" cnt="1">
      <dgm:layoutNode name="parent_text_2" styleLbl="revTx">
        <dgm:varLst>
          <dgm:chMax val="0"/>
          <dgm:chPref val="0"/>
          <dgm:bulletEnabled val="1"/>
        </dgm:varLst>
        <dgm:choose name="Name42">
          <dgm:if name="Name43" func="var" arg="dir" op="equ" val="norm">
            <dgm:alg type="tx">
              <dgm:param type="parTxLTRAlign" val="l"/>
              <dgm:param type="lnSpCh" val="15"/>
            </dgm:alg>
          </dgm:if>
          <dgm:else name="Name44">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2">
        <dgm:alg type="sp"/>
        <dgm:shape xmlns:r="http://schemas.openxmlformats.org/officeDocument/2006/relationships" r:blip="">
          <dgm:adjLst/>
        </dgm:shape>
        <dgm:presOf/>
        <dgm:constrLst/>
        <dgm:forEach name="Name45" ref="imageAccentRepeat"/>
      </dgm:layoutNode>
    </dgm:forEach>
    <dgm:forEach name="Name46" axis="ch" ptType="sibTrans" hideLastTrans="0" st="2" cnt="1">
      <dgm:layoutNode name="image_2">
        <dgm:alg type="sp"/>
        <dgm:shape xmlns:r="http://schemas.openxmlformats.org/officeDocument/2006/relationships" r:blip="">
          <dgm:adjLst/>
        </dgm:shape>
        <dgm:presOf/>
        <dgm:constrLst/>
        <dgm:forEach name="Name47" ref="imageRepeat"/>
      </dgm:layoutNode>
    </dgm:forEach>
    <dgm:forEach name="Name48" axis="ch" ptType="node" st="3" cnt="1">
      <dgm:layoutNode name="image_accent_3">
        <dgm:alg type="sp"/>
        <dgm:shape xmlns:r="http://schemas.openxmlformats.org/officeDocument/2006/relationships" r:blip="">
          <dgm:adjLst/>
        </dgm:shape>
        <dgm:presOf/>
        <dgm:constrLst/>
        <dgm:forEach name="Name49" ref="imageAccentRepeat"/>
      </dgm:layoutNode>
      <dgm:layoutNode name="parent_text_3" styleLbl="revTx">
        <dgm:varLst>
          <dgm:chMax val="0"/>
          <dgm:chPref val="0"/>
          <dgm:bulletEnabled val="1"/>
        </dgm:varLst>
        <dgm:choose name="Name50">
          <dgm:if name="Name51" func="var" arg="dir" op="equ" val="norm">
            <dgm:alg type="tx">
              <dgm:param type="parTxLTRAlign" val="l"/>
              <dgm:param type="lnSpCh" val="15"/>
            </dgm:alg>
          </dgm:if>
          <dgm:else name="Name52">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2" styleLbl="alignNode1">
        <dgm:alg type="sp"/>
        <dgm:shape xmlns:r="http://schemas.openxmlformats.org/officeDocument/2006/relationships" type="donut" r:blip="">
          <dgm:adjLst>
            <dgm:adj idx="1" val="0.0746"/>
          </dgm:adjLst>
        </dgm:shape>
        <dgm:presOf/>
      </dgm:layoutNode>
      <dgm:layoutNode name="accent_3" styleLbl="alignNode1">
        <dgm:alg type="sp"/>
        <dgm:shape xmlns:r="http://schemas.openxmlformats.org/officeDocument/2006/relationships" type="donut" r:blip="">
          <dgm:adjLst>
            <dgm:adj idx="1" val="0.0746"/>
          </dgm:adjLst>
        </dgm:shape>
        <dgm:presOf/>
      </dgm:layoutNode>
    </dgm:forEach>
    <dgm:forEach name="Name53" axis="ch" ptType="sibTrans" hideLastTrans="0" st="3" cnt="1">
      <dgm:layoutNode name="image_3">
        <dgm:alg type="sp"/>
        <dgm:shape xmlns:r="http://schemas.openxmlformats.org/officeDocument/2006/relationships" r:blip="">
          <dgm:adjLst/>
        </dgm:shape>
        <dgm:presOf/>
        <dgm:constrLst/>
        <dgm:forEach name="Name54" ref="imageRepeat"/>
      </dgm:layoutNode>
    </dgm:forEach>
    <dgm:forEach name="Name55" axis="ch" ptType="node" st="4" cnt="1">
      <dgm:layoutNode name="image_accent_4">
        <dgm:alg type="sp"/>
        <dgm:shape xmlns:r="http://schemas.openxmlformats.org/officeDocument/2006/relationships" r:blip="">
          <dgm:adjLst/>
        </dgm:shape>
        <dgm:presOf/>
        <dgm:constrLst/>
        <dgm:forEach name="Name56" ref="imageAccentRepeat"/>
      </dgm:layoutNode>
      <dgm:layoutNode name="parent_text_4" styleLbl="revTx">
        <dgm:varLst>
          <dgm:chMax val="0"/>
          <dgm:chPref val="0"/>
          <dgm:bulletEnabled val="1"/>
        </dgm:varLst>
        <dgm:choose name="Name57">
          <dgm:if name="Name58" func="var" arg="dir" op="equ" val="norm">
            <dgm:alg type="tx">
              <dgm:param type="parTxLTRAlign" val="l"/>
              <dgm:param type="lnSpCh" val="15"/>
            </dgm:alg>
          </dgm:if>
          <dgm:else name="Name59">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4" styleLbl="alignNode1">
        <dgm:alg type="sp"/>
        <dgm:shape xmlns:r="http://schemas.openxmlformats.org/officeDocument/2006/relationships" type="donut" r:blip="">
          <dgm:adjLst>
            <dgm:adj idx="1" val="0.0746"/>
          </dgm:adjLst>
        </dgm:shape>
        <dgm:presOf/>
      </dgm:layoutNode>
    </dgm:forEach>
    <dgm:forEach name="Name60" axis="ch" ptType="sibTrans" hideLastTrans="0" st="4" cnt="1">
      <dgm:layoutNode name="image_4">
        <dgm:alg type="sp"/>
        <dgm:shape xmlns:r="http://schemas.openxmlformats.org/officeDocument/2006/relationships" r:blip="">
          <dgm:adjLst/>
        </dgm:shape>
        <dgm:presOf/>
        <dgm:constrLst/>
        <dgm:forEach name="Name61" ref="imageRepeat"/>
      </dgm:layoutNode>
    </dgm:forEach>
    <dgm:forEach name="Name62" axis="ch" ptType="node" st="5" cnt="1">
      <dgm:layoutNode name="image_accent_5">
        <dgm:alg type="sp"/>
        <dgm:shape xmlns:r="http://schemas.openxmlformats.org/officeDocument/2006/relationships" r:blip="">
          <dgm:adjLst/>
        </dgm:shape>
        <dgm:presOf/>
        <dgm:constrLst/>
        <dgm:forEach name="Name63" ref="imageAccentRepeat"/>
      </dgm:layoutNode>
      <dgm:layoutNode name="parent_text_5" styleLbl="revTx">
        <dgm:varLst>
          <dgm:chMax val="0"/>
          <dgm:chPref val="0"/>
          <dgm:bulletEnabled val="1"/>
        </dgm:varLst>
        <dgm:choose name="Name64">
          <dgm:if name="Name65" func="var" arg="dir" op="equ" val="norm">
            <dgm:alg type="tx">
              <dgm:param type="parTxLTRAlign" val="l"/>
              <dgm:param type="lnSpCh" val="15"/>
            </dgm:alg>
          </dgm:if>
          <dgm:else name="Name66">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sibTrans" hideLastTrans="0" st="5" cnt="1">
      <dgm:layoutNode name="image_5">
        <dgm:alg type="sp"/>
        <dgm:shape xmlns:r="http://schemas.openxmlformats.org/officeDocument/2006/relationships" r:blip="">
          <dgm:adjLst/>
        </dgm:shape>
        <dgm:presOf/>
        <dgm:constrLst/>
        <dgm:forEach name="Name68" ref="imageRepeat"/>
      </dgm:layoutNode>
    </dgm:forEach>
    <dgm:forEach name="Name69" axis="ch" ptType="node" st="6" cnt="1">
      <dgm:layoutNode name="parent_text_6" styleLbl="revTx">
        <dgm:varLst>
          <dgm:chMax val="0"/>
          <dgm:chPref val="0"/>
          <dgm:bulletEnabled val="1"/>
        </dgm:varLst>
        <dgm:choose name="Name70">
          <dgm:if name="Name71" func="var" arg="dir" op="equ" val="norm">
            <dgm:alg type="tx">
              <dgm:param type="parTxLTRAlign" val="r"/>
              <dgm:param type="shpTxLTRAlignCh" val="r"/>
              <dgm:param type="lnSpCh" val="15"/>
            </dgm:alg>
          </dgm:if>
          <dgm:else name="Name72">
            <dgm:alg type="tx">
              <dgm:param type="parTxLTRAlign" val="l"/>
              <dgm:param type="shpTxLTRAlignCh" val="l"/>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6">
        <dgm:alg type="sp"/>
        <dgm:shape xmlns:r="http://schemas.openxmlformats.org/officeDocument/2006/relationships" r:blip="">
          <dgm:adjLst/>
        </dgm:shape>
        <dgm:presOf/>
        <dgm:constrLst/>
        <dgm:forEach name="Name73" ref="imageAccentRepeat"/>
      </dgm:layoutNode>
      <dgm:layoutNode name="accent_5" styleLbl="alignNode1">
        <dgm:alg type="sp"/>
        <dgm:shape xmlns:r="http://schemas.openxmlformats.org/officeDocument/2006/relationships" type="donut" r:blip="">
          <dgm:adjLst>
            <dgm:adj idx="1" val="0.0746"/>
          </dgm:adjLst>
        </dgm:shape>
        <dgm:presOf/>
      </dgm:layoutNode>
    </dgm:forEach>
    <dgm:forEach name="Name74" axis="ch" ptType="sibTrans" hideLastTrans="0" st="6" cnt="1">
      <dgm:layoutNode name="image_6">
        <dgm:alg type="sp"/>
        <dgm:shape xmlns:r="http://schemas.openxmlformats.org/officeDocument/2006/relationships" r:blip="">
          <dgm:adjLst/>
        </dgm:shape>
        <dgm:presOf/>
        <dgm:constrLst/>
        <dgm:forEach name="Name75" ref="imageRepeat"/>
      </dgm:layoutNode>
    </dgm:forEach>
    <dgm:forEach name="Name76" axis="ch" ptType="node" st="7" cnt="1">
      <dgm:layoutNode name="parent_text_7" styleLbl="revTx">
        <dgm:varLst>
          <dgm:chMax val="0"/>
          <dgm:chPref val="0"/>
          <dgm:bulletEnabled val="1"/>
        </dgm:varLst>
        <dgm:choose name="Name77">
          <dgm:if name="Name78" func="var" arg="dir" op="equ" val="norm">
            <dgm:alg type="tx">
              <dgm:param type="parTxLTRAlign" val="r"/>
              <dgm:param type="shpTxLTRAlignCh" val="r"/>
              <dgm:param type="txAnchorVert" val="t"/>
              <dgm:param type="lnSpCh" val="15"/>
            </dgm:alg>
          </dgm:if>
          <dgm:else name="Name79">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7">
        <dgm:alg type="sp"/>
        <dgm:shape xmlns:r="http://schemas.openxmlformats.org/officeDocument/2006/relationships" r:blip="">
          <dgm:adjLst/>
        </dgm:shape>
        <dgm:presOf/>
        <dgm:constrLst/>
        <dgm:forEach name="Name80" ref="imageAccentRepeat"/>
      </dgm:layoutNode>
    </dgm:forEach>
    <dgm:forEach name="Name81" axis="ch" ptType="sibTrans" hideLastTrans="0" st="7" cnt="1">
      <dgm:layoutNode name="image_7">
        <dgm:alg type="sp"/>
        <dgm:shape xmlns:r="http://schemas.openxmlformats.org/officeDocument/2006/relationships" r:blip="">
          <dgm:adjLst/>
        </dgm:shape>
        <dgm:presOf/>
        <dgm:constrLst/>
        <dgm:forEach name="Name82" ref="imageRepeat"/>
      </dgm:layoutNode>
    </dgm:forEach>
    <dgm:forEach name="Name83" axis="ch" ptType="node" st="8" cnt="1">
      <dgm:layoutNode name="parent_text_8" styleLbl="revTx">
        <dgm:varLst>
          <dgm:chMax val="0"/>
          <dgm:chPref val="0"/>
          <dgm:bulletEnabled val="1"/>
        </dgm:varLst>
        <dgm:choose name="Name84">
          <dgm:if name="Name85" func="var" arg="dir" op="equ" val="norm">
            <dgm:alg type="tx">
              <dgm:param type="parTxLTRAlign" val="r"/>
              <dgm:param type="shpTxLTRAlignCh" val="r"/>
              <dgm:param type="txAnchorVert" val="t"/>
              <dgm:param type="lnSpCh" val="15"/>
            </dgm:alg>
          </dgm:if>
          <dgm:else name="Name86">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8">
        <dgm:alg type="sp"/>
        <dgm:shape xmlns:r="http://schemas.openxmlformats.org/officeDocument/2006/relationships" r:blip="">
          <dgm:adjLst/>
        </dgm:shape>
        <dgm:presOf/>
        <dgm:constrLst/>
        <dgm:forEach name="Name87" ref="imageAccentRepeat"/>
      </dgm:layoutNode>
    </dgm:forEach>
    <dgm:forEach name="Name88" axis="ch" ptType="sibTrans" hideLastTrans="0" st="8" cnt="1">
      <dgm:layoutNode name="image_8">
        <dgm:alg type="sp"/>
        <dgm:shape xmlns:r="http://schemas.openxmlformats.org/officeDocument/2006/relationships" r:blip="">
          <dgm:adjLst/>
        </dgm:shape>
        <dgm:presOf/>
        <dgm:constrLst/>
        <dgm:forEach name="Name89" ref="imageRepeat"/>
      </dgm:layoutNode>
    </dgm:forEach>
  </dgm:layoutNode>
</dgm:layoutDef>
</file>

<file path=ppt/diagrams/layout56.xml><?xml version="1.0" encoding="utf-8"?>
<dgm:layoutDef xmlns:dgm="http://schemas.openxmlformats.org/drawingml/2006/diagram" xmlns:a="http://schemas.openxmlformats.org/drawingml/2006/main" uniqueId="urn:microsoft.com/office/officeart/2008/layout/BubblePictureList">
  <dgm:title val=""/>
  <dgm:desc val=""/>
  <dgm:catLst>
    <dgm:cat type="picture" pri="22000"/>
    <dgm:cat type="pictureconvert" pri="22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8"/>
      <dgm:chPref val="8"/>
      <dgm:dir/>
    </dgm:varLst>
    <dgm:shape xmlns:r="http://schemas.openxmlformats.org/officeDocument/2006/relationships" r:blip="">
      <dgm:adjLst/>
    </dgm:shape>
    <dgm:choose name="Name1">
      <dgm:if name="Name2" axis="ch" ptType="node" func="cnt" op="equ" val="1">
        <dgm:alg type="composite">
          <dgm:param type="ar" val="1.7423"/>
        </dgm:alg>
        <dgm:choose name="Name3">
          <dgm:if name="Name4" func="var" arg="dir" op="equ" val="norm">
            <dgm:constrLst>
              <dgm:constr type="primFontSz" for="des" ptType="node" op="equ" val="65"/>
              <dgm:constr type="l" for="ch" forName="parent_text_1" refType="w" fact="0"/>
              <dgm:constr type="t" for="ch" forName="parent_text_1" refType="h" fact="0"/>
              <dgm:constr type="w" for="ch" forName="parent_text_1" refType="w" fact="0.6457"/>
              <dgm:constr type="h" for="ch" forName="parent_text_1" refType="h" fact="0.225"/>
              <dgm:constr type="l" for="ch" forName="image_accent_1" refType="w" fact="0.4305"/>
              <dgm:constr type="t" for="ch" forName="image_accent_1" refType="h" fact="0.2417"/>
              <dgm:constr type="w" for="ch" forName="image_accent_1" refType="w" fact="0.4352"/>
              <dgm:constr type="h" for="ch" forName="image_accent_1" refType="h" fact="0.7583"/>
              <dgm:constr type="l" for="ch" forName="accent_1" refType="w" fact="0.8709"/>
              <dgm:constr type="t" for="ch" forName="accent_1" refType="h" fact="0.1491"/>
              <dgm:constr type="w" for="ch" forName="accent_1" refType="w" fact="0.1291"/>
              <dgm:constr type="h" for="ch" forName="accent_1" refType="h" fact="0.225"/>
              <dgm:constr type="l" for="ch" forName="image_1" refType="w" fact="0.4457"/>
              <dgm:constr type="t" for="ch" forName="image_1" refType="h" fact="0.2709"/>
              <dgm:constr type="w" for="ch" forName="image_1" refType="w" fact="0.4018"/>
              <dgm:constr type="h" for="ch" forName="image_1" refType="h" fact="0.7"/>
            </dgm:constrLst>
          </dgm:if>
          <dgm:else name="Name5">
            <dgm:constrLst>
              <dgm:constr type="primFontSz" for="des" ptType="node" op="equ" val="65"/>
              <dgm:constr type="l" for="ch" forName="parent_text_1" refType="w" fact="0.3543"/>
              <dgm:constr type="t" for="ch" forName="parent_text_1" refType="h" fact="0"/>
              <dgm:constr type="w" for="ch" forName="parent_text_1" refType="w" fact="0.6457"/>
              <dgm:constr type="h" for="ch" forName="parent_text_1" refType="h" fact="0.225"/>
              <dgm:constr type="l" for="ch" forName="image_accent_1" refType="w" fact="0.1344"/>
              <dgm:constr type="t" for="ch" forName="image_accent_1" refType="h" fact="0.2417"/>
              <dgm:constr type="w" for="ch" forName="image_accent_1" refType="w" fact="0.4352"/>
              <dgm:constr type="h" for="ch" forName="image_accent_1" refType="h" fact="0.7583"/>
              <dgm:constr type="l" for="ch" forName="accent_1" refType="w" fact="0"/>
              <dgm:constr type="t" for="ch" forName="accent_1" refType="h" fact="0.1491"/>
              <dgm:constr type="w" for="ch" forName="accent_1" refType="w" fact="0.1291"/>
              <dgm:constr type="h" for="ch" forName="accent_1" refType="h" fact="0.225"/>
              <dgm:constr type="l" for="ch" forName="image_1" refType="w" fact="0.1525"/>
              <dgm:constr type="t" for="ch" forName="image_1" refType="h" fact="0.2709"/>
              <dgm:constr type="w" for="ch" forName="image_1" refType="w" fact="0.4018"/>
              <dgm:constr type="h" for="ch" forName="image_1" refType="h" fact="0.7"/>
            </dgm:constrLst>
          </dgm:else>
        </dgm:choose>
      </dgm:if>
      <dgm:if name="Name6" axis="ch" ptType="node" func="cnt" op="equ" val="2">
        <dgm:alg type="composite">
          <dgm:param type="ar" val="3.193"/>
        </dgm:alg>
        <dgm:choose name="Name7">
          <dgm:if name="Name8" func="var" arg="dir" op="equ" val="norm">
            <dgm:constrLst>
              <dgm:constr type="primFontSz" for="des" ptType="node" op="equ" val="65"/>
              <dgm:constr type="l" for="ch" forName="image_accent_1" refType="w" fact="0.2342"/>
              <dgm:constr type="t" for="ch" forName="image_accent_1" refType="h" fact="0.2354"/>
              <dgm:constr type="w" for="ch" forName="image_accent_1" refType="w" fact="0.2394"/>
              <dgm:constr type="h" for="ch" forName="image_accent_1" refType="h" fact="0.7646"/>
              <dgm:constr type="l" for="ch" forName="image_1" refType="w" fact="0.2434"/>
              <dgm:constr type="t" for="ch" forName="image_1" refType="h" fact="0.2648"/>
              <dgm:constr type="w" for="ch" forName="image_1" refType="w" fact="0.2211"/>
              <dgm:constr type="h" for="ch" forName="image_1" refType="h" fact="0.7058"/>
              <dgm:constr type="l" for="ch" forName="parent_text_1" refType="w" fact="0"/>
              <dgm:constr type="t" for="ch" forName="parent_text_1" refType="h" fact="0"/>
              <dgm:constr type="w" for="ch" forName="parent_text_1" refType="w" fact="0.3553"/>
              <dgm:constr type="h" for="ch" forName="parent_text_1" refType="h" fact="0.215"/>
              <dgm:constr type="l" for="ch" forName="image_accent_2" refType="w" fact="0.5"/>
              <dgm:constr type="t" for="ch" forName="image_accent_2" refType="h" fact="0.3883"/>
              <dgm:constr type="w" for="ch" forName="image_accent_2" refType="w" fact="0.1253"/>
              <dgm:constr type="h" for="ch" forName="image_accent_2" refType="h" fact="0.4"/>
              <dgm:constr type="l" for="ch" forName="image_2" refType="w" fact="0.5074"/>
              <dgm:constr type="t" for="ch" forName="image_2" refType="h" fact="0.4118"/>
              <dgm:constr type="w" for="ch" forName="image_2" refType="w" fact="0.1105"/>
              <dgm:constr type="h" for="ch" forName="image_2" refType="h" fact="0.3529"/>
              <dgm:constr type="l" for="ch" forName="parent_text_2" refType="w" fact="0.6447"/>
              <dgm:constr type="t" for="ch" forName="parent_text_2" refType="h" fact="0.4118"/>
              <dgm:constr type="w" for="ch" forName="parent_text_2" refType="w" fact="0.3553"/>
              <dgm:constr type="h" for="ch" forName="parent_text_2" refType="h" fact="0.3529"/>
              <dgm:constr type="l" for="ch" forName="accent_1" refType="w" fact="0.6316"/>
              <dgm:constr type="t" for="ch" forName="accent_1" refType="h" fact="0.7899"/>
              <dgm:constr type="w" for="ch" forName="accent_1" refType="w" fact="0.0395"/>
              <dgm:constr type="h" for="ch" forName="accent_1" refType="h" fact="0.126"/>
            </dgm:constrLst>
          </dgm:if>
          <dgm:else name="Name9">
            <dgm:constrLst>
              <dgm:constr type="primFontSz" for="des" ptType="node" op="equ" val="65"/>
              <dgm:constr type="l" for="ch" forName="image_accent_2" refType="w" fact="0.3747"/>
              <dgm:constr type="t" for="ch" forName="image_accent_2" refType="h" fact="0.3883"/>
              <dgm:constr type="w" for="ch" forName="image_accent_2" refType="w" fact="0.1253"/>
              <dgm:constr type="h" for="ch" forName="image_accent_2" refType="h" fact="0.4"/>
              <dgm:constr type="l" for="ch" forName="image_2" refType="w" fact="0.3821"/>
              <dgm:constr type="t" for="ch" forName="image_2" refType="h" fact="0.4118"/>
              <dgm:constr type="w" for="ch" forName="image_2" refType="w" fact="0.1105"/>
              <dgm:constr type="h" for="ch" forName="image_2" refType="h" fact="0.3529"/>
              <dgm:constr type="l" for="ch" forName="parent_text_1" refType="w" fact="0.6447"/>
              <dgm:constr type="t" for="ch" forName="parent_text_1" refType="h" fact="0"/>
              <dgm:constr type="w" for="ch" forName="parent_text_1" refType="w" fact="0.3553"/>
              <dgm:constr type="h" for="ch" forName="parent_text_1" refType="h" fact="0.215"/>
              <dgm:constr type="l" for="ch" forName="parent_text_2" refType="w" fact="0"/>
              <dgm:constr type="t" for="ch" forName="parent_text_2" refType="h" fact="0.4118"/>
              <dgm:constr type="w" for="ch" forName="parent_text_2" refType="w" fact="0.3553"/>
              <dgm:constr type="h" for="ch" forName="parent_text_2" refType="h" fact="0.3529"/>
              <dgm:constr type="l" for="ch" forName="image_accent_1" refType="w" fact="0.5263"/>
              <dgm:constr type="t" for="ch" forName="image_accent_1" refType="h" fact="0.2354"/>
              <dgm:constr type="w" for="ch" forName="image_accent_1" refType="w" fact="0.2394"/>
              <dgm:constr type="h" for="ch" forName="image_accent_1" refType="h" fact="0.7646"/>
              <dgm:constr type="l" for="ch" forName="image_1" refType="w" fact="0.5355"/>
              <dgm:constr type="t" for="ch" forName="image_1" refType="h" fact="0.2648"/>
              <dgm:constr type="w" for="ch" forName="image_1" refType="w" fact="0.2211"/>
              <dgm:constr type="h" for="ch" forName="image_1" refType="h" fact="0.7058"/>
              <dgm:constr type="l" for="ch" forName="accent_1" refType="w" fact="0.3289"/>
              <dgm:constr type="t" for="ch" forName="accent_1" refType="h" fact="0.7899"/>
              <dgm:constr type="w" for="ch" forName="accent_1" refType="w" fact="0.0395"/>
              <dgm:constr type="h" for="ch" forName="accent_1" refType="h" fact="0.126"/>
            </dgm:constrLst>
          </dgm:else>
        </dgm:choose>
      </dgm:if>
      <dgm:if name="Name10" axis="ch" ptType="node" func="cnt" op="equ" val="3">
        <dgm:alg type="composite">
          <dgm:param type="ar" val="2.4052"/>
        </dgm:alg>
        <dgm:choose name="Name11">
          <dgm:if name="Name12" func="var" arg="dir" op="equ" val="norm">
            <dgm:constrLst>
              <dgm:constr type="primFontSz" for="des" ptType="node" op="equ" val="65"/>
              <dgm:constr type="l" for="ch" forName="accent_3" refType="w" fact="0.6316"/>
              <dgm:constr type="t" for="ch" forName="accent_3" refType="h" fact="0.8355"/>
              <dgm:constr type="w" for="ch" forName="accent_3" refType="w" fact="0.0395"/>
              <dgm:constr type="h" for="ch" forName="accent_3" refType="h" fact="0.0949"/>
              <dgm:constr type="l" for="ch" forName="image_accent_2" refType="w" fact="0.4936"/>
              <dgm:constr type="t" for="ch" forName="image_accent_2" refType="h" fact="0.5329"/>
              <dgm:constr type="w" for="ch" forName="image_accent_2" refType="w" fact="0.1253"/>
              <dgm:constr type="h" for="ch" forName="image_accent_2" refType="h" fact="0.3013"/>
              <dgm:constr type="l" for="ch" forName="image_2" refType="w" fact="0.501"/>
              <dgm:constr type="t" for="ch" forName="image_2" refType="h" fact="0.5507"/>
              <dgm:constr type="w" for="ch" forName="image_2" refType="w" fact="0.1105"/>
              <dgm:constr type="h" for="ch" forName="image_2" refType="h" fact="0.2658"/>
              <dgm:constr type="l" for="ch" forName="image_accent_3" refType="w" fact="0.4446"/>
              <dgm:constr type="t" for="ch" forName="image_accent_3" refType="h" fact="0.1076"/>
              <dgm:constr type="w" for="ch" forName="image_accent_3" refType="w" fact="0.1606"/>
              <dgm:constr type="h" for="ch" forName="image_accent_3" refType="h" fact="0.3864"/>
              <dgm:constr type="l" for="ch" forName="image_3" refType="w" fact="0.4531"/>
              <dgm:constr type="t" for="ch" forName="image_3" refType="h" fact="0.128"/>
              <dgm:constr type="w" for="ch" forName="image_3" refType="w" fact="0.1437"/>
              <dgm:constr type="h" for="ch" forName="image_3" refType="h" fact="0.3456"/>
              <dgm:constr type="l" for="ch" forName="image_accent_1" refType="w" fact="0.2368"/>
              <dgm:constr type="t" for="ch" forName="image_accent_1" refType="h" fact="0.4241"/>
              <dgm:constr type="w" for="ch" forName="image_accent_1" refType="w" fact="0.2394"/>
              <dgm:constr type="h" for="ch" forName="image_accent_1" refType="h" fact="0.5759"/>
              <dgm:constr type="l" for="ch" forName="image_1" refType="w" fact="0.246"/>
              <dgm:constr type="t" for="ch" forName="image_1" refType="h" fact="0.4462"/>
              <dgm:constr type="w" for="ch" forName="image_1" refType="w" fact="0.2211"/>
              <dgm:constr type="h" for="ch" forName="image_1" refType="h" fact="0.5317"/>
              <dgm:constr type="l" for="ch" forName="parent_text_1" refType="w" fact="0"/>
              <dgm:constr type="t" for="ch" forName="parent_text_1" refType="h" fact="0.128"/>
              <dgm:constr type="w" for="ch" forName="parent_text_1" refType="w" fact="0.3553"/>
              <dgm:constr type="h" for="ch" forName="parent_text_1" refType="h" fact="0.2775"/>
              <dgm:constr type="l" for="ch" forName="accent_1" refType="w" fact="0.3895"/>
              <dgm:constr type="t" for="ch" forName="accent_1" refType="h" fact="0"/>
              <dgm:constr type="w" for="ch" forName="accent_1" refType="w" fact="0.0711"/>
              <dgm:constr type="h" for="ch" forName="accent_1" refType="h" fact="0.1709"/>
              <dgm:constr type="l" for="ch" forName="parent_text_2" refType="w" fact="0.6447"/>
              <dgm:constr type="t" for="ch" forName="parent_text_2" refType="h" fact="0.5507"/>
              <dgm:constr type="w" for="ch" forName="parent_text_2" refType="w" fact="0.3553"/>
              <dgm:constr type="h" for="ch" forName="parent_text_2" refType="h" fact="0.2658"/>
              <dgm:constr type="l" for="ch" forName="parent_text_3" refType="w" fact="0.6316"/>
              <dgm:constr type="t" for="ch" forName="parent_text_3" refType="h" fact="0.128"/>
              <dgm:constr type="w" for="ch" forName="parent_text_3" refType="w" fact="0.3553"/>
              <dgm:constr type="h" for="ch" forName="parent_text_3" refType="h" fact="0.3456"/>
              <dgm:constr type="l" for="ch" forName="accent_2" refType="w" fact="0.5789"/>
              <dgm:constr type="t" for="ch" forName="accent_2" refType="h" fact="0.0127"/>
              <dgm:constr type="w" for="ch" forName="accent_2" refType="w" fact="0.0526"/>
              <dgm:constr type="h" for="ch" forName="accent_2" refType="h" fact="0.1266"/>
            </dgm:constrLst>
          </dgm:if>
          <dgm:else name="Name13">
            <dgm:constrLst>
              <dgm:constr type="primFontSz" for="des" ptType="node" op="equ" val="65"/>
              <dgm:constr type="l" for="ch" forName="accent_1" refType="w" fact="0.3289"/>
              <dgm:constr type="t" for="ch" forName="accent_1" refType="h" fact="0.8355"/>
              <dgm:constr type="w" for="ch" forName="accent_1" refType="w" fact="0.0395"/>
              <dgm:constr type="h" for="ch" forName="accent_1" refType="h" fact="0.0949"/>
              <dgm:constr type="l" for="ch" forName="image_accent_2" refType="w" fact="0.3811"/>
              <dgm:constr type="t" for="ch" forName="image_accent_2" refType="h" fact="0.5329"/>
              <dgm:constr type="w" for="ch" forName="image_accent_2" refType="w" fact="0.1253"/>
              <dgm:constr type="h" for="ch" forName="image_accent_2" refType="h" fact="0.3013"/>
              <dgm:constr type="l" for="ch" forName="image_2" refType="w" fact="0.3885"/>
              <dgm:constr type="t" for="ch" forName="image_2" refType="h" fact="0.5507"/>
              <dgm:constr type="w" for="ch" forName="image_2" refType="w" fact="0.1105"/>
              <dgm:constr type="h" for="ch" forName="image_2" refType="h" fact="0.2658"/>
              <dgm:constr type="l" for="ch" forName="image_accent_3" refType="w" fact="0.3947"/>
              <dgm:constr type="t" for="ch" forName="image_accent_3" refType="h" fact="0.1076"/>
              <dgm:constr type="w" for="ch" forName="image_accent_3" refType="w" fact="0.1606"/>
              <dgm:constr type="h" for="ch" forName="image_accent_3" refType="h" fact="0.3864"/>
              <dgm:constr type="l" for="ch" forName="image_3" refType="w" fact="0.4032"/>
              <dgm:constr type="t" for="ch" forName="image_3" refType="h" fact="0.128"/>
              <dgm:constr type="w" for="ch" forName="image_3" refType="w" fact="0.1437"/>
              <dgm:constr type="h" for="ch" forName="image_3" refType="h" fact="0.3456"/>
              <dgm:constr type="l" for="ch" forName="image_accent_1" refType="w" fact="0.5237"/>
              <dgm:constr type="t" for="ch" forName="image_accent_1" refType="h" fact="0.4241"/>
              <dgm:constr type="w" for="ch" forName="image_accent_1" refType="w" fact="0.2394"/>
              <dgm:constr type="h" for="ch" forName="image_accent_1" refType="h" fact="0.5759"/>
              <dgm:constr type="l" for="ch" forName="image_1" refType="w" fact="0.5329"/>
              <dgm:constr type="t" for="ch" forName="image_1" refType="h" fact="0.4462"/>
              <dgm:constr type="w" for="ch" forName="image_1" refType="w" fact="0.2211"/>
              <dgm:constr type="h" for="ch" forName="image_1" refType="h" fact="0.5317"/>
              <dgm:constr type="l" for="ch" forName="parent_text_1" refType="w" fact="0.6447"/>
              <dgm:constr type="t" for="ch" forName="parent_text_1" refType="h" fact="0.128"/>
              <dgm:constr type="w" for="ch" forName="parent_text_1" refType="w" fact="0.3553"/>
              <dgm:constr type="h" for="ch" forName="parent_text_1" refType="h" fact="0.2775"/>
              <dgm:constr type="l" for="ch" forName="accent_2" refType="w" fact="0.5395"/>
              <dgm:constr type="t" for="ch" forName="accent_2" refType="h" fact="0"/>
              <dgm:constr type="w" for="ch" forName="accent_2" refType="w" fact="0.0711"/>
              <dgm:constr type="h" for="ch" forName="accent_2" refType="h" fact="0.1709"/>
              <dgm:constr type="l" for="ch" forName="parent_text_3" refType="w" fact="0.0132"/>
              <dgm:constr type="t" for="ch" forName="parent_text_3" refType="h" fact="0.128"/>
              <dgm:constr type="w" for="ch" forName="parent_text_3" refType="w" fact="0.3553"/>
              <dgm:constr type="h" for="ch" forName="parent_text_3" refType="h" fact="0.3456"/>
              <dgm:constr type="l" for="ch" forName="parent_text_2" refType="w" fact="0"/>
              <dgm:constr type="t" for="ch" forName="parent_text_2" refType="h" fact="0.5507"/>
              <dgm:constr type="w" for="ch" forName="parent_text_2" refType="w" fact="0.3553"/>
              <dgm:constr type="h" for="ch" forName="parent_text_2" refType="h" fact="0.2658"/>
              <dgm:constr type="l" for="ch" forName="accent_3" refType="w" fact="0.3684"/>
              <dgm:constr type="t" for="ch" forName="accent_3" refType="h" fact="0.0127"/>
              <dgm:constr type="w" for="ch" forName="accent_3" refType="w" fact="0.0526"/>
              <dgm:constr type="h" for="ch" forName="accent_3" refType="h" fact="0.1266"/>
            </dgm:constrLst>
          </dgm:else>
        </dgm:choose>
      </dgm:if>
      <dgm:if name="Name14" axis="ch" ptType="node" func="cnt" op="equ" val="4">
        <dgm:alg type="composite">
          <dgm:param type="ar" val="1.6704"/>
        </dgm:alg>
        <dgm:choose name="Name15">
          <dgm:if name="Name16" func="var" arg="dir" op="equ" val="norm">
            <dgm:constrLst>
              <dgm:constr type="primFontSz" for="des" ptType="node" op="equ" val="65"/>
              <dgm:constr type="l" for="ch" forName="image_accent_4" refType="w" fact="0.4626"/>
              <dgm:constr type="t" for="ch" forName="image_accent_4" refType="h" fact="0.1415"/>
              <dgm:constr type="w" for="ch" forName="image_accent_4" refType="w" fact="0.1126"/>
              <dgm:constr type="h" for="ch" forName="image_accent_4" refType="h" fact="0.1881"/>
              <dgm:constr type="l" for="ch" forName="image_4" refType="w" fact="0.4692"/>
              <dgm:constr type="t" for="ch" forName="image_4" refType="h" fact="0.1526"/>
              <dgm:constr type="w" for="ch" forName="image_4" refType="w" fact="0.0994"/>
              <dgm:constr type="h" for="ch" forName="image_4" refType="h" fact="0.166"/>
              <dgm:constr type="l" for="ch" forName="image_accent_2" refType="w" fact="0.4936"/>
              <dgm:constr type="t" for="ch" forName="image_accent_2" refType="h" fact="0.6756"/>
              <dgm:constr type="w" for="ch" forName="image_accent_2" refType="w" fact="0.1253"/>
              <dgm:constr type="h" for="ch" forName="image_accent_2" refType="h" fact="0.2092"/>
              <dgm:constr type="l" for="ch" forName="image_2" refType="w" fact="0.501"/>
              <dgm:constr type="t" for="ch" forName="image_2" refType="h" fact="0.6879"/>
              <dgm:constr type="w" for="ch" forName="image_2" refType="w" fact="0.1105"/>
              <dgm:constr type="h" for="ch" forName="image_2" refType="h" fact="0.1846"/>
              <dgm:constr type="l" for="ch" forName="image_accent_3" refType="w" fact="0.4446"/>
              <dgm:constr type="t" for="ch" forName="image_accent_3" refType="h" fact="0.3802"/>
              <dgm:constr type="w" for="ch" forName="image_accent_3" refType="w" fact="0.1606"/>
              <dgm:constr type="h" for="ch" forName="image_accent_3" refType="h" fact="0.2683"/>
              <dgm:constr type="l" for="ch" forName="image_3" refType="w" fact="0.4531"/>
              <dgm:constr type="t" for="ch" forName="image_3" refType="h" fact="0.3944"/>
              <dgm:constr type="w" for="ch" forName="image_3" refType="w" fact="0.1437"/>
              <dgm:constr type="h" for="ch" forName="image_3" refType="h" fact="0.24"/>
              <dgm:constr type="l" for="ch" forName="image_accent_1" refType="w" fact="0.2368"/>
              <dgm:constr type="t" for="ch" forName="image_accent_1" refType="h" fact="0.6"/>
              <dgm:constr type="w" for="ch" forName="image_accent_1" refType="w" fact="0.2394"/>
              <dgm:constr type="h" for="ch" forName="image_accent_1" refType="h" fact="0.4"/>
              <dgm:constr type="l" for="ch" forName="image_1" refType="w" fact="0.246"/>
              <dgm:constr type="t" for="ch" forName="image_1" refType="h" fact="0.6154"/>
              <dgm:constr type="w" for="ch" forName="image_1" refType="w" fact="0.2211"/>
              <dgm:constr type="h" for="ch" forName="image_1" refType="h" fact="0.3692"/>
              <dgm:constr type="l" for="ch" forName="parent_text_1" refType="w" fact="0"/>
              <dgm:constr type="t" for="ch" forName="parent_text_1" refType="h" fact="0.3944"/>
              <dgm:constr type="w" for="ch" forName="parent_text_1" refType="w" fact="0.3553"/>
              <dgm:constr type="h" for="ch" forName="parent_text_1" refType="h" fact="0.1931"/>
              <dgm:constr type="l" for="ch" forName="accent_1" refType="w" fact="0.3895"/>
              <dgm:constr type="t" for="ch" forName="accent_1" refType="h" fact="0.3055"/>
              <dgm:constr type="w" for="ch" forName="accent_1" refType="w" fact="0.0711"/>
              <dgm:constr type="h" for="ch" forName="accent_1" refType="h" fact="0.1187"/>
              <dgm:constr type="l" for="ch" forName="parent_text_3" refType="w" fact="0.6316"/>
              <dgm:constr type="t" for="ch" forName="parent_text_3" refType="h" fact="0.3944"/>
              <dgm:constr type="w" for="ch" forName="parent_text_3" refType="w" fact="0.3553"/>
              <dgm:constr type="h" for="ch" forName="parent_text_3" refType="h" fact="0.24"/>
              <dgm:constr type="l" for="ch" forName="parent_text_2" refType="w" fact="0.6447"/>
              <dgm:constr type="t" for="ch" forName="parent_text_2" refType="h" fact="0.6879"/>
              <dgm:constr type="w" for="ch" forName="parent_text_2" refType="w" fact="0.3553"/>
              <dgm:constr type="h" for="ch" forName="parent_text_2" refType="h" fact="0.1846"/>
              <dgm:constr type="l" for="ch" forName="accent_2" refType="w" fact="0.5347"/>
              <dgm:constr type="t" for="ch" forName="accent_2" refType="h" fact="0.044"/>
              <dgm:constr type="w" for="ch" forName="accent_2" refType="w" fact="0.0526"/>
              <dgm:constr type="h" for="ch" forName="accent_2" refType="h" fact="0.0879"/>
              <dgm:constr type="l" for="ch" forName="accent_3" refType="w" fact="0.6005"/>
              <dgm:constr type="t" for="ch" forName="accent_3" refType="h" fact="0"/>
              <dgm:constr type="w" for="ch" forName="accent_3" refType="w" fact="0.0263"/>
              <dgm:constr type="h" for="ch" forName="accent_3" refType="h" fact="0.044"/>
              <dgm:constr type="l" for="ch" forName="parent_text_4" refType="w" fact="0.6005"/>
              <dgm:constr type="t" for="ch" forName="parent_text_4" refType="h" fact="0.1526"/>
              <dgm:constr type="w" for="ch" forName="parent_text_4" refType="w" fact="0.3553"/>
              <dgm:constr type="h" for="ch" forName="parent_text_4" refType="h" fact="0.166"/>
              <dgm:constr type="l" for="ch" forName="accent_4" refType="w" fact="0.6268"/>
              <dgm:constr type="t" for="ch" forName="accent_4" refType="h" fact="0.8791"/>
              <dgm:constr type="w" for="ch" forName="accent_4" refType="w" fact="0.0395"/>
              <dgm:constr type="h" for="ch" forName="accent_4" refType="h" fact="0.0659"/>
            </dgm:constrLst>
          </dgm:if>
          <dgm:else name="Name17">
            <dgm:constrLst>
              <dgm:constr type="primFontSz" for="des" ptType="node" op="equ" val="65"/>
              <dgm:constr type="l" for="ch" forName="image_accent_4" refType="w" fact="0.4248"/>
              <dgm:constr type="t" for="ch" forName="image_accent_4" refType="h" fact="0.1415"/>
              <dgm:constr type="w" for="ch" forName="image_accent_4" refType="w" fact="0.1126"/>
              <dgm:constr type="h" for="ch" forName="image_accent_4" refType="h" fact="0.1881"/>
              <dgm:constr type="l" for="ch" forName="image_4" refType="w" fact="0.4314"/>
              <dgm:constr type="t" for="ch" forName="image_4" refType="h" fact="0.1526"/>
              <dgm:constr type="w" for="ch" forName="image_4" refType="w" fact="0.0994"/>
              <dgm:constr type="h" for="ch" forName="image_4" refType="h" fact="0.166"/>
              <dgm:constr type="l" for="ch" forName="image_accent_2" refType="w" fact="0.3811"/>
              <dgm:constr type="t" for="ch" forName="image_accent_2" refType="h" fact="0.6756"/>
              <dgm:constr type="w" for="ch" forName="image_accent_2" refType="w" fact="0.1253"/>
              <dgm:constr type="h" for="ch" forName="image_accent_2" refType="h" fact="0.2092"/>
              <dgm:constr type="l" for="ch" forName="image_2" refType="w" fact="0.3885"/>
              <dgm:constr type="t" for="ch" forName="image_2" refType="h" fact="0.6879"/>
              <dgm:constr type="w" for="ch" forName="image_2" refType="w" fact="0.1105"/>
              <dgm:constr type="h" for="ch" forName="image_2" refType="h" fact="0.1846"/>
              <dgm:constr type="l" for="ch" forName="image_accent_3" refType="w" fact="0.3947"/>
              <dgm:constr type="t" for="ch" forName="image_accent_3" refType="h" fact="0.3802"/>
              <dgm:constr type="w" for="ch" forName="image_accent_3" refType="w" fact="0.1606"/>
              <dgm:constr type="h" for="ch" forName="image_accent_3" refType="h" fact="0.2683"/>
              <dgm:constr type="l" for="ch" forName="image_3" refType="w" fact="0.4032"/>
              <dgm:constr type="t" for="ch" forName="image_3" refType="h" fact="0.3944"/>
              <dgm:constr type="w" for="ch" forName="image_3" refType="w" fact="0.1437"/>
              <dgm:constr type="h" for="ch" forName="image_3" refType="h" fact="0.24"/>
              <dgm:constr type="l" for="ch" forName="image_accent_1" refType="w" fact="0.5237"/>
              <dgm:constr type="t" for="ch" forName="image_accent_1" refType="h" fact="0.6"/>
              <dgm:constr type="w" for="ch" forName="image_accent_1" refType="w" fact="0.2394"/>
              <dgm:constr type="h" for="ch" forName="image_accent_1" refType="h" fact="0.4"/>
              <dgm:constr type="l" for="ch" forName="image_1" refType="w" fact="0.5329"/>
              <dgm:constr type="t" for="ch" forName="image_1" refType="h" fact="0.6154"/>
              <dgm:constr type="w" for="ch" forName="image_1" refType="w" fact="0.2211"/>
              <dgm:constr type="h" for="ch" forName="image_1" refType="h" fact="0.3692"/>
              <dgm:constr type="l" for="ch" forName="parent_text_1" refType="w" fact="0.6447"/>
              <dgm:constr type="t" for="ch" forName="parent_text_1" refType="h" fact="0.3944"/>
              <dgm:constr type="w" for="ch" forName="parent_text_1" refType="w" fact="0.3553"/>
              <dgm:constr type="h" for="ch" forName="parent_text_1" refType="h" fact="0.1931"/>
              <dgm:constr type="l" for="ch" forName="accent_1" refType="w" fact="0.5395"/>
              <dgm:constr type="t" for="ch" forName="accent_1" refType="h" fact="0.3055"/>
              <dgm:constr type="w" for="ch" forName="accent_1" refType="w" fact="0.0711"/>
              <dgm:constr type="h" for="ch" forName="accent_1" refType="h" fact="0.1187"/>
              <dgm:constr type="l" for="ch" forName="parent_text_3" refType="w" fact="0.0132"/>
              <dgm:constr type="t" for="ch" forName="parent_text_3" refType="h" fact="0.3944"/>
              <dgm:constr type="w" for="ch" forName="parent_text_3" refType="w" fact="0.3553"/>
              <dgm:constr type="h" for="ch" forName="parent_text_3" refType="h" fact="0.24"/>
              <dgm:constr type="l" for="ch" forName="parent_text_2" refType="w" fact="0"/>
              <dgm:constr type="t" for="ch" forName="parent_text_2" refType="h" fact="0.6879"/>
              <dgm:constr type="w" for="ch" forName="parent_text_2" refType="w" fact="0.3553"/>
              <dgm:constr type="h" for="ch" forName="parent_text_2" refType="h" fact="0.1846"/>
              <dgm:constr type="l" for="ch" forName="accent_2" refType="w" fact="0.4126"/>
              <dgm:constr type="t" for="ch" forName="accent_2" refType="h" fact="0.044"/>
              <dgm:constr type="w" for="ch" forName="accent_2" refType="w" fact="0.0526"/>
              <dgm:constr type="h" for="ch" forName="accent_2" refType="h" fact="0.0879"/>
              <dgm:constr type="l" for="ch" forName="accent_3" refType="w" fact="0.3732"/>
              <dgm:constr type="t" for="ch" forName="accent_3" refType="h" fact="0"/>
              <dgm:constr type="w" for="ch" forName="accent_3" refType="w" fact="0.0263"/>
              <dgm:constr type="h" for="ch" forName="accent_3" refType="h" fact="0.044"/>
              <dgm:constr type="l" for="ch" forName="parent_text_4" refType="w" fact="0.0442"/>
              <dgm:constr type="t" for="ch" forName="parent_text_4" refType="h" fact="0.1526"/>
              <dgm:constr type="w" for="ch" forName="parent_text_4" refType="w" fact="0.3553"/>
              <dgm:constr type="h" for="ch" forName="parent_text_4" refType="h" fact="0.166"/>
              <dgm:constr type="l" for="ch" forName="accent_4" refType="w" fact="0.3337"/>
              <dgm:constr type="t" for="ch" forName="accent_4" refType="h" fact="0.8791"/>
              <dgm:constr type="w" for="ch" forName="accent_4" refType="w" fact="0.0395"/>
              <dgm:constr type="h" for="ch" forName="accent_4" refType="h" fact="0.0659"/>
            </dgm:constrLst>
          </dgm:else>
        </dgm:choose>
      </dgm:if>
      <dgm:if name="Name18" axis="ch" ptType="node" func="cnt" op="equ" val="5">
        <dgm:alg type="composite">
          <dgm:param type="ar" val="1.5076"/>
        </dgm:alg>
        <dgm:choose name="Name19">
          <dgm:if name="Name20" func="var" arg="dir" op="equ" val="norm">
            <dgm:constrLst>
              <dgm:constr type="primFontSz" for="des" ptType="node" op="equ" val="65"/>
              <dgm:constr type="l" for="ch" forName="image_accent_5" refType="w" fact="0.5301"/>
              <dgm:constr type="t" for="ch" forName="image_accent_5" refType="h" fact="0.0862"/>
              <dgm:constr type="w" for="ch" forName="image_accent_5" refType="w" fact="0.1022"/>
              <dgm:constr type="h" for="ch" forName="image_accent_5" refType="h" fact="0.1541"/>
              <dgm:constr type="l" for="ch" forName="image_5" refType="w" fact="0.5361"/>
              <dgm:constr type="t" for="ch" forName="image_5" refType="h" fact="0.0953"/>
              <dgm:constr type="w" for="ch" forName="image_5" refType="w" fact="0.0902"/>
              <dgm:constr type="h" for="ch" forName="image_5" refType="h" fact="0.1359"/>
              <dgm:constr type="l" for="ch" forName="image_accent_4" refType="w" fact="0.4528"/>
              <dgm:constr type="t" for="ch" forName="image_accent_4" refType="h" fact="0.2416"/>
              <dgm:constr type="w" for="ch" forName="image_accent_4" refType="w" fact="0.1103"/>
              <dgm:constr type="h" for="ch" forName="image_accent_4" refType="h" fact="0.1662"/>
              <dgm:constr type="l" for="ch" forName="image_4" refType="w" fact="0.4593"/>
              <dgm:constr type="t" for="ch" forName="image_4" refType="h" fact="0.2513"/>
              <dgm:constr type="w" for="ch" forName="image_4" refType="w" fact="0.0973"/>
              <dgm:constr type="h" for="ch" forName="image_4" refType="h" fact="0.1467"/>
              <dgm:constr type="l" for="ch" forName="image_accent_2" refType="w" fact="0.4832"/>
              <dgm:constr type="t" for="ch" forName="image_accent_2" refType="h" fact="0.7134"/>
              <dgm:constr type="w" for="ch" forName="image_accent_2" refType="w" fact="0.1226"/>
              <dgm:constr type="h" for="ch" forName="image_accent_2" refType="h" fact="0.1849"/>
              <dgm:constr type="l" for="ch" forName="image_2" refType="w" fact="0.4904"/>
              <dgm:constr type="t" for="ch" forName="image_2" refType="h" fact="0.7243"/>
              <dgm:constr type="w" for="ch" forName="image_2" refType="w" fact="0.1082"/>
              <dgm:constr type="h" for="ch" forName="image_2" refType="h" fact="0.1631"/>
              <dgm:constr type="l" for="ch" forName="image_accent_3" refType="w" fact="0.4352"/>
              <dgm:constr type="t" for="ch" forName="image_accent_3" refType="h" fact="0.4525"/>
              <dgm:constr type="w" for="ch" forName="image_accent_3" refType="w" fact="0.1573"/>
              <dgm:constr type="h" for="ch" forName="image_accent_3" refType="h" fact="0.2371"/>
              <dgm:constr type="l" for="ch" forName="image_3" refType="w" fact="0.4435"/>
              <dgm:constr type="t" for="ch" forName="image_3" refType="h" fact="0.465"/>
              <dgm:constr type="w" for="ch" forName="image_3" refType="w" fact="0.1407"/>
              <dgm:constr type="h" for="ch" forName="image_3" refType="h" fact="0.212"/>
              <dgm:constr type="l" for="ch" forName="image_accent_1" refType="w" fact="0.2318"/>
              <dgm:constr type="t" for="ch" forName="image_accent_1" refType="h" fact="0.6466"/>
              <dgm:constr type="w" for="ch" forName="image_accent_1" refType="w" fact="0.2344"/>
              <dgm:constr type="h" for="ch" forName="image_accent_1" refType="h" fact="0.3534"/>
              <dgm:constr type="l" for="ch" forName="image_1" refType="w" fact="0.2408"/>
              <dgm:constr type="t" for="ch" forName="image_1" refType="h" fact="0.6602"/>
              <dgm:constr type="w" for="ch" forName="image_1" refType="w" fact="0.2164"/>
              <dgm:constr type="h" for="ch" forName="image_1" refType="h" fact="0.3262"/>
              <dgm:constr type="l" for="ch" forName="parent_text_1" refType="w" fact="0"/>
              <dgm:constr type="t" for="ch" forName="parent_text_1" refType="h" fact="0.465"/>
              <dgm:constr type="w" for="ch" forName="parent_text_1" refType="w" fact="0.3478"/>
              <dgm:constr type="h" for="ch" forName="parent_text_1" refType="h" fact="0.165"/>
              <dgm:constr type="l" for="ch" forName="accent_1" refType="w" fact="0.3813"/>
              <dgm:constr type="t" for="ch" forName="accent_1" refType="h" fact="0.3864"/>
              <dgm:constr type="w" for="ch" forName="accent_1" refType="w" fact="0.0696"/>
              <dgm:constr type="h" for="ch" forName="accent_1" refType="h" fact="0.1049"/>
              <dgm:constr type="l" for="ch" forName="parent_text_3" refType="w" fact="0.6182"/>
              <dgm:constr type="t" for="ch" forName="parent_text_3" refType="h" fact="0.465"/>
              <dgm:constr type="w" for="ch" forName="parent_text_3" refType="w" fact="0.3478"/>
              <dgm:constr type="h" for="ch" forName="parent_text_3" refType="h" fact="0.212"/>
              <dgm:constr type="l" for="ch" forName="parent_text_2" refType="w" fact="0.6311"/>
              <dgm:constr type="t" for="ch" forName="parent_text_2" refType="h" fact="0.7243"/>
              <dgm:constr type="w" for="ch" forName="parent_text_2" refType="w" fact="0.3478"/>
              <dgm:constr type="h" for="ch" forName="parent_text_2" refType="h" fact="0.1631"/>
              <dgm:constr type="l" for="ch" forName="parent_text_4" refType="w" fact="0.5878"/>
              <dgm:constr type="t" for="ch" forName="parent_text_4" refType="h" fact="0.2513"/>
              <dgm:constr type="w" for="ch" forName="parent_text_4" refType="w" fact="0.3478"/>
              <dgm:constr type="h" for="ch" forName="parent_text_4" refType="h" fact="0.1467"/>
              <dgm:constr type="l" for="ch" forName="accent_2" refType="w" fact="0.6265"/>
              <dgm:constr type="t" for="ch" forName="accent_2" refType="h" fact="0.0194"/>
              <dgm:constr type="w" for="ch" forName="accent_2" refType="w" fact="0.0515"/>
              <dgm:constr type="h" for="ch" forName="accent_2" refType="h" fact="0.0777"/>
              <dgm:constr type="l" for="ch" forName="accent_3" refType="w" fact="0.7038"/>
              <dgm:constr type="t" for="ch" forName="accent_3" refType="h" fact="0"/>
              <dgm:constr type="w" for="ch" forName="accent_3" refType="w" fact="0.0258"/>
              <dgm:constr type="h" for="ch" forName="accent_3" refType="h" fact="0.0388"/>
              <dgm:constr type="l" for="ch" forName="parent_text_5" refType="w" fact="0.6522"/>
              <dgm:constr type="t" for="ch" forName="parent_text_5" refType="h" fact="0.0953"/>
              <dgm:constr type="w" for="ch" forName="parent_text_5" refType="w" fact="0.3478"/>
              <dgm:constr type="h" for="ch" forName="parent_text_5" refType="h" fact="0.1359"/>
              <dgm:constr type="l" for="ch" forName="accent_4" refType="w" fact="0.6136"/>
              <dgm:constr type="t" for="ch" forName="accent_4" refType="h" fact="0.8932"/>
              <dgm:constr type="w" for="ch" forName="accent_4" refType="w" fact="0.0386"/>
              <dgm:constr type="h" for="ch" forName="accent_4" refType="h" fact="0.0583"/>
            </dgm:constrLst>
          </dgm:if>
          <dgm:else name="Name21">
            <dgm:constrLst>
              <dgm:constr type="primFontSz" for="des" ptType="node" op="equ" val="65"/>
              <dgm:constr type="l" for="ch" forName="image_accent_5" refType="w" fact="0.3677"/>
              <dgm:constr type="t" for="ch" forName="image_accent_5" refType="h" fact="0.0862"/>
              <dgm:constr type="w" for="ch" forName="image_accent_5" refType="w" fact="0.1022"/>
              <dgm:constr type="h" for="ch" forName="image_accent_5" refType="h" fact="0.1541"/>
              <dgm:constr type="l" for="ch" forName="image_5" refType="w" fact="0.3738"/>
              <dgm:constr type="t" for="ch" forName="image_5" refType="h" fact="0.0953"/>
              <dgm:constr type="w" for="ch" forName="image_5" refType="w" fact="0.0902"/>
              <dgm:constr type="h" for="ch" forName="image_5" refType="h" fact="0.1359"/>
              <dgm:constr type="l" for="ch" forName="image_accent_4" refType="w" fact="0.437"/>
              <dgm:constr type="t" for="ch" forName="image_accent_4" refType="h" fact="0.2416"/>
              <dgm:constr type="w" for="ch" forName="image_accent_4" refType="w" fact="0.1103"/>
              <dgm:constr type="h" for="ch" forName="image_accent_4" refType="h" fact="0.1662"/>
              <dgm:constr type="l" for="ch" forName="image_4" refType="w" fact="0.4434"/>
              <dgm:constr type="t" for="ch" forName="image_4" refType="h" fact="0.2513"/>
              <dgm:constr type="w" for="ch" forName="image_4" refType="w" fact="0.0973"/>
              <dgm:constr type="h" for="ch" forName="image_4" refType="h" fact="0.1467"/>
              <dgm:constr type="l" for="ch" forName="image_accent_2" refType="w" fact="0.3942"/>
              <dgm:constr type="t" for="ch" forName="image_accent_2" refType="h" fact="0.7134"/>
              <dgm:constr type="w" for="ch" forName="image_accent_2" refType="w" fact="0.1226"/>
              <dgm:constr type="h" for="ch" forName="image_accent_2" refType="h" fact="0.1849"/>
              <dgm:constr type="l" for="ch" forName="image_2" refType="w" fact="0.4014"/>
              <dgm:constr type="t" for="ch" forName="image_2" refType="h" fact="0.7243"/>
              <dgm:constr type="w" for="ch" forName="image_2" refType="w" fact="0.1082"/>
              <dgm:constr type="h" for="ch" forName="image_2" refType="h" fact="0.1631"/>
              <dgm:constr type="l" for="ch" forName="image_accent_3" refType="w" fact="0.4075"/>
              <dgm:constr type="t" for="ch" forName="image_accent_3" refType="h" fact="0.4525"/>
              <dgm:constr type="w" for="ch" forName="image_accent_3" refType="w" fact="0.1573"/>
              <dgm:constr type="h" for="ch" forName="image_accent_3" refType="h" fact="0.2371"/>
              <dgm:constr type="l" for="ch" forName="image_3" refType="w" fact="0.4158"/>
              <dgm:constr type="t" for="ch" forName="image_3" refType="h" fact="0.465"/>
              <dgm:constr type="w" for="ch" forName="image_3" refType="w" fact="0.1407"/>
              <dgm:constr type="h" for="ch" forName="image_3" refType="h" fact="0.212"/>
              <dgm:constr type="l" for="ch" forName="image_accent_1" refType="w" fact="0.5338"/>
              <dgm:constr type="t" for="ch" forName="image_accent_1" refType="h" fact="0.6466"/>
              <dgm:constr type="w" for="ch" forName="image_accent_1" refType="w" fact="0.2344"/>
              <dgm:constr type="h" for="ch" forName="image_accent_1" refType="h" fact="0.3534"/>
              <dgm:constr type="l" for="ch" forName="image_1" refType="w" fact="0.5428"/>
              <dgm:constr type="t" for="ch" forName="image_1" refType="h" fact="0.6602"/>
              <dgm:constr type="w" for="ch" forName="image_1" refType="w" fact="0.2164"/>
              <dgm:constr type="h" for="ch" forName="image_1" refType="h" fact="0.3262"/>
              <dgm:constr type="l" for="ch" forName="parent_text_1" refType="w" fact="0.6522"/>
              <dgm:constr type="t" for="ch" forName="parent_text_1" refType="h" fact="0.465"/>
              <dgm:constr type="w" for="ch" forName="parent_text_1" refType="w" fact="0.3478"/>
              <dgm:constr type="h" for="ch" forName="parent_text_1" refType="h" fact="0.165"/>
              <dgm:constr type="l" for="ch" forName="accent_1" refType="w" fact="0.5492"/>
              <dgm:constr type="t" for="ch" forName="accent_1" refType="h" fact="0.3864"/>
              <dgm:constr type="w" for="ch" forName="accent_1" refType="w" fact="0.0696"/>
              <dgm:constr type="h" for="ch" forName="accent_1" refType="h" fact="0.1049"/>
              <dgm:constr type="l" for="ch" forName="parent_text_3" refType="w" fact="0.034"/>
              <dgm:constr type="t" for="ch" forName="parent_text_3" refType="h" fact="0.465"/>
              <dgm:constr type="w" for="ch" forName="parent_text_3" refType="w" fact="0.3478"/>
              <dgm:constr type="h" for="ch" forName="parent_text_3" refType="h" fact="0.212"/>
              <dgm:constr type="l" for="ch" forName="parent_text_2" refType="w" fact="0.0211"/>
              <dgm:constr type="t" for="ch" forName="parent_text_2" refType="h" fact="0.7243"/>
              <dgm:constr type="w" for="ch" forName="parent_text_2" refType="w" fact="0.3478"/>
              <dgm:constr type="h" for="ch" forName="parent_text_2" refType="h" fact="0.1631"/>
              <dgm:constr type="l" for="ch" forName="parent_text_4" refType="w" fact="0.0644"/>
              <dgm:constr type="t" for="ch" forName="parent_text_4" refType="h" fact="0.2513"/>
              <dgm:constr type="w" for="ch" forName="parent_text_4" refType="w" fact="0.3478"/>
              <dgm:constr type="h" for="ch" forName="parent_text_4" refType="h" fact="0.1467"/>
              <dgm:constr type="l" for="ch" forName="accent_2" refType="w" fact="0.322"/>
              <dgm:constr type="t" for="ch" forName="accent_2" refType="h" fact="0.0194"/>
              <dgm:constr type="w" for="ch" forName="accent_2" refType="w" fact="0.0515"/>
              <dgm:constr type="h" for="ch" forName="accent_2" refType="h" fact="0.0777"/>
              <dgm:constr type="l" for="ch" forName="accent_3" refType="w" fact="0.2705"/>
              <dgm:constr type="t" for="ch" forName="accent_3" refType="h" fact="0"/>
              <dgm:constr type="w" for="ch" forName="accent_3" refType="w" fact="0.0258"/>
              <dgm:constr type="h" for="ch" forName="accent_3" refType="h" fact="0.0388"/>
              <dgm:constr type="l" for="ch" forName="parent_text_5" refType="w" fact="0"/>
              <dgm:constr type="t" for="ch" forName="parent_text_5" refType="h" fact="0.0953"/>
              <dgm:constr type="w" for="ch" forName="parent_text_5" refType="w" fact="0.3478"/>
              <dgm:constr type="h" for="ch" forName="parent_text_5" refType="h" fact="0.1359"/>
              <dgm:constr type="l" for="ch" forName="accent_4" refType="w" fact="0.3478"/>
              <dgm:constr type="t" for="ch" forName="accent_4" refType="h" fact="0.8932"/>
              <dgm:constr type="w" for="ch" forName="accent_4" refType="w" fact="0.0386"/>
              <dgm:constr type="h" for="ch" forName="accent_4" refType="h" fact="0.0583"/>
            </dgm:constrLst>
          </dgm:else>
        </dgm:choose>
      </dgm:if>
      <dgm:if name="Name22" axis="ch" ptType="node" func="cnt" op="equ" val="6">
        <dgm:alg type="composite">
          <dgm:param type="ar" val="1.1351"/>
        </dgm:alg>
        <dgm:choose name="Name23">
          <dgm:if name="Name24" func="var" arg="dir" op="equ" val="norm">
            <dgm:constrLst>
              <dgm:constr type="primFontSz" for="des" ptType="node" op="equ" val="65"/>
              <dgm:constr type="l" for="ch" forName="image_accent_6" refType="w" fact="0.3864"/>
              <dgm:constr type="t" for="ch" forName="image_accent_6" refType="h" fact="0.7456"/>
              <dgm:constr type="w" for="ch" forName="image_accent_6" refType="w" fact="0.1757"/>
              <dgm:constr type="h" for="ch" forName="image_accent_6" refType="h" fact="0.1995"/>
              <dgm:constr type="l" for="ch" forName="image_6" refType="w" fact="0.3957"/>
              <dgm:constr type="t" for="ch" forName="image_6" refType="h" fact="0.7561"/>
              <dgm:constr type="w" for="ch" forName="image_6" refType="w" fact="0.1572"/>
              <dgm:constr type="h" for="ch" forName="image_6" refType="h" fact="0.1784"/>
              <dgm:constr type="l" for="ch" forName="image_accent_5" refType="w" fact="0.5301"/>
              <dgm:constr type="t" for="ch" forName="image_accent_5" refType="h" fact="0.0649"/>
              <dgm:constr type="w" for="ch" forName="image_accent_5" refType="w" fact="0.1022"/>
              <dgm:constr type="h" for="ch" forName="image_accent_5" refType="h" fact="0.116"/>
              <dgm:constr type="l" for="ch" forName="image_5" refType="w" fact="0.5361"/>
              <dgm:constr type="t" for="ch" forName="image_5" refType="h" fact="0.0717"/>
              <dgm:constr type="w" for="ch" forName="image_5" refType="w" fact="0.0902"/>
              <dgm:constr type="h" for="ch" forName="image_5" refType="h" fact="0.1023"/>
              <dgm:constr type="l" for="ch" forName="image_accent_4" refType="w" fact="0.4528"/>
              <dgm:constr type="t" for="ch" forName="image_accent_4" refType="h" fact="0.1819"/>
              <dgm:constr type="w" for="ch" forName="image_accent_4" refType="w" fact="0.1103"/>
              <dgm:constr type="h" for="ch" forName="image_accent_4" refType="h" fact="0.1251"/>
              <dgm:constr type="l" for="ch" forName="image_4" refType="w" fact="0.4593"/>
              <dgm:constr type="t" for="ch" forName="image_4" refType="h" fact="0.1892"/>
              <dgm:constr type="w" for="ch" forName="image_4" refType="w" fact="0.0973"/>
              <dgm:constr type="h" for="ch" forName="image_4" refType="h" fact="0.1104"/>
              <dgm:constr type="l" for="ch" forName="image_accent_2" refType="w" fact="0.4832"/>
              <dgm:constr type="t" for="ch" forName="image_accent_2" refType="h" fact="0.5371"/>
              <dgm:constr type="w" for="ch" forName="image_accent_2" refType="w" fact="0.1226"/>
              <dgm:constr type="h" for="ch" forName="image_accent_2" refType="h" fact="0.1392"/>
              <dgm:constr type="l" for="ch" forName="image_2" refType="w" fact="0.4904"/>
              <dgm:constr type="t" for="ch" forName="image_2" refType="h" fact="0.5453"/>
              <dgm:constr type="w" for="ch" forName="image_2" refType="w" fact="0.1082"/>
              <dgm:constr type="h" for="ch" forName="image_2" refType="h" fact="0.1228"/>
              <dgm:constr type="l" for="ch" forName="image_accent_3" refType="w" fact="0.4352"/>
              <dgm:constr type="t" for="ch" forName="image_accent_3" refType="h" fact="0.3407"/>
              <dgm:constr type="w" for="ch" forName="image_accent_3" refType="w" fact="0.1573"/>
              <dgm:constr type="h" for="ch" forName="image_accent_3" refType="h" fact="0.1785"/>
              <dgm:constr type="l" for="ch" forName="image_3" refType="w" fact="0.4435"/>
              <dgm:constr type="t" for="ch" forName="image_3" refType="h" fact="0.3501"/>
              <dgm:constr type="w" for="ch" forName="image_3" refType="w" fact="0.1407"/>
              <dgm:constr type="h" for="ch" forName="image_3" refType="h" fact="0.1596"/>
              <dgm:constr type="l" for="ch" forName="image_accent_1" refType="w" fact="0.2318"/>
              <dgm:constr type="t" for="ch" forName="image_accent_1" refType="h" fact="0.4869"/>
              <dgm:constr type="w" for="ch" forName="image_accent_1" refType="w" fact="0.2344"/>
              <dgm:constr type="h" for="ch" forName="image_accent_1" refType="h" fact="0.2661"/>
              <dgm:constr type="l" for="ch" forName="image_1" refType="w" fact="0.2401"/>
              <dgm:constr type="t" for="ch" forName="image_1" refType="h" fact="0.4971"/>
              <dgm:constr type="w" for="ch" forName="image_1" refType="w" fact="0.2164"/>
              <dgm:constr type="h" for="ch" forName="image_1" refType="h" fact="0.2456"/>
              <dgm:constr type="l" for="ch" forName="parent_text_1" refType="w" fact="0"/>
              <dgm:constr type="t" for="ch" forName="parent_text_1" refType="h" fact="0.3501"/>
              <dgm:constr type="w" for="ch" forName="parent_text_1" refType="w" fact="0.3478"/>
              <dgm:constr type="h" for="ch" forName="parent_text_1" refType="h" fact="0.125"/>
              <dgm:constr type="l" for="ch" forName="accent_1" refType="w" fact="0.3813"/>
              <dgm:constr type="t" for="ch" forName="accent_1" refType="h" fact="0.2909"/>
              <dgm:constr type="w" for="ch" forName="accent_1" refType="w" fact="0.0696"/>
              <dgm:constr type="h" for="ch" forName="accent_1" refType="h" fact="0.0789"/>
              <dgm:constr type="l" for="ch" forName="parent_text_2" refType="w" fact="0.6311"/>
              <dgm:constr type="t" for="ch" forName="parent_text_2" refType="h" fact="0.5453"/>
              <dgm:constr type="w" for="ch" forName="parent_text_2" refType="w" fact="0.3478"/>
              <dgm:constr type="h" for="ch" forName="parent_text_2" refType="h" fact="0.1228"/>
              <dgm:constr type="l" for="ch" forName="parent_text_4" refType="w" fact="0.5878"/>
              <dgm:constr type="t" for="ch" forName="parent_text_4" refType="h" fact="0.1892"/>
              <dgm:constr type="w" for="ch" forName="parent_text_4" refType="w" fact="0.3478"/>
              <dgm:constr type="h" for="ch" forName="parent_text_4" refType="h" fact="0.1104"/>
              <dgm:constr type="l" for="ch" forName="accent_2" refType="w" fact="0.6265"/>
              <dgm:constr type="t" for="ch" forName="accent_2" refType="h" fact="0.0146"/>
              <dgm:constr type="w" for="ch" forName="accent_2" refType="w" fact="0.0515"/>
              <dgm:constr type="h" for="ch" forName="accent_2" refType="h" fact="0.0585"/>
              <dgm:constr type="l" for="ch" forName="accent_3" refType="w" fact="0.7038"/>
              <dgm:constr type="t" for="ch" forName="accent_3" refType="h" fact="0"/>
              <dgm:constr type="w" for="ch" forName="accent_3" refType="w" fact="0.0258"/>
              <dgm:constr type="h" for="ch" forName="accent_3" refType="h" fact="0.0292"/>
              <dgm:constr type="l" for="ch" forName="parent_text_5" refType="w" fact="0.6522"/>
              <dgm:constr type="t" for="ch" forName="parent_text_5" refType="h" fact="0.0717"/>
              <dgm:constr type="w" for="ch" forName="parent_text_5" refType="w" fact="0.3478"/>
              <dgm:constr type="h" for="ch" forName="parent_text_5" refType="h" fact="0.1023"/>
              <dgm:constr type="l" for="ch" forName="parent_text_3" refType="w" fact="0.6182"/>
              <dgm:constr type="t" for="ch" forName="parent_text_3" refType="h" fact="0.3501"/>
              <dgm:constr type="w" for="ch" forName="parent_text_3" refType="w" fact="0.3478"/>
              <dgm:constr type="h" for="ch" forName="parent_text_3" refType="h" fact="0.1596"/>
              <dgm:constr type="l" for="ch" forName="accent_4" refType="w" fact="0.5538"/>
              <dgm:constr type="t" for="ch" forName="accent_4" refType="h" fact="0.9211"/>
              <dgm:constr type="w" for="ch" forName="accent_4" refType="w" fact="0.0696"/>
              <dgm:constr type="h" for="ch" forName="accent_4" refType="h" fact="0.0789"/>
              <dgm:constr type="l" for="ch" forName="parent_text_6" refType="w" fact="0.0195"/>
              <dgm:constr type="t" for="ch" forName="parent_text_6" refType="h" fact="0.7561"/>
              <dgm:constr type="w" for="ch" forName="parent_text_6" refType="w" fact="0.3478"/>
              <dgm:constr type="h" for="ch" forName="parent_text_6" refType="h" fact="0.1784"/>
              <dgm:constr type="l" for="ch" forName="accent_5" refType="w" fact="0.6182"/>
              <dgm:constr type="t" for="ch" forName="accent_5" refType="h" fact="0.6725"/>
              <dgm:constr type="w" for="ch" forName="accent_5" refType="w" fact="0.0386"/>
              <dgm:constr type="h" for="ch" forName="accent_5" refType="h" fact="0.0439"/>
            </dgm:constrLst>
          </dgm:if>
          <dgm:else name="Name25">
            <dgm:constrLst>
              <dgm:constr type="primFontSz" for="des" ptType="node" op="equ" val="65"/>
              <dgm:constr type="l" for="ch" forName="image_accent_6" refType="w" fact="0.4379"/>
              <dgm:constr type="t" for="ch" forName="image_accent_6" refType="h" fact="0.7456"/>
              <dgm:constr type="w" for="ch" forName="image_accent_6" refType="w" fact="0.1757"/>
              <dgm:constr type="h" for="ch" forName="image_accent_6" refType="h" fact="0.1995"/>
              <dgm:constr type="l" for="ch" forName="image_6" refType="w" fact="0.4471"/>
              <dgm:constr type="t" for="ch" forName="image_6" refType="h" fact="0.7561"/>
              <dgm:constr type="w" for="ch" forName="image_6" refType="w" fact="0.1572"/>
              <dgm:constr type="h" for="ch" forName="image_6" refType="h" fact="0.1784"/>
              <dgm:constr type="l" for="ch" forName="image_accent_5" refType="w" fact="0.3677"/>
              <dgm:constr type="t" for="ch" forName="image_accent_5" refType="h" fact="0.0649"/>
              <dgm:constr type="w" for="ch" forName="image_accent_5" refType="w" fact="0.1022"/>
              <dgm:constr type="h" for="ch" forName="image_accent_5" refType="h" fact="0.116"/>
              <dgm:constr type="l" for="ch" forName="image_5" refType="w" fact="0.3738"/>
              <dgm:constr type="t" for="ch" forName="image_5" refType="h" fact="0.0717"/>
              <dgm:constr type="w" for="ch" forName="image_5" refType="w" fact="0.0902"/>
              <dgm:constr type="h" for="ch" forName="image_5" refType="h" fact="0.1023"/>
              <dgm:constr type="l" for="ch" forName="image_accent_4" refType="w" fact="0.437"/>
              <dgm:constr type="t" for="ch" forName="image_accent_4" refType="h" fact="0.1819"/>
              <dgm:constr type="w" for="ch" forName="image_accent_4" refType="w" fact="0.1103"/>
              <dgm:constr type="h" for="ch" forName="image_accent_4" refType="h" fact="0.1251"/>
              <dgm:constr type="l" for="ch" forName="image_4" refType="w" fact="0.4434"/>
              <dgm:constr type="t" for="ch" forName="image_4" refType="h" fact="0.1892"/>
              <dgm:constr type="w" for="ch" forName="image_4" refType="w" fact="0.0973"/>
              <dgm:constr type="h" for="ch" forName="image_4" refType="h" fact="0.1104"/>
              <dgm:constr type="l" for="ch" forName="image_accent_2" refType="w" fact="0.3942"/>
              <dgm:constr type="t" for="ch" forName="image_accent_2" refType="h" fact="0.5371"/>
              <dgm:constr type="w" for="ch" forName="image_accent_2" refType="w" fact="0.1226"/>
              <dgm:constr type="h" for="ch" forName="image_accent_2" refType="h" fact="0.1392"/>
              <dgm:constr type="l" for="ch" forName="image_2" refType="w" fact="0.4014"/>
              <dgm:constr type="t" for="ch" forName="image_2" refType="h" fact="0.5453"/>
              <dgm:constr type="w" for="ch" forName="image_2" refType="w" fact="0.1082"/>
              <dgm:constr type="h" for="ch" forName="image_2" refType="h" fact="0.1228"/>
              <dgm:constr type="l" for="ch" forName="image_accent_3" refType="w" fact="0.4075"/>
              <dgm:constr type="t" for="ch" forName="image_accent_3" refType="h" fact="0.3407"/>
              <dgm:constr type="w" for="ch" forName="image_accent_3" refType="w" fact="0.1573"/>
              <dgm:constr type="h" for="ch" forName="image_accent_3" refType="h" fact="0.1785"/>
              <dgm:constr type="l" for="ch" forName="image_3" refType="w" fact="0.4158"/>
              <dgm:constr type="t" for="ch" forName="image_3" refType="h" fact="0.3501"/>
              <dgm:constr type="w" for="ch" forName="image_3" refType="w" fact="0.1407"/>
              <dgm:constr type="h" for="ch" forName="image_3" refType="h" fact="0.1596"/>
              <dgm:constr type="l" for="ch" forName="image_accent_1" refType="w" fact="0.5338"/>
              <dgm:constr type="t" for="ch" forName="image_accent_1" refType="h" fact="0.4869"/>
              <dgm:constr type="w" for="ch" forName="image_accent_1" refType="w" fact="0.2344"/>
              <dgm:constr type="h" for="ch" forName="image_accent_1" refType="h" fact="0.2661"/>
              <dgm:constr type="l" for="ch" forName="image_1" refType="w" fact="0.5435"/>
              <dgm:constr type="t" for="ch" forName="image_1" refType="h" fact="0.4971"/>
              <dgm:constr type="w" for="ch" forName="image_1" refType="w" fact="0.2164"/>
              <dgm:constr type="h" for="ch" forName="image_1" refType="h" fact="0.2456"/>
              <dgm:constr type="l" for="ch" forName="parent_text_1" refType="w" fact="0.6522"/>
              <dgm:constr type="t" for="ch" forName="parent_text_1" refType="h" fact="0.3501"/>
              <dgm:constr type="w" for="ch" forName="parent_text_1" refType="w" fact="0.3478"/>
              <dgm:constr type="h" for="ch" forName="parent_text_1" refType="h" fact="0.125"/>
              <dgm:constr type="l" for="ch" forName="accent_1" refType="w" fact="0.5492"/>
              <dgm:constr type="t" for="ch" forName="accent_1" refType="h" fact="0.2909"/>
              <dgm:constr type="w" for="ch" forName="accent_1" refType="w" fact="0.0696"/>
              <dgm:constr type="h" for="ch" forName="accent_1" refType="h" fact="0.0789"/>
              <dgm:constr type="l" for="ch" forName="parent_text_2" refType="w" fact="0.0211"/>
              <dgm:constr type="t" for="ch" forName="parent_text_2" refType="h" fact="0.5453"/>
              <dgm:constr type="w" for="ch" forName="parent_text_2" refType="w" fact="0.3478"/>
              <dgm:constr type="h" for="ch" forName="parent_text_2" refType="h" fact="0.1228"/>
              <dgm:constr type="l" for="ch" forName="parent_text_4" refType="w" fact="0.0644"/>
              <dgm:constr type="t" for="ch" forName="parent_text_4" refType="h" fact="0.1892"/>
              <dgm:constr type="w" for="ch" forName="parent_text_4" refType="w" fact="0.3478"/>
              <dgm:constr type="h" for="ch" forName="parent_text_4" refType="h" fact="0.1104"/>
              <dgm:constr type="l" for="ch" forName="accent_2" refType="w" fact="0.322"/>
              <dgm:constr type="t" for="ch" forName="accent_2" refType="h" fact="0.0146"/>
              <dgm:constr type="w" for="ch" forName="accent_2" refType="w" fact="0.0515"/>
              <dgm:constr type="h" for="ch" forName="accent_2" refType="h" fact="0.0585"/>
              <dgm:constr type="l" for="ch" forName="accent_3" refType="w" fact="0.2705"/>
              <dgm:constr type="t" for="ch" forName="accent_3" refType="h" fact="0"/>
              <dgm:constr type="w" for="ch" forName="accent_3" refType="w" fact="0.0258"/>
              <dgm:constr type="h" for="ch" forName="accent_3" refType="h" fact="0.0292"/>
              <dgm:constr type="l" for="ch" forName="parent_text_5" refType="w" fact="0"/>
              <dgm:constr type="t" for="ch" forName="parent_text_5" refType="h" fact="0.0717"/>
              <dgm:constr type="w" for="ch" forName="parent_text_5" refType="w" fact="0.3478"/>
              <dgm:constr type="h" for="ch" forName="parent_text_5" refType="h" fact="0.1023"/>
              <dgm:constr type="l" for="ch" forName="parent_text_3" refType="w" fact="0.034"/>
              <dgm:constr type="t" for="ch" forName="parent_text_3" refType="h" fact="0.3501"/>
              <dgm:constr type="w" for="ch" forName="parent_text_3" refType="w" fact="0.3478"/>
              <dgm:constr type="h" for="ch" forName="parent_text_3" refType="h" fact="0.1596"/>
              <dgm:constr type="l" for="ch" forName="accent_4" refType="w" fact="0.3766"/>
              <dgm:constr type="t" for="ch" forName="accent_4" refType="h" fact="0.9211"/>
              <dgm:constr type="w" for="ch" forName="accent_4" refType="w" fact="0.0696"/>
              <dgm:constr type="h" for="ch" forName="accent_4" refType="h" fact="0.0789"/>
              <dgm:constr type="l" for="ch" forName="parent_text_6" refType="w" fact="0.6328"/>
              <dgm:constr type="t" for="ch" forName="parent_text_6" refType="h" fact="0.7561"/>
              <dgm:constr type="w" for="ch" forName="parent_text_6" refType="w" fact="0.3478"/>
              <dgm:constr type="h" for="ch" forName="parent_text_6" refType="h" fact="0.1784"/>
              <dgm:constr type="l" for="ch" forName="accent_5" refType="w" fact="0.3431"/>
              <dgm:constr type="t" for="ch" forName="accent_5" refType="h" fact="0.6725"/>
              <dgm:constr type="w" for="ch" forName="accent_5" refType="w" fact="0.0386"/>
              <dgm:constr type="h" for="ch" forName="accent_5" refType="h" fact="0.0439"/>
            </dgm:constrLst>
          </dgm:else>
        </dgm:choose>
      </dgm:if>
      <dgm:if name="Name26" axis="ch" ptType="node" func="cnt" op="equ" val="7">
        <dgm:alg type="composite">
          <dgm:param type="ar" val="1.0352"/>
        </dgm:alg>
        <dgm:choose name="Name27">
          <dgm:if name="Name28" func="var" arg="dir" op="equ" val="norm">
            <dgm:constrLst>
              <dgm:constr type="primFontSz" for="des" ptType="node" op="equ" val="65"/>
              <dgm:constr type="l" for="ch" forName="accent_1" refType="w" fact="0.7553"/>
              <dgm:constr type="t" for="ch" forName="accent_1" refType="h" fact="0.96"/>
              <dgm:constr type="w" for="ch" forName="accent_1" refType="w" fact="0.0386"/>
              <dgm:constr type="h" for="ch" forName="accent_1" refType="h" fact="0.04"/>
              <dgm:constr type="l" for="ch" forName="image_accent_2" refType="w" fact="0.4832"/>
              <dgm:constr type="t" for="ch" forName="image_accent_2" refType="h" fact="0.4899"/>
              <dgm:constr type="w" for="ch" forName="image_accent_2" refType="w" fact="0.1226"/>
              <dgm:constr type="h" for="ch" forName="image_accent_2" refType="h" fact="0.1269"/>
              <dgm:constr type="l" for="ch" forName="image_2" refType="w" fact="0.4904"/>
              <dgm:constr type="t" for="ch" forName="image_2" refType="h" fact="0.4973"/>
              <dgm:constr type="w" for="ch" forName="image_2" refType="w" fact="0.1082"/>
              <dgm:constr type="h" for="ch" forName="image_2" refType="h" fact="0.112"/>
              <dgm:constr type="l" for="ch" forName="image_accent_3" refType="w" fact="0.4352"/>
              <dgm:constr type="t" for="ch" forName="image_accent_3" refType="h" fact="0.3107"/>
              <dgm:constr type="w" for="ch" forName="image_accent_3" refType="w" fact="0.1573"/>
              <dgm:constr type="h" for="ch" forName="image_accent_3" refType="h" fact="0.1628"/>
              <dgm:constr type="l" for="ch" forName="image_3" refType="w" fact="0.4435"/>
              <dgm:constr type="t" for="ch" forName="image_3" refType="h" fact="0.3193"/>
              <dgm:constr type="w" for="ch" forName="image_3" refType="w" fact="0.1407"/>
              <dgm:constr type="h" for="ch" forName="image_3" refType="h" fact="0.1456"/>
              <dgm:constr type="l" for="ch" forName="image_accent_4" refType="w" fact="0.4528"/>
              <dgm:constr type="t" for="ch" forName="image_accent_4" refType="h" fact="0.1659"/>
              <dgm:constr type="w" for="ch" forName="image_accent_4" refType="w" fact="0.1103"/>
              <dgm:constr type="h" for="ch" forName="image_accent_4" refType="h" fact="0.1141"/>
              <dgm:constr type="l" for="ch" forName="image_4" refType="w" fact="0.4593"/>
              <dgm:constr type="t" for="ch" forName="image_4" refType="h" fact="0.1726"/>
              <dgm:constr type="w" for="ch" forName="image_4" refType="w" fact="0.0973"/>
              <dgm:constr type="h" for="ch" forName="image_4" refType="h" fact="0.1007"/>
              <dgm:constr type="l" for="ch" forName="image_accent_5" refType="w" fact="0.5301"/>
              <dgm:constr type="t" for="ch" forName="image_accent_5" refType="h" fact="0.0592"/>
              <dgm:constr type="w" for="ch" forName="image_accent_5" refType="w" fact="0.1022"/>
              <dgm:constr type="h" for="ch" forName="image_accent_5" refType="h" fact="0.1058"/>
              <dgm:constr type="l" for="ch" forName="image_5" refType="w" fact="0.5361"/>
              <dgm:constr type="t" for="ch" forName="image_5" refType="h" fact="0.0654"/>
              <dgm:constr type="w" for="ch" forName="image_5" refType="w" fact="0.0902"/>
              <dgm:constr type="h" for="ch" forName="image_5" refType="h" fact="0.0933"/>
              <dgm:constr type="l" for="ch" forName="image_accent_6" refType="w" fact="0.3864"/>
              <dgm:constr type="t" for="ch" forName="image_accent_6" refType="h" fact="0.68"/>
              <dgm:constr type="w" for="ch" forName="image_accent_6" refType="w" fact="0.1757"/>
              <dgm:constr type="h" for="ch" forName="image_accent_6" refType="h" fact="0.1819"/>
              <dgm:constr type="l" for="ch" forName="image_6" refType="w" fact="0.3957"/>
              <dgm:constr type="t" for="ch" forName="image_6" refType="h" fact="0.6896"/>
              <dgm:constr type="w" for="ch" forName="image_6" refType="w" fact="0.1572"/>
              <dgm:constr type="h" for="ch" forName="image_6" refType="h" fact="0.1627"/>
              <dgm:constr type="l" for="ch" forName="image_accent_7" refType="w" fact="0.5291"/>
              <dgm:constr type="t" for="ch" forName="image_accent_7" refType="h" fact="0.8325"/>
              <dgm:constr type="w" for="ch" forName="image_accent_7" refType="w" fact="0.1103"/>
              <dgm:constr type="h" for="ch" forName="image_accent_7" refType="h" fact="0.1141"/>
              <dgm:constr type="l" for="ch" forName="image_7" refType="w" fact="0.5356"/>
              <dgm:constr type="t" for="ch" forName="image_7" refType="h" fact="0.8392"/>
              <dgm:constr type="w" for="ch" forName="image_7" refType="w" fact="0.0973"/>
              <dgm:constr type="h" for="ch" forName="image_7" refType="h" fact="0.1007"/>
              <dgm:constr type="l" for="ch" forName="image_accent_1" refType="w" fact="0.2318"/>
              <dgm:constr type="t" for="ch" forName="image_accent_1" refType="h" fact="0.444"/>
              <dgm:constr type="w" for="ch" forName="image_accent_1" refType="w" fact="0.2344"/>
              <dgm:constr type="h" for="ch" forName="image_accent_1" refType="h" fact="0.2426"/>
              <dgm:constr type="l" for="ch" forName="image_1" refType="w" fact="0.2408"/>
              <dgm:constr type="t" for="ch" forName="image_1" refType="h" fact="0.4533"/>
              <dgm:constr type="w" for="ch" forName="image_1" refType="w" fact="0.2164"/>
              <dgm:constr type="h" for="ch" forName="image_1" refType="h" fact="0.224"/>
              <dgm:constr type="l" for="ch" forName="parent_text_1" refType="w" fact="0"/>
              <dgm:constr type="t" for="ch" forName="parent_text_1" refType="h" fact="0.3193"/>
              <dgm:constr type="w" for="ch" forName="parent_text_1" refType="w" fact="0.3478"/>
              <dgm:constr type="h" for="ch" forName="parent_text_1" refType="h" fact="0.115"/>
              <dgm:constr type="l" for="ch" forName="accent_2" refType="w" fact="0.3813"/>
              <dgm:constr type="t" for="ch" forName="accent_2" refType="h" fact="0.2653"/>
              <dgm:constr type="w" for="ch" forName="accent_2" refType="w" fact="0.0696"/>
              <dgm:constr type="h" for="ch" forName="accent_2" refType="h" fact="0.072"/>
              <dgm:constr type="l" for="ch" forName="parent_text_2" refType="w" fact="0.6311"/>
              <dgm:constr type="t" for="ch" forName="parent_text_2" refType="h" fact="0.4973"/>
              <dgm:constr type="w" for="ch" forName="parent_text_2" refType="w" fact="0.3478"/>
              <dgm:constr type="h" for="ch" forName="parent_text_2" refType="h" fact="0.112"/>
              <dgm:constr type="l" for="ch" forName="parent_text_4" refType="w" fact="0.5878"/>
              <dgm:constr type="t" for="ch" forName="parent_text_4" refType="h" fact="0.1726"/>
              <dgm:constr type="w" for="ch" forName="parent_text_4" refType="w" fact="0.3478"/>
              <dgm:constr type="h" for="ch" forName="parent_text_4" refType="h" fact="0.1007"/>
              <dgm:constr type="l" for="ch" forName="accent_3" refType="w" fact="0.7038"/>
              <dgm:constr type="t" for="ch" forName="accent_3" refType="h" fact="0"/>
              <dgm:constr type="w" for="ch" forName="accent_3" refType="w" fact="0.0258"/>
              <dgm:constr type="h" for="ch" forName="accent_3" refType="h" fact="0.0267"/>
              <dgm:constr type="l" for="ch" forName="parent_text_5" refType="w" fact="0.6522"/>
              <dgm:constr type="t" for="ch" forName="parent_text_5" refType="h" fact="0.0654"/>
              <dgm:constr type="w" for="ch" forName="parent_text_5" refType="w" fact="0.3478"/>
              <dgm:constr type="h" for="ch" forName="parent_text_5" refType="h" fact="0.0933"/>
              <dgm:constr type="l" for="ch" forName="parent_text_3" refType="w" fact="0.6182"/>
              <dgm:constr type="t" for="ch" forName="parent_text_3" refType="h" fact="0.3193"/>
              <dgm:constr type="w" for="ch" forName="parent_text_3" refType="w" fact="0.3478"/>
              <dgm:constr type="h" for="ch" forName="parent_text_3" refType="h" fact="0.1456"/>
              <dgm:constr type="l" for="ch" forName="parent_text_6" refType="w" fact="0.02"/>
              <dgm:constr type="t" for="ch" forName="parent_text_6" refType="h" fact="0.6896"/>
              <dgm:constr type="w" for="ch" forName="parent_text_6" refType="w" fact="0.3478"/>
              <dgm:constr type="h" for="ch" forName="parent_text_6" refType="h" fact="0.1627"/>
              <dgm:constr type="l" for="ch" forName="accent_4" refType="w" fact="0.6265"/>
              <dgm:constr type="t" for="ch" forName="accent_4" refType="h" fact="0.0213"/>
              <dgm:constr type="w" for="ch" forName="accent_4" refType="w" fact="0.0515"/>
              <dgm:constr type="h" for="ch" forName="accent_4" refType="h" fact="0.0533"/>
              <dgm:constr type="l" for="ch" forName="accent_5" refType="w" fact="0.6522"/>
              <dgm:constr type="t" for="ch" forName="accent_5" refType="h" fact="0.92"/>
              <dgm:constr type="w" for="ch" forName="accent_5" refType="w" fact="0.0696"/>
              <dgm:constr type="h" for="ch" forName="accent_5" refType="h" fact="0.072"/>
              <dgm:constr type="l" for="ch" forName="parent_text_7" refType="w" fact="0.105"/>
              <dgm:constr type="t" for="ch" forName="parent_text_7" refType="h" fact="0.87"/>
              <dgm:constr type="w" for="ch" forName="parent_text_7" refType="w" fact="0.407"/>
              <dgm:constr type="h" for="ch" forName="parent_text_7" refType="h" fact="0.13"/>
              <dgm:constr type="l" for="ch" forName="accent_6" refType="w" fact="0.6136"/>
              <dgm:constr type="t" for="ch" forName="accent_6" refType="h" fact="0.6133"/>
              <dgm:constr type="w" for="ch" forName="accent_6" refType="w" fact="0.0386"/>
              <dgm:constr type="h" for="ch" forName="accent_6" refType="h" fact="0.04"/>
            </dgm:constrLst>
          </dgm:if>
          <dgm:else name="Name29">
            <dgm:constrLst>
              <dgm:constr type="primFontSz" for="des" ptType="node" op="equ" val="65"/>
              <dgm:constr type="l" for="ch" forName="accent_1" refType="w" fact="0.2061"/>
              <dgm:constr type="t" for="ch" forName="accent_1" refType="h" fact="0.96"/>
              <dgm:constr type="w" for="ch" forName="accent_1" refType="w" fact="0.0386"/>
              <dgm:constr type="h" for="ch" forName="accent_1" refType="h" fact="0.04"/>
              <dgm:constr type="l" for="ch" forName="image_accent_7" refType="w" fact="0.3606"/>
              <dgm:constr type="t" for="ch" forName="image_accent_7" refType="h" fact="0.8325"/>
              <dgm:constr type="w" for="ch" forName="image_accent_7" refType="w" fact="0.1103"/>
              <dgm:constr type="h" for="ch" forName="image_accent_7" refType="h" fact="0.1141"/>
              <dgm:constr type="l" for="ch" forName="image_7" refType="w" fact="0.3671"/>
              <dgm:constr type="t" for="ch" forName="image_7" refType="h" fact="0.8392"/>
              <dgm:constr type="w" for="ch" forName="image_7" refType="w" fact="0.0973"/>
              <dgm:constr type="h" for="ch" forName="image_7" refType="h" fact="0.1007"/>
              <dgm:constr type="l" for="ch" forName="image_accent_6" refType="w" fact="0.4379"/>
              <dgm:constr type="t" for="ch" forName="image_accent_6" refType="h" fact="0.68"/>
              <dgm:constr type="w" for="ch" forName="image_accent_6" refType="w" fact="0.1757"/>
              <dgm:constr type="h" for="ch" forName="image_accent_6" refType="h" fact="0.1819"/>
              <dgm:constr type="l" for="ch" forName="image_6" refType="w" fact="0.4471"/>
              <dgm:constr type="t" for="ch" forName="image_6" refType="h" fact="0.6896"/>
              <dgm:constr type="w" for="ch" forName="image_6" refType="w" fact="0.1572"/>
              <dgm:constr type="h" for="ch" forName="image_6" refType="h" fact="0.1627"/>
              <dgm:constr type="l" for="ch" forName="image_accent_5" refType="w" fact="0.3677"/>
              <dgm:constr type="t" for="ch" forName="image_accent_5" refType="h" fact="0.0592"/>
              <dgm:constr type="w" for="ch" forName="image_accent_5" refType="w" fact="0.1022"/>
              <dgm:constr type="h" for="ch" forName="image_accent_5" refType="h" fact="0.1058"/>
              <dgm:constr type="l" for="ch" forName="image_5" refType="w" fact="0.3738"/>
              <dgm:constr type="t" for="ch" forName="image_5" refType="h" fact="0.0654"/>
              <dgm:constr type="w" for="ch" forName="image_5" refType="w" fact="0.0902"/>
              <dgm:constr type="h" for="ch" forName="image_5" refType="h" fact="0.0933"/>
              <dgm:constr type="l" for="ch" forName="image_accent_4" refType="w" fact="0.437"/>
              <dgm:constr type="t" for="ch" forName="image_accent_4" refType="h" fact="0.1659"/>
              <dgm:constr type="w" for="ch" forName="image_accent_4" refType="w" fact="0.1103"/>
              <dgm:constr type="h" for="ch" forName="image_accent_4" refType="h" fact="0.1141"/>
              <dgm:constr type="l" for="ch" forName="image_4" refType="w" fact="0.4434"/>
              <dgm:constr type="t" for="ch" forName="image_4" refType="h" fact="0.1726"/>
              <dgm:constr type="w" for="ch" forName="image_4" refType="w" fact="0.0973"/>
              <dgm:constr type="h" for="ch" forName="image_4" refType="h" fact="0.1007"/>
              <dgm:constr type="l" for="ch" forName="image_accent_2" refType="w" fact="0.3942"/>
              <dgm:constr type="t" for="ch" forName="image_accent_2" refType="h" fact="0.4899"/>
              <dgm:constr type="w" for="ch" forName="image_accent_2" refType="w" fact="0.1226"/>
              <dgm:constr type="h" for="ch" forName="image_accent_2" refType="h" fact="0.1269"/>
              <dgm:constr type="l" for="ch" forName="image_2" refType="w" fact="0.4014"/>
              <dgm:constr type="t" for="ch" forName="image_2" refType="h" fact="0.4973"/>
              <dgm:constr type="w" for="ch" forName="image_2" refType="w" fact="0.1082"/>
              <dgm:constr type="h" for="ch" forName="image_2" refType="h" fact="0.112"/>
              <dgm:constr type="l" for="ch" forName="image_accent_3" refType="w" fact="0.4075"/>
              <dgm:constr type="t" for="ch" forName="image_accent_3" refType="h" fact="0.3107"/>
              <dgm:constr type="w" for="ch" forName="image_accent_3" refType="w" fact="0.1573"/>
              <dgm:constr type="h" for="ch" forName="image_accent_3" refType="h" fact="0.1628"/>
              <dgm:constr type="l" for="ch" forName="image_3" refType="w" fact="0.4158"/>
              <dgm:constr type="t" for="ch" forName="image_3" refType="h" fact="0.3193"/>
              <dgm:constr type="w" for="ch" forName="image_3" refType="w" fact="0.1407"/>
              <dgm:constr type="h" for="ch" forName="image_3" refType="h" fact="0.1456"/>
              <dgm:constr type="l" for="ch" forName="image_accent_1" refType="w" fact="0.5338"/>
              <dgm:constr type="t" for="ch" forName="image_accent_1" refType="h" fact="0.444"/>
              <dgm:constr type="w" for="ch" forName="image_accent_1" refType="w" fact="0.2344"/>
              <dgm:constr type="h" for="ch" forName="image_accent_1" refType="h" fact="0.2426"/>
              <dgm:constr type="l" for="ch" forName="image_1" refType="w" fact="0.5428"/>
              <dgm:constr type="t" for="ch" forName="image_1" refType="h" fact="0.4533"/>
              <dgm:constr type="w" for="ch" forName="image_1" refType="w" fact="0.2164"/>
              <dgm:constr type="h" for="ch" forName="image_1" refType="h" fact="0.224"/>
              <dgm:constr type="l" for="ch" forName="parent_text_1" refType="w" fact="0.6522"/>
              <dgm:constr type="t" for="ch" forName="parent_text_1" refType="h" fact="0.3193"/>
              <dgm:constr type="w" for="ch" forName="parent_text_1" refType="w" fact="0.3478"/>
              <dgm:constr type="h" for="ch" forName="parent_text_1" refType="h" fact="0.115"/>
              <dgm:constr type="l" for="ch" forName="accent_2" refType="w" fact="0.5492"/>
              <dgm:constr type="t" for="ch" forName="accent_2" refType="h" fact="0.2653"/>
              <dgm:constr type="w" for="ch" forName="accent_2" refType="w" fact="0.0696"/>
              <dgm:constr type="h" for="ch" forName="accent_2" refType="h" fact="0.072"/>
              <dgm:constr type="l" for="ch" forName="parent_text_2" refType="w" fact="0.0211"/>
              <dgm:constr type="t" for="ch" forName="parent_text_2" refType="h" fact="0.4973"/>
              <dgm:constr type="w" for="ch" forName="parent_text_2" refType="w" fact="0.3478"/>
              <dgm:constr type="h" for="ch" forName="parent_text_2" refType="h" fact="0.112"/>
              <dgm:constr type="l" for="ch" forName="parent_text_4" refType="w" fact="0.0644"/>
              <dgm:constr type="t" for="ch" forName="parent_text_4" refType="h" fact="0.1726"/>
              <dgm:constr type="w" for="ch" forName="parent_text_4" refType="w" fact="0.3478"/>
              <dgm:constr type="h" for="ch" forName="parent_text_4" refType="h" fact="0.1007"/>
              <dgm:constr type="l" for="ch" forName="accent_3" refType="w" fact="0.2705"/>
              <dgm:constr type="t" for="ch" forName="accent_3" refType="h" fact="0"/>
              <dgm:constr type="w" for="ch" forName="accent_3" refType="w" fact="0.0258"/>
              <dgm:constr type="h" for="ch" forName="accent_3" refType="h" fact="0.0267"/>
              <dgm:constr type="l" for="ch" forName="parent_text_5" refType="w" fact="0"/>
              <dgm:constr type="t" for="ch" forName="parent_text_5" refType="h" fact="0.0654"/>
              <dgm:constr type="w" for="ch" forName="parent_text_5" refType="w" fact="0.3478"/>
              <dgm:constr type="h" for="ch" forName="parent_text_5" refType="h" fact="0.0933"/>
              <dgm:constr type="l" for="ch" forName="parent_text_3" refType="w" fact="0.034"/>
              <dgm:constr type="t" for="ch" forName="parent_text_3" refType="h" fact="0.3193"/>
              <dgm:constr type="w" for="ch" forName="parent_text_3" refType="w" fact="0.3478"/>
              <dgm:constr type="h" for="ch" forName="parent_text_3" refType="h" fact="0.1456"/>
              <dgm:constr type="l" for="ch" forName="parent_text_6" refType="w" fact="0.63"/>
              <dgm:constr type="t" for="ch" forName="parent_text_6" refType="h" fact="0.6896"/>
              <dgm:constr type="w" for="ch" forName="parent_text_6" refType="w" fact="0.3478"/>
              <dgm:constr type="h" for="ch" forName="parent_text_6" refType="h" fact="0.1627"/>
              <dgm:constr type="l" for="ch" forName="accent_4" refType="w" fact="0.322"/>
              <dgm:constr type="t" for="ch" forName="accent_4" refType="h" fact="0.0213"/>
              <dgm:constr type="w" for="ch" forName="accent_4" refType="w" fact="0.0515"/>
              <dgm:constr type="h" for="ch" forName="accent_4" refType="h" fact="0.0533"/>
              <dgm:constr type="l" for="ch" forName="accent_5" refType="w" fact="0.2782"/>
              <dgm:constr type="t" for="ch" forName="accent_5" refType="h" fact="0.92"/>
              <dgm:constr type="w" for="ch" forName="accent_5" refType="w" fact="0.0696"/>
              <dgm:constr type="h" for="ch" forName="accent_5" refType="h" fact="0.072"/>
              <dgm:constr type="l" for="ch" forName="parent_text_7" refType="w" fact="0.485"/>
              <dgm:constr type="t" for="ch" forName="parent_text_7" refType="h" fact="0.87"/>
              <dgm:constr type="w" for="ch" forName="parent_text_7" refType="w" fact="0.347"/>
              <dgm:constr type="h" for="ch" forName="parent_text_7" refType="h" fact="0.13"/>
              <dgm:constr type="l" for="ch" forName="accent_6" refType="w" fact="0.3478"/>
              <dgm:constr type="t" for="ch" forName="accent_6" refType="h" fact="0.6133"/>
              <dgm:constr type="w" for="ch" forName="accent_6" refType="w" fact="0.0386"/>
              <dgm:constr type="h" for="ch" forName="accent_6" refType="h" fact="0.04"/>
            </dgm:constrLst>
          </dgm:else>
        </dgm:choose>
        <dgm:layoutNode name="accent_6" styleLbl="alignNode1">
          <dgm:alg type="sp"/>
          <dgm:shape xmlns:r="http://schemas.openxmlformats.org/officeDocument/2006/relationships" type="donut" r:blip="">
            <dgm:adjLst>
              <dgm:adj idx="1" val="0.0746"/>
            </dgm:adjLst>
          </dgm:shape>
          <dgm:presOf/>
        </dgm:layoutNode>
      </dgm:if>
      <dgm:else name="Name30">
        <dgm:alg type="composite">
          <dgm:param type="ar" val="0.9705"/>
        </dgm:alg>
        <dgm:choose name="Name31">
          <dgm:if name="Name32" func="var" arg="dir" op="equ" val="norm">
            <dgm:constrLst>
              <dgm:constr type="primFontSz" for="des" ptType="node" op="equ" val="65"/>
              <dgm:constr type="l" for="ch" forName="accent_1" refType="w" fact="0.7599"/>
              <dgm:constr type="t" for="ch" forName="accent_1" refType="h" fact="0.925"/>
              <dgm:constr type="w" for="ch" forName="accent_1" refType="w" fact="0.0386"/>
              <dgm:constr type="h" for="ch" forName="accent_1" refType="h" fact="0.0375"/>
              <dgm:constr type="l" for="ch" forName="accent_2" refType="w" fact="0.6182"/>
              <dgm:constr type="t" for="ch" forName="accent_2" refType="h" fact="0.575"/>
              <dgm:constr type="w" for="ch" forName="accent_2" refType="w" fact="0.0386"/>
              <dgm:constr type="h" for="ch" forName="accent_2" refType="h" fact="0.0375"/>
              <dgm:constr type="l" for="ch" forName="image_accent_8" refType="w" fact="0.6449"/>
              <dgm:constr type="t" for="ch" forName="image_accent_8" refType="h" fact="0.8508"/>
              <dgm:constr type="w" for="ch" forName="image_accent_8" refType="w" fact="0.1022"/>
              <dgm:constr type="h" for="ch" forName="image_accent_8" refType="h" fact="0.0992"/>
              <dgm:constr type="l" for="ch" forName="image_8" refType="w" fact="0.6538"/>
              <dgm:constr type="t" for="ch" forName="image_8" refType="h" fact="0.8595"/>
              <dgm:constr type="w" for="ch" forName="image_8" refType="w" fact="0.0844"/>
              <dgm:constr type="h" for="ch" forName="image_8" refType="h" fact="0.0819"/>
              <dgm:constr type="l" for="ch" forName="image_accent_7" refType="w" fact="0.5291"/>
              <dgm:constr type="t" for="ch" forName="image_accent_7" refType="h" fact="0.7805"/>
              <dgm:constr type="w" for="ch" forName="image_accent_7" refType="w" fact="0.1103"/>
              <dgm:constr type="h" for="ch" forName="image_accent_7" refType="h" fact="0.107"/>
              <dgm:constr type="l" for="ch" forName="image_7" refType="w" fact="0.5356"/>
              <dgm:constr type="t" for="ch" forName="image_7" refType="h" fact="0.7868"/>
              <dgm:constr type="w" for="ch" forName="image_7" refType="w" fact="0.0973"/>
              <dgm:constr type="h" for="ch" forName="image_7" refType="h" fact="0.0944"/>
              <dgm:constr type="l" for="ch" forName="image_accent_6" refType="w" fact="0.3864"/>
              <dgm:constr type="t" for="ch" forName="image_accent_6" refType="h" fact="0.6375"/>
              <dgm:constr type="w" for="ch" forName="image_accent_6" refType="w" fact="0.1757"/>
              <dgm:constr type="h" for="ch" forName="image_accent_6" refType="h" fact="0.1706"/>
              <dgm:constr type="l" for="ch" forName="image_6" refType="w" fact="0.3957"/>
              <dgm:constr type="t" for="ch" forName="image_6" refType="h" fact="0.6465"/>
              <dgm:constr type="w" for="ch" forName="image_6" refType="w" fact="0.1572"/>
              <dgm:constr type="h" for="ch" forName="image_6" refType="h" fact="0.1525"/>
              <dgm:constr type="l" for="ch" forName="image_accent_5" refType="w" fact="0.5301"/>
              <dgm:constr type="t" for="ch" forName="image_accent_5" refType="h" fact="0.0555"/>
              <dgm:constr type="w" for="ch" forName="image_accent_5" refType="w" fact="0.1022"/>
              <dgm:constr type="h" for="ch" forName="image_accent_5" refType="h" fact="0.0992"/>
              <dgm:constr type="l" for="ch" forName="image_5" refType="w" fact="0.5361"/>
              <dgm:constr type="t" for="ch" forName="image_5" refType="h" fact="0.0613"/>
              <dgm:constr type="w" for="ch" forName="image_5" refType="w" fact="0.0902"/>
              <dgm:constr type="h" for="ch" forName="image_5" refType="h" fact="0.0875"/>
              <dgm:constr type="l" for="ch" forName="image_accent_4" refType="w" fact="0.4528"/>
              <dgm:constr type="t" for="ch" forName="image_accent_4" refType="h" fact="0.1555"/>
              <dgm:constr type="w" for="ch" forName="image_accent_4" refType="w" fact="0.1103"/>
              <dgm:constr type="h" for="ch" forName="image_accent_4" refType="h" fact="0.107"/>
              <dgm:constr type="l" for="ch" forName="image_4" refType="w" fact="0.4593"/>
              <dgm:constr type="t" for="ch" forName="image_4" refType="h" fact="0.1618"/>
              <dgm:constr type="w" for="ch" forName="image_4" refType="w" fact="0.0973"/>
              <dgm:constr type="h" for="ch" forName="image_4" refType="h" fact="0.0944"/>
              <dgm:constr type="l" for="ch" forName="image_accent_2" refType="w" fact="0.4832"/>
              <dgm:constr type="t" for="ch" forName="image_accent_2" refType="h" fact="0.4593"/>
              <dgm:constr type="w" for="ch" forName="image_accent_2" refType="w" fact="0.1226"/>
              <dgm:constr type="h" for="ch" forName="image_accent_2" refType="h" fact="0.119"/>
              <dgm:constr type="l" for="ch" forName="image_2" refType="w" fact="0.4904"/>
              <dgm:constr type="t" for="ch" forName="image_2" refType="h" fact="0.4663"/>
              <dgm:constr type="w" for="ch" forName="image_2" refType="w" fact="0.1082"/>
              <dgm:constr type="h" for="ch" forName="image_2" refType="h" fact="0.105"/>
              <dgm:constr type="l" for="ch" forName="image_accent_3" refType="w" fact="0.4352"/>
              <dgm:constr type="t" for="ch" forName="image_accent_3" refType="h" fact="0.2913"/>
              <dgm:constr type="w" for="ch" forName="image_accent_3" refType="w" fact="0.1573"/>
              <dgm:constr type="h" for="ch" forName="image_accent_3" refType="h" fact="0.1526"/>
              <dgm:constr type="l" for="ch" forName="image_3" refType="w" fact="0.4435"/>
              <dgm:constr type="t" for="ch" forName="image_3" refType="h" fact="0.2993"/>
              <dgm:constr type="w" for="ch" forName="image_3" refType="w" fact="0.1407"/>
              <dgm:constr type="h" for="ch" forName="image_3" refType="h" fact="0.1365"/>
              <dgm:constr type="l" for="ch" forName="image_accent_1" refType="w" fact="0.2318"/>
              <dgm:constr type="t" for="ch" forName="image_accent_1" refType="h" fact="0.4163"/>
              <dgm:constr type="w" for="ch" forName="image_accent_1" refType="w" fact="0.2344"/>
              <dgm:constr type="h" for="ch" forName="image_accent_1" refType="h" fact="0.2275"/>
              <dgm:constr type="l" for="ch" forName="image_1" refType="w" fact="0.2408"/>
              <dgm:constr type="t" for="ch" forName="image_1" refType="h" fact="0.425"/>
              <dgm:constr type="w" for="ch" forName="image_1" refType="w" fact="0.2164"/>
              <dgm:constr type="h" for="ch" forName="image_1" refType="h" fact="0.21"/>
              <dgm:constr type="l" for="ch" forName="parent_text_1" refType="w" fact="0"/>
              <dgm:constr type="t" for="ch" forName="parent_text_1" refType="h" fact="0.2993"/>
              <dgm:constr type="w" for="ch" forName="parent_text_1" refType="w" fact="0.3478"/>
              <dgm:constr type="h" for="ch" forName="parent_text_1" refType="h" fact="0.11"/>
              <dgm:constr type="l" for="ch" forName="accent_3" refType="w" fact="0.3813"/>
              <dgm:constr type="t" for="ch" forName="accent_3" refType="h" fact="0.2488"/>
              <dgm:constr type="w" for="ch" forName="accent_3" refType="w" fact="0.0696"/>
              <dgm:constr type="h" for="ch" forName="accent_3" refType="h" fact="0.0675"/>
              <dgm:constr type="l" for="ch" forName="parent_text_2" refType="w" fact="0.6311"/>
              <dgm:constr type="t" for="ch" forName="parent_text_2" refType="h" fact="0.4663"/>
              <dgm:constr type="w" for="ch" forName="parent_text_2" refType="w" fact="0.3478"/>
              <dgm:constr type="h" for="ch" forName="parent_text_2" refType="h" fact="0.105"/>
              <dgm:constr type="l" for="ch" forName="parent_text_4" refType="w" fact="0.5878"/>
              <dgm:constr type="t" for="ch" forName="parent_text_4" refType="h" fact="0.1618"/>
              <dgm:constr type="w" for="ch" forName="parent_text_4" refType="w" fact="0.3478"/>
              <dgm:constr type="h" for="ch" forName="parent_text_4" refType="h" fact="0.0944"/>
              <dgm:constr type="l" for="ch" forName="accent_4" refType="w" fact="0.7038"/>
              <dgm:constr type="t" for="ch" forName="accent_4" refType="h" fact="0"/>
              <dgm:constr type="w" for="ch" forName="accent_4" refType="w" fact="0.0258"/>
              <dgm:constr type="h" for="ch" forName="accent_4" refType="h" fact="0.025"/>
              <dgm:constr type="l" for="ch" forName="parent_text_5" refType="w" fact="0.6522"/>
              <dgm:constr type="t" for="ch" forName="parent_text_5" refType="h" fact="0.0625"/>
              <dgm:constr type="w" for="ch" forName="parent_text_5" refType="w" fact="0.3478"/>
              <dgm:constr type="h" for="ch" forName="parent_text_5" refType="h" fact="0.0863"/>
              <dgm:constr type="l" for="ch" forName="parent_text_3" refType="w" fact="0.6182"/>
              <dgm:constr type="t" for="ch" forName="parent_text_3" refType="h" fact="0.2993"/>
              <dgm:constr type="w" for="ch" forName="parent_text_3" refType="w" fact="0.3478"/>
              <dgm:constr type="h" for="ch" forName="parent_text_3" refType="h" fact="0.1365"/>
              <dgm:constr type="l" for="ch" forName="parent_text_6" refType="w" fact="0.02"/>
              <dgm:constr type="t" for="ch" forName="parent_text_6" refType="h" fact="0.6465"/>
              <dgm:constr type="w" for="ch" forName="parent_text_6" refType="w" fact="0.3478"/>
              <dgm:constr type="h" for="ch" forName="parent_text_6" refType="h" fact="0.1525"/>
              <dgm:constr type="l" for="ch" forName="accent_5" refType="w" fact="0.6265"/>
              <dgm:constr type="t" for="ch" forName="accent_5" refType="h" fact="0.02"/>
              <dgm:constr type="w" for="ch" forName="accent_5" refType="w" fact="0.0515"/>
              <dgm:constr type="h" for="ch" forName="accent_5" refType="h" fact="0.05"/>
              <dgm:constr type="l" for="ch" forName="parent_text_7" refType="w" fact="0.165"/>
              <dgm:constr type="t" for="ch" forName="parent_text_7" refType="h" fact="0.81"/>
              <dgm:constr type="w" for="ch" forName="parent_text_7" refType="w" fact="0.3478"/>
              <dgm:constr type="h" for="ch" forName="parent_text_7" refType="h" fact="0.077"/>
              <dgm:constr type="l" for="ch" forName="parent_text_8" refType="w" fact="0.275"/>
              <dgm:constr type="t" for="ch" forName="parent_text_8" refType="h" fact="0.89"/>
              <dgm:constr type="w" for="ch" forName="parent_text_8" refType="w" fact="0.3478"/>
              <dgm:constr type="h" for="ch" forName="parent_text_8" refType="h" fact="0.11"/>
            </dgm:constrLst>
          </dgm:if>
          <dgm:else name="Name33">
            <dgm:constrLst>
              <dgm:constr type="primFontSz" for="des" ptType="node" op="equ" val="65"/>
              <dgm:constr type="l" for="ch" forName="accent_1" refType="w" fact="0.2014"/>
              <dgm:constr type="t" for="ch" forName="accent_1" refType="h" fact="0.925"/>
              <dgm:constr type="w" for="ch" forName="accent_1" refType="w" fact="0.0386"/>
              <dgm:constr type="h" for="ch" forName="accent_1" refType="h" fact="0.0375"/>
              <dgm:constr type="l" for="ch" forName="accent_2" refType="w" fact="0.3431"/>
              <dgm:constr type="t" for="ch" forName="accent_2" refType="h" fact="0.575"/>
              <dgm:constr type="w" for="ch" forName="accent_2" refType="w" fact="0.0386"/>
              <dgm:constr type="h" for="ch" forName="accent_2" refType="h" fact="0.0375"/>
              <dgm:constr type="l" for="ch" forName="image_accent_8" refType="w" fact="0.253"/>
              <dgm:constr type="t" for="ch" forName="image_accent_8" refType="h" fact="0.8508"/>
              <dgm:constr type="w" for="ch" forName="image_accent_8" refType="w" fact="0.1022"/>
              <dgm:constr type="h" for="ch" forName="image_accent_8" refType="h" fact="0.0992"/>
              <dgm:constr type="l" for="ch" forName="image_8" refType="w" fact="0.2619"/>
              <dgm:constr type="t" for="ch" forName="image_8" refType="h" fact="0.8595"/>
              <dgm:constr type="w" for="ch" forName="image_8" refType="w" fact="0.0844"/>
              <dgm:constr type="h" for="ch" forName="image_8" refType="h" fact="0.0819"/>
              <dgm:constr type="l" for="ch" forName="image_accent_7" refType="w" fact="0.3606"/>
              <dgm:constr type="t" for="ch" forName="image_accent_7" refType="h" fact="0.7805"/>
              <dgm:constr type="w" for="ch" forName="image_accent_7" refType="w" fact="0.1103"/>
              <dgm:constr type="h" for="ch" forName="image_accent_7" refType="h" fact="0.107"/>
              <dgm:constr type="l" for="ch" forName="image_7" refType="w" fact="0.3671"/>
              <dgm:constr type="t" for="ch" forName="image_7" refType="h" fact="0.7868"/>
              <dgm:constr type="w" for="ch" forName="image_7" refType="w" fact="0.0973"/>
              <dgm:constr type="h" for="ch" forName="image_7" refType="h" fact="0.0944"/>
              <dgm:constr type="l" for="ch" forName="image_accent_6" refType="w" fact="0.4379"/>
              <dgm:constr type="t" for="ch" forName="image_accent_6" refType="h" fact="0.6375"/>
              <dgm:constr type="w" for="ch" forName="image_accent_6" refType="w" fact="0.1757"/>
              <dgm:constr type="h" for="ch" forName="image_accent_6" refType="h" fact="0.1706"/>
              <dgm:constr type="l" for="ch" forName="image_6" refType="w" fact="0.4471"/>
              <dgm:constr type="t" for="ch" forName="image_6" refType="h" fact="0.6465"/>
              <dgm:constr type="w" for="ch" forName="image_6" refType="w" fact="0.1572"/>
              <dgm:constr type="h" for="ch" forName="image_6" refType="h" fact="0.1525"/>
              <dgm:constr type="l" for="ch" forName="image_accent_5" refType="w" fact="0.3677"/>
              <dgm:constr type="t" for="ch" forName="image_accent_5" refType="h" fact="0.0555"/>
              <dgm:constr type="w" for="ch" forName="image_accent_5" refType="w" fact="0.1022"/>
              <dgm:constr type="h" for="ch" forName="image_accent_5" refType="h" fact="0.0992"/>
              <dgm:constr type="l" for="ch" forName="image_5" refType="w" fact="0.3738"/>
              <dgm:constr type="t" for="ch" forName="image_5" refType="h" fact="0.0613"/>
              <dgm:constr type="w" for="ch" forName="image_5" refType="w" fact="0.0902"/>
              <dgm:constr type="h" for="ch" forName="image_5" refType="h" fact="0.0875"/>
              <dgm:constr type="l" for="ch" forName="image_accent_4" refType="w" fact="0.437"/>
              <dgm:constr type="t" for="ch" forName="image_accent_4" refType="h" fact="0.1555"/>
              <dgm:constr type="w" for="ch" forName="image_accent_4" refType="w" fact="0.1103"/>
              <dgm:constr type="h" for="ch" forName="image_accent_4" refType="h" fact="0.107"/>
              <dgm:constr type="l" for="ch" forName="image_4" refType="w" fact="0.4434"/>
              <dgm:constr type="t" for="ch" forName="image_4" refType="h" fact="0.1618"/>
              <dgm:constr type="w" for="ch" forName="image_4" refType="w" fact="0.0973"/>
              <dgm:constr type="h" for="ch" forName="image_4" refType="h" fact="0.0944"/>
              <dgm:constr type="l" for="ch" forName="image_accent_2" refType="w" fact="0.3942"/>
              <dgm:constr type="t" for="ch" forName="image_accent_2" refType="h" fact="0.4593"/>
              <dgm:constr type="w" for="ch" forName="image_accent_2" refType="w" fact="0.1226"/>
              <dgm:constr type="h" for="ch" forName="image_accent_2" refType="h" fact="0.119"/>
              <dgm:constr type="l" for="ch" forName="image_2" refType="w" fact="0.4014"/>
              <dgm:constr type="t" for="ch" forName="image_2" refType="h" fact="0.4663"/>
              <dgm:constr type="w" for="ch" forName="image_2" refType="w" fact="0.1082"/>
              <dgm:constr type="h" for="ch" forName="image_2" refType="h" fact="0.105"/>
              <dgm:constr type="l" for="ch" forName="image_accent_3" refType="w" fact="0.4075"/>
              <dgm:constr type="t" for="ch" forName="image_accent_3" refType="h" fact="0.2913"/>
              <dgm:constr type="w" for="ch" forName="image_accent_3" refType="w" fact="0.1573"/>
              <dgm:constr type="h" for="ch" forName="image_accent_3" refType="h" fact="0.1526"/>
              <dgm:constr type="l" for="ch" forName="image_3" refType="w" fact="0.4158"/>
              <dgm:constr type="t" for="ch" forName="image_3" refType="h" fact="0.2993"/>
              <dgm:constr type="w" for="ch" forName="image_3" refType="w" fact="0.1407"/>
              <dgm:constr type="h" for="ch" forName="image_3" refType="h" fact="0.1365"/>
              <dgm:constr type="l" for="ch" forName="image_accent_1" refType="w" fact="0.5338"/>
              <dgm:constr type="t" for="ch" forName="image_accent_1" refType="h" fact="0.4163"/>
              <dgm:constr type="w" for="ch" forName="image_accent_1" refType="w" fact="0.2344"/>
              <dgm:constr type="h" for="ch" forName="image_accent_1" refType="h" fact="0.2275"/>
              <dgm:constr type="l" for="ch" forName="image_1" refType="w" fact="0.5428"/>
              <dgm:constr type="t" for="ch" forName="image_1" refType="h" fact="0.425"/>
              <dgm:constr type="w" for="ch" forName="image_1" refType="w" fact="0.2164"/>
              <dgm:constr type="h" for="ch" forName="image_1" refType="h" fact="0.21"/>
              <dgm:constr type="l" for="ch" forName="parent_text_1" refType="w" fact="0.6522"/>
              <dgm:constr type="t" for="ch" forName="parent_text_1" refType="h" fact="0.2993"/>
              <dgm:constr type="w" for="ch" forName="parent_text_1" refType="w" fact="0.3478"/>
              <dgm:constr type="h" for="ch" forName="parent_text_1" refType="h" fact="0.11"/>
              <dgm:constr type="l" for="ch" forName="accent_3" refType="w" fact="0.5492"/>
              <dgm:constr type="t" for="ch" forName="accent_3" refType="h" fact="0.2488"/>
              <dgm:constr type="w" for="ch" forName="accent_3" refType="w" fact="0.0696"/>
              <dgm:constr type="h" for="ch" forName="accent_3" refType="h" fact="0.0675"/>
              <dgm:constr type="l" for="ch" forName="parent_text_2" refType="w" fact="0.0211"/>
              <dgm:constr type="t" for="ch" forName="parent_text_2" refType="h" fact="0.4663"/>
              <dgm:constr type="w" for="ch" forName="parent_text_2" refType="w" fact="0.3478"/>
              <dgm:constr type="h" for="ch" forName="parent_text_2" refType="h" fact="0.105"/>
              <dgm:constr type="l" for="ch" forName="parent_text_4" refType="w" fact="0.0635"/>
              <dgm:constr type="t" for="ch" forName="parent_text_4" refType="h" fact="0.1618"/>
              <dgm:constr type="w" for="ch" forName="parent_text_4" refType="w" fact="0.3478"/>
              <dgm:constr type="h" for="ch" forName="parent_text_4" refType="h" fact="0.0944"/>
              <dgm:constr type="l" for="ch" forName="accent_4" refType="w" fact="0.2705"/>
              <dgm:constr type="t" for="ch" forName="accent_4" refType="h" fact="0"/>
              <dgm:constr type="w" for="ch" forName="accent_4" refType="w" fact="0.0258"/>
              <dgm:constr type="h" for="ch" forName="accent_4" refType="h" fact="0.025"/>
              <dgm:constr type="l" for="ch" forName="parent_text_5" refType="w" fact="0"/>
              <dgm:constr type="t" for="ch" forName="parent_text_5" refType="h" fact="0.0625"/>
              <dgm:constr type="w" for="ch" forName="parent_text_5" refType="w" fact="0.3478"/>
              <dgm:constr type="h" for="ch" forName="parent_text_5" refType="h" fact="0.0863"/>
              <dgm:constr type="l" for="ch" forName="parent_text_3" refType="w" fact="0.034"/>
              <dgm:constr type="t" for="ch" forName="parent_text_3" refType="h" fact="0.2993"/>
              <dgm:constr type="w" for="ch" forName="parent_text_3" refType="w" fact="0.3478"/>
              <dgm:constr type="h" for="ch" forName="parent_text_3" refType="h" fact="0.1365"/>
              <dgm:constr type="l" for="ch" forName="parent_text_6" refType="w" fact="0.635"/>
              <dgm:constr type="t" for="ch" forName="parent_text_6" refType="h" fact="0.6465"/>
              <dgm:constr type="w" for="ch" forName="parent_text_6" refType="w" fact="0.3478"/>
              <dgm:constr type="h" for="ch" forName="parent_text_6" refType="h" fact="0.1525"/>
              <dgm:constr type="l" for="ch" forName="accent_5" refType="w" fact="0.322"/>
              <dgm:constr type="t" for="ch" forName="accent_5" refType="h" fact="0.02"/>
              <dgm:constr type="w" for="ch" forName="accent_5" refType="w" fact="0.0515"/>
              <dgm:constr type="h" for="ch" forName="accent_5" refType="h" fact="0.05"/>
              <dgm:constr type="l" for="ch" forName="parent_text_7" refType="w" fact="0.49"/>
              <dgm:constr type="t" for="ch" forName="parent_text_7" refType="h" fact="0.81"/>
              <dgm:constr type="w" for="ch" forName="parent_text_7" refType="w" fact="0.3478"/>
              <dgm:constr type="h" for="ch" forName="parent_text_7" refType="h" fact="0.077"/>
              <dgm:constr type="l" for="ch" forName="parent_text_8" refType="w" fact="0.375"/>
              <dgm:constr type="t" for="ch" forName="parent_text_8" refType="h" fact="0.89"/>
              <dgm:constr type="w" for="ch" forName="parent_text_8" refType="w" fact="0.3478"/>
              <dgm:constr type="h" for="ch" forName="parent_text_8" refType="h" fact="0.11"/>
            </dgm:constrLst>
          </dgm:else>
        </dgm:choose>
      </dgm:else>
    </dgm:choose>
    <dgm:forEach name="wrapper" axis="self" ptType="parTrans">
      <dgm:forEach name="wrapper2" axis="self" ptType="sibTrans" st="2">
        <dgm:forEach name="imageAccentRepeat" axis="self">
          <dgm:layoutNode name="imageAccentRepeatNode" styleLbl="alignNode1">
            <dgm:alg type="sp"/>
            <dgm:shape xmlns:r="http://schemas.openxmlformats.org/officeDocument/2006/relationships" type="ellipse" r:blip="">
              <dgm:adjLst/>
            </dgm:shape>
            <dgm:presOf/>
          </dgm:layoutNode>
        </dgm:forEach>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forEach name="Name34" axis="ch" ptType="node" cnt="1">
      <dgm:layoutNode name="parent_text_1" styleLbl="revTx">
        <dgm:varLst>
          <dgm:chMax val="0"/>
          <dgm:chPref val="0"/>
          <dgm:bulletEnabled val="1"/>
        </dgm:varLst>
        <dgm:choose name="Name35">
          <dgm:if name="Name36" func="var" arg="dir" op="equ" val="norm">
            <dgm:alg type="tx">
              <dgm:param type="parTxLTRAlign" val="r"/>
              <dgm:param type="shpTxLTRAlignCh" val="r"/>
              <dgm:param type="txAnchorVert" val="b"/>
              <dgm:param type="lnSpCh" val="15"/>
            </dgm:alg>
          </dgm:if>
          <dgm:else name="Name37">
            <dgm:alg type="tx">
              <dgm:param type="parTxLTRAlign" val="l"/>
              <dgm:param type="shpTxLTRAlignCh" val="l"/>
              <dgm:param type="txAnchorVert" val="b"/>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01"/>
        </dgm:constrLst>
        <dgm:ruleLst>
          <dgm:rule type="primFontSz" val="5" fact="NaN" max="NaN"/>
        </dgm:ruleLst>
      </dgm:layoutNode>
      <dgm:layoutNode name="image_accent_1">
        <dgm:alg type="sp"/>
        <dgm:shape xmlns:r="http://schemas.openxmlformats.org/officeDocument/2006/relationships" r:blip="">
          <dgm:adjLst/>
        </dgm:shape>
        <dgm:presOf/>
        <dgm:constrLst/>
        <dgm:forEach name="Name38" ref="imageAccentRepeat"/>
      </dgm:layoutNode>
      <dgm:layoutNode name="accent_1" styleLbl="alignNode1">
        <dgm:alg type="sp"/>
        <dgm:shape xmlns:r="http://schemas.openxmlformats.org/officeDocument/2006/relationships" type="donut" r:blip="">
          <dgm:adjLst>
            <dgm:adj idx="1" val="0.0746"/>
          </dgm:adjLst>
        </dgm:shape>
        <dgm:presOf/>
      </dgm:layoutNode>
    </dgm:forEach>
    <dgm:forEach name="Name39" axis="ch" ptType="sibTrans" hideLastTrans="0" cnt="1">
      <dgm:layoutNode name="image_1">
        <dgm:alg type="sp"/>
        <dgm:shape xmlns:r="http://schemas.openxmlformats.org/officeDocument/2006/relationships" r:blip="">
          <dgm:adjLst/>
        </dgm:shape>
        <dgm:presOf/>
        <dgm:constrLst/>
        <dgm:forEach name="Name40" ref="imageRepeat"/>
      </dgm:layoutNode>
    </dgm:forEach>
    <dgm:forEach name="Name41" axis="ch" ptType="node" st="2" cnt="1">
      <dgm:layoutNode name="parent_text_2" styleLbl="revTx">
        <dgm:varLst>
          <dgm:chMax val="0"/>
          <dgm:chPref val="0"/>
          <dgm:bulletEnabled val="1"/>
        </dgm:varLst>
        <dgm:choose name="Name42">
          <dgm:if name="Name43" func="var" arg="dir" op="equ" val="norm">
            <dgm:alg type="tx">
              <dgm:param type="parTxLTRAlign" val="l"/>
              <dgm:param type="lnSpCh" val="15"/>
            </dgm:alg>
          </dgm:if>
          <dgm:else name="Name44">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2">
        <dgm:alg type="sp"/>
        <dgm:shape xmlns:r="http://schemas.openxmlformats.org/officeDocument/2006/relationships" r:blip="">
          <dgm:adjLst/>
        </dgm:shape>
        <dgm:presOf/>
        <dgm:constrLst/>
        <dgm:forEach name="Name45" ref="imageAccentRepeat"/>
      </dgm:layoutNode>
    </dgm:forEach>
    <dgm:forEach name="Name46" axis="ch" ptType="sibTrans" hideLastTrans="0" st="2" cnt="1">
      <dgm:layoutNode name="image_2">
        <dgm:alg type="sp"/>
        <dgm:shape xmlns:r="http://schemas.openxmlformats.org/officeDocument/2006/relationships" r:blip="">
          <dgm:adjLst/>
        </dgm:shape>
        <dgm:presOf/>
        <dgm:constrLst/>
        <dgm:forEach name="Name47" ref="imageRepeat"/>
      </dgm:layoutNode>
    </dgm:forEach>
    <dgm:forEach name="Name48" axis="ch" ptType="node" st="3" cnt="1">
      <dgm:layoutNode name="image_accent_3">
        <dgm:alg type="sp"/>
        <dgm:shape xmlns:r="http://schemas.openxmlformats.org/officeDocument/2006/relationships" r:blip="">
          <dgm:adjLst/>
        </dgm:shape>
        <dgm:presOf/>
        <dgm:constrLst/>
        <dgm:forEach name="Name49" ref="imageAccentRepeat"/>
      </dgm:layoutNode>
      <dgm:layoutNode name="parent_text_3" styleLbl="revTx">
        <dgm:varLst>
          <dgm:chMax val="0"/>
          <dgm:chPref val="0"/>
          <dgm:bulletEnabled val="1"/>
        </dgm:varLst>
        <dgm:choose name="Name50">
          <dgm:if name="Name51" func="var" arg="dir" op="equ" val="norm">
            <dgm:alg type="tx">
              <dgm:param type="parTxLTRAlign" val="l"/>
              <dgm:param type="lnSpCh" val="15"/>
            </dgm:alg>
          </dgm:if>
          <dgm:else name="Name52">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2" styleLbl="alignNode1">
        <dgm:alg type="sp"/>
        <dgm:shape xmlns:r="http://schemas.openxmlformats.org/officeDocument/2006/relationships" type="donut" r:blip="">
          <dgm:adjLst>
            <dgm:adj idx="1" val="0.0746"/>
          </dgm:adjLst>
        </dgm:shape>
        <dgm:presOf/>
      </dgm:layoutNode>
      <dgm:layoutNode name="accent_3" styleLbl="alignNode1">
        <dgm:alg type="sp"/>
        <dgm:shape xmlns:r="http://schemas.openxmlformats.org/officeDocument/2006/relationships" type="donut" r:blip="">
          <dgm:adjLst>
            <dgm:adj idx="1" val="0.0746"/>
          </dgm:adjLst>
        </dgm:shape>
        <dgm:presOf/>
      </dgm:layoutNode>
    </dgm:forEach>
    <dgm:forEach name="Name53" axis="ch" ptType="sibTrans" hideLastTrans="0" st="3" cnt="1">
      <dgm:layoutNode name="image_3">
        <dgm:alg type="sp"/>
        <dgm:shape xmlns:r="http://schemas.openxmlformats.org/officeDocument/2006/relationships" r:blip="">
          <dgm:adjLst/>
        </dgm:shape>
        <dgm:presOf/>
        <dgm:constrLst/>
        <dgm:forEach name="Name54" ref="imageRepeat"/>
      </dgm:layoutNode>
    </dgm:forEach>
    <dgm:forEach name="Name55" axis="ch" ptType="node" st="4" cnt="1">
      <dgm:layoutNode name="image_accent_4">
        <dgm:alg type="sp"/>
        <dgm:shape xmlns:r="http://schemas.openxmlformats.org/officeDocument/2006/relationships" r:blip="">
          <dgm:adjLst/>
        </dgm:shape>
        <dgm:presOf/>
        <dgm:constrLst/>
        <dgm:forEach name="Name56" ref="imageAccentRepeat"/>
      </dgm:layoutNode>
      <dgm:layoutNode name="parent_text_4" styleLbl="revTx">
        <dgm:varLst>
          <dgm:chMax val="0"/>
          <dgm:chPref val="0"/>
          <dgm:bulletEnabled val="1"/>
        </dgm:varLst>
        <dgm:choose name="Name57">
          <dgm:if name="Name58" func="var" arg="dir" op="equ" val="norm">
            <dgm:alg type="tx">
              <dgm:param type="parTxLTRAlign" val="l"/>
              <dgm:param type="lnSpCh" val="15"/>
            </dgm:alg>
          </dgm:if>
          <dgm:else name="Name59">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4" styleLbl="alignNode1">
        <dgm:alg type="sp"/>
        <dgm:shape xmlns:r="http://schemas.openxmlformats.org/officeDocument/2006/relationships" type="donut" r:blip="">
          <dgm:adjLst>
            <dgm:adj idx="1" val="0.0746"/>
          </dgm:adjLst>
        </dgm:shape>
        <dgm:presOf/>
      </dgm:layoutNode>
    </dgm:forEach>
    <dgm:forEach name="Name60" axis="ch" ptType="sibTrans" hideLastTrans="0" st="4" cnt="1">
      <dgm:layoutNode name="image_4">
        <dgm:alg type="sp"/>
        <dgm:shape xmlns:r="http://schemas.openxmlformats.org/officeDocument/2006/relationships" r:blip="">
          <dgm:adjLst/>
        </dgm:shape>
        <dgm:presOf/>
        <dgm:constrLst/>
        <dgm:forEach name="Name61" ref="imageRepeat"/>
      </dgm:layoutNode>
    </dgm:forEach>
    <dgm:forEach name="Name62" axis="ch" ptType="node" st="5" cnt="1">
      <dgm:layoutNode name="image_accent_5">
        <dgm:alg type="sp"/>
        <dgm:shape xmlns:r="http://schemas.openxmlformats.org/officeDocument/2006/relationships" r:blip="">
          <dgm:adjLst/>
        </dgm:shape>
        <dgm:presOf/>
        <dgm:constrLst/>
        <dgm:forEach name="Name63" ref="imageAccentRepeat"/>
      </dgm:layoutNode>
      <dgm:layoutNode name="parent_text_5" styleLbl="revTx">
        <dgm:varLst>
          <dgm:chMax val="0"/>
          <dgm:chPref val="0"/>
          <dgm:bulletEnabled val="1"/>
        </dgm:varLst>
        <dgm:choose name="Name64">
          <dgm:if name="Name65" func="var" arg="dir" op="equ" val="norm">
            <dgm:alg type="tx">
              <dgm:param type="parTxLTRAlign" val="l"/>
              <dgm:param type="lnSpCh" val="15"/>
            </dgm:alg>
          </dgm:if>
          <dgm:else name="Name66">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sibTrans" hideLastTrans="0" st="5" cnt="1">
      <dgm:layoutNode name="image_5">
        <dgm:alg type="sp"/>
        <dgm:shape xmlns:r="http://schemas.openxmlformats.org/officeDocument/2006/relationships" r:blip="">
          <dgm:adjLst/>
        </dgm:shape>
        <dgm:presOf/>
        <dgm:constrLst/>
        <dgm:forEach name="Name68" ref="imageRepeat"/>
      </dgm:layoutNode>
    </dgm:forEach>
    <dgm:forEach name="Name69" axis="ch" ptType="node" st="6" cnt="1">
      <dgm:layoutNode name="parent_text_6" styleLbl="revTx">
        <dgm:varLst>
          <dgm:chMax val="0"/>
          <dgm:chPref val="0"/>
          <dgm:bulletEnabled val="1"/>
        </dgm:varLst>
        <dgm:choose name="Name70">
          <dgm:if name="Name71" func="var" arg="dir" op="equ" val="norm">
            <dgm:alg type="tx">
              <dgm:param type="parTxLTRAlign" val="r"/>
              <dgm:param type="shpTxLTRAlignCh" val="r"/>
              <dgm:param type="lnSpCh" val="15"/>
            </dgm:alg>
          </dgm:if>
          <dgm:else name="Name72">
            <dgm:alg type="tx">
              <dgm:param type="parTxLTRAlign" val="l"/>
              <dgm:param type="shpTxLTRAlignCh" val="l"/>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6">
        <dgm:alg type="sp"/>
        <dgm:shape xmlns:r="http://schemas.openxmlformats.org/officeDocument/2006/relationships" r:blip="">
          <dgm:adjLst/>
        </dgm:shape>
        <dgm:presOf/>
        <dgm:constrLst/>
        <dgm:forEach name="Name73" ref="imageAccentRepeat"/>
      </dgm:layoutNode>
      <dgm:layoutNode name="accent_5" styleLbl="alignNode1">
        <dgm:alg type="sp"/>
        <dgm:shape xmlns:r="http://schemas.openxmlformats.org/officeDocument/2006/relationships" type="donut" r:blip="">
          <dgm:adjLst>
            <dgm:adj idx="1" val="0.0746"/>
          </dgm:adjLst>
        </dgm:shape>
        <dgm:presOf/>
      </dgm:layoutNode>
    </dgm:forEach>
    <dgm:forEach name="Name74" axis="ch" ptType="sibTrans" hideLastTrans="0" st="6" cnt="1">
      <dgm:layoutNode name="image_6">
        <dgm:alg type="sp"/>
        <dgm:shape xmlns:r="http://schemas.openxmlformats.org/officeDocument/2006/relationships" r:blip="">
          <dgm:adjLst/>
        </dgm:shape>
        <dgm:presOf/>
        <dgm:constrLst/>
        <dgm:forEach name="Name75" ref="imageRepeat"/>
      </dgm:layoutNode>
    </dgm:forEach>
    <dgm:forEach name="Name76" axis="ch" ptType="node" st="7" cnt="1">
      <dgm:layoutNode name="parent_text_7" styleLbl="revTx">
        <dgm:varLst>
          <dgm:chMax val="0"/>
          <dgm:chPref val="0"/>
          <dgm:bulletEnabled val="1"/>
        </dgm:varLst>
        <dgm:choose name="Name77">
          <dgm:if name="Name78" func="var" arg="dir" op="equ" val="norm">
            <dgm:alg type="tx">
              <dgm:param type="parTxLTRAlign" val="r"/>
              <dgm:param type="shpTxLTRAlignCh" val="r"/>
              <dgm:param type="txAnchorVert" val="t"/>
              <dgm:param type="lnSpCh" val="15"/>
            </dgm:alg>
          </dgm:if>
          <dgm:else name="Name79">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7">
        <dgm:alg type="sp"/>
        <dgm:shape xmlns:r="http://schemas.openxmlformats.org/officeDocument/2006/relationships" r:blip="">
          <dgm:adjLst/>
        </dgm:shape>
        <dgm:presOf/>
        <dgm:constrLst/>
        <dgm:forEach name="Name80" ref="imageAccentRepeat"/>
      </dgm:layoutNode>
    </dgm:forEach>
    <dgm:forEach name="Name81" axis="ch" ptType="sibTrans" hideLastTrans="0" st="7" cnt="1">
      <dgm:layoutNode name="image_7">
        <dgm:alg type="sp"/>
        <dgm:shape xmlns:r="http://schemas.openxmlformats.org/officeDocument/2006/relationships" r:blip="">
          <dgm:adjLst/>
        </dgm:shape>
        <dgm:presOf/>
        <dgm:constrLst/>
        <dgm:forEach name="Name82" ref="imageRepeat"/>
      </dgm:layoutNode>
    </dgm:forEach>
    <dgm:forEach name="Name83" axis="ch" ptType="node" st="8" cnt="1">
      <dgm:layoutNode name="parent_text_8" styleLbl="revTx">
        <dgm:varLst>
          <dgm:chMax val="0"/>
          <dgm:chPref val="0"/>
          <dgm:bulletEnabled val="1"/>
        </dgm:varLst>
        <dgm:choose name="Name84">
          <dgm:if name="Name85" func="var" arg="dir" op="equ" val="norm">
            <dgm:alg type="tx">
              <dgm:param type="parTxLTRAlign" val="r"/>
              <dgm:param type="shpTxLTRAlignCh" val="r"/>
              <dgm:param type="txAnchorVert" val="t"/>
              <dgm:param type="lnSpCh" val="15"/>
            </dgm:alg>
          </dgm:if>
          <dgm:else name="Name86">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8">
        <dgm:alg type="sp"/>
        <dgm:shape xmlns:r="http://schemas.openxmlformats.org/officeDocument/2006/relationships" r:blip="">
          <dgm:adjLst/>
        </dgm:shape>
        <dgm:presOf/>
        <dgm:constrLst/>
        <dgm:forEach name="Name87" ref="imageAccentRepeat"/>
      </dgm:layoutNode>
    </dgm:forEach>
    <dgm:forEach name="Name88" axis="ch" ptType="sibTrans" hideLastTrans="0" st="8" cnt="1">
      <dgm:layoutNode name="image_8">
        <dgm:alg type="sp"/>
        <dgm:shape xmlns:r="http://schemas.openxmlformats.org/officeDocument/2006/relationships" r:blip="">
          <dgm:adjLst/>
        </dgm:shape>
        <dgm:presOf/>
        <dgm:constrLst/>
        <dgm:forEach name="Name89" ref="imageRepeat"/>
      </dgm:layoutNode>
    </dgm:forEach>
  </dgm:layoutNode>
</dgm:layoutDef>
</file>

<file path=ppt/diagrams/layout57.xml><?xml version="1.0" encoding="utf-8"?>
<dgm:layoutDef xmlns:dgm="http://schemas.openxmlformats.org/drawingml/2006/diagram" xmlns:a="http://schemas.openxmlformats.org/drawingml/2006/main" uniqueId="urn:microsoft.com/office/officeart/2008/layout/BubblePictureList">
  <dgm:title val=""/>
  <dgm:desc val=""/>
  <dgm:catLst>
    <dgm:cat type="picture" pri="22000"/>
    <dgm:cat type="pictureconvert" pri="22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8"/>
      <dgm:chPref val="8"/>
      <dgm:dir/>
    </dgm:varLst>
    <dgm:shape xmlns:r="http://schemas.openxmlformats.org/officeDocument/2006/relationships" r:blip="">
      <dgm:adjLst/>
    </dgm:shape>
    <dgm:choose name="Name1">
      <dgm:if name="Name2" axis="ch" ptType="node" func="cnt" op="equ" val="1">
        <dgm:alg type="composite">
          <dgm:param type="ar" val="1.7423"/>
        </dgm:alg>
        <dgm:choose name="Name3">
          <dgm:if name="Name4" func="var" arg="dir" op="equ" val="norm">
            <dgm:constrLst>
              <dgm:constr type="primFontSz" for="des" ptType="node" op="equ" val="65"/>
              <dgm:constr type="l" for="ch" forName="parent_text_1" refType="w" fact="0"/>
              <dgm:constr type="t" for="ch" forName="parent_text_1" refType="h" fact="0"/>
              <dgm:constr type="w" for="ch" forName="parent_text_1" refType="w" fact="0.6457"/>
              <dgm:constr type="h" for="ch" forName="parent_text_1" refType="h" fact="0.225"/>
              <dgm:constr type="l" for="ch" forName="image_accent_1" refType="w" fact="0.4305"/>
              <dgm:constr type="t" for="ch" forName="image_accent_1" refType="h" fact="0.2417"/>
              <dgm:constr type="w" for="ch" forName="image_accent_1" refType="w" fact="0.4352"/>
              <dgm:constr type="h" for="ch" forName="image_accent_1" refType="h" fact="0.7583"/>
              <dgm:constr type="l" for="ch" forName="accent_1" refType="w" fact="0.8709"/>
              <dgm:constr type="t" for="ch" forName="accent_1" refType="h" fact="0.1491"/>
              <dgm:constr type="w" for="ch" forName="accent_1" refType="w" fact="0.1291"/>
              <dgm:constr type="h" for="ch" forName="accent_1" refType="h" fact="0.225"/>
              <dgm:constr type="l" for="ch" forName="image_1" refType="w" fact="0.4457"/>
              <dgm:constr type="t" for="ch" forName="image_1" refType="h" fact="0.2709"/>
              <dgm:constr type="w" for="ch" forName="image_1" refType="w" fact="0.4018"/>
              <dgm:constr type="h" for="ch" forName="image_1" refType="h" fact="0.7"/>
            </dgm:constrLst>
          </dgm:if>
          <dgm:else name="Name5">
            <dgm:constrLst>
              <dgm:constr type="primFontSz" for="des" ptType="node" op="equ" val="65"/>
              <dgm:constr type="l" for="ch" forName="parent_text_1" refType="w" fact="0.3543"/>
              <dgm:constr type="t" for="ch" forName="parent_text_1" refType="h" fact="0"/>
              <dgm:constr type="w" for="ch" forName="parent_text_1" refType="w" fact="0.6457"/>
              <dgm:constr type="h" for="ch" forName="parent_text_1" refType="h" fact="0.225"/>
              <dgm:constr type="l" for="ch" forName="image_accent_1" refType="w" fact="0.1344"/>
              <dgm:constr type="t" for="ch" forName="image_accent_1" refType="h" fact="0.2417"/>
              <dgm:constr type="w" for="ch" forName="image_accent_1" refType="w" fact="0.4352"/>
              <dgm:constr type="h" for="ch" forName="image_accent_1" refType="h" fact="0.7583"/>
              <dgm:constr type="l" for="ch" forName="accent_1" refType="w" fact="0"/>
              <dgm:constr type="t" for="ch" forName="accent_1" refType="h" fact="0.1491"/>
              <dgm:constr type="w" for="ch" forName="accent_1" refType="w" fact="0.1291"/>
              <dgm:constr type="h" for="ch" forName="accent_1" refType="h" fact="0.225"/>
              <dgm:constr type="l" for="ch" forName="image_1" refType="w" fact="0.1525"/>
              <dgm:constr type="t" for="ch" forName="image_1" refType="h" fact="0.2709"/>
              <dgm:constr type="w" for="ch" forName="image_1" refType="w" fact="0.4018"/>
              <dgm:constr type="h" for="ch" forName="image_1" refType="h" fact="0.7"/>
            </dgm:constrLst>
          </dgm:else>
        </dgm:choose>
      </dgm:if>
      <dgm:if name="Name6" axis="ch" ptType="node" func="cnt" op="equ" val="2">
        <dgm:alg type="composite">
          <dgm:param type="ar" val="3.193"/>
        </dgm:alg>
        <dgm:choose name="Name7">
          <dgm:if name="Name8" func="var" arg="dir" op="equ" val="norm">
            <dgm:constrLst>
              <dgm:constr type="primFontSz" for="des" ptType="node" op="equ" val="65"/>
              <dgm:constr type="l" for="ch" forName="image_accent_1" refType="w" fact="0.2342"/>
              <dgm:constr type="t" for="ch" forName="image_accent_1" refType="h" fact="0.2354"/>
              <dgm:constr type="w" for="ch" forName="image_accent_1" refType="w" fact="0.2394"/>
              <dgm:constr type="h" for="ch" forName="image_accent_1" refType="h" fact="0.7646"/>
              <dgm:constr type="l" for="ch" forName="image_1" refType="w" fact="0.2434"/>
              <dgm:constr type="t" for="ch" forName="image_1" refType="h" fact="0.2648"/>
              <dgm:constr type="w" for="ch" forName="image_1" refType="w" fact="0.2211"/>
              <dgm:constr type="h" for="ch" forName="image_1" refType="h" fact="0.7058"/>
              <dgm:constr type="l" for="ch" forName="parent_text_1" refType="w" fact="0"/>
              <dgm:constr type="t" for="ch" forName="parent_text_1" refType="h" fact="0"/>
              <dgm:constr type="w" for="ch" forName="parent_text_1" refType="w" fact="0.3553"/>
              <dgm:constr type="h" for="ch" forName="parent_text_1" refType="h" fact="0.215"/>
              <dgm:constr type="l" for="ch" forName="image_accent_2" refType="w" fact="0.5"/>
              <dgm:constr type="t" for="ch" forName="image_accent_2" refType="h" fact="0.3883"/>
              <dgm:constr type="w" for="ch" forName="image_accent_2" refType="w" fact="0.1253"/>
              <dgm:constr type="h" for="ch" forName="image_accent_2" refType="h" fact="0.4"/>
              <dgm:constr type="l" for="ch" forName="image_2" refType="w" fact="0.5074"/>
              <dgm:constr type="t" for="ch" forName="image_2" refType="h" fact="0.4118"/>
              <dgm:constr type="w" for="ch" forName="image_2" refType="w" fact="0.1105"/>
              <dgm:constr type="h" for="ch" forName="image_2" refType="h" fact="0.3529"/>
              <dgm:constr type="l" for="ch" forName="parent_text_2" refType="w" fact="0.6447"/>
              <dgm:constr type="t" for="ch" forName="parent_text_2" refType="h" fact="0.4118"/>
              <dgm:constr type="w" for="ch" forName="parent_text_2" refType="w" fact="0.3553"/>
              <dgm:constr type="h" for="ch" forName="parent_text_2" refType="h" fact="0.3529"/>
              <dgm:constr type="l" for="ch" forName="accent_1" refType="w" fact="0.6316"/>
              <dgm:constr type="t" for="ch" forName="accent_1" refType="h" fact="0.7899"/>
              <dgm:constr type="w" for="ch" forName="accent_1" refType="w" fact="0.0395"/>
              <dgm:constr type="h" for="ch" forName="accent_1" refType="h" fact="0.126"/>
            </dgm:constrLst>
          </dgm:if>
          <dgm:else name="Name9">
            <dgm:constrLst>
              <dgm:constr type="primFontSz" for="des" ptType="node" op="equ" val="65"/>
              <dgm:constr type="l" for="ch" forName="image_accent_2" refType="w" fact="0.3747"/>
              <dgm:constr type="t" for="ch" forName="image_accent_2" refType="h" fact="0.3883"/>
              <dgm:constr type="w" for="ch" forName="image_accent_2" refType="w" fact="0.1253"/>
              <dgm:constr type="h" for="ch" forName="image_accent_2" refType="h" fact="0.4"/>
              <dgm:constr type="l" for="ch" forName="image_2" refType="w" fact="0.3821"/>
              <dgm:constr type="t" for="ch" forName="image_2" refType="h" fact="0.4118"/>
              <dgm:constr type="w" for="ch" forName="image_2" refType="w" fact="0.1105"/>
              <dgm:constr type="h" for="ch" forName="image_2" refType="h" fact="0.3529"/>
              <dgm:constr type="l" for="ch" forName="parent_text_1" refType="w" fact="0.6447"/>
              <dgm:constr type="t" for="ch" forName="parent_text_1" refType="h" fact="0"/>
              <dgm:constr type="w" for="ch" forName="parent_text_1" refType="w" fact="0.3553"/>
              <dgm:constr type="h" for="ch" forName="parent_text_1" refType="h" fact="0.215"/>
              <dgm:constr type="l" for="ch" forName="parent_text_2" refType="w" fact="0"/>
              <dgm:constr type="t" for="ch" forName="parent_text_2" refType="h" fact="0.4118"/>
              <dgm:constr type="w" for="ch" forName="parent_text_2" refType="w" fact="0.3553"/>
              <dgm:constr type="h" for="ch" forName="parent_text_2" refType="h" fact="0.3529"/>
              <dgm:constr type="l" for="ch" forName="image_accent_1" refType="w" fact="0.5263"/>
              <dgm:constr type="t" for="ch" forName="image_accent_1" refType="h" fact="0.2354"/>
              <dgm:constr type="w" for="ch" forName="image_accent_1" refType="w" fact="0.2394"/>
              <dgm:constr type="h" for="ch" forName="image_accent_1" refType="h" fact="0.7646"/>
              <dgm:constr type="l" for="ch" forName="image_1" refType="w" fact="0.5355"/>
              <dgm:constr type="t" for="ch" forName="image_1" refType="h" fact="0.2648"/>
              <dgm:constr type="w" for="ch" forName="image_1" refType="w" fact="0.2211"/>
              <dgm:constr type="h" for="ch" forName="image_1" refType="h" fact="0.7058"/>
              <dgm:constr type="l" for="ch" forName="accent_1" refType="w" fact="0.3289"/>
              <dgm:constr type="t" for="ch" forName="accent_1" refType="h" fact="0.7899"/>
              <dgm:constr type="w" for="ch" forName="accent_1" refType="w" fact="0.0395"/>
              <dgm:constr type="h" for="ch" forName="accent_1" refType="h" fact="0.126"/>
            </dgm:constrLst>
          </dgm:else>
        </dgm:choose>
      </dgm:if>
      <dgm:if name="Name10" axis="ch" ptType="node" func="cnt" op="equ" val="3">
        <dgm:alg type="composite">
          <dgm:param type="ar" val="2.4052"/>
        </dgm:alg>
        <dgm:choose name="Name11">
          <dgm:if name="Name12" func="var" arg="dir" op="equ" val="norm">
            <dgm:constrLst>
              <dgm:constr type="primFontSz" for="des" ptType="node" op="equ" val="65"/>
              <dgm:constr type="l" for="ch" forName="accent_3" refType="w" fact="0.6316"/>
              <dgm:constr type="t" for="ch" forName="accent_3" refType="h" fact="0.8355"/>
              <dgm:constr type="w" for="ch" forName="accent_3" refType="w" fact="0.0395"/>
              <dgm:constr type="h" for="ch" forName="accent_3" refType="h" fact="0.0949"/>
              <dgm:constr type="l" for="ch" forName="image_accent_2" refType="w" fact="0.4936"/>
              <dgm:constr type="t" for="ch" forName="image_accent_2" refType="h" fact="0.5329"/>
              <dgm:constr type="w" for="ch" forName="image_accent_2" refType="w" fact="0.1253"/>
              <dgm:constr type="h" for="ch" forName="image_accent_2" refType="h" fact="0.3013"/>
              <dgm:constr type="l" for="ch" forName="image_2" refType="w" fact="0.501"/>
              <dgm:constr type="t" for="ch" forName="image_2" refType="h" fact="0.5507"/>
              <dgm:constr type="w" for="ch" forName="image_2" refType="w" fact="0.1105"/>
              <dgm:constr type="h" for="ch" forName="image_2" refType="h" fact="0.2658"/>
              <dgm:constr type="l" for="ch" forName="image_accent_3" refType="w" fact="0.4446"/>
              <dgm:constr type="t" for="ch" forName="image_accent_3" refType="h" fact="0.1076"/>
              <dgm:constr type="w" for="ch" forName="image_accent_3" refType="w" fact="0.1606"/>
              <dgm:constr type="h" for="ch" forName="image_accent_3" refType="h" fact="0.3864"/>
              <dgm:constr type="l" for="ch" forName="image_3" refType="w" fact="0.4531"/>
              <dgm:constr type="t" for="ch" forName="image_3" refType="h" fact="0.128"/>
              <dgm:constr type="w" for="ch" forName="image_3" refType="w" fact="0.1437"/>
              <dgm:constr type="h" for="ch" forName="image_3" refType="h" fact="0.3456"/>
              <dgm:constr type="l" for="ch" forName="image_accent_1" refType="w" fact="0.2368"/>
              <dgm:constr type="t" for="ch" forName="image_accent_1" refType="h" fact="0.4241"/>
              <dgm:constr type="w" for="ch" forName="image_accent_1" refType="w" fact="0.2394"/>
              <dgm:constr type="h" for="ch" forName="image_accent_1" refType="h" fact="0.5759"/>
              <dgm:constr type="l" for="ch" forName="image_1" refType="w" fact="0.246"/>
              <dgm:constr type="t" for="ch" forName="image_1" refType="h" fact="0.4462"/>
              <dgm:constr type="w" for="ch" forName="image_1" refType="w" fact="0.2211"/>
              <dgm:constr type="h" for="ch" forName="image_1" refType="h" fact="0.5317"/>
              <dgm:constr type="l" for="ch" forName="parent_text_1" refType="w" fact="0"/>
              <dgm:constr type="t" for="ch" forName="parent_text_1" refType="h" fact="0.128"/>
              <dgm:constr type="w" for="ch" forName="parent_text_1" refType="w" fact="0.3553"/>
              <dgm:constr type="h" for="ch" forName="parent_text_1" refType="h" fact="0.2775"/>
              <dgm:constr type="l" for="ch" forName="accent_1" refType="w" fact="0.3895"/>
              <dgm:constr type="t" for="ch" forName="accent_1" refType="h" fact="0"/>
              <dgm:constr type="w" for="ch" forName="accent_1" refType="w" fact="0.0711"/>
              <dgm:constr type="h" for="ch" forName="accent_1" refType="h" fact="0.1709"/>
              <dgm:constr type="l" for="ch" forName="parent_text_2" refType="w" fact="0.6447"/>
              <dgm:constr type="t" for="ch" forName="parent_text_2" refType="h" fact="0.5507"/>
              <dgm:constr type="w" for="ch" forName="parent_text_2" refType="w" fact="0.3553"/>
              <dgm:constr type="h" for="ch" forName="parent_text_2" refType="h" fact="0.2658"/>
              <dgm:constr type="l" for="ch" forName="parent_text_3" refType="w" fact="0.6316"/>
              <dgm:constr type="t" for="ch" forName="parent_text_3" refType="h" fact="0.128"/>
              <dgm:constr type="w" for="ch" forName="parent_text_3" refType="w" fact="0.3553"/>
              <dgm:constr type="h" for="ch" forName="parent_text_3" refType="h" fact="0.3456"/>
              <dgm:constr type="l" for="ch" forName="accent_2" refType="w" fact="0.5789"/>
              <dgm:constr type="t" for="ch" forName="accent_2" refType="h" fact="0.0127"/>
              <dgm:constr type="w" for="ch" forName="accent_2" refType="w" fact="0.0526"/>
              <dgm:constr type="h" for="ch" forName="accent_2" refType="h" fact="0.1266"/>
            </dgm:constrLst>
          </dgm:if>
          <dgm:else name="Name13">
            <dgm:constrLst>
              <dgm:constr type="primFontSz" for="des" ptType="node" op="equ" val="65"/>
              <dgm:constr type="l" for="ch" forName="accent_1" refType="w" fact="0.3289"/>
              <dgm:constr type="t" for="ch" forName="accent_1" refType="h" fact="0.8355"/>
              <dgm:constr type="w" for="ch" forName="accent_1" refType="w" fact="0.0395"/>
              <dgm:constr type="h" for="ch" forName="accent_1" refType="h" fact="0.0949"/>
              <dgm:constr type="l" for="ch" forName="image_accent_2" refType="w" fact="0.3811"/>
              <dgm:constr type="t" for="ch" forName="image_accent_2" refType="h" fact="0.5329"/>
              <dgm:constr type="w" for="ch" forName="image_accent_2" refType="w" fact="0.1253"/>
              <dgm:constr type="h" for="ch" forName="image_accent_2" refType="h" fact="0.3013"/>
              <dgm:constr type="l" for="ch" forName="image_2" refType="w" fact="0.3885"/>
              <dgm:constr type="t" for="ch" forName="image_2" refType="h" fact="0.5507"/>
              <dgm:constr type="w" for="ch" forName="image_2" refType="w" fact="0.1105"/>
              <dgm:constr type="h" for="ch" forName="image_2" refType="h" fact="0.2658"/>
              <dgm:constr type="l" for="ch" forName="image_accent_3" refType="w" fact="0.3947"/>
              <dgm:constr type="t" for="ch" forName="image_accent_3" refType="h" fact="0.1076"/>
              <dgm:constr type="w" for="ch" forName="image_accent_3" refType="w" fact="0.1606"/>
              <dgm:constr type="h" for="ch" forName="image_accent_3" refType="h" fact="0.3864"/>
              <dgm:constr type="l" for="ch" forName="image_3" refType="w" fact="0.4032"/>
              <dgm:constr type="t" for="ch" forName="image_3" refType="h" fact="0.128"/>
              <dgm:constr type="w" for="ch" forName="image_3" refType="w" fact="0.1437"/>
              <dgm:constr type="h" for="ch" forName="image_3" refType="h" fact="0.3456"/>
              <dgm:constr type="l" for="ch" forName="image_accent_1" refType="w" fact="0.5237"/>
              <dgm:constr type="t" for="ch" forName="image_accent_1" refType="h" fact="0.4241"/>
              <dgm:constr type="w" for="ch" forName="image_accent_1" refType="w" fact="0.2394"/>
              <dgm:constr type="h" for="ch" forName="image_accent_1" refType="h" fact="0.5759"/>
              <dgm:constr type="l" for="ch" forName="image_1" refType="w" fact="0.5329"/>
              <dgm:constr type="t" for="ch" forName="image_1" refType="h" fact="0.4462"/>
              <dgm:constr type="w" for="ch" forName="image_1" refType="w" fact="0.2211"/>
              <dgm:constr type="h" for="ch" forName="image_1" refType="h" fact="0.5317"/>
              <dgm:constr type="l" for="ch" forName="parent_text_1" refType="w" fact="0.6447"/>
              <dgm:constr type="t" for="ch" forName="parent_text_1" refType="h" fact="0.128"/>
              <dgm:constr type="w" for="ch" forName="parent_text_1" refType="w" fact="0.3553"/>
              <dgm:constr type="h" for="ch" forName="parent_text_1" refType="h" fact="0.2775"/>
              <dgm:constr type="l" for="ch" forName="accent_2" refType="w" fact="0.5395"/>
              <dgm:constr type="t" for="ch" forName="accent_2" refType="h" fact="0"/>
              <dgm:constr type="w" for="ch" forName="accent_2" refType="w" fact="0.0711"/>
              <dgm:constr type="h" for="ch" forName="accent_2" refType="h" fact="0.1709"/>
              <dgm:constr type="l" for="ch" forName="parent_text_3" refType="w" fact="0.0132"/>
              <dgm:constr type="t" for="ch" forName="parent_text_3" refType="h" fact="0.128"/>
              <dgm:constr type="w" for="ch" forName="parent_text_3" refType="w" fact="0.3553"/>
              <dgm:constr type="h" for="ch" forName="parent_text_3" refType="h" fact="0.3456"/>
              <dgm:constr type="l" for="ch" forName="parent_text_2" refType="w" fact="0"/>
              <dgm:constr type="t" for="ch" forName="parent_text_2" refType="h" fact="0.5507"/>
              <dgm:constr type="w" for="ch" forName="parent_text_2" refType="w" fact="0.3553"/>
              <dgm:constr type="h" for="ch" forName="parent_text_2" refType="h" fact="0.2658"/>
              <dgm:constr type="l" for="ch" forName="accent_3" refType="w" fact="0.3684"/>
              <dgm:constr type="t" for="ch" forName="accent_3" refType="h" fact="0.0127"/>
              <dgm:constr type="w" for="ch" forName="accent_3" refType="w" fact="0.0526"/>
              <dgm:constr type="h" for="ch" forName="accent_3" refType="h" fact="0.1266"/>
            </dgm:constrLst>
          </dgm:else>
        </dgm:choose>
      </dgm:if>
      <dgm:if name="Name14" axis="ch" ptType="node" func="cnt" op="equ" val="4">
        <dgm:alg type="composite">
          <dgm:param type="ar" val="1.6704"/>
        </dgm:alg>
        <dgm:choose name="Name15">
          <dgm:if name="Name16" func="var" arg="dir" op="equ" val="norm">
            <dgm:constrLst>
              <dgm:constr type="primFontSz" for="des" ptType="node" op="equ" val="65"/>
              <dgm:constr type="l" for="ch" forName="image_accent_4" refType="w" fact="0.4626"/>
              <dgm:constr type="t" for="ch" forName="image_accent_4" refType="h" fact="0.1415"/>
              <dgm:constr type="w" for="ch" forName="image_accent_4" refType="w" fact="0.1126"/>
              <dgm:constr type="h" for="ch" forName="image_accent_4" refType="h" fact="0.1881"/>
              <dgm:constr type="l" for="ch" forName="image_4" refType="w" fact="0.4692"/>
              <dgm:constr type="t" for="ch" forName="image_4" refType="h" fact="0.1526"/>
              <dgm:constr type="w" for="ch" forName="image_4" refType="w" fact="0.0994"/>
              <dgm:constr type="h" for="ch" forName="image_4" refType="h" fact="0.166"/>
              <dgm:constr type="l" for="ch" forName="image_accent_2" refType="w" fact="0.4936"/>
              <dgm:constr type="t" for="ch" forName="image_accent_2" refType="h" fact="0.6756"/>
              <dgm:constr type="w" for="ch" forName="image_accent_2" refType="w" fact="0.1253"/>
              <dgm:constr type="h" for="ch" forName="image_accent_2" refType="h" fact="0.2092"/>
              <dgm:constr type="l" for="ch" forName="image_2" refType="w" fact="0.501"/>
              <dgm:constr type="t" for="ch" forName="image_2" refType="h" fact="0.6879"/>
              <dgm:constr type="w" for="ch" forName="image_2" refType="w" fact="0.1105"/>
              <dgm:constr type="h" for="ch" forName="image_2" refType="h" fact="0.1846"/>
              <dgm:constr type="l" for="ch" forName="image_accent_3" refType="w" fact="0.4446"/>
              <dgm:constr type="t" for="ch" forName="image_accent_3" refType="h" fact="0.3802"/>
              <dgm:constr type="w" for="ch" forName="image_accent_3" refType="w" fact="0.1606"/>
              <dgm:constr type="h" for="ch" forName="image_accent_3" refType="h" fact="0.2683"/>
              <dgm:constr type="l" for="ch" forName="image_3" refType="w" fact="0.4531"/>
              <dgm:constr type="t" for="ch" forName="image_3" refType="h" fact="0.3944"/>
              <dgm:constr type="w" for="ch" forName="image_3" refType="w" fact="0.1437"/>
              <dgm:constr type="h" for="ch" forName="image_3" refType="h" fact="0.24"/>
              <dgm:constr type="l" for="ch" forName="image_accent_1" refType="w" fact="0.2368"/>
              <dgm:constr type="t" for="ch" forName="image_accent_1" refType="h" fact="0.6"/>
              <dgm:constr type="w" for="ch" forName="image_accent_1" refType="w" fact="0.2394"/>
              <dgm:constr type="h" for="ch" forName="image_accent_1" refType="h" fact="0.4"/>
              <dgm:constr type="l" for="ch" forName="image_1" refType="w" fact="0.246"/>
              <dgm:constr type="t" for="ch" forName="image_1" refType="h" fact="0.6154"/>
              <dgm:constr type="w" for="ch" forName="image_1" refType="w" fact="0.2211"/>
              <dgm:constr type="h" for="ch" forName="image_1" refType="h" fact="0.3692"/>
              <dgm:constr type="l" for="ch" forName="parent_text_1" refType="w" fact="0"/>
              <dgm:constr type="t" for="ch" forName="parent_text_1" refType="h" fact="0.3944"/>
              <dgm:constr type="w" for="ch" forName="parent_text_1" refType="w" fact="0.3553"/>
              <dgm:constr type="h" for="ch" forName="parent_text_1" refType="h" fact="0.1931"/>
              <dgm:constr type="l" for="ch" forName="accent_1" refType="w" fact="0.3895"/>
              <dgm:constr type="t" for="ch" forName="accent_1" refType="h" fact="0.3055"/>
              <dgm:constr type="w" for="ch" forName="accent_1" refType="w" fact="0.0711"/>
              <dgm:constr type="h" for="ch" forName="accent_1" refType="h" fact="0.1187"/>
              <dgm:constr type="l" for="ch" forName="parent_text_3" refType="w" fact="0.6316"/>
              <dgm:constr type="t" for="ch" forName="parent_text_3" refType="h" fact="0.3944"/>
              <dgm:constr type="w" for="ch" forName="parent_text_3" refType="w" fact="0.3553"/>
              <dgm:constr type="h" for="ch" forName="parent_text_3" refType="h" fact="0.24"/>
              <dgm:constr type="l" for="ch" forName="parent_text_2" refType="w" fact="0.6447"/>
              <dgm:constr type="t" for="ch" forName="parent_text_2" refType="h" fact="0.6879"/>
              <dgm:constr type="w" for="ch" forName="parent_text_2" refType="w" fact="0.3553"/>
              <dgm:constr type="h" for="ch" forName="parent_text_2" refType="h" fact="0.1846"/>
              <dgm:constr type="l" for="ch" forName="accent_2" refType="w" fact="0.5347"/>
              <dgm:constr type="t" for="ch" forName="accent_2" refType="h" fact="0.044"/>
              <dgm:constr type="w" for="ch" forName="accent_2" refType="w" fact="0.0526"/>
              <dgm:constr type="h" for="ch" forName="accent_2" refType="h" fact="0.0879"/>
              <dgm:constr type="l" for="ch" forName="accent_3" refType="w" fact="0.6005"/>
              <dgm:constr type="t" for="ch" forName="accent_3" refType="h" fact="0"/>
              <dgm:constr type="w" for="ch" forName="accent_3" refType="w" fact="0.0263"/>
              <dgm:constr type="h" for="ch" forName="accent_3" refType="h" fact="0.044"/>
              <dgm:constr type="l" for="ch" forName="parent_text_4" refType="w" fact="0.6005"/>
              <dgm:constr type="t" for="ch" forName="parent_text_4" refType="h" fact="0.1526"/>
              <dgm:constr type="w" for="ch" forName="parent_text_4" refType="w" fact="0.3553"/>
              <dgm:constr type="h" for="ch" forName="parent_text_4" refType="h" fact="0.166"/>
              <dgm:constr type="l" for="ch" forName="accent_4" refType="w" fact="0.6268"/>
              <dgm:constr type="t" for="ch" forName="accent_4" refType="h" fact="0.8791"/>
              <dgm:constr type="w" for="ch" forName="accent_4" refType="w" fact="0.0395"/>
              <dgm:constr type="h" for="ch" forName="accent_4" refType="h" fact="0.0659"/>
            </dgm:constrLst>
          </dgm:if>
          <dgm:else name="Name17">
            <dgm:constrLst>
              <dgm:constr type="primFontSz" for="des" ptType="node" op="equ" val="65"/>
              <dgm:constr type="l" for="ch" forName="image_accent_4" refType="w" fact="0.4248"/>
              <dgm:constr type="t" for="ch" forName="image_accent_4" refType="h" fact="0.1415"/>
              <dgm:constr type="w" for="ch" forName="image_accent_4" refType="w" fact="0.1126"/>
              <dgm:constr type="h" for="ch" forName="image_accent_4" refType="h" fact="0.1881"/>
              <dgm:constr type="l" for="ch" forName="image_4" refType="w" fact="0.4314"/>
              <dgm:constr type="t" for="ch" forName="image_4" refType="h" fact="0.1526"/>
              <dgm:constr type="w" for="ch" forName="image_4" refType="w" fact="0.0994"/>
              <dgm:constr type="h" for="ch" forName="image_4" refType="h" fact="0.166"/>
              <dgm:constr type="l" for="ch" forName="image_accent_2" refType="w" fact="0.3811"/>
              <dgm:constr type="t" for="ch" forName="image_accent_2" refType="h" fact="0.6756"/>
              <dgm:constr type="w" for="ch" forName="image_accent_2" refType="w" fact="0.1253"/>
              <dgm:constr type="h" for="ch" forName="image_accent_2" refType="h" fact="0.2092"/>
              <dgm:constr type="l" for="ch" forName="image_2" refType="w" fact="0.3885"/>
              <dgm:constr type="t" for="ch" forName="image_2" refType="h" fact="0.6879"/>
              <dgm:constr type="w" for="ch" forName="image_2" refType="w" fact="0.1105"/>
              <dgm:constr type="h" for="ch" forName="image_2" refType="h" fact="0.1846"/>
              <dgm:constr type="l" for="ch" forName="image_accent_3" refType="w" fact="0.3947"/>
              <dgm:constr type="t" for="ch" forName="image_accent_3" refType="h" fact="0.3802"/>
              <dgm:constr type="w" for="ch" forName="image_accent_3" refType="w" fact="0.1606"/>
              <dgm:constr type="h" for="ch" forName="image_accent_3" refType="h" fact="0.2683"/>
              <dgm:constr type="l" for="ch" forName="image_3" refType="w" fact="0.4032"/>
              <dgm:constr type="t" for="ch" forName="image_3" refType="h" fact="0.3944"/>
              <dgm:constr type="w" for="ch" forName="image_3" refType="w" fact="0.1437"/>
              <dgm:constr type="h" for="ch" forName="image_3" refType="h" fact="0.24"/>
              <dgm:constr type="l" for="ch" forName="image_accent_1" refType="w" fact="0.5237"/>
              <dgm:constr type="t" for="ch" forName="image_accent_1" refType="h" fact="0.6"/>
              <dgm:constr type="w" for="ch" forName="image_accent_1" refType="w" fact="0.2394"/>
              <dgm:constr type="h" for="ch" forName="image_accent_1" refType="h" fact="0.4"/>
              <dgm:constr type="l" for="ch" forName="image_1" refType="w" fact="0.5329"/>
              <dgm:constr type="t" for="ch" forName="image_1" refType="h" fact="0.6154"/>
              <dgm:constr type="w" for="ch" forName="image_1" refType="w" fact="0.2211"/>
              <dgm:constr type="h" for="ch" forName="image_1" refType="h" fact="0.3692"/>
              <dgm:constr type="l" for="ch" forName="parent_text_1" refType="w" fact="0.6447"/>
              <dgm:constr type="t" for="ch" forName="parent_text_1" refType="h" fact="0.3944"/>
              <dgm:constr type="w" for="ch" forName="parent_text_1" refType="w" fact="0.3553"/>
              <dgm:constr type="h" for="ch" forName="parent_text_1" refType="h" fact="0.1931"/>
              <dgm:constr type="l" for="ch" forName="accent_1" refType="w" fact="0.5395"/>
              <dgm:constr type="t" for="ch" forName="accent_1" refType="h" fact="0.3055"/>
              <dgm:constr type="w" for="ch" forName="accent_1" refType="w" fact="0.0711"/>
              <dgm:constr type="h" for="ch" forName="accent_1" refType="h" fact="0.1187"/>
              <dgm:constr type="l" for="ch" forName="parent_text_3" refType="w" fact="0.0132"/>
              <dgm:constr type="t" for="ch" forName="parent_text_3" refType="h" fact="0.3944"/>
              <dgm:constr type="w" for="ch" forName="parent_text_3" refType="w" fact="0.3553"/>
              <dgm:constr type="h" for="ch" forName="parent_text_3" refType="h" fact="0.24"/>
              <dgm:constr type="l" for="ch" forName="parent_text_2" refType="w" fact="0"/>
              <dgm:constr type="t" for="ch" forName="parent_text_2" refType="h" fact="0.6879"/>
              <dgm:constr type="w" for="ch" forName="parent_text_2" refType="w" fact="0.3553"/>
              <dgm:constr type="h" for="ch" forName="parent_text_2" refType="h" fact="0.1846"/>
              <dgm:constr type="l" for="ch" forName="accent_2" refType="w" fact="0.4126"/>
              <dgm:constr type="t" for="ch" forName="accent_2" refType="h" fact="0.044"/>
              <dgm:constr type="w" for="ch" forName="accent_2" refType="w" fact="0.0526"/>
              <dgm:constr type="h" for="ch" forName="accent_2" refType="h" fact="0.0879"/>
              <dgm:constr type="l" for="ch" forName="accent_3" refType="w" fact="0.3732"/>
              <dgm:constr type="t" for="ch" forName="accent_3" refType="h" fact="0"/>
              <dgm:constr type="w" for="ch" forName="accent_3" refType="w" fact="0.0263"/>
              <dgm:constr type="h" for="ch" forName="accent_3" refType="h" fact="0.044"/>
              <dgm:constr type="l" for="ch" forName="parent_text_4" refType="w" fact="0.0442"/>
              <dgm:constr type="t" for="ch" forName="parent_text_4" refType="h" fact="0.1526"/>
              <dgm:constr type="w" for="ch" forName="parent_text_4" refType="w" fact="0.3553"/>
              <dgm:constr type="h" for="ch" forName="parent_text_4" refType="h" fact="0.166"/>
              <dgm:constr type="l" for="ch" forName="accent_4" refType="w" fact="0.3337"/>
              <dgm:constr type="t" for="ch" forName="accent_4" refType="h" fact="0.8791"/>
              <dgm:constr type="w" for="ch" forName="accent_4" refType="w" fact="0.0395"/>
              <dgm:constr type="h" for="ch" forName="accent_4" refType="h" fact="0.0659"/>
            </dgm:constrLst>
          </dgm:else>
        </dgm:choose>
      </dgm:if>
      <dgm:if name="Name18" axis="ch" ptType="node" func="cnt" op="equ" val="5">
        <dgm:alg type="composite">
          <dgm:param type="ar" val="1.5076"/>
        </dgm:alg>
        <dgm:choose name="Name19">
          <dgm:if name="Name20" func="var" arg="dir" op="equ" val="norm">
            <dgm:constrLst>
              <dgm:constr type="primFontSz" for="des" ptType="node" op="equ" val="65"/>
              <dgm:constr type="l" for="ch" forName="image_accent_5" refType="w" fact="0.5301"/>
              <dgm:constr type="t" for="ch" forName="image_accent_5" refType="h" fact="0.0862"/>
              <dgm:constr type="w" for="ch" forName="image_accent_5" refType="w" fact="0.1022"/>
              <dgm:constr type="h" for="ch" forName="image_accent_5" refType="h" fact="0.1541"/>
              <dgm:constr type="l" for="ch" forName="image_5" refType="w" fact="0.5361"/>
              <dgm:constr type="t" for="ch" forName="image_5" refType="h" fact="0.0953"/>
              <dgm:constr type="w" for="ch" forName="image_5" refType="w" fact="0.0902"/>
              <dgm:constr type="h" for="ch" forName="image_5" refType="h" fact="0.1359"/>
              <dgm:constr type="l" for="ch" forName="image_accent_4" refType="w" fact="0.4528"/>
              <dgm:constr type="t" for="ch" forName="image_accent_4" refType="h" fact="0.2416"/>
              <dgm:constr type="w" for="ch" forName="image_accent_4" refType="w" fact="0.1103"/>
              <dgm:constr type="h" for="ch" forName="image_accent_4" refType="h" fact="0.1662"/>
              <dgm:constr type="l" for="ch" forName="image_4" refType="w" fact="0.4593"/>
              <dgm:constr type="t" for="ch" forName="image_4" refType="h" fact="0.2513"/>
              <dgm:constr type="w" for="ch" forName="image_4" refType="w" fact="0.0973"/>
              <dgm:constr type="h" for="ch" forName="image_4" refType="h" fact="0.1467"/>
              <dgm:constr type="l" for="ch" forName="image_accent_2" refType="w" fact="0.4832"/>
              <dgm:constr type="t" for="ch" forName="image_accent_2" refType="h" fact="0.7134"/>
              <dgm:constr type="w" for="ch" forName="image_accent_2" refType="w" fact="0.1226"/>
              <dgm:constr type="h" for="ch" forName="image_accent_2" refType="h" fact="0.1849"/>
              <dgm:constr type="l" for="ch" forName="image_2" refType="w" fact="0.4904"/>
              <dgm:constr type="t" for="ch" forName="image_2" refType="h" fact="0.7243"/>
              <dgm:constr type="w" for="ch" forName="image_2" refType="w" fact="0.1082"/>
              <dgm:constr type="h" for="ch" forName="image_2" refType="h" fact="0.1631"/>
              <dgm:constr type="l" for="ch" forName="image_accent_3" refType="w" fact="0.4352"/>
              <dgm:constr type="t" for="ch" forName="image_accent_3" refType="h" fact="0.4525"/>
              <dgm:constr type="w" for="ch" forName="image_accent_3" refType="w" fact="0.1573"/>
              <dgm:constr type="h" for="ch" forName="image_accent_3" refType="h" fact="0.2371"/>
              <dgm:constr type="l" for="ch" forName="image_3" refType="w" fact="0.4435"/>
              <dgm:constr type="t" for="ch" forName="image_3" refType="h" fact="0.465"/>
              <dgm:constr type="w" for="ch" forName="image_3" refType="w" fact="0.1407"/>
              <dgm:constr type="h" for="ch" forName="image_3" refType="h" fact="0.212"/>
              <dgm:constr type="l" for="ch" forName="image_accent_1" refType="w" fact="0.2318"/>
              <dgm:constr type="t" for="ch" forName="image_accent_1" refType="h" fact="0.6466"/>
              <dgm:constr type="w" for="ch" forName="image_accent_1" refType="w" fact="0.2344"/>
              <dgm:constr type="h" for="ch" forName="image_accent_1" refType="h" fact="0.3534"/>
              <dgm:constr type="l" for="ch" forName="image_1" refType="w" fact="0.2408"/>
              <dgm:constr type="t" for="ch" forName="image_1" refType="h" fact="0.6602"/>
              <dgm:constr type="w" for="ch" forName="image_1" refType="w" fact="0.2164"/>
              <dgm:constr type="h" for="ch" forName="image_1" refType="h" fact="0.3262"/>
              <dgm:constr type="l" for="ch" forName="parent_text_1" refType="w" fact="0"/>
              <dgm:constr type="t" for="ch" forName="parent_text_1" refType="h" fact="0.465"/>
              <dgm:constr type="w" for="ch" forName="parent_text_1" refType="w" fact="0.3478"/>
              <dgm:constr type="h" for="ch" forName="parent_text_1" refType="h" fact="0.165"/>
              <dgm:constr type="l" for="ch" forName="accent_1" refType="w" fact="0.3813"/>
              <dgm:constr type="t" for="ch" forName="accent_1" refType="h" fact="0.3864"/>
              <dgm:constr type="w" for="ch" forName="accent_1" refType="w" fact="0.0696"/>
              <dgm:constr type="h" for="ch" forName="accent_1" refType="h" fact="0.1049"/>
              <dgm:constr type="l" for="ch" forName="parent_text_3" refType="w" fact="0.6182"/>
              <dgm:constr type="t" for="ch" forName="parent_text_3" refType="h" fact="0.465"/>
              <dgm:constr type="w" for="ch" forName="parent_text_3" refType="w" fact="0.3478"/>
              <dgm:constr type="h" for="ch" forName="parent_text_3" refType="h" fact="0.212"/>
              <dgm:constr type="l" for="ch" forName="parent_text_2" refType="w" fact="0.6311"/>
              <dgm:constr type="t" for="ch" forName="parent_text_2" refType="h" fact="0.7243"/>
              <dgm:constr type="w" for="ch" forName="parent_text_2" refType="w" fact="0.3478"/>
              <dgm:constr type="h" for="ch" forName="parent_text_2" refType="h" fact="0.1631"/>
              <dgm:constr type="l" for="ch" forName="parent_text_4" refType="w" fact="0.5878"/>
              <dgm:constr type="t" for="ch" forName="parent_text_4" refType="h" fact="0.2513"/>
              <dgm:constr type="w" for="ch" forName="parent_text_4" refType="w" fact="0.3478"/>
              <dgm:constr type="h" for="ch" forName="parent_text_4" refType="h" fact="0.1467"/>
              <dgm:constr type="l" for="ch" forName="accent_2" refType="w" fact="0.6265"/>
              <dgm:constr type="t" for="ch" forName="accent_2" refType="h" fact="0.0194"/>
              <dgm:constr type="w" for="ch" forName="accent_2" refType="w" fact="0.0515"/>
              <dgm:constr type="h" for="ch" forName="accent_2" refType="h" fact="0.0777"/>
              <dgm:constr type="l" for="ch" forName="accent_3" refType="w" fact="0.7038"/>
              <dgm:constr type="t" for="ch" forName="accent_3" refType="h" fact="0"/>
              <dgm:constr type="w" for="ch" forName="accent_3" refType="w" fact="0.0258"/>
              <dgm:constr type="h" for="ch" forName="accent_3" refType="h" fact="0.0388"/>
              <dgm:constr type="l" for="ch" forName="parent_text_5" refType="w" fact="0.6522"/>
              <dgm:constr type="t" for="ch" forName="parent_text_5" refType="h" fact="0.0953"/>
              <dgm:constr type="w" for="ch" forName="parent_text_5" refType="w" fact="0.3478"/>
              <dgm:constr type="h" for="ch" forName="parent_text_5" refType="h" fact="0.1359"/>
              <dgm:constr type="l" for="ch" forName="accent_4" refType="w" fact="0.6136"/>
              <dgm:constr type="t" for="ch" forName="accent_4" refType="h" fact="0.8932"/>
              <dgm:constr type="w" for="ch" forName="accent_4" refType="w" fact="0.0386"/>
              <dgm:constr type="h" for="ch" forName="accent_4" refType="h" fact="0.0583"/>
            </dgm:constrLst>
          </dgm:if>
          <dgm:else name="Name21">
            <dgm:constrLst>
              <dgm:constr type="primFontSz" for="des" ptType="node" op="equ" val="65"/>
              <dgm:constr type="l" for="ch" forName="image_accent_5" refType="w" fact="0.3677"/>
              <dgm:constr type="t" for="ch" forName="image_accent_5" refType="h" fact="0.0862"/>
              <dgm:constr type="w" for="ch" forName="image_accent_5" refType="w" fact="0.1022"/>
              <dgm:constr type="h" for="ch" forName="image_accent_5" refType="h" fact="0.1541"/>
              <dgm:constr type="l" for="ch" forName="image_5" refType="w" fact="0.3738"/>
              <dgm:constr type="t" for="ch" forName="image_5" refType="h" fact="0.0953"/>
              <dgm:constr type="w" for="ch" forName="image_5" refType="w" fact="0.0902"/>
              <dgm:constr type="h" for="ch" forName="image_5" refType="h" fact="0.1359"/>
              <dgm:constr type="l" for="ch" forName="image_accent_4" refType="w" fact="0.437"/>
              <dgm:constr type="t" for="ch" forName="image_accent_4" refType="h" fact="0.2416"/>
              <dgm:constr type="w" for="ch" forName="image_accent_4" refType="w" fact="0.1103"/>
              <dgm:constr type="h" for="ch" forName="image_accent_4" refType="h" fact="0.1662"/>
              <dgm:constr type="l" for="ch" forName="image_4" refType="w" fact="0.4434"/>
              <dgm:constr type="t" for="ch" forName="image_4" refType="h" fact="0.2513"/>
              <dgm:constr type="w" for="ch" forName="image_4" refType="w" fact="0.0973"/>
              <dgm:constr type="h" for="ch" forName="image_4" refType="h" fact="0.1467"/>
              <dgm:constr type="l" for="ch" forName="image_accent_2" refType="w" fact="0.3942"/>
              <dgm:constr type="t" for="ch" forName="image_accent_2" refType="h" fact="0.7134"/>
              <dgm:constr type="w" for="ch" forName="image_accent_2" refType="w" fact="0.1226"/>
              <dgm:constr type="h" for="ch" forName="image_accent_2" refType="h" fact="0.1849"/>
              <dgm:constr type="l" for="ch" forName="image_2" refType="w" fact="0.4014"/>
              <dgm:constr type="t" for="ch" forName="image_2" refType="h" fact="0.7243"/>
              <dgm:constr type="w" for="ch" forName="image_2" refType="w" fact="0.1082"/>
              <dgm:constr type="h" for="ch" forName="image_2" refType="h" fact="0.1631"/>
              <dgm:constr type="l" for="ch" forName="image_accent_3" refType="w" fact="0.4075"/>
              <dgm:constr type="t" for="ch" forName="image_accent_3" refType="h" fact="0.4525"/>
              <dgm:constr type="w" for="ch" forName="image_accent_3" refType="w" fact="0.1573"/>
              <dgm:constr type="h" for="ch" forName="image_accent_3" refType="h" fact="0.2371"/>
              <dgm:constr type="l" for="ch" forName="image_3" refType="w" fact="0.4158"/>
              <dgm:constr type="t" for="ch" forName="image_3" refType="h" fact="0.465"/>
              <dgm:constr type="w" for="ch" forName="image_3" refType="w" fact="0.1407"/>
              <dgm:constr type="h" for="ch" forName="image_3" refType="h" fact="0.212"/>
              <dgm:constr type="l" for="ch" forName="image_accent_1" refType="w" fact="0.5338"/>
              <dgm:constr type="t" for="ch" forName="image_accent_1" refType="h" fact="0.6466"/>
              <dgm:constr type="w" for="ch" forName="image_accent_1" refType="w" fact="0.2344"/>
              <dgm:constr type="h" for="ch" forName="image_accent_1" refType="h" fact="0.3534"/>
              <dgm:constr type="l" for="ch" forName="image_1" refType="w" fact="0.5428"/>
              <dgm:constr type="t" for="ch" forName="image_1" refType="h" fact="0.6602"/>
              <dgm:constr type="w" for="ch" forName="image_1" refType="w" fact="0.2164"/>
              <dgm:constr type="h" for="ch" forName="image_1" refType="h" fact="0.3262"/>
              <dgm:constr type="l" for="ch" forName="parent_text_1" refType="w" fact="0.6522"/>
              <dgm:constr type="t" for="ch" forName="parent_text_1" refType="h" fact="0.465"/>
              <dgm:constr type="w" for="ch" forName="parent_text_1" refType="w" fact="0.3478"/>
              <dgm:constr type="h" for="ch" forName="parent_text_1" refType="h" fact="0.165"/>
              <dgm:constr type="l" for="ch" forName="accent_1" refType="w" fact="0.5492"/>
              <dgm:constr type="t" for="ch" forName="accent_1" refType="h" fact="0.3864"/>
              <dgm:constr type="w" for="ch" forName="accent_1" refType="w" fact="0.0696"/>
              <dgm:constr type="h" for="ch" forName="accent_1" refType="h" fact="0.1049"/>
              <dgm:constr type="l" for="ch" forName="parent_text_3" refType="w" fact="0.034"/>
              <dgm:constr type="t" for="ch" forName="parent_text_3" refType="h" fact="0.465"/>
              <dgm:constr type="w" for="ch" forName="parent_text_3" refType="w" fact="0.3478"/>
              <dgm:constr type="h" for="ch" forName="parent_text_3" refType="h" fact="0.212"/>
              <dgm:constr type="l" for="ch" forName="parent_text_2" refType="w" fact="0.0211"/>
              <dgm:constr type="t" for="ch" forName="parent_text_2" refType="h" fact="0.7243"/>
              <dgm:constr type="w" for="ch" forName="parent_text_2" refType="w" fact="0.3478"/>
              <dgm:constr type="h" for="ch" forName="parent_text_2" refType="h" fact="0.1631"/>
              <dgm:constr type="l" for="ch" forName="parent_text_4" refType="w" fact="0.0644"/>
              <dgm:constr type="t" for="ch" forName="parent_text_4" refType="h" fact="0.2513"/>
              <dgm:constr type="w" for="ch" forName="parent_text_4" refType="w" fact="0.3478"/>
              <dgm:constr type="h" for="ch" forName="parent_text_4" refType="h" fact="0.1467"/>
              <dgm:constr type="l" for="ch" forName="accent_2" refType="w" fact="0.322"/>
              <dgm:constr type="t" for="ch" forName="accent_2" refType="h" fact="0.0194"/>
              <dgm:constr type="w" for="ch" forName="accent_2" refType="w" fact="0.0515"/>
              <dgm:constr type="h" for="ch" forName="accent_2" refType="h" fact="0.0777"/>
              <dgm:constr type="l" for="ch" forName="accent_3" refType="w" fact="0.2705"/>
              <dgm:constr type="t" for="ch" forName="accent_3" refType="h" fact="0"/>
              <dgm:constr type="w" for="ch" forName="accent_3" refType="w" fact="0.0258"/>
              <dgm:constr type="h" for="ch" forName="accent_3" refType="h" fact="0.0388"/>
              <dgm:constr type="l" for="ch" forName="parent_text_5" refType="w" fact="0"/>
              <dgm:constr type="t" for="ch" forName="parent_text_5" refType="h" fact="0.0953"/>
              <dgm:constr type="w" for="ch" forName="parent_text_5" refType="w" fact="0.3478"/>
              <dgm:constr type="h" for="ch" forName="parent_text_5" refType="h" fact="0.1359"/>
              <dgm:constr type="l" for="ch" forName="accent_4" refType="w" fact="0.3478"/>
              <dgm:constr type="t" for="ch" forName="accent_4" refType="h" fact="0.8932"/>
              <dgm:constr type="w" for="ch" forName="accent_4" refType="w" fact="0.0386"/>
              <dgm:constr type="h" for="ch" forName="accent_4" refType="h" fact="0.0583"/>
            </dgm:constrLst>
          </dgm:else>
        </dgm:choose>
      </dgm:if>
      <dgm:if name="Name22" axis="ch" ptType="node" func="cnt" op="equ" val="6">
        <dgm:alg type="composite">
          <dgm:param type="ar" val="1.1351"/>
        </dgm:alg>
        <dgm:choose name="Name23">
          <dgm:if name="Name24" func="var" arg="dir" op="equ" val="norm">
            <dgm:constrLst>
              <dgm:constr type="primFontSz" for="des" ptType="node" op="equ" val="65"/>
              <dgm:constr type="l" for="ch" forName="image_accent_6" refType="w" fact="0.3864"/>
              <dgm:constr type="t" for="ch" forName="image_accent_6" refType="h" fact="0.7456"/>
              <dgm:constr type="w" for="ch" forName="image_accent_6" refType="w" fact="0.1757"/>
              <dgm:constr type="h" for="ch" forName="image_accent_6" refType="h" fact="0.1995"/>
              <dgm:constr type="l" for="ch" forName="image_6" refType="w" fact="0.3957"/>
              <dgm:constr type="t" for="ch" forName="image_6" refType="h" fact="0.7561"/>
              <dgm:constr type="w" for="ch" forName="image_6" refType="w" fact="0.1572"/>
              <dgm:constr type="h" for="ch" forName="image_6" refType="h" fact="0.1784"/>
              <dgm:constr type="l" for="ch" forName="image_accent_5" refType="w" fact="0.5301"/>
              <dgm:constr type="t" for="ch" forName="image_accent_5" refType="h" fact="0.0649"/>
              <dgm:constr type="w" for="ch" forName="image_accent_5" refType="w" fact="0.1022"/>
              <dgm:constr type="h" for="ch" forName="image_accent_5" refType="h" fact="0.116"/>
              <dgm:constr type="l" for="ch" forName="image_5" refType="w" fact="0.5361"/>
              <dgm:constr type="t" for="ch" forName="image_5" refType="h" fact="0.0717"/>
              <dgm:constr type="w" for="ch" forName="image_5" refType="w" fact="0.0902"/>
              <dgm:constr type="h" for="ch" forName="image_5" refType="h" fact="0.1023"/>
              <dgm:constr type="l" for="ch" forName="image_accent_4" refType="w" fact="0.4528"/>
              <dgm:constr type="t" for="ch" forName="image_accent_4" refType="h" fact="0.1819"/>
              <dgm:constr type="w" for="ch" forName="image_accent_4" refType="w" fact="0.1103"/>
              <dgm:constr type="h" for="ch" forName="image_accent_4" refType="h" fact="0.1251"/>
              <dgm:constr type="l" for="ch" forName="image_4" refType="w" fact="0.4593"/>
              <dgm:constr type="t" for="ch" forName="image_4" refType="h" fact="0.1892"/>
              <dgm:constr type="w" for="ch" forName="image_4" refType="w" fact="0.0973"/>
              <dgm:constr type="h" for="ch" forName="image_4" refType="h" fact="0.1104"/>
              <dgm:constr type="l" for="ch" forName="image_accent_2" refType="w" fact="0.4832"/>
              <dgm:constr type="t" for="ch" forName="image_accent_2" refType="h" fact="0.5371"/>
              <dgm:constr type="w" for="ch" forName="image_accent_2" refType="w" fact="0.1226"/>
              <dgm:constr type="h" for="ch" forName="image_accent_2" refType="h" fact="0.1392"/>
              <dgm:constr type="l" for="ch" forName="image_2" refType="w" fact="0.4904"/>
              <dgm:constr type="t" for="ch" forName="image_2" refType="h" fact="0.5453"/>
              <dgm:constr type="w" for="ch" forName="image_2" refType="w" fact="0.1082"/>
              <dgm:constr type="h" for="ch" forName="image_2" refType="h" fact="0.1228"/>
              <dgm:constr type="l" for="ch" forName="image_accent_3" refType="w" fact="0.4352"/>
              <dgm:constr type="t" for="ch" forName="image_accent_3" refType="h" fact="0.3407"/>
              <dgm:constr type="w" for="ch" forName="image_accent_3" refType="w" fact="0.1573"/>
              <dgm:constr type="h" for="ch" forName="image_accent_3" refType="h" fact="0.1785"/>
              <dgm:constr type="l" for="ch" forName="image_3" refType="w" fact="0.4435"/>
              <dgm:constr type="t" for="ch" forName="image_3" refType="h" fact="0.3501"/>
              <dgm:constr type="w" for="ch" forName="image_3" refType="w" fact="0.1407"/>
              <dgm:constr type="h" for="ch" forName="image_3" refType="h" fact="0.1596"/>
              <dgm:constr type="l" for="ch" forName="image_accent_1" refType="w" fact="0.2318"/>
              <dgm:constr type="t" for="ch" forName="image_accent_1" refType="h" fact="0.4869"/>
              <dgm:constr type="w" for="ch" forName="image_accent_1" refType="w" fact="0.2344"/>
              <dgm:constr type="h" for="ch" forName="image_accent_1" refType="h" fact="0.2661"/>
              <dgm:constr type="l" for="ch" forName="image_1" refType="w" fact="0.2401"/>
              <dgm:constr type="t" for="ch" forName="image_1" refType="h" fact="0.4971"/>
              <dgm:constr type="w" for="ch" forName="image_1" refType="w" fact="0.2164"/>
              <dgm:constr type="h" for="ch" forName="image_1" refType="h" fact="0.2456"/>
              <dgm:constr type="l" for="ch" forName="parent_text_1" refType="w" fact="0"/>
              <dgm:constr type="t" for="ch" forName="parent_text_1" refType="h" fact="0.3501"/>
              <dgm:constr type="w" for="ch" forName="parent_text_1" refType="w" fact="0.3478"/>
              <dgm:constr type="h" for="ch" forName="parent_text_1" refType="h" fact="0.125"/>
              <dgm:constr type="l" for="ch" forName="accent_1" refType="w" fact="0.3813"/>
              <dgm:constr type="t" for="ch" forName="accent_1" refType="h" fact="0.2909"/>
              <dgm:constr type="w" for="ch" forName="accent_1" refType="w" fact="0.0696"/>
              <dgm:constr type="h" for="ch" forName="accent_1" refType="h" fact="0.0789"/>
              <dgm:constr type="l" for="ch" forName="parent_text_2" refType="w" fact="0.6311"/>
              <dgm:constr type="t" for="ch" forName="parent_text_2" refType="h" fact="0.5453"/>
              <dgm:constr type="w" for="ch" forName="parent_text_2" refType="w" fact="0.3478"/>
              <dgm:constr type="h" for="ch" forName="parent_text_2" refType="h" fact="0.1228"/>
              <dgm:constr type="l" for="ch" forName="parent_text_4" refType="w" fact="0.5878"/>
              <dgm:constr type="t" for="ch" forName="parent_text_4" refType="h" fact="0.1892"/>
              <dgm:constr type="w" for="ch" forName="parent_text_4" refType="w" fact="0.3478"/>
              <dgm:constr type="h" for="ch" forName="parent_text_4" refType="h" fact="0.1104"/>
              <dgm:constr type="l" for="ch" forName="accent_2" refType="w" fact="0.6265"/>
              <dgm:constr type="t" for="ch" forName="accent_2" refType="h" fact="0.0146"/>
              <dgm:constr type="w" for="ch" forName="accent_2" refType="w" fact="0.0515"/>
              <dgm:constr type="h" for="ch" forName="accent_2" refType="h" fact="0.0585"/>
              <dgm:constr type="l" for="ch" forName="accent_3" refType="w" fact="0.7038"/>
              <dgm:constr type="t" for="ch" forName="accent_3" refType="h" fact="0"/>
              <dgm:constr type="w" for="ch" forName="accent_3" refType="w" fact="0.0258"/>
              <dgm:constr type="h" for="ch" forName="accent_3" refType="h" fact="0.0292"/>
              <dgm:constr type="l" for="ch" forName="parent_text_5" refType="w" fact="0.6522"/>
              <dgm:constr type="t" for="ch" forName="parent_text_5" refType="h" fact="0.0717"/>
              <dgm:constr type="w" for="ch" forName="parent_text_5" refType="w" fact="0.3478"/>
              <dgm:constr type="h" for="ch" forName="parent_text_5" refType="h" fact="0.1023"/>
              <dgm:constr type="l" for="ch" forName="parent_text_3" refType="w" fact="0.6182"/>
              <dgm:constr type="t" for="ch" forName="parent_text_3" refType="h" fact="0.3501"/>
              <dgm:constr type="w" for="ch" forName="parent_text_3" refType="w" fact="0.3478"/>
              <dgm:constr type="h" for="ch" forName="parent_text_3" refType="h" fact="0.1596"/>
              <dgm:constr type="l" for="ch" forName="accent_4" refType="w" fact="0.5538"/>
              <dgm:constr type="t" for="ch" forName="accent_4" refType="h" fact="0.9211"/>
              <dgm:constr type="w" for="ch" forName="accent_4" refType="w" fact="0.0696"/>
              <dgm:constr type="h" for="ch" forName="accent_4" refType="h" fact="0.0789"/>
              <dgm:constr type="l" for="ch" forName="parent_text_6" refType="w" fact="0.0195"/>
              <dgm:constr type="t" for="ch" forName="parent_text_6" refType="h" fact="0.7561"/>
              <dgm:constr type="w" for="ch" forName="parent_text_6" refType="w" fact="0.3478"/>
              <dgm:constr type="h" for="ch" forName="parent_text_6" refType="h" fact="0.1784"/>
              <dgm:constr type="l" for="ch" forName="accent_5" refType="w" fact="0.6182"/>
              <dgm:constr type="t" for="ch" forName="accent_5" refType="h" fact="0.6725"/>
              <dgm:constr type="w" for="ch" forName="accent_5" refType="w" fact="0.0386"/>
              <dgm:constr type="h" for="ch" forName="accent_5" refType="h" fact="0.0439"/>
            </dgm:constrLst>
          </dgm:if>
          <dgm:else name="Name25">
            <dgm:constrLst>
              <dgm:constr type="primFontSz" for="des" ptType="node" op="equ" val="65"/>
              <dgm:constr type="l" for="ch" forName="image_accent_6" refType="w" fact="0.4379"/>
              <dgm:constr type="t" for="ch" forName="image_accent_6" refType="h" fact="0.7456"/>
              <dgm:constr type="w" for="ch" forName="image_accent_6" refType="w" fact="0.1757"/>
              <dgm:constr type="h" for="ch" forName="image_accent_6" refType="h" fact="0.1995"/>
              <dgm:constr type="l" for="ch" forName="image_6" refType="w" fact="0.4471"/>
              <dgm:constr type="t" for="ch" forName="image_6" refType="h" fact="0.7561"/>
              <dgm:constr type="w" for="ch" forName="image_6" refType="w" fact="0.1572"/>
              <dgm:constr type="h" for="ch" forName="image_6" refType="h" fact="0.1784"/>
              <dgm:constr type="l" for="ch" forName="image_accent_5" refType="w" fact="0.3677"/>
              <dgm:constr type="t" for="ch" forName="image_accent_5" refType="h" fact="0.0649"/>
              <dgm:constr type="w" for="ch" forName="image_accent_5" refType="w" fact="0.1022"/>
              <dgm:constr type="h" for="ch" forName="image_accent_5" refType="h" fact="0.116"/>
              <dgm:constr type="l" for="ch" forName="image_5" refType="w" fact="0.3738"/>
              <dgm:constr type="t" for="ch" forName="image_5" refType="h" fact="0.0717"/>
              <dgm:constr type="w" for="ch" forName="image_5" refType="w" fact="0.0902"/>
              <dgm:constr type="h" for="ch" forName="image_5" refType="h" fact="0.1023"/>
              <dgm:constr type="l" for="ch" forName="image_accent_4" refType="w" fact="0.437"/>
              <dgm:constr type="t" for="ch" forName="image_accent_4" refType="h" fact="0.1819"/>
              <dgm:constr type="w" for="ch" forName="image_accent_4" refType="w" fact="0.1103"/>
              <dgm:constr type="h" for="ch" forName="image_accent_4" refType="h" fact="0.1251"/>
              <dgm:constr type="l" for="ch" forName="image_4" refType="w" fact="0.4434"/>
              <dgm:constr type="t" for="ch" forName="image_4" refType="h" fact="0.1892"/>
              <dgm:constr type="w" for="ch" forName="image_4" refType="w" fact="0.0973"/>
              <dgm:constr type="h" for="ch" forName="image_4" refType="h" fact="0.1104"/>
              <dgm:constr type="l" for="ch" forName="image_accent_2" refType="w" fact="0.3942"/>
              <dgm:constr type="t" for="ch" forName="image_accent_2" refType="h" fact="0.5371"/>
              <dgm:constr type="w" for="ch" forName="image_accent_2" refType="w" fact="0.1226"/>
              <dgm:constr type="h" for="ch" forName="image_accent_2" refType="h" fact="0.1392"/>
              <dgm:constr type="l" for="ch" forName="image_2" refType="w" fact="0.4014"/>
              <dgm:constr type="t" for="ch" forName="image_2" refType="h" fact="0.5453"/>
              <dgm:constr type="w" for="ch" forName="image_2" refType="w" fact="0.1082"/>
              <dgm:constr type="h" for="ch" forName="image_2" refType="h" fact="0.1228"/>
              <dgm:constr type="l" for="ch" forName="image_accent_3" refType="w" fact="0.4075"/>
              <dgm:constr type="t" for="ch" forName="image_accent_3" refType="h" fact="0.3407"/>
              <dgm:constr type="w" for="ch" forName="image_accent_3" refType="w" fact="0.1573"/>
              <dgm:constr type="h" for="ch" forName="image_accent_3" refType="h" fact="0.1785"/>
              <dgm:constr type="l" for="ch" forName="image_3" refType="w" fact="0.4158"/>
              <dgm:constr type="t" for="ch" forName="image_3" refType="h" fact="0.3501"/>
              <dgm:constr type="w" for="ch" forName="image_3" refType="w" fact="0.1407"/>
              <dgm:constr type="h" for="ch" forName="image_3" refType="h" fact="0.1596"/>
              <dgm:constr type="l" for="ch" forName="image_accent_1" refType="w" fact="0.5338"/>
              <dgm:constr type="t" for="ch" forName="image_accent_1" refType="h" fact="0.4869"/>
              <dgm:constr type="w" for="ch" forName="image_accent_1" refType="w" fact="0.2344"/>
              <dgm:constr type="h" for="ch" forName="image_accent_1" refType="h" fact="0.2661"/>
              <dgm:constr type="l" for="ch" forName="image_1" refType="w" fact="0.5435"/>
              <dgm:constr type="t" for="ch" forName="image_1" refType="h" fact="0.4971"/>
              <dgm:constr type="w" for="ch" forName="image_1" refType="w" fact="0.2164"/>
              <dgm:constr type="h" for="ch" forName="image_1" refType="h" fact="0.2456"/>
              <dgm:constr type="l" for="ch" forName="parent_text_1" refType="w" fact="0.6522"/>
              <dgm:constr type="t" for="ch" forName="parent_text_1" refType="h" fact="0.3501"/>
              <dgm:constr type="w" for="ch" forName="parent_text_1" refType="w" fact="0.3478"/>
              <dgm:constr type="h" for="ch" forName="parent_text_1" refType="h" fact="0.125"/>
              <dgm:constr type="l" for="ch" forName="accent_1" refType="w" fact="0.5492"/>
              <dgm:constr type="t" for="ch" forName="accent_1" refType="h" fact="0.2909"/>
              <dgm:constr type="w" for="ch" forName="accent_1" refType="w" fact="0.0696"/>
              <dgm:constr type="h" for="ch" forName="accent_1" refType="h" fact="0.0789"/>
              <dgm:constr type="l" for="ch" forName="parent_text_2" refType="w" fact="0.0211"/>
              <dgm:constr type="t" for="ch" forName="parent_text_2" refType="h" fact="0.5453"/>
              <dgm:constr type="w" for="ch" forName="parent_text_2" refType="w" fact="0.3478"/>
              <dgm:constr type="h" for="ch" forName="parent_text_2" refType="h" fact="0.1228"/>
              <dgm:constr type="l" for="ch" forName="parent_text_4" refType="w" fact="0.0644"/>
              <dgm:constr type="t" for="ch" forName="parent_text_4" refType="h" fact="0.1892"/>
              <dgm:constr type="w" for="ch" forName="parent_text_4" refType="w" fact="0.3478"/>
              <dgm:constr type="h" for="ch" forName="parent_text_4" refType="h" fact="0.1104"/>
              <dgm:constr type="l" for="ch" forName="accent_2" refType="w" fact="0.322"/>
              <dgm:constr type="t" for="ch" forName="accent_2" refType="h" fact="0.0146"/>
              <dgm:constr type="w" for="ch" forName="accent_2" refType="w" fact="0.0515"/>
              <dgm:constr type="h" for="ch" forName="accent_2" refType="h" fact="0.0585"/>
              <dgm:constr type="l" for="ch" forName="accent_3" refType="w" fact="0.2705"/>
              <dgm:constr type="t" for="ch" forName="accent_3" refType="h" fact="0"/>
              <dgm:constr type="w" for="ch" forName="accent_3" refType="w" fact="0.0258"/>
              <dgm:constr type="h" for="ch" forName="accent_3" refType="h" fact="0.0292"/>
              <dgm:constr type="l" for="ch" forName="parent_text_5" refType="w" fact="0"/>
              <dgm:constr type="t" for="ch" forName="parent_text_5" refType="h" fact="0.0717"/>
              <dgm:constr type="w" for="ch" forName="parent_text_5" refType="w" fact="0.3478"/>
              <dgm:constr type="h" for="ch" forName="parent_text_5" refType="h" fact="0.1023"/>
              <dgm:constr type="l" for="ch" forName="parent_text_3" refType="w" fact="0.034"/>
              <dgm:constr type="t" for="ch" forName="parent_text_3" refType="h" fact="0.3501"/>
              <dgm:constr type="w" for="ch" forName="parent_text_3" refType="w" fact="0.3478"/>
              <dgm:constr type="h" for="ch" forName="parent_text_3" refType="h" fact="0.1596"/>
              <dgm:constr type="l" for="ch" forName="accent_4" refType="w" fact="0.3766"/>
              <dgm:constr type="t" for="ch" forName="accent_4" refType="h" fact="0.9211"/>
              <dgm:constr type="w" for="ch" forName="accent_4" refType="w" fact="0.0696"/>
              <dgm:constr type="h" for="ch" forName="accent_4" refType="h" fact="0.0789"/>
              <dgm:constr type="l" for="ch" forName="parent_text_6" refType="w" fact="0.6328"/>
              <dgm:constr type="t" for="ch" forName="parent_text_6" refType="h" fact="0.7561"/>
              <dgm:constr type="w" for="ch" forName="parent_text_6" refType="w" fact="0.3478"/>
              <dgm:constr type="h" for="ch" forName="parent_text_6" refType="h" fact="0.1784"/>
              <dgm:constr type="l" for="ch" forName="accent_5" refType="w" fact="0.3431"/>
              <dgm:constr type="t" for="ch" forName="accent_5" refType="h" fact="0.6725"/>
              <dgm:constr type="w" for="ch" forName="accent_5" refType="w" fact="0.0386"/>
              <dgm:constr type="h" for="ch" forName="accent_5" refType="h" fact="0.0439"/>
            </dgm:constrLst>
          </dgm:else>
        </dgm:choose>
      </dgm:if>
      <dgm:if name="Name26" axis="ch" ptType="node" func="cnt" op="equ" val="7">
        <dgm:alg type="composite">
          <dgm:param type="ar" val="1.0352"/>
        </dgm:alg>
        <dgm:choose name="Name27">
          <dgm:if name="Name28" func="var" arg="dir" op="equ" val="norm">
            <dgm:constrLst>
              <dgm:constr type="primFontSz" for="des" ptType="node" op="equ" val="65"/>
              <dgm:constr type="l" for="ch" forName="accent_1" refType="w" fact="0.7553"/>
              <dgm:constr type="t" for="ch" forName="accent_1" refType="h" fact="0.96"/>
              <dgm:constr type="w" for="ch" forName="accent_1" refType="w" fact="0.0386"/>
              <dgm:constr type="h" for="ch" forName="accent_1" refType="h" fact="0.04"/>
              <dgm:constr type="l" for="ch" forName="image_accent_2" refType="w" fact="0.4832"/>
              <dgm:constr type="t" for="ch" forName="image_accent_2" refType="h" fact="0.4899"/>
              <dgm:constr type="w" for="ch" forName="image_accent_2" refType="w" fact="0.1226"/>
              <dgm:constr type="h" for="ch" forName="image_accent_2" refType="h" fact="0.1269"/>
              <dgm:constr type="l" for="ch" forName="image_2" refType="w" fact="0.4904"/>
              <dgm:constr type="t" for="ch" forName="image_2" refType="h" fact="0.4973"/>
              <dgm:constr type="w" for="ch" forName="image_2" refType="w" fact="0.1082"/>
              <dgm:constr type="h" for="ch" forName="image_2" refType="h" fact="0.112"/>
              <dgm:constr type="l" for="ch" forName="image_accent_3" refType="w" fact="0.4352"/>
              <dgm:constr type="t" for="ch" forName="image_accent_3" refType="h" fact="0.3107"/>
              <dgm:constr type="w" for="ch" forName="image_accent_3" refType="w" fact="0.1573"/>
              <dgm:constr type="h" for="ch" forName="image_accent_3" refType="h" fact="0.1628"/>
              <dgm:constr type="l" for="ch" forName="image_3" refType="w" fact="0.4435"/>
              <dgm:constr type="t" for="ch" forName="image_3" refType="h" fact="0.3193"/>
              <dgm:constr type="w" for="ch" forName="image_3" refType="w" fact="0.1407"/>
              <dgm:constr type="h" for="ch" forName="image_3" refType="h" fact="0.1456"/>
              <dgm:constr type="l" for="ch" forName="image_accent_4" refType="w" fact="0.4528"/>
              <dgm:constr type="t" for="ch" forName="image_accent_4" refType="h" fact="0.1659"/>
              <dgm:constr type="w" for="ch" forName="image_accent_4" refType="w" fact="0.1103"/>
              <dgm:constr type="h" for="ch" forName="image_accent_4" refType="h" fact="0.1141"/>
              <dgm:constr type="l" for="ch" forName="image_4" refType="w" fact="0.4593"/>
              <dgm:constr type="t" for="ch" forName="image_4" refType="h" fact="0.1726"/>
              <dgm:constr type="w" for="ch" forName="image_4" refType="w" fact="0.0973"/>
              <dgm:constr type="h" for="ch" forName="image_4" refType="h" fact="0.1007"/>
              <dgm:constr type="l" for="ch" forName="image_accent_5" refType="w" fact="0.5301"/>
              <dgm:constr type="t" for="ch" forName="image_accent_5" refType="h" fact="0.0592"/>
              <dgm:constr type="w" for="ch" forName="image_accent_5" refType="w" fact="0.1022"/>
              <dgm:constr type="h" for="ch" forName="image_accent_5" refType="h" fact="0.1058"/>
              <dgm:constr type="l" for="ch" forName="image_5" refType="w" fact="0.5361"/>
              <dgm:constr type="t" for="ch" forName="image_5" refType="h" fact="0.0654"/>
              <dgm:constr type="w" for="ch" forName="image_5" refType="w" fact="0.0902"/>
              <dgm:constr type="h" for="ch" forName="image_5" refType="h" fact="0.0933"/>
              <dgm:constr type="l" for="ch" forName="image_accent_6" refType="w" fact="0.3864"/>
              <dgm:constr type="t" for="ch" forName="image_accent_6" refType="h" fact="0.68"/>
              <dgm:constr type="w" for="ch" forName="image_accent_6" refType="w" fact="0.1757"/>
              <dgm:constr type="h" for="ch" forName="image_accent_6" refType="h" fact="0.1819"/>
              <dgm:constr type="l" for="ch" forName="image_6" refType="w" fact="0.3957"/>
              <dgm:constr type="t" for="ch" forName="image_6" refType="h" fact="0.6896"/>
              <dgm:constr type="w" for="ch" forName="image_6" refType="w" fact="0.1572"/>
              <dgm:constr type="h" for="ch" forName="image_6" refType="h" fact="0.1627"/>
              <dgm:constr type="l" for="ch" forName="image_accent_7" refType="w" fact="0.5291"/>
              <dgm:constr type="t" for="ch" forName="image_accent_7" refType="h" fact="0.8325"/>
              <dgm:constr type="w" for="ch" forName="image_accent_7" refType="w" fact="0.1103"/>
              <dgm:constr type="h" for="ch" forName="image_accent_7" refType="h" fact="0.1141"/>
              <dgm:constr type="l" for="ch" forName="image_7" refType="w" fact="0.5356"/>
              <dgm:constr type="t" for="ch" forName="image_7" refType="h" fact="0.8392"/>
              <dgm:constr type="w" for="ch" forName="image_7" refType="w" fact="0.0973"/>
              <dgm:constr type="h" for="ch" forName="image_7" refType="h" fact="0.1007"/>
              <dgm:constr type="l" for="ch" forName="image_accent_1" refType="w" fact="0.2318"/>
              <dgm:constr type="t" for="ch" forName="image_accent_1" refType="h" fact="0.444"/>
              <dgm:constr type="w" for="ch" forName="image_accent_1" refType="w" fact="0.2344"/>
              <dgm:constr type="h" for="ch" forName="image_accent_1" refType="h" fact="0.2426"/>
              <dgm:constr type="l" for="ch" forName="image_1" refType="w" fact="0.2408"/>
              <dgm:constr type="t" for="ch" forName="image_1" refType="h" fact="0.4533"/>
              <dgm:constr type="w" for="ch" forName="image_1" refType="w" fact="0.2164"/>
              <dgm:constr type="h" for="ch" forName="image_1" refType="h" fact="0.224"/>
              <dgm:constr type="l" for="ch" forName="parent_text_1" refType="w" fact="0"/>
              <dgm:constr type="t" for="ch" forName="parent_text_1" refType="h" fact="0.3193"/>
              <dgm:constr type="w" for="ch" forName="parent_text_1" refType="w" fact="0.3478"/>
              <dgm:constr type="h" for="ch" forName="parent_text_1" refType="h" fact="0.115"/>
              <dgm:constr type="l" for="ch" forName="accent_2" refType="w" fact="0.3813"/>
              <dgm:constr type="t" for="ch" forName="accent_2" refType="h" fact="0.2653"/>
              <dgm:constr type="w" for="ch" forName="accent_2" refType="w" fact="0.0696"/>
              <dgm:constr type="h" for="ch" forName="accent_2" refType="h" fact="0.072"/>
              <dgm:constr type="l" for="ch" forName="parent_text_2" refType="w" fact="0.6311"/>
              <dgm:constr type="t" for="ch" forName="parent_text_2" refType="h" fact="0.4973"/>
              <dgm:constr type="w" for="ch" forName="parent_text_2" refType="w" fact="0.3478"/>
              <dgm:constr type="h" for="ch" forName="parent_text_2" refType="h" fact="0.112"/>
              <dgm:constr type="l" for="ch" forName="parent_text_4" refType="w" fact="0.5878"/>
              <dgm:constr type="t" for="ch" forName="parent_text_4" refType="h" fact="0.1726"/>
              <dgm:constr type="w" for="ch" forName="parent_text_4" refType="w" fact="0.3478"/>
              <dgm:constr type="h" for="ch" forName="parent_text_4" refType="h" fact="0.1007"/>
              <dgm:constr type="l" for="ch" forName="accent_3" refType="w" fact="0.7038"/>
              <dgm:constr type="t" for="ch" forName="accent_3" refType="h" fact="0"/>
              <dgm:constr type="w" for="ch" forName="accent_3" refType="w" fact="0.0258"/>
              <dgm:constr type="h" for="ch" forName="accent_3" refType="h" fact="0.0267"/>
              <dgm:constr type="l" for="ch" forName="parent_text_5" refType="w" fact="0.6522"/>
              <dgm:constr type="t" for="ch" forName="parent_text_5" refType="h" fact="0.0654"/>
              <dgm:constr type="w" for="ch" forName="parent_text_5" refType="w" fact="0.3478"/>
              <dgm:constr type="h" for="ch" forName="parent_text_5" refType="h" fact="0.0933"/>
              <dgm:constr type="l" for="ch" forName="parent_text_3" refType="w" fact="0.6182"/>
              <dgm:constr type="t" for="ch" forName="parent_text_3" refType="h" fact="0.3193"/>
              <dgm:constr type="w" for="ch" forName="parent_text_3" refType="w" fact="0.3478"/>
              <dgm:constr type="h" for="ch" forName="parent_text_3" refType="h" fact="0.1456"/>
              <dgm:constr type="l" for="ch" forName="parent_text_6" refType="w" fact="0.02"/>
              <dgm:constr type="t" for="ch" forName="parent_text_6" refType="h" fact="0.6896"/>
              <dgm:constr type="w" for="ch" forName="parent_text_6" refType="w" fact="0.3478"/>
              <dgm:constr type="h" for="ch" forName="parent_text_6" refType="h" fact="0.1627"/>
              <dgm:constr type="l" for="ch" forName="accent_4" refType="w" fact="0.6265"/>
              <dgm:constr type="t" for="ch" forName="accent_4" refType="h" fact="0.0213"/>
              <dgm:constr type="w" for="ch" forName="accent_4" refType="w" fact="0.0515"/>
              <dgm:constr type="h" for="ch" forName="accent_4" refType="h" fact="0.0533"/>
              <dgm:constr type="l" for="ch" forName="accent_5" refType="w" fact="0.6522"/>
              <dgm:constr type="t" for="ch" forName="accent_5" refType="h" fact="0.92"/>
              <dgm:constr type="w" for="ch" forName="accent_5" refType="w" fact="0.0696"/>
              <dgm:constr type="h" for="ch" forName="accent_5" refType="h" fact="0.072"/>
              <dgm:constr type="l" for="ch" forName="parent_text_7" refType="w" fact="0.105"/>
              <dgm:constr type="t" for="ch" forName="parent_text_7" refType="h" fact="0.87"/>
              <dgm:constr type="w" for="ch" forName="parent_text_7" refType="w" fact="0.407"/>
              <dgm:constr type="h" for="ch" forName="parent_text_7" refType="h" fact="0.13"/>
              <dgm:constr type="l" for="ch" forName="accent_6" refType="w" fact="0.6136"/>
              <dgm:constr type="t" for="ch" forName="accent_6" refType="h" fact="0.6133"/>
              <dgm:constr type="w" for="ch" forName="accent_6" refType="w" fact="0.0386"/>
              <dgm:constr type="h" for="ch" forName="accent_6" refType="h" fact="0.04"/>
            </dgm:constrLst>
          </dgm:if>
          <dgm:else name="Name29">
            <dgm:constrLst>
              <dgm:constr type="primFontSz" for="des" ptType="node" op="equ" val="65"/>
              <dgm:constr type="l" for="ch" forName="accent_1" refType="w" fact="0.2061"/>
              <dgm:constr type="t" for="ch" forName="accent_1" refType="h" fact="0.96"/>
              <dgm:constr type="w" for="ch" forName="accent_1" refType="w" fact="0.0386"/>
              <dgm:constr type="h" for="ch" forName="accent_1" refType="h" fact="0.04"/>
              <dgm:constr type="l" for="ch" forName="image_accent_7" refType="w" fact="0.3606"/>
              <dgm:constr type="t" for="ch" forName="image_accent_7" refType="h" fact="0.8325"/>
              <dgm:constr type="w" for="ch" forName="image_accent_7" refType="w" fact="0.1103"/>
              <dgm:constr type="h" for="ch" forName="image_accent_7" refType="h" fact="0.1141"/>
              <dgm:constr type="l" for="ch" forName="image_7" refType="w" fact="0.3671"/>
              <dgm:constr type="t" for="ch" forName="image_7" refType="h" fact="0.8392"/>
              <dgm:constr type="w" for="ch" forName="image_7" refType="w" fact="0.0973"/>
              <dgm:constr type="h" for="ch" forName="image_7" refType="h" fact="0.1007"/>
              <dgm:constr type="l" for="ch" forName="image_accent_6" refType="w" fact="0.4379"/>
              <dgm:constr type="t" for="ch" forName="image_accent_6" refType="h" fact="0.68"/>
              <dgm:constr type="w" for="ch" forName="image_accent_6" refType="w" fact="0.1757"/>
              <dgm:constr type="h" for="ch" forName="image_accent_6" refType="h" fact="0.1819"/>
              <dgm:constr type="l" for="ch" forName="image_6" refType="w" fact="0.4471"/>
              <dgm:constr type="t" for="ch" forName="image_6" refType="h" fact="0.6896"/>
              <dgm:constr type="w" for="ch" forName="image_6" refType="w" fact="0.1572"/>
              <dgm:constr type="h" for="ch" forName="image_6" refType="h" fact="0.1627"/>
              <dgm:constr type="l" for="ch" forName="image_accent_5" refType="w" fact="0.3677"/>
              <dgm:constr type="t" for="ch" forName="image_accent_5" refType="h" fact="0.0592"/>
              <dgm:constr type="w" for="ch" forName="image_accent_5" refType="w" fact="0.1022"/>
              <dgm:constr type="h" for="ch" forName="image_accent_5" refType="h" fact="0.1058"/>
              <dgm:constr type="l" for="ch" forName="image_5" refType="w" fact="0.3738"/>
              <dgm:constr type="t" for="ch" forName="image_5" refType="h" fact="0.0654"/>
              <dgm:constr type="w" for="ch" forName="image_5" refType="w" fact="0.0902"/>
              <dgm:constr type="h" for="ch" forName="image_5" refType="h" fact="0.0933"/>
              <dgm:constr type="l" for="ch" forName="image_accent_4" refType="w" fact="0.437"/>
              <dgm:constr type="t" for="ch" forName="image_accent_4" refType="h" fact="0.1659"/>
              <dgm:constr type="w" for="ch" forName="image_accent_4" refType="w" fact="0.1103"/>
              <dgm:constr type="h" for="ch" forName="image_accent_4" refType="h" fact="0.1141"/>
              <dgm:constr type="l" for="ch" forName="image_4" refType="w" fact="0.4434"/>
              <dgm:constr type="t" for="ch" forName="image_4" refType="h" fact="0.1726"/>
              <dgm:constr type="w" for="ch" forName="image_4" refType="w" fact="0.0973"/>
              <dgm:constr type="h" for="ch" forName="image_4" refType="h" fact="0.1007"/>
              <dgm:constr type="l" for="ch" forName="image_accent_2" refType="w" fact="0.3942"/>
              <dgm:constr type="t" for="ch" forName="image_accent_2" refType="h" fact="0.4899"/>
              <dgm:constr type="w" for="ch" forName="image_accent_2" refType="w" fact="0.1226"/>
              <dgm:constr type="h" for="ch" forName="image_accent_2" refType="h" fact="0.1269"/>
              <dgm:constr type="l" for="ch" forName="image_2" refType="w" fact="0.4014"/>
              <dgm:constr type="t" for="ch" forName="image_2" refType="h" fact="0.4973"/>
              <dgm:constr type="w" for="ch" forName="image_2" refType="w" fact="0.1082"/>
              <dgm:constr type="h" for="ch" forName="image_2" refType="h" fact="0.112"/>
              <dgm:constr type="l" for="ch" forName="image_accent_3" refType="w" fact="0.4075"/>
              <dgm:constr type="t" for="ch" forName="image_accent_3" refType="h" fact="0.3107"/>
              <dgm:constr type="w" for="ch" forName="image_accent_3" refType="w" fact="0.1573"/>
              <dgm:constr type="h" for="ch" forName="image_accent_3" refType="h" fact="0.1628"/>
              <dgm:constr type="l" for="ch" forName="image_3" refType="w" fact="0.4158"/>
              <dgm:constr type="t" for="ch" forName="image_3" refType="h" fact="0.3193"/>
              <dgm:constr type="w" for="ch" forName="image_3" refType="w" fact="0.1407"/>
              <dgm:constr type="h" for="ch" forName="image_3" refType="h" fact="0.1456"/>
              <dgm:constr type="l" for="ch" forName="image_accent_1" refType="w" fact="0.5338"/>
              <dgm:constr type="t" for="ch" forName="image_accent_1" refType="h" fact="0.444"/>
              <dgm:constr type="w" for="ch" forName="image_accent_1" refType="w" fact="0.2344"/>
              <dgm:constr type="h" for="ch" forName="image_accent_1" refType="h" fact="0.2426"/>
              <dgm:constr type="l" for="ch" forName="image_1" refType="w" fact="0.5428"/>
              <dgm:constr type="t" for="ch" forName="image_1" refType="h" fact="0.4533"/>
              <dgm:constr type="w" for="ch" forName="image_1" refType="w" fact="0.2164"/>
              <dgm:constr type="h" for="ch" forName="image_1" refType="h" fact="0.224"/>
              <dgm:constr type="l" for="ch" forName="parent_text_1" refType="w" fact="0.6522"/>
              <dgm:constr type="t" for="ch" forName="parent_text_1" refType="h" fact="0.3193"/>
              <dgm:constr type="w" for="ch" forName="parent_text_1" refType="w" fact="0.3478"/>
              <dgm:constr type="h" for="ch" forName="parent_text_1" refType="h" fact="0.115"/>
              <dgm:constr type="l" for="ch" forName="accent_2" refType="w" fact="0.5492"/>
              <dgm:constr type="t" for="ch" forName="accent_2" refType="h" fact="0.2653"/>
              <dgm:constr type="w" for="ch" forName="accent_2" refType="w" fact="0.0696"/>
              <dgm:constr type="h" for="ch" forName="accent_2" refType="h" fact="0.072"/>
              <dgm:constr type="l" for="ch" forName="parent_text_2" refType="w" fact="0.0211"/>
              <dgm:constr type="t" for="ch" forName="parent_text_2" refType="h" fact="0.4973"/>
              <dgm:constr type="w" for="ch" forName="parent_text_2" refType="w" fact="0.3478"/>
              <dgm:constr type="h" for="ch" forName="parent_text_2" refType="h" fact="0.112"/>
              <dgm:constr type="l" for="ch" forName="parent_text_4" refType="w" fact="0.0644"/>
              <dgm:constr type="t" for="ch" forName="parent_text_4" refType="h" fact="0.1726"/>
              <dgm:constr type="w" for="ch" forName="parent_text_4" refType="w" fact="0.3478"/>
              <dgm:constr type="h" for="ch" forName="parent_text_4" refType="h" fact="0.1007"/>
              <dgm:constr type="l" for="ch" forName="accent_3" refType="w" fact="0.2705"/>
              <dgm:constr type="t" for="ch" forName="accent_3" refType="h" fact="0"/>
              <dgm:constr type="w" for="ch" forName="accent_3" refType="w" fact="0.0258"/>
              <dgm:constr type="h" for="ch" forName="accent_3" refType="h" fact="0.0267"/>
              <dgm:constr type="l" for="ch" forName="parent_text_5" refType="w" fact="0"/>
              <dgm:constr type="t" for="ch" forName="parent_text_5" refType="h" fact="0.0654"/>
              <dgm:constr type="w" for="ch" forName="parent_text_5" refType="w" fact="0.3478"/>
              <dgm:constr type="h" for="ch" forName="parent_text_5" refType="h" fact="0.0933"/>
              <dgm:constr type="l" for="ch" forName="parent_text_3" refType="w" fact="0.034"/>
              <dgm:constr type="t" for="ch" forName="parent_text_3" refType="h" fact="0.3193"/>
              <dgm:constr type="w" for="ch" forName="parent_text_3" refType="w" fact="0.3478"/>
              <dgm:constr type="h" for="ch" forName="parent_text_3" refType="h" fact="0.1456"/>
              <dgm:constr type="l" for="ch" forName="parent_text_6" refType="w" fact="0.63"/>
              <dgm:constr type="t" for="ch" forName="parent_text_6" refType="h" fact="0.6896"/>
              <dgm:constr type="w" for="ch" forName="parent_text_6" refType="w" fact="0.3478"/>
              <dgm:constr type="h" for="ch" forName="parent_text_6" refType="h" fact="0.1627"/>
              <dgm:constr type="l" for="ch" forName="accent_4" refType="w" fact="0.322"/>
              <dgm:constr type="t" for="ch" forName="accent_4" refType="h" fact="0.0213"/>
              <dgm:constr type="w" for="ch" forName="accent_4" refType="w" fact="0.0515"/>
              <dgm:constr type="h" for="ch" forName="accent_4" refType="h" fact="0.0533"/>
              <dgm:constr type="l" for="ch" forName="accent_5" refType="w" fact="0.2782"/>
              <dgm:constr type="t" for="ch" forName="accent_5" refType="h" fact="0.92"/>
              <dgm:constr type="w" for="ch" forName="accent_5" refType="w" fact="0.0696"/>
              <dgm:constr type="h" for="ch" forName="accent_5" refType="h" fact="0.072"/>
              <dgm:constr type="l" for="ch" forName="parent_text_7" refType="w" fact="0.485"/>
              <dgm:constr type="t" for="ch" forName="parent_text_7" refType="h" fact="0.87"/>
              <dgm:constr type="w" for="ch" forName="parent_text_7" refType="w" fact="0.347"/>
              <dgm:constr type="h" for="ch" forName="parent_text_7" refType="h" fact="0.13"/>
              <dgm:constr type="l" for="ch" forName="accent_6" refType="w" fact="0.3478"/>
              <dgm:constr type="t" for="ch" forName="accent_6" refType="h" fact="0.6133"/>
              <dgm:constr type="w" for="ch" forName="accent_6" refType="w" fact="0.0386"/>
              <dgm:constr type="h" for="ch" forName="accent_6" refType="h" fact="0.04"/>
            </dgm:constrLst>
          </dgm:else>
        </dgm:choose>
        <dgm:layoutNode name="accent_6" styleLbl="alignNode1">
          <dgm:alg type="sp"/>
          <dgm:shape xmlns:r="http://schemas.openxmlformats.org/officeDocument/2006/relationships" type="donut" r:blip="">
            <dgm:adjLst>
              <dgm:adj idx="1" val="0.0746"/>
            </dgm:adjLst>
          </dgm:shape>
          <dgm:presOf/>
        </dgm:layoutNode>
      </dgm:if>
      <dgm:else name="Name30">
        <dgm:alg type="composite">
          <dgm:param type="ar" val="0.9705"/>
        </dgm:alg>
        <dgm:choose name="Name31">
          <dgm:if name="Name32" func="var" arg="dir" op="equ" val="norm">
            <dgm:constrLst>
              <dgm:constr type="primFontSz" for="des" ptType="node" op="equ" val="65"/>
              <dgm:constr type="l" for="ch" forName="accent_1" refType="w" fact="0.7599"/>
              <dgm:constr type="t" for="ch" forName="accent_1" refType="h" fact="0.925"/>
              <dgm:constr type="w" for="ch" forName="accent_1" refType="w" fact="0.0386"/>
              <dgm:constr type="h" for="ch" forName="accent_1" refType="h" fact="0.0375"/>
              <dgm:constr type="l" for="ch" forName="accent_2" refType="w" fact="0.6182"/>
              <dgm:constr type="t" for="ch" forName="accent_2" refType="h" fact="0.575"/>
              <dgm:constr type="w" for="ch" forName="accent_2" refType="w" fact="0.0386"/>
              <dgm:constr type="h" for="ch" forName="accent_2" refType="h" fact="0.0375"/>
              <dgm:constr type="l" for="ch" forName="image_accent_8" refType="w" fact="0.6449"/>
              <dgm:constr type="t" for="ch" forName="image_accent_8" refType="h" fact="0.8508"/>
              <dgm:constr type="w" for="ch" forName="image_accent_8" refType="w" fact="0.1022"/>
              <dgm:constr type="h" for="ch" forName="image_accent_8" refType="h" fact="0.0992"/>
              <dgm:constr type="l" for="ch" forName="image_8" refType="w" fact="0.6538"/>
              <dgm:constr type="t" for="ch" forName="image_8" refType="h" fact="0.8595"/>
              <dgm:constr type="w" for="ch" forName="image_8" refType="w" fact="0.0844"/>
              <dgm:constr type="h" for="ch" forName="image_8" refType="h" fact="0.0819"/>
              <dgm:constr type="l" for="ch" forName="image_accent_7" refType="w" fact="0.5291"/>
              <dgm:constr type="t" for="ch" forName="image_accent_7" refType="h" fact="0.7805"/>
              <dgm:constr type="w" for="ch" forName="image_accent_7" refType="w" fact="0.1103"/>
              <dgm:constr type="h" for="ch" forName="image_accent_7" refType="h" fact="0.107"/>
              <dgm:constr type="l" for="ch" forName="image_7" refType="w" fact="0.5356"/>
              <dgm:constr type="t" for="ch" forName="image_7" refType="h" fact="0.7868"/>
              <dgm:constr type="w" for="ch" forName="image_7" refType="w" fact="0.0973"/>
              <dgm:constr type="h" for="ch" forName="image_7" refType="h" fact="0.0944"/>
              <dgm:constr type="l" for="ch" forName="image_accent_6" refType="w" fact="0.3864"/>
              <dgm:constr type="t" for="ch" forName="image_accent_6" refType="h" fact="0.6375"/>
              <dgm:constr type="w" for="ch" forName="image_accent_6" refType="w" fact="0.1757"/>
              <dgm:constr type="h" for="ch" forName="image_accent_6" refType="h" fact="0.1706"/>
              <dgm:constr type="l" for="ch" forName="image_6" refType="w" fact="0.3957"/>
              <dgm:constr type="t" for="ch" forName="image_6" refType="h" fact="0.6465"/>
              <dgm:constr type="w" for="ch" forName="image_6" refType="w" fact="0.1572"/>
              <dgm:constr type="h" for="ch" forName="image_6" refType="h" fact="0.1525"/>
              <dgm:constr type="l" for="ch" forName="image_accent_5" refType="w" fact="0.5301"/>
              <dgm:constr type="t" for="ch" forName="image_accent_5" refType="h" fact="0.0555"/>
              <dgm:constr type="w" for="ch" forName="image_accent_5" refType="w" fact="0.1022"/>
              <dgm:constr type="h" for="ch" forName="image_accent_5" refType="h" fact="0.0992"/>
              <dgm:constr type="l" for="ch" forName="image_5" refType="w" fact="0.5361"/>
              <dgm:constr type="t" for="ch" forName="image_5" refType="h" fact="0.0613"/>
              <dgm:constr type="w" for="ch" forName="image_5" refType="w" fact="0.0902"/>
              <dgm:constr type="h" for="ch" forName="image_5" refType="h" fact="0.0875"/>
              <dgm:constr type="l" for="ch" forName="image_accent_4" refType="w" fact="0.4528"/>
              <dgm:constr type="t" for="ch" forName="image_accent_4" refType="h" fact="0.1555"/>
              <dgm:constr type="w" for="ch" forName="image_accent_4" refType="w" fact="0.1103"/>
              <dgm:constr type="h" for="ch" forName="image_accent_4" refType="h" fact="0.107"/>
              <dgm:constr type="l" for="ch" forName="image_4" refType="w" fact="0.4593"/>
              <dgm:constr type="t" for="ch" forName="image_4" refType="h" fact="0.1618"/>
              <dgm:constr type="w" for="ch" forName="image_4" refType="w" fact="0.0973"/>
              <dgm:constr type="h" for="ch" forName="image_4" refType="h" fact="0.0944"/>
              <dgm:constr type="l" for="ch" forName="image_accent_2" refType="w" fact="0.4832"/>
              <dgm:constr type="t" for="ch" forName="image_accent_2" refType="h" fact="0.4593"/>
              <dgm:constr type="w" for="ch" forName="image_accent_2" refType="w" fact="0.1226"/>
              <dgm:constr type="h" for="ch" forName="image_accent_2" refType="h" fact="0.119"/>
              <dgm:constr type="l" for="ch" forName="image_2" refType="w" fact="0.4904"/>
              <dgm:constr type="t" for="ch" forName="image_2" refType="h" fact="0.4663"/>
              <dgm:constr type="w" for="ch" forName="image_2" refType="w" fact="0.1082"/>
              <dgm:constr type="h" for="ch" forName="image_2" refType="h" fact="0.105"/>
              <dgm:constr type="l" for="ch" forName="image_accent_3" refType="w" fact="0.4352"/>
              <dgm:constr type="t" for="ch" forName="image_accent_3" refType="h" fact="0.2913"/>
              <dgm:constr type="w" for="ch" forName="image_accent_3" refType="w" fact="0.1573"/>
              <dgm:constr type="h" for="ch" forName="image_accent_3" refType="h" fact="0.1526"/>
              <dgm:constr type="l" for="ch" forName="image_3" refType="w" fact="0.4435"/>
              <dgm:constr type="t" for="ch" forName="image_3" refType="h" fact="0.2993"/>
              <dgm:constr type="w" for="ch" forName="image_3" refType="w" fact="0.1407"/>
              <dgm:constr type="h" for="ch" forName="image_3" refType="h" fact="0.1365"/>
              <dgm:constr type="l" for="ch" forName="image_accent_1" refType="w" fact="0.2318"/>
              <dgm:constr type="t" for="ch" forName="image_accent_1" refType="h" fact="0.4163"/>
              <dgm:constr type="w" for="ch" forName="image_accent_1" refType="w" fact="0.2344"/>
              <dgm:constr type="h" for="ch" forName="image_accent_1" refType="h" fact="0.2275"/>
              <dgm:constr type="l" for="ch" forName="image_1" refType="w" fact="0.2408"/>
              <dgm:constr type="t" for="ch" forName="image_1" refType="h" fact="0.425"/>
              <dgm:constr type="w" for="ch" forName="image_1" refType="w" fact="0.2164"/>
              <dgm:constr type="h" for="ch" forName="image_1" refType="h" fact="0.21"/>
              <dgm:constr type="l" for="ch" forName="parent_text_1" refType="w" fact="0"/>
              <dgm:constr type="t" for="ch" forName="parent_text_1" refType="h" fact="0.2993"/>
              <dgm:constr type="w" for="ch" forName="parent_text_1" refType="w" fact="0.3478"/>
              <dgm:constr type="h" for="ch" forName="parent_text_1" refType="h" fact="0.11"/>
              <dgm:constr type="l" for="ch" forName="accent_3" refType="w" fact="0.3813"/>
              <dgm:constr type="t" for="ch" forName="accent_3" refType="h" fact="0.2488"/>
              <dgm:constr type="w" for="ch" forName="accent_3" refType="w" fact="0.0696"/>
              <dgm:constr type="h" for="ch" forName="accent_3" refType="h" fact="0.0675"/>
              <dgm:constr type="l" for="ch" forName="parent_text_2" refType="w" fact="0.6311"/>
              <dgm:constr type="t" for="ch" forName="parent_text_2" refType="h" fact="0.4663"/>
              <dgm:constr type="w" for="ch" forName="parent_text_2" refType="w" fact="0.3478"/>
              <dgm:constr type="h" for="ch" forName="parent_text_2" refType="h" fact="0.105"/>
              <dgm:constr type="l" for="ch" forName="parent_text_4" refType="w" fact="0.5878"/>
              <dgm:constr type="t" for="ch" forName="parent_text_4" refType="h" fact="0.1618"/>
              <dgm:constr type="w" for="ch" forName="parent_text_4" refType="w" fact="0.3478"/>
              <dgm:constr type="h" for="ch" forName="parent_text_4" refType="h" fact="0.0944"/>
              <dgm:constr type="l" for="ch" forName="accent_4" refType="w" fact="0.7038"/>
              <dgm:constr type="t" for="ch" forName="accent_4" refType="h" fact="0"/>
              <dgm:constr type="w" for="ch" forName="accent_4" refType="w" fact="0.0258"/>
              <dgm:constr type="h" for="ch" forName="accent_4" refType="h" fact="0.025"/>
              <dgm:constr type="l" for="ch" forName="parent_text_5" refType="w" fact="0.6522"/>
              <dgm:constr type="t" for="ch" forName="parent_text_5" refType="h" fact="0.0625"/>
              <dgm:constr type="w" for="ch" forName="parent_text_5" refType="w" fact="0.3478"/>
              <dgm:constr type="h" for="ch" forName="parent_text_5" refType="h" fact="0.0863"/>
              <dgm:constr type="l" for="ch" forName="parent_text_3" refType="w" fact="0.6182"/>
              <dgm:constr type="t" for="ch" forName="parent_text_3" refType="h" fact="0.2993"/>
              <dgm:constr type="w" for="ch" forName="parent_text_3" refType="w" fact="0.3478"/>
              <dgm:constr type="h" for="ch" forName="parent_text_3" refType="h" fact="0.1365"/>
              <dgm:constr type="l" for="ch" forName="parent_text_6" refType="w" fact="0.02"/>
              <dgm:constr type="t" for="ch" forName="parent_text_6" refType="h" fact="0.6465"/>
              <dgm:constr type="w" for="ch" forName="parent_text_6" refType="w" fact="0.3478"/>
              <dgm:constr type="h" for="ch" forName="parent_text_6" refType="h" fact="0.1525"/>
              <dgm:constr type="l" for="ch" forName="accent_5" refType="w" fact="0.6265"/>
              <dgm:constr type="t" for="ch" forName="accent_5" refType="h" fact="0.02"/>
              <dgm:constr type="w" for="ch" forName="accent_5" refType="w" fact="0.0515"/>
              <dgm:constr type="h" for="ch" forName="accent_5" refType="h" fact="0.05"/>
              <dgm:constr type="l" for="ch" forName="parent_text_7" refType="w" fact="0.165"/>
              <dgm:constr type="t" for="ch" forName="parent_text_7" refType="h" fact="0.81"/>
              <dgm:constr type="w" for="ch" forName="parent_text_7" refType="w" fact="0.3478"/>
              <dgm:constr type="h" for="ch" forName="parent_text_7" refType="h" fact="0.077"/>
              <dgm:constr type="l" for="ch" forName="parent_text_8" refType="w" fact="0.275"/>
              <dgm:constr type="t" for="ch" forName="parent_text_8" refType="h" fact="0.89"/>
              <dgm:constr type="w" for="ch" forName="parent_text_8" refType="w" fact="0.3478"/>
              <dgm:constr type="h" for="ch" forName="parent_text_8" refType="h" fact="0.11"/>
            </dgm:constrLst>
          </dgm:if>
          <dgm:else name="Name33">
            <dgm:constrLst>
              <dgm:constr type="primFontSz" for="des" ptType="node" op="equ" val="65"/>
              <dgm:constr type="l" for="ch" forName="accent_1" refType="w" fact="0.2014"/>
              <dgm:constr type="t" for="ch" forName="accent_1" refType="h" fact="0.925"/>
              <dgm:constr type="w" for="ch" forName="accent_1" refType="w" fact="0.0386"/>
              <dgm:constr type="h" for="ch" forName="accent_1" refType="h" fact="0.0375"/>
              <dgm:constr type="l" for="ch" forName="accent_2" refType="w" fact="0.3431"/>
              <dgm:constr type="t" for="ch" forName="accent_2" refType="h" fact="0.575"/>
              <dgm:constr type="w" for="ch" forName="accent_2" refType="w" fact="0.0386"/>
              <dgm:constr type="h" for="ch" forName="accent_2" refType="h" fact="0.0375"/>
              <dgm:constr type="l" for="ch" forName="image_accent_8" refType="w" fact="0.253"/>
              <dgm:constr type="t" for="ch" forName="image_accent_8" refType="h" fact="0.8508"/>
              <dgm:constr type="w" for="ch" forName="image_accent_8" refType="w" fact="0.1022"/>
              <dgm:constr type="h" for="ch" forName="image_accent_8" refType="h" fact="0.0992"/>
              <dgm:constr type="l" for="ch" forName="image_8" refType="w" fact="0.2619"/>
              <dgm:constr type="t" for="ch" forName="image_8" refType="h" fact="0.8595"/>
              <dgm:constr type="w" for="ch" forName="image_8" refType="w" fact="0.0844"/>
              <dgm:constr type="h" for="ch" forName="image_8" refType="h" fact="0.0819"/>
              <dgm:constr type="l" for="ch" forName="image_accent_7" refType="w" fact="0.3606"/>
              <dgm:constr type="t" for="ch" forName="image_accent_7" refType="h" fact="0.7805"/>
              <dgm:constr type="w" for="ch" forName="image_accent_7" refType="w" fact="0.1103"/>
              <dgm:constr type="h" for="ch" forName="image_accent_7" refType="h" fact="0.107"/>
              <dgm:constr type="l" for="ch" forName="image_7" refType="w" fact="0.3671"/>
              <dgm:constr type="t" for="ch" forName="image_7" refType="h" fact="0.7868"/>
              <dgm:constr type="w" for="ch" forName="image_7" refType="w" fact="0.0973"/>
              <dgm:constr type="h" for="ch" forName="image_7" refType="h" fact="0.0944"/>
              <dgm:constr type="l" for="ch" forName="image_accent_6" refType="w" fact="0.4379"/>
              <dgm:constr type="t" for="ch" forName="image_accent_6" refType="h" fact="0.6375"/>
              <dgm:constr type="w" for="ch" forName="image_accent_6" refType="w" fact="0.1757"/>
              <dgm:constr type="h" for="ch" forName="image_accent_6" refType="h" fact="0.1706"/>
              <dgm:constr type="l" for="ch" forName="image_6" refType="w" fact="0.4471"/>
              <dgm:constr type="t" for="ch" forName="image_6" refType="h" fact="0.6465"/>
              <dgm:constr type="w" for="ch" forName="image_6" refType="w" fact="0.1572"/>
              <dgm:constr type="h" for="ch" forName="image_6" refType="h" fact="0.1525"/>
              <dgm:constr type="l" for="ch" forName="image_accent_5" refType="w" fact="0.3677"/>
              <dgm:constr type="t" for="ch" forName="image_accent_5" refType="h" fact="0.0555"/>
              <dgm:constr type="w" for="ch" forName="image_accent_5" refType="w" fact="0.1022"/>
              <dgm:constr type="h" for="ch" forName="image_accent_5" refType="h" fact="0.0992"/>
              <dgm:constr type="l" for="ch" forName="image_5" refType="w" fact="0.3738"/>
              <dgm:constr type="t" for="ch" forName="image_5" refType="h" fact="0.0613"/>
              <dgm:constr type="w" for="ch" forName="image_5" refType="w" fact="0.0902"/>
              <dgm:constr type="h" for="ch" forName="image_5" refType="h" fact="0.0875"/>
              <dgm:constr type="l" for="ch" forName="image_accent_4" refType="w" fact="0.437"/>
              <dgm:constr type="t" for="ch" forName="image_accent_4" refType="h" fact="0.1555"/>
              <dgm:constr type="w" for="ch" forName="image_accent_4" refType="w" fact="0.1103"/>
              <dgm:constr type="h" for="ch" forName="image_accent_4" refType="h" fact="0.107"/>
              <dgm:constr type="l" for="ch" forName="image_4" refType="w" fact="0.4434"/>
              <dgm:constr type="t" for="ch" forName="image_4" refType="h" fact="0.1618"/>
              <dgm:constr type="w" for="ch" forName="image_4" refType="w" fact="0.0973"/>
              <dgm:constr type="h" for="ch" forName="image_4" refType="h" fact="0.0944"/>
              <dgm:constr type="l" for="ch" forName="image_accent_2" refType="w" fact="0.3942"/>
              <dgm:constr type="t" for="ch" forName="image_accent_2" refType="h" fact="0.4593"/>
              <dgm:constr type="w" for="ch" forName="image_accent_2" refType="w" fact="0.1226"/>
              <dgm:constr type="h" for="ch" forName="image_accent_2" refType="h" fact="0.119"/>
              <dgm:constr type="l" for="ch" forName="image_2" refType="w" fact="0.4014"/>
              <dgm:constr type="t" for="ch" forName="image_2" refType="h" fact="0.4663"/>
              <dgm:constr type="w" for="ch" forName="image_2" refType="w" fact="0.1082"/>
              <dgm:constr type="h" for="ch" forName="image_2" refType="h" fact="0.105"/>
              <dgm:constr type="l" for="ch" forName="image_accent_3" refType="w" fact="0.4075"/>
              <dgm:constr type="t" for="ch" forName="image_accent_3" refType="h" fact="0.2913"/>
              <dgm:constr type="w" for="ch" forName="image_accent_3" refType="w" fact="0.1573"/>
              <dgm:constr type="h" for="ch" forName="image_accent_3" refType="h" fact="0.1526"/>
              <dgm:constr type="l" for="ch" forName="image_3" refType="w" fact="0.4158"/>
              <dgm:constr type="t" for="ch" forName="image_3" refType="h" fact="0.2993"/>
              <dgm:constr type="w" for="ch" forName="image_3" refType="w" fact="0.1407"/>
              <dgm:constr type="h" for="ch" forName="image_3" refType="h" fact="0.1365"/>
              <dgm:constr type="l" for="ch" forName="image_accent_1" refType="w" fact="0.5338"/>
              <dgm:constr type="t" for="ch" forName="image_accent_1" refType="h" fact="0.4163"/>
              <dgm:constr type="w" for="ch" forName="image_accent_1" refType="w" fact="0.2344"/>
              <dgm:constr type="h" for="ch" forName="image_accent_1" refType="h" fact="0.2275"/>
              <dgm:constr type="l" for="ch" forName="image_1" refType="w" fact="0.5428"/>
              <dgm:constr type="t" for="ch" forName="image_1" refType="h" fact="0.425"/>
              <dgm:constr type="w" for="ch" forName="image_1" refType="w" fact="0.2164"/>
              <dgm:constr type="h" for="ch" forName="image_1" refType="h" fact="0.21"/>
              <dgm:constr type="l" for="ch" forName="parent_text_1" refType="w" fact="0.6522"/>
              <dgm:constr type="t" for="ch" forName="parent_text_1" refType="h" fact="0.2993"/>
              <dgm:constr type="w" for="ch" forName="parent_text_1" refType="w" fact="0.3478"/>
              <dgm:constr type="h" for="ch" forName="parent_text_1" refType="h" fact="0.11"/>
              <dgm:constr type="l" for="ch" forName="accent_3" refType="w" fact="0.5492"/>
              <dgm:constr type="t" for="ch" forName="accent_3" refType="h" fact="0.2488"/>
              <dgm:constr type="w" for="ch" forName="accent_3" refType="w" fact="0.0696"/>
              <dgm:constr type="h" for="ch" forName="accent_3" refType="h" fact="0.0675"/>
              <dgm:constr type="l" for="ch" forName="parent_text_2" refType="w" fact="0.0211"/>
              <dgm:constr type="t" for="ch" forName="parent_text_2" refType="h" fact="0.4663"/>
              <dgm:constr type="w" for="ch" forName="parent_text_2" refType="w" fact="0.3478"/>
              <dgm:constr type="h" for="ch" forName="parent_text_2" refType="h" fact="0.105"/>
              <dgm:constr type="l" for="ch" forName="parent_text_4" refType="w" fact="0.0635"/>
              <dgm:constr type="t" for="ch" forName="parent_text_4" refType="h" fact="0.1618"/>
              <dgm:constr type="w" for="ch" forName="parent_text_4" refType="w" fact="0.3478"/>
              <dgm:constr type="h" for="ch" forName="parent_text_4" refType="h" fact="0.0944"/>
              <dgm:constr type="l" for="ch" forName="accent_4" refType="w" fact="0.2705"/>
              <dgm:constr type="t" for="ch" forName="accent_4" refType="h" fact="0"/>
              <dgm:constr type="w" for="ch" forName="accent_4" refType="w" fact="0.0258"/>
              <dgm:constr type="h" for="ch" forName="accent_4" refType="h" fact="0.025"/>
              <dgm:constr type="l" for="ch" forName="parent_text_5" refType="w" fact="0"/>
              <dgm:constr type="t" for="ch" forName="parent_text_5" refType="h" fact="0.0625"/>
              <dgm:constr type="w" for="ch" forName="parent_text_5" refType="w" fact="0.3478"/>
              <dgm:constr type="h" for="ch" forName="parent_text_5" refType="h" fact="0.0863"/>
              <dgm:constr type="l" for="ch" forName="parent_text_3" refType="w" fact="0.034"/>
              <dgm:constr type="t" for="ch" forName="parent_text_3" refType="h" fact="0.2993"/>
              <dgm:constr type="w" for="ch" forName="parent_text_3" refType="w" fact="0.3478"/>
              <dgm:constr type="h" for="ch" forName="parent_text_3" refType="h" fact="0.1365"/>
              <dgm:constr type="l" for="ch" forName="parent_text_6" refType="w" fact="0.635"/>
              <dgm:constr type="t" for="ch" forName="parent_text_6" refType="h" fact="0.6465"/>
              <dgm:constr type="w" for="ch" forName="parent_text_6" refType="w" fact="0.3478"/>
              <dgm:constr type="h" for="ch" forName="parent_text_6" refType="h" fact="0.1525"/>
              <dgm:constr type="l" for="ch" forName="accent_5" refType="w" fact="0.322"/>
              <dgm:constr type="t" for="ch" forName="accent_5" refType="h" fact="0.02"/>
              <dgm:constr type="w" for="ch" forName="accent_5" refType="w" fact="0.0515"/>
              <dgm:constr type="h" for="ch" forName="accent_5" refType="h" fact="0.05"/>
              <dgm:constr type="l" for="ch" forName="parent_text_7" refType="w" fact="0.49"/>
              <dgm:constr type="t" for="ch" forName="parent_text_7" refType="h" fact="0.81"/>
              <dgm:constr type="w" for="ch" forName="parent_text_7" refType="w" fact="0.3478"/>
              <dgm:constr type="h" for="ch" forName="parent_text_7" refType="h" fact="0.077"/>
              <dgm:constr type="l" for="ch" forName="parent_text_8" refType="w" fact="0.375"/>
              <dgm:constr type="t" for="ch" forName="parent_text_8" refType="h" fact="0.89"/>
              <dgm:constr type="w" for="ch" forName="parent_text_8" refType="w" fact="0.3478"/>
              <dgm:constr type="h" for="ch" forName="parent_text_8" refType="h" fact="0.11"/>
            </dgm:constrLst>
          </dgm:else>
        </dgm:choose>
      </dgm:else>
    </dgm:choose>
    <dgm:forEach name="wrapper" axis="self" ptType="parTrans">
      <dgm:forEach name="wrapper2" axis="self" ptType="sibTrans" st="2">
        <dgm:forEach name="imageAccentRepeat" axis="self">
          <dgm:layoutNode name="imageAccentRepeatNode" styleLbl="alignNode1">
            <dgm:alg type="sp"/>
            <dgm:shape xmlns:r="http://schemas.openxmlformats.org/officeDocument/2006/relationships" type="ellipse" r:blip="">
              <dgm:adjLst/>
            </dgm:shape>
            <dgm:presOf/>
          </dgm:layoutNode>
        </dgm:forEach>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forEach name="Name34" axis="ch" ptType="node" cnt="1">
      <dgm:layoutNode name="parent_text_1" styleLbl="revTx">
        <dgm:varLst>
          <dgm:chMax val="0"/>
          <dgm:chPref val="0"/>
          <dgm:bulletEnabled val="1"/>
        </dgm:varLst>
        <dgm:choose name="Name35">
          <dgm:if name="Name36" func="var" arg="dir" op="equ" val="norm">
            <dgm:alg type="tx">
              <dgm:param type="parTxLTRAlign" val="r"/>
              <dgm:param type="shpTxLTRAlignCh" val="r"/>
              <dgm:param type="txAnchorVert" val="b"/>
              <dgm:param type="lnSpCh" val="15"/>
            </dgm:alg>
          </dgm:if>
          <dgm:else name="Name37">
            <dgm:alg type="tx">
              <dgm:param type="parTxLTRAlign" val="l"/>
              <dgm:param type="shpTxLTRAlignCh" val="l"/>
              <dgm:param type="txAnchorVert" val="b"/>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01"/>
        </dgm:constrLst>
        <dgm:ruleLst>
          <dgm:rule type="primFontSz" val="5" fact="NaN" max="NaN"/>
        </dgm:ruleLst>
      </dgm:layoutNode>
      <dgm:layoutNode name="image_accent_1">
        <dgm:alg type="sp"/>
        <dgm:shape xmlns:r="http://schemas.openxmlformats.org/officeDocument/2006/relationships" r:blip="">
          <dgm:adjLst/>
        </dgm:shape>
        <dgm:presOf/>
        <dgm:constrLst/>
        <dgm:forEach name="Name38" ref="imageAccentRepeat"/>
      </dgm:layoutNode>
      <dgm:layoutNode name="accent_1" styleLbl="alignNode1">
        <dgm:alg type="sp"/>
        <dgm:shape xmlns:r="http://schemas.openxmlformats.org/officeDocument/2006/relationships" type="donut" r:blip="">
          <dgm:adjLst>
            <dgm:adj idx="1" val="0.0746"/>
          </dgm:adjLst>
        </dgm:shape>
        <dgm:presOf/>
      </dgm:layoutNode>
    </dgm:forEach>
    <dgm:forEach name="Name39" axis="ch" ptType="sibTrans" hideLastTrans="0" cnt="1">
      <dgm:layoutNode name="image_1">
        <dgm:alg type="sp"/>
        <dgm:shape xmlns:r="http://schemas.openxmlformats.org/officeDocument/2006/relationships" r:blip="">
          <dgm:adjLst/>
        </dgm:shape>
        <dgm:presOf/>
        <dgm:constrLst/>
        <dgm:forEach name="Name40" ref="imageRepeat"/>
      </dgm:layoutNode>
    </dgm:forEach>
    <dgm:forEach name="Name41" axis="ch" ptType="node" st="2" cnt="1">
      <dgm:layoutNode name="parent_text_2" styleLbl="revTx">
        <dgm:varLst>
          <dgm:chMax val="0"/>
          <dgm:chPref val="0"/>
          <dgm:bulletEnabled val="1"/>
        </dgm:varLst>
        <dgm:choose name="Name42">
          <dgm:if name="Name43" func="var" arg="dir" op="equ" val="norm">
            <dgm:alg type="tx">
              <dgm:param type="parTxLTRAlign" val="l"/>
              <dgm:param type="lnSpCh" val="15"/>
            </dgm:alg>
          </dgm:if>
          <dgm:else name="Name44">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2">
        <dgm:alg type="sp"/>
        <dgm:shape xmlns:r="http://schemas.openxmlformats.org/officeDocument/2006/relationships" r:blip="">
          <dgm:adjLst/>
        </dgm:shape>
        <dgm:presOf/>
        <dgm:constrLst/>
        <dgm:forEach name="Name45" ref="imageAccentRepeat"/>
      </dgm:layoutNode>
    </dgm:forEach>
    <dgm:forEach name="Name46" axis="ch" ptType="sibTrans" hideLastTrans="0" st="2" cnt="1">
      <dgm:layoutNode name="image_2">
        <dgm:alg type="sp"/>
        <dgm:shape xmlns:r="http://schemas.openxmlformats.org/officeDocument/2006/relationships" r:blip="">
          <dgm:adjLst/>
        </dgm:shape>
        <dgm:presOf/>
        <dgm:constrLst/>
        <dgm:forEach name="Name47" ref="imageRepeat"/>
      </dgm:layoutNode>
    </dgm:forEach>
    <dgm:forEach name="Name48" axis="ch" ptType="node" st="3" cnt="1">
      <dgm:layoutNode name="image_accent_3">
        <dgm:alg type="sp"/>
        <dgm:shape xmlns:r="http://schemas.openxmlformats.org/officeDocument/2006/relationships" r:blip="">
          <dgm:adjLst/>
        </dgm:shape>
        <dgm:presOf/>
        <dgm:constrLst/>
        <dgm:forEach name="Name49" ref="imageAccentRepeat"/>
      </dgm:layoutNode>
      <dgm:layoutNode name="parent_text_3" styleLbl="revTx">
        <dgm:varLst>
          <dgm:chMax val="0"/>
          <dgm:chPref val="0"/>
          <dgm:bulletEnabled val="1"/>
        </dgm:varLst>
        <dgm:choose name="Name50">
          <dgm:if name="Name51" func="var" arg="dir" op="equ" val="norm">
            <dgm:alg type="tx">
              <dgm:param type="parTxLTRAlign" val="l"/>
              <dgm:param type="lnSpCh" val="15"/>
            </dgm:alg>
          </dgm:if>
          <dgm:else name="Name52">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2" styleLbl="alignNode1">
        <dgm:alg type="sp"/>
        <dgm:shape xmlns:r="http://schemas.openxmlformats.org/officeDocument/2006/relationships" type="donut" r:blip="">
          <dgm:adjLst>
            <dgm:adj idx="1" val="0.0746"/>
          </dgm:adjLst>
        </dgm:shape>
        <dgm:presOf/>
      </dgm:layoutNode>
      <dgm:layoutNode name="accent_3" styleLbl="alignNode1">
        <dgm:alg type="sp"/>
        <dgm:shape xmlns:r="http://schemas.openxmlformats.org/officeDocument/2006/relationships" type="donut" r:blip="">
          <dgm:adjLst>
            <dgm:adj idx="1" val="0.0746"/>
          </dgm:adjLst>
        </dgm:shape>
        <dgm:presOf/>
      </dgm:layoutNode>
    </dgm:forEach>
    <dgm:forEach name="Name53" axis="ch" ptType="sibTrans" hideLastTrans="0" st="3" cnt="1">
      <dgm:layoutNode name="image_3">
        <dgm:alg type="sp"/>
        <dgm:shape xmlns:r="http://schemas.openxmlformats.org/officeDocument/2006/relationships" r:blip="">
          <dgm:adjLst/>
        </dgm:shape>
        <dgm:presOf/>
        <dgm:constrLst/>
        <dgm:forEach name="Name54" ref="imageRepeat"/>
      </dgm:layoutNode>
    </dgm:forEach>
    <dgm:forEach name="Name55" axis="ch" ptType="node" st="4" cnt="1">
      <dgm:layoutNode name="image_accent_4">
        <dgm:alg type="sp"/>
        <dgm:shape xmlns:r="http://schemas.openxmlformats.org/officeDocument/2006/relationships" r:blip="">
          <dgm:adjLst/>
        </dgm:shape>
        <dgm:presOf/>
        <dgm:constrLst/>
        <dgm:forEach name="Name56" ref="imageAccentRepeat"/>
      </dgm:layoutNode>
      <dgm:layoutNode name="parent_text_4" styleLbl="revTx">
        <dgm:varLst>
          <dgm:chMax val="0"/>
          <dgm:chPref val="0"/>
          <dgm:bulletEnabled val="1"/>
        </dgm:varLst>
        <dgm:choose name="Name57">
          <dgm:if name="Name58" func="var" arg="dir" op="equ" val="norm">
            <dgm:alg type="tx">
              <dgm:param type="parTxLTRAlign" val="l"/>
              <dgm:param type="lnSpCh" val="15"/>
            </dgm:alg>
          </dgm:if>
          <dgm:else name="Name59">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4" styleLbl="alignNode1">
        <dgm:alg type="sp"/>
        <dgm:shape xmlns:r="http://schemas.openxmlformats.org/officeDocument/2006/relationships" type="donut" r:blip="">
          <dgm:adjLst>
            <dgm:adj idx="1" val="0.0746"/>
          </dgm:adjLst>
        </dgm:shape>
        <dgm:presOf/>
      </dgm:layoutNode>
    </dgm:forEach>
    <dgm:forEach name="Name60" axis="ch" ptType="sibTrans" hideLastTrans="0" st="4" cnt="1">
      <dgm:layoutNode name="image_4">
        <dgm:alg type="sp"/>
        <dgm:shape xmlns:r="http://schemas.openxmlformats.org/officeDocument/2006/relationships" r:blip="">
          <dgm:adjLst/>
        </dgm:shape>
        <dgm:presOf/>
        <dgm:constrLst/>
        <dgm:forEach name="Name61" ref="imageRepeat"/>
      </dgm:layoutNode>
    </dgm:forEach>
    <dgm:forEach name="Name62" axis="ch" ptType="node" st="5" cnt="1">
      <dgm:layoutNode name="image_accent_5">
        <dgm:alg type="sp"/>
        <dgm:shape xmlns:r="http://schemas.openxmlformats.org/officeDocument/2006/relationships" r:blip="">
          <dgm:adjLst/>
        </dgm:shape>
        <dgm:presOf/>
        <dgm:constrLst/>
        <dgm:forEach name="Name63" ref="imageAccentRepeat"/>
      </dgm:layoutNode>
      <dgm:layoutNode name="parent_text_5" styleLbl="revTx">
        <dgm:varLst>
          <dgm:chMax val="0"/>
          <dgm:chPref val="0"/>
          <dgm:bulletEnabled val="1"/>
        </dgm:varLst>
        <dgm:choose name="Name64">
          <dgm:if name="Name65" func="var" arg="dir" op="equ" val="norm">
            <dgm:alg type="tx">
              <dgm:param type="parTxLTRAlign" val="l"/>
              <dgm:param type="lnSpCh" val="15"/>
            </dgm:alg>
          </dgm:if>
          <dgm:else name="Name66">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sibTrans" hideLastTrans="0" st="5" cnt="1">
      <dgm:layoutNode name="image_5">
        <dgm:alg type="sp"/>
        <dgm:shape xmlns:r="http://schemas.openxmlformats.org/officeDocument/2006/relationships" r:blip="">
          <dgm:adjLst/>
        </dgm:shape>
        <dgm:presOf/>
        <dgm:constrLst/>
        <dgm:forEach name="Name68" ref="imageRepeat"/>
      </dgm:layoutNode>
    </dgm:forEach>
    <dgm:forEach name="Name69" axis="ch" ptType="node" st="6" cnt="1">
      <dgm:layoutNode name="parent_text_6" styleLbl="revTx">
        <dgm:varLst>
          <dgm:chMax val="0"/>
          <dgm:chPref val="0"/>
          <dgm:bulletEnabled val="1"/>
        </dgm:varLst>
        <dgm:choose name="Name70">
          <dgm:if name="Name71" func="var" arg="dir" op="equ" val="norm">
            <dgm:alg type="tx">
              <dgm:param type="parTxLTRAlign" val="r"/>
              <dgm:param type="shpTxLTRAlignCh" val="r"/>
              <dgm:param type="lnSpCh" val="15"/>
            </dgm:alg>
          </dgm:if>
          <dgm:else name="Name72">
            <dgm:alg type="tx">
              <dgm:param type="parTxLTRAlign" val="l"/>
              <dgm:param type="shpTxLTRAlignCh" val="l"/>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6">
        <dgm:alg type="sp"/>
        <dgm:shape xmlns:r="http://schemas.openxmlformats.org/officeDocument/2006/relationships" r:blip="">
          <dgm:adjLst/>
        </dgm:shape>
        <dgm:presOf/>
        <dgm:constrLst/>
        <dgm:forEach name="Name73" ref="imageAccentRepeat"/>
      </dgm:layoutNode>
      <dgm:layoutNode name="accent_5" styleLbl="alignNode1">
        <dgm:alg type="sp"/>
        <dgm:shape xmlns:r="http://schemas.openxmlformats.org/officeDocument/2006/relationships" type="donut" r:blip="">
          <dgm:adjLst>
            <dgm:adj idx="1" val="0.0746"/>
          </dgm:adjLst>
        </dgm:shape>
        <dgm:presOf/>
      </dgm:layoutNode>
    </dgm:forEach>
    <dgm:forEach name="Name74" axis="ch" ptType="sibTrans" hideLastTrans="0" st="6" cnt="1">
      <dgm:layoutNode name="image_6">
        <dgm:alg type="sp"/>
        <dgm:shape xmlns:r="http://schemas.openxmlformats.org/officeDocument/2006/relationships" r:blip="">
          <dgm:adjLst/>
        </dgm:shape>
        <dgm:presOf/>
        <dgm:constrLst/>
        <dgm:forEach name="Name75" ref="imageRepeat"/>
      </dgm:layoutNode>
    </dgm:forEach>
    <dgm:forEach name="Name76" axis="ch" ptType="node" st="7" cnt="1">
      <dgm:layoutNode name="parent_text_7" styleLbl="revTx">
        <dgm:varLst>
          <dgm:chMax val="0"/>
          <dgm:chPref val="0"/>
          <dgm:bulletEnabled val="1"/>
        </dgm:varLst>
        <dgm:choose name="Name77">
          <dgm:if name="Name78" func="var" arg="dir" op="equ" val="norm">
            <dgm:alg type="tx">
              <dgm:param type="parTxLTRAlign" val="r"/>
              <dgm:param type="shpTxLTRAlignCh" val="r"/>
              <dgm:param type="txAnchorVert" val="t"/>
              <dgm:param type="lnSpCh" val="15"/>
            </dgm:alg>
          </dgm:if>
          <dgm:else name="Name79">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7">
        <dgm:alg type="sp"/>
        <dgm:shape xmlns:r="http://schemas.openxmlformats.org/officeDocument/2006/relationships" r:blip="">
          <dgm:adjLst/>
        </dgm:shape>
        <dgm:presOf/>
        <dgm:constrLst/>
        <dgm:forEach name="Name80" ref="imageAccentRepeat"/>
      </dgm:layoutNode>
    </dgm:forEach>
    <dgm:forEach name="Name81" axis="ch" ptType="sibTrans" hideLastTrans="0" st="7" cnt="1">
      <dgm:layoutNode name="image_7">
        <dgm:alg type="sp"/>
        <dgm:shape xmlns:r="http://schemas.openxmlformats.org/officeDocument/2006/relationships" r:blip="">
          <dgm:adjLst/>
        </dgm:shape>
        <dgm:presOf/>
        <dgm:constrLst/>
        <dgm:forEach name="Name82" ref="imageRepeat"/>
      </dgm:layoutNode>
    </dgm:forEach>
    <dgm:forEach name="Name83" axis="ch" ptType="node" st="8" cnt="1">
      <dgm:layoutNode name="parent_text_8" styleLbl="revTx">
        <dgm:varLst>
          <dgm:chMax val="0"/>
          <dgm:chPref val="0"/>
          <dgm:bulletEnabled val="1"/>
        </dgm:varLst>
        <dgm:choose name="Name84">
          <dgm:if name="Name85" func="var" arg="dir" op="equ" val="norm">
            <dgm:alg type="tx">
              <dgm:param type="parTxLTRAlign" val="r"/>
              <dgm:param type="shpTxLTRAlignCh" val="r"/>
              <dgm:param type="txAnchorVert" val="t"/>
              <dgm:param type="lnSpCh" val="15"/>
            </dgm:alg>
          </dgm:if>
          <dgm:else name="Name86">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8">
        <dgm:alg type="sp"/>
        <dgm:shape xmlns:r="http://schemas.openxmlformats.org/officeDocument/2006/relationships" r:blip="">
          <dgm:adjLst/>
        </dgm:shape>
        <dgm:presOf/>
        <dgm:constrLst/>
        <dgm:forEach name="Name87" ref="imageAccentRepeat"/>
      </dgm:layoutNode>
    </dgm:forEach>
    <dgm:forEach name="Name88" axis="ch" ptType="sibTrans" hideLastTrans="0" st="8" cnt="1">
      <dgm:layoutNode name="image_8">
        <dgm:alg type="sp"/>
        <dgm:shape xmlns:r="http://schemas.openxmlformats.org/officeDocument/2006/relationships" r:blip="">
          <dgm:adjLst/>
        </dgm:shape>
        <dgm:presOf/>
        <dgm:constrLst/>
        <dgm:forEach name="Name89" ref="imageRepeat"/>
      </dgm:layoutNode>
    </dgm:forEach>
  </dgm:layoutNode>
</dgm:layoutDef>
</file>

<file path=ppt/diagrams/layout58.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59.xml><?xml version="1.0" encoding="utf-8"?>
<dgm:layoutDef xmlns:dgm="http://schemas.openxmlformats.org/drawingml/2006/diagram" xmlns:a="http://schemas.openxmlformats.org/drawingml/2006/main" uniqueId="urn:microsoft.com/office/officeart/2008/layout/AlternatingPictureCircles">
  <dgm:title val=""/>
  <dgm:desc val=""/>
  <dgm:catLst>
    <dgm:cat type="picture" pri="17000"/>
    <dgm:cat type="pictureconvert" pri="17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3" destOrd="0"/>
      </dgm:cxnLst>
      <dgm:bg/>
      <dgm:whole/>
    </dgm:dataModel>
  </dgm:clrData>
  <dgm:layoutNode name="Name0">
    <dgm:varLst>
      <dgm:chMax/>
      <dgm:chPref/>
      <dgm:dir/>
    </dgm:varLst>
    <dgm:alg type="lin">
      <dgm:param type="linDir" val="fromT"/>
      <dgm:param type="fallback" val="2D"/>
      <dgm:param type="horzAlign" val="ctr"/>
      <dgm:param type="nodeVertAlign" val="t"/>
    </dgm:alg>
    <dgm:shape xmlns:r="http://schemas.openxmlformats.org/officeDocument/2006/relationships" r:blip="">
      <dgm:adjLst/>
    </dgm:shape>
    <dgm:choose name="Name1">
      <dgm:if name="Name2" axis="ch" ptType="node" func="cnt" op="gte" val="2">
        <dgm:constrLst>
          <dgm:constr type="primFontSz" for="des" ptType="node" op="equ" val="65"/>
          <dgm:constr type="w" for="ch" forName="composite" refType="h" refFor="ch" refForName="composite" fact="2.9499"/>
          <dgm:constr type="h" for="ch" forName="composite" refType="h"/>
          <dgm:constr type="h" for="ch" forName="ConnectorComposite" refType="w" refFor="ch" refForName="composite" op="equ" fact="0.1685"/>
          <dgm:constr type="w" for="ch" forName="ConnectorComposite" refType="h" refFor="ch" refForName="ConnectorComposite" op="equ"/>
        </dgm:constrLst>
      </dgm:if>
      <dgm:else name="Name3">
        <dgm:constrLst>
          <dgm:constr type="primFontSz" for="des" ptType="node" op="equ" val="65"/>
          <dgm:constr type="w" for="ch" forName="composite" refType="h" refFor="ch" refForName="composite" fact="1.9752"/>
          <dgm:constr type="h" for="ch" forName="composite" refType="h"/>
          <dgm:constr type="h" for="ch" forName="ConnectorComposite" refType="w" refFor="ch" refForName="composite" op="equ" fact="0.1685"/>
          <dgm:constr type="w" for="ch" forName="ConnectorComposite" refType="h" refFor="ch" refForName="ConnectorComposite" op="equ"/>
        </dgm:constrLst>
      </dgm:else>
    </dgm:choose>
    <dgm:forEach name="nodesForEach" axis="ch" ptType="node">
      <dgm:layoutNode name="composite">
        <dgm:alg type="composite"/>
        <dgm:shape xmlns:r="http://schemas.openxmlformats.org/officeDocument/2006/relationships" r:blip="">
          <dgm:adjLst/>
        </dgm:shape>
        <dgm:choose name="Name4">
          <dgm:if name="Name5" axis="precedSib" ptType="sibTrans" func="cnt" op="lte" val="0">
            <dgm:choose name="Name6">
              <dgm:if name="Name7" axis="followSib" ptType="sibTrans" func="cnt" op="lte" val="0">
                <dgm:choose name="Name8">
                  <dgm:if name="Name9" func="var" arg="dir" op="equ" val="norm">
                    <dgm:constrLst>
                      <dgm:constr type="l" for="ch" forName="Accent" refType="w" fact="0.4937"/>
                      <dgm:constr type="t" for="ch" forName="Accent" refType="h" fact="0"/>
                      <dgm:constr type="h" for="ch" forName="Accent" refType="w" refFor="ch" refForName="Accent"/>
                      <dgm:constr type="w" for="ch" forName="Accent" refType="w" fact="0.5063"/>
                      <dgm:constr type="l" for="ch" forName="Parent" refType="w" fact="0.5494"/>
                      <dgm:constr type="t" for="ch" forName="Parent" refType="h" fact="0.11"/>
                      <dgm:constr type="h" for="ch" forName="Parent" refType="w" refFor="ch" refForName="Parent"/>
                      <dgm:constr type="w" for="ch" forName="Parent" refType="w" fact="0.3949"/>
                      <dgm:constr type="l" for="ch" forName="Image" refType="w" fact="0"/>
                      <dgm:constr type="t" for="ch" forName="Image" refType="h" fact="0.035"/>
                      <dgm:constr type="h" for="ch" forName="Image" refType="h" fact="0.93"/>
                      <dgm:constr type="w" for="ch" forName="Image" refType="w" fact="0.6227"/>
                    </dgm:constrLst>
                  </dgm:if>
                  <dgm:else name="Name10">
                    <dgm:constrLst>
                      <dgm:constr type="l" for="ch" forName="Accent" refType="w" fact="0"/>
                      <dgm:constr type="t" for="ch" forName="Accent" refType="h" fact="0"/>
                      <dgm:constr type="h" for="ch" forName="Accent" refType="w" refFor="ch" refForName="Accent"/>
                      <dgm:constr type="w" for="ch" forName="Accent" refType="w" fact="0.5063"/>
                      <dgm:constr type="l" for="ch" forName="Parent" refType="w" fact="0.0557"/>
                      <dgm:constr type="t" for="ch" forName="Parent" refType="h" fact="0.11"/>
                      <dgm:constr type="h" for="ch" forName="Parent" refType="w" refFor="ch" refForName="Parent"/>
                      <dgm:constr type="w" for="ch" forName="Parent" refType="w" fact="0.3949"/>
                      <dgm:constr type="l" for="ch" forName="Image" refType="w" fact="0.3773"/>
                      <dgm:constr type="t" for="ch" forName="Image" refType="h" fact="0.035"/>
                      <dgm:constr type="h" for="ch" forName="Image" refType="h" fact="0.93"/>
                      <dgm:constr type="w" for="ch" forName="Image" refType="w" fact="0.6227"/>
                    </dgm:constrLst>
                  </dgm:else>
                </dgm:choose>
              </dgm:if>
              <dgm:else name="Name11">
                <dgm:choose name="Name12">
                  <dgm:if name="Name13" func="var" arg="dir" op="equ" val="norm">
                    <dgm:choose name="Name14">
                      <dgm:if name="Name1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1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17">
                    <dgm:choose name="Name18">
                      <dgm:if name="Name1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2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if>
          <dgm:else name="Name21">
            <dgm:choose name="Name22">
              <dgm:if name="Name23" func="var" arg="dir" op="equ" val="norm">
                <dgm:choose name="Name24">
                  <dgm:if name="Name2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2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27">
                <dgm:choose name="Name28">
                  <dgm:if name="Name2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3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layoutNode name="Accent" styleLbl="alignNode1">
          <dgm:varLst>
            <dgm:chMax val="0"/>
            <dgm:chPref val="0"/>
          </dgm:varLst>
          <dgm:alg type="sp"/>
          <dgm:shape xmlns:r="http://schemas.openxmlformats.org/officeDocument/2006/relationships" type="donut" r:blip="">
            <dgm:adjLst>
              <dgm:adj idx="1" val="0.1101"/>
            </dgm:adjLst>
          </dgm:shape>
          <dgm:presOf/>
        </dgm:layoutNode>
        <dgm:layoutNode name="Image" styleLbl="bgImgPlace1">
          <dgm:varLst>
            <dgm:chMax val="0"/>
            <dgm:chPref val="0"/>
            <dgm:bulletEnabled val="1"/>
          </dgm:varLst>
          <dgm:alg type="sp"/>
          <dgm:shape xmlns:r="http://schemas.openxmlformats.org/officeDocument/2006/relationships" type="rect" r:blip="" blipPhldr="1">
            <dgm:adjLst/>
          </dgm:shape>
          <dgm:presOf/>
        </dgm:layoutNode>
        <dgm:layoutNode name="Parent" styleLbl="fgAccFollowNode1">
          <dgm:varLst>
            <dgm:chMax val="0"/>
            <dgm:chPref val="0"/>
            <dgm:bulletEnabled val="1"/>
          </dgm:varLst>
          <dgm:alg type="tx">
            <dgm:param type="txAnchorVertCh" val="mid"/>
          </dgm:alg>
          <dgm:shape xmlns:r="http://schemas.openxmlformats.org/officeDocument/2006/relationships" type="ellipse" r:blip="">
            <dgm:adjLst/>
          </dgm:shape>
          <dgm:presOf axis="desOrSelf"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Space">
          <dgm:varLst>
            <dgm:chMax val="0"/>
            <dgm:chPref val="0"/>
          </dgm:varLst>
          <dgm:alg type="sp"/>
          <dgm:shape xmlns:r="http://schemas.openxmlformats.org/officeDocument/2006/relationships" r:blip="">
            <dgm:adjLst/>
          </dgm:shape>
          <dgm:presOf/>
        </dgm:layoutNode>
      </dgm:layoutNode>
      <dgm:forEach name="Name31" axis="followSib" ptType="sibTrans" cnt="1">
        <dgm:layoutNode name="ConnectorComposite">
          <dgm:alg type="composite">
            <dgm:param type="ar" val=".4"/>
          </dgm:alg>
          <dgm:shape xmlns:r="http://schemas.openxmlformats.org/officeDocument/2006/relationships" r:blip="">
            <dgm:adjLst/>
          </dgm:shape>
          <dgm:constrLst>
            <dgm:constr type="l" for="ch" forName="TopSpacing" refType="w" fact="0"/>
            <dgm:constr type="t" for="ch" forName="TopSpacing" refType="h" fact="0"/>
            <dgm:constr type="h" for="ch" forName="TopSpacing" refType="h" fact="0.3"/>
            <dgm:constr type="w" for="ch" forName="TopSpacing" refType="w"/>
            <dgm:constr type="l" for="ch" forName="Connector" refType="w" fact="0"/>
            <dgm:constr type="t" for="ch" forName="Connector" refType="h" fact="0.3"/>
            <dgm:constr type="h" for="ch" forName="Connector" refType="h" fact="0.4"/>
            <dgm:constr type="w" for="ch" forName="Connector" refType="h" refFor="ch" refForName="Connector"/>
            <dgm:constr type="l" for="ch" forName="BottomSpacing" refType="w" fact="0"/>
            <dgm:constr type="t" for="ch" forName="BottomSpacing" refType="h" fact="0.7"/>
            <dgm:constr type="h" for="ch" forName="BottomSpacing" refType="h" fact="0.3"/>
            <dgm:constr type="w" for="ch" forName="BottomSpacing" refType="w"/>
          </dgm:constrLst>
          <dgm:layoutNode name="TopSpacing">
            <dgm:alg type="sp"/>
            <dgm:shape xmlns:r="http://schemas.openxmlformats.org/officeDocument/2006/relationships" r:blip="">
              <dgm:adjLst/>
            </dgm:shape>
          </dgm:layoutNode>
          <dgm:layoutNode name="Connector" styleLbl="alignNode1">
            <dgm:alg type="sp"/>
            <dgm:shape xmlns:r="http://schemas.openxmlformats.org/officeDocument/2006/relationships" type="flowChartConnector" r:blip="">
              <dgm:adjLst/>
            </dgm:shape>
            <dgm:presOf/>
          </dgm:layoutNode>
          <dgm:layoutNode name="BottomSpacing">
            <dgm:alg type="sp"/>
            <dgm:shape xmlns:r="http://schemas.openxmlformats.org/officeDocument/2006/relationships" r:blip="">
              <dgm:adjLst/>
            </dgm:shape>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60.xml><?xml version="1.0" encoding="utf-8"?>
<dgm:layoutDef xmlns:dgm="http://schemas.openxmlformats.org/drawingml/2006/diagram" xmlns:a="http://schemas.openxmlformats.org/drawingml/2006/main" uniqueId="urn:microsoft.com/office/officeart/2008/layout/AlternatingPictureCircles">
  <dgm:title val=""/>
  <dgm:desc val=""/>
  <dgm:catLst>
    <dgm:cat type="picture" pri="17000"/>
    <dgm:cat type="pictureconvert" pri="17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3" destOrd="0"/>
      </dgm:cxnLst>
      <dgm:bg/>
      <dgm:whole/>
    </dgm:dataModel>
  </dgm:clrData>
  <dgm:layoutNode name="Name0">
    <dgm:varLst>
      <dgm:chMax/>
      <dgm:chPref/>
      <dgm:dir/>
    </dgm:varLst>
    <dgm:alg type="lin">
      <dgm:param type="linDir" val="fromT"/>
      <dgm:param type="fallback" val="2D"/>
      <dgm:param type="horzAlign" val="ctr"/>
      <dgm:param type="nodeVertAlign" val="t"/>
    </dgm:alg>
    <dgm:shape xmlns:r="http://schemas.openxmlformats.org/officeDocument/2006/relationships" r:blip="">
      <dgm:adjLst/>
    </dgm:shape>
    <dgm:choose name="Name1">
      <dgm:if name="Name2" axis="ch" ptType="node" func="cnt" op="gte" val="2">
        <dgm:constrLst>
          <dgm:constr type="primFontSz" for="des" ptType="node" op="equ" val="65"/>
          <dgm:constr type="w" for="ch" forName="composite" refType="h" refFor="ch" refForName="composite" fact="2.9499"/>
          <dgm:constr type="h" for="ch" forName="composite" refType="h"/>
          <dgm:constr type="h" for="ch" forName="ConnectorComposite" refType="w" refFor="ch" refForName="composite" op="equ" fact="0.1685"/>
          <dgm:constr type="w" for="ch" forName="ConnectorComposite" refType="h" refFor="ch" refForName="ConnectorComposite" op="equ"/>
        </dgm:constrLst>
      </dgm:if>
      <dgm:else name="Name3">
        <dgm:constrLst>
          <dgm:constr type="primFontSz" for="des" ptType="node" op="equ" val="65"/>
          <dgm:constr type="w" for="ch" forName="composite" refType="h" refFor="ch" refForName="composite" fact="1.9752"/>
          <dgm:constr type="h" for="ch" forName="composite" refType="h"/>
          <dgm:constr type="h" for="ch" forName="ConnectorComposite" refType="w" refFor="ch" refForName="composite" op="equ" fact="0.1685"/>
          <dgm:constr type="w" for="ch" forName="ConnectorComposite" refType="h" refFor="ch" refForName="ConnectorComposite" op="equ"/>
        </dgm:constrLst>
      </dgm:else>
    </dgm:choose>
    <dgm:forEach name="nodesForEach" axis="ch" ptType="node">
      <dgm:layoutNode name="composite">
        <dgm:alg type="composite"/>
        <dgm:shape xmlns:r="http://schemas.openxmlformats.org/officeDocument/2006/relationships" r:blip="">
          <dgm:adjLst/>
        </dgm:shape>
        <dgm:choose name="Name4">
          <dgm:if name="Name5" axis="precedSib" ptType="sibTrans" func="cnt" op="lte" val="0">
            <dgm:choose name="Name6">
              <dgm:if name="Name7" axis="followSib" ptType="sibTrans" func="cnt" op="lte" val="0">
                <dgm:choose name="Name8">
                  <dgm:if name="Name9" func="var" arg="dir" op="equ" val="norm">
                    <dgm:constrLst>
                      <dgm:constr type="l" for="ch" forName="Accent" refType="w" fact="0.4937"/>
                      <dgm:constr type="t" for="ch" forName="Accent" refType="h" fact="0"/>
                      <dgm:constr type="h" for="ch" forName="Accent" refType="w" refFor="ch" refForName="Accent"/>
                      <dgm:constr type="w" for="ch" forName="Accent" refType="w" fact="0.5063"/>
                      <dgm:constr type="l" for="ch" forName="Parent" refType="w" fact="0.5494"/>
                      <dgm:constr type="t" for="ch" forName="Parent" refType="h" fact="0.11"/>
                      <dgm:constr type="h" for="ch" forName="Parent" refType="w" refFor="ch" refForName="Parent"/>
                      <dgm:constr type="w" for="ch" forName="Parent" refType="w" fact="0.3949"/>
                      <dgm:constr type="l" for="ch" forName="Image" refType="w" fact="0"/>
                      <dgm:constr type="t" for="ch" forName="Image" refType="h" fact="0.035"/>
                      <dgm:constr type="h" for="ch" forName="Image" refType="h" fact="0.93"/>
                      <dgm:constr type="w" for="ch" forName="Image" refType="w" fact="0.6227"/>
                    </dgm:constrLst>
                  </dgm:if>
                  <dgm:else name="Name10">
                    <dgm:constrLst>
                      <dgm:constr type="l" for="ch" forName="Accent" refType="w" fact="0"/>
                      <dgm:constr type="t" for="ch" forName="Accent" refType="h" fact="0"/>
                      <dgm:constr type="h" for="ch" forName="Accent" refType="w" refFor="ch" refForName="Accent"/>
                      <dgm:constr type="w" for="ch" forName="Accent" refType="w" fact="0.5063"/>
                      <dgm:constr type="l" for="ch" forName="Parent" refType="w" fact="0.0557"/>
                      <dgm:constr type="t" for="ch" forName="Parent" refType="h" fact="0.11"/>
                      <dgm:constr type="h" for="ch" forName="Parent" refType="w" refFor="ch" refForName="Parent"/>
                      <dgm:constr type="w" for="ch" forName="Parent" refType="w" fact="0.3949"/>
                      <dgm:constr type="l" for="ch" forName="Image" refType="w" fact="0.3773"/>
                      <dgm:constr type="t" for="ch" forName="Image" refType="h" fact="0.035"/>
                      <dgm:constr type="h" for="ch" forName="Image" refType="h" fact="0.93"/>
                      <dgm:constr type="w" for="ch" forName="Image" refType="w" fact="0.6227"/>
                    </dgm:constrLst>
                  </dgm:else>
                </dgm:choose>
              </dgm:if>
              <dgm:else name="Name11">
                <dgm:choose name="Name12">
                  <dgm:if name="Name13" func="var" arg="dir" op="equ" val="norm">
                    <dgm:choose name="Name14">
                      <dgm:if name="Name1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1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17">
                    <dgm:choose name="Name18">
                      <dgm:if name="Name1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2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if>
          <dgm:else name="Name21">
            <dgm:choose name="Name22">
              <dgm:if name="Name23" func="var" arg="dir" op="equ" val="norm">
                <dgm:choose name="Name24">
                  <dgm:if name="Name2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2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27">
                <dgm:choose name="Name28">
                  <dgm:if name="Name2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3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layoutNode name="Accent" styleLbl="alignNode1">
          <dgm:varLst>
            <dgm:chMax val="0"/>
            <dgm:chPref val="0"/>
          </dgm:varLst>
          <dgm:alg type="sp"/>
          <dgm:shape xmlns:r="http://schemas.openxmlformats.org/officeDocument/2006/relationships" type="donut" r:blip="">
            <dgm:adjLst>
              <dgm:adj idx="1" val="0.1101"/>
            </dgm:adjLst>
          </dgm:shape>
          <dgm:presOf/>
        </dgm:layoutNode>
        <dgm:layoutNode name="Image" styleLbl="bgImgPlace1">
          <dgm:varLst>
            <dgm:chMax val="0"/>
            <dgm:chPref val="0"/>
            <dgm:bulletEnabled val="1"/>
          </dgm:varLst>
          <dgm:alg type="sp"/>
          <dgm:shape xmlns:r="http://schemas.openxmlformats.org/officeDocument/2006/relationships" type="rect" r:blip="" blipPhldr="1">
            <dgm:adjLst/>
          </dgm:shape>
          <dgm:presOf/>
        </dgm:layoutNode>
        <dgm:layoutNode name="Parent" styleLbl="fgAccFollowNode1">
          <dgm:varLst>
            <dgm:chMax val="0"/>
            <dgm:chPref val="0"/>
            <dgm:bulletEnabled val="1"/>
          </dgm:varLst>
          <dgm:alg type="tx">
            <dgm:param type="txAnchorVertCh" val="mid"/>
          </dgm:alg>
          <dgm:shape xmlns:r="http://schemas.openxmlformats.org/officeDocument/2006/relationships" type="ellipse" r:blip="">
            <dgm:adjLst/>
          </dgm:shape>
          <dgm:presOf axis="desOrSelf"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Space">
          <dgm:varLst>
            <dgm:chMax val="0"/>
            <dgm:chPref val="0"/>
          </dgm:varLst>
          <dgm:alg type="sp"/>
          <dgm:shape xmlns:r="http://schemas.openxmlformats.org/officeDocument/2006/relationships" r:blip="">
            <dgm:adjLst/>
          </dgm:shape>
          <dgm:presOf/>
        </dgm:layoutNode>
      </dgm:layoutNode>
      <dgm:forEach name="Name31" axis="followSib" ptType="sibTrans" cnt="1">
        <dgm:layoutNode name="ConnectorComposite">
          <dgm:alg type="composite">
            <dgm:param type="ar" val=".4"/>
          </dgm:alg>
          <dgm:shape xmlns:r="http://schemas.openxmlformats.org/officeDocument/2006/relationships" r:blip="">
            <dgm:adjLst/>
          </dgm:shape>
          <dgm:constrLst>
            <dgm:constr type="l" for="ch" forName="TopSpacing" refType="w" fact="0"/>
            <dgm:constr type="t" for="ch" forName="TopSpacing" refType="h" fact="0"/>
            <dgm:constr type="h" for="ch" forName="TopSpacing" refType="h" fact="0.3"/>
            <dgm:constr type="w" for="ch" forName="TopSpacing" refType="w"/>
            <dgm:constr type="l" for="ch" forName="Connector" refType="w" fact="0"/>
            <dgm:constr type="t" for="ch" forName="Connector" refType="h" fact="0.3"/>
            <dgm:constr type="h" for="ch" forName="Connector" refType="h" fact="0.4"/>
            <dgm:constr type="w" for="ch" forName="Connector" refType="h" refFor="ch" refForName="Connector"/>
            <dgm:constr type="l" for="ch" forName="BottomSpacing" refType="w" fact="0"/>
            <dgm:constr type="t" for="ch" forName="BottomSpacing" refType="h" fact="0.7"/>
            <dgm:constr type="h" for="ch" forName="BottomSpacing" refType="h" fact="0.3"/>
            <dgm:constr type="w" for="ch" forName="BottomSpacing" refType="w"/>
          </dgm:constrLst>
          <dgm:layoutNode name="TopSpacing">
            <dgm:alg type="sp"/>
            <dgm:shape xmlns:r="http://schemas.openxmlformats.org/officeDocument/2006/relationships" r:blip="">
              <dgm:adjLst/>
            </dgm:shape>
          </dgm:layoutNode>
          <dgm:layoutNode name="Connector" styleLbl="alignNode1">
            <dgm:alg type="sp"/>
            <dgm:shape xmlns:r="http://schemas.openxmlformats.org/officeDocument/2006/relationships" type="flowChartConnector" r:blip="">
              <dgm:adjLst/>
            </dgm:shape>
            <dgm:presOf/>
          </dgm:layoutNode>
          <dgm:layoutNode name="BottomSpacing">
            <dgm:alg type="sp"/>
            <dgm:shape xmlns:r="http://schemas.openxmlformats.org/officeDocument/2006/relationships" r:blip="">
              <dgm:adjLst/>
            </dgm:shape>
          </dgm:layoutNode>
        </dgm:layoutNode>
      </dgm:forEach>
    </dgm:forEach>
  </dgm:layoutNode>
</dgm:layoutDef>
</file>

<file path=ppt/diagrams/layout61.xml><?xml version="1.0" encoding="utf-8"?>
<dgm:layoutDef xmlns:dgm="http://schemas.openxmlformats.org/drawingml/2006/diagram" xmlns:a="http://schemas.openxmlformats.org/drawingml/2006/main" uniqueId="urn:microsoft.com/office/officeart/2008/layout/AlternatingPictureCircles">
  <dgm:title val=""/>
  <dgm:desc val=""/>
  <dgm:catLst>
    <dgm:cat type="picture" pri="17000"/>
    <dgm:cat type="pictureconvert" pri="17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3" destOrd="0"/>
      </dgm:cxnLst>
      <dgm:bg/>
      <dgm:whole/>
    </dgm:dataModel>
  </dgm:clrData>
  <dgm:layoutNode name="Name0">
    <dgm:varLst>
      <dgm:chMax/>
      <dgm:chPref/>
      <dgm:dir/>
    </dgm:varLst>
    <dgm:alg type="lin">
      <dgm:param type="linDir" val="fromT"/>
      <dgm:param type="fallback" val="2D"/>
      <dgm:param type="horzAlign" val="ctr"/>
      <dgm:param type="nodeVertAlign" val="t"/>
    </dgm:alg>
    <dgm:shape xmlns:r="http://schemas.openxmlformats.org/officeDocument/2006/relationships" r:blip="">
      <dgm:adjLst/>
    </dgm:shape>
    <dgm:choose name="Name1">
      <dgm:if name="Name2" axis="ch" ptType="node" func="cnt" op="gte" val="2">
        <dgm:constrLst>
          <dgm:constr type="primFontSz" for="des" ptType="node" op="equ" val="65"/>
          <dgm:constr type="w" for="ch" forName="composite" refType="h" refFor="ch" refForName="composite" fact="2.9499"/>
          <dgm:constr type="h" for="ch" forName="composite" refType="h"/>
          <dgm:constr type="h" for="ch" forName="ConnectorComposite" refType="w" refFor="ch" refForName="composite" op="equ" fact="0.1685"/>
          <dgm:constr type="w" for="ch" forName="ConnectorComposite" refType="h" refFor="ch" refForName="ConnectorComposite" op="equ"/>
        </dgm:constrLst>
      </dgm:if>
      <dgm:else name="Name3">
        <dgm:constrLst>
          <dgm:constr type="primFontSz" for="des" ptType="node" op="equ" val="65"/>
          <dgm:constr type="w" for="ch" forName="composite" refType="h" refFor="ch" refForName="composite" fact="1.9752"/>
          <dgm:constr type="h" for="ch" forName="composite" refType="h"/>
          <dgm:constr type="h" for="ch" forName="ConnectorComposite" refType="w" refFor="ch" refForName="composite" op="equ" fact="0.1685"/>
          <dgm:constr type="w" for="ch" forName="ConnectorComposite" refType="h" refFor="ch" refForName="ConnectorComposite" op="equ"/>
        </dgm:constrLst>
      </dgm:else>
    </dgm:choose>
    <dgm:forEach name="nodesForEach" axis="ch" ptType="node">
      <dgm:layoutNode name="composite">
        <dgm:alg type="composite"/>
        <dgm:shape xmlns:r="http://schemas.openxmlformats.org/officeDocument/2006/relationships" r:blip="">
          <dgm:adjLst/>
        </dgm:shape>
        <dgm:choose name="Name4">
          <dgm:if name="Name5" axis="precedSib" ptType="sibTrans" func="cnt" op="lte" val="0">
            <dgm:choose name="Name6">
              <dgm:if name="Name7" axis="followSib" ptType="sibTrans" func="cnt" op="lte" val="0">
                <dgm:choose name="Name8">
                  <dgm:if name="Name9" func="var" arg="dir" op="equ" val="norm">
                    <dgm:constrLst>
                      <dgm:constr type="l" for="ch" forName="Accent" refType="w" fact="0.4937"/>
                      <dgm:constr type="t" for="ch" forName="Accent" refType="h" fact="0"/>
                      <dgm:constr type="h" for="ch" forName="Accent" refType="w" refFor="ch" refForName="Accent"/>
                      <dgm:constr type="w" for="ch" forName="Accent" refType="w" fact="0.5063"/>
                      <dgm:constr type="l" for="ch" forName="Parent" refType="w" fact="0.5494"/>
                      <dgm:constr type="t" for="ch" forName="Parent" refType="h" fact="0.11"/>
                      <dgm:constr type="h" for="ch" forName="Parent" refType="w" refFor="ch" refForName="Parent"/>
                      <dgm:constr type="w" for="ch" forName="Parent" refType="w" fact="0.3949"/>
                      <dgm:constr type="l" for="ch" forName="Image" refType="w" fact="0"/>
                      <dgm:constr type="t" for="ch" forName="Image" refType="h" fact="0.035"/>
                      <dgm:constr type="h" for="ch" forName="Image" refType="h" fact="0.93"/>
                      <dgm:constr type="w" for="ch" forName="Image" refType="w" fact="0.6227"/>
                    </dgm:constrLst>
                  </dgm:if>
                  <dgm:else name="Name10">
                    <dgm:constrLst>
                      <dgm:constr type="l" for="ch" forName="Accent" refType="w" fact="0"/>
                      <dgm:constr type="t" for="ch" forName="Accent" refType="h" fact="0"/>
                      <dgm:constr type="h" for="ch" forName="Accent" refType="w" refFor="ch" refForName="Accent"/>
                      <dgm:constr type="w" for="ch" forName="Accent" refType="w" fact="0.5063"/>
                      <dgm:constr type="l" for="ch" forName="Parent" refType="w" fact="0.0557"/>
                      <dgm:constr type="t" for="ch" forName="Parent" refType="h" fact="0.11"/>
                      <dgm:constr type="h" for="ch" forName="Parent" refType="w" refFor="ch" refForName="Parent"/>
                      <dgm:constr type="w" for="ch" forName="Parent" refType="w" fact="0.3949"/>
                      <dgm:constr type="l" for="ch" forName="Image" refType="w" fact="0.3773"/>
                      <dgm:constr type="t" for="ch" forName="Image" refType="h" fact="0.035"/>
                      <dgm:constr type="h" for="ch" forName="Image" refType="h" fact="0.93"/>
                      <dgm:constr type="w" for="ch" forName="Image" refType="w" fact="0.6227"/>
                    </dgm:constrLst>
                  </dgm:else>
                </dgm:choose>
              </dgm:if>
              <dgm:else name="Name11">
                <dgm:choose name="Name12">
                  <dgm:if name="Name13" func="var" arg="dir" op="equ" val="norm">
                    <dgm:choose name="Name14">
                      <dgm:if name="Name1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1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17">
                    <dgm:choose name="Name18">
                      <dgm:if name="Name1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2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if>
          <dgm:else name="Name21">
            <dgm:choose name="Name22">
              <dgm:if name="Name23" func="var" arg="dir" op="equ" val="norm">
                <dgm:choose name="Name24">
                  <dgm:if name="Name25"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if>
                  <dgm:else name="Name26">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else>
                </dgm:choose>
              </dgm:if>
              <dgm:else name="Name27">
                <dgm:choose name="Name28">
                  <dgm:if name="Name29" axis="self" ptType="node" func="posOdd" op="equ" val="1">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r" for="ch" forName="Image" refType="w"/>
                      <dgm:constr type="t" for="ch" forName="Image" refType="h" fact="0.035"/>
                      <dgm:constr type="h" for="ch" forName="Image" refType="h" fact="0.93"/>
                      <dgm:constr type="w" for="ch" forName="Image" refType="w" fact="0.4169"/>
                      <dgm:constr type="l" for="ch" forName="Space" refType="w" fact="0"/>
                      <dgm:constr type="t" for="ch" forName="Space" refType="h" fact="0"/>
                      <dgm:constr type="h" for="ch" forName="Space" refType="h"/>
                      <dgm:constr type="w" for="ch" forName="Space" refType="w" fact="0.3305"/>
                    </dgm:constrLst>
                  </dgm:if>
                  <dgm:else name="Name30">
                    <dgm:constrLst>
                      <dgm:constr type="l" for="ch" forName="Accent" refType="w" fact="0.3305"/>
                      <dgm:constr type="t" for="ch" forName="Accent" refType="w" fact="0"/>
                      <dgm:constr type="h" for="ch" forName="Accent" refType="w" refFor="ch" refForName="Accent"/>
                      <dgm:constr type="w" for="ch" forName="Accent" refType="w" fact="0.339"/>
                      <dgm:constr type="l" for="ch" forName="Parent" refType="w" fact="0.3678"/>
                      <dgm:constr type="t" for="ch" forName="Parent" refType="w" fact="0.0373"/>
                      <dgm:constr type="h" for="ch" forName="Parent" refType="w" refFor="ch" refForName="Parent"/>
                      <dgm:constr type="w" for="ch" forName="Parent" refType="w" fact="0.2644"/>
                      <dgm:constr type="l" for="ch" forName="Image" refType="w" fact="0"/>
                      <dgm:constr type="t" for="ch" forName="Image" refType="h" fact="0.035"/>
                      <dgm:constr type="h" for="ch" forName="Image" refType="h" fact="0.93"/>
                      <dgm:constr type="w" for="ch" forName="Image" refType="w" fact="0.4169"/>
                      <dgm:constr type="r" for="ch" forName="Space" refType="w"/>
                      <dgm:constr type="t" for="ch" forName="Space" refType="h" fact="0"/>
                      <dgm:constr type="h" for="ch" forName="Space" refType="h"/>
                      <dgm:constr type="w" for="ch" forName="Space" refType="w" fact="0.3305"/>
                    </dgm:constrLst>
                  </dgm:else>
                </dgm:choose>
              </dgm:else>
            </dgm:choose>
          </dgm:else>
        </dgm:choose>
        <dgm:layoutNode name="Accent" styleLbl="alignNode1">
          <dgm:varLst>
            <dgm:chMax val="0"/>
            <dgm:chPref val="0"/>
          </dgm:varLst>
          <dgm:alg type="sp"/>
          <dgm:shape xmlns:r="http://schemas.openxmlformats.org/officeDocument/2006/relationships" type="donut" r:blip="">
            <dgm:adjLst>
              <dgm:adj idx="1" val="0.1101"/>
            </dgm:adjLst>
          </dgm:shape>
          <dgm:presOf/>
        </dgm:layoutNode>
        <dgm:layoutNode name="Image" styleLbl="bgImgPlace1">
          <dgm:varLst>
            <dgm:chMax val="0"/>
            <dgm:chPref val="0"/>
            <dgm:bulletEnabled val="1"/>
          </dgm:varLst>
          <dgm:alg type="sp"/>
          <dgm:shape xmlns:r="http://schemas.openxmlformats.org/officeDocument/2006/relationships" type="rect" r:blip="" blipPhldr="1">
            <dgm:adjLst/>
          </dgm:shape>
          <dgm:presOf/>
        </dgm:layoutNode>
        <dgm:layoutNode name="Parent" styleLbl="fgAccFollowNode1">
          <dgm:varLst>
            <dgm:chMax val="0"/>
            <dgm:chPref val="0"/>
            <dgm:bulletEnabled val="1"/>
          </dgm:varLst>
          <dgm:alg type="tx">
            <dgm:param type="txAnchorVertCh" val="mid"/>
          </dgm:alg>
          <dgm:shape xmlns:r="http://schemas.openxmlformats.org/officeDocument/2006/relationships" type="ellipse" r:blip="">
            <dgm:adjLst/>
          </dgm:shape>
          <dgm:presOf axis="desOrSelf"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Space">
          <dgm:varLst>
            <dgm:chMax val="0"/>
            <dgm:chPref val="0"/>
          </dgm:varLst>
          <dgm:alg type="sp"/>
          <dgm:shape xmlns:r="http://schemas.openxmlformats.org/officeDocument/2006/relationships" r:blip="">
            <dgm:adjLst/>
          </dgm:shape>
          <dgm:presOf/>
        </dgm:layoutNode>
      </dgm:layoutNode>
      <dgm:forEach name="Name31" axis="followSib" ptType="sibTrans" cnt="1">
        <dgm:layoutNode name="ConnectorComposite">
          <dgm:alg type="composite">
            <dgm:param type="ar" val=".4"/>
          </dgm:alg>
          <dgm:shape xmlns:r="http://schemas.openxmlformats.org/officeDocument/2006/relationships" r:blip="">
            <dgm:adjLst/>
          </dgm:shape>
          <dgm:constrLst>
            <dgm:constr type="l" for="ch" forName="TopSpacing" refType="w" fact="0"/>
            <dgm:constr type="t" for="ch" forName="TopSpacing" refType="h" fact="0"/>
            <dgm:constr type="h" for="ch" forName="TopSpacing" refType="h" fact="0.3"/>
            <dgm:constr type="w" for="ch" forName="TopSpacing" refType="w"/>
            <dgm:constr type="l" for="ch" forName="Connector" refType="w" fact="0"/>
            <dgm:constr type="t" for="ch" forName="Connector" refType="h" fact="0.3"/>
            <dgm:constr type="h" for="ch" forName="Connector" refType="h" fact="0.4"/>
            <dgm:constr type="w" for="ch" forName="Connector" refType="h" refFor="ch" refForName="Connector"/>
            <dgm:constr type="l" for="ch" forName="BottomSpacing" refType="w" fact="0"/>
            <dgm:constr type="t" for="ch" forName="BottomSpacing" refType="h" fact="0.7"/>
            <dgm:constr type="h" for="ch" forName="BottomSpacing" refType="h" fact="0.3"/>
            <dgm:constr type="w" for="ch" forName="BottomSpacing" refType="w"/>
          </dgm:constrLst>
          <dgm:layoutNode name="TopSpacing">
            <dgm:alg type="sp"/>
            <dgm:shape xmlns:r="http://schemas.openxmlformats.org/officeDocument/2006/relationships" r:blip="">
              <dgm:adjLst/>
            </dgm:shape>
          </dgm:layoutNode>
          <dgm:layoutNode name="Connector" styleLbl="alignNode1">
            <dgm:alg type="sp"/>
            <dgm:shape xmlns:r="http://schemas.openxmlformats.org/officeDocument/2006/relationships" type="flowChartConnector" r:blip="">
              <dgm:adjLst/>
            </dgm:shape>
            <dgm:presOf/>
          </dgm:layoutNode>
          <dgm:layoutNode name="BottomSpacing">
            <dgm:alg type="sp"/>
            <dgm:shape xmlns:r="http://schemas.openxmlformats.org/officeDocument/2006/relationships" r:blip="">
              <dgm:adjLst/>
            </dgm:shape>
          </dgm:layoutNode>
        </dgm:layoutNode>
      </dgm:forEach>
    </dgm:forEach>
  </dgm:layoutNode>
</dgm:layoutDef>
</file>

<file path=ppt/diagrams/layout62.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63.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4.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8/layout/PictureStrips">
  <dgm:title val=""/>
  <dgm:desc val=""/>
  <dgm:catLst>
    <dgm:cat type="list" pri="12500"/>
    <dgm:cat type="picture" pri="13000"/>
    <dgm:cat type="pictureconvert" pri="13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2"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3"/>
        </dgm:alg>
        <dgm:shape xmlns:r="http://schemas.openxmlformats.org/officeDocument/2006/relationships" r:blip="">
          <dgm:adjLst/>
        </dgm:shape>
        <dgm:choose name="Name4">
          <dgm:if name="Name5" func="var" arg="dir" op="equ" val="norm">
            <dgm:constrLst>
              <dgm:constr type="l" for="ch" forName="rect1" refType="w" fact="0.04"/>
              <dgm:constr type="t" for="ch" forName="rect1" refType="h" fact="0.13"/>
              <dgm:constr type="w" for="ch" forName="rect1" refType="w" fact="0.96"/>
              <dgm:constr type="h" for="ch" forName="rect1" refType="h" fact="0.9"/>
              <dgm:constr type="l" for="ch" forName="rect2" refType="w" fact="0"/>
              <dgm:constr type="t" for="ch" forName="rect2" refType="h" fact="0"/>
              <dgm:constr type="w" for="ch" forName="rect2" refType="w" fact="0.21"/>
              <dgm:constr type="h" for="ch" forName="rect2" refType="w" fact="0.315"/>
            </dgm:constrLst>
          </dgm:if>
          <dgm:else name="Name6">
            <dgm:constrLst>
              <dgm:constr type="l" for="ch" forName="rect1" refType="w" fact="0"/>
              <dgm:constr type="t" for="ch" forName="rect1" refType="h" fact="0.13"/>
              <dgm:constr type="w" for="ch" forName="rect1" refType="w" fact="0.96"/>
              <dgm:constr type="h" for="ch" forName="rect1" refType="h" fact="0.9"/>
              <dgm:constr type="l" for="ch" forName="rect2" refType="w" fact="0.79"/>
              <dgm:constr type="t" for="ch" forName="rect2" refType="h" fact="0"/>
              <dgm:constr type="w" for="ch" forName="rect2" refType="w" fact="0.21"/>
              <dgm:constr type="h" for="ch" forName="rect2" refType="w" fact="0.315"/>
            </dgm:constrLst>
          </dgm:else>
        </dgm:choose>
        <dgm:layoutNode name="rect1" styleLbl="trAlignAcc1">
          <dgm:varLst>
            <dgm:bulletEnabled val="1"/>
          </dgm:varLst>
          <dgm:alg type="tx">
            <dgm:param type="parTxLTRAlign" val="l"/>
          </dgm:alg>
          <dgm:shape xmlns:r="http://schemas.openxmlformats.org/officeDocument/2006/relationships" type="rect" r:blip="">
            <dgm:adjLst/>
          </dgm:shape>
          <dgm:presOf axis="desOrSelf" ptType="node"/>
          <dgm:choose name="Name7">
            <dgm:if name="Name8" func="var" arg="dir" op="equ" val="norm">
              <dgm:constrLst>
                <dgm:constr type="lMarg" refType="w" fact="0.6"/>
                <dgm:constr type="rMarg" refType="primFontSz" fact="0.3"/>
                <dgm:constr type="tMarg" refType="primFontSz" fact="0.3"/>
                <dgm:constr type="bMarg" refType="primFontSz" fact="0.3"/>
              </dgm:constrLst>
            </dgm:if>
            <dgm:else name="Name9">
              <dgm:constrLst>
                <dgm:constr type="lMarg" refType="primFontSz" fact="0.3"/>
                <dgm:constr type="rMarg" refType="w" fact="0.6"/>
                <dgm:constr type="tMarg" refType="primFontSz" fact="0.3"/>
                <dgm:constr type="bMarg" refType="primFontSz" fact="0.3"/>
              </dgm:constrLst>
            </dgm:else>
          </dgm:choose>
          <dgm:ruleLst>
            <dgm:rule type="primFontSz" val="5" fact="NaN" max="NaN"/>
          </dgm:ruleLst>
        </dgm:layoutNode>
        <dgm:layoutNode name="rect2" styleLbl="fg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67.xml><?xml version="1.0" encoding="utf-8"?>
<dgm:layoutDef xmlns:dgm="http://schemas.openxmlformats.org/drawingml/2006/diagram" xmlns:a="http://schemas.openxmlformats.org/drawingml/2006/main" uniqueId="urn:microsoft.com/office/officeart/2005/8/layout/pList2#1">
  <dgm:title val=""/>
  <dgm:desc val=""/>
  <dgm:catLst>
    <dgm:cat type="list" pri="11000"/>
    <dgm:cat type="picture" pri="24000"/>
    <dgm:cat type="pictureconvert" pri="2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bkgdShp" refType="w"/>
      <dgm:constr type="h" for="ch" forName="bkgdShp" refType="h" fact="0.45"/>
      <dgm:constr type="t" for="ch" forName="bkgdShp"/>
      <dgm:constr type="w" for="ch" forName="linComp" refType="w" fact="0.94"/>
      <dgm:constr type="h" for="ch" forName="linComp" refType="h"/>
      <dgm:constr type="ctrX" for="ch" forName="linComp" refType="w" fact="0.5"/>
    </dgm:constrLst>
    <dgm:ruleLst/>
    <dgm:choose name="Name1">
      <dgm:if name="Name2" axis="ch" ptType="node" func="cnt" op="gte" val="1">
        <dgm:layoutNode name="bkgdShp" styleLbl="alignAccFollowNode1">
          <dgm:alg type="sp"/>
          <dgm:shape xmlns:r="http://schemas.openxmlformats.org/officeDocument/2006/relationships" type="roundRect" r:blip="">
            <dgm:adjLst>
              <dgm:adj idx="1" val="0.1"/>
            </dgm:adjLst>
          </dgm:shape>
          <dgm:presOf/>
          <dgm:constrLst/>
          <dgm:ruleLst/>
        </dgm:layoutNode>
        <dgm:layoutNode name="linComp">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1"/>
            <dgm:constr type="h" for="ch" ptType="sibTrans" op="equ"/>
            <dgm:constr type="h" for="ch" forName="compNode" op="equ"/>
            <dgm:constr type="primFontSz" for="des" forName="node" op="equ"/>
          </dgm:constrLst>
          <dgm:ruleLst/>
          <dgm:forEach name="nodesForEach" axis="ch" ptType="node">
            <dgm:layoutNode name="compNode">
              <dgm:alg type="composite"/>
              <dgm:shape xmlns:r="http://schemas.openxmlformats.org/officeDocument/2006/relationships" r:blip="">
                <dgm:adjLst/>
              </dgm:shape>
              <dgm:presOf/>
              <dgm:constrLst>
                <dgm:constr type="w" for="ch" forName="node" refType="w"/>
                <dgm:constr type="h" for="ch" forName="node" refType="h" fact="0.55"/>
                <dgm:constr type="b" for="ch" forName="node" refType="h"/>
                <dgm:constr type="w" for="ch" forName="invisiNode" refType="w" fact="0.75"/>
                <dgm:constr type="h" for="ch" forName="invisiNode" refType="h" fact="0.06"/>
                <dgm:constr type="t" for="ch" forName="invisiNode"/>
                <dgm:constr type="w" for="ch" forName="imagNode" refType="w"/>
                <dgm:constr type="h" for="ch" forName="imagNode" refType="h" fact="0.33"/>
                <dgm:constr type="ctrX" for="ch" forName="imagNode" refType="w" fact="0.5"/>
                <dgm:constr type="t" for="ch" forName="imagNode" refType="h" fact="0.06"/>
              </dgm:constrLst>
              <dgm:ruleLst/>
              <dgm:layoutNode name="node" styleLbl="node1">
                <dgm:varLst>
                  <dgm:bulletEnabled val="1"/>
                </dgm:varLst>
                <dgm:alg type="tx">
                  <dgm:param type="txAnchorVert" val="t"/>
                </dgm:alg>
                <dgm:shape xmlns:r="http://schemas.openxmlformats.org/officeDocument/2006/relationships" rot="180" type="round2SameRect" r:blip="">
                  <dgm:adjLst>
                    <dgm:adj idx="1" val="0.105"/>
                  </dgm:adjLst>
                </dgm:shape>
                <dgm:presOf axis="desOrSelf" ptType="node"/>
                <dgm:constrLst>
                  <dgm:constr type="primFontSz" val="65"/>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roundRect" r:blip="" zOrderOff="-2" blipPhldr="1">
                  <dgm:adjLst>
                    <dgm:adj idx="1" val="0.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if>
      <dgm:else name="Name6"/>
    </dgm:choose>
  </dgm:layoutNode>
</dgm:layoutDef>
</file>

<file path=ppt/diagrams/layout68.xml><?xml version="1.0" encoding="utf-8"?>
<dgm:layoutDef xmlns:dgm="http://schemas.openxmlformats.org/drawingml/2006/diagram" xmlns:a="http://schemas.openxmlformats.org/drawingml/2006/main" uniqueId="urn:microsoft.com/office/officeart/2005/8/layout/hProcess10#2">
  <dgm:title val=""/>
  <dgm:desc val=""/>
  <dgm:catLst>
    <dgm:cat type="process" pri="3000"/>
    <dgm:cat type="picture" pri="30000"/>
    <dgm:cat type="pictureconvert" pri="3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op="equ" fact="0.3333"/>
      <dgm:constr type="primFontSz" for="des" forName="txNode" op="equ" val="65"/>
      <dgm:constr type="primFontSz" for="des" forName="connTx" op="equ" val="55"/>
      <dgm:constr type="primFontSz" for="des" forName="connTx" refType="primFontSz" refFor="des" refForName="txNode" op="lte" fact="0.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imagSh"/>
              <dgm:constr type="w" for="ch" forName="imagSh" refType="w" fact="0.86"/>
              <dgm:constr type="t" for="ch" forName="imagSh"/>
              <dgm:constr type="h" for="ch" forName="imagSh" refType="w" refFor="ch" refForName="imagSh"/>
              <dgm:constr type="l" for="ch" forName="txNode" refType="w" fact="0.14"/>
              <dgm:constr type="w" for="ch" forName="txNode" refType="w" refFor="ch" refForName="imagSh"/>
              <dgm:constr type="t" for="ch" forName="txNode" refType="h" refFor="ch" refForName="imagSh" fact="0.6"/>
              <dgm:constr type="h" for="ch" forName="txNode" refType="h" refFor="ch" refForName="imagSh"/>
            </dgm:constrLst>
          </dgm:if>
          <dgm:else name="Name7">
            <dgm:constrLst>
              <dgm:constr type="l" for="ch" forName="imagSh" refType="w" fact="0.14"/>
              <dgm:constr type="w" for="ch" forName="imagSh" refType="w" fact="0.86"/>
              <dgm:constr type="t" for="ch" forName="imagSh"/>
              <dgm:constr type="h" for="ch" forName="imagSh" refType="w" refFor="ch" refForName="imagSh"/>
              <dgm:constr type="l" for="ch" forName="txNode"/>
              <dgm:constr type="w" for="ch" forName="txNode" refType="w" refFor="ch" refForName="imagSh"/>
              <dgm:constr type="t" for="ch" forName="txNode" refType="h" refFor="ch" refForName="imagSh" fact="0.6"/>
              <dgm:constr type="h" for="ch" forName="txNode" refType="h" refFor="ch" refForName="imagSh"/>
            </dgm:constrLst>
          </dgm:else>
        </dgm:choose>
        <dgm:ruleLst/>
        <dgm:layoutNode name="imagSh" styleLbl="bgImgPlace1">
          <dgm:alg type="sp"/>
          <dgm:shape xmlns:r="http://schemas.openxmlformats.org/officeDocument/2006/relationships" type="roundRect" r:blip="" blipPhldr="1">
            <dgm:adjLst>
              <dgm:adj idx="1" val="0.1"/>
            </dgm:adjLst>
          </dgm:shape>
          <dgm:presOf/>
          <dgm:constrLst/>
          <dgm:ruleLst/>
        </dgm:layoutNode>
        <dgm:layoutNode name="txNode" styleLbl="node1">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sibTransForEach" axis="followSib" ptType="sibTrans" cnt="1">
        <dgm:layoutNode name="sibTrans">
          <dgm:alg type="conn">
            <dgm:param type="begPts" val="auto"/>
            <dgm:param type="endPts" val="auto"/>
            <dgm:param type="srcNode" val="imagSh"/>
            <dgm:param type="dstNode" val="imagSh"/>
          </dgm:alg>
          <dgm:shape xmlns:r="http://schemas.openxmlformats.org/officeDocument/2006/relationships" type="conn" r:blip="">
            <dgm:adjLst/>
          </dgm:shape>
          <dgm:presOf axis="self"/>
          <dgm:constrLst>
            <dgm:constr type="h" refType="w" fact="0.62"/>
            <dgm:constr type="connDist"/>
            <dgm:constr type="begPad" refType="connDist" fact="0.35"/>
            <dgm:constr type="endPad" refType="connDist" fact="0.3"/>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69.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8/layout/BubblePictureList">
  <dgm:title val=""/>
  <dgm:desc val=""/>
  <dgm:catLst>
    <dgm:cat type="picture" pri="22000"/>
    <dgm:cat type="pictureconvert" pri="22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8"/>
      <dgm:chPref val="8"/>
      <dgm:dir/>
    </dgm:varLst>
    <dgm:shape xmlns:r="http://schemas.openxmlformats.org/officeDocument/2006/relationships" r:blip="">
      <dgm:adjLst/>
    </dgm:shape>
    <dgm:choose name="Name1">
      <dgm:if name="Name2" axis="ch" ptType="node" func="cnt" op="equ" val="1">
        <dgm:alg type="composite">
          <dgm:param type="ar" val="1.7423"/>
        </dgm:alg>
        <dgm:choose name="Name3">
          <dgm:if name="Name4" func="var" arg="dir" op="equ" val="norm">
            <dgm:constrLst>
              <dgm:constr type="primFontSz" for="des" ptType="node" op="equ" val="65"/>
              <dgm:constr type="l" for="ch" forName="parent_text_1" refType="w" fact="0"/>
              <dgm:constr type="t" for="ch" forName="parent_text_1" refType="h" fact="0"/>
              <dgm:constr type="w" for="ch" forName="parent_text_1" refType="w" fact="0.6457"/>
              <dgm:constr type="h" for="ch" forName="parent_text_1" refType="h" fact="0.225"/>
              <dgm:constr type="l" for="ch" forName="image_accent_1" refType="w" fact="0.4305"/>
              <dgm:constr type="t" for="ch" forName="image_accent_1" refType="h" fact="0.2417"/>
              <dgm:constr type="w" for="ch" forName="image_accent_1" refType="w" fact="0.4352"/>
              <dgm:constr type="h" for="ch" forName="image_accent_1" refType="h" fact="0.7583"/>
              <dgm:constr type="l" for="ch" forName="accent_1" refType="w" fact="0.8709"/>
              <dgm:constr type="t" for="ch" forName="accent_1" refType="h" fact="0.1491"/>
              <dgm:constr type="w" for="ch" forName="accent_1" refType="w" fact="0.1291"/>
              <dgm:constr type="h" for="ch" forName="accent_1" refType="h" fact="0.225"/>
              <dgm:constr type="l" for="ch" forName="image_1" refType="w" fact="0.4457"/>
              <dgm:constr type="t" for="ch" forName="image_1" refType="h" fact="0.2709"/>
              <dgm:constr type="w" for="ch" forName="image_1" refType="w" fact="0.4018"/>
              <dgm:constr type="h" for="ch" forName="image_1" refType="h" fact="0.7"/>
            </dgm:constrLst>
          </dgm:if>
          <dgm:else name="Name5">
            <dgm:constrLst>
              <dgm:constr type="primFontSz" for="des" ptType="node" op="equ" val="65"/>
              <dgm:constr type="l" for="ch" forName="parent_text_1" refType="w" fact="0.3543"/>
              <dgm:constr type="t" for="ch" forName="parent_text_1" refType="h" fact="0"/>
              <dgm:constr type="w" for="ch" forName="parent_text_1" refType="w" fact="0.6457"/>
              <dgm:constr type="h" for="ch" forName="parent_text_1" refType="h" fact="0.225"/>
              <dgm:constr type="l" for="ch" forName="image_accent_1" refType="w" fact="0.1344"/>
              <dgm:constr type="t" for="ch" forName="image_accent_1" refType="h" fact="0.2417"/>
              <dgm:constr type="w" for="ch" forName="image_accent_1" refType="w" fact="0.4352"/>
              <dgm:constr type="h" for="ch" forName="image_accent_1" refType="h" fact="0.7583"/>
              <dgm:constr type="l" for="ch" forName="accent_1" refType="w" fact="0"/>
              <dgm:constr type="t" for="ch" forName="accent_1" refType="h" fact="0.1491"/>
              <dgm:constr type="w" for="ch" forName="accent_1" refType="w" fact="0.1291"/>
              <dgm:constr type="h" for="ch" forName="accent_1" refType="h" fact="0.225"/>
              <dgm:constr type="l" for="ch" forName="image_1" refType="w" fact="0.1525"/>
              <dgm:constr type="t" for="ch" forName="image_1" refType="h" fact="0.2709"/>
              <dgm:constr type="w" for="ch" forName="image_1" refType="w" fact="0.4018"/>
              <dgm:constr type="h" for="ch" forName="image_1" refType="h" fact="0.7"/>
            </dgm:constrLst>
          </dgm:else>
        </dgm:choose>
      </dgm:if>
      <dgm:if name="Name6" axis="ch" ptType="node" func="cnt" op="equ" val="2">
        <dgm:alg type="composite">
          <dgm:param type="ar" val="3.193"/>
        </dgm:alg>
        <dgm:choose name="Name7">
          <dgm:if name="Name8" func="var" arg="dir" op="equ" val="norm">
            <dgm:constrLst>
              <dgm:constr type="primFontSz" for="des" ptType="node" op="equ" val="65"/>
              <dgm:constr type="l" for="ch" forName="image_accent_1" refType="w" fact="0.2342"/>
              <dgm:constr type="t" for="ch" forName="image_accent_1" refType="h" fact="0.2354"/>
              <dgm:constr type="w" for="ch" forName="image_accent_1" refType="w" fact="0.2394"/>
              <dgm:constr type="h" for="ch" forName="image_accent_1" refType="h" fact="0.7646"/>
              <dgm:constr type="l" for="ch" forName="image_1" refType="w" fact="0.2434"/>
              <dgm:constr type="t" for="ch" forName="image_1" refType="h" fact="0.2648"/>
              <dgm:constr type="w" for="ch" forName="image_1" refType="w" fact="0.2211"/>
              <dgm:constr type="h" for="ch" forName="image_1" refType="h" fact="0.7058"/>
              <dgm:constr type="l" for="ch" forName="parent_text_1" refType="w" fact="0"/>
              <dgm:constr type="t" for="ch" forName="parent_text_1" refType="h" fact="0"/>
              <dgm:constr type="w" for="ch" forName="parent_text_1" refType="w" fact="0.3553"/>
              <dgm:constr type="h" for="ch" forName="parent_text_1" refType="h" fact="0.215"/>
              <dgm:constr type="l" for="ch" forName="image_accent_2" refType="w" fact="0.5"/>
              <dgm:constr type="t" for="ch" forName="image_accent_2" refType="h" fact="0.3883"/>
              <dgm:constr type="w" for="ch" forName="image_accent_2" refType="w" fact="0.1253"/>
              <dgm:constr type="h" for="ch" forName="image_accent_2" refType="h" fact="0.4"/>
              <dgm:constr type="l" for="ch" forName="image_2" refType="w" fact="0.5074"/>
              <dgm:constr type="t" for="ch" forName="image_2" refType="h" fact="0.4118"/>
              <dgm:constr type="w" for="ch" forName="image_2" refType="w" fact="0.1105"/>
              <dgm:constr type="h" for="ch" forName="image_2" refType="h" fact="0.3529"/>
              <dgm:constr type="l" for="ch" forName="parent_text_2" refType="w" fact="0.6447"/>
              <dgm:constr type="t" for="ch" forName="parent_text_2" refType="h" fact="0.4118"/>
              <dgm:constr type="w" for="ch" forName="parent_text_2" refType="w" fact="0.3553"/>
              <dgm:constr type="h" for="ch" forName="parent_text_2" refType="h" fact="0.3529"/>
              <dgm:constr type="l" for="ch" forName="accent_1" refType="w" fact="0.6316"/>
              <dgm:constr type="t" for="ch" forName="accent_1" refType="h" fact="0.7899"/>
              <dgm:constr type="w" for="ch" forName="accent_1" refType="w" fact="0.0395"/>
              <dgm:constr type="h" for="ch" forName="accent_1" refType="h" fact="0.126"/>
            </dgm:constrLst>
          </dgm:if>
          <dgm:else name="Name9">
            <dgm:constrLst>
              <dgm:constr type="primFontSz" for="des" ptType="node" op="equ" val="65"/>
              <dgm:constr type="l" for="ch" forName="image_accent_2" refType="w" fact="0.3747"/>
              <dgm:constr type="t" for="ch" forName="image_accent_2" refType="h" fact="0.3883"/>
              <dgm:constr type="w" for="ch" forName="image_accent_2" refType="w" fact="0.1253"/>
              <dgm:constr type="h" for="ch" forName="image_accent_2" refType="h" fact="0.4"/>
              <dgm:constr type="l" for="ch" forName="image_2" refType="w" fact="0.3821"/>
              <dgm:constr type="t" for="ch" forName="image_2" refType="h" fact="0.4118"/>
              <dgm:constr type="w" for="ch" forName="image_2" refType="w" fact="0.1105"/>
              <dgm:constr type="h" for="ch" forName="image_2" refType="h" fact="0.3529"/>
              <dgm:constr type="l" for="ch" forName="parent_text_1" refType="w" fact="0.6447"/>
              <dgm:constr type="t" for="ch" forName="parent_text_1" refType="h" fact="0"/>
              <dgm:constr type="w" for="ch" forName="parent_text_1" refType="w" fact="0.3553"/>
              <dgm:constr type="h" for="ch" forName="parent_text_1" refType="h" fact="0.215"/>
              <dgm:constr type="l" for="ch" forName="parent_text_2" refType="w" fact="0"/>
              <dgm:constr type="t" for="ch" forName="parent_text_2" refType="h" fact="0.4118"/>
              <dgm:constr type="w" for="ch" forName="parent_text_2" refType="w" fact="0.3553"/>
              <dgm:constr type="h" for="ch" forName="parent_text_2" refType="h" fact="0.3529"/>
              <dgm:constr type="l" for="ch" forName="image_accent_1" refType="w" fact="0.5263"/>
              <dgm:constr type="t" for="ch" forName="image_accent_1" refType="h" fact="0.2354"/>
              <dgm:constr type="w" for="ch" forName="image_accent_1" refType="w" fact="0.2394"/>
              <dgm:constr type="h" for="ch" forName="image_accent_1" refType="h" fact="0.7646"/>
              <dgm:constr type="l" for="ch" forName="image_1" refType="w" fact="0.5355"/>
              <dgm:constr type="t" for="ch" forName="image_1" refType="h" fact="0.2648"/>
              <dgm:constr type="w" for="ch" forName="image_1" refType="w" fact="0.2211"/>
              <dgm:constr type="h" for="ch" forName="image_1" refType="h" fact="0.7058"/>
              <dgm:constr type="l" for="ch" forName="accent_1" refType="w" fact="0.3289"/>
              <dgm:constr type="t" for="ch" forName="accent_1" refType="h" fact="0.7899"/>
              <dgm:constr type="w" for="ch" forName="accent_1" refType="w" fact="0.0395"/>
              <dgm:constr type="h" for="ch" forName="accent_1" refType="h" fact="0.126"/>
            </dgm:constrLst>
          </dgm:else>
        </dgm:choose>
      </dgm:if>
      <dgm:if name="Name10" axis="ch" ptType="node" func="cnt" op="equ" val="3">
        <dgm:alg type="composite">
          <dgm:param type="ar" val="2.4052"/>
        </dgm:alg>
        <dgm:choose name="Name11">
          <dgm:if name="Name12" func="var" arg="dir" op="equ" val="norm">
            <dgm:constrLst>
              <dgm:constr type="primFontSz" for="des" ptType="node" op="equ" val="65"/>
              <dgm:constr type="l" for="ch" forName="accent_3" refType="w" fact="0.6316"/>
              <dgm:constr type="t" for="ch" forName="accent_3" refType="h" fact="0.8355"/>
              <dgm:constr type="w" for="ch" forName="accent_3" refType="w" fact="0.0395"/>
              <dgm:constr type="h" for="ch" forName="accent_3" refType="h" fact="0.0949"/>
              <dgm:constr type="l" for="ch" forName="image_accent_2" refType="w" fact="0.4936"/>
              <dgm:constr type="t" for="ch" forName="image_accent_2" refType="h" fact="0.5329"/>
              <dgm:constr type="w" for="ch" forName="image_accent_2" refType="w" fact="0.1253"/>
              <dgm:constr type="h" for="ch" forName="image_accent_2" refType="h" fact="0.3013"/>
              <dgm:constr type="l" for="ch" forName="image_2" refType="w" fact="0.501"/>
              <dgm:constr type="t" for="ch" forName="image_2" refType="h" fact="0.5507"/>
              <dgm:constr type="w" for="ch" forName="image_2" refType="w" fact="0.1105"/>
              <dgm:constr type="h" for="ch" forName="image_2" refType="h" fact="0.2658"/>
              <dgm:constr type="l" for="ch" forName="image_accent_3" refType="w" fact="0.4446"/>
              <dgm:constr type="t" for="ch" forName="image_accent_3" refType="h" fact="0.1076"/>
              <dgm:constr type="w" for="ch" forName="image_accent_3" refType="w" fact="0.1606"/>
              <dgm:constr type="h" for="ch" forName="image_accent_3" refType="h" fact="0.3864"/>
              <dgm:constr type="l" for="ch" forName="image_3" refType="w" fact="0.4531"/>
              <dgm:constr type="t" for="ch" forName="image_3" refType="h" fact="0.128"/>
              <dgm:constr type="w" for="ch" forName="image_3" refType="w" fact="0.1437"/>
              <dgm:constr type="h" for="ch" forName="image_3" refType="h" fact="0.3456"/>
              <dgm:constr type="l" for="ch" forName="image_accent_1" refType="w" fact="0.2368"/>
              <dgm:constr type="t" for="ch" forName="image_accent_1" refType="h" fact="0.4241"/>
              <dgm:constr type="w" for="ch" forName="image_accent_1" refType="w" fact="0.2394"/>
              <dgm:constr type="h" for="ch" forName="image_accent_1" refType="h" fact="0.5759"/>
              <dgm:constr type="l" for="ch" forName="image_1" refType="w" fact="0.246"/>
              <dgm:constr type="t" for="ch" forName="image_1" refType="h" fact="0.4462"/>
              <dgm:constr type="w" for="ch" forName="image_1" refType="w" fact="0.2211"/>
              <dgm:constr type="h" for="ch" forName="image_1" refType="h" fact="0.5317"/>
              <dgm:constr type="l" for="ch" forName="parent_text_1" refType="w" fact="0"/>
              <dgm:constr type="t" for="ch" forName="parent_text_1" refType="h" fact="0.128"/>
              <dgm:constr type="w" for="ch" forName="parent_text_1" refType="w" fact="0.3553"/>
              <dgm:constr type="h" for="ch" forName="parent_text_1" refType="h" fact="0.2775"/>
              <dgm:constr type="l" for="ch" forName="accent_1" refType="w" fact="0.3895"/>
              <dgm:constr type="t" for="ch" forName="accent_1" refType="h" fact="0"/>
              <dgm:constr type="w" for="ch" forName="accent_1" refType="w" fact="0.0711"/>
              <dgm:constr type="h" for="ch" forName="accent_1" refType="h" fact="0.1709"/>
              <dgm:constr type="l" for="ch" forName="parent_text_2" refType="w" fact="0.6447"/>
              <dgm:constr type="t" for="ch" forName="parent_text_2" refType="h" fact="0.5507"/>
              <dgm:constr type="w" for="ch" forName="parent_text_2" refType="w" fact="0.3553"/>
              <dgm:constr type="h" for="ch" forName="parent_text_2" refType="h" fact="0.2658"/>
              <dgm:constr type="l" for="ch" forName="parent_text_3" refType="w" fact="0.6316"/>
              <dgm:constr type="t" for="ch" forName="parent_text_3" refType="h" fact="0.128"/>
              <dgm:constr type="w" for="ch" forName="parent_text_3" refType="w" fact="0.3553"/>
              <dgm:constr type="h" for="ch" forName="parent_text_3" refType="h" fact="0.3456"/>
              <dgm:constr type="l" for="ch" forName="accent_2" refType="w" fact="0.5789"/>
              <dgm:constr type="t" for="ch" forName="accent_2" refType="h" fact="0.0127"/>
              <dgm:constr type="w" for="ch" forName="accent_2" refType="w" fact="0.0526"/>
              <dgm:constr type="h" for="ch" forName="accent_2" refType="h" fact="0.1266"/>
            </dgm:constrLst>
          </dgm:if>
          <dgm:else name="Name13">
            <dgm:constrLst>
              <dgm:constr type="primFontSz" for="des" ptType="node" op="equ" val="65"/>
              <dgm:constr type="l" for="ch" forName="accent_1" refType="w" fact="0.3289"/>
              <dgm:constr type="t" for="ch" forName="accent_1" refType="h" fact="0.8355"/>
              <dgm:constr type="w" for="ch" forName="accent_1" refType="w" fact="0.0395"/>
              <dgm:constr type="h" for="ch" forName="accent_1" refType="h" fact="0.0949"/>
              <dgm:constr type="l" for="ch" forName="image_accent_2" refType="w" fact="0.3811"/>
              <dgm:constr type="t" for="ch" forName="image_accent_2" refType="h" fact="0.5329"/>
              <dgm:constr type="w" for="ch" forName="image_accent_2" refType="w" fact="0.1253"/>
              <dgm:constr type="h" for="ch" forName="image_accent_2" refType="h" fact="0.3013"/>
              <dgm:constr type="l" for="ch" forName="image_2" refType="w" fact="0.3885"/>
              <dgm:constr type="t" for="ch" forName="image_2" refType="h" fact="0.5507"/>
              <dgm:constr type="w" for="ch" forName="image_2" refType="w" fact="0.1105"/>
              <dgm:constr type="h" for="ch" forName="image_2" refType="h" fact="0.2658"/>
              <dgm:constr type="l" for="ch" forName="image_accent_3" refType="w" fact="0.3947"/>
              <dgm:constr type="t" for="ch" forName="image_accent_3" refType="h" fact="0.1076"/>
              <dgm:constr type="w" for="ch" forName="image_accent_3" refType="w" fact="0.1606"/>
              <dgm:constr type="h" for="ch" forName="image_accent_3" refType="h" fact="0.3864"/>
              <dgm:constr type="l" for="ch" forName="image_3" refType="w" fact="0.4032"/>
              <dgm:constr type="t" for="ch" forName="image_3" refType="h" fact="0.128"/>
              <dgm:constr type="w" for="ch" forName="image_3" refType="w" fact="0.1437"/>
              <dgm:constr type="h" for="ch" forName="image_3" refType="h" fact="0.3456"/>
              <dgm:constr type="l" for="ch" forName="image_accent_1" refType="w" fact="0.5237"/>
              <dgm:constr type="t" for="ch" forName="image_accent_1" refType="h" fact="0.4241"/>
              <dgm:constr type="w" for="ch" forName="image_accent_1" refType="w" fact="0.2394"/>
              <dgm:constr type="h" for="ch" forName="image_accent_1" refType="h" fact="0.5759"/>
              <dgm:constr type="l" for="ch" forName="image_1" refType="w" fact="0.5329"/>
              <dgm:constr type="t" for="ch" forName="image_1" refType="h" fact="0.4462"/>
              <dgm:constr type="w" for="ch" forName="image_1" refType="w" fact="0.2211"/>
              <dgm:constr type="h" for="ch" forName="image_1" refType="h" fact="0.5317"/>
              <dgm:constr type="l" for="ch" forName="parent_text_1" refType="w" fact="0.6447"/>
              <dgm:constr type="t" for="ch" forName="parent_text_1" refType="h" fact="0.128"/>
              <dgm:constr type="w" for="ch" forName="parent_text_1" refType="w" fact="0.3553"/>
              <dgm:constr type="h" for="ch" forName="parent_text_1" refType="h" fact="0.2775"/>
              <dgm:constr type="l" for="ch" forName="accent_2" refType="w" fact="0.5395"/>
              <dgm:constr type="t" for="ch" forName="accent_2" refType="h" fact="0"/>
              <dgm:constr type="w" for="ch" forName="accent_2" refType="w" fact="0.0711"/>
              <dgm:constr type="h" for="ch" forName="accent_2" refType="h" fact="0.1709"/>
              <dgm:constr type="l" for="ch" forName="parent_text_3" refType="w" fact="0.0132"/>
              <dgm:constr type="t" for="ch" forName="parent_text_3" refType="h" fact="0.128"/>
              <dgm:constr type="w" for="ch" forName="parent_text_3" refType="w" fact="0.3553"/>
              <dgm:constr type="h" for="ch" forName="parent_text_3" refType="h" fact="0.3456"/>
              <dgm:constr type="l" for="ch" forName="parent_text_2" refType="w" fact="0"/>
              <dgm:constr type="t" for="ch" forName="parent_text_2" refType="h" fact="0.5507"/>
              <dgm:constr type="w" for="ch" forName="parent_text_2" refType="w" fact="0.3553"/>
              <dgm:constr type="h" for="ch" forName="parent_text_2" refType="h" fact="0.2658"/>
              <dgm:constr type="l" for="ch" forName="accent_3" refType="w" fact="0.3684"/>
              <dgm:constr type="t" for="ch" forName="accent_3" refType="h" fact="0.0127"/>
              <dgm:constr type="w" for="ch" forName="accent_3" refType="w" fact="0.0526"/>
              <dgm:constr type="h" for="ch" forName="accent_3" refType="h" fact="0.1266"/>
            </dgm:constrLst>
          </dgm:else>
        </dgm:choose>
      </dgm:if>
      <dgm:if name="Name14" axis="ch" ptType="node" func="cnt" op="equ" val="4">
        <dgm:alg type="composite">
          <dgm:param type="ar" val="1.6704"/>
        </dgm:alg>
        <dgm:choose name="Name15">
          <dgm:if name="Name16" func="var" arg="dir" op="equ" val="norm">
            <dgm:constrLst>
              <dgm:constr type="primFontSz" for="des" ptType="node" op="equ" val="65"/>
              <dgm:constr type="l" for="ch" forName="image_accent_4" refType="w" fact="0.4626"/>
              <dgm:constr type="t" for="ch" forName="image_accent_4" refType="h" fact="0.1415"/>
              <dgm:constr type="w" for="ch" forName="image_accent_4" refType="w" fact="0.1126"/>
              <dgm:constr type="h" for="ch" forName="image_accent_4" refType="h" fact="0.1881"/>
              <dgm:constr type="l" for="ch" forName="image_4" refType="w" fact="0.4692"/>
              <dgm:constr type="t" for="ch" forName="image_4" refType="h" fact="0.1526"/>
              <dgm:constr type="w" for="ch" forName="image_4" refType="w" fact="0.0994"/>
              <dgm:constr type="h" for="ch" forName="image_4" refType="h" fact="0.166"/>
              <dgm:constr type="l" for="ch" forName="image_accent_2" refType="w" fact="0.4936"/>
              <dgm:constr type="t" for="ch" forName="image_accent_2" refType="h" fact="0.6756"/>
              <dgm:constr type="w" for="ch" forName="image_accent_2" refType="w" fact="0.1253"/>
              <dgm:constr type="h" for="ch" forName="image_accent_2" refType="h" fact="0.2092"/>
              <dgm:constr type="l" for="ch" forName="image_2" refType="w" fact="0.501"/>
              <dgm:constr type="t" for="ch" forName="image_2" refType="h" fact="0.6879"/>
              <dgm:constr type="w" for="ch" forName="image_2" refType="w" fact="0.1105"/>
              <dgm:constr type="h" for="ch" forName="image_2" refType="h" fact="0.1846"/>
              <dgm:constr type="l" for="ch" forName="image_accent_3" refType="w" fact="0.4446"/>
              <dgm:constr type="t" for="ch" forName="image_accent_3" refType="h" fact="0.3802"/>
              <dgm:constr type="w" for="ch" forName="image_accent_3" refType="w" fact="0.1606"/>
              <dgm:constr type="h" for="ch" forName="image_accent_3" refType="h" fact="0.2683"/>
              <dgm:constr type="l" for="ch" forName="image_3" refType="w" fact="0.4531"/>
              <dgm:constr type="t" for="ch" forName="image_3" refType="h" fact="0.3944"/>
              <dgm:constr type="w" for="ch" forName="image_3" refType="w" fact="0.1437"/>
              <dgm:constr type="h" for="ch" forName="image_3" refType="h" fact="0.24"/>
              <dgm:constr type="l" for="ch" forName="image_accent_1" refType="w" fact="0.2368"/>
              <dgm:constr type="t" for="ch" forName="image_accent_1" refType="h" fact="0.6"/>
              <dgm:constr type="w" for="ch" forName="image_accent_1" refType="w" fact="0.2394"/>
              <dgm:constr type="h" for="ch" forName="image_accent_1" refType="h" fact="0.4"/>
              <dgm:constr type="l" for="ch" forName="image_1" refType="w" fact="0.246"/>
              <dgm:constr type="t" for="ch" forName="image_1" refType="h" fact="0.6154"/>
              <dgm:constr type="w" for="ch" forName="image_1" refType="w" fact="0.2211"/>
              <dgm:constr type="h" for="ch" forName="image_1" refType="h" fact="0.3692"/>
              <dgm:constr type="l" for="ch" forName="parent_text_1" refType="w" fact="0"/>
              <dgm:constr type="t" for="ch" forName="parent_text_1" refType="h" fact="0.3944"/>
              <dgm:constr type="w" for="ch" forName="parent_text_1" refType="w" fact="0.3553"/>
              <dgm:constr type="h" for="ch" forName="parent_text_1" refType="h" fact="0.1931"/>
              <dgm:constr type="l" for="ch" forName="accent_1" refType="w" fact="0.3895"/>
              <dgm:constr type="t" for="ch" forName="accent_1" refType="h" fact="0.3055"/>
              <dgm:constr type="w" for="ch" forName="accent_1" refType="w" fact="0.0711"/>
              <dgm:constr type="h" for="ch" forName="accent_1" refType="h" fact="0.1187"/>
              <dgm:constr type="l" for="ch" forName="parent_text_3" refType="w" fact="0.6316"/>
              <dgm:constr type="t" for="ch" forName="parent_text_3" refType="h" fact="0.3944"/>
              <dgm:constr type="w" for="ch" forName="parent_text_3" refType="w" fact="0.3553"/>
              <dgm:constr type="h" for="ch" forName="parent_text_3" refType="h" fact="0.24"/>
              <dgm:constr type="l" for="ch" forName="parent_text_2" refType="w" fact="0.6447"/>
              <dgm:constr type="t" for="ch" forName="parent_text_2" refType="h" fact="0.6879"/>
              <dgm:constr type="w" for="ch" forName="parent_text_2" refType="w" fact="0.3553"/>
              <dgm:constr type="h" for="ch" forName="parent_text_2" refType="h" fact="0.1846"/>
              <dgm:constr type="l" for="ch" forName="accent_2" refType="w" fact="0.5347"/>
              <dgm:constr type="t" for="ch" forName="accent_2" refType="h" fact="0.044"/>
              <dgm:constr type="w" for="ch" forName="accent_2" refType="w" fact="0.0526"/>
              <dgm:constr type="h" for="ch" forName="accent_2" refType="h" fact="0.0879"/>
              <dgm:constr type="l" for="ch" forName="accent_3" refType="w" fact="0.6005"/>
              <dgm:constr type="t" for="ch" forName="accent_3" refType="h" fact="0"/>
              <dgm:constr type="w" for="ch" forName="accent_3" refType="w" fact="0.0263"/>
              <dgm:constr type="h" for="ch" forName="accent_3" refType="h" fact="0.044"/>
              <dgm:constr type="l" for="ch" forName="parent_text_4" refType="w" fact="0.6005"/>
              <dgm:constr type="t" for="ch" forName="parent_text_4" refType="h" fact="0.1526"/>
              <dgm:constr type="w" for="ch" forName="parent_text_4" refType="w" fact="0.3553"/>
              <dgm:constr type="h" for="ch" forName="parent_text_4" refType="h" fact="0.166"/>
              <dgm:constr type="l" for="ch" forName="accent_4" refType="w" fact="0.6268"/>
              <dgm:constr type="t" for="ch" forName="accent_4" refType="h" fact="0.8791"/>
              <dgm:constr type="w" for="ch" forName="accent_4" refType="w" fact="0.0395"/>
              <dgm:constr type="h" for="ch" forName="accent_4" refType="h" fact="0.0659"/>
            </dgm:constrLst>
          </dgm:if>
          <dgm:else name="Name17">
            <dgm:constrLst>
              <dgm:constr type="primFontSz" for="des" ptType="node" op="equ" val="65"/>
              <dgm:constr type="l" for="ch" forName="image_accent_4" refType="w" fact="0.4248"/>
              <dgm:constr type="t" for="ch" forName="image_accent_4" refType="h" fact="0.1415"/>
              <dgm:constr type="w" for="ch" forName="image_accent_4" refType="w" fact="0.1126"/>
              <dgm:constr type="h" for="ch" forName="image_accent_4" refType="h" fact="0.1881"/>
              <dgm:constr type="l" for="ch" forName="image_4" refType="w" fact="0.4314"/>
              <dgm:constr type="t" for="ch" forName="image_4" refType="h" fact="0.1526"/>
              <dgm:constr type="w" for="ch" forName="image_4" refType="w" fact="0.0994"/>
              <dgm:constr type="h" for="ch" forName="image_4" refType="h" fact="0.166"/>
              <dgm:constr type="l" for="ch" forName="image_accent_2" refType="w" fact="0.3811"/>
              <dgm:constr type="t" for="ch" forName="image_accent_2" refType="h" fact="0.6756"/>
              <dgm:constr type="w" for="ch" forName="image_accent_2" refType="w" fact="0.1253"/>
              <dgm:constr type="h" for="ch" forName="image_accent_2" refType="h" fact="0.2092"/>
              <dgm:constr type="l" for="ch" forName="image_2" refType="w" fact="0.3885"/>
              <dgm:constr type="t" for="ch" forName="image_2" refType="h" fact="0.6879"/>
              <dgm:constr type="w" for="ch" forName="image_2" refType="w" fact="0.1105"/>
              <dgm:constr type="h" for="ch" forName="image_2" refType="h" fact="0.1846"/>
              <dgm:constr type="l" for="ch" forName="image_accent_3" refType="w" fact="0.3947"/>
              <dgm:constr type="t" for="ch" forName="image_accent_3" refType="h" fact="0.3802"/>
              <dgm:constr type="w" for="ch" forName="image_accent_3" refType="w" fact="0.1606"/>
              <dgm:constr type="h" for="ch" forName="image_accent_3" refType="h" fact="0.2683"/>
              <dgm:constr type="l" for="ch" forName="image_3" refType="w" fact="0.4032"/>
              <dgm:constr type="t" for="ch" forName="image_3" refType="h" fact="0.3944"/>
              <dgm:constr type="w" for="ch" forName="image_3" refType="w" fact="0.1437"/>
              <dgm:constr type="h" for="ch" forName="image_3" refType="h" fact="0.24"/>
              <dgm:constr type="l" for="ch" forName="image_accent_1" refType="w" fact="0.5237"/>
              <dgm:constr type="t" for="ch" forName="image_accent_1" refType="h" fact="0.6"/>
              <dgm:constr type="w" for="ch" forName="image_accent_1" refType="w" fact="0.2394"/>
              <dgm:constr type="h" for="ch" forName="image_accent_1" refType="h" fact="0.4"/>
              <dgm:constr type="l" for="ch" forName="image_1" refType="w" fact="0.5329"/>
              <dgm:constr type="t" for="ch" forName="image_1" refType="h" fact="0.6154"/>
              <dgm:constr type="w" for="ch" forName="image_1" refType="w" fact="0.2211"/>
              <dgm:constr type="h" for="ch" forName="image_1" refType="h" fact="0.3692"/>
              <dgm:constr type="l" for="ch" forName="parent_text_1" refType="w" fact="0.6447"/>
              <dgm:constr type="t" for="ch" forName="parent_text_1" refType="h" fact="0.3944"/>
              <dgm:constr type="w" for="ch" forName="parent_text_1" refType="w" fact="0.3553"/>
              <dgm:constr type="h" for="ch" forName="parent_text_1" refType="h" fact="0.1931"/>
              <dgm:constr type="l" for="ch" forName="accent_1" refType="w" fact="0.5395"/>
              <dgm:constr type="t" for="ch" forName="accent_1" refType="h" fact="0.3055"/>
              <dgm:constr type="w" for="ch" forName="accent_1" refType="w" fact="0.0711"/>
              <dgm:constr type="h" for="ch" forName="accent_1" refType="h" fact="0.1187"/>
              <dgm:constr type="l" for="ch" forName="parent_text_3" refType="w" fact="0.0132"/>
              <dgm:constr type="t" for="ch" forName="parent_text_3" refType="h" fact="0.3944"/>
              <dgm:constr type="w" for="ch" forName="parent_text_3" refType="w" fact="0.3553"/>
              <dgm:constr type="h" for="ch" forName="parent_text_3" refType="h" fact="0.24"/>
              <dgm:constr type="l" for="ch" forName="parent_text_2" refType="w" fact="0"/>
              <dgm:constr type="t" for="ch" forName="parent_text_2" refType="h" fact="0.6879"/>
              <dgm:constr type="w" for="ch" forName="parent_text_2" refType="w" fact="0.3553"/>
              <dgm:constr type="h" for="ch" forName="parent_text_2" refType="h" fact="0.1846"/>
              <dgm:constr type="l" for="ch" forName="accent_2" refType="w" fact="0.4126"/>
              <dgm:constr type="t" for="ch" forName="accent_2" refType="h" fact="0.044"/>
              <dgm:constr type="w" for="ch" forName="accent_2" refType="w" fact="0.0526"/>
              <dgm:constr type="h" for="ch" forName="accent_2" refType="h" fact="0.0879"/>
              <dgm:constr type="l" for="ch" forName="accent_3" refType="w" fact="0.3732"/>
              <dgm:constr type="t" for="ch" forName="accent_3" refType="h" fact="0"/>
              <dgm:constr type="w" for="ch" forName="accent_3" refType="w" fact="0.0263"/>
              <dgm:constr type="h" for="ch" forName="accent_3" refType="h" fact="0.044"/>
              <dgm:constr type="l" for="ch" forName="parent_text_4" refType="w" fact="0.0442"/>
              <dgm:constr type="t" for="ch" forName="parent_text_4" refType="h" fact="0.1526"/>
              <dgm:constr type="w" for="ch" forName="parent_text_4" refType="w" fact="0.3553"/>
              <dgm:constr type="h" for="ch" forName="parent_text_4" refType="h" fact="0.166"/>
              <dgm:constr type="l" for="ch" forName="accent_4" refType="w" fact="0.3337"/>
              <dgm:constr type="t" for="ch" forName="accent_4" refType="h" fact="0.8791"/>
              <dgm:constr type="w" for="ch" forName="accent_4" refType="w" fact="0.0395"/>
              <dgm:constr type="h" for="ch" forName="accent_4" refType="h" fact="0.0659"/>
            </dgm:constrLst>
          </dgm:else>
        </dgm:choose>
      </dgm:if>
      <dgm:if name="Name18" axis="ch" ptType="node" func="cnt" op="equ" val="5">
        <dgm:alg type="composite">
          <dgm:param type="ar" val="1.5076"/>
        </dgm:alg>
        <dgm:choose name="Name19">
          <dgm:if name="Name20" func="var" arg="dir" op="equ" val="norm">
            <dgm:constrLst>
              <dgm:constr type="primFontSz" for="des" ptType="node" op="equ" val="65"/>
              <dgm:constr type="l" for="ch" forName="image_accent_5" refType="w" fact="0.5301"/>
              <dgm:constr type="t" for="ch" forName="image_accent_5" refType="h" fact="0.0862"/>
              <dgm:constr type="w" for="ch" forName="image_accent_5" refType="w" fact="0.1022"/>
              <dgm:constr type="h" for="ch" forName="image_accent_5" refType="h" fact="0.1541"/>
              <dgm:constr type="l" for="ch" forName="image_5" refType="w" fact="0.5361"/>
              <dgm:constr type="t" for="ch" forName="image_5" refType="h" fact="0.0953"/>
              <dgm:constr type="w" for="ch" forName="image_5" refType="w" fact="0.0902"/>
              <dgm:constr type="h" for="ch" forName="image_5" refType="h" fact="0.1359"/>
              <dgm:constr type="l" for="ch" forName="image_accent_4" refType="w" fact="0.4528"/>
              <dgm:constr type="t" for="ch" forName="image_accent_4" refType="h" fact="0.2416"/>
              <dgm:constr type="w" for="ch" forName="image_accent_4" refType="w" fact="0.1103"/>
              <dgm:constr type="h" for="ch" forName="image_accent_4" refType="h" fact="0.1662"/>
              <dgm:constr type="l" for="ch" forName="image_4" refType="w" fact="0.4593"/>
              <dgm:constr type="t" for="ch" forName="image_4" refType="h" fact="0.2513"/>
              <dgm:constr type="w" for="ch" forName="image_4" refType="w" fact="0.0973"/>
              <dgm:constr type="h" for="ch" forName="image_4" refType="h" fact="0.1467"/>
              <dgm:constr type="l" for="ch" forName="image_accent_2" refType="w" fact="0.4832"/>
              <dgm:constr type="t" for="ch" forName="image_accent_2" refType="h" fact="0.7134"/>
              <dgm:constr type="w" for="ch" forName="image_accent_2" refType="w" fact="0.1226"/>
              <dgm:constr type="h" for="ch" forName="image_accent_2" refType="h" fact="0.1849"/>
              <dgm:constr type="l" for="ch" forName="image_2" refType="w" fact="0.4904"/>
              <dgm:constr type="t" for="ch" forName="image_2" refType="h" fact="0.7243"/>
              <dgm:constr type="w" for="ch" forName="image_2" refType="w" fact="0.1082"/>
              <dgm:constr type="h" for="ch" forName="image_2" refType="h" fact="0.1631"/>
              <dgm:constr type="l" for="ch" forName="image_accent_3" refType="w" fact="0.4352"/>
              <dgm:constr type="t" for="ch" forName="image_accent_3" refType="h" fact="0.4525"/>
              <dgm:constr type="w" for="ch" forName="image_accent_3" refType="w" fact="0.1573"/>
              <dgm:constr type="h" for="ch" forName="image_accent_3" refType="h" fact="0.2371"/>
              <dgm:constr type="l" for="ch" forName="image_3" refType="w" fact="0.4435"/>
              <dgm:constr type="t" for="ch" forName="image_3" refType="h" fact="0.465"/>
              <dgm:constr type="w" for="ch" forName="image_3" refType="w" fact="0.1407"/>
              <dgm:constr type="h" for="ch" forName="image_3" refType="h" fact="0.212"/>
              <dgm:constr type="l" for="ch" forName="image_accent_1" refType="w" fact="0.2318"/>
              <dgm:constr type="t" for="ch" forName="image_accent_1" refType="h" fact="0.6466"/>
              <dgm:constr type="w" for="ch" forName="image_accent_1" refType="w" fact="0.2344"/>
              <dgm:constr type="h" for="ch" forName="image_accent_1" refType="h" fact="0.3534"/>
              <dgm:constr type="l" for="ch" forName="image_1" refType="w" fact="0.2408"/>
              <dgm:constr type="t" for="ch" forName="image_1" refType="h" fact="0.6602"/>
              <dgm:constr type="w" for="ch" forName="image_1" refType="w" fact="0.2164"/>
              <dgm:constr type="h" for="ch" forName="image_1" refType="h" fact="0.3262"/>
              <dgm:constr type="l" for="ch" forName="parent_text_1" refType="w" fact="0"/>
              <dgm:constr type="t" for="ch" forName="parent_text_1" refType="h" fact="0.465"/>
              <dgm:constr type="w" for="ch" forName="parent_text_1" refType="w" fact="0.3478"/>
              <dgm:constr type="h" for="ch" forName="parent_text_1" refType="h" fact="0.165"/>
              <dgm:constr type="l" for="ch" forName="accent_1" refType="w" fact="0.3813"/>
              <dgm:constr type="t" for="ch" forName="accent_1" refType="h" fact="0.3864"/>
              <dgm:constr type="w" for="ch" forName="accent_1" refType="w" fact="0.0696"/>
              <dgm:constr type="h" for="ch" forName="accent_1" refType="h" fact="0.1049"/>
              <dgm:constr type="l" for="ch" forName="parent_text_3" refType="w" fact="0.6182"/>
              <dgm:constr type="t" for="ch" forName="parent_text_3" refType="h" fact="0.465"/>
              <dgm:constr type="w" for="ch" forName="parent_text_3" refType="w" fact="0.3478"/>
              <dgm:constr type="h" for="ch" forName="parent_text_3" refType="h" fact="0.212"/>
              <dgm:constr type="l" for="ch" forName="parent_text_2" refType="w" fact="0.6311"/>
              <dgm:constr type="t" for="ch" forName="parent_text_2" refType="h" fact="0.7243"/>
              <dgm:constr type="w" for="ch" forName="parent_text_2" refType="w" fact="0.3478"/>
              <dgm:constr type="h" for="ch" forName="parent_text_2" refType="h" fact="0.1631"/>
              <dgm:constr type="l" for="ch" forName="parent_text_4" refType="w" fact="0.5878"/>
              <dgm:constr type="t" for="ch" forName="parent_text_4" refType="h" fact="0.2513"/>
              <dgm:constr type="w" for="ch" forName="parent_text_4" refType="w" fact="0.3478"/>
              <dgm:constr type="h" for="ch" forName="parent_text_4" refType="h" fact="0.1467"/>
              <dgm:constr type="l" for="ch" forName="accent_2" refType="w" fact="0.6265"/>
              <dgm:constr type="t" for="ch" forName="accent_2" refType="h" fact="0.0194"/>
              <dgm:constr type="w" for="ch" forName="accent_2" refType="w" fact="0.0515"/>
              <dgm:constr type="h" for="ch" forName="accent_2" refType="h" fact="0.0777"/>
              <dgm:constr type="l" for="ch" forName="accent_3" refType="w" fact="0.7038"/>
              <dgm:constr type="t" for="ch" forName="accent_3" refType="h" fact="0"/>
              <dgm:constr type="w" for="ch" forName="accent_3" refType="w" fact="0.0258"/>
              <dgm:constr type="h" for="ch" forName="accent_3" refType="h" fact="0.0388"/>
              <dgm:constr type="l" for="ch" forName="parent_text_5" refType="w" fact="0.6522"/>
              <dgm:constr type="t" for="ch" forName="parent_text_5" refType="h" fact="0.0953"/>
              <dgm:constr type="w" for="ch" forName="parent_text_5" refType="w" fact="0.3478"/>
              <dgm:constr type="h" for="ch" forName="parent_text_5" refType="h" fact="0.1359"/>
              <dgm:constr type="l" for="ch" forName="accent_4" refType="w" fact="0.6136"/>
              <dgm:constr type="t" for="ch" forName="accent_4" refType="h" fact="0.8932"/>
              <dgm:constr type="w" for="ch" forName="accent_4" refType="w" fact="0.0386"/>
              <dgm:constr type="h" for="ch" forName="accent_4" refType="h" fact="0.0583"/>
            </dgm:constrLst>
          </dgm:if>
          <dgm:else name="Name21">
            <dgm:constrLst>
              <dgm:constr type="primFontSz" for="des" ptType="node" op="equ" val="65"/>
              <dgm:constr type="l" for="ch" forName="image_accent_5" refType="w" fact="0.3677"/>
              <dgm:constr type="t" for="ch" forName="image_accent_5" refType="h" fact="0.0862"/>
              <dgm:constr type="w" for="ch" forName="image_accent_5" refType="w" fact="0.1022"/>
              <dgm:constr type="h" for="ch" forName="image_accent_5" refType="h" fact="0.1541"/>
              <dgm:constr type="l" for="ch" forName="image_5" refType="w" fact="0.3738"/>
              <dgm:constr type="t" for="ch" forName="image_5" refType="h" fact="0.0953"/>
              <dgm:constr type="w" for="ch" forName="image_5" refType="w" fact="0.0902"/>
              <dgm:constr type="h" for="ch" forName="image_5" refType="h" fact="0.1359"/>
              <dgm:constr type="l" for="ch" forName="image_accent_4" refType="w" fact="0.437"/>
              <dgm:constr type="t" for="ch" forName="image_accent_4" refType="h" fact="0.2416"/>
              <dgm:constr type="w" for="ch" forName="image_accent_4" refType="w" fact="0.1103"/>
              <dgm:constr type="h" for="ch" forName="image_accent_4" refType="h" fact="0.1662"/>
              <dgm:constr type="l" for="ch" forName="image_4" refType="w" fact="0.4434"/>
              <dgm:constr type="t" for="ch" forName="image_4" refType="h" fact="0.2513"/>
              <dgm:constr type="w" for="ch" forName="image_4" refType="w" fact="0.0973"/>
              <dgm:constr type="h" for="ch" forName="image_4" refType="h" fact="0.1467"/>
              <dgm:constr type="l" for="ch" forName="image_accent_2" refType="w" fact="0.3942"/>
              <dgm:constr type="t" for="ch" forName="image_accent_2" refType="h" fact="0.7134"/>
              <dgm:constr type="w" for="ch" forName="image_accent_2" refType="w" fact="0.1226"/>
              <dgm:constr type="h" for="ch" forName="image_accent_2" refType="h" fact="0.1849"/>
              <dgm:constr type="l" for="ch" forName="image_2" refType="w" fact="0.4014"/>
              <dgm:constr type="t" for="ch" forName="image_2" refType="h" fact="0.7243"/>
              <dgm:constr type="w" for="ch" forName="image_2" refType="w" fact="0.1082"/>
              <dgm:constr type="h" for="ch" forName="image_2" refType="h" fact="0.1631"/>
              <dgm:constr type="l" for="ch" forName="image_accent_3" refType="w" fact="0.4075"/>
              <dgm:constr type="t" for="ch" forName="image_accent_3" refType="h" fact="0.4525"/>
              <dgm:constr type="w" for="ch" forName="image_accent_3" refType="w" fact="0.1573"/>
              <dgm:constr type="h" for="ch" forName="image_accent_3" refType="h" fact="0.2371"/>
              <dgm:constr type="l" for="ch" forName="image_3" refType="w" fact="0.4158"/>
              <dgm:constr type="t" for="ch" forName="image_3" refType="h" fact="0.465"/>
              <dgm:constr type="w" for="ch" forName="image_3" refType="w" fact="0.1407"/>
              <dgm:constr type="h" for="ch" forName="image_3" refType="h" fact="0.212"/>
              <dgm:constr type="l" for="ch" forName="image_accent_1" refType="w" fact="0.5338"/>
              <dgm:constr type="t" for="ch" forName="image_accent_1" refType="h" fact="0.6466"/>
              <dgm:constr type="w" for="ch" forName="image_accent_1" refType="w" fact="0.2344"/>
              <dgm:constr type="h" for="ch" forName="image_accent_1" refType="h" fact="0.3534"/>
              <dgm:constr type="l" for="ch" forName="image_1" refType="w" fact="0.5428"/>
              <dgm:constr type="t" for="ch" forName="image_1" refType="h" fact="0.6602"/>
              <dgm:constr type="w" for="ch" forName="image_1" refType="w" fact="0.2164"/>
              <dgm:constr type="h" for="ch" forName="image_1" refType="h" fact="0.3262"/>
              <dgm:constr type="l" for="ch" forName="parent_text_1" refType="w" fact="0.6522"/>
              <dgm:constr type="t" for="ch" forName="parent_text_1" refType="h" fact="0.465"/>
              <dgm:constr type="w" for="ch" forName="parent_text_1" refType="w" fact="0.3478"/>
              <dgm:constr type="h" for="ch" forName="parent_text_1" refType="h" fact="0.165"/>
              <dgm:constr type="l" for="ch" forName="accent_1" refType="w" fact="0.5492"/>
              <dgm:constr type="t" for="ch" forName="accent_1" refType="h" fact="0.3864"/>
              <dgm:constr type="w" for="ch" forName="accent_1" refType="w" fact="0.0696"/>
              <dgm:constr type="h" for="ch" forName="accent_1" refType="h" fact="0.1049"/>
              <dgm:constr type="l" for="ch" forName="parent_text_3" refType="w" fact="0.034"/>
              <dgm:constr type="t" for="ch" forName="parent_text_3" refType="h" fact="0.465"/>
              <dgm:constr type="w" for="ch" forName="parent_text_3" refType="w" fact="0.3478"/>
              <dgm:constr type="h" for="ch" forName="parent_text_3" refType="h" fact="0.212"/>
              <dgm:constr type="l" for="ch" forName="parent_text_2" refType="w" fact="0.0211"/>
              <dgm:constr type="t" for="ch" forName="parent_text_2" refType="h" fact="0.7243"/>
              <dgm:constr type="w" for="ch" forName="parent_text_2" refType="w" fact="0.3478"/>
              <dgm:constr type="h" for="ch" forName="parent_text_2" refType="h" fact="0.1631"/>
              <dgm:constr type="l" for="ch" forName="parent_text_4" refType="w" fact="0.0644"/>
              <dgm:constr type="t" for="ch" forName="parent_text_4" refType="h" fact="0.2513"/>
              <dgm:constr type="w" for="ch" forName="parent_text_4" refType="w" fact="0.3478"/>
              <dgm:constr type="h" for="ch" forName="parent_text_4" refType="h" fact="0.1467"/>
              <dgm:constr type="l" for="ch" forName="accent_2" refType="w" fact="0.322"/>
              <dgm:constr type="t" for="ch" forName="accent_2" refType="h" fact="0.0194"/>
              <dgm:constr type="w" for="ch" forName="accent_2" refType="w" fact="0.0515"/>
              <dgm:constr type="h" for="ch" forName="accent_2" refType="h" fact="0.0777"/>
              <dgm:constr type="l" for="ch" forName="accent_3" refType="w" fact="0.2705"/>
              <dgm:constr type="t" for="ch" forName="accent_3" refType="h" fact="0"/>
              <dgm:constr type="w" for="ch" forName="accent_3" refType="w" fact="0.0258"/>
              <dgm:constr type="h" for="ch" forName="accent_3" refType="h" fact="0.0388"/>
              <dgm:constr type="l" for="ch" forName="parent_text_5" refType="w" fact="0"/>
              <dgm:constr type="t" for="ch" forName="parent_text_5" refType="h" fact="0.0953"/>
              <dgm:constr type="w" for="ch" forName="parent_text_5" refType="w" fact="0.3478"/>
              <dgm:constr type="h" for="ch" forName="parent_text_5" refType="h" fact="0.1359"/>
              <dgm:constr type="l" for="ch" forName="accent_4" refType="w" fact="0.3478"/>
              <dgm:constr type="t" for="ch" forName="accent_4" refType="h" fact="0.8932"/>
              <dgm:constr type="w" for="ch" forName="accent_4" refType="w" fact="0.0386"/>
              <dgm:constr type="h" for="ch" forName="accent_4" refType="h" fact="0.0583"/>
            </dgm:constrLst>
          </dgm:else>
        </dgm:choose>
      </dgm:if>
      <dgm:if name="Name22" axis="ch" ptType="node" func="cnt" op="equ" val="6">
        <dgm:alg type="composite">
          <dgm:param type="ar" val="1.1351"/>
        </dgm:alg>
        <dgm:choose name="Name23">
          <dgm:if name="Name24" func="var" arg="dir" op="equ" val="norm">
            <dgm:constrLst>
              <dgm:constr type="primFontSz" for="des" ptType="node" op="equ" val="65"/>
              <dgm:constr type="l" for="ch" forName="image_accent_6" refType="w" fact="0.3864"/>
              <dgm:constr type="t" for="ch" forName="image_accent_6" refType="h" fact="0.7456"/>
              <dgm:constr type="w" for="ch" forName="image_accent_6" refType="w" fact="0.1757"/>
              <dgm:constr type="h" for="ch" forName="image_accent_6" refType="h" fact="0.1995"/>
              <dgm:constr type="l" for="ch" forName="image_6" refType="w" fact="0.3957"/>
              <dgm:constr type="t" for="ch" forName="image_6" refType="h" fact="0.7561"/>
              <dgm:constr type="w" for="ch" forName="image_6" refType="w" fact="0.1572"/>
              <dgm:constr type="h" for="ch" forName="image_6" refType="h" fact="0.1784"/>
              <dgm:constr type="l" for="ch" forName="image_accent_5" refType="w" fact="0.5301"/>
              <dgm:constr type="t" for="ch" forName="image_accent_5" refType="h" fact="0.0649"/>
              <dgm:constr type="w" for="ch" forName="image_accent_5" refType="w" fact="0.1022"/>
              <dgm:constr type="h" for="ch" forName="image_accent_5" refType="h" fact="0.116"/>
              <dgm:constr type="l" for="ch" forName="image_5" refType="w" fact="0.5361"/>
              <dgm:constr type="t" for="ch" forName="image_5" refType="h" fact="0.0717"/>
              <dgm:constr type="w" for="ch" forName="image_5" refType="w" fact="0.0902"/>
              <dgm:constr type="h" for="ch" forName="image_5" refType="h" fact="0.1023"/>
              <dgm:constr type="l" for="ch" forName="image_accent_4" refType="w" fact="0.4528"/>
              <dgm:constr type="t" for="ch" forName="image_accent_4" refType="h" fact="0.1819"/>
              <dgm:constr type="w" for="ch" forName="image_accent_4" refType="w" fact="0.1103"/>
              <dgm:constr type="h" for="ch" forName="image_accent_4" refType="h" fact="0.1251"/>
              <dgm:constr type="l" for="ch" forName="image_4" refType="w" fact="0.4593"/>
              <dgm:constr type="t" for="ch" forName="image_4" refType="h" fact="0.1892"/>
              <dgm:constr type="w" for="ch" forName="image_4" refType="w" fact="0.0973"/>
              <dgm:constr type="h" for="ch" forName="image_4" refType="h" fact="0.1104"/>
              <dgm:constr type="l" for="ch" forName="image_accent_2" refType="w" fact="0.4832"/>
              <dgm:constr type="t" for="ch" forName="image_accent_2" refType="h" fact="0.5371"/>
              <dgm:constr type="w" for="ch" forName="image_accent_2" refType="w" fact="0.1226"/>
              <dgm:constr type="h" for="ch" forName="image_accent_2" refType="h" fact="0.1392"/>
              <dgm:constr type="l" for="ch" forName="image_2" refType="w" fact="0.4904"/>
              <dgm:constr type="t" for="ch" forName="image_2" refType="h" fact="0.5453"/>
              <dgm:constr type="w" for="ch" forName="image_2" refType="w" fact="0.1082"/>
              <dgm:constr type="h" for="ch" forName="image_2" refType="h" fact="0.1228"/>
              <dgm:constr type="l" for="ch" forName="image_accent_3" refType="w" fact="0.4352"/>
              <dgm:constr type="t" for="ch" forName="image_accent_3" refType="h" fact="0.3407"/>
              <dgm:constr type="w" for="ch" forName="image_accent_3" refType="w" fact="0.1573"/>
              <dgm:constr type="h" for="ch" forName="image_accent_3" refType="h" fact="0.1785"/>
              <dgm:constr type="l" for="ch" forName="image_3" refType="w" fact="0.4435"/>
              <dgm:constr type="t" for="ch" forName="image_3" refType="h" fact="0.3501"/>
              <dgm:constr type="w" for="ch" forName="image_3" refType="w" fact="0.1407"/>
              <dgm:constr type="h" for="ch" forName="image_3" refType="h" fact="0.1596"/>
              <dgm:constr type="l" for="ch" forName="image_accent_1" refType="w" fact="0.2318"/>
              <dgm:constr type="t" for="ch" forName="image_accent_1" refType="h" fact="0.4869"/>
              <dgm:constr type="w" for="ch" forName="image_accent_1" refType="w" fact="0.2344"/>
              <dgm:constr type="h" for="ch" forName="image_accent_1" refType="h" fact="0.2661"/>
              <dgm:constr type="l" for="ch" forName="image_1" refType="w" fact="0.2401"/>
              <dgm:constr type="t" for="ch" forName="image_1" refType="h" fact="0.4971"/>
              <dgm:constr type="w" for="ch" forName="image_1" refType="w" fact="0.2164"/>
              <dgm:constr type="h" for="ch" forName="image_1" refType="h" fact="0.2456"/>
              <dgm:constr type="l" for="ch" forName="parent_text_1" refType="w" fact="0"/>
              <dgm:constr type="t" for="ch" forName="parent_text_1" refType="h" fact="0.3501"/>
              <dgm:constr type="w" for="ch" forName="parent_text_1" refType="w" fact="0.3478"/>
              <dgm:constr type="h" for="ch" forName="parent_text_1" refType="h" fact="0.125"/>
              <dgm:constr type="l" for="ch" forName="accent_1" refType="w" fact="0.3813"/>
              <dgm:constr type="t" for="ch" forName="accent_1" refType="h" fact="0.2909"/>
              <dgm:constr type="w" for="ch" forName="accent_1" refType="w" fact="0.0696"/>
              <dgm:constr type="h" for="ch" forName="accent_1" refType="h" fact="0.0789"/>
              <dgm:constr type="l" for="ch" forName="parent_text_2" refType="w" fact="0.6311"/>
              <dgm:constr type="t" for="ch" forName="parent_text_2" refType="h" fact="0.5453"/>
              <dgm:constr type="w" for="ch" forName="parent_text_2" refType="w" fact="0.3478"/>
              <dgm:constr type="h" for="ch" forName="parent_text_2" refType="h" fact="0.1228"/>
              <dgm:constr type="l" for="ch" forName="parent_text_4" refType="w" fact="0.5878"/>
              <dgm:constr type="t" for="ch" forName="parent_text_4" refType="h" fact="0.1892"/>
              <dgm:constr type="w" for="ch" forName="parent_text_4" refType="w" fact="0.3478"/>
              <dgm:constr type="h" for="ch" forName="parent_text_4" refType="h" fact="0.1104"/>
              <dgm:constr type="l" for="ch" forName="accent_2" refType="w" fact="0.6265"/>
              <dgm:constr type="t" for="ch" forName="accent_2" refType="h" fact="0.0146"/>
              <dgm:constr type="w" for="ch" forName="accent_2" refType="w" fact="0.0515"/>
              <dgm:constr type="h" for="ch" forName="accent_2" refType="h" fact="0.0585"/>
              <dgm:constr type="l" for="ch" forName="accent_3" refType="w" fact="0.7038"/>
              <dgm:constr type="t" for="ch" forName="accent_3" refType="h" fact="0"/>
              <dgm:constr type="w" for="ch" forName="accent_3" refType="w" fact="0.0258"/>
              <dgm:constr type="h" for="ch" forName="accent_3" refType="h" fact="0.0292"/>
              <dgm:constr type="l" for="ch" forName="parent_text_5" refType="w" fact="0.6522"/>
              <dgm:constr type="t" for="ch" forName="parent_text_5" refType="h" fact="0.0717"/>
              <dgm:constr type="w" for="ch" forName="parent_text_5" refType="w" fact="0.3478"/>
              <dgm:constr type="h" for="ch" forName="parent_text_5" refType="h" fact="0.1023"/>
              <dgm:constr type="l" for="ch" forName="parent_text_3" refType="w" fact="0.6182"/>
              <dgm:constr type="t" for="ch" forName="parent_text_3" refType="h" fact="0.3501"/>
              <dgm:constr type="w" for="ch" forName="parent_text_3" refType="w" fact="0.3478"/>
              <dgm:constr type="h" for="ch" forName="parent_text_3" refType="h" fact="0.1596"/>
              <dgm:constr type="l" for="ch" forName="accent_4" refType="w" fact="0.5538"/>
              <dgm:constr type="t" for="ch" forName="accent_4" refType="h" fact="0.9211"/>
              <dgm:constr type="w" for="ch" forName="accent_4" refType="w" fact="0.0696"/>
              <dgm:constr type="h" for="ch" forName="accent_4" refType="h" fact="0.0789"/>
              <dgm:constr type="l" for="ch" forName="parent_text_6" refType="w" fact="0.0195"/>
              <dgm:constr type="t" for="ch" forName="parent_text_6" refType="h" fact="0.7561"/>
              <dgm:constr type="w" for="ch" forName="parent_text_6" refType="w" fact="0.3478"/>
              <dgm:constr type="h" for="ch" forName="parent_text_6" refType="h" fact="0.1784"/>
              <dgm:constr type="l" for="ch" forName="accent_5" refType="w" fact="0.6182"/>
              <dgm:constr type="t" for="ch" forName="accent_5" refType="h" fact="0.6725"/>
              <dgm:constr type="w" for="ch" forName="accent_5" refType="w" fact="0.0386"/>
              <dgm:constr type="h" for="ch" forName="accent_5" refType="h" fact="0.0439"/>
            </dgm:constrLst>
          </dgm:if>
          <dgm:else name="Name25">
            <dgm:constrLst>
              <dgm:constr type="primFontSz" for="des" ptType="node" op="equ" val="65"/>
              <dgm:constr type="l" for="ch" forName="image_accent_6" refType="w" fact="0.4379"/>
              <dgm:constr type="t" for="ch" forName="image_accent_6" refType="h" fact="0.7456"/>
              <dgm:constr type="w" for="ch" forName="image_accent_6" refType="w" fact="0.1757"/>
              <dgm:constr type="h" for="ch" forName="image_accent_6" refType="h" fact="0.1995"/>
              <dgm:constr type="l" for="ch" forName="image_6" refType="w" fact="0.4471"/>
              <dgm:constr type="t" for="ch" forName="image_6" refType="h" fact="0.7561"/>
              <dgm:constr type="w" for="ch" forName="image_6" refType="w" fact="0.1572"/>
              <dgm:constr type="h" for="ch" forName="image_6" refType="h" fact="0.1784"/>
              <dgm:constr type="l" for="ch" forName="image_accent_5" refType="w" fact="0.3677"/>
              <dgm:constr type="t" for="ch" forName="image_accent_5" refType="h" fact="0.0649"/>
              <dgm:constr type="w" for="ch" forName="image_accent_5" refType="w" fact="0.1022"/>
              <dgm:constr type="h" for="ch" forName="image_accent_5" refType="h" fact="0.116"/>
              <dgm:constr type="l" for="ch" forName="image_5" refType="w" fact="0.3738"/>
              <dgm:constr type="t" for="ch" forName="image_5" refType="h" fact="0.0717"/>
              <dgm:constr type="w" for="ch" forName="image_5" refType="w" fact="0.0902"/>
              <dgm:constr type="h" for="ch" forName="image_5" refType="h" fact="0.1023"/>
              <dgm:constr type="l" for="ch" forName="image_accent_4" refType="w" fact="0.437"/>
              <dgm:constr type="t" for="ch" forName="image_accent_4" refType="h" fact="0.1819"/>
              <dgm:constr type="w" for="ch" forName="image_accent_4" refType="w" fact="0.1103"/>
              <dgm:constr type="h" for="ch" forName="image_accent_4" refType="h" fact="0.1251"/>
              <dgm:constr type="l" for="ch" forName="image_4" refType="w" fact="0.4434"/>
              <dgm:constr type="t" for="ch" forName="image_4" refType="h" fact="0.1892"/>
              <dgm:constr type="w" for="ch" forName="image_4" refType="w" fact="0.0973"/>
              <dgm:constr type="h" for="ch" forName="image_4" refType="h" fact="0.1104"/>
              <dgm:constr type="l" for="ch" forName="image_accent_2" refType="w" fact="0.3942"/>
              <dgm:constr type="t" for="ch" forName="image_accent_2" refType="h" fact="0.5371"/>
              <dgm:constr type="w" for="ch" forName="image_accent_2" refType="w" fact="0.1226"/>
              <dgm:constr type="h" for="ch" forName="image_accent_2" refType="h" fact="0.1392"/>
              <dgm:constr type="l" for="ch" forName="image_2" refType="w" fact="0.4014"/>
              <dgm:constr type="t" for="ch" forName="image_2" refType="h" fact="0.5453"/>
              <dgm:constr type="w" for="ch" forName="image_2" refType="w" fact="0.1082"/>
              <dgm:constr type="h" for="ch" forName="image_2" refType="h" fact="0.1228"/>
              <dgm:constr type="l" for="ch" forName="image_accent_3" refType="w" fact="0.4075"/>
              <dgm:constr type="t" for="ch" forName="image_accent_3" refType="h" fact="0.3407"/>
              <dgm:constr type="w" for="ch" forName="image_accent_3" refType="w" fact="0.1573"/>
              <dgm:constr type="h" for="ch" forName="image_accent_3" refType="h" fact="0.1785"/>
              <dgm:constr type="l" for="ch" forName="image_3" refType="w" fact="0.4158"/>
              <dgm:constr type="t" for="ch" forName="image_3" refType="h" fact="0.3501"/>
              <dgm:constr type="w" for="ch" forName="image_3" refType="w" fact="0.1407"/>
              <dgm:constr type="h" for="ch" forName="image_3" refType="h" fact="0.1596"/>
              <dgm:constr type="l" for="ch" forName="image_accent_1" refType="w" fact="0.5338"/>
              <dgm:constr type="t" for="ch" forName="image_accent_1" refType="h" fact="0.4869"/>
              <dgm:constr type="w" for="ch" forName="image_accent_1" refType="w" fact="0.2344"/>
              <dgm:constr type="h" for="ch" forName="image_accent_1" refType="h" fact="0.2661"/>
              <dgm:constr type="l" for="ch" forName="image_1" refType="w" fact="0.5435"/>
              <dgm:constr type="t" for="ch" forName="image_1" refType="h" fact="0.4971"/>
              <dgm:constr type="w" for="ch" forName="image_1" refType="w" fact="0.2164"/>
              <dgm:constr type="h" for="ch" forName="image_1" refType="h" fact="0.2456"/>
              <dgm:constr type="l" for="ch" forName="parent_text_1" refType="w" fact="0.6522"/>
              <dgm:constr type="t" for="ch" forName="parent_text_1" refType="h" fact="0.3501"/>
              <dgm:constr type="w" for="ch" forName="parent_text_1" refType="w" fact="0.3478"/>
              <dgm:constr type="h" for="ch" forName="parent_text_1" refType="h" fact="0.125"/>
              <dgm:constr type="l" for="ch" forName="accent_1" refType="w" fact="0.5492"/>
              <dgm:constr type="t" for="ch" forName="accent_1" refType="h" fact="0.2909"/>
              <dgm:constr type="w" for="ch" forName="accent_1" refType="w" fact="0.0696"/>
              <dgm:constr type="h" for="ch" forName="accent_1" refType="h" fact="0.0789"/>
              <dgm:constr type="l" for="ch" forName="parent_text_2" refType="w" fact="0.0211"/>
              <dgm:constr type="t" for="ch" forName="parent_text_2" refType="h" fact="0.5453"/>
              <dgm:constr type="w" for="ch" forName="parent_text_2" refType="w" fact="0.3478"/>
              <dgm:constr type="h" for="ch" forName="parent_text_2" refType="h" fact="0.1228"/>
              <dgm:constr type="l" for="ch" forName="parent_text_4" refType="w" fact="0.0644"/>
              <dgm:constr type="t" for="ch" forName="parent_text_4" refType="h" fact="0.1892"/>
              <dgm:constr type="w" for="ch" forName="parent_text_4" refType="w" fact="0.3478"/>
              <dgm:constr type="h" for="ch" forName="parent_text_4" refType="h" fact="0.1104"/>
              <dgm:constr type="l" for="ch" forName="accent_2" refType="w" fact="0.322"/>
              <dgm:constr type="t" for="ch" forName="accent_2" refType="h" fact="0.0146"/>
              <dgm:constr type="w" for="ch" forName="accent_2" refType="w" fact="0.0515"/>
              <dgm:constr type="h" for="ch" forName="accent_2" refType="h" fact="0.0585"/>
              <dgm:constr type="l" for="ch" forName="accent_3" refType="w" fact="0.2705"/>
              <dgm:constr type="t" for="ch" forName="accent_3" refType="h" fact="0"/>
              <dgm:constr type="w" for="ch" forName="accent_3" refType="w" fact="0.0258"/>
              <dgm:constr type="h" for="ch" forName="accent_3" refType="h" fact="0.0292"/>
              <dgm:constr type="l" for="ch" forName="parent_text_5" refType="w" fact="0"/>
              <dgm:constr type="t" for="ch" forName="parent_text_5" refType="h" fact="0.0717"/>
              <dgm:constr type="w" for="ch" forName="parent_text_5" refType="w" fact="0.3478"/>
              <dgm:constr type="h" for="ch" forName="parent_text_5" refType="h" fact="0.1023"/>
              <dgm:constr type="l" for="ch" forName="parent_text_3" refType="w" fact="0.034"/>
              <dgm:constr type="t" for="ch" forName="parent_text_3" refType="h" fact="0.3501"/>
              <dgm:constr type="w" for="ch" forName="parent_text_3" refType="w" fact="0.3478"/>
              <dgm:constr type="h" for="ch" forName="parent_text_3" refType="h" fact="0.1596"/>
              <dgm:constr type="l" for="ch" forName="accent_4" refType="w" fact="0.3766"/>
              <dgm:constr type="t" for="ch" forName="accent_4" refType="h" fact="0.9211"/>
              <dgm:constr type="w" for="ch" forName="accent_4" refType="w" fact="0.0696"/>
              <dgm:constr type="h" for="ch" forName="accent_4" refType="h" fact="0.0789"/>
              <dgm:constr type="l" for="ch" forName="parent_text_6" refType="w" fact="0.6328"/>
              <dgm:constr type="t" for="ch" forName="parent_text_6" refType="h" fact="0.7561"/>
              <dgm:constr type="w" for="ch" forName="parent_text_6" refType="w" fact="0.3478"/>
              <dgm:constr type="h" for="ch" forName="parent_text_6" refType="h" fact="0.1784"/>
              <dgm:constr type="l" for="ch" forName="accent_5" refType="w" fact="0.3431"/>
              <dgm:constr type="t" for="ch" forName="accent_5" refType="h" fact="0.6725"/>
              <dgm:constr type="w" for="ch" forName="accent_5" refType="w" fact="0.0386"/>
              <dgm:constr type="h" for="ch" forName="accent_5" refType="h" fact="0.0439"/>
            </dgm:constrLst>
          </dgm:else>
        </dgm:choose>
      </dgm:if>
      <dgm:if name="Name26" axis="ch" ptType="node" func="cnt" op="equ" val="7">
        <dgm:alg type="composite">
          <dgm:param type="ar" val="1.0352"/>
        </dgm:alg>
        <dgm:choose name="Name27">
          <dgm:if name="Name28" func="var" arg="dir" op="equ" val="norm">
            <dgm:constrLst>
              <dgm:constr type="primFontSz" for="des" ptType="node" op="equ" val="65"/>
              <dgm:constr type="l" for="ch" forName="accent_1" refType="w" fact="0.7553"/>
              <dgm:constr type="t" for="ch" forName="accent_1" refType="h" fact="0.96"/>
              <dgm:constr type="w" for="ch" forName="accent_1" refType="w" fact="0.0386"/>
              <dgm:constr type="h" for="ch" forName="accent_1" refType="h" fact="0.04"/>
              <dgm:constr type="l" for="ch" forName="image_accent_2" refType="w" fact="0.4832"/>
              <dgm:constr type="t" for="ch" forName="image_accent_2" refType="h" fact="0.4899"/>
              <dgm:constr type="w" for="ch" forName="image_accent_2" refType="w" fact="0.1226"/>
              <dgm:constr type="h" for="ch" forName="image_accent_2" refType="h" fact="0.1269"/>
              <dgm:constr type="l" for="ch" forName="image_2" refType="w" fact="0.4904"/>
              <dgm:constr type="t" for="ch" forName="image_2" refType="h" fact="0.4973"/>
              <dgm:constr type="w" for="ch" forName="image_2" refType="w" fact="0.1082"/>
              <dgm:constr type="h" for="ch" forName="image_2" refType="h" fact="0.112"/>
              <dgm:constr type="l" for="ch" forName="image_accent_3" refType="w" fact="0.4352"/>
              <dgm:constr type="t" for="ch" forName="image_accent_3" refType="h" fact="0.3107"/>
              <dgm:constr type="w" for="ch" forName="image_accent_3" refType="w" fact="0.1573"/>
              <dgm:constr type="h" for="ch" forName="image_accent_3" refType="h" fact="0.1628"/>
              <dgm:constr type="l" for="ch" forName="image_3" refType="w" fact="0.4435"/>
              <dgm:constr type="t" for="ch" forName="image_3" refType="h" fact="0.3193"/>
              <dgm:constr type="w" for="ch" forName="image_3" refType="w" fact="0.1407"/>
              <dgm:constr type="h" for="ch" forName="image_3" refType="h" fact="0.1456"/>
              <dgm:constr type="l" for="ch" forName="image_accent_4" refType="w" fact="0.4528"/>
              <dgm:constr type="t" for="ch" forName="image_accent_4" refType="h" fact="0.1659"/>
              <dgm:constr type="w" for="ch" forName="image_accent_4" refType="w" fact="0.1103"/>
              <dgm:constr type="h" for="ch" forName="image_accent_4" refType="h" fact="0.1141"/>
              <dgm:constr type="l" for="ch" forName="image_4" refType="w" fact="0.4593"/>
              <dgm:constr type="t" for="ch" forName="image_4" refType="h" fact="0.1726"/>
              <dgm:constr type="w" for="ch" forName="image_4" refType="w" fact="0.0973"/>
              <dgm:constr type="h" for="ch" forName="image_4" refType="h" fact="0.1007"/>
              <dgm:constr type="l" for="ch" forName="image_accent_5" refType="w" fact="0.5301"/>
              <dgm:constr type="t" for="ch" forName="image_accent_5" refType="h" fact="0.0592"/>
              <dgm:constr type="w" for="ch" forName="image_accent_5" refType="w" fact="0.1022"/>
              <dgm:constr type="h" for="ch" forName="image_accent_5" refType="h" fact="0.1058"/>
              <dgm:constr type="l" for="ch" forName="image_5" refType="w" fact="0.5361"/>
              <dgm:constr type="t" for="ch" forName="image_5" refType="h" fact="0.0654"/>
              <dgm:constr type="w" for="ch" forName="image_5" refType="w" fact="0.0902"/>
              <dgm:constr type="h" for="ch" forName="image_5" refType="h" fact="0.0933"/>
              <dgm:constr type="l" for="ch" forName="image_accent_6" refType="w" fact="0.3864"/>
              <dgm:constr type="t" for="ch" forName="image_accent_6" refType="h" fact="0.68"/>
              <dgm:constr type="w" for="ch" forName="image_accent_6" refType="w" fact="0.1757"/>
              <dgm:constr type="h" for="ch" forName="image_accent_6" refType="h" fact="0.1819"/>
              <dgm:constr type="l" for="ch" forName="image_6" refType="w" fact="0.3957"/>
              <dgm:constr type="t" for="ch" forName="image_6" refType="h" fact="0.6896"/>
              <dgm:constr type="w" for="ch" forName="image_6" refType="w" fact="0.1572"/>
              <dgm:constr type="h" for="ch" forName="image_6" refType="h" fact="0.1627"/>
              <dgm:constr type="l" for="ch" forName="image_accent_7" refType="w" fact="0.5291"/>
              <dgm:constr type="t" for="ch" forName="image_accent_7" refType="h" fact="0.8325"/>
              <dgm:constr type="w" for="ch" forName="image_accent_7" refType="w" fact="0.1103"/>
              <dgm:constr type="h" for="ch" forName="image_accent_7" refType="h" fact="0.1141"/>
              <dgm:constr type="l" for="ch" forName="image_7" refType="w" fact="0.5356"/>
              <dgm:constr type="t" for="ch" forName="image_7" refType="h" fact="0.8392"/>
              <dgm:constr type="w" for="ch" forName="image_7" refType="w" fact="0.0973"/>
              <dgm:constr type="h" for="ch" forName="image_7" refType="h" fact="0.1007"/>
              <dgm:constr type="l" for="ch" forName="image_accent_1" refType="w" fact="0.2318"/>
              <dgm:constr type="t" for="ch" forName="image_accent_1" refType="h" fact="0.444"/>
              <dgm:constr type="w" for="ch" forName="image_accent_1" refType="w" fact="0.2344"/>
              <dgm:constr type="h" for="ch" forName="image_accent_1" refType="h" fact="0.2426"/>
              <dgm:constr type="l" for="ch" forName="image_1" refType="w" fact="0.2408"/>
              <dgm:constr type="t" for="ch" forName="image_1" refType="h" fact="0.4533"/>
              <dgm:constr type="w" for="ch" forName="image_1" refType="w" fact="0.2164"/>
              <dgm:constr type="h" for="ch" forName="image_1" refType="h" fact="0.224"/>
              <dgm:constr type="l" for="ch" forName="parent_text_1" refType="w" fact="0"/>
              <dgm:constr type="t" for="ch" forName="parent_text_1" refType="h" fact="0.3193"/>
              <dgm:constr type="w" for="ch" forName="parent_text_1" refType="w" fact="0.3478"/>
              <dgm:constr type="h" for="ch" forName="parent_text_1" refType="h" fact="0.115"/>
              <dgm:constr type="l" for="ch" forName="accent_2" refType="w" fact="0.3813"/>
              <dgm:constr type="t" for="ch" forName="accent_2" refType="h" fact="0.2653"/>
              <dgm:constr type="w" for="ch" forName="accent_2" refType="w" fact="0.0696"/>
              <dgm:constr type="h" for="ch" forName="accent_2" refType="h" fact="0.072"/>
              <dgm:constr type="l" for="ch" forName="parent_text_2" refType="w" fact="0.6311"/>
              <dgm:constr type="t" for="ch" forName="parent_text_2" refType="h" fact="0.4973"/>
              <dgm:constr type="w" for="ch" forName="parent_text_2" refType="w" fact="0.3478"/>
              <dgm:constr type="h" for="ch" forName="parent_text_2" refType="h" fact="0.112"/>
              <dgm:constr type="l" for="ch" forName="parent_text_4" refType="w" fact="0.5878"/>
              <dgm:constr type="t" for="ch" forName="parent_text_4" refType="h" fact="0.1726"/>
              <dgm:constr type="w" for="ch" forName="parent_text_4" refType="w" fact="0.3478"/>
              <dgm:constr type="h" for="ch" forName="parent_text_4" refType="h" fact="0.1007"/>
              <dgm:constr type="l" for="ch" forName="accent_3" refType="w" fact="0.7038"/>
              <dgm:constr type="t" for="ch" forName="accent_3" refType="h" fact="0"/>
              <dgm:constr type="w" for="ch" forName="accent_3" refType="w" fact="0.0258"/>
              <dgm:constr type="h" for="ch" forName="accent_3" refType="h" fact="0.0267"/>
              <dgm:constr type="l" for="ch" forName="parent_text_5" refType="w" fact="0.6522"/>
              <dgm:constr type="t" for="ch" forName="parent_text_5" refType="h" fact="0.0654"/>
              <dgm:constr type="w" for="ch" forName="parent_text_5" refType="w" fact="0.3478"/>
              <dgm:constr type="h" for="ch" forName="parent_text_5" refType="h" fact="0.0933"/>
              <dgm:constr type="l" for="ch" forName="parent_text_3" refType="w" fact="0.6182"/>
              <dgm:constr type="t" for="ch" forName="parent_text_3" refType="h" fact="0.3193"/>
              <dgm:constr type="w" for="ch" forName="parent_text_3" refType="w" fact="0.3478"/>
              <dgm:constr type="h" for="ch" forName="parent_text_3" refType="h" fact="0.1456"/>
              <dgm:constr type="l" for="ch" forName="parent_text_6" refType="w" fact="0.02"/>
              <dgm:constr type="t" for="ch" forName="parent_text_6" refType="h" fact="0.6896"/>
              <dgm:constr type="w" for="ch" forName="parent_text_6" refType="w" fact="0.3478"/>
              <dgm:constr type="h" for="ch" forName="parent_text_6" refType="h" fact="0.1627"/>
              <dgm:constr type="l" for="ch" forName="accent_4" refType="w" fact="0.6265"/>
              <dgm:constr type="t" for="ch" forName="accent_4" refType="h" fact="0.0213"/>
              <dgm:constr type="w" for="ch" forName="accent_4" refType="w" fact="0.0515"/>
              <dgm:constr type="h" for="ch" forName="accent_4" refType="h" fact="0.0533"/>
              <dgm:constr type="l" for="ch" forName="accent_5" refType="w" fact="0.6522"/>
              <dgm:constr type="t" for="ch" forName="accent_5" refType="h" fact="0.92"/>
              <dgm:constr type="w" for="ch" forName="accent_5" refType="w" fact="0.0696"/>
              <dgm:constr type="h" for="ch" forName="accent_5" refType="h" fact="0.072"/>
              <dgm:constr type="l" for="ch" forName="parent_text_7" refType="w" fact="0.105"/>
              <dgm:constr type="t" for="ch" forName="parent_text_7" refType="h" fact="0.87"/>
              <dgm:constr type="w" for="ch" forName="parent_text_7" refType="w" fact="0.407"/>
              <dgm:constr type="h" for="ch" forName="parent_text_7" refType="h" fact="0.13"/>
              <dgm:constr type="l" for="ch" forName="accent_6" refType="w" fact="0.6136"/>
              <dgm:constr type="t" for="ch" forName="accent_6" refType="h" fact="0.6133"/>
              <dgm:constr type="w" for="ch" forName="accent_6" refType="w" fact="0.0386"/>
              <dgm:constr type="h" for="ch" forName="accent_6" refType="h" fact="0.04"/>
            </dgm:constrLst>
          </dgm:if>
          <dgm:else name="Name29">
            <dgm:constrLst>
              <dgm:constr type="primFontSz" for="des" ptType="node" op="equ" val="65"/>
              <dgm:constr type="l" for="ch" forName="accent_1" refType="w" fact="0.2061"/>
              <dgm:constr type="t" for="ch" forName="accent_1" refType="h" fact="0.96"/>
              <dgm:constr type="w" for="ch" forName="accent_1" refType="w" fact="0.0386"/>
              <dgm:constr type="h" for="ch" forName="accent_1" refType="h" fact="0.04"/>
              <dgm:constr type="l" for="ch" forName="image_accent_7" refType="w" fact="0.3606"/>
              <dgm:constr type="t" for="ch" forName="image_accent_7" refType="h" fact="0.8325"/>
              <dgm:constr type="w" for="ch" forName="image_accent_7" refType="w" fact="0.1103"/>
              <dgm:constr type="h" for="ch" forName="image_accent_7" refType="h" fact="0.1141"/>
              <dgm:constr type="l" for="ch" forName="image_7" refType="w" fact="0.3671"/>
              <dgm:constr type="t" for="ch" forName="image_7" refType="h" fact="0.8392"/>
              <dgm:constr type="w" for="ch" forName="image_7" refType="w" fact="0.0973"/>
              <dgm:constr type="h" for="ch" forName="image_7" refType="h" fact="0.1007"/>
              <dgm:constr type="l" for="ch" forName="image_accent_6" refType="w" fact="0.4379"/>
              <dgm:constr type="t" for="ch" forName="image_accent_6" refType="h" fact="0.68"/>
              <dgm:constr type="w" for="ch" forName="image_accent_6" refType="w" fact="0.1757"/>
              <dgm:constr type="h" for="ch" forName="image_accent_6" refType="h" fact="0.1819"/>
              <dgm:constr type="l" for="ch" forName="image_6" refType="w" fact="0.4471"/>
              <dgm:constr type="t" for="ch" forName="image_6" refType="h" fact="0.6896"/>
              <dgm:constr type="w" for="ch" forName="image_6" refType="w" fact="0.1572"/>
              <dgm:constr type="h" for="ch" forName="image_6" refType="h" fact="0.1627"/>
              <dgm:constr type="l" for="ch" forName="image_accent_5" refType="w" fact="0.3677"/>
              <dgm:constr type="t" for="ch" forName="image_accent_5" refType="h" fact="0.0592"/>
              <dgm:constr type="w" for="ch" forName="image_accent_5" refType="w" fact="0.1022"/>
              <dgm:constr type="h" for="ch" forName="image_accent_5" refType="h" fact="0.1058"/>
              <dgm:constr type="l" for="ch" forName="image_5" refType="w" fact="0.3738"/>
              <dgm:constr type="t" for="ch" forName="image_5" refType="h" fact="0.0654"/>
              <dgm:constr type="w" for="ch" forName="image_5" refType="w" fact="0.0902"/>
              <dgm:constr type="h" for="ch" forName="image_5" refType="h" fact="0.0933"/>
              <dgm:constr type="l" for="ch" forName="image_accent_4" refType="w" fact="0.437"/>
              <dgm:constr type="t" for="ch" forName="image_accent_4" refType="h" fact="0.1659"/>
              <dgm:constr type="w" for="ch" forName="image_accent_4" refType="w" fact="0.1103"/>
              <dgm:constr type="h" for="ch" forName="image_accent_4" refType="h" fact="0.1141"/>
              <dgm:constr type="l" for="ch" forName="image_4" refType="w" fact="0.4434"/>
              <dgm:constr type="t" for="ch" forName="image_4" refType="h" fact="0.1726"/>
              <dgm:constr type="w" for="ch" forName="image_4" refType="w" fact="0.0973"/>
              <dgm:constr type="h" for="ch" forName="image_4" refType="h" fact="0.1007"/>
              <dgm:constr type="l" for="ch" forName="image_accent_2" refType="w" fact="0.3942"/>
              <dgm:constr type="t" for="ch" forName="image_accent_2" refType="h" fact="0.4899"/>
              <dgm:constr type="w" for="ch" forName="image_accent_2" refType="w" fact="0.1226"/>
              <dgm:constr type="h" for="ch" forName="image_accent_2" refType="h" fact="0.1269"/>
              <dgm:constr type="l" for="ch" forName="image_2" refType="w" fact="0.4014"/>
              <dgm:constr type="t" for="ch" forName="image_2" refType="h" fact="0.4973"/>
              <dgm:constr type="w" for="ch" forName="image_2" refType="w" fact="0.1082"/>
              <dgm:constr type="h" for="ch" forName="image_2" refType="h" fact="0.112"/>
              <dgm:constr type="l" for="ch" forName="image_accent_3" refType="w" fact="0.4075"/>
              <dgm:constr type="t" for="ch" forName="image_accent_3" refType="h" fact="0.3107"/>
              <dgm:constr type="w" for="ch" forName="image_accent_3" refType="w" fact="0.1573"/>
              <dgm:constr type="h" for="ch" forName="image_accent_3" refType="h" fact="0.1628"/>
              <dgm:constr type="l" for="ch" forName="image_3" refType="w" fact="0.4158"/>
              <dgm:constr type="t" for="ch" forName="image_3" refType="h" fact="0.3193"/>
              <dgm:constr type="w" for="ch" forName="image_3" refType="w" fact="0.1407"/>
              <dgm:constr type="h" for="ch" forName="image_3" refType="h" fact="0.1456"/>
              <dgm:constr type="l" for="ch" forName="image_accent_1" refType="w" fact="0.5338"/>
              <dgm:constr type="t" for="ch" forName="image_accent_1" refType="h" fact="0.444"/>
              <dgm:constr type="w" for="ch" forName="image_accent_1" refType="w" fact="0.2344"/>
              <dgm:constr type="h" for="ch" forName="image_accent_1" refType="h" fact="0.2426"/>
              <dgm:constr type="l" for="ch" forName="image_1" refType="w" fact="0.5428"/>
              <dgm:constr type="t" for="ch" forName="image_1" refType="h" fact="0.4533"/>
              <dgm:constr type="w" for="ch" forName="image_1" refType="w" fact="0.2164"/>
              <dgm:constr type="h" for="ch" forName="image_1" refType="h" fact="0.224"/>
              <dgm:constr type="l" for="ch" forName="parent_text_1" refType="w" fact="0.6522"/>
              <dgm:constr type="t" for="ch" forName="parent_text_1" refType="h" fact="0.3193"/>
              <dgm:constr type="w" for="ch" forName="parent_text_1" refType="w" fact="0.3478"/>
              <dgm:constr type="h" for="ch" forName="parent_text_1" refType="h" fact="0.115"/>
              <dgm:constr type="l" for="ch" forName="accent_2" refType="w" fact="0.5492"/>
              <dgm:constr type="t" for="ch" forName="accent_2" refType="h" fact="0.2653"/>
              <dgm:constr type="w" for="ch" forName="accent_2" refType="w" fact="0.0696"/>
              <dgm:constr type="h" for="ch" forName="accent_2" refType="h" fact="0.072"/>
              <dgm:constr type="l" for="ch" forName="parent_text_2" refType="w" fact="0.0211"/>
              <dgm:constr type="t" for="ch" forName="parent_text_2" refType="h" fact="0.4973"/>
              <dgm:constr type="w" for="ch" forName="parent_text_2" refType="w" fact="0.3478"/>
              <dgm:constr type="h" for="ch" forName="parent_text_2" refType="h" fact="0.112"/>
              <dgm:constr type="l" for="ch" forName="parent_text_4" refType="w" fact="0.0644"/>
              <dgm:constr type="t" for="ch" forName="parent_text_4" refType="h" fact="0.1726"/>
              <dgm:constr type="w" for="ch" forName="parent_text_4" refType="w" fact="0.3478"/>
              <dgm:constr type="h" for="ch" forName="parent_text_4" refType="h" fact="0.1007"/>
              <dgm:constr type="l" for="ch" forName="accent_3" refType="w" fact="0.2705"/>
              <dgm:constr type="t" for="ch" forName="accent_3" refType="h" fact="0"/>
              <dgm:constr type="w" for="ch" forName="accent_3" refType="w" fact="0.0258"/>
              <dgm:constr type="h" for="ch" forName="accent_3" refType="h" fact="0.0267"/>
              <dgm:constr type="l" for="ch" forName="parent_text_5" refType="w" fact="0"/>
              <dgm:constr type="t" for="ch" forName="parent_text_5" refType="h" fact="0.0654"/>
              <dgm:constr type="w" for="ch" forName="parent_text_5" refType="w" fact="0.3478"/>
              <dgm:constr type="h" for="ch" forName="parent_text_5" refType="h" fact="0.0933"/>
              <dgm:constr type="l" for="ch" forName="parent_text_3" refType="w" fact="0.034"/>
              <dgm:constr type="t" for="ch" forName="parent_text_3" refType="h" fact="0.3193"/>
              <dgm:constr type="w" for="ch" forName="parent_text_3" refType="w" fact="0.3478"/>
              <dgm:constr type="h" for="ch" forName="parent_text_3" refType="h" fact="0.1456"/>
              <dgm:constr type="l" for="ch" forName="parent_text_6" refType="w" fact="0.63"/>
              <dgm:constr type="t" for="ch" forName="parent_text_6" refType="h" fact="0.6896"/>
              <dgm:constr type="w" for="ch" forName="parent_text_6" refType="w" fact="0.3478"/>
              <dgm:constr type="h" for="ch" forName="parent_text_6" refType="h" fact="0.1627"/>
              <dgm:constr type="l" for="ch" forName="accent_4" refType="w" fact="0.322"/>
              <dgm:constr type="t" for="ch" forName="accent_4" refType="h" fact="0.0213"/>
              <dgm:constr type="w" for="ch" forName="accent_4" refType="w" fact="0.0515"/>
              <dgm:constr type="h" for="ch" forName="accent_4" refType="h" fact="0.0533"/>
              <dgm:constr type="l" for="ch" forName="accent_5" refType="w" fact="0.2782"/>
              <dgm:constr type="t" for="ch" forName="accent_5" refType="h" fact="0.92"/>
              <dgm:constr type="w" for="ch" forName="accent_5" refType="w" fact="0.0696"/>
              <dgm:constr type="h" for="ch" forName="accent_5" refType="h" fact="0.072"/>
              <dgm:constr type="l" for="ch" forName="parent_text_7" refType="w" fact="0.485"/>
              <dgm:constr type="t" for="ch" forName="parent_text_7" refType="h" fact="0.87"/>
              <dgm:constr type="w" for="ch" forName="parent_text_7" refType="w" fact="0.347"/>
              <dgm:constr type="h" for="ch" forName="parent_text_7" refType="h" fact="0.13"/>
              <dgm:constr type="l" for="ch" forName="accent_6" refType="w" fact="0.3478"/>
              <dgm:constr type="t" for="ch" forName="accent_6" refType="h" fact="0.6133"/>
              <dgm:constr type="w" for="ch" forName="accent_6" refType="w" fact="0.0386"/>
              <dgm:constr type="h" for="ch" forName="accent_6" refType="h" fact="0.04"/>
            </dgm:constrLst>
          </dgm:else>
        </dgm:choose>
        <dgm:layoutNode name="accent_6" styleLbl="alignNode1">
          <dgm:alg type="sp"/>
          <dgm:shape xmlns:r="http://schemas.openxmlformats.org/officeDocument/2006/relationships" type="donut" r:blip="">
            <dgm:adjLst>
              <dgm:adj idx="1" val="0.0746"/>
            </dgm:adjLst>
          </dgm:shape>
          <dgm:presOf/>
        </dgm:layoutNode>
      </dgm:if>
      <dgm:else name="Name30">
        <dgm:alg type="composite">
          <dgm:param type="ar" val="0.9705"/>
        </dgm:alg>
        <dgm:choose name="Name31">
          <dgm:if name="Name32" func="var" arg="dir" op="equ" val="norm">
            <dgm:constrLst>
              <dgm:constr type="primFontSz" for="des" ptType="node" op="equ" val="65"/>
              <dgm:constr type="l" for="ch" forName="accent_1" refType="w" fact="0.7599"/>
              <dgm:constr type="t" for="ch" forName="accent_1" refType="h" fact="0.925"/>
              <dgm:constr type="w" for="ch" forName="accent_1" refType="w" fact="0.0386"/>
              <dgm:constr type="h" for="ch" forName="accent_1" refType="h" fact="0.0375"/>
              <dgm:constr type="l" for="ch" forName="accent_2" refType="w" fact="0.6182"/>
              <dgm:constr type="t" for="ch" forName="accent_2" refType="h" fact="0.575"/>
              <dgm:constr type="w" for="ch" forName="accent_2" refType="w" fact="0.0386"/>
              <dgm:constr type="h" for="ch" forName="accent_2" refType="h" fact="0.0375"/>
              <dgm:constr type="l" for="ch" forName="image_accent_8" refType="w" fact="0.6449"/>
              <dgm:constr type="t" for="ch" forName="image_accent_8" refType="h" fact="0.8508"/>
              <dgm:constr type="w" for="ch" forName="image_accent_8" refType="w" fact="0.1022"/>
              <dgm:constr type="h" for="ch" forName="image_accent_8" refType="h" fact="0.0992"/>
              <dgm:constr type="l" for="ch" forName="image_8" refType="w" fact="0.6538"/>
              <dgm:constr type="t" for="ch" forName="image_8" refType="h" fact="0.8595"/>
              <dgm:constr type="w" for="ch" forName="image_8" refType="w" fact="0.0844"/>
              <dgm:constr type="h" for="ch" forName="image_8" refType="h" fact="0.0819"/>
              <dgm:constr type="l" for="ch" forName="image_accent_7" refType="w" fact="0.5291"/>
              <dgm:constr type="t" for="ch" forName="image_accent_7" refType="h" fact="0.7805"/>
              <dgm:constr type="w" for="ch" forName="image_accent_7" refType="w" fact="0.1103"/>
              <dgm:constr type="h" for="ch" forName="image_accent_7" refType="h" fact="0.107"/>
              <dgm:constr type="l" for="ch" forName="image_7" refType="w" fact="0.5356"/>
              <dgm:constr type="t" for="ch" forName="image_7" refType="h" fact="0.7868"/>
              <dgm:constr type="w" for="ch" forName="image_7" refType="w" fact="0.0973"/>
              <dgm:constr type="h" for="ch" forName="image_7" refType="h" fact="0.0944"/>
              <dgm:constr type="l" for="ch" forName="image_accent_6" refType="w" fact="0.3864"/>
              <dgm:constr type="t" for="ch" forName="image_accent_6" refType="h" fact="0.6375"/>
              <dgm:constr type="w" for="ch" forName="image_accent_6" refType="w" fact="0.1757"/>
              <dgm:constr type="h" for="ch" forName="image_accent_6" refType="h" fact="0.1706"/>
              <dgm:constr type="l" for="ch" forName="image_6" refType="w" fact="0.3957"/>
              <dgm:constr type="t" for="ch" forName="image_6" refType="h" fact="0.6465"/>
              <dgm:constr type="w" for="ch" forName="image_6" refType="w" fact="0.1572"/>
              <dgm:constr type="h" for="ch" forName="image_6" refType="h" fact="0.1525"/>
              <dgm:constr type="l" for="ch" forName="image_accent_5" refType="w" fact="0.5301"/>
              <dgm:constr type="t" for="ch" forName="image_accent_5" refType="h" fact="0.0555"/>
              <dgm:constr type="w" for="ch" forName="image_accent_5" refType="w" fact="0.1022"/>
              <dgm:constr type="h" for="ch" forName="image_accent_5" refType="h" fact="0.0992"/>
              <dgm:constr type="l" for="ch" forName="image_5" refType="w" fact="0.5361"/>
              <dgm:constr type="t" for="ch" forName="image_5" refType="h" fact="0.0613"/>
              <dgm:constr type="w" for="ch" forName="image_5" refType="w" fact="0.0902"/>
              <dgm:constr type="h" for="ch" forName="image_5" refType="h" fact="0.0875"/>
              <dgm:constr type="l" for="ch" forName="image_accent_4" refType="w" fact="0.4528"/>
              <dgm:constr type="t" for="ch" forName="image_accent_4" refType="h" fact="0.1555"/>
              <dgm:constr type="w" for="ch" forName="image_accent_4" refType="w" fact="0.1103"/>
              <dgm:constr type="h" for="ch" forName="image_accent_4" refType="h" fact="0.107"/>
              <dgm:constr type="l" for="ch" forName="image_4" refType="w" fact="0.4593"/>
              <dgm:constr type="t" for="ch" forName="image_4" refType="h" fact="0.1618"/>
              <dgm:constr type="w" for="ch" forName="image_4" refType="w" fact="0.0973"/>
              <dgm:constr type="h" for="ch" forName="image_4" refType="h" fact="0.0944"/>
              <dgm:constr type="l" for="ch" forName="image_accent_2" refType="w" fact="0.4832"/>
              <dgm:constr type="t" for="ch" forName="image_accent_2" refType="h" fact="0.4593"/>
              <dgm:constr type="w" for="ch" forName="image_accent_2" refType="w" fact="0.1226"/>
              <dgm:constr type="h" for="ch" forName="image_accent_2" refType="h" fact="0.119"/>
              <dgm:constr type="l" for="ch" forName="image_2" refType="w" fact="0.4904"/>
              <dgm:constr type="t" for="ch" forName="image_2" refType="h" fact="0.4663"/>
              <dgm:constr type="w" for="ch" forName="image_2" refType="w" fact="0.1082"/>
              <dgm:constr type="h" for="ch" forName="image_2" refType="h" fact="0.105"/>
              <dgm:constr type="l" for="ch" forName="image_accent_3" refType="w" fact="0.4352"/>
              <dgm:constr type="t" for="ch" forName="image_accent_3" refType="h" fact="0.2913"/>
              <dgm:constr type="w" for="ch" forName="image_accent_3" refType="w" fact="0.1573"/>
              <dgm:constr type="h" for="ch" forName="image_accent_3" refType="h" fact="0.1526"/>
              <dgm:constr type="l" for="ch" forName="image_3" refType="w" fact="0.4435"/>
              <dgm:constr type="t" for="ch" forName="image_3" refType="h" fact="0.2993"/>
              <dgm:constr type="w" for="ch" forName="image_3" refType="w" fact="0.1407"/>
              <dgm:constr type="h" for="ch" forName="image_3" refType="h" fact="0.1365"/>
              <dgm:constr type="l" for="ch" forName="image_accent_1" refType="w" fact="0.2318"/>
              <dgm:constr type="t" for="ch" forName="image_accent_1" refType="h" fact="0.4163"/>
              <dgm:constr type="w" for="ch" forName="image_accent_1" refType="w" fact="0.2344"/>
              <dgm:constr type="h" for="ch" forName="image_accent_1" refType="h" fact="0.2275"/>
              <dgm:constr type="l" for="ch" forName="image_1" refType="w" fact="0.2408"/>
              <dgm:constr type="t" for="ch" forName="image_1" refType="h" fact="0.425"/>
              <dgm:constr type="w" for="ch" forName="image_1" refType="w" fact="0.2164"/>
              <dgm:constr type="h" for="ch" forName="image_1" refType="h" fact="0.21"/>
              <dgm:constr type="l" for="ch" forName="parent_text_1" refType="w" fact="0"/>
              <dgm:constr type="t" for="ch" forName="parent_text_1" refType="h" fact="0.2993"/>
              <dgm:constr type="w" for="ch" forName="parent_text_1" refType="w" fact="0.3478"/>
              <dgm:constr type="h" for="ch" forName="parent_text_1" refType="h" fact="0.11"/>
              <dgm:constr type="l" for="ch" forName="accent_3" refType="w" fact="0.3813"/>
              <dgm:constr type="t" for="ch" forName="accent_3" refType="h" fact="0.2488"/>
              <dgm:constr type="w" for="ch" forName="accent_3" refType="w" fact="0.0696"/>
              <dgm:constr type="h" for="ch" forName="accent_3" refType="h" fact="0.0675"/>
              <dgm:constr type="l" for="ch" forName="parent_text_2" refType="w" fact="0.6311"/>
              <dgm:constr type="t" for="ch" forName="parent_text_2" refType="h" fact="0.4663"/>
              <dgm:constr type="w" for="ch" forName="parent_text_2" refType="w" fact="0.3478"/>
              <dgm:constr type="h" for="ch" forName="parent_text_2" refType="h" fact="0.105"/>
              <dgm:constr type="l" for="ch" forName="parent_text_4" refType="w" fact="0.5878"/>
              <dgm:constr type="t" for="ch" forName="parent_text_4" refType="h" fact="0.1618"/>
              <dgm:constr type="w" for="ch" forName="parent_text_4" refType="w" fact="0.3478"/>
              <dgm:constr type="h" for="ch" forName="parent_text_4" refType="h" fact="0.0944"/>
              <dgm:constr type="l" for="ch" forName="accent_4" refType="w" fact="0.7038"/>
              <dgm:constr type="t" for="ch" forName="accent_4" refType="h" fact="0"/>
              <dgm:constr type="w" for="ch" forName="accent_4" refType="w" fact="0.0258"/>
              <dgm:constr type="h" for="ch" forName="accent_4" refType="h" fact="0.025"/>
              <dgm:constr type="l" for="ch" forName="parent_text_5" refType="w" fact="0.6522"/>
              <dgm:constr type="t" for="ch" forName="parent_text_5" refType="h" fact="0.0625"/>
              <dgm:constr type="w" for="ch" forName="parent_text_5" refType="w" fact="0.3478"/>
              <dgm:constr type="h" for="ch" forName="parent_text_5" refType="h" fact="0.0863"/>
              <dgm:constr type="l" for="ch" forName="parent_text_3" refType="w" fact="0.6182"/>
              <dgm:constr type="t" for="ch" forName="parent_text_3" refType="h" fact="0.2993"/>
              <dgm:constr type="w" for="ch" forName="parent_text_3" refType="w" fact="0.3478"/>
              <dgm:constr type="h" for="ch" forName="parent_text_3" refType="h" fact="0.1365"/>
              <dgm:constr type="l" for="ch" forName="parent_text_6" refType="w" fact="0.02"/>
              <dgm:constr type="t" for="ch" forName="parent_text_6" refType="h" fact="0.6465"/>
              <dgm:constr type="w" for="ch" forName="parent_text_6" refType="w" fact="0.3478"/>
              <dgm:constr type="h" for="ch" forName="parent_text_6" refType="h" fact="0.1525"/>
              <dgm:constr type="l" for="ch" forName="accent_5" refType="w" fact="0.6265"/>
              <dgm:constr type="t" for="ch" forName="accent_5" refType="h" fact="0.02"/>
              <dgm:constr type="w" for="ch" forName="accent_5" refType="w" fact="0.0515"/>
              <dgm:constr type="h" for="ch" forName="accent_5" refType="h" fact="0.05"/>
              <dgm:constr type="l" for="ch" forName="parent_text_7" refType="w" fact="0.165"/>
              <dgm:constr type="t" for="ch" forName="parent_text_7" refType="h" fact="0.81"/>
              <dgm:constr type="w" for="ch" forName="parent_text_7" refType="w" fact="0.3478"/>
              <dgm:constr type="h" for="ch" forName="parent_text_7" refType="h" fact="0.077"/>
              <dgm:constr type="l" for="ch" forName="parent_text_8" refType="w" fact="0.275"/>
              <dgm:constr type="t" for="ch" forName="parent_text_8" refType="h" fact="0.89"/>
              <dgm:constr type="w" for="ch" forName="parent_text_8" refType="w" fact="0.3478"/>
              <dgm:constr type="h" for="ch" forName="parent_text_8" refType="h" fact="0.11"/>
            </dgm:constrLst>
          </dgm:if>
          <dgm:else name="Name33">
            <dgm:constrLst>
              <dgm:constr type="primFontSz" for="des" ptType="node" op="equ" val="65"/>
              <dgm:constr type="l" for="ch" forName="accent_1" refType="w" fact="0.2014"/>
              <dgm:constr type="t" for="ch" forName="accent_1" refType="h" fact="0.925"/>
              <dgm:constr type="w" for="ch" forName="accent_1" refType="w" fact="0.0386"/>
              <dgm:constr type="h" for="ch" forName="accent_1" refType="h" fact="0.0375"/>
              <dgm:constr type="l" for="ch" forName="accent_2" refType="w" fact="0.3431"/>
              <dgm:constr type="t" for="ch" forName="accent_2" refType="h" fact="0.575"/>
              <dgm:constr type="w" for="ch" forName="accent_2" refType="w" fact="0.0386"/>
              <dgm:constr type="h" for="ch" forName="accent_2" refType="h" fact="0.0375"/>
              <dgm:constr type="l" for="ch" forName="image_accent_8" refType="w" fact="0.253"/>
              <dgm:constr type="t" for="ch" forName="image_accent_8" refType="h" fact="0.8508"/>
              <dgm:constr type="w" for="ch" forName="image_accent_8" refType="w" fact="0.1022"/>
              <dgm:constr type="h" for="ch" forName="image_accent_8" refType="h" fact="0.0992"/>
              <dgm:constr type="l" for="ch" forName="image_8" refType="w" fact="0.2619"/>
              <dgm:constr type="t" for="ch" forName="image_8" refType="h" fact="0.8595"/>
              <dgm:constr type="w" for="ch" forName="image_8" refType="w" fact="0.0844"/>
              <dgm:constr type="h" for="ch" forName="image_8" refType="h" fact="0.0819"/>
              <dgm:constr type="l" for="ch" forName="image_accent_7" refType="w" fact="0.3606"/>
              <dgm:constr type="t" for="ch" forName="image_accent_7" refType="h" fact="0.7805"/>
              <dgm:constr type="w" for="ch" forName="image_accent_7" refType="w" fact="0.1103"/>
              <dgm:constr type="h" for="ch" forName="image_accent_7" refType="h" fact="0.107"/>
              <dgm:constr type="l" for="ch" forName="image_7" refType="w" fact="0.3671"/>
              <dgm:constr type="t" for="ch" forName="image_7" refType="h" fact="0.7868"/>
              <dgm:constr type="w" for="ch" forName="image_7" refType="w" fact="0.0973"/>
              <dgm:constr type="h" for="ch" forName="image_7" refType="h" fact="0.0944"/>
              <dgm:constr type="l" for="ch" forName="image_accent_6" refType="w" fact="0.4379"/>
              <dgm:constr type="t" for="ch" forName="image_accent_6" refType="h" fact="0.6375"/>
              <dgm:constr type="w" for="ch" forName="image_accent_6" refType="w" fact="0.1757"/>
              <dgm:constr type="h" for="ch" forName="image_accent_6" refType="h" fact="0.1706"/>
              <dgm:constr type="l" for="ch" forName="image_6" refType="w" fact="0.4471"/>
              <dgm:constr type="t" for="ch" forName="image_6" refType="h" fact="0.6465"/>
              <dgm:constr type="w" for="ch" forName="image_6" refType="w" fact="0.1572"/>
              <dgm:constr type="h" for="ch" forName="image_6" refType="h" fact="0.1525"/>
              <dgm:constr type="l" for="ch" forName="image_accent_5" refType="w" fact="0.3677"/>
              <dgm:constr type="t" for="ch" forName="image_accent_5" refType="h" fact="0.0555"/>
              <dgm:constr type="w" for="ch" forName="image_accent_5" refType="w" fact="0.1022"/>
              <dgm:constr type="h" for="ch" forName="image_accent_5" refType="h" fact="0.0992"/>
              <dgm:constr type="l" for="ch" forName="image_5" refType="w" fact="0.3738"/>
              <dgm:constr type="t" for="ch" forName="image_5" refType="h" fact="0.0613"/>
              <dgm:constr type="w" for="ch" forName="image_5" refType="w" fact="0.0902"/>
              <dgm:constr type="h" for="ch" forName="image_5" refType="h" fact="0.0875"/>
              <dgm:constr type="l" for="ch" forName="image_accent_4" refType="w" fact="0.437"/>
              <dgm:constr type="t" for="ch" forName="image_accent_4" refType="h" fact="0.1555"/>
              <dgm:constr type="w" for="ch" forName="image_accent_4" refType="w" fact="0.1103"/>
              <dgm:constr type="h" for="ch" forName="image_accent_4" refType="h" fact="0.107"/>
              <dgm:constr type="l" for="ch" forName="image_4" refType="w" fact="0.4434"/>
              <dgm:constr type="t" for="ch" forName="image_4" refType="h" fact="0.1618"/>
              <dgm:constr type="w" for="ch" forName="image_4" refType="w" fact="0.0973"/>
              <dgm:constr type="h" for="ch" forName="image_4" refType="h" fact="0.0944"/>
              <dgm:constr type="l" for="ch" forName="image_accent_2" refType="w" fact="0.3942"/>
              <dgm:constr type="t" for="ch" forName="image_accent_2" refType="h" fact="0.4593"/>
              <dgm:constr type="w" for="ch" forName="image_accent_2" refType="w" fact="0.1226"/>
              <dgm:constr type="h" for="ch" forName="image_accent_2" refType="h" fact="0.119"/>
              <dgm:constr type="l" for="ch" forName="image_2" refType="w" fact="0.4014"/>
              <dgm:constr type="t" for="ch" forName="image_2" refType="h" fact="0.4663"/>
              <dgm:constr type="w" for="ch" forName="image_2" refType="w" fact="0.1082"/>
              <dgm:constr type="h" for="ch" forName="image_2" refType="h" fact="0.105"/>
              <dgm:constr type="l" for="ch" forName="image_accent_3" refType="w" fact="0.4075"/>
              <dgm:constr type="t" for="ch" forName="image_accent_3" refType="h" fact="0.2913"/>
              <dgm:constr type="w" for="ch" forName="image_accent_3" refType="w" fact="0.1573"/>
              <dgm:constr type="h" for="ch" forName="image_accent_3" refType="h" fact="0.1526"/>
              <dgm:constr type="l" for="ch" forName="image_3" refType="w" fact="0.4158"/>
              <dgm:constr type="t" for="ch" forName="image_3" refType="h" fact="0.2993"/>
              <dgm:constr type="w" for="ch" forName="image_3" refType="w" fact="0.1407"/>
              <dgm:constr type="h" for="ch" forName="image_3" refType="h" fact="0.1365"/>
              <dgm:constr type="l" for="ch" forName="image_accent_1" refType="w" fact="0.5338"/>
              <dgm:constr type="t" for="ch" forName="image_accent_1" refType="h" fact="0.4163"/>
              <dgm:constr type="w" for="ch" forName="image_accent_1" refType="w" fact="0.2344"/>
              <dgm:constr type="h" for="ch" forName="image_accent_1" refType="h" fact="0.2275"/>
              <dgm:constr type="l" for="ch" forName="image_1" refType="w" fact="0.5428"/>
              <dgm:constr type="t" for="ch" forName="image_1" refType="h" fact="0.425"/>
              <dgm:constr type="w" for="ch" forName="image_1" refType="w" fact="0.2164"/>
              <dgm:constr type="h" for="ch" forName="image_1" refType="h" fact="0.21"/>
              <dgm:constr type="l" for="ch" forName="parent_text_1" refType="w" fact="0.6522"/>
              <dgm:constr type="t" for="ch" forName="parent_text_1" refType="h" fact="0.2993"/>
              <dgm:constr type="w" for="ch" forName="parent_text_1" refType="w" fact="0.3478"/>
              <dgm:constr type="h" for="ch" forName="parent_text_1" refType="h" fact="0.11"/>
              <dgm:constr type="l" for="ch" forName="accent_3" refType="w" fact="0.5492"/>
              <dgm:constr type="t" for="ch" forName="accent_3" refType="h" fact="0.2488"/>
              <dgm:constr type="w" for="ch" forName="accent_3" refType="w" fact="0.0696"/>
              <dgm:constr type="h" for="ch" forName="accent_3" refType="h" fact="0.0675"/>
              <dgm:constr type="l" for="ch" forName="parent_text_2" refType="w" fact="0.0211"/>
              <dgm:constr type="t" for="ch" forName="parent_text_2" refType="h" fact="0.4663"/>
              <dgm:constr type="w" for="ch" forName="parent_text_2" refType="w" fact="0.3478"/>
              <dgm:constr type="h" for="ch" forName="parent_text_2" refType="h" fact="0.105"/>
              <dgm:constr type="l" for="ch" forName="parent_text_4" refType="w" fact="0.0635"/>
              <dgm:constr type="t" for="ch" forName="parent_text_4" refType="h" fact="0.1618"/>
              <dgm:constr type="w" for="ch" forName="parent_text_4" refType="w" fact="0.3478"/>
              <dgm:constr type="h" for="ch" forName="parent_text_4" refType="h" fact="0.0944"/>
              <dgm:constr type="l" for="ch" forName="accent_4" refType="w" fact="0.2705"/>
              <dgm:constr type="t" for="ch" forName="accent_4" refType="h" fact="0"/>
              <dgm:constr type="w" for="ch" forName="accent_4" refType="w" fact="0.0258"/>
              <dgm:constr type="h" for="ch" forName="accent_4" refType="h" fact="0.025"/>
              <dgm:constr type="l" for="ch" forName="parent_text_5" refType="w" fact="0"/>
              <dgm:constr type="t" for="ch" forName="parent_text_5" refType="h" fact="0.0625"/>
              <dgm:constr type="w" for="ch" forName="parent_text_5" refType="w" fact="0.3478"/>
              <dgm:constr type="h" for="ch" forName="parent_text_5" refType="h" fact="0.0863"/>
              <dgm:constr type="l" for="ch" forName="parent_text_3" refType="w" fact="0.034"/>
              <dgm:constr type="t" for="ch" forName="parent_text_3" refType="h" fact="0.2993"/>
              <dgm:constr type="w" for="ch" forName="parent_text_3" refType="w" fact="0.3478"/>
              <dgm:constr type="h" for="ch" forName="parent_text_3" refType="h" fact="0.1365"/>
              <dgm:constr type="l" for="ch" forName="parent_text_6" refType="w" fact="0.635"/>
              <dgm:constr type="t" for="ch" forName="parent_text_6" refType="h" fact="0.6465"/>
              <dgm:constr type="w" for="ch" forName="parent_text_6" refType="w" fact="0.3478"/>
              <dgm:constr type="h" for="ch" forName="parent_text_6" refType="h" fact="0.1525"/>
              <dgm:constr type="l" for="ch" forName="accent_5" refType="w" fact="0.322"/>
              <dgm:constr type="t" for="ch" forName="accent_5" refType="h" fact="0.02"/>
              <dgm:constr type="w" for="ch" forName="accent_5" refType="w" fact="0.0515"/>
              <dgm:constr type="h" for="ch" forName="accent_5" refType="h" fact="0.05"/>
              <dgm:constr type="l" for="ch" forName="parent_text_7" refType="w" fact="0.49"/>
              <dgm:constr type="t" for="ch" forName="parent_text_7" refType="h" fact="0.81"/>
              <dgm:constr type="w" for="ch" forName="parent_text_7" refType="w" fact="0.3478"/>
              <dgm:constr type="h" for="ch" forName="parent_text_7" refType="h" fact="0.077"/>
              <dgm:constr type="l" for="ch" forName="parent_text_8" refType="w" fact="0.375"/>
              <dgm:constr type="t" for="ch" forName="parent_text_8" refType="h" fact="0.89"/>
              <dgm:constr type="w" for="ch" forName="parent_text_8" refType="w" fact="0.3478"/>
              <dgm:constr type="h" for="ch" forName="parent_text_8" refType="h" fact="0.11"/>
            </dgm:constrLst>
          </dgm:else>
        </dgm:choose>
      </dgm:else>
    </dgm:choose>
    <dgm:forEach name="wrapper" axis="self" ptType="parTrans">
      <dgm:forEach name="wrapper2" axis="self" ptType="sibTrans" st="2">
        <dgm:forEach name="imageAccentRepeat" axis="self">
          <dgm:layoutNode name="imageAccentRepeatNode" styleLbl="alignNode1">
            <dgm:alg type="sp"/>
            <dgm:shape xmlns:r="http://schemas.openxmlformats.org/officeDocument/2006/relationships" type="ellipse" r:blip="">
              <dgm:adjLst/>
            </dgm:shape>
            <dgm:presOf/>
          </dgm:layoutNode>
        </dgm:forEach>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forEach name="Name34" axis="ch" ptType="node" cnt="1">
      <dgm:layoutNode name="parent_text_1" styleLbl="revTx">
        <dgm:varLst>
          <dgm:chMax val="0"/>
          <dgm:chPref val="0"/>
          <dgm:bulletEnabled val="1"/>
        </dgm:varLst>
        <dgm:choose name="Name35">
          <dgm:if name="Name36" func="var" arg="dir" op="equ" val="norm">
            <dgm:alg type="tx">
              <dgm:param type="parTxLTRAlign" val="r"/>
              <dgm:param type="shpTxLTRAlignCh" val="r"/>
              <dgm:param type="txAnchorVert" val="b"/>
              <dgm:param type="lnSpCh" val="15"/>
            </dgm:alg>
          </dgm:if>
          <dgm:else name="Name37">
            <dgm:alg type="tx">
              <dgm:param type="parTxLTRAlign" val="l"/>
              <dgm:param type="shpTxLTRAlignCh" val="l"/>
              <dgm:param type="txAnchorVert" val="b"/>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01"/>
        </dgm:constrLst>
        <dgm:ruleLst>
          <dgm:rule type="primFontSz" val="5" fact="NaN" max="NaN"/>
        </dgm:ruleLst>
      </dgm:layoutNode>
      <dgm:layoutNode name="image_accent_1">
        <dgm:alg type="sp"/>
        <dgm:shape xmlns:r="http://schemas.openxmlformats.org/officeDocument/2006/relationships" r:blip="">
          <dgm:adjLst/>
        </dgm:shape>
        <dgm:presOf/>
        <dgm:constrLst/>
        <dgm:forEach name="Name38" ref="imageAccentRepeat"/>
      </dgm:layoutNode>
      <dgm:layoutNode name="accent_1" styleLbl="alignNode1">
        <dgm:alg type="sp"/>
        <dgm:shape xmlns:r="http://schemas.openxmlformats.org/officeDocument/2006/relationships" type="donut" r:blip="">
          <dgm:adjLst>
            <dgm:adj idx="1" val="0.0746"/>
          </dgm:adjLst>
        </dgm:shape>
        <dgm:presOf/>
      </dgm:layoutNode>
    </dgm:forEach>
    <dgm:forEach name="Name39" axis="ch" ptType="sibTrans" hideLastTrans="0" cnt="1">
      <dgm:layoutNode name="image_1">
        <dgm:alg type="sp"/>
        <dgm:shape xmlns:r="http://schemas.openxmlformats.org/officeDocument/2006/relationships" r:blip="">
          <dgm:adjLst/>
        </dgm:shape>
        <dgm:presOf/>
        <dgm:constrLst/>
        <dgm:forEach name="Name40" ref="imageRepeat"/>
      </dgm:layoutNode>
    </dgm:forEach>
    <dgm:forEach name="Name41" axis="ch" ptType="node" st="2" cnt="1">
      <dgm:layoutNode name="parent_text_2" styleLbl="revTx">
        <dgm:varLst>
          <dgm:chMax val="0"/>
          <dgm:chPref val="0"/>
          <dgm:bulletEnabled val="1"/>
        </dgm:varLst>
        <dgm:choose name="Name42">
          <dgm:if name="Name43" func="var" arg="dir" op="equ" val="norm">
            <dgm:alg type="tx">
              <dgm:param type="parTxLTRAlign" val="l"/>
              <dgm:param type="lnSpCh" val="15"/>
            </dgm:alg>
          </dgm:if>
          <dgm:else name="Name44">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2">
        <dgm:alg type="sp"/>
        <dgm:shape xmlns:r="http://schemas.openxmlformats.org/officeDocument/2006/relationships" r:blip="">
          <dgm:adjLst/>
        </dgm:shape>
        <dgm:presOf/>
        <dgm:constrLst/>
        <dgm:forEach name="Name45" ref="imageAccentRepeat"/>
      </dgm:layoutNode>
    </dgm:forEach>
    <dgm:forEach name="Name46" axis="ch" ptType="sibTrans" hideLastTrans="0" st="2" cnt="1">
      <dgm:layoutNode name="image_2">
        <dgm:alg type="sp"/>
        <dgm:shape xmlns:r="http://schemas.openxmlformats.org/officeDocument/2006/relationships" r:blip="">
          <dgm:adjLst/>
        </dgm:shape>
        <dgm:presOf/>
        <dgm:constrLst/>
        <dgm:forEach name="Name47" ref="imageRepeat"/>
      </dgm:layoutNode>
    </dgm:forEach>
    <dgm:forEach name="Name48" axis="ch" ptType="node" st="3" cnt="1">
      <dgm:layoutNode name="image_accent_3">
        <dgm:alg type="sp"/>
        <dgm:shape xmlns:r="http://schemas.openxmlformats.org/officeDocument/2006/relationships" r:blip="">
          <dgm:adjLst/>
        </dgm:shape>
        <dgm:presOf/>
        <dgm:constrLst/>
        <dgm:forEach name="Name49" ref="imageAccentRepeat"/>
      </dgm:layoutNode>
      <dgm:layoutNode name="parent_text_3" styleLbl="revTx">
        <dgm:varLst>
          <dgm:chMax val="0"/>
          <dgm:chPref val="0"/>
          <dgm:bulletEnabled val="1"/>
        </dgm:varLst>
        <dgm:choose name="Name50">
          <dgm:if name="Name51" func="var" arg="dir" op="equ" val="norm">
            <dgm:alg type="tx">
              <dgm:param type="parTxLTRAlign" val="l"/>
              <dgm:param type="lnSpCh" val="15"/>
            </dgm:alg>
          </dgm:if>
          <dgm:else name="Name52">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2" styleLbl="alignNode1">
        <dgm:alg type="sp"/>
        <dgm:shape xmlns:r="http://schemas.openxmlformats.org/officeDocument/2006/relationships" type="donut" r:blip="">
          <dgm:adjLst>
            <dgm:adj idx="1" val="0.0746"/>
          </dgm:adjLst>
        </dgm:shape>
        <dgm:presOf/>
      </dgm:layoutNode>
      <dgm:layoutNode name="accent_3" styleLbl="alignNode1">
        <dgm:alg type="sp"/>
        <dgm:shape xmlns:r="http://schemas.openxmlformats.org/officeDocument/2006/relationships" type="donut" r:blip="">
          <dgm:adjLst>
            <dgm:adj idx="1" val="0.0746"/>
          </dgm:adjLst>
        </dgm:shape>
        <dgm:presOf/>
      </dgm:layoutNode>
    </dgm:forEach>
    <dgm:forEach name="Name53" axis="ch" ptType="sibTrans" hideLastTrans="0" st="3" cnt="1">
      <dgm:layoutNode name="image_3">
        <dgm:alg type="sp"/>
        <dgm:shape xmlns:r="http://schemas.openxmlformats.org/officeDocument/2006/relationships" r:blip="">
          <dgm:adjLst/>
        </dgm:shape>
        <dgm:presOf/>
        <dgm:constrLst/>
        <dgm:forEach name="Name54" ref="imageRepeat"/>
      </dgm:layoutNode>
    </dgm:forEach>
    <dgm:forEach name="Name55" axis="ch" ptType="node" st="4" cnt="1">
      <dgm:layoutNode name="image_accent_4">
        <dgm:alg type="sp"/>
        <dgm:shape xmlns:r="http://schemas.openxmlformats.org/officeDocument/2006/relationships" r:blip="">
          <dgm:adjLst/>
        </dgm:shape>
        <dgm:presOf/>
        <dgm:constrLst/>
        <dgm:forEach name="Name56" ref="imageAccentRepeat"/>
      </dgm:layoutNode>
      <dgm:layoutNode name="parent_text_4" styleLbl="revTx">
        <dgm:varLst>
          <dgm:chMax val="0"/>
          <dgm:chPref val="0"/>
          <dgm:bulletEnabled val="1"/>
        </dgm:varLst>
        <dgm:choose name="Name57">
          <dgm:if name="Name58" func="var" arg="dir" op="equ" val="norm">
            <dgm:alg type="tx">
              <dgm:param type="parTxLTRAlign" val="l"/>
              <dgm:param type="lnSpCh" val="15"/>
            </dgm:alg>
          </dgm:if>
          <dgm:else name="Name59">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accent_4" styleLbl="alignNode1">
        <dgm:alg type="sp"/>
        <dgm:shape xmlns:r="http://schemas.openxmlformats.org/officeDocument/2006/relationships" type="donut" r:blip="">
          <dgm:adjLst>
            <dgm:adj idx="1" val="0.0746"/>
          </dgm:adjLst>
        </dgm:shape>
        <dgm:presOf/>
      </dgm:layoutNode>
    </dgm:forEach>
    <dgm:forEach name="Name60" axis="ch" ptType="sibTrans" hideLastTrans="0" st="4" cnt="1">
      <dgm:layoutNode name="image_4">
        <dgm:alg type="sp"/>
        <dgm:shape xmlns:r="http://schemas.openxmlformats.org/officeDocument/2006/relationships" r:blip="">
          <dgm:adjLst/>
        </dgm:shape>
        <dgm:presOf/>
        <dgm:constrLst/>
        <dgm:forEach name="Name61" ref="imageRepeat"/>
      </dgm:layoutNode>
    </dgm:forEach>
    <dgm:forEach name="Name62" axis="ch" ptType="node" st="5" cnt="1">
      <dgm:layoutNode name="image_accent_5">
        <dgm:alg type="sp"/>
        <dgm:shape xmlns:r="http://schemas.openxmlformats.org/officeDocument/2006/relationships" r:blip="">
          <dgm:adjLst/>
        </dgm:shape>
        <dgm:presOf/>
        <dgm:constrLst/>
        <dgm:forEach name="Name63" ref="imageAccentRepeat"/>
      </dgm:layoutNode>
      <dgm:layoutNode name="parent_text_5" styleLbl="revTx">
        <dgm:varLst>
          <dgm:chMax val="0"/>
          <dgm:chPref val="0"/>
          <dgm:bulletEnabled val="1"/>
        </dgm:varLst>
        <dgm:choose name="Name64">
          <dgm:if name="Name65" func="var" arg="dir" op="equ" val="norm">
            <dgm:alg type="tx">
              <dgm:param type="parTxLTRAlign" val="l"/>
              <dgm:param type="lnSpCh" val="15"/>
            </dgm:alg>
          </dgm:if>
          <dgm:else name="Name66">
            <dgm:alg type="tx">
              <dgm:param type="parTxLTRAlign" val="r"/>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sibTrans" hideLastTrans="0" st="5" cnt="1">
      <dgm:layoutNode name="image_5">
        <dgm:alg type="sp"/>
        <dgm:shape xmlns:r="http://schemas.openxmlformats.org/officeDocument/2006/relationships" r:blip="">
          <dgm:adjLst/>
        </dgm:shape>
        <dgm:presOf/>
        <dgm:constrLst/>
        <dgm:forEach name="Name68" ref="imageRepeat"/>
      </dgm:layoutNode>
    </dgm:forEach>
    <dgm:forEach name="Name69" axis="ch" ptType="node" st="6" cnt="1">
      <dgm:layoutNode name="parent_text_6" styleLbl="revTx">
        <dgm:varLst>
          <dgm:chMax val="0"/>
          <dgm:chPref val="0"/>
          <dgm:bulletEnabled val="1"/>
        </dgm:varLst>
        <dgm:choose name="Name70">
          <dgm:if name="Name71" func="var" arg="dir" op="equ" val="norm">
            <dgm:alg type="tx">
              <dgm:param type="parTxLTRAlign" val="r"/>
              <dgm:param type="shpTxLTRAlignCh" val="r"/>
              <dgm:param type="lnSpCh" val="15"/>
            </dgm:alg>
          </dgm:if>
          <dgm:else name="Name72">
            <dgm:alg type="tx">
              <dgm:param type="parTxLTRAlign" val="l"/>
              <dgm:param type="shpTxLTRAlignCh" val="l"/>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6">
        <dgm:alg type="sp"/>
        <dgm:shape xmlns:r="http://schemas.openxmlformats.org/officeDocument/2006/relationships" r:blip="">
          <dgm:adjLst/>
        </dgm:shape>
        <dgm:presOf/>
        <dgm:constrLst/>
        <dgm:forEach name="Name73" ref="imageAccentRepeat"/>
      </dgm:layoutNode>
      <dgm:layoutNode name="accent_5" styleLbl="alignNode1">
        <dgm:alg type="sp"/>
        <dgm:shape xmlns:r="http://schemas.openxmlformats.org/officeDocument/2006/relationships" type="donut" r:blip="">
          <dgm:adjLst>
            <dgm:adj idx="1" val="0.0746"/>
          </dgm:adjLst>
        </dgm:shape>
        <dgm:presOf/>
      </dgm:layoutNode>
    </dgm:forEach>
    <dgm:forEach name="Name74" axis="ch" ptType="sibTrans" hideLastTrans="0" st="6" cnt="1">
      <dgm:layoutNode name="image_6">
        <dgm:alg type="sp"/>
        <dgm:shape xmlns:r="http://schemas.openxmlformats.org/officeDocument/2006/relationships" r:blip="">
          <dgm:adjLst/>
        </dgm:shape>
        <dgm:presOf/>
        <dgm:constrLst/>
        <dgm:forEach name="Name75" ref="imageRepeat"/>
      </dgm:layoutNode>
    </dgm:forEach>
    <dgm:forEach name="Name76" axis="ch" ptType="node" st="7" cnt="1">
      <dgm:layoutNode name="parent_text_7" styleLbl="revTx">
        <dgm:varLst>
          <dgm:chMax val="0"/>
          <dgm:chPref val="0"/>
          <dgm:bulletEnabled val="1"/>
        </dgm:varLst>
        <dgm:choose name="Name77">
          <dgm:if name="Name78" func="var" arg="dir" op="equ" val="norm">
            <dgm:alg type="tx">
              <dgm:param type="parTxLTRAlign" val="r"/>
              <dgm:param type="shpTxLTRAlignCh" val="r"/>
              <dgm:param type="txAnchorVert" val="t"/>
              <dgm:param type="lnSpCh" val="15"/>
            </dgm:alg>
          </dgm:if>
          <dgm:else name="Name79">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7">
        <dgm:alg type="sp"/>
        <dgm:shape xmlns:r="http://schemas.openxmlformats.org/officeDocument/2006/relationships" r:blip="">
          <dgm:adjLst/>
        </dgm:shape>
        <dgm:presOf/>
        <dgm:constrLst/>
        <dgm:forEach name="Name80" ref="imageAccentRepeat"/>
      </dgm:layoutNode>
    </dgm:forEach>
    <dgm:forEach name="Name81" axis="ch" ptType="sibTrans" hideLastTrans="0" st="7" cnt="1">
      <dgm:layoutNode name="image_7">
        <dgm:alg type="sp"/>
        <dgm:shape xmlns:r="http://schemas.openxmlformats.org/officeDocument/2006/relationships" r:blip="">
          <dgm:adjLst/>
        </dgm:shape>
        <dgm:presOf/>
        <dgm:constrLst/>
        <dgm:forEach name="Name82" ref="imageRepeat"/>
      </dgm:layoutNode>
    </dgm:forEach>
    <dgm:forEach name="Name83" axis="ch" ptType="node" st="8" cnt="1">
      <dgm:layoutNode name="parent_text_8" styleLbl="revTx">
        <dgm:varLst>
          <dgm:chMax val="0"/>
          <dgm:chPref val="0"/>
          <dgm:bulletEnabled val="1"/>
        </dgm:varLst>
        <dgm:choose name="Name84">
          <dgm:if name="Name85" func="var" arg="dir" op="equ" val="norm">
            <dgm:alg type="tx">
              <dgm:param type="parTxLTRAlign" val="r"/>
              <dgm:param type="shpTxLTRAlignCh" val="r"/>
              <dgm:param type="txAnchorVert" val="t"/>
              <dgm:param type="lnSpCh" val="15"/>
            </dgm:alg>
          </dgm:if>
          <dgm:else name="Name86">
            <dgm:alg type="tx">
              <dgm:param type="parTxLTRAlign" val="l"/>
              <dgm:param type="shpTxLTRAlignCh" val="l"/>
              <dgm:param type="txAnchorVert" val="t"/>
              <dgm:param type="lnSpCh" val="15"/>
            </dgm:alg>
          </dgm:else>
        </dgm:choose>
        <dgm:shape xmlns:r="http://schemas.openxmlformats.org/officeDocument/2006/relationships" type="rect" r:blip="" zOrderOff="99999">
          <dgm:adjLst/>
        </dgm:shape>
        <dgm:presOf axis="desOr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image_accent_8">
        <dgm:alg type="sp"/>
        <dgm:shape xmlns:r="http://schemas.openxmlformats.org/officeDocument/2006/relationships" r:blip="">
          <dgm:adjLst/>
        </dgm:shape>
        <dgm:presOf/>
        <dgm:constrLst/>
        <dgm:forEach name="Name87" ref="imageAccentRepeat"/>
      </dgm:layoutNode>
    </dgm:forEach>
    <dgm:forEach name="Name88" axis="ch" ptType="sibTrans" hideLastTrans="0" st="8" cnt="1">
      <dgm:layoutNode name="image_8">
        <dgm:alg type="sp"/>
        <dgm:shape xmlns:r="http://schemas.openxmlformats.org/officeDocument/2006/relationships" r:blip="">
          <dgm:adjLst/>
        </dgm:shape>
        <dgm:presOf/>
        <dgm:constrLst/>
        <dgm:forEach name="Name89" ref="imageRepeat"/>
      </dgm:layoutNode>
    </dgm:forEach>
  </dgm:layoutNode>
</dgm:layoutDef>
</file>

<file path=ppt/diagrams/layout70.xml><?xml version="1.0" encoding="utf-8"?>
<dgm:layoutDef xmlns:dgm="http://schemas.openxmlformats.org/drawingml/2006/diagram" xmlns:a="http://schemas.openxmlformats.org/drawingml/2006/main" uniqueId="urn:microsoft.com/office/officeart/2005/8/layout/hProcess10#3">
  <dgm:title val=""/>
  <dgm:desc val=""/>
  <dgm:catLst>
    <dgm:cat type="process" pri="3000"/>
    <dgm:cat type="picture" pri="30000"/>
    <dgm:cat type="pictureconvert" pri="3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op="equ" fact="0.3333"/>
      <dgm:constr type="primFontSz" for="des" forName="txNode" op="equ" val="65"/>
      <dgm:constr type="primFontSz" for="des" forName="connTx" op="equ" val="55"/>
      <dgm:constr type="primFontSz" for="des" forName="connTx" refType="primFontSz" refFor="des" refForName="txNode" op="lte" fact="0.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imagSh"/>
              <dgm:constr type="w" for="ch" forName="imagSh" refType="w" fact="0.86"/>
              <dgm:constr type="t" for="ch" forName="imagSh"/>
              <dgm:constr type="h" for="ch" forName="imagSh" refType="w" refFor="ch" refForName="imagSh"/>
              <dgm:constr type="l" for="ch" forName="txNode" refType="w" fact="0.14"/>
              <dgm:constr type="w" for="ch" forName="txNode" refType="w" refFor="ch" refForName="imagSh"/>
              <dgm:constr type="t" for="ch" forName="txNode" refType="h" refFor="ch" refForName="imagSh" fact="0.6"/>
              <dgm:constr type="h" for="ch" forName="txNode" refType="h" refFor="ch" refForName="imagSh"/>
            </dgm:constrLst>
          </dgm:if>
          <dgm:else name="Name7">
            <dgm:constrLst>
              <dgm:constr type="l" for="ch" forName="imagSh" refType="w" fact="0.14"/>
              <dgm:constr type="w" for="ch" forName="imagSh" refType="w" fact="0.86"/>
              <dgm:constr type="t" for="ch" forName="imagSh"/>
              <dgm:constr type="h" for="ch" forName="imagSh" refType="w" refFor="ch" refForName="imagSh"/>
              <dgm:constr type="l" for="ch" forName="txNode"/>
              <dgm:constr type="w" for="ch" forName="txNode" refType="w" refFor="ch" refForName="imagSh"/>
              <dgm:constr type="t" for="ch" forName="txNode" refType="h" refFor="ch" refForName="imagSh" fact="0.6"/>
              <dgm:constr type="h" for="ch" forName="txNode" refType="h" refFor="ch" refForName="imagSh"/>
            </dgm:constrLst>
          </dgm:else>
        </dgm:choose>
        <dgm:ruleLst/>
        <dgm:layoutNode name="imagSh" styleLbl="bgImgPlace1">
          <dgm:alg type="sp"/>
          <dgm:shape xmlns:r="http://schemas.openxmlformats.org/officeDocument/2006/relationships" type="roundRect" r:blip="" blipPhldr="1">
            <dgm:adjLst>
              <dgm:adj idx="1" val="0.1"/>
            </dgm:adjLst>
          </dgm:shape>
          <dgm:presOf/>
          <dgm:constrLst/>
          <dgm:ruleLst/>
        </dgm:layoutNode>
        <dgm:layoutNode name="txNode" styleLbl="node1">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sibTransForEach" axis="followSib" ptType="sibTrans" cnt="1">
        <dgm:layoutNode name="sibTrans">
          <dgm:alg type="conn">
            <dgm:param type="begPts" val="auto"/>
            <dgm:param type="endPts" val="auto"/>
            <dgm:param type="srcNode" val="imagSh"/>
            <dgm:param type="dstNode" val="imagSh"/>
          </dgm:alg>
          <dgm:shape xmlns:r="http://schemas.openxmlformats.org/officeDocument/2006/relationships" type="conn" r:blip="">
            <dgm:adjLst/>
          </dgm:shape>
          <dgm:presOf axis="self"/>
          <dgm:constrLst>
            <dgm:constr type="h" refType="w" fact="0.62"/>
            <dgm:constr type="connDist"/>
            <dgm:constr type="begPad" refType="connDist" fact="0.35"/>
            <dgm:constr type="endPad" refType="connDist" fact="0.3"/>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71.xml><?xml version="1.0" encoding="utf-8"?>
<dgm:layoutDef xmlns:dgm="http://schemas.openxmlformats.org/drawingml/2006/diagram" xmlns:a="http://schemas.openxmlformats.org/drawingml/2006/main" uniqueId="urn:microsoft.com/office/officeart/2005/8/layout/vList4#1">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72.xml><?xml version="1.0" encoding="utf-8"?>
<dgm:layoutDef xmlns:dgm="http://schemas.openxmlformats.org/drawingml/2006/diagram" xmlns:a="http://schemas.openxmlformats.org/drawingml/2006/main" uniqueId="urn:microsoft.com/office/officeart/2008/layout/BendingPictureCaptionList">
  <dgm:title val=""/>
  <dgm:desc val=""/>
  <dgm:catLst>
    <dgm:cat type="picture" pri="9000"/>
    <dgm:cat type="pictureconvert" pri="9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w" fact="1.11"/>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
        </dgm:alg>
        <dgm:shape xmlns:r="http://schemas.openxmlformats.org/officeDocument/2006/relationships" r:blip="">
          <dgm:adjLst/>
        </dgm:shape>
        <dgm:choose name="Name4">
          <dgm:if name="Name5" func="var" arg="dir" op="equ" val="norm">
            <dgm:constrLst>
              <dgm:constr type="l" for="ch" forName="rect1" refType="w" fact="0"/>
              <dgm:constr type="t" for="ch" forName="rect1" refType="h" fact="0"/>
              <dgm:constr type="w" for="ch" forName="rect1" refType="w"/>
              <dgm:constr type="h" for="ch" forName="rect1" refType="h" fact="0.8"/>
              <dgm:constr type="l" for="ch" forName="wedgeRectCallout1" refType="w" fact="0.09"/>
              <dgm:constr type="t" for="ch" forName="wedgeRectCallout1" refType="h" fact="0.72"/>
              <dgm:constr type="w" for="ch" forName="wedgeRectCallout1" refType="w" fact="0.89"/>
              <dgm:constr type="h" for="ch" forName="wedgeRectCallout1" refType="h" fact="0.28"/>
            </dgm:constrLst>
          </dgm:if>
          <dgm:else name="Name6">
            <dgm:constrLst>
              <dgm:constr type="l" for="ch" forName="rect1" refType="w" fact="0"/>
              <dgm:constr type="t" for="ch" forName="rect1" refType="h" fact="0"/>
              <dgm:constr type="w" for="ch" forName="rect1" refType="w"/>
              <dgm:constr type="h" for="ch" forName="rect1" refType="h" fact="0.8"/>
              <dgm:constr type="l" for="ch" forName="wedgeRectCallout1" refType="w" fact="0.02"/>
              <dgm:constr type="t" for="ch" forName="wedgeRectCallout1" refType="h" fact="0.72"/>
              <dgm:constr type="w" for="ch" forName="wedgeRectCallout1" refType="w" fact="0.89"/>
              <dgm:constr type="h" for="ch" forName="wedgeRectCallout1" refType="h" fact="0.28"/>
            </dgm:constrLst>
          </dgm:else>
        </dgm:choose>
        <dgm:layoutNode name="rect1" styleLbl="bgImgPlace1">
          <dgm:alg type="sp"/>
          <dgm:shape xmlns:r="http://schemas.openxmlformats.org/officeDocument/2006/relationships" type="rect" r:blip="" blipPhldr="1">
            <dgm:adjLst/>
          </dgm:shape>
          <dgm:presOf/>
        </dgm:layoutNode>
        <dgm:layoutNode name="wedgeRectCallout1" styleLbl="node1">
          <dgm:varLst>
            <dgm:bulletEnabled val="1"/>
          </dgm:varLst>
          <dgm:alg type="tx"/>
          <dgm:choose name="Name7">
            <dgm:if name="Name8" func="var" arg="dir" op="equ" val="norm">
              <dgm:shape xmlns:r="http://schemas.openxmlformats.org/officeDocument/2006/relationships" type="wedgeRectCallout" r:blip="">
                <dgm:adjLst>
                  <dgm:adj idx="1" val="0.2025"/>
                  <dgm:adj idx="2" val="-0.607"/>
                </dgm:adjLst>
              </dgm:shape>
            </dgm:if>
            <dgm:else name="Name9">
              <dgm:shape xmlns:r="http://schemas.openxmlformats.org/officeDocument/2006/relationships" type="wedgeRectCallout" r:blip="">
                <dgm:adjLst>
                  <dgm:adj idx="1" val="-0.2025"/>
                  <dgm:adj idx="2" val="-0.607"/>
                </dgm:adjLst>
              </dgm:shape>
            </dgm:else>
          </dgm:choos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73.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pList2#2">
  <dgm:title val=""/>
  <dgm:desc val=""/>
  <dgm:catLst>
    <dgm:cat type="list" pri="11000"/>
    <dgm:cat type="picture" pri="24000"/>
    <dgm:cat type="pictureconvert" pri="2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bkgdShp" refType="w"/>
      <dgm:constr type="h" for="ch" forName="bkgdShp" refType="h" fact="0.45"/>
      <dgm:constr type="t" for="ch" forName="bkgdShp"/>
      <dgm:constr type="w" for="ch" forName="linComp" refType="w" fact="0.94"/>
      <dgm:constr type="h" for="ch" forName="linComp" refType="h"/>
      <dgm:constr type="ctrX" for="ch" forName="linComp" refType="w" fact="0.5"/>
    </dgm:constrLst>
    <dgm:ruleLst/>
    <dgm:choose name="Name1">
      <dgm:if name="Name2" axis="ch" ptType="node" func="cnt" op="gte" val="1">
        <dgm:layoutNode name="bkgdShp" styleLbl="alignAccFollowNode1">
          <dgm:alg type="sp"/>
          <dgm:shape xmlns:r="http://schemas.openxmlformats.org/officeDocument/2006/relationships" type="roundRect" r:blip="">
            <dgm:adjLst>
              <dgm:adj idx="1" val="0.1"/>
            </dgm:adjLst>
          </dgm:shape>
          <dgm:presOf/>
          <dgm:constrLst/>
          <dgm:ruleLst/>
        </dgm:layoutNode>
        <dgm:layoutNode name="linComp">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1"/>
            <dgm:constr type="h" for="ch" ptType="sibTrans" op="equ"/>
            <dgm:constr type="h" for="ch" forName="compNode" op="equ"/>
            <dgm:constr type="primFontSz" for="des" forName="node" op="equ"/>
          </dgm:constrLst>
          <dgm:ruleLst/>
          <dgm:forEach name="nodesForEach" axis="ch" ptType="node">
            <dgm:layoutNode name="compNode">
              <dgm:alg type="composite"/>
              <dgm:shape xmlns:r="http://schemas.openxmlformats.org/officeDocument/2006/relationships" r:blip="">
                <dgm:adjLst/>
              </dgm:shape>
              <dgm:presOf/>
              <dgm:constrLst>
                <dgm:constr type="w" for="ch" forName="node" refType="w"/>
                <dgm:constr type="h" for="ch" forName="node" refType="h" fact="0.55"/>
                <dgm:constr type="b" for="ch" forName="node" refType="h"/>
                <dgm:constr type="w" for="ch" forName="invisiNode" refType="w" fact="0.75"/>
                <dgm:constr type="h" for="ch" forName="invisiNode" refType="h" fact="0.06"/>
                <dgm:constr type="t" for="ch" forName="invisiNode"/>
                <dgm:constr type="w" for="ch" forName="imagNode" refType="w"/>
                <dgm:constr type="h" for="ch" forName="imagNode" refType="h" fact="0.33"/>
                <dgm:constr type="ctrX" for="ch" forName="imagNode" refType="w" fact="0.5"/>
                <dgm:constr type="t" for="ch" forName="imagNode" refType="h" fact="0.06"/>
              </dgm:constrLst>
              <dgm:ruleLst/>
              <dgm:layoutNode name="node" styleLbl="node1">
                <dgm:varLst>
                  <dgm:bulletEnabled val="1"/>
                </dgm:varLst>
                <dgm:alg type="tx">
                  <dgm:param type="txAnchorVert" val="t"/>
                </dgm:alg>
                <dgm:shape xmlns:r="http://schemas.openxmlformats.org/officeDocument/2006/relationships" rot="180" type="round2SameRect" r:blip="">
                  <dgm:adjLst>
                    <dgm:adj idx="1" val="0.105"/>
                  </dgm:adjLst>
                </dgm:shape>
                <dgm:presOf axis="desOrSelf" ptType="node"/>
                <dgm:constrLst>
                  <dgm:constr type="primFontSz" val="65"/>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roundRect" r:blip="" zOrderOff="-2" blipPhldr="1">
                  <dgm:adjLst>
                    <dgm:adj idx="1" val="0.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if>
      <dgm:else name="Name6"/>
    </dgm:choose>
  </dgm:layoutNode>
</dgm:layoutDef>
</file>

<file path=ppt/diagrams/layout75.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5/8/layout/hProcess10#4">
  <dgm:title val=""/>
  <dgm:desc val=""/>
  <dgm:catLst>
    <dgm:cat type="process" pri="3000"/>
    <dgm:cat type="picture" pri="30000"/>
    <dgm:cat type="pictureconvert" pri="3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op="equ" fact="0.3333"/>
      <dgm:constr type="primFontSz" for="des" forName="txNode" op="equ" val="65"/>
      <dgm:constr type="primFontSz" for="des" forName="connTx" op="equ" val="55"/>
      <dgm:constr type="primFontSz" for="des" forName="connTx" refType="primFontSz" refFor="des" refForName="txNode" op="lte" fact="0.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imagSh"/>
              <dgm:constr type="w" for="ch" forName="imagSh" refType="w" fact="0.86"/>
              <dgm:constr type="t" for="ch" forName="imagSh"/>
              <dgm:constr type="h" for="ch" forName="imagSh" refType="w" refFor="ch" refForName="imagSh"/>
              <dgm:constr type="l" for="ch" forName="txNode" refType="w" fact="0.14"/>
              <dgm:constr type="w" for="ch" forName="txNode" refType="w" refFor="ch" refForName="imagSh"/>
              <dgm:constr type="t" for="ch" forName="txNode" refType="h" refFor="ch" refForName="imagSh" fact="0.6"/>
              <dgm:constr type="h" for="ch" forName="txNode" refType="h" refFor="ch" refForName="imagSh"/>
            </dgm:constrLst>
          </dgm:if>
          <dgm:else name="Name7">
            <dgm:constrLst>
              <dgm:constr type="l" for="ch" forName="imagSh" refType="w" fact="0.14"/>
              <dgm:constr type="w" for="ch" forName="imagSh" refType="w" fact="0.86"/>
              <dgm:constr type="t" for="ch" forName="imagSh"/>
              <dgm:constr type="h" for="ch" forName="imagSh" refType="w" refFor="ch" refForName="imagSh"/>
              <dgm:constr type="l" for="ch" forName="txNode"/>
              <dgm:constr type="w" for="ch" forName="txNode" refType="w" refFor="ch" refForName="imagSh"/>
              <dgm:constr type="t" for="ch" forName="txNode" refType="h" refFor="ch" refForName="imagSh" fact="0.6"/>
              <dgm:constr type="h" for="ch" forName="txNode" refType="h" refFor="ch" refForName="imagSh"/>
            </dgm:constrLst>
          </dgm:else>
        </dgm:choose>
        <dgm:ruleLst/>
        <dgm:layoutNode name="imagSh" styleLbl="bgImgPlace1">
          <dgm:alg type="sp"/>
          <dgm:shape xmlns:r="http://schemas.openxmlformats.org/officeDocument/2006/relationships" type="roundRect" r:blip="" blipPhldr="1">
            <dgm:adjLst>
              <dgm:adj idx="1" val="0.1"/>
            </dgm:adjLst>
          </dgm:shape>
          <dgm:presOf/>
          <dgm:constrLst/>
          <dgm:ruleLst/>
        </dgm:layoutNode>
        <dgm:layoutNode name="txNode" styleLbl="node1">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sibTransForEach" axis="followSib" ptType="sibTrans" cnt="1">
        <dgm:layoutNode name="sibTrans">
          <dgm:alg type="conn">
            <dgm:param type="begPts" val="auto"/>
            <dgm:param type="endPts" val="auto"/>
            <dgm:param type="srcNode" val="imagSh"/>
            <dgm:param type="dstNode" val="imagSh"/>
          </dgm:alg>
          <dgm:shape xmlns:r="http://schemas.openxmlformats.org/officeDocument/2006/relationships" type="conn" r:blip="">
            <dgm:adjLst/>
          </dgm:shape>
          <dgm:presOf axis="self"/>
          <dgm:constrLst>
            <dgm:constr type="h" refType="w" fact="0.62"/>
            <dgm:constr type="connDist"/>
            <dgm:constr type="begPad" refType="connDist" fact="0.35"/>
            <dgm:constr type="endPad" refType="connDist" fact="0.3"/>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77.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78.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79.xml><?xml version="1.0" encoding="utf-8"?>
<dgm:layoutDef xmlns:dgm="http://schemas.openxmlformats.org/drawingml/2006/diagram" xmlns:a="http://schemas.openxmlformats.org/drawingml/2006/main" uniqueId="urn:microsoft.com/office/officeart/2005/8/layout/hProcess10#5">
  <dgm:title val=""/>
  <dgm:desc val=""/>
  <dgm:catLst>
    <dgm:cat type="process" pri="3000"/>
    <dgm:cat type="picture" pri="30000"/>
    <dgm:cat type="pictureconvert" pri="3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op="equ" fact="0.3333"/>
      <dgm:constr type="primFontSz" for="des" forName="txNode" op="equ" val="65"/>
      <dgm:constr type="primFontSz" for="des" forName="connTx" op="equ" val="55"/>
      <dgm:constr type="primFontSz" for="des" forName="connTx" refType="primFontSz" refFor="des" refForName="txNode" op="lte" fact="0.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imagSh"/>
              <dgm:constr type="w" for="ch" forName="imagSh" refType="w" fact="0.86"/>
              <dgm:constr type="t" for="ch" forName="imagSh"/>
              <dgm:constr type="h" for="ch" forName="imagSh" refType="w" refFor="ch" refForName="imagSh"/>
              <dgm:constr type="l" for="ch" forName="txNode" refType="w" fact="0.14"/>
              <dgm:constr type="w" for="ch" forName="txNode" refType="w" refFor="ch" refForName="imagSh"/>
              <dgm:constr type="t" for="ch" forName="txNode" refType="h" refFor="ch" refForName="imagSh" fact="0.6"/>
              <dgm:constr type="h" for="ch" forName="txNode" refType="h" refFor="ch" refForName="imagSh"/>
            </dgm:constrLst>
          </dgm:if>
          <dgm:else name="Name7">
            <dgm:constrLst>
              <dgm:constr type="l" for="ch" forName="imagSh" refType="w" fact="0.14"/>
              <dgm:constr type="w" for="ch" forName="imagSh" refType="w" fact="0.86"/>
              <dgm:constr type="t" for="ch" forName="imagSh"/>
              <dgm:constr type="h" for="ch" forName="imagSh" refType="w" refFor="ch" refForName="imagSh"/>
              <dgm:constr type="l" for="ch" forName="txNode"/>
              <dgm:constr type="w" for="ch" forName="txNode" refType="w" refFor="ch" refForName="imagSh"/>
              <dgm:constr type="t" for="ch" forName="txNode" refType="h" refFor="ch" refForName="imagSh" fact="0.6"/>
              <dgm:constr type="h" for="ch" forName="txNode" refType="h" refFor="ch" refForName="imagSh"/>
            </dgm:constrLst>
          </dgm:else>
        </dgm:choose>
        <dgm:ruleLst/>
        <dgm:layoutNode name="imagSh" styleLbl="bgImgPlace1">
          <dgm:alg type="sp"/>
          <dgm:shape xmlns:r="http://schemas.openxmlformats.org/officeDocument/2006/relationships" type="roundRect" r:blip="" blipPhldr="1">
            <dgm:adjLst>
              <dgm:adj idx="1" val="0.1"/>
            </dgm:adjLst>
          </dgm:shape>
          <dgm:presOf/>
          <dgm:constrLst/>
          <dgm:ruleLst/>
        </dgm:layoutNode>
        <dgm:layoutNode name="txNode" styleLbl="node1">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sibTransForEach" axis="followSib" ptType="sibTrans" cnt="1">
        <dgm:layoutNode name="sibTrans">
          <dgm:alg type="conn">
            <dgm:param type="begPts" val="auto"/>
            <dgm:param type="endPts" val="auto"/>
            <dgm:param type="srcNode" val="imagSh"/>
            <dgm:param type="dstNode" val="imagSh"/>
          </dgm:alg>
          <dgm:shape xmlns:r="http://schemas.openxmlformats.org/officeDocument/2006/relationships" type="conn" r:blip="">
            <dgm:adjLst/>
          </dgm:shape>
          <dgm:presOf axis="self"/>
          <dgm:constrLst>
            <dgm:constr type="h" refType="w" fact="0.62"/>
            <dgm:constr type="connDist"/>
            <dgm:constr type="begPad" refType="connDist" fact="0.35"/>
            <dgm:constr type="endPad" refType="connDist" fact="0.3"/>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80.xml><?xml version="1.0" encoding="utf-8"?>
<dgm:layoutDef xmlns:dgm="http://schemas.openxmlformats.org/drawingml/2006/diagram" xmlns:a="http://schemas.openxmlformats.org/drawingml/2006/main" uniqueId="urn:microsoft.com/office/officeart/2005/8/layout/vList3#2">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8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87.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8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8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0.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886200" y="0"/>
            <a:ext cx="2971800" cy="458788"/>
          </a:xfrm>
          <a:prstGeom prst="rect">
            <a:avLst/>
          </a:prstGeom>
        </p:spPr>
        <p:txBody>
          <a:bodyPr vert="horz" lIns="91440" tIns="45720" rIns="91440" bIns="45720" rtlCol="1"/>
          <a:lstStyle>
            <a:lvl1pPr algn="r">
              <a:defRPr sz="1200"/>
            </a:lvl1pPr>
          </a:lstStyle>
          <a:p>
            <a:endParaRPr lang="ar-EG"/>
          </a:p>
        </p:txBody>
      </p:sp>
      <p:sp>
        <p:nvSpPr>
          <p:cNvPr id="3" name="Date Placeholder 2"/>
          <p:cNvSpPr>
            <a:spLocks noGrp="1"/>
          </p:cNvSpPr>
          <p:nvPr>
            <p:ph type="dt" idx="1"/>
          </p:nvPr>
        </p:nvSpPr>
        <p:spPr>
          <a:xfrm>
            <a:off x="1588" y="0"/>
            <a:ext cx="2971800" cy="458788"/>
          </a:xfrm>
          <a:prstGeom prst="rect">
            <a:avLst/>
          </a:prstGeom>
        </p:spPr>
        <p:txBody>
          <a:bodyPr vert="horz" lIns="91440" tIns="45720" rIns="91440" bIns="45720" rtlCol="1"/>
          <a:lstStyle>
            <a:lvl1pPr algn="l">
              <a:defRPr sz="1200"/>
            </a:lvl1pPr>
          </a:lstStyle>
          <a:p>
            <a:fld id="{B608D43C-D67C-4C5A-A299-68CDD1C50243}" type="datetimeFigureOut">
              <a:rPr lang="ar-EG" smtClean="0"/>
              <a:pPr/>
              <a:t>29/06/1437</a:t>
            </a:fld>
            <a:endParaRPr lang="ar-EG"/>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1" anchor="ctr"/>
          <a:lstStyle/>
          <a:p>
            <a:endParaRPr lang="ar-EG"/>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1"/>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ar-EG"/>
          </a:p>
        </p:txBody>
      </p:sp>
      <p:sp>
        <p:nvSpPr>
          <p:cNvPr id="6" name="Footer Placeholder 5"/>
          <p:cNvSpPr>
            <a:spLocks noGrp="1"/>
          </p:cNvSpPr>
          <p:nvPr>
            <p:ph type="ftr" sz="quarter" idx="4"/>
          </p:nvPr>
        </p:nvSpPr>
        <p:spPr>
          <a:xfrm>
            <a:off x="3886200" y="8685213"/>
            <a:ext cx="2971800" cy="458787"/>
          </a:xfrm>
          <a:prstGeom prst="rect">
            <a:avLst/>
          </a:prstGeom>
        </p:spPr>
        <p:txBody>
          <a:bodyPr vert="horz" lIns="91440" tIns="45720" rIns="91440" bIns="45720" rtlCol="1" anchor="b"/>
          <a:lstStyle>
            <a:lvl1pPr algn="r">
              <a:defRPr sz="1200"/>
            </a:lvl1pPr>
          </a:lstStyle>
          <a:p>
            <a:endParaRPr lang="ar-EG"/>
          </a:p>
        </p:txBody>
      </p:sp>
      <p:sp>
        <p:nvSpPr>
          <p:cNvPr id="7" name="Slide Number Placeholder 6"/>
          <p:cNvSpPr>
            <a:spLocks noGrp="1"/>
          </p:cNvSpPr>
          <p:nvPr>
            <p:ph type="sldNum" sz="quarter" idx="5"/>
          </p:nvPr>
        </p:nvSpPr>
        <p:spPr>
          <a:xfrm>
            <a:off x="1588" y="8685213"/>
            <a:ext cx="2971800" cy="458787"/>
          </a:xfrm>
          <a:prstGeom prst="rect">
            <a:avLst/>
          </a:prstGeom>
        </p:spPr>
        <p:txBody>
          <a:bodyPr vert="horz" lIns="91440" tIns="45720" rIns="91440" bIns="45720" rtlCol="1" anchor="b"/>
          <a:lstStyle>
            <a:lvl1pPr algn="l">
              <a:defRPr sz="1200"/>
            </a:lvl1pPr>
          </a:lstStyle>
          <a:p>
            <a:fld id="{07FF6F51-EC08-403C-B21B-1E3CA908FFD3}" type="slidenum">
              <a:rPr lang="ar-EG" smtClean="0"/>
              <a:pPr/>
              <a:t>‹#›</a:t>
            </a:fld>
            <a:endParaRPr lang="ar-EG"/>
          </a:p>
        </p:txBody>
      </p:sp>
    </p:spTree>
    <p:extLst>
      <p:ext uri="{BB962C8B-B14F-4D97-AF65-F5344CB8AC3E}">
        <p14:creationId xmlns:p14="http://schemas.microsoft.com/office/powerpoint/2010/main" val="1675137348"/>
      </p:ext>
    </p:extLst>
  </p:cSld>
  <p:clrMap bg1="lt1" tx1="dk1" bg2="lt2" tx2="dk2" accent1="accent1" accent2="accent2" accent3="accent3" accent4="accent4" accent5="accent5" accent6="accent6" hlink="hlink" folHlink="folHlink"/>
  <p:notesStyle>
    <a:lvl1pPr marL="0" algn="r" defTabSz="914400" rtl="1" eaLnBrk="1" latinLnBrk="0" hangingPunct="1">
      <a:defRPr sz="1200" kern="1200">
        <a:solidFill>
          <a:schemeClr val="tx1"/>
        </a:solidFill>
        <a:latin typeface="+mn-lt"/>
        <a:ea typeface="+mn-ea"/>
        <a:cs typeface="+mn-cs"/>
      </a:defRPr>
    </a:lvl1pPr>
    <a:lvl2pPr marL="457200" algn="r" defTabSz="914400" rtl="1" eaLnBrk="1" latinLnBrk="0" hangingPunct="1">
      <a:defRPr sz="1200" kern="1200">
        <a:solidFill>
          <a:schemeClr val="tx1"/>
        </a:solidFill>
        <a:latin typeface="+mn-lt"/>
        <a:ea typeface="+mn-ea"/>
        <a:cs typeface="+mn-cs"/>
      </a:defRPr>
    </a:lvl2pPr>
    <a:lvl3pPr marL="914400" algn="r" defTabSz="914400" rtl="1" eaLnBrk="1" latinLnBrk="0" hangingPunct="1">
      <a:defRPr sz="1200" kern="1200">
        <a:solidFill>
          <a:schemeClr val="tx1"/>
        </a:solidFill>
        <a:latin typeface="+mn-lt"/>
        <a:ea typeface="+mn-ea"/>
        <a:cs typeface="+mn-cs"/>
      </a:defRPr>
    </a:lvl3pPr>
    <a:lvl4pPr marL="1371600" algn="r" defTabSz="914400" rtl="1" eaLnBrk="1" latinLnBrk="0" hangingPunct="1">
      <a:defRPr sz="1200" kern="1200">
        <a:solidFill>
          <a:schemeClr val="tx1"/>
        </a:solidFill>
        <a:latin typeface="+mn-lt"/>
        <a:ea typeface="+mn-ea"/>
        <a:cs typeface="+mn-cs"/>
      </a:defRPr>
    </a:lvl4pPr>
    <a:lvl5pPr marL="1828800" algn="r" defTabSz="914400" rtl="1" eaLnBrk="1" latinLnBrk="0" hangingPunct="1">
      <a:defRPr sz="1200" kern="1200">
        <a:solidFill>
          <a:schemeClr val="tx1"/>
        </a:solidFill>
        <a:latin typeface="+mn-lt"/>
        <a:ea typeface="+mn-ea"/>
        <a:cs typeface="+mn-cs"/>
      </a:defRPr>
    </a:lvl5pPr>
    <a:lvl6pPr marL="2286000" algn="r" defTabSz="914400" rtl="1" eaLnBrk="1" latinLnBrk="0" hangingPunct="1">
      <a:defRPr sz="1200" kern="1200">
        <a:solidFill>
          <a:schemeClr val="tx1"/>
        </a:solidFill>
        <a:latin typeface="+mn-lt"/>
        <a:ea typeface="+mn-ea"/>
        <a:cs typeface="+mn-cs"/>
      </a:defRPr>
    </a:lvl6pPr>
    <a:lvl7pPr marL="2743200" algn="r" defTabSz="914400" rtl="1" eaLnBrk="1" latinLnBrk="0" hangingPunct="1">
      <a:defRPr sz="1200" kern="1200">
        <a:solidFill>
          <a:schemeClr val="tx1"/>
        </a:solidFill>
        <a:latin typeface="+mn-lt"/>
        <a:ea typeface="+mn-ea"/>
        <a:cs typeface="+mn-cs"/>
      </a:defRPr>
    </a:lvl7pPr>
    <a:lvl8pPr marL="3200400" algn="r" defTabSz="914400" rtl="1" eaLnBrk="1" latinLnBrk="0" hangingPunct="1">
      <a:defRPr sz="1200" kern="1200">
        <a:solidFill>
          <a:schemeClr val="tx1"/>
        </a:solidFill>
        <a:latin typeface="+mn-lt"/>
        <a:ea typeface="+mn-ea"/>
        <a:cs typeface="+mn-cs"/>
      </a:defRPr>
    </a:lvl8pPr>
    <a:lvl9pPr marL="3657600" algn="r" defTabSz="914400" rtl="1"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dirty="0"/>
          </a:p>
        </p:txBody>
      </p:sp>
      <p:sp>
        <p:nvSpPr>
          <p:cNvPr id="4" name="Slide Number Placeholder 3"/>
          <p:cNvSpPr>
            <a:spLocks noGrp="1"/>
          </p:cNvSpPr>
          <p:nvPr>
            <p:ph type="sldNum" sz="quarter" idx="10"/>
          </p:nvPr>
        </p:nvSpPr>
        <p:spPr/>
        <p:txBody>
          <a:bodyPr/>
          <a:lstStyle/>
          <a:p>
            <a:fld id="{F2E08404-D30D-4ABA-9E05-12402B705988}" type="slidenum">
              <a:rPr lang="ar-EG" smtClean="0"/>
              <a:pPr/>
              <a:t>257</a:t>
            </a:fld>
            <a:endParaRPr lang="ar-EG"/>
          </a:p>
        </p:txBody>
      </p:sp>
    </p:spTree>
    <p:extLst>
      <p:ext uri="{BB962C8B-B14F-4D97-AF65-F5344CB8AC3E}">
        <p14:creationId xmlns:p14="http://schemas.microsoft.com/office/powerpoint/2010/main" val="9929532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dirty="0"/>
          </a:p>
        </p:txBody>
      </p:sp>
      <p:sp>
        <p:nvSpPr>
          <p:cNvPr id="4" name="Slide Number Placeholder 3"/>
          <p:cNvSpPr>
            <a:spLocks noGrp="1"/>
          </p:cNvSpPr>
          <p:nvPr>
            <p:ph type="sldNum" sz="quarter" idx="10"/>
          </p:nvPr>
        </p:nvSpPr>
        <p:spPr/>
        <p:txBody>
          <a:bodyPr/>
          <a:lstStyle/>
          <a:p>
            <a:fld id="{F2E08404-D30D-4ABA-9E05-12402B705988}" type="slidenum">
              <a:rPr lang="ar-EG" smtClean="0"/>
              <a:pPr/>
              <a:t>268</a:t>
            </a:fld>
            <a:endParaRPr lang="ar-EG"/>
          </a:p>
        </p:txBody>
      </p:sp>
    </p:spTree>
    <p:extLst>
      <p:ext uri="{BB962C8B-B14F-4D97-AF65-F5344CB8AC3E}">
        <p14:creationId xmlns:p14="http://schemas.microsoft.com/office/powerpoint/2010/main" val="42664202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dirty="0"/>
          </a:p>
        </p:txBody>
      </p:sp>
      <p:sp>
        <p:nvSpPr>
          <p:cNvPr id="4" name="Slide Number Placeholder 3"/>
          <p:cNvSpPr>
            <a:spLocks noGrp="1"/>
          </p:cNvSpPr>
          <p:nvPr>
            <p:ph type="sldNum" sz="quarter" idx="10"/>
          </p:nvPr>
        </p:nvSpPr>
        <p:spPr/>
        <p:txBody>
          <a:bodyPr/>
          <a:lstStyle/>
          <a:p>
            <a:fld id="{F2E08404-D30D-4ABA-9E05-12402B705988}" type="slidenum">
              <a:rPr lang="ar-EG" smtClean="0"/>
              <a:pPr/>
              <a:t>271</a:t>
            </a:fld>
            <a:endParaRPr lang="ar-EG"/>
          </a:p>
        </p:txBody>
      </p:sp>
    </p:spTree>
    <p:extLst>
      <p:ext uri="{BB962C8B-B14F-4D97-AF65-F5344CB8AC3E}">
        <p14:creationId xmlns:p14="http://schemas.microsoft.com/office/powerpoint/2010/main" val="16213574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dirty="0"/>
          </a:p>
        </p:txBody>
      </p:sp>
      <p:sp>
        <p:nvSpPr>
          <p:cNvPr id="4" name="Slide Number Placeholder 3"/>
          <p:cNvSpPr>
            <a:spLocks noGrp="1"/>
          </p:cNvSpPr>
          <p:nvPr>
            <p:ph type="sldNum" sz="quarter" idx="10"/>
          </p:nvPr>
        </p:nvSpPr>
        <p:spPr/>
        <p:txBody>
          <a:bodyPr/>
          <a:lstStyle/>
          <a:p>
            <a:fld id="{F2E08404-D30D-4ABA-9E05-12402B705988}" type="slidenum">
              <a:rPr lang="ar-EG" smtClean="0"/>
              <a:pPr/>
              <a:t>288</a:t>
            </a:fld>
            <a:endParaRPr lang="ar-EG"/>
          </a:p>
        </p:txBody>
      </p:sp>
    </p:spTree>
    <p:extLst>
      <p:ext uri="{BB962C8B-B14F-4D97-AF65-F5344CB8AC3E}">
        <p14:creationId xmlns:p14="http://schemas.microsoft.com/office/powerpoint/2010/main" val="30983849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dirty="0"/>
          </a:p>
        </p:txBody>
      </p:sp>
      <p:sp>
        <p:nvSpPr>
          <p:cNvPr id="4" name="Slide Number Placeholder 3"/>
          <p:cNvSpPr>
            <a:spLocks noGrp="1"/>
          </p:cNvSpPr>
          <p:nvPr>
            <p:ph type="sldNum" sz="quarter" idx="10"/>
          </p:nvPr>
        </p:nvSpPr>
        <p:spPr/>
        <p:txBody>
          <a:bodyPr/>
          <a:lstStyle/>
          <a:p>
            <a:fld id="{F2E08404-D30D-4ABA-9E05-12402B705988}" type="slidenum">
              <a:rPr lang="ar-EG" smtClean="0"/>
              <a:pPr/>
              <a:t>302</a:t>
            </a:fld>
            <a:endParaRPr lang="ar-EG"/>
          </a:p>
        </p:txBody>
      </p:sp>
    </p:spTree>
    <p:extLst>
      <p:ext uri="{BB962C8B-B14F-4D97-AF65-F5344CB8AC3E}">
        <p14:creationId xmlns:p14="http://schemas.microsoft.com/office/powerpoint/2010/main" val="18486051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dirty="0"/>
          </a:p>
        </p:txBody>
      </p:sp>
      <p:sp>
        <p:nvSpPr>
          <p:cNvPr id="4" name="Slide Number Placeholder 3"/>
          <p:cNvSpPr>
            <a:spLocks noGrp="1"/>
          </p:cNvSpPr>
          <p:nvPr>
            <p:ph type="sldNum" sz="quarter" idx="10"/>
          </p:nvPr>
        </p:nvSpPr>
        <p:spPr/>
        <p:txBody>
          <a:bodyPr/>
          <a:lstStyle/>
          <a:p>
            <a:fld id="{F2E08404-D30D-4ABA-9E05-12402B705988}" type="slidenum">
              <a:rPr lang="ar-EG" smtClean="0"/>
              <a:pPr/>
              <a:t>319</a:t>
            </a:fld>
            <a:endParaRPr lang="ar-EG"/>
          </a:p>
        </p:txBody>
      </p:sp>
    </p:spTree>
    <p:extLst>
      <p:ext uri="{BB962C8B-B14F-4D97-AF65-F5344CB8AC3E}">
        <p14:creationId xmlns:p14="http://schemas.microsoft.com/office/powerpoint/2010/main" val="39697921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dirty="0"/>
          </a:p>
        </p:txBody>
      </p:sp>
      <p:sp>
        <p:nvSpPr>
          <p:cNvPr id="4" name="Slide Number Placeholder 3"/>
          <p:cNvSpPr>
            <a:spLocks noGrp="1"/>
          </p:cNvSpPr>
          <p:nvPr>
            <p:ph type="sldNum" sz="quarter" idx="10"/>
          </p:nvPr>
        </p:nvSpPr>
        <p:spPr/>
        <p:txBody>
          <a:bodyPr/>
          <a:lstStyle/>
          <a:p>
            <a:fld id="{F2E08404-D30D-4ABA-9E05-12402B705988}" type="slidenum">
              <a:rPr lang="ar-EG" smtClean="0"/>
              <a:pPr/>
              <a:t>335</a:t>
            </a:fld>
            <a:endParaRPr lang="ar-EG"/>
          </a:p>
        </p:txBody>
      </p:sp>
    </p:spTree>
    <p:extLst>
      <p:ext uri="{BB962C8B-B14F-4D97-AF65-F5344CB8AC3E}">
        <p14:creationId xmlns:p14="http://schemas.microsoft.com/office/powerpoint/2010/main" val="6076635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dirty="0"/>
          </a:p>
        </p:txBody>
      </p:sp>
      <p:sp>
        <p:nvSpPr>
          <p:cNvPr id="4" name="Slide Number Placeholder 3"/>
          <p:cNvSpPr>
            <a:spLocks noGrp="1"/>
          </p:cNvSpPr>
          <p:nvPr>
            <p:ph type="sldNum" sz="quarter" idx="10"/>
          </p:nvPr>
        </p:nvSpPr>
        <p:spPr/>
        <p:txBody>
          <a:bodyPr/>
          <a:lstStyle/>
          <a:p>
            <a:fld id="{F2E08404-D30D-4ABA-9E05-12402B705988}" type="slidenum">
              <a:rPr lang="ar-EG" smtClean="0">
                <a:solidFill>
                  <a:prstClr val="black"/>
                </a:solidFill>
              </a:rPr>
              <a:pPr/>
              <a:t>343</a:t>
            </a:fld>
            <a:endParaRPr lang="ar-EG">
              <a:solidFill>
                <a:prstClr val="black"/>
              </a:solidFill>
            </a:endParaRPr>
          </a:p>
        </p:txBody>
      </p:sp>
    </p:spTree>
    <p:extLst>
      <p:ext uri="{BB962C8B-B14F-4D97-AF65-F5344CB8AC3E}">
        <p14:creationId xmlns:p14="http://schemas.microsoft.com/office/powerpoint/2010/main" val="23948208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dirty="0"/>
          </a:p>
        </p:txBody>
      </p:sp>
      <p:sp>
        <p:nvSpPr>
          <p:cNvPr id="4" name="Slide Number Placeholder 3"/>
          <p:cNvSpPr>
            <a:spLocks noGrp="1"/>
          </p:cNvSpPr>
          <p:nvPr>
            <p:ph type="sldNum" sz="quarter" idx="10"/>
          </p:nvPr>
        </p:nvSpPr>
        <p:spPr/>
        <p:txBody>
          <a:bodyPr/>
          <a:lstStyle/>
          <a:p>
            <a:fld id="{F2E08404-D30D-4ABA-9E05-12402B705988}" type="slidenum">
              <a:rPr lang="ar-EG" smtClean="0">
                <a:solidFill>
                  <a:prstClr val="black"/>
                </a:solidFill>
              </a:rPr>
              <a:pPr/>
              <a:t>376</a:t>
            </a:fld>
            <a:endParaRPr lang="ar-EG">
              <a:solidFill>
                <a:prstClr val="black"/>
              </a:solidFill>
            </a:endParaRPr>
          </a:p>
        </p:txBody>
      </p:sp>
    </p:spTree>
    <p:extLst>
      <p:ext uri="{BB962C8B-B14F-4D97-AF65-F5344CB8AC3E}">
        <p14:creationId xmlns:p14="http://schemas.microsoft.com/office/powerpoint/2010/main" val="19685578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smtClean="0"/>
              <a:t>Click to edit Master title style</a:t>
            </a:r>
            <a:endParaRPr lang="ar-EG"/>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ar-EG"/>
          </a:p>
        </p:txBody>
      </p:sp>
      <p:sp>
        <p:nvSpPr>
          <p:cNvPr id="4" name="Date Placeholder 3"/>
          <p:cNvSpPr>
            <a:spLocks noGrp="1"/>
          </p:cNvSpPr>
          <p:nvPr>
            <p:ph type="dt" sz="half" idx="10"/>
          </p:nvPr>
        </p:nvSpPr>
        <p:spPr/>
        <p:txBody>
          <a:bodyPr/>
          <a:lstStyle>
            <a:lvl1pPr>
              <a:defRPr/>
            </a:lvl1pPr>
          </a:lstStyle>
          <a:p>
            <a:endParaRPr lang="ar-EG" altLang="zh-CN"/>
          </a:p>
        </p:txBody>
      </p:sp>
      <p:sp>
        <p:nvSpPr>
          <p:cNvPr id="5" name="Footer Placeholder 4"/>
          <p:cNvSpPr>
            <a:spLocks noGrp="1"/>
          </p:cNvSpPr>
          <p:nvPr>
            <p:ph type="ftr" sz="quarter" idx="11"/>
          </p:nvPr>
        </p:nvSpPr>
        <p:spPr/>
        <p:txBody>
          <a:bodyPr/>
          <a:lstStyle>
            <a:lvl1pPr>
              <a:defRPr/>
            </a:lvl1pPr>
          </a:lstStyle>
          <a:p>
            <a:endParaRPr lang="ar-EG" altLang="zh-CN"/>
          </a:p>
        </p:txBody>
      </p:sp>
      <p:sp>
        <p:nvSpPr>
          <p:cNvPr id="6" name="Slide Number Placeholder 5"/>
          <p:cNvSpPr>
            <a:spLocks noGrp="1"/>
          </p:cNvSpPr>
          <p:nvPr>
            <p:ph type="sldNum" sz="quarter" idx="12"/>
          </p:nvPr>
        </p:nvSpPr>
        <p:spPr/>
        <p:txBody>
          <a:bodyPr/>
          <a:lstStyle>
            <a:lvl1pPr>
              <a:defRPr/>
            </a:lvl1pPr>
          </a:lstStyle>
          <a:p>
            <a:fld id="{3FCC9A06-C7B5-46C9-B65B-67B5C5846172}" type="slidenum">
              <a:rPr lang="ar-EG" altLang="zh-CN"/>
              <a:pPr/>
              <a:t>‹#›</a:t>
            </a:fld>
            <a:endParaRPr lang="ar-EG" altLang="zh-CN"/>
          </a:p>
        </p:txBody>
      </p:sp>
    </p:spTree>
    <p:extLst>
      <p:ext uri="{BB962C8B-B14F-4D97-AF65-F5344CB8AC3E}">
        <p14:creationId xmlns:p14="http://schemas.microsoft.com/office/powerpoint/2010/main" val="30105614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ar-EG"/>
          </a:p>
        </p:txBody>
      </p:sp>
      <p:sp>
        <p:nvSpPr>
          <p:cNvPr id="4" name="Date Placeholder 3"/>
          <p:cNvSpPr>
            <a:spLocks noGrp="1"/>
          </p:cNvSpPr>
          <p:nvPr>
            <p:ph type="dt" sz="half" idx="10"/>
          </p:nvPr>
        </p:nvSpPr>
        <p:spPr/>
        <p:txBody>
          <a:bodyPr/>
          <a:lstStyle>
            <a:lvl1pPr>
              <a:defRPr/>
            </a:lvl1pPr>
          </a:lstStyle>
          <a:p>
            <a:endParaRPr lang="ar-EG" altLang="zh-CN"/>
          </a:p>
        </p:txBody>
      </p:sp>
      <p:sp>
        <p:nvSpPr>
          <p:cNvPr id="5" name="Footer Placeholder 4"/>
          <p:cNvSpPr>
            <a:spLocks noGrp="1"/>
          </p:cNvSpPr>
          <p:nvPr>
            <p:ph type="ftr" sz="quarter" idx="11"/>
          </p:nvPr>
        </p:nvSpPr>
        <p:spPr/>
        <p:txBody>
          <a:bodyPr/>
          <a:lstStyle>
            <a:lvl1pPr>
              <a:defRPr/>
            </a:lvl1pPr>
          </a:lstStyle>
          <a:p>
            <a:endParaRPr lang="ar-EG" altLang="zh-CN"/>
          </a:p>
        </p:txBody>
      </p:sp>
      <p:sp>
        <p:nvSpPr>
          <p:cNvPr id="6" name="Slide Number Placeholder 5"/>
          <p:cNvSpPr>
            <a:spLocks noGrp="1"/>
          </p:cNvSpPr>
          <p:nvPr>
            <p:ph type="sldNum" sz="quarter" idx="12"/>
          </p:nvPr>
        </p:nvSpPr>
        <p:spPr/>
        <p:txBody>
          <a:bodyPr/>
          <a:lstStyle>
            <a:lvl1pPr>
              <a:defRPr/>
            </a:lvl1pPr>
          </a:lstStyle>
          <a:p>
            <a:fld id="{33EB5505-190A-4D57-8A27-AC5E66356558}" type="slidenum">
              <a:rPr lang="ar-EG" altLang="zh-CN"/>
              <a:pPr/>
              <a:t>‹#›</a:t>
            </a:fld>
            <a:endParaRPr lang="ar-EG" altLang="zh-CN"/>
          </a:p>
        </p:txBody>
      </p:sp>
    </p:spTree>
    <p:extLst>
      <p:ext uri="{BB962C8B-B14F-4D97-AF65-F5344CB8AC3E}">
        <p14:creationId xmlns:p14="http://schemas.microsoft.com/office/powerpoint/2010/main" val="93536266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ar-E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ar-EG"/>
          </a:p>
        </p:txBody>
      </p:sp>
      <p:sp>
        <p:nvSpPr>
          <p:cNvPr id="4" name="Date Placeholder 3"/>
          <p:cNvSpPr>
            <a:spLocks noGrp="1"/>
          </p:cNvSpPr>
          <p:nvPr>
            <p:ph type="dt" sz="half" idx="10"/>
          </p:nvPr>
        </p:nvSpPr>
        <p:spPr/>
        <p:txBody>
          <a:bodyPr/>
          <a:lstStyle>
            <a:lvl1pPr>
              <a:defRPr/>
            </a:lvl1pPr>
          </a:lstStyle>
          <a:p>
            <a:endParaRPr lang="ar-EG" altLang="zh-CN"/>
          </a:p>
        </p:txBody>
      </p:sp>
      <p:sp>
        <p:nvSpPr>
          <p:cNvPr id="5" name="Footer Placeholder 4"/>
          <p:cNvSpPr>
            <a:spLocks noGrp="1"/>
          </p:cNvSpPr>
          <p:nvPr>
            <p:ph type="ftr" sz="quarter" idx="11"/>
          </p:nvPr>
        </p:nvSpPr>
        <p:spPr/>
        <p:txBody>
          <a:bodyPr/>
          <a:lstStyle>
            <a:lvl1pPr>
              <a:defRPr/>
            </a:lvl1pPr>
          </a:lstStyle>
          <a:p>
            <a:endParaRPr lang="ar-EG" altLang="zh-CN"/>
          </a:p>
        </p:txBody>
      </p:sp>
      <p:sp>
        <p:nvSpPr>
          <p:cNvPr id="6" name="Slide Number Placeholder 5"/>
          <p:cNvSpPr>
            <a:spLocks noGrp="1"/>
          </p:cNvSpPr>
          <p:nvPr>
            <p:ph type="sldNum" sz="quarter" idx="12"/>
          </p:nvPr>
        </p:nvSpPr>
        <p:spPr/>
        <p:txBody>
          <a:bodyPr/>
          <a:lstStyle>
            <a:lvl1pPr>
              <a:defRPr/>
            </a:lvl1pPr>
          </a:lstStyle>
          <a:p>
            <a:fld id="{A33405C0-55BC-4141-9B5B-F44F2F5418A3}" type="slidenum">
              <a:rPr lang="ar-EG" altLang="zh-CN"/>
              <a:pPr/>
              <a:t>‹#›</a:t>
            </a:fld>
            <a:endParaRPr lang="ar-EG" altLang="zh-CN"/>
          </a:p>
        </p:txBody>
      </p:sp>
    </p:spTree>
    <p:extLst>
      <p:ext uri="{BB962C8B-B14F-4D97-AF65-F5344CB8AC3E}">
        <p14:creationId xmlns:p14="http://schemas.microsoft.com/office/powerpoint/2010/main" val="16404197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ar-E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ar-EG"/>
          </a:p>
        </p:txBody>
      </p:sp>
      <p:sp>
        <p:nvSpPr>
          <p:cNvPr id="4" name="Date Placeholder 3"/>
          <p:cNvSpPr>
            <a:spLocks noGrp="1"/>
          </p:cNvSpPr>
          <p:nvPr>
            <p:ph type="dt" sz="half" idx="10"/>
          </p:nvPr>
        </p:nvSpPr>
        <p:spPr/>
        <p:txBody>
          <a:bodyPr/>
          <a:lstStyle>
            <a:lvl1pPr>
              <a:defRPr/>
            </a:lvl1pPr>
          </a:lstStyle>
          <a:p>
            <a:endParaRPr lang="ar-EG" altLang="zh-CN"/>
          </a:p>
        </p:txBody>
      </p:sp>
      <p:sp>
        <p:nvSpPr>
          <p:cNvPr id="5" name="Footer Placeholder 4"/>
          <p:cNvSpPr>
            <a:spLocks noGrp="1"/>
          </p:cNvSpPr>
          <p:nvPr>
            <p:ph type="ftr" sz="quarter" idx="11"/>
          </p:nvPr>
        </p:nvSpPr>
        <p:spPr/>
        <p:txBody>
          <a:bodyPr/>
          <a:lstStyle>
            <a:lvl1pPr>
              <a:defRPr/>
            </a:lvl1pPr>
          </a:lstStyle>
          <a:p>
            <a:endParaRPr lang="ar-EG" altLang="zh-CN"/>
          </a:p>
        </p:txBody>
      </p:sp>
      <p:sp>
        <p:nvSpPr>
          <p:cNvPr id="6" name="Slide Number Placeholder 5"/>
          <p:cNvSpPr>
            <a:spLocks noGrp="1"/>
          </p:cNvSpPr>
          <p:nvPr>
            <p:ph type="sldNum" sz="quarter" idx="12"/>
          </p:nvPr>
        </p:nvSpPr>
        <p:spPr/>
        <p:txBody>
          <a:bodyPr/>
          <a:lstStyle>
            <a:lvl1pPr>
              <a:defRPr/>
            </a:lvl1pPr>
          </a:lstStyle>
          <a:p>
            <a:fld id="{DF145AEE-77A1-433E-8463-903FB894AA70}" type="slidenum">
              <a:rPr lang="ar-EG" altLang="zh-CN"/>
              <a:pPr/>
              <a:t>‹#›</a:t>
            </a:fld>
            <a:endParaRPr lang="ar-EG" altLang="zh-CN"/>
          </a:p>
        </p:txBody>
      </p:sp>
    </p:spTree>
    <p:extLst>
      <p:ext uri="{BB962C8B-B14F-4D97-AF65-F5344CB8AC3E}">
        <p14:creationId xmlns:p14="http://schemas.microsoft.com/office/powerpoint/2010/main" val="20100518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smtClean="0"/>
              <a:t>Click to edit Master title style</a:t>
            </a:r>
            <a:endParaRPr lang="ar-EG"/>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ar-EG" altLang="zh-CN"/>
          </a:p>
        </p:txBody>
      </p:sp>
      <p:sp>
        <p:nvSpPr>
          <p:cNvPr id="5" name="Footer Placeholder 4"/>
          <p:cNvSpPr>
            <a:spLocks noGrp="1"/>
          </p:cNvSpPr>
          <p:nvPr>
            <p:ph type="ftr" sz="quarter" idx="11"/>
          </p:nvPr>
        </p:nvSpPr>
        <p:spPr/>
        <p:txBody>
          <a:bodyPr/>
          <a:lstStyle>
            <a:lvl1pPr>
              <a:defRPr/>
            </a:lvl1pPr>
          </a:lstStyle>
          <a:p>
            <a:endParaRPr lang="ar-EG" altLang="zh-CN"/>
          </a:p>
        </p:txBody>
      </p:sp>
      <p:sp>
        <p:nvSpPr>
          <p:cNvPr id="6" name="Slide Number Placeholder 5"/>
          <p:cNvSpPr>
            <a:spLocks noGrp="1"/>
          </p:cNvSpPr>
          <p:nvPr>
            <p:ph type="sldNum" sz="quarter" idx="12"/>
          </p:nvPr>
        </p:nvSpPr>
        <p:spPr/>
        <p:txBody>
          <a:bodyPr/>
          <a:lstStyle>
            <a:lvl1pPr>
              <a:defRPr/>
            </a:lvl1pPr>
          </a:lstStyle>
          <a:p>
            <a:fld id="{97C1A2A1-9996-4D0A-9A54-461D89BCA8EE}" type="slidenum">
              <a:rPr lang="ar-EG" altLang="zh-CN"/>
              <a:pPr/>
              <a:t>‹#›</a:t>
            </a:fld>
            <a:endParaRPr lang="ar-EG" altLang="zh-CN"/>
          </a:p>
        </p:txBody>
      </p:sp>
    </p:spTree>
    <p:extLst>
      <p:ext uri="{BB962C8B-B14F-4D97-AF65-F5344CB8AC3E}">
        <p14:creationId xmlns:p14="http://schemas.microsoft.com/office/powerpoint/2010/main" val="40148864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ar-EG"/>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ar-EG"/>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ar-EG"/>
          </a:p>
        </p:txBody>
      </p:sp>
      <p:sp>
        <p:nvSpPr>
          <p:cNvPr id="5" name="Date Placeholder 4"/>
          <p:cNvSpPr>
            <a:spLocks noGrp="1"/>
          </p:cNvSpPr>
          <p:nvPr>
            <p:ph type="dt" sz="half" idx="10"/>
          </p:nvPr>
        </p:nvSpPr>
        <p:spPr/>
        <p:txBody>
          <a:bodyPr/>
          <a:lstStyle>
            <a:lvl1pPr>
              <a:defRPr/>
            </a:lvl1pPr>
          </a:lstStyle>
          <a:p>
            <a:endParaRPr lang="ar-EG" altLang="zh-CN"/>
          </a:p>
        </p:txBody>
      </p:sp>
      <p:sp>
        <p:nvSpPr>
          <p:cNvPr id="6" name="Footer Placeholder 5"/>
          <p:cNvSpPr>
            <a:spLocks noGrp="1"/>
          </p:cNvSpPr>
          <p:nvPr>
            <p:ph type="ftr" sz="quarter" idx="11"/>
          </p:nvPr>
        </p:nvSpPr>
        <p:spPr/>
        <p:txBody>
          <a:bodyPr/>
          <a:lstStyle>
            <a:lvl1pPr>
              <a:defRPr/>
            </a:lvl1pPr>
          </a:lstStyle>
          <a:p>
            <a:endParaRPr lang="ar-EG" altLang="zh-CN"/>
          </a:p>
        </p:txBody>
      </p:sp>
      <p:sp>
        <p:nvSpPr>
          <p:cNvPr id="7" name="Slide Number Placeholder 6"/>
          <p:cNvSpPr>
            <a:spLocks noGrp="1"/>
          </p:cNvSpPr>
          <p:nvPr>
            <p:ph type="sldNum" sz="quarter" idx="12"/>
          </p:nvPr>
        </p:nvSpPr>
        <p:spPr/>
        <p:txBody>
          <a:bodyPr/>
          <a:lstStyle>
            <a:lvl1pPr>
              <a:defRPr/>
            </a:lvl1pPr>
          </a:lstStyle>
          <a:p>
            <a:fld id="{10547EAE-217A-43CD-976C-7886C94CB17F}" type="slidenum">
              <a:rPr lang="ar-EG" altLang="zh-CN"/>
              <a:pPr/>
              <a:t>‹#›</a:t>
            </a:fld>
            <a:endParaRPr lang="ar-EG" altLang="zh-CN"/>
          </a:p>
        </p:txBody>
      </p:sp>
    </p:spTree>
    <p:extLst>
      <p:ext uri="{BB962C8B-B14F-4D97-AF65-F5344CB8AC3E}">
        <p14:creationId xmlns:p14="http://schemas.microsoft.com/office/powerpoint/2010/main" val="4180314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smtClean="0"/>
              <a:t>Click to edit Master title style</a:t>
            </a:r>
            <a:endParaRPr lang="ar-EG"/>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ar-EG"/>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ar-EG"/>
          </a:p>
        </p:txBody>
      </p:sp>
      <p:sp>
        <p:nvSpPr>
          <p:cNvPr id="7" name="Date Placeholder 6"/>
          <p:cNvSpPr>
            <a:spLocks noGrp="1"/>
          </p:cNvSpPr>
          <p:nvPr>
            <p:ph type="dt" sz="half" idx="10"/>
          </p:nvPr>
        </p:nvSpPr>
        <p:spPr/>
        <p:txBody>
          <a:bodyPr/>
          <a:lstStyle>
            <a:lvl1pPr>
              <a:defRPr/>
            </a:lvl1pPr>
          </a:lstStyle>
          <a:p>
            <a:endParaRPr lang="ar-EG" altLang="zh-CN"/>
          </a:p>
        </p:txBody>
      </p:sp>
      <p:sp>
        <p:nvSpPr>
          <p:cNvPr id="8" name="Footer Placeholder 7"/>
          <p:cNvSpPr>
            <a:spLocks noGrp="1"/>
          </p:cNvSpPr>
          <p:nvPr>
            <p:ph type="ftr" sz="quarter" idx="11"/>
          </p:nvPr>
        </p:nvSpPr>
        <p:spPr/>
        <p:txBody>
          <a:bodyPr/>
          <a:lstStyle>
            <a:lvl1pPr>
              <a:defRPr/>
            </a:lvl1pPr>
          </a:lstStyle>
          <a:p>
            <a:endParaRPr lang="ar-EG" altLang="zh-CN"/>
          </a:p>
        </p:txBody>
      </p:sp>
      <p:sp>
        <p:nvSpPr>
          <p:cNvPr id="9" name="Slide Number Placeholder 8"/>
          <p:cNvSpPr>
            <a:spLocks noGrp="1"/>
          </p:cNvSpPr>
          <p:nvPr>
            <p:ph type="sldNum" sz="quarter" idx="12"/>
          </p:nvPr>
        </p:nvSpPr>
        <p:spPr/>
        <p:txBody>
          <a:bodyPr/>
          <a:lstStyle>
            <a:lvl1pPr>
              <a:defRPr/>
            </a:lvl1pPr>
          </a:lstStyle>
          <a:p>
            <a:fld id="{00BA00FF-65C9-4437-9C93-7CC309F9A493}" type="slidenum">
              <a:rPr lang="ar-EG" altLang="zh-CN"/>
              <a:pPr/>
              <a:t>‹#›</a:t>
            </a:fld>
            <a:endParaRPr lang="ar-EG" altLang="zh-CN"/>
          </a:p>
        </p:txBody>
      </p:sp>
    </p:spTree>
    <p:extLst>
      <p:ext uri="{BB962C8B-B14F-4D97-AF65-F5344CB8AC3E}">
        <p14:creationId xmlns:p14="http://schemas.microsoft.com/office/powerpoint/2010/main" val="26107897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ar-EG"/>
          </a:p>
        </p:txBody>
      </p:sp>
      <p:sp>
        <p:nvSpPr>
          <p:cNvPr id="3" name="Date Placeholder 2"/>
          <p:cNvSpPr>
            <a:spLocks noGrp="1"/>
          </p:cNvSpPr>
          <p:nvPr>
            <p:ph type="dt" sz="half" idx="10"/>
          </p:nvPr>
        </p:nvSpPr>
        <p:spPr/>
        <p:txBody>
          <a:bodyPr/>
          <a:lstStyle>
            <a:lvl1pPr>
              <a:defRPr/>
            </a:lvl1pPr>
          </a:lstStyle>
          <a:p>
            <a:endParaRPr lang="ar-EG" altLang="zh-CN"/>
          </a:p>
        </p:txBody>
      </p:sp>
      <p:sp>
        <p:nvSpPr>
          <p:cNvPr id="4" name="Footer Placeholder 3"/>
          <p:cNvSpPr>
            <a:spLocks noGrp="1"/>
          </p:cNvSpPr>
          <p:nvPr>
            <p:ph type="ftr" sz="quarter" idx="11"/>
          </p:nvPr>
        </p:nvSpPr>
        <p:spPr/>
        <p:txBody>
          <a:bodyPr/>
          <a:lstStyle>
            <a:lvl1pPr>
              <a:defRPr/>
            </a:lvl1pPr>
          </a:lstStyle>
          <a:p>
            <a:endParaRPr lang="ar-EG" altLang="zh-CN"/>
          </a:p>
        </p:txBody>
      </p:sp>
      <p:sp>
        <p:nvSpPr>
          <p:cNvPr id="5" name="Slide Number Placeholder 4"/>
          <p:cNvSpPr>
            <a:spLocks noGrp="1"/>
          </p:cNvSpPr>
          <p:nvPr>
            <p:ph type="sldNum" sz="quarter" idx="12"/>
          </p:nvPr>
        </p:nvSpPr>
        <p:spPr/>
        <p:txBody>
          <a:bodyPr/>
          <a:lstStyle>
            <a:lvl1pPr>
              <a:defRPr/>
            </a:lvl1pPr>
          </a:lstStyle>
          <a:p>
            <a:fld id="{8C1BEA28-C798-446B-8566-5297804DE679}" type="slidenum">
              <a:rPr lang="ar-EG" altLang="zh-CN"/>
              <a:pPr/>
              <a:t>‹#›</a:t>
            </a:fld>
            <a:endParaRPr lang="ar-EG" altLang="zh-CN"/>
          </a:p>
        </p:txBody>
      </p:sp>
    </p:spTree>
    <p:extLst>
      <p:ext uri="{BB962C8B-B14F-4D97-AF65-F5344CB8AC3E}">
        <p14:creationId xmlns:p14="http://schemas.microsoft.com/office/powerpoint/2010/main" val="8698017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ar-EG" altLang="zh-CN"/>
          </a:p>
        </p:txBody>
      </p:sp>
      <p:sp>
        <p:nvSpPr>
          <p:cNvPr id="3" name="Footer Placeholder 2"/>
          <p:cNvSpPr>
            <a:spLocks noGrp="1"/>
          </p:cNvSpPr>
          <p:nvPr>
            <p:ph type="ftr" sz="quarter" idx="11"/>
          </p:nvPr>
        </p:nvSpPr>
        <p:spPr/>
        <p:txBody>
          <a:bodyPr/>
          <a:lstStyle>
            <a:lvl1pPr>
              <a:defRPr/>
            </a:lvl1pPr>
          </a:lstStyle>
          <a:p>
            <a:endParaRPr lang="ar-EG" altLang="zh-CN"/>
          </a:p>
        </p:txBody>
      </p:sp>
      <p:sp>
        <p:nvSpPr>
          <p:cNvPr id="4" name="Slide Number Placeholder 3"/>
          <p:cNvSpPr>
            <a:spLocks noGrp="1"/>
          </p:cNvSpPr>
          <p:nvPr>
            <p:ph type="sldNum" sz="quarter" idx="12"/>
          </p:nvPr>
        </p:nvSpPr>
        <p:spPr/>
        <p:txBody>
          <a:bodyPr/>
          <a:lstStyle>
            <a:lvl1pPr>
              <a:defRPr/>
            </a:lvl1pPr>
          </a:lstStyle>
          <a:p>
            <a:fld id="{8BCE32B5-3E56-40FE-96FD-08D25D724697}" type="slidenum">
              <a:rPr lang="ar-EG" altLang="zh-CN"/>
              <a:pPr/>
              <a:t>‹#›</a:t>
            </a:fld>
            <a:endParaRPr lang="ar-EG" altLang="zh-CN"/>
          </a:p>
        </p:txBody>
      </p:sp>
    </p:spTree>
    <p:extLst>
      <p:ext uri="{BB962C8B-B14F-4D97-AF65-F5344CB8AC3E}">
        <p14:creationId xmlns:p14="http://schemas.microsoft.com/office/powerpoint/2010/main" val="2869511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smtClean="0"/>
              <a:t>Click to edit Master title style</a:t>
            </a:r>
            <a:endParaRPr lang="ar-EG"/>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ar-EG"/>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ar-EG" altLang="zh-CN"/>
          </a:p>
        </p:txBody>
      </p:sp>
      <p:sp>
        <p:nvSpPr>
          <p:cNvPr id="6" name="Footer Placeholder 5"/>
          <p:cNvSpPr>
            <a:spLocks noGrp="1"/>
          </p:cNvSpPr>
          <p:nvPr>
            <p:ph type="ftr" sz="quarter" idx="11"/>
          </p:nvPr>
        </p:nvSpPr>
        <p:spPr/>
        <p:txBody>
          <a:bodyPr/>
          <a:lstStyle>
            <a:lvl1pPr>
              <a:defRPr/>
            </a:lvl1pPr>
          </a:lstStyle>
          <a:p>
            <a:endParaRPr lang="ar-EG" altLang="zh-CN"/>
          </a:p>
        </p:txBody>
      </p:sp>
      <p:sp>
        <p:nvSpPr>
          <p:cNvPr id="7" name="Slide Number Placeholder 6"/>
          <p:cNvSpPr>
            <a:spLocks noGrp="1"/>
          </p:cNvSpPr>
          <p:nvPr>
            <p:ph type="sldNum" sz="quarter" idx="12"/>
          </p:nvPr>
        </p:nvSpPr>
        <p:spPr/>
        <p:txBody>
          <a:bodyPr/>
          <a:lstStyle>
            <a:lvl1pPr>
              <a:defRPr/>
            </a:lvl1pPr>
          </a:lstStyle>
          <a:p>
            <a:fld id="{04F612CD-FBB7-4A6E-898A-2729B2AEE650}" type="slidenum">
              <a:rPr lang="ar-EG" altLang="zh-CN"/>
              <a:pPr/>
              <a:t>‹#›</a:t>
            </a:fld>
            <a:endParaRPr lang="ar-EG" altLang="zh-CN"/>
          </a:p>
        </p:txBody>
      </p:sp>
    </p:spTree>
    <p:extLst>
      <p:ext uri="{BB962C8B-B14F-4D97-AF65-F5344CB8AC3E}">
        <p14:creationId xmlns:p14="http://schemas.microsoft.com/office/powerpoint/2010/main" val="12799461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smtClean="0"/>
              <a:t>Click to edit Master title style</a:t>
            </a:r>
            <a:endParaRPr lang="ar-EG"/>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ar-EG" altLang="zh-CN"/>
          </a:p>
        </p:txBody>
      </p:sp>
      <p:sp>
        <p:nvSpPr>
          <p:cNvPr id="6" name="Footer Placeholder 5"/>
          <p:cNvSpPr>
            <a:spLocks noGrp="1"/>
          </p:cNvSpPr>
          <p:nvPr>
            <p:ph type="ftr" sz="quarter" idx="11"/>
          </p:nvPr>
        </p:nvSpPr>
        <p:spPr/>
        <p:txBody>
          <a:bodyPr/>
          <a:lstStyle>
            <a:lvl1pPr>
              <a:defRPr/>
            </a:lvl1pPr>
          </a:lstStyle>
          <a:p>
            <a:endParaRPr lang="ar-EG" altLang="zh-CN"/>
          </a:p>
        </p:txBody>
      </p:sp>
      <p:sp>
        <p:nvSpPr>
          <p:cNvPr id="7" name="Slide Number Placeholder 6"/>
          <p:cNvSpPr>
            <a:spLocks noGrp="1"/>
          </p:cNvSpPr>
          <p:nvPr>
            <p:ph type="sldNum" sz="quarter" idx="12"/>
          </p:nvPr>
        </p:nvSpPr>
        <p:spPr/>
        <p:txBody>
          <a:bodyPr/>
          <a:lstStyle>
            <a:lvl1pPr>
              <a:defRPr/>
            </a:lvl1pPr>
          </a:lstStyle>
          <a:p>
            <a:fld id="{CB3F9C44-290F-457F-8598-44EA16CC302F}" type="slidenum">
              <a:rPr lang="ar-EG" altLang="zh-CN"/>
              <a:pPr/>
              <a:t>‹#›</a:t>
            </a:fld>
            <a:endParaRPr lang="ar-EG" altLang="zh-CN"/>
          </a:p>
        </p:txBody>
      </p:sp>
    </p:spTree>
    <p:extLst>
      <p:ext uri="{BB962C8B-B14F-4D97-AF65-F5344CB8AC3E}">
        <p14:creationId xmlns:p14="http://schemas.microsoft.com/office/powerpoint/2010/main" val="32491793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zh-CN" smtClean="0"/>
              <a:t>单击此处编辑母版标题样式</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zh-CN" smtClean="0"/>
              <a:t>单击此处编辑母版文本样式</a:t>
            </a:r>
          </a:p>
          <a:p>
            <a:pPr lvl="1"/>
            <a:r>
              <a:rPr lang="zh-CN" smtClean="0"/>
              <a:t>第二级</a:t>
            </a:r>
          </a:p>
          <a:p>
            <a:pPr lvl="2"/>
            <a:r>
              <a:rPr lang="zh-CN" smtClean="0"/>
              <a:t>第三级</a:t>
            </a:r>
          </a:p>
          <a:p>
            <a:pPr lvl="3"/>
            <a:r>
              <a:rPr lang="zh-CN" smtClean="0"/>
              <a:t>第四级</a:t>
            </a:r>
          </a:p>
          <a:p>
            <a:pPr lvl="4"/>
            <a:r>
              <a:rPr lang="zh-CN" smtClean="0"/>
              <a:t>第五级</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ar-EG"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ar-EG"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02B5D9DD-B09D-4577-94D8-D03D6A3BB1FA}" type="slidenum">
              <a:rPr lang="ar-EG" altLang="zh-CN"/>
              <a:pPr/>
              <a:t>‹#›</a:t>
            </a:fld>
            <a:endParaRPr lang="ar-EG" altLang="zh-CN"/>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SimSun" panose="02010600030101010101" pitchFamily="2" charset="-122"/>
        </a:defRPr>
      </a:lvl2pPr>
      <a:lvl3pPr algn="ctr" rtl="0" fontAlgn="base">
        <a:spcBef>
          <a:spcPct val="0"/>
        </a:spcBef>
        <a:spcAft>
          <a:spcPct val="0"/>
        </a:spcAft>
        <a:defRPr sz="4400">
          <a:solidFill>
            <a:schemeClr val="tx2"/>
          </a:solidFill>
          <a:latin typeface="Arial" panose="020B0604020202020204" pitchFamily="34" charset="0"/>
          <a:ea typeface="SimSun" panose="02010600030101010101" pitchFamily="2" charset="-122"/>
        </a:defRPr>
      </a:lvl3pPr>
      <a:lvl4pPr algn="ctr" rtl="0" fontAlgn="base">
        <a:spcBef>
          <a:spcPct val="0"/>
        </a:spcBef>
        <a:spcAft>
          <a:spcPct val="0"/>
        </a:spcAft>
        <a:defRPr sz="4400">
          <a:solidFill>
            <a:schemeClr val="tx2"/>
          </a:solidFill>
          <a:latin typeface="Arial" panose="020B0604020202020204" pitchFamily="34" charset="0"/>
          <a:ea typeface="SimSun" panose="02010600030101010101" pitchFamily="2" charset="-122"/>
        </a:defRPr>
      </a:lvl4pPr>
      <a:lvl5pPr algn="ctr" rtl="0" fontAlgn="base">
        <a:spcBef>
          <a:spcPct val="0"/>
        </a:spcBef>
        <a:spcAft>
          <a:spcPct val="0"/>
        </a:spcAft>
        <a:defRPr sz="4400">
          <a:solidFill>
            <a:schemeClr val="tx2"/>
          </a:solidFill>
          <a:latin typeface="Arial" panose="020B0604020202020204" pitchFamily="34" charset="0"/>
          <a:ea typeface="SimSun"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SimSun"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SimSun"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SimSun"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SimSun" panose="02010600030101010101" pitchFamily="2" charset="-122"/>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2.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2.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108.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2.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109.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2.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2.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112.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2.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113.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2.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114.xml.rels><?xml version="1.0" encoding="UTF-8" standalone="yes"?>
<Relationships xmlns="http://schemas.openxmlformats.org/package/2006/relationships"><Relationship Id="rId3" Type="http://schemas.openxmlformats.org/officeDocument/2006/relationships/diagramLayout" Target="../diagrams/layout30.xml"/><Relationship Id="rId2" Type="http://schemas.openxmlformats.org/officeDocument/2006/relationships/diagramData" Target="../diagrams/data30.xml"/><Relationship Id="rId1" Type="http://schemas.openxmlformats.org/officeDocument/2006/relationships/slideLayout" Target="../slideLayouts/slideLayout2.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s>
</file>

<file path=ppt/slides/_rels/slide115.xml.rels><?xml version="1.0" encoding="UTF-8" standalone="yes"?>
<Relationships xmlns="http://schemas.openxmlformats.org/package/2006/relationships"><Relationship Id="rId3" Type="http://schemas.openxmlformats.org/officeDocument/2006/relationships/diagramLayout" Target="../diagrams/layout31.xml"/><Relationship Id="rId2" Type="http://schemas.openxmlformats.org/officeDocument/2006/relationships/diagramData" Target="../diagrams/data31.xml"/><Relationship Id="rId1" Type="http://schemas.openxmlformats.org/officeDocument/2006/relationships/slideLayout" Target="../slideLayouts/slideLayout2.xml"/><Relationship Id="rId6" Type="http://schemas.microsoft.com/office/2007/relationships/diagramDrawing" Target="../diagrams/drawing31.xml"/><Relationship Id="rId5" Type="http://schemas.openxmlformats.org/officeDocument/2006/relationships/diagramColors" Target="../diagrams/colors31.xml"/><Relationship Id="rId4" Type="http://schemas.openxmlformats.org/officeDocument/2006/relationships/diagramQuickStyle" Target="../diagrams/quickStyle3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diagramLayout" Target="../diagrams/layout32.xml"/><Relationship Id="rId2" Type="http://schemas.openxmlformats.org/officeDocument/2006/relationships/diagramData" Target="../diagrams/data32.xml"/><Relationship Id="rId1" Type="http://schemas.openxmlformats.org/officeDocument/2006/relationships/slideLayout" Target="../slideLayouts/slideLayout2.xml"/><Relationship Id="rId6" Type="http://schemas.microsoft.com/office/2007/relationships/diagramDrawing" Target="../diagrams/drawing32.xml"/><Relationship Id="rId5" Type="http://schemas.openxmlformats.org/officeDocument/2006/relationships/diagramColors" Target="../diagrams/colors32.xml"/><Relationship Id="rId4" Type="http://schemas.openxmlformats.org/officeDocument/2006/relationships/diagramQuickStyle" Target="../diagrams/quickStyle3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18.png"/><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19.png"/><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123.pn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13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png"/><Relationship Id="rId1" Type="http://schemas.openxmlformats.org/officeDocument/2006/relationships/slideLayout" Target="../slideLayouts/slideLayout2.xml"/><Relationship Id="rId5" Type="http://schemas.openxmlformats.org/officeDocument/2006/relationships/image" Target="../media/image129.png"/><Relationship Id="rId4" Type="http://schemas.openxmlformats.org/officeDocument/2006/relationships/image" Target="../media/image128.pn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2.xml"/><Relationship Id="rId4" Type="http://schemas.openxmlformats.org/officeDocument/2006/relationships/image" Target="../media/image132.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38.png"/><Relationship Id="rId1" Type="http://schemas.openxmlformats.org/officeDocument/2006/relationships/slideLayout" Target="../slideLayouts/slideLayout2.xml"/><Relationship Id="rId4" Type="http://schemas.openxmlformats.org/officeDocument/2006/relationships/image" Target="../media/image139.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png"/><Relationship Id="rId1" Type="http://schemas.openxmlformats.org/officeDocument/2006/relationships/slideLayout" Target="../slideLayouts/slideLayout2.xml"/><Relationship Id="rId4" Type="http://schemas.openxmlformats.org/officeDocument/2006/relationships/image" Target="../media/image142.png"/></Relationships>
</file>

<file path=ppt/slides/_rels/slide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2.xml"/><Relationship Id="rId5" Type="http://schemas.openxmlformats.org/officeDocument/2006/relationships/image" Target="../media/image146.png"/><Relationship Id="rId4" Type="http://schemas.openxmlformats.org/officeDocument/2006/relationships/image" Target="../media/image145.png"/></Relationships>
</file>

<file path=ppt/slides/_rels/slide173.xml.rels><?xml version="1.0" encoding="UTF-8" standalone="yes"?>
<Relationships xmlns="http://schemas.openxmlformats.org/package/2006/relationships"><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Layout" Target="../slideLayouts/slideLayout2.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s>
</file>

<file path=ppt/slides/_rels/slide174.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2.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175.xml.rels><?xml version="1.0" encoding="UTF-8" standalone="yes"?>
<Relationships xmlns="http://schemas.openxmlformats.org/package/2006/relationships"><Relationship Id="rId3" Type="http://schemas.openxmlformats.org/officeDocument/2006/relationships/diagramLayout" Target="../diagrams/layout35.xml"/><Relationship Id="rId2" Type="http://schemas.openxmlformats.org/officeDocument/2006/relationships/diagramData" Target="../diagrams/data35.xml"/><Relationship Id="rId1" Type="http://schemas.openxmlformats.org/officeDocument/2006/relationships/slideLayout" Target="../slideLayouts/slideLayout2.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s>
</file>

<file path=ppt/slides/_rels/slide17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2.xml"/><Relationship Id="rId5" Type="http://schemas.openxmlformats.org/officeDocument/2006/relationships/image" Target="../media/image153.png"/><Relationship Id="rId4" Type="http://schemas.openxmlformats.org/officeDocument/2006/relationships/image" Target="../media/image152.png"/></Relationships>
</file>

<file path=ppt/slides/_rels/slide17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2.xml"/><Relationship Id="rId5" Type="http://schemas.openxmlformats.org/officeDocument/2006/relationships/image" Target="../media/image157.png"/><Relationship Id="rId4" Type="http://schemas.openxmlformats.org/officeDocument/2006/relationships/image" Target="../media/image156.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2.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2.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181.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2.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183.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png"/><Relationship Id="rId1" Type="http://schemas.openxmlformats.org/officeDocument/2006/relationships/slideLayout" Target="../slideLayouts/slideLayout2.xml"/><Relationship Id="rId4" Type="http://schemas.openxmlformats.org/officeDocument/2006/relationships/image" Target="../media/image164.png"/></Relationships>
</file>

<file path=ppt/slides/_rels/slide184.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2.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185.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2.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186.xml.rels><?xml version="1.0" encoding="UTF-8" standalone="yes"?>
<Relationships xmlns="http://schemas.openxmlformats.org/package/2006/relationships"><Relationship Id="rId3" Type="http://schemas.openxmlformats.org/officeDocument/2006/relationships/diagramLayout" Target="../diagrams/layout41.xml"/><Relationship Id="rId2" Type="http://schemas.openxmlformats.org/officeDocument/2006/relationships/diagramData" Target="../diagrams/data41.xml"/><Relationship Id="rId1" Type="http://schemas.openxmlformats.org/officeDocument/2006/relationships/slideLayout" Target="../slideLayouts/slideLayout2.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187.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xml"/><Relationship Id="rId4" Type="http://schemas.openxmlformats.org/officeDocument/2006/relationships/image" Target="../media/image24.png"/></Relationships>
</file>

<file path=ppt/slides/_rels/slide190.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image" Target="../media/image169.png"/><Relationship Id="rId1" Type="http://schemas.openxmlformats.org/officeDocument/2006/relationships/slideLayout" Target="../slideLayouts/slideLayout2.xml"/><Relationship Id="rId4" Type="http://schemas.openxmlformats.org/officeDocument/2006/relationships/image" Target="../media/image171.png"/></Relationships>
</file>

<file path=ppt/slides/_rels/slide191.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172.png"/><Relationship Id="rId1" Type="http://schemas.openxmlformats.org/officeDocument/2006/relationships/slideLayout" Target="../slideLayouts/slideLayout2.xml"/><Relationship Id="rId4" Type="http://schemas.openxmlformats.org/officeDocument/2006/relationships/image" Target="../media/image174.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diagramLayout" Target="../diagrams/layout42.xml"/><Relationship Id="rId2" Type="http://schemas.openxmlformats.org/officeDocument/2006/relationships/diagramData" Target="../diagrams/data42.xml"/><Relationship Id="rId1" Type="http://schemas.openxmlformats.org/officeDocument/2006/relationships/slideLayout" Target="../slideLayouts/slideLayout2.xml"/><Relationship Id="rId6" Type="http://schemas.microsoft.com/office/2007/relationships/diagramDrawing" Target="../diagrams/drawing42.xml"/><Relationship Id="rId5" Type="http://schemas.openxmlformats.org/officeDocument/2006/relationships/diagramColors" Target="../diagrams/colors42.xml"/><Relationship Id="rId4" Type="http://schemas.openxmlformats.org/officeDocument/2006/relationships/diagramQuickStyle" Target="../diagrams/quickStyle42.xml"/></Relationships>
</file>

<file path=ppt/slides/_rels/slide194.xml.rels><?xml version="1.0" encoding="UTF-8" standalone="yes"?>
<Relationships xmlns="http://schemas.openxmlformats.org/package/2006/relationships"><Relationship Id="rId3" Type="http://schemas.openxmlformats.org/officeDocument/2006/relationships/diagramLayout" Target="../diagrams/layout43.xml"/><Relationship Id="rId2" Type="http://schemas.openxmlformats.org/officeDocument/2006/relationships/diagramData" Target="../diagrams/data43.xml"/><Relationship Id="rId1" Type="http://schemas.openxmlformats.org/officeDocument/2006/relationships/slideLayout" Target="../slideLayouts/slideLayout2.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s>
</file>

<file path=ppt/slides/_rels/slide195.xml.rels><?xml version="1.0" encoding="UTF-8" standalone="yes"?>
<Relationships xmlns="http://schemas.openxmlformats.org/package/2006/relationships"><Relationship Id="rId3" Type="http://schemas.openxmlformats.org/officeDocument/2006/relationships/diagramLayout" Target="../diagrams/layout44.xml"/><Relationship Id="rId2" Type="http://schemas.openxmlformats.org/officeDocument/2006/relationships/diagramData" Target="../diagrams/data44.xml"/><Relationship Id="rId1" Type="http://schemas.openxmlformats.org/officeDocument/2006/relationships/slideLayout" Target="../slideLayouts/slideLayout2.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s>
</file>

<file path=ppt/slides/_rels/slide196.xml.rels><?xml version="1.0" encoding="UTF-8" standalone="yes"?>
<Relationships xmlns="http://schemas.openxmlformats.org/package/2006/relationships"><Relationship Id="rId3" Type="http://schemas.openxmlformats.org/officeDocument/2006/relationships/diagramLayout" Target="../diagrams/layout45.xml"/><Relationship Id="rId2" Type="http://schemas.openxmlformats.org/officeDocument/2006/relationships/diagramData" Target="../diagrams/data45.xml"/><Relationship Id="rId1" Type="http://schemas.openxmlformats.org/officeDocument/2006/relationships/slideLayout" Target="../slideLayouts/slideLayout2.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197.xml.rels><?xml version="1.0" encoding="UTF-8" standalone="yes"?>
<Relationships xmlns="http://schemas.openxmlformats.org/package/2006/relationships"><Relationship Id="rId3" Type="http://schemas.openxmlformats.org/officeDocument/2006/relationships/diagramLayout" Target="../diagrams/layout46.xml"/><Relationship Id="rId2" Type="http://schemas.openxmlformats.org/officeDocument/2006/relationships/diagramData" Target="../diagrams/data46.xml"/><Relationship Id="rId1" Type="http://schemas.openxmlformats.org/officeDocument/2006/relationships/slideLayout" Target="../slideLayouts/slideLayout2.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2.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5.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2.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diagramLayout" Target="../diagrams/layout48.xml"/><Relationship Id="rId2" Type="http://schemas.openxmlformats.org/officeDocument/2006/relationships/diagramData" Target="../diagrams/data48.xml"/><Relationship Id="rId1" Type="http://schemas.openxmlformats.org/officeDocument/2006/relationships/slideLayout" Target="../slideLayouts/slideLayout2.xml"/><Relationship Id="rId6" Type="http://schemas.microsoft.com/office/2007/relationships/diagramDrawing" Target="../diagrams/drawing48.xml"/><Relationship Id="rId5" Type="http://schemas.openxmlformats.org/officeDocument/2006/relationships/diagramColors" Target="../diagrams/colors48.xml"/><Relationship Id="rId4" Type="http://schemas.openxmlformats.org/officeDocument/2006/relationships/diagramQuickStyle" Target="../diagrams/quickStyle48.xml"/></Relationships>
</file>

<file path=ppt/slides/_rels/slide208.xml.rels><?xml version="1.0" encoding="UTF-8" standalone="yes"?>
<Relationships xmlns="http://schemas.openxmlformats.org/package/2006/relationships"><Relationship Id="rId3" Type="http://schemas.openxmlformats.org/officeDocument/2006/relationships/diagramLayout" Target="../diagrams/layout49.xml"/><Relationship Id="rId2" Type="http://schemas.openxmlformats.org/officeDocument/2006/relationships/diagramData" Target="../diagrams/data49.xml"/><Relationship Id="rId1" Type="http://schemas.openxmlformats.org/officeDocument/2006/relationships/slideLayout" Target="../slideLayouts/slideLayout2.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s>
</file>

<file path=ppt/slides/_rels/slide209.xml.rels><?xml version="1.0" encoding="UTF-8" standalone="yes"?>
<Relationships xmlns="http://schemas.openxmlformats.org/package/2006/relationships"><Relationship Id="rId3" Type="http://schemas.openxmlformats.org/officeDocument/2006/relationships/diagramLayout" Target="../diagrams/layout50.xml"/><Relationship Id="rId2" Type="http://schemas.openxmlformats.org/officeDocument/2006/relationships/diagramData" Target="../diagrams/data50.xml"/><Relationship Id="rId1" Type="http://schemas.openxmlformats.org/officeDocument/2006/relationships/slideLayout" Target="../slideLayouts/slideLayout2.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s>
</file>

<file path=ppt/slides/_rels/slide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diagramLayout" Target="../diagrams/layout51.xml"/><Relationship Id="rId2" Type="http://schemas.openxmlformats.org/officeDocument/2006/relationships/diagramData" Target="../diagrams/data51.xml"/><Relationship Id="rId1" Type="http://schemas.openxmlformats.org/officeDocument/2006/relationships/slideLayout" Target="../slideLayouts/slideLayout2.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211.xml.rels><?xml version="1.0" encoding="UTF-8" standalone="yes"?>
<Relationships xmlns="http://schemas.openxmlformats.org/package/2006/relationships"><Relationship Id="rId3" Type="http://schemas.openxmlformats.org/officeDocument/2006/relationships/diagramLayout" Target="../diagrams/layout52.xml"/><Relationship Id="rId2" Type="http://schemas.openxmlformats.org/officeDocument/2006/relationships/diagramData" Target="../diagrams/data52.xml"/><Relationship Id="rId1" Type="http://schemas.openxmlformats.org/officeDocument/2006/relationships/slideLayout" Target="../slideLayouts/slideLayout2.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s>
</file>

<file path=ppt/slides/_rels/slide212.xml.rels><?xml version="1.0" encoding="UTF-8" standalone="yes"?>
<Relationships xmlns="http://schemas.openxmlformats.org/package/2006/relationships"><Relationship Id="rId3" Type="http://schemas.openxmlformats.org/officeDocument/2006/relationships/diagramLayout" Target="../diagrams/layout53.xml"/><Relationship Id="rId2" Type="http://schemas.openxmlformats.org/officeDocument/2006/relationships/diagramData" Target="../diagrams/data53.xml"/><Relationship Id="rId1" Type="http://schemas.openxmlformats.org/officeDocument/2006/relationships/slideLayout" Target="../slideLayouts/slideLayout2.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s>
</file>

<file path=ppt/slides/_rels/slide213.xml.rels><?xml version="1.0" encoding="UTF-8" standalone="yes"?>
<Relationships xmlns="http://schemas.openxmlformats.org/package/2006/relationships"><Relationship Id="rId3" Type="http://schemas.openxmlformats.org/officeDocument/2006/relationships/diagramLayout" Target="../diagrams/layout54.xml"/><Relationship Id="rId2" Type="http://schemas.openxmlformats.org/officeDocument/2006/relationships/diagramData" Target="../diagrams/data54.xml"/><Relationship Id="rId1" Type="http://schemas.openxmlformats.org/officeDocument/2006/relationships/slideLayout" Target="../slideLayouts/slideLayout2.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diagramLayout" Target="../diagrams/layout55.xml"/><Relationship Id="rId2" Type="http://schemas.openxmlformats.org/officeDocument/2006/relationships/diagramData" Target="../diagrams/data55.xml"/><Relationship Id="rId1" Type="http://schemas.openxmlformats.org/officeDocument/2006/relationships/slideLayout" Target="../slideLayouts/slideLayout2.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s>
</file>

<file path=ppt/slides/_rels/slide217.xml.rels><?xml version="1.0" encoding="UTF-8" standalone="yes"?>
<Relationships xmlns="http://schemas.openxmlformats.org/package/2006/relationships"><Relationship Id="rId3" Type="http://schemas.openxmlformats.org/officeDocument/2006/relationships/diagramLayout" Target="../diagrams/layout56.xml"/><Relationship Id="rId2" Type="http://schemas.openxmlformats.org/officeDocument/2006/relationships/diagramData" Target="../diagrams/data56.xml"/><Relationship Id="rId1" Type="http://schemas.openxmlformats.org/officeDocument/2006/relationships/slideLayout" Target="../slideLayouts/slideLayout2.xml"/><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s>
</file>

<file path=ppt/slides/_rels/slide218.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2.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219.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image" Target="../media/image196.png"/><Relationship Id="rId1" Type="http://schemas.openxmlformats.org/officeDocument/2006/relationships/slideLayout" Target="../slideLayouts/slideLayout2.xml"/><Relationship Id="rId4" Type="http://schemas.openxmlformats.org/officeDocument/2006/relationships/image" Target="../media/image81.png"/></Relationships>
</file>

<file path=ppt/slides/_rels/slide2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98.png"/><Relationship Id="rId1" Type="http://schemas.openxmlformats.org/officeDocument/2006/relationships/slideLayout" Target="../slideLayouts/slideLayout2.xml"/><Relationship Id="rId4" Type="http://schemas.openxmlformats.org/officeDocument/2006/relationships/image" Target="../media/image200.png"/></Relationships>
</file>

<file path=ppt/slides/_rels/slide221.xml.rels><?xml version="1.0" encoding="UTF-8" standalone="yes"?>
<Relationships xmlns="http://schemas.openxmlformats.org/package/2006/relationships"><Relationship Id="rId3" Type="http://schemas.openxmlformats.org/officeDocument/2006/relationships/diagramLayout" Target="../diagrams/layout58.xml"/><Relationship Id="rId2" Type="http://schemas.openxmlformats.org/officeDocument/2006/relationships/diagramData" Target="../diagrams/data58.xml"/><Relationship Id="rId1" Type="http://schemas.openxmlformats.org/officeDocument/2006/relationships/slideLayout" Target="../slideLayouts/slideLayout2.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3" Type="http://schemas.openxmlformats.org/officeDocument/2006/relationships/diagramLayout" Target="../diagrams/layout59.xml"/><Relationship Id="rId2" Type="http://schemas.openxmlformats.org/officeDocument/2006/relationships/diagramData" Target="../diagrams/data59.xml"/><Relationship Id="rId1" Type="http://schemas.openxmlformats.org/officeDocument/2006/relationships/slideLayout" Target="../slideLayouts/slideLayout2.xml"/><Relationship Id="rId6" Type="http://schemas.microsoft.com/office/2007/relationships/diagramDrawing" Target="../diagrams/drawing59.xml"/><Relationship Id="rId5" Type="http://schemas.openxmlformats.org/officeDocument/2006/relationships/diagramColors" Target="../diagrams/colors59.xml"/><Relationship Id="rId4" Type="http://schemas.openxmlformats.org/officeDocument/2006/relationships/diagramQuickStyle" Target="../diagrams/quickStyle59.xml"/></Relationships>
</file>

<file path=ppt/slides/_rels/slide225.xml.rels><?xml version="1.0" encoding="UTF-8" standalone="yes"?>
<Relationships xmlns="http://schemas.openxmlformats.org/package/2006/relationships"><Relationship Id="rId3" Type="http://schemas.openxmlformats.org/officeDocument/2006/relationships/diagramLayout" Target="../diagrams/layout60.xml"/><Relationship Id="rId2" Type="http://schemas.openxmlformats.org/officeDocument/2006/relationships/diagramData" Target="../diagrams/data60.xml"/><Relationship Id="rId1" Type="http://schemas.openxmlformats.org/officeDocument/2006/relationships/slideLayout" Target="../slideLayouts/slideLayout2.xml"/><Relationship Id="rId6" Type="http://schemas.microsoft.com/office/2007/relationships/diagramDrawing" Target="../diagrams/drawing60.xml"/><Relationship Id="rId5" Type="http://schemas.openxmlformats.org/officeDocument/2006/relationships/diagramColors" Target="../diagrams/colors60.xml"/><Relationship Id="rId4" Type="http://schemas.openxmlformats.org/officeDocument/2006/relationships/diagramQuickStyle" Target="../diagrams/quickStyle60.xml"/></Relationships>
</file>

<file path=ppt/slides/_rels/slide226.xml.rels><?xml version="1.0" encoding="UTF-8" standalone="yes"?>
<Relationships xmlns="http://schemas.openxmlformats.org/package/2006/relationships"><Relationship Id="rId3" Type="http://schemas.openxmlformats.org/officeDocument/2006/relationships/diagramLayout" Target="../diagrams/layout61.xml"/><Relationship Id="rId2" Type="http://schemas.openxmlformats.org/officeDocument/2006/relationships/diagramData" Target="../diagrams/data61.xml"/><Relationship Id="rId1" Type="http://schemas.openxmlformats.org/officeDocument/2006/relationships/slideLayout" Target="../slideLayouts/slideLayout2.xml"/><Relationship Id="rId6" Type="http://schemas.microsoft.com/office/2007/relationships/diagramDrawing" Target="../diagrams/drawing61.xml"/><Relationship Id="rId5" Type="http://schemas.openxmlformats.org/officeDocument/2006/relationships/diagramColors" Target="../diagrams/colors61.xml"/><Relationship Id="rId4" Type="http://schemas.openxmlformats.org/officeDocument/2006/relationships/diagramQuickStyle" Target="../diagrams/quickStyle61.xml"/></Relationships>
</file>

<file path=ppt/slides/_rels/slide227.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image" Target="../media/image208.png"/><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image" Target="../media/image209.png"/><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image" Target="../media/image210.png"/><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image" Target="../media/image211.png"/><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image" Target="../media/image212.png"/><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3" Type="http://schemas.openxmlformats.org/officeDocument/2006/relationships/diagramLayout" Target="../diagrams/layout62.xml"/><Relationship Id="rId2" Type="http://schemas.openxmlformats.org/officeDocument/2006/relationships/diagramData" Target="../diagrams/data62.xml"/><Relationship Id="rId1" Type="http://schemas.openxmlformats.org/officeDocument/2006/relationships/slideLayout" Target="../slideLayouts/slideLayout2.xml"/><Relationship Id="rId6" Type="http://schemas.microsoft.com/office/2007/relationships/diagramDrawing" Target="../diagrams/drawing62.xml"/><Relationship Id="rId5" Type="http://schemas.openxmlformats.org/officeDocument/2006/relationships/diagramColors" Target="../diagrams/colors62.xml"/><Relationship Id="rId4" Type="http://schemas.openxmlformats.org/officeDocument/2006/relationships/diagramQuickStyle" Target="../diagrams/quickStyle6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diagramLayout" Target="../diagrams/layout63.xml"/><Relationship Id="rId2" Type="http://schemas.openxmlformats.org/officeDocument/2006/relationships/diagramData" Target="../diagrams/data63.xml"/><Relationship Id="rId1" Type="http://schemas.openxmlformats.org/officeDocument/2006/relationships/slideLayout" Target="../slideLayouts/slideLayout2.xml"/><Relationship Id="rId6" Type="http://schemas.microsoft.com/office/2007/relationships/diagramDrawing" Target="../diagrams/drawing63.xml"/><Relationship Id="rId5" Type="http://schemas.openxmlformats.org/officeDocument/2006/relationships/diagramColors" Target="../diagrams/colors63.xml"/><Relationship Id="rId4" Type="http://schemas.openxmlformats.org/officeDocument/2006/relationships/diagramQuickStyle" Target="../diagrams/quickStyle63.xml"/></Relationships>
</file>

<file path=ppt/slides/_rels/slide242.xml.rels><?xml version="1.0" encoding="UTF-8" standalone="yes"?>
<Relationships xmlns="http://schemas.openxmlformats.org/package/2006/relationships"><Relationship Id="rId3" Type="http://schemas.openxmlformats.org/officeDocument/2006/relationships/diagramLayout" Target="../diagrams/layout64.xml"/><Relationship Id="rId2" Type="http://schemas.openxmlformats.org/officeDocument/2006/relationships/diagramData" Target="../diagrams/data64.xml"/><Relationship Id="rId1" Type="http://schemas.openxmlformats.org/officeDocument/2006/relationships/slideLayout" Target="../slideLayouts/slideLayout2.xml"/><Relationship Id="rId6" Type="http://schemas.microsoft.com/office/2007/relationships/diagramDrawing" Target="../diagrams/drawing64.xml"/><Relationship Id="rId5" Type="http://schemas.openxmlformats.org/officeDocument/2006/relationships/diagramColors" Target="../diagrams/colors64.xml"/><Relationship Id="rId4" Type="http://schemas.openxmlformats.org/officeDocument/2006/relationships/diagramQuickStyle" Target="../diagrams/quickStyle64.xml"/></Relationships>
</file>

<file path=ppt/slides/_rels/slide243.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16.png"/><Relationship Id="rId1" Type="http://schemas.openxmlformats.org/officeDocument/2006/relationships/slideLayout" Target="../slideLayouts/slideLayout2.xml"/><Relationship Id="rId4" Type="http://schemas.openxmlformats.org/officeDocument/2006/relationships/image" Target="../media/image218.png"/></Relationships>
</file>

<file path=ppt/slides/_rels/slide244.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image" Target="../media/image219.png"/><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image" Target="../media/image221.png"/><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2" Type="http://schemas.openxmlformats.org/officeDocument/2006/relationships/image" Target="../media/image222.png"/><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2" Type="http://schemas.openxmlformats.org/officeDocument/2006/relationships/image" Target="../media/image224.png"/><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2" Type="http://schemas.openxmlformats.org/officeDocument/2006/relationships/image" Target="../media/image225.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2" Type="http://schemas.openxmlformats.org/officeDocument/2006/relationships/image" Target="../media/image228.png"/><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image" Target="../media/image230.png"/><Relationship Id="rId1" Type="http://schemas.openxmlformats.org/officeDocument/2006/relationships/slideLayout" Target="../slideLayouts/slideLayout2.xml"/><Relationship Id="rId4" Type="http://schemas.openxmlformats.org/officeDocument/2006/relationships/image" Target="../media/image232.png"/></Relationships>
</file>

<file path=ppt/slides/_rels/slide257.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2" Type="http://schemas.openxmlformats.org/officeDocument/2006/relationships/image" Target="../media/image234.png"/><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2" Type="http://schemas.openxmlformats.org/officeDocument/2006/relationships/image" Target="../media/image235.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image" Target="../media/image236.png"/><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2" Type="http://schemas.openxmlformats.org/officeDocument/2006/relationships/image" Target="../media/image237.png"/><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2" Type="http://schemas.openxmlformats.org/officeDocument/2006/relationships/image" Target="../media/image239.png"/><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image" Target="../media/image240.png"/><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image" Target="../media/image241.png"/><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png"/><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image" Target="../media/image245.png"/><Relationship Id="rId1" Type="http://schemas.openxmlformats.org/officeDocument/2006/relationships/slideLayout" Target="../slideLayouts/slideLayout2.xml"/><Relationship Id="rId5" Type="http://schemas.openxmlformats.org/officeDocument/2006/relationships/image" Target="../media/image248.png"/><Relationship Id="rId4" Type="http://schemas.openxmlformats.org/officeDocument/2006/relationships/image" Target="../media/image247.png"/></Relationships>
</file>

<file path=ppt/slides/_rels/slide268.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251.png"/><Relationship Id="rId4" Type="http://schemas.openxmlformats.org/officeDocument/2006/relationships/image" Target="../media/image250.png"/></Relationships>
</file>

<file path=ppt/slides/_rels/slide269.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image" Target="../media/image252.png"/><Relationship Id="rId1" Type="http://schemas.openxmlformats.org/officeDocument/2006/relationships/slideLayout" Target="../slideLayouts/slideLayout2.xml"/><Relationship Id="rId5" Type="http://schemas.openxmlformats.org/officeDocument/2006/relationships/image" Target="../media/image255.png"/><Relationship Id="rId4" Type="http://schemas.openxmlformats.org/officeDocument/2006/relationships/image" Target="../media/image254.png"/></Relationships>
</file>

<file path=ppt/slides/_rels/slide2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image" Target="../media/image256.png"/><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258.png"/></Relationships>
</file>

<file path=ppt/slides/_rels/slide272.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image" Target="../media/image260.png"/><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2" Type="http://schemas.openxmlformats.org/officeDocument/2006/relationships/image" Target="../media/image261.png"/><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image" Target="../media/image264.png"/><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2" Type="http://schemas.openxmlformats.org/officeDocument/2006/relationships/image" Target="../media/image266.jpeg"/><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2" Type="http://schemas.openxmlformats.org/officeDocument/2006/relationships/image" Target="../media/image267.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image" Target="../media/image268.png"/><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2" Type="http://schemas.openxmlformats.org/officeDocument/2006/relationships/image" Target="../media/image271.png"/><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image" Target="../media/image272.png"/><Relationship Id="rId1" Type="http://schemas.openxmlformats.org/officeDocument/2006/relationships/slideLayout" Target="../slideLayouts/slideLayout2.xml"/><Relationship Id="rId6" Type="http://schemas.openxmlformats.org/officeDocument/2006/relationships/image" Target="../media/image276.png"/><Relationship Id="rId5" Type="http://schemas.openxmlformats.org/officeDocument/2006/relationships/image" Target="../media/image275.png"/><Relationship Id="rId4" Type="http://schemas.openxmlformats.org/officeDocument/2006/relationships/image" Target="../media/image274.png"/></Relationships>
</file>

<file path=ppt/slides/_rels/slide285.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image" Target="../media/image277.png"/><Relationship Id="rId1" Type="http://schemas.openxmlformats.org/officeDocument/2006/relationships/slideLayout" Target="../slideLayouts/slideLayout2.xml"/><Relationship Id="rId5" Type="http://schemas.openxmlformats.org/officeDocument/2006/relationships/image" Target="../media/image280.png"/><Relationship Id="rId4" Type="http://schemas.openxmlformats.org/officeDocument/2006/relationships/image" Target="../media/image279.png"/></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282.png"/></Relationships>
</file>

<file path=ppt/slides/_rels/slide289.xml.rels><?xml version="1.0" encoding="UTF-8" standalone="yes"?>
<Relationships xmlns="http://schemas.openxmlformats.org/package/2006/relationships"><Relationship Id="rId2" Type="http://schemas.openxmlformats.org/officeDocument/2006/relationships/image" Target="../media/image283.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image" Target="../media/image284.png"/><Relationship Id="rId1" Type="http://schemas.openxmlformats.org/officeDocument/2006/relationships/slideLayout" Target="../slideLayouts/slideLayout2.xml"/><Relationship Id="rId5" Type="http://schemas.openxmlformats.org/officeDocument/2006/relationships/image" Target="../media/image287.png"/><Relationship Id="rId4" Type="http://schemas.openxmlformats.org/officeDocument/2006/relationships/image" Target="../media/image286.png"/></Relationships>
</file>

<file path=ppt/slides/_rels/slide291.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image" Target="../media/image283.png"/><Relationship Id="rId1" Type="http://schemas.openxmlformats.org/officeDocument/2006/relationships/slideLayout" Target="../slideLayouts/slideLayout2.xml"/><Relationship Id="rId5" Type="http://schemas.openxmlformats.org/officeDocument/2006/relationships/image" Target="../media/image290.png"/><Relationship Id="rId4" Type="http://schemas.openxmlformats.org/officeDocument/2006/relationships/image" Target="../media/image289.png"/></Relationships>
</file>

<file path=ppt/slides/_rels/slide292.xml.rels><?xml version="1.0" encoding="UTF-8" standalone="yes"?>
<Relationships xmlns="http://schemas.openxmlformats.org/package/2006/relationships"><Relationship Id="rId2" Type="http://schemas.openxmlformats.org/officeDocument/2006/relationships/image" Target="../media/image284.png"/><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image" Target="../media/image291.png"/><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image" Target="../media/image293.png"/><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image" Target="../media/image295.png"/><Relationship Id="rId1" Type="http://schemas.openxmlformats.org/officeDocument/2006/relationships/slideLayout" Target="../slideLayouts/slideLayout2.xml"/><Relationship Id="rId4" Type="http://schemas.openxmlformats.org/officeDocument/2006/relationships/image" Target="../media/image297.png"/></Relationships>
</file>

<file path=ppt/slides/_rels/slide297.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image" Target="../media/image298.png"/><Relationship Id="rId1" Type="http://schemas.openxmlformats.org/officeDocument/2006/relationships/slideLayout" Target="../slideLayouts/slideLayout2.xml"/><Relationship Id="rId5" Type="http://schemas.openxmlformats.org/officeDocument/2006/relationships/image" Target="../media/image301.png"/><Relationship Id="rId4" Type="http://schemas.openxmlformats.org/officeDocument/2006/relationships/image" Target="../media/image300.png"/></Relationships>
</file>

<file path=ppt/slides/_rels/slide298.xml.rels><?xml version="1.0" encoding="UTF-8" standalone="yes"?>
<Relationships xmlns="http://schemas.openxmlformats.org/package/2006/relationships"><Relationship Id="rId2" Type="http://schemas.openxmlformats.org/officeDocument/2006/relationships/image" Target="../media/image302.png"/><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2" Type="http://schemas.openxmlformats.org/officeDocument/2006/relationships/image" Target="../media/image303.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xml"/><Relationship Id="rId5" Type="http://schemas.openxmlformats.org/officeDocument/2006/relationships/image" Target="../media/image37.png"/><Relationship Id="rId4" Type="http://schemas.openxmlformats.org/officeDocument/2006/relationships/image" Target="../media/image36.png"/></Relationships>
</file>

<file path=ppt/slides/_rels/slide300.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image" Target="../media/image304.png"/><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image" Target="../media/image306.png"/><Relationship Id="rId1" Type="http://schemas.openxmlformats.org/officeDocument/2006/relationships/slideLayout" Target="../slideLayouts/slideLayout2.xml"/><Relationship Id="rId4" Type="http://schemas.openxmlformats.org/officeDocument/2006/relationships/image" Target="../media/image308.png"/></Relationships>
</file>

<file path=ppt/slides/_rels/slide302.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311.png"/><Relationship Id="rId4" Type="http://schemas.openxmlformats.org/officeDocument/2006/relationships/image" Target="../media/image310.png"/></Relationships>
</file>

<file path=ppt/slides/_rels/slide303.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image" Target="../media/image312.png"/><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6.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image" Target="../media/image314.png"/><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3" Type="http://schemas.openxmlformats.org/officeDocument/2006/relationships/diagramLayout" Target="../diagrams/layout65.xml"/><Relationship Id="rId2" Type="http://schemas.openxmlformats.org/officeDocument/2006/relationships/diagramData" Target="../diagrams/data65.xml"/><Relationship Id="rId1" Type="http://schemas.openxmlformats.org/officeDocument/2006/relationships/slideLayout" Target="../slideLayouts/slideLayout2.xml"/><Relationship Id="rId6" Type="http://schemas.microsoft.com/office/2007/relationships/diagramDrawing" Target="../diagrams/drawing65.xml"/><Relationship Id="rId5" Type="http://schemas.openxmlformats.org/officeDocument/2006/relationships/diagramColors" Target="../diagrams/colors65.xml"/><Relationship Id="rId4" Type="http://schemas.openxmlformats.org/officeDocument/2006/relationships/diagramQuickStyle" Target="../diagrams/quickStyle65.xml"/></Relationships>
</file>

<file path=ppt/slides/_rels/slide308.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image" Target="../media/image318.png"/><Relationship Id="rId1" Type="http://schemas.openxmlformats.org/officeDocument/2006/relationships/slideLayout" Target="../slideLayouts/slideLayout2.xml"/><Relationship Id="rId4" Type="http://schemas.openxmlformats.org/officeDocument/2006/relationships/image" Target="../media/image320.png"/></Relationships>
</file>

<file path=ppt/slides/_rels/slide309.xml.rels><?xml version="1.0" encoding="UTF-8" standalone="yes"?>
<Relationships xmlns="http://schemas.openxmlformats.org/package/2006/relationships"><Relationship Id="rId2" Type="http://schemas.openxmlformats.org/officeDocument/2006/relationships/image" Target="../media/image32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2.xml"/><Relationship Id="rId5" Type="http://schemas.openxmlformats.org/officeDocument/2006/relationships/image" Target="../media/image41.png"/><Relationship Id="rId4" Type="http://schemas.openxmlformats.org/officeDocument/2006/relationships/image" Target="../media/image40.png"/></Relationships>
</file>

<file path=ppt/slides/_rels/slide310.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image" Target="../media/image322.png"/><Relationship Id="rId1" Type="http://schemas.openxmlformats.org/officeDocument/2006/relationships/slideLayout" Target="../slideLayouts/slideLayout2.xml"/><Relationship Id="rId4" Type="http://schemas.openxmlformats.org/officeDocument/2006/relationships/image" Target="../media/image324.png"/></Relationships>
</file>

<file path=ppt/slides/_rels/slide311.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image" Target="../media/image325.png"/><Relationship Id="rId1" Type="http://schemas.openxmlformats.org/officeDocument/2006/relationships/slideLayout" Target="../slideLayouts/slideLayout2.xml"/><Relationship Id="rId4" Type="http://schemas.openxmlformats.org/officeDocument/2006/relationships/image" Target="../media/image327.png"/></Relationships>
</file>

<file path=ppt/slides/_rels/slide312.xml.rels><?xml version="1.0" encoding="UTF-8" standalone="yes"?>
<Relationships xmlns="http://schemas.openxmlformats.org/package/2006/relationships"><Relationship Id="rId2" Type="http://schemas.openxmlformats.org/officeDocument/2006/relationships/image" Target="../media/image328.png"/><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image" Target="../media/image329.png"/><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image" Target="../media/image331.png"/><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2" Type="http://schemas.openxmlformats.org/officeDocument/2006/relationships/image" Target="../media/image332.png"/><Relationship Id="rId1"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3" Type="http://schemas.openxmlformats.org/officeDocument/2006/relationships/image" Target="../media/image333.jpeg"/><Relationship Id="rId7" Type="http://schemas.openxmlformats.org/officeDocument/2006/relationships/image" Target="../media/image337.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336.png"/><Relationship Id="rId5" Type="http://schemas.openxmlformats.org/officeDocument/2006/relationships/image" Target="../media/image335.png"/><Relationship Id="rId4" Type="http://schemas.openxmlformats.org/officeDocument/2006/relationships/image" Target="../media/image334.png"/></Relationships>
</file>

<file path=ppt/slides/_rels/slide3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image" Target="../media/image333.jpeg"/><Relationship Id="rId1" Type="http://schemas.openxmlformats.org/officeDocument/2006/relationships/slideLayout" Target="../slideLayouts/slideLayout2.xml"/><Relationship Id="rId5" Type="http://schemas.openxmlformats.org/officeDocument/2006/relationships/image" Target="../media/image340.png"/><Relationship Id="rId4" Type="http://schemas.openxmlformats.org/officeDocument/2006/relationships/image" Target="../media/image339.png"/></Relationships>
</file>

<file path=ppt/slides/_rels/slide321.xml.rels><?xml version="1.0" encoding="UTF-8" standalone="yes"?>
<Relationships xmlns="http://schemas.openxmlformats.org/package/2006/relationships"><Relationship Id="rId2" Type="http://schemas.openxmlformats.org/officeDocument/2006/relationships/image" Target="../media/image341.png"/><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image" Target="../media/image342.jpeg"/><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2" Type="http://schemas.openxmlformats.org/officeDocument/2006/relationships/image" Target="../media/image344.jpeg"/><Relationship Id="rId1"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image" Target="../media/image345.jpeg"/><Relationship Id="rId1" Type="http://schemas.openxmlformats.org/officeDocument/2006/relationships/slideLayout" Target="../slideLayouts/slideLayout2.xml"/></Relationships>
</file>

<file path=ppt/slides/_rels/slide326.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image" Target="../media/image333.jpeg"/><Relationship Id="rId1" Type="http://schemas.openxmlformats.org/officeDocument/2006/relationships/slideLayout" Target="../slideLayouts/slideLayout2.xml"/><Relationship Id="rId4" Type="http://schemas.openxmlformats.org/officeDocument/2006/relationships/image" Target="../media/image348.png"/></Relationships>
</file>

<file path=ppt/slides/_rels/slide327.xml.rels><?xml version="1.0" encoding="UTF-8" standalone="yes"?>
<Relationships xmlns="http://schemas.openxmlformats.org/package/2006/relationships"><Relationship Id="rId3" Type="http://schemas.openxmlformats.org/officeDocument/2006/relationships/image" Target="../media/image349.png"/><Relationship Id="rId2" Type="http://schemas.openxmlformats.org/officeDocument/2006/relationships/image" Target="../media/image333.jpeg"/><Relationship Id="rId1" Type="http://schemas.openxmlformats.org/officeDocument/2006/relationships/slideLayout" Target="../slideLayouts/slideLayout2.xml"/></Relationships>
</file>

<file path=ppt/slides/_rels/slide328.xml.rels><?xml version="1.0" encoding="UTF-8" standalone="yes"?>
<Relationships xmlns="http://schemas.openxmlformats.org/package/2006/relationships"><Relationship Id="rId2" Type="http://schemas.openxmlformats.org/officeDocument/2006/relationships/image" Target="../media/image350.png"/><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2" Type="http://schemas.openxmlformats.org/officeDocument/2006/relationships/image" Target="../media/image351.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2" Type="http://schemas.openxmlformats.org/officeDocument/2006/relationships/image" Target="../media/image352.png"/><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3" Type="http://schemas.openxmlformats.org/officeDocument/2006/relationships/image" Target="../media/image353.png"/><Relationship Id="rId2" Type="http://schemas.openxmlformats.org/officeDocument/2006/relationships/image" Target="../media/image333.jpeg"/><Relationship Id="rId1" Type="http://schemas.openxmlformats.org/officeDocument/2006/relationships/slideLayout" Target="../slideLayouts/slideLayout2.xml"/></Relationships>
</file>

<file path=ppt/slides/_rels/slide332.xml.rels><?xml version="1.0" encoding="UTF-8" standalone="yes"?>
<Relationships xmlns="http://schemas.openxmlformats.org/package/2006/relationships"><Relationship Id="rId3" Type="http://schemas.openxmlformats.org/officeDocument/2006/relationships/image" Target="../media/image355.png"/><Relationship Id="rId2" Type="http://schemas.openxmlformats.org/officeDocument/2006/relationships/image" Target="../media/image354.png"/><Relationship Id="rId1" Type="http://schemas.openxmlformats.org/officeDocument/2006/relationships/slideLayout" Target="../slideLayouts/slideLayout2.xml"/></Relationships>
</file>

<file path=ppt/slides/_rels/slide333.xml.rels><?xml version="1.0" encoding="UTF-8" standalone="yes"?>
<Relationships xmlns="http://schemas.openxmlformats.org/package/2006/relationships"><Relationship Id="rId2" Type="http://schemas.openxmlformats.org/officeDocument/2006/relationships/image" Target="../media/image356.png"/><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2" Type="http://schemas.openxmlformats.org/officeDocument/2006/relationships/image" Target="../media/image357.png"/><Relationship Id="rId1" Type="http://schemas.openxmlformats.org/officeDocument/2006/relationships/slideLayout" Target="../slideLayouts/slideLayout2.xml"/></Relationships>
</file>

<file path=ppt/slides/_rels/slide335.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7.xml.rels><?xml version="1.0" encoding="UTF-8" standalone="yes"?>
<Relationships xmlns="http://schemas.openxmlformats.org/package/2006/relationships"><Relationship Id="rId2" Type="http://schemas.openxmlformats.org/officeDocument/2006/relationships/image" Target="../media/image358.png"/><Relationship Id="rId1" Type="http://schemas.openxmlformats.org/officeDocument/2006/relationships/slideLayout" Target="../slideLayouts/slideLayout2.xml"/></Relationships>
</file>

<file path=ppt/slides/_rels/slide338.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image" Target="../media/image359.png"/><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2.xml.rels><?xml version="1.0" encoding="UTF-8" standalone="yes"?>
<Relationships xmlns="http://schemas.openxmlformats.org/package/2006/relationships"><Relationship Id="rId3" Type="http://schemas.openxmlformats.org/officeDocument/2006/relationships/image" Target="../media/image362.png"/><Relationship Id="rId2" Type="http://schemas.openxmlformats.org/officeDocument/2006/relationships/image" Target="../media/image361.png"/><Relationship Id="rId1" Type="http://schemas.openxmlformats.org/officeDocument/2006/relationships/slideLayout" Target="../slideLayouts/slideLayout2.xml"/><Relationship Id="rId4" Type="http://schemas.openxmlformats.org/officeDocument/2006/relationships/image" Target="../media/image363.png"/></Relationships>
</file>

<file path=ppt/slides/_rels/slide343.xml.rels><?xml version="1.0" encoding="UTF-8" standalone="yes"?>
<Relationships xmlns="http://schemas.openxmlformats.org/package/2006/relationships"><Relationship Id="rId3" Type="http://schemas.openxmlformats.org/officeDocument/2006/relationships/image" Target="../media/image364.pn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366.png"/><Relationship Id="rId4" Type="http://schemas.openxmlformats.org/officeDocument/2006/relationships/image" Target="../media/image365.png"/></Relationships>
</file>

<file path=ppt/slides/_rels/slide344.xml.rels><?xml version="1.0" encoding="UTF-8" standalone="yes"?>
<Relationships xmlns="http://schemas.openxmlformats.org/package/2006/relationships"><Relationship Id="rId2" Type="http://schemas.openxmlformats.org/officeDocument/2006/relationships/image" Target="../media/image367.png"/><Relationship Id="rId1" Type="http://schemas.openxmlformats.org/officeDocument/2006/relationships/slideLayout" Target="../slideLayouts/slideLayout2.xml"/></Relationships>
</file>

<file path=ppt/slides/_rels/slide345.xml.rels><?xml version="1.0" encoding="UTF-8" standalone="yes"?>
<Relationships xmlns="http://schemas.openxmlformats.org/package/2006/relationships"><Relationship Id="rId3" Type="http://schemas.openxmlformats.org/officeDocument/2006/relationships/diagramLayout" Target="../diagrams/layout66.xml"/><Relationship Id="rId2" Type="http://schemas.openxmlformats.org/officeDocument/2006/relationships/diagramData" Target="../diagrams/data66.xml"/><Relationship Id="rId1" Type="http://schemas.openxmlformats.org/officeDocument/2006/relationships/slideLayout" Target="../slideLayouts/slideLayout2.xml"/><Relationship Id="rId6" Type="http://schemas.microsoft.com/office/2007/relationships/diagramDrawing" Target="../diagrams/drawing66.xml"/><Relationship Id="rId5" Type="http://schemas.openxmlformats.org/officeDocument/2006/relationships/diagramColors" Target="../diagrams/colors66.xml"/><Relationship Id="rId4" Type="http://schemas.openxmlformats.org/officeDocument/2006/relationships/diagramQuickStyle" Target="../diagrams/quickStyle66.xml"/></Relationships>
</file>

<file path=ppt/slides/_rels/slide346.xml.rels><?xml version="1.0" encoding="UTF-8" standalone="yes"?>
<Relationships xmlns="http://schemas.openxmlformats.org/package/2006/relationships"><Relationship Id="rId3" Type="http://schemas.openxmlformats.org/officeDocument/2006/relationships/image" Target="../media/image370.png"/><Relationship Id="rId2" Type="http://schemas.openxmlformats.org/officeDocument/2006/relationships/image" Target="../media/image369.png"/><Relationship Id="rId1" Type="http://schemas.openxmlformats.org/officeDocument/2006/relationships/slideLayout" Target="../slideLayouts/slideLayout2.xml"/><Relationship Id="rId6" Type="http://schemas.openxmlformats.org/officeDocument/2006/relationships/image" Target="../media/image373.png"/><Relationship Id="rId5" Type="http://schemas.openxmlformats.org/officeDocument/2006/relationships/image" Target="../media/image372.png"/><Relationship Id="rId4" Type="http://schemas.openxmlformats.org/officeDocument/2006/relationships/image" Target="../media/image371.png"/></Relationships>
</file>

<file path=ppt/slides/_rels/slide347.xml.rels><?xml version="1.0" encoding="UTF-8" standalone="yes"?>
<Relationships xmlns="http://schemas.openxmlformats.org/package/2006/relationships"><Relationship Id="rId3" Type="http://schemas.openxmlformats.org/officeDocument/2006/relationships/image" Target="../media/image375.png"/><Relationship Id="rId2" Type="http://schemas.openxmlformats.org/officeDocument/2006/relationships/image" Target="../media/image374.jpeg"/><Relationship Id="rId1" Type="http://schemas.openxmlformats.org/officeDocument/2006/relationships/slideLayout" Target="../slideLayouts/slideLayout2.xml"/><Relationship Id="rId5" Type="http://schemas.openxmlformats.org/officeDocument/2006/relationships/image" Target="../media/image377.jpeg"/><Relationship Id="rId4" Type="http://schemas.openxmlformats.org/officeDocument/2006/relationships/image" Target="../media/image376.png"/></Relationships>
</file>

<file path=ppt/slides/_rels/slide348.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image" Target="../media/image378.png"/><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3" Type="http://schemas.openxmlformats.org/officeDocument/2006/relationships/image" Target="../media/image381.png"/><Relationship Id="rId2" Type="http://schemas.openxmlformats.org/officeDocument/2006/relationships/image" Target="../media/image380.jpeg"/><Relationship Id="rId1" Type="http://schemas.openxmlformats.org/officeDocument/2006/relationships/slideLayout" Target="../slideLayouts/slideLayout2.xml"/><Relationship Id="rId5" Type="http://schemas.openxmlformats.org/officeDocument/2006/relationships/image" Target="../media/image383.png"/><Relationship Id="rId4" Type="http://schemas.openxmlformats.org/officeDocument/2006/relationships/image" Target="../media/image382.jpeg"/></Relationships>
</file>

<file path=ppt/slides/_rels/slide3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image" Target="../media/image384.jpeg"/><Relationship Id="rId1" Type="http://schemas.openxmlformats.org/officeDocument/2006/relationships/slideLayout" Target="../slideLayouts/slideLayout2.xml"/><Relationship Id="rId5" Type="http://schemas.openxmlformats.org/officeDocument/2006/relationships/image" Target="../media/image387.jpeg"/><Relationship Id="rId4" Type="http://schemas.openxmlformats.org/officeDocument/2006/relationships/image" Target="../media/image386.jpeg"/></Relationships>
</file>

<file path=ppt/slides/_rels/slide351.xml.rels><?xml version="1.0" encoding="UTF-8" standalone="yes"?>
<Relationships xmlns="http://schemas.openxmlformats.org/package/2006/relationships"><Relationship Id="rId3" Type="http://schemas.openxmlformats.org/officeDocument/2006/relationships/diagramData" Target="../diagrams/data67.xml"/><Relationship Id="rId7" Type="http://schemas.microsoft.com/office/2007/relationships/diagramDrawing" Target="../diagrams/drawing67.xml"/><Relationship Id="rId2" Type="http://schemas.openxmlformats.org/officeDocument/2006/relationships/image" Target="../media/image388.jpeg"/><Relationship Id="rId1" Type="http://schemas.openxmlformats.org/officeDocument/2006/relationships/slideLayout" Target="../slideLayouts/slideLayout2.xml"/><Relationship Id="rId6" Type="http://schemas.openxmlformats.org/officeDocument/2006/relationships/diagramColors" Target="../diagrams/colors67.xml"/><Relationship Id="rId5" Type="http://schemas.openxmlformats.org/officeDocument/2006/relationships/diagramQuickStyle" Target="../diagrams/quickStyle67.xml"/><Relationship Id="rId4" Type="http://schemas.openxmlformats.org/officeDocument/2006/relationships/diagramLayout" Target="../diagrams/layout67.xml"/></Relationships>
</file>

<file path=ppt/slides/_rels/slide352.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image" Target="../media/image390.jpeg"/><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image" Target="../media/image392.jpeg"/><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2" Type="http://schemas.openxmlformats.org/officeDocument/2006/relationships/image" Target="../media/image394.jpeg"/><Relationship Id="rId1" Type="http://schemas.openxmlformats.org/officeDocument/2006/relationships/slideLayout" Target="../slideLayouts/slideLayout2.xml"/></Relationships>
</file>

<file path=ppt/slides/_rels/slide355.xml.rels><?xml version="1.0" encoding="UTF-8" standalone="yes"?>
<Relationships xmlns="http://schemas.openxmlformats.org/package/2006/relationships"><Relationship Id="rId3" Type="http://schemas.openxmlformats.org/officeDocument/2006/relationships/diagramLayout" Target="../diagrams/layout68.xml"/><Relationship Id="rId2" Type="http://schemas.openxmlformats.org/officeDocument/2006/relationships/diagramData" Target="../diagrams/data68.xml"/><Relationship Id="rId1" Type="http://schemas.openxmlformats.org/officeDocument/2006/relationships/slideLayout" Target="../slideLayouts/slideLayout2.xml"/><Relationship Id="rId6" Type="http://schemas.microsoft.com/office/2007/relationships/diagramDrawing" Target="../diagrams/drawing68.xml"/><Relationship Id="rId5" Type="http://schemas.openxmlformats.org/officeDocument/2006/relationships/diagramColors" Target="../diagrams/colors68.xml"/><Relationship Id="rId4" Type="http://schemas.openxmlformats.org/officeDocument/2006/relationships/diagramQuickStyle" Target="../diagrams/quickStyle68.xml"/></Relationships>
</file>

<file path=ppt/slides/_rels/slide356.xml.rels><?xml version="1.0" encoding="UTF-8" standalone="yes"?>
<Relationships xmlns="http://schemas.openxmlformats.org/package/2006/relationships"><Relationship Id="rId3" Type="http://schemas.openxmlformats.org/officeDocument/2006/relationships/image" Target="../media/image397.jpeg"/><Relationship Id="rId2" Type="http://schemas.openxmlformats.org/officeDocument/2006/relationships/image" Target="../media/image396.png"/><Relationship Id="rId1" Type="http://schemas.openxmlformats.org/officeDocument/2006/relationships/slideLayout" Target="../slideLayouts/slideLayout2.xml"/></Relationships>
</file>

<file path=ppt/slides/_rels/slide357.xml.rels><?xml version="1.0" encoding="UTF-8" standalone="yes"?>
<Relationships xmlns="http://schemas.openxmlformats.org/package/2006/relationships"><Relationship Id="rId3" Type="http://schemas.openxmlformats.org/officeDocument/2006/relationships/image" Target="../media/image399.png"/><Relationship Id="rId2" Type="http://schemas.openxmlformats.org/officeDocument/2006/relationships/image" Target="../media/image398.png"/><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3" Type="http://schemas.openxmlformats.org/officeDocument/2006/relationships/diagramLayout" Target="../diagrams/layout69.xml"/><Relationship Id="rId2" Type="http://schemas.openxmlformats.org/officeDocument/2006/relationships/diagramData" Target="../diagrams/data69.xml"/><Relationship Id="rId1" Type="http://schemas.openxmlformats.org/officeDocument/2006/relationships/slideLayout" Target="../slideLayouts/slideLayout2.xml"/><Relationship Id="rId6" Type="http://schemas.microsoft.com/office/2007/relationships/diagramDrawing" Target="../diagrams/drawing69.xml"/><Relationship Id="rId5" Type="http://schemas.openxmlformats.org/officeDocument/2006/relationships/diagramColors" Target="../diagrams/colors69.xml"/><Relationship Id="rId4" Type="http://schemas.openxmlformats.org/officeDocument/2006/relationships/diagramQuickStyle" Target="../diagrams/quickStyle69.xml"/></Relationships>
</file>

<file path=ppt/slides/_rels/slide359.xml.rels><?xml version="1.0" encoding="UTF-8" standalone="yes"?>
<Relationships xmlns="http://schemas.openxmlformats.org/package/2006/relationships"><Relationship Id="rId3" Type="http://schemas.openxmlformats.org/officeDocument/2006/relationships/diagramLayout" Target="../diagrams/layout70.xml"/><Relationship Id="rId2" Type="http://schemas.openxmlformats.org/officeDocument/2006/relationships/diagramData" Target="../diagrams/data70.xml"/><Relationship Id="rId1" Type="http://schemas.openxmlformats.org/officeDocument/2006/relationships/slideLayout" Target="../slideLayouts/slideLayout2.xml"/><Relationship Id="rId6" Type="http://schemas.microsoft.com/office/2007/relationships/diagramDrawing" Target="../diagrams/drawing70.xml"/><Relationship Id="rId5" Type="http://schemas.openxmlformats.org/officeDocument/2006/relationships/diagramColors" Target="../diagrams/colors70.xml"/><Relationship Id="rId4" Type="http://schemas.openxmlformats.org/officeDocument/2006/relationships/diagramQuickStyle" Target="../diagrams/quickStyle70.xml"/></Relationships>
</file>

<file path=ppt/slides/_rels/slide3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3" Type="http://schemas.openxmlformats.org/officeDocument/2006/relationships/diagramLayout" Target="../diagrams/layout71.xml"/><Relationship Id="rId2" Type="http://schemas.openxmlformats.org/officeDocument/2006/relationships/diagramData" Target="../diagrams/data71.xml"/><Relationship Id="rId1" Type="http://schemas.openxmlformats.org/officeDocument/2006/relationships/slideLayout" Target="../slideLayouts/slideLayout2.xml"/><Relationship Id="rId6" Type="http://schemas.microsoft.com/office/2007/relationships/diagramDrawing" Target="../diagrams/drawing71.xml"/><Relationship Id="rId5" Type="http://schemas.openxmlformats.org/officeDocument/2006/relationships/diagramColors" Target="../diagrams/colors71.xml"/><Relationship Id="rId4" Type="http://schemas.openxmlformats.org/officeDocument/2006/relationships/diagramQuickStyle" Target="../diagrams/quickStyle71.xml"/></Relationships>
</file>

<file path=ppt/slides/_rels/slide361.xml.rels><?xml version="1.0" encoding="UTF-8" standalone="yes"?>
<Relationships xmlns="http://schemas.openxmlformats.org/package/2006/relationships"><Relationship Id="rId3" Type="http://schemas.openxmlformats.org/officeDocument/2006/relationships/diagramLayout" Target="../diagrams/layout72.xml"/><Relationship Id="rId2" Type="http://schemas.openxmlformats.org/officeDocument/2006/relationships/diagramData" Target="../diagrams/data72.xml"/><Relationship Id="rId1" Type="http://schemas.openxmlformats.org/officeDocument/2006/relationships/slideLayout" Target="../slideLayouts/slideLayout2.xml"/><Relationship Id="rId6" Type="http://schemas.microsoft.com/office/2007/relationships/diagramDrawing" Target="../diagrams/drawing72.xml"/><Relationship Id="rId5" Type="http://schemas.openxmlformats.org/officeDocument/2006/relationships/diagramColors" Target="../diagrams/colors72.xml"/><Relationship Id="rId4" Type="http://schemas.openxmlformats.org/officeDocument/2006/relationships/diagramQuickStyle" Target="../diagrams/quickStyle72.xml"/></Relationships>
</file>

<file path=ppt/slides/_rels/slide362.xml.rels><?xml version="1.0" encoding="UTF-8" standalone="yes"?>
<Relationships xmlns="http://schemas.openxmlformats.org/package/2006/relationships"><Relationship Id="rId3" Type="http://schemas.openxmlformats.org/officeDocument/2006/relationships/diagramLayout" Target="../diagrams/layout73.xml"/><Relationship Id="rId2" Type="http://schemas.openxmlformats.org/officeDocument/2006/relationships/diagramData" Target="../diagrams/data73.xml"/><Relationship Id="rId1" Type="http://schemas.openxmlformats.org/officeDocument/2006/relationships/slideLayout" Target="../slideLayouts/slideLayout2.xml"/><Relationship Id="rId6" Type="http://schemas.microsoft.com/office/2007/relationships/diagramDrawing" Target="../diagrams/drawing73.xml"/><Relationship Id="rId5" Type="http://schemas.openxmlformats.org/officeDocument/2006/relationships/diagramColors" Target="../diagrams/colors73.xml"/><Relationship Id="rId4" Type="http://schemas.openxmlformats.org/officeDocument/2006/relationships/diagramQuickStyle" Target="../diagrams/quickStyle73.xml"/></Relationships>
</file>

<file path=ppt/slides/_rels/slide363.xml.rels><?xml version="1.0" encoding="UTF-8" standalone="yes"?>
<Relationships xmlns="http://schemas.openxmlformats.org/package/2006/relationships"><Relationship Id="rId3" Type="http://schemas.openxmlformats.org/officeDocument/2006/relationships/diagramLayout" Target="../diagrams/layout74.xml"/><Relationship Id="rId2" Type="http://schemas.openxmlformats.org/officeDocument/2006/relationships/diagramData" Target="../diagrams/data74.xml"/><Relationship Id="rId1" Type="http://schemas.openxmlformats.org/officeDocument/2006/relationships/slideLayout" Target="../slideLayouts/slideLayout2.xml"/><Relationship Id="rId6" Type="http://schemas.microsoft.com/office/2007/relationships/diagramDrawing" Target="../diagrams/drawing74.xml"/><Relationship Id="rId5" Type="http://schemas.openxmlformats.org/officeDocument/2006/relationships/diagramColors" Target="../diagrams/colors74.xml"/><Relationship Id="rId4" Type="http://schemas.openxmlformats.org/officeDocument/2006/relationships/diagramQuickStyle" Target="../diagrams/quickStyle74.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5.xml.rels><?xml version="1.0" encoding="UTF-8" standalone="yes"?>
<Relationships xmlns="http://schemas.openxmlformats.org/package/2006/relationships"><Relationship Id="rId2" Type="http://schemas.openxmlformats.org/officeDocument/2006/relationships/image" Target="../media/image406.jpeg"/><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3" Type="http://schemas.openxmlformats.org/officeDocument/2006/relationships/image" Target="../media/image408.jpeg"/><Relationship Id="rId2" Type="http://schemas.openxmlformats.org/officeDocument/2006/relationships/image" Target="../media/image407.png"/><Relationship Id="rId1" Type="http://schemas.openxmlformats.org/officeDocument/2006/relationships/slideLayout" Target="../slideLayouts/slideLayout2.xml"/><Relationship Id="rId6" Type="http://schemas.openxmlformats.org/officeDocument/2006/relationships/image" Target="../media/image411.png"/><Relationship Id="rId5" Type="http://schemas.openxmlformats.org/officeDocument/2006/relationships/image" Target="../media/image410.jpeg"/><Relationship Id="rId4" Type="http://schemas.openxmlformats.org/officeDocument/2006/relationships/image" Target="../media/image409.png"/></Relationships>
</file>

<file path=ppt/slides/_rels/slide367.xml.rels><?xml version="1.0" encoding="UTF-8" standalone="yes"?>
<Relationships xmlns="http://schemas.openxmlformats.org/package/2006/relationships"><Relationship Id="rId3" Type="http://schemas.openxmlformats.org/officeDocument/2006/relationships/image" Target="../media/image413.png"/><Relationship Id="rId2" Type="http://schemas.openxmlformats.org/officeDocument/2006/relationships/image" Target="../media/image412.png"/><Relationship Id="rId1" Type="http://schemas.openxmlformats.org/officeDocument/2006/relationships/slideLayout" Target="../slideLayouts/slideLayout2.xml"/><Relationship Id="rId5" Type="http://schemas.openxmlformats.org/officeDocument/2006/relationships/image" Target="../media/image415.png"/><Relationship Id="rId4" Type="http://schemas.openxmlformats.org/officeDocument/2006/relationships/image" Target="../media/image414.png"/></Relationships>
</file>

<file path=ppt/slides/_rels/slide368.xml.rels><?xml version="1.0" encoding="UTF-8" standalone="yes"?>
<Relationships xmlns="http://schemas.openxmlformats.org/package/2006/relationships"><Relationship Id="rId3" Type="http://schemas.openxmlformats.org/officeDocument/2006/relationships/image" Target="../media/image417.png"/><Relationship Id="rId2" Type="http://schemas.openxmlformats.org/officeDocument/2006/relationships/image" Target="../media/image416.png"/><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3" Type="http://schemas.openxmlformats.org/officeDocument/2006/relationships/image" Target="../media/image419.png"/><Relationship Id="rId2" Type="http://schemas.openxmlformats.org/officeDocument/2006/relationships/image" Target="../media/image418.png"/><Relationship Id="rId1" Type="http://schemas.openxmlformats.org/officeDocument/2006/relationships/slideLayout" Target="../slideLayouts/slideLayout2.xml"/><Relationship Id="rId4" Type="http://schemas.openxmlformats.org/officeDocument/2006/relationships/image" Target="../media/image420.png"/></Relationships>
</file>

<file path=ppt/slides/_rels/slide3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3" Type="http://schemas.openxmlformats.org/officeDocument/2006/relationships/image" Target="../media/image422.png"/><Relationship Id="rId2" Type="http://schemas.openxmlformats.org/officeDocument/2006/relationships/image" Target="../media/image421.png"/><Relationship Id="rId1" Type="http://schemas.openxmlformats.org/officeDocument/2006/relationships/slideLayout" Target="../slideLayouts/slideLayout2.xml"/><Relationship Id="rId5" Type="http://schemas.openxmlformats.org/officeDocument/2006/relationships/image" Target="../media/image424.png"/><Relationship Id="rId4" Type="http://schemas.openxmlformats.org/officeDocument/2006/relationships/image" Target="../media/image423.png"/></Relationships>
</file>

<file path=ppt/slides/_rels/slide375.xml.rels><?xml version="1.0" encoding="UTF-8" standalone="yes"?>
<Relationships xmlns="http://schemas.openxmlformats.org/package/2006/relationships"><Relationship Id="rId3" Type="http://schemas.openxmlformats.org/officeDocument/2006/relationships/image" Target="../media/image426.png"/><Relationship Id="rId2" Type="http://schemas.openxmlformats.org/officeDocument/2006/relationships/image" Target="../media/image425.png"/><Relationship Id="rId1" Type="http://schemas.openxmlformats.org/officeDocument/2006/relationships/slideLayout" Target="../slideLayouts/slideLayout2.xml"/><Relationship Id="rId5" Type="http://schemas.openxmlformats.org/officeDocument/2006/relationships/image" Target="../media/image428.jpeg"/><Relationship Id="rId4" Type="http://schemas.openxmlformats.org/officeDocument/2006/relationships/image" Target="../media/image427.jpeg"/></Relationships>
</file>

<file path=ppt/slides/_rels/slide376.xml.rels><?xml version="1.0" encoding="UTF-8" standalone="yes"?>
<Relationships xmlns="http://schemas.openxmlformats.org/package/2006/relationships"><Relationship Id="rId3" Type="http://schemas.openxmlformats.org/officeDocument/2006/relationships/image" Target="../media/image429.jpeg"/><Relationship Id="rId7" Type="http://schemas.openxmlformats.org/officeDocument/2006/relationships/image" Target="../media/image433.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432.png"/><Relationship Id="rId5" Type="http://schemas.openxmlformats.org/officeDocument/2006/relationships/image" Target="../media/image431.png"/><Relationship Id="rId4" Type="http://schemas.openxmlformats.org/officeDocument/2006/relationships/image" Target="../media/image430.jpeg"/></Relationships>
</file>

<file path=ppt/slides/_rels/slide377.xml.rels><?xml version="1.0" encoding="UTF-8" standalone="yes"?>
<Relationships xmlns="http://schemas.openxmlformats.org/package/2006/relationships"><Relationship Id="rId3" Type="http://schemas.openxmlformats.org/officeDocument/2006/relationships/diagramLayout" Target="../diagrams/layout75.xml"/><Relationship Id="rId2" Type="http://schemas.openxmlformats.org/officeDocument/2006/relationships/diagramData" Target="../diagrams/data75.xml"/><Relationship Id="rId1" Type="http://schemas.openxmlformats.org/officeDocument/2006/relationships/slideLayout" Target="../slideLayouts/slideLayout2.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378.xml.rels><?xml version="1.0" encoding="UTF-8" standalone="yes"?>
<Relationships xmlns="http://schemas.openxmlformats.org/package/2006/relationships"><Relationship Id="rId3" Type="http://schemas.openxmlformats.org/officeDocument/2006/relationships/diagramLayout" Target="../diagrams/layout76.xml"/><Relationship Id="rId2" Type="http://schemas.openxmlformats.org/officeDocument/2006/relationships/diagramData" Target="../diagrams/data76.xml"/><Relationship Id="rId1" Type="http://schemas.openxmlformats.org/officeDocument/2006/relationships/slideLayout" Target="../slideLayouts/slideLayout2.xml"/><Relationship Id="rId6" Type="http://schemas.microsoft.com/office/2007/relationships/diagramDrawing" Target="../diagrams/drawing76.xml"/><Relationship Id="rId5" Type="http://schemas.openxmlformats.org/officeDocument/2006/relationships/diagramColors" Target="../diagrams/colors76.xml"/><Relationship Id="rId4" Type="http://schemas.openxmlformats.org/officeDocument/2006/relationships/diagramQuickStyle" Target="../diagrams/quickStyle76.xml"/></Relationships>
</file>

<file path=ppt/slides/_rels/slide379.xml.rels><?xml version="1.0" encoding="UTF-8" standalone="yes"?>
<Relationships xmlns="http://schemas.openxmlformats.org/package/2006/relationships"><Relationship Id="rId3" Type="http://schemas.openxmlformats.org/officeDocument/2006/relationships/image" Target="../media/image437.png"/><Relationship Id="rId2" Type="http://schemas.openxmlformats.org/officeDocument/2006/relationships/image" Target="../media/image436.png"/><Relationship Id="rId1" Type="http://schemas.openxmlformats.org/officeDocument/2006/relationships/slideLayout" Target="../slideLayouts/slideLayout2.xml"/><Relationship Id="rId4" Type="http://schemas.openxmlformats.org/officeDocument/2006/relationships/image" Target="../media/image438.jpeg"/></Relationships>
</file>

<file path=ppt/slides/_rels/slide3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2" Type="http://schemas.openxmlformats.org/officeDocument/2006/relationships/image" Target="../media/image439.jpeg"/><Relationship Id="rId1" Type="http://schemas.openxmlformats.org/officeDocument/2006/relationships/slideLayout" Target="../slideLayouts/slideLayout2.xml"/></Relationships>
</file>

<file path=ppt/slides/_rels/slide381.xml.rels><?xml version="1.0" encoding="UTF-8" standalone="yes"?>
<Relationships xmlns="http://schemas.openxmlformats.org/package/2006/relationships"><Relationship Id="rId3" Type="http://schemas.openxmlformats.org/officeDocument/2006/relationships/diagramLayout" Target="../diagrams/layout77.xml"/><Relationship Id="rId2" Type="http://schemas.openxmlformats.org/officeDocument/2006/relationships/diagramData" Target="../diagrams/data77.xml"/><Relationship Id="rId1" Type="http://schemas.openxmlformats.org/officeDocument/2006/relationships/slideLayout" Target="../slideLayouts/slideLayout2.xml"/><Relationship Id="rId6" Type="http://schemas.microsoft.com/office/2007/relationships/diagramDrawing" Target="../diagrams/drawing77.xml"/><Relationship Id="rId5" Type="http://schemas.openxmlformats.org/officeDocument/2006/relationships/diagramColors" Target="../diagrams/colors77.xml"/><Relationship Id="rId4" Type="http://schemas.openxmlformats.org/officeDocument/2006/relationships/diagramQuickStyle" Target="../diagrams/quickStyle77.xml"/></Relationships>
</file>

<file path=ppt/slides/_rels/slide382.xml.rels><?xml version="1.0" encoding="UTF-8" standalone="yes"?>
<Relationships xmlns="http://schemas.openxmlformats.org/package/2006/relationships"><Relationship Id="rId2" Type="http://schemas.openxmlformats.org/officeDocument/2006/relationships/image" Target="../media/image441.jpeg"/><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3" Type="http://schemas.openxmlformats.org/officeDocument/2006/relationships/diagramLayout" Target="../diagrams/layout78.xml"/><Relationship Id="rId2" Type="http://schemas.openxmlformats.org/officeDocument/2006/relationships/diagramData" Target="../diagrams/data78.xml"/><Relationship Id="rId1" Type="http://schemas.openxmlformats.org/officeDocument/2006/relationships/slideLayout" Target="../slideLayouts/slideLayout2.xml"/><Relationship Id="rId6" Type="http://schemas.microsoft.com/office/2007/relationships/diagramDrawing" Target="../diagrams/drawing78.xml"/><Relationship Id="rId5" Type="http://schemas.openxmlformats.org/officeDocument/2006/relationships/diagramColors" Target="../diagrams/colors78.xml"/><Relationship Id="rId4" Type="http://schemas.openxmlformats.org/officeDocument/2006/relationships/diagramQuickStyle" Target="../diagrams/quickStyle78.xml"/></Relationships>
</file>

<file path=ppt/slides/_rels/slide384.xml.rels><?xml version="1.0" encoding="UTF-8" standalone="yes"?>
<Relationships xmlns="http://schemas.openxmlformats.org/package/2006/relationships"><Relationship Id="rId2" Type="http://schemas.openxmlformats.org/officeDocument/2006/relationships/image" Target="../media/image443.png"/><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3" Type="http://schemas.openxmlformats.org/officeDocument/2006/relationships/diagramLayout" Target="../diagrams/layout79.xml"/><Relationship Id="rId2" Type="http://schemas.openxmlformats.org/officeDocument/2006/relationships/diagramData" Target="../diagrams/data79.xml"/><Relationship Id="rId1" Type="http://schemas.openxmlformats.org/officeDocument/2006/relationships/slideLayout" Target="../slideLayouts/slideLayout2.xml"/><Relationship Id="rId6" Type="http://schemas.microsoft.com/office/2007/relationships/diagramDrawing" Target="../diagrams/drawing79.xml"/><Relationship Id="rId5" Type="http://schemas.openxmlformats.org/officeDocument/2006/relationships/diagramColors" Target="../diagrams/colors79.xml"/><Relationship Id="rId4" Type="http://schemas.openxmlformats.org/officeDocument/2006/relationships/diagramQuickStyle" Target="../diagrams/quickStyle79.xml"/></Relationships>
</file>

<file path=ppt/slides/_rels/slide386.xml.rels><?xml version="1.0" encoding="UTF-8" standalone="yes"?>
<Relationships xmlns="http://schemas.openxmlformats.org/package/2006/relationships"><Relationship Id="rId3" Type="http://schemas.openxmlformats.org/officeDocument/2006/relationships/diagramLayout" Target="../diagrams/layout80.xml"/><Relationship Id="rId2" Type="http://schemas.openxmlformats.org/officeDocument/2006/relationships/diagramData" Target="../diagrams/data80.xml"/><Relationship Id="rId1" Type="http://schemas.openxmlformats.org/officeDocument/2006/relationships/slideLayout" Target="../slideLayouts/slideLayout2.xml"/><Relationship Id="rId6" Type="http://schemas.microsoft.com/office/2007/relationships/diagramDrawing" Target="../diagrams/drawing80.xml"/><Relationship Id="rId5" Type="http://schemas.openxmlformats.org/officeDocument/2006/relationships/diagramColors" Target="../diagrams/colors80.xml"/><Relationship Id="rId4" Type="http://schemas.openxmlformats.org/officeDocument/2006/relationships/diagramQuickStyle" Target="../diagrams/quickStyle80.xml"/></Relationships>
</file>

<file path=ppt/slides/_rels/slide387.xml.rels><?xml version="1.0" encoding="UTF-8" standalone="yes"?>
<Relationships xmlns="http://schemas.openxmlformats.org/package/2006/relationships"><Relationship Id="rId2" Type="http://schemas.openxmlformats.org/officeDocument/2006/relationships/image" Target="../media/image446.jpeg"/><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3.xml.rels><?xml version="1.0" encoding="UTF-8" standalone="yes"?>
<Relationships xmlns="http://schemas.openxmlformats.org/package/2006/relationships"><Relationship Id="rId2" Type="http://schemas.openxmlformats.org/officeDocument/2006/relationships/image" Target="../media/image447.png"/><Relationship Id="rId1" Type="http://schemas.openxmlformats.org/officeDocument/2006/relationships/slideLayout" Target="../slideLayouts/slideLayout2.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3" Type="http://schemas.openxmlformats.org/officeDocument/2006/relationships/image" Target="../media/image449.png"/><Relationship Id="rId2" Type="http://schemas.openxmlformats.org/officeDocument/2006/relationships/image" Target="../media/image448.png"/><Relationship Id="rId1" Type="http://schemas.openxmlformats.org/officeDocument/2006/relationships/slideLayout" Target="../slideLayouts/slideLayout2.xml"/><Relationship Id="rId5" Type="http://schemas.openxmlformats.org/officeDocument/2006/relationships/image" Target="../media/image451.png"/><Relationship Id="rId4" Type="http://schemas.openxmlformats.org/officeDocument/2006/relationships/image" Target="../media/image450.png"/></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4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3" Type="http://schemas.openxmlformats.org/officeDocument/2006/relationships/image" Target="../media/image453.png"/><Relationship Id="rId2" Type="http://schemas.openxmlformats.org/officeDocument/2006/relationships/image" Target="../media/image452.png"/><Relationship Id="rId1" Type="http://schemas.openxmlformats.org/officeDocument/2006/relationships/slideLayout" Target="../slideLayouts/slideLayout2.xml"/><Relationship Id="rId5" Type="http://schemas.openxmlformats.org/officeDocument/2006/relationships/image" Target="../media/image455.png"/><Relationship Id="rId4" Type="http://schemas.openxmlformats.org/officeDocument/2006/relationships/image" Target="../media/image454.jpeg"/></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3.xml.rels><?xml version="1.0" encoding="UTF-8" standalone="yes"?>
<Relationships xmlns="http://schemas.openxmlformats.org/package/2006/relationships"><Relationship Id="rId3" Type="http://schemas.openxmlformats.org/officeDocument/2006/relationships/image" Target="../media/image457.jpeg"/><Relationship Id="rId2" Type="http://schemas.openxmlformats.org/officeDocument/2006/relationships/image" Target="../media/image456.jpeg"/><Relationship Id="rId1" Type="http://schemas.openxmlformats.org/officeDocument/2006/relationships/slideLayout" Target="../slideLayouts/slideLayout2.xml"/></Relationships>
</file>

<file path=ppt/slides/_rels/slide404.xml.rels><?xml version="1.0" encoding="UTF-8" standalone="yes"?>
<Relationships xmlns="http://schemas.openxmlformats.org/package/2006/relationships"><Relationship Id="rId2" Type="http://schemas.openxmlformats.org/officeDocument/2006/relationships/image" Target="../media/image458.png"/><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2" Type="http://schemas.openxmlformats.org/officeDocument/2006/relationships/image" Target="../media/image459.png"/><Relationship Id="rId1" Type="http://schemas.openxmlformats.org/officeDocument/2006/relationships/slideLayout" Target="../slideLayouts/slideLayout2.xml"/></Relationships>
</file>

<file path=ppt/slides/_rels/slide406.xml.rels><?xml version="1.0" encoding="UTF-8" standalone="yes"?>
<Relationships xmlns="http://schemas.openxmlformats.org/package/2006/relationships"><Relationship Id="rId2" Type="http://schemas.openxmlformats.org/officeDocument/2006/relationships/image" Target="../media/image460.png"/><Relationship Id="rId1" Type="http://schemas.openxmlformats.org/officeDocument/2006/relationships/slideLayout" Target="../slideLayouts/slideLayout2.xml"/></Relationships>
</file>

<file path=ppt/slides/_rels/slide407.xml.rels><?xml version="1.0" encoding="UTF-8" standalone="yes"?>
<Relationships xmlns="http://schemas.openxmlformats.org/package/2006/relationships"><Relationship Id="rId2" Type="http://schemas.openxmlformats.org/officeDocument/2006/relationships/image" Target="../media/image461.jpeg"/><Relationship Id="rId1" Type="http://schemas.openxmlformats.org/officeDocument/2006/relationships/slideLayout" Target="../slideLayouts/slideLayout2.xml"/></Relationships>
</file>

<file path=ppt/slides/_rels/slide408.xml.rels><?xml version="1.0" encoding="UTF-8" standalone="yes"?>
<Relationships xmlns="http://schemas.openxmlformats.org/package/2006/relationships"><Relationship Id="rId2" Type="http://schemas.openxmlformats.org/officeDocument/2006/relationships/image" Target="../media/image462.png"/><Relationship Id="rId1" Type="http://schemas.openxmlformats.org/officeDocument/2006/relationships/slideLayout" Target="../slideLayouts/slideLayout2.xml"/></Relationships>
</file>

<file path=ppt/slides/_rels/slide409.xml.rels><?xml version="1.0" encoding="UTF-8" standalone="yes"?>
<Relationships xmlns="http://schemas.openxmlformats.org/package/2006/relationships"><Relationship Id="rId2" Type="http://schemas.openxmlformats.org/officeDocument/2006/relationships/image" Target="../media/image463.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2" Type="http://schemas.openxmlformats.org/officeDocument/2006/relationships/image" Target="../media/image464.png"/><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2" Type="http://schemas.openxmlformats.org/officeDocument/2006/relationships/image" Target="../media/image465.png"/><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2" Type="http://schemas.openxmlformats.org/officeDocument/2006/relationships/image" Target="../media/image466.png"/><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2" Type="http://schemas.openxmlformats.org/officeDocument/2006/relationships/image" Target="../media/image467.png"/><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2" Type="http://schemas.openxmlformats.org/officeDocument/2006/relationships/image" Target="../media/image468.jpeg"/><Relationship Id="rId1" Type="http://schemas.openxmlformats.org/officeDocument/2006/relationships/slideLayout" Target="../slideLayouts/slideLayout2.xml"/></Relationships>
</file>

<file path=ppt/slides/_rels/slide417.xml.rels><?xml version="1.0" encoding="UTF-8" standalone="yes"?>
<Relationships xmlns="http://schemas.openxmlformats.org/package/2006/relationships"><Relationship Id="rId2" Type="http://schemas.openxmlformats.org/officeDocument/2006/relationships/image" Target="../media/image469.jpeg"/><Relationship Id="rId1" Type="http://schemas.openxmlformats.org/officeDocument/2006/relationships/slideLayout" Target="../slideLayouts/slideLayout2.xml"/></Relationships>
</file>

<file path=ppt/slides/_rels/slide418.xml.rels><?xml version="1.0" encoding="UTF-8" standalone="yes"?>
<Relationships xmlns="http://schemas.openxmlformats.org/package/2006/relationships"><Relationship Id="rId2" Type="http://schemas.openxmlformats.org/officeDocument/2006/relationships/image" Target="../media/image470.gif"/><Relationship Id="rId1" Type="http://schemas.openxmlformats.org/officeDocument/2006/relationships/slideLayout" Target="../slideLayouts/slideLayout2.xml"/></Relationships>
</file>

<file path=ppt/slides/_rels/slide419.xml.rels><?xml version="1.0" encoding="UTF-8" standalone="yes"?>
<Relationships xmlns="http://schemas.openxmlformats.org/package/2006/relationships"><Relationship Id="rId2" Type="http://schemas.openxmlformats.org/officeDocument/2006/relationships/image" Target="../media/image471.jpe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2" Type="http://schemas.openxmlformats.org/officeDocument/2006/relationships/image" Target="../media/image472.jpeg"/><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2" Type="http://schemas.openxmlformats.org/officeDocument/2006/relationships/image" Target="../media/image473.jpeg"/><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3" Type="http://schemas.openxmlformats.org/officeDocument/2006/relationships/image" Target="../media/image475.jpeg"/><Relationship Id="rId2" Type="http://schemas.openxmlformats.org/officeDocument/2006/relationships/image" Target="../media/image474.jpeg"/><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3" Type="http://schemas.openxmlformats.org/officeDocument/2006/relationships/image" Target="../media/image477.png"/><Relationship Id="rId2" Type="http://schemas.openxmlformats.org/officeDocument/2006/relationships/image" Target="../media/image476.png"/><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2" Type="http://schemas.openxmlformats.org/officeDocument/2006/relationships/image" Target="../media/image478.png"/><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3" Type="http://schemas.openxmlformats.org/officeDocument/2006/relationships/image" Target="../media/image480.png"/><Relationship Id="rId2" Type="http://schemas.openxmlformats.org/officeDocument/2006/relationships/image" Target="../media/image479.png"/><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2.xml"/><Relationship Id="rId4" Type="http://schemas.openxmlformats.org/officeDocument/2006/relationships/image" Target="../media/image52.png"/></Relationships>
</file>

<file path=ppt/slides/_rels/slide430.xml.rels><?xml version="1.0" encoding="UTF-8" standalone="yes"?>
<Relationships xmlns="http://schemas.openxmlformats.org/package/2006/relationships"><Relationship Id="rId2" Type="http://schemas.openxmlformats.org/officeDocument/2006/relationships/image" Target="../media/image481.png"/><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3" Type="http://schemas.openxmlformats.org/officeDocument/2006/relationships/diagramData" Target="../diagrams/data81.xml"/><Relationship Id="rId7" Type="http://schemas.microsoft.com/office/2007/relationships/diagramDrawing" Target="../diagrams/drawing81.xml"/><Relationship Id="rId2" Type="http://schemas.openxmlformats.org/officeDocument/2006/relationships/image" Target="../media/image482.png"/><Relationship Id="rId1" Type="http://schemas.openxmlformats.org/officeDocument/2006/relationships/slideLayout" Target="../slideLayouts/slideLayout2.xml"/><Relationship Id="rId6" Type="http://schemas.openxmlformats.org/officeDocument/2006/relationships/diagramColors" Target="../diagrams/colors81.xml"/><Relationship Id="rId5" Type="http://schemas.openxmlformats.org/officeDocument/2006/relationships/diagramQuickStyle" Target="../diagrams/quickStyle81.xml"/><Relationship Id="rId4" Type="http://schemas.openxmlformats.org/officeDocument/2006/relationships/diagramLayout" Target="../diagrams/layout81.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3.xml.rels><?xml version="1.0" encoding="UTF-8" standalone="yes"?>
<Relationships xmlns="http://schemas.openxmlformats.org/package/2006/relationships"><Relationship Id="rId2" Type="http://schemas.openxmlformats.org/officeDocument/2006/relationships/image" Target="../media/image483.png"/><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2" Type="http://schemas.openxmlformats.org/officeDocument/2006/relationships/image" Target="../media/image484.jpeg"/><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3" Type="http://schemas.openxmlformats.org/officeDocument/2006/relationships/image" Target="../media/image486.png"/><Relationship Id="rId2" Type="http://schemas.openxmlformats.org/officeDocument/2006/relationships/image" Target="../media/image485.png"/><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2" Type="http://schemas.openxmlformats.org/officeDocument/2006/relationships/image" Target="../media/image487.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2" Type="http://schemas.openxmlformats.org/officeDocument/2006/relationships/image" Target="../media/image488.png"/><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3" Type="http://schemas.openxmlformats.org/officeDocument/2006/relationships/image" Target="../media/image490.png"/><Relationship Id="rId2" Type="http://schemas.openxmlformats.org/officeDocument/2006/relationships/image" Target="../media/image489.png"/><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3" Type="http://schemas.openxmlformats.org/officeDocument/2006/relationships/image" Target="../media/image492.png"/><Relationship Id="rId2" Type="http://schemas.openxmlformats.org/officeDocument/2006/relationships/image" Target="../media/image491.png"/><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2" Type="http://schemas.openxmlformats.org/officeDocument/2006/relationships/image" Target="../media/image493.png"/><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2" Type="http://schemas.openxmlformats.org/officeDocument/2006/relationships/image" Target="../media/image494.jpeg"/><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2" Type="http://schemas.openxmlformats.org/officeDocument/2006/relationships/image" Target="../media/image495.png"/><Relationship Id="rId1" Type="http://schemas.openxmlformats.org/officeDocument/2006/relationships/slideLayout" Target="../slideLayouts/slideLayout2.xml"/></Relationships>
</file>

<file path=ppt/slides/_rels/slide446.xml.rels><?xml version="1.0" encoding="UTF-8" standalone="yes"?>
<Relationships xmlns="http://schemas.openxmlformats.org/package/2006/relationships"><Relationship Id="rId2" Type="http://schemas.openxmlformats.org/officeDocument/2006/relationships/image" Target="../media/image496.jpeg"/><Relationship Id="rId1" Type="http://schemas.openxmlformats.org/officeDocument/2006/relationships/slideLayout" Target="../slideLayouts/slideLayout2.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3" Type="http://schemas.openxmlformats.org/officeDocument/2006/relationships/image" Target="../media/image498.png"/><Relationship Id="rId2" Type="http://schemas.openxmlformats.org/officeDocument/2006/relationships/image" Target="../media/image497.png"/><Relationship Id="rId1" Type="http://schemas.openxmlformats.org/officeDocument/2006/relationships/slideLayout" Target="../slideLayouts/slideLayout2.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2" Type="http://schemas.openxmlformats.org/officeDocument/2006/relationships/image" Target="../media/image499.png"/><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2" Type="http://schemas.openxmlformats.org/officeDocument/2006/relationships/image" Target="../media/image500.png"/><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2" Type="http://schemas.openxmlformats.org/officeDocument/2006/relationships/image" Target="../media/image501.png"/><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2" Type="http://schemas.openxmlformats.org/officeDocument/2006/relationships/image" Target="../media/image502.png"/><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2" Type="http://schemas.openxmlformats.org/officeDocument/2006/relationships/image" Target="../media/image503.png"/><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2" Type="http://schemas.openxmlformats.org/officeDocument/2006/relationships/image" Target="../media/image504.png"/><Relationship Id="rId1" Type="http://schemas.openxmlformats.org/officeDocument/2006/relationships/slideLayout" Target="../slideLayouts/slideLayout2.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4.xml.rels><?xml version="1.0" encoding="UTF-8" standalone="yes"?>
<Relationships xmlns="http://schemas.openxmlformats.org/package/2006/relationships"><Relationship Id="rId2" Type="http://schemas.openxmlformats.org/officeDocument/2006/relationships/image" Target="../media/image505.jpeg"/><Relationship Id="rId1" Type="http://schemas.openxmlformats.org/officeDocument/2006/relationships/slideLayout" Target="../slideLayouts/slideLayout2.xml"/></Relationships>
</file>

<file path=ppt/slides/_rels/slide465.xml.rels><?xml version="1.0" encoding="UTF-8" standalone="yes"?>
<Relationships xmlns="http://schemas.openxmlformats.org/package/2006/relationships"><Relationship Id="rId8" Type="http://schemas.microsoft.com/office/2007/relationships/diagramDrawing" Target="../diagrams/drawing82.xml"/><Relationship Id="rId3" Type="http://schemas.openxmlformats.org/officeDocument/2006/relationships/image" Target="../media/image507.jpeg"/><Relationship Id="rId7" Type="http://schemas.openxmlformats.org/officeDocument/2006/relationships/diagramColors" Target="../diagrams/colors82.xml"/><Relationship Id="rId2" Type="http://schemas.openxmlformats.org/officeDocument/2006/relationships/image" Target="../media/image506.jpeg"/><Relationship Id="rId1" Type="http://schemas.openxmlformats.org/officeDocument/2006/relationships/slideLayout" Target="../slideLayouts/slideLayout2.xml"/><Relationship Id="rId6" Type="http://schemas.openxmlformats.org/officeDocument/2006/relationships/diagramQuickStyle" Target="../diagrams/quickStyle82.xml"/><Relationship Id="rId5" Type="http://schemas.openxmlformats.org/officeDocument/2006/relationships/diagramLayout" Target="../diagrams/layout82.xml"/><Relationship Id="rId4" Type="http://schemas.openxmlformats.org/officeDocument/2006/relationships/diagramData" Target="../diagrams/data82.xml"/></Relationships>
</file>

<file path=ppt/slides/_rels/slide466.xml.rels><?xml version="1.0" encoding="UTF-8" standalone="yes"?>
<Relationships xmlns="http://schemas.openxmlformats.org/package/2006/relationships"><Relationship Id="rId3" Type="http://schemas.openxmlformats.org/officeDocument/2006/relationships/image" Target="../media/image509.png"/><Relationship Id="rId2" Type="http://schemas.openxmlformats.org/officeDocument/2006/relationships/image" Target="../media/image508.jpeg"/><Relationship Id="rId1" Type="http://schemas.openxmlformats.org/officeDocument/2006/relationships/slideLayout" Target="../slideLayouts/slideLayout2.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8.xml.rels><?xml version="1.0" encoding="UTF-8" standalone="yes"?>
<Relationships xmlns="http://schemas.openxmlformats.org/package/2006/relationships"><Relationship Id="rId3" Type="http://schemas.openxmlformats.org/officeDocument/2006/relationships/image" Target="../media/image511.png"/><Relationship Id="rId2" Type="http://schemas.openxmlformats.org/officeDocument/2006/relationships/image" Target="../media/image510.jpeg"/><Relationship Id="rId1" Type="http://schemas.openxmlformats.org/officeDocument/2006/relationships/slideLayout" Target="../slideLayouts/slideLayout2.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2.xml.rels><?xml version="1.0" encoding="UTF-8" standalone="yes"?>
<Relationships xmlns="http://schemas.openxmlformats.org/package/2006/relationships"><Relationship Id="rId3" Type="http://schemas.openxmlformats.org/officeDocument/2006/relationships/diagramLayout" Target="../diagrams/layout83.xml"/><Relationship Id="rId2" Type="http://schemas.openxmlformats.org/officeDocument/2006/relationships/diagramData" Target="../diagrams/data83.xml"/><Relationship Id="rId1" Type="http://schemas.openxmlformats.org/officeDocument/2006/relationships/slideLayout" Target="../slideLayouts/slideLayout2.xml"/><Relationship Id="rId6" Type="http://schemas.microsoft.com/office/2007/relationships/diagramDrawing" Target="../diagrams/drawing83.xml"/><Relationship Id="rId5" Type="http://schemas.openxmlformats.org/officeDocument/2006/relationships/diagramColors" Target="../diagrams/colors83.xml"/><Relationship Id="rId4" Type="http://schemas.openxmlformats.org/officeDocument/2006/relationships/diagramQuickStyle" Target="../diagrams/quickStyle83.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4.xml.rels><?xml version="1.0" encoding="UTF-8" standalone="yes"?>
<Relationships xmlns="http://schemas.openxmlformats.org/package/2006/relationships"><Relationship Id="rId2" Type="http://schemas.openxmlformats.org/officeDocument/2006/relationships/image" Target="../media/image512.png"/><Relationship Id="rId1" Type="http://schemas.openxmlformats.org/officeDocument/2006/relationships/slideLayout" Target="../slideLayouts/slideLayout2.xml"/></Relationships>
</file>

<file path=ppt/slides/_rels/slide475.xml.rels><?xml version="1.0" encoding="UTF-8" standalone="yes"?>
<Relationships xmlns="http://schemas.openxmlformats.org/package/2006/relationships"><Relationship Id="rId2" Type="http://schemas.openxmlformats.org/officeDocument/2006/relationships/image" Target="../media/image513.png"/><Relationship Id="rId1" Type="http://schemas.openxmlformats.org/officeDocument/2006/relationships/slideLayout" Target="../slideLayouts/slideLayout2.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4.xml.rels><?xml version="1.0" encoding="UTF-8" standalone="yes"?>
<Relationships xmlns="http://schemas.openxmlformats.org/package/2006/relationships"><Relationship Id="rId2" Type="http://schemas.openxmlformats.org/officeDocument/2006/relationships/image" Target="../media/image514.png"/><Relationship Id="rId1" Type="http://schemas.openxmlformats.org/officeDocument/2006/relationships/slideLayout" Target="../slideLayouts/slideLayout2.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6.xml.rels><?xml version="1.0" encoding="UTF-8" standalone="yes"?>
<Relationships xmlns="http://schemas.openxmlformats.org/package/2006/relationships"><Relationship Id="rId2" Type="http://schemas.openxmlformats.org/officeDocument/2006/relationships/image" Target="../media/image515.png"/><Relationship Id="rId1" Type="http://schemas.openxmlformats.org/officeDocument/2006/relationships/slideLayout" Target="../slideLayouts/slideLayout2.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8.xml.rels><?xml version="1.0" encoding="UTF-8" standalone="yes"?>
<Relationships xmlns="http://schemas.openxmlformats.org/package/2006/relationships"><Relationship Id="rId3" Type="http://schemas.openxmlformats.org/officeDocument/2006/relationships/image" Target="../media/image517.png"/><Relationship Id="rId2" Type="http://schemas.openxmlformats.org/officeDocument/2006/relationships/image" Target="../media/image516.png"/><Relationship Id="rId1" Type="http://schemas.openxmlformats.org/officeDocument/2006/relationships/slideLayout" Target="../slideLayouts/slideLayout2.xml"/><Relationship Id="rId5" Type="http://schemas.openxmlformats.org/officeDocument/2006/relationships/image" Target="../media/image519.jpeg"/><Relationship Id="rId4" Type="http://schemas.openxmlformats.org/officeDocument/2006/relationships/image" Target="../media/image518.png"/></Relationships>
</file>

<file path=ppt/slides/_rels/slide489.xml.rels><?xml version="1.0" encoding="UTF-8" standalone="yes"?>
<Relationships xmlns="http://schemas.openxmlformats.org/package/2006/relationships"><Relationship Id="rId2" Type="http://schemas.openxmlformats.org/officeDocument/2006/relationships/image" Target="../media/image520.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0.xml.rels><?xml version="1.0" encoding="UTF-8" standalone="yes"?>
<Relationships xmlns="http://schemas.openxmlformats.org/package/2006/relationships"><Relationship Id="rId2" Type="http://schemas.openxmlformats.org/officeDocument/2006/relationships/image" Target="../media/image521.png"/><Relationship Id="rId1" Type="http://schemas.openxmlformats.org/officeDocument/2006/relationships/slideLayout" Target="../slideLayouts/slideLayout2.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2.xml.rels><?xml version="1.0" encoding="UTF-8" standalone="yes"?>
<Relationships xmlns="http://schemas.openxmlformats.org/package/2006/relationships"><Relationship Id="rId3" Type="http://schemas.openxmlformats.org/officeDocument/2006/relationships/diagramLayout" Target="../diagrams/layout84.xml"/><Relationship Id="rId2" Type="http://schemas.openxmlformats.org/officeDocument/2006/relationships/diagramData" Target="../diagrams/data84.xml"/><Relationship Id="rId1" Type="http://schemas.openxmlformats.org/officeDocument/2006/relationships/slideLayout" Target="../slideLayouts/slideLayout2.xml"/><Relationship Id="rId6" Type="http://schemas.microsoft.com/office/2007/relationships/diagramDrawing" Target="../diagrams/drawing84.xml"/><Relationship Id="rId5" Type="http://schemas.openxmlformats.org/officeDocument/2006/relationships/diagramColors" Target="../diagrams/colors84.xml"/><Relationship Id="rId4" Type="http://schemas.openxmlformats.org/officeDocument/2006/relationships/diagramQuickStyle" Target="../diagrams/quickStyle84.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4.xml.rels><?xml version="1.0" encoding="UTF-8" standalone="yes"?>
<Relationships xmlns="http://schemas.openxmlformats.org/package/2006/relationships"><Relationship Id="rId2" Type="http://schemas.openxmlformats.org/officeDocument/2006/relationships/image" Target="../media/image522.jpeg"/><Relationship Id="rId1" Type="http://schemas.openxmlformats.org/officeDocument/2006/relationships/slideLayout" Target="../slideLayouts/slideLayout2.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9.xml.rels><?xml version="1.0" encoding="UTF-8" standalone="yes"?>
<Relationships xmlns="http://schemas.openxmlformats.org/package/2006/relationships"><Relationship Id="rId3" Type="http://schemas.openxmlformats.org/officeDocument/2006/relationships/image" Target="../media/image524.png"/><Relationship Id="rId2" Type="http://schemas.openxmlformats.org/officeDocument/2006/relationships/image" Target="../media/image52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8" Type="http://schemas.openxmlformats.org/officeDocument/2006/relationships/image" Target="../media/image526.png"/><Relationship Id="rId3" Type="http://schemas.openxmlformats.org/officeDocument/2006/relationships/diagramLayout" Target="../diagrams/layout85.xml"/><Relationship Id="rId7" Type="http://schemas.openxmlformats.org/officeDocument/2006/relationships/image" Target="../media/image525.png"/><Relationship Id="rId2" Type="http://schemas.openxmlformats.org/officeDocument/2006/relationships/diagramData" Target="../diagrams/data85.xml"/><Relationship Id="rId1" Type="http://schemas.openxmlformats.org/officeDocument/2006/relationships/slideLayout" Target="../slideLayouts/slideLayout2.xml"/><Relationship Id="rId6" Type="http://schemas.microsoft.com/office/2007/relationships/diagramDrawing" Target="../diagrams/drawing85.xml"/><Relationship Id="rId5" Type="http://schemas.openxmlformats.org/officeDocument/2006/relationships/diagramColors" Target="../diagrams/colors85.xml"/><Relationship Id="rId4" Type="http://schemas.openxmlformats.org/officeDocument/2006/relationships/diagramQuickStyle" Target="../diagrams/quickStyle85.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3.xml.rels><?xml version="1.0" encoding="UTF-8" standalone="yes"?>
<Relationships xmlns="http://schemas.openxmlformats.org/package/2006/relationships"><Relationship Id="rId2" Type="http://schemas.openxmlformats.org/officeDocument/2006/relationships/image" Target="../media/image527.png"/><Relationship Id="rId1" Type="http://schemas.openxmlformats.org/officeDocument/2006/relationships/slideLayout" Target="../slideLayouts/slideLayout2.xml"/></Relationships>
</file>

<file path=ppt/slides/_rels/slide504.xml.rels><?xml version="1.0" encoding="UTF-8" standalone="yes"?>
<Relationships xmlns="http://schemas.openxmlformats.org/package/2006/relationships"><Relationship Id="rId2" Type="http://schemas.openxmlformats.org/officeDocument/2006/relationships/image" Target="../media/image528.png"/><Relationship Id="rId1" Type="http://schemas.openxmlformats.org/officeDocument/2006/relationships/slideLayout" Target="../slideLayouts/slideLayout2.xml"/></Relationships>
</file>

<file path=ppt/slides/_rels/slide505.xml.rels><?xml version="1.0" encoding="UTF-8" standalone="yes"?>
<Relationships xmlns="http://schemas.openxmlformats.org/package/2006/relationships"><Relationship Id="rId2" Type="http://schemas.openxmlformats.org/officeDocument/2006/relationships/image" Target="../media/image529.jpeg"/><Relationship Id="rId1" Type="http://schemas.openxmlformats.org/officeDocument/2006/relationships/slideLayout" Target="../slideLayouts/slideLayout2.xml"/></Relationships>
</file>

<file path=ppt/slides/_rels/slide506.xml.rels><?xml version="1.0" encoding="UTF-8" standalone="yes"?>
<Relationships xmlns="http://schemas.openxmlformats.org/package/2006/relationships"><Relationship Id="rId3" Type="http://schemas.openxmlformats.org/officeDocument/2006/relationships/image" Target="../media/image531.png"/><Relationship Id="rId2" Type="http://schemas.openxmlformats.org/officeDocument/2006/relationships/image" Target="../media/image530.png"/><Relationship Id="rId1" Type="http://schemas.openxmlformats.org/officeDocument/2006/relationships/slideLayout" Target="../slideLayouts/slideLayout2.xml"/><Relationship Id="rId6" Type="http://schemas.openxmlformats.org/officeDocument/2006/relationships/image" Target="../media/image534.jpeg"/><Relationship Id="rId5" Type="http://schemas.openxmlformats.org/officeDocument/2006/relationships/image" Target="../media/image533.png"/><Relationship Id="rId4" Type="http://schemas.openxmlformats.org/officeDocument/2006/relationships/image" Target="../media/image532.png"/></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9.xml.rels><?xml version="1.0" encoding="UTF-8" standalone="yes"?>
<Relationships xmlns="http://schemas.openxmlformats.org/package/2006/relationships"><Relationship Id="rId3" Type="http://schemas.openxmlformats.org/officeDocument/2006/relationships/image" Target="../media/image536.jpeg"/><Relationship Id="rId2" Type="http://schemas.openxmlformats.org/officeDocument/2006/relationships/image" Target="../media/image535.jpeg"/><Relationship Id="rId1" Type="http://schemas.openxmlformats.org/officeDocument/2006/relationships/slideLayout" Target="../slideLayouts/slideLayout2.xml"/><Relationship Id="rId4" Type="http://schemas.openxmlformats.org/officeDocument/2006/relationships/image" Target="../media/image537.jpe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1.xml.rels><?xml version="1.0" encoding="UTF-8" standalone="yes"?>
<Relationships xmlns="http://schemas.openxmlformats.org/package/2006/relationships"><Relationship Id="rId2" Type="http://schemas.openxmlformats.org/officeDocument/2006/relationships/image" Target="../media/image538.png"/><Relationship Id="rId1" Type="http://schemas.openxmlformats.org/officeDocument/2006/relationships/slideLayout" Target="../slideLayouts/slideLayout2.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5.xml.rels><?xml version="1.0" encoding="UTF-8" standalone="yes"?>
<Relationships xmlns="http://schemas.openxmlformats.org/package/2006/relationships"><Relationship Id="rId3" Type="http://schemas.openxmlformats.org/officeDocument/2006/relationships/image" Target="../media/image540.png"/><Relationship Id="rId7" Type="http://schemas.openxmlformats.org/officeDocument/2006/relationships/image" Target="../media/image544.png"/><Relationship Id="rId2" Type="http://schemas.openxmlformats.org/officeDocument/2006/relationships/image" Target="../media/image539.png"/><Relationship Id="rId1" Type="http://schemas.openxmlformats.org/officeDocument/2006/relationships/slideLayout" Target="../slideLayouts/slideLayout2.xml"/><Relationship Id="rId6" Type="http://schemas.openxmlformats.org/officeDocument/2006/relationships/image" Target="../media/image543.png"/><Relationship Id="rId5" Type="http://schemas.openxmlformats.org/officeDocument/2006/relationships/image" Target="../media/image542.png"/><Relationship Id="rId4" Type="http://schemas.openxmlformats.org/officeDocument/2006/relationships/image" Target="../media/image541.jpeg"/></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9.xml.rels><?xml version="1.0" encoding="UTF-8" standalone="yes"?>
<Relationships xmlns="http://schemas.openxmlformats.org/package/2006/relationships"><Relationship Id="rId3" Type="http://schemas.openxmlformats.org/officeDocument/2006/relationships/image" Target="../media/image546.png"/><Relationship Id="rId2" Type="http://schemas.openxmlformats.org/officeDocument/2006/relationships/image" Target="../media/image545.png"/><Relationship Id="rId1" Type="http://schemas.openxmlformats.org/officeDocument/2006/relationships/slideLayout" Target="../slideLayouts/slideLayout2.xml"/><Relationship Id="rId4" Type="http://schemas.openxmlformats.org/officeDocument/2006/relationships/image" Target="../media/image547.jpe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2.xml.rels><?xml version="1.0" encoding="UTF-8" standalone="yes"?>
<Relationships xmlns="http://schemas.openxmlformats.org/package/2006/relationships"><Relationship Id="rId2" Type="http://schemas.openxmlformats.org/officeDocument/2006/relationships/image" Target="../media/image548.jpeg"/><Relationship Id="rId1" Type="http://schemas.openxmlformats.org/officeDocument/2006/relationships/slideLayout" Target="../slideLayouts/slideLayout2.xml"/></Relationships>
</file>

<file path=ppt/slides/_rels/slide523.xml.rels><?xml version="1.0" encoding="UTF-8" standalone="yes"?>
<Relationships xmlns="http://schemas.openxmlformats.org/package/2006/relationships"><Relationship Id="rId3" Type="http://schemas.openxmlformats.org/officeDocument/2006/relationships/diagramLayout" Target="../diagrams/layout86.xml"/><Relationship Id="rId2" Type="http://schemas.openxmlformats.org/officeDocument/2006/relationships/diagramData" Target="../diagrams/data86.xml"/><Relationship Id="rId1" Type="http://schemas.openxmlformats.org/officeDocument/2006/relationships/slideLayout" Target="../slideLayouts/slideLayout2.xml"/><Relationship Id="rId6" Type="http://schemas.microsoft.com/office/2007/relationships/diagramDrawing" Target="../diagrams/drawing86.xml"/><Relationship Id="rId5" Type="http://schemas.openxmlformats.org/officeDocument/2006/relationships/diagramColors" Target="../diagrams/colors86.xml"/><Relationship Id="rId4" Type="http://schemas.openxmlformats.org/officeDocument/2006/relationships/diagramQuickStyle" Target="../diagrams/quickStyle86.xml"/></Relationships>
</file>

<file path=ppt/slides/_rels/slide524.xml.rels><?xml version="1.0" encoding="UTF-8" standalone="yes"?>
<Relationships xmlns="http://schemas.openxmlformats.org/package/2006/relationships"><Relationship Id="rId3" Type="http://schemas.openxmlformats.org/officeDocument/2006/relationships/diagramLayout" Target="../diagrams/layout87.xml"/><Relationship Id="rId2" Type="http://schemas.openxmlformats.org/officeDocument/2006/relationships/diagramData" Target="../diagrams/data87.xml"/><Relationship Id="rId1" Type="http://schemas.openxmlformats.org/officeDocument/2006/relationships/slideLayout" Target="../slideLayouts/slideLayout2.xml"/><Relationship Id="rId6" Type="http://schemas.microsoft.com/office/2007/relationships/diagramDrawing" Target="../diagrams/drawing87.xml"/><Relationship Id="rId5" Type="http://schemas.openxmlformats.org/officeDocument/2006/relationships/diagramColors" Target="../diagrams/colors87.xml"/><Relationship Id="rId4" Type="http://schemas.openxmlformats.org/officeDocument/2006/relationships/diagramQuickStyle" Target="../diagrams/quickStyle87.xml"/></Relationships>
</file>

<file path=ppt/slides/_rels/slide525.xml.rels><?xml version="1.0" encoding="UTF-8" standalone="yes"?>
<Relationships xmlns="http://schemas.openxmlformats.org/package/2006/relationships"><Relationship Id="rId3" Type="http://schemas.openxmlformats.org/officeDocument/2006/relationships/image" Target="../media/image550.png"/><Relationship Id="rId2" Type="http://schemas.openxmlformats.org/officeDocument/2006/relationships/image" Target="../media/image549.jpeg"/><Relationship Id="rId1" Type="http://schemas.openxmlformats.org/officeDocument/2006/relationships/slideLayout" Target="../slideLayouts/slideLayout2.xml"/><Relationship Id="rId4" Type="http://schemas.openxmlformats.org/officeDocument/2006/relationships/image" Target="../media/image551.png"/></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7.xml.rels><?xml version="1.0" encoding="UTF-8" standalone="yes"?>
<Relationships xmlns="http://schemas.openxmlformats.org/package/2006/relationships"><Relationship Id="rId3" Type="http://schemas.openxmlformats.org/officeDocument/2006/relationships/diagramLayout" Target="../diagrams/layout88.xml"/><Relationship Id="rId2" Type="http://schemas.openxmlformats.org/officeDocument/2006/relationships/diagramData" Target="../diagrams/data88.xml"/><Relationship Id="rId1" Type="http://schemas.openxmlformats.org/officeDocument/2006/relationships/slideLayout" Target="../slideLayouts/slideLayout2.xml"/><Relationship Id="rId6" Type="http://schemas.microsoft.com/office/2007/relationships/diagramDrawing" Target="../diagrams/drawing88.xml"/><Relationship Id="rId5" Type="http://schemas.openxmlformats.org/officeDocument/2006/relationships/diagramColors" Target="../diagrams/colors88.xml"/><Relationship Id="rId4" Type="http://schemas.openxmlformats.org/officeDocument/2006/relationships/diagramQuickStyle" Target="../diagrams/quickStyle88.xml"/></Relationships>
</file>

<file path=ppt/slides/_rels/slide528.xml.rels><?xml version="1.0" encoding="UTF-8" standalone="yes"?>
<Relationships xmlns="http://schemas.openxmlformats.org/package/2006/relationships"><Relationship Id="rId3" Type="http://schemas.openxmlformats.org/officeDocument/2006/relationships/diagramLayout" Target="../diagrams/layout89.xml"/><Relationship Id="rId2" Type="http://schemas.openxmlformats.org/officeDocument/2006/relationships/diagramData" Target="../diagrams/data89.xml"/><Relationship Id="rId1" Type="http://schemas.openxmlformats.org/officeDocument/2006/relationships/slideLayout" Target="../slideLayouts/slideLayout2.xml"/><Relationship Id="rId6" Type="http://schemas.microsoft.com/office/2007/relationships/diagramDrawing" Target="../diagrams/drawing89.xml"/><Relationship Id="rId5" Type="http://schemas.openxmlformats.org/officeDocument/2006/relationships/diagramColors" Target="../diagrams/colors89.xml"/><Relationship Id="rId4" Type="http://schemas.openxmlformats.org/officeDocument/2006/relationships/diagramQuickStyle" Target="../diagrams/quickStyle89.xml"/></Relationships>
</file>

<file path=ppt/slides/_rels/slide529.xml.rels><?xml version="1.0" encoding="UTF-8" standalone="yes"?>
<Relationships xmlns="http://schemas.openxmlformats.org/package/2006/relationships"><Relationship Id="rId3" Type="http://schemas.openxmlformats.org/officeDocument/2006/relationships/diagramLayout" Target="../diagrams/layout90.xml"/><Relationship Id="rId2" Type="http://schemas.openxmlformats.org/officeDocument/2006/relationships/diagramData" Target="../diagrams/data90.xml"/><Relationship Id="rId1" Type="http://schemas.openxmlformats.org/officeDocument/2006/relationships/slideLayout" Target="../slideLayouts/slideLayout2.xml"/><Relationship Id="rId6" Type="http://schemas.microsoft.com/office/2007/relationships/diagramDrawing" Target="../diagrams/drawing90.xml"/><Relationship Id="rId5" Type="http://schemas.openxmlformats.org/officeDocument/2006/relationships/diagramColors" Target="../diagrams/colors90.xml"/><Relationship Id="rId4" Type="http://schemas.openxmlformats.org/officeDocument/2006/relationships/diagramQuickStyle" Target="../diagrams/quickStyle9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0.xml.rels><?xml version="1.0" encoding="UTF-8" standalone="yes"?>
<Relationships xmlns="http://schemas.openxmlformats.org/package/2006/relationships"><Relationship Id="rId3" Type="http://schemas.openxmlformats.org/officeDocument/2006/relationships/diagramLayout" Target="../diagrams/layout91.xml"/><Relationship Id="rId2" Type="http://schemas.openxmlformats.org/officeDocument/2006/relationships/diagramData" Target="../diagrams/data91.xml"/><Relationship Id="rId1" Type="http://schemas.openxmlformats.org/officeDocument/2006/relationships/slideLayout" Target="../slideLayouts/slideLayout2.xml"/><Relationship Id="rId6" Type="http://schemas.microsoft.com/office/2007/relationships/diagramDrawing" Target="../diagrams/drawing91.xml"/><Relationship Id="rId5" Type="http://schemas.openxmlformats.org/officeDocument/2006/relationships/diagramColors" Target="../diagrams/colors91.xml"/><Relationship Id="rId4" Type="http://schemas.openxmlformats.org/officeDocument/2006/relationships/diagramQuickStyle" Target="../diagrams/quickStyle91.xml"/></Relationships>
</file>

<file path=ppt/slides/_rels/slide531.xml.rels><?xml version="1.0" encoding="UTF-8" standalone="yes"?>
<Relationships xmlns="http://schemas.openxmlformats.org/package/2006/relationships"><Relationship Id="rId3" Type="http://schemas.openxmlformats.org/officeDocument/2006/relationships/diagramLayout" Target="../diagrams/layout92.xml"/><Relationship Id="rId2" Type="http://schemas.openxmlformats.org/officeDocument/2006/relationships/diagramData" Target="../diagrams/data92.xml"/><Relationship Id="rId1" Type="http://schemas.openxmlformats.org/officeDocument/2006/relationships/slideLayout" Target="../slideLayouts/slideLayout2.xml"/><Relationship Id="rId6" Type="http://schemas.microsoft.com/office/2007/relationships/diagramDrawing" Target="../diagrams/drawing92.xml"/><Relationship Id="rId5" Type="http://schemas.openxmlformats.org/officeDocument/2006/relationships/diagramColors" Target="../diagrams/colors92.xml"/><Relationship Id="rId4" Type="http://schemas.openxmlformats.org/officeDocument/2006/relationships/diagramQuickStyle" Target="../diagrams/quickStyle92.xml"/></Relationships>
</file>

<file path=ppt/slides/_rels/slide532.xml.rels><?xml version="1.0" encoding="UTF-8" standalone="yes"?>
<Relationships xmlns="http://schemas.openxmlformats.org/package/2006/relationships"><Relationship Id="rId3" Type="http://schemas.openxmlformats.org/officeDocument/2006/relationships/diagramLayout" Target="../diagrams/layout93.xml"/><Relationship Id="rId2" Type="http://schemas.openxmlformats.org/officeDocument/2006/relationships/diagramData" Target="../diagrams/data93.xml"/><Relationship Id="rId1" Type="http://schemas.openxmlformats.org/officeDocument/2006/relationships/slideLayout" Target="../slideLayouts/slideLayout2.xml"/><Relationship Id="rId6" Type="http://schemas.microsoft.com/office/2007/relationships/diagramDrawing" Target="../diagrams/drawing93.xml"/><Relationship Id="rId5" Type="http://schemas.openxmlformats.org/officeDocument/2006/relationships/diagramColors" Target="../diagrams/colors93.xml"/><Relationship Id="rId4" Type="http://schemas.openxmlformats.org/officeDocument/2006/relationships/diagramQuickStyle" Target="../diagrams/quickStyle93.xml"/></Relationships>
</file>

<file path=ppt/slides/_rels/slide533.xml.rels><?xml version="1.0" encoding="UTF-8" standalone="yes"?>
<Relationships xmlns="http://schemas.openxmlformats.org/package/2006/relationships"><Relationship Id="rId3" Type="http://schemas.openxmlformats.org/officeDocument/2006/relationships/diagramLayout" Target="../diagrams/layout94.xml"/><Relationship Id="rId2" Type="http://schemas.openxmlformats.org/officeDocument/2006/relationships/diagramData" Target="../diagrams/data94.xml"/><Relationship Id="rId1" Type="http://schemas.openxmlformats.org/officeDocument/2006/relationships/slideLayout" Target="../slideLayouts/slideLayout2.xml"/><Relationship Id="rId6" Type="http://schemas.microsoft.com/office/2007/relationships/diagramDrawing" Target="../diagrams/drawing94.xml"/><Relationship Id="rId5" Type="http://schemas.openxmlformats.org/officeDocument/2006/relationships/diagramColors" Target="../diagrams/colors94.xml"/><Relationship Id="rId4" Type="http://schemas.openxmlformats.org/officeDocument/2006/relationships/diagramQuickStyle" Target="../diagrams/quickStyle94.xml"/></Relationships>
</file>

<file path=ppt/slides/_rels/slide534.xml.rels><?xml version="1.0" encoding="UTF-8" standalone="yes"?>
<Relationships xmlns="http://schemas.openxmlformats.org/package/2006/relationships"><Relationship Id="rId3" Type="http://schemas.openxmlformats.org/officeDocument/2006/relationships/diagramLayout" Target="../diagrams/layout95.xml"/><Relationship Id="rId2" Type="http://schemas.openxmlformats.org/officeDocument/2006/relationships/diagramData" Target="../diagrams/data95.xml"/><Relationship Id="rId1" Type="http://schemas.openxmlformats.org/officeDocument/2006/relationships/slideLayout" Target="../slideLayouts/slideLayout2.xml"/><Relationship Id="rId6" Type="http://schemas.microsoft.com/office/2007/relationships/diagramDrawing" Target="../diagrams/drawing95.xml"/><Relationship Id="rId5" Type="http://schemas.openxmlformats.org/officeDocument/2006/relationships/diagramColors" Target="../diagrams/colors95.xml"/><Relationship Id="rId4" Type="http://schemas.openxmlformats.org/officeDocument/2006/relationships/diagramQuickStyle" Target="../diagrams/quickStyle95.xml"/></Relationships>
</file>

<file path=ppt/slides/_rels/slide535.xml.rels><?xml version="1.0" encoding="UTF-8" standalone="yes"?>
<Relationships xmlns="http://schemas.openxmlformats.org/package/2006/relationships"><Relationship Id="rId3" Type="http://schemas.openxmlformats.org/officeDocument/2006/relationships/diagramLayout" Target="../diagrams/layout96.xml"/><Relationship Id="rId2" Type="http://schemas.openxmlformats.org/officeDocument/2006/relationships/diagramData" Target="../diagrams/data96.xml"/><Relationship Id="rId1" Type="http://schemas.openxmlformats.org/officeDocument/2006/relationships/slideLayout" Target="../slideLayouts/slideLayout2.xml"/><Relationship Id="rId6" Type="http://schemas.microsoft.com/office/2007/relationships/diagramDrawing" Target="../diagrams/drawing96.xml"/><Relationship Id="rId5" Type="http://schemas.openxmlformats.org/officeDocument/2006/relationships/diagramColors" Target="../diagrams/colors96.xml"/><Relationship Id="rId4" Type="http://schemas.openxmlformats.org/officeDocument/2006/relationships/diagramQuickStyle" Target="../diagrams/quickStyle96.xml"/></Relationships>
</file>

<file path=ppt/slides/_rels/slide536.xml.rels><?xml version="1.0" encoding="UTF-8" standalone="yes"?>
<Relationships xmlns="http://schemas.openxmlformats.org/package/2006/relationships"><Relationship Id="rId3" Type="http://schemas.openxmlformats.org/officeDocument/2006/relationships/diagramLayout" Target="../diagrams/layout97.xml"/><Relationship Id="rId2" Type="http://schemas.openxmlformats.org/officeDocument/2006/relationships/diagramData" Target="../diagrams/data97.xml"/><Relationship Id="rId1" Type="http://schemas.openxmlformats.org/officeDocument/2006/relationships/slideLayout" Target="../slideLayouts/slideLayout2.xml"/><Relationship Id="rId6" Type="http://schemas.microsoft.com/office/2007/relationships/diagramDrawing" Target="../diagrams/drawing97.xml"/><Relationship Id="rId5" Type="http://schemas.openxmlformats.org/officeDocument/2006/relationships/diagramColors" Target="../diagrams/colors97.xml"/><Relationship Id="rId4" Type="http://schemas.openxmlformats.org/officeDocument/2006/relationships/diagramQuickStyle" Target="../diagrams/quickStyle97.xml"/></Relationships>
</file>

<file path=ppt/slides/_rels/slide537.xml.rels><?xml version="1.0" encoding="UTF-8" standalone="yes"?>
<Relationships xmlns="http://schemas.openxmlformats.org/package/2006/relationships"><Relationship Id="rId3" Type="http://schemas.openxmlformats.org/officeDocument/2006/relationships/diagramLayout" Target="../diagrams/layout98.xml"/><Relationship Id="rId2" Type="http://schemas.openxmlformats.org/officeDocument/2006/relationships/diagramData" Target="../diagrams/data98.xml"/><Relationship Id="rId1" Type="http://schemas.openxmlformats.org/officeDocument/2006/relationships/slideLayout" Target="../slideLayouts/slideLayout2.xml"/><Relationship Id="rId6" Type="http://schemas.microsoft.com/office/2007/relationships/diagramDrawing" Target="../diagrams/drawing98.xml"/><Relationship Id="rId5" Type="http://schemas.openxmlformats.org/officeDocument/2006/relationships/diagramColors" Target="../diagrams/colors98.xml"/><Relationship Id="rId4" Type="http://schemas.openxmlformats.org/officeDocument/2006/relationships/diagramQuickStyle" Target="../diagrams/quickStyle98.xml"/></Relationships>
</file>

<file path=ppt/slides/_rels/slide538.xml.rels><?xml version="1.0" encoding="UTF-8" standalone="yes"?>
<Relationships xmlns="http://schemas.openxmlformats.org/package/2006/relationships"><Relationship Id="rId3" Type="http://schemas.openxmlformats.org/officeDocument/2006/relationships/diagramLayout" Target="../diagrams/layout99.xml"/><Relationship Id="rId2" Type="http://schemas.openxmlformats.org/officeDocument/2006/relationships/diagramData" Target="../diagrams/data99.xml"/><Relationship Id="rId1" Type="http://schemas.openxmlformats.org/officeDocument/2006/relationships/slideLayout" Target="../slideLayouts/slideLayout2.xml"/><Relationship Id="rId6" Type="http://schemas.microsoft.com/office/2007/relationships/diagramDrawing" Target="../diagrams/drawing99.xml"/><Relationship Id="rId5" Type="http://schemas.openxmlformats.org/officeDocument/2006/relationships/diagramColors" Target="../diagrams/colors99.xml"/><Relationship Id="rId4" Type="http://schemas.openxmlformats.org/officeDocument/2006/relationships/diagramQuickStyle" Target="../diagrams/quickStyle99.xml"/></Relationships>
</file>

<file path=ppt/slides/_rels/slide539.xml.rels><?xml version="1.0" encoding="UTF-8" standalone="yes"?>
<Relationships xmlns="http://schemas.openxmlformats.org/package/2006/relationships"><Relationship Id="rId3" Type="http://schemas.openxmlformats.org/officeDocument/2006/relationships/diagramLayout" Target="../diagrams/layout100.xml"/><Relationship Id="rId2" Type="http://schemas.openxmlformats.org/officeDocument/2006/relationships/diagramData" Target="../diagrams/data100.xml"/><Relationship Id="rId1" Type="http://schemas.openxmlformats.org/officeDocument/2006/relationships/slideLayout" Target="../slideLayouts/slideLayout2.xml"/><Relationship Id="rId6" Type="http://schemas.microsoft.com/office/2007/relationships/diagramDrawing" Target="../diagrams/drawing100.xml"/><Relationship Id="rId5" Type="http://schemas.openxmlformats.org/officeDocument/2006/relationships/diagramColors" Target="../diagrams/colors100.xml"/><Relationship Id="rId4" Type="http://schemas.openxmlformats.org/officeDocument/2006/relationships/diagramQuickStyle" Target="../diagrams/quickStyle100.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540.xml.rels><?xml version="1.0" encoding="UTF-8" standalone="yes"?>
<Relationships xmlns="http://schemas.openxmlformats.org/package/2006/relationships"><Relationship Id="rId3" Type="http://schemas.openxmlformats.org/officeDocument/2006/relationships/diagramLayout" Target="../diagrams/layout101.xml"/><Relationship Id="rId2" Type="http://schemas.openxmlformats.org/officeDocument/2006/relationships/diagramData" Target="../diagrams/data101.xml"/><Relationship Id="rId1" Type="http://schemas.openxmlformats.org/officeDocument/2006/relationships/slideLayout" Target="../slideLayouts/slideLayout2.xml"/><Relationship Id="rId6" Type="http://schemas.microsoft.com/office/2007/relationships/diagramDrawing" Target="../diagrams/drawing101.xml"/><Relationship Id="rId5" Type="http://schemas.openxmlformats.org/officeDocument/2006/relationships/diagramColors" Target="../diagrams/colors101.xml"/><Relationship Id="rId4" Type="http://schemas.openxmlformats.org/officeDocument/2006/relationships/diagramQuickStyle" Target="../diagrams/quickStyle101.xml"/></Relationships>
</file>

<file path=ppt/slides/_rels/slide5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xml"/><Relationship Id="rId4" Type="http://schemas.openxmlformats.org/officeDocument/2006/relationships/image" Target="../media/image63.png"/></Relationships>
</file>

<file path=ppt/slides/_rels/slide6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2.xml"/><Relationship Id="rId4" Type="http://schemas.openxmlformats.org/officeDocument/2006/relationships/image" Target="../media/image68.png"/></Relationships>
</file>

<file path=ppt/slides/_rels/slide64.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2.xml"/><Relationship Id="rId4" Type="http://schemas.openxmlformats.org/officeDocument/2006/relationships/image" Target="../media/image76.png"/></Relationships>
</file>

<file path=ppt/slides/_rels/slide71.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7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57.pn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83.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2.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2.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86.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2.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87.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2.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88.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2.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89.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2.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2.xml"/><Relationship Id="rId4" Type="http://schemas.openxmlformats.org/officeDocument/2006/relationships/image" Target="../media/image93.png"/></Relationships>
</file>

<file path=ppt/slides/_rels/slide91.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2.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92.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2.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93.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2.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9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10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bwMode="auto">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Text Box 2"/>
          <p:cNvSpPr txBox="1">
            <a:spLocks noChangeArrowheads="1"/>
          </p:cNvSpPr>
          <p:nvPr/>
        </p:nvSpPr>
        <p:spPr bwMode="auto">
          <a:xfrm>
            <a:off x="1691680" y="3501008"/>
            <a:ext cx="607409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ar-EG" altLang="en-US" sz="4000" b="1" dirty="0" smtClean="0">
                <a:solidFill>
                  <a:schemeClr val="bg1"/>
                </a:solidFill>
              </a:rPr>
              <a:t>إدارة المشاريع الصغيرة والمتوسطة</a:t>
            </a:r>
            <a:endParaRPr lang="ar-EG" altLang="en-US" sz="4000" b="1" dirty="0">
              <a:solidFill>
                <a:schemeClr val="bg1"/>
              </a:solidFil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تعريف المشروع يمكن أن يتم من خلال مكوناته وهي:</a:t>
            </a:r>
            <a:endParaRPr lang="ar-EG" sz="3200" b="1" dirty="0">
              <a:solidFill>
                <a:schemeClr val="bg1"/>
              </a:solidFill>
            </a:endParaRPr>
          </a:p>
        </p:txBody>
      </p:sp>
      <p:sp>
        <p:nvSpPr>
          <p:cNvPr id="4" name="Freeform 3"/>
          <p:cNvSpPr/>
          <p:nvPr/>
        </p:nvSpPr>
        <p:spPr>
          <a:xfrm>
            <a:off x="6211351" y="2017957"/>
            <a:ext cx="2459409" cy="1835897"/>
          </a:xfrm>
          <a:custGeom>
            <a:avLst/>
            <a:gdLst>
              <a:gd name="connsiteX0" fmla="*/ 146872 w 2459409"/>
              <a:gd name="connsiteY0" fmla="*/ 0 h 1835897"/>
              <a:gd name="connsiteX1" fmla="*/ 2312537 w 2459409"/>
              <a:gd name="connsiteY1" fmla="*/ 0 h 1835897"/>
              <a:gd name="connsiteX2" fmla="*/ 2459409 w 2459409"/>
              <a:gd name="connsiteY2" fmla="*/ 146872 h 1835897"/>
              <a:gd name="connsiteX3" fmla="*/ 2459409 w 2459409"/>
              <a:gd name="connsiteY3" fmla="*/ 1835897 h 1835897"/>
              <a:gd name="connsiteX4" fmla="*/ 2459409 w 2459409"/>
              <a:gd name="connsiteY4" fmla="*/ 1835897 h 1835897"/>
              <a:gd name="connsiteX5" fmla="*/ 0 w 2459409"/>
              <a:gd name="connsiteY5" fmla="*/ 1835897 h 1835897"/>
              <a:gd name="connsiteX6" fmla="*/ 0 w 2459409"/>
              <a:gd name="connsiteY6" fmla="*/ 1835897 h 1835897"/>
              <a:gd name="connsiteX7" fmla="*/ 0 w 2459409"/>
              <a:gd name="connsiteY7" fmla="*/ 146872 h 1835897"/>
              <a:gd name="connsiteX8" fmla="*/ 146872 w 2459409"/>
              <a:gd name="connsiteY8" fmla="*/ 0 h 1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9409" h="1835897">
                <a:moveTo>
                  <a:pt x="146872" y="0"/>
                </a:moveTo>
                <a:lnTo>
                  <a:pt x="2312537" y="0"/>
                </a:lnTo>
                <a:cubicBezTo>
                  <a:pt x="2393652" y="0"/>
                  <a:pt x="2459409" y="65757"/>
                  <a:pt x="2459409" y="146872"/>
                </a:cubicBezTo>
                <a:lnTo>
                  <a:pt x="2459409" y="1835897"/>
                </a:lnTo>
                <a:lnTo>
                  <a:pt x="2459409" y="1835897"/>
                </a:lnTo>
                <a:lnTo>
                  <a:pt x="0" y="1835897"/>
                </a:lnTo>
                <a:lnTo>
                  <a:pt x="0" y="1835897"/>
                </a:lnTo>
                <a:lnTo>
                  <a:pt x="0" y="146872"/>
                </a:lnTo>
                <a:cubicBezTo>
                  <a:pt x="0" y="65757"/>
                  <a:pt x="65757" y="0"/>
                  <a:pt x="146872"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3497" tIns="134457" rIns="73497" bIns="30480"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منتجات أو نتائج      ( أفكار- أو خدمات).</a:t>
            </a:r>
            <a:endParaRPr lang="ar-EG" sz="2400" kern="1200" dirty="0"/>
          </a:p>
        </p:txBody>
      </p:sp>
      <p:sp>
        <p:nvSpPr>
          <p:cNvPr id="5" name="Freeform 4"/>
          <p:cNvSpPr/>
          <p:nvPr/>
        </p:nvSpPr>
        <p:spPr>
          <a:xfrm>
            <a:off x="6211351" y="3853854"/>
            <a:ext cx="2459409" cy="789435"/>
          </a:xfrm>
          <a:custGeom>
            <a:avLst/>
            <a:gdLst>
              <a:gd name="connsiteX0" fmla="*/ 0 w 2459409"/>
              <a:gd name="connsiteY0" fmla="*/ 0 h 789435"/>
              <a:gd name="connsiteX1" fmla="*/ 2459409 w 2459409"/>
              <a:gd name="connsiteY1" fmla="*/ 0 h 789435"/>
              <a:gd name="connsiteX2" fmla="*/ 2459409 w 2459409"/>
              <a:gd name="connsiteY2" fmla="*/ 789435 h 789435"/>
              <a:gd name="connsiteX3" fmla="*/ 0 w 2459409"/>
              <a:gd name="connsiteY3" fmla="*/ 789435 h 789435"/>
              <a:gd name="connsiteX4" fmla="*/ 0 w 2459409"/>
              <a:gd name="connsiteY4" fmla="*/ 0 h 7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9409" h="789435">
                <a:moveTo>
                  <a:pt x="0" y="0"/>
                </a:moveTo>
                <a:lnTo>
                  <a:pt x="2459409" y="0"/>
                </a:lnTo>
                <a:lnTo>
                  <a:pt x="2459409" y="789435"/>
                </a:lnTo>
                <a:lnTo>
                  <a:pt x="0" y="789435"/>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18871" tIns="0" rIns="30480" bIns="0" numCol="1" spcCol="1270" anchor="ctr" anchorCtr="0">
            <a:noAutofit/>
          </a:bodyPr>
          <a:lstStyle/>
          <a:p>
            <a:pPr lvl="0" algn="ctr" defTabSz="1066800" rtl="1">
              <a:lnSpc>
                <a:spcPct val="90000"/>
              </a:lnSpc>
              <a:spcBef>
                <a:spcPct val="0"/>
              </a:spcBef>
              <a:spcAft>
                <a:spcPct val="35000"/>
              </a:spcAft>
            </a:pPr>
            <a:r>
              <a:rPr lang="ar-EG" sz="2400" kern="1200" dirty="0" smtClean="0"/>
              <a:t>مخرجات محددة</a:t>
            </a:r>
            <a:endParaRPr lang="ar-EG" sz="2400" kern="1200" dirty="0"/>
          </a:p>
        </p:txBody>
      </p:sp>
      <p:sp>
        <p:nvSpPr>
          <p:cNvPr id="6" name="Oval 5"/>
          <p:cNvSpPr/>
          <p:nvPr/>
        </p:nvSpPr>
        <p:spPr>
          <a:xfrm>
            <a:off x="6008416" y="3979249"/>
            <a:ext cx="860793" cy="860793"/>
          </a:xfrm>
          <a:prstGeom prst="ellipse">
            <a:avLst/>
          </a:prstGeom>
          <a:blipFill rotWithShape="1">
            <a:blip r:embed="rId2"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3335750" y="2017957"/>
            <a:ext cx="2459409" cy="1835897"/>
          </a:xfrm>
          <a:custGeom>
            <a:avLst/>
            <a:gdLst>
              <a:gd name="connsiteX0" fmla="*/ 146872 w 2459409"/>
              <a:gd name="connsiteY0" fmla="*/ 0 h 1835897"/>
              <a:gd name="connsiteX1" fmla="*/ 2312537 w 2459409"/>
              <a:gd name="connsiteY1" fmla="*/ 0 h 1835897"/>
              <a:gd name="connsiteX2" fmla="*/ 2459409 w 2459409"/>
              <a:gd name="connsiteY2" fmla="*/ 146872 h 1835897"/>
              <a:gd name="connsiteX3" fmla="*/ 2459409 w 2459409"/>
              <a:gd name="connsiteY3" fmla="*/ 1835897 h 1835897"/>
              <a:gd name="connsiteX4" fmla="*/ 2459409 w 2459409"/>
              <a:gd name="connsiteY4" fmla="*/ 1835897 h 1835897"/>
              <a:gd name="connsiteX5" fmla="*/ 0 w 2459409"/>
              <a:gd name="connsiteY5" fmla="*/ 1835897 h 1835897"/>
              <a:gd name="connsiteX6" fmla="*/ 0 w 2459409"/>
              <a:gd name="connsiteY6" fmla="*/ 1835897 h 1835897"/>
              <a:gd name="connsiteX7" fmla="*/ 0 w 2459409"/>
              <a:gd name="connsiteY7" fmla="*/ 146872 h 1835897"/>
              <a:gd name="connsiteX8" fmla="*/ 146872 w 2459409"/>
              <a:gd name="connsiteY8" fmla="*/ 0 h 1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9409" h="1835897">
                <a:moveTo>
                  <a:pt x="146872" y="0"/>
                </a:moveTo>
                <a:lnTo>
                  <a:pt x="2312537" y="0"/>
                </a:lnTo>
                <a:cubicBezTo>
                  <a:pt x="2393652" y="0"/>
                  <a:pt x="2459409" y="65757"/>
                  <a:pt x="2459409" y="146872"/>
                </a:cubicBezTo>
                <a:lnTo>
                  <a:pt x="2459409" y="1835897"/>
                </a:lnTo>
                <a:lnTo>
                  <a:pt x="2459409" y="1835897"/>
                </a:lnTo>
                <a:lnTo>
                  <a:pt x="0" y="1835897"/>
                </a:lnTo>
                <a:lnTo>
                  <a:pt x="0" y="1835897"/>
                </a:lnTo>
                <a:lnTo>
                  <a:pt x="0" y="146872"/>
                </a:lnTo>
                <a:cubicBezTo>
                  <a:pt x="0" y="65757"/>
                  <a:pt x="65757" y="0"/>
                  <a:pt x="146872"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3497" tIns="134457" rIns="73497" bIns="30480"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مواعيد بداية عمل المشروع وانتهاءه.</a:t>
            </a:r>
            <a:endParaRPr lang="ar-EG" sz="2400" kern="1200" dirty="0"/>
          </a:p>
        </p:txBody>
      </p:sp>
      <p:sp>
        <p:nvSpPr>
          <p:cNvPr id="8" name="Freeform 7"/>
          <p:cNvSpPr/>
          <p:nvPr/>
        </p:nvSpPr>
        <p:spPr>
          <a:xfrm>
            <a:off x="3335750" y="3853854"/>
            <a:ext cx="2459409" cy="789435"/>
          </a:xfrm>
          <a:custGeom>
            <a:avLst/>
            <a:gdLst>
              <a:gd name="connsiteX0" fmla="*/ 0 w 2459409"/>
              <a:gd name="connsiteY0" fmla="*/ 0 h 789435"/>
              <a:gd name="connsiteX1" fmla="*/ 2459409 w 2459409"/>
              <a:gd name="connsiteY1" fmla="*/ 0 h 789435"/>
              <a:gd name="connsiteX2" fmla="*/ 2459409 w 2459409"/>
              <a:gd name="connsiteY2" fmla="*/ 789435 h 789435"/>
              <a:gd name="connsiteX3" fmla="*/ 0 w 2459409"/>
              <a:gd name="connsiteY3" fmla="*/ 789435 h 789435"/>
              <a:gd name="connsiteX4" fmla="*/ 0 w 2459409"/>
              <a:gd name="connsiteY4" fmla="*/ 0 h 7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9409" h="789435">
                <a:moveTo>
                  <a:pt x="0" y="0"/>
                </a:moveTo>
                <a:lnTo>
                  <a:pt x="2459409" y="0"/>
                </a:lnTo>
                <a:lnTo>
                  <a:pt x="2459409" y="789435"/>
                </a:lnTo>
                <a:lnTo>
                  <a:pt x="0" y="789435"/>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34111" tIns="0" rIns="35560" bIns="0" numCol="1" spcCol="1270" anchor="ctr" anchorCtr="0">
            <a:noAutofit/>
          </a:bodyPr>
          <a:lstStyle/>
          <a:p>
            <a:pPr lvl="0" algn="ctr" defTabSz="1244600" rtl="1">
              <a:lnSpc>
                <a:spcPct val="90000"/>
              </a:lnSpc>
              <a:spcBef>
                <a:spcPct val="0"/>
              </a:spcBef>
              <a:spcAft>
                <a:spcPct val="35000"/>
              </a:spcAft>
            </a:pPr>
            <a:r>
              <a:rPr lang="ar-EG" sz="2800" kern="1200" dirty="0" smtClean="0"/>
              <a:t>مواعيد محددة</a:t>
            </a:r>
            <a:endParaRPr lang="ar-EG" sz="2800" kern="1200" dirty="0"/>
          </a:p>
        </p:txBody>
      </p:sp>
      <p:sp>
        <p:nvSpPr>
          <p:cNvPr id="9" name="Oval 8"/>
          <p:cNvSpPr/>
          <p:nvPr/>
        </p:nvSpPr>
        <p:spPr>
          <a:xfrm>
            <a:off x="3132815" y="3979249"/>
            <a:ext cx="860793" cy="860793"/>
          </a:xfrm>
          <a:prstGeom prst="ellipse">
            <a:avLst/>
          </a:prstGeom>
          <a:blipFill rotWithShape="1">
            <a:blip r:embed="rId3"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10" name="Freeform 9"/>
          <p:cNvSpPr/>
          <p:nvPr/>
        </p:nvSpPr>
        <p:spPr>
          <a:xfrm>
            <a:off x="460149" y="2017957"/>
            <a:ext cx="2459409" cy="1835897"/>
          </a:xfrm>
          <a:custGeom>
            <a:avLst/>
            <a:gdLst>
              <a:gd name="connsiteX0" fmla="*/ 146872 w 2459409"/>
              <a:gd name="connsiteY0" fmla="*/ 0 h 1835897"/>
              <a:gd name="connsiteX1" fmla="*/ 2312537 w 2459409"/>
              <a:gd name="connsiteY1" fmla="*/ 0 h 1835897"/>
              <a:gd name="connsiteX2" fmla="*/ 2459409 w 2459409"/>
              <a:gd name="connsiteY2" fmla="*/ 146872 h 1835897"/>
              <a:gd name="connsiteX3" fmla="*/ 2459409 w 2459409"/>
              <a:gd name="connsiteY3" fmla="*/ 1835897 h 1835897"/>
              <a:gd name="connsiteX4" fmla="*/ 2459409 w 2459409"/>
              <a:gd name="connsiteY4" fmla="*/ 1835897 h 1835897"/>
              <a:gd name="connsiteX5" fmla="*/ 0 w 2459409"/>
              <a:gd name="connsiteY5" fmla="*/ 1835897 h 1835897"/>
              <a:gd name="connsiteX6" fmla="*/ 0 w 2459409"/>
              <a:gd name="connsiteY6" fmla="*/ 1835897 h 1835897"/>
              <a:gd name="connsiteX7" fmla="*/ 0 w 2459409"/>
              <a:gd name="connsiteY7" fmla="*/ 146872 h 1835897"/>
              <a:gd name="connsiteX8" fmla="*/ 146872 w 2459409"/>
              <a:gd name="connsiteY8" fmla="*/ 0 h 1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9409" h="1835897">
                <a:moveTo>
                  <a:pt x="146872" y="0"/>
                </a:moveTo>
                <a:lnTo>
                  <a:pt x="2312537" y="0"/>
                </a:lnTo>
                <a:cubicBezTo>
                  <a:pt x="2393652" y="0"/>
                  <a:pt x="2459409" y="65757"/>
                  <a:pt x="2459409" y="146872"/>
                </a:cubicBezTo>
                <a:lnTo>
                  <a:pt x="2459409" y="1835897"/>
                </a:lnTo>
                <a:lnTo>
                  <a:pt x="2459409" y="1835897"/>
                </a:lnTo>
                <a:lnTo>
                  <a:pt x="0" y="1835897"/>
                </a:lnTo>
                <a:lnTo>
                  <a:pt x="0" y="1835897"/>
                </a:lnTo>
                <a:lnTo>
                  <a:pt x="0" y="146872"/>
                </a:lnTo>
                <a:cubicBezTo>
                  <a:pt x="0" y="65757"/>
                  <a:pt x="65757" y="0"/>
                  <a:pt x="146872"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3497" tIns="134457" rIns="73497" bIns="30480"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كم التمويل والأفراد والمعدات والتسهيلات والمعلومات .</a:t>
            </a:r>
            <a:endParaRPr lang="ar-EG" sz="2400" kern="1200" dirty="0"/>
          </a:p>
        </p:txBody>
      </p:sp>
      <p:sp>
        <p:nvSpPr>
          <p:cNvPr id="11" name="Freeform 10"/>
          <p:cNvSpPr/>
          <p:nvPr/>
        </p:nvSpPr>
        <p:spPr>
          <a:xfrm>
            <a:off x="460149" y="3853854"/>
            <a:ext cx="2459409" cy="789435"/>
          </a:xfrm>
          <a:custGeom>
            <a:avLst/>
            <a:gdLst>
              <a:gd name="connsiteX0" fmla="*/ 0 w 2459409"/>
              <a:gd name="connsiteY0" fmla="*/ 0 h 789435"/>
              <a:gd name="connsiteX1" fmla="*/ 2459409 w 2459409"/>
              <a:gd name="connsiteY1" fmla="*/ 0 h 789435"/>
              <a:gd name="connsiteX2" fmla="*/ 2459409 w 2459409"/>
              <a:gd name="connsiteY2" fmla="*/ 789435 h 789435"/>
              <a:gd name="connsiteX3" fmla="*/ 0 w 2459409"/>
              <a:gd name="connsiteY3" fmla="*/ 789435 h 789435"/>
              <a:gd name="connsiteX4" fmla="*/ 0 w 2459409"/>
              <a:gd name="connsiteY4" fmla="*/ 0 h 7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9409" h="789435">
                <a:moveTo>
                  <a:pt x="0" y="0"/>
                </a:moveTo>
                <a:lnTo>
                  <a:pt x="2459409" y="0"/>
                </a:lnTo>
                <a:lnTo>
                  <a:pt x="2459409" y="789435"/>
                </a:lnTo>
                <a:lnTo>
                  <a:pt x="0" y="789435"/>
                </a:lnTo>
                <a:lnTo>
                  <a:pt x="0" y="0"/>
                </a:lnTo>
                <a:close/>
              </a:path>
            </a:pathLst>
          </a:cu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34111" tIns="0" rIns="35560" bIns="0" numCol="1" spcCol="1270" anchor="ctr" anchorCtr="0">
            <a:noAutofit/>
          </a:bodyPr>
          <a:lstStyle/>
          <a:p>
            <a:pPr lvl="0" algn="ctr" defTabSz="1244600" rtl="1">
              <a:lnSpc>
                <a:spcPct val="90000"/>
              </a:lnSpc>
              <a:spcBef>
                <a:spcPct val="0"/>
              </a:spcBef>
              <a:spcAft>
                <a:spcPct val="35000"/>
              </a:spcAft>
            </a:pPr>
            <a:r>
              <a:rPr lang="ar-EG" sz="2800" kern="1200" dirty="0" smtClean="0"/>
              <a:t>موازنات تقديرية محددة</a:t>
            </a:r>
            <a:endParaRPr lang="ar-EG" sz="2800" kern="1200" dirty="0"/>
          </a:p>
        </p:txBody>
      </p:sp>
      <p:sp>
        <p:nvSpPr>
          <p:cNvPr id="12" name="Oval 11"/>
          <p:cNvSpPr/>
          <p:nvPr/>
        </p:nvSpPr>
        <p:spPr>
          <a:xfrm>
            <a:off x="257214" y="3979249"/>
            <a:ext cx="860793" cy="860793"/>
          </a:xfrm>
          <a:prstGeom prst="ellipse">
            <a:avLst/>
          </a:prstGeom>
          <a:blipFill rotWithShape="1">
            <a:blip r:embed="rId4"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2061780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circle(in)">
                                      <p:cBhvr>
                                        <p:cTn id="15" dur="20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circle(in)">
                                      <p:cBhvr>
                                        <p:cTn id="28" dur="20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barn(inVertical)">
                                      <p:cBhvr>
                                        <p:cTn id="33" dur="500"/>
                                        <p:tgtEl>
                                          <p:spTgt spid="11"/>
                                        </p:tgtEl>
                                      </p:cBhvr>
                                    </p:animEffect>
                                  </p:childTnLst>
                                </p:cTn>
                              </p:par>
                              <p:par>
                                <p:cTn id="34" presetID="16" presetClass="entr" presetSubtype="21" fill="hold"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barn(inVertical)">
                                      <p:cBhvr>
                                        <p:cTn id="36" dur="5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circle(in)">
                                      <p:cBhvr>
                                        <p:cTn id="41"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10" grpId="0" animBg="1"/>
      <p:bldP spid="1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800" b="1" dirty="0">
                <a:solidFill>
                  <a:schemeClr val="bg1"/>
                </a:solidFill>
              </a:rPr>
              <a:t>لكي يتمكن المرء من ان يصبح رياديا ، عليه ان يتحلي بالميزات التالية :</a:t>
            </a:r>
          </a:p>
        </p:txBody>
      </p:sp>
      <p:sp>
        <p:nvSpPr>
          <p:cNvPr id="4" name="Freeform 3"/>
          <p:cNvSpPr/>
          <p:nvPr/>
        </p:nvSpPr>
        <p:spPr>
          <a:xfrm>
            <a:off x="3099632" y="1053451"/>
            <a:ext cx="5660961" cy="2560362"/>
          </a:xfrm>
          <a:custGeom>
            <a:avLst/>
            <a:gdLst>
              <a:gd name="connsiteX0" fmla="*/ 0 w 5660961"/>
              <a:gd name="connsiteY0" fmla="*/ 0 h 2560362"/>
              <a:gd name="connsiteX1" fmla="*/ 5660961 w 5660961"/>
              <a:gd name="connsiteY1" fmla="*/ 0 h 2560362"/>
              <a:gd name="connsiteX2" fmla="*/ 5660961 w 5660961"/>
              <a:gd name="connsiteY2" fmla="*/ 2560362 h 2560362"/>
              <a:gd name="connsiteX3" fmla="*/ 0 w 5660961"/>
              <a:gd name="connsiteY3" fmla="*/ 2560362 h 2560362"/>
              <a:gd name="connsiteX4" fmla="*/ 0 w 5660961"/>
              <a:gd name="connsiteY4" fmla="*/ 0 h 256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961" h="2560362">
                <a:moveTo>
                  <a:pt x="0" y="0"/>
                </a:moveTo>
                <a:lnTo>
                  <a:pt x="5660961" y="0"/>
                </a:lnTo>
                <a:lnTo>
                  <a:pt x="5660961" y="2560362"/>
                </a:lnTo>
                <a:lnTo>
                  <a:pt x="0" y="2560362"/>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8580" tIns="68580" rIns="68580" bIns="68580" numCol="1" spcCol="1270" anchor="t" anchorCtr="0">
            <a:noAutofit/>
          </a:bodyPr>
          <a:lstStyle/>
          <a:p>
            <a:pPr lvl="0" algn="r" defTabSz="800100" rtl="1">
              <a:lnSpc>
                <a:spcPct val="90000"/>
              </a:lnSpc>
              <a:spcBef>
                <a:spcPct val="0"/>
              </a:spcBef>
              <a:spcAft>
                <a:spcPct val="35000"/>
              </a:spcAft>
            </a:pPr>
            <a:endParaRPr lang="ar-EG" sz="1800" b="1" kern="1200" dirty="0" smtClean="0">
              <a:solidFill>
                <a:srgbClr val="FFFF00"/>
              </a:solidFill>
            </a:endParaRPr>
          </a:p>
          <a:p>
            <a:pPr lvl="0" algn="r" defTabSz="800100" rtl="1">
              <a:lnSpc>
                <a:spcPct val="90000"/>
              </a:lnSpc>
              <a:spcBef>
                <a:spcPct val="0"/>
              </a:spcBef>
              <a:spcAft>
                <a:spcPct val="35000"/>
              </a:spcAft>
            </a:pPr>
            <a:r>
              <a:rPr lang="ar-EG" sz="2400" b="1" kern="1200" dirty="0" smtClean="0">
                <a:solidFill>
                  <a:srgbClr val="FFFF00"/>
                </a:solidFill>
              </a:rPr>
              <a:t>المخاطرة:</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يجب اتخاذ قرار بشأن المضي قدما بتنفيذ الفكرة وخوض النشاطات المتعلقة بها. ويتعين الا يتخذ الرياديون هذا القرار الا بعد اجراء قدر معين من الابحاث ، بحيث يتمكنون في نهاية المطاف من تحقيق النتائج والنجاحات ونيل المكافأت. </a:t>
            </a:r>
            <a:endParaRPr lang="ar-EG" sz="2200" kern="1200" dirty="0"/>
          </a:p>
        </p:txBody>
      </p:sp>
      <p:sp>
        <p:nvSpPr>
          <p:cNvPr id="5" name="Rectangle 4"/>
          <p:cNvSpPr/>
          <p:nvPr/>
        </p:nvSpPr>
        <p:spPr>
          <a:xfrm>
            <a:off x="311397" y="1053451"/>
            <a:ext cx="2534758" cy="256036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311397" y="4036273"/>
            <a:ext cx="5660961" cy="2560362"/>
          </a:xfrm>
          <a:custGeom>
            <a:avLst/>
            <a:gdLst>
              <a:gd name="connsiteX0" fmla="*/ 0 w 5660961"/>
              <a:gd name="connsiteY0" fmla="*/ 0 h 2560362"/>
              <a:gd name="connsiteX1" fmla="*/ 5660961 w 5660961"/>
              <a:gd name="connsiteY1" fmla="*/ 0 h 2560362"/>
              <a:gd name="connsiteX2" fmla="*/ 5660961 w 5660961"/>
              <a:gd name="connsiteY2" fmla="*/ 2560362 h 2560362"/>
              <a:gd name="connsiteX3" fmla="*/ 0 w 5660961"/>
              <a:gd name="connsiteY3" fmla="*/ 2560362 h 2560362"/>
              <a:gd name="connsiteX4" fmla="*/ 0 w 5660961"/>
              <a:gd name="connsiteY4" fmla="*/ 0 h 256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961" h="2560362">
                <a:moveTo>
                  <a:pt x="0" y="0"/>
                </a:moveTo>
                <a:lnTo>
                  <a:pt x="5660961" y="0"/>
                </a:lnTo>
                <a:lnTo>
                  <a:pt x="5660961" y="2560362"/>
                </a:lnTo>
                <a:lnTo>
                  <a:pt x="0" y="2560362"/>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r" defTabSz="1066800" rtl="1">
              <a:lnSpc>
                <a:spcPct val="90000"/>
              </a:lnSpc>
              <a:spcBef>
                <a:spcPct val="0"/>
              </a:spcBef>
              <a:spcAft>
                <a:spcPct val="35000"/>
              </a:spcAft>
            </a:pPr>
            <a:r>
              <a:rPr lang="ar-EG" sz="2400" b="1" kern="1200" dirty="0" smtClean="0">
                <a:solidFill>
                  <a:srgbClr val="FFFF00"/>
                </a:solidFill>
              </a:rPr>
              <a:t>الابتكار:</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تعد المقدرة علي تطبيق افكار جديدة لخوض النشاطات بشكل مختلف صفة رئيسية اخري من صفات الرياديين. فمن خلال المبادرات الفردية والمخيلة والحدس والبصيرة ، سوف تتمكن من احداث تغيير ، او استنباط سبل للتأقلم مع مختلف الظروف الجديدة التي قد تجد نفسك فيها.</a:t>
            </a:r>
            <a:endParaRPr lang="ar-EG" sz="2200" kern="1200" dirty="0"/>
          </a:p>
        </p:txBody>
      </p:sp>
      <p:sp>
        <p:nvSpPr>
          <p:cNvPr id="7" name="Rectangle 6"/>
          <p:cNvSpPr/>
          <p:nvPr/>
        </p:nvSpPr>
        <p:spPr>
          <a:xfrm>
            <a:off x="6225835" y="4036273"/>
            <a:ext cx="2534758" cy="2560362"/>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1263992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barn(inVertical)">
                                      <p:cBhvr>
                                        <p:cTn id="19" dur="5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6">
                                            <p:txEl>
                                              <p:pRg st="1" end="1"/>
                                            </p:txEl>
                                          </p:spTgt>
                                        </p:tgtEl>
                                        <p:attrNameLst>
                                          <p:attrName>style.visibility</p:attrName>
                                        </p:attrNameLst>
                                      </p:cBhvr>
                                      <p:to>
                                        <p:strVal val="visible"/>
                                      </p:to>
                                    </p:set>
                                    <p:animEffect transition="in" filter="barn(inVertical)">
                                      <p:cBhvr>
                                        <p:cTn id="36"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800" b="1" dirty="0">
                <a:solidFill>
                  <a:schemeClr val="bg1"/>
                </a:solidFill>
              </a:rPr>
              <a:t>لكي يتمكن المرء من ان يصبح رياديا ، عليه ان يتحلي بالميزات التالية :</a:t>
            </a:r>
          </a:p>
        </p:txBody>
      </p:sp>
      <p:sp>
        <p:nvSpPr>
          <p:cNvPr id="4" name="Freeform 3"/>
          <p:cNvSpPr/>
          <p:nvPr/>
        </p:nvSpPr>
        <p:spPr>
          <a:xfrm>
            <a:off x="3099632" y="1053451"/>
            <a:ext cx="5660961" cy="2560362"/>
          </a:xfrm>
          <a:custGeom>
            <a:avLst/>
            <a:gdLst>
              <a:gd name="connsiteX0" fmla="*/ 0 w 5660961"/>
              <a:gd name="connsiteY0" fmla="*/ 0 h 2560362"/>
              <a:gd name="connsiteX1" fmla="*/ 5660961 w 5660961"/>
              <a:gd name="connsiteY1" fmla="*/ 0 h 2560362"/>
              <a:gd name="connsiteX2" fmla="*/ 5660961 w 5660961"/>
              <a:gd name="connsiteY2" fmla="*/ 2560362 h 2560362"/>
              <a:gd name="connsiteX3" fmla="*/ 0 w 5660961"/>
              <a:gd name="connsiteY3" fmla="*/ 2560362 h 2560362"/>
              <a:gd name="connsiteX4" fmla="*/ 0 w 5660961"/>
              <a:gd name="connsiteY4" fmla="*/ 0 h 256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961" h="2560362">
                <a:moveTo>
                  <a:pt x="0" y="0"/>
                </a:moveTo>
                <a:lnTo>
                  <a:pt x="5660961" y="0"/>
                </a:lnTo>
                <a:lnTo>
                  <a:pt x="5660961" y="2560362"/>
                </a:lnTo>
                <a:lnTo>
                  <a:pt x="0" y="2560362"/>
                </a:lnTo>
                <a:lnTo>
                  <a:pt x="0" y="0"/>
                </a:lnTo>
                <a:close/>
              </a:path>
            </a:pathLst>
          </a:custGeom>
          <a:solidFill>
            <a:srgbClr val="C74BCA"/>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8580" tIns="68580" rIns="68580" bIns="68580" numCol="1" spcCol="1270" anchor="t" anchorCtr="0">
            <a:noAutofit/>
          </a:bodyPr>
          <a:lstStyle/>
          <a:p>
            <a:pPr lvl="0" algn="r" defTabSz="800100" rtl="1">
              <a:lnSpc>
                <a:spcPct val="90000"/>
              </a:lnSpc>
              <a:spcBef>
                <a:spcPct val="0"/>
              </a:spcBef>
              <a:spcAft>
                <a:spcPct val="35000"/>
              </a:spcAft>
            </a:pPr>
            <a:endParaRPr lang="ar-EG" sz="1800" b="1" kern="1200" dirty="0" smtClean="0">
              <a:solidFill>
                <a:srgbClr val="FFFF00"/>
              </a:solidFill>
            </a:endParaRPr>
          </a:p>
          <a:p>
            <a:pPr lvl="0" algn="r" defTabSz="800100" rtl="1">
              <a:lnSpc>
                <a:spcPct val="90000"/>
              </a:lnSpc>
              <a:spcBef>
                <a:spcPct val="0"/>
              </a:spcBef>
              <a:spcAft>
                <a:spcPct val="35000"/>
              </a:spcAft>
            </a:pPr>
            <a:r>
              <a:rPr lang="ar-EG" sz="2400" b="1" kern="1200" dirty="0" smtClean="0">
                <a:solidFill>
                  <a:srgbClr val="FFFF00"/>
                </a:solidFill>
              </a:rPr>
              <a:t>المهارات:</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يتمتع الرياديون بالقدرة او الدراية التي تمكنهم من خوض النشاطات واستكمالها. وتتميز غالبية النساء والرجال بقدر معين من المعرفة والمواقف والمهارات التي تتمتع بها ، وان تعي كيفية تسخيرها في سبيل تنفيذ هذه الفكرة. </a:t>
            </a:r>
            <a:endParaRPr lang="ar-EG" sz="2200" kern="1200" dirty="0"/>
          </a:p>
        </p:txBody>
      </p:sp>
      <p:sp>
        <p:nvSpPr>
          <p:cNvPr id="5" name="Rectangle 4"/>
          <p:cNvSpPr/>
          <p:nvPr/>
        </p:nvSpPr>
        <p:spPr>
          <a:xfrm>
            <a:off x="311397" y="1053451"/>
            <a:ext cx="2534758" cy="256036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311397" y="4036273"/>
            <a:ext cx="5660961" cy="2560362"/>
          </a:xfrm>
          <a:custGeom>
            <a:avLst/>
            <a:gdLst>
              <a:gd name="connsiteX0" fmla="*/ 0 w 5660961"/>
              <a:gd name="connsiteY0" fmla="*/ 0 h 2560362"/>
              <a:gd name="connsiteX1" fmla="*/ 5660961 w 5660961"/>
              <a:gd name="connsiteY1" fmla="*/ 0 h 2560362"/>
              <a:gd name="connsiteX2" fmla="*/ 5660961 w 5660961"/>
              <a:gd name="connsiteY2" fmla="*/ 2560362 h 2560362"/>
              <a:gd name="connsiteX3" fmla="*/ 0 w 5660961"/>
              <a:gd name="connsiteY3" fmla="*/ 2560362 h 2560362"/>
              <a:gd name="connsiteX4" fmla="*/ 0 w 5660961"/>
              <a:gd name="connsiteY4" fmla="*/ 0 h 256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961" h="2560362">
                <a:moveTo>
                  <a:pt x="0" y="0"/>
                </a:moveTo>
                <a:lnTo>
                  <a:pt x="5660961" y="0"/>
                </a:lnTo>
                <a:lnTo>
                  <a:pt x="5660961" y="2560362"/>
                </a:lnTo>
                <a:lnTo>
                  <a:pt x="0" y="2560362"/>
                </a:lnTo>
                <a:lnTo>
                  <a:pt x="0" y="0"/>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r" defTabSz="1066800" rtl="1">
              <a:lnSpc>
                <a:spcPct val="90000"/>
              </a:lnSpc>
              <a:spcBef>
                <a:spcPct val="0"/>
              </a:spcBef>
              <a:spcAft>
                <a:spcPct val="35000"/>
              </a:spcAft>
            </a:pPr>
            <a:endParaRPr lang="ar-EG" sz="2400" b="1" kern="1200" dirty="0" smtClean="0">
              <a:solidFill>
                <a:srgbClr val="FFFF00"/>
              </a:solidFill>
            </a:endParaRPr>
          </a:p>
          <a:p>
            <a:pPr lvl="0" algn="r" defTabSz="1066800" rtl="1">
              <a:lnSpc>
                <a:spcPct val="90000"/>
              </a:lnSpc>
              <a:spcBef>
                <a:spcPct val="0"/>
              </a:spcBef>
              <a:spcAft>
                <a:spcPct val="35000"/>
              </a:spcAft>
            </a:pPr>
            <a:r>
              <a:rPr lang="ar-EG" sz="2400" b="1" kern="1200" dirty="0" smtClean="0">
                <a:solidFill>
                  <a:srgbClr val="FFFF00"/>
                </a:solidFill>
              </a:rPr>
              <a:t>الاستقلالية:</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تعني الاستقلالية التحرر من الاعتماد علي الاخرين ، ويمكن للاشخاص الرياديين اتخاذ قراراتهم الخاصة والاتكال علي انفسهم ، فهم يقومون بما يشاءون من دون ان يسيطر عليهم الاخرون.</a:t>
            </a:r>
            <a:endParaRPr lang="ar-EG" sz="2200" kern="1200" dirty="0"/>
          </a:p>
        </p:txBody>
      </p:sp>
      <p:sp>
        <p:nvSpPr>
          <p:cNvPr id="7" name="Rectangle 6"/>
          <p:cNvSpPr/>
          <p:nvPr/>
        </p:nvSpPr>
        <p:spPr>
          <a:xfrm>
            <a:off x="6225835" y="4036273"/>
            <a:ext cx="2534758" cy="2560362"/>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3711515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circle(in)">
                                      <p:cBhvr>
                                        <p:cTn id="19" dur="20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nodeType="click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circle(in)">
                                      <p:cBhvr>
                                        <p:cTn id="36" dur="20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800" b="1" dirty="0">
                <a:solidFill>
                  <a:schemeClr val="bg1"/>
                </a:solidFill>
              </a:rPr>
              <a:t>لكي يتمكن المرء من ان يصبح رياديا ، عليه ان يتحلي بالميزات التالية :</a:t>
            </a:r>
          </a:p>
        </p:txBody>
      </p:sp>
      <p:sp>
        <p:nvSpPr>
          <p:cNvPr id="4" name="Freeform 3"/>
          <p:cNvSpPr/>
          <p:nvPr/>
        </p:nvSpPr>
        <p:spPr>
          <a:xfrm>
            <a:off x="3099632" y="1053451"/>
            <a:ext cx="5660961" cy="2560362"/>
          </a:xfrm>
          <a:custGeom>
            <a:avLst/>
            <a:gdLst>
              <a:gd name="connsiteX0" fmla="*/ 0 w 5660961"/>
              <a:gd name="connsiteY0" fmla="*/ 0 h 2560362"/>
              <a:gd name="connsiteX1" fmla="*/ 5660961 w 5660961"/>
              <a:gd name="connsiteY1" fmla="*/ 0 h 2560362"/>
              <a:gd name="connsiteX2" fmla="*/ 5660961 w 5660961"/>
              <a:gd name="connsiteY2" fmla="*/ 2560362 h 2560362"/>
              <a:gd name="connsiteX3" fmla="*/ 0 w 5660961"/>
              <a:gd name="connsiteY3" fmla="*/ 2560362 h 2560362"/>
              <a:gd name="connsiteX4" fmla="*/ 0 w 5660961"/>
              <a:gd name="connsiteY4" fmla="*/ 0 h 256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961" h="2560362">
                <a:moveTo>
                  <a:pt x="0" y="0"/>
                </a:moveTo>
                <a:lnTo>
                  <a:pt x="5660961" y="0"/>
                </a:lnTo>
                <a:lnTo>
                  <a:pt x="5660961" y="2560362"/>
                </a:lnTo>
                <a:lnTo>
                  <a:pt x="0" y="2560362"/>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8580" tIns="68580" rIns="68580" bIns="68580" numCol="1" spcCol="1270" anchor="t" anchorCtr="0">
            <a:noAutofit/>
          </a:bodyPr>
          <a:lstStyle/>
          <a:p>
            <a:pPr lvl="0" algn="r" defTabSz="800100" rtl="1">
              <a:lnSpc>
                <a:spcPct val="90000"/>
              </a:lnSpc>
              <a:spcBef>
                <a:spcPct val="0"/>
              </a:spcBef>
              <a:spcAft>
                <a:spcPct val="35000"/>
              </a:spcAft>
            </a:pPr>
            <a:endParaRPr lang="ar-EG" sz="1800" b="1" kern="1200" dirty="0" smtClean="0">
              <a:solidFill>
                <a:srgbClr val="FFFF00"/>
              </a:solidFill>
            </a:endParaRPr>
          </a:p>
          <a:p>
            <a:pPr lvl="0" algn="r" defTabSz="800100" rtl="1">
              <a:lnSpc>
                <a:spcPct val="90000"/>
              </a:lnSpc>
              <a:spcBef>
                <a:spcPct val="0"/>
              </a:spcBef>
              <a:spcAft>
                <a:spcPct val="35000"/>
              </a:spcAft>
            </a:pPr>
            <a:r>
              <a:rPr lang="ar-EG" sz="2400" b="1" kern="1200" dirty="0" smtClean="0">
                <a:solidFill>
                  <a:srgbClr val="FFFF00"/>
                </a:solidFill>
              </a:rPr>
              <a:t>التشبيك:</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يعتبر التشبيك هاما لانه يمكن الاشخاص الرياديين من الحصول علي المعلومات ومن الاستفادة من المعلومات التي يتلقونها من الاخرين. يسعي الاشخاص الرياديون الي الحصول علي نصائح الاخرين كما يكونون افكارهم واعتمادهم الخاصة من خلال تبادل المعلومات.</a:t>
            </a:r>
            <a:endParaRPr lang="ar-EG" sz="2200" kern="1200" dirty="0"/>
          </a:p>
        </p:txBody>
      </p:sp>
      <p:sp>
        <p:nvSpPr>
          <p:cNvPr id="5" name="Rectangle 4"/>
          <p:cNvSpPr/>
          <p:nvPr/>
        </p:nvSpPr>
        <p:spPr>
          <a:xfrm>
            <a:off x="311397" y="1053451"/>
            <a:ext cx="2534758" cy="256036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311397" y="4036273"/>
            <a:ext cx="5660961" cy="2560362"/>
          </a:xfrm>
          <a:custGeom>
            <a:avLst/>
            <a:gdLst>
              <a:gd name="connsiteX0" fmla="*/ 0 w 5660961"/>
              <a:gd name="connsiteY0" fmla="*/ 0 h 2560362"/>
              <a:gd name="connsiteX1" fmla="*/ 5660961 w 5660961"/>
              <a:gd name="connsiteY1" fmla="*/ 0 h 2560362"/>
              <a:gd name="connsiteX2" fmla="*/ 5660961 w 5660961"/>
              <a:gd name="connsiteY2" fmla="*/ 2560362 h 2560362"/>
              <a:gd name="connsiteX3" fmla="*/ 0 w 5660961"/>
              <a:gd name="connsiteY3" fmla="*/ 2560362 h 2560362"/>
              <a:gd name="connsiteX4" fmla="*/ 0 w 5660961"/>
              <a:gd name="connsiteY4" fmla="*/ 0 h 256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961" h="2560362">
                <a:moveTo>
                  <a:pt x="0" y="0"/>
                </a:moveTo>
                <a:lnTo>
                  <a:pt x="5660961" y="0"/>
                </a:lnTo>
                <a:lnTo>
                  <a:pt x="5660961" y="2560362"/>
                </a:lnTo>
                <a:lnTo>
                  <a:pt x="0" y="2560362"/>
                </a:lnTo>
                <a:lnTo>
                  <a:pt x="0" y="0"/>
                </a:lnTo>
                <a:close/>
              </a:path>
            </a:pathLst>
          </a:custGeom>
          <a:solidFill>
            <a:schemeClr val="accent3">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r" defTabSz="1066800" rtl="1">
              <a:lnSpc>
                <a:spcPct val="90000"/>
              </a:lnSpc>
              <a:spcBef>
                <a:spcPct val="0"/>
              </a:spcBef>
              <a:spcAft>
                <a:spcPct val="35000"/>
              </a:spcAft>
            </a:pPr>
            <a:endParaRPr lang="ar-EG" sz="2400" b="1" kern="1200" dirty="0" smtClean="0">
              <a:solidFill>
                <a:srgbClr val="FFFF00"/>
              </a:solidFill>
            </a:endParaRPr>
          </a:p>
          <a:p>
            <a:pPr lvl="0" algn="r" defTabSz="1066800" rtl="1">
              <a:lnSpc>
                <a:spcPct val="90000"/>
              </a:lnSpc>
              <a:spcBef>
                <a:spcPct val="0"/>
              </a:spcBef>
              <a:spcAft>
                <a:spcPct val="35000"/>
              </a:spcAft>
            </a:pPr>
            <a:r>
              <a:rPr lang="ar-EG" sz="2400" b="1" kern="1200" dirty="0" smtClean="0">
                <a:solidFill>
                  <a:srgbClr val="FFFF00"/>
                </a:solidFill>
              </a:rPr>
              <a:t>التوجه نحو تحقيق الاهداف :</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يعتبر الاشخاص الرياديون خبراء في التوجه نحو تحقيق النتائج من خلال تحديد اهدافهم الخاصة. فهم يتمتعون بقدرة التحكم الذاتي بنشاطاتهم الخاصة وعادة ما تكون أهدافهم مليئة بالتحدي انما ممكنه التحقيق. </a:t>
            </a:r>
            <a:endParaRPr lang="ar-EG" sz="2200" kern="1200" dirty="0"/>
          </a:p>
        </p:txBody>
      </p:sp>
      <p:sp>
        <p:nvSpPr>
          <p:cNvPr id="7" name="Rectangle 6"/>
          <p:cNvSpPr/>
          <p:nvPr/>
        </p:nvSpPr>
        <p:spPr>
          <a:xfrm>
            <a:off x="6225835" y="4036273"/>
            <a:ext cx="2534758" cy="2560362"/>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2797316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circle(in)">
                                      <p:cBhvr>
                                        <p:cTn id="19" dur="20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nodeType="click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circle(in)">
                                      <p:cBhvr>
                                        <p:cTn id="36" dur="20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a:t>العادات الريادية</a:t>
            </a:r>
            <a:endParaRPr lang="en-US" sz="4000"/>
          </a:p>
        </p:txBody>
      </p:sp>
    </p:spTree>
    <p:extLst>
      <p:ext uri="{BB962C8B-B14F-4D97-AF65-F5344CB8AC3E}">
        <p14:creationId xmlns:p14="http://schemas.microsoft.com/office/powerpoint/2010/main" val="1246212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4539"/>
            <a:ext cx="9109100" cy="922114"/>
          </a:xfrm>
          <a:solidFill>
            <a:schemeClr val="accent3">
              <a:lumMod val="50000"/>
            </a:schemeClr>
          </a:solidFill>
        </p:spPr>
        <p:txBody>
          <a:bodyPr/>
          <a:lstStyle/>
          <a:p>
            <a:r>
              <a:rPr lang="ar-EG" sz="3200" b="1" dirty="0">
                <a:solidFill>
                  <a:schemeClr val="bg1"/>
                </a:solidFill>
              </a:rPr>
              <a:t>الحوافز والاتجاهات ( المواقف ) </a:t>
            </a:r>
          </a:p>
        </p:txBody>
      </p:sp>
      <p:graphicFrame>
        <p:nvGraphicFramePr>
          <p:cNvPr id="2" name="Diagram 1"/>
          <p:cNvGraphicFramePr/>
          <p:nvPr>
            <p:extLst>
              <p:ext uri="{D42A27DB-BD31-4B8C-83A1-F6EECF244321}">
                <p14:modId xmlns:p14="http://schemas.microsoft.com/office/powerpoint/2010/main" val="384658343"/>
              </p:ext>
            </p:extLst>
          </p:nvPr>
        </p:nvGraphicFramePr>
        <p:xfrm>
          <a:off x="34900" y="917575"/>
          <a:ext cx="8929588" cy="553576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68383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400" b="1" dirty="0">
                <a:solidFill>
                  <a:schemeClr val="bg1"/>
                </a:solidFill>
              </a:rPr>
              <a:t>خذ بالاعتبار العوامل التالية التي تساعد الرياديين علي تطوير موقف فكري ايجابي :</a:t>
            </a:r>
          </a:p>
        </p:txBody>
      </p:sp>
      <p:sp>
        <p:nvSpPr>
          <p:cNvPr id="4" name="Rectangle 3"/>
          <p:cNvSpPr/>
          <p:nvPr/>
        </p:nvSpPr>
        <p:spPr>
          <a:xfrm>
            <a:off x="899592" y="1654428"/>
            <a:ext cx="7224464" cy="579600"/>
          </a:xfrm>
          <a:prstGeom prst="rect">
            <a:avLst/>
          </a:prstGeom>
        </p:spPr>
        <p:style>
          <a:lnRef idx="2">
            <a:schemeClr val="accent5">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705708" y="1314948"/>
            <a:ext cx="5057124" cy="678960"/>
          </a:xfrm>
          <a:custGeom>
            <a:avLst/>
            <a:gdLst>
              <a:gd name="connsiteX0" fmla="*/ 0 w 5057124"/>
              <a:gd name="connsiteY0" fmla="*/ 113162 h 678960"/>
              <a:gd name="connsiteX1" fmla="*/ 113162 w 5057124"/>
              <a:gd name="connsiteY1" fmla="*/ 0 h 678960"/>
              <a:gd name="connsiteX2" fmla="*/ 4943962 w 5057124"/>
              <a:gd name="connsiteY2" fmla="*/ 0 h 678960"/>
              <a:gd name="connsiteX3" fmla="*/ 5057124 w 5057124"/>
              <a:gd name="connsiteY3" fmla="*/ 113162 h 678960"/>
              <a:gd name="connsiteX4" fmla="*/ 5057124 w 5057124"/>
              <a:gd name="connsiteY4" fmla="*/ 565798 h 678960"/>
              <a:gd name="connsiteX5" fmla="*/ 4943962 w 5057124"/>
              <a:gd name="connsiteY5" fmla="*/ 678960 h 678960"/>
              <a:gd name="connsiteX6" fmla="*/ 113162 w 5057124"/>
              <a:gd name="connsiteY6" fmla="*/ 678960 h 678960"/>
              <a:gd name="connsiteX7" fmla="*/ 0 w 5057124"/>
              <a:gd name="connsiteY7" fmla="*/ 565798 h 678960"/>
              <a:gd name="connsiteX8" fmla="*/ 0 w 5057124"/>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7124" h="678960">
                <a:moveTo>
                  <a:pt x="0" y="113162"/>
                </a:moveTo>
                <a:cubicBezTo>
                  <a:pt x="0" y="50664"/>
                  <a:pt x="50664" y="0"/>
                  <a:pt x="113162" y="0"/>
                </a:cubicBezTo>
                <a:lnTo>
                  <a:pt x="4943962" y="0"/>
                </a:lnTo>
                <a:cubicBezTo>
                  <a:pt x="5006460" y="0"/>
                  <a:pt x="5057124" y="50664"/>
                  <a:pt x="5057124" y="113162"/>
                </a:cubicBezTo>
                <a:lnTo>
                  <a:pt x="5057124" y="565798"/>
                </a:lnTo>
                <a:cubicBezTo>
                  <a:pt x="5057124" y="628296"/>
                  <a:pt x="5006460" y="678960"/>
                  <a:pt x="4943962" y="678960"/>
                </a:cubicBezTo>
                <a:lnTo>
                  <a:pt x="113162" y="678960"/>
                </a:lnTo>
                <a:cubicBezTo>
                  <a:pt x="50664" y="678960"/>
                  <a:pt x="0" y="628296"/>
                  <a:pt x="0" y="565798"/>
                </a:cubicBezTo>
                <a:lnTo>
                  <a:pt x="0" y="113162"/>
                </a:lnTo>
                <a:close/>
              </a:path>
            </a:pathLst>
          </a:custGeom>
          <a:solidFill>
            <a:srgbClr val="00B0F0"/>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224291" tIns="33144" rIns="224291" bIns="33144" numCol="1" spcCol="1270" anchor="ctr" anchorCtr="0">
            <a:noAutofit/>
          </a:bodyPr>
          <a:lstStyle/>
          <a:p>
            <a:pPr lvl="0" algn="ctr" defTabSz="1066800" rtl="1">
              <a:lnSpc>
                <a:spcPct val="90000"/>
              </a:lnSpc>
              <a:spcBef>
                <a:spcPct val="0"/>
              </a:spcBef>
              <a:spcAft>
                <a:spcPct val="35000"/>
              </a:spcAft>
            </a:pPr>
            <a:r>
              <a:rPr lang="ar-EG" sz="2400" kern="1200" dirty="0" smtClean="0"/>
              <a:t>ركز علي الفرص للتعلم من كل خبرة.</a:t>
            </a:r>
            <a:endParaRPr lang="ar-EG" sz="2400" kern="1200" dirty="0"/>
          </a:p>
        </p:txBody>
      </p:sp>
      <p:sp>
        <p:nvSpPr>
          <p:cNvPr id="6" name="Rectangle 5"/>
          <p:cNvSpPr/>
          <p:nvPr/>
        </p:nvSpPr>
        <p:spPr>
          <a:xfrm>
            <a:off x="899592" y="2697708"/>
            <a:ext cx="7224464" cy="579600"/>
          </a:xfrm>
          <a:prstGeom prst="rect">
            <a:avLst/>
          </a:prstGeom>
        </p:spPr>
        <p:style>
          <a:lnRef idx="2">
            <a:schemeClr val="accent5">
              <a:hueOff val="814257"/>
              <a:satOff val="2799"/>
              <a:lumOff val="-13432"/>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705708" y="2358228"/>
            <a:ext cx="5057124" cy="678960"/>
          </a:xfrm>
          <a:custGeom>
            <a:avLst/>
            <a:gdLst>
              <a:gd name="connsiteX0" fmla="*/ 0 w 5057124"/>
              <a:gd name="connsiteY0" fmla="*/ 113162 h 678960"/>
              <a:gd name="connsiteX1" fmla="*/ 113162 w 5057124"/>
              <a:gd name="connsiteY1" fmla="*/ 0 h 678960"/>
              <a:gd name="connsiteX2" fmla="*/ 4943962 w 5057124"/>
              <a:gd name="connsiteY2" fmla="*/ 0 h 678960"/>
              <a:gd name="connsiteX3" fmla="*/ 5057124 w 5057124"/>
              <a:gd name="connsiteY3" fmla="*/ 113162 h 678960"/>
              <a:gd name="connsiteX4" fmla="*/ 5057124 w 5057124"/>
              <a:gd name="connsiteY4" fmla="*/ 565798 h 678960"/>
              <a:gd name="connsiteX5" fmla="*/ 4943962 w 5057124"/>
              <a:gd name="connsiteY5" fmla="*/ 678960 h 678960"/>
              <a:gd name="connsiteX6" fmla="*/ 113162 w 5057124"/>
              <a:gd name="connsiteY6" fmla="*/ 678960 h 678960"/>
              <a:gd name="connsiteX7" fmla="*/ 0 w 5057124"/>
              <a:gd name="connsiteY7" fmla="*/ 565798 h 678960"/>
              <a:gd name="connsiteX8" fmla="*/ 0 w 5057124"/>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7124" h="678960">
                <a:moveTo>
                  <a:pt x="0" y="113162"/>
                </a:moveTo>
                <a:cubicBezTo>
                  <a:pt x="0" y="50664"/>
                  <a:pt x="50664" y="0"/>
                  <a:pt x="113162" y="0"/>
                </a:cubicBezTo>
                <a:lnTo>
                  <a:pt x="4943962" y="0"/>
                </a:lnTo>
                <a:cubicBezTo>
                  <a:pt x="5006460" y="0"/>
                  <a:pt x="5057124" y="50664"/>
                  <a:pt x="5057124" y="113162"/>
                </a:cubicBezTo>
                <a:lnTo>
                  <a:pt x="5057124" y="565798"/>
                </a:lnTo>
                <a:cubicBezTo>
                  <a:pt x="5057124" y="628296"/>
                  <a:pt x="5006460" y="678960"/>
                  <a:pt x="4943962" y="678960"/>
                </a:cubicBezTo>
                <a:lnTo>
                  <a:pt x="113162" y="678960"/>
                </a:lnTo>
                <a:cubicBezTo>
                  <a:pt x="50664" y="678960"/>
                  <a:pt x="0" y="628296"/>
                  <a:pt x="0" y="565798"/>
                </a:cubicBezTo>
                <a:lnTo>
                  <a:pt x="0" y="113162"/>
                </a:lnTo>
                <a:close/>
              </a:path>
            </a:pathLst>
          </a:custGeom>
          <a:solidFill>
            <a:srgbClr val="00B050"/>
          </a:solidFill>
        </p:spPr>
        <p:style>
          <a:lnRef idx="2">
            <a:schemeClr val="lt1">
              <a:hueOff val="0"/>
              <a:satOff val="0"/>
              <a:lumOff val="0"/>
              <a:alphaOff val="0"/>
            </a:schemeClr>
          </a:lnRef>
          <a:fillRef idx="1">
            <a:scrgbClr r="0" g="0" b="0"/>
          </a:fillRef>
          <a:effectRef idx="0">
            <a:schemeClr val="accent5">
              <a:hueOff val="814257"/>
              <a:satOff val="2799"/>
              <a:lumOff val="-13432"/>
              <a:alphaOff val="0"/>
            </a:schemeClr>
          </a:effectRef>
          <a:fontRef idx="minor">
            <a:schemeClr val="lt1"/>
          </a:fontRef>
        </p:style>
        <p:txBody>
          <a:bodyPr spcFirstLastPara="0" vert="horz" wrap="square" lIns="224291" tIns="33144" rIns="224291" bIns="33144" numCol="1" spcCol="1270" anchor="ctr" anchorCtr="0">
            <a:noAutofit/>
          </a:bodyPr>
          <a:lstStyle/>
          <a:p>
            <a:pPr lvl="0" algn="ctr" defTabSz="1066800" rtl="1">
              <a:lnSpc>
                <a:spcPct val="90000"/>
              </a:lnSpc>
              <a:spcBef>
                <a:spcPct val="0"/>
              </a:spcBef>
              <a:spcAft>
                <a:spcPct val="35000"/>
              </a:spcAft>
            </a:pPr>
            <a:r>
              <a:rPr lang="ar-EG" sz="2400" kern="1200" dirty="0" smtClean="0"/>
              <a:t>اشترك في نشاطات ايجابية.</a:t>
            </a:r>
            <a:endParaRPr lang="ar-EG" sz="2400" kern="1200" dirty="0"/>
          </a:p>
        </p:txBody>
      </p:sp>
      <p:sp>
        <p:nvSpPr>
          <p:cNvPr id="8" name="Rectangle 7"/>
          <p:cNvSpPr/>
          <p:nvPr/>
        </p:nvSpPr>
        <p:spPr>
          <a:xfrm>
            <a:off x="899592" y="3740988"/>
            <a:ext cx="7224464" cy="579600"/>
          </a:xfrm>
          <a:prstGeom prst="rect">
            <a:avLst/>
          </a:prstGeom>
        </p:spPr>
        <p:style>
          <a:lnRef idx="2">
            <a:schemeClr val="accent5">
              <a:hueOff val="1628513"/>
              <a:satOff val="5598"/>
              <a:lumOff val="-26863"/>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Freeform 8"/>
          <p:cNvSpPr/>
          <p:nvPr/>
        </p:nvSpPr>
        <p:spPr>
          <a:xfrm>
            <a:off x="2705708" y="3401508"/>
            <a:ext cx="5057124" cy="678960"/>
          </a:xfrm>
          <a:custGeom>
            <a:avLst/>
            <a:gdLst>
              <a:gd name="connsiteX0" fmla="*/ 0 w 5057124"/>
              <a:gd name="connsiteY0" fmla="*/ 113162 h 678960"/>
              <a:gd name="connsiteX1" fmla="*/ 113162 w 5057124"/>
              <a:gd name="connsiteY1" fmla="*/ 0 h 678960"/>
              <a:gd name="connsiteX2" fmla="*/ 4943962 w 5057124"/>
              <a:gd name="connsiteY2" fmla="*/ 0 h 678960"/>
              <a:gd name="connsiteX3" fmla="*/ 5057124 w 5057124"/>
              <a:gd name="connsiteY3" fmla="*/ 113162 h 678960"/>
              <a:gd name="connsiteX4" fmla="*/ 5057124 w 5057124"/>
              <a:gd name="connsiteY4" fmla="*/ 565798 h 678960"/>
              <a:gd name="connsiteX5" fmla="*/ 4943962 w 5057124"/>
              <a:gd name="connsiteY5" fmla="*/ 678960 h 678960"/>
              <a:gd name="connsiteX6" fmla="*/ 113162 w 5057124"/>
              <a:gd name="connsiteY6" fmla="*/ 678960 h 678960"/>
              <a:gd name="connsiteX7" fmla="*/ 0 w 5057124"/>
              <a:gd name="connsiteY7" fmla="*/ 565798 h 678960"/>
              <a:gd name="connsiteX8" fmla="*/ 0 w 5057124"/>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7124" h="678960">
                <a:moveTo>
                  <a:pt x="0" y="113162"/>
                </a:moveTo>
                <a:cubicBezTo>
                  <a:pt x="0" y="50664"/>
                  <a:pt x="50664" y="0"/>
                  <a:pt x="113162" y="0"/>
                </a:cubicBezTo>
                <a:lnTo>
                  <a:pt x="4943962" y="0"/>
                </a:lnTo>
                <a:cubicBezTo>
                  <a:pt x="5006460" y="0"/>
                  <a:pt x="5057124" y="50664"/>
                  <a:pt x="5057124" y="113162"/>
                </a:cubicBezTo>
                <a:lnTo>
                  <a:pt x="5057124" y="565798"/>
                </a:lnTo>
                <a:cubicBezTo>
                  <a:pt x="5057124" y="628296"/>
                  <a:pt x="5006460" y="678960"/>
                  <a:pt x="4943962" y="678960"/>
                </a:cubicBezTo>
                <a:lnTo>
                  <a:pt x="113162" y="678960"/>
                </a:lnTo>
                <a:cubicBezTo>
                  <a:pt x="50664" y="678960"/>
                  <a:pt x="0" y="628296"/>
                  <a:pt x="0" y="565798"/>
                </a:cubicBezTo>
                <a:lnTo>
                  <a:pt x="0" y="113162"/>
                </a:lnTo>
                <a:close/>
              </a:path>
            </a:pathLst>
          </a:custGeom>
          <a:solidFill>
            <a:srgbClr val="FFC000"/>
          </a:solidFill>
        </p:spPr>
        <p:style>
          <a:lnRef idx="2">
            <a:schemeClr val="lt1">
              <a:hueOff val="0"/>
              <a:satOff val="0"/>
              <a:lumOff val="0"/>
              <a:alphaOff val="0"/>
            </a:schemeClr>
          </a:lnRef>
          <a:fillRef idx="1">
            <a:scrgbClr r="0" g="0" b="0"/>
          </a:fillRef>
          <a:effectRef idx="0">
            <a:schemeClr val="accent5">
              <a:hueOff val="1628513"/>
              <a:satOff val="5598"/>
              <a:lumOff val="-26863"/>
              <a:alphaOff val="0"/>
            </a:schemeClr>
          </a:effectRef>
          <a:fontRef idx="minor">
            <a:schemeClr val="lt1"/>
          </a:fontRef>
        </p:style>
        <p:txBody>
          <a:bodyPr spcFirstLastPara="0" vert="horz" wrap="square" lIns="224291" tIns="33144" rIns="224291" bIns="33144" numCol="1" spcCol="1270" anchor="ctr" anchorCtr="0">
            <a:noAutofit/>
          </a:bodyPr>
          <a:lstStyle/>
          <a:p>
            <a:pPr lvl="0" algn="ctr" defTabSz="1066800" rtl="1">
              <a:lnSpc>
                <a:spcPct val="90000"/>
              </a:lnSpc>
              <a:spcBef>
                <a:spcPct val="0"/>
              </a:spcBef>
              <a:spcAft>
                <a:spcPct val="35000"/>
              </a:spcAft>
            </a:pPr>
            <a:r>
              <a:rPr lang="ar-EG" sz="2400" kern="1200" dirty="0" smtClean="0"/>
              <a:t>اختر أهداف العمل الممكنة التحقيق ، والتي يكون لها وقع.</a:t>
            </a:r>
            <a:endParaRPr lang="ar-EG" sz="2400" kern="1200" dirty="0"/>
          </a:p>
        </p:txBody>
      </p:sp>
      <p:sp>
        <p:nvSpPr>
          <p:cNvPr id="10" name="Rectangle 9"/>
          <p:cNvSpPr/>
          <p:nvPr/>
        </p:nvSpPr>
        <p:spPr>
          <a:xfrm>
            <a:off x="899592" y="4784268"/>
            <a:ext cx="7224464" cy="579600"/>
          </a:xfrm>
          <a:prstGeom prst="rect">
            <a:avLst/>
          </a:prstGeom>
        </p:spPr>
        <p:style>
          <a:lnRef idx="2">
            <a:schemeClr val="accent5">
              <a:hueOff val="2442770"/>
              <a:satOff val="8397"/>
              <a:lumOff val="-40295"/>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 name="Freeform 10"/>
          <p:cNvSpPr/>
          <p:nvPr/>
        </p:nvSpPr>
        <p:spPr>
          <a:xfrm>
            <a:off x="2705708" y="4444788"/>
            <a:ext cx="5057124" cy="678960"/>
          </a:xfrm>
          <a:custGeom>
            <a:avLst/>
            <a:gdLst>
              <a:gd name="connsiteX0" fmla="*/ 0 w 5057124"/>
              <a:gd name="connsiteY0" fmla="*/ 113162 h 678960"/>
              <a:gd name="connsiteX1" fmla="*/ 113162 w 5057124"/>
              <a:gd name="connsiteY1" fmla="*/ 0 h 678960"/>
              <a:gd name="connsiteX2" fmla="*/ 4943962 w 5057124"/>
              <a:gd name="connsiteY2" fmla="*/ 0 h 678960"/>
              <a:gd name="connsiteX3" fmla="*/ 5057124 w 5057124"/>
              <a:gd name="connsiteY3" fmla="*/ 113162 h 678960"/>
              <a:gd name="connsiteX4" fmla="*/ 5057124 w 5057124"/>
              <a:gd name="connsiteY4" fmla="*/ 565798 h 678960"/>
              <a:gd name="connsiteX5" fmla="*/ 4943962 w 5057124"/>
              <a:gd name="connsiteY5" fmla="*/ 678960 h 678960"/>
              <a:gd name="connsiteX6" fmla="*/ 113162 w 5057124"/>
              <a:gd name="connsiteY6" fmla="*/ 678960 h 678960"/>
              <a:gd name="connsiteX7" fmla="*/ 0 w 5057124"/>
              <a:gd name="connsiteY7" fmla="*/ 565798 h 678960"/>
              <a:gd name="connsiteX8" fmla="*/ 0 w 5057124"/>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7124" h="678960">
                <a:moveTo>
                  <a:pt x="0" y="113162"/>
                </a:moveTo>
                <a:cubicBezTo>
                  <a:pt x="0" y="50664"/>
                  <a:pt x="50664" y="0"/>
                  <a:pt x="113162" y="0"/>
                </a:cubicBezTo>
                <a:lnTo>
                  <a:pt x="4943962" y="0"/>
                </a:lnTo>
                <a:cubicBezTo>
                  <a:pt x="5006460" y="0"/>
                  <a:pt x="5057124" y="50664"/>
                  <a:pt x="5057124" y="113162"/>
                </a:cubicBezTo>
                <a:lnTo>
                  <a:pt x="5057124" y="565798"/>
                </a:lnTo>
                <a:cubicBezTo>
                  <a:pt x="5057124" y="628296"/>
                  <a:pt x="5006460" y="678960"/>
                  <a:pt x="4943962" y="678960"/>
                </a:cubicBezTo>
                <a:lnTo>
                  <a:pt x="113162" y="678960"/>
                </a:lnTo>
                <a:cubicBezTo>
                  <a:pt x="50664" y="678960"/>
                  <a:pt x="0" y="628296"/>
                  <a:pt x="0" y="565798"/>
                </a:cubicBezTo>
                <a:lnTo>
                  <a:pt x="0" y="113162"/>
                </a:lnTo>
                <a:close/>
              </a:path>
            </a:pathLst>
          </a:custGeom>
          <a:solidFill>
            <a:srgbClr val="6A6506"/>
          </a:solidFill>
        </p:spPr>
        <p:style>
          <a:lnRef idx="2">
            <a:schemeClr val="lt1">
              <a:hueOff val="0"/>
              <a:satOff val="0"/>
              <a:lumOff val="0"/>
              <a:alphaOff val="0"/>
            </a:schemeClr>
          </a:lnRef>
          <a:fillRef idx="1">
            <a:scrgbClr r="0" g="0" b="0"/>
          </a:fillRef>
          <a:effectRef idx="0">
            <a:schemeClr val="accent5">
              <a:hueOff val="2442770"/>
              <a:satOff val="8397"/>
              <a:lumOff val="-40295"/>
              <a:alphaOff val="0"/>
            </a:schemeClr>
          </a:effectRef>
          <a:fontRef idx="minor">
            <a:schemeClr val="lt1"/>
          </a:fontRef>
        </p:style>
        <p:txBody>
          <a:bodyPr spcFirstLastPara="0" vert="horz" wrap="square" lIns="224291" tIns="33144" rIns="224291" bIns="33144" numCol="1" spcCol="1270" anchor="ctr" anchorCtr="0">
            <a:noAutofit/>
          </a:bodyPr>
          <a:lstStyle/>
          <a:p>
            <a:pPr lvl="0" algn="ctr" defTabSz="1066800" rtl="1">
              <a:lnSpc>
                <a:spcPct val="90000"/>
              </a:lnSpc>
              <a:spcBef>
                <a:spcPct val="0"/>
              </a:spcBef>
              <a:spcAft>
                <a:spcPct val="35000"/>
              </a:spcAft>
            </a:pPr>
            <a:r>
              <a:rPr lang="ar-EG" sz="2400" kern="1200" dirty="0" smtClean="0"/>
              <a:t>طور علاقات صداقة مع الرياديين الاخرين.</a:t>
            </a:r>
            <a:endParaRPr lang="ar-EG" sz="2400" kern="1200" dirty="0"/>
          </a:p>
        </p:txBody>
      </p:sp>
      <p:sp>
        <p:nvSpPr>
          <p:cNvPr id="12" name="Rectangle 11"/>
          <p:cNvSpPr/>
          <p:nvPr/>
        </p:nvSpPr>
        <p:spPr>
          <a:xfrm>
            <a:off x="899592" y="5827548"/>
            <a:ext cx="7224464" cy="579600"/>
          </a:xfrm>
          <a:prstGeom prst="rect">
            <a:avLst/>
          </a:prstGeom>
        </p:spPr>
        <p:style>
          <a:lnRef idx="2">
            <a:schemeClr val="accent5">
              <a:hueOff val="3257026"/>
              <a:satOff val="11196"/>
              <a:lumOff val="-53726"/>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3" name="Freeform 12"/>
          <p:cNvSpPr/>
          <p:nvPr/>
        </p:nvSpPr>
        <p:spPr>
          <a:xfrm>
            <a:off x="2705708" y="5488068"/>
            <a:ext cx="5057124" cy="678960"/>
          </a:xfrm>
          <a:custGeom>
            <a:avLst/>
            <a:gdLst>
              <a:gd name="connsiteX0" fmla="*/ 0 w 5057124"/>
              <a:gd name="connsiteY0" fmla="*/ 113162 h 678960"/>
              <a:gd name="connsiteX1" fmla="*/ 113162 w 5057124"/>
              <a:gd name="connsiteY1" fmla="*/ 0 h 678960"/>
              <a:gd name="connsiteX2" fmla="*/ 4943962 w 5057124"/>
              <a:gd name="connsiteY2" fmla="*/ 0 h 678960"/>
              <a:gd name="connsiteX3" fmla="*/ 5057124 w 5057124"/>
              <a:gd name="connsiteY3" fmla="*/ 113162 h 678960"/>
              <a:gd name="connsiteX4" fmla="*/ 5057124 w 5057124"/>
              <a:gd name="connsiteY4" fmla="*/ 565798 h 678960"/>
              <a:gd name="connsiteX5" fmla="*/ 4943962 w 5057124"/>
              <a:gd name="connsiteY5" fmla="*/ 678960 h 678960"/>
              <a:gd name="connsiteX6" fmla="*/ 113162 w 5057124"/>
              <a:gd name="connsiteY6" fmla="*/ 678960 h 678960"/>
              <a:gd name="connsiteX7" fmla="*/ 0 w 5057124"/>
              <a:gd name="connsiteY7" fmla="*/ 565798 h 678960"/>
              <a:gd name="connsiteX8" fmla="*/ 0 w 5057124"/>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7124" h="678960">
                <a:moveTo>
                  <a:pt x="0" y="113162"/>
                </a:moveTo>
                <a:cubicBezTo>
                  <a:pt x="0" y="50664"/>
                  <a:pt x="50664" y="0"/>
                  <a:pt x="113162" y="0"/>
                </a:cubicBezTo>
                <a:lnTo>
                  <a:pt x="4943962" y="0"/>
                </a:lnTo>
                <a:cubicBezTo>
                  <a:pt x="5006460" y="0"/>
                  <a:pt x="5057124" y="50664"/>
                  <a:pt x="5057124" y="113162"/>
                </a:cubicBezTo>
                <a:lnTo>
                  <a:pt x="5057124" y="565798"/>
                </a:lnTo>
                <a:cubicBezTo>
                  <a:pt x="5057124" y="628296"/>
                  <a:pt x="5006460" y="678960"/>
                  <a:pt x="4943962" y="678960"/>
                </a:cubicBezTo>
                <a:lnTo>
                  <a:pt x="113162" y="678960"/>
                </a:lnTo>
                <a:cubicBezTo>
                  <a:pt x="50664" y="678960"/>
                  <a:pt x="0" y="628296"/>
                  <a:pt x="0" y="565798"/>
                </a:cubicBezTo>
                <a:lnTo>
                  <a:pt x="0" y="113162"/>
                </a:lnTo>
                <a:close/>
              </a:path>
            </a:pathLst>
          </a:custGeom>
          <a:solidFill>
            <a:srgbClr val="0070C0"/>
          </a:solidFill>
        </p:spPr>
        <p:style>
          <a:lnRef idx="2">
            <a:schemeClr val="lt1">
              <a:hueOff val="0"/>
              <a:satOff val="0"/>
              <a:lumOff val="0"/>
              <a:alphaOff val="0"/>
            </a:schemeClr>
          </a:lnRef>
          <a:fillRef idx="1">
            <a:scrgbClr r="0" g="0" b="0"/>
          </a:fillRef>
          <a:effectRef idx="0">
            <a:schemeClr val="accent5">
              <a:hueOff val="3257026"/>
              <a:satOff val="11196"/>
              <a:lumOff val="-53726"/>
              <a:alphaOff val="0"/>
            </a:schemeClr>
          </a:effectRef>
          <a:fontRef idx="minor">
            <a:schemeClr val="lt1"/>
          </a:fontRef>
        </p:style>
        <p:txBody>
          <a:bodyPr spcFirstLastPara="0" vert="horz" wrap="square" lIns="224291" tIns="33144" rIns="224291" bIns="33144" numCol="1" spcCol="1270" anchor="ctr" anchorCtr="0">
            <a:noAutofit/>
          </a:bodyPr>
          <a:lstStyle/>
          <a:p>
            <a:pPr lvl="0" algn="ctr" defTabSz="1066800" rtl="1">
              <a:lnSpc>
                <a:spcPct val="90000"/>
              </a:lnSpc>
              <a:spcBef>
                <a:spcPct val="0"/>
              </a:spcBef>
              <a:spcAft>
                <a:spcPct val="35000"/>
              </a:spcAft>
            </a:pPr>
            <a:r>
              <a:rPr lang="ar-EG" sz="2400" kern="1200" dirty="0" smtClean="0"/>
              <a:t>اكتسب طريقة تفكير الرياديين الناجحين ، وسلوكهم وميزاتهم.</a:t>
            </a:r>
            <a:endParaRPr lang="ar-EG" sz="2400" kern="1200" dirty="0"/>
          </a:p>
        </p:txBody>
      </p:sp>
    </p:spTree>
    <p:extLst>
      <p:ext uri="{BB962C8B-B14F-4D97-AF65-F5344CB8AC3E}">
        <p14:creationId xmlns:p14="http://schemas.microsoft.com/office/powerpoint/2010/main" val="1400476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arn(inVertical)">
                                      <p:cBhvr>
                                        <p:cTn id="39" dur="500"/>
                                        <p:tgtEl>
                                          <p:spTgt spid="12"/>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barn(inVertical)">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P spid="13"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400" b="1" dirty="0">
                <a:solidFill>
                  <a:schemeClr val="bg1"/>
                </a:solidFill>
              </a:rPr>
              <a:t>خذ بالاعتبار العوامل التالية التي تساعد الرياديين علي تطوير موقف فكري ايجابي :</a:t>
            </a:r>
          </a:p>
        </p:txBody>
      </p:sp>
      <p:sp>
        <p:nvSpPr>
          <p:cNvPr id="4" name="Rectangle 3"/>
          <p:cNvSpPr/>
          <p:nvPr/>
        </p:nvSpPr>
        <p:spPr>
          <a:xfrm>
            <a:off x="251520" y="1322608"/>
            <a:ext cx="8424936" cy="604800"/>
          </a:xfrm>
          <a:prstGeom prst="rect">
            <a:avLst/>
          </a:prstGeom>
        </p:spPr>
        <p:style>
          <a:lnRef idx="2">
            <a:schemeClr val="accent5">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357753" y="968368"/>
            <a:ext cx="5897455" cy="708480"/>
          </a:xfrm>
          <a:custGeom>
            <a:avLst/>
            <a:gdLst>
              <a:gd name="connsiteX0" fmla="*/ 0 w 5897455"/>
              <a:gd name="connsiteY0" fmla="*/ 118082 h 708480"/>
              <a:gd name="connsiteX1" fmla="*/ 118082 w 5897455"/>
              <a:gd name="connsiteY1" fmla="*/ 0 h 708480"/>
              <a:gd name="connsiteX2" fmla="*/ 5779373 w 5897455"/>
              <a:gd name="connsiteY2" fmla="*/ 0 h 708480"/>
              <a:gd name="connsiteX3" fmla="*/ 5897455 w 5897455"/>
              <a:gd name="connsiteY3" fmla="*/ 118082 h 708480"/>
              <a:gd name="connsiteX4" fmla="*/ 5897455 w 5897455"/>
              <a:gd name="connsiteY4" fmla="*/ 590398 h 708480"/>
              <a:gd name="connsiteX5" fmla="*/ 5779373 w 5897455"/>
              <a:gd name="connsiteY5" fmla="*/ 708480 h 708480"/>
              <a:gd name="connsiteX6" fmla="*/ 118082 w 5897455"/>
              <a:gd name="connsiteY6" fmla="*/ 708480 h 708480"/>
              <a:gd name="connsiteX7" fmla="*/ 0 w 5897455"/>
              <a:gd name="connsiteY7" fmla="*/ 590398 h 708480"/>
              <a:gd name="connsiteX8" fmla="*/ 0 w 5897455"/>
              <a:gd name="connsiteY8" fmla="*/ 118082 h 70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708480">
                <a:moveTo>
                  <a:pt x="0" y="118082"/>
                </a:moveTo>
                <a:cubicBezTo>
                  <a:pt x="0" y="52867"/>
                  <a:pt x="52867" y="0"/>
                  <a:pt x="118082" y="0"/>
                </a:cubicBezTo>
                <a:lnTo>
                  <a:pt x="5779373" y="0"/>
                </a:lnTo>
                <a:cubicBezTo>
                  <a:pt x="5844588" y="0"/>
                  <a:pt x="5897455" y="52867"/>
                  <a:pt x="5897455" y="118082"/>
                </a:cubicBezTo>
                <a:lnTo>
                  <a:pt x="5897455" y="590398"/>
                </a:lnTo>
                <a:cubicBezTo>
                  <a:pt x="5897455" y="655613"/>
                  <a:pt x="5844588" y="708480"/>
                  <a:pt x="5779373" y="708480"/>
                </a:cubicBezTo>
                <a:lnTo>
                  <a:pt x="118082" y="708480"/>
                </a:lnTo>
                <a:cubicBezTo>
                  <a:pt x="52867" y="708480"/>
                  <a:pt x="0" y="655613"/>
                  <a:pt x="0" y="590398"/>
                </a:cubicBezTo>
                <a:lnTo>
                  <a:pt x="0" y="118082"/>
                </a:lnTo>
                <a:close/>
              </a:path>
            </a:pathLst>
          </a:custGeom>
          <a:solidFill>
            <a:srgbClr val="00B0F0"/>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257495" tIns="34585" rIns="257495" bIns="34585" numCol="1" spcCol="1270" anchor="ctr" anchorCtr="0">
            <a:noAutofit/>
          </a:bodyPr>
          <a:lstStyle/>
          <a:p>
            <a:pPr lvl="0" algn="ctr" defTabSz="1066800" rtl="1">
              <a:lnSpc>
                <a:spcPct val="90000"/>
              </a:lnSpc>
              <a:spcBef>
                <a:spcPct val="0"/>
              </a:spcBef>
              <a:spcAft>
                <a:spcPct val="35000"/>
              </a:spcAft>
            </a:pPr>
            <a:r>
              <a:rPr lang="ar-EG" sz="2400" kern="1200" dirty="0" smtClean="0"/>
              <a:t>اطلب من الرياديين الناجحين لعب دور القدوة ودور المعلمين.</a:t>
            </a:r>
            <a:endParaRPr lang="ar-EG" sz="2400" kern="1200" dirty="0"/>
          </a:p>
        </p:txBody>
      </p:sp>
      <p:sp>
        <p:nvSpPr>
          <p:cNvPr id="6" name="Rectangle 5"/>
          <p:cNvSpPr/>
          <p:nvPr/>
        </p:nvSpPr>
        <p:spPr>
          <a:xfrm>
            <a:off x="251520" y="2411248"/>
            <a:ext cx="8424936" cy="604800"/>
          </a:xfrm>
          <a:prstGeom prst="rect">
            <a:avLst/>
          </a:prstGeom>
        </p:spPr>
        <p:style>
          <a:lnRef idx="2">
            <a:schemeClr val="accent5">
              <a:hueOff val="814257"/>
              <a:satOff val="2799"/>
              <a:lumOff val="-13432"/>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357753" y="2057008"/>
            <a:ext cx="5897455" cy="708480"/>
          </a:xfrm>
          <a:custGeom>
            <a:avLst/>
            <a:gdLst>
              <a:gd name="connsiteX0" fmla="*/ 0 w 5897455"/>
              <a:gd name="connsiteY0" fmla="*/ 118082 h 708480"/>
              <a:gd name="connsiteX1" fmla="*/ 118082 w 5897455"/>
              <a:gd name="connsiteY1" fmla="*/ 0 h 708480"/>
              <a:gd name="connsiteX2" fmla="*/ 5779373 w 5897455"/>
              <a:gd name="connsiteY2" fmla="*/ 0 h 708480"/>
              <a:gd name="connsiteX3" fmla="*/ 5897455 w 5897455"/>
              <a:gd name="connsiteY3" fmla="*/ 118082 h 708480"/>
              <a:gd name="connsiteX4" fmla="*/ 5897455 w 5897455"/>
              <a:gd name="connsiteY4" fmla="*/ 590398 h 708480"/>
              <a:gd name="connsiteX5" fmla="*/ 5779373 w 5897455"/>
              <a:gd name="connsiteY5" fmla="*/ 708480 h 708480"/>
              <a:gd name="connsiteX6" fmla="*/ 118082 w 5897455"/>
              <a:gd name="connsiteY6" fmla="*/ 708480 h 708480"/>
              <a:gd name="connsiteX7" fmla="*/ 0 w 5897455"/>
              <a:gd name="connsiteY7" fmla="*/ 590398 h 708480"/>
              <a:gd name="connsiteX8" fmla="*/ 0 w 5897455"/>
              <a:gd name="connsiteY8" fmla="*/ 118082 h 70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708480">
                <a:moveTo>
                  <a:pt x="0" y="118082"/>
                </a:moveTo>
                <a:cubicBezTo>
                  <a:pt x="0" y="52867"/>
                  <a:pt x="52867" y="0"/>
                  <a:pt x="118082" y="0"/>
                </a:cubicBezTo>
                <a:lnTo>
                  <a:pt x="5779373" y="0"/>
                </a:lnTo>
                <a:cubicBezTo>
                  <a:pt x="5844588" y="0"/>
                  <a:pt x="5897455" y="52867"/>
                  <a:pt x="5897455" y="118082"/>
                </a:cubicBezTo>
                <a:lnTo>
                  <a:pt x="5897455" y="590398"/>
                </a:lnTo>
                <a:cubicBezTo>
                  <a:pt x="5897455" y="655613"/>
                  <a:pt x="5844588" y="708480"/>
                  <a:pt x="5779373" y="708480"/>
                </a:cubicBezTo>
                <a:lnTo>
                  <a:pt x="118082" y="708480"/>
                </a:lnTo>
                <a:cubicBezTo>
                  <a:pt x="52867" y="708480"/>
                  <a:pt x="0" y="655613"/>
                  <a:pt x="0" y="590398"/>
                </a:cubicBezTo>
                <a:lnTo>
                  <a:pt x="0" y="118082"/>
                </a:lnTo>
                <a:close/>
              </a:path>
            </a:pathLst>
          </a:custGeom>
          <a:solidFill>
            <a:srgbClr val="00B050"/>
          </a:solidFill>
        </p:spPr>
        <p:style>
          <a:lnRef idx="2">
            <a:schemeClr val="lt1">
              <a:hueOff val="0"/>
              <a:satOff val="0"/>
              <a:lumOff val="0"/>
              <a:alphaOff val="0"/>
            </a:schemeClr>
          </a:lnRef>
          <a:fillRef idx="1">
            <a:scrgbClr r="0" g="0" b="0"/>
          </a:fillRef>
          <a:effectRef idx="0">
            <a:schemeClr val="accent5">
              <a:hueOff val="814257"/>
              <a:satOff val="2799"/>
              <a:lumOff val="-13432"/>
              <a:alphaOff val="0"/>
            </a:schemeClr>
          </a:effectRef>
          <a:fontRef idx="minor">
            <a:schemeClr val="lt1"/>
          </a:fontRef>
        </p:style>
        <p:txBody>
          <a:bodyPr spcFirstLastPara="0" vert="horz" wrap="square" lIns="257495" tIns="34585" rIns="257495" bIns="34585" numCol="1" spcCol="1270" anchor="ctr" anchorCtr="0">
            <a:noAutofit/>
          </a:bodyPr>
          <a:lstStyle/>
          <a:p>
            <a:pPr lvl="0" algn="ctr" defTabSz="1066800" rtl="1">
              <a:lnSpc>
                <a:spcPct val="90000"/>
              </a:lnSpc>
              <a:spcBef>
                <a:spcPct val="0"/>
              </a:spcBef>
              <a:spcAft>
                <a:spcPct val="35000"/>
              </a:spcAft>
            </a:pPr>
            <a:r>
              <a:rPr lang="ar-EG" sz="2400" kern="1200" dirty="0" smtClean="0"/>
              <a:t>تجنب الافكار السلبية.</a:t>
            </a:r>
            <a:endParaRPr lang="ar-EG" sz="2400" kern="1200" dirty="0"/>
          </a:p>
        </p:txBody>
      </p:sp>
      <p:sp>
        <p:nvSpPr>
          <p:cNvPr id="8" name="Rectangle 7"/>
          <p:cNvSpPr/>
          <p:nvPr/>
        </p:nvSpPr>
        <p:spPr>
          <a:xfrm>
            <a:off x="251520" y="3499888"/>
            <a:ext cx="8424936" cy="604800"/>
          </a:xfrm>
          <a:prstGeom prst="rect">
            <a:avLst/>
          </a:prstGeom>
        </p:spPr>
        <p:style>
          <a:lnRef idx="2">
            <a:schemeClr val="accent5">
              <a:hueOff val="1628513"/>
              <a:satOff val="5598"/>
              <a:lumOff val="-26863"/>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Freeform 8"/>
          <p:cNvSpPr/>
          <p:nvPr/>
        </p:nvSpPr>
        <p:spPr>
          <a:xfrm>
            <a:off x="2357753" y="3145648"/>
            <a:ext cx="5897455" cy="708480"/>
          </a:xfrm>
          <a:custGeom>
            <a:avLst/>
            <a:gdLst>
              <a:gd name="connsiteX0" fmla="*/ 0 w 5897455"/>
              <a:gd name="connsiteY0" fmla="*/ 118082 h 708480"/>
              <a:gd name="connsiteX1" fmla="*/ 118082 w 5897455"/>
              <a:gd name="connsiteY1" fmla="*/ 0 h 708480"/>
              <a:gd name="connsiteX2" fmla="*/ 5779373 w 5897455"/>
              <a:gd name="connsiteY2" fmla="*/ 0 h 708480"/>
              <a:gd name="connsiteX3" fmla="*/ 5897455 w 5897455"/>
              <a:gd name="connsiteY3" fmla="*/ 118082 h 708480"/>
              <a:gd name="connsiteX4" fmla="*/ 5897455 w 5897455"/>
              <a:gd name="connsiteY4" fmla="*/ 590398 h 708480"/>
              <a:gd name="connsiteX5" fmla="*/ 5779373 w 5897455"/>
              <a:gd name="connsiteY5" fmla="*/ 708480 h 708480"/>
              <a:gd name="connsiteX6" fmla="*/ 118082 w 5897455"/>
              <a:gd name="connsiteY6" fmla="*/ 708480 h 708480"/>
              <a:gd name="connsiteX7" fmla="*/ 0 w 5897455"/>
              <a:gd name="connsiteY7" fmla="*/ 590398 h 708480"/>
              <a:gd name="connsiteX8" fmla="*/ 0 w 5897455"/>
              <a:gd name="connsiteY8" fmla="*/ 118082 h 70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708480">
                <a:moveTo>
                  <a:pt x="0" y="118082"/>
                </a:moveTo>
                <a:cubicBezTo>
                  <a:pt x="0" y="52867"/>
                  <a:pt x="52867" y="0"/>
                  <a:pt x="118082" y="0"/>
                </a:cubicBezTo>
                <a:lnTo>
                  <a:pt x="5779373" y="0"/>
                </a:lnTo>
                <a:cubicBezTo>
                  <a:pt x="5844588" y="0"/>
                  <a:pt x="5897455" y="52867"/>
                  <a:pt x="5897455" y="118082"/>
                </a:cubicBezTo>
                <a:lnTo>
                  <a:pt x="5897455" y="590398"/>
                </a:lnTo>
                <a:cubicBezTo>
                  <a:pt x="5897455" y="655613"/>
                  <a:pt x="5844588" y="708480"/>
                  <a:pt x="5779373" y="708480"/>
                </a:cubicBezTo>
                <a:lnTo>
                  <a:pt x="118082" y="708480"/>
                </a:lnTo>
                <a:cubicBezTo>
                  <a:pt x="52867" y="708480"/>
                  <a:pt x="0" y="655613"/>
                  <a:pt x="0" y="590398"/>
                </a:cubicBezTo>
                <a:lnTo>
                  <a:pt x="0" y="118082"/>
                </a:lnTo>
                <a:close/>
              </a:path>
            </a:pathLst>
          </a:custGeom>
          <a:solidFill>
            <a:srgbClr val="FFC000"/>
          </a:solidFill>
        </p:spPr>
        <p:style>
          <a:lnRef idx="2">
            <a:schemeClr val="lt1">
              <a:hueOff val="0"/>
              <a:satOff val="0"/>
              <a:lumOff val="0"/>
              <a:alphaOff val="0"/>
            </a:schemeClr>
          </a:lnRef>
          <a:fillRef idx="1">
            <a:scrgbClr r="0" g="0" b="0"/>
          </a:fillRef>
          <a:effectRef idx="0">
            <a:schemeClr val="accent5">
              <a:hueOff val="1628513"/>
              <a:satOff val="5598"/>
              <a:lumOff val="-26863"/>
              <a:alphaOff val="0"/>
            </a:schemeClr>
          </a:effectRef>
          <a:fontRef idx="minor">
            <a:schemeClr val="lt1"/>
          </a:fontRef>
        </p:style>
        <p:txBody>
          <a:bodyPr spcFirstLastPara="0" vert="horz" wrap="square" lIns="257495" tIns="34585" rIns="257495" bIns="34585" numCol="1" spcCol="1270" anchor="ctr" anchorCtr="0">
            <a:noAutofit/>
          </a:bodyPr>
          <a:lstStyle/>
          <a:p>
            <a:pPr lvl="0" algn="ctr" defTabSz="1066800" rtl="1">
              <a:lnSpc>
                <a:spcPct val="90000"/>
              </a:lnSpc>
              <a:spcBef>
                <a:spcPct val="0"/>
              </a:spcBef>
              <a:spcAft>
                <a:spcPct val="35000"/>
              </a:spcAft>
            </a:pPr>
            <a:r>
              <a:rPr lang="ar-EG" sz="2400" kern="1200" dirty="0" smtClean="0"/>
              <a:t>استفد من فرص تحسين وضعك</a:t>
            </a:r>
            <a:endParaRPr lang="ar-EG" sz="2400" kern="1200" dirty="0"/>
          </a:p>
        </p:txBody>
      </p:sp>
      <p:sp>
        <p:nvSpPr>
          <p:cNvPr id="10" name="Rectangle 9"/>
          <p:cNvSpPr/>
          <p:nvPr/>
        </p:nvSpPr>
        <p:spPr>
          <a:xfrm>
            <a:off x="251520" y="4588528"/>
            <a:ext cx="8424936" cy="604800"/>
          </a:xfrm>
          <a:prstGeom prst="rect">
            <a:avLst/>
          </a:prstGeom>
        </p:spPr>
        <p:style>
          <a:lnRef idx="2">
            <a:schemeClr val="accent5">
              <a:hueOff val="2442770"/>
              <a:satOff val="8397"/>
              <a:lumOff val="-40295"/>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 name="Freeform 10"/>
          <p:cNvSpPr/>
          <p:nvPr/>
        </p:nvSpPr>
        <p:spPr>
          <a:xfrm>
            <a:off x="2357753" y="4234288"/>
            <a:ext cx="5897455" cy="708480"/>
          </a:xfrm>
          <a:custGeom>
            <a:avLst/>
            <a:gdLst>
              <a:gd name="connsiteX0" fmla="*/ 0 w 5897455"/>
              <a:gd name="connsiteY0" fmla="*/ 118082 h 708480"/>
              <a:gd name="connsiteX1" fmla="*/ 118082 w 5897455"/>
              <a:gd name="connsiteY1" fmla="*/ 0 h 708480"/>
              <a:gd name="connsiteX2" fmla="*/ 5779373 w 5897455"/>
              <a:gd name="connsiteY2" fmla="*/ 0 h 708480"/>
              <a:gd name="connsiteX3" fmla="*/ 5897455 w 5897455"/>
              <a:gd name="connsiteY3" fmla="*/ 118082 h 708480"/>
              <a:gd name="connsiteX4" fmla="*/ 5897455 w 5897455"/>
              <a:gd name="connsiteY4" fmla="*/ 590398 h 708480"/>
              <a:gd name="connsiteX5" fmla="*/ 5779373 w 5897455"/>
              <a:gd name="connsiteY5" fmla="*/ 708480 h 708480"/>
              <a:gd name="connsiteX6" fmla="*/ 118082 w 5897455"/>
              <a:gd name="connsiteY6" fmla="*/ 708480 h 708480"/>
              <a:gd name="connsiteX7" fmla="*/ 0 w 5897455"/>
              <a:gd name="connsiteY7" fmla="*/ 590398 h 708480"/>
              <a:gd name="connsiteX8" fmla="*/ 0 w 5897455"/>
              <a:gd name="connsiteY8" fmla="*/ 118082 h 70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708480">
                <a:moveTo>
                  <a:pt x="0" y="118082"/>
                </a:moveTo>
                <a:cubicBezTo>
                  <a:pt x="0" y="52867"/>
                  <a:pt x="52867" y="0"/>
                  <a:pt x="118082" y="0"/>
                </a:cubicBezTo>
                <a:lnTo>
                  <a:pt x="5779373" y="0"/>
                </a:lnTo>
                <a:cubicBezTo>
                  <a:pt x="5844588" y="0"/>
                  <a:pt x="5897455" y="52867"/>
                  <a:pt x="5897455" y="118082"/>
                </a:cubicBezTo>
                <a:lnTo>
                  <a:pt x="5897455" y="590398"/>
                </a:lnTo>
                <a:cubicBezTo>
                  <a:pt x="5897455" y="655613"/>
                  <a:pt x="5844588" y="708480"/>
                  <a:pt x="5779373" y="708480"/>
                </a:cubicBezTo>
                <a:lnTo>
                  <a:pt x="118082" y="708480"/>
                </a:lnTo>
                <a:cubicBezTo>
                  <a:pt x="52867" y="708480"/>
                  <a:pt x="0" y="655613"/>
                  <a:pt x="0" y="590398"/>
                </a:cubicBezTo>
                <a:lnTo>
                  <a:pt x="0" y="118082"/>
                </a:lnTo>
                <a:close/>
              </a:path>
            </a:pathLst>
          </a:custGeom>
          <a:solidFill>
            <a:srgbClr val="6A6506"/>
          </a:solidFill>
        </p:spPr>
        <p:style>
          <a:lnRef idx="2">
            <a:schemeClr val="lt1">
              <a:hueOff val="0"/>
              <a:satOff val="0"/>
              <a:lumOff val="0"/>
              <a:alphaOff val="0"/>
            </a:schemeClr>
          </a:lnRef>
          <a:fillRef idx="1">
            <a:scrgbClr r="0" g="0" b="0"/>
          </a:fillRef>
          <a:effectRef idx="0">
            <a:schemeClr val="accent5">
              <a:hueOff val="2442770"/>
              <a:satOff val="8397"/>
              <a:lumOff val="-40295"/>
              <a:alphaOff val="0"/>
            </a:schemeClr>
          </a:effectRef>
          <a:fontRef idx="minor">
            <a:schemeClr val="lt1"/>
          </a:fontRef>
        </p:style>
        <p:txBody>
          <a:bodyPr spcFirstLastPara="0" vert="horz" wrap="square" lIns="257495" tIns="34585" rIns="257495" bIns="34585" numCol="1" spcCol="1270" anchor="ctr" anchorCtr="0">
            <a:noAutofit/>
          </a:bodyPr>
          <a:lstStyle/>
          <a:p>
            <a:pPr lvl="0" algn="ctr" defTabSz="1066800" rtl="1">
              <a:lnSpc>
                <a:spcPct val="90000"/>
              </a:lnSpc>
              <a:spcBef>
                <a:spcPct val="0"/>
              </a:spcBef>
              <a:spcAft>
                <a:spcPct val="35000"/>
              </a:spcAft>
            </a:pPr>
            <a:r>
              <a:rPr lang="ar-EG" sz="2400" kern="1200" dirty="0" smtClean="0"/>
              <a:t>تؤثر البيئة علي أدائك ، واذا لم تتناسب البيئة مع حاجاتك ، غير بيئتك.</a:t>
            </a:r>
            <a:endParaRPr lang="ar-EG" sz="2400" kern="1200" dirty="0"/>
          </a:p>
        </p:txBody>
      </p:sp>
      <p:sp>
        <p:nvSpPr>
          <p:cNvPr id="12" name="Rectangle 11"/>
          <p:cNvSpPr/>
          <p:nvPr/>
        </p:nvSpPr>
        <p:spPr>
          <a:xfrm>
            <a:off x="251520" y="5677167"/>
            <a:ext cx="8424936" cy="604800"/>
          </a:xfrm>
          <a:prstGeom prst="rect">
            <a:avLst/>
          </a:prstGeom>
        </p:spPr>
        <p:style>
          <a:lnRef idx="2">
            <a:schemeClr val="accent5">
              <a:hueOff val="3257026"/>
              <a:satOff val="11196"/>
              <a:lumOff val="-53726"/>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3" name="Freeform 12"/>
          <p:cNvSpPr/>
          <p:nvPr/>
        </p:nvSpPr>
        <p:spPr>
          <a:xfrm>
            <a:off x="2357753" y="5322927"/>
            <a:ext cx="5897455" cy="708480"/>
          </a:xfrm>
          <a:custGeom>
            <a:avLst/>
            <a:gdLst>
              <a:gd name="connsiteX0" fmla="*/ 0 w 5897455"/>
              <a:gd name="connsiteY0" fmla="*/ 118082 h 708480"/>
              <a:gd name="connsiteX1" fmla="*/ 118082 w 5897455"/>
              <a:gd name="connsiteY1" fmla="*/ 0 h 708480"/>
              <a:gd name="connsiteX2" fmla="*/ 5779373 w 5897455"/>
              <a:gd name="connsiteY2" fmla="*/ 0 h 708480"/>
              <a:gd name="connsiteX3" fmla="*/ 5897455 w 5897455"/>
              <a:gd name="connsiteY3" fmla="*/ 118082 h 708480"/>
              <a:gd name="connsiteX4" fmla="*/ 5897455 w 5897455"/>
              <a:gd name="connsiteY4" fmla="*/ 590398 h 708480"/>
              <a:gd name="connsiteX5" fmla="*/ 5779373 w 5897455"/>
              <a:gd name="connsiteY5" fmla="*/ 708480 h 708480"/>
              <a:gd name="connsiteX6" fmla="*/ 118082 w 5897455"/>
              <a:gd name="connsiteY6" fmla="*/ 708480 h 708480"/>
              <a:gd name="connsiteX7" fmla="*/ 0 w 5897455"/>
              <a:gd name="connsiteY7" fmla="*/ 590398 h 708480"/>
              <a:gd name="connsiteX8" fmla="*/ 0 w 5897455"/>
              <a:gd name="connsiteY8" fmla="*/ 118082 h 70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708480">
                <a:moveTo>
                  <a:pt x="0" y="118082"/>
                </a:moveTo>
                <a:cubicBezTo>
                  <a:pt x="0" y="52867"/>
                  <a:pt x="52867" y="0"/>
                  <a:pt x="118082" y="0"/>
                </a:cubicBezTo>
                <a:lnTo>
                  <a:pt x="5779373" y="0"/>
                </a:lnTo>
                <a:cubicBezTo>
                  <a:pt x="5844588" y="0"/>
                  <a:pt x="5897455" y="52867"/>
                  <a:pt x="5897455" y="118082"/>
                </a:cubicBezTo>
                <a:lnTo>
                  <a:pt x="5897455" y="590398"/>
                </a:lnTo>
                <a:cubicBezTo>
                  <a:pt x="5897455" y="655613"/>
                  <a:pt x="5844588" y="708480"/>
                  <a:pt x="5779373" y="708480"/>
                </a:cubicBezTo>
                <a:lnTo>
                  <a:pt x="118082" y="708480"/>
                </a:lnTo>
                <a:cubicBezTo>
                  <a:pt x="52867" y="708480"/>
                  <a:pt x="0" y="655613"/>
                  <a:pt x="0" y="590398"/>
                </a:cubicBezTo>
                <a:lnTo>
                  <a:pt x="0" y="118082"/>
                </a:lnTo>
                <a:close/>
              </a:path>
            </a:pathLst>
          </a:custGeom>
          <a:solidFill>
            <a:srgbClr val="0070C0"/>
          </a:solidFill>
        </p:spPr>
        <p:style>
          <a:lnRef idx="2">
            <a:schemeClr val="lt1">
              <a:hueOff val="0"/>
              <a:satOff val="0"/>
              <a:lumOff val="0"/>
              <a:alphaOff val="0"/>
            </a:schemeClr>
          </a:lnRef>
          <a:fillRef idx="1">
            <a:scrgbClr r="0" g="0" b="0"/>
          </a:fillRef>
          <a:effectRef idx="0">
            <a:schemeClr val="accent5">
              <a:hueOff val="3257026"/>
              <a:satOff val="11196"/>
              <a:lumOff val="-53726"/>
              <a:alphaOff val="0"/>
            </a:schemeClr>
          </a:effectRef>
          <a:fontRef idx="minor">
            <a:schemeClr val="lt1"/>
          </a:fontRef>
        </p:style>
        <p:txBody>
          <a:bodyPr spcFirstLastPara="0" vert="horz" wrap="square" lIns="257495" tIns="34585" rIns="257495" bIns="34585" numCol="1" spcCol="1270" anchor="ctr" anchorCtr="0">
            <a:noAutofit/>
          </a:bodyPr>
          <a:lstStyle/>
          <a:p>
            <a:pPr lvl="0" algn="ctr" defTabSz="1066800" rtl="1">
              <a:lnSpc>
                <a:spcPct val="90000"/>
              </a:lnSpc>
              <a:spcBef>
                <a:spcPct val="0"/>
              </a:spcBef>
              <a:spcAft>
                <a:spcPct val="35000"/>
              </a:spcAft>
            </a:pPr>
            <a:r>
              <a:rPr lang="ar-EG" sz="2400" kern="1200" dirty="0" smtClean="0"/>
              <a:t>ثق بنفسك ، فالنجاح يحل علي أولئك الذين يستخدمون مواهبهم وقدراتهم الي أقصي حد.</a:t>
            </a:r>
            <a:endParaRPr lang="ar-EG" sz="2400" kern="1200" dirty="0"/>
          </a:p>
        </p:txBody>
      </p:sp>
    </p:spTree>
    <p:extLst>
      <p:ext uri="{BB962C8B-B14F-4D97-AF65-F5344CB8AC3E}">
        <p14:creationId xmlns:p14="http://schemas.microsoft.com/office/powerpoint/2010/main" val="1885995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arn(inVertical)">
                                      <p:cBhvr>
                                        <p:cTn id="39" dur="500"/>
                                        <p:tgtEl>
                                          <p:spTgt spid="12"/>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barn(inVertical)">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P spid="13"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العادات الريادية </a:t>
            </a:r>
          </a:p>
        </p:txBody>
      </p:sp>
      <p:graphicFrame>
        <p:nvGraphicFramePr>
          <p:cNvPr id="2" name="Diagram 1"/>
          <p:cNvGraphicFramePr/>
          <p:nvPr>
            <p:extLst>
              <p:ext uri="{D42A27DB-BD31-4B8C-83A1-F6EECF244321}">
                <p14:modId xmlns:p14="http://schemas.microsoft.com/office/powerpoint/2010/main" val="3405278739"/>
              </p:ext>
            </p:extLst>
          </p:nvPr>
        </p:nvGraphicFramePr>
        <p:xfrm>
          <a:off x="179512" y="1124744"/>
          <a:ext cx="8568952" cy="5112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70133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الاندفاع الفكري</a:t>
            </a:r>
          </a:p>
        </p:txBody>
      </p:sp>
      <p:graphicFrame>
        <p:nvGraphicFramePr>
          <p:cNvPr id="2" name="Diagram 1"/>
          <p:cNvGraphicFramePr/>
          <p:nvPr>
            <p:extLst>
              <p:ext uri="{D42A27DB-BD31-4B8C-83A1-F6EECF244321}">
                <p14:modId xmlns:p14="http://schemas.microsoft.com/office/powerpoint/2010/main" val="1931541731"/>
              </p:ext>
            </p:extLst>
          </p:nvPr>
        </p:nvGraphicFramePr>
        <p:xfrm>
          <a:off x="251520" y="1052736"/>
          <a:ext cx="8640960" cy="53683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57257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الرياديون المندفعون</a:t>
            </a:r>
          </a:p>
        </p:txBody>
      </p:sp>
      <p:graphicFrame>
        <p:nvGraphicFramePr>
          <p:cNvPr id="2" name="Diagram 1"/>
          <p:cNvGraphicFramePr/>
          <p:nvPr>
            <p:extLst>
              <p:ext uri="{D42A27DB-BD31-4B8C-83A1-F6EECF244321}">
                <p14:modId xmlns:p14="http://schemas.microsoft.com/office/powerpoint/2010/main" val="4184775557"/>
              </p:ext>
            </p:extLst>
          </p:nvPr>
        </p:nvGraphicFramePr>
        <p:xfrm>
          <a:off x="251520" y="1124744"/>
          <a:ext cx="8606060" cy="53840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32490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a:t>إدارة المشروع</a:t>
            </a:r>
            <a:endParaRPr lang="en-US" sz="4000" dirty="0"/>
          </a:p>
        </p:txBody>
      </p:sp>
    </p:spTree>
    <p:extLst>
      <p:ext uri="{BB962C8B-B14F-4D97-AF65-F5344CB8AC3E}">
        <p14:creationId xmlns:p14="http://schemas.microsoft.com/office/powerpoint/2010/main" val="2912621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a:t>تحديد الاهداف الريادية</a:t>
            </a:r>
            <a:endParaRPr lang="en-US" sz="4000" dirty="0"/>
          </a:p>
        </p:txBody>
      </p:sp>
    </p:spTree>
    <p:extLst>
      <p:ext uri="{BB962C8B-B14F-4D97-AF65-F5344CB8AC3E}">
        <p14:creationId xmlns:p14="http://schemas.microsoft.com/office/powerpoint/2010/main" val="2032418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يجب ان تكون الاهداف الريادية خاصة بك :</a:t>
            </a:r>
          </a:p>
        </p:txBody>
      </p:sp>
      <p:graphicFrame>
        <p:nvGraphicFramePr>
          <p:cNvPr id="2" name="Diagram 1"/>
          <p:cNvGraphicFramePr/>
          <p:nvPr>
            <p:extLst>
              <p:ext uri="{D42A27DB-BD31-4B8C-83A1-F6EECF244321}">
                <p14:modId xmlns:p14="http://schemas.microsoft.com/office/powerpoint/2010/main" val="537938314"/>
              </p:ext>
            </p:extLst>
          </p:nvPr>
        </p:nvGraphicFramePr>
        <p:xfrm>
          <a:off x="683568" y="1124744"/>
          <a:ext cx="8352928"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48519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يجب ان تكون الاهداف محددة :</a:t>
            </a:r>
          </a:p>
        </p:txBody>
      </p:sp>
      <p:graphicFrame>
        <p:nvGraphicFramePr>
          <p:cNvPr id="2" name="Diagram 1"/>
          <p:cNvGraphicFramePr/>
          <p:nvPr>
            <p:extLst>
              <p:ext uri="{D42A27DB-BD31-4B8C-83A1-F6EECF244321}">
                <p14:modId xmlns:p14="http://schemas.microsoft.com/office/powerpoint/2010/main" val="58736094"/>
              </p:ext>
            </p:extLst>
          </p:nvPr>
        </p:nvGraphicFramePr>
        <p:xfrm>
          <a:off x="34900" y="941016"/>
          <a:ext cx="9109100" cy="52962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11013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يجب ان تكون الاهداف قابلة للقياس :</a:t>
            </a:r>
          </a:p>
        </p:txBody>
      </p:sp>
      <p:graphicFrame>
        <p:nvGraphicFramePr>
          <p:cNvPr id="2" name="Diagram 1"/>
          <p:cNvGraphicFramePr/>
          <p:nvPr>
            <p:extLst>
              <p:ext uri="{D42A27DB-BD31-4B8C-83A1-F6EECF244321}">
                <p14:modId xmlns:p14="http://schemas.microsoft.com/office/powerpoint/2010/main" val="2090662727"/>
              </p:ext>
            </p:extLst>
          </p:nvPr>
        </p:nvGraphicFramePr>
        <p:xfrm>
          <a:off x="107504" y="1397000"/>
          <a:ext cx="8928992" cy="48403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32132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يجدر تحديد الاهداف لفترة زمنية محددة :</a:t>
            </a:r>
          </a:p>
        </p:txBody>
      </p:sp>
      <p:graphicFrame>
        <p:nvGraphicFramePr>
          <p:cNvPr id="2" name="Diagram 1"/>
          <p:cNvGraphicFramePr/>
          <p:nvPr>
            <p:extLst>
              <p:ext uri="{D42A27DB-BD31-4B8C-83A1-F6EECF244321}">
                <p14:modId xmlns:p14="http://schemas.microsoft.com/office/powerpoint/2010/main" val="3908077968"/>
              </p:ext>
            </p:extLst>
          </p:nvPr>
        </p:nvGraphicFramePr>
        <p:xfrm>
          <a:off x="251520" y="1397000"/>
          <a:ext cx="8712968"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2670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تشمل الاهداف كلا من الاهداف القصيرة المدي والطويلة المدي :</a:t>
            </a:r>
          </a:p>
        </p:txBody>
      </p:sp>
      <p:graphicFrame>
        <p:nvGraphicFramePr>
          <p:cNvPr id="2" name="Diagram 1"/>
          <p:cNvGraphicFramePr/>
          <p:nvPr>
            <p:extLst>
              <p:ext uri="{D42A27DB-BD31-4B8C-83A1-F6EECF244321}">
                <p14:modId xmlns:p14="http://schemas.microsoft.com/office/powerpoint/2010/main" val="1132347347"/>
              </p:ext>
            </p:extLst>
          </p:nvPr>
        </p:nvGraphicFramePr>
        <p:xfrm>
          <a:off x="179512" y="1124744"/>
          <a:ext cx="8856984" cy="504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31297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a:t>ادوار الريادة في مؤسسات الاعمال</a:t>
            </a:r>
            <a:endParaRPr lang="en-US" sz="4000"/>
          </a:p>
        </p:txBody>
      </p:sp>
    </p:spTree>
    <p:extLst>
      <p:ext uri="{BB962C8B-B14F-4D97-AF65-F5344CB8AC3E}">
        <p14:creationId xmlns:p14="http://schemas.microsoft.com/office/powerpoint/2010/main" val="1843179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ادوار الريادة في مؤسسات الاعمال</a:t>
            </a:r>
          </a:p>
        </p:txBody>
      </p:sp>
      <p:graphicFrame>
        <p:nvGraphicFramePr>
          <p:cNvPr id="3" name="Diagram 2"/>
          <p:cNvGraphicFramePr/>
          <p:nvPr>
            <p:extLst>
              <p:ext uri="{D42A27DB-BD31-4B8C-83A1-F6EECF244321}">
                <p14:modId xmlns:p14="http://schemas.microsoft.com/office/powerpoint/2010/main" val="1763940611"/>
              </p:ext>
            </p:extLst>
          </p:nvPr>
        </p:nvGraphicFramePr>
        <p:xfrm>
          <a:off x="251520" y="1071638"/>
          <a:ext cx="8784976" cy="57863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23296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a:t>ادوار الريادة في مؤسسات الاعمال</a:t>
            </a:r>
            <a:endParaRPr lang="en-US" sz="4000"/>
          </a:p>
        </p:txBody>
      </p:sp>
    </p:spTree>
    <p:extLst>
      <p:ext uri="{BB962C8B-B14F-4D97-AF65-F5344CB8AC3E}">
        <p14:creationId xmlns:p14="http://schemas.microsoft.com/office/powerpoint/2010/main" val="2130989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اهمية الريادة</a:t>
            </a:r>
          </a:p>
        </p:txBody>
      </p:sp>
      <p:sp>
        <p:nvSpPr>
          <p:cNvPr id="4" name="Freeform 3"/>
          <p:cNvSpPr/>
          <p:nvPr/>
        </p:nvSpPr>
        <p:spPr>
          <a:xfrm>
            <a:off x="6243803" y="1124744"/>
            <a:ext cx="2719638" cy="4696296"/>
          </a:xfrm>
          <a:custGeom>
            <a:avLst/>
            <a:gdLst>
              <a:gd name="connsiteX0" fmla="*/ 0 w 2719638"/>
              <a:gd name="connsiteY0" fmla="*/ 271964 h 4696296"/>
              <a:gd name="connsiteX1" fmla="*/ 271964 w 2719638"/>
              <a:gd name="connsiteY1" fmla="*/ 0 h 4696296"/>
              <a:gd name="connsiteX2" fmla="*/ 2447674 w 2719638"/>
              <a:gd name="connsiteY2" fmla="*/ 0 h 4696296"/>
              <a:gd name="connsiteX3" fmla="*/ 2719638 w 2719638"/>
              <a:gd name="connsiteY3" fmla="*/ 271964 h 4696296"/>
              <a:gd name="connsiteX4" fmla="*/ 2719638 w 2719638"/>
              <a:gd name="connsiteY4" fmla="*/ 4424332 h 4696296"/>
              <a:gd name="connsiteX5" fmla="*/ 2447674 w 2719638"/>
              <a:gd name="connsiteY5" fmla="*/ 4696296 h 4696296"/>
              <a:gd name="connsiteX6" fmla="*/ 271964 w 2719638"/>
              <a:gd name="connsiteY6" fmla="*/ 4696296 h 4696296"/>
              <a:gd name="connsiteX7" fmla="*/ 0 w 2719638"/>
              <a:gd name="connsiteY7" fmla="*/ 4424332 h 4696296"/>
              <a:gd name="connsiteX8" fmla="*/ 0 w 2719638"/>
              <a:gd name="connsiteY8" fmla="*/ 271964 h 46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638" h="4696296">
                <a:moveTo>
                  <a:pt x="0" y="271964"/>
                </a:moveTo>
                <a:cubicBezTo>
                  <a:pt x="0" y="121762"/>
                  <a:pt x="121762" y="0"/>
                  <a:pt x="271964" y="0"/>
                </a:cubicBezTo>
                <a:lnTo>
                  <a:pt x="2447674" y="0"/>
                </a:lnTo>
                <a:cubicBezTo>
                  <a:pt x="2597876" y="0"/>
                  <a:pt x="2719638" y="121762"/>
                  <a:pt x="2719638" y="271964"/>
                </a:cubicBezTo>
                <a:lnTo>
                  <a:pt x="2719638" y="4424332"/>
                </a:lnTo>
                <a:cubicBezTo>
                  <a:pt x="2719638" y="4574534"/>
                  <a:pt x="2597876" y="4696296"/>
                  <a:pt x="2447674" y="4696296"/>
                </a:cubicBezTo>
                <a:lnTo>
                  <a:pt x="271964" y="4696296"/>
                </a:lnTo>
                <a:cubicBezTo>
                  <a:pt x="121762" y="4696296"/>
                  <a:pt x="0" y="4574534"/>
                  <a:pt x="0" y="4424332"/>
                </a:cubicBezTo>
                <a:lnTo>
                  <a:pt x="0" y="271964"/>
                </a:lnTo>
                <a:close/>
              </a:path>
            </a:pathLst>
          </a:custGeom>
          <a:solidFill>
            <a:schemeClr val="accent5"/>
          </a:solidFill>
        </p:spPr>
        <p:style>
          <a:lnRef idx="0">
            <a:schemeClr val="dk1">
              <a:hueOff val="0"/>
              <a:satOff val="0"/>
              <a:lumOff val="0"/>
              <a:alphaOff val="0"/>
            </a:schemeClr>
          </a:lnRef>
          <a:fillRef idx="1">
            <a:scrgbClr r="0" g="0" b="0"/>
          </a:fillRef>
          <a:effectRef idx="0">
            <a:schemeClr val="accent5">
              <a:tint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3378848" numCol="1" spcCol="1270" anchor="ctr" anchorCtr="0">
            <a:noAutofit/>
          </a:bodyPr>
          <a:lstStyle/>
          <a:p>
            <a:pPr lvl="0" algn="ctr" defTabSz="1066800" rtl="1">
              <a:lnSpc>
                <a:spcPct val="90000"/>
              </a:lnSpc>
              <a:spcBef>
                <a:spcPct val="0"/>
              </a:spcBef>
              <a:spcAft>
                <a:spcPct val="35000"/>
              </a:spcAft>
            </a:pPr>
            <a:r>
              <a:rPr lang="ar-EG" sz="2400" kern="1200" dirty="0" smtClean="0"/>
              <a:t>استحداث الوظائف : </a:t>
            </a:r>
            <a:endParaRPr lang="ar-EG" sz="2400" kern="1200" dirty="0"/>
          </a:p>
        </p:txBody>
      </p:sp>
      <p:sp>
        <p:nvSpPr>
          <p:cNvPr id="5" name="Freeform 4"/>
          <p:cNvSpPr/>
          <p:nvPr/>
        </p:nvSpPr>
        <p:spPr>
          <a:xfrm>
            <a:off x="6515767" y="2533632"/>
            <a:ext cx="2175710" cy="3052592"/>
          </a:xfrm>
          <a:custGeom>
            <a:avLst/>
            <a:gdLst>
              <a:gd name="connsiteX0" fmla="*/ 0 w 2175710"/>
              <a:gd name="connsiteY0" fmla="*/ 217571 h 3052592"/>
              <a:gd name="connsiteX1" fmla="*/ 217571 w 2175710"/>
              <a:gd name="connsiteY1" fmla="*/ 0 h 3052592"/>
              <a:gd name="connsiteX2" fmla="*/ 1958139 w 2175710"/>
              <a:gd name="connsiteY2" fmla="*/ 0 h 3052592"/>
              <a:gd name="connsiteX3" fmla="*/ 2175710 w 2175710"/>
              <a:gd name="connsiteY3" fmla="*/ 217571 h 3052592"/>
              <a:gd name="connsiteX4" fmla="*/ 2175710 w 2175710"/>
              <a:gd name="connsiteY4" fmla="*/ 2835021 h 3052592"/>
              <a:gd name="connsiteX5" fmla="*/ 1958139 w 2175710"/>
              <a:gd name="connsiteY5" fmla="*/ 3052592 h 3052592"/>
              <a:gd name="connsiteX6" fmla="*/ 217571 w 2175710"/>
              <a:gd name="connsiteY6" fmla="*/ 3052592 h 3052592"/>
              <a:gd name="connsiteX7" fmla="*/ 0 w 2175710"/>
              <a:gd name="connsiteY7" fmla="*/ 2835021 h 3052592"/>
              <a:gd name="connsiteX8" fmla="*/ 0 w 2175710"/>
              <a:gd name="connsiteY8" fmla="*/ 217571 h 305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5710" h="3052592">
                <a:moveTo>
                  <a:pt x="0" y="217571"/>
                </a:moveTo>
                <a:cubicBezTo>
                  <a:pt x="0" y="97410"/>
                  <a:pt x="97410" y="0"/>
                  <a:pt x="217571" y="0"/>
                </a:cubicBezTo>
                <a:lnTo>
                  <a:pt x="1958139" y="0"/>
                </a:lnTo>
                <a:cubicBezTo>
                  <a:pt x="2078300" y="0"/>
                  <a:pt x="2175710" y="97410"/>
                  <a:pt x="2175710" y="217571"/>
                </a:cubicBezTo>
                <a:lnTo>
                  <a:pt x="2175710" y="2835021"/>
                </a:lnTo>
                <a:cubicBezTo>
                  <a:pt x="2175710" y="2955182"/>
                  <a:pt x="2078300" y="3052592"/>
                  <a:pt x="1958139" y="3052592"/>
                </a:cubicBezTo>
                <a:lnTo>
                  <a:pt x="217571" y="3052592"/>
                </a:lnTo>
                <a:cubicBezTo>
                  <a:pt x="97410" y="3052592"/>
                  <a:pt x="0" y="2955182"/>
                  <a:pt x="0" y="2835021"/>
                </a:cubicBezTo>
                <a:lnTo>
                  <a:pt x="0" y="217571"/>
                </a:lnTo>
                <a:close/>
              </a:path>
            </a:pathLst>
          </a:custGeom>
          <a:solidFill>
            <a:srgbClr val="00B0F0"/>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124684" tIns="109444" rIns="124684" bIns="109444" numCol="1" spcCol="1270" anchor="ctr" anchorCtr="0">
            <a:noAutofit/>
          </a:bodyPr>
          <a:lstStyle/>
          <a:p>
            <a:pPr lvl="0" algn="justLow" defTabSz="1066800" rtl="1">
              <a:lnSpc>
                <a:spcPct val="90000"/>
              </a:lnSpc>
              <a:spcBef>
                <a:spcPct val="0"/>
              </a:spcBef>
              <a:spcAft>
                <a:spcPct val="35000"/>
              </a:spcAft>
            </a:pPr>
            <a:r>
              <a:rPr lang="ar-EG" sz="2400" kern="1200" dirty="0" smtClean="0"/>
              <a:t>يستحدث الرياديون لانفسهم وللاخرين. فهم ارباب العمل ، وبالتالي يساهمون في حل مشكلة البطالة.</a:t>
            </a:r>
            <a:endParaRPr lang="ar-EG" sz="2400" kern="1200" dirty="0"/>
          </a:p>
        </p:txBody>
      </p:sp>
      <p:sp>
        <p:nvSpPr>
          <p:cNvPr id="6" name="Freeform 5"/>
          <p:cNvSpPr/>
          <p:nvPr/>
        </p:nvSpPr>
        <p:spPr>
          <a:xfrm>
            <a:off x="3320192" y="1124744"/>
            <a:ext cx="2719638" cy="4696296"/>
          </a:xfrm>
          <a:custGeom>
            <a:avLst/>
            <a:gdLst>
              <a:gd name="connsiteX0" fmla="*/ 0 w 2719638"/>
              <a:gd name="connsiteY0" fmla="*/ 271964 h 4696296"/>
              <a:gd name="connsiteX1" fmla="*/ 271964 w 2719638"/>
              <a:gd name="connsiteY1" fmla="*/ 0 h 4696296"/>
              <a:gd name="connsiteX2" fmla="*/ 2447674 w 2719638"/>
              <a:gd name="connsiteY2" fmla="*/ 0 h 4696296"/>
              <a:gd name="connsiteX3" fmla="*/ 2719638 w 2719638"/>
              <a:gd name="connsiteY3" fmla="*/ 271964 h 4696296"/>
              <a:gd name="connsiteX4" fmla="*/ 2719638 w 2719638"/>
              <a:gd name="connsiteY4" fmla="*/ 4424332 h 4696296"/>
              <a:gd name="connsiteX5" fmla="*/ 2447674 w 2719638"/>
              <a:gd name="connsiteY5" fmla="*/ 4696296 h 4696296"/>
              <a:gd name="connsiteX6" fmla="*/ 271964 w 2719638"/>
              <a:gd name="connsiteY6" fmla="*/ 4696296 h 4696296"/>
              <a:gd name="connsiteX7" fmla="*/ 0 w 2719638"/>
              <a:gd name="connsiteY7" fmla="*/ 4424332 h 4696296"/>
              <a:gd name="connsiteX8" fmla="*/ 0 w 2719638"/>
              <a:gd name="connsiteY8" fmla="*/ 271964 h 46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638" h="4696296">
                <a:moveTo>
                  <a:pt x="0" y="271964"/>
                </a:moveTo>
                <a:cubicBezTo>
                  <a:pt x="0" y="121762"/>
                  <a:pt x="121762" y="0"/>
                  <a:pt x="271964" y="0"/>
                </a:cubicBezTo>
                <a:lnTo>
                  <a:pt x="2447674" y="0"/>
                </a:lnTo>
                <a:cubicBezTo>
                  <a:pt x="2597876" y="0"/>
                  <a:pt x="2719638" y="121762"/>
                  <a:pt x="2719638" y="271964"/>
                </a:cubicBezTo>
                <a:lnTo>
                  <a:pt x="2719638" y="4424332"/>
                </a:lnTo>
                <a:cubicBezTo>
                  <a:pt x="2719638" y="4574534"/>
                  <a:pt x="2597876" y="4696296"/>
                  <a:pt x="2447674" y="4696296"/>
                </a:cubicBezTo>
                <a:lnTo>
                  <a:pt x="271964" y="4696296"/>
                </a:lnTo>
                <a:cubicBezTo>
                  <a:pt x="121762" y="4696296"/>
                  <a:pt x="0" y="4574534"/>
                  <a:pt x="0" y="4424332"/>
                </a:cubicBezTo>
                <a:lnTo>
                  <a:pt x="0" y="271964"/>
                </a:lnTo>
                <a:close/>
              </a:path>
            </a:pathLst>
          </a:custGeom>
          <a:solidFill>
            <a:schemeClr val="accent1"/>
          </a:solidFill>
        </p:spPr>
        <p:style>
          <a:lnRef idx="0">
            <a:schemeClr val="dk1">
              <a:hueOff val="0"/>
              <a:satOff val="0"/>
              <a:lumOff val="0"/>
              <a:alphaOff val="0"/>
            </a:schemeClr>
          </a:lnRef>
          <a:fillRef idx="1">
            <a:scrgbClr r="0" g="0" b="0"/>
          </a:fillRef>
          <a:effectRef idx="0">
            <a:schemeClr val="accent5">
              <a:tint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3378848" numCol="1" spcCol="1270" anchor="ctr" anchorCtr="0">
            <a:noAutofit/>
          </a:bodyPr>
          <a:lstStyle/>
          <a:p>
            <a:pPr lvl="0" algn="ctr" defTabSz="1066800" rtl="1">
              <a:lnSpc>
                <a:spcPct val="90000"/>
              </a:lnSpc>
              <a:spcBef>
                <a:spcPct val="0"/>
              </a:spcBef>
              <a:spcAft>
                <a:spcPct val="35000"/>
              </a:spcAft>
            </a:pPr>
            <a:r>
              <a:rPr lang="ar-EG" sz="2400" kern="1200" dirty="0" smtClean="0"/>
              <a:t>استثمار الموارد المحلية : </a:t>
            </a:r>
            <a:endParaRPr lang="ar-EG" sz="2400" kern="1200" dirty="0"/>
          </a:p>
        </p:txBody>
      </p:sp>
      <p:sp>
        <p:nvSpPr>
          <p:cNvPr id="7" name="Freeform 6"/>
          <p:cNvSpPr/>
          <p:nvPr/>
        </p:nvSpPr>
        <p:spPr>
          <a:xfrm>
            <a:off x="3592156" y="2533632"/>
            <a:ext cx="2175710" cy="3052592"/>
          </a:xfrm>
          <a:custGeom>
            <a:avLst/>
            <a:gdLst>
              <a:gd name="connsiteX0" fmla="*/ 0 w 2175710"/>
              <a:gd name="connsiteY0" fmla="*/ 217571 h 3052592"/>
              <a:gd name="connsiteX1" fmla="*/ 217571 w 2175710"/>
              <a:gd name="connsiteY1" fmla="*/ 0 h 3052592"/>
              <a:gd name="connsiteX2" fmla="*/ 1958139 w 2175710"/>
              <a:gd name="connsiteY2" fmla="*/ 0 h 3052592"/>
              <a:gd name="connsiteX3" fmla="*/ 2175710 w 2175710"/>
              <a:gd name="connsiteY3" fmla="*/ 217571 h 3052592"/>
              <a:gd name="connsiteX4" fmla="*/ 2175710 w 2175710"/>
              <a:gd name="connsiteY4" fmla="*/ 2835021 h 3052592"/>
              <a:gd name="connsiteX5" fmla="*/ 1958139 w 2175710"/>
              <a:gd name="connsiteY5" fmla="*/ 3052592 h 3052592"/>
              <a:gd name="connsiteX6" fmla="*/ 217571 w 2175710"/>
              <a:gd name="connsiteY6" fmla="*/ 3052592 h 3052592"/>
              <a:gd name="connsiteX7" fmla="*/ 0 w 2175710"/>
              <a:gd name="connsiteY7" fmla="*/ 2835021 h 3052592"/>
              <a:gd name="connsiteX8" fmla="*/ 0 w 2175710"/>
              <a:gd name="connsiteY8" fmla="*/ 217571 h 305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5710" h="3052592">
                <a:moveTo>
                  <a:pt x="0" y="217571"/>
                </a:moveTo>
                <a:cubicBezTo>
                  <a:pt x="0" y="97410"/>
                  <a:pt x="97410" y="0"/>
                  <a:pt x="217571" y="0"/>
                </a:cubicBezTo>
                <a:lnTo>
                  <a:pt x="1958139" y="0"/>
                </a:lnTo>
                <a:cubicBezTo>
                  <a:pt x="2078300" y="0"/>
                  <a:pt x="2175710" y="97410"/>
                  <a:pt x="2175710" y="217571"/>
                </a:cubicBezTo>
                <a:lnTo>
                  <a:pt x="2175710" y="2835021"/>
                </a:lnTo>
                <a:cubicBezTo>
                  <a:pt x="2175710" y="2955182"/>
                  <a:pt x="2078300" y="3052592"/>
                  <a:pt x="1958139" y="3052592"/>
                </a:cubicBezTo>
                <a:lnTo>
                  <a:pt x="217571" y="3052592"/>
                </a:lnTo>
                <a:cubicBezTo>
                  <a:pt x="97410" y="3052592"/>
                  <a:pt x="0" y="2955182"/>
                  <a:pt x="0" y="2835021"/>
                </a:cubicBezTo>
                <a:lnTo>
                  <a:pt x="0" y="217571"/>
                </a:lnTo>
                <a:close/>
              </a:path>
            </a:pathLst>
          </a:custGeom>
          <a:solidFill>
            <a:srgbClr val="00B050"/>
          </a:solidFill>
        </p:spPr>
        <p:style>
          <a:lnRef idx="2">
            <a:schemeClr val="lt1">
              <a:hueOff val="0"/>
              <a:satOff val="0"/>
              <a:lumOff val="0"/>
              <a:alphaOff val="0"/>
            </a:schemeClr>
          </a:lnRef>
          <a:fillRef idx="1">
            <a:scrgbClr r="0" g="0" b="0"/>
          </a:fillRef>
          <a:effectRef idx="0">
            <a:schemeClr val="accent5">
              <a:hueOff val="1628513"/>
              <a:satOff val="5598"/>
              <a:lumOff val="-26863"/>
              <a:alphaOff val="0"/>
            </a:schemeClr>
          </a:effectRef>
          <a:fontRef idx="minor">
            <a:schemeClr val="lt1"/>
          </a:fontRef>
        </p:style>
        <p:txBody>
          <a:bodyPr spcFirstLastPara="0" vert="horz" wrap="square" lIns="124684" tIns="109444" rIns="124684" bIns="109444" numCol="1" spcCol="1270" anchor="ctr" anchorCtr="0">
            <a:noAutofit/>
          </a:bodyPr>
          <a:lstStyle/>
          <a:p>
            <a:pPr lvl="0" algn="justLow" defTabSz="1066800" rtl="1">
              <a:lnSpc>
                <a:spcPct val="90000"/>
              </a:lnSpc>
              <a:spcBef>
                <a:spcPct val="0"/>
              </a:spcBef>
              <a:spcAft>
                <a:spcPct val="35000"/>
              </a:spcAft>
            </a:pPr>
            <a:r>
              <a:rPr lang="ar-EG" sz="2400" kern="1200" dirty="0" smtClean="0"/>
              <a:t>عندما يستخدم الرياديون القدرة علي تحديد فرص الاعمال ، وتحديد موقعها في مناطق ملائمة ، بما فيها المناطق الريفية.</a:t>
            </a:r>
            <a:endParaRPr lang="ar-EG" sz="2400" kern="1200" dirty="0"/>
          </a:p>
        </p:txBody>
      </p:sp>
      <p:sp>
        <p:nvSpPr>
          <p:cNvPr id="8" name="Freeform 7"/>
          <p:cNvSpPr/>
          <p:nvPr/>
        </p:nvSpPr>
        <p:spPr>
          <a:xfrm>
            <a:off x="396582" y="1124744"/>
            <a:ext cx="2719638" cy="4696296"/>
          </a:xfrm>
          <a:custGeom>
            <a:avLst/>
            <a:gdLst>
              <a:gd name="connsiteX0" fmla="*/ 0 w 2719638"/>
              <a:gd name="connsiteY0" fmla="*/ 271964 h 4696296"/>
              <a:gd name="connsiteX1" fmla="*/ 271964 w 2719638"/>
              <a:gd name="connsiteY1" fmla="*/ 0 h 4696296"/>
              <a:gd name="connsiteX2" fmla="*/ 2447674 w 2719638"/>
              <a:gd name="connsiteY2" fmla="*/ 0 h 4696296"/>
              <a:gd name="connsiteX3" fmla="*/ 2719638 w 2719638"/>
              <a:gd name="connsiteY3" fmla="*/ 271964 h 4696296"/>
              <a:gd name="connsiteX4" fmla="*/ 2719638 w 2719638"/>
              <a:gd name="connsiteY4" fmla="*/ 4424332 h 4696296"/>
              <a:gd name="connsiteX5" fmla="*/ 2447674 w 2719638"/>
              <a:gd name="connsiteY5" fmla="*/ 4696296 h 4696296"/>
              <a:gd name="connsiteX6" fmla="*/ 271964 w 2719638"/>
              <a:gd name="connsiteY6" fmla="*/ 4696296 h 4696296"/>
              <a:gd name="connsiteX7" fmla="*/ 0 w 2719638"/>
              <a:gd name="connsiteY7" fmla="*/ 4424332 h 4696296"/>
              <a:gd name="connsiteX8" fmla="*/ 0 w 2719638"/>
              <a:gd name="connsiteY8" fmla="*/ 271964 h 46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638" h="4696296">
                <a:moveTo>
                  <a:pt x="0" y="271964"/>
                </a:moveTo>
                <a:cubicBezTo>
                  <a:pt x="0" y="121762"/>
                  <a:pt x="121762" y="0"/>
                  <a:pt x="271964" y="0"/>
                </a:cubicBezTo>
                <a:lnTo>
                  <a:pt x="2447674" y="0"/>
                </a:lnTo>
                <a:cubicBezTo>
                  <a:pt x="2597876" y="0"/>
                  <a:pt x="2719638" y="121762"/>
                  <a:pt x="2719638" y="271964"/>
                </a:cubicBezTo>
                <a:lnTo>
                  <a:pt x="2719638" y="4424332"/>
                </a:lnTo>
                <a:cubicBezTo>
                  <a:pt x="2719638" y="4574534"/>
                  <a:pt x="2597876" y="4696296"/>
                  <a:pt x="2447674" y="4696296"/>
                </a:cubicBezTo>
                <a:lnTo>
                  <a:pt x="271964" y="4696296"/>
                </a:lnTo>
                <a:cubicBezTo>
                  <a:pt x="121762" y="4696296"/>
                  <a:pt x="0" y="4574534"/>
                  <a:pt x="0" y="4424332"/>
                </a:cubicBezTo>
                <a:lnTo>
                  <a:pt x="0" y="271964"/>
                </a:lnTo>
                <a:close/>
              </a:path>
            </a:pathLst>
          </a:custGeom>
          <a:solidFill>
            <a:srgbClr val="FAF6A4"/>
          </a:solidFill>
        </p:spPr>
        <p:style>
          <a:lnRef idx="0">
            <a:schemeClr val="dk1">
              <a:hueOff val="0"/>
              <a:satOff val="0"/>
              <a:lumOff val="0"/>
              <a:alphaOff val="0"/>
            </a:schemeClr>
          </a:lnRef>
          <a:fillRef idx="1">
            <a:scrgbClr r="0" g="0" b="0"/>
          </a:fillRef>
          <a:effectRef idx="0">
            <a:schemeClr val="accent5">
              <a:tint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3378848" numCol="1" spcCol="1270" anchor="ctr" anchorCtr="0">
            <a:noAutofit/>
          </a:bodyPr>
          <a:lstStyle/>
          <a:p>
            <a:pPr lvl="0" algn="ctr" defTabSz="1066800" rtl="1">
              <a:lnSpc>
                <a:spcPct val="90000"/>
              </a:lnSpc>
              <a:spcBef>
                <a:spcPct val="0"/>
              </a:spcBef>
              <a:spcAft>
                <a:spcPct val="35000"/>
              </a:spcAft>
            </a:pPr>
            <a:r>
              <a:rPr lang="ar-EG" sz="2400" kern="1200" dirty="0" smtClean="0"/>
              <a:t>لا مركزية مؤسسات الاعمال وتنوعها : </a:t>
            </a:r>
            <a:endParaRPr lang="ar-EG" sz="2400" kern="1200" dirty="0"/>
          </a:p>
        </p:txBody>
      </p:sp>
      <p:sp>
        <p:nvSpPr>
          <p:cNvPr id="9" name="Freeform 8"/>
          <p:cNvSpPr/>
          <p:nvPr/>
        </p:nvSpPr>
        <p:spPr>
          <a:xfrm>
            <a:off x="668545" y="2533632"/>
            <a:ext cx="2175710" cy="3052592"/>
          </a:xfrm>
          <a:custGeom>
            <a:avLst/>
            <a:gdLst>
              <a:gd name="connsiteX0" fmla="*/ 0 w 2175710"/>
              <a:gd name="connsiteY0" fmla="*/ 217571 h 3052592"/>
              <a:gd name="connsiteX1" fmla="*/ 217571 w 2175710"/>
              <a:gd name="connsiteY1" fmla="*/ 0 h 3052592"/>
              <a:gd name="connsiteX2" fmla="*/ 1958139 w 2175710"/>
              <a:gd name="connsiteY2" fmla="*/ 0 h 3052592"/>
              <a:gd name="connsiteX3" fmla="*/ 2175710 w 2175710"/>
              <a:gd name="connsiteY3" fmla="*/ 217571 h 3052592"/>
              <a:gd name="connsiteX4" fmla="*/ 2175710 w 2175710"/>
              <a:gd name="connsiteY4" fmla="*/ 2835021 h 3052592"/>
              <a:gd name="connsiteX5" fmla="*/ 1958139 w 2175710"/>
              <a:gd name="connsiteY5" fmla="*/ 3052592 h 3052592"/>
              <a:gd name="connsiteX6" fmla="*/ 217571 w 2175710"/>
              <a:gd name="connsiteY6" fmla="*/ 3052592 h 3052592"/>
              <a:gd name="connsiteX7" fmla="*/ 0 w 2175710"/>
              <a:gd name="connsiteY7" fmla="*/ 2835021 h 3052592"/>
              <a:gd name="connsiteX8" fmla="*/ 0 w 2175710"/>
              <a:gd name="connsiteY8" fmla="*/ 217571 h 305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5710" h="3052592">
                <a:moveTo>
                  <a:pt x="0" y="217571"/>
                </a:moveTo>
                <a:cubicBezTo>
                  <a:pt x="0" y="97410"/>
                  <a:pt x="97410" y="0"/>
                  <a:pt x="217571" y="0"/>
                </a:cubicBezTo>
                <a:lnTo>
                  <a:pt x="1958139" y="0"/>
                </a:lnTo>
                <a:cubicBezTo>
                  <a:pt x="2078300" y="0"/>
                  <a:pt x="2175710" y="97410"/>
                  <a:pt x="2175710" y="217571"/>
                </a:cubicBezTo>
                <a:lnTo>
                  <a:pt x="2175710" y="2835021"/>
                </a:lnTo>
                <a:cubicBezTo>
                  <a:pt x="2175710" y="2955182"/>
                  <a:pt x="2078300" y="3052592"/>
                  <a:pt x="1958139" y="3052592"/>
                </a:cubicBezTo>
                <a:lnTo>
                  <a:pt x="217571" y="3052592"/>
                </a:lnTo>
                <a:cubicBezTo>
                  <a:pt x="97410" y="3052592"/>
                  <a:pt x="0" y="2955182"/>
                  <a:pt x="0" y="2835021"/>
                </a:cubicBezTo>
                <a:lnTo>
                  <a:pt x="0" y="217571"/>
                </a:lnTo>
                <a:close/>
              </a:path>
            </a:pathLst>
          </a:custGeom>
          <a:solidFill>
            <a:srgbClr val="D77829"/>
          </a:solidFill>
        </p:spPr>
        <p:style>
          <a:lnRef idx="2">
            <a:schemeClr val="lt1">
              <a:hueOff val="0"/>
              <a:satOff val="0"/>
              <a:lumOff val="0"/>
              <a:alphaOff val="0"/>
            </a:schemeClr>
          </a:lnRef>
          <a:fillRef idx="1">
            <a:scrgbClr r="0" g="0" b="0"/>
          </a:fillRef>
          <a:effectRef idx="0">
            <a:schemeClr val="accent5">
              <a:hueOff val="3257026"/>
              <a:satOff val="11196"/>
              <a:lumOff val="-53726"/>
              <a:alphaOff val="0"/>
            </a:schemeClr>
          </a:effectRef>
          <a:fontRef idx="minor">
            <a:schemeClr val="lt1"/>
          </a:fontRef>
        </p:style>
        <p:txBody>
          <a:bodyPr spcFirstLastPara="0" vert="horz" wrap="square" lIns="124684" tIns="109444" rIns="124684" bIns="109444" numCol="1" spcCol="1270" anchor="ctr" anchorCtr="0">
            <a:noAutofit/>
          </a:bodyPr>
          <a:lstStyle/>
          <a:p>
            <a:pPr lvl="0" algn="justLow" defTabSz="1066800" rtl="1">
              <a:lnSpc>
                <a:spcPct val="90000"/>
              </a:lnSpc>
              <a:spcBef>
                <a:spcPct val="0"/>
              </a:spcBef>
              <a:spcAft>
                <a:spcPct val="35000"/>
              </a:spcAft>
            </a:pPr>
            <a:r>
              <a:rPr lang="ar-EG" sz="2400" kern="1200" dirty="0" smtClean="0"/>
              <a:t>يملك الرياديون القدرة علي تحديد فرص الاعمال ، وتحديد موقعها في مناطق ملائمة ، بما فيها المناطق الريفية.</a:t>
            </a:r>
            <a:endParaRPr lang="ar-EG" sz="2400" kern="1200" dirty="0"/>
          </a:p>
        </p:txBody>
      </p:sp>
    </p:spTree>
    <p:extLst>
      <p:ext uri="{BB962C8B-B14F-4D97-AF65-F5344CB8AC3E}">
        <p14:creationId xmlns:p14="http://schemas.microsoft.com/office/powerpoint/2010/main" val="1797093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circle(in)">
                                      <p:cBhvr>
                                        <p:cTn id="22" dur="20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arn(inVertical)">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circle(in)">
                                      <p:cBhvr>
                                        <p:cTn id="3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تعريف إدارة المشروع</a:t>
            </a:r>
            <a:endParaRPr lang="ar-EG" sz="3200" b="1" dirty="0">
              <a:solidFill>
                <a:schemeClr val="bg1"/>
              </a:solidFill>
            </a:endParaRPr>
          </a:p>
        </p:txBody>
      </p:sp>
      <p:graphicFrame>
        <p:nvGraphicFramePr>
          <p:cNvPr id="2" name="Diagram 1"/>
          <p:cNvGraphicFramePr/>
          <p:nvPr>
            <p:extLst>
              <p:ext uri="{D42A27DB-BD31-4B8C-83A1-F6EECF244321}">
                <p14:modId xmlns:p14="http://schemas.microsoft.com/office/powerpoint/2010/main" val="402776571"/>
              </p:ext>
            </p:extLst>
          </p:nvPr>
        </p:nvGraphicFramePr>
        <p:xfrm>
          <a:off x="683568" y="1556792"/>
          <a:ext cx="7488832"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0793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اهمية الريادة</a:t>
            </a:r>
          </a:p>
        </p:txBody>
      </p:sp>
      <p:sp>
        <p:nvSpPr>
          <p:cNvPr id="4" name="Freeform 3"/>
          <p:cNvSpPr/>
          <p:nvPr/>
        </p:nvSpPr>
        <p:spPr>
          <a:xfrm>
            <a:off x="6243803" y="1124744"/>
            <a:ext cx="2719638" cy="4696296"/>
          </a:xfrm>
          <a:custGeom>
            <a:avLst/>
            <a:gdLst>
              <a:gd name="connsiteX0" fmla="*/ 0 w 2719638"/>
              <a:gd name="connsiteY0" fmla="*/ 271964 h 4696296"/>
              <a:gd name="connsiteX1" fmla="*/ 271964 w 2719638"/>
              <a:gd name="connsiteY1" fmla="*/ 0 h 4696296"/>
              <a:gd name="connsiteX2" fmla="*/ 2447674 w 2719638"/>
              <a:gd name="connsiteY2" fmla="*/ 0 h 4696296"/>
              <a:gd name="connsiteX3" fmla="*/ 2719638 w 2719638"/>
              <a:gd name="connsiteY3" fmla="*/ 271964 h 4696296"/>
              <a:gd name="connsiteX4" fmla="*/ 2719638 w 2719638"/>
              <a:gd name="connsiteY4" fmla="*/ 4424332 h 4696296"/>
              <a:gd name="connsiteX5" fmla="*/ 2447674 w 2719638"/>
              <a:gd name="connsiteY5" fmla="*/ 4696296 h 4696296"/>
              <a:gd name="connsiteX6" fmla="*/ 271964 w 2719638"/>
              <a:gd name="connsiteY6" fmla="*/ 4696296 h 4696296"/>
              <a:gd name="connsiteX7" fmla="*/ 0 w 2719638"/>
              <a:gd name="connsiteY7" fmla="*/ 4424332 h 4696296"/>
              <a:gd name="connsiteX8" fmla="*/ 0 w 2719638"/>
              <a:gd name="connsiteY8" fmla="*/ 271964 h 46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638" h="4696296">
                <a:moveTo>
                  <a:pt x="0" y="271964"/>
                </a:moveTo>
                <a:cubicBezTo>
                  <a:pt x="0" y="121762"/>
                  <a:pt x="121762" y="0"/>
                  <a:pt x="271964" y="0"/>
                </a:cubicBezTo>
                <a:lnTo>
                  <a:pt x="2447674" y="0"/>
                </a:lnTo>
                <a:cubicBezTo>
                  <a:pt x="2597876" y="0"/>
                  <a:pt x="2719638" y="121762"/>
                  <a:pt x="2719638" y="271964"/>
                </a:cubicBezTo>
                <a:lnTo>
                  <a:pt x="2719638" y="4424332"/>
                </a:lnTo>
                <a:cubicBezTo>
                  <a:pt x="2719638" y="4574534"/>
                  <a:pt x="2597876" y="4696296"/>
                  <a:pt x="2447674" y="4696296"/>
                </a:cubicBezTo>
                <a:lnTo>
                  <a:pt x="271964" y="4696296"/>
                </a:lnTo>
                <a:cubicBezTo>
                  <a:pt x="121762" y="4696296"/>
                  <a:pt x="0" y="4574534"/>
                  <a:pt x="0" y="4424332"/>
                </a:cubicBezTo>
                <a:lnTo>
                  <a:pt x="0" y="271964"/>
                </a:lnTo>
                <a:close/>
              </a:path>
            </a:pathLst>
          </a:custGeom>
          <a:solidFill>
            <a:schemeClr val="accent2">
              <a:lumMod val="40000"/>
              <a:lumOff val="60000"/>
            </a:schemeClr>
          </a:solidFill>
        </p:spPr>
        <p:style>
          <a:lnRef idx="0">
            <a:schemeClr val="dk1">
              <a:hueOff val="0"/>
              <a:satOff val="0"/>
              <a:lumOff val="0"/>
              <a:alphaOff val="0"/>
            </a:schemeClr>
          </a:lnRef>
          <a:fillRef idx="1">
            <a:scrgbClr r="0" g="0" b="0"/>
          </a:fillRef>
          <a:effectRef idx="0">
            <a:schemeClr val="accent5">
              <a:tint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3378848" numCol="1" spcCol="1270" anchor="ctr" anchorCtr="0">
            <a:noAutofit/>
          </a:bodyPr>
          <a:lstStyle/>
          <a:p>
            <a:pPr lvl="0" algn="ctr" defTabSz="1066800" rtl="1">
              <a:lnSpc>
                <a:spcPct val="90000"/>
              </a:lnSpc>
              <a:spcBef>
                <a:spcPct val="0"/>
              </a:spcBef>
              <a:spcAft>
                <a:spcPct val="35000"/>
              </a:spcAft>
            </a:pPr>
            <a:r>
              <a:rPr lang="ar-EG" sz="2400" kern="1200" dirty="0" smtClean="0"/>
              <a:t>تعزيز التكنولوجيا : </a:t>
            </a:r>
            <a:endParaRPr lang="ar-EG" sz="2400" kern="1200" dirty="0"/>
          </a:p>
        </p:txBody>
      </p:sp>
      <p:sp>
        <p:nvSpPr>
          <p:cNvPr id="5" name="Freeform 4"/>
          <p:cNvSpPr/>
          <p:nvPr/>
        </p:nvSpPr>
        <p:spPr>
          <a:xfrm>
            <a:off x="6515767" y="2533632"/>
            <a:ext cx="2175710" cy="3052592"/>
          </a:xfrm>
          <a:custGeom>
            <a:avLst/>
            <a:gdLst>
              <a:gd name="connsiteX0" fmla="*/ 0 w 2175710"/>
              <a:gd name="connsiteY0" fmla="*/ 217571 h 3052592"/>
              <a:gd name="connsiteX1" fmla="*/ 217571 w 2175710"/>
              <a:gd name="connsiteY1" fmla="*/ 0 h 3052592"/>
              <a:gd name="connsiteX2" fmla="*/ 1958139 w 2175710"/>
              <a:gd name="connsiteY2" fmla="*/ 0 h 3052592"/>
              <a:gd name="connsiteX3" fmla="*/ 2175710 w 2175710"/>
              <a:gd name="connsiteY3" fmla="*/ 217571 h 3052592"/>
              <a:gd name="connsiteX4" fmla="*/ 2175710 w 2175710"/>
              <a:gd name="connsiteY4" fmla="*/ 2835021 h 3052592"/>
              <a:gd name="connsiteX5" fmla="*/ 1958139 w 2175710"/>
              <a:gd name="connsiteY5" fmla="*/ 3052592 h 3052592"/>
              <a:gd name="connsiteX6" fmla="*/ 217571 w 2175710"/>
              <a:gd name="connsiteY6" fmla="*/ 3052592 h 3052592"/>
              <a:gd name="connsiteX7" fmla="*/ 0 w 2175710"/>
              <a:gd name="connsiteY7" fmla="*/ 2835021 h 3052592"/>
              <a:gd name="connsiteX8" fmla="*/ 0 w 2175710"/>
              <a:gd name="connsiteY8" fmla="*/ 217571 h 305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5710" h="3052592">
                <a:moveTo>
                  <a:pt x="0" y="217571"/>
                </a:moveTo>
                <a:cubicBezTo>
                  <a:pt x="0" y="97410"/>
                  <a:pt x="97410" y="0"/>
                  <a:pt x="217571" y="0"/>
                </a:cubicBezTo>
                <a:lnTo>
                  <a:pt x="1958139" y="0"/>
                </a:lnTo>
                <a:cubicBezTo>
                  <a:pt x="2078300" y="0"/>
                  <a:pt x="2175710" y="97410"/>
                  <a:pt x="2175710" y="217571"/>
                </a:cubicBezTo>
                <a:lnTo>
                  <a:pt x="2175710" y="2835021"/>
                </a:lnTo>
                <a:cubicBezTo>
                  <a:pt x="2175710" y="2955182"/>
                  <a:pt x="2078300" y="3052592"/>
                  <a:pt x="1958139" y="3052592"/>
                </a:cubicBezTo>
                <a:lnTo>
                  <a:pt x="217571" y="3052592"/>
                </a:lnTo>
                <a:cubicBezTo>
                  <a:pt x="97410" y="3052592"/>
                  <a:pt x="0" y="2955182"/>
                  <a:pt x="0" y="2835021"/>
                </a:cubicBezTo>
                <a:lnTo>
                  <a:pt x="0" y="217571"/>
                </a:lnTo>
                <a:close/>
              </a:path>
            </a:pathLst>
          </a:custGeom>
          <a:solidFill>
            <a:srgbClr val="00B0F0"/>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124684" tIns="109444" rIns="124684" bIns="109444" numCol="1" spcCol="1270" anchor="ctr" anchorCtr="0">
            <a:noAutofit/>
          </a:bodyPr>
          <a:lstStyle/>
          <a:p>
            <a:pPr lvl="0" algn="justLow" defTabSz="1066800" rtl="1">
              <a:lnSpc>
                <a:spcPct val="90000"/>
              </a:lnSpc>
              <a:spcBef>
                <a:spcPct val="0"/>
              </a:spcBef>
              <a:spcAft>
                <a:spcPct val="35000"/>
              </a:spcAft>
            </a:pPr>
            <a:r>
              <a:rPr lang="ar-EG" sz="2400" kern="1200" dirty="0" smtClean="0"/>
              <a:t>يتمكن الرياديون من المساهمة ، من خلال ابداعهم ، في استخدام التكنولوجيا وتطويرها.</a:t>
            </a:r>
            <a:endParaRPr lang="ar-EG" sz="2400" kern="1200" dirty="0"/>
          </a:p>
        </p:txBody>
      </p:sp>
      <p:sp>
        <p:nvSpPr>
          <p:cNvPr id="6" name="Freeform 5"/>
          <p:cNvSpPr/>
          <p:nvPr/>
        </p:nvSpPr>
        <p:spPr>
          <a:xfrm>
            <a:off x="3320192" y="1124744"/>
            <a:ext cx="2719638" cy="4696296"/>
          </a:xfrm>
          <a:custGeom>
            <a:avLst/>
            <a:gdLst>
              <a:gd name="connsiteX0" fmla="*/ 0 w 2719638"/>
              <a:gd name="connsiteY0" fmla="*/ 271964 h 4696296"/>
              <a:gd name="connsiteX1" fmla="*/ 271964 w 2719638"/>
              <a:gd name="connsiteY1" fmla="*/ 0 h 4696296"/>
              <a:gd name="connsiteX2" fmla="*/ 2447674 w 2719638"/>
              <a:gd name="connsiteY2" fmla="*/ 0 h 4696296"/>
              <a:gd name="connsiteX3" fmla="*/ 2719638 w 2719638"/>
              <a:gd name="connsiteY3" fmla="*/ 271964 h 4696296"/>
              <a:gd name="connsiteX4" fmla="*/ 2719638 w 2719638"/>
              <a:gd name="connsiteY4" fmla="*/ 4424332 h 4696296"/>
              <a:gd name="connsiteX5" fmla="*/ 2447674 w 2719638"/>
              <a:gd name="connsiteY5" fmla="*/ 4696296 h 4696296"/>
              <a:gd name="connsiteX6" fmla="*/ 271964 w 2719638"/>
              <a:gd name="connsiteY6" fmla="*/ 4696296 h 4696296"/>
              <a:gd name="connsiteX7" fmla="*/ 0 w 2719638"/>
              <a:gd name="connsiteY7" fmla="*/ 4424332 h 4696296"/>
              <a:gd name="connsiteX8" fmla="*/ 0 w 2719638"/>
              <a:gd name="connsiteY8" fmla="*/ 271964 h 46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638" h="4696296">
                <a:moveTo>
                  <a:pt x="0" y="271964"/>
                </a:moveTo>
                <a:cubicBezTo>
                  <a:pt x="0" y="121762"/>
                  <a:pt x="121762" y="0"/>
                  <a:pt x="271964" y="0"/>
                </a:cubicBezTo>
                <a:lnTo>
                  <a:pt x="2447674" y="0"/>
                </a:lnTo>
                <a:cubicBezTo>
                  <a:pt x="2597876" y="0"/>
                  <a:pt x="2719638" y="121762"/>
                  <a:pt x="2719638" y="271964"/>
                </a:cubicBezTo>
                <a:lnTo>
                  <a:pt x="2719638" y="4424332"/>
                </a:lnTo>
                <a:cubicBezTo>
                  <a:pt x="2719638" y="4574534"/>
                  <a:pt x="2597876" y="4696296"/>
                  <a:pt x="2447674" y="4696296"/>
                </a:cubicBezTo>
                <a:lnTo>
                  <a:pt x="271964" y="4696296"/>
                </a:lnTo>
                <a:cubicBezTo>
                  <a:pt x="121762" y="4696296"/>
                  <a:pt x="0" y="4574534"/>
                  <a:pt x="0" y="4424332"/>
                </a:cubicBezTo>
                <a:lnTo>
                  <a:pt x="0" y="271964"/>
                </a:lnTo>
                <a:close/>
              </a:path>
            </a:pathLst>
          </a:custGeom>
          <a:solidFill>
            <a:schemeClr val="accent1">
              <a:lumMod val="90000"/>
            </a:schemeClr>
          </a:solidFill>
        </p:spPr>
        <p:style>
          <a:lnRef idx="0">
            <a:schemeClr val="dk1">
              <a:hueOff val="0"/>
              <a:satOff val="0"/>
              <a:lumOff val="0"/>
              <a:alphaOff val="0"/>
            </a:schemeClr>
          </a:lnRef>
          <a:fillRef idx="1">
            <a:scrgbClr r="0" g="0" b="0"/>
          </a:fillRef>
          <a:effectRef idx="0">
            <a:schemeClr val="accent5">
              <a:tint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3378848" numCol="1" spcCol="1270" anchor="ctr" anchorCtr="0">
            <a:noAutofit/>
          </a:bodyPr>
          <a:lstStyle/>
          <a:p>
            <a:pPr lvl="0" algn="ctr" defTabSz="1066800" rtl="1">
              <a:lnSpc>
                <a:spcPct val="90000"/>
              </a:lnSpc>
              <a:spcBef>
                <a:spcPct val="0"/>
              </a:spcBef>
              <a:spcAft>
                <a:spcPct val="35000"/>
              </a:spcAft>
            </a:pPr>
            <a:r>
              <a:rPr lang="ar-EG" sz="2400" kern="1200" dirty="0" smtClean="0"/>
              <a:t>تكوين رأس المال : </a:t>
            </a:r>
            <a:endParaRPr lang="ar-EG" sz="2400" kern="1200" dirty="0"/>
          </a:p>
        </p:txBody>
      </p:sp>
      <p:sp>
        <p:nvSpPr>
          <p:cNvPr id="7" name="Freeform 6"/>
          <p:cNvSpPr/>
          <p:nvPr/>
        </p:nvSpPr>
        <p:spPr>
          <a:xfrm>
            <a:off x="3592156" y="2533632"/>
            <a:ext cx="2175710" cy="3052592"/>
          </a:xfrm>
          <a:custGeom>
            <a:avLst/>
            <a:gdLst>
              <a:gd name="connsiteX0" fmla="*/ 0 w 2175710"/>
              <a:gd name="connsiteY0" fmla="*/ 217571 h 3052592"/>
              <a:gd name="connsiteX1" fmla="*/ 217571 w 2175710"/>
              <a:gd name="connsiteY1" fmla="*/ 0 h 3052592"/>
              <a:gd name="connsiteX2" fmla="*/ 1958139 w 2175710"/>
              <a:gd name="connsiteY2" fmla="*/ 0 h 3052592"/>
              <a:gd name="connsiteX3" fmla="*/ 2175710 w 2175710"/>
              <a:gd name="connsiteY3" fmla="*/ 217571 h 3052592"/>
              <a:gd name="connsiteX4" fmla="*/ 2175710 w 2175710"/>
              <a:gd name="connsiteY4" fmla="*/ 2835021 h 3052592"/>
              <a:gd name="connsiteX5" fmla="*/ 1958139 w 2175710"/>
              <a:gd name="connsiteY5" fmla="*/ 3052592 h 3052592"/>
              <a:gd name="connsiteX6" fmla="*/ 217571 w 2175710"/>
              <a:gd name="connsiteY6" fmla="*/ 3052592 h 3052592"/>
              <a:gd name="connsiteX7" fmla="*/ 0 w 2175710"/>
              <a:gd name="connsiteY7" fmla="*/ 2835021 h 3052592"/>
              <a:gd name="connsiteX8" fmla="*/ 0 w 2175710"/>
              <a:gd name="connsiteY8" fmla="*/ 217571 h 305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5710" h="3052592">
                <a:moveTo>
                  <a:pt x="0" y="217571"/>
                </a:moveTo>
                <a:cubicBezTo>
                  <a:pt x="0" y="97410"/>
                  <a:pt x="97410" y="0"/>
                  <a:pt x="217571" y="0"/>
                </a:cubicBezTo>
                <a:lnTo>
                  <a:pt x="1958139" y="0"/>
                </a:lnTo>
                <a:cubicBezTo>
                  <a:pt x="2078300" y="0"/>
                  <a:pt x="2175710" y="97410"/>
                  <a:pt x="2175710" y="217571"/>
                </a:cubicBezTo>
                <a:lnTo>
                  <a:pt x="2175710" y="2835021"/>
                </a:lnTo>
                <a:cubicBezTo>
                  <a:pt x="2175710" y="2955182"/>
                  <a:pt x="2078300" y="3052592"/>
                  <a:pt x="1958139" y="3052592"/>
                </a:cubicBezTo>
                <a:lnTo>
                  <a:pt x="217571" y="3052592"/>
                </a:lnTo>
                <a:cubicBezTo>
                  <a:pt x="97410" y="3052592"/>
                  <a:pt x="0" y="2955182"/>
                  <a:pt x="0" y="2835021"/>
                </a:cubicBezTo>
                <a:lnTo>
                  <a:pt x="0" y="217571"/>
                </a:lnTo>
                <a:close/>
              </a:path>
            </a:pathLst>
          </a:custGeom>
          <a:solidFill>
            <a:srgbClr val="00B050"/>
          </a:solidFill>
        </p:spPr>
        <p:style>
          <a:lnRef idx="2">
            <a:schemeClr val="lt1">
              <a:hueOff val="0"/>
              <a:satOff val="0"/>
              <a:lumOff val="0"/>
              <a:alphaOff val="0"/>
            </a:schemeClr>
          </a:lnRef>
          <a:fillRef idx="1">
            <a:scrgbClr r="0" g="0" b="0"/>
          </a:fillRef>
          <a:effectRef idx="0">
            <a:schemeClr val="accent5">
              <a:hueOff val="1628513"/>
              <a:satOff val="5598"/>
              <a:lumOff val="-26863"/>
              <a:alphaOff val="0"/>
            </a:schemeClr>
          </a:effectRef>
          <a:fontRef idx="minor">
            <a:schemeClr val="lt1"/>
          </a:fontRef>
        </p:style>
        <p:txBody>
          <a:bodyPr spcFirstLastPara="0" vert="horz" wrap="square" lIns="124684" tIns="109444" rIns="124684" bIns="109444" numCol="1" spcCol="1270" anchor="ctr" anchorCtr="0">
            <a:noAutofit/>
          </a:bodyPr>
          <a:lstStyle/>
          <a:p>
            <a:pPr lvl="0" algn="justLow" defTabSz="1066800" rtl="1">
              <a:lnSpc>
                <a:spcPct val="90000"/>
              </a:lnSpc>
              <a:spcBef>
                <a:spcPct val="0"/>
              </a:spcBef>
              <a:spcAft>
                <a:spcPct val="35000"/>
              </a:spcAft>
            </a:pPr>
            <a:r>
              <a:rPr lang="ar-EG" sz="2400" kern="1200" dirty="0" smtClean="0"/>
              <a:t>تزيد الريادة من تكوين رأس المال والاستثمارات.</a:t>
            </a:r>
            <a:endParaRPr lang="ar-EG" sz="2400" kern="1200" dirty="0"/>
          </a:p>
        </p:txBody>
      </p:sp>
      <p:sp>
        <p:nvSpPr>
          <p:cNvPr id="8" name="Freeform 7"/>
          <p:cNvSpPr/>
          <p:nvPr/>
        </p:nvSpPr>
        <p:spPr>
          <a:xfrm>
            <a:off x="396582" y="1124744"/>
            <a:ext cx="2719638" cy="4696296"/>
          </a:xfrm>
          <a:custGeom>
            <a:avLst/>
            <a:gdLst>
              <a:gd name="connsiteX0" fmla="*/ 0 w 2719638"/>
              <a:gd name="connsiteY0" fmla="*/ 271964 h 4696296"/>
              <a:gd name="connsiteX1" fmla="*/ 271964 w 2719638"/>
              <a:gd name="connsiteY1" fmla="*/ 0 h 4696296"/>
              <a:gd name="connsiteX2" fmla="*/ 2447674 w 2719638"/>
              <a:gd name="connsiteY2" fmla="*/ 0 h 4696296"/>
              <a:gd name="connsiteX3" fmla="*/ 2719638 w 2719638"/>
              <a:gd name="connsiteY3" fmla="*/ 271964 h 4696296"/>
              <a:gd name="connsiteX4" fmla="*/ 2719638 w 2719638"/>
              <a:gd name="connsiteY4" fmla="*/ 4424332 h 4696296"/>
              <a:gd name="connsiteX5" fmla="*/ 2447674 w 2719638"/>
              <a:gd name="connsiteY5" fmla="*/ 4696296 h 4696296"/>
              <a:gd name="connsiteX6" fmla="*/ 271964 w 2719638"/>
              <a:gd name="connsiteY6" fmla="*/ 4696296 h 4696296"/>
              <a:gd name="connsiteX7" fmla="*/ 0 w 2719638"/>
              <a:gd name="connsiteY7" fmla="*/ 4424332 h 4696296"/>
              <a:gd name="connsiteX8" fmla="*/ 0 w 2719638"/>
              <a:gd name="connsiteY8" fmla="*/ 271964 h 46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638" h="4696296">
                <a:moveTo>
                  <a:pt x="0" y="271964"/>
                </a:moveTo>
                <a:cubicBezTo>
                  <a:pt x="0" y="121762"/>
                  <a:pt x="121762" y="0"/>
                  <a:pt x="271964" y="0"/>
                </a:cubicBezTo>
                <a:lnTo>
                  <a:pt x="2447674" y="0"/>
                </a:lnTo>
                <a:cubicBezTo>
                  <a:pt x="2597876" y="0"/>
                  <a:pt x="2719638" y="121762"/>
                  <a:pt x="2719638" y="271964"/>
                </a:cubicBezTo>
                <a:lnTo>
                  <a:pt x="2719638" y="4424332"/>
                </a:lnTo>
                <a:cubicBezTo>
                  <a:pt x="2719638" y="4574534"/>
                  <a:pt x="2597876" y="4696296"/>
                  <a:pt x="2447674" y="4696296"/>
                </a:cubicBezTo>
                <a:lnTo>
                  <a:pt x="271964" y="4696296"/>
                </a:lnTo>
                <a:cubicBezTo>
                  <a:pt x="121762" y="4696296"/>
                  <a:pt x="0" y="4574534"/>
                  <a:pt x="0" y="4424332"/>
                </a:cubicBezTo>
                <a:lnTo>
                  <a:pt x="0" y="271964"/>
                </a:lnTo>
                <a:close/>
              </a:path>
            </a:pathLst>
          </a:custGeom>
          <a:solidFill>
            <a:srgbClr val="FAF6A4"/>
          </a:solidFill>
        </p:spPr>
        <p:style>
          <a:lnRef idx="0">
            <a:schemeClr val="dk1">
              <a:hueOff val="0"/>
              <a:satOff val="0"/>
              <a:lumOff val="0"/>
              <a:alphaOff val="0"/>
            </a:schemeClr>
          </a:lnRef>
          <a:fillRef idx="1">
            <a:scrgbClr r="0" g="0" b="0"/>
          </a:fillRef>
          <a:effectRef idx="0">
            <a:schemeClr val="accent5">
              <a:tint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3378848" numCol="1" spcCol="1270" anchor="ctr" anchorCtr="0">
            <a:noAutofit/>
          </a:bodyPr>
          <a:lstStyle/>
          <a:p>
            <a:pPr lvl="0" algn="ctr" defTabSz="1066800" rtl="1">
              <a:lnSpc>
                <a:spcPct val="90000"/>
              </a:lnSpc>
              <a:spcBef>
                <a:spcPct val="0"/>
              </a:spcBef>
              <a:spcAft>
                <a:spcPct val="35000"/>
              </a:spcAft>
            </a:pPr>
            <a:r>
              <a:rPr lang="ar-EG" sz="2400" kern="1200" dirty="0" smtClean="0"/>
              <a:t>ترويج الثقافة الريادية :</a:t>
            </a:r>
            <a:endParaRPr lang="ar-EG" sz="2400" kern="1200" dirty="0"/>
          </a:p>
        </p:txBody>
      </p:sp>
      <p:sp>
        <p:nvSpPr>
          <p:cNvPr id="9" name="Freeform 8"/>
          <p:cNvSpPr/>
          <p:nvPr/>
        </p:nvSpPr>
        <p:spPr>
          <a:xfrm>
            <a:off x="668545" y="2533632"/>
            <a:ext cx="2175710" cy="3052592"/>
          </a:xfrm>
          <a:custGeom>
            <a:avLst/>
            <a:gdLst>
              <a:gd name="connsiteX0" fmla="*/ 0 w 2175710"/>
              <a:gd name="connsiteY0" fmla="*/ 217571 h 3052592"/>
              <a:gd name="connsiteX1" fmla="*/ 217571 w 2175710"/>
              <a:gd name="connsiteY1" fmla="*/ 0 h 3052592"/>
              <a:gd name="connsiteX2" fmla="*/ 1958139 w 2175710"/>
              <a:gd name="connsiteY2" fmla="*/ 0 h 3052592"/>
              <a:gd name="connsiteX3" fmla="*/ 2175710 w 2175710"/>
              <a:gd name="connsiteY3" fmla="*/ 217571 h 3052592"/>
              <a:gd name="connsiteX4" fmla="*/ 2175710 w 2175710"/>
              <a:gd name="connsiteY4" fmla="*/ 2835021 h 3052592"/>
              <a:gd name="connsiteX5" fmla="*/ 1958139 w 2175710"/>
              <a:gd name="connsiteY5" fmla="*/ 3052592 h 3052592"/>
              <a:gd name="connsiteX6" fmla="*/ 217571 w 2175710"/>
              <a:gd name="connsiteY6" fmla="*/ 3052592 h 3052592"/>
              <a:gd name="connsiteX7" fmla="*/ 0 w 2175710"/>
              <a:gd name="connsiteY7" fmla="*/ 2835021 h 3052592"/>
              <a:gd name="connsiteX8" fmla="*/ 0 w 2175710"/>
              <a:gd name="connsiteY8" fmla="*/ 217571 h 305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5710" h="3052592">
                <a:moveTo>
                  <a:pt x="0" y="217571"/>
                </a:moveTo>
                <a:cubicBezTo>
                  <a:pt x="0" y="97410"/>
                  <a:pt x="97410" y="0"/>
                  <a:pt x="217571" y="0"/>
                </a:cubicBezTo>
                <a:lnTo>
                  <a:pt x="1958139" y="0"/>
                </a:lnTo>
                <a:cubicBezTo>
                  <a:pt x="2078300" y="0"/>
                  <a:pt x="2175710" y="97410"/>
                  <a:pt x="2175710" y="217571"/>
                </a:cubicBezTo>
                <a:lnTo>
                  <a:pt x="2175710" y="2835021"/>
                </a:lnTo>
                <a:cubicBezTo>
                  <a:pt x="2175710" y="2955182"/>
                  <a:pt x="2078300" y="3052592"/>
                  <a:pt x="1958139" y="3052592"/>
                </a:cubicBezTo>
                <a:lnTo>
                  <a:pt x="217571" y="3052592"/>
                </a:lnTo>
                <a:cubicBezTo>
                  <a:pt x="97410" y="3052592"/>
                  <a:pt x="0" y="2955182"/>
                  <a:pt x="0" y="2835021"/>
                </a:cubicBezTo>
                <a:lnTo>
                  <a:pt x="0" y="217571"/>
                </a:lnTo>
                <a:close/>
              </a:path>
            </a:pathLst>
          </a:custGeom>
          <a:solidFill>
            <a:srgbClr val="D77829"/>
          </a:solidFill>
        </p:spPr>
        <p:style>
          <a:lnRef idx="2">
            <a:schemeClr val="lt1">
              <a:hueOff val="0"/>
              <a:satOff val="0"/>
              <a:lumOff val="0"/>
              <a:alphaOff val="0"/>
            </a:schemeClr>
          </a:lnRef>
          <a:fillRef idx="1">
            <a:scrgbClr r="0" g="0" b="0"/>
          </a:fillRef>
          <a:effectRef idx="0">
            <a:schemeClr val="accent5">
              <a:hueOff val="3257026"/>
              <a:satOff val="11196"/>
              <a:lumOff val="-53726"/>
              <a:alphaOff val="0"/>
            </a:schemeClr>
          </a:effectRef>
          <a:fontRef idx="minor">
            <a:schemeClr val="lt1"/>
          </a:fontRef>
        </p:style>
        <p:txBody>
          <a:bodyPr spcFirstLastPara="0" vert="horz" wrap="square" lIns="124684" tIns="109444" rIns="124684" bIns="109444" numCol="1" spcCol="1270" anchor="ctr" anchorCtr="0">
            <a:noAutofit/>
          </a:bodyPr>
          <a:lstStyle/>
          <a:p>
            <a:pPr lvl="0" algn="justLow" defTabSz="1066800" rtl="1">
              <a:lnSpc>
                <a:spcPct val="90000"/>
              </a:lnSpc>
              <a:spcBef>
                <a:spcPct val="0"/>
              </a:spcBef>
              <a:spcAft>
                <a:spcPct val="35000"/>
              </a:spcAft>
            </a:pPr>
            <a:r>
              <a:rPr lang="ar-EG" sz="2400" kern="1200" dirty="0" smtClean="0"/>
              <a:t>من خلال عكس صور ناجحة ، يشكل الرياديون نموذجا يقتدي به الشباب.</a:t>
            </a:r>
            <a:endParaRPr lang="ar-EG" sz="2400" kern="1200" dirty="0"/>
          </a:p>
        </p:txBody>
      </p:sp>
    </p:spTree>
    <p:extLst>
      <p:ext uri="{BB962C8B-B14F-4D97-AF65-F5344CB8AC3E}">
        <p14:creationId xmlns:p14="http://schemas.microsoft.com/office/powerpoint/2010/main" val="1026311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circle(in)">
                                      <p:cBhvr>
                                        <p:cTn id="22" dur="20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arn(inVertical)">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circle(in)">
                                      <p:cBhvr>
                                        <p:cTn id="3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مبأدى الريادة فى الآعمال</a:t>
            </a:r>
            <a:endParaRPr lang="en-US" sz="4000" dirty="0"/>
          </a:p>
        </p:txBody>
      </p:sp>
    </p:spTree>
    <p:extLst>
      <p:ext uri="{BB962C8B-B14F-4D97-AF65-F5344CB8AC3E}">
        <p14:creationId xmlns:p14="http://schemas.microsoft.com/office/powerpoint/2010/main" val="270579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مبأدى الريادة فى الاعمال</a:t>
            </a:r>
            <a:endParaRPr lang="ar-EG" sz="3200" b="1" dirty="0">
              <a:solidFill>
                <a:schemeClr val="bg1"/>
              </a:solidFill>
            </a:endParaRPr>
          </a:p>
        </p:txBody>
      </p:sp>
      <p:sp>
        <p:nvSpPr>
          <p:cNvPr id="4" name="Freeform 3"/>
          <p:cNvSpPr/>
          <p:nvPr/>
        </p:nvSpPr>
        <p:spPr>
          <a:xfrm>
            <a:off x="1043608" y="1196752"/>
            <a:ext cx="7056784" cy="2480565"/>
          </a:xfrm>
          <a:custGeom>
            <a:avLst/>
            <a:gdLst>
              <a:gd name="connsiteX0" fmla="*/ 0 w 7056784"/>
              <a:gd name="connsiteY0" fmla="*/ 229684 h 2296837"/>
              <a:gd name="connsiteX1" fmla="*/ 229684 w 7056784"/>
              <a:gd name="connsiteY1" fmla="*/ 0 h 2296837"/>
              <a:gd name="connsiteX2" fmla="*/ 6827100 w 7056784"/>
              <a:gd name="connsiteY2" fmla="*/ 0 h 2296837"/>
              <a:gd name="connsiteX3" fmla="*/ 7056784 w 7056784"/>
              <a:gd name="connsiteY3" fmla="*/ 229684 h 2296837"/>
              <a:gd name="connsiteX4" fmla="*/ 7056784 w 7056784"/>
              <a:gd name="connsiteY4" fmla="*/ 2067153 h 2296837"/>
              <a:gd name="connsiteX5" fmla="*/ 6827100 w 7056784"/>
              <a:gd name="connsiteY5" fmla="*/ 2296837 h 2296837"/>
              <a:gd name="connsiteX6" fmla="*/ 229684 w 7056784"/>
              <a:gd name="connsiteY6" fmla="*/ 2296837 h 2296837"/>
              <a:gd name="connsiteX7" fmla="*/ 0 w 7056784"/>
              <a:gd name="connsiteY7" fmla="*/ 2067153 h 2296837"/>
              <a:gd name="connsiteX8" fmla="*/ 0 w 7056784"/>
              <a:gd name="connsiteY8" fmla="*/ 229684 h 22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6784" h="2296837">
                <a:moveTo>
                  <a:pt x="0" y="229684"/>
                </a:moveTo>
                <a:cubicBezTo>
                  <a:pt x="0" y="102833"/>
                  <a:pt x="102833" y="0"/>
                  <a:pt x="229684" y="0"/>
                </a:cubicBezTo>
                <a:lnTo>
                  <a:pt x="6827100" y="0"/>
                </a:lnTo>
                <a:cubicBezTo>
                  <a:pt x="6953951" y="0"/>
                  <a:pt x="7056784" y="102833"/>
                  <a:pt x="7056784" y="229684"/>
                </a:cubicBezTo>
                <a:lnTo>
                  <a:pt x="7056784" y="2067153"/>
                </a:lnTo>
                <a:cubicBezTo>
                  <a:pt x="7056784" y="2194004"/>
                  <a:pt x="6953951" y="2296837"/>
                  <a:pt x="6827100" y="2296837"/>
                </a:cubicBezTo>
                <a:lnTo>
                  <a:pt x="229684" y="2296837"/>
                </a:lnTo>
                <a:cubicBezTo>
                  <a:pt x="102833" y="2296837"/>
                  <a:pt x="0" y="2194004"/>
                  <a:pt x="0" y="2067153"/>
                </a:cubicBezTo>
                <a:lnTo>
                  <a:pt x="0" y="229684"/>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32480"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t>يوفر اقتصاد السوق "فرصة ذهبية" تتيح الحصول علي الارباح والتقدير والخدمات ، لمن لديه المخلية والطاقة والاندفاع لتأدية عمله بطريقة افضل ، او لتوفير خدمات افضل من غيره. وتشكل المنافسة محور نظام المؤسسات الحرة. فالتنافس هو ما يدفع الانسان الذي يقوم بعمل جيد ، في الاصل ، الي بذل جهود اكبر بدلا من النوم علي امجاده.</a:t>
            </a:r>
            <a:endParaRPr lang="ar-EG" sz="2400" kern="1200" dirty="0"/>
          </a:p>
        </p:txBody>
      </p:sp>
      <p:sp>
        <p:nvSpPr>
          <p:cNvPr id="5" name="Rounded Rectangle 4"/>
          <p:cNvSpPr/>
          <p:nvPr/>
        </p:nvSpPr>
        <p:spPr>
          <a:xfrm>
            <a:off x="1273291" y="1463181"/>
            <a:ext cx="1411356" cy="1984451"/>
          </a:xfrm>
          <a:prstGeom prst="roundRect">
            <a:avLst>
              <a:gd name="adj" fmla="val 1000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043608" y="3723272"/>
            <a:ext cx="7056784" cy="2480565"/>
          </a:xfrm>
          <a:custGeom>
            <a:avLst/>
            <a:gdLst>
              <a:gd name="connsiteX0" fmla="*/ 0 w 7056784"/>
              <a:gd name="connsiteY0" fmla="*/ 229684 h 2296837"/>
              <a:gd name="connsiteX1" fmla="*/ 229684 w 7056784"/>
              <a:gd name="connsiteY1" fmla="*/ 0 h 2296837"/>
              <a:gd name="connsiteX2" fmla="*/ 6827100 w 7056784"/>
              <a:gd name="connsiteY2" fmla="*/ 0 h 2296837"/>
              <a:gd name="connsiteX3" fmla="*/ 7056784 w 7056784"/>
              <a:gd name="connsiteY3" fmla="*/ 229684 h 2296837"/>
              <a:gd name="connsiteX4" fmla="*/ 7056784 w 7056784"/>
              <a:gd name="connsiteY4" fmla="*/ 2067153 h 2296837"/>
              <a:gd name="connsiteX5" fmla="*/ 6827100 w 7056784"/>
              <a:gd name="connsiteY5" fmla="*/ 2296837 h 2296837"/>
              <a:gd name="connsiteX6" fmla="*/ 229684 w 7056784"/>
              <a:gd name="connsiteY6" fmla="*/ 2296837 h 2296837"/>
              <a:gd name="connsiteX7" fmla="*/ 0 w 7056784"/>
              <a:gd name="connsiteY7" fmla="*/ 2067153 h 2296837"/>
              <a:gd name="connsiteX8" fmla="*/ 0 w 7056784"/>
              <a:gd name="connsiteY8" fmla="*/ 229684 h 22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6784" h="2296837">
                <a:moveTo>
                  <a:pt x="0" y="229684"/>
                </a:moveTo>
                <a:cubicBezTo>
                  <a:pt x="0" y="102833"/>
                  <a:pt x="102833" y="0"/>
                  <a:pt x="229684" y="0"/>
                </a:cubicBezTo>
                <a:lnTo>
                  <a:pt x="6827100" y="0"/>
                </a:lnTo>
                <a:cubicBezTo>
                  <a:pt x="6953951" y="0"/>
                  <a:pt x="7056784" y="102833"/>
                  <a:pt x="7056784" y="229684"/>
                </a:cubicBezTo>
                <a:lnTo>
                  <a:pt x="7056784" y="2067153"/>
                </a:lnTo>
                <a:cubicBezTo>
                  <a:pt x="7056784" y="2194004"/>
                  <a:pt x="6953951" y="2296837"/>
                  <a:pt x="6827100" y="2296837"/>
                </a:cubicBezTo>
                <a:lnTo>
                  <a:pt x="229684" y="2296837"/>
                </a:lnTo>
                <a:cubicBezTo>
                  <a:pt x="102833" y="2296837"/>
                  <a:pt x="0" y="2194004"/>
                  <a:pt x="0" y="2067153"/>
                </a:cubicBezTo>
                <a:lnTo>
                  <a:pt x="0" y="229684"/>
                </a:lnTo>
                <a:close/>
              </a:path>
            </a:pathLst>
          </a:custGeom>
          <a:solidFill>
            <a:srgbClr val="92D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32480"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t>ويتعين علي الرياديين الذين يسعون الي تحقيق النجاح ان يقدموا خدمة صغيرة اضافية ، او منتجا افضل بقليل ، او ان يحسنوا قدرتهم علي المنافسة بوسائل اخري. وتفشل مؤسسات كثيرة كل سنة ، بينما ينجح الكثير غيرها. فالناجحة منها تقدم خدماتها ، او تعرض سلعها للبيع بطريقة ترضي الجميع المحلي الذي تعمل فيه.</a:t>
            </a:r>
            <a:endParaRPr lang="ar-EG" sz="2400" kern="1200" dirty="0"/>
          </a:p>
        </p:txBody>
      </p:sp>
      <p:sp>
        <p:nvSpPr>
          <p:cNvPr id="7" name="Rounded Rectangle 6"/>
          <p:cNvSpPr/>
          <p:nvPr/>
        </p:nvSpPr>
        <p:spPr>
          <a:xfrm>
            <a:off x="1273291" y="3989702"/>
            <a:ext cx="1411356" cy="1984451"/>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600560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a:t>المكافأت والجهود الريادية</a:t>
            </a:r>
            <a:endParaRPr lang="en-US" sz="4000"/>
          </a:p>
        </p:txBody>
      </p:sp>
    </p:spTree>
    <p:extLst>
      <p:ext uri="{BB962C8B-B14F-4D97-AF65-F5344CB8AC3E}">
        <p14:creationId xmlns:p14="http://schemas.microsoft.com/office/powerpoint/2010/main" val="1191328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يؤدي الرياديون دورا اساسيا في مؤسسات الاعمال والقطاع الخاص </a:t>
            </a:r>
          </a:p>
        </p:txBody>
      </p:sp>
      <p:sp>
        <p:nvSpPr>
          <p:cNvPr id="4" name="Freeform 3"/>
          <p:cNvSpPr/>
          <p:nvPr/>
        </p:nvSpPr>
        <p:spPr>
          <a:xfrm>
            <a:off x="5094646" y="1418934"/>
            <a:ext cx="3866265" cy="2886085"/>
          </a:xfrm>
          <a:custGeom>
            <a:avLst/>
            <a:gdLst>
              <a:gd name="connsiteX0" fmla="*/ 230887 w 3866265"/>
              <a:gd name="connsiteY0" fmla="*/ 0 h 2886085"/>
              <a:gd name="connsiteX1" fmla="*/ 3635378 w 3866265"/>
              <a:gd name="connsiteY1" fmla="*/ 0 h 2886085"/>
              <a:gd name="connsiteX2" fmla="*/ 3866265 w 3866265"/>
              <a:gd name="connsiteY2" fmla="*/ 230887 h 2886085"/>
              <a:gd name="connsiteX3" fmla="*/ 3866265 w 3866265"/>
              <a:gd name="connsiteY3" fmla="*/ 2886085 h 2886085"/>
              <a:gd name="connsiteX4" fmla="*/ 3866265 w 3866265"/>
              <a:gd name="connsiteY4" fmla="*/ 2886085 h 2886085"/>
              <a:gd name="connsiteX5" fmla="*/ 0 w 3866265"/>
              <a:gd name="connsiteY5" fmla="*/ 2886085 h 2886085"/>
              <a:gd name="connsiteX6" fmla="*/ 0 w 3866265"/>
              <a:gd name="connsiteY6" fmla="*/ 2886085 h 2886085"/>
              <a:gd name="connsiteX7" fmla="*/ 0 w 3866265"/>
              <a:gd name="connsiteY7" fmla="*/ 230887 h 2886085"/>
              <a:gd name="connsiteX8" fmla="*/ 230887 w 3866265"/>
              <a:gd name="connsiteY8" fmla="*/ 0 h 288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265" h="2886085">
                <a:moveTo>
                  <a:pt x="230887" y="0"/>
                </a:moveTo>
                <a:lnTo>
                  <a:pt x="3635378" y="0"/>
                </a:lnTo>
                <a:cubicBezTo>
                  <a:pt x="3762893" y="0"/>
                  <a:pt x="3866265" y="103372"/>
                  <a:pt x="3866265" y="230887"/>
                </a:cubicBezTo>
                <a:lnTo>
                  <a:pt x="3866265" y="2886085"/>
                </a:lnTo>
                <a:lnTo>
                  <a:pt x="3866265" y="2886085"/>
                </a:lnTo>
                <a:lnTo>
                  <a:pt x="0" y="2886085"/>
                </a:lnTo>
                <a:lnTo>
                  <a:pt x="0" y="2886085"/>
                </a:lnTo>
                <a:lnTo>
                  <a:pt x="0" y="230887"/>
                </a:lnTo>
                <a:cubicBezTo>
                  <a:pt x="0" y="103372"/>
                  <a:pt x="103372" y="0"/>
                  <a:pt x="230887"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8104" tIns="159064" rIns="98104"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تتمثل الوظيفة الاقتصادية الاساسية التي تؤديها مؤسسات الاعمال بصنع المنتجات والخدمات التي يحتاجها الناس ، ومن ثم توزيعها. ويؤدي الرياديون دور اكتشاف طلبات المستهلكين ، واتخاذ التدابير المناسبة لتلبيتها.</a:t>
            </a:r>
            <a:endParaRPr lang="ar-EG" sz="2400" kern="1200" dirty="0"/>
          </a:p>
        </p:txBody>
      </p:sp>
      <p:sp>
        <p:nvSpPr>
          <p:cNvPr id="5" name="Freeform 4"/>
          <p:cNvSpPr/>
          <p:nvPr/>
        </p:nvSpPr>
        <p:spPr>
          <a:xfrm>
            <a:off x="5094646" y="4305020"/>
            <a:ext cx="3866265" cy="1241016"/>
          </a:xfrm>
          <a:custGeom>
            <a:avLst/>
            <a:gdLst>
              <a:gd name="connsiteX0" fmla="*/ 0 w 3866265"/>
              <a:gd name="connsiteY0" fmla="*/ 0 h 1241016"/>
              <a:gd name="connsiteX1" fmla="*/ 3866265 w 3866265"/>
              <a:gd name="connsiteY1" fmla="*/ 0 h 1241016"/>
              <a:gd name="connsiteX2" fmla="*/ 3866265 w 3866265"/>
              <a:gd name="connsiteY2" fmla="*/ 1241016 h 1241016"/>
              <a:gd name="connsiteX3" fmla="*/ 0 w 3866265"/>
              <a:gd name="connsiteY3" fmla="*/ 1241016 h 1241016"/>
              <a:gd name="connsiteX4" fmla="*/ 0 w 3866265"/>
              <a:gd name="connsiteY4" fmla="*/ 0 h 124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265" h="1241016">
                <a:moveTo>
                  <a:pt x="0" y="0"/>
                </a:moveTo>
                <a:lnTo>
                  <a:pt x="3866265" y="0"/>
                </a:lnTo>
                <a:lnTo>
                  <a:pt x="3866265" y="1241016"/>
                </a:lnTo>
                <a:lnTo>
                  <a:pt x="0" y="1241016"/>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3498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t>المنتجات والخدمات </a:t>
            </a:r>
            <a:endParaRPr lang="ar-EG" sz="2400" b="1" kern="1200" dirty="0"/>
          </a:p>
        </p:txBody>
      </p:sp>
      <p:sp>
        <p:nvSpPr>
          <p:cNvPr id="6" name="Oval 5"/>
          <p:cNvSpPr/>
          <p:nvPr/>
        </p:nvSpPr>
        <p:spPr>
          <a:xfrm>
            <a:off x="4775626" y="4502144"/>
            <a:ext cx="1353192" cy="1353192"/>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574116" y="1418934"/>
            <a:ext cx="3866265" cy="2886085"/>
          </a:xfrm>
          <a:custGeom>
            <a:avLst/>
            <a:gdLst>
              <a:gd name="connsiteX0" fmla="*/ 230887 w 3866265"/>
              <a:gd name="connsiteY0" fmla="*/ 0 h 2886085"/>
              <a:gd name="connsiteX1" fmla="*/ 3635378 w 3866265"/>
              <a:gd name="connsiteY1" fmla="*/ 0 h 2886085"/>
              <a:gd name="connsiteX2" fmla="*/ 3866265 w 3866265"/>
              <a:gd name="connsiteY2" fmla="*/ 230887 h 2886085"/>
              <a:gd name="connsiteX3" fmla="*/ 3866265 w 3866265"/>
              <a:gd name="connsiteY3" fmla="*/ 2886085 h 2886085"/>
              <a:gd name="connsiteX4" fmla="*/ 3866265 w 3866265"/>
              <a:gd name="connsiteY4" fmla="*/ 2886085 h 2886085"/>
              <a:gd name="connsiteX5" fmla="*/ 0 w 3866265"/>
              <a:gd name="connsiteY5" fmla="*/ 2886085 h 2886085"/>
              <a:gd name="connsiteX6" fmla="*/ 0 w 3866265"/>
              <a:gd name="connsiteY6" fmla="*/ 2886085 h 2886085"/>
              <a:gd name="connsiteX7" fmla="*/ 0 w 3866265"/>
              <a:gd name="connsiteY7" fmla="*/ 230887 h 2886085"/>
              <a:gd name="connsiteX8" fmla="*/ 230887 w 3866265"/>
              <a:gd name="connsiteY8" fmla="*/ 0 h 288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265" h="2886085">
                <a:moveTo>
                  <a:pt x="230887" y="0"/>
                </a:moveTo>
                <a:lnTo>
                  <a:pt x="3635378" y="0"/>
                </a:lnTo>
                <a:cubicBezTo>
                  <a:pt x="3762893" y="0"/>
                  <a:pt x="3866265" y="103372"/>
                  <a:pt x="3866265" y="230887"/>
                </a:cubicBezTo>
                <a:lnTo>
                  <a:pt x="3866265" y="2886085"/>
                </a:lnTo>
                <a:lnTo>
                  <a:pt x="3866265" y="2886085"/>
                </a:lnTo>
                <a:lnTo>
                  <a:pt x="0" y="2886085"/>
                </a:lnTo>
                <a:lnTo>
                  <a:pt x="0" y="2886085"/>
                </a:lnTo>
                <a:lnTo>
                  <a:pt x="0" y="230887"/>
                </a:lnTo>
                <a:cubicBezTo>
                  <a:pt x="0" y="103372"/>
                  <a:pt x="103372" y="0"/>
                  <a:pt x="230887"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8104" tIns="159064" rIns="98104"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تشكل مؤسسات الاعمال المزود الحقيقي للوظائف ، اي انها توفر الوظائف لمن يحتاج ويرغب في العمل. وتعد نسبة التوظيف المربح عاملا حاسما بالنسبة لتحقيق الرفاه في بلد معين.</a:t>
            </a:r>
            <a:endParaRPr lang="ar-EG" sz="2400" kern="1200" dirty="0"/>
          </a:p>
        </p:txBody>
      </p:sp>
      <p:sp>
        <p:nvSpPr>
          <p:cNvPr id="8" name="Freeform 7"/>
          <p:cNvSpPr/>
          <p:nvPr/>
        </p:nvSpPr>
        <p:spPr>
          <a:xfrm>
            <a:off x="574116" y="4305020"/>
            <a:ext cx="3866265" cy="1241016"/>
          </a:xfrm>
          <a:custGeom>
            <a:avLst/>
            <a:gdLst>
              <a:gd name="connsiteX0" fmla="*/ 0 w 3866265"/>
              <a:gd name="connsiteY0" fmla="*/ 0 h 1241016"/>
              <a:gd name="connsiteX1" fmla="*/ 3866265 w 3866265"/>
              <a:gd name="connsiteY1" fmla="*/ 0 h 1241016"/>
              <a:gd name="connsiteX2" fmla="*/ 3866265 w 3866265"/>
              <a:gd name="connsiteY2" fmla="*/ 1241016 h 1241016"/>
              <a:gd name="connsiteX3" fmla="*/ 0 w 3866265"/>
              <a:gd name="connsiteY3" fmla="*/ 1241016 h 1241016"/>
              <a:gd name="connsiteX4" fmla="*/ 0 w 3866265"/>
              <a:gd name="connsiteY4" fmla="*/ 0 h 124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265" h="1241016">
                <a:moveTo>
                  <a:pt x="0" y="0"/>
                </a:moveTo>
                <a:lnTo>
                  <a:pt x="3866265" y="0"/>
                </a:lnTo>
                <a:lnTo>
                  <a:pt x="3866265" y="1241016"/>
                </a:lnTo>
                <a:lnTo>
                  <a:pt x="0" y="1241016"/>
                </a:lnTo>
                <a:lnTo>
                  <a:pt x="0" y="0"/>
                </a:lnTo>
                <a:close/>
              </a:path>
            </a:pathLst>
          </a:custGeom>
          <a:solidFill>
            <a:srgbClr val="6A6506"/>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3498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t>الوظيفة</a:t>
            </a:r>
            <a:endParaRPr lang="ar-EG" sz="2400" b="1" kern="1200" dirty="0"/>
          </a:p>
        </p:txBody>
      </p:sp>
      <p:sp>
        <p:nvSpPr>
          <p:cNvPr id="9" name="Oval 8"/>
          <p:cNvSpPr/>
          <p:nvPr/>
        </p:nvSpPr>
        <p:spPr>
          <a:xfrm>
            <a:off x="255096" y="4502144"/>
            <a:ext cx="1353192" cy="1353192"/>
          </a:xfrm>
          <a:prstGeom prst="ellipse">
            <a:avLst/>
          </a:prstGeom>
          <a:blipFill rotWithShape="1">
            <a:blip r:embed="rId3"/>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888581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circle(in)">
                                      <p:cBhvr>
                                        <p:cTn id="15" dur="20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circle(in)">
                                      <p:cBhvr>
                                        <p:cTn id="28"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يؤدي الرياديون دورا اساسيا في مؤسسات الاعمال والقطاع الخاص </a:t>
            </a:r>
          </a:p>
        </p:txBody>
      </p:sp>
      <p:sp>
        <p:nvSpPr>
          <p:cNvPr id="4" name="Freeform 3"/>
          <p:cNvSpPr/>
          <p:nvPr/>
        </p:nvSpPr>
        <p:spPr>
          <a:xfrm>
            <a:off x="5094646" y="1418934"/>
            <a:ext cx="3866265" cy="2886085"/>
          </a:xfrm>
          <a:custGeom>
            <a:avLst/>
            <a:gdLst>
              <a:gd name="connsiteX0" fmla="*/ 230887 w 3866265"/>
              <a:gd name="connsiteY0" fmla="*/ 0 h 2886085"/>
              <a:gd name="connsiteX1" fmla="*/ 3635378 w 3866265"/>
              <a:gd name="connsiteY1" fmla="*/ 0 h 2886085"/>
              <a:gd name="connsiteX2" fmla="*/ 3866265 w 3866265"/>
              <a:gd name="connsiteY2" fmla="*/ 230887 h 2886085"/>
              <a:gd name="connsiteX3" fmla="*/ 3866265 w 3866265"/>
              <a:gd name="connsiteY3" fmla="*/ 2886085 h 2886085"/>
              <a:gd name="connsiteX4" fmla="*/ 3866265 w 3866265"/>
              <a:gd name="connsiteY4" fmla="*/ 2886085 h 2886085"/>
              <a:gd name="connsiteX5" fmla="*/ 0 w 3866265"/>
              <a:gd name="connsiteY5" fmla="*/ 2886085 h 2886085"/>
              <a:gd name="connsiteX6" fmla="*/ 0 w 3866265"/>
              <a:gd name="connsiteY6" fmla="*/ 2886085 h 2886085"/>
              <a:gd name="connsiteX7" fmla="*/ 0 w 3866265"/>
              <a:gd name="connsiteY7" fmla="*/ 230887 h 2886085"/>
              <a:gd name="connsiteX8" fmla="*/ 230887 w 3866265"/>
              <a:gd name="connsiteY8" fmla="*/ 0 h 288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265" h="2886085">
                <a:moveTo>
                  <a:pt x="230887" y="0"/>
                </a:moveTo>
                <a:lnTo>
                  <a:pt x="3635378" y="0"/>
                </a:lnTo>
                <a:cubicBezTo>
                  <a:pt x="3762893" y="0"/>
                  <a:pt x="3866265" y="103372"/>
                  <a:pt x="3866265" y="230887"/>
                </a:cubicBezTo>
                <a:lnTo>
                  <a:pt x="3866265" y="2886085"/>
                </a:lnTo>
                <a:lnTo>
                  <a:pt x="3866265" y="2886085"/>
                </a:lnTo>
                <a:lnTo>
                  <a:pt x="0" y="2886085"/>
                </a:lnTo>
                <a:lnTo>
                  <a:pt x="0" y="2886085"/>
                </a:lnTo>
                <a:lnTo>
                  <a:pt x="0" y="230887"/>
                </a:lnTo>
                <a:cubicBezTo>
                  <a:pt x="0" y="103372"/>
                  <a:pt x="103372" y="0"/>
                  <a:pt x="230887"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8104" tIns="159064" rIns="98104" bIns="30480"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تؤمن مؤسسات الاعمال ، من خلال استحداثها للوظائف ، اساسا يدر الدخل للاطراف المعنية في ما يتعلق بالرواتب والاجور والارباح والضرائب.</a:t>
            </a:r>
            <a:endParaRPr lang="ar-EG" sz="2400" kern="1200" dirty="0"/>
          </a:p>
        </p:txBody>
      </p:sp>
      <p:sp>
        <p:nvSpPr>
          <p:cNvPr id="5" name="Freeform 4"/>
          <p:cNvSpPr/>
          <p:nvPr/>
        </p:nvSpPr>
        <p:spPr>
          <a:xfrm>
            <a:off x="5094646" y="4305020"/>
            <a:ext cx="3866265" cy="1241016"/>
          </a:xfrm>
          <a:custGeom>
            <a:avLst/>
            <a:gdLst>
              <a:gd name="connsiteX0" fmla="*/ 0 w 3866265"/>
              <a:gd name="connsiteY0" fmla="*/ 0 h 1241016"/>
              <a:gd name="connsiteX1" fmla="*/ 3866265 w 3866265"/>
              <a:gd name="connsiteY1" fmla="*/ 0 h 1241016"/>
              <a:gd name="connsiteX2" fmla="*/ 3866265 w 3866265"/>
              <a:gd name="connsiteY2" fmla="*/ 1241016 h 1241016"/>
              <a:gd name="connsiteX3" fmla="*/ 0 w 3866265"/>
              <a:gd name="connsiteY3" fmla="*/ 1241016 h 1241016"/>
              <a:gd name="connsiteX4" fmla="*/ 0 w 3866265"/>
              <a:gd name="connsiteY4" fmla="*/ 0 h 124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265" h="1241016">
                <a:moveTo>
                  <a:pt x="0" y="0"/>
                </a:moveTo>
                <a:lnTo>
                  <a:pt x="3866265" y="0"/>
                </a:lnTo>
                <a:lnTo>
                  <a:pt x="3866265" y="1241016"/>
                </a:lnTo>
                <a:lnTo>
                  <a:pt x="0" y="1241016"/>
                </a:lnTo>
                <a:lnTo>
                  <a:pt x="0" y="0"/>
                </a:lnTo>
                <a:close/>
              </a:path>
            </a:pathLst>
          </a:custGeom>
          <a:solidFill>
            <a:srgbClr val="C74BCA"/>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3498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t>الدخل </a:t>
            </a:r>
            <a:endParaRPr lang="ar-EG" sz="2400" b="1" kern="1200" dirty="0"/>
          </a:p>
        </p:txBody>
      </p:sp>
      <p:sp>
        <p:nvSpPr>
          <p:cNvPr id="6" name="Oval 5"/>
          <p:cNvSpPr/>
          <p:nvPr/>
        </p:nvSpPr>
        <p:spPr>
          <a:xfrm>
            <a:off x="4775626" y="4502144"/>
            <a:ext cx="1353192" cy="1353192"/>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574116" y="1418934"/>
            <a:ext cx="3866265" cy="2886085"/>
          </a:xfrm>
          <a:custGeom>
            <a:avLst/>
            <a:gdLst>
              <a:gd name="connsiteX0" fmla="*/ 230887 w 3866265"/>
              <a:gd name="connsiteY0" fmla="*/ 0 h 2886085"/>
              <a:gd name="connsiteX1" fmla="*/ 3635378 w 3866265"/>
              <a:gd name="connsiteY1" fmla="*/ 0 h 2886085"/>
              <a:gd name="connsiteX2" fmla="*/ 3866265 w 3866265"/>
              <a:gd name="connsiteY2" fmla="*/ 230887 h 2886085"/>
              <a:gd name="connsiteX3" fmla="*/ 3866265 w 3866265"/>
              <a:gd name="connsiteY3" fmla="*/ 2886085 h 2886085"/>
              <a:gd name="connsiteX4" fmla="*/ 3866265 w 3866265"/>
              <a:gd name="connsiteY4" fmla="*/ 2886085 h 2886085"/>
              <a:gd name="connsiteX5" fmla="*/ 0 w 3866265"/>
              <a:gd name="connsiteY5" fmla="*/ 2886085 h 2886085"/>
              <a:gd name="connsiteX6" fmla="*/ 0 w 3866265"/>
              <a:gd name="connsiteY6" fmla="*/ 2886085 h 2886085"/>
              <a:gd name="connsiteX7" fmla="*/ 0 w 3866265"/>
              <a:gd name="connsiteY7" fmla="*/ 230887 h 2886085"/>
              <a:gd name="connsiteX8" fmla="*/ 230887 w 3866265"/>
              <a:gd name="connsiteY8" fmla="*/ 0 h 288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265" h="2886085">
                <a:moveTo>
                  <a:pt x="230887" y="0"/>
                </a:moveTo>
                <a:lnTo>
                  <a:pt x="3635378" y="0"/>
                </a:lnTo>
                <a:cubicBezTo>
                  <a:pt x="3762893" y="0"/>
                  <a:pt x="3866265" y="103372"/>
                  <a:pt x="3866265" y="230887"/>
                </a:cubicBezTo>
                <a:lnTo>
                  <a:pt x="3866265" y="2886085"/>
                </a:lnTo>
                <a:lnTo>
                  <a:pt x="3866265" y="2886085"/>
                </a:lnTo>
                <a:lnTo>
                  <a:pt x="0" y="2886085"/>
                </a:lnTo>
                <a:lnTo>
                  <a:pt x="0" y="2886085"/>
                </a:lnTo>
                <a:lnTo>
                  <a:pt x="0" y="230887"/>
                </a:lnTo>
                <a:cubicBezTo>
                  <a:pt x="0" y="103372"/>
                  <a:pt x="103372" y="0"/>
                  <a:pt x="230887"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8104" tIns="159064" rIns="98104" bIns="30480"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لولا الضرائب علي دخل الافراد والشركات ، لما كان من الممكن تغطية نفقات المؤسسات والخدمات الاجتماعية.</a:t>
            </a:r>
            <a:endParaRPr lang="ar-EG" sz="2400" kern="1200" dirty="0"/>
          </a:p>
        </p:txBody>
      </p:sp>
      <p:sp>
        <p:nvSpPr>
          <p:cNvPr id="8" name="Freeform 7"/>
          <p:cNvSpPr/>
          <p:nvPr/>
        </p:nvSpPr>
        <p:spPr>
          <a:xfrm>
            <a:off x="574116" y="4305020"/>
            <a:ext cx="3866265" cy="1241016"/>
          </a:xfrm>
          <a:custGeom>
            <a:avLst/>
            <a:gdLst>
              <a:gd name="connsiteX0" fmla="*/ 0 w 3866265"/>
              <a:gd name="connsiteY0" fmla="*/ 0 h 1241016"/>
              <a:gd name="connsiteX1" fmla="*/ 3866265 w 3866265"/>
              <a:gd name="connsiteY1" fmla="*/ 0 h 1241016"/>
              <a:gd name="connsiteX2" fmla="*/ 3866265 w 3866265"/>
              <a:gd name="connsiteY2" fmla="*/ 1241016 h 1241016"/>
              <a:gd name="connsiteX3" fmla="*/ 0 w 3866265"/>
              <a:gd name="connsiteY3" fmla="*/ 1241016 h 1241016"/>
              <a:gd name="connsiteX4" fmla="*/ 0 w 3866265"/>
              <a:gd name="connsiteY4" fmla="*/ 0 h 124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265" h="1241016">
                <a:moveTo>
                  <a:pt x="0" y="0"/>
                </a:moveTo>
                <a:lnTo>
                  <a:pt x="3866265" y="0"/>
                </a:lnTo>
                <a:lnTo>
                  <a:pt x="3866265" y="1241016"/>
                </a:lnTo>
                <a:lnTo>
                  <a:pt x="0" y="1241016"/>
                </a:lnTo>
                <a:lnTo>
                  <a:pt x="0" y="0"/>
                </a:lnTo>
                <a:close/>
              </a:path>
            </a:pathLst>
          </a:custGeom>
          <a:solidFill>
            <a:schemeClr val="accent1">
              <a:lumMod val="75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3498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t>الضرائب</a:t>
            </a:r>
            <a:endParaRPr lang="ar-EG" sz="2400" b="1" kern="1200" dirty="0"/>
          </a:p>
        </p:txBody>
      </p:sp>
      <p:sp>
        <p:nvSpPr>
          <p:cNvPr id="9" name="Oval 8"/>
          <p:cNvSpPr/>
          <p:nvPr/>
        </p:nvSpPr>
        <p:spPr>
          <a:xfrm>
            <a:off x="255096" y="4502144"/>
            <a:ext cx="1353192" cy="1353192"/>
          </a:xfrm>
          <a:prstGeom prst="ellipse">
            <a:avLst/>
          </a:prstGeom>
          <a:blipFill rotWithShape="1">
            <a:blip r:embed="rId3"/>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743853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circle(in)">
                                      <p:cBhvr>
                                        <p:cTn id="15" dur="20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circle(in)">
                                      <p:cBhvr>
                                        <p:cTn id="28"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يؤدي الرياديون دورا اساسيا في مؤسسات الاعمال والقطاع الخاص </a:t>
            </a:r>
          </a:p>
        </p:txBody>
      </p:sp>
      <p:sp>
        <p:nvSpPr>
          <p:cNvPr id="4" name="Freeform 3"/>
          <p:cNvSpPr/>
          <p:nvPr/>
        </p:nvSpPr>
        <p:spPr>
          <a:xfrm>
            <a:off x="5094646" y="1418934"/>
            <a:ext cx="3866265" cy="2886085"/>
          </a:xfrm>
          <a:custGeom>
            <a:avLst/>
            <a:gdLst>
              <a:gd name="connsiteX0" fmla="*/ 230887 w 3866265"/>
              <a:gd name="connsiteY0" fmla="*/ 0 h 2886085"/>
              <a:gd name="connsiteX1" fmla="*/ 3635378 w 3866265"/>
              <a:gd name="connsiteY1" fmla="*/ 0 h 2886085"/>
              <a:gd name="connsiteX2" fmla="*/ 3866265 w 3866265"/>
              <a:gd name="connsiteY2" fmla="*/ 230887 h 2886085"/>
              <a:gd name="connsiteX3" fmla="*/ 3866265 w 3866265"/>
              <a:gd name="connsiteY3" fmla="*/ 2886085 h 2886085"/>
              <a:gd name="connsiteX4" fmla="*/ 3866265 w 3866265"/>
              <a:gd name="connsiteY4" fmla="*/ 2886085 h 2886085"/>
              <a:gd name="connsiteX5" fmla="*/ 0 w 3866265"/>
              <a:gd name="connsiteY5" fmla="*/ 2886085 h 2886085"/>
              <a:gd name="connsiteX6" fmla="*/ 0 w 3866265"/>
              <a:gd name="connsiteY6" fmla="*/ 2886085 h 2886085"/>
              <a:gd name="connsiteX7" fmla="*/ 0 w 3866265"/>
              <a:gd name="connsiteY7" fmla="*/ 230887 h 2886085"/>
              <a:gd name="connsiteX8" fmla="*/ 230887 w 3866265"/>
              <a:gd name="connsiteY8" fmla="*/ 0 h 288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265" h="2886085">
                <a:moveTo>
                  <a:pt x="230887" y="0"/>
                </a:moveTo>
                <a:lnTo>
                  <a:pt x="3635378" y="0"/>
                </a:lnTo>
                <a:cubicBezTo>
                  <a:pt x="3762893" y="0"/>
                  <a:pt x="3866265" y="103372"/>
                  <a:pt x="3866265" y="230887"/>
                </a:cubicBezTo>
                <a:lnTo>
                  <a:pt x="3866265" y="2886085"/>
                </a:lnTo>
                <a:lnTo>
                  <a:pt x="3866265" y="2886085"/>
                </a:lnTo>
                <a:lnTo>
                  <a:pt x="0" y="2886085"/>
                </a:lnTo>
                <a:lnTo>
                  <a:pt x="0" y="2886085"/>
                </a:lnTo>
                <a:lnTo>
                  <a:pt x="0" y="230887"/>
                </a:lnTo>
                <a:cubicBezTo>
                  <a:pt x="0" y="103372"/>
                  <a:pt x="103372" y="0"/>
                  <a:pt x="230887"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8104" tIns="159064" rIns="98104" bIns="30480"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ليست النفقات الاستهلاكية ضرورية فقط لتلبية الحاجات الاساسية ، بل كذلك ، لخلق الطلب علي انتاج السلع والخدمات.</a:t>
            </a:r>
            <a:endParaRPr lang="ar-EG" sz="2400" kern="1200" dirty="0"/>
          </a:p>
        </p:txBody>
      </p:sp>
      <p:sp>
        <p:nvSpPr>
          <p:cNvPr id="5" name="Freeform 4"/>
          <p:cNvSpPr/>
          <p:nvPr/>
        </p:nvSpPr>
        <p:spPr>
          <a:xfrm>
            <a:off x="5094646" y="4305020"/>
            <a:ext cx="3866265" cy="1241016"/>
          </a:xfrm>
          <a:custGeom>
            <a:avLst/>
            <a:gdLst>
              <a:gd name="connsiteX0" fmla="*/ 0 w 3866265"/>
              <a:gd name="connsiteY0" fmla="*/ 0 h 1241016"/>
              <a:gd name="connsiteX1" fmla="*/ 3866265 w 3866265"/>
              <a:gd name="connsiteY1" fmla="*/ 0 h 1241016"/>
              <a:gd name="connsiteX2" fmla="*/ 3866265 w 3866265"/>
              <a:gd name="connsiteY2" fmla="*/ 1241016 h 1241016"/>
              <a:gd name="connsiteX3" fmla="*/ 0 w 3866265"/>
              <a:gd name="connsiteY3" fmla="*/ 1241016 h 1241016"/>
              <a:gd name="connsiteX4" fmla="*/ 0 w 3866265"/>
              <a:gd name="connsiteY4" fmla="*/ 0 h 124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265" h="1241016">
                <a:moveTo>
                  <a:pt x="0" y="0"/>
                </a:moveTo>
                <a:lnTo>
                  <a:pt x="3866265" y="0"/>
                </a:lnTo>
                <a:lnTo>
                  <a:pt x="3866265" y="1241016"/>
                </a:lnTo>
                <a:lnTo>
                  <a:pt x="0" y="1241016"/>
                </a:lnTo>
                <a:lnTo>
                  <a:pt x="0" y="0"/>
                </a:lnTo>
                <a:close/>
              </a:path>
            </a:pathLst>
          </a:custGeom>
          <a:solidFill>
            <a:srgbClr val="D77829"/>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3498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t>الدخل المتيسر </a:t>
            </a:r>
            <a:endParaRPr lang="ar-EG" sz="2400" b="1" kern="1200" dirty="0"/>
          </a:p>
        </p:txBody>
      </p:sp>
      <p:sp>
        <p:nvSpPr>
          <p:cNvPr id="6" name="Oval 5"/>
          <p:cNvSpPr/>
          <p:nvPr/>
        </p:nvSpPr>
        <p:spPr>
          <a:xfrm>
            <a:off x="4775626" y="4502144"/>
            <a:ext cx="1353192" cy="1353192"/>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574116" y="1418934"/>
            <a:ext cx="3866265" cy="2886085"/>
          </a:xfrm>
          <a:custGeom>
            <a:avLst/>
            <a:gdLst>
              <a:gd name="connsiteX0" fmla="*/ 230887 w 3866265"/>
              <a:gd name="connsiteY0" fmla="*/ 0 h 2886085"/>
              <a:gd name="connsiteX1" fmla="*/ 3635378 w 3866265"/>
              <a:gd name="connsiteY1" fmla="*/ 0 h 2886085"/>
              <a:gd name="connsiteX2" fmla="*/ 3866265 w 3866265"/>
              <a:gd name="connsiteY2" fmla="*/ 230887 h 2886085"/>
              <a:gd name="connsiteX3" fmla="*/ 3866265 w 3866265"/>
              <a:gd name="connsiteY3" fmla="*/ 2886085 h 2886085"/>
              <a:gd name="connsiteX4" fmla="*/ 3866265 w 3866265"/>
              <a:gd name="connsiteY4" fmla="*/ 2886085 h 2886085"/>
              <a:gd name="connsiteX5" fmla="*/ 0 w 3866265"/>
              <a:gd name="connsiteY5" fmla="*/ 2886085 h 2886085"/>
              <a:gd name="connsiteX6" fmla="*/ 0 w 3866265"/>
              <a:gd name="connsiteY6" fmla="*/ 2886085 h 2886085"/>
              <a:gd name="connsiteX7" fmla="*/ 0 w 3866265"/>
              <a:gd name="connsiteY7" fmla="*/ 230887 h 2886085"/>
              <a:gd name="connsiteX8" fmla="*/ 230887 w 3866265"/>
              <a:gd name="connsiteY8" fmla="*/ 0 h 288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265" h="2886085">
                <a:moveTo>
                  <a:pt x="230887" y="0"/>
                </a:moveTo>
                <a:lnTo>
                  <a:pt x="3635378" y="0"/>
                </a:lnTo>
                <a:cubicBezTo>
                  <a:pt x="3762893" y="0"/>
                  <a:pt x="3866265" y="103372"/>
                  <a:pt x="3866265" y="230887"/>
                </a:cubicBezTo>
                <a:lnTo>
                  <a:pt x="3866265" y="2886085"/>
                </a:lnTo>
                <a:lnTo>
                  <a:pt x="3866265" y="2886085"/>
                </a:lnTo>
                <a:lnTo>
                  <a:pt x="0" y="2886085"/>
                </a:lnTo>
                <a:lnTo>
                  <a:pt x="0" y="2886085"/>
                </a:lnTo>
                <a:lnTo>
                  <a:pt x="0" y="230887"/>
                </a:lnTo>
                <a:cubicBezTo>
                  <a:pt x="0" y="103372"/>
                  <a:pt x="103372" y="0"/>
                  <a:pt x="230887"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8104" tIns="159064" rIns="98104"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يمكن تمويل المؤسسات اما من رصد المخصصات او الارباح غير الموزعة ، او من القروض ، او من بيع الاسهم. اما في المؤسسات غير الربحية ، فتكون مصادر التمويل هذه محدودة. كما تحتاج مؤسسة الاعمال الي استثمارات رأسمالية ، بهدف تعزيز القدرة الانتاجية </a:t>
            </a:r>
            <a:endParaRPr lang="ar-EG" sz="2400" kern="1200" dirty="0"/>
          </a:p>
        </p:txBody>
      </p:sp>
      <p:sp>
        <p:nvSpPr>
          <p:cNvPr id="8" name="Freeform 7"/>
          <p:cNvSpPr/>
          <p:nvPr/>
        </p:nvSpPr>
        <p:spPr>
          <a:xfrm>
            <a:off x="574116" y="4305020"/>
            <a:ext cx="3866265" cy="1241016"/>
          </a:xfrm>
          <a:custGeom>
            <a:avLst/>
            <a:gdLst>
              <a:gd name="connsiteX0" fmla="*/ 0 w 3866265"/>
              <a:gd name="connsiteY0" fmla="*/ 0 h 1241016"/>
              <a:gd name="connsiteX1" fmla="*/ 3866265 w 3866265"/>
              <a:gd name="connsiteY1" fmla="*/ 0 h 1241016"/>
              <a:gd name="connsiteX2" fmla="*/ 3866265 w 3866265"/>
              <a:gd name="connsiteY2" fmla="*/ 1241016 h 1241016"/>
              <a:gd name="connsiteX3" fmla="*/ 0 w 3866265"/>
              <a:gd name="connsiteY3" fmla="*/ 1241016 h 1241016"/>
              <a:gd name="connsiteX4" fmla="*/ 0 w 3866265"/>
              <a:gd name="connsiteY4" fmla="*/ 0 h 124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265" h="1241016">
                <a:moveTo>
                  <a:pt x="0" y="0"/>
                </a:moveTo>
                <a:lnTo>
                  <a:pt x="3866265" y="0"/>
                </a:lnTo>
                <a:lnTo>
                  <a:pt x="3866265" y="1241016"/>
                </a:lnTo>
                <a:lnTo>
                  <a:pt x="0" y="1241016"/>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3498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t>الاستثمار في الاصول الانتاجية </a:t>
            </a:r>
            <a:endParaRPr lang="ar-EG" sz="2400" b="1" kern="1200" dirty="0"/>
          </a:p>
        </p:txBody>
      </p:sp>
      <p:sp>
        <p:nvSpPr>
          <p:cNvPr id="9" name="Oval 8"/>
          <p:cNvSpPr/>
          <p:nvPr/>
        </p:nvSpPr>
        <p:spPr>
          <a:xfrm>
            <a:off x="255096" y="4502144"/>
            <a:ext cx="1353192" cy="1353192"/>
          </a:xfrm>
          <a:prstGeom prst="ellipse">
            <a:avLst/>
          </a:prstGeom>
          <a:blipFill rotWithShape="1">
            <a:blip r:embed="rId3"/>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63462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circle(in)">
                                      <p:cBhvr>
                                        <p:cTn id="15" dur="20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circle(in)">
                                      <p:cBhvr>
                                        <p:cTn id="28"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يؤدي الرياديون دورا اساسيا في مؤسسات الاعمال والقطاع الخاص </a:t>
            </a:r>
          </a:p>
        </p:txBody>
      </p:sp>
      <p:sp>
        <p:nvSpPr>
          <p:cNvPr id="4" name="Freeform 3"/>
          <p:cNvSpPr/>
          <p:nvPr/>
        </p:nvSpPr>
        <p:spPr>
          <a:xfrm>
            <a:off x="2819976" y="1400918"/>
            <a:ext cx="3897666" cy="2909525"/>
          </a:xfrm>
          <a:custGeom>
            <a:avLst/>
            <a:gdLst>
              <a:gd name="connsiteX0" fmla="*/ 232762 w 3897666"/>
              <a:gd name="connsiteY0" fmla="*/ 0 h 2909525"/>
              <a:gd name="connsiteX1" fmla="*/ 3664904 w 3897666"/>
              <a:gd name="connsiteY1" fmla="*/ 0 h 2909525"/>
              <a:gd name="connsiteX2" fmla="*/ 3897666 w 3897666"/>
              <a:gd name="connsiteY2" fmla="*/ 232762 h 2909525"/>
              <a:gd name="connsiteX3" fmla="*/ 3897666 w 3897666"/>
              <a:gd name="connsiteY3" fmla="*/ 2909525 h 2909525"/>
              <a:gd name="connsiteX4" fmla="*/ 3897666 w 3897666"/>
              <a:gd name="connsiteY4" fmla="*/ 2909525 h 2909525"/>
              <a:gd name="connsiteX5" fmla="*/ 0 w 3897666"/>
              <a:gd name="connsiteY5" fmla="*/ 2909525 h 2909525"/>
              <a:gd name="connsiteX6" fmla="*/ 0 w 3897666"/>
              <a:gd name="connsiteY6" fmla="*/ 2909525 h 2909525"/>
              <a:gd name="connsiteX7" fmla="*/ 0 w 3897666"/>
              <a:gd name="connsiteY7" fmla="*/ 232762 h 2909525"/>
              <a:gd name="connsiteX8" fmla="*/ 232762 w 3897666"/>
              <a:gd name="connsiteY8" fmla="*/ 0 h 290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7666" h="2909525">
                <a:moveTo>
                  <a:pt x="232762" y="0"/>
                </a:moveTo>
                <a:lnTo>
                  <a:pt x="3664904" y="0"/>
                </a:lnTo>
                <a:cubicBezTo>
                  <a:pt x="3793455" y="0"/>
                  <a:pt x="3897666" y="104211"/>
                  <a:pt x="3897666" y="232762"/>
                </a:cubicBezTo>
                <a:lnTo>
                  <a:pt x="3897666" y="2909525"/>
                </a:lnTo>
                <a:lnTo>
                  <a:pt x="3897666" y="2909525"/>
                </a:lnTo>
                <a:lnTo>
                  <a:pt x="0" y="2909525"/>
                </a:lnTo>
                <a:lnTo>
                  <a:pt x="0" y="2909525"/>
                </a:lnTo>
                <a:lnTo>
                  <a:pt x="0" y="232762"/>
                </a:lnTo>
                <a:cubicBezTo>
                  <a:pt x="0" y="104211"/>
                  <a:pt x="104211" y="0"/>
                  <a:pt x="232762"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8654" tIns="159614" rIns="98654" bIns="30480"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يتم انتاج معظم السلع الرأسمالية والخدمات التجارية والاجتماعية ، فضلا عن المعرفة التكنولوجية اللازمة لتلبية حاجات المرء ، من نشاطات مؤسسات الاعمال ، اي عن طريق التطوير الاقتصادي للموارد الخاصة.</a:t>
            </a:r>
            <a:endParaRPr lang="ar-EG" sz="2400" kern="1200" dirty="0"/>
          </a:p>
        </p:txBody>
      </p:sp>
      <p:sp>
        <p:nvSpPr>
          <p:cNvPr id="5" name="Freeform 4"/>
          <p:cNvSpPr/>
          <p:nvPr/>
        </p:nvSpPr>
        <p:spPr>
          <a:xfrm>
            <a:off x="2819976" y="4310444"/>
            <a:ext cx="3897666" cy="1251096"/>
          </a:xfrm>
          <a:custGeom>
            <a:avLst/>
            <a:gdLst>
              <a:gd name="connsiteX0" fmla="*/ 0 w 3897666"/>
              <a:gd name="connsiteY0" fmla="*/ 0 h 1251096"/>
              <a:gd name="connsiteX1" fmla="*/ 3897666 w 3897666"/>
              <a:gd name="connsiteY1" fmla="*/ 0 h 1251096"/>
              <a:gd name="connsiteX2" fmla="*/ 3897666 w 3897666"/>
              <a:gd name="connsiteY2" fmla="*/ 1251096 h 1251096"/>
              <a:gd name="connsiteX3" fmla="*/ 0 w 3897666"/>
              <a:gd name="connsiteY3" fmla="*/ 1251096 h 1251096"/>
              <a:gd name="connsiteX4" fmla="*/ 0 w 3897666"/>
              <a:gd name="connsiteY4" fmla="*/ 0 h 125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7666" h="1251096">
                <a:moveTo>
                  <a:pt x="0" y="0"/>
                </a:moveTo>
                <a:lnTo>
                  <a:pt x="3897666" y="0"/>
                </a:lnTo>
                <a:lnTo>
                  <a:pt x="3897666" y="1251096"/>
                </a:lnTo>
                <a:lnTo>
                  <a:pt x="0" y="1251096"/>
                </a:lnTo>
                <a:lnTo>
                  <a:pt x="0" y="0"/>
                </a:lnTo>
                <a:close/>
              </a:path>
            </a:pathLst>
          </a:custGeom>
          <a:solidFill>
            <a:schemeClr val="accent2">
              <a:lumMod val="60000"/>
              <a:lumOff val="4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44271"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t>الرفاه القومي </a:t>
            </a:r>
            <a:endParaRPr lang="ar-EG" sz="2400" b="1" kern="1200" dirty="0"/>
          </a:p>
        </p:txBody>
      </p:sp>
      <p:sp>
        <p:nvSpPr>
          <p:cNvPr id="6" name="Oval 5"/>
          <p:cNvSpPr/>
          <p:nvPr/>
        </p:nvSpPr>
        <p:spPr>
          <a:xfrm>
            <a:off x="2498365" y="4509169"/>
            <a:ext cx="1364183" cy="1364183"/>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2282237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circle(in)">
                                      <p:cBhvr>
                                        <p:cTn id="15"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a:t>مميزات المجتمع الريادي</a:t>
            </a:r>
            <a:endParaRPr lang="en-US" sz="4000"/>
          </a:p>
        </p:txBody>
      </p:sp>
    </p:spTree>
    <p:extLst>
      <p:ext uri="{BB962C8B-B14F-4D97-AF65-F5344CB8AC3E}">
        <p14:creationId xmlns:p14="http://schemas.microsoft.com/office/powerpoint/2010/main" val="3890831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مميزات المجتمع الريادي</a:t>
            </a:r>
          </a:p>
        </p:txBody>
      </p:sp>
      <p:sp>
        <p:nvSpPr>
          <p:cNvPr id="4" name="Rectangle 3"/>
          <p:cNvSpPr/>
          <p:nvPr/>
        </p:nvSpPr>
        <p:spPr>
          <a:xfrm>
            <a:off x="251520" y="1278163"/>
            <a:ext cx="8424936" cy="5292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357753" y="968203"/>
            <a:ext cx="5897455" cy="619920"/>
          </a:xfrm>
          <a:custGeom>
            <a:avLst/>
            <a:gdLst>
              <a:gd name="connsiteX0" fmla="*/ 0 w 5897455"/>
              <a:gd name="connsiteY0" fmla="*/ 103322 h 619920"/>
              <a:gd name="connsiteX1" fmla="*/ 103322 w 5897455"/>
              <a:gd name="connsiteY1" fmla="*/ 0 h 619920"/>
              <a:gd name="connsiteX2" fmla="*/ 5794133 w 5897455"/>
              <a:gd name="connsiteY2" fmla="*/ 0 h 619920"/>
              <a:gd name="connsiteX3" fmla="*/ 5897455 w 5897455"/>
              <a:gd name="connsiteY3" fmla="*/ 103322 h 619920"/>
              <a:gd name="connsiteX4" fmla="*/ 5897455 w 5897455"/>
              <a:gd name="connsiteY4" fmla="*/ 516598 h 619920"/>
              <a:gd name="connsiteX5" fmla="*/ 5794133 w 5897455"/>
              <a:gd name="connsiteY5" fmla="*/ 619920 h 619920"/>
              <a:gd name="connsiteX6" fmla="*/ 103322 w 5897455"/>
              <a:gd name="connsiteY6" fmla="*/ 619920 h 619920"/>
              <a:gd name="connsiteX7" fmla="*/ 0 w 5897455"/>
              <a:gd name="connsiteY7" fmla="*/ 516598 h 619920"/>
              <a:gd name="connsiteX8" fmla="*/ 0 w 5897455"/>
              <a:gd name="connsiteY8" fmla="*/ 103322 h 61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619920">
                <a:moveTo>
                  <a:pt x="0" y="103322"/>
                </a:moveTo>
                <a:cubicBezTo>
                  <a:pt x="0" y="46259"/>
                  <a:pt x="46259" y="0"/>
                  <a:pt x="103322" y="0"/>
                </a:cubicBezTo>
                <a:lnTo>
                  <a:pt x="5794133" y="0"/>
                </a:lnTo>
                <a:cubicBezTo>
                  <a:pt x="5851196" y="0"/>
                  <a:pt x="5897455" y="46259"/>
                  <a:pt x="5897455" y="103322"/>
                </a:cubicBezTo>
                <a:lnTo>
                  <a:pt x="5897455" y="516598"/>
                </a:lnTo>
                <a:cubicBezTo>
                  <a:pt x="5897455" y="573661"/>
                  <a:pt x="5851196" y="619920"/>
                  <a:pt x="5794133" y="619920"/>
                </a:cubicBezTo>
                <a:lnTo>
                  <a:pt x="103322" y="619920"/>
                </a:lnTo>
                <a:cubicBezTo>
                  <a:pt x="46259" y="619920"/>
                  <a:pt x="0" y="573661"/>
                  <a:pt x="0" y="516598"/>
                </a:cubicBezTo>
                <a:lnTo>
                  <a:pt x="0" y="103322"/>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3172" tIns="30262" rIns="253172" bIns="30262" numCol="1" spcCol="1270" anchor="ctr" anchorCtr="0">
            <a:noAutofit/>
          </a:bodyPr>
          <a:lstStyle/>
          <a:p>
            <a:pPr lvl="0" algn="ctr" defTabSz="1066800" rtl="1">
              <a:lnSpc>
                <a:spcPct val="90000"/>
              </a:lnSpc>
              <a:spcBef>
                <a:spcPct val="0"/>
              </a:spcBef>
              <a:spcAft>
                <a:spcPct val="35000"/>
              </a:spcAft>
            </a:pPr>
            <a:r>
              <a:rPr lang="ar-EG" sz="2400" kern="1200" dirty="0" smtClean="0"/>
              <a:t>انتاج / توفير السلع والخدمات المفيدة باستمرار.</a:t>
            </a:r>
            <a:endParaRPr lang="ar-EG" sz="2400" kern="1200" dirty="0"/>
          </a:p>
        </p:txBody>
      </p:sp>
      <p:sp>
        <p:nvSpPr>
          <p:cNvPr id="6" name="Rectangle 5"/>
          <p:cNvSpPr/>
          <p:nvPr/>
        </p:nvSpPr>
        <p:spPr>
          <a:xfrm>
            <a:off x="251520" y="2230724"/>
            <a:ext cx="8424936" cy="5292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357753" y="1920763"/>
            <a:ext cx="5897455" cy="619920"/>
          </a:xfrm>
          <a:custGeom>
            <a:avLst/>
            <a:gdLst>
              <a:gd name="connsiteX0" fmla="*/ 0 w 5897455"/>
              <a:gd name="connsiteY0" fmla="*/ 103322 h 619920"/>
              <a:gd name="connsiteX1" fmla="*/ 103322 w 5897455"/>
              <a:gd name="connsiteY1" fmla="*/ 0 h 619920"/>
              <a:gd name="connsiteX2" fmla="*/ 5794133 w 5897455"/>
              <a:gd name="connsiteY2" fmla="*/ 0 h 619920"/>
              <a:gd name="connsiteX3" fmla="*/ 5897455 w 5897455"/>
              <a:gd name="connsiteY3" fmla="*/ 103322 h 619920"/>
              <a:gd name="connsiteX4" fmla="*/ 5897455 w 5897455"/>
              <a:gd name="connsiteY4" fmla="*/ 516598 h 619920"/>
              <a:gd name="connsiteX5" fmla="*/ 5794133 w 5897455"/>
              <a:gd name="connsiteY5" fmla="*/ 619920 h 619920"/>
              <a:gd name="connsiteX6" fmla="*/ 103322 w 5897455"/>
              <a:gd name="connsiteY6" fmla="*/ 619920 h 619920"/>
              <a:gd name="connsiteX7" fmla="*/ 0 w 5897455"/>
              <a:gd name="connsiteY7" fmla="*/ 516598 h 619920"/>
              <a:gd name="connsiteX8" fmla="*/ 0 w 5897455"/>
              <a:gd name="connsiteY8" fmla="*/ 103322 h 61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619920">
                <a:moveTo>
                  <a:pt x="0" y="103322"/>
                </a:moveTo>
                <a:cubicBezTo>
                  <a:pt x="0" y="46259"/>
                  <a:pt x="46259" y="0"/>
                  <a:pt x="103322" y="0"/>
                </a:cubicBezTo>
                <a:lnTo>
                  <a:pt x="5794133" y="0"/>
                </a:lnTo>
                <a:cubicBezTo>
                  <a:pt x="5851196" y="0"/>
                  <a:pt x="5897455" y="46259"/>
                  <a:pt x="5897455" y="103322"/>
                </a:cubicBezTo>
                <a:lnTo>
                  <a:pt x="5897455" y="516598"/>
                </a:lnTo>
                <a:cubicBezTo>
                  <a:pt x="5897455" y="573661"/>
                  <a:pt x="5851196" y="619920"/>
                  <a:pt x="5794133" y="619920"/>
                </a:cubicBezTo>
                <a:lnTo>
                  <a:pt x="103322" y="619920"/>
                </a:lnTo>
                <a:cubicBezTo>
                  <a:pt x="46259" y="619920"/>
                  <a:pt x="0" y="573661"/>
                  <a:pt x="0" y="516598"/>
                </a:cubicBezTo>
                <a:lnTo>
                  <a:pt x="0" y="103322"/>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3172" tIns="30262" rIns="253172" bIns="30262" numCol="1" spcCol="1270" anchor="ctr" anchorCtr="0">
            <a:noAutofit/>
          </a:bodyPr>
          <a:lstStyle/>
          <a:p>
            <a:pPr lvl="0" algn="ctr" defTabSz="1066800" rtl="1">
              <a:lnSpc>
                <a:spcPct val="90000"/>
              </a:lnSpc>
              <a:spcBef>
                <a:spcPct val="0"/>
              </a:spcBef>
              <a:spcAft>
                <a:spcPct val="35000"/>
              </a:spcAft>
            </a:pPr>
            <a:r>
              <a:rPr lang="ar-EG" sz="2400" kern="1200" dirty="0" smtClean="0"/>
              <a:t>توزيع السلع والخدمات اللازمة بين السكان علي نطاق واسع.</a:t>
            </a:r>
            <a:endParaRPr lang="ar-EG" sz="2400" kern="1200" dirty="0"/>
          </a:p>
        </p:txBody>
      </p:sp>
      <p:sp>
        <p:nvSpPr>
          <p:cNvPr id="8" name="Rectangle 7"/>
          <p:cNvSpPr/>
          <p:nvPr/>
        </p:nvSpPr>
        <p:spPr>
          <a:xfrm>
            <a:off x="251520" y="3183284"/>
            <a:ext cx="8424936" cy="5292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Freeform 8"/>
          <p:cNvSpPr/>
          <p:nvPr/>
        </p:nvSpPr>
        <p:spPr>
          <a:xfrm>
            <a:off x="2357753" y="2873324"/>
            <a:ext cx="5897455" cy="619920"/>
          </a:xfrm>
          <a:custGeom>
            <a:avLst/>
            <a:gdLst>
              <a:gd name="connsiteX0" fmla="*/ 0 w 5897455"/>
              <a:gd name="connsiteY0" fmla="*/ 103322 h 619920"/>
              <a:gd name="connsiteX1" fmla="*/ 103322 w 5897455"/>
              <a:gd name="connsiteY1" fmla="*/ 0 h 619920"/>
              <a:gd name="connsiteX2" fmla="*/ 5794133 w 5897455"/>
              <a:gd name="connsiteY2" fmla="*/ 0 h 619920"/>
              <a:gd name="connsiteX3" fmla="*/ 5897455 w 5897455"/>
              <a:gd name="connsiteY3" fmla="*/ 103322 h 619920"/>
              <a:gd name="connsiteX4" fmla="*/ 5897455 w 5897455"/>
              <a:gd name="connsiteY4" fmla="*/ 516598 h 619920"/>
              <a:gd name="connsiteX5" fmla="*/ 5794133 w 5897455"/>
              <a:gd name="connsiteY5" fmla="*/ 619920 h 619920"/>
              <a:gd name="connsiteX6" fmla="*/ 103322 w 5897455"/>
              <a:gd name="connsiteY6" fmla="*/ 619920 h 619920"/>
              <a:gd name="connsiteX7" fmla="*/ 0 w 5897455"/>
              <a:gd name="connsiteY7" fmla="*/ 516598 h 619920"/>
              <a:gd name="connsiteX8" fmla="*/ 0 w 5897455"/>
              <a:gd name="connsiteY8" fmla="*/ 103322 h 61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619920">
                <a:moveTo>
                  <a:pt x="0" y="103322"/>
                </a:moveTo>
                <a:cubicBezTo>
                  <a:pt x="0" y="46259"/>
                  <a:pt x="46259" y="0"/>
                  <a:pt x="103322" y="0"/>
                </a:cubicBezTo>
                <a:lnTo>
                  <a:pt x="5794133" y="0"/>
                </a:lnTo>
                <a:cubicBezTo>
                  <a:pt x="5851196" y="0"/>
                  <a:pt x="5897455" y="46259"/>
                  <a:pt x="5897455" y="103322"/>
                </a:cubicBezTo>
                <a:lnTo>
                  <a:pt x="5897455" y="516598"/>
                </a:lnTo>
                <a:cubicBezTo>
                  <a:pt x="5897455" y="573661"/>
                  <a:pt x="5851196" y="619920"/>
                  <a:pt x="5794133" y="619920"/>
                </a:cubicBezTo>
                <a:lnTo>
                  <a:pt x="103322" y="619920"/>
                </a:lnTo>
                <a:cubicBezTo>
                  <a:pt x="46259" y="619920"/>
                  <a:pt x="0" y="573661"/>
                  <a:pt x="0" y="516598"/>
                </a:cubicBezTo>
                <a:lnTo>
                  <a:pt x="0" y="103322"/>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3172" tIns="30262" rIns="253172" bIns="30262" numCol="1" spcCol="1270" anchor="ctr" anchorCtr="0">
            <a:noAutofit/>
          </a:bodyPr>
          <a:lstStyle/>
          <a:p>
            <a:pPr lvl="0" algn="ctr" defTabSz="1066800" rtl="1">
              <a:lnSpc>
                <a:spcPct val="90000"/>
              </a:lnSpc>
              <a:spcBef>
                <a:spcPct val="0"/>
              </a:spcBef>
              <a:spcAft>
                <a:spcPct val="35000"/>
              </a:spcAft>
            </a:pPr>
            <a:r>
              <a:rPr lang="ar-EG" sz="2400" kern="1200" dirty="0" smtClean="0"/>
              <a:t>استحداث أفكار جديدة لاعادة احياء الاقتصاد وتحقيق النمو فيه باستمرار.</a:t>
            </a:r>
            <a:endParaRPr lang="ar-EG" sz="2400" kern="1200" dirty="0"/>
          </a:p>
        </p:txBody>
      </p:sp>
      <p:sp>
        <p:nvSpPr>
          <p:cNvPr id="10" name="Rectangle 9"/>
          <p:cNvSpPr/>
          <p:nvPr/>
        </p:nvSpPr>
        <p:spPr>
          <a:xfrm>
            <a:off x="251520" y="4135844"/>
            <a:ext cx="8424936" cy="5292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 name="Freeform 10"/>
          <p:cNvSpPr/>
          <p:nvPr/>
        </p:nvSpPr>
        <p:spPr>
          <a:xfrm>
            <a:off x="2357753" y="3825884"/>
            <a:ext cx="5897455" cy="619920"/>
          </a:xfrm>
          <a:custGeom>
            <a:avLst/>
            <a:gdLst>
              <a:gd name="connsiteX0" fmla="*/ 0 w 5897455"/>
              <a:gd name="connsiteY0" fmla="*/ 103322 h 619920"/>
              <a:gd name="connsiteX1" fmla="*/ 103322 w 5897455"/>
              <a:gd name="connsiteY1" fmla="*/ 0 h 619920"/>
              <a:gd name="connsiteX2" fmla="*/ 5794133 w 5897455"/>
              <a:gd name="connsiteY2" fmla="*/ 0 h 619920"/>
              <a:gd name="connsiteX3" fmla="*/ 5897455 w 5897455"/>
              <a:gd name="connsiteY3" fmla="*/ 103322 h 619920"/>
              <a:gd name="connsiteX4" fmla="*/ 5897455 w 5897455"/>
              <a:gd name="connsiteY4" fmla="*/ 516598 h 619920"/>
              <a:gd name="connsiteX5" fmla="*/ 5794133 w 5897455"/>
              <a:gd name="connsiteY5" fmla="*/ 619920 h 619920"/>
              <a:gd name="connsiteX6" fmla="*/ 103322 w 5897455"/>
              <a:gd name="connsiteY6" fmla="*/ 619920 h 619920"/>
              <a:gd name="connsiteX7" fmla="*/ 0 w 5897455"/>
              <a:gd name="connsiteY7" fmla="*/ 516598 h 619920"/>
              <a:gd name="connsiteX8" fmla="*/ 0 w 5897455"/>
              <a:gd name="connsiteY8" fmla="*/ 103322 h 61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619920">
                <a:moveTo>
                  <a:pt x="0" y="103322"/>
                </a:moveTo>
                <a:cubicBezTo>
                  <a:pt x="0" y="46259"/>
                  <a:pt x="46259" y="0"/>
                  <a:pt x="103322" y="0"/>
                </a:cubicBezTo>
                <a:lnTo>
                  <a:pt x="5794133" y="0"/>
                </a:lnTo>
                <a:cubicBezTo>
                  <a:pt x="5851196" y="0"/>
                  <a:pt x="5897455" y="46259"/>
                  <a:pt x="5897455" y="103322"/>
                </a:cubicBezTo>
                <a:lnTo>
                  <a:pt x="5897455" y="516598"/>
                </a:lnTo>
                <a:cubicBezTo>
                  <a:pt x="5897455" y="573661"/>
                  <a:pt x="5851196" y="619920"/>
                  <a:pt x="5794133" y="619920"/>
                </a:cubicBezTo>
                <a:lnTo>
                  <a:pt x="103322" y="619920"/>
                </a:lnTo>
                <a:cubicBezTo>
                  <a:pt x="46259" y="619920"/>
                  <a:pt x="0" y="573661"/>
                  <a:pt x="0" y="516598"/>
                </a:cubicBezTo>
                <a:lnTo>
                  <a:pt x="0" y="103322"/>
                </a:lnTo>
                <a:close/>
              </a:path>
            </a:pathLst>
          </a:custGeom>
          <a:solidFill>
            <a:schemeClr val="accent1">
              <a:lumMod val="7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3172" tIns="30262" rIns="253172" bIns="30262" numCol="1" spcCol="1270" anchor="ctr" anchorCtr="0">
            <a:noAutofit/>
          </a:bodyPr>
          <a:lstStyle/>
          <a:p>
            <a:pPr lvl="0" algn="ctr" defTabSz="1066800" rtl="1">
              <a:lnSpc>
                <a:spcPct val="90000"/>
              </a:lnSpc>
              <a:spcBef>
                <a:spcPct val="0"/>
              </a:spcBef>
              <a:spcAft>
                <a:spcPct val="35000"/>
              </a:spcAft>
            </a:pPr>
            <a:r>
              <a:rPr lang="ar-EG" sz="2400" kern="1200" dirty="0" smtClean="0"/>
              <a:t>اكتشاف حاجات المجتمع غير المحددة بشكل دائم.</a:t>
            </a:r>
            <a:endParaRPr lang="ar-EG" sz="2400" kern="1200" dirty="0"/>
          </a:p>
        </p:txBody>
      </p:sp>
      <p:sp>
        <p:nvSpPr>
          <p:cNvPr id="12" name="Rectangle 11"/>
          <p:cNvSpPr/>
          <p:nvPr/>
        </p:nvSpPr>
        <p:spPr>
          <a:xfrm>
            <a:off x="251520" y="5088404"/>
            <a:ext cx="8424936" cy="5292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3" name="Freeform 12"/>
          <p:cNvSpPr/>
          <p:nvPr/>
        </p:nvSpPr>
        <p:spPr>
          <a:xfrm>
            <a:off x="2357753" y="4778444"/>
            <a:ext cx="5897455" cy="619920"/>
          </a:xfrm>
          <a:custGeom>
            <a:avLst/>
            <a:gdLst>
              <a:gd name="connsiteX0" fmla="*/ 0 w 5897455"/>
              <a:gd name="connsiteY0" fmla="*/ 103322 h 619920"/>
              <a:gd name="connsiteX1" fmla="*/ 103322 w 5897455"/>
              <a:gd name="connsiteY1" fmla="*/ 0 h 619920"/>
              <a:gd name="connsiteX2" fmla="*/ 5794133 w 5897455"/>
              <a:gd name="connsiteY2" fmla="*/ 0 h 619920"/>
              <a:gd name="connsiteX3" fmla="*/ 5897455 w 5897455"/>
              <a:gd name="connsiteY3" fmla="*/ 103322 h 619920"/>
              <a:gd name="connsiteX4" fmla="*/ 5897455 w 5897455"/>
              <a:gd name="connsiteY4" fmla="*/ 516598 h 619920"/>
              <a:gd name="connsiteX5" fmla="*/ 5794133 w 5897455"/>
              <a:gd name="connsiteY5" fmla="*/ 619920 h 619920"/>
              <a:gd name="connsiteX6" fmla="*/ 103322 w 5897455"/>
              <a:gd name="connsiteY6" fmla="*/ 619920 h 619920"/>
              <a:gd name="connsiteX7" fmla="*/ 0 w 5897455"/>
              <a:gd name="connsiteY7" fmla="*/ 516598 h 619920"/>
              <a:gd name="connsiteX8" fmla="*/ 0 w 5897455"/>
              <a:gd name="connsiteY8" fmla="*/ 103322 h 61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619920">
                <a:moveTo>
                  <a:pt x="0" y="103322"/>
                </a:moveTo>
                <a:cubicBezTo>
                  <a:pt x="0" y="46259"/>
                  <a:pt x="46259" y="0"/>
                  <a:pt x="103322" y="0"/>
                </a:cubicBezTo>
                <a:lnTo>
                  <a:pt x="5794133" y="0"/>
                </a:lnTo>
                <a:cubicBezTo>
                  <a:pt x="5851196" y="0"/>
                  <a:pt x="5897455" y="46259"/>
                  <a:pt x="5897455" y="103322"/>
                </a:cubicBezTo>
                <a:lnTo>
                  <a:pt x="5897455" y="516598"/>
                </a:lnTo>
                <a:cubicBezTo>
                  <a:pt x="5897455" y="573661"/>
                  <a:pt x="5851196" y="619920"/>
                  <a:pt x="5794133" y="619920"/>
                </a:cubicBezTo>
                <a:lnTo>
                  <a:pt x="103322" y="619920"/>
                </a:lnTo>
                <a:cubicBezTo>
                  <a:pt x="46259" y="619920"/>
                  <a:pt x="0" y="573661"/>
                  <a:pt x="0" y="516598"/>
                </a:cubicBezTo>
                <a:lnTo>
                  <a:pt x="0" y="103322"/>
                </a:lnTo>
                <a:close/>
              </a:path>
            </a:pathLst>
          </a:custGeom>
          <a:solidFill>
            <a:schemeClr val="accent3">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3172" tIns="30262" rIns="253172" bIns="30262" numCol="1" spcCol="1270" anchor="ctr" anchorCtr="0">
            <a:noAutofit/>
          </a:bodyPr>
          <a:lstStyle/>
          <a:p>
            <a:pPr lvl="0" algn="ctr" defTabSz="1066800" rtl="1">
              <a:lnSpc>
                <a:spcPct val="90000"/>
              </a:lnSpc>
              <a:spcBef>
                <a:spcPct val="0"/>
              </a:spcBef>
              <a:spcAft>
                <a:spcPct val="35000"/>
              </a:spcAft>
            </a:pPr>
            <a:r>
              <a:rPr lang="ar-EG" sz="2400" kern="1200" dirty="0" smtClean="0"/>
              <a:t>ايجاد الحلول الدائمة للمشاكل التي تواجه المجتمع.</a:t>
            </a:r>
            <a:endParaRPr lang="ar-EG" sz="2400" kern="1200" dirty="0"/>
          </a:p>
        </p:txBody>
      </p:sp>
      <p:sp>
        <p:nvSpPr>
          <p:cNvPr id="14" name="Rectangle 13"/>
          <p:cNvSpPr/>
          <p:nvPr/>
        </p:nvSpPr>
        <p:spPr>
          <a:xfrm>
            <a:off x="251520" y="6040964"/>
            <a:ext cx="8424936" cy="5292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5" name="Freeform 14"/>
          <p:cNvSpPr/>
          <p:nvPr/>
        </p:nvSpPr>
        <p:spPr>
          <a:xfrm>
            <a:off x="2357753" y="5731004"/>
            <a:ext cx="5897455" cy="619920"/>
          </a:xfrm>
          <a:custGeom>
            <a:avLst/>
            <a:gdLst>
              <a:gd name="connsiteX0" fmla="*/ 0 w 5897455"/>
              <a:gd name="connsiteY0" fmla="*/ 103322 h 619920"/>
              <a:gd name="connsiteX1" fmla="*/ 103322 w 5897455"/>
              <a:gd name="connsiteY1" fmla="*/ 0 h 619920"/>
              <a:gd name="connsiteX2" fmla="*/ 5794133 w 5897455"/>
              <a:gd name="connsiteY2" fmla="*/ 0 h 619920"/>
              <a:gd name="connsiteX3" fmla="*/ 5897455 w 5897455"/>
              <a:gd name="connsiteY3" fmla="*/ 103322 h 619920"/>
              <a:gd name="connsiteX4" fmla="*/ 5897455 w 5897455"/>
              <a:gd name="connsiteY4" fmla="*/ 516598 h 619920"/>
              <a:gd name="connsiteX5" fmla="*/ 5794133 w 5897455"/>
              <a:gd name="connsiteY5" fmla="*/ 619920 h 619920"/>
              <a:gd name="connsiteX6" fmla="*/ 103322 w 5897455"/>
              <a:gd name="connsiteY6" fmla="*/ 619920 h 619920"/>
              <a:gd name="connsiteX7" fmla="*/ 0 w 5897455"/>
              <a:gd name="connsiteY7" fmla="*/ 516598 h 619920"/>
              <a:gd name="connsiteX8" fmla="*/ 0 w 5897455"/>
              <a:gd name="connsiteY8" fmla="*/ 103322 h 61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455" h="619920">
                <a:moveTo>
                  <a:pt x="0" y="103322"/>
                </a:moveTo>
                <a:cubicBezTo>
                  <a:pt x="0" y="46259"/>
                  <a:pt x="46259" y="0"/>
                  <a:pt x="103322" y="0"/>
                </a:cubicBezTo>
                <a:lnTo>
                  <a:pt x="5794133" y="0"/>
                </a:lnTo>
                <a:cubicBezTo>
                  <a:pt x="5851196" y="0"/>
                  <a:pt x="5897455" y="46259"/>
                  <a:pt x="5897455" y="103322"/>
                </a:cubicBezTo>
                <a:lnTo>
                  <a:pt x="5897455" y="516598"/>
                </a:lnTo>
                <a:cubicBezTo>
                  <a:pt x="5897455" y="573661"/>
                  <a:pt x="5851196" y="619920"/>
                  <a:pt x="5794133" y="619920"/>
                </a:cubicBezTo>
                <a:lnTo>
                  <a:pt x="103322" y="619920"/>
                </a:lnTo>
                <a:cubicBezTo>
                  <a:pt x="46259" y="619920"/>
                  <a:pt x="0" y="573661"/>
                  <a:pt x="0" y="516598"/>
                </a:cubicBezTo>
                <a:lnTo>
                  <a:pt x="0" y="103322"/>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3172" tIns="30262" rIns="253172" bIns="30262" numCol="1" spcCol="1270" anchor="ctr" anchorCtr="0">
            <a:noAutofit/>
          </a:bodyPr>
          <a:lstStyle/>
          <a:p>
            <a:pPr lvl="0" algn="ctr" defTabSz="1066800" rtl="1">
              <a:lnSpc>
                <a:spcPct val="90000"/>
              </a:lnSpc>
              <a:spcBef>
                <a:spcPct val="0"/>
              </a:spcBef>
              <a:spcAft>
                <a:spcPct val="35000"/>
              </a:spcAft>
            </a:pPr>
            <a:r>
              <a:rPr lang="ar-EG" sz="2400" kern="1200" dirty="0" smtClean="0"/>
              <a:t>تفادي الركود من خلال منح الافراد فرصة لان يكونوا مبتكرين ومبدعين.</a:t>
            </a:r>
            <a:endParaRPr lang="ar-EG" sz="2400" kern="1200" dirty="0"/>
          </a:p>
        </p:txBody>
      </p:sp>
    </p:spTree>
    <p:extLst>
      <p:ext uri="{BB962C8B-B14F-4D97-AF65-F5344CB8AC3E}">
        <p14:creationId xmlns:p14="http://schemas.microsoft.com/office/powerpoint/2010/main" val="72084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fill="hold"/>
                                        <p:tgtEl>
                                          <p:spTgt spid="11"/>
                                        </p:tgtEl>
                                        <p:attrNameLst>
                                          <p:attrName>ppt_x</p:attrName>
                                        </p:attrNameLst>
                                      </p:cBhvr>
                                      <p:tavLst>
                                        <p:tav tm="0">
                                          <p:val>
                                            <p:strVal val="#ppt_x"/>
                                          </p:val>
                                        </p:tav>
                                        <p:tav tm="100000">
                                          <p:val>
                                            <p:strVal val="#ppt_x"/>
                                          </p:val>
                                        </p:tav>
                                      </p:tavLst>
                                    </p:anim>
                                    <p:anim calcmode="lin" valueType="num">
                                      <p:cBhvr additive="base">
                                        <p:cTn id="4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500" fill="hold"/>
                                        <p:tgtEl>
                                          <p:spTgt spid="12"/>
                                        </p:tgtEl>
                                        <p:attrNameLst>
                                          <p:attrName>ppt_x</p:attrName>
                                        </p:attrNameLst>
                                      </p:cBhvr>
                                      <p:tavLst>
                                        <p:tav tm="0">
                                          <p:val>
                                            <p:strVal val="#ppt_x"/>
                                          </p:val>
                                        </p:tav>
                                        <p:tav tm="100000">
                                          <p:val>
                                            <p:strVal val="#ppt_x"/>
                                          </p:val>
                                        </p:tav>
                                      </p:tavLst>
                                    </p:anim>
                                    <p:anim calcmode="lin" valueType="num">
                                      <p:cBhvr additive="base">
                                        <p:cTn id="48" dur="500" fill="hold"/>
                                        <p:tgtEl>
                                          <p:spTgt spid="1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ppt_x"/>
                                          </p:val>
                                        </p:tav>
                                        <p:tav tm="100000">
                                          <p:val>
                                            <p:strVal val="#ppt_x"/>
                                          </p:val>
                                        </p:tav>
                                      </p:tavLst>
                                    </p:anim>
                                    <p:anim calcmode="lin" valueType="num">
                                      <p:cBhvr additive="base">
                                        <p:cTn id="5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fill="hold"/>
                                        <p:tgtEl>
                                          <p:spTgt spid="14"/>
                                        </p:tgtEl>
                                        <p:attrNameLst>
                                          <p:attrName>ppt_x</p:attrName>
                                        </p:attrNameLst>
                                      </p:cBhvr>
                                      <p:tavLst>
                                        <p:tav tm="0">
                                          <p:val>
                                            <p:strVal val="#ppt_x"/>
                                          </p:val>
                                        </p:tav>
                                        <p:tav tm="100000">
                                          <p:val>
                                            <p:strVal val="#ppt_x"/>
                                          </p:val>
                                        </p:tav>
                                      </p:tavLst>
                                    </p:anim>
                                    <p:anim calcmode="lin" valueType="num">
                                      <p:cBhvr additive="base">
                                        <p:cTn id="58" dur="500" fill="hold"/>
                                        <p:tgtEl>
                                          <p:spTgt spid="14"/>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additive="base">
                                        <p:cTn id="61" dur="500" fill="hold"/>
                                        <p:tgtEl>
                                          <p:spTgt spid="15"/>
                                        </p:tgtEl>
                                        <p:attrNameLst>
                                          <p:attrName>ppt_x</p:attrName>
                                        </p:attrNameLst>
                                      </p:cBhvr>
                                      <p:tavLst>
                                        <p:tav tm="0">
                                          <p:val>
                                            <p:strVal val="#ppt_x"/>
                                          </p:val>
                                        </p:tav>
                                        <p:tav tm="100000">
                                          <p:val>
                                            <p:strVal val="#ppt_x"/>
                                          </p:val>
                                        </p:tav>
                                      </p:tavLst>
                                    </p:anim>
                                    <p:anim calcmode="lin" valueType="num">
                                      <p:cBhvr additive="base">
                                        <p:cTn id="6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P spid="13" grpId="0" animBg="1"/>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وتشمل إدارة المشروعات ثلاث عمليات أساسية هي</a:t>
            </a:r>
            <a:endParaRPr lang="ar-EG" sz="3200" b="1" dirty="0">
              <a:solidFill>
                <a:schemeClr val="bg1"/>
              </a:solidFill>
            </a:endParaRPr>
          </a:p>
        </p:txBody>
      </p:sp>
      <p:sp>
        <p:nvSpPr>
          <p:cNvPr id="4" name="Freeform 3"/>
          <p:cNvSpPr/>
          <p:nvPr/>
        </p:nvSpPr>
        <p:spPr>
          <a:xfrm rot="5400000">
            <a:off x="6563996" y="3799414"/>
            <a:ext cx="4615247" cy="439740"/>
          </a:xfrm>
          <a:custGeom>
            <a:avLst/>
            <a:gdLst>
              <a:gd name="connsiteX0" fmla="*/ 0 w 4615247"/>
              <a:gd name="connsiteY0" fmla="*/ 0 h 439740"/>
              <a:gd name="connsiteX1" fmla="*/ 4615247 w 4615247"/>
              <a:gd name="connsiteY1" fmla="*/ 0 h 439740"/>
              <a:gd name="connsiteX2" fmla="*/ 4615247 w 4615247"/>
              <a:gd name="connsiteY2" fmla="*/ 439740 h 439740"/>
              <a:gd name="connsiteX3" fmla="*/ 0 w 4615247"/>
              <a:gd name="connsiteY3" fmla="*/ 439740 h 439740"/>
              <a:gd name="connsiteX4" fmla="*/ 0 w 4615247"/>
              <a:gd name="connsiteY4" fmla="*/ 0 h 439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5247" h="439740">
                <a:moveTo>
                  <a:pt x="0" y="0"/>
                </a:moveTo>
                <a:lnTo>
                  <a:pt x="4615247" y="0"/>
                </a:lnTo>
                <a:lnTo>
                  <a:pt x="4615247" y="439740"/>
                </a:lnTo>
                <a:lnTo>
                  <a:pt x="0" y="4397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87826" tIns="-1"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التخطيط :</a:t>
            </a:r>
            <a:endParaRPr lang="ar-EG" sz="2400" b="1" kern="1200" dirty="0">
              <a:solidFill>
                <a:srgbClr val="FF0000"/>
              </a:solidFill>
            </a:endParaRPr>
          </a:p>
        </p:txBody>
      </p:sp>
      <p:sp>
        <p:nvSpPr>
          <p:cNvPr id="5" name="Freeform 4"/>
          <p:cNvSpPr/>
          <p:nvPr/>
        </p:nvSpPr>
        <p:spPr>
          <a:xfrm>
            <a:off x="6461373" y="1657247"/>
            <a:ext cx="2190376" cy="4724075"/>
          </a:xfrm>
          <a:custGeom>
            <a:avLst/>
            <a:gdLst>
              <a:gd name="connsiteX0" fmla="*/ 0 w 2190376"/>
              <a:gd name="connsiteY0" fmla="*/ 0 h 4724075"/>
              <a:gd name="connsiteX1" fmla="*/ 2190376 w 2190376"/>
              <a:gd name="connsiteY1" fmla="*/ 0 h 4724075"/>
              <a:gd name="connsiteX2" fmla="*/ 2190376 w 2190376"/>
              <a:gd name="connsiteY2" fmla="*/ 4724075 h 4724075"/>
              <a:gd name="connsiteX3" fmla="*/ 0 w 2190376"/>
              <a:gd name="connsiteY3" fmla="*/ 4724075 h 4724075"/>
              <a:gd name="connsiteX4" fmla="*/ 0 w 2190376"/>
              <a:gd name="connsiteY4" fmla="*/ 0 h 4724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376" h="4724075">
                <a:moveTo>
                  <a:pt x="0" y="0"/>
                </a:moveTo>
                <a:lnTo>
                  <a:pt x="2190376" y="0"/>
                </a:lnTo>
                <a:lnTo>
                  <a:pt x="2190376" y="4724075"/>
                </a:lnTo>
                <a:lnTo>
                  <a:pt x="0" y="4724075"/>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87827"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1400" kern="1200" dirty="0" smtClean="0"/>
          </a:p>
          <a:p>
            <a:pPr marL="228600" lvl="1" indent="-228600" algn="justLow" defTabSz="1066800" rtl="1">
              <a:lnSpc>
                <a:spcPct val="90000"/>
              </a:lnSpc>
              <a:spcBef>
                <a:spcPct val="0"/>
              </a:spcBef>
              <a:spcAft>
                <a:spcPct val="15000"/>
              </a:spcAft>
              <a:buChar char="••"/>
            </a:pPr>
            <a:endParaRPr lang="ar-EG" sz="2400" kern="1200" dirty="0" smtClean="0"/>
          </a:p>
          <a:p>
            <a:pPr marL="228600" lvl="1" indent="-228600" algn="justLow" defTabSz="1066800" rtl="1">
              <a:lnSpc>
                <a:spcPct val="90000"/>
              </a:lnSpc>
              <a:spcBef>
                <a:spcPct val="0"/>
              </a:spcBef>
              <a:spcAft>
                <a:spcPct val="15000"/>
              </a:spcAft>
              <a:buChar char="••"/>
            </a:pPr>
            <a:r>
              <a:rPr lang="ar-EG" sz="2400" kern="1200" dirty="0" smtClean="0"/>
              <a:t>وهو عمليه خلق نوع من النظام من حاله واضحه من الفوضي التي خلقت تعقيد في البيئه التي تعمل فيها بحيث تستطيع مواجه التغير الدائم.</a:t>
            </a:r>
            <a:endParaRPr lang="ar-EG" sz="2400" kern="1200" dirty="0"/>
          </a:p>
        </p:txBody>
      </p:sp>
      <p:sp>
        <p:nvSpPr>
          <p:cNvPr id="6" name="Rectangle 5"/>
          <p:cNvSpPr/>
          <p:nvPr/>
        </p:nvSpPr>
        <p:spPr>
          <a:xfrm>
            <a:off x="8212008" y="1131203"/>
            <a:ext cx="879481" cy="879481"/>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rot="5400000">
            <a:off x="3377014" y="3799414"/>
            <a:ext cx="4615247" cy="439740"/>
          </a:xfrm>
          <a:custGeom>
            <a:avLst/>
            <a:gdLst>
              <a:gd name="connsiteX0" fmla="*/ 0 w 4615247"/>
              <a:gd name="connsiteY0" fmla="*/ 0 h 439740"/>
              <a:gd name="connsiteX1" fmla="*/ 4615247 w 4615247"/>
              <a:gd name="connsiteY1" fmla="*/ 0 h 439740"/>
              <a:gd name="connsiteX2" fmla="*/ 4615247 w 4615247"/>
              <a:gd name="connsiteY2" fmla="*/ 439740 h 439740"/>
              <a:gd name="connsiteX3" fmla="*/ 0 w 4615247"/>
              <a:gd name="connsiteY3" fmla="*/ 439740 h 439740"/>
              <a:gd name="connsiteX4" fmla="*/ 0 w 4615247"/>
              <a:gd name="connsiteY4" fmla="*/ 0 h 439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5247" h="439740">
                <a:moveTo>
                  <a:pt x="0" y="0"/>
                </a:moveTo>
                <a:lnTo>
                  <a:pt x="4615247" y="0"/>
                </a:lnTo>
                <a:lnTo>
                  <a:pt x="4615247" y="439740"/>
                </a:lnTo>
                <a:lnTo>
                  <a:pt x="0" y="4397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87826" tIns="-1"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التنظيم :</a:t>
            </a:r>
            <a:endParaRPr lang="ar-EG" sz="2400" b="1" kern="1200" dirty="0">
              <a:solidFill>
                <a:srgbClr val="FF0000"/>
              </a:solidFill>
            </a:endParaRPr>
          </a:p>
        </p:txBody>
      </p:sp>
      <p:sp>
        <p:nvSpPr>
          <p:cNvPr id="8" name="Freeform 7"/>
          <p:cNvSpPr/>
          <p:nvPr/>
        </p:nvSpPr>
        <p:spPr>
          <a:xfrm>
            <a:off x="3274391" y="1653370"/>
            <a:ext cx="2190376" cy="4731828"/>
          </a:xfrm>
          <a:custGeom>
            <a:avLst/>
            <a:gdLst>
              <a:gd name="connsiteX0" fmla="*/ 0 w 2190376"/>
              <a:gd name="connsiteY0" fmla="*/ 0 h 4731828"/>
              <a:gd name="connsiteX1" fmla="*/ 2190376 w 2190376"/>
              <a:gd name="connsiteY1" fmla="*/ 0 h 4731828"/>
              <a:gd name="connsiteX2" fmla="*/ 2190376 w 2190376"/>
              <a:gd name="connsiteY2" fmla="*/ 4731828 h 4731828"/>
              <a:gd name="connsiteX3" fmla="*/ 0 w 2190376"/>
              <a:gd name="connsiteY3" fmla="*/ 4731828 h 4731828"/>
              <a:gd name="connsiteX4" fmla="*/ 0 w 2190376"/>
              <a:gd name="connsiteY4" fmla="*/ 0 h 473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376" h="4731828">
                <a:moveTo>
                  <a:pt x="0" y="0"/>
                </a:moveTo>
                <a:lnTo>
                  <a:pt x="2190376" y="0"/>
                </a:lnTo>
                <a:lnTo>
                  <a:pt x="2190376" y="4731828"/>
                </a:lnTo>
                <a:lnTo>
                  <a:pt x="0" y="4731828"/>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87827"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1600" kern="1200" dirty="0" smtClean="0"/>
          </a:p>
          <a:p>
            <a:pPr marL="228600" lvl="1" indent="-228600" algn="justLow" defTabSz="1066800" rtl="1">
              <a:lnSpc>
                <a:spcPct val="90000"/>
              </a:lnSpc>
              <a:spcBef>
                <a:spcPct val="0"/>
              </a:spcBef>
              <a:spcAft>
                <a:spcPct val="15000"/>
              </a:spcAft>
              <a:buChar char="••"/>
            </a:pPr>
            <a:endParaRPr lang="ar-EG" sz="2400" kern="1200" dirty="0" smtClean="0"/>
          </a:p>
          <a:p>
            <a:pPr marL="228600" lvl="1" indent="-228600" algn="justLow" defTabSz="1066800" rtl="1">
              <a:lnSpc>
                <a:spcPct val="90000"/>
              </a:lnSpc>
              <a:spcBef>
                <a:spcPct val="0"/>
              </a:spcBef>
              <a:spcAft>
                <a:spcPct val="15000"/>
              </a:spcAft>
              <a:buChar char="••"/>
            </a:pPr>
            <a:r>
              <a:rPr lang="ar-EG" sz="2400" kern="1200" dirty="0" smtClean="0"/>
              <a:t>يتضمن تحديد الأنشطة التي يتم إتمامها لمقابلة أهداف المشروع بالإضافة إلي تحديد ادوار ومسئوليات الأفراد عن هذه الأنشطة . </a:t>
            </a:r>
            <a:endParaRPr lang="ar-EG" sz="2400" kern="1200" dirty="0"/>
          </a:p>
        </p:txBody>
      </p:sp>
      <p:sp>
        <p:nvSpPr>
          <p:cNvPr id="9" name="Rectangle 8"/>
          <p:cNvSpPr/>
          <p:nvPr/>
        </p:nvSpPr>
        <p:spPr>
          <a:xfrm>
            <a:off x="5025026" y="1131203"/>
            <a:ext cx="879481" cy="879481"/>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rot="5400000">
            <a:off x="190032" y="3799414"/>
            <a:ext cx="4615247" cy="439740"/>
          </a:xfrm>
          <a:custGeom>
            <a:avLst/>
            <a:gdLst>
              <a:gd name="connsiteX0" fmla="*/ 0 w 4615247"/>
              <a:gd name="connsiteY0" fmla="*/ 0 h 439740"/>
              <a:gd name="connsiteX1" fmla="*/ 4615247 w 4615247"/>
              <a:gd name="connsiteY1" fmla="*/ 0 h 439740"/>
              <a:gd name="connsiteX2" fmla="*/ 4615247 w 4615247"/>
              <a:gd name="connsiteY2" fmla="*/ 439740 h 439740"/>
              <a:gd name="connsiteX3" fmla="*/ 0 w 4615247"/>
              <a:gd name="connsiteY3" fmla="*/ 439740 h 439740"/>
              <a:gd name="connsiteX4" fmla="*/ 0 w 4615247"/>
              <a:gd name="connsiteY4" fmla="*/ 0 h 439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5247" h="439740">
                <a:moveTo>
                  <a:pt x="0" y="0"/>
                </a:moveTo>
                <a:lnTo>
                  <a:pt x="4615247" y="0"/>
                </a:lnTo>
                <a:lnTo>
                  <a:pt x="4615247" y="439740"/>
                </a:lnTo>
                <a:lnTo>
                  <a:pt x="0" y="4397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87826" tIns="-1"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الرقابة وتشمل : </a:t>
            </a:r>
            <a:endParaRPr lang="ar-EG" sz="2400" b="1" kern="1200" dirty="0">
              <a:solidFill>
                <a:srgbClr val="FF0000"/>
              </a:solidFill>
            </a:endParaRPr>
          </a:p>
        </p:txBody>
      </p:sp>
      <p:sp>
        <p:nvSpPr>
          <p:cNvPr id="11" name="Freeform 10"/>
          <p:cNvSpPr/>
          <p:nvPr/>
        </p:nvSpPr>
        <p:spPr>
          <a:xfrm>
            <a:off x="87409" y="1579365"/>
            <a:ext cx="2190376" cy="4879839"/>
          </a:xfrm>
          <a:custGeom>
            <a:avLst/>
            <a:gdLst>
              <a:gd name="connsiteX0" fmla="*/ 0 w 2190376"/>
              <a:gd name="connsiteY0" fmla="*/ 0 h 4879839"/>
              <a:gd name="connsiteX1" fmla="*/ 2190376 w 2190376"/>
              <a:gd name="connsiteY1" fmla="*/ 0 h 4879839"/>
              <a:gd name="connsiteX2" fmla="*/ 2190376 w 2190376"/>
              <a:gd name="connsiteY2" fmla="*/ 4879839 h 4879839"/>
              <a:gd name="connsiteX3" fmla="*/ 0 w 2190376"/>
              <a:gd name="connsiteY3" fmla="*/ 4879839 h 4879839"/>
              <a:gd name="connsiteX4" fmla="*/ 0 w 2190376"/>
              <a:gd name="connsiteY4" fmla="*/ 0 h 4879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376" h="4879839">
                <a:moveTo>
                  <a:pt x="0" y="0"/>
                </a:moveTo>
                <a:lnTo>
                  <a:pt x="2190376" y="0"/>
                </a:lnTo>
                <a:lnTo>
                  <a:pt x="2190376" y="4879839"/>
                </a:lnTo>
                <a:lnTo>
                  <a:pt x="0" y="4879839"/>
                </a:lnTo>
                <a:lnTo>
                  <a:pt x="0" y="0"/>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87827"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التأكد من الأداء المتوقع للأفراد.</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مراقبة الإجراءات المتخذة والنتائج المحققة.</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التعامل مع المشكلات التي تظهر.</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تقاسم المعلومات مع المهتمين بالمشروع والقائمين عليه.</a:t>
            </a:r>
            <a:endParaRPr lang="ar-EG" sz="2400" kern="1200" dirty="0"/>
          </a:p>
        </p:txBody>
      </p:sp>
      <p:sp>
        <p:nvSpPr>
          <p:cNvPr id="12" name="Rectangle 11"/>
          <p:cNvSpPr/>
          <p:nvPr/>
        </p:nvSpPr>
        <p:spPr>
          <a:xfrm>
            <a:off x="1838044" y="1131203"/>
            <a:ext cx="879481" cy="879481"/>
          </a:xfrm>
          <a:prstGeom prst="rect">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295971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arn(inVertical)">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barn(inVertical)">
                                      <p:cBhvr>
                                        <p:cTn id="33" dur="500"/>
                                        <p:tgtEl>
                                          <p:spTgt spid="12"/>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down)">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7" grpId="0"/>
      <p:bldP spid="8" grpId="0" animBg="1"/>
      <p:bldP spid="10" grpId="0"/>
      <p:bldP spid="11"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توفر الريادة للمجتمع مؤسسات صغيرة من شأنها ان :</a:t>
            </a:r>
          </a:p>
        </p:txBody>
      </p:sp>
      <p:sp>
        <p:nvSpPr>
          <p:cNvPr id="4" name="Freeform 3"/>
          <p:cNvSpPr/>
          <p:nvPr/>
        </p:nvSpPr>
        <p:spPr>
          <a:xfrm>
            <a:off x="207299" y="2132856"/>
            <a:ext cx="4127078" cy="1510375"/>
          </a:xfrm>
          <a:custGeom>
            <a:avLst/>
            <a:gdLst>
              <a:gd name="connsiteX0" fmla="*/ 0 w 4127078"/>
              <a:gd name="connsiteY0" fmla="*/ 0 h 1289712"/>
              <a:gd name="connsiteX1" fmla="*/ 4127078 w 4127078"/>
              <a:gd name="connsiteY1" fmla="*/ 0 h 1289712"/>
              <a:gd name="connsiteX2" fmla="*/ 4127078 w 4127078"/>
              <a:gd name="connsiteY2" fmla="*/ 1289712 h 1289712"/>
              <a:gd name="connsiteX3" fmla="*/ 0 w 4127078"/>
              <a:gd name="connsiteY3" fmla="*/ 1289712 h 1289712"/>
              <a:gd name="connsiteX4" fmla="*/ 0 w 4127078"/>
              <a:gd name="connsiteY4" fmla="*/ 0 h 128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7078" h="1289712">
                <a:moveTo>
                  <a:pt x="0" y="0"/>
                </a:moveTo>
                <a:lnTo>
                  <a:pt x="4127078" y="0"/>
                </a:lnTo>
                <a:lnTo>
                  <a:pt x="4127078" y="1289712"/>
                </a:lnTo>
                <a:lnTo>
                  <a:pt x="0" y="1289712"/>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873565" tIns="83820" rIns="83820" bIns="83820" numCol="1" spcCol="1270" anchor="ctr" anchorCtr="0">
            <a:noAutofit/>
          </a:bodyPr>
          <a:lstStyle/>
          <a:p>
            <a:pPr lvl="0" algn="ctr" defTabSz="977900" rtl="1">
              <a:lnSpc>
                <a:spcPct val="90000"/>
              </a:lnSpc>
              <a:spcBef>
                <a:spcPct val="0"/>
              </a:spcBef>
              <a:spcAft>
                <a:spcPct val="35000"/>
              </a:spcAft>
            </a:pPr>
            <a:r>
              <a:rPr lang="ar-EG" sz="2200" kern="1200" dirty="0" smtClean="0"/>
              <a:t>تنمو لتصبح مؤسسات كبيرة او متعددة الجنسيات ، الامر الذي يدعو المجتمع الريادي الي الافتخار.</a:t>
            </a:r>
            <a:endParaRPr lang="ar-EG" sz="2200" kern="1200" dirty="0"/>
          </a:p>
        </p:txBody>
      </p:sp>
      <p:sp>
        <p:nvSpPr>
          <p:cNvPr id="5" name="Rectangle 4"/>
          <p:cNvSpPr/>
          <p:nvPr/>
        </p:nvSpPr>
        <p:spPr>
          <a:xfrm>
            <a:off x="35337" y="1935532"/>
            <a:ext cx="902798" cy="1585893"/>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4764963" y="2132856"/>
            <a:ext cx="4127078" cy="1510375"/>
          </a:xfrm>
          <a:custGeom>
            <a:avLst/>
            <a:gdLst>
              <a:gd name="connsiteX0" fmla="*/ 0 w 4127078"/>
              <a:gd name="connsiteY0" fmla="*/ 0 h 1289712"/>
              <a:gd name="connsiteX1" fmla="*/ 4127078 w 4127078"/>
              <a:gd name="connsiteY1" fmla="*/ 0 h 1289712"/>
              <a:gd name="connsiteX2" fmla="*/ 4127078 w 4127078"/>
              <a:gd name="connsiteY2" fmla="*/ 1289712 h 1289712"/>
              <a:gd name="connsiteX3" fmla="*/ 0 w 4127078"/>
              <a:gd name="connsiteY3" fmla="*/ 1289712 h 1289712"/>
              <a:gd name="connsiteX4" fmla="*/ 0 w 4127078"/>
              <a:gd name="connsiteY4" fmla="*/ 0 h 128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7078" h="1289712">
                <a:moveTo>
                  <a:pt x="0" y="0"/>
                </a:moveTo>
                <a:lnTo>
                  <a:pt x="4127078" y="0"/>
                </a:lnTo>
                <a:lnTo>
                  <a:pt x="4127078" y="1289712"/>
                </a:lnTo>
                <a:lnTo>
                  <a:pt x="0" y="1289712"/>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873565" tIns="83820" rIns="83820" bIns="83820" numCol="1" spcCol="1270" anchor="ctr" anchorCtr="0">
            <a:noAutofit/>
          </a:bodyPr>
          <a:lstStyle/>
          <a:p>
            <a:pPr lvl="0" algn="ctr" defTabSz="977900" rtl="1">
              <a:lnSpc>
                <a:spcPct val="90000"/>
              </a:lnSpc>
              <a:spcBef>
                <a:spcPct val="0"/>
              </a:spcBef>
              <a:spcAft>
                <a:spcPct val="35000"/>
              </a:spcAft>
            </a:pPr>
            <a:r>
              <a:rPr lang="ar-EG" sz="2200" kern="1200" dirty="0" smtClean="0"/>
              <a:t>ترعي المبتكرين المحتملين للخدمات والعمليات والمنتجات الجديدة لما فيه مصلحة المجتمع.</a:t>
            </a:r>
            <a:endParaRPr lang="ar-EG" sz="2200" kern="1200" dirty="0"/>
          </a:p>
        </p:txBody>
      </p:sp>
      <p:sp>
        <p:nvSpPr>
          <p:cNvPr id="7" name="Rectangle 6"/>
          <p:cNvSpPr/>
          <p:nvPr/>
        </p:nvSpPr>
        <p:spPr>
          <a:xfrm>
            <a:off x="4593002" y="1935532"/>
            <a:ext cx="902798" cy="1585893"/>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07299" y="3756460"/>
            <a:ext cx="4127078" cy="1510375"/>
          </a:xfrm>
          <a:custGeom>
            <a:avLst/>
            <a:gdLst>
              <a:gd name="connsiteX0" fmla="*/ 0 w 4127078"/>
              <a:gd name="connsiteY0" fmla="*/ 0 h 1289712"/>
              <a:gd name="connsiteX1" fmla="*/ 4127078 w 4127078"/>
              <a:gd name="connsiteY1" fmla="*/ 0 h 1289712"/>
              <a:gd name="connsiteX2" fmla="*/ 4127078 w 4127078"/>
              <a:gd name="connsiteY2" fmla="*/ 1289712 h 1289712"/>
              <a:gd name="connsiteX3" fmla="*/ 0 w 4127078"/>
              <a:gd name="connsiteY3" fmla="*/ 1289712 h 1289712"/>
              <a:gd name="connsiteX4" fmla="*/ 0 w 4127078"/>
              <a:gd name="connsiteY4" fmla="*/ 0 h 128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7078" h="1289712">
                <a:moveTo>
                  <a:pt x="0" y="0"/>
                </a:moveTo>
                <a:lnTo>
                  <a:pt x="4127078" y="0"/>
                </a:lnTo>
                <a:lnTo>
                  <a:pt x="4127078" y="1289712"/>
                </a:lnTo>
                <a:lnTo>
                  <a:pt x="0" y="1289712"/>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873565" tIns="83820" rIns="83820" bIns="83820" numCol="1" spcCol="1270" anchor="ctr" anchorCtr="0">
            <a:noAutofit/>
          </a:bodyPr>
          <a:lstStyle/>
          <a:p>
            <a:pPr lvl="0" algn="ctr" defTabSz="977900" rtl="1">
              <a:lnSpc>
                <a:spcPct val="90000"/>
              </a:lnSpc>
              <a:spcBef>
                <a:spcPct val="0"/>
              </a:spcBef>
              <a:spcAft>
                <a:spcPct val="35000"/>
              </a:spcAft>
            </a:pPr>
            <a:r>
              <a:rPr lang="ar-EG" sz="2200" kern="1200" dirty="0" smtClean="0"/>
              <a:t>تخدم كمؤسسات مزودة للمنظمات الاكبر حجما ، وكزبائن لها ، ومتعاقدين ثانويين معها – اي كسوق كبيرة في المجتمع.</a:t>
            </a:r>
            <a:endParaRPr lang="ar-EG" sz="2200" kern="1200" dirty="0"/>
          </a:p>
        </p:txBody>
      </p:sp>
      <p:sp>
        <p:nvSpPr>
          <p:cNvPr id="9" name="Rectangle 8"/>
          <p:cNvSpPr/>
          <p:nvPr/>
        </p:nvSpPr>
        <p:spPr>
          <a:xfrm>
            <a:off x="35337" y="3559137"/>
            <a:ext cx="902798" cy="1585893"/>
          </a:xfrm>
          <a:prstGeom prst="rect">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4764963" y="3756460"/>
            <a:ext cx="4127078" cy="1510375"/>
          </a:xfrm>
          <a:custGeom>
            <a:avLst/>
            <a:gdLst>
              <a:gd name="connsiteX0" fmla="*/ 0 w 4127078"/>
              <a:gd name="connsiteY0" fmla="*/ 0 h 1289712"/>
              <a:gd name="connsiteX1" fmla="*/ 4127078 w 4127078"/>
              <a:gd name="connsiteY1" fmla="*/ 0 h 1289712"/>
              <a:gd name="connsiteX2" fmla="*/ 4127078 w 4127078"/>
              <a:gd name="connsiteY2" fmla="*/ 1289712 h 1289712"/>
              <a:gd name="connsiteX3" fmla="*/ 0 w 4127078"/>
              <a:gd name="connsiteY3" fmla="*/ 1289712 h 1289712"/>
              <a:gd name="connsiteX4" fmla="*/ 0 w 4127078"/>
              <a:gd name="connsiteY4" fmla="*/ 0 h 128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7078" h="1289712">
                <a:moveTo>
                  <a:pt x="0" y="0"/>
                </a:moveTo>
                <a:lnTo>
                  <a:pt x="4127078" y="0"/>
                </a:lnTo>
                <a:lnTo>
                  <a:pt x="4127078" y="1289712"/>
                </a:lnTo>
                <a:lnTo>
                  <a:pt x="0" y="1289712"/>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873565" tIns="83820" rIns="83820" bIns="83820" numCol="1" spcCol="1270" anchor="ctr" anchorCtr="0">
            <a:noAutofit/>
          </a:bodyPr>
          <a:lstStyle/>
          <a:p>
            <a:pPr lvl="0" algn="ctr" defTabSz="977900" rtl="1">
              <a:lnSpc>
                <a:spcPct val="90000"/>
              </a:lnSpc>
              <a:spcBef>
                <a:spcPct val="0"/>
              </a:spcBef>
              <a:spcAft>
                <a:spcPct val="35000"/>
              </a:spcAft>
            </a:pPr>
            <a:r>
              <a:rPr lang="ar-EG" sz="2200" kern="1200" dirty="0" smtClean="0"/>
              <a:t>تؤمن التنافس في الاقتصاد بين الشركات الكبيرة والصغيرة علي حد سواء ، مما يؤدي الي توفير منتجات وخدمات عالية الجودة وفاعلة لما فيه مصلحة المجتمع.</a:t>
            </a:r>
            <a:endParaRPr lang="ar-EG" sz="2200" kern="1200" dirty="0"/>
          </a:p>
        </p:txBody>
      </p:sp>
      <p:sp>
        <p:nvSpPr>
          <p:cNvPr id="11" name="Rectangle 10"/>
          <p:cNvSpPr/>
          <p:nvPr/>
        </p:nvSpPr>
        <p:spPr>
          <a:xfrm>
            <a:off x="4593002" y="3559137"/>
            <a:ext cx="902798" cy="1585893"/>
          </a:xfrm>
          <a:prstGeom prst="rect">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0782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arn(inVertical)">
                                      <p:cBhvr>
                                        <p:cTn id="31" dur="500"/>
                                        <p:tgtEl>
                                          <p:spTgt spid="8"/>
                                        </p:tgtEl>
                                      </p:cBhvr>
                                    </p:animEffect>
                                  </p:childTnLst>
                                </p:cTn>
                              </p:par>
                              <p:par>
                                <p:cTn id="32" presetID="16" presetClass="entr" presetSubtype="21"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barn(inVertical)">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الرابعة</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a:solidFill>
                  <a:srgbClr val="002060"/>
                </a:solidFill>
              </a:rPr>
              <a:t>المؤسسة الصغيرة والريادة الناجحة</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1305262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معنى المؤسسة الصغيرة</a:t>
            </a:r>
          </a:p>
        </p:txBody>
      </p:sp>
      <p:sp>
        <p:nvSpPr>
          <p:cNvPr id="3" name="Rounded Rectangle 2"/>
          <p:cNvSpPr/>
          <p:nvPr/>
        </p:nvSpPr>
        <p:spPr>
          <a:xfrm>
            <a:off x="6189429" y="2234982"/>
            <a:ext cx="2789324" cy="1921844"/>
          </a:xfrm>
          <a:prstGeom prst="round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 name="Freeform 3"/>
          <p:cNvSpPr/>
          <p:nvPr/>
        </p:nvSpPr>
        <p:spPr>
          <a:xfrm>
            <a:off x="6189429" y="4156826"/>
            <a:ext cx="2789324" cy="1034839"/>
          </a:xfrm>
          <a:custGeom>
            <a:avLst/>
            <a:gdLst>
              <a:gd name="connsiteX0" fmla="*/ 0 w 2789324"/>
              <a:gd name="connsiteY0" fmla="*/ 0 h 1034839"/>
              <a:gd name="connsiteX1" fmla="*/ 2789324 w 2789324"/>
              <a:gd name="connsiteY1" fmla="*/ 0 h 1034839"/>
              <a:gd name="connsiteX2" fmla="*/ 2789324 w 2789324"/>
              <a:gd name="connsiteY2" fmla="*/ 1034839 h 1034839"/>
              <a:gd name="connsiteX3" fmla="*/ 0 w 2789324"/>
              <a:gd name="connsiteY3" fmla="*/ 1034839 h 1034839"/>
              <a:gd name="connsiteX4" fmla="*/ 0 w 2789324"/>
              <a:gd name="connsiteY4" fmla="*/ 0 h 103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9324" h="1034839">
                <a:moveTo>
                  <a:pt x="0" y="0"/>
                </a:moveTo>
                <a:lnTo>
                  <a:pt x="2789324" y="0"/>
                </a:lnTo>
                <a:lnTo>
                  <a:pt x="2789324" y="1034839"/>
                </a:lnTo>
                <a:lnTo>
                  <a:pt x="0" y="103483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6464" tIns="156464" rIns="156464" bIns="0" numCol="1" spcCol="1270" anchor="t" anchorCtr="0">
            <a:noAutofit/>
          </a:bodyPr>
          <a:lstStyle/>
          <a:p>
            <a:pPr lvl="0" algn="justLow" defTabSz="977900" rtl="1">
              <a:lnSpc>
                <a:spcPct val="90000"/>
              </a:lnSpc>
              <a:spcBef>
                <a:spcPct val="0"/>
              </a:spcBef>
              <a:spcAft>
                <a:spcPct val="35000"/>
              </a:spcAft>
            </a:pPr>
            <a:r>
              <a:rPr lang="ar-EG" sz="2200" kern="1200" dirty="0" smtClean="0"/>
              <a:t>تعد المؤسسة صغيرة إذا كان لدى مالكها خطوط تواصل مباشرة مع المسؤولين المساعدين، واتصالا مباشرا مع نسبة كبيرة من القوى العاملة.</a:t>
            </a:r>
            <a:endParaRPr lang="ar-EG" sz="2200" kern="1200" dirty="0"/>
          </a:p>
        </p:txBody>
      </p:sp>
      <p:sp>
        <p:nvSpPr>
          <p:cNvPr id="6" name="Rounded Rectangle 5"/>
          <p:cNvSpPr/>
          <p:nvPr/>
        </p:nvSpPr>
        <p:spPr>
          <a:xfrm>
            <a:off x="3121055" y="2234982"/>
            <a:ext cx="2789324" cy="1921844"/>
          </a:xfrm>
          <a:prstGeom prst="round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Freeform 6"/>
          <p:cNvSpPr/>
          <p:nvPr/>
        </p:nvSpPr>
        <p:spPr>
          <a:xfrm>
            <a:off x="3121055" y="4156826"/>
            <a:ext cx="2789324" cy="1034839"/>
          </a:xfrm>
          <a:custGeom>
            <a:avLst/>
            <a:gdLst>
              <a:gd name="connsiteX0" fmla="*/ 0 w 2789324"/>
              <a:gd name="connsiteY0" fmla="*/ 0 h 1034839"/>
              <a:gd name="connsiteX1" fmla="*/ 2789324 w 2789324"/>
              <a:gd name="connsiteY1" fmla="*/ 0 h 1034839"/>
              <a:gd name="connsiteX2" fmla="*/ 2789324 w 2789324"/>
              <a:gd name="connsiteY2" fmla="*/ 1034839 h 1034839"/>
              <a:gd name="connsiteX3" fmla="*/ 0 w 2789324"/>
              <a:gd name="connsiteY3" fmla="*/ 1034839 h 1034839"/>
              <a:gd name="connsiteX4" fmla="*/ 0 w 2789324"/>
              <a:gd name="connsiteY4" fmla="*/ 0 h 103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9324" h="1034839">
                <a:moveTo>
                  <a:pt x="0" y="0"/>
                </a:moveTo>
                <a:lnTo>
                  <a:pt x="2789324" y="0"/>
                </a:lnTo>
                <a:lnTo>
                  <a:pt x="2789324" y="1034839"/>
                </a:lnTo>
                <a:lnTo>
                  <a:pt x="0" y="103483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6464" tIns="156464" rIns="156464" bIns="0" numCol="1" spcCol="1270" anchor="t" anchorCtr="0">
            <a:noAutofit/>
          </a:bodyPr>
          <a:lstStyle/>
          <a:p>
            <a:pPr lvl="0" algn="ctr" defTabSz="977900" rtl="1">
              <a:lnSpc>
                <a:spcPct val="90000"/>
              </a:lnSpc>
              <a:spcBef>
                <a:spcPct val="0"/>
              </a:spcBef>
              <a:spcAft>
                <a:spcPct val="35000"/>
              </a:spcAft>
            </a:pPr>
            <a:r>
              <a:rPr lang="ar-EG" sz="2200" kern="1200" dirty="0" smtClean="0"/>
              <a:t>مؤسسة يملكها ويشغلها فرد معين غالبا.</a:t>
            </a:r>
            <a:endParaRPr lang="ar-EG" sz="2200" kern="1200" dirty="0"/>
          </a:p>
        </p:txBody>
      </p:sp>
      <p:sp>
        <p:nvSpPr>
          <p:cNvPr id="8" name="Rounded Rectangle 7"/>
          <p:cNvSpPr/>
          <p:nvPr/>
        </p:nvSpPr>
        <p:spPr>
          <a:xfrm>
            <a:off x="52682" y="2234982"/>
            <a:ext cx="2789324" cy="1921844"/>
          </a:xfrm>
          <a:prstGeom prst="round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Freeform 8"/>
          <p:cNvSpPr/>
          <p:nvPr/>
        </p:nvSpPr>
        <p:spPr>
          <a:xfrm>
            <a:off x="52682" y="4156826"/>
            <a:ext cx="2789324" cy="1034839"/>
          </a:xfrm>
          <a:custGeom>
            <a:avLst/>
            <a:gdLst>
              <a:gd name="connsiteX0" fmla="*/ 0 w 2789324"/>
              <a:gd name="connsiteY0" fmla="*/ 0 h 1034839"/>
              <a:gd name="connsiteX1" fmla="*/ 2789324 w 2789324"/>
              <a:gd name="connsiteY1" fmla="*/ 0 h 1034839"/>
              <a:gd name="connsiteX2" fmla="*/ 2789324 w 2789324"/>
              <a:gd name="connsiteY2" fmla="*/ 1034839 h 1034839"/>
              <a:gd name="connsiteX3" fmla="*/ 0 w 2789324"/>
              <a:gd name="connsiteY3" fmla="*/ 1034839 h 1034839"/>
              <a:gd name="connsiteX4" fmla="*/ 0 w 2789324"/>
              <a:gd name="connsiteY4" fmla="*/ 0 h 103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9324" h="1034839">
                <a:moveTo>
                  <a:pt x="0" y="0"/>
                </a:moveTo>
                <a:lnTo>
                  <a:pt x="2789324" y="0"/>
                </a:lnTo>
                <a:lnTo>
                  <a:pt x="2789324" y="1034839"/>
                </a:lnTo>
                <a:lnTo>
                  <a:pt x="0" y="103483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6464" tIns="156464" rIns="156464" bIns="0" numCol="1" spcCol="1270" anchor="t" anchorCtr="0">
            <a:noAutofit/>
          </a:bodyPr>
          <a:lstStyle/>
          <a:p>
            <a:pPr lvl="0" algn="ctr" defTabSz="977900" rtl="1">
              <a:lnSpc>
                <a:spcPct val="90000"/>
              </a:lnSpc>
              <a:spcBef>
                <a:spcPct val="0"/>
              </a:spcBef>
              <a:spcAft>
                <a:spcPct val="35000"/>
              </a:spcAft>
            </a:pPr>
            <a:r>
              <a:rPr lang="ar-EG" sz="2200" kern="1200" dirty="0" smtClean="0"/>
              <a:t>مؤسسة تستخدم عدداً لا يتعدى العشرين شخصاً    (قد يختلف هذا العدد من بلد لآخر).</a:t>
            </a:r>
            <a:endParaRPr lang="ar-EG" sz="2200" kern="1200" dirty="0"/>
          </a:p>
        </p:txBody>
      </p:sp>
    </p:spTree>
    <p:extLst>
      <p:ext uri="{BB962C8B-B14F-4D97-AF65-F5344CB8AC3E}">
        <p14:creationId xmlns:p14="http://schemas.microsoft.com/office/powerpoint/2010/main" val="336151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9"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أسباب الاهتمام بالمؤسسات الصغيرة</a:t>
            </a:r>
          </a:p>
        </p:txBody>
      </p:sp>
      <p:sp>
        <p:nvSpPr>
          <p:cNvPr id="4" name="Rectangle 3"/>
          <p:cNvSpPr/>
          <p:nvPr/>
        </p:nvSpPr>
        <p:spPr>
          <a:xfrm>
            <a:off x="251520" y="1582420"/>
            <a:ext cx="8496944" cy="5796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375755" y="1242940"/>
            <a:ext cx="5947860" cy="678960"/>
          </a:xfrm>
          <a:custGeom>
            <a:avLst/>
            <a:gdLst>
              <a:gd name="connsiteX0" fmla="*/ 0 w 5947860"/>
              <a:gd name="connsiteY0" fmla="*/ 113162 h 678960"/>
              <a:gd name="connsiteX1" fmla="*/ 113162 w 5947860"/>
              <a:gd name="connsiteY1" fmla="*/ 0 h 678960"/>
              <a:gd name="connsiteX2" fmla="*/ 5834698 w 5947860"/>
              <a:gd name="connsiteY2" fmla="*/ 0 h 678960"/>
              <a:gd name="connsiteX3" fmla="*/ 5947860 w 5947860"/>
              <a:gd name="connsiteY3" fmla="*/ 113162 h 678960"/>
              <a:gd name="connsiteX4" fmla="*/ 5947860 w 5947860"/>
              <a:gd name="connsiteY4" fmla="*/ 565798 h 678960"/>
              <a:gd name="connsiteX5" fmla="*/ 5834698 w 5947860"/>
              <a:gd name="connsiteY5" fmla="*/ 678960 h 678960"/>
              <a:gd name="connsiteX6" fmla="*/ 113162 w 5947860"/>
              <a:gd name="connsiteY6" fmla="*/ 678960 h 678960"/>
              <a:gd name="connsiteX7" fmla="*/ 0 w 5947860"/>
              <a:gd name="connsiteY7" fmla="*/ 565798 h 678960"/>
              <a:gd name="connsiteX8" fmla="*/ 0 w 5947860"/>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7860" h="678960">
                <a:moveTo>
                  <a:pt x="0" y="113162"/>
                </a:moveTo>
                <a:cubicBezTo>
                  <a:pt x="0" y="50664"/>
                  <a:pt x="50664" y="0"/>
                  <a:pt x="113162" y="0"/>
                </a:cubicBezTo>
                <a:lnTo>
                  <a:pt x="5834698" y="0"/>
                </a:lnTo>
                <a:cubicBezTo>
                  <a:pt x="5897196" y="0"/>
                  <a:pt x="5947860" y="50664"/>
                  <a:pt x="5947860" y="113162"/>
                </a:cubicBezTo>
                <a:lnTo>
                  <a:pt x="5947860" y="565798"/>
                </a:lnTo>
                <a:cubicBezTo>
                  <a:pt x="5947860" y="628296"/>
                  <a:pt x="5897196" y="678960"/>
                  <a:pt x="5834698" y="678960"/>
                </a:cubicBezTo>
                <a:lnTo>
                  <a:pt x="113162" y="678960"/>
                </a:lnTo>
                <a:cubicBezTo>
                  <a:pt x="50664" y="678960"/>
                  <a:pt x="0" y="628296"/>
                  <a:pt x="0" y="565798"/>
                </a:cubicBezTo>
                <a:lnTo>
                  <a:pt x="0" y="113162"/>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7959" tIns="33144" rIns="257959" bIns="33144" numCol="1" spcCol="1270" anchor="ctr" anchorCtr="0">
            <a:noAutofit/>
          </a:bodyPr>
          <a:lstStyle/>
          <a:p>
            <a:pPr lvl="0" algn="ctr" defTabSz="1066800" rtl="1">
              <a:lnSpc>
                <a:spcPct val="90000"/>
              </a:lnSpc>
              <a:spcBef>
                <a:spcPct val="0"/>
              </a:spcBef>
              <a:spcAft>
                <a:spcPct val="35000"/>
              </a:spcAft>
            </a:pPr>
            <a:r>
              <a:rPr lang="ar-EG" sz="2400" kern="1200" dirty="0" smtClean="0"/>
              <a:t>يشكل المشتغلون فى المؤسسات الصغيرة فريق ضغط سياسى كبير وصوتا لا يمكن تجاهله.</a:t>
            </a:r>
            <a:endParaRPr lang="ar-EG" sz="2400" kern="1200" dirty="0"/>
          </a:p>
        </p:txBody>
      </p:sp>
      <p:sp>
        <p:nvSpPr>
          <p:cNvPr id="6" name="Rectangle 5"/>
          <p:cNvSpPr/>
          <p:nvPr/>
        </p:nvSpPr>
        <p:spPr>
          <a:xfrm>
            <a:off x="251520" y="2625700"/>
            <a:ext cx="8496944" cy="5796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375755" y="2286220"/>
            <a:ext cx="5947860" cy="678960"/>
          </a:xfrm>
          <a:custGeom>
            <a:avLst/>
            <a:gdLst>
              <a:gd name="connsiteX0" fmla="*/ 0 w 5947860"/>
              <a:gd name="connsiteY0" fmla="*/ 113162 h 678960"/>
              <a:gd name="connsiteX1" fmla="*/ 113162 w 5947860"/>
              <a:gd name="connsiteY1" fmla="*/ 0 h 678960"/>
              <a:gd name="connsiteX2" fmla="*/ 5834698 w 5947860"/>
              <a:gd name="connsiteY2" fmla="*/ 0 h 678960"/>
              <a:gd name="connsiteX3" fmla="*/ 5947860 w 5947860"/>
              <a:gd name="connsiteY3" fmla="*/ 113162 h 678960"/>
              <a:gd name="connsiteX4" fmla="*/ 5947860 w 5947860"/>
              <a:gd name="connsiteY4" fmla="*/ 565798 h 678960"/>
              <a:gd name="connsiteX5" fmla="*/ 5834698 w 5947860"/>
              <a:gd name="connsiteY5" fmla="*/ 678960 h 678960"/>
              <a:gd name="connsiteX6" fmla="*/ 113162 w 5947860"/>
              <a:gd name="connsiteY6" fmla="*/ 678960 h 678960"/>
              <a:gd name="connsiteX7" fmla="*/ 0 w 5947860"/>
              <a:gd name="connsiteY7" fmla="*/ 565798 h 678960"/>
              <a:gd name="connsiteX8" fmla="*/ 0 w 5947860"/>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7860" h="678960">
                <a:moveTo>
                  <a:pt x="0" y="113162"/>
                </a:moveTo>
                <a:cubicBezTo>
                  <a:pt x="0" y="50664"/>
                  <a:pt x="50664" y="0"/>
                  <a:pt x="113162" y="0"/>
                </a:cubicBezTo>
                <a:lnTo>
                  <a:pt x="5834698" y="0"/>
                </a:lnTo>
                <a:cubicBezTo>
                  <a:pt x="5897196" y="0"/>
                  <a:pt x="5947860" y="50664"/>
                  <a:pt x="5947860" y="113162"/>
                </a:cubicBezTo>
                <a:lnTo>
                  <a:pt x="5947860" y="565798"/>
                </a:lnTo>
                <a:cubicBezTo>
                  <a:pt x="5947860" y="628296"/>
                  <a:pt x="5897196" y="678960"/>
                  <a:pt x="5834698" y="678960"/>
                </a:cubicBezTo>
                <a:lnTo>
                  <a:pt x="113162" y="678960"/>
                </a:lnTo>
                <a:cubicBezTo>
                  <a:pt x="50664" y="678960"/>
                  <a:pt x="0" y="628296"/>
                  <a:pt x="0" y="565798"/>
                </a:cubicBezTo>
                <a:lnTo>
                  <a:pt x="0" y="113162"/>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7959" tIns="33144" rIns="257959" bIns="33144" numCol="1" spcCol="1270" anchor="ctr" anchorCtr="0">
            <a:noAutofit/>
          </a:bodyPr>
          <a:lstStyle/>
          <a:p>
            <a:pPr lvl="0" algn="ctr" defTabSz="1066800" rtl="1">
              <a:lnSpc>
                <a:spcPct val="90000"/>
              </a:lnSpc>
              <a:spcBef>
                <a:spcPct val="0"/>
              </a:spcBef>
              <a:spcAft>
                <a:spcPct val="35000"/>
              </a:spcAft>
            </a:pPr>
            <a:r>
              <a:rPr lang="ar-EG" sz="2400" kern="1200" dirty="0" smtClean="0"/>
              <a:t>يشارك عدد كبير من الأشخاص فى المؤسسات الصغيرة.</a:t>
            </a:r>
            <a:endParaRPr lang="ar-EG" sz="2400" kern="1200" dirty="0"/>
          </a:p>
        </p:txBody>
      </p:sp>
      <p:sp>
        <p:nvSpPr>
          <p:cNvPr id="8" name="Rectangle 7"/>
          <p:cNvSpPr/>
          <p:nvPr/>
        </p:nvSpPr>
        <p:spPr>
          <a:xfrm>
            <a:off x="251520" y="3668980"/>
            <a:ext cx="8496944" cy="5796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Freeform 8"/>
          <p:cNvSpPr/>
          <p:nvPr/>
        </p:nvSpPr>
        <p:spPr>
          <a:xfrm>
            <a:off x="2375755" y="3329500"/>
            <a:ext cx="5947860" cy="678960"/>
          </a:xfrm>
          <a:custGeom>
            <a:avLst/>
            <a:gdLst>
              <a:gd name="connsiteX0" fmla="*/ 0 w 5947860"/>
              <a:gd name="connsiteY0" fmla="*/ 113162 h 678960"/>
              <a:gd name="connsiteX1" fmla="*/ 113162 w 5947860"/>
              <a:gd name="connsiteY1" fmla="*/ 0 h 678960"/>
              <a:gd name="connsiteX2" fmla="*/ 5834698 w 5947860"/>
              <a:gd name="connsiteY2" fmla="*/ 0 h 678960"/>
              <a:gd name="connsiteX3" fmla="*/ 5947860 w 5947860"/>
              <a:gd name="connsiteY3" fmla="*/ 113162 h 678960"/>
              <a:gd name="connsiteX4" fmla="*/ 5947860 w 5947860"/>
              <a:gd name="connsiteY4" fmla="*/ 565798 h 678960"/>
              <a:gd name="connsiteX5" fmla="*/ 5834698 w 5947860"/>
              <a:gd name="connsiteY5" fmla="*/ 678960 h 678960"/>
              <a:gd name="connsiteX6" fmla="*/ 113162 w 5947860"/>
              <a:gd name="connsiteY6" fmla="*/ 678960 h 678960"/>
              <a:gd name="connsiteX7" fmla="*/ 0 w 5947860"/>
              <a:gd name="connsiteY7" fmla="*/ 565798 h 678960"/>
              <a:gd name="connsiteX8" fmla="*/ 0 w 5947860"/>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7860" h="678960">
                <a:moveTo>
                  <a:pt x="0" y="113162"/>
                </a:moveTo>
                <a:cubicBezTo>
                  <a:pt x="0" y="50664"/>
                  <a:pt x="50664" y="0"/>
                  <a:pt x="113162" y="0"/>
                </a:cubicBezTo>
                <a:lnTo>
                  <a:pt x="5834698" y="0"/>
                </a:lnTo>
                <a:cubicBezTo>
                  <a:pt x="5897196" y="0"/>
                  <a:pt x="5947860" y="50664"/>
                  <a:pt x="5947860" y="113162"/>
                </a:cubicBezTo>
                <a:lnTo>
                  <a:pt x="5947860" y="565798"/>
                </a:lnTo>
                <a:cubicBezTo>
                  <a:pt x="5947860" y="628296"/>
                  <a:pt x="5897196" y="678960"/>
                  <a:pt x="5834698" y="678960"/>
                </a:cubicBezTo>
                <a:lnTo>
                  <a:pt x="113162" y="678960"/>
                </a:lnTo>
                <a:cubicBezTo>
                  <a:pt x="50664" y="678960"/>
                  <a:pt x="0" y="628296"/>
                  <a:pt x="0" y="565798"/>
                </a:cubicBezTo>
                <a:lnTo>
                  <a:pt x="0" y="113162"/>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7959" tIns="33144" rIns="257959" bIns="33144" numCol="1" spcCol="1270" anchor="ctr" anchorCtr="0">
            <a:noAutofit/>
          </a:bodyPr>
          <a:lstStyle/>
          <a:p>
            <a:pPr lvl="0" algn="ctr" defTabSz="1066800" rtl="1">
              <a:lnSpc>
                <a:spcPct val="90000"/>
              </a:lnSpc>
              <a:spcBef>
                <a:spcPct val="0"/>
              </a:spcBef>
              <a:spcAft>
                <a:spcPct val="35000"/>
              </a:spcAft>
            </a:pPr>
            <a:r>
              <a:rPr lang="ar-EG" sz="2400" kern="1200" dirty="0" smtClean="0"/>
              <a:t>يتصف المشاركون فيها(الموظفون والمالكون أحياناً) بأنهم من ذوى الدخل المحدود.</a:t>
            </a:r>
            <a:endParaRPr lang="ar-EG" sz="2400" kern="1200" dirty="0"/>
          </a:p>
        </p:txBody>
      </p:sp>
      <p:sp>
        <p:nvSpPr>
          <p:cNvPr id="10" name="Rectangle 9"/>
          <p:cNvSpPr/>
          <p:nvPr/>
        </p:nvSpPr>
        <p:spPr>
          <a:xfrm>
            <a:off x="251520" y="4712260"/>
            <a:ext cx="8496944" cy="5796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 name="Freeform 10"/>
          <p:cNvSpPr/>
          <p:nvPr/>
        </p:nvSpPr>
        <p:spPr>
          <a:xfrm>
            <a:off x="2375755" y="4372780"/>
            <a:ext cx="5947860" cy="678960"/>
          </a:xfrm>
          <a:custGeom>
            <a:avLst/>
            <a:gdLst>
              <a:gd name="connsiteX0" fmla="*/ 0 w 5947860"/>
              <a:gd name="connsiteY0" fmla="*/ 113162 h 678960"/>
              <a:gd name="connsiteX1" fmla="*/ 113162 w 5947860"/>
              <a:gd name="connsiteY1" fmla="*/ 0 h 678960"/>
              <a:gd name="connsiteX2" fmla="*/ 5834698 w 5947860"/>
              <a:gd name="connsiteY2" fmla="*/ 0 h 678960"/>
              <a:gd name="connsiteX3" fmla="*/ 5947860 w 5947860"/>
              <a:gd name="connsiteY3" fmla="*/ 113162 h 678960"/>
              <a:gd name="connsiteX4" fmla="*/ 5947860 w 5947860"/>
              <a:gd name="connsiteY4" fmla="*/ 565798 h 678960"/>
              <a:gd name="connsiteX5" fmla="*/ 5834698 w 5947860"/>
              <a:gd name="connsiteY5" fmla="*/ 678960 h 678960"/>
              <a:gd name="connsiteX6" fmla="*/ 113162 w 5947860"/>
              <a:gd name="connsiteY6" fmla="*/ 678960 h 678960"/>
              <a:gd name="connsiteX7" fmla="*/ 0 w 5947860"/>
              <a:gd name="connsiteY7" fmla="*/ 565798 h 678960"/>
              <a:gd name="connsiteX8" fmla="*/ 0 w 5947860"/>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7860" h="678960">
                <a:moveTo>
                  <a:pt x="0" y="113162"/>
                </a:moveTo>
                <a:cubicBezTo>
                  <a:pt x="0" y="50664"/>
                  <a:pt x="50664" y="0"/>
                  <a:pt x="113162" y="0"/>
                </a:cubicBezTo>
                <a:lnTo>
                  <a:pt x="5834698" y="0"/>
                </a:lnTo>
                <a:cubicBezTo>
                  <a:pt x="5897196" y="0"/>
                  <a:pt x="5947860" y="50664"/>
                  <a:pt x="5947860" y="113162"/>
                </a:cubicBezTo>
                <a:lnTo>
                  <a:pt x="5947860" y="565798"/>
                </a:lnTo>
                <a:cubicBezTo>
                  <a:pt x="5947860" y="628296"/>
                  <a:pt x="5897196" y="678960"/>
                  <a:pt x="5834698" y="678960"/>
                </a:cubicBezTo>
                <a:lnTo>
                  <a:pt x="113162" y="678960"/>
                </a:lnTo>
                <a:cubicBezTo>
                  <a:pt x="50664" y="678960"/>
                  <a:pt x="0" y="628296"/>
                  <a:pt x="0" y="565798"/>
                </a:cubicBezTo>
                <a:lnTo>
                  <a:pt x="0" y="113162"/>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7959" tIns="33144" rIns="257959" bIns="33144" numCol="1" spcCol="1270" anchor="ctr" anchorCtr="0">
            <a:noAutofit/>
          </a:bodyPr>
          <a:lstStyle/>
          <a:p>
            <a:pPr lvl="0" algn="ctr" defTabSz="1066800" rtl="1">
              <a:lnSpc>
                <a:spcPct val="90000"/>
              </a:lnSpc>
              <a:spcBef>
                <a:spcPct val="0"/>
              </a:spcBef>
              <a:spcAft>
                <a:spcPct val="35000"/>
              </a:spcAft>
            </a:pPr>
            <a:r>
              <a:rPr lang="ar-EG" sz="2400" kern="1200" dirty="0" smtClean="0"/>
              <a:t>توفر المؤسسات الصغيرة فرص عمل كثيرة وبخاصة للنساء.</a:t>
            </a:r>
            <a:endParaRPr lang="ar-EG" sz="2400" kern="1200" dirty="0"/>
          </a:p>
        </p:txBody>
      </p:sp>
      <p:sp>
        <p:nvSpPr>
          <p:cNvPr id="12" name="Rectangle 11"/>
          <p:cNvSpPr/>
          <p:nvPr/>
        </p:nvSpPr>
        <p:spPr>
          <a:xfrm>
            <a:off x="251520" y="5755540"/>
            <a:ext cx="8496944" cy="5796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3" name="Freeform 12"/>
          <p:cNvSpPr/>
          <p:nvPr/>
        </p:nvSpPr>
        <p:spPr>
          <a:xfrm>
            <a:off x="2375755" y="5416060"/>
            <a:ext cx="5947860" cy="678960"/>
          </a:xfrm>
          <a:custGeom>
            <a:avLst/>
            <a:gdLst>
              <a:gd name="connsiteX0" fmla="*/ 0 w 5947860"/>
              <a:gd name="connsiteY0" fmla="*/ 113162 h 678960"/>
              <a:gd name="connsiteX1" fmla="*/ 113162 w 5947860"/>
              <a:gd name="connsiteY1" fmla="*/ 0 h 678960"/>
              <a:gd name="connsiteX2" fmla="*/ 5834698 w 5947860"/>
              <a:gd name="connsiteY2" fmla="*/ 0 h 678960"/>
              <a:gd name="connsiteX3" fmla="*/ 5947860 w 5947860"/>
              <a:gd name="connsiteY3" fmla="*/ 113162 h 678960"/>
              <a:gd name="connsiteX4" fmla="*/ 5947860 w 5947860"/>
              <a:gd name="connsiteY4" fmla="*/ 565798 h 678960"/>
              <a:gd name="connsiteX5" fmla="*/ 5834698 w 5947860"/>
              <a:gd name="connsiteY5" fmla="*/ 678960 h 678960"/>
              <a:gd name="connsiteX6" fmla="*/ 113162 w 5947860"/>
              <a:gd name="connsiteY6" fmla="*/ 678960 h 678960"/>
              <a:gd name="connsiteX7" fmla="*/ 0 w 5947860"/>
              <a:gd name="connsiteY7" fmla="*/ 565798 h 678960"/>
              <a:gd name="connsiteX8" fmla="*/ 0 w 5947860"/>
              <a:gd name="connsiteY8" fmla="*/ 113162 h 6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7860" h="678960">
                <a:moveTo>
                  <a:pt x="0" y="113162"/>
                </a:moveTo>
                <a:cubicBezTo>
                  <a:pt x="0" y="50664"/>
                  <a:pt x="50664" y="0"/>
                  <a:pt x="113162" y="0"/>
                </a:cubicBezTo>
                <a:lnTo>
                  <a:pt x="5834698" y="0"/>
                </a:lnTo>
                <a:cubicBezTo>
                  <a:pt x="5897196" y="0"/>
                  <a:pt x="5947860" y="50664"/>
                  <a:pt x="5947860" y="113162"/>
                </a:cubicBezTo>
                <a:lnTo>
                  <a:pt x="5947860" y="565798"/>
                </a:lnTo>
                <a:cubicBezTo>
                  <a:pt x="5947860" y="628296"/>
                  <a:pt x="5897196" y="678960"/>
                  <a:pt x="5834698" y="678960"/>
                </a:cubicBezTo>
                <a:lnTo>
                  <a:pt x="113162" y="678960"/>
                </a:lnTo>
                <a:cubicBezTo>
                  <a:pt x="50664" y="678960"/>
                  <a:pt x="0" y="628296"/>
                  <a:pt x="0" y="565798"/>
                </a:cubicBezTo>
                <a:lnTo>
                  <a:pt x="0" y="113162"/>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7959" tIns="33144" rIns="257959" bIns="33144" numCol="1" spcCol="1270" anchor="ctr" anchorCtr="0">
            <a:noAutofit/>
          </a:bodyPr>
          <a:lstStyle/>
          <a:p>
            <a:pPr lvl="0" algn="ctr" defTabSz="1066800" rtl="1">
              <a:lnSpc>
                <a:spcPct val="90000"/>
              </a:lnSpc>
              <a:spcBef>
                <a:spcPct val="0"/>
              </a:spcBef>
              <a:spcAft>
                <a:spcPct val="35000"/>
              </a:spcAft>
            </a:pPr>
            <a:r>
              <a:rPr lang="ar-EG" sz="2400" kern="1200" dirty="0" smtClean="0"/>
              <a:t>تخفف المؤسسات الصغيرة من حدة الفقر، وتساهم فى التنمية.</a:t>
            </a:r>
            <a:endParaRPr lang="ar-EG" sz="2400" kern="1200" dirty="0"/>
          </a:p>
        </p:txBody>
      </p:sp>
    </p:spTree>
    <p:extLst>
      <p:ext uri="{BB962C8B-B14F-4D97-AF65-F5344CB8AC3E}">
        <p14:creationId xmlns:p14="http://schemas.microsoft.com/office/powerpoint/2010/main" val="3706546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arn(inVertical)">
                                      <p:cBhvr>
                                        <p:cTn id="39" dur="500"/>
                                        <p:tgtEl>
                                          <p:spTgt spid="12"/>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barn(inVertical)">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P spid="13"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a:t>نقاط ضعف المؤسسات الصغيرة ونقاط قوتها</a:t>
            </a:r>
            <a:endParaRPr lang="en-US" sz="4000" b="1"/>
          </a:p>
        </p:txBody>
      </p:sp>
    </p:spTree>
    <p:extLst>
      <p:ext uri="{BB962C8B-B14F-4D97-AF65-F5344CB8AC3E}">
        <p14:creationId xmlns:p14="http://schemas.microsoft.com/office/powerpoint/2010/main" val="3958999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نقاط ضعف المؤسسات الصغيرة</a:t>
            </a:r>
          </a:p>
        </p:txBody>
      </p:sp>
      <p:sp>
        <p:nvSpPr>
          <p:cNvPr id="4" name="Freeform 3"/>
          <p:cNvSpPr/>
          <p:nvPr/>
        </p:nvSpPr>
        <p:spPr>
          <a:xfrm rot="16200000">
            <a:off x="-754431" y="3819801"/>
            <a:ext cx="4100135" cy="867336"/>
          </a:xfrm>
          <a:custGeom>
            <a:avLst/>
            <a:gdLst>
              <a:gd name="connsiteX0" fmla="*/ 0 w 4100135"/>
              <a:gd name="connsiteY0" fmla="*/ 0 h 867336"/>
              <a:gd name="connsiteX1" fmla="*/ 4100135 w 4100135"/>
              <a:gd name="connsiteY1" fmla="*/ 0 h 867336"/>
              <a:gd name="connsiteX2" fmla="*/ 4100135 w 4100135"/>
              <a:gd name="connsiteY2" fmla="*/ 867336 h 867336"/>
              <a:gd name="connsiteX3" fmla="*/ 0 w 4100135"/>
              <a:gd name="connsiteY3" fmla="*/ 867336 h 867336"/>
              <a:gd name="connsiteX4" fmla="*/ 0 w 4100135"/>
              <a:gd name="connsiteY4" fmla="*/ 0 h 86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0135" h="867336">
                <a:moveTo>
                  <a:pt x="0" y="0"/>
                </a:moveTo>
                <a:lnTo>
                  <a:pt x="4100135" y="0"/>
                </a:lnTo>
                <a:lnTo>
                  <a:pt x="4100135" y="867336"/>
                </a:lnTo>
                <a:lnTo>
                  <a:pt x="0" y="867336"/>
                </a:lnTo>
                <a:lnTo>
                  <a:pt x="0" y="0"/>
                </a:lnTo>
                <a:close/>
              </a:path>
            </a:pathLst>
          </a:custGeom>
          <a:solidFill>
            <a:srgbClr val="00B0F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764942" bIns="-1" numCol="1" spcCol="1270" anchor="t" anchorCtr="0">
            <a:noAutofit/>
          </a:bodyPr>
          <a:lstStyle/>
          <a:p>
            <a:pPr lvl="0" algn="ctr" defTabSz="533400" rtl="1">
              <a:lnSpc>
                <a:spcPct val="90000"/>
              </a:lnSpc>
              <a:spcBef>
                <a:spcPct val="0"/>
              </a:spcBef>
              <a:spcAft>
                <a:spcPct val="35000"/>
              </a:spcAft>
            </a:pPr>
            <a:endParaRPr lang="ar-EG" sz="1200" b="1" kern="1200" dirty="0" smtClean="0">
              <a:solidFill>
                <a:schemeClr val="bg1"/>
              </a:solidFill>
            </a:endParaRPr>
          </a:p>
          <a:p>
            <a:pPr lvl="0" algn="ctr" defTabSz="533400" rtl="1">
              <a:lnSpc>
                <a:spcPct val="90000"/>
              </a:lnSpc>
              <a:spcBef>
                <a:spcPct val="0"/>
              </a:spcBef>
              <a:spcAft>
                <a:spcPct val="35000"/>
              </a:spcAft>
            </a:pPr>
            <a:r>
              <a:rPr lang="ar-EG" sz="2800" b="1" kern="1200" dirty="0" smtClean="0">
                <a:solidFill>
                  <a:schemeClr val="bg1"/>
                </a:solidFill>
              </a:rPr>
              <a:t>محدودية الموارد المالية :</a:t>
            </a:r>
            <a:endParaRPr lang="ar-EG" sz="2800" b="1" kern="1200" dirty="0">
              <a:solidFill>
                <a:schemeClr val="bg1"/>
              </a:solidFill>
            </a:endParaRPr>
          </a:p>
        </p:txBody>
      </p:sp>
      <p:sp>
        <p:nvSpPr>
          <p:cNvPr id="5" name="Freeform 4"/>
          <p:cNvSpPr/>
          <p:nvPr/>
        </p:nvSpPr>
        <p:spPr>
          <a:xfrm>
            <a:off x="1729304" y="2203402"/>
            <a:ext cx="6120680" cy="4100135"/>
          </a:xfrm>
          <a:custGeom>
            <a:avLst/>
            <a:gdLst>
              <a:gd name="connsiteX0" fmla="*/ 0 w 6120680"/>
              <a:gd name="connsiteY0" fmla="*/ 0 h 4100135"/>
              <a:gd name="connsiteX1" fmla="*/ 6120680 w 6120680"/>
              <a:gd name="connsiteY1" fmla="*/ 0 h 4100135"/>
              <a:gd name="connsiteX2" fmla="*/ 6120680 w 6120680"/>
              <a:gd name="connsiteY2" fmla="*/ 4100135 h 4100135"/>
              <a:gd name="connsiteX3" fmla="*/ 0 w 6120680"/>
              <a:gd name="connsiteY3" fmla="*/ 4100135 h 4100135"/>
              <a:gd name="connsiteX4" fmla="*/ 0 w 6120680"/>
              <a:gd name="connsiteY4" fmla="*/ 0 h 4100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0680" h="4100135">
                <a:moveTo>
                  <a:pt x="0" y="0"/>
                </a:moveTo>
                <a:lnTo>
                  <a:pt x="6120680" y="0"/>
                </a:lnTo>
                <a:lnTo>
                  <a:pt x="6120680" y="4100135"/>
                </a:lnTo>
                <a:lnTo>
                  <a:pt x="0" y="4100135"/>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764942"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يصعب إقامة توازن بين "النقد الداخل"و"النقد الخارج" خاصة لدى محاولة التوسع.وبدلا من أن ينال رجال الأعمال الصغار من الممولين معاملة الأشخاص ذوى الشأن لدى طلبهم قرضاً منهم، غالباً ما يتم التعاطى معهم وكأنهم مواطنون من الدرجة الثانية.كما لا يمكن للمؤسسات الصغيرة أن تستخدم أسلوب البيع بالأجل بالسهولة المتوفرة للشركات التى لديها احتياطى مالى كبير.ويعانى عدد كبير من المؤسسات الصغيرة من صعوبة الاستمرار، بينما تنتظر أن تلقى منتجاتها إقبالاً فى السوق.</a:t>
            </a:r>
            <a:endParaRPr lang="ar-EG" sz="2400" kern="1200" dirty="0"/>
          </a:p>
        </p:txBody>
      </p:sp>
      <p:sp>
        <p:nvSpPr>
          <p:cNvPr id="6" name="Rectangle 5"/>
          <p:cNvSpPr/>
          <p:nvPr/>
        </p:nvSpPr>
        <p:spPr>
          <a:xfrm>
            <a:off x="861967" y="1058518"/>
            <a:ext cx="1734672" cy="173467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43383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16" presetClass="entr" presetSubtype="21"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نقاط ضعف المؤسسات الصغيرة</a:t>
            </a:r>
          </a:p>
        </p:txBody>
      </p:sp>
      <p:sp>
        <p:nvSpPr>
          <p:cNvPr id="4" name="Freeform 3"/>
          <p:cNvSpPr/>
          <p:nvPr/>
        </p:nvSpPr>
        <p:spPr>
          <a:xfrm rot="16200000">
            <a:off x="-168219" y="3608174"/>
            <a:ext cx="3359759" cy="710718"/>
          </a:xfrm>
          <a:custGeom>
            <a:avLst/>
            <a:gdLst>
              <a:gd name="connsiteX0" fmla="*/ 0 w 3359759"/>
              <a:gd name="connsiteY0" fmla="*/ 0 h 710718"/>
              <a:gd name="connsiteX1" fmla="*/ 3359759 w 3359759"/>
              <a:gd name="connsiteY1" fmla="*/ 0 h 710718"/>
              <a:gd name="connsiteX2" fmla="*/ 3359759 w 3359759"/>
              <a:gd name="connsiteY2" fmla="*/ 710718 h 710718"/>
              <a:gd name="connsiteX3" fmla="*/ 0 w 3359759"/>
              <a:gd name="connsiteY3" fmla="*/ 710718 h 710718"/>
              <a:gd name="connsiteX4" fmla="*/ 0 w 3359759"/>
              <a:gd name="connsiteY4" fmla="*/ 0 h 710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759" h="710718">
                <a:moveTo>
                  <a:pt x="0" y="0"/>
                </a:moveTo>
                <a:lnTo>
                  <a:pt x="3359759" y="0"/>
                </a:lnTo>
                <a:lnTo>
                  <a:pt x="3359759" y="710718"/>
                </a:lnTo>
                <a:lnTo>
                  <a:pt x="0" y="710718"/>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626814" bIns="-1" numCol="1" spcCol="1270" anchor="t" anchorCtr="0">
            <a:noAutofit/>
          </a:bodyPr>
          <a:lstStyle/>
          <a:p>
            <a:pPr lvl="0" algn="ctr" defTabSz="488950" rtl="1">
              <a:lnSpc>
                <a:spcPct val="90000"/>
              </a:lnSpc>
              <a:spcBef>
                <a:spcPct val="0"/>
              </a:spcBef>
              <a:spcAft>
                <a:spcPct val="35000"/>
              </a:spcAft>
            </a:pPr>
            <a:endParaRPr lang="ar-EG" sz="1100" b="1" kern="1200" dirty="0" smtClean="0">
              <a:solidFill>
                <a:schemeClr val="bg1"/>
              </a:solidFill>
            </a:endParaRPr>
          </a:p>
          <a:p>
            <a:pPr lvl="0" algn="ctr" defTabSz="488950" rtl="1">
              <a:lnSpc>
                <a:spcPct val="90000"/>
              </a:lnSpc>
              <a:spcBef>
                <a:spcPct val="0"/>
              </a:spcBef>
              <a:spcAft>
                <a:spcPct val="35000"/>
              </a:spcAft>
            </a:pPr>
            <a:r>
              <a:rPr lang="ar-EG" sz="2800" b="1" kern="1200" dirty="0" smtClean="0">
                <a:solidFill>
                  <a:schemeClr val="bg1"/>
                </a:solidFill>
              </a:rPr>
              <a:t>مشاكل التوظيف::</a:t>
            </a:r>
            <a:endParaRPr lang="ar-EG" sz="2800" b="1" kern="1200" dirty="0">
              <a:solidFill>
                <a:schemeClr val="bg1"/>
              </a:solidFill>
            </a:endParaRPr>
          </a:p>
        </p:txBody>
      </p:sp>
      <p:sp>
        <p:nvSpPr>
          <p:cNvPr id="5" name="Freeform 4"/>
          <p:cNvSpPr/>
          <p:nvPr/>
        </p:nvSpPr>
        <p:spPr>
          <a:xfrm>
            <a:off x="1867019" y="2283654"/>
            <a:ext cx="6120680" cy="3359759"/>
          </a:xfrm>
          <a:custGeom>
            <a:avLst/>
            <a:gdLst>
              <a:gd name="connsiteX0" fmla="*/ 0 w 6120680"/>
              <a:gd name="connsiteY0" fmla="*/ 0 h 3359759"/>
              <a:gd name="connsiteX1" fmla="*/ 6120680 w 6120680"/>
              <a:gd name="connsiteY1" fmla="*/ 0 h 3359759"/>
              <a:gd name="connsiteX2" fmla="*/ 6120680 w 6120680"/>
              <a:gd name="connsiteY2" fmla="*/ 3359759 h 3359759"/>
              <a:gd name="connsiteX3" fmla="*/ 0 w 6120680"/>
              <a:gd name="connsiteY3" fmla="*/ 3359759 h 3359759"/>
              <a:gd name="connsiteX4" fmla="*/ 0 w 6120680"/>
              <a:gd name="connsiteY4" fmla="*/ 0 h 33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0680" h="3359759">
                <a:moveTo>
                  <a:pt x="0" y="0"/>
                </a:moveTo>
                <a:lnTo>
                  <a:pt x="6120680" y="0"/>
                </a:lnTo>
                <a:lnTo>
                  <a:pt x="6120680" y="3359759"/>
                </a:lnTo>
                <a:lnTo>
                  <a:pt x="0" y="3359759"/>
                </a:lnTo>
                <a:lnTo>
                  <a:pt x="0" y="0"/>
                </a:lnTo>
                <a:close/>
              </a:path>
            </a:pathLst>
          </a:custGeom>
          <a:solidFill>
            <a:schemeClr val="accent3">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626814"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لا يمكن للشركات الصغيرة أن تدفع رواتب عالية، وأن توفر الفرص والوضعية عينها التى توفرها عادة وظيفة فى شركة كبيرة.كما ينبغى أن ينكب أصحاب المؤسسات الصغيرة على المشاغل اليومية المرتبطة بإدارة المؤسسة مما لا يتيح لهم، بشكل عام الوقت الكافى 	للتفكير بالأهداف.</a:t>
            </a:r>
            <a:endParaRPr lang="ar-EG" sz="2400" kern="1200" dirty="0"/>
          </a:p>
        </p:txBody>
      </p:sp>
      <p:sp>
        <p:nvSpPr>
          <p:cNvPr id="6" name="Rectangle 5"/>
          <p:cNvSpPr/>
          <p:nvPr/>
        </p:nvSpPr>
        <p:spPr>
          <a:xfrm>
            <a:off x="1156300" y="1345506"/>
            <a:ext cx="1421436" cy="1421436"/>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50791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16" presetClass="entr" presetSubtype="21"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نقاط ضعف المؤسسات الصغيرة</a:t>
            </a:r>
          </a:p>
        </p:txBody>
      </p:sp>
      <p:sp>
        <p:nvSpPr>
          <p:cNvPr id="4" name="Freeform 3"/>
          <p:cNvSpPr/>
          <p:nvPr/>
        </p:nvSpPr>
        <p:spPr>
          <a:xfrm rot="16200000">
            <a:off x="-168219" y="3608174"/>
            <a:ext cx="3359759" cy="710718"/>
          </a:xfrm>
          <a:custGeom>
            <a:avLst/>
            <a:gdLst>
              <a:gd name="connsiteX0" fmla="*/ 0 w 3359759"/>
              <a:gd name="connsiteY0" fmla="*/ 0 h 710718"/>
              <a:gd name="connsiteX1" fmla="*/ 3359759 w 3359759"/>
              <a:gd name="connsiteY1" fmla="*/ 0 h 710718"/>
              <a:gd name="connsiteX2" fmla="*/ 3359759 w 3359759"/>
              <a:gd name="connsiteY2" fmla="*/ 710718 h 710718"/>
              <a:gd name="connsiteX3" fmla="*/ 0 w 3359759"/>
              <a:gd name="connsiteY3" fmla="*/ 710718 h 710718"/>
              <a:gd name="connsiteX4" fmla="*/ 0 w 3359759"/>
              <a:gd name="connsiteY4" fmla="*/ 0 h 710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759" h="710718">
                <a:moveTo>
                  <a:pt x="0" y="0"/>
                </a:moveTo>
                <a:lnTo>
                  <a:pt x="3359759" y="0"/>
                </a:lnTo>
                <a:lnTo>
                  <a:pt x="3359759" y="710718"/>
                </a:lnTo>
                <a:lnTo>
                  <a:pt x="0" y="710718"/>
                </a:lnTo>
                <a:lnTo>
                  <a:pt x="0" y="0"/>
                </a:lnTo>
                <a:close/>
              </a:path>
            </a:pathLst>
          </a:custGeom>
          <a:solidFill>
            <a:srgbClr val="C0000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626814" bIns="-1" numCol="1" spcCol="1270" anchor="t" anchorCtr="0">
            <a:noAutofit/>
          </a:bodyPr>
          <a:lstStyle/>
          <a:p>
            <a:pPr lvl="0" algn="ctr" defTabSz="488950" rtl="1">
              <a:lnSpc>
                <a:spcPct val="90000"/>
              </a:lnSpc>
              <a:spcBef>
                <a:spcPct val="0"/>
              </a:spcBef>
              <a:spcAft>
                <a:spcPct val="35000"/>
              </a:spcAft>
            </a:pPr>
            <a:endParaRPr lang="ar-EG" sz="1100" b="1" kern="1200" dirty="0" smtClean="0">
              <a:solidFill>
                <a:schemeClr val="bg1"/>
              </a:solidFill>
            </a:endParaRPr>
          </a:p>
          <a:p>
            <a:pPr lvl="0" algn="ctr" defTabSz="488950" rtl="1">
              <a:lnSpc>
                <a:spcPct val="90000"/>
              </a:lnSpc>
              <a:spcBef>
                <a:spcPct val="0"/>
              </a:spcBef>
              <a:spcAft>
                <a:spcPct val="35000"/>
              </a:spcAft>
            </a:pPr>
            <a:r>
              <a:rPr lang="ar-EG" sz="2800" b="1" kern="1200" dirty="0" smtClean="0">
                <a:solidFill>
                  <a:schemeClr val="bg1"/>
                </a:solidFill>
              </a:rPr>
              <a:t>تكاليف مباشرة عالية:</a:t>
            </a:r>
            <a:endParaRPr lang="ar-EG" sz="2800" b="1" kern="1200" dirty="0">
              <a:solidFill>
                <a:schemeClr val="bg1"/>
              </a:solidFill>
            </a:endParaRPr>
          </a:p>
        </p:txBody>
      </p:sp>
      <p:sp>
        <p:nvSpPr>
          <p:cNvPr id="5" name="Freeform 4"/>
          <p:cNvSpPr/>
          <p:nvPr/>
        </p:nvSpPr>
        <p:spPr>
          <a:xfrm>
            <a:off x="1867019" y="2283654"/>
            <a:ext cx="6120680" cy="3359759"/>
          </a:xfrm>
          <a:custGeom>
            <a:avLst/>
            <a:gdLst>
              <a:gd name="connsiteX0" fmla="*/ 0 w 6120680"/>
              <a:gd name="connsiteY0" fmla="*/ 0 h 3359759"/>
              <a:gd name="connsiteX1" fmla="*/ 6120680 w 6120680"/>
              <a:gd name="connsiteY1" fmla="*/ 0 h 3359759"/>
              <a:gd name="connsiteX2" fmla="*/ 6120680 w 6120680"/>
              <a:gd name="connsiteY2" fmla="*/ 3359759 h 3359759"/>
              <a:gd name="connsiteX3" fmla="*/ 0 w 6120680"/>
              <a:gd name="connsiteY3" fmla="*/ 3359759 h 3359759"/>
              <a:gd name="connsiteX4" fmla="*/ 0 w 6120680"/>
              <a:gd name="connsiteY4" fmla="*/ 0 h 33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0680" h="3359759">
                <a:moveTo>
                  <a:pt x="0" y="0"/>
                </a:moveTo>
                <a:lnTo>
                  <a:pt x="6120680" y="0"/>
                </a:lnTo>
                <a:lnTo>
                  <a:pt x="6120680" y="3359759"/>
                </a:lnTo>
                <a:lnTo>
                  <a:pt x="0" y="3359759"/>
                </a:lnTo>
                <a:lnTo>
                  <a:pt x="0" y="0"/>
                </a:lnTo>
                <a:close/>
              </a:path>
            </a:pathLst>
          </a:custGeom>
          <a:solidFill>
            <a:schemeClr val="accent1">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626814"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تعجز المؤسسة الصغيرة عن شراء المواد الخام أو الآلآت أو التجهيزات بالأسعار الزهيدة عينها المتوفرة للشركات الكبرى، أو عن الحصول على وفورات من المنتجين الكبار.ونتيجة لذلك،عادة ما تكون كلفة إنتاج الوحدة الواحدة أكثر لدى الشركات الصغيرة،بينما تكون تكاليفها العامة 	أدنى بشكل عام.</a:t>
            </a:r>
            <a:endParaRPr lang="ar-EG" sz="2400" kern="1200" dirty="0"/>
          </a:p>
        </p:txBody>
      </p:sp>
      <p:sp>
        <p:nvSpPr>
          <p:cNvPr id="6" name="Rectangle 5"/>
          <p:cNvSpPr/>
          <p:nvPr/>
        </p:nvSpPr>
        <p:spPr>
          <a:xfrm>
            <a:off x="1156300" y="1345506"/>
            <a:ext cx="1421436" cy="1421436"/>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743995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نقاط ضعف المؤسسات الصغيرة</a:t>
            </a:r>
          </a:p>
        </p:txBody>
      </p:sp>
      <p:sp>
        <p:nvSpPr>
          <p:cNvPr id="4" name="Freeform 3"/>
          <p:cNvSpPr/>
          <p:nvPr/>
        </p:nvSpPr>
        <p:spPr>
          <a:xfrm rot="16200000">
            <a:off x="-8388" y="3608174"/>
            <a:ext cx="3359759" cy="710718"/>
          </a:xfrm>
          <a:custGeom>
            <a:avLst/>
            <a:gdLst>
              <a:gd name="connsiteX0" fmla="*/ 0 w 3359759"/>
              <a:gd name="connsiteY0" fmla="*/ 0 h 710718"/>
              <a:gd name="connsiteX1" fmla="*/ 3359759 w 3359759"/>
              <a:gd name="connsiteY1" fmla="*/ 0 h 710718"/>
              <a:gd name="connsiteX2" fmla="*/ 3359759 w 3359759"/>
              <a:gd name="connsiteY2" fmla="*/ 710718 h 710718"/>
              <a:gd name="connsiteX3" fmla="*/ 0 w 3359759"/>
              <a:gd name="connsiteY3" fmla="*/ 710718 h 710718"/>
              <a:gd name="connsiteX4" fmla="*/ 0 w 3359759"/>
              <a:gd name="connsiteY4" fmla="*/ 0 h 710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759" h="710718">
                <a:moveTo>
                  <a:pt x="0" y="0"/>
                </a:moveTo>
                <a:lnTo>
                  <a:pt x="3359759" y="0"/>
                </a:lnTo>
                <a:lnTo>
                  <a:pt x="3359759" y="710718"/>
                </a:lnTo>
                <a:lnTo>
                  <a:pt x="0" y="710718"/>
                </a:lnTo>
                <a:lnTo>
                  <a:pt x="0" y="0"/>
                </a:lnTo>
                <a:close/>
              </a:path>
            </a:pathLst>
          </a:custGeom>
          <a:solidFill>
            <a:srgbClr val="00B0F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626814" bIns="-1" numCol="1" spcCol="1270" anchor="t" anchorCtr="0">
            <a:noAutofit/>
          </a:bodyPr>
          <a:lstStyle/>
          <a:p>
            <a:pPr lvl="0" algn="ctr" defTabSz="488950" rtl="1">
              <a:lnSpc>
                <a:spcPct val="90000"/>
              </a:lnSpc>
              <a:spcBef>
                <a:spcPct val="0"/>
              </a:spcBef>
              <a:spcAft>
                <a:spcPct val="35000"/>
              </a:spcAft>
            </a:pPr>
            <a:endParaRPr lang="ar-EG" sz="1100" kern="1200" dirty="0" smtClean="0">
              <a:solidFill>
                <a:schemeClr val="bg1"/>
              </a:solidFill>
            </a:endParaRPr>
          </a:p>
          <a:p>
            <a:pPr lvl="0" algn="ctr" defTabSz="488950" rtl="1">
              <a:lnSpc>
                <a:spcPct val="90000"/>
              </a:lnSpc>
              <a:spcBef>
                <a:spcPct val="0"/>
              </a:spcBef>
              <a:spcAft>
                <a:spcPct val="35000"/>
              </a:spcAft>
            </a:pPr>
            <a:r>
              <a:rPr lang="ar-EG" sz="2800" b="1" kern="1200" dirty="0" smtClean="0">
                <a:solidFill>
                  <a:schemeClr val="bg1"/>
                </a:solidFill>
              </a:rPr>
              <a:t>التأثير بظروف السوق:</a:t>
            </a:r>
            <a:endParaRPr lang="ar-EG" sz="2800" b="1" kern="1200" dirty="0">
              <a:solidFill>
                <a:schemeClr val="bg1"/>
              </a:solidFill>
            </a:endParaRPr>
          </a:p>
        </p:txBody>
      </p:sp>
      <p:sp>
        <p:nvSpPr>
          <p:cNvPr id="5" name="Freeform 4"/>
          <p:cNvSpPr/>
          <p:nvPr/>
        </p:nvSpPr>
        <p:spPr>
          <a:xfrm>
            <a:off x="2026850" y="2283654"/>
            <a:ext cx="5801018" cy="3359759"/>
          </a:xfrm>
          <a:custGeom>
            <a:avLst/>
            <a:gdLst>
              <a:gd name="connsiteX0" fmla="*/ 0 w 5801018"/>
              <a:gd name="connsiteY0" fmla="*/ 0 h 3359759"/>
              <a:gd name="connsiteX1" fmla="*/ 5801018 w 5801018"/>
              <a:gd name="connsiteY1" fmla="*/ 0 h 3359759"/>
              <a:gd name="connsiteX2" fmla="*/ 5801018 w 5801018"/>
              <a:gd name="connsiteY2" fmla="*/ 3359759 h 3359759"/>
              <a:gd name="connsiteX3" fmla="*/ 0 w 5801018"/>
              <a:gd name="connsiteY3" fmla="*/ 3359759 h 3359759"/>
              <a:gd name="connsiteX4" fmla="*/ 0 w 5801018"/>
              <a:gd name="connsiteY4" fmla="*/ 0 h 33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1018" h="3359759">
                <a:moveTo>
                  <a:pt x="0" y="0"/>
                </a:moveTo>
                <a:lnTo>
                  <a:pt x="5801018" y="0"/>
                </a:lnTo>
                <a:lnTo>
                  <a:pt x="5801018" y="3359759"/>
                </a:lnTo>
                <a:lnTo>
                  <a:pt x="0" y="3359759"/>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626814"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يمكن لشركة واسعة التشعب أن تتعرض لضربة فى أحد قطاعات أعمالها،وأن تظل قوية بالرغم من ذلك.لا ينطبق على المؤسسات الصغيرة التى تتسم بخطوط إنتاجها المحدود.وقد تتعرض المؤسسة الصغيرة للخسارة إذا لم تحقق إحدى سلعها الجديدة رواجاً،أو إذا واجهت 	إحدى أسواقها فترة ركود حاد، أو إذا أصاب التقادم أحد منتجاتها.</a:t>
            </a:r>
            <a:endParaRPr lang="ar-EG" sz="2400" kern="1200" dirty="0"/>
          </a:p>
          <a:p>
            <a:pPr marL="228600" lvl="1" indent="-228600" algn="r" defTabSz="1066800" rtl="1">
              <a:lnSpc>
                <a:spcPct val="90000"/>
              </a:lnSpc>
              <a:spcBef>
                <a:spcPct val="0"/>
              </a:spcBef>
              <a:spcAft>
                <a:spcPct val="15000"/>
              </a:spcAft>
              <a:buChar char="••"/>
            </a:pPr>
            <a:endParaRPr lang="ar-EG" sz="2400" kern="1200" dirty="0" smtClean="0"/>
          </a:p>
          <a:p>
            <a:pPr marL="228600" lvl="1" indent="-228600" algn="r" defTabSz="1066800" rtl="1">
              <a:lnSpc>
                <a:spcPct val="90000"/>
              </a:lnSpc>
              <a:spcBef>
                <a:spcPct val="0"/>
              </a:spcBef>
              <a:spcAft>
                <a:spcPct val="15000"/>
              </a:spcAft>
              <a:buChar char="••"/>
            </a:pPr>
            <a:r>
              <a:rPr lang="ar-EG" sz="2400" kern="1200" smtClean="0"/>
              <a:t>.</a:t>
            </a:r>
            <a:endParaRPr lang="ar-EG" kern="1200"/>
          </a:p>
        </p:txBody>
      </p:sp>
      <p:sp>
        <p:nvSpPr>
          <p:cNvPr id="6" name="Rectangle 5"/>
          <p:cNvSpPr/>
          <p:nvPr/>
        </p:nvSpPr>
        <p:spPr>
          <a:xfrm>
            <a:off x="1316131" y="1345506"/>
            <a:ext cx="1421436" cy="1421436"/>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699773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نقاط ضعف المؤسسات الصغيرة</a:t>
            </a:r>
          </a:p>
        </p:txBody>
      </p:sp>
      <p:sp>
        <p:nvSpPr>
          <p:cNvPr id="4" name="Freeform 3"/>
          <p:cNvSpPr/>
          <p:nvPr/>
        </p:nvSpPr>
        <p:spPr>
          <a:xfrm rot="16200000">
            <a:off x="-168219" y="3608174"/>
            <a:ext cx="3359759" cy="710718"/>
          </a:xfrm>
          <a:custGeom>
            <a:avLst/>
            <a:gdLst>
              <a:gd name="connsiteX0" fmla="*/ 0 w 3359759"/>
              <a:gd name="connsiteY0" fmla="*/ 0 h 710718"/>
              <a:gd name="connsiteX1" fmla="*/ 3359759 w 3359759"/>
              <a:gd name="connsiteY1" fmla="*/ 0 h 710718"/>
              <a:gd name="connsiteX2" fmla="*/ 3359759 w 3359759"/>
              <a:gd name="connsiteY2" fmla="*/ 710718 h 710718"/>
              <a:gd name="connsiteX3" fmla="*/ 0 w 3359759"/>
              <a:gd name="connsiteY3" fmla="*/ 710718 h 710718"/>
              <a:gd name="connsiteX4" fmla="*/ 0 w 3359759"/>
              <a:gd name="connsiteY4" fmla="*/ 0 h 710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759" h="710718">
                <a:moveTo>
                  <a:pt x="0" y="0"/>
                </a:moveTo>
                <a:lnTo>
                  <a:pt x="3359759" y="0"/>
                </a:lnTo>
                <a:lnTo>
                  <a:pt x="3359759" y="710718"/>
                </a:lnTo>
                <a:lnTo>
                  <a:pt x="0" y="710718"/>
                </a:lnTo>
                <a:lnTo>
                  <a:pt x="0" y="0"/>
                </a:lnTo>
                <a:close/>
              </a:path>
            </a:pathLst>
          </a:custGeom>
          <a:solidFill>
            <a:schemeClr val="accent1">
              <a:lumMod val="75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626814" bIns="-1" numCol="1" spcCol="1270" anchor="t" anchorCtr="0">
            <a:noAutofit/>
          </a:bodyPr>
          <a:lstStyle/>
          <a:p>
            <a:pPr lvl="0" algn="ctr" defTabSz="488950" rtl="1">
              <a:lnSpc>
                <a:spcPct val="90000"/>
              </a:lnSpc>
              <a:spcBef>
                <a:spcPct val="0"/>
              </a:spcBef>
              <a:spcAft>
                <a:spcPct val="35000"/>
              </a:spcAft>
            </a:pPr>
            <a:endParaRPr lang="ar-EG" sz="1100" kern="1200" dirty="0" smtClean="0">
              <a:solidFill>
                <a:schemeClr val="bg1"/>
              </a:solidFill>
            </a:endParaRPr>
          </a:p>
          <a:p>
            <a:pPr lvl="0" algn="ctr" defTabSz="488950" rtl="1">
              <a:lnSpc>
                <a:spcPct val="90000"/>
              </a:lnSpc>
              <a:spcBef>
                <a:spcPct val="0"/>
              </a:spcBef>
              <a:spcAft>
                <a:spcPct val="35000"/>
              </a:spcAft>
            </a:pPr>
            <a:r>
              <a:rPr lang="ar-EG" sz="2800" b="1" kern="1200" dirty="0" smtClean="0">
                <a:solidFill>
                  <a:schemeClr val="bg1"/>
                </a:solidFill>
              </a:rPr>
              <a:t>ضعف المصداقية:</a:t>
            </a:r>
            <a:endParaRPr lang="ar-EG" sz="2800" b="1" kern="1200" dirty="0">
              <a:solidFill>
                <a:schemeClr val="bg1"/>
              </a:solidFill>
            </a:endParaRPr>
          </a:p>
        </p:txBody>
      </p:sp>
      <p:sp>
        <p:nvSpPr>
          <p:cNvPr id="5" name="Freeform 4"/>
          <p:cNvSpPr/>
          <p:nvPr/>
        </p:nvSpPr>
        <p:spPr>
          <a:xfrm>
            <a:off x="1867019" y="2283654"/>
            <a:ext cx="6120680" cy="3359759"/>
          </a:xfrm>
          <a:custGeom>
            <a:avLst/>
            <a:gdLst>
              <a:gd name="connsiteX0" fmla="*/ 0 w 6120680"/>
              <a:gd name="connsiteY0" fmla="*/ 0 h 3359759"/>
              <a:gd name="connsiteX1" fmla="*/ 6120680 w 6120680"/>
              <a:gd name="connsiteY1" fmla="*/ 0 h 3359759"/>
              <a:gd name="connsiteX2" fmla="*/ 6120680 w 6120680"/>
              <a:gd name="connsiteY2" fmla="*/ 3359759 h 3359759"/>
              <a:gd name="connsiteX3" fmla="*/ 0 w 6120680"/>
              <a:gd name="connsiteY3" fmla="*/ 3359759 h 3359759"/>
              <a:gd name="connsiteX4" fmla="*/ 0 w 6120680"/>
              <a:gd name="connsiteY4" fmla="*/ 0 h 33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0680" h="3359759">
                <a:moveTo>
                  <a:pt x="0" y="0"/>
                </a:moveTo>
                <a:lnTo>
                  <a:pt x="6120680" y="0"/>
                </a:lnTo>
                <a:lnTo>
                  <a:pt x="6120680" y="3359759"/>
                </a:lnTo>
                <a:lnTo>
                  <a:pt x="0" y="3359759"/>
                </a:lnTo>
                <a:lnTo>
                  <a:pt x="0" y="0"/>
                </a:lnTo>
                <a:close/>
              </a:path>
            </a:pathLst>
          </a:cu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626814"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يتقبل الجمهور منتجات الشركات الكبيرة،نظراً لما تتمتع به من سمعة واحترام.بينما على 	الشركة الصغيرة أن تكافح لتثبت ذاتها كلما قدمت سلعة جديدة،أو دخلت سوقاً جديدة.ونادراً ما يكون لسمعتها ونجاحاتها السابقة وزناً فى السوق.</a:t>
            </a:r>
            <a:endParaRPr lang="ar-EG" sz="2400" kern="1200" dirty="0"/>
          </a:p>
        </p:txBody>
      </p:sp>
      <p:sp>
        <p:nvSpPr>
          <p:cNvPr id="6" name="Rectangle 5"/>
          <p:cNvSpPr/>
          <p:nvPr/>
        </p:nvSpPr>
        <p:spPr>
          <a:xfrm>
            <a:off x="1156300" y="1345506"/>
            <a:ext cx="1421436" cy="1421436"/>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368532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تعريف المشروعات الصغيرة</a:t>
            </a:r>
            <a:endParaRPr lang="ar-EG" sz="3200" b="1" dirty="0">
              <a:solidFill>
                <a:schemeClr val="bg1"/>
              </a:solidFill>
            </a:endParaRPr>
          </a:p>
        </p:txBody>
      </p:sp>
      <p:graphicFrame>
        <p:nvGraphicFramePr>
          <p:cNvPr id="2" name="Diagram 1"/>
          <p:cNvGraphicFramePr/>
          <p:nvPr>
            <p:extLst>
              <p:ext uri="{D42A27DB-BD31-4B8C-83A1-F6EECF244321}">
                <p14:modId xmlns:p14="http://schemas.microsoft.com/office/powerpoint/2010/main" val="618904512"/>
              </p:ext>
            </p:extLst>
          </p:nvPr>
        </p:nvGraphicFramePr>
        <p:xfrm>
          <a:off x="179512" y="1124744"/>
          <a:ext cx="8784976" cy="5864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44049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نقاط قوة المؤسسات الصغيرة</a:t>
            </a:r>
          </a:p>
        </p:txBody>
      </p:sp>
      <p:sp>
        <p:nvSpPr>
          <p:cNvPr id="4" name="Freeform 3"/>
          <p:cNvSpPr/>
          <p:nvPr/>
        </p:nvSpPr>
        <p:spPr>
          <a:xfrm>
            <a:off x="6717518" y="1401782"/>
            <a:ext cx="1814921" cy="2592744"/>
          </a:xfrm>
          <a:custGeom>
            <a:avLst/>
            <a:gdLst>
              <a:gd name="connsiteX0" fmla="*/ 0 w 2592743"/>
              <a:gd name="connsiteY0" fmla="*/ 0 h 1814920"/>
              <a:gd name="connsiteX1" fmla="*/ 1685283 w 2592743"/>
              <a:gd name="connsiteY1" fmla="*/ 0 h 1814920"/>
              <a:gd name="connsiteX2" fmla="*/ 2592743 w 2592743"/>
              <a:gd name="connsiteY2" fmla="*/ 907460 h 1814920"/>
              <a:gd name="connsiteX3" fmla="*/ 1685283 w 2592743"/>
              <a:gd name="connsiteY3" fmla="*/ 1814920 h 1814920"/>
              <a:gd name="connsiteX4" fmla="*/ 0 w 2592743"/>
              <a:gd name="connsiteY4" fmla="*/ 1814920 h 1814920"/>
              <a:gd name="connsiteX5" fmla="*/ 907460 w 2592743"/>
              <a:gd name="connsiteY5" fmla="*/ 907460 h 1814920"/>
              <a:gd name="connsiteX6" fmla="*/ 0 w 2592743"/>
              <a:gd name="connsiteY6" fmla="*/ 0 h 18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743" h="1814920">
                <a:moveTo>
                  <a:pt x="2592742" y="0"/>
                </a:moveTo>
                <a:lnTo>
                  <a:pt x="2592742" y="1179698"/>
                </a:lnTo>
                <a:lnTo>
                  <a:pt x="1296372" y="1814920"/>
                </a:lnTo>
                <a:lnTo>
                  <a:pt x="1" y="1179698"/>
                </a:lnTo>
                <a:lnTo>
                  <a:pt x="1" y="0"/>
                </a:lnTo>
                <a:lnTo>
                  <a:pt x="1296372" y="635222"/>
                </a:lnTo>
                <a:lnTo>
                  <a:pt x="2592742"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922700" rIns="15240" bIns="922701" numCol="1" spcCol="1270" anchor="ctr" anchorCtr="0">
            <a:noAutofit/>
          </a:bodyPr>
          <a:lstStyle/>
          <a:p>
            <a:pPr lvl="0" algn="ctr" defTabSz="1066800" rtl="1">
              <a:lnSpc>
                <a:spcPct val="90000"/>
              </a:lnSpc>
              <a:spcBef>
                <a:spcPct val="0"/>
              </a:spcBef>
              <a:spcAft>
                <a:spcPct val="35000"/>
              </a:spcAft>
            </a:pPr>
            <a:r>
              <a:rPr lang="ar-EG" sz="2400" b="1" kern="1200" dirty="0" smtClean="0"/>
              <a:t>اللمسة الخاصة:</a:t>
            </a:r>
            <a:endParaRPr lang="ar-EG" sz="2400" b="1" kern="1200" dirty="0"/>
          </a:p>
        </p:txBody>
      </p:sp>
      <p:sp>
        <p:nvSpPr>
          <p:cNvPr id="5" name="Freeform 4"/>
          <p:cNvSpPr/>
          <p:nvPr/>
        </p:nvSpPr>
        <p:spPr>
          <a:xfrm>
            <a:off x="251519" y="1401784"/>
            <a:ext cx="6465999" cy="1685284"/>
          </a:xfrm>
          <a:custGeom>
            <a:avLst/>
            <a:gdLst>
              <a:gd name="connsiteX0" fmla="*/ 280886 w 1685283"/>
              <a:gd name="connsiteY0" fmla="*/ 0 h 6465999"/>
              <a:gd name="connsiteX1" fmla="*/ 1404397 w 1685283"/>
              <a:gd name="connsiteY1" fmla="*/ 0 h 6465999"/>
              <a:gd name="connsiteX2" fmla="*/ 1685283 w 1685283"/>
              <a:gd name="connsiteY2" fmla="*/ 280886 h 6465999"/>
              <a:gd name="connsiteX3" fmla="*/ 1685283 w 1685283"/>
              <a:gd name="connsiteY3" fmla="*/ 6465999 h 6465999"/>
              <a:gd name="connsiteX4" fmla="*/ 1685283 w 1685283"/>
              <a:gd name="connsiteY4" fmla="*/ 6465999 h 6465999"/>
              <a:gd name="connsiteX5" fmla="*/ 0 w 1685283"/>
              <a:gd name="connsiteY5" fmla="*/ 6465999 h 6465999"/>
              <a:gd name="connsiteX6" fmla="*/ 0 w 1685283"/>
              <a:gd name="connsiteY6" fmla="*/ 6465999 h 6465999"/>
              <a:gd name="connsiteX7" fmla="*/ 0 w 1685283"/>
              <a:gd name="connsiteY7" fmla="*/ 280886 h 6465999"/>
              <a:gd name="connsiteX8" fmla="*/ 280886 w 1685283"/>
              <a:gd name="connsiteY8" fmla="*/ 0 h 646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83" h="6465999">
                <a:moveTo>
                  <a:pt x="0" y="5388310"/>
                </a:moveTo>
                <a:lnTo>
                  <a:pt x="0" y="1077689"/>
                </a:lnTo>
                <a:cubicBezTo>
                  <a:pt x="0" y="482499"/>
                  <a:pt x="32777" y="2"/>
                  <a:pt x="73209" y="2"/>
                </a:cubicBezTo>
                <a:lnTo>
                  <a:pt x="1685283" y="2"/>
                </a:lnTo>
                <a:lnTo>
                  <a:pt x="1685283" y="2"/>
                </a:lnTo>
                <a:lnTo>
                  <a:pt x="1685283" y="6465997"/>
                </a:lnTo>
                <a:lnTo>
                  <a:pt x="1685283" y="6465997"/>
                </a:lnTo>
                <a:lnTo>
                  <a:pt x="73209" y="6465997"/>
                </a:lnTo>
                <a:cubicBezTo>
                  <a:pt x="32777" y="6465997"/>
                  <a:pt x="0" y="5983500"/>
                  <a:pt x="0" y="538831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7510" tIns="97508" rIns="170687" bIns="97511"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غالباً ما يدفع الزبائن مبلغاً إضافياً لقاء حصولهم على اهتمام خاص.وفى الواقع،يبرز العامل البشرى العديد من الصناعات،حيث تقل الفوارق بين السلع والأسعار،كميزة تنافسية رئيسية.</a:t>
            </a:r>
            <a:endParaRPr lang="ar-EG" sz="2400" kern="1200" dirty="0"/>
          </a:p>
        </p:txBody>
      </p:sp>
      <p:sp>
        <p:nvSpPr>
          <p:cNvPr id="6" name="Freeform 5"/>
          <p:cNvSpPr/>
          <p:nvPr/>
        </p:nvSpPr>
        <p:spPr>
          <a:xfrm>
            <a:off x="6717518" y="3711792"/>
            <a:ext cx="1814921" cy="2592744"/>
          </a:xfrm>
          <a:custGeom>
            <a:avLst/>
            <a:gdLst>
              <a:gd name="connsiteX0" fmla="*/ 0 w 2592743"/>
              <a:gd name="connsiteY0" fmla="*/ 0 h 1814920"/>
              <a:gd name="connsiteX1" fmla="*/ 1685283 w 2592743"/>
              <a:gd name="connsiteY1" fmla="*/ 0 h 1814920"/>
              <a:gd name="connsiteX2" fmla="*/ 2592743 w 2592743"/>
              <a:gd name="connsiteY2" fmla="*/ 907460 h 1814920"/>
              <a:gd name="connsiteX3" fmla="*/ 1685283 w 2592743"/>
              <a:gd name="connsiteY3" fmla="*/ 1814920 h 1814920"/>
              <a:gd name="connsiteX4" fmla="*/ 0 w 2592743"/>
              <a:gd name="connsiteY4" fmla="*/ 1814920 h 1814920"/>
              <a:gd name="connsiteX5" fmla="*/ 907460 w 2592743"/>
              <a:gd name="connsiteY5" fmla="*/ 907460 h 1814920"/>
              <a:gd name="connsiteX6" fmla="*/ 0 w 2592743"/>
              <a:gd name="connsiteY6" fmla="*/ 0 h 18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743" h="1814920">
                <a:moveTo>
                  <a:pt x="2592742" y="0"/>
                </a:moveTo>
                <a:lnTo>
                  <a:pt x="2592742" y="1179698"/>
                </a:lnTo>
                <a:lnTo>
                  <a:pt x="1296372" y="1814920"/>
                </a:lnTo>
                <a:lnTo>
                  <a:pt x="1" y="1179698"/>
                </a:lnTo>
                <a:lnTo>
                  <a:pt x="1" y="0"/>
                </a:lnTo>
                <a:lnTo>
                  <a:pt x="1296372" y="635222"/>
                </a:lnTo>
                <a:lnTo>
                  <a:pt x="2592742"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922700" rIns="15240" bIns="922701" numCol="1" spcCol="1270" anchor="ctr" anchorCtr="0">
            <a:noAutofit/>
          </a:bodyPr>
          <a:lstStyle/>
          <a:p>
            <a:pPr lvl="0" algn="ctr" defTabSz="1066800" rtl="1">
              <a:lnSpc>
                <a:spcPct val="90000"/>
              </a:lnSpc>
              <a:spcBef>
                <a:spcPct val="0"/>
              </a:spcBef>
              <a:spcAft>
                <a:spcPct val="35000"/>
              </a:spcAft>
            </a:pPr>
            <a:r>
              <a:rPr lang="ar-EG" sz="2400" b="1" kern="1200" dirty="0" smtClean="0"/>
              <a:t>دوافع أكبر:</a:t>
            </a:r>
            <a:endParaRPr lang="ar-EG" sz="2400" b="1" kern="1200" dirty="0"/>
          </a:p>
        </p:txBody>
      </p:sp>
      <p:sp>
        <p:nvSpPr>
          <p:cNvPr id="7" name="Freeform 6"/>
          <p:cNvSpPr/>
          <p:nvPr/>
        </p:nvSpPr>
        <p:spPr>
          <a:xfrm>
            <a:off x="251519" y="3711794"/>
            <a:ext cx="6465999" cy="1685284"/>
          </a:xfrm>
          <a:custGeom>
            <a:avLst/>
            <a:gdLst>
              <a:gd name="connsiteX0" fmla="*/ 280886 w 1685283"/>
              <a:gd name="connsiteY0" fmla="*/ 0 h 6465999"/>
              <a:gd name="connsiteX1" fmla="*/ 1404397 w 1685283"/>
              <a:gd name="connsiteY1" fmla="*/ 0 h 6465999"/>
              <a:gd name="connsiteX2" fmla="*/ 1685283 w 1685283"/>
              <a:gd name="connsiteY2" fmla="*/ 280886 h 6465999"/>
              <a:gd name="connsiteX3" fmla="*/ 1685283 w 1685283"/>
              <a:gd name="connsiteY3" fmla="*/ 6465999 h 6465999"/>
              <a:gd name="connsiteX4" fmla="*/ 1685283 w 1685283"/>
              <a:gd name="connsiteY4" fmla="*/ 6465999 h 6465999"/>
              <a:gd name="connsiteX5" fmla="*/ 0 w 1685283"/>
              <a:gd name="connsiteY5" fmla="*/ 6465999 h 6465999"/>
              <a:gd name="connsiteX6" fmla="*/ 0 w 1685283"/>
              <a:gd name="connsiteY6" fmla="*/ 6465999 h 6465999"/>
              <a:gd name="connsiteX7" fmla="*/ 0 w 1685283"/>
              <a:gd name="connsiteY7" fmla="*/ 280886 h 6465999"/>
              <a:gd name="connsiteX8" fmla="*/ 280886 w 1685283"/>
              <a:gd name="connsiteY8" fmla="*/ 0 h 646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83" h="6465999">
                <a:moveTo>
                  <a:pt x="0" y="5388310"/>
                </a:moveTo>
                <a:lnTo>
                  <a:pt x="0" y="1077689"/>
                </a:lnTo>
                <a:cubicBezTo>
                  <a:pt x="0" y="482499"/>
                  <a:pt x="32777" y="2"/>
                  <a:pt x="73209" y="2"/>
                </a:cubicBezTo>
                <a:lnTo>
                  <a:pt x="1685283" y="2"/>
                </a:lnTo>
                <a:lnTo>
                  <a:pt x="1685283" y="2"/>
                </a:lnTo>
                <a:lnTo>
                  <a:pt x="1685283" y="6465997"/>
                </a:lnTo>
                <a:lnTo>
                  <a:pt x="1685283" y="6465997"/>
                </a:lnTo>
                <a:lnTo>
                  <a:pt x="73209" y="6465997"/>
                </a:lnTo>
                <a:cubicBezTo>
                  <a:pt x="32777" y="6465997"/>
                  <a:pt x="0" y="5983500"/>
                  <a:pt x="0" y="538831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7510" tIns="97508" rIns="170687" bIns="97511"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عادة ما يشكل مالك أو مالكو المؤسسات الصغيرة الركن الإدارى الأساسى فيها.ونتيجة لذلك،يعملون فيها بجهد أكبر،ولفترة أطول،وباندفاع شخصى أكبر.إذ تعنى لهم الأرباح والخسائر أكثر مما تعنى الرواتب والعلاوات لموظفى الشركات الأكبر.</a:t>
            </a:r>
            <a:endParaRPr lang="ar-EG" sz="2400" kern="1200" dirty="0"/>
          </a:p>
        </p:txBody>
      </p:sp>
    </p:spTree>
    <p:extLst>
      <p:ext uri="{BB962C8B-B14F-4D97-AF65-F5344CB8AC3E}">
        <p14:creationId xmlns:p14="http://schemas.microsoft.com/office/powerpoint/2010/main" val="2167210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circle(in)">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نقاط قوة المؤسسات الصغيرة</a:t>
            </a:r>
          </a:p>
        </p:txBody>
      </p:sp>
      <p:sp>
        <p:nvSpPr>
          <p:cNvPr id="4" name="Freeform 3"/>
          <p:cNvSpPr/>
          <p:nvPr/>
        </p:nvSpPr>
        <p:spPr>
          <a:xfrm>
            <a:off x="6734292" y="1401818"/>
            <a:ext cx="1798148" cy="2568781"/>
          </a:xfrm>
          <a:custGeom>
            <a:avLst/>
            <a:gdLst>
              <a:gd name="connsiteX0" fmla="*/ 0 w 2568781"/>
              <a:gd name="connsiteY0" fmla="*/ 0 h 1798147"/>
              <a:gd name="connsiteX1" fmla="*/ 1669708 w 2568781"/>
              <a:gd name="connsiteY1" fmla="*/ 0 h 1798147"/>
              <a:gd name="connsiteX2" fmla="*/ 2568781 w 2568781"/>
              <a:gd name="connsiteY2" fmla="*/ 899074 h 1798147"/>
              <a:gd name="connsiteX3" fmla="*/ 1669708 w 2568781"/>
              <a:gd name="connsiteY3" fmla="*/ 1798147 h 1798147"/>
              <a:gd name="connsiteX4" fmla="*/ 0 w 2568781"/>
              <a:gd name="connsiteY4" fmla="*/ 1798147 h 1798147"/>
              <a:gd name="connsiteX5" fmla="*/ 899074 w 2568781"/>
              <a:gd name="connsiteY5" fmla="*/ 899074 h 1798147"/>
              <a:gd name="connsiteX6" fmla="*/ 0 w 2568781"/>
              <a:gd name="connsiteY6" fmla="*/ 0 h 179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8781" h="1798147">
                <a:moveTo>
                  <a:pt x="2568781" y="0"/>
                </a:moveTo>
                <a:lnTo>
                  <a:pt x="2568781" y="1168796"/>
                </a:lnTo>
                <a:lnTo>
                  <a:pt x="1284390" y="1798147"/>
                </a:lnTo>
                <a:lnTo>
                  <a:pt x="0" y="1168796"/>
                </a:lnTo>
                <a:lnTo>
                  <a:pt x="0" y="0"/>
                </a:lnTo>
                <a:lnTo>
                  <a:pt x="1284390" y="629352"/>
                </a:lnTo>
                <a:lnTo>
                  <a:pt x="2568781" y="0"/>
                </a:lnTo>
                <a:close/>
              </a:path>
            </a:pathLst>
          </a:custGeom>
          <a:solidFill>
            <a:srgbClr val="6A6506"/>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914314" rIns="15240" bIns="914313" numCol="1" spcCol="1270" anchor="ctr" anchorCtr="0">
            <a:noAutofit/>
          </a:bodyPr>
          <a:lstStyle/>
          <a:p>
            <a:pPr lvl="0" algn="ctr" defTabSz="1066800" rtl="1">
              <a:lnSpc>
                <a:spcPct val="90000"/>
              </a:lnSpc>
              <a:spcBef>
                <a:spcPct val="0"/>
              </a:spcBef>
              <a:spcAft>
                <a:spcPct val="35000"/>
              </a:spcAft>
            </a:pPr>
            <a:r>
              <a:rPr lang="ar-EG" sz="2400" b="1" kern="1200" dirty="0" smtClean="0"/>
              <a:t>مرونة أكثر:</a:t>
            </a:r>
            <a:endParaRPr lang="ar-EG" sz="2400" b="1" kern="1200" dirty="0"/>
          </a:p>
        </p:txBody>
      </p:sp>
      <p:sp>
        <p:nvSpPr>
          <p:cNvPr id="5" name="Freeform 4"/>
          <p:cNvSpPr/>
          <p:nvPr/>
        </p:nvSpPr>
        <p:spPr>
          <a:xfrm>
            <a:off x="251519" y="1401819"/>
            <a:ext cx="6482773" cy="1669708"/>
          </a:xfrm>
          <a:custGeom>
            <a:avLst/>
            <a:gdLst>
              <a:gd name="connsiteX0" fmla="*/ 278290 w 1669707"/>
              <a:gd name="connsiteY0" fmla="*/ 0 h 6482772"/>
              <a:gd name="connsiteX1" fmla="*/ 1391417 w 1669707"/>
              <a:gd name="connsiteY1" fmla="*/ 0 h 6482772"/>
              <a:gd name="connsiteX2" fmla="*/ 1669707 w 1669707"/>
              <a:gd name="connsiteY2" fmla="*/ 278290 h 6482772"/>
              <a:gd name="connsiteX3" fmla="*/ 1669707 w 1669707"/>
              <a:gd name="connsiteY3" fmla="*/ 6482772 h 6482772"/>
              <a:gd name="connsiteX4" fmla="*/ 1669707 w 1669707"/>
              <a:gd name="connsiteY4" fmla="*/ 6482772 h 6482772"/>
              <a:gd name="connsiteX5" fmla="*/ 0 w 1669707"/>
              <a:gd name="connsiteY5" fmla="*/ 6482772 h 6482772"/>
              <a:gd name="connsiteX6" fmla="*/ 0 w 1669707"/>
              <a:gd name="connsiteY6" fmla="*/ 6482772 h 6482772"/>
              <a:gd name="connsiteX7" fmla="*/ 0 w 1669707"/>
              <a:gd name="connsiteY7" fmla="*/ 278290 h 6482772"/>
              <a:gd name="connsiteX8" fmla="*/ 278290 w 1669707"/>
              <a:gd name="connsiteY8" fmla="*/ 0 h 64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707" h="6482772">
                <a:moveTo>
                  <a:pt x="0" y="5402287"/>
                </a:moveTo>
                <a:lnTo>
                  <a:pt x="0" y="1080485"/>
                </a:lnTo>
                <a:cubicBezTo>
                  <a:pt x="0" y="483752"/>
                  <a:pt x="32091" y="2"/>
                  <a:pt x="71677" y="2"/>
                </a:cubicBezTo>
                <a:lnTo>
                  <a:pt x="1669707" y="2"/>
                </a:lnTo>
                <a:lnTo>
                  <a:pt x="1669707" y="2"/>
                </a:lnTo>
                <a:lnTo>
                  <a:pt x="1669707" y="6482770"/>
                </a:lnTo>
                <a:lnTo>
                  <a:pt x="1669707" y="6482770"/>
                </a:lnTo>
                <a:lnTo>
                  <a:pt x="71677" y="6482770"/>
                </a:lnTo>
                <a:cubicBezTo>
                  <a:pt x="32091" y="6482770"/>
                  <a:pt x="0" y="5999020"/>
                  <a:pt x="0" y="5402287"/>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6749" tIns="96748" rIns="170688" bIns="96749"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تتمتع المؤسسة الصغيرة بميزة تنافسية أساسية هى المرونة.إذ لا يمكن لمؤسسة كبيرة أن تغلق مصنعاً دون الاصطدام بمعارضة اليد العاملة المنظمة،أو حتى أن ترفع الأسعار دون تدخل محتمل من الحكومة،فى حين يمكن لمؤسسة صغيرة أن تتكيف سريعاً مع التغيرات التنافسية..</a:t>
            </a:r>
            <a:endParaRPr lang="ar-EG" sz="2400" kern="1200" dirty="0"/>
          </a:p>
        </p:txBody>
      </p:sp>
      <p:sp>
        <p:nvSpPr>
          <p:cNvPr id="6" name="Freeform 5"/>
          <p:cNvSpPr/>
          <p:nvPr/>
        </p:nvSpPr>
        <p:spPr>
          <a:xfrm>
            <a:off x="6734292" y="3735720"/>
            <a:ext cx="1798147" cy="2568781"/>
          </a:xfrm>
          <a:custGeom>
            <a:avLst/>
            <a:gdLst>
              <a:gd name="connsiteX0" fmla="*/ 0 w 2568781"/>
              <a:gd name="connsiteY0" fmla="*/ 0 h 1798147"/>
              <a:gd name="connsiteX1" fmla="*/ 1669708 w 2568781"/>
              <a:gd name="connsiteY1" fmla="*/ 0 h 1798147"/>
              <a:gd name="connsiteX2" fmla="*/ 2568781 w 2568781"/>
              <a:gd name="connsiteY2" fmla="*/ 899074 h 1798147"/>
              <a:gd name="connsiteX3" fmla="*/ 1669708 w 2568781"/>
              <a:gd name="connsiteY3" fmla="*/ 1798147 h 1798147"/>
              <a:gd name="connsiteX4" fmla="*/ 0 w 2568781"/>
              <a:gd name="connsiteY4" fmla="*/ 1798147 h 1798147"/>
              <a:gd name="connsiteX5" fmla="*/ 899074 w 2568781"/>
              <a:gd name="connsiteY5" fmla="*/ 899074 h 1798147"/>
              <a:gd name="connsiteX6" fmla="*/ 0 w 2568781"/>
              <a:gd name="connsiteY6" fmla="*/ 0 h 179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8781" h="1798147">
                <a:moveTo>
                  <a:pt x="2568781" y="0"/>
                </a:moveTo>
                <a:lnTo>
                  <a:pt x="2568781" y="1168796"/>
                </a:lnTo>
                <a:lnTo>
                  <a:pt x="1284390" y="1798147"/>
                </a:lnTo>
                <a:lnTo>
                  <a:pt x="0" y="1168796"/>
                </a:lnTo>
                <a:lnTo>
                  <a:pt x="0" y="0"/>
                </a:lnTo>
                <a:lnTo>
                  <a:pt x="1284390" y="629352"/>
                </a:lnTo>
                <a:lnTo>
                  <a:pt x="2568781"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914314" rIns="15239" bIns="914313" numCol="1" spcCol="1270" anchor="ctr" anchorCtr="0">
            <a:noAutofit/>
          </a:bodyPr>
          <a:lstStyle/>
          <a:p>
            <a:pPr lvl="0" algn="ctr" defTabSz="1066800" rtl="1">
              <a:lnSpc>
                <a:spcPct val="90000"/>
              </a:lnSpc>
              <a:spcBef>
                <a:spcPct val="0"/>
              </a:spcBef>
              <a:spcAft>
                <a:spcPct val="35000"/>
              </a:spcAft>
            </a:pPr>
            <a:r>
              <a:rPr lang="ar-EG" sz="2400" b="1" kern="1200" dirty="0" smtClean="0"/>
              <a:t>حد أقل من البيروقراطية:</a:t>
            </a:r>
            <a:endParaRPr lang="ar-EG" sz="2400" b="1" kern="1200" dirty="0"/>
          </a:p>
        </p:txBody>
      </p:sp>
      <p:sp>
        <p:nvSpPr>
          <p:cNvPr id="7" name="Freeform 6"/>
          <p:cNvSpPr/>
          <p:nvPr/>
        </p:nvSpPr>
        <p:spPr>
          <a:xfrm>
            <a:off x="251519" y="3690479"/>
            <a:ext cx="6482773" cy="1760190"/>
          </a:xfrm>
          <a:custGeom>
            <a:avLst/>
            <a:gdLst>
              <a:gd name="connsiteX0" fmla="*/ 293371 w 1760189"/>
              <a:gd name="connsiteY0" fmla="*/ 0 h 6482772"/>
              <a:gd name="connsiteX1" fmla="*/ 1466818 w 1760189"/>
              <a:gd name="connsiteY1" fmla="*/ 0 h 6482772"/>
              <a:gd name="connsiteX2" fmla="*/ 1760189 w 1760189"/>
              <a:gd name="connsiteY2" fmla="*/ 293371 h 6482772"/>
              <a:gd name="connsiteX3" fmla="*/ 1760189 w 1760189"/>
              <a:gd name="connsiteY3" fmla="*/ 6482772 h 6482772"/>
              <a:gd name="connsiteX4" fmla="*/ 1760189 w 1760189"/>
              <a:gd name="connsiteY4" fmla="*/ 6482772 h 6482772"/>
              <a:gd name="connsiteX5" fmla="*/ 0 w 1760189"/>
              <a:gd name="connsiteY5" fmla="*/ 6482772 h 6482772"/>
              <a:gd name="connsiteX6" fmla="*/ 0 w 1760189"/>
              <a:gd name="connsiteY6" fmla="*/ 6482772 h 6482772"/>
              <a:gd name="connsiteX7" fmla="*/ 0 w 1760189"/>
              <a:gd name="connsiteY7" fmla="*/ 293371 h 6482772"/>
              <a:gd name="connsiteX8" fmla="*/ 293371 w 1760189"/>
              <a:gd name="connsiteY8" fmla="*/ 0 h 64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0189" h="6482772">
                <a:moveTo>
                  <a:pt x="0" y="5402286"/>
                </a:moveTo>
                <a:lnTo>
                  <a:pt x="0" y="1080486"/>
                </a:lnTo>
                <a:cubicBezTo>
                  <a:pt x="0" y="483752"/>
                  <a:pt x="35663" y="2"/>
                  <a:pt x="79656" y="2"/>
                </a:cubicBezTo>
                <a:lnTo>
                  <a:pt x="1760189" y="2"/>
                </a:lnTo>
                <a:lnTo>
                  <a:pt x="1760189" y="2"/>
                </a:lnTo>
                <a:lnTo>
                  <a:pt x="1760189" y="6482770"/>
                </a:lnTo>
                <a:lnTo>
                  <a:pt x="1760189" y="6482770"/>
                </a:lnTo>
                <a:lnTo>
                  <a:pt x="79656" y="6482770"/>
                </a:lnTo>
                <a:cubicBezTo>
                  <a:pt x="35663" y="6482770"/>
                  <a:pt x="0" y="5999020"/>
                  <a:pt x="0" y="5402286"/>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1166" tIns="101165" rIns="170688" bIns="101166"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يصعب على المدراء التنفيذيين فى الشركات الكبرى رؤية الصورة بنطاقها الأشمل.ويؤدى "قصر النظر الإدارى" هذا إلى تدابير مكررة،وأعمال بيروقراطية غير فعالة.أما فى المؤسسة الصغيرة،فيمكن استيعاب المشكلة بمجملها بسرعة،واتخاذ القرارات بشأنها على الفور،ثم التحقق من النتائج بسهولة..</a:t>
            </a:r>
            <a:endParaRPr lang="ar-EG" sz="2400" kern="1200" dirty="0"/>
          </a:p>
        </p:txBody>
      </p:sp>
    </p:spTree>
    <p:extLst>
      <p:ext uri="{BB962C8B-B14F-4D97-AF65-F5344CB8AC3E}">
        <p14:creationId xmlns:p14="http://schemas.microsoft.com/office/powerpoint/2010/main" val="2724604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circle(in)">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نقاط قوة المؤسسات الصغيرة</a:t>
            </a:r>
          </a:p>
        </p:txBody>
      </p:sp>
      <p:sp>
        <p:nvSpPr>
          <p:cNvPr id="4" name="Freeform 3"/>
          <p:cNvSpPr/>
          <p:nvPr/>
        </p:nvSpPr>
        <p:spPr>
          <a:xfrm>
            <a:off x="6141774" y="2276871"/>
            <a:ext cx="2318658" cy="3312369"/>
          </a:xfrm>
          <a:custGeom>
            <a:avLst/>
            <a:gdLst>
              <a:gd name="connsiteX0" fmla="*/ 0 w 3312368"/>
              <a:gd name="connsiteY0" fmla="*/ 0 h 2318657"/>
              <a:gd name="connsiteX1" fmla="*/ 2153040 w 3312368"/>
              <a:gd name="connsiteY1" fmla="*/ 0 h 2318657"/>
              <a:gd name="connsiteX2" fmla="*/ 3312368 w 3312368"/>
              <a:gd name="connsiteY2" fmla="*/ 1159329 h 2318657"/>
              <a:gd name="connsiteX3" fmla="*/ 2153040 w 3312368"/>
              <a:gd name="connsiteY3" fmla="*/ 2318657 h 2318657"/>
              <a:gd name="connsiteX4" fmla="*/ 0 w 3312368"/>
              <a:gd name="connsiteY4" fmla="*/ 2318657 h 2318657"/>
              <a:gd name="connsiteX5" fmla="*/ 1159329 w 3312368"/>
              <a:gd name="connsiteY5" fmla="*/ 1159329 h 2318657"/>
              <a:gd name="connsiteX6" fmla="*/ 0 w 3312368"/>
              <a:gd name="connsiteY6" fmla="*/ 0 h 231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2368" h="2318657">
                <a:moveTo>
                  <a:pt x="3312367" y="0"/>
                </a:moveTo>
                <a:lnTo>
                  <a:pt x="3312367" y="1507128"/>
                </a:lnTo>
                <a:lnTo>
                  <a:pt x="1656183" y="2318657"/>
                </a:lnTo>
                <a:lnTo>
                  <a:pt x="1" y="1507128"/>
                </a:lnTo>
                <a:lnTo>
                  <a:pt x="1" y="0"/>
                </a:lnTo>
                <a:lnTo>
                  <a:pt x="1656183" y="811530"/>
                </a:lnTo>
                <a:lnTo>
                  <a:pt x="3312367" y="0"/>
                </a:lnTo>
                <a:close/>
              </a:path>
            </a:pathLst>
          </a:custGeom>
          <a:solidFill>
            <a:schemeClr val="bg2">
              <a:lumMod val="75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1174570" rIns="15240" bIns="1174568" numCol="1" spcCol="1270" anchor="ctr" anchorCtr="0">
            <a:noAutofit/>
          </a:bodyPr>
          <a:lstStyle/>
          <a:p>
            <a:pPr lvl="0" algn="ctr" defTabSz="1066800" rtl="1">
              <a:lnSpc>
                <a:spcPct val="90000"/>
              </a:lnSpc>
              <a:spcBef>
                <a:spcPct val="0"/>
              </a:spcBef>
              <a:spcAft>
                <a:spcPct val="35000"/>
              </a:spcAft>
            </a:pPr>
            <a:r>
              <a:rPr lang="ar-EG" sz="2400" b="1" kern="1200" dirty="0" smtClean="0"/>
              <a:t>أقل ظهورا/غير متطفلة:</a:t>
            </a:r>
            <a:endParaRPr lang="ar-EG" sz="2400" b="1" kern="1200" dirty="0"/>
          </a:p>
        </p:txBody>
      </p:sp>
      <p:sp>
        <p:nvSpPr>
          <p:cNvPr id="5" name="Freeform 4"/>
          <p:cNvSpPr/>
          <p:nvPr/>
        </p:nvSpPr>
        <p:spPr>
          <a:xfrm>
            <a:off x="179511" y="2276872"/>
            <a:ext cx="5962263" cy="2153040"/>
          </a:xfrm>
          <a:custGeom>
            <a:avLst/>
            <a:gdLst>
              <a:gd name="connsiteX0" fmla="*/ 358847 w 2153039"/>
              <a:gd name="connsiteY0" fmla="*/ 0 h 5962262"/>
              <a:gd name="connsiteX1" fmla="*/ 1794192 w 2153039"/>
              <a:gd name="connsiteY1" fmla="*/ 0 h 5962262"/>
              <a:gd name="connsiteX2" fmla="*/ 2153039 w 2153039"/>
              <a:gd name="connsiteY2" fmla="*/ 358847 h 5962262"/>
              <a:gd name="connsiteX3" fmla="*/ 2153039 w 2153039"/>
              <a:gd name="connsiteY3" fmla="*/ 5962262 h 5962262"/>
              <a:gd name="connsiteX4" fmla="*/ 2153039 w 2153039"/>
              <a:gd name="connsiteY4" fmla="*/ 5962262 h 5962262"/>
              <a:gd name="connsiteX5" fmla="*/ 0 w 2153039"/>
              <a:gd name="connsiteY5" fmla="*/ 5962262 h 5962262"/>
              <a:gd name="connsiteX6" fmla="*/ 0 w 2153039"/>
              <a:gd name="connsiteY6" fmla="*/ 5962262 h 5962262"/>
              <a:gd name="connsiteX7" fmla="*/ 0 w 2153039"/>
              <a:gd name="connsiteY7" fmla="*/ 358847 h 5962262"/>
              <a:gd name="connsiteX8" fmla="*/ 358847 w 2153039"/>
              <a:gd name="connsiteY8" fmla="*/ 0 h 59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3039" h="5962262">
                <a:moveTo>
                  <a:pt x="0" y="4968531"/>
                </a:moveTo>
                <a:lnTo>
                  <a:pt x="0" y="993731"/>
                </a:lnTo>
                <a:cubicBezTo>
                  <a:pt x="0" y="444909"/>
                  <a:pt x="58017" y="1"/>
                  <a:pt x="129584" y="1"/>
                </a:cubicBezTo>
                <a:lnTo>
                  <a:pt x="2153039" y="1"/>
                </a:lnTo>
                <a:lnTo>
                  <a:pt x="2153039" y="1"/>
                </a:lnTo>
                <a:lnTo>
                  <a:pt x="2153039" y="5962261"/>
                </a:lnTo>
                <a:lnTo>
                  <a:pt x="2153039" y="5962261"/>
                </a:lnTo>
                <a:lnTo>
                  <a:pt x="129584" y="5962261"/>
                </a:lnTo>
                <a:cubicBezTo>
                  <a:pt x="58017" y="5962261"/>
                  <a:pt x="0" y="5517353"/>
                  <a:pt x="0" y="4968531"/>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20344" tIns="120343" rIns="170688" bIns="120344"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بما أن المؤسسات الصغيرة أقل ظهورا،يمكنها اختبار تكتيكات بيع جديدة،أو إدخال منتجات جديدة دون إثارة الانتباه،أو الاصطدام بمعارضة غير ضرورية.وتواجد الشركات الكبرى معارك بشأن الوكالات باستمرار،فضلاً عن تدابير مكافحة الاحتكار،والأنظمة الحكومية.كما أنها غير مرنة ويصعب تغييرها،أو إعادة هيكلتها.</a:t>
            </a:r>
            <a:endParaRPr lang="ar-EG" sz="2400" kern="1200" dirty="0"/>
          </a:p>
        </p:txBody>
      </p:sp>
    </p:spTree>
    <p:extLst>
      <p:ext uri="{BB962C8B-B14F-4D97-AF65-F5344CB8AC3E}">
        <p14:creationId xmlns:p14="http://schemas.microsoft.com/office/powerpoint/2010/main" val="229755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3600" b="1"/>
              <a:t>الكفايات المطلوبة لريادة ناجحة فى المؤسسات الصغيرة</a:t>
            </a:r>
            <a:endParaRPr lang="en-US" sz="3600" b="1"/>
          </a:p>
        </p:txBody>
      </p:sp>
    </p:spTree>
    <p:extLst>
      <p:ext uri="{BB962C8B-B14F-4D97-AF65-F5344CB8AC3E}">
        <p14:creationId xmlns:p14="http://schemas.microsoft.com/office/powerpoint/2010/main" val="2627847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يمكن </a:t>
            </a:r>
            <a:r>
              <a:rPr lang="ar-EG" sz="3200" b="1" dirty="0">
                <a:solidFill>
                  <a:schemeClr val="bg1"/>
                </a:solidFill>
              </a:rPr>
              <a:t>تعريف الكفايات بأنها:</a:t>
            </a:r>
          </a:p>
        </p:txBody>
      </p:sp>
      <p:sp>
        <p:nvSpPr>
          <p:cNvPr id="4" name="Freeform 3"/>
          <p:cNvSpPr/>
          <p:nvPr/>
        </p:nvSpPr>
        <p:spPr>
          <a:xfrm>
            <a:off x="1046804" y="2031612"/>
            <a:ext cx="2794775" cy="2794775"/>
          </a:xfrm>
          <a:custGeom>
            <a:avLst/>
            <a:gdLst>
              <a:gd name="connsiteX0" fmla="*/ 0 w 2794775"/>
              <a:gd name="connsiteY0" fmla="*/ 1397388 h 2794775"/>
              <a:gd name="connsiteX1" fmla="*/ 1397388 w 2794775"/>
              <a:gd name="connsiteY1" fmla="*/ 0 h 2794775"/>
              <a:gd name="connsiteX2" fmla="*/ 2794776 w 2794775"/>
              <a:gd name="connsiteY2" fmla="*/ 1397388 h 2794775"/>
              <a:gd name="connsiteX3" fmla="*/ 1397388 w 2794775"/>
              <a:gd name="connsiteY3" fmla="*/ 2794776 h 2794775"/>
              <a:gd name="connsiteX4" fmla="*/ 0 w 2794775"/>
              <a:gd name="connsiteY4" fmla="*/ 1397388 h 279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775" h="2794775">
                <a:moveTo>
                  <a:pt x="0" y="1397388"/>
                </a:moveTo>
                <a:cubicBezTo>
                  <a:pt x="0" y="625632"/>
                  <a:pt x="625632" y="0"/>
                  <a:pt x="1397388" y="0"/>
                </a:cubicBezTo>
                <a:cubicBezTo>
                  <a:pt x="2169144" y="0"/>
                  <a:pt x="2794776" y="625632"/>
                  <a:pt x="2794776" y="1397388"/>
                </a:cubicBezTo>
                <a:cubicBezTo>
                  <a:pt x="2794776" y="2169144"/>
                  <a:pt x="2169144" y="2794776"/>
                  <a:pt x="1397388" y="2794776"/>
                </a:cubicBezTo>
                <a:cubicBezTo>
                  <a:pt x="625632" y="2794776"/>
                  <a:pt x="0" y="2169144"/>
                  <a:pt x="0" y="1397388"/>
                </a:cubicBezTo>
                <a:close/>
              </a:path>
            </a:pathLst>
          </a:custGeom>
          <a:solidFill>
            <a:srgbClr val="002060">
              <a:alpha val="50000"/>
            </a:srgbClr>
          </a:solidFill>
        </p:spPr>
        <p:style>
          <a:lnRef idx="2">
            <a:schemeClr val="lt1">
              <a:hueOff val="0"/>
              <a:satOff val="0"/>
              <a:lumOff val="0"/>
              <a:alphaOff val="0"/>
            </a:schemeClr>
          </a:lnRef>
          <a:fillRef idx="1">
            <a:scrgbClr r="0" g="0" b="0"/>
          </a:fillRef>
          <a:effectRef idx="0">
            <a:schemeClr val="accent5">
              <a:alpha val="50000"/>
              <a:hueOff val="0"/>
              <a:satOff val="0"/>
              <a:lumOff val="0"/>
              <a:alphaOff val="0"/>
            </a:schemeClr>
          </a:effectRef>
          <a:fontRef idx="minor">
            <a:schemeClr val="tx1"/>
          </a:fontRef>
        </p:style>
        <p:txBody>
          <a:bodyPr spcFirstLastPara="0" vert="horz" wrap="square" lIns="563091" tIns="439765" rIns="563091" bIns="439765" numCol="1" spcCol="1270" anchor="ctr" anchorCtr="0">
            <a:noAutofit/>
          </a:bodyPr>
          <a:lstStyle/>
          <a:p>
            <a:pPr lvl="0" algn="ctr" defTabSz="1066800" rtl="1">
              <a:lnSpc>
                <a:spcPct val="90000"/>
              </a:lnSpc>
              <a:spcBef>
                <a:spcPct val="0"/>
              </a:spcBef>
              <a:spcAft>
                <a:spcPct val="35000"/>
              </a:spcAft>
            </a:pPr>
            <a:r>
              <a:rPr lang="ar-EG" sz="2400" kern="1200" dirty="0" smtClean="0"/>
              <a:t>حزمة من الميزات. </a:t>
            </a:r>
            <a:endParaRPr lang="ar-EG" sz="2400" kern="1200" dirty="0"/>
          </a:p>
        </p:txBody>
      </p:sp>
      <p:sp>
        <p:nvSpPr>
          <p:cNvPr id="5" name="Freeform 4"/>
          <p:cNvSpPr/>
          <p:nvPr/>
        </p:nvSpPr>
        <p:spPr>
          <a:xfrm>
            <a:off x="3282624" y="2031612"/>
            <a:ext cx="2794775" cy="2794775"/>
          </a:xfrm>
          <a:custGeom>
            <a:avLst/>
            <a:gdLst>
              <a:gd name="connsiteX0" fmla="*/ 0 w 2794775"/>
              <a:gd name="connsiteY0" fmla="*/ 1397388 h 2794775"/>
              <a:gd name="connsiteX1" fmla="*/ 1397388 w 2794775"/>
              <a:gd name="connsiteY1" fmla="*/ 0 h 2794775"/>
              <a:gd name="connsiteX2" fmla="*/ 2794776 w 2794775"/>
              <a:gd name="connsiteY2" fmla="*/ 1397388 h 2794775"/>
              <a:gd name="connsiteX3" fmla="*/ 1397388 w 2794775"/>
              <a:gd name="connsiteY3" fmla="*/ 2794776 h 2794775"/>
              <a:gd name="connsiteX4" fmla="*/ 0 w 2794775"/>
              <a:gd name="connsiteY4" fmla="*/ 1397388 h 279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775" h="2794775">
                <a:moveTo>
                  <a:pt x="0" y="1397388"/>
                </a:moveTo>
                <a:cubicBezTo>
                  <a:pt x="0" y="625632"/>
                  <a:pt x="625632" y="0"/>
                  <a:pt x="1397388" y="0"/>
                </a:cubicBezTo>
                <a:cubicBezTo>
                  <a:pt x="2169144" y="0"/>
                  <a:pt x="2794776" y="625632"/>
                  <a:pt x="2794776" y="1397388"/>
                </a:cubicBezTo>
                <a:cubicBezTo>
                  <a:pt x="2794776" y="2169144"/>
                  <a:pt x="2169144" y="2794776"/>
                  <a:pt x="1397388" y="2794776"/>
                </a:cubicBezTo>
                <a:cubicBezTo>
                  <a:pt x="625632" y="2794776"/>
                  <a:pt x="0" y="2169144"/>
                  <a:pt x="0" y="1397388"/>
                </a:cubicBezTo>
                <a:close/>
              </a:path>
            </a:pathLst>
          </a:custGeom>
          <a:solidFill>
            <a:srgbClr val="FF0000">
              <a:alpha val="50000"/>
            </a:srgbClr>
          </a:solidFill>
        </p:spPr>
        <p:style>
          <a:lnRef idx="2">
            <a:schemeClr val="lt1">
              <a:hueOff val="0"/>
              <a:satOff val="0"/>
              <a:lumOff val="0"/>
              <a:alphaOff val="0"/>
            </a:schemeClr>
          </a:lnRef>
          <a:fillRef idx="1">
            <a:scrgbClr r="0" g="0" b="0"/>
          </a:fillRef>
          <a:effectRef idx="0">
            <a:schemeClr val="accent5">
              <a:alpha val="50000"/>
              <a:hueOff val="1628513"/>
              <a:satOff val="5598"/>
              <a:lumOff val="-26863"/>
              <a:alphaOff val="0"/>
            </a:schemeClr>
          </a:effectRef>
          <a:fontRef idx="minor">
            <a:schemeClr val="tx1"/>
          </a:fontRef>
        </p:style>
        <p:txBody>
          <a:bodyPr spcFirstLastPara="0" vert="horz" wrap="square" lIns="563091" tIns="439765" rIns="563091" bIns="439765" numCol="1" spcCol="1270" anchor="ctr" anchorCtr="0">
            <a:noAutofit/>
          </a:bodyPr>
          <a:lstStyle/>
          <a:p>
            <a:pPr lvl="0" algn="ctr" defTabSz="1066800" rtl="1">
              <a:lnSpc>
                <a:spcPct val="90000"/>
              </a:lnSpc>
              <a:spcBef>
                <a:spcPct val="0"/>
              </a:spcBef>
              <a:spcAft>
                <a:spcPct val="35000"/>
              </a:spcAft>
            </a:pPr>
            <a:r>
              <a:rPr lang="ar-EG" sz="2400" kern="1200" dirty="0" smtClean="0"/>
              <a:t>مجموعة من المهارات.</a:t>
            </a:r>
            <a:endParaRPr lang="ar-EG" sz="2400" kern="1200" dirty="0"/>
          </a:p>
        </p:txBody>
      </p:sp>
      <p:sp>
        <p:nvSpPr>
          <p:cNvPr id="6" name="Freeform 5"/>
          <p:cNvSpPr/>
          <p:nvPr/>
        </p:nvSpPr>
        <p:spPr>
          <a:xfrm>
            <a:off x="5518444" y="2031612"/>
            <a:ext cx="2794775" cy="2794775"/>
          </a:xfrm>
          <a:custGeom>
            <a:avLst/>
            <a:gdLst>
              <a:gd name="connsiteX0" fmla="*/ 0 w 2794775"/>
              <a:gd name="connsiteY0" fmla="*/ 1397388 h 2794775"/>
              <a:gd name="connsiteX1" fmla="*/ 1397388 w 2794775"/>
              <a:gd name="connsiteY1" fmla="*/ 0 h 2794775"/>
              <a:gd name="connsiteX2" fmla="*/ 2794776 w 2794775"/>
              <a:gd name="connsiteY2" fmla="*/ 1397388 h 2794775"/>
              <a:gd name="connsiteX3" fmla="*/ 1397388 w 2794775"/>
              <a:gd name="connsiteY3" fmla="*/ 2794776 h 2794775"/>
              <a:gd name="connsiteX4" fmla="*/ 0 w 2794775"/>
              <a:gd name="connsiteY4" fmla="*/ 1397388 h 279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775" h="2794775">
                <a:moveTo>
                  <a:pt x="0" y="1397388"/>
                </a:moveTo>
                <a:cubicBezTo>
                  <a:pt x="0" y="625632"/>
                  <a:pt x="625632" y="0"/>
                  <a:pt x="1397388" y="0"/>
                </a:cubicBezTo>
                <a:cubicBezTo>
                  <a:pt x="2169144" y="0"/>
                  <a:pt x="2794776" y="625632"/>
                  <a:pt x="2794776" y="1397388"/>
                </a:cubicBezTo>
                <a:cubicBezTo>
                  <a:pt x="2794776" y="2169144"/>
                  <a:pt x="2169144" y="2794776"/>
                  <a:pt x="1397388" y="2794776"/>
                </a:cubicBezTo>
                <a:cubicBezTo>
                  <a:pt x="625632" y="2794776"/>
                  <a:pt x="0" y="2169144"/>
                  <a:pt x="0" y="1397388"/>
                </a:cubicBezTo>
                <a:close/>
              </a:path>
            </a:pathLst>
          </a:custGeom>
          <a:solidFill>
            <a:srgbClr val="00B0F0">
              <a:alpha val="50000"/>
            </a:srgbClr>
          </a:solidFill>
        </p:spPr>
        <p:style>
          <a:lnRef idx="2">
            <a:schemeClr val="lt1">
              <a:hueOff val="0"/>
              <a:satOff val="0"/>
              <a:lumOff val="0"/>
              <a:alphaOff val="0"/>
            </a:schemeClr>
          </a:lnRef>
          <a:fillRef idx="1">
            <a:scrgbClr r="0" g="0" b="0"/>
          </a:fillRef>
          <a:effectRef idx="0">
            <a:schemeClr val="accent5">
              <a:alpha val="50000"/>
              <a:hueOff val="3257026"/>
              <a:satOff val="11196"/>
              <a:lumOff val="-53726"/>
              <a:alphaOff val="0"/>
            </a:schemeClr>
          </a:effectRef>
          <a:fontRef idx="minor">
            <a:schemeClr val="tx1"/>
          </a:fontRef>
        </p:style>
        <p:txBody>
          <a:bodyPr spcFirstLastPara="0" vert="horz" wrap="square" lIns="563091" tIns="439765" rIns="563091" bIns="439765" numCol="1" spcCol="1270" anchor="ctr" anchorCtr="0">
            <a:noAutofit/>
          </a:bodyPr>
          <a:lstStyle/>
          <a:p>
            <a:pPr lvl="0" algn="ctr" defTabSz="1066800" rtl="1">
              <a:lnSpc>
                <a:spcPct val="90000"/>
              </a:lnSpc>
              <a:spcBef>
                <a:spcPct val="0"/>
              </a:spcBef>
              <a:spcAft>
                <a:spcPct val="35000"/>
              </a:spcAft>
            </a:pPr>
            <a:r>
              <a:rPr lang="ar-EG" sz="2400" kern="1200" dirty="0" smtClean="0"/>
              <a:t>قدر من المعرفة.</a:t>
            </a:r>
            <a:endParaRPr lang="ar-EG" sz="2400" kern="1200" dirty="0"/>
          </a:p>
        </p:txBody>
      </p:sp>
    </p:spTree>
    <p:extLst>
      <p:ext uri="{BB962C8B-B14F-4D97-AF65-F5344CB8AC3E}">
        <p14:creationId xmlns:p14="http://schemas.microsoft.com/office/powerpoint/2010/main" val="1169187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التعاريف: </a:t>
            </a:r>
          </a:p>
        </p:txBody>
      </p:sp>
      <p:sp>
        <p:nvSpPr>
          <p:cNvPr id="4" name="Freeform 3"/>
          <p:cNvSpPr/>
          <p:nvPr/>
        </p:nvSpPr>
        <p:spPr>
          <a:xfrm>
            <a:off x="6220152" y="1981776"/>
            <a:ext cx="2522471" cy="1882971"/>
          </a:xfrm>
          <a:custGeom>
            <a:avLst/>
            <a:gdLst>
              <a:gd name="connsiteX0" fmla="*/ 150638 w 2522471"/>
              <a:gd name="connsiteY0" fmla="*/ 0 h 1882971"/>
              <a:gd name="connsiteX1" fmla="*/ 2371833 w 2522471"/>
              <a:gd name="connsiteY1" fmla="*/ 0 h 1882971"/>
              <a:gd name="connsiteX2" fmla="*/ 2522471 w 2522471"/>
              <a:gd name="connsiteY2" fmla="*/ 150638 h 1882971"/>
              <a:gd name="connsiteX3" fmla="*/ 2522471 w 2522471"/>
              <a:gd name="connsiteY3" fmla="*/ 1882971 h 1882971"/>
              <a:gd name="connsiteX4" fmla="*/ 2522471 w 2522471"/>
              <a:gd name="connsiteY4" fmla="*/ 1882971 h 1882971"/>
              <a:gd name="connsiteX5" fmla="*/ 0 w 2522471"/>
              <a:gd name="connsiteY5" fmla="*/ 1882971 h 1882971"/>
              <a:gd name="connsiteX6" fmla="*/ 0 w 2522471"/>
              <a:gd name="connsiteY6" fmla="*/ 1882971 h 1882971"/>
              <a:gd name="connsiteX7" fmla="*/ 0 w 2522471"/>
              <a:gd name="connsiteY7" fmla="*/ 150638 h 1882971"/>
              <a:gd name="connsiteX8" fmla="*/ 150638 w 2522471"/>
              <a:gd name="connsiteY8" fmla="*/ 0 h 188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2471" h="1882971">
                <a:moveTo>
                  <a:pt x="150638" y="0"/>
                </a:moveTo>
                <a:lnTo>
                  <a:pt x="2371833" y="0"/>
                </a:lnTo>
                <a:cubicBezTo>
                  <a:pt x="2455028" y="0"/>
                  <a:pt x="2522471" y="67443"/>
                  <a:pt x="2522471" y="150638"/>
                </a:cubicBezTo>
                <a:lnTo>
                  <a:pt x="2522471" y="1882971"/>
                </a:lnTo>
                <a:lnTo>
                  <a:pt x="2522471" y="1882971"/>
                </a:lnTo>
                <a:lnTo>
                  <a:pt x="0" y="1882971"/>
                </a:lnTo>
                <a:lnTo>
                  <a:pt x="0" y="1882971"/>
                </a:lnTo>
                <a:lnTo>
                  <a:pt x="0" y="150638"/>
                </a:lnTo>
                <a:cubicBezTo>
                  <a:pt x="0" y="67443"/>
                  <a:pt x="67443" y="0"/>
                  <a:pt x="150638"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4600" tIns="135560" rIns="74600"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هى مجموعة أو قدر من المعلومات المخزنة، والتى يمكن استذكارها فى الوقت المناسب.</a:t>
            </a:r>
            <a:endParaRPr lang="ar-EG" sz="2400" kern="1200" dirty="0"/>
          </a:p>
        </p:txBody>
      </p:sp>
      <p:sp>
        <p:nvSpPr>
          <p:cNvPr id="5" name="Freeform 4"/>
          <p:cNvSpPr/>
          <p:nvPr/>
        </p:nvSpPr>
        <p:spPr>
          <a:xfrm>
            <a:off x="6220152" y="3864748"/>
            <a:ext cx="2522471" cy="809677"/>
          </a:xfrm>
          <a:custGeom>
            <a:avLst/>
            <a:gdLst>
              <a:gd name="connsiteX0" fmla="*/ 0 w 2522471"/>
              <a:gd name="connsiteY0" fmla="*/ 0 h 809677"/>
              <a:gd name="connsiteX1" fmla="*/ 2522471 w 2522471"/>
              <a:gd name="connsiteY1" fmla="*/ 0 h 809677"/>
              <a:gd name="connsiteX2" fmla="*/ 2522471 w 2522471"/>
              <a:gd name="connsiteY2" fmla="*/ 809677 h 809677"/>
              <a:gd name="connsiteX3" fmla="*/ 0 w 2522471"/>
              <a:gd name="connsiteY3" fmla="*/ 809677 h 809677"/>
              <a:gd name="connsiteX4" fmla="*/ 0 w 2522471"/>
              <a:gd name="connsiteY4" fmla="*/ 0 h 809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471" h="809677">
                <a:moveTo>
                  <a:pt x="0" y="0"/>
                </a:moveTo>
                <a:lnTo>
                  <a:pt x="2522471" y="0"/>
                </a:lnTo>
                <a:lnTo>
                  <a:pt x="2522471" y="809677"/>
                </a:lnTo>
                <a:lnTo>
                  <a:pt x="0" y="809677"/>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3752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t>المعرفة</a:t>
            </a:r>
            <a:endParaRPr lang="ar-EG" sz="2400" b="1" kern="1200" dirty="0"/>
          </a:p>
        </p:txBody>
      </p:sp>
      <p:sp>
        <p:nvSpPr>
          <p:cNvPr id="6" name="Oval 5"/>
          <p:cNvSpPr/>
          <p:nvPr/>
        </p:nvSpPr>
        <p:spPr>
          <a:xfrm>
            <a:off x="6012013" y="3993358"/>
            <a:ext cx="882865" cy="882865"/>
          </a:xfrm>
          <a:prstGeom prst="ellipse">
            <a:avLst/>
          </a:prstGeom>
          <a:blipFill rotWithShape="1">
            <a:blip r:embed="rId2"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3270817" y="1981776"/>
            <a:ext cx="2522471" cy="1882971"/>
          </a:xfrm>
          <a:custGeom>
            <a:avLst/>
            <a:gdLst>
              <a:gd name="connsiteX0" fmla="*/ 150638 w 2522471"/>
              <a:gd name="connsiteY0" fmla="*/ 0 h 1882971"/>
              <a:gd name="connsiteX1" fmla="*/ 2371833 w 2522471"/>
              <a:gd name="connsiteY1" fmla="*/ 0 h 1882971"/>
              <a:gd name="connsiteX2" fmla="*/ 2522471 w 2522471"/>
              <a:gd name="connsiteY2" fmla="*/ 150638 h 1882971"/>
              <a:gd name="connsiteX3" fmla="*/ 2522471 w 2522471"/>
              <a:gd name="connsiteY3" fmla="*/ 1882971 h 1882971"/>
              <a:gd name="connsiteX4" fmla="*/ 2522471 w 2522471"/>
              <a:gd name="connsiteY4" fmla="*/ 1882971 h 1882971"/>
              <a:gd name="connsiteX5" fmla="*/ 0 w 2522471"/>
              <a:gd name="connsiteY5" fmla="*/ 1882971 h 1882971"/>
              <a:gd name="connsiteX6" fmla="*/ 0 w 2522471"/>
              <a:gd name="connsiteY6" fmla="*/ 1882971 h 1882971"/>
              <a:gd name="connsiteX7" fmla="*/ 0 w 2522471"/>
              <a:gd name="connsiteY7" fmla="*/ 150638 h 1882971"/>
              <a:gd name="connsiteX8" fmla="*/ 150638 w 2522471"/>
              <a:gd name="connsiteY8" fmla="*/ 0 h 188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2471" h="1882971">
                <a:moveTo>
                  <a:pt x="150638" y="0"/>
                </a:moveTo>
                <a:lnTo>
                  <a:pt x="2371833" y="0"/>
                </a:lnTo>
                <a:cubicBezTo>
                  <a:pt x="2455028" y="0"/>
                  <a:pt x="2522471" y="67443"/>
                  <a:pt x="2522471" y="150638"/>
                </a:cubicBezTo>
                <a:lnTo>
                  <a:pt x="2522471" y="1882971"/>
                </a:lnTo>
                <a:lnTo>
                  <a:pt x="2522471" y="1882971"/>
                </a:lnTo>
                <a:lnTo>
                  <a:pt x="0" y="1882971"/>
                </a:lnTo>
                <a:lnTo>
                  <a:pt x="0" y="1882971"/>
                </a:lnTo>
                <a:lnTo>
                  <a:pt x="0" y="150638"/>
                </a:lnTo>
                <a:cubicBezTo>
                  <a:pt x="0" y="67443"/>
                  <a:pt x="67443" y="0"/>
                  <a:pt x="150638"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4600" tIns="135560" rIns="74600" bIns="30480" numCol="1" spcCol="1270" anchor="t" anchorCtr="0">
            <a:noAutofit/>
          </a:bodyPr>
          <a:lstStyle/>
          <a:p>
            <a:pPr marL="228600" lvl="1" indent="-228600" algn="ctr" defTabSz="1066800" rtl="1">
              <a:lnSpc>
                <a:spcPct val="90000"/>
              </a:lnSpc>
              <a:spcBef>
                <a:spcPct val="0"/>
              </a:spcBef>
              <a:spcAft>
                <a:spcPct val="15000"/>
              </a:spcAft>
              <a:buChar char="••"/>
            </a:pPr>
            <a:endParaRPr lang="ar-EG" sz="2400" kern="1200" dirty="0"/>
          </a:p>
          <a:p>
            <a:pPr marL="228600" lvl="1" indent="-228600" algn="ctr" defTabSz="1066800" rtl="1">
              <a:lnSpc>
                <a:spcPct val="90000"/>
              </a:lnSpc>
              <a:spcBef>
                <a:spcPct val="0"/>
              </a:spcBef>
              <a:spcAft>
                <a:spcPct val="15000"/>
              </a:spcAft>
              <a:buChar char="••"/>
            </a:pPr>
            <a:r>
              <a:rPr lang="ar-EG" sz="2400" kern="1200" dirty="0" smtClean="0"/>
              <a:t>هى القدرة على تطبيق المعرفة.</a:t>
            </a:r>
            <a:endParaRPr lang="ar-EG" sz="2400" kern="1200" dirty="0"/>
          </a:p>
        </p:txBody>
      </p:sp>
      <p:sp>
        <p:nvSpPr>
          <p:cNvPr id="8" name="Freeform 7"/>
          <p:cNvSpPr/>
          <p:nvPr/>
        </p:nvSpPr>
        <p:spPr>
          <a:xfrm>
            <a:off x="3270817" y="3864748"/>
            <a:ext cx="2522471" cy="809677"/>
          </a:xfrm>
          <a:custGeom>
            <a:avLst/>
            <a:gdLst>
              <a:gd name="connsiteX0" fmla="*/ 0 w 2522471"/>
              <a:gd name="connsiteY0" fmla="*/ 0 h 809677"/>
              <a:gd name="connsiteX1" fmla="*/ 2522471 w 2522471"/>
              <a:gd name="connsiteY1" fmla="*/ 0 h 809677"/>
              <a:gd name="connsiteX2" fmla="*/ 2522471 w 2522471"/>
              <a:gd name="connsiteY2" fmla="*/ 809677 h 809677"/>
              <a:gd name="connsiteX3" fmla="*/ 0 w 2522471"/>
              <a:gd name="connsiteY3" fmla="*/ 809677 h 809677"/>
              <a:gd name="connsiteX4" fmla="*/ 0 w 2522471"/>
              <a:gd name="connsiteY4" fmla="*/ 0 h 809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471" h="809677">
                <a:moveTo>
                  <a:pt x="0" y="0"/>
                </a:moveTo>
                <a:lnTo>
                  <a:pt x="2522471" y="0"/>
                </a:lnTo>
                <a:lnTo>
                  <a:pt x="2522471" y="809677"/>
                </a:lnTo>
                <a:lnTo>
                  <a:pt x="0" y="809677"/>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3752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t>المهارة</a:t>
            </a:r>
            <a:endParaRPr lang="ar-EG" sz="2400" b="1" kern="1200" dirty="0"/>
          </a:p>
        </p:txBody>
      </p:sp>
      <p:sp>
        <p:nvSpPr>
          <p:cNvPr id="9" name="Oval 8"/>
          <p:cNvSpPr/>
          <p:nvPr/>
        </p:nvSpPr>
        <p:spPr>
          <a:xfrm>
            <a:off x="3062678" y="3993358"/>
            <a:ext cx="882865" cy="882865"/>
          </a:xfrm>
          <a:prstGeom prst="ellipse">
            <a:avLst/>
          </a:prstGeom>
          <a:blipFill rotWithShape="1">
            <a:blip r:embed="rId3"/>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10" name="Freeform 9"/>
          <p:cNvSpPr/>
          <p:nvPr/>
        </p:nvSpPr>
        <p:spPr>
          <a:xfrm>
            <a:off x="321482" y="1981776"/>
            <a:ext cx="2522471" cy="1882971"/>
          </a:xfrm>
          <a:custGeom>
            <a:avLst/>
            <a:gdLst>
              <a:gd name="connsiteX0" fmla="*/ 150638 w 2522471"/>
              <a:gd name="connsiteY0" fmla="*/ 0 h 1882971"/>
              <a:gd name="connsiteX1" fmla="*/ 2371833 w 2522471"/>
              <a:gd name="connsiteY1" fmla="*/ 0 h 1882971"/>
              <a:gd name="connsiteX2" fmla="*/ 2522471 w 2522471"/>
              <a:gd name="connsiteY2" fmla="*/ 150638 h 1882971"/>
              <a:gd name="connsiteX3" fmla="*/ 2522471 w 2522471"/>
              <a:gd name="connsiteY3" fmla="*/ 1882971 h 1882971"/>
              <a:gd name="connsiteX4" fmla="*/ 2522471 w 2522471"/>
              <a:gd name="connsiteY4" fmla="*/ 1882971 h 1882971"/>
              <a:gd name="connsiteX5" fmla="*/ 0 w 2522471"/>
              <a:gd name="connsiteY5" fmla="*/ 1882971 h 1882971"/>
              <a:gd name="connsiteX6" fmla="*/ 0 w 2522471"/>
              <a:gd name="connsiteY6" fmla="*/ 1882971 h 1882971"/>
              <a:gd name="connsiteX7" fmla="*/ 0 w 2522471"/>
              <a:gd name="connsiteY7" fmla="*/ 150638 h 1882971"/>
              <a:gd name="connsiteX8" fmla="*/ 150638 w 2522471"/>
              <a:gd name="connsiteY8" fmla="*/ 0 h 188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2471" h="1882971">
                <a:moveTo>
                  <a:pt x="150638" y="0"/>
                </a:moveTo>
                <a:lnTo>
                  <a:pt x="2371833" y="0"/>
                </a:lnTo>
                <a:cubicBezTo>
                  <a:pt x="2455028" y="0"/>
                  <a:pt x="2522471" y="67443"/>
                  <a:pt x="2522471" y="150638"/>
                </a:cubicBezTo>
                <a:lnTo>
                  <a:pt x="2522471" y="1882971"/>
                </a:lnTo>
                <a:lnTo>
                  <a:pt x="2522471" y="1882971"/>
                </a:lnTo>
                <a:lnTo>
                  <a:pt x="0" y="1882971"/>
                </a:lnTo>
                <a:lnTo>
                  <a:pt x="0" y="1882971"/>
                </a:lnTo>
                <a:lnTo>
                  <a:pt x="0" y="150638"/>
                </a:lnTo>
                <a:cubicBezTo>
                  <a:pt x="0" y="67443"/>
                  <a:pt x="67443" y="0"/>
                  <a:pt x="150638"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360" tIns="89840" rIns="59360" bIns="15240" numCol="1" spcCol="1270" anchor="t" anchorCtr="0">
            <a:noAutofit/>
          </a:bodyPr>
          <a:lstStyle/>
          <a:p>
            <a:pPr marL="114300" lvl="1" indent="-114300" algn="justLow" defTabSz="533400" rtl="1">
              <a:lnSpc>
                <a:spcPct val="90000"/>
              </a:lnSpc>
              <a:spcBef>
                <a:spcPct val="0"/>
              </a:spcBef>
              <a:spcAft>
                <a:spcPct val="15000"/>
              </a:spcAft>
              <a:buChar char="••"/>
            </a:pPr>
            <a:endParaRPr lang="ar-EG" sz="1200" kern="1200" dirty="0"/>
          </a:p>
          <a:p>
            <a:pPr marL="228600" lvl="1" indent="-228600" algn="justLow" defTabSz="1066800" rtl="1">
              <a:lnSpc>
                <a:spcPct val="90000"/>
              </a:lnSpc>
              <a:spcBef>
                <a:spcPct val="0"/>
              </a:spcBef>
              <a:spcAft>
                <a:spcPct val="15000"/>
              </a:spcAft>
              <a:buChar char="••"/>
            </a:pPr>
            <a:r>
              <a:rPr lang="ar-EG" sz="2400" kern="1200" dirty="0" smtClean="0"/>
              <a:t>هى مجموعة من الصفات أو الخصائص المتميزة التى تكون شخصية الفرد.</a:t>
            </a:r>
            <a:endParaRPr lang="ar-EG" sz="2400" kern="1200" dirty="0"/>
          </a:p>
        </p:txBody>
      </p:sp>
      <p:sp>
        <p:nvSpPr>
          <p:cNvPr id="11" name="Freeform 10"/>
          <p:cNvSpPr/>
          <p:nvPr/>
        </p:nvSpPr>
        <p:spPr>
          <a:xfrm>
            <a:off x="321482" y="3864748"/>
            <a:ext cx="2522471" cy="809677"/>
          </a:xfrm>
          <a:custGeom>
            <a:avLst/>
            <a:gdLst>
              <a:gd name="connsiteX0" fmla="*/ 0 w 2522471"/>
              <a:gd name="connsiteY0" fmla="*/ 0 h 809677"/>
              <a:gd name="connsiteX1" fmla="*/ 2522471 w 2522471"/>
              <a:gd name="connsiteY1" fmla="*/ 0 h 809677"/>
              <a:gd name="connsiteX2" fmla="*/ 2522471 w 2522471"/>
              <a:gd name="connsiteY2" fmla="*/ 809677 h 809677"/>
              <a:gd name="connsiteX3" fmla="*/ 0 w 2522471"/>
              <a:gd name="connsiteY3" fmla="*/ 809677 h 809677"/>
              <a:gd name="connsiteX4" fmla="*/ 0 w 2522471"/>
              <a:gd name="connsiteY4" fmla="*/ 0 h 809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471" h="809677">
                <a:moveTo>
                  <a:pt x="0" y="0"/>
                </a:moveTo>
                <a:lnTo>
                  <a:pt x="2522471" y="0"/>
                </a:lnTo>
                <a:lnTo>
                  <a:pt x="2522471" y="809677"/>
                </a:lnTo>
                <a:lnTo>
                  <a:pt x="0" y="809677"/>
                </a:lnTo>
                <a:lnTo>
                  <a:pt x="0" y="0"/>
                </a:lnTo>
                <a:close/>
              </a:path>
            </a:pathLst>
          </a:cu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37524" tIns="0" rIns="30479" bIns="0" numCol="1" spcCol="1270" anchor="ctr" anchorCtr="0">
            <a:noAutofit/>
          </a:bodyPr>
          <a:lstStyle/>
          <a:p>
            <a:pPr lvl="0" algn="ctr" defTabSz="1066800" rtl="1">
              <a:lnSpc>
                <a:spcPct val="90000"/>
              </a:lnSpc>
              <a:spcBef>
                <a:spcPct val="0"/>
              </a:spcBef>
              <a:spcAft>
                <a:spcPct val="35000"/>
              </a:spcAft>
            </a:pPr>
            <a:r>
              <a:rPr lang="ar-EG" sz="2400" b="1" kern="1200" dirty="0" smtClean="0"/>
              <a:t>الميزات</a:t>
            </a:r>
            <a:endParaRPr lang="ar-EG" sz="2400" b="1" kern="1200" dirty="0"/>
          </a:p>
        </p:txBody>
      </p:sp>
      <p:sp>
        <p:nvSpPr>
          <p:cNvPr id="12" name="Oval 11"/>
          <p:cNvSpPr/>
          <p:nvPr/>
        </p:nvSpPr>
        <p:spPr>
          <a:xfrm>
            <a:off x="113344" y="3993358"/>
            <a:ext cx="882865" cy="882865"/>
          </a:xfrm>
          <a:prstGeom prst="ellipse">
            <a:avLst/>
          </a:prstGeom>
          <a:blipFill rotWithShape="1">
            <a:blip r:embed="rId4"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2463168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circle(in)">
                                      <p:cBhvr>
                                        <p:cTn id="15" dur="20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circle(in)">
                                      <p:cBhvr>
                                        <p:cTn id="28" dur="20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barn(inVertical)">
                                      <p:cBhvr>
                                        <p:cTn id="33" dur="500"/>
                                        <p:tgtEl>
                                          <p:spTgt spid="11"/>
                                        </p:tgtEl>
                                      </p:cBhvr>
                                    </p:animEffect>
                                  </p:childTnLst>
                                </p:cTn>
                              </p:par>
                              <p:par>
                                <p:cTn id="34" presetID="16" presetClass="entr" presetSubtype="21" fill="hold"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barn(inVertical)">
                                      <p:cBhvr>
                                        <p:cTn id="36" dur="5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circle(in)">
                                      <p:cBhvr>
                                        <p:cTn id="41"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10" grpId="0" animBg="1"/>
      <p:bldP spid="11"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ويمكن تحديد هذة الكفايات بأنها</a:t>
            </a:r>
          </a:p>
        </p:txBody>
      </p:sp>
      <p:sp>
        <p:nvSpPr>
          <p:cNvPr id="4" name="Freeform 3"/>
          <p:cNvSpPr/>
          <p:nvPr/>
        </p:nvSpPr>
        <p:spPr>
          <a:xfrm>
            <a:off x="179528" y="2564901"/>
            <a:ext cx="8101436" cy="736494"/>
          </a:xfrm>
          <a:custGeom>
            <a:avLst/>
            <a:gdLst>
              <a:gd name="connsiteX0" fmla="*/ 0 w 8101436"/>
              <a:gd name="connsiteY0" fmla="*/ 0 h 736494"/>
              <a:gd name="connsiteX1" fmla="*/ 8101436 w 8101436"/>
              <a:gd name="connsiteY1" fmla="*/ 0 h 736494"/>
              <a:gd name="connsiteX2" fmla="*/ 8101436 w 8101436"/>
              <a:gd name="connsiteY2" fmla="*/ 736494 h 736494"/>
              <a:gd name="connsiteX3" fmla="*/ 0 w 8101436"/>
              <a:gd name="connsiteY3" fmla="*/ 736494 h 736494"/>
              <a:gd name="connsiteX4" fmla="*/ 0 w 8101436"/>
              <a:gd name="connsiteY4" fmla="*/ 0 h 736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1436" h="736494">
                <a:moveTo>
                  <a:pt x="0" y="0"/>
                </a:moveTo>
                <a:lnTo>
                  <a:pt x="8101436" y="0"/>
                </a:lnTo>
                <a:lnTo>
                  <a:pt x="8101436" y="736494"/>
                </a:lnTo>
                <a:lnTo>
                  <a:pt x="0" y="736494"/>
                </a:lnTo>
                <a:lnTo>
                  <a:pt x="0" y="0"/>
                </a:lnTo>
                <a:close/>
              </a:path>
            </a:pathLst>
          </a:custGeom>
          <a:solidFill>
            <a:srgbClr val="92D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6680" tIns="106680" rIns="106680" bIns="106680" numCol="1" spcCol="1270" anchor="b" anchorCtr="0">
            <a:noAutofit/>
          </a:bodyPr>
          <a:lstStyle/>
          <a:p>
            <a:pPr lvl="0" algn="ctr" defTabSz="1244600" rtl="1">
              <a:lnSpc>
                <a:spcPct val="90000"/>
              </a:lnSpc>
              <a:spcBef>
                <a:spcPct val="0"/>
              </a:spcBef>
              <a:spcAft>
                <a:spcPct val="35000"/>
              </a:spcAft>
            </a:pPr>
            <a:r>
              <a:rPr lang="ar-EG" sz="2800" b="1" kern="1200" dirty="0" smtClean="0">
                <a:solidFill>
                  <a:srgbClr val="FF0000"/>
                </a:solidFill>
              </a:rPr>
              <a:t>المعرفة</a:t>
            </a:r>
            <a:endParaRPr lang="ar-EG" sz="2800" b="1" kern="1200" dirty="0">
              <a:solidFill>
                <a:srgbClr val="FF0000"/>
              </a:solidFill>
            </a:endParaRPr>
          </a:p>
        </p:txBody>
      </p:sp>
      <p:sp>
        <p:nvSpPr>
          <p:cNvPr id="5" name="Chevron 4"/>
          <p:cNvSpPr/>
          <p:nvPr/>
        </p:nvSpPr>
        <p:spPr>
          <a:xfrm>
            <a:off x="170374" y="3279286"/>
            <a:ext cx="1895736" cy="1500266"/>
          </a:xfrm>
          <a:prstGeom prst="chevron">
            <a:avLst>
              <a:gd name="adj" fmla="val 70610"/>
            </a:avLst>
          </a:prstGeom>
          <a:solidFill>
            <a:srgbClr val="FFFF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Chevron 5"/>
          <p:cNvSpPr/>
          <p:nvPr/>
        </p:nvSpPr>
        <p:spPr>
          <a:xfrm>
            <a:off x="1309075" y="3279286"/>
            <a:ext cx="1895736" cy="1500266"/>
          </a:xfrm>
          <a:prstGeom prst="chevron">
            <a:avLst>
              <a:gd name="adj" fmla="val 70610"/>
            </a:avLst>
          </a:prstGeom>
          <a:solidFill>
            <a:srgbClr val="C7F9A5"/>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Chevron 6"/>
          <p:cNvSpPr/>
          <p:nvPr/>
        </p:nvSpPr>
        <p:spPr>
          <a:xfrm>
            <a:off x="2448677" y="3279286"/>
            <a:ext cx="1895736" cy="150026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Chevron 7"/>
          <p:cNvSpPr/>
          <p:nvPr/>
        </p:nvSpPr>
        <p:spPr>
          <a:xfrm>
            <a:off x="3587379" y="3279286"/>
            <a:ext cx="1895736" cy="1500266"/>
          </a:xfrm>
          <a:prstGeom prst="chevron">
            <a:avLst>
              <a:gd name="adj" fmla="val 70610"/>
            </a:avLst>
          </a:prstGeom>
          <a:solidFill>
            <a:schemeClr val="accent3">
              <a:lumMod val="5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Chevron 8"/>
          <p:cNvSpPr/>
          <p:nvPr/>
        </p:nvSpPr>
        <p:spPr>
          <a:xfrm>
            <a:off x="4644005" y="3284987"/>
            <a:ext cx="1895736" cy="1500266"/>
          </a:xfrm>
          <a:prstGeom prst="chevron">
            <a:avLst>
              <a:gd name="adj" fmla="val 70610"/>
            </a:avLst>
          </a:pr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Chevron 9"/>
          <p:cNvSpPr/>
          <p:nvPr/>
        </p:nvSpPr>
        <p:spPr>
          <a:xfrm>
            <a:off x="5782707" y="3284987"/>
            <a:ext cx="1895736" cy="150026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Chevron 10"/>
          <p:cNvSpPr/>
          <p:nvPr/>
        </p:nvSpPr>
        <p:spPr>
          <a:xfrm>
            <a:off x="6922309" y="3284987"/>
            <a:ext cx="1895736" cy="1500266"/>
          </a:xfrm>
          <a:prstGeom prst="chevron">
            <a:avLst>
              <a:gd name="adj" fmla="val 70610"/>
            </a:avLst>
          </a:prstGeom>
          <a:solidFill>
            <a:srgbClr val="92D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170374" y="3429312"/>
            <a:ext cx="8206755" cy="1200212"/>
          </a:xfrm>
          <a:custGeom>
            <a:avLst/>
            <a:gdLst>
              <a:gd name="connsiteX0" fmla="*/ 0 w 8206755"/>
              <a:gd name="connsiteY0" fmla="*/ 0 h 1200212"/>
              <a:gd name="connsiteX1" fmla="*/ 8206755 w 8206755"/>
              <a:gd name="connsiteY1" fmla="*/ 0 h 1200212"/>
              <a:gd name="connsiteX2" fmla="*/ 8206755 w 8206755"/>
              <a:gd name="connsiteY2" fmla="*/ 1200212 h 1200212"/>
              <a:gd name="connsiteX3" fmla="*/ 0 w 8206755"/>
              <a:gd name="connsiteY3" fmla="*/ 1200212 h 1200212"/>
              <a:gd name="connsiteX4" fmla="*/ 0 w 8206755"/>
              <a:gd name="connsiteY4" fmla="*/ 0 h 1200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6755" h="1200212">
                <a:moveTo>
                  <a:pt x="0" y="0"/>
                </a:moveTo>
                <a:lnTo>
                  <a:pt x="8206755" y="0"/>
                </a:lnTo>
                <a:lnTo>
                  <a:pt x="8206755" y="1200212"/>
                </a:lnTo>
                <a:lnTo>
                  <a:pt x="0" y="1200212"/>
                </a:lnTo>
                <a:lnTo>
                  <a:pt x="0" y="0"/>
                </a:lnTo>
                <a:close/>
              </a:path>
            </a:pathLst>
          </a:cu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justLow" defTabSz="1066800" rtl="1">
              <a:lnSpc>
                <a:spcPct val="90000"/>
              </a:lnSpc>
              <a:spcBef>
                <a:spcPct val="0"/>
              </a:spcBef>
              <a:spcAft>
                <a:spcPct val="35000"/>
              </a:spcAft>
            </a:pPr>
            <a:r>
              <a:rPr lang="ar-EG" sz="2400" kern="1200" dirty="0" smtClean="0"/>
              <a:t>تحدد المعرفة على أنها مجموعة أو قدر من المعلومات المخزنة التى يتم استذكارها فى الوقت المناسب. ففى مجال الأعمال، تتجلى المعرفة بامتلاك المعلومات بشأن بعض النواحى والاطلاع عليها.</a:t>
            </a:r>
            <a:endParaRPr lang="ar-EG" sz="2400" kern="1200" dirty="0"/>
          </a:p>
        </p:txBody>
      </p:sp>
    </p:spTree>
    <p:extLst>
      <p:ext uri="{BB962C8B-B14F-4D97-AF65-F5344CB8AC3E}">
        <p14:creationId xmlns:p14="http://schemas.microsoft.com/office/powerpoint/2010/main" val="2843153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0"/>
                                        <p:tgtEl>
                                          <p:spTgt spid="10"/>
                                        </p:tgtEl>
                                      </p:cBhvr>
                                    </p:animEffect>
                                    <p:anim calcmode="lin" valueType="num">
                                      <p:cBhvr>
                                        <p:cTn id="38" dur="1000" fill="hold"/>
                                        <p:tgtEl>
                                          <p:spTgt spid="10"/>
                                        </p:tgtEl>
                                        <p:attrNameLst>
                                          <p:attrName>ppt_x</p:attrName>
                                        </p:attrNameLst>
                                      </p:cBhvr>
                                      <p:tavLst>
                                        <p:tav tm="0">
                                          <p:val>
                                            <p:strVal val="#ppt_x"/>
                                          </p:val>
                                        </p:tav>
                                        <p:tav tm="100000">
                                          <p:val>
                                            <p:strVal val="#ppt_x"/>
                                          </p:val>
                                        </p:tav>
                                      </p:tavLst>
                                    </p:anim>
                                    <p:anim calcmode="lin" valueType="num">
                                      <p:cBhvr>
                                        <p:cTn id="39" dur="1000" fill="hold"/>
                                        <p:tgtEl>
                                          <p:spTgt spid="1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ويمكن تحديد هذة الكفايات بأنها</a:t>
            </a:r>
          </a:p>
        </p:txBody>
      </p:sp>
      <p:sp>
        <p:nvSpPr>
          <p:cNvPr id="4" name="Freeform 3"/>
          <p:cNvSpPr/>
          <p:nvPr/>
        </p:nvSpPr>
        <p:spPr>
          <a:xfrm>
            <a:off x="179528" y="2564901"/>
            <a:ext cx="8101436" cy="736494"/>
          </a:xfrm>
          <a:custGeom>
            <a:avLst/>
            <a:gdLst>
              <a:gd name="connsiteX0" fmla="*/ 0 w 8101436"/>
              <a:gd name="connsiteY0" fmla="*/ 0 h 736494"/>
              <a:gd name="connsiteX1" fmla="*/ 8101436 w 8101436"/>
              <a:gd name="connsiteY1" fmla="*/ 0 h 736494"/>
              <a:gd name="connsiteX2" fmla="*/ 8101436 w 8101436"/>
              <a:gd name="connsiteY2" fmla="*/ 736494 h 736494"/>
              <a:gd name="connsiteX3" fmla="*/ 0 w 8101436"/>
              <a:gd name="connsiteY3" fmla="*/ 736494 h 736494"/>
              <a:gd name="connsiteX4" fmla="*/ 0 w 8101436"/>
              <a:gd name="connsiteY4" fmla="*/ 0 h 736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1436" h="736494">
                <a:moveTo>
                  <a:pt x="0" y="0"/>
                </a:moveTo>
                <a:lnTo>
                  <a:pt x="8101436" y="0"/>
                </a:lnTo>
                <a:lnTo>
                  <a:pt x="8101436" y="736494"/>
                </a:lnTo>
                <a:lnTo>
                  <a:pt x="0" y="736494"/>
                </a:lnTo>
                <a:lnTo>
                  <a:pt x="0" y="0"/>
                </a:lnTo>
                <a:close/>
              </a:path>
            </a:pathLst>
          </a:custGeom>
          <a:solidFill>
            <a:srgbClr val="00B0F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6680" tIns="106680" rIns="106680" bIns="106680" numCol="1" spcCol="1270" anchor="b" anchorCtr="0">
            <a:noAutofit/>
          </a:bodyPr>
          <a:lstStyle/>
          <a:p>
            <a:pPr lvl="0" algn="ctr" defTabSz="1244600" rtl="1">
              <a:lnSpc>
                <a:spcPct val="90000"/>
              </a:lnSpc>
              <a:spcBef>
                <a:spcPct val="0"/>
              </a:spcBef>
              <a:spcAft>
                <a:spcPct val="35000"/>
              </a:spcAft>
            </a:pPr>
            <a:r>
              <a:rPr lang="ar-EG" sz="2800" b="1" kern="1200" dirty="0" smtClean="0">
                <a:solidFill>
                  <a:srgbClr val="FF0000"/>
                </a:solidFill>
              </a:rPr>
              <a:t>المهارات</a:t>
            </a:r>
            <a:endParaRPr lang="ar-EG" sz="2800" b="1" kern="1200" dirty="0">
              <a:solidFill>
                <a:srgbClr val="FF0000"/>
              </a:solidFill>
            </a:endParaRPr>
          </a:p>
        </p:txBody>
      </p:sp>
      <p:sp>
        <p:nvSpPr>
          <p:cNvPr id="5" name="Chevron 4"/>
          <p:cNvSpPr/>
          <p:nvPr/>
        </p:nvSpPr>
        <p:spPr>
          <a:xfrm>
            <a:off x="170374" y="3279286"/>
            <a:ext cx="1895736" cy="1500266"/>
          </a:xfrm>
          <a:prstGeom prst="chevron">
            <a:avLst>
              <a:gd name="adj" fmla="val 70610"/>
            </a:avLst>
          </a:prstGeom>
          <a:solidFill>
            <a:srgbClr val="FFFF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Chevron 5"/>
          <p:cNvSpPr/>
          <p:nvPr/>
        </p:nvSpPr>
        <p:spPr>
          <a:xfrm>
            <a:off x="1309075" y="3279286"/>
            <a:ext cx="1895736" cy="1500266"/>
          </a:xfrm>
          <a:prstGeom prst="chevron">
            <a:avLst>
              <a:gd name="adj" fmla="val 70610"/>
            </a:avLst>
          </a:prstGeom>
          <a:solidFill>
            <a:srgbClr val="C7F9A5"/>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Chevron 6"/>
          <p:cNvSpPr/>
          <p:nvPr/>
        </p:nvSpPr>
        <p:spPr>
          <a:xfrm>
            <a:off x="2448677" y="3279286"/>
            <a:ext cx="1895736" cy="150026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Chevron 7"/>
          <p:cNvSpPr/>
          <p:nvPr/>
        </p:nvSpPr>
        <p:spPr>
          <a:xfrm>
            <a:off x="3587379" y="3279286"/>
            <a:ext cx="1895736" cy="1500266"/>
          </a:xfrm>
          <a:prstGeom prst="chevron">
            <a:avLst>
              <a:gd name="adj" fmla="val 70610"/>
            </a:avLst>
          </a:prstGeom>
          <a:solidFill>
            <a:schemeClr val="accent3">
              <a:lumMod val="5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Chevron 8"/>
          <p:cNvSpPr/>
          <p:nvPr/>
        </p:nvSpPr>
        <p:spPr>
          <a:xfrm>
            <a:off x="4644005" y="3284987"/>
            <a:ext cx="1895736" cy="1500266"/>
          </a:xfrm>
          <a:prstGeom prst="chevron">
            <a:avLst>
              <a:gd name="adj" fmla="val 70610"/>
            </a:avLst>
          </a:pr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Chevron 9"/>
          <p:cNvSpPr/>
          <p:nvPr/>
        </p:nvSpPr>
        <p:spPr>
          <a:xfrm>
            <a:off x="5782707" y="3284987"/>
            <a:ext cx="1895736" cy="150026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Chevron 10"/>
          <p:cNvSpPr/>
          <p:nvPr/>
        </p:nvSpPr>
        <p:spPr>
          <a:xfrm>
            <a:off x="6922309" y="3284987"/>
            <a:ext cx="1895736" cy="1500266"/>
          </a:xfrm>
          <a:prstGeom prst="chevron">
            <a:avLst>
              <a:gd name="adj" fmla="val 70610"/>
            </a:avLst>
          </a:prstGeom>
          <a:solidFill>
            <a:srgbClr val="92D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170374" y="3429312"/>
            <a:ext cx="8206755" cy="1200212"/>
          </a:xfrm>
          <a:custGeom>
            <a:avLst/>
            <a:gdLst>
              <a:gd name="connsiteX0" fmla="*/ 0 w 8206755"/>
              <a:gd name="connsiteY0" fmla="*/ 0 h 1200212"/>
              <a:gd name="connsiteX1" fmla="*/ 8206755 w 8206755"/>
              <a:gd name="connsiteY1" fmla="*/ 0 h 1200212"/>
              <a:gd name="connsiteX2" fmla="*/ 8206755 w 8206755"/>
              <a:gd name="connsiteY2" fmla="*/ 1200212 h 1200212"/>
              <a:gd name="connsiteX3" fmla="*/ 0 w 8206755"/>
              <a:gd name="connsiteY3" fmla="*/ 1200212 h 1200212"/>
              <a:gd name="connsiteX4" fmla="*/ 0 w 8206755"/>
              <a:gd name="connsiteY4" fmla="*/ 0 h 1200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6755" h="1200212">
                <a:moveTo>
                  <a:pt x="0" y="0"/>
                </a:moveTo>
                <a:lnTo>
                  <a:pt x="8206755" y="0"/>
                </a:lnTo>
                <a:lnTo>
                  <a:pt x="8206755" y="1200212"/>
                </a:lnTo>
                <a:lnTo>
                  <a:pt x="0" y="1200212"/>
                </a:lnTo>
                <a:lnTo>
                  <a:pt x="0" y="0"/>
                </a:lnTo>
                <a:close/>
              </a:path>
            </a:pathLst>
          </a:cu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justLow" defTabSz="1066800" rtl="1">
              <a:lnSpc>
                <a:spcPct val="90000"/>
              </a:lnSpc>
              <a:spcBef>
                <a:spcPct val="0"/>
              </a:spcBef>
              <a:spcAft>
                <a:spcPct val="35000"/>
              </a:spcAft>
            </a:pPr>
            <a:r>
              <a:rPr lang="ar-EG" sz="2400" kern="1200" dirty="0" smtClean="0"/>
              <a:t>تعرف المهارات بالقدرة على تطبيق المعرفة، ويمكن اكتسابها أو تطويرها عن طريق التمرس، كما هو الحال فى الطيران أو القيادة أو السباحة مثلاً. ويمكن التمييز فى سياق المؤسسات بين المهارات التقنية والمهارات الإدارية.</a:t>
            </a:r>
            <a:endParaRPr lang="ar-EG" sz="2400" kern="1200" dirty="0"/>
          </a:p>
        </p:txBody>
      </p:sp>
    </p:spTree>
    <p:extLst>
      <p:ext uri="{BB962C8B-B14F-4D97-AF65-F5344CB8AC3E}">
        <p14:creationId xmlns:p14="http://schemas.microsoft.com/office/powerpoint/2010/main" val="2401980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0"/>
                                        <p:tgtEl>
                                          <p:spTgt spid="10"/>
                                        </p:tgtEl>
                                      </p:cBhvr>
                                    </p:animEffect>
                                    <p:anim calcmode="lin" valueType="num">
                                      <p:cBhvr>
                                        <p:cTn id="38" dur="1000" fill="hold"/>
                                        <p:tgtEl>
                                          <p:spTgt spid="10"/>
                                        </p:tgtEl>
                                        <p:attrNameLst>
                                          <p:attrName>ppt_x</p:attrName>
                                        </p:attrNameLst>
                                      </p:cBhvr>
                                      <p:tavLst>
                                        <p:tav tm="0">
                                          <p:val>
                                            <p:strVal val="#ppt_x"/>
                                          </p:val>
                                        </p:tav>
                                        <p:tav tm="100000">
                                          <p:val>
                                            <p:strVal val="#ppt_x"/>
                                          </p:val>
                                        </p:tav>
                                      </p:tavLst>
                                    </p:anim>
                                    <p:anim calcmode="lin" valueType="num">
                                      <p:cBhvr>
                                        <p:cTn id="39" dur="1000" fill="hold"/>
                                        <p:tgtEl>
                                          <p:spTgt spid="1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ويمكن تحديد هذة الكفايات بأنها</a:t>
            </a:r>
          </a:p>
        </p:txBody>
      </p:sp>
      <p:sp>
        <p:nvSpPr>
          <p:cNvPr id="4" name="Freeform 3"/>
          <p:cNvSpPr/>
          <p:nvPr/>
        </p:nvSpPr>
        <p:spPr>
          <a:xfrm>
            <a:off x="179528" y="2564901"/>
            <a:ext cx="8101436" cy="736494"/>
          </a:xfrm>
          <a:custGeom>
            <a:avLst/>
            <a:gdLst>
              <a:gd name="connsiteX0" fmla="*/ 0 w 8101436"/>
              <a:gd name="connsiteY0" fmla="*/ 0 h 736494"/>
              <a:gd name="connsiteX1" fmla="*/ 8101436 w 8101436"/>
              <a:gd name="connsiteY1" fmla="*/ 0 h 736494"/>
              <a:gd name="connsiteX2" fmla="*/ 8101436 w 8101436"/>
              <a:gd name="connsiteY2" fmla="*/ 736494 h 736494"/>
              <a:gd name="connsiteX3" fmla="*/ 0 w 8101436"/>
              <a:gd name="connsiteY3" fmla="*/ 736494 h 736494"/>
              <a:gd name="connsiteX4" fmla="*/ 0 w 8101436"/>
              <a:gd name="connsiteY4" fmla="*/ 0 h 736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1436" h="736494">
                <a:moveTo>
                  <a:pt x="0" y="0"/>
                </a:moveTo>
                <a:lnTo>
                  <a:pt x="8101436" y="0"/>
                </a:lnTo>
                <a:lnTo>
                  <a:pt x="8101436" y="736494"/>
                </a:lnTo>
                <a:lnTo>
                  <a:pt x="0" y="736494"/>
                </a:lnTo>
                <a:lnTo>
                  <a:pt x="0" y="0"/>
                </a:lnTo>
                <a:close/>
              </a:path>
            </a:pathLst>
          </a:custGeom>
          <a:solidFill>
            <a:srgbClr val="D77829"/>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6680" tIns="106680" rIns="106680" bIns="106680" numCol="1" spcCol="1270" anchor="b" anchorCtr="0">
            <a:noAutofit/>
          </a:bodyPr>
          <a:lstStyle/>
          <a:p>
            <a:pPr lvl="0" algn="ctr" defTabSz="1244600" rtl="1">
              <a:lnSpc>
                <a:spcPct val="90000"/>
              </a:lnSpc>
              <a:spcBef>
                <a:spcPct val="0"/>
              </a:spcBef>
              <a:spcAft>
                <a:spcPct val="35000"/>
              </a:spcAft>
            </a:pPr>
            <a:r>
              <a:rPr lang="ar-EG" sz="2800" b="1" kern="1200" dirty="0" smtClean="0">
                <a:solidFill>
                  <a:schemeClr val="bg1"/>
                </a:solidFill>
              </a:rPr>
              <a:t>الميزات</a:t>
            </a:r>
            <a:endParaRPr lang="ar-EG" sz="2800" b="1" kern="1200" dirty="0">
              <a:solidFill>
                <a:schemeClr val="bg1"/>
              </a:solidFill>
            </a:endParaRPr>
          </a:p>
        </p:txBody>
      </p:sp>
      <p:sp>
        <p:nvSpPr>
          <p:cNvPr id="5" name="Chevron 4"/>
          <p:cNvSpPr/>
          <p:nvPr/>
        </p:nvSpPr>
        <p:spPr>
          <a:xfrm>
            <a:off x="170374" y="3279286"/>
            <a:ext cx="1895736" cy="1500266"/>
          </a:xfrm>
          <a:prstGeom prst="chevron">
            <a:avLst>
              <a:gd name="adj" fmla="val 70610"/>
            </a:avLst>
          </a:prstGeom>
          <a:solidFill>
            <a:srgbClr val="FFFF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Chevron 5"/>
          <p:cNvSpPr/>
          <p:nvPr/>
        </p:nvSpPr>
        <p:spPr>
          <a:xfrm>
            <a:off x="1309075" y="3279286"/>
            <a:ext cx="1895736" cy="1500266"/>
          </a:xfrm>
          <a:prstGeom prst="chevron">
            <a:avLst>
              <a:gd name="adj" fmla="val 70610"/>
            </a:avLst>
          </a:prstGeom>
          <a:solidFill>
            <a:srgbClr val="C7F9A5"/>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Chevron 6"/>
          <p:cNvSpPr/>
          <p:nvPr/>
        </p:nvSpPr>
        <p:spPr>
          <a:xfrm>
            <a:off x="2448677" y="3279286"/>
            <a:ext cx="1895736" cy="150026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Chevron 7"/>
          <p:cNvSpPr/>
          <p:nvPr/>
        </p:nvSpPr>
        <p:spPr>
          <a:xfrm>
            <a:off x="3587379" y="3279286"/>
            <a:ext cx="1895736" cy="1500266"/>
          </a:xfrm>
          <a:prstGeom prst="chevron">
            <a:avLst>
              <a:gd name="adj" fmla="val 70610"/>
            </a:avLst>
          </a:prstGeom>
          <a:solidFill>
            <a:schemeClr val="accent3">
              <a:lumMod val="5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Chevron 8"/>
          <p:cNvSpPr/>
          <p:nvPr/>
        </p:nvSpPr>
        <p:spPr>
          <a:xfrm>
            <a:off x="4644005" y="3284987"/>
            <a:ext cx="1895736" cy="1500266"/>
          </a:xfrm>
          <a:prstGeom prst="chevron">
            <a:avLst>
              <a:gd name="adj" fmla="val 70610"/>
            </a:avLst>
          </a:pr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Chevron 9"/>
          <p:cNvSpPr/>
          <p:nvPr/>
        </p:nvSpPr>
        <p:spPr>
          <a:xfrm>
            <a:off x="5782707" y="3284987"/>
            <a:ext cx="1895736" cy="150026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Chevron 10"/>
          <p:cNvSpPr/>
          <p:nvPr/>
        </p:nvSpPr>
        <p:spPr>
          <a:xfrm>
            <a:off x="6922309" y="3284987"/>
            <a:ext cx="1895736" cy="1500266"/>
          </a:xfrm>
          <a:prstGeom prst="chevron">
            <a:avLst>
              <a:gd name="adj" fmla="val 70610"/>
            </a:avLst>
          </a:prstGeom>
          <a:solidFill>
            <a:srgbClr val="92D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170374" y="3429312"/>
            <a:ext cx="8206755" cy="1200212"/>
          </a:xfrm>
          <a:custGeom>
            <a:avLst/>
            <a:gdLst>
              <a:gd name="connsiteX0" fmla="*/ 0 w 8206755"/>
              <a:gd name="connsiteY0" fmla="*/ 0 h 1200212"/>
              <a:gd name="connsiteX1" fmla="*/ 8206755 w 8206755"/>
              <a:gd name="connsiteY1" fmla="*/ 0 h 1200212"/>
              <a:gd name="connsiteX2" fmla="*/ 8206755 w 8206755"/>
              <a:gd name="connsiteY2" fmla="*/ 1200212 h 1200212"/>
              <a:gd name="connsiteX3" fmla="*/ 0 w 8206755"/>
              <a:gd name="connsiteY3" fmla="*/ 1200212 h 1200212"/>
              <a:gd name="connsiteX4" fmla="*/ 0 w 8206755"/>
              <a:gd name="connsiteY4" fmla="*/ 0 h 1200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6755" h="1200212">
                <a:moveTo>
                  <a:pt x="0" y="0"/>
                </a:moveTo>
                <a:lnTo>
                  <a:pt x="8206755" y="0"/>
                </a:lnTo>
                <a:lnTo>
                  <a:pt x="8206755" y="1200212"/>
                </a:lnTo>
                <a:lnTo>
                  <a:pt x="0" y="1200212"/>
                </a:lnTo>
                <a:lnTo>
                  <a:pt x="0" y="0"/>
                </a:lnTo>
                <a:close/>
              </a:path>
            </a:pathLst>
          </a:cu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justLow" defTabSz="1066800" rtl="1">
              <a:lnSpc>
                <a:spcPct val="90000"/>
              </a:lnSpc>
              <a:spcBef>
                <a:spcPct val="0"/>
              </a:spcBef>
              <a:spcAft>
                <a:spcPct val="35000"/>
              </a:spcAft>
            </a:pPr>
            <a:r>
              <a:rPr lang="ar-EG" sz="2400" kern="1200" dirty="0" smtClean="0"/>
              <a:t>تم تحديد الخصائص على أنها مجموع من الصفات أو الميزات التى تكون شخصية الفرد. وفى دراسة مستعرضة أجريت لثقافات الهند والمالاوى والإكوادور، تم تحديد (14) ميزة ريادية شخصية، يبدو وكأنها تصف سلوك الريادى الناجح. </a:t>
            </a:r>
            <a:endParaRPr lang="ar-EG" sz="2400" kern="1200" dirty="0"/>
          </a:p>
        </p:txBody>
      </p:sp>
    </p:spTree>
    <p:extLst>
      <p:ext uri="{BB962C8B-B14F-4D97-AF65-F5344CB8AC3E}">
        <p14:creationId xmlns:p14="http://schemas.microsoft.com/office/powerpoint/2010/main" val="760081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0"/>
                                        <p:tgtEl>
                                          <p:spTgt spid="10"/>
                                        </p:tgtEl>
                                      </p:cBhvr>
                                    </p:animEffect>
                                    <p:anim calcmode="lin" valueType="num">
                                      <p:cBhvr>
                                        <p:cTn id="38" dur="1000" fill="hold"/>
                                        <p:tgtEl>
                                          <p:spTgt spid="10"/>
                                        </p:tgtEl>
                                        <p:attrNameLst>
                                          <p:attrName>ppt_x</p:attrName>
                                        </p:attrNameLst>
                                      </p:cBhvr>
                                      <p:tavLst>
                                        <p:tav tm="0">
                                          <p:val>
                                            <p:strVal val="#ppt_x"/>
                                          </p:val>
                                        </p:tav>
                                        <p:tav tm="100000">
                                          <p:val>
                                            <p:strVal val="#ppt_x"/>
                                          </p:val>
                                        </p:tav>
                                      </p:tavLst>
                                    </p:anim>
                                    <p:anim calcmode="lin" valueType="num">
                                      <p:cBhvr>
                                        <p:cTn id="39" dur="1000" fill="hold"/>
                                        <p:tgtEl>
                                          <p:spTgt spid="1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الريادى الناجح يتصف بأنه:</a:t>
            </a:r>
          </a:p>
        </p:txBody>
      </p:sp>
      <p:sp>
        <p:nvSpPr>
          <p:cNvPr id="4" name="Freeform 3"/>
          <p:cNvSpPr/>
          <p:nvPr/>
        </p:nvSpPr>
        <p:spPr>
          <a:xfrm>
            <a:off x="7034045" y="2572314"/>
            <a:ext cx="1713371" cy="1713371"/>
          </a:xfrm>
          <a:custGeom>
            <a:avLst/>
            <a:gdLst>
              <a:gd name="connsiteX0" fmla="*/ 0 w 1713371"/>
              <a:gd name="connsiteY0" fmla="*/ 856686 h 1713371"/>
              <a:gd name="connsiteX1" fmla="*/ 856686 w 1713371"/>
              <a:gd name="connsiteY1" fmla="*/ 0 h 1713371"/>
              <a:gd name="connsiteX2" fmla="*/ 1713372 w 1713371"/>
              <a:gd name="connsiteY2" fmla="*/ 856686 h 1713371"/>
              <a:gd name="connsiteX3" fmla="*/ 856686 w 1713371"/>
              <a:gd name="connsiteY3" fmla="*/ 1713372 h 1713371"/>
              <a:gd name="connsiteX4" fmla="*/ 0 w 1713371"/>
              <a:gd name="connsiteY4" fmla="*/ 856686 h 1713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371" h="1713371">
                <a:moveTo>
                  <a:pt x="0" y="856686"/>
                </a:moveTo>
                <a:cubicBezTo>
                  <a:pt x="0" y="383551"/>
                  <a:pt x="383551" y="0"/>
                  <a:pt x="856686" y="0"/>
                </a:cubicBezTo>
                <a:cubicBezTo>
                  <a:pt x="1329821" y="0"/>
                  <a:pt x="1713372" y="383551"/>
                  <a:pt x="1713372" y="856686"/>
                </a:cubicBezTo>
                <a:cubicBezTo>
                  <a:pt x="1713372" y="1329821"/>
                  <a:pt x="1329821" y="1713372"/>
                  <a:pt x="856686" y="1713372"/>
                </a:cubicBezTo>
                <a:cubicBezTo>
                  <a:pt x="383551" y="1713372"/>
                  <a:pt x="0" y="1329821"/>
                  <a:pt x="0" y="856686"/>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45210" tIns="281397" rIns="345210" bIns="281397" numCol="1" spcCol="1270" anchor="ctr" anchorCtr="0">
            <a:noAutofit/>
          </a:bodyPr>
          <a:lstStyle/>
          <a:p>
            <a:pPr lvl="0" algn="ctr" defTabSz="1066800" rtl="1">
              <a:lnSpc>
                <a:spcPct val="90000"/>
              </a:lnSpc>
              <a:spcBef>
                <a:spcPct val="0"/>
              </a:spcBef>
              <a:spcAft>
                <a:spcPct val="35000"/>
              </a:spcAft>
            </a:pPr>
            <a:r>
              <a:rPr lang="ar-EG" sz="2400" kern="1200" dirty="0" smtClean="0"/>
              <a:t>مبادر.</a:t>
            </a:r>
            <a:endParaRPr lang="ar-EG" sz="2400" kern="1200" dirty="0"/>
          </a:p>
        </p:txBody>
      </p:sp>
      <p:sp>
        <p:nvSpPr>
          <p:cNvPr id="5" name="Freeform 4"/>
          <p:cNvSpPr/>
          <p:nvPr/>
        </p:nvSpPr>
        <p:spPr>
          <a:xfrm>
            <a:off x="5663348" y="2572314"/>
            <a:ext cx="1713371" cy="1713371"/>
          </a:xfrm>
          <a:custGeom>
            <a:avLst/>
            <a:gdLst>
              <a:gd name="connsiteX0" fmla="*/ 0 w 1713371"/>
              <a:gd name="connsiteY0" fmla="*/ 856686 h 1713371"/>
              <a:gd name="connsiteX1" fmla="*/ 856686 w 1713371"/>
              <a:gd name="connsiteY1" fmla="*/ 0 h 1713371"/>
              <a:gd name="connsiteX2" fmla="*/ 1713372 w 1713371"/>
              <a:gd name="connsiteY2" fmla="*/ 856686 h 1713371"/>
              <a:gd name="connsiteX3" fmla="*/ 856686 w 1713371"/>
              <a:gd name="connsiteY3" fmla="*/ 1713372 h 1713371"/>
              <a:gd name="connsiteX4" fmla="*/ 0 w 1713371"/>
              <a:gd name="connsiteY4" fmla="*/ 856686 h 1713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371" h="1713371">
                <a:moveTo>
                  <a:pt x="0" y="856686"/>
                </a:moveTo>
                <a:cubicBezTo>
                  <a:pt x="0" y="383551"/>
                  <a:pt x="383551" y="0"/>
                  <a:pt x="856686" y="0"/>
                </a:cubicBezTo>
                <a:cubicBezTo>
                  <a:pt x="1329821" y="0"/>
                  <a:pt x="1713372" y="383551"/>
                  <a:pt x="1713372" y="856686"/>
                </a:cubicBezTo>
                <a:cubicBezTo>
                  <a:pt x="1713372" y="1329821"/>
                  <a:pt x="1329821" y="1713372"/>
                  <a:pt x="856686" y="1713372"/>
                </a:cubicBezTo>
                <a:cubicBezTo>
                  <a:pt x="383551" y="1713372"/>
                  <a:pt x="0" y="1329821"/>
                  <a:pt x="0" y="856686"/>
                </a:cubicBezTo>
                <a:close/>
              </a:path>
            </a:pathLst>
          </a:custGeom>
          <a:solidFill>
            <a:srgbClr val="00B0F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45210" tIns="281397" rIns="345210" bIns="281397" numCol="1" spcCol="1270" anchor="ctr" anchorCtr="0">
            <a:noAutofit/>
          </a:bodyPr>
          <a:lstStyle/>
          <a:p>
            <a:pPr lvl="0" algn="ctr" defTabSz="1066800" rtl="1">
              <a:lnSpc>
                <a:spcPct val="90000"/>
              </a:lnSpc>
              <a:spcBef>
                <a:spcPct val="0"/>
              </a:spcBef>
              <a:spcAft>
                <a:spcPct val="35000"/>
              </a:spcAft>
            </a:pPr>
            <a:r>
              <a:rPr lang="ar-EG" sz="2400" kern="1200" dirty="0" smtClean="0"/>
              <a:t>مثابر.</a:t>
            </a:r>
            <a:endParaRPr lang="ar-EG" sz="2400" kern="1200" dirty="0"/>
          </a:p>
        </p:txBody>
      </p:sp>
      <p:sp>
        <p:nvSpPr>
          <p:cNvPr id="6" name="Freeform 5"/>
          <p:cNvSpPr/>
          <p:nvPr/>
        </p:nvSpPr>
        <p:spPr>
          <a:xfrm>
            <a:off x="4292650" y="2572314"/>
            <a:ext cx="1713371" cy="1713371"/>
          </a:xfrm>
          <a:custGeom>
            <a:avLst/>
            <a:gdLst>
              <a:gd name="connsiteX0" fmla="*/ 0 w 1713371"/>
              <a:gd name="connsiteY0" fmla="*/ 856686 h 1713371"/>
              <a:gd name="connsiteX1" fmla="*/ 856686 w 1713371"/>
              <a:gd name="connsiteY1" fmla="*/ 0 h 1713371"/>
              <a:gd name="connsiteX2" fmla="*/ 1713372 w 1713371"/>
              <a:gd name="connsiteY2" fmla="*/ 856686 h 1713371"/>
              <a:gd name="connsiteX3" fmla="*/ 856686 w 1713371"/>
              <a:gd name="connsiteY3" fmla="*/ 1713372 h 1713371"/>
              <a:gd name="connsiteX4" fmla="*/ 0 w 1713371"/>
              <a:gd name="connsiteY4" fmla="*/ 856686 h 1713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371" h="1713371">
                <a:moveTo>
                  <a:pt x="0" y="856686"/>
                </a:moveTo>
                <a:cubicBezTo>
                  <a:pt x="0" y="383551"/>
                  <a:pt x="383551" y="0"/>
                  <a:pt x="856686" y="0"/>
                </a:cubicBezTo>
                <a:cubicBezTo>
                  <a:pt x="1329821" y="0"/>
                  <a:pt x="1713372" y="383551"/>
                  <a:pt x="1713372" y="856686"/>
                </a:cubicBezTo>
                <a:cubicBezTo>
                  <a:pt x="1713372" y="1329821"/>
                  <a:pt x="1329821" y="1713372"/>
                  <a:pt x="856686" y="1713372"/>
                </a:cubicBezTo>
                <a:cubicBezTo>
                  <a:pt x="383551" y="1713372"/>
                  <a:pt x="0" y="1329821"/>
                  <a:pt x="0" y="856686"/>
                </a:cubicBezTo>
                <a:close/>
              </a:path>
            </a:pathLst>
          </a:custGeom>
          <a:solidFill>
            <a:srgbClr val="C74BCA">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45210" tIns="281397" rIns="345210" bIns="281397" numCol="1" spcCol="1270" anchor="ctr" anchorCtr="0">
            <a:noAutofit/>
          </a:bodyPr>
          <a:lstStyle/>
          <a:p>
            <a:pPr lvl="0" algn="ctr" defTabSz="1066800" rtl="1">
              <a:lnSpc>
                <a:spcPct val="90000"/>
              </a:lnSpc>
              <a:spcBef>
                <a:spcPct val="0"/>
              </a:spcBef>
              <a:spcAft>
                <a:spcPct val="35000"/>
              </a:spcAft>
            </a:pPr>
            <a:r>
              <a:rPr lang="ar-EG" sz="2400" kern="1200" dirty="0" smtClean="0"/>
              <a:t>يهتم بالجودة العالية.</a:t>
            </a:r>
            <a:endParaRPr lang="ar-EG" sz="2400" kern="1200" dirty="0"/>
          </a:p>
        </p:txBody>
      </p:sp>
      <p:sp>
        <p:nvSpPr>
          <p:cNvPr id="7" name="Freeform 6"/>
          <p:cNvSpPr/>
          <p:nvPr/>
        </p:nvSpPr>
        <p:spPr>
          <a:xfrm>
            <a:off x="2921953" y="2572314"/>
            <a:ext cx="1713371" cy="1713371"/>
          </a:xfrm>
          <a:custGeom>
            <a:avLst/>
            <a:gdLst>
              <a:gd name="connsiteX0" fmla="*/ 0 w 1713371"/>
              <a:gd name="connsiteY0" fmla="*/ 856686 h 1713371"/>
              <a:gd name="connsiteX1" fmla="*/ 856686 w 1713371"/>
              <a:gd name="connsiteY1" fmla="*/ 0 h 1713371"/>
              <a:gd name="connsiteX2" fmla="*/ 1713372 w 1713371"/>
              <a:gd name="connsiteY2" fmla="*/ 856686 h 1713371"/>
              <a:gd name="connsiteX3" fmla="*/ 856686 w 1713371"/>
              <a:gd name="connsiteY3" fmla="*/ 1713372 h 1713371"/>
              <a:gd name="connsiteX4" fmla="*/ 0 w 1713371"/>
              <a:gd name="connsiteY4" fmla="*/ 856686 h 1713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371" h="1713371">
                <a:moveTo>
                  <a:pt x="0" y="856686"/>
                </a:moveTo>
                <a:cubicBezTo>
                  <a:pt x="0" y="383551"/>
                  <a:pt x="383551" y="0"/>
                  <a:pt x="856686" y="0"/>
                </a:cubicBezTo>
                <a:cubicBezTo>
                  <a:pt x="1329821" y="0"/>
                  <a:pt x="1713372" y="383551"/>
                  <a:pt x="1713372" y="856686"/>
                </a:cubicBezTo>
                <a:cubicBezTo>
                  <a:pt x="1713372" y="1329821"/>
                  <a:pt x="1329821" y="1713372"/>
                  <a:pt x="856686" y="1713372"/>
                </a:cubicBezTo>
                <a:cubicBezTo>
                  <a:pt x="383551" y="1713372"/>
                  <a:pt x="0" y="1329821"/>
                  <a:pt x="0" y="856686"/>
                </a:cubicBezTo>
                <a:close/>
              </a:path>
            </a:pathLst>
          </a:custGeom>
          <a:solidFill>
            <a:schemeClr val="accent2">
              <a:lumMod val="60000"/>
              <a:lumOff val="40000"/>
              <a:alpha val="50000"/>
            </a:scheme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45210" tIns="281397" rIns="345210" bIns="281397" numCol="1" spcCol="1270" anchor="ctr" anchorCtr="0">
            <a:noAutofit/>
          </a:bodyPr>
          <a:lstStyle/>
          <a:p>
            <a:pPr lvl="0" algn="ctr" defTabSz="1066800" rtl="1">
              <a:lnSpc>
                <a:spcPct val="90000"/>
              </a:lnSpc>
              <a:spcBef>
                <a:spcPct val="0"/>
              </a:spcBef>
              <a:spcAft>
                <a:spcPct val="35000"/>
              </a:spcAft>
            </a:pPr>
            <a:r>
              <a:rPr lang="ar-EG" sz="2400" kern="1200" dirty="0" smtClean="0"/>
              <a:t>متوجه نحو الفعالية.</a:t>
            </a:r>
            <a:endParaRPr lang="ar-EG" sz="2400" kern="1200" dirty="0"/>
          </a:p>
        </p:txBody>
      </p:sp>
      <p:sp>
        <p:nvSpPr>
          <p:cNvPr id="8" name="Freeform 7"/>
          <p:cNvSpPr/>
          <p:nvPr/>
        </p:nvSpPr>
        <p:spPr>
          <a:xfrm>
            <a:off x="1551255" y="2572314"/>
            <a:ext cx="1713371" cy="1713371"/>
          </a:xfrm>
          <a:custGeom>
            <a:avLst/>
            <a:gdLst>
              <a:gd name="connsiteX0" fmla="*/ 0 w 1713371"/>
              <a:gd name="connsiteY0" fmla="*/ 856686 h 1713371"/>
              <a:gd name="connsiteX1" fmla="*/ 856686 w 1713371"/>
              <a:gd name="connsiteY1" fmla="*/ 0 h 1713371"/>
              <a:gd name="connsiteX2" fmla="*/ 1713372 w 1713371"/>
              <a:gd name="connsiteY2" fmla="*/ 856686 h 1713371"/>
              <a:gd name="connsiteX3" fmla="*/ 856686 w 1713371"/>
              <a:gd name="connsiteY3" fmla="*/ 1713372 h 1713371"/>
              <a:gd name="connsiteX4" fmla="*/ 0 w 1713371"/>
              <a:gd name="connsiteY4" fmla="*/ 856686 h 1713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371" h="1713371">
                <a:moveTo>
                  <a:pt x="0" y="856686"/>
                </a:moveTo>
                <a:cubicBezTo>
                  <a:pt x="0" y="383551"/>
                  <a:pt x="383551" y="0"/>
                  <a:pt x="856686" y="0"/>
                </a:cubicBezTo>
                <a:cubicBezTo>
                  <a:pt x="1329821" y="0"/>
                  <a:pt x="1713372" y="383551"/>
                  <a:pt x="1713372" y="856686"/>
                </a:cubicBezTo>
                <a:cubicBezTo>
                  <a:pt x="1713372" y="1329821"/>
                  <a:pt x="1329821" y="1713372"/>
                  <a:pt x="856686" y="1713372"/>
                </a:cubicBezTo>
                <a:cubicBezTo>
                  <a:pt x="383551" y="1713372"/>
                  <a:pt x="0" y="1329821"/>
                  <a:pt x="0" y="856686"/>
                </a:cubicBezTo>
                <a:close/>
              </a:path>
            </a:pathLst>
          </a:custGeom>
          <a:solidFill>
            <a:srgbClr val="FFC00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45210" tIns="281397" rIns="345210" bIns="281397" numCol="1" spcCol="1270" anchor="ctr" anchorCtr="0">
            <a:noAutofit/>
          </a:bodyPr>
          <a:lstStyle/>
          <a:p>
            <a:pPr lvl="0" algn="ctr" defTabSz="1066800" rtl="1">
              <a:lnSpc>
                <a:spcPct val="90000"/>
              </a:lnSpc>
              <a:spcBef>
                <a:spcPct val="0"/>
              </a:spcBef>
              <a:spcAft>
                <a:spcPct val="35000"/>
              </a:spcAft>
            </a:pPr>
            <a:r>
              <a:rPr lang="ar-EG" sz="2400" kern="1200" dirty="0" smtClean="0"/>
              <a:t>يحل المشاكل بطرق مبتكرة.</a:t>
            </a:r>
            <a:endParaRPr lang="ar-EG" sz="2400" kern="1200" dirty="0"/>
          </a:p>
        </p:txBody>
      </p:sp>
      <p:sp>
        <p:nvSpPr>
          <p:cNvPr id="9" name="Freeform 8"/>
          <p:cNvSpPr/>
          <p:nvPr/>
        </p:nvSpPr>
        <p:spPr>
          <a:xfrm>
            <a:off x="180558" y="2572314"/>
            <a:ext cx="1713371" cy="1713371"/>
          </a:xfrm>
          <a:custGeom>
            <a:avLst/>
            <a:gdLst>
              <a:gd name="connsiteX0" fmla="*/ 0 w 1713371"/>
              <a:gd name="connsiteY0" fmla="*/ 856686 h 1713371"/>
              <a:gd name="connsiteX1" fmla="*/ 856686 w 1713371"/>
              <a:gd name="connsiteY1" fmla="*/ 0 h 1713371"/>
              <a:gd name="connsiteX2" fmla="*/ 1713372 w 1713371"/>
              <a:gd name="connsiteY2" fmla="*/ 856686 h 1713371"/>
              <a:gd name="connsiteX3" fmla="*/ 856686 w 1713371"/>
              <a:gd name="connsiteY3" fmla="*/ 1713372 h 1713371"/>
              <a:gd name="connsiteX4" fmla="*/ 0 w 1713371"/>
              <a:gd name="connsiteY4" fmla="*/ 856686 h 1713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371" h="1713371">
                <a:moveTo>
                  <a:pt x="0" y="856686"/>
                </a:moveTo>
                <a:cubicBezTo>
                  <a:pt x="0" y="383551"/>
                  <a:pt x="383551" y="0"/>
                  <a:pt x="856686" y="0"/>
                </a:cubicBezTo>
                <a:cubicBezTo>
                  <a:pt x="1329821" y="0"/>
                  <a:pt x="1713372" y="383551"/>
                  <a:pt x="1713372" y="856686"/>
                </a:cubicBezTo>
                <a:cubicBezTo>
                  <a:pt x="1713372" y="1329821"/>
                  <a:pt x="1329821" y="1713372"/>
                  <a:pt x="856686" y="1713372"/>
                </a:cubicBezTo>
                <a:cubicBezTo>
                  <a:pt x="383551" y="1713372"/>
                  <a:pt x="0" y="1329821"/>
                  <a:pt x="0" y="856686"/>
                </a:cubicBezTo>
                <a:close/>
              </a:path>
            </a:pathLst>
          </a:custGeom>
          <a:solidFill>
            <a:schemeClr val="bg2">
              <a:lumMod val="75000"/>
              <a:alpha val="50000"/>
            </a:scheme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45210" tIns="281397" rIns="345210" bIns="281397" numCol="1" spcCol="1270" anchor="ctr" anchorCtr="0">
            <a:noAutofit/>
          </a:bodyPr>
          <a:lstStyle/>
          <a:p>
            <a:pPr lvl="0" algn="ctr" defTabSz="1066800" rtl="1">
              <a:lnSpc>
                <a:spcPct val="90000"/>
              </a:lnSpc>
              <a:spcBef>
                <a:spcPct val="0"/>
              </a:spcBef>
              <a:spcAft>
                <a:spcPct val="35000"/>
              </a:spcAft>
            </a:pPr>
            <a:r>
              <a:rPr lang="ar-EG" sz="2400" kern="1200" dirty="0" smtClean="0"/>
              <a:t>مقنع. </a:t>
            </a:r>
            <a:endParaRPr lang="ar-EG" sz="2400" kern="1200" dirty="0"/>
          </a:p>
        </p:txBody>
      </p:sp>
    </p:spTree>
    <p:extLst>
      <p:ext uri="{BB962C8B-B14F-4D97-AF65-F5344CB8AC3E}">
        <p14:creationId xmlns:p14="http://schemas.microsoft.com/office/powerpoint/2010/main" val="3673528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arn(inVertical)">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barn(inVertical)">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أنواع المشروعات الصغيرة من حيث النشاط</a:t>
            </a:r>
            <a:endParaRPr lang="ar-EG" sz="3200" b="1" dirty="0">
              <a:solidFill>
                <a:schemeClr val="bg1"/>
              </a:solidFill>
            </a:endParaRPr>
          </a:p>
        </p:txBody>
      </p:sp>
      <p:sp>
        <p:nvSpPr>
          <p:cNvPr id="4" name="Freeform 3"/>
          <p:cNvSpPr/>
          <p:nvPr/>
        </p:nvSpPr>
        <p:spPr>
          <a:xfrm>
            <a:off x="594278" y="2329317"/>
            <a:ext cx="8226193" cy="2570685"/>
          </a:xfrm>
          <a:custGeom>
            <a:avLst/>
            <a:gdLst>
              <a:gd name="connsiteX0" fmla="*/ 0 w 8226193"/>
              <a:gd name="connsiteY0" fmla="*/ 0 h 2570685"/>
              <a:gd name="connsiteX1" fmla="*/ 8226193 w 8226193"/>
              <a:gd name="connsiteY1" fmla="*/ 0 h 2570685"/>
              <a:gd name="connsiteX2" fmla="*/ 8226193 w 8226193"/>
              <a:gd name="connsiteY2" fmla="*/ 2570685 h 2570685"/>
              <a:gd name="connsiteX3" fmla="*/ 0 w 8226193"/>
              <a:gd name="connsiteY3" fmla="*/ 2570685 h 2570685"/>
              <a:gd name="connsiteX4" fmla="*/ 0 w 8226193"/>
              <a:gd name="connsiteY4" fmla="*/ 0 h 2570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6193" h="2570685">
                <a:moveTo>
                  <a:pt x="0" y="0"/>
                </a:moveTo>
                <a:lnTo>
                  <a:pt x="8226193" y="0"/>
                </a:lnTo>
                <a:lnTo>
                  <a:pt x="8226193" y="2570685"/>
                </a:lnTo>
                <a:lnTo>
                  <a:pt x="0" y="2570685"/>
                </a:lnTo>
                <a:lnTo>
                  <a:pt x="0" y="0"/>
                </a:lnTo>
                <a:close/>
              </a:path>
            </a:pathLst>
          </a:custGeom>
          <a:solidFill>
            <a:srgbClr val="00B050">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741211" tIns="91440" rIns="91440" bIns="91440" numCol="1" spcCol="1270" anchor="t" anchorCtr="0">
            <a:noAutofit/>
          </a:bodyPr>
          <a:lstStyle/>
          <a:p>
            <a:pPr lvl="0" algn="ctr" defTabSz="1066800" rtl="1">
              <a:lnSpc>
                <a:spcPct val="90000"/>
              </a:lnSpc>
              <a:spcBef>
                <a:spcPct val="0"/>
              </a:spcBef>
              <a:spcAft>
                <a:spcPct val="35000"/>
              </a:spcAft>
            </a:pPr>
            <a:r>
              <a:rPr lang="ar-EG" sz="1050" b="1" kern="1200" dirty="0" smtClean="0">
                <a:solidFill>
                  <a:srgbClr val="FF0000"/>
                </a:solidFill>
              </a:rPr>
              <a:t> </a:t>
            </a:r>
            <a:endParaRPr lang="ar-EG" sz="1400" b="1" kern="1200" dirty="0" smtClean="0">
              <a:solidFill>
                <a:srgbClr val="FF0000"/>
              </a:solidFill>
            </a:endParaRPr>
          </a:p>
          <a:p>
            <a:pPr lvl="0" algn="ctr" defTabSz="1066800" rtl="1">
              <a:lnSpc>
                <a:spcPct val="90000"/>
              </a:lnSpc>
              <a:spcBef>
                <a:spcPct val="0"/>
              </a:spcBef>
              <a:spcAft>
                <a:spcPct val="35000"/>
              </a:spcAft>
            </a:pPr>
            <a:r>
              <a:rPr lang="ar-EG" sz="2400" b="1" kern="1200" dirty="0" smtClean="0">
                <a:solidFill>
                  <a:srgbClr val="FF0000"/>
                </a:solidFill>
              </a:rPr>
              <a:t>إنتاجية</a:t>
            </a:r>
            <a:endParaRPr lang="ar-EG" sz="2400" b="1" kern="1200" dirty="0">
              <a:solidFill>
                <a:srgbClr val="FF0000"/>
              </a:solidFill>
            </a:endParaRPr>
          </a:p>
          <a:p>
            <a:pPr marL="228600" lvl="1" indent="-228600" algn="r" defTabSz="1066800" rtl="1">
              <a:lnSpc>
                <a:spcPct val="90000"/>
              </a:lnSpc>
              <a:spcBef>
                <a:spcPct val="0"/>
              </a:spcBef>
              <a:spcAft>
                <a:spcPct val="15000"/>
              </a:spcAft>
              <a:buChar char="••"/>
            </a:pPr>
            <a:r>
              <a:rPr lang="ar-EG" sz="2400" kern="1200" dirty="0" smtClean="0"/>
              <a:t>أساسها التحويل.</a:t>
            </a:r>
          </a:p>
          <a:p>
            <a:pPr marL="228600" lvl="1" indent="-228600" algn="r" defTabSz="1066800" rtl="1">
              <a:lnSpc>
                <a:spcPct val="90000"/>
              </a:lnSpc>
              <a:spcBef>
                <a:spcPct val="0"/>
              </a:spcBef>
              <a:spcAft>
                <a:spcPct val="15000"/>
              </a:spcAft>
              <a:buChar char="••"/>
            </a:pPr>
            <a:endParaRPr lang="ar-EG" sz="1050" kern="1200" dirty="0"/>
          </a:p>
          <a:p>
            <a:pPr marL="228600" lvl="1" indent="-228600" algn="r" defTabSz="1066800" rtl="1">
              <a:lnSpc>
                <a:spcPct val="90000"/>
              </a:lnSpc>
              <a:spcBef>
                <a:spcPct val="0"/>
              </a:spcBef>
              <a:spcAft>
                <a:spcPct val="15000"/>
              </a:spcAft>
              <a:buChar char="••"/>
            </a:pPr>
            <a:r>
              <a:rPr lang="ar-EG" sz="2400" kern="1200" dirty="0" smtClean="0"/>
              <a:t>بمعني تحويل خامة إلى منتج نهائي أو وسيط والقيمة المضافة . </a:t>
            </a:r>
          </a:p>
          <a:p>
            <a:pPr marL="228600" lvl="1" indent="-228600" algn="r" defTabSz="1066800" rtl="1">
              <a:lnSpc>
                <a:spcPct val="90000"/>
              </a:lnSpc>
              <a:spcBef>
                <a:spcPct val="0"/>
              </a:spcBef>
              <a:spcAft>
                <a:spcPct val="15000"/>
              </a:spcAft>
              <a:buChar char="••"/>
            </a:pPr>
            <a:endParaRPr lang="ar-EG" sz="1050" kern="1200" dirty="0"/>
          </a:p>
          <a:p>
            <a:pPr marL="228600" lvl="1" indent="-228600" algn="r" defTabSz="1066800" rtl="1">
              <a:lnSpc>
                <a:spcPct val="90000"/>
              </a:lnSpc>
              <a:spcBef>
                <a:spcPct val="0"/>
              </a:spcBef>
              <a:spcAft>
                <a:spcPct val="15000"/>
              </a:spcAft>
              <a:buChar char="••"/>
            </a:pPr>
            <a:r>
              <a:rPr lang="ar-EG" sz="2400" kern="1200" dirty="0" smtClean="0"/>
              <a:t>بمعنى زيادة قيمة المخرجات (الناتج) عن المدخلات (عناصر الإنتاج). </a:t>
            </a:r>
            <a:endParaRPr lang="ar-EG" sz="2400" kern="1200" dirty="0"/>
          </a:p>
        </p:txBody>
      </p:sp>
      <p:sp>
        <p:nvSpPr>
          <p:cNvPr id="5" name="Rectangle 4"/>
          <p:cNvSpPr/>
          <p:nvPr/>
        </p:nvSpPr>
        <p:spPr>
          <a:xfrm>
            <a:off x="251520" y="1957996"/>
            <a:ext cx="1799479" cy="2699219"/>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309108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barn(inVertical)">
                                      <p:cBhvr>
                                        <p:cTn id="19" dur="5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
                                            <p:txEl>
                                              <p:pRg st="4" end="4"/>
                                            </p:txEl>
                                          </p:spTgt>
                                        </p:tgtEl>
                                        <p:attrNameLst>
                                          <p:attrName>style.visibility</p:attrName>
                                        </p:attrNameLst>
                                      </p:cBhvr>
                                      <p:to>
                                        <p:strVal val="visible"/>
                                      </p:to>
                                    </p:set>
                                    <p:animEffect transition="in" filter="barn(inVertical)">
                                      <p:cBhvr>
                                        <p:cTn id="24" dur="500"/>
                                        <p:tgtEl>
                                          <p:spTgt spid="4">
                                            <p:txEl>
                                              <p:pRg st="4" end="4"/>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4">
                                            <p:txEl>
                                              <p:pRg st="6" end="6"/>
                                            </p:txEl>
                                          </p:spTgt>
                                        </p:tgtEl>
                                        <p:attrNameLst>
                                          <p:attrName>style.visibility</p:attrName>
                                        </p:attrNameLst>
                                      </p:cBhvr>
                                      <p:to>
                                        <p:strVal val="visible"/>
                                      </p:to>
                                    </p:set>
                                    <p:animEffect transition="in" filter="barn(inVertical)">
                                      <p:cBhvr>
                                        <p:cTn id="29"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ويمكن تحديد هذة الكفايات بأنها</a:t>
            </a:r>
          </a:p>
        </p:txBody>
      </p:sp>
      <p:sp>
        <p:nvSpPr>
          <p:cNvPr id="4" name="Freeform 3"/>
          <p:cNvSpPr/>
          <p:nvPr/>
        </p:nvSpPr>
        <p:spPr>
          <a:xfrm>
            <a:off x="183782" y="2132855"/>
            <a:ext cx="8093524" cy="844544"/>
          </a:xfrm>
          <a:custGeom>
            <a:avLst/>
            <a:gdLst>
              <a:gd name="connsiteX0" fmla="*/ 0 w 8093524"/>
              <a:gd name="connsiteY0" fmla="*/ 0 h 844544"/>
              <a:gd name="connsiteX1" fmla="*/ 8093524 w 8093524"/>
              <a:gd name="connsiteY1" fmla="*/ 0 h 844544"/>
              <a:gd name="connsiteX2" fmla="*/ 8093524 w 8093524"/>
              <a:gd name="connsiteY2" fmla="*/ 844544 h 844544"/>
              <a:gd name="connsiteX3" fmla="*/ 0 w 8093524"/>
              <a:gd name="connsiteY3" fmla="*/ 844544 h 844544"/>
              <a:gd name="connsiteX4" fmla="*/ 0 w 8093524"/>
              <a:gd name="connsiteY4" fmla="*/ 0 h 844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3524" h="844544">
                <a:moveTo>
                  <a:pt x="0" y="0"/>
                </a:moveTo>
                <a:lnTo>
                  <a:pt x="8093524" y="0"/>
                </a:lnTo>
                <a:lnTo>
                  <a:pt x="8093524" y="844544"/>
                </a:lnTo>
                <a:lnTo>
                  <a:pt x="0" y="844544"/>
                </a:lnTo>
                <a:lnTo>
                  <a:pt x="0" y="0"/>
                </a:lnTo>
                <a:close/>
              </a:path>
            </a:pathLst>
          </a:custGeom>
          <a:solidFill>
            <a:schemeClr val="accent2">
              <a:lumMod val="60000"/>
              <a:lumOff val="4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6680" tIns="106680" rIns="106680" bIns="106680" numCol="1" spcCol="1270" anchor="b" anchorCtr="0">
            <a:noAutofit/>
          </a:bodyPr>
          <a:lstStyle/>
          <a:p>
            <a:pPr lvl="0" algn="ctr" defTabSz="1244600" rtl="1">
              <a:lnSpc>
                <a:spcPct val="90000"/>
              </a:lnSpc>
              <a:spcBef>
                <a:spcPct val="0"/>
              </a:spcBef>
              <a:spcAft>
                <a:spcPct val="35000"/>
              </a:spcAft>
            </a:pPr>
            <a:r>
              <a:rPr lang="ar-EG" sz="2800" b="1" kern="1200" dirty="0" smtClean="0">
                <a:solidFill>
                  <a:schemeClr val="bg1"/>
                </a:solidFill>
              </a:rPr>
              <a:t>المعرفة والمهارة فقط</a:t>
            </a:r>
            <a:endParaRPr lang="ar-EG" sz="2800" b="1" kern="1200" dirty="0">
              <a:solidFill>
                <a:schemeClr val="bg1"/>
              </a:solidFill>
            </a:endParaRPr>
          </a:p>
        </p:txBody>
      </p:sp>
      <p:sp>
        <p:nvSpPr>
          <p:cNvPr id="5" name="Chevron 4"/>
          <p:cNvSpPr/>
          <p:nvPr/>
        </p:nvSpPr>
        <p:spPr>
          <a:xfrm>
            <a:off x="174637" y="2955311"/>
            <a:ext cx="1893884" cy="2256264"/>
          </a:xfrm>
          <a:prstGeom prst="chevron">
            <a:avLst>
              <a:gd name="adj" fmla="val 70610"/>
            </a:avLst>
          </a:prstGeom>
          <a:solidFill>
            <a:srgbClr val="FFFF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Chevron 5"/>
          <p:cNvSpPr/>
          <p:nvPr/>
        </p:nvSpPr>
        <p:spPr>
          <a:xfrm>
            <a:off x="1312226" y="2955311"/>
            <a:ext cx="1893884" cy="2256264"/>
          </a:xfrm>
          <a:prstGeom prst="chevron">
            <a:avLst>
              <a:gd name="adj" fmla="val 70610"/>
            </a:avLst>
          </a:prstGeom>
          <a:solidFill>
            <a:srgbClr val="C7F9A5"/>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Chevron 6"/>
          <p:cNvSpPr/>
          <p:nvPr/>
        </p:nvSpPr>
        <p:spPr>
          <a:xfrm>
            <a:off x="2450716" y="2955311"/>
            <a:ext cx="1893884" cy="2256264"/>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Chevron 7"/>
          <p:cNvSpPr/>
          <p:nvPr/>
        </p:nvSpPr>
        <p:spPr>
          <a:xfrm>
            <a:off x="3588305" y="2955311"/>
            <a:ext cx="1893884" cy="2256264"/>
          </a:xfrm>
          <a:prstGeom prst="chevron">
            <a:avLst>
              <a:gd name="adj" fmla="val 70610"/>
            </a:avLst>
          </a:prstGeom>
          <a:solidFill>
            <a:schemeClr val="accent3">
              <a:lumMod val="5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Chevron 8"/>
          <p:cNvSpPr/>
          <p:nvPr/>
        </p:nvSpPr>
        <p:spPr>
          <a:xfrm>
            <a:off x="4643899" y="2961007"/>
            <a:ext cx="1893884" cy="2256264"/>
          </a:xfrm>
          <a:prstGeom prst="chevron">
            <a:avLst>
              <a:gd name="adj" fmla="val 70610"/>
            </a:avLst>
          </a:pr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Chevron 9"/>
          <p:cNvSpPr/>
          <p:nvPr/>
        </p:nvSpPr>
        <p:spPr>
          <a:xfrm>
            <a:off x="5781489" y="2961007"/>
            <a:ext cx="1893884" cy="2256264"/>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Chevron 10"/>
          <p:cNvSpPr/>
          <p:nvPr/>
        </p:nvSpPr>
        <p:spPr>
          <a:xfrm>
            <a:off x="6919978" y="2961007"/>
            <a:ext cx="1893884" cy="2256264"/>
          </a:xfrm>
          <a:prstGeom prst="chevron">
            <a:avLst>
              <a:gd name="adj" fmla="val 70610"/>
            </a:avLst>
          </a:prstGeom>
          <a:solidFill>
            <a:srgbClr val="92D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189722" y="3180938"/>
            <a:ext cx="8198740" cy="1805011"/>
          </a:xfrm>
          <a:custGeom>
            <a:avLst/>
            <a:gdLst>
              <a:gd name="connsiteX0" fmla="*/ 0 w 8198740"/>
              <a:gd name="connsiteY0" fmla="*/ 0 h 1805011"/>
              <a:gd name="connsiteX1" fmla="*/ 8198740 w 8198740"/>
              <a:gd name="connsiteY1" fmla="*/ 0 h 1805011"/>
              <a:gd name="connsiteX2" fmla="*/ 8198740 w 8198740"/>
              <a:gd name="connsiteY2" fmla="*/ 1805011 h 1805011"/>
              <a:gd name="connsiteX3" fmla="*/ 0 w 8198740"/>
              <a:gd name="connsiteY3" fmla="*/ 1805011 h 1805011"/>
              <a:gd name="connsiteX4" fmla="*/ 0 w 8198740"/>
              <a:gd name="connsiteY4" fmla="*/ 0 h 180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8740" h="1805011">
                <a:moveTo>
                  <a:pt x="0" y="0"/>
                </a:moveTo>
                <a:lnTo>
                  <a:pt x="8198740" y="0"/>
                </a:lnTo>
                <a:lnTo>
                  <a:pt x="8198740" y="1805011"/>
                </a:lnTo>
                <a:lnTo>
                  <a:pt x="0" y="1805011"/>
                </a:lnTo>
                <a:lnTo>
                  <a:pt x="0" y="0"/>
                </a:lnTo>
                <a:close/>
              </a:path>
            </a:pathLst>
          </a:cu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justLow" defTabSz="1066800" rtl="1">
              <a:lnSpc>
                <a:spcPct val="90000"/>
              </a:lnSpc>
              <a:spcBef>
                <a:spcPct val="0"/>
              </a:spcBef>
              <a:spcAft>
                <a:spcPct val="35000"/>
              </a:spcAft>
            </a:pPr>
            <a:endParaRPr lang="ar-EG" sz="2400" kern="1200" dirty="0"/>
          </a:p>
          <a:p>
            <a:pPr lvl="0" algn="ctr" defTabSz="1066800" rtl="1">
              <a:lnSpc>
                <a:spcPct val="90000"/>
              </a:lnSpc>
              <a:spcBef>
                <a:spcPct val="0"/>
              </a:spcBef>
              <a:spcAft>
                <a:spcPct val="35000"/>
              </a:spcAft>
            </a:pPr>
            <a:r>
              <a:rPr lang="ar-EG" sz="2400" kern="1200" dirty="0" smtClean="0"/>
              <a:t>من غير المحتمل لشخص يتمتع بالمعرفة والمهارات فحسب، أن يستمر فى مؤسسته لوقت طويل، حتى ولو تمكن من البدء فيها، فالشخص الذى يفتقر إلى الميزات مثلاً، قد يظهر قدرة ضئيلة على المثابرة إذا واجهته عوائق أساسية، أو قد لا يتنبه للفرص المتاحة أمامه، أو قد يفوته انتهازها، أو قد لا يرغب ببساطة فى اتخاذ مخاطرة مدروسة للخوض فى مؤسسة معينة.</a:t>
            </a:r>
          </a:p>
          <a:p>
            <a:pPr lvl="0" algn="justLow" defTabSz="1066800" rtl="1">
              <a:lnSpc>
                <a:spcPct val="90000"/>
              </a:lnSpc>
              <a:spcBef>
                <a:spcPct val="0"/>
              </a:spcBef>
              <a:spcAft>
                <a:spcPct val="35000"/>
              </a:spcAft>
            </a:pPr>
            <a:endParaRPr lang="ar-EG" sz="2400" kern="1200" dirty="0"/>
          </a:p>
        </p:txBody>
      </p:sp>
    </p:spTree>
    <p:extLst>
      <p:ext uri="{BB962C8B-B14F-4D97-AF65-F5344CB8AC3E}">
        <p14:creationId xmlns:p14="http://schemas.microsoft.com/office/powerpoint/2010/main" val="3670296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par>
                                <p:cTn id="13" presetID="2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22" presetClass="entr" presetSubtype="4"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down)">
                                      <p:cBhvr>
                                        <p:cTn id="18" dur="500"/>
                                        <p:tgtEl>
                                          <p:spTgt spid="7"/>
                                        </p:tgtEl>
                                      </p:cBhvr>
                                    </p:animEffect>
                                  </p:childTnLst>
                                </p:cTn>
                              </p:par>
                              <p:par>
                                <p:cTn id="19" presetID="22" presetClass="entr" presetSubtype="4"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down)">
                                      <p:cBhvr>
                                        <p:cTn id="21" dur="500"/>
                                        <p:tgtEl>
                                          <p:spTgt spid="8"/>
                                        </p:tgtEl>
                                      </p:cBhvr>
                                    </p:animEffect>
                                  </p:childTnLst>
                                </p:cTn>
                              </p:par>
                              <p:par>
                                <p:cTn id="22" presetID="22" presetClass="entr" presetSubtype="4"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down)">
                                      <p:cBhvr>
                                        <p:cTn id="24" dur="500"/>
                                        <p:tgtEl>
                                          <p:spTgt spid="9"/>
                                        </p:tgtEl>
                                      </p:cBhvr>
                                    </p:animEffect>
                                  </p:childTnLst>
                                </p:cTn>
                              </p:par>
                              <p:par>
                                <p:cTn id="25" presetID="22" presetClass="entr" presetSubtype="4"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down)">
                                      <p:cBhvr>
                                        <p:cTn id="27" dur="500"/>
                                        <p:tgtEl>
                                          <p:spTgt spid="10"/>
                                        </p:tgtEl>
                                      </p:cBhvr>
                                    </p:animEffect>
                                  </p:childTnLst>
                                </p:cTn>
                              </p:par>
                              <p:par>
                                <p:cTn id="28" presetID="22" presetClass="entr" presetSubtype="4" fill="hold"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down)">
                                      <p:cBhvr>
                                        <p:cTn id="30" dur="500"/>
                                        <p:tgtEl>
                                          <p:spTgt spid="11"/>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down)">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ويمكن تحديد هذة الكفايات بأنها</a:t>
            </a:r>
          </a:p>
        </p:txBody>
      </p:sp>
      <p:sp>
        <p:nvSpPr>
          <p:cNvPr id="4" name="Freeform 3"/>
          <p:cNvSpPr/>
          <p:nvPr/>
        </p:nvSpPr>
        <p:spPr>
          <a:xfrm>
            <a:off x="183782" y="2132855"/>
            <a:ext cx="8093524" cy="844544"/>
          </a:xfrm>
          <a:custGeom>
            <a:avLst/>
            <a:gdLst>
              <a:gd name="connsiteX0" fmla="*/ 0 w 8093524"/>
              <a:gd name="connsiteY0" fmla="*/ 0 h 844544"/>
              <a:gd name="connsiteX1" fmla="*/ 8093524 w 8093524"/>
              <a:gd name="connsiteY1" fmla="*/ 0 h 844544"/>
              <a:gd name="connsiteX2" fmla="*/ 8093524 w 8093524"/>
              <a:gd name="connsiteY2" fmla="*/ 844544 h 844544"/>
              <a:gd name="connsiteX3" fmla="*/ 0 w 8093524"/>
              <a:gd name="connsiteY3" fmla="*/ 844544 h 844544"/>
              <a:gd name="connsiteX4" fmla="*/ 0 w 8093524"/>
              <a:gd name="connsiteY4" fmla="*/ 0 h 844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3524" h="844544">
                <a:moveTo>
                  <a:pt x="0" y="0"/>
                </a:moveTo>
                <a:lnTo>
                  <a:pt x="8093524" y="0"/>
                </a:lnTo>
                <a:lnTo>
                  <a:pt x="8093524" y="844544"/>
                </a:lnTo>
                <a:lnTo>
                  <a:pt x="0" y="844544"/>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6680" tIns="106680" rIns="106680" bIns="106680" numCol="1" spcCol="1270" anchor="b" anchorCtr="0">
            <a:noAutofit/>
          </a:bodyPr>
          <a:lstStyle/>
          <a:p>
            <a:pPr lvl="0" algn="ctr" defTabSz="1244600" rtl="1">
              <a:lnSpc>
                <a:spcPct val="90000"/>
              </a:lnSpc>
              <a:spcBef>
                <a:spcPct val="0"/>
              </a:spcBef>
              <a:spcAft>
                <a:spcPct val="35000"/>
              </a:spcAft>
            </a:pPr>
            <a:r>
              <a:rPr lang="ar-EG" sz="2800" b="1" kern="1200" dirty="0" smtClean="0">
                <a:solidFill>
                  <a:schemeClr val="bg1"/>
                </a:solidFill>
              </a:rPr>
              <a:t>المعرفة والميزات فقط</a:t>
            </a:r>
            <a:endParaRPr lang="ar-EG" sz="2800" b="1" kern="1200" dirty="0">
              <a:solidFill>
                <a:schemeClr val="bg1"/>
              </a:solidFill>
            </a:endParaRPr>
          </a:p>
        </p:txBody>
      </p:sp>
      <p:sp>
        <p:nvSpPr>
          <p:cNvPr id="5" name="Chevron 4"/>
          <p:cNvSpPr/>
          <p:nvPr/>
        </p:nvSpPr>
        <p:spPr>
          <a:xfrm>
            <a:off x="174637" y="2955311"/>
            <a:ext cx="1893884" cy="2256264"/>
          </a:xfrm>
          <a:prstGeom prst="chevron">
            <a:avLst>
              <a:gd name="adj" fmla="val 70610"/>
            </a:avLst>
          </a:prstGeom>
          <a:solidFill>
            <a:srgbClr val="FFFF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Chevron 5"/>
          <p:cNvSpPr/>
          <p:nvPr/>
        </p:nvSpPr>
        <p:spPr>
          <a:xfrm>
            <a:off x="1312226" y="2955311"/>
            <a:ext cx="1893884" cy="2256264"/>
          </a:xfrm>
          <a:prstGeom prst="chevron">
            <a:avLst>
              <a:gd name="adj" fmla="val 70610"/>
            </a:avLst>
          </a:prstGeom>
          <a:solidFill>
            <a:srgbClr val="C7F9A5"/>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Chevron 6"/>
          <p:cNvSpPr/>
          <p:nvPr/>
        </p:nvSpPr>
        <p:spPr>
          <a:xfrm>
            <a:off x="2450716" y="2955311"/>
            <a:ext cx="1893884" cy="2256264"/>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Chevron 7"/>
          <p:cNvSpPr/>
          <p:nvPr/>
        </p:nvSpPr>
        <p:spPr>
          <a:xfrm>
            <a:off x="3588305" y="2955311"/>
            <a:ext cx="1893884" cy="2256264"/>
          </a:xfrm>
          <a:prstGeom prst="chevron">
            <a:avLst>
              <a:gd name="adj" fmla="val 70610"/>
            </a:avLst>
          </a:prstGeom>
          <a:solidFill>
            <a:schemeClr val="accent3">
              <a:lumMod val="5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Chevron 8"/>
          <p:cNvSpPr/>
          <p:nvPr/>
        </p:nvSpPr>
        <p:spPr>
          <a:xfrm>
            <a:off x="4643899" y="2961007"/>
            <a:ext cx="1893884" cy="2256264"/>
          </a:xfrm>
          <a:prstGeom prst="chevron">
            <a:avLst>
              <a:gd name="adj" fmla="val 70610"/>
            </a:avLst>
          </a:pr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Chevron 9"/>
          <p:cNvSpPr/>
          <p:nvPr/>
        </p:nvSpPr>
        <p:spPr>
          <a:xfrm>
            <a:off x="5781489" y="2961007"/>
            <a:ext cx="1893884" cy="2256264"/>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Chevron 10"/>
          <p:cNvSpPr/>
          <p:nvPr/>
        </p:nvSpPr>
        <p:spPr>
          <a:xfrm>
            <a:off x="6919978" y="2961007"/>
            <a:ext cx="1893884" cy="2256264"/>
          </a:xfrm>
          <a:prstGeom prst="chevron">
            <a:avLst>
              <a:gd name="adj" fmla="val 70610"/>
            </a:avLst>
          </a:prstGeom>
          <a:solidFill>
            <a:srgbClr val="92D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189722" y="3180938"/>
            <a:ext cx="8198740" cy="1805011"/>
          </a:xfrm>
          <a:custGeom>
            <a:avLst/>
            <a:gdLst>
              <a:gd name="connsiteX0" fmla="*/ 0 w 8198740"/>
              <a:gd name="connsiteY0" fmla="*/ 0 h 1805011"/>
              <a:gd name="connsiteX1" fmla="*/ 8198740 w 8198740"/>
              <a:gd name="connsiteY1" fmla="*/ 0 h 1805011"/>
              <a:gd name="connsiteX2" fmla="*/ 8198740 w 8198740"/>
              <a:gd name="connsiteY2" fmla="*/ 1805011 h 1805011"/>
              <a:gd name="connsiteX3" fmla="*/ 0 w 8198740"/>
              <a:gd name="connsiteY3" fmla="*/ 1805011 h 1805011"/>
              <a:gd name="connsiteX4" fmla="*/ 0 w 8198740"/>
              <a:gd name="connsiteY4" fmla="*/ 0 h 180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8740" h="1805011">
                <a:moveTo>
                  <a:pt x="0" y="0"/>
                </a:moveTo>
                <a:lnTo>
                  <a:pt x="8198740" y="0"/>
                </a:lnTo>
                <a:lnTo>
                  <a:pt x="8198740" y="1805011"/>
                </a:lnTo>
                <a:lnTo>
                  <a:pt x="0" y="1805011"/>
                </a:lnTo>
                <a:lnTo>
                  <a:pt x="0" y="0"/>
                </a:lnTo>
                <a:close/>
              </a:path>
            </a:pathLst>
          </a:cu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justLow" defTabSz="1066800" rtl="1">
              <a:lnSpc>
                <a:spcPct val="90000"/>
              </a:lnSpc>
              <a:spcBef>
                <a:spcPct val="0"/>
              </a:spcBef>
              <a:spcAft>
                <a:spcPct val="35000"/>
              </a:spcAft>
            </a:pPr>
            <a:r>
              <a:rPr lang="ar-EG" sz="2400" kern="1200" dirty="0" smtClean="0"/>
              <a:t>إن الشخص الذى لا يملك سوى المعرفة والميزات الشخصية قد لا يجد شيئاً ذا قيمة يمكنه تطبيقه عليها ما لم يكن يتمتع بالمهارات التقنية، أو قد يجد نفسه كثير الاعتماد على الآخرين، وبالتالى ضعيفاً للغاية. وقد يكمن الحل فى إيجاد شريك أو توظيف أشخاص يتمتعون بالمهارات المطلوبة.</a:t>
            </a:r>
            <a:endParaRPr lang="ar-EG" sz="2400" kern="1200" dirty="0"/>
          </a:p>
          <a:p>
            <a:pPr lvl="0" algn="justLow" defTabSz="1066800" rtl="1">
              <a:lnSpc>
                <a:spcPct val="90000"/>
              </a:lnSpc>
              <a:spcBef>
                <a:spcPct val="0"/>
              </a:spcBef>
              <a:spcAft>
                <a:spcPct val="35000"/>
              </a:spcAft>
            </a:pPr>
            <a:endParaRPr lang="ar-EG" sz="2400" kern="1200" dirty="0"/>
          </a:p>
        </p:txBody>
      </p:sp>
    </p:spTree>
    <p:extLst>
      <p:ext uri="{BB962C8B-B14F-4D97-AF65-F5344CB8AC3E}">
        <p14:creationId xmlns:p14="http://schemas.microsoft.com/office/powerpoint/2010/main" val="3721258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par>
                                <p:cTn id="13" presetID="6"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circle(in)">
                                      <p:cBhvr>
                                        <p:cTn id="15" dur="2000"/>
                                        <p:tgtEl>
                                          <p:spTgt spid="6"/>
                                        </p:tgtEl>
                                      </p:cBhvr>
                                    </p:animEffect>
                                  </p:childTnLst>
                                </p:cTn>
                              </p:par>
                              <p:par>
                                <p:cTn id="16" presetID="6" presetClass="entr" presetSubtype="16"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par>
                                <p:cTn id="19" presetID="6" presetClass="entr" presetSubtype="16"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circle(in)">
                                      <p:cBhvr>
                                        <p:cTn id="21" dur="2000"/>
                                        <p:tgtEl>
                                          <p:spTgt spid="8"/>
                                        </p:tgtEl>
                                      </p:cBhvr>
                                    </p:animEffect>
                                  </p:childTnLst>
                                </p:cTn>
                              </p:par>
                              <p:par>
                                <p:cTn id="22" presetID="6" presetClass="entr" presetSubtype="16"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circle(in)">
                                      <p:cBhvr>
                                        <p:cTn id="24" dur="2000"/>
                                        <p:tgtEl>
                                          <p:spTgt spid="9"/>
                                        </p:tgtEl>
                                      </p:cBhvr>
                                    </p:animEffect>
                                  </p:childTnLst>
                                </p:cTn>
                              </p:par>
                              <p:par>
                                <p:cTn id="25" presetID="6" presetClass="entr" presetSubtype="16"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circle(in)">
                                      <p:cBhvr>
                                        <p:cTn id="27" dur="2000"/>
                                        <p:tgtEl>
                                          <p:spTgt spid="10"/>
                                        </p:tgtEl>
                                      </p:cBhvr>
                                    </p:animEffect>
                                  </p:childTnLst>
                                </p:cTn>
                              </p:par>
                              <p:par>
                                <p:cTn id="28" presetID="6" presetClass="entr" presetSubtype="16" fill="hold"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circle(in)">
                                      <p:cBhvr>
                                        <p:cTn id="30" dur="2000"/>
                                        <p:tgtEl>
                                          <p:spTgt spid="11"/>
                                        </p:tgtEl>
                                      </p:cBhvr>
                                    </p:animEffect>
                                  </p:childTnLst>
                                </p:cTn>
                              </p:par>
                              <p:par>
                                <p:cTn id="31" presetID="6" presetClass="entr" presetSubtype="16"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circle(in)">
                                      <p:cBhvr>
                                        <p:cTn id="33"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ويمكن تحديد هذة الكفايات بأنها</a:t>
            </a:r>
          </a:p>
        </p:txBody>
      </p:sp>
      <p:sp>
        <p:nvSpPr>
          <p:cNvPr id="4" name="Freeform 3"/>
          <p:cNvSpPr/>
          <p:nvPr/>
        </p:nvSpPr>
        <p:spPr>
          <a:xfrm>
            <a:off x="183782" y="2132855"/>
            <a:ext cx="8093524" cy="844544"/>
          </a:xfrm>
          <a:custGeom>
            <a:avLst/>
            <a:gdLst>
              <a:gd name="connsiteX0" fmla="*/ 0 w 8093524"/>
              <a:gd name="connsiteY0" fmla="*/ 0 h 844544"/>
              <a:gd name="connsiteX1" fmla="*/ 8093524 w 8093524"/>
              <a:gd name="connsiteY1" fmla="*/ 0 h 844544"/>
              <a:gd name="connsiteX2" fmla="*/ 8093524 w 8093524"/>
              <a:gd name="connsiteY2" fmla="*/ 844544 h 844544"/>
              <a:gd name="connsiteX3" fmla="*/ 0 w 8093524"/>
              <a:gd name="connsiteY3" fmla="*/ 844544 h 844544"/>
              <a:gd name="connsiteX4" fmla="*/ 0 w 8093524"/>
              <a:gd name="connsiteY4" fmla="*/ 0 h 844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3524" h="844544">
                <a:moveTo>
                  <a:pt x="0" y="0"/>
                </a:moveTo>
                <a:lnTo>
                  <a:pt x="8093524" y="0"/>
                </a:lnTo>
                <a:lnTo>
                  <a:pt x="8093524" y="844544"/>
                </a:lnTo>
                <a:lnTo>
                  <a:pt x="0" y="844544"/>
                </a:lnTo>
                <a:lnTo>
                  <a:pt x="0" y="0"/>
                </a:lnTo>
                <a:close/>
              </a:path>
            </a:pathLst>
          </a:custGeom>
          <a:solidFill>
            <a:srgbClr val="D77829"/>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6680" tIns="106680" rIns="106680" bIns="106680" numCol="1" spcCol="1270" anchor="b" anchorCtr="0">
            <a:noAutofit/>
          </a:bodyPr>
          <a:lstStyle/>
          <a:p>
            <a:pPr lvl="0" algn="ctr" defTabSz="1244600" rtl="1">
              <a:lnSpc>
                <a:spcPct val="90000"/>
              </a:lnSpc>
              <a:spcBef>
                <a:spcPct val="0"/>
              </a:spcBef>
              <a:spcAft>
                <a:spcPct val="35000"/>
              </a:spcAft>
            </a:pPr>
            <a:r>
              <a:rPr lang="ar-EG" sz="2800" b="1" kern="1200" dirty="0" smtClean="0">
                <a:solidFill>
                  <a:schemeClr val="bg1"/>
                </a:solidFill>
              </a:rPr>
              <a:t>المهارات والميزات فقط</a:t>
            </a:r>
            <a:endParaRPr lang="ar-EG" sz="2800" b="1" kern="1200" dirty="0">
              <a:solidFill>
                <a:schemeClr val="bg1"/>
              </a:solidFill>
            </a:endParaRPr>
          </a:p>
        </p:txBody>
      </p:sp>
      <p:sp>
        <p:nvSpPr>
          <p:cNvPr id="5" name="Chevron 4"/>
          <p:cNvSpPr/>
          <p:nvPr/>
        </p:nvSpPr>
        <p:spPr>
          <a:xfrm>
            <a:off x="174637" y="2955311"/>
            <a:ext cx="1893884" cy="2256264"/>
          </a:xfrm>
          <a:prstGeom prst="chevron">
            <a:avLst>
              <a:gd name="adj" fmla="val 70610"/>
            </a:avLst>
          </a:prstGeom>
          <a:solidFill>
            <a:srgbClr val="FFFF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Chevron 5"/>
          <p:cNvSpPr/>
          <p:nvPr/>
        </p:nvSpPr>
        <p:spPr>
          <a:xfrm>
            <a:off x="1312226" y="2955311"/>
            <a:ext cx="1893884" cy="2256264"/>
          </a:xfrm>
          <a:prstGeom prst="chevron">
            <a:avLst>
              <a:gd name="adj" fmla="val 70610"/>
            </a:avLst>
          </a:prstGeom>
          <a:solidFill>
            <a:srgbClr val="C7F9A5"/>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Chevron 6"/>
          <p:cNvSpPr/>
          <p:nvPr/>
        </p:nvSpPr>
        <p:spPr>
          <a:xfrm>
            <a:off x="2450716" y="2955311"/>
            <a:ext cx="1893884" cy="2256264"/>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Chevron 7"/>
          <p:cNvSpPr/>
          <p:nvPr/>
        </p:nvSpPr>
        <p:spPr>
          <a:xfrm>
            <a:off x="3588305" y="2955311"/>
            <a:ext cx="1893884" cy="2256264"/>
          </a:xfrm>
          <a:prstGeom prst="chevron">
            <a:avLst>
              <a:gd name="adj" fmla="val 70610"/>
            </a:avLst>
          </a:prstGeom>
          <a:solidFill>
            <a:schemeClr val="accent3">
              <a:lumMod val="5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Chevron 8"/>
          <p:cNvSpPr/>
          <p:nvPr/>
        </p:nvSpPr>
        <p:spPr>
          <a:xfrm>
            <a:off x="4643899" y="2961007"/>
            <a:ext cx="1893884" cy="2256264"/>
          </a:xfrm>
          <a:prstGeom prst="chevron">
            <a:avLst>
              <a:gd name="adj" fmla="val 70610"/>
            </a:avLst>
          </a:pr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Chevron 9"/>
          <p:cNvSpPr/>
          <p:nvPr/>
        </p:nvSpPr>
        <p:spPr>
          <a:xfrm>
            <a:off x="5781489" y="2961007"/>
            <a:ext cx="1893884" cy="2256264"/>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Chevron 10"/>
          <p:cNvSpPr/>
          <p:nvPr/>
        </p:nvSpPr>
        <p:spPr>
          <a:xfrm>
            <a:off x="6919978" y="2961007"/>
            <a:ext cx="1893884" cy="2256264"/>
          </a:xfrm>
          <a:prstGeom prst="chevron">
            <a:avLst>
              <a:gd name="adj" fmla="val 70610"/>
            </a:avLst>
          </a:prstGeom>
          <a:solidFill>
            <a:srgbClr val="92D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189722" y="3180938"/>
            <a:ext cx="8198740" cy="1805011"/>
          </a:xfrm>
          <a:custGeom>
            <a:avLst/>
            <a:gdLst>
              <a:gd name="connsiteX0" fmla="*/ 0 w 8198740"/>
              <a:gd name="connsiteY0" fmla="*/ 0 h 1805011"/>
              <a:gd name="connsiteX1" fmla="*/ 8198740 w 8198740"/>
              <a:gd name="connsiteY1" fmla="*/ 0 h 1805011"/>
              <a:gd name="connsiteX2" fmla="*/ 8198740 w 8198740"/>
              <a:gd name="connsiteY2" fmla="*/ 1805011 h 1805011"/>
              <a:gd name="connsiteX3" fmla="*/ 0 w 8198740"/>
              <a:gd name="connsiteY3" fmla="*/ 1805011 h 1805011"/>
              <a:gd name="connsiteX4" fmla="*/ 0 w 8198740"/>
              <a:gd name="connsiteY4" fmla="*/ 0 h 180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8740" h="1805011">
                <a:moveTo>
                  <a:pt x="0" y="0"/>
                </a:moveTo>
                <a:lnTo>
                  <a:pt x="8198740" y="0"/>
                </a:lnTo>
                <a:lnTo>
                  <a:pt x="8198740" y="1805011"/>
                </a:lnTo>
                <a:lnTo>
                  <a:pt x="0" y="1805011"/>
                </a:lnTo>
                <a:lnTo>
                  <a:pt x="0" y="0"/>
                </a:lnTo>
                <a:close/>
              </a:path>
            </a:pathLst>
          </a:cu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يمكن لأى ريادى محتمل يتمتع بمهارات وميزات ريادية إنما يفتقر إلى المعرفة أن يبدأ بمؤسسة معينة. ولكن افتقاره إلى المعرفة أو قلة إطلاعه مثلاً، على الزبائن أو على السوق (بما فى ذلك توجهاتها)، قد يؤدى به فى نهاية المطاف، إلى الفشل فى بيئة تنافسية. لذا، فإن حيازة المعلومات أساسى من أجل نجاح أى مؤسسة.</a:t>
            </a:r>
            <a:endParaRPr lang="ar-EG" sz="2400" kern="1200" dirty="0"/>
          </a:p>
          <a:p>
            <a:pPr lvl="0" algn="justLow" defTabSz="1066800" rtl="1">
              <a:lnSpc>
                <a:spcPct val="90000"/>
              </a:lnSpc>
              <a:spcBef>
                <a:spcPct val="0"/>
              </a:spcBef>
              <a:spcAft>
                <a:spcPct val="35000"/>
              </a:spcAft>
            </a:pPr>
            <a:endParaRPr lang="ar-EG" sz="2400" kern="1200" dirty="0"/>
          </a:p>
        </p:txBody>
      </p:sp>
    </p:spTree>
    <p:extLst>
      <p:ext uri="{BB962C8B-B14F-4D97-AF65-F5344CB8AC3E}">
        <p14:creationId xmlns:p14="http://schemas.microsoft.com/office/powerpoint/2010/main" val="2376808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par>
                                <p:cTn id="13" presetID="6"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circle(in)">
                                      <p:cBhvr>
                                        <p:cTn id="15" dur="2000"/>
                                        <p:tgtEl>
                                          <p:spTgt spid="6"/>
                                        </p:tgtEl>
                                      </p:cBhvr>
                                    </p:animEffect>
                                  </p:childTnLst>
                                </p:cTn>
                              </p:par>
                              <p:par>
                                <p:cTn id="16" presetID="6" presetClass="entr" presetSubtype="16"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par>
                                <p:cTn id="19" presetID="6" presetClass="entr" presetSubtype="16"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circle(in)">
                                      <p:cBhvr>
                                        <p:cTn id="21" dur="2000"/>
                                        <p:tgtEl>
                                          <p:spTgt spid="8"/>
                                        </p:tgtEl>
                                      </p:cBhvr>
                                    </p:animEffect>
                                  </p:childTnLst>
                                </p:cTn>
                              </p:par>
                              <p:par>
                                <p:cTn id="22" presetID="6" presetClass="entr" presetSubtype="16"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circle(in)">
                                      <p:cBhvr>
                                        <p:cTn id="24" dur="2000"/>
                                        <p:tgtEl>
                                          <p:spTgt spid="9"/>
                                        </p:tgtEl>
                                      </p:cBhvr>
                                    </p:animEffect>
                                  </p:childTnLst>
                                </p:cTn>
                              </p:par>
                              <p:par>
                                <p:cTn id="25" presetID="6" presetClass="entr" presetSubtype="16"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circle(in)">
                                      <p:cBhvr>
                                        <p:cTn id="27" dur="2000"/>
                                        <p:tgtEl>
                                          <p:spTgt spid="10"/>
                                        </p:tgtEl>
                                      </p:cBhvr>
                                    </p:animEffect>
                                  </p:childTnLst>
                                </p:cTn>
                              </p:par>
                              <p:par>
                                <p:cTn id="28" presetID="6" presetClass="entr" presetSubtype="16" fill="hold"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circle(in)">
                                      <p:cBhvr>
                                        <p:cTn id="30" dur="2000"/>
                                        <p:tgtEl>
                                          <p:spTgt spid="11"/>
                                        </p:tgtEl>
                                      </p:cBhvr>
                                    </p:animEffect>
                                  </p:childTnLst>
                                </p:cTn>
                              </p:par>
                              <p:par>
                                <p:cTn id="31" presetID="6" presetClass="entr" presetSubtype="16"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circle(in)">
                                      <p:cBhvr>
                                        <p:cTn id="33"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3600" b="1"/>
              <a:t>الصفات الريادية المهمة</a:t>
            </a:r>
            <a:endParaRPr lang="en-US" sz="3600" b="1"/>
          </a:p>
        </p:txBody>
      </p:sp>
    </p:spTree>
    <p:extLst>
      <p:ext uri="{BB962C8B-B14F-4D97-AF65-F5344CB8AC3E}">
        <p14:creationId xmlns:p14="http://schemas.microsoft.com/office/powerpoint/2010/main" val="2786292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الصفات الريادية المهمة</a:t>
            </a:r>
          </a:p>
        </p:txBody>
      </p:sp>
      <p:sp>
        <p:nvSpPr>
          <p:cNvPr id="4" name="Chord 3"/>
          <p:cNvSpPr/>
          <p:nvPr/>
        </p:nvSpPr>
        <p:spPr>
          <a:xfrm rot="10800000">
            <a:off x="6802661" y="1340768"/>
            <a:ext cx="1261216" cy="1134126"/>
          </a:xfrm>
          <a:prstGeom prst="chord">
            <a:avLst>
              <a:gd name="adj1" fmla="val 4800000"/>
              <a:gd name="adj2" fmla="val 16800000"/>
            </a:avLst>
          </a:prstGeom>
          <a:solidFill>
            <a:srgbClr val="92D05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5" name="Pie 4"/>
          <p:cNvSpPr/>
          <p:nvPr/>
        </p:nvSpPr>
        <p:spPr>
          <a:xfrm rot="10800000">
            <a:off x="6874667" y="1394770"/>
            <a:ext cx="1117204" cy="1026120"/>
          </a:xfrm>
          <a:prstGeom prst="pie">
            <a:avLst>
              <a:gd name="adj1" fmla="val 5400000"/>
              <a:gd name="adj2" fmla="val 10800000"/>
            </a:avLst>
          </a:pr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rot="5400000">
            <a:off x="6015612" y="3892551"/>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البناء من أجل المستقبل</a:t>
            </a:r>
            <a:endParaRPr lang="ar-EG" sz="2400" b="1" kern="1200" dirty="0">
              <a:solidFill>
                <a:schemeClr val="bg1"/>
              </a:solidFill>
            </a:endParaRPr>
          </a:p>
        </p:txBody>
      </p:sp>
      <p:sp>
        <p:nvSpPr>
          <p:cNvPr id="7" name="Freeform 6"/>
          <p:cNvSpPr/>
          <p:nvPr/>
        </p:nvSpPr>
        <p:spPr>
          <a:xfrm>
            <a:off x="4874647" y="1340768"/>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الهدف الذى يسعى إليه معظم رجال الأعمال الناجحين هو إيجاد وظيفه ودخل مضمون لأنفسهم استناداً إلى قدراتهم. ويعنى ذلك أن الريادى يدرك أن زيادة الدخل من العمل إلى مستوى مقبول قد يتطلب سنوات عديدة.</a:t>
            </a:r>
            <a:endParaRPr lang="ar-EG" sz="2400" kern="1200" dirty="0"/>
          </a:p>
        </p:txBody>
      </p:sp>
      <p:sp>
        <p:nvSpPr>
          <p:cNvPr id="8" name="Chord 7"/>
          <p:cNvSpPr/>
          <p:nvPr/>
        </p:nvSpPr>
        <p:spPr>
          <a:xfrm rot="10800000">
            <a:off x="3367160" y="1340768"/>
            <a:ext cx="1134126" cy="1134126"/>
          </a:xfrm>
          <a:prstGeom prst="chord">
            <a:avLst>
              <a:gd name="adj1" fmla="val 4800000"/>
              <a:gd name="adj2" fmla="val 16800000"/>
            </a:avLst>
          </a:prstGeom>
          <a:solidFill>
            <a:srgbClr val="00B0F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9" name="Pie 8"/>
          <p:cNvSpPr/>
          <p:nvPr/>
        </p:nvSpPr>
        <p:spPr>
          <a:xfrm rot="10800000">
            <a:off x="3480572" y="1454180"/>
            <a:ext cx="907300" cy="907300"/>
          </a:xfrm>
          <a:prstGeom prst="pie">
            <a:avLst>
              <a:gd name="adj1" fmla="val 5400000"/>
              <a:gd name="adj2" fmla="val 16200000"/>
            </a:avLst>
          </a:prstGeom>
          <a:solidFill>
            <a:schemeClr val="accent3">
              <a:lumMod val="5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rot="5400000">
            <a:off x="2516565" y="3892551"/>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00B0F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التوجه نحو تحقيق الأرباح</a:t>
            </a:r>
            <a:endParaRPr lang="ar-EG" sz="2400" b="1" kern="1200" dirty="0">
              <a:solidFill>
                <a:schemeClr val="bg1"/>
              </a:solidFill>
            </a:endParaRPr>
          </a:p>
        </p:txBody>
      </p:sp>
      <p:sp>
        <p:nvSpPr>
          <p:cNvPr id="11" name="Freeform 10"/>
          <p:cNvSpPr/>
          <p:nvPr/>
        </p:nvSpPr>
        <p:spPr>
          <a:xfrm>
            <a:off x="1439145" y="1340768"/>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r>
              <a:rPr lang="ar-EG" sz="2400" kern="1200" dirty="0" smtClean="0"/>
              <a:t>يشكل الاهتمام بكسب المال مؤشراً واضحاً على مدى تأهل الشخص الريادى لأن يمتلك مؤسسة أعمال، مما يقتضى إدراك ذلك الشخص بأن مؤسسة الأعمال تأتى أولاً. وبعد أن يبدأ الريادى بكسب الأرباح، يمكنه أخذ القرارات بشأن كيفية استثمارها، بهدف توسيع المؤسسة أو لغايات شخصية.</a:t>
            </a:r>
            <a:endParaRPr lang="ar-EG" sz="2400" kern="1200" dirty="0"/>
          </a:p>
        </p:txBody>
      </p:sp>
    </p:spTree>
    <p:extLst>
      <p:ext uri="{BB962C8B-B14F-4D97-AF65-F5344CB8AC3E}">
        <p14:creationId xmlns:p14="http://schemas.microsoft.com/office/powerpoint/2010/main" val="3837993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par>
                                <p:cTn id="27" presetID="16" presetClass="entr" presetSubtype="21"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barn(inVertical)">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circle(in)">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الصفات الريادية المهمة</a:t>
            </a:r>
          </a:p>
        </p:txBody>
      </p:sp>
      <p:sp>
        <p:nvSpPr>
          <p:cNvPr id="4" name="Chord 3"/>
          <p:cNvSpPr/>
          <p:nvPr/>
        </p:nvSpPr>
        <p:spPr>
          <a:xfrm rot="10800000">
            <a:off x="6758702" y="1412776"/>
            <a:ext cx="1134126" cy="1134126"/>
          </a:xfrm>
          <a:prstGeom prst="chord">
            <a:avLst>
              <a:gd name="adj1" fmla="val 4800000"/>
              <a:gd name="adj2" fmla="val 16800000"/>
            </a:avLst>
          </a:prstGeom>
          <a:solidFill>
            <a:schemeClr val="accent5">
              <a:lumMod val="75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5" name="Pie 4"/>
          <p:cNvSpPr/>
          <p:nvPr/>
        </p:nvSpPr>
        <p:spPr>
          <a:xfrm rot="10800000">
            <a:off x="6872115" y="1526188"/>
            <a:ext cx="907300" cy="907300"/>
          </a:xfrm>
          <a:prstGeom prst="pie">
            <a:avLst>
              <a:gd name="adj1" fmla="val 5400000"/>
              <a:gd name="adj2" fmla="val 1080000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rot="5400000">
            <a:off x="5908108" y="3964559"/>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0070C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العمل بجهد</a:t>
            </a:r>
            <a:endParaRPr lang="ar-EG" sz="2400" b="1" kern="1200" dirty="0">
              <a:solidFill>
                <a:schemeClr val="bg1"/>
              </a:solidFill>
            </a:endParaRPr>
          </a:p>
        </p:txBody>
      </p:sp>
      <p:sp>
        <p:nvSpPr>
          <p:cNvPr id="7" name="Freeform 6"/>
          <p:cNvSpPr/>
          <p:nvPr/>
        </p:nvSpPr>
        <p:spPr>
          <a:xfrm>
            <a:off x="4830688" y="1412776"/>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711200" rtl="1">
              <a:lnSpc>
                <a:spcPct val="90000"/>
              </a:lnSpc>
              <a:spcBef>
                <a:spcPct val="0"/>
              </a:spcBef>
              <a:spcAft>
                <a:spcPct val="35000"/>
              </a:spcAft>
            </a:pPr>
            <a:endParaRPr lang="ar-EG" sz="1600" kern="1200" dirty="0" smtClean="0"/>
          </a:p>
          <a:p>
            <a:pPr lvl="0" algn="justLow" defTabSz="711200" rtl="1">
              <a:lnSpc>
                <a:spcPct val="90000"/>
              </a:lnSpc>
              <a:spcBef>
                <a:spcPct val="0"/>
              </a:spcBef>
              <a:spcAft>
                <a:spcPct val="35000"/>
              </a:spcAft>
            </a:pPr>
            <a:endParaRPr lang="ar-EG" sz="1600" kern="1200" dirty="0" smtClean="0"/>
          </a:p>
          <a:p>
            <a:pPr lvl="0" algn="justLow" defTabSz="711200" rtl="1">
              <a:lnSpc>
                <a:spcPct val="90000"/>
              </a:lnSpc>
              <a:spcBef>
                <a:spcPct val="0"/>
              </a:spcBef>
              <a:spcAft>
                <a:spcPct val="35000"/>
              </a:spcAft>
            </a:pPr>
            <a:r>
              <a:rPr lang="ar-EG" sz="2400" kern="1200" dirty="0" smtClean="0"/>
              <a:t>تتطلب إدارة مؤسسة الأعمال الكثير من الطاقة والاندفاع ويقتضى ذلك القدرة على العمل لساعات طويلة متى دعت الحاجة إلى ذلك، والعمل المكثف فى فترات قصيرة، والتأقلم مع ساعات نوم أقل من عادية.</a:t>
            </a:r>
            <a:endParaRPr lang="ar-EG" sz="2400" kern="1200" dirty="0"/>
          </a:p>
        </p:txBody>
      </p:sp>
      <p:sp>
        <p:nvSpPr>
          <p:cNvPr id="8" name="Chord 7"/>
          <p:cNvSpPr/>
          <p:nvPr/>
        </p:nvSpPr>
        <p:spPr>
          <a:xfrm rot="10800000">
            <a:off x="3323201" y="1412776"/>
            <a:ext cx="1134126" cy="1134126"/>
          </a:xfrm>
          <a:prstGeom prst="chord">
            <a:avLst>
              <a:gd name="adj1" fmla="val 4800000"/>
              <a:gd name="adj2" fmla="val 16800000"/>
            </a:avLst>
          </a:prstGeom>
          <a:solidFill>
            <a:srgbClr val="FFC00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9" name="Pie 8"/>
          <p:cNvSpPr/>
          <p:nvPr/>
        </p:nvSpPr>
        <p:spPr>
          <a:xfrm rot="10800000">
            <a:off x="3436613" y="1526188"/>
            <a:ext cx="907300" cy="907300"/>
          </a:xfrm>
          <a:prstGeom prst="pie">
            <a:avLst>
              <a:gd name="adj1" fmla="val 5400000"/>
              <a:gd name="adj2" fmla="val 16200000"/>
            </a:avLst>
          </a:prstGeom>
          <a:solidFill>
            <a:srgbClr val="D77829"/>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rot="5400000">
            <a:off x="2472606" y="3964559"/>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6A6506"/>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الثقة بالنفس</a:t>
            </a:r>
            <a:endParaRPr lang="ar-EG" sz="2400" b="1" kern="1200" dirty="0">
              <a:solidFill>
                <a:schemeClr val="bg1"/>
              </a:solidFill>
            </a:endParaRPr>
          </a:p>
        </p:txBody>
      </p:sp>
      <p:sp>
        <p:nvSpPr>
          <p:cNvPr id="11" name="Freeform 10"/>
          <p:cNvSpPr/>
          <p:nvPr/>
        </p:nvSpPr>
        <p:spPr>
          <a:xfrm>
            <a:off x="1395187" y="1412776"/>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1200" kern="1200" dirty="0" smtClean="0"/>
          </a:p>
          <a:p>
            <a:pPr lvl="0" algn="justLow" defTabSz="1066800" rtl="1">
              <a:lnSpc>
                <a:spcPct val="90000"/>
              </a:lnSpc>
              <a:spcBef>
                <a:spcPct val="0"/>
              </a:spcBef>
              <a:spcAft>
                <a:spcPct val="35000"/>
              </a:spcAft>
            </a:pPr>
            <a:r>
              <a:rPr lang="ar-EG" sz="2400" kern="1200" dirty="0" smtClean="0"/>
              <a:t>لكى يتمكن الرياديون من تحقيق النجاح، يتعين عليهم أن يؤمنوا بأنفسهم وبقدرتهم على بلوغ الأهداف التى وضعوها لأنفسهم. وغالباً يبرز ذلك من خلال القناعة ب"إنك إذا أردت أمراً ما بألحاح، وكنت مستعداً للعمل من أجله، فعادة ما تناله".</a:t>
            </a:r>
            <a:endParaRPr lang="ar-EG" sz="2400" kern="1200" dirty="0"/>
          </a:p>
        </p:txBody>
      </p:sp>
    </p:spTree>
    <p:extLst>
      <p:ext uri="{BB962C8B-B14F-4D97-AF65-F5344CB8AC3E}">
        <p14:creationId xmlns:p14="http://schemas.microsoft.com/office/powerpoint/2010/main" val="4019663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circle(in)">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الصفات الريادية المهمة</a:t>
            </a:r>
          </a:p>
        </p:txBody>
      </p:sp>
      <p:sp>
        <p:nvSpPr>
          <p:cNvPr id="4" name="Chord 3"/>
          <p:cNvSpPr/>
          <p:nvPr/>
        </p:nvSpPr>
        <p:spPr>
          <a:xfrm rot="10800000">
            <a:off x="6758702" y="1268760"/>
            <a:ext cx="1134126" cy="1134126"/>
          </a:xfrm>
          <a:prstGeom prst="chord">
            <a:avLst>
              <a:gd name="adj1" fmla="val 4800000"/>
              <a:gd name="adj2" fmla="val 16800000"/>
            </a:avLst>
          </a:prstGeom>
          <a:solidFill>
            <a:srgbClr val="FF000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5" name="Pie 4"/>
          <p:cNvSpPr/>
          <p:nvPr/>
        </p:nvSpPr>
        <p:spPr>
          <a:xfrm rot="10800000">
            <a:off x="6872115" y="1382172"/>
            <a:ext cx="907300" cy="907300"/>
          </a:xfrm>
          <a:prstGeom prst="pie">
            <a:avLst>
              <a:gd name="adj1" fmla="val 5400000"/>
              <a:gd name="adj2" fmla="val 1080000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rot="5400000">
            <a:off x="5908108" y="3820543"/>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FF000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التوجه نحو بلوغ الأهداف</a:t>
            </a:r>
            <a:endParaRPr lang="ar-EG" sz="2400" b="1" kern="1200" dirty="0">
              <a:solidFill>
                <a:schemeClr val="bg1"/>
              </a:solidFill>
            </a:endParaRPr>
          </a:p>
        </p:txBody>
      </p:sp>
      <p:sp>
        <p:nvSpPr>
          <p:cNvPr id="7" name="Freeform 6"/>
          <p:cNvSpPr/>
          <p:nvPr/>
        </p:nvSpPr>
        <p:spPr>
          <a:xfrm>
            <a:off x="4830688" y="1268760"/>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711200" rtl="1">
              <a:lnSpc>
                <a:spcPct val="90000"/>
              </a:lnSpc>
              <a:spcBef>
                <a:spcPct val="0"/>
              </a:spcBef>
              <a:spcAft>
                <a:spcPct val="35000"/>
              </a:spcAft>
            </a:pPr>
            <a:endParaRPr lang="ar-EG" sz="1600" kern="1200" dirty="0" smtClean="0"/>
          </a:p>
          <a:p>
            <a:pPr lvl="0" algn="justLow" defTabSz="711200" rtl="1">
              <a:lnSpc>
                <a:spcPct val="90000"/>
              </a:lnSpc>
              <a:spcBef>
                <a:spcPct val="0"/>
              </a:spcBef>
              <a:spcAft>
                <a:spcPct val="35000"/>
              </a:spcAft>
            </a:pPr>
            <a:r>
              <a:rPr lang="ar-EG" sz="2400" kern="1200" dirty="0" smtClean="0"/>
              <a:t>يعتمد النجاح فى المؤسسة على القدرة على تحديد أهداف أو غايات واقعية، والعمل على تحقيقها بعزم. وتعد القدرة على تحديد الأهداف (التى يعتبر الشخص انها تستحق العناء)، والسعى إلى تحقيقها ميزتين أساسيتين فى الشخص الريادى.</a:t>
            </a:r>
            <a:endParaRPr lang="ar-EG" sz="2400" kern="1200" dirty="0"/>
          </a:p>
        </p:txBody>
      </p:sp>
      <p:sp>
        <p:nvSpPr>
          <p:cNvPr id="8" name="Chord 7"/>
          <p:cNvSpPr/>
          <p:nvPr/>
        </p:nvSpPr>
        <p:spPr>
          <a:xfrm rot="10800000">
            <a:off x="3323201" y="1268760"/>
            <a:ext cx="1134126" cy="1134126"/>
          </a:xfrm>
          <a:prstGeom prst="chord">
            <a:avLst>
              <a:gd name="adj1" fmla="val 4800000"/>
              <a:gd name="adj2" fmla="val 16800000"/>
            </a:avLst>
          </a:prstGeom>
          <a:solidFill>
            <a:srgbClr val="FFC00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9" name="Pie 8"/>
          <p:cNvSpPr/>
          <p:nvPr/>
        </p:nvSpPr>
        <p:spPr>
          <a:xfrm rot="10800000">
            <a:off x="3436613" y="1382172"/>
            <a:ext cx="907300" cy="907300"/>
          </a:xfrm>
          <a:prstGeom prst="pie">
            <a:avLst>
              <a:gd name="adj1" fmla="val 5400000"/>
              <a:gd name="adj2" fmla="val 16200000"/>
            </a:avLst>
          </a:prstGeom>
          <a:solidFill>
            <a:srgbClr val="D77829"/>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rot="5400000">
            <a:off x="2472606" y="3820543"/>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FFC00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المثابرة</a:t>
            </a:r>
            <a:endParaRPr lang="ar-EG" sz="2400" b="1" kern="1200" dirty="0">
              <a:solidFill>
                <a:schemeClr val="bg1"/>
              </a:solidFill>
            </a:endParaRPr>
          </a:p>
        </p:txBody>
      </p:sp>
      <p:sp>
        <p:nvSpPr>
          <p:cNvPr id="11" name="Freeform 10"/>
          <p:cNvSpPr/>
          <p:nvPr/>
        </p:nvSpPr>
        <p:spPr>
          <a:xfrm>
            <a:off x="1395187" y="1268760"/>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تواجه مؤسسات الأعمال كافة المشاكل والخيبات. لذا، تعد المثابرة فى معالجة مشكلة معينة أحد العناصر الأساسية فى الريادى الناجح.</a:t>
            </a:r>
            <a:endParaRPr lang="ar-EG" sz="2400" kern="1200" dirty="0"/>
          </a:p>
        </p:txBody>
      </p:sp>
    </p:spTree>
    <p:extLst>
      <p:ext uri="{BB962C8B-B14F-4D97-AF65-F5344CB8AC3E}">
        <p14:creationId xmlns:p14="http://schemas.microsoft.com/office/powerpoint/2010/main" val="1041653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circle(in)">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الصفات الريادية المهمة</a:t>
            </a:r>
          </a:p>
        </p:txBody>
      </p:sp>
      <p:sp>
        <p:nvSpPr>
          <p:cNvPr id="4" name="Chord 3"/>
          <p:cNvSpPr/>
          <p:nvPr/>
        </p:nvSpPr>
        <p:spPr>
          <a:xfrm rot="10800000">
            <a:off x="6686694" y="1412776"/>
            <a:ext cx="1134126" cy="1134126"/>
          </a:xfrm>
          <a:prstGeom prst="chord">
            <a:avLst>
              <a:gd name="adj1" fmla="val 4800000"/>
              <a:gd name="adj2" fmla="val 16800000"/>
            </a:avLst>
          </a:prstGeom>
          <a:solidFill>
            <a:srgbClr val="C74BCA"/>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5" name="Pie 4"/>
          <p:cNvSpPr/>
          <p:nvPr/>
        </p:nvSpPr>
        <p:spPr>
          <a:xfrm rot="10800000">
            <a:off x="6800107" y="1526188"/>
            <a:ext cx="907300" cy="907300"/>
          </a:xfrm>
          <a:prstGeom prst="pie">
            <a:avLst>
              <a:gd name="adj1" fmla="val 5400000"/>
              <a:gd name="adj2" fmla="val 1080000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rot="5400000">
            <a:off x="5836100" y="3964559"/>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C74BCA"/>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التعامل مع الفشل</a:t>
            </a:r>
            <a:endParaRPr lang="ar-EG" sz="2400" b="1" kern="1200" dirty="0">
              <a:solidFill>
                <a:schemeClr val="bg1"/>
              </a:solidFill>
            </a:endParaRPr>
          </a:p>
        </p:txBody>
      </p:sp>
      <p:sp>
        <p:nvSpPr>
          <p:cNvPr id="7" name="Freeform 6"/>
          <p:cNvSpPr/>
          <p:nvPr/>
        </p:nvSpPr>
        <p:spPr>
          <a:xfrm>
            <a:off x="4758680" y="1412776"/>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تواجه مؤسسات الأعمال كافة الفشل والنجاح. ويشمل التعامل مع الفشل، تحديد الفشل واستخلاص العبر منه، والسعى إلى فرص جديدة. ودون هذه الميزة، قد يحبط الفشل المبكر محاولة الأشخاص فى العمل لحسابهم الخاص.</a:t>
            </a:r>
            <a:endParaRPr lang="ar-EG" sz="2400" kern="1200" dirty="0"/>
          </a:p>
        </p:txBody>
      </p:sp>
      <p:sp>
        <p:nvSpPr>
          <p:cNvPr id="8" name="Chord 7"/>
          <p:cNvSpPr/>
          <p:nvPr/>
        </p:nvSpPr>
        <p:spPr>
          <a:xfrm rot="10800000">
            <a:off x="3251193" y="1412776"/>
            <a:ext cx="1134126" cy="1134126"/>
          </a:xfrm>
          <a:prstGeom prst="chord">
            <a:avLst>
              <a:gd name="adj1" fmla="val 4800000"/>
              <a:gd name="adj2" fmla="val 16800000"/>
            </a:avLst>
          </a:prstGeom>
          <a:solidFill>
            <a:srgbClr val="0070C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10" name="Freeform 9"/>
          <p:cNvSpPr/>
          <p:nvPr/>
        </p:nvSpPr>
        <p:spPr>
          <a:xfrm rot="5400000">
            <a:off x="2400598" y="3964559"/>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0070C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التجاوب مع المعلومات المرتدة</a:t>
            </a:r>
            <a:endParaRPr lang="ar-EG" sz="2400" b="1" kern="1200" dirty="0">
              <a:solidFill>
                <a:schemeClr val="bg1"/>
              </a:solidFill>
            </a:endParaRPr>
          </a:p>
        </p:txBody>
      </p:sp>
      <p:sp>
        <p:nvSpPr>
          <p:cNvPr id="11" name="Freeform 10"/>
          <p:cNvSpPr/>
          <p:nvPr/>
        </p:nvSpPr>
        <p:spPr>
          <a:xfrm>
            <a:off x="1323179" y="1412776"/>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يحرص الرياديون على معرفة مدى نجاحهم ومتابعة أدائهم. لذلك، يشكل الحصول على معلومات مرتدة مفيدة، ونصائح من الآخرين، ميزة مهمة أخرى من ميزات الرياديين.</a:t>
            </a:r>
            <a:endParaRPr lang="ar-EG" sz="2400" kern="1200" dirty="0"/>
          </a:p>
        </p:txBody>
      </p:sp>
      <p:sp>
        <p:nvSpPr>
          <p:cNvPr id="14" name="Pie 13"/>
          <p:cNvSpPr/>
          <p:nvPr/>
        </p:nvSpPr>
        <p:spPr>
          <a:xfrm rot="10800000">
            <a:off x="3364607" y="1526188"/>
            <a:ext cx="907300" cy="907300"/>
          </a:xfrm>
          <a:prstGeom prst="pie">
            <a:avLst>
              <a:gd name="adj1" fmla="val 5400000"/>
              <a:gd name="adj2" fmla="val 16200000"/>
            </a:avLst>
          </a:prstGeom>
          <a:solidFill>
            <a:srgbClr val="D77829"/>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3084962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circle(in)">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الصفات الريادية المهمة</a:t>
            </a:r>
          </a:p>
        </p:txBody>
      </p:sp>
      <p:sp>
        <p:nvSpPr>
          <p:cNvPr id="4" name="Chord 3"/>
          <p:cNvSpPr/>
          <p:nvPr/>
        </p:nvSpPr>
        <p:spPr>
          <a:xfrm rot="10800000">
            <a:off x="6542082" y="1268760"/>
            <a:ext cx="1134126" cy="1134126"/>
          </a:xfrm>
          <a:prstGeom prst="chord">
            <a:avLst>
              <a:gd name="adj1" fmla="val 4800000"/>
              <a:gd name="adj2" fmla="val 16800000"/>
            </a:avLst>
          </a:prstGeom>
          <a:solidFill>
            <a:srgbClr val="00B05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5" name="Pie 4"/>
          <p:cNvSpPr/>
          <p:nvPr/>
        </p:nvSpPr>
        <p:spPr>
          <a:xfrm rot="10800000">
            <a:off x="6655495" y="1382172"/>
            <a:ext cx="907300" cy="907300"/>
          </a:xfrm>
          <a:prstGeom prst="pie">
            <a:avLst>
              <a:gd name="adj1" fmla="val 5400000"/>
              <a:gd name="adj2" fmla="val 1080000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rot="5400000">
            <a:off x="5691488" y="3820543"/>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أخذ المبادرات</a:t>
            </a:r>
            <a:endParaRPr lang="ar-EG" sz="2400" b="1" kern="1200" dirty="0">
              <a:solidFill>
                <a:schemeClr val="bg1"/>
              </a:solidFill>
            </a:endParaRPr>
          </a:p>
        </p:txBody>
      </p:sp>
      <p:sp>
        <p:nvSpPr>
          <p:cNvPr id="7" name="Freeform 6"/>
          <p:cNvSpPr/>
          <p:nvPr/>
        </p:nvSpPr>
        <p:spPr>
          <a:xfrm>
            <a:off x="4643419" y="1268760"/>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تظهر البحوث الرياديين الناجحين يأخذون المبادرات، ويضعون أنفسهم فى مواقع، يكونون فيها مسؤولين شخصياً عن النجاح أو الفشل.</a:t>
            </a:r>
            <a:endParaRPr lang="ar-EG" sz="2400" kern="1200" dirty="0"/>
          </a:p>
          <a:p>
            <a:pPr lvl="0" algn="l" defTabSz="1066800" rtl="1">
              <a:lnSpc>
                <a:spcPct val="90000"/>
              </a:lnSpc>
              <a:spcBef>
                <a:spcPct val="0"/>
              </a:spcBef>
              <a:spcAft>
                <a:spcPct val="35000"/>
              </a:spcAft>
            </a:pPr>
            <a:endParaRPr lang="ar-EG" sz="2400" kern="1200" dirty="0" smtClean="0"/>
          </a:p>
          <a:p>
            <a:pPr lvl="0" algn="l" defTabSz="1066800" rtl="1">
              <a:lnSpc>
                <a:spcPct val="90000"/>
              </a:lnSpc>
              <a:spcBef>
                <a:spcPct val="0"/>
              </a:spcBef>
              <a:spcAft>
                <a:spcPct val="35000"/>
              </a:spcAft>
            </a:pPr>
            <a:endParaRPr lang="ar-EG" sz="2400" kern="1200" dirty="0" smtClean="0"/>
          </a:p>
        </p:txBody>
      </p:sp>
      <p:sp>
        <p:nvSpPr>
          <p:cNvPr id="8" name="Chord 7"/>
          <p:cNvSpPr/>
          <p:nvPr/>
        </p:nvSpPr>
        <p:spPr>
          <a:xfrm rot="10800000">
            <a:off x="3106581" y="1268760"/>
            <a:ext cx="1134126" cy="1134126"/>
          </a:xfrm>
          <a:prstGeom prst="chord">
            <a:avLst>
              <a:gd name="adj1" fmla="val 4800000"/>
              <a:gd name="adj2" fmla="val 16800000"/>
            </a:avLst>
          </a:prstGeom>
          <a:solidFill>
            <a:srgbClr val="00B0F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9" name="Pie 8"/>
          <p:cNvSpPr/>
          <p:nvPr/>
        </p:nvSpPr>
        <p:spPr>
          <a:xfrm rot="10800000">
            <a:off x="3219993" y="1382172"/>
            <a:ext cx="907300" cy="907300"/>
          </a:xfrm>
          <a:prstGeom prst="pie">
            <a:avLst>
              <a:gd name="adj1" fmla="val 5400000"/>
              <a:gd name="adj2" fmla="val 16200000"/>
            </a:avLst>
          </a:prstGeom>
          <a:solidFill>
            <a:srgbClr val="D77829"/>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rot="5400000">
            <a:off x="2255986" y="3820543"/>
            <a:ext cx="3288965" cy="680475"/>
          </a:xfrm>
          <a:custGeom>
            <a:avLst/>
            <a:gdLst>
              <a:gd name="connsiteX0" fmla="*/ 0 w 3288965"/>
              <a:gd name="connsiteY0" fmla="*/ 0 h 680475"/>
              <a:gd name="connsiteX1" fmla="*/ 3288965 w 3288965"/>
              <a:gd name="connsiteY1" fmla="*/ 0 h 680475"/>
              <a:gd name="connsiteX2" fmla="*/ 3288965 w 3288965"/>
              <a:gd name="connsiteY2" fmla="*/ 680475 h 680475"/>
              <a:gd name="connsiteX3" fmla="*/ 0 w 3288965"/>
              <a:gd name="connsiteY3" fmla="*/ 680475 h 680475"/>
              <a:gd name="connsiteX4" fmla="*/ 0 w 3288965"/>
              <a:gd name="connsiteY4" fmla="*/ 0 h 68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965" h="680475">
                <a:moveTo>
                  <a:pt x="0" y="0"/>
                </a:moveTo>
                <a:lnTo>
                  <a:pt x="3288965" y="0"/>
                </a:lnTo>
                <a:lnTo>
                  <a:pt x="3288965" y="680475"/>
                </a:lnTo>
                <a:lnTo>
                  <a:pt x="0" y="680475"/>
                </a:lnTo>
                <a:lnTo>
                  <a:pt x="0" y="0"/>
                </a:lnTo>
                <a:close/>
              </a:path>
            </a:pathLst>
          </a:custGeom>
          <a:solidFill>
            <a:srgbClr val="00B0F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الاستعداد للإصغاء</a:t>
            </a:r>
            <a:endParaRPr lang="ar-EG" sz="2400" b="1" kern="1200" dirty="0">
              <a:solidFill>
                <a:schemeClr val="bg1"/>
              </a:solidFill>
            </a:endParaRPr>
          </a:p>
        </p:txBody>
      </p:sp>
      <p:sp>
        <p:nvSpPr>
          <p:cNvPr id="11" name="Freeform 10"/>
          <p:cNvSpPr/>
          <p:nvPr/>
        </p:nvSpPr>
        <p:spPr>
          <a:xfrm>
            <a:off x="1178567" y="1268760"/>
            <a:ext cx="2268252" cy="4536504"/>
          </a:xfrm>
          <a:custGeom>
            <a:avLst/>
            <a:gdLst>
              <a:gd name="connsiteX0" fmla="*/ 0 w 2268252"/>
              <a:gd name="connsiteY0" fmla="*/ 0 h 4536504"/>
              <a:gd name="connsiteX1" fmla="*/ 2268252 w 2268252"/>
              <a:gd name="connsiteY1" fmla="*/ 0 h 4536504"/>
              <a:gd name="connsiteX2" fmla="*/ 2268252 w 2268252"/>
              <a:gd name="connsiteY2" fmla="*/ 4536504 h 4536504"/>
              <a:gd name="connsiteX3" fmla="*/ 0 w 2268252"/>
              <a:gd name="connsiteY3" fmla="*/ 4536504 h 4536504"/>
              <a:gd name="connsiteX4" fmla="*/ 0 w 2268252"/>
              <a:gd name="connsiteY4" fmla="*/ 0 h 453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2" h="4536504">
                <a:moveTo>
                  <a:pt x="0" y="0"/>
                </a:moveTo>
                <a:lnTo>
                  <a:pt x="2268252" y="0"/>
                </a:lnTo>
                <a:lnTo>
                  <a:pt x="2268252" y="4536504"/>
                </a:lnTo>
                <a:lnTo>
                  <a:pt x="0" y="453650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r>
              <a:rPr lang="ar-EG" sz="2400" kern="1200" dirty="0" smtClean="0"/>
              <a:t>الريادى الناجح شخص يعتمد على الاستشارة الداخلية والخارجية. ولا يمنع الاعتماد على الذات إمكانية طلب المساعدة، عند الحاجة، من أشخاص مثل، مسؤولى المصارف والمحاسبين، ومستشارى الأعمال. وتشكل القدرة على الإصغاء إلى نصائح الآخرين ميزة رئيسية من ميزات الرياديين.</a:t>
            </a:r>
            <a:endParaRPr lang="ar-EG" sz="2400" kern="1200" dirty="0"/>
          </a:p>
        </p:txBody>
      </p:sp>
    </p:spTree>
    <p:extLst>
      <p:ext uri="{BB962C8B-B14F-4D97-AF65-F5344CB8AC3E}">
        <p14:creationId xmlns:p14="http://schemas.microsoft.com/office/powerpoint/2010/main" val="4035603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circle(in)">
                                      <p:cBhvr>
                                        <p:cTn id="31"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الصفات الريادية المهمة</a:t>
            </a:r>
          </a:p>
        </p:txBody>
      </p:sp>
      <p:sp>
        <p:nvSpPr>
          <p:cNvPr id="4" name="Chord 3"/>
          <p:cNvSpPr/>
          <p:nvPr/>
        </p:nvSpPr>
        <p:spPr>
          <a:xfrm rot="10800000">
            <a:off x="6898644" y="1127205"/>
            <a:ext cx="1258909" cy="1258909"/>
          </a:xfrm>
          <a:prstGeom prst="chord">
            <a:avLst>
              <a:gd name="adj1" fmla="val 4800000"/>
              <a:gd name="adj2" fmla="val 16800000"/>
            </a:avLst>
          </a:prstGeom>
          <a:solidFill>
            <a:schemeClr val="accent3">
              <a:lumMod val="50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5" name="Pie 4"/>
          <p:cNvSpPr/>
          <p:nvPr/>
        </p:nvSpPr>
        <p:spPr>
          <a:xfrm rot="10800000">
            <a:off x="7024535" y="1253096"/>
            <a:ext cx="1007127" cy="1007127"/>
          </a:xfrm>
          <a:prstGeom prst="pie">
            <a:avLst>
              <a:gd name="adj1" fmla="val 5400000"/>
              <a:gd name="adj2" fmla="val 1080000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rot="5400000">
            <a:off x="5954462" y="3959751"/>
            <a:ext cx="3650837" cy="755345"/>
          </a:xfrm>
          <a:custGeom>
            <a:avLst/>
            <a:gdLst>
              <a:gd name="connsiteX0" fmla="*/ 0 w 3650837"/>
              <a:gd name="connsiteY0" fmla="*/ 0 h 755345"/>
              <a:gd name="connsiteX1" fmla="*/ 3650837 w 3650837"/>
              <a:gd name="connsiteY1" fmla="*/ 0 h 755345"/>
              <a:gd name="connsiteX2" fmla="*/ 3650837 w 3650837"/>
              <a:gd name="connsiteY2" fmla="*/ 755345 h 755345"/>
              <a:gd name="connsiteX3" fmla="*/ 0 w 3650837"/>
              <a:gd name="connsiteY3" fmla="*/ 755345 h 755345"/>
              <a:gd name="connsiteX4" fmla="*/ 0 w 3650837"/>
              <a:gd name="connsiteY4" fmla="*/ 0 h 75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837" h="755345">
                <a:moveTo>
                  <a:pt x="0" y="0"/>
                </a:moveTo>
                <a:lnTo>
                  <a:pt x="3650837" y="0"/>
                </a:lnTo>
                <a:lnTo>
                  <a:pt x="3650837" y="755345"/>
                </a:lnTo>
                <a:lnTo>
                  <a:pt x="0" y="755345"/>
                </a:lnTo>
                <a:lnTo>
                  <a:pt x="0" y="0"/>
                </a:lnTo>
                <a:close/>
              </a:path>
            </a:pathLst>
          </a:custGeom>
          <a:solidFill>
            <a:schemeClr val="accent3">
              <a:lumMod val="5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وضع المعايير الخاصة</a:t>
            </a:r>
            <a:endParaRPr lang="ar-EG" sz="2400" b="1" kern="1200" dirty="0">
              <a:solidFill>
                <a:schemeClr val="bg1"/>
              </a:solidFill>
            </a:endParaRPr>
          </a:p>
        </p:txBody>
      </p:sp>
      <p:sp>
        <p:nvSpPr>
          <p:cNvPr id="7" name="Freeform 6"/>
          <p:cNvSpPr/>
          <p:nvPr/>
        </p:nvSpPr>
        <p:spPr>
          <a:xfrm>
            <a:off x="4758498" y="1127205"/>
            <a:ext cx="2517818" cy="5035637"/>
          </a:xfrm>
          <a:custGeom>
            <a:avLst/>
            <a:gdLst>
              <a:gd name="connsiteX0" fmla="*/ 0 w 2517818"/>
              <a:gd name="connsiteY0" fmla="*/ 0 h 5035637"/>
              <a:gd name="connsiteX1" fmla="*/ 2517818 w 2517818"/>
              <a:gd name="connsiteY1" fmla="*/ 0 h 5035637"/>
              <a:gd name="connsiteX2" fmla="*/ 2517818 w 2517818"/>
              <a:gd name="connsiteY2" fmla="*/ 5035637 h 5035637"/>
              <a:gd name="connsiteX3" fmla="*/ 0 w 2517818"/>
              <a:gd name="connsiteY3" fmla="*/ 5035637 h 5035637"/>
              <a:gd name="connsiteX4" fmla="*/ 0 w 2517818"/>
              <a:gd name="connsiteY4" fmla="*/ 0 h 5035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7818" h="5035637">
                <a:moveTo>
                  <a:pt x="0" y="0"/>
                </a:moveTo>
                <a:lnTo>
                  <a:pt x="2517818" y="0"/>
                </a:lnTo>
                <a:lnTo>
                  <a:pt x="2517818" y="5035637"/>
                </a:lnTo>
                <a:lnTo>
                  <a:pt x="0" y="503563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يشكل وضع معايير الأداء ومن ثم العمل على تحقيقها مؤشراً آخر من مؤشرات أصحاب المشاريع الناجحين. يمكن أن تشمل هذه المعايير الدخل أو النوعية أو المبيعات أو دورة رأس المال. يسعى معظم أصحاب المشاريع إلى تحسين أدائهم فى كل عام وإلى وضع معايير أعلى سنة تلو الأخرى والتقيد بها.</a:t>
            </a:r>
            <a:endParaRPr lang="ar-EG" sz="2400" kern="1200" dirty="0"/>
          </a:p>
          <a:p>
            <a:pPr lvl="0" algn="l" defTabSz="1066800" rtl="1">
              <a:lnSpc>
                <a:spcPct val="90000"/>
              </a:lnSpc>
              <a:spcBef>
                <a:spcPct val="0"/>
              </a:spcBef>
              <a:spcAft>
                <a:spcPct val="35000"/>
              </a:spcAft>
            </a:pPr>
            <a:endParaRPr lang="ar-EG" sz="2400" kern="1200" dirty="0" smtClean="0"/>
          </a:p>
          <a:p>
            <a:pPr lvl="0" algn="l" defTabSz="1066800" rtl="1">
              <a:lnSpc>
                <a:spcPct val="90000"/>
              </a:lnSpc>
              <a:spcBef>
                <a:spcPct val="0"/>
              </a:spcBef>
              <a:spcAft>
                <a:spcPct val="35000"/>
              </a:spcAft>
            </a:pPr>
            <a:endParaRPr lang="ar-EG" sz="2400" kern="1200" dirty="0" smtClean="0"/>
          </a:p>
        </p:txBody>
      </p:sp>
      <p:sp>
        <p:nvSpPr>
          <p:cNvPr id="8" name="Chord 7"/>
          <p:cNvSpPr/>
          <p:nvPr/>
        </p:nvSpPr>
        <p:spPr>
          <a:xfrm rot="10800000">
            <a:off x="3126592" y="1127205"/>
            <a:ext cx="1258909" cy="1258909"/>
          </a:xfrm>
          <a:prstGeom prst="chord">
            <a:avLst>
              <a:gd name="adj1" fmla="val 4800000"/>
              <a:gd name="adj2" fmla="val 16800000"/>
            </a:avLst>
          </a:prstGeom>
          <a:solidFill>
            <a:schemeClr val="accent1">
              <a:lumMod val="50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9" name="Pie 8"/>
          <p:cNvSpPr/>
          <p:nvPr/>
        </p:nvSpPr>
        <p:spPr>
          <a:xfrm rot="10800000">
            <a:off x="3252483" y="1253096"/>
            <a:ext cx="1007127" cy="1007127"/>
          </a:xfrm>
          <a:prstGeom prst="pie">
            <a:avLst>
              <a:gd name="adj1" fmla="val 5400000"/>
              <a:gd name="adj2" fmla="val 16200000"/>
            </a:avLst>
          </a:prstGeom>
          <a:solidFill>
            <a:srgbClr val="D77829"/>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rot="5400000">
            <a:off x="2182410" y="3959751"/>
            <a:ext cx="3650837" cy="755345"/>
          </a:xfrm>
          <a:custGeom>
            <a:avLst/>
            <a:gdLst>
              <a:gd name="connsiteX0" fmla="*/ 0 w 3650837"/>
              <a:gd name="connsiteY0" fmla="*/ 0 h 755345"/>
              <a:gd name="connsiteX1" fmla="*/ 3650837 w 3650837"/>
              <a:gd name="connsiteY1" fmla="*/ 0 h 755345"/>
              <a:gd name="connsiteX2" fmla="*/ 3650837 w 3650837"/>
              <a:gd name="connsiteY2" fmla="*/ 755345 h 755345"/>
              <a:gd name="connsiteX3" fmla="*/ 0 w 3650837"/>
              <a:gd name="connsiteY3" fmla="*/ 755345 h 755345"/>
              <a:gd name="connsiteX4" fmla="*/ 0 w 3650837"/>
              <a:gd name="connsiteY4" fmla="*/ 0 h 75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837" h="755345">
                <a:moveTo>
                  <a:pt x="0" y="0"/>
                </a:moveTo>
                <a:lnTo>
                  <a:pt x="3650837" y="0"/>
                </a:lnTo>
                <a:lnTo>
                  <a:pt x="3650837" y="755345"/>
                </a:lnTo>
                <a:lnTo>
                  <a:pt x="0" y="755345"/>
                </a:lnTo>
                <a:lnTo>
                  <a:pt x="0" y="0"/>
                </a:lnTo>
                <a:close/>
              </a:path>
            </a:pathLst>
          </a:custGeom>
          <a:solidFill>
            <a:schemeClr val="accent1">
              <a:lumMod val="5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 rIns="0" bIns="1"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التعامل مع الشكوك</a:t>
            </a:r>
            <a:endParaRPr lang="ar-EG" sz="2400" b="1" kern="1200" dirty="0">
              <a:solidFill>
                <a:schemeClr val="bg1"/>
              </a:solidFill>
            </a:endParaRPr>
          </a:p>
        </p:txBody>
      </p:sp>
      <p:sp>
        <p:nvSpPr>
          <p:cNvPr id="11" name="Freeform 10"/>
          <p:cNvSpPr/>
          <p:nvPr/>
        </p:nvSpPr>
        <p:spPr>
          <a:xfrm>
            <a:off x="986446" y="1127205"/>
            <a:ext cx="2517818" cy="5035637"/>
          </a:xfrm>
          <a:custGeom>
            <a:avLst/>
            <a:gdLst>
              <a:gd name="connsiteX0" fmla="*/ 0 w 2517818"/>
              <a:gd name="connsiteY0" fmla="*/ 0 h 5035637"/>
              <a:gd name="connsiteX1" fmla="*/ 2517818 w 2517818"/>
              <a:gd name="connsiteY1" fmla="*/ 0 h 5035637"/>
              <a:gd name="connsiteX2" fmla="*/ 2517818 w 2517818"/>
              <a:gd name="connsiteY2" fmla="*/ 5035637 h 5035637"/>
              <a:gd name="connsiteX3" fmla="*/ 0 w 2517818"/>
              <a:gd name="connsiteY3" fmla="*/ 5035637 h 5035637"/>
              <a:gd name="connsiteX4" fmla="*/ 0 w 2517818"/>
              <a:gd name="connsiteY4" fmla="*/ 0 h 5035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7818" h="5035637">
                <a:moveTo>
                  <a:pt x="0" y="0"/>
                </a:moveTo>
                <a:lnTo>
                  <a:pt x="2517818" y="0"/>
                </a:lnTo>
                <a:lnTo>
                  <a:pt x="2517818" y="5035637"/>
                </a:lnTo>
                <a:lnTo>
                  <a:pt x="0" y="503563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ينطوى عمل الريادى على شكوك أكثر من العمل المأجور.وتسود هذه الشكوك فى مجالى المبيعات والعائدات. إلا أنها غالباً ما تتواجد فى مجالات أخرى مثل تسليم المواد والأسعار، والدعم المصرفى. وتشكل قدرة المرء على التعامل مع هذه الشكوك من دون الإذعان للضغوط، ميزة أساسية لدى الرياديين.</a:t>
            </a:r>
            <a:endParaRPr lang="ar-EG" sz="2400" kern="1200" dirty="0"/>
          </a:p>
        </p:txBody>
      </p:sp>
    </p:spTree>
    <p:extLst>
      <p:ext uri="{BB962C8B-B14F-4D97-AF65-F5344CB8AC3E}">
        <p14:creationId xmlns:p14="http://schemas.microsoft.com/office/powerpoint/2010/main" val="3484270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circle(in)">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أنواع المشروعات الصغيرة من حيث النشاط</a:t>
            </a:r>
            <a:endParaRPr lang="ar-EG" sz="3200" b="1" dirty="0">
              <a:solidFill>
                <a:schemeClr val="bg1"/>
              </a:solidFill>
            </a:endParaRPr>
          </a:p>
        </p:txBody>
      </p:sp>
      <p:sp>
        <p:nvSpPr>
          <p:cNvPr id="4" name="Freeform 3"/>
          <p:cNvSpPr/>
          <p:nvPr/>
        </p:nvSpPr>
        <p:spPr>
          <a:xfrm>
            <a:off x="594278" y="2329317"/>
            <a:ext cx="8226193" cy="2570685"/>
          </a:xfrm>
          <a:custGeom>
            <a:avLst/>
            <a:gdLst>
              <a:gd name="connsiteX0" fmla="*/ 0 w 8226193"/>
              <a:gd name="connsiteY0" fmla="*/ 0 h 2570685"/>
              <a:gd name="connsiteX1" fmla="*/ 8226193 w 8226193"/>
              <a:gd name="connsiteY1" fmla="*/ 0 h 2570685"/>
              <a:gd name="connsiteX2" fmla="*/ 8226193 w 8226193"/>
              <a:gd name="connsiteY2" fmla="*/ 2570685 h 2570685"/>
              <a:gd name="connsiteX3" fmla="*/ 0 w 8226193"/>
              <a:gd name="connsiteY3" fmla="*/ 2570685 h 2570685"/>
              <a:gd name="connsiteX4" fmla="*/ 0 w 8226193"/>
              <a:gd name="connsiteY4" fmla="*/ 0 h 2570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6193" h="2570685">
                <a:moveTo>
                  <a:pt x="0" y="0"/>
                </a:moveTo>
                <a:lnTo>
                  <a:pt x="8226193" y="0"/>
                </a:lnTo>
                <a:lnTo>
                  <a:pt x="8226193" y="2570685"/>
                </a:lnTo>
                <a:lnTo>
                  <a:pt x="0" y="2570685"/>
                </a:lnTo>
                <a:lnTo>
                  <a:pt x="0" y="0"/>
                </a:lnTo>
                <a:close/>
              </a:path>
            </a:pathLst>
          </a:custGeom>
          <a:solidFill>
            <a:srgbClr val="FFC000">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741211" tIns="91440" rIns="91440" bIns="91440" numCol="1" spcCol="1270" anchor="t" anchorCtr="0">
            <a:noAutofit/>
          </a:bodyPr>
          <a:lstStyle/>
          <a:p>
            <a:pPr lvl="0" algn="ctr" defTabSz="1066800" rtl="1">
              <a:lnSpc>
                <a:spcPct val="90000"/>
              </a:lnSpc>
              <a:spcBef>
                <a:spcPct val="0"/>
              </a:spcBef>
              <a:spcAft>
                <a:spcPct val="35000"/>
              </a:spcAft>
            </a:pPr>
            <a:endParaRPr lang="ar-EG" sz="1400" b="1" kern="1200" dirty="0" smtClean="0">
              <a:solidFill>
                <a:srgbClr val="FF0000"/>
              </a:solidFill>
            </a:endParaRPr>
          </a:p>
          <a:p>
            <a:pPr lvl="0" algn="ctr" defTabSz="1066800" rtl="1">
              <a:lnSpc>
                <a:spcPct val="90000"/>
              </a:lnSpc>
              <a:spcBef>
                <a:spcPct val="0"/>
              </a:spcBef>
              <a:spcAft>
                <a:spcPct val="35000"/>
              </a:spcAft>
            </a:pPr>
            <a:r>
              <a:rPr lang="ar-EG" sz="2400" b="1" kern="1200" dirty="0" smtClean="0">
                <a:solidFill>
                  <a:srgbClr val="FF0000"/>
                </a:solidFill>
              </a:rPr>
              <a:t>خدمية</a:t>
            </a:r>
          </a:p>
          <a:p>
            <a:pPr lvl="0" algn="ctr" defTabSz="1066800" rtl="1">
              <a:lnSpc>
                <a:spcPct val="90000"/>
              </a:lnSpc>
              <a:spcBef>
                <a:spcPct val="0"/>
              </a:spcBef>
              <a:spcAft>
                <a:spcPct val="35000"/>
              </a:spcAft>
            </a:pPr>
            <a:endParaRPr lang="ar-EG" sz="1400" b="1" kern="1200" dirty="0">
              <a:solidFill>
                <a:srgbClr val="FF0000"/>
              </a:solidFill>
            </a:endParaRPr>
          </a:p>
          <a:p>
            <a:pPr marL="228600" lvl="1" indent="-228600" algn="r" defTabSz="1066800" rtl="1">
              <a:lnSpc>
                <a:spcPct val="90000"/>
              </a:lnSpc>
              <a:spcBef>
                <a:spcPct val="0"/>
              </a:spcBef>
              <a:spcAft>
                <a:spcPct val="15000"/>
              </a:spcAft>
              <a:buChar char="••"/>
            </a:pPr>
            <a:r>
              <a:rPr lang="ar-EG" sz="2400" kern="1200" dirty="0" smtClean="0"/>
              <a:t>أساسها القيام نيابة عن العميل .</a:t>
            </a:r>
          </a:p>
          <a:p>
            <a:pPr marL="228600" lvl="1" indent="-228600" algn="r" defTabSz="1066800" rtl="1">
              <a:lnSpc>
                <a:spcPct val="90000"/>
              </a:lnSpc>
              <a:spcBef>
                <a:spcPct val="0"/>
              </a:spcBef>
              <a:spcAft>
                <a:spcPct val="15000"/>
              </a:spcAft>
              <a:buChar char="••"/>
            </a:pPr>
            <a:endParaRPr lang="ar-EG" sz="1400" kern="1200" dirty="0"/>
          </a:p>
          <a:p>
            <a:pPr marL="228600" lvl="1" indent="-228600" algn="r" defTabSz="1066800" rtl="1">
              <a:lnSpc>
                <a:spcPct val="90000"/>
              </a:lnSpc>
              <a:spcBef>
                <a:spcPct val="0"/>
              </a:spcBef>
              <a:spcAft>
                <a:spcPct val="15000"/>
              </a:spcAft>
              <a:buChar char="••"/>
            </a:pPr>
            <a:r>
              <a:rPr lang="ar-EG" sz="2400" kern="1200" dirty="0" smtClean="0"/>
              <a:t>بخدمة كان سيقوم بها بنفسه أو لا يستطيع القيام بها بنفسه . </a:t>
            </a:r>
            <a:endParaRPr lang="ar-EG" sz="2400" kern="1200" dirty="0"/>
          </a:p>
        </p:txBody>
      </p:sp>
      <p:sp>
        <p:nvSpPr>
          <p:cNvPr id="5" name="Rectangle 4"/>
          <p:cNvSpPr/>
          <p:nvPr/>
        </p:nvSpPr>
        <p:spPr>
          <a:xfrm>
            <a:off x="251520" y="1957996"/>
            <a:ext cx="1799479" cy="2699219"/>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275881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Effect transition="in" filter="barn(inVertical)">
                                      <p:cBhvr>
                                        <p:cTn id="19" dur="500"/>
                                        <p:tgtEl>
                                          <p:spTgt spid="4">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barn(inVertical)">
                                      <p:cBhvr>
                                        <p:cTn id="24"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الصفات الريادية المهمة</a:t>
            </a:r>
          </a:p>
        </p:txBody>
      </p:sp>
      <p:sp>
        <p:nvSpPr>
          <p:cNvPr id="4" name="Chord 3"/>
          <p:cNvSpPr/>
          <p:nvPr/>
        </p:nvSpPr>
        <p:spPr>
          <a:xfrm rot="10800000">
            <a:off x="6900918" y="1124744"/>
            <a:ext cx="1260140" cy="1260140"/>
          </a:xfrm>
          <a:prstGeom prst="chord">
            <a:avLst>
              <a:gd name="adj1" fmla="val 4800000"/>
              <a:gd name="adj2" fmla="val 16800000"/>
            </a:avLst>
          </a:prstGeom>
          <a:solidFill>
            <a:srgbClr val="6A6506"/>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5" name="Pie 4"/>
          <p:cNvSpPr/>
          <p:nvPr/>
        </p:nvSpPr>
        <p:spPr>
          <a:xfrm rot="10800000">
            <a:off x="7026932" y="1250757"/>
            <a:ext cx="1008112" cy="1008112"/>
          </a:xfrm>
          <a:prstGeom prst="pie">
            <a:avLst>
              <a:gd name="adj1" fmla="val 5400000"/>
              <a:gd name="adj2" fmla="val 1080000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rot="5400000">
            <a:off x="5955813" y="3960058"/>
            <a:ext cx="3654406" cy="756084"/>
          </a:xfrm>
          <a:custGeom>
            <a:avLst/>
            <a:gdLst>
              <a:gd name="connsiteX0" fmla="*/ 0 w 3654406"/>
              <a:gd name="connsiteY0" fmla="*/ 0 h 756084"/>
              <a:gd name="connsiteX1" fmla="*/ 3654406 w 3654406"/>
              <a:gd name="connsiteY1" fmla="*/ 0 h 756084"/>
              <a:gd name="connsiteX2" fmla="*/ 3654406 w 3654406"/>
              <a:gd name="connsiteY2" fmla="*/ 756084 h 756084"/>
              <a:gd name="connsiteX3" fmla="*/ 0 w 3654406"/>
              <a:gd name="connsiteY3" fmla="*/ 756084 h 756084"/>
              <a:gd name="connsiteX4" fmla="*/ 0 w 3654406"/>
              <a:gd name="connsiteY4" fmla="*/ 0 h 756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4406" h="756084">
                <a:moveTo>
                  <a:pt x="0" y="0"/>
                </a:moveTo>
                <a:lnTo>
                  <a:pt x="3654406" y="0"/>
                </a:lnTo>
                <a:lnTo>
                  <a:pt x="3654406" y="756084"/>
                </a:lnTo>
                <a:lnTo>
                  <a:pt x="0" y="756084"/>
                </a:lnTo>
                <a:lnTo>
                  <a:pt x="0" y="0"/>
                </a:lnTo>
                <a:close/>
              </a:path>
            </a:pathLst>
          </a:custGeom>
          <a:solidFill>
            <a:srgbClr val="6A6506"/>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الالتزام</a:t>
            </a:r>
            <a:endParaRPr lang="ar-EG" sz="2400" b="1" kern="1200" dirty="0">
              <a:solidFill>
                <a:schemeClr val="bg1"/>
              </a:solidFill>
            </a:endParaRPr>
          </a:p>
        </p:txBody>
      </p:sp>
      <p:sp>
        <p:nvSpPr>
          <p:cNvPr id="7" name="Freeform 6"/>
          <p:cNvSpPr/>
          <p:nvPr/>
        </p:nvSpPr>
        <p:spPr>
          <a:xfrm>
            <a:off x="4758680" y="1124744"/>
            <a:ext cx="2520280" cy="5040560"/>
          </a:xfrm>
          <a:custGeom>
            <a:avLst/>
            <a:gdLst>
              <a:gd name="connsiteX0" fmla="*/ 0 w 2520280"/>
              <a:gd name="connsiteY0" fmla="*/ 0 h 5040560"/>
              <a:gd name="connsiteX1" fmla="*/ 2520280 w 2520280"/>
              <a:gd name="connsiteY1" fmla="*/ 0 h 5040560"/>
              <a:gd name="connsiteX2" fmla="*/ 2520280 w 2520280"/>
              <a:gd name="connsiteY2" fmla="*/ 5040560 h 5040560"/>
              <a:gd name="connsiteX3" fmla="*/ 0 w 2520280"/>
              <a:gd name="connsiteY3" fmla="*/ 5040560 h 5040560"/>
              <a:gd name="connsiteX4" fmla="*/ 0 w 2520280"/>
              <a:gd name="connsiteY4" fmla="*/ 0 h 5040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280" h="5040560">
                <a:moveTo>
                  <a:pt x="0" y="0"/>
                </a:moveTo>
                <a:lnTo>
                  <a:pt x="2520280" y="0"/>
                </a:lnTo>
                <a:lnTo>
                  <a:pt x="2520280" y="5040560"/>
                </a:lnTo>
                <a:lnTo>
                  <a:pt x="0" y="504056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يتطلب إنشاء مؤسسة ما وتشغيلها التزاماً تاماً من جانب الريادى، من حيث الوقت والمال، وطريقة العيش. ويجب أن تشكل هذه الميزة أولوية فى حياته.</a:t>
            </a:r>
            <a:endParaRPr lang="ar-EG" sz="2400" kern="1200" dirty="0"/>
          </a:p>
          <a:p>
            <a:pPr lvl="0" algn="l" defTabSz="1066800" rtl="1">
              <a:lnSpc>
                <a:spcPct val="90000"/>
              </a:lnSpc>
              <a:spcBef>
                <a:spcPct val="0"/>
              </a:spcBef>
              <a:spcAft>
                <a:spcPct val="35000"/>
              </a:spcAft>
            </a:pPr>
            <a:endParaRPr lang="ar-EG" sz="2400" kern="1200" dirty="0" smtClean="0"/>
          </a:p>
          <a:p>
            <a:pPr lvl="0" algn="l" defTabSz="1066800" rtl="1">
              <a:lnSpc>
                <a:spcPct val="90000"/>
              </a:lnSpc>
              <a:spcBef>
                <a:spcPct val="0"/>
              </a:spcBef>
              <a:spcAft>
                <a:spcPct val="35000"/>
              </a:spcAft>
            </a:pPr>
            <a:endParaRPr lang="ar-EG" sz="2400" kern="1200" dirty="0" smtClean="0"/>
          </a:p>
        </p:txBody>
      </p:sp>
      <p:sp>
        <p:nvSpPr>
          <p:cNvPr id="8" name="Chord 7"/>
          <p:cNvSpPr/>
          <p:nvPr/>
        </p:nvSpPr>
        <p:spPr>
          <a:xfrm rot="10800000">
            <a:off x="3125179" y="1124744"/>
            <a:ext cx="1260140" cy="1260140"/>
          </a:xfrm>
          <a:prstGeom prst="chord">
            <a:avLst>
              <a:gd name="adj1" fmla="val 4800000"/>
              <a:gd name="adj2" fmla="val 16800000"/>
            </a:avLst>
          </a:prstGeom>
          <a:solidFill>
            <a:schemeClr val="accent2">
              <a:lumMod val="60000"/>
              <a:lumOff val="40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9" name="Pie 8"/>
          <p:cNvSpPr/>
          <p:nvPr/>
        </p:nvSpPr>
        <p:spPr>
          <a:xfrm rot="10800000">
            <a:off x="3251193" y="1250757"/>
            <a:ext cx="1008112" cy="1008112"/>
          </a:xfrm>
          <a:prstGeom prst="pie">
            <a:avLst>
              <a:gd name="adj1" fmla="val 5400000"/>
              <a:gd name="adj2" fmla="val 16200000"/>
            </a:avLst>
          </a:prstGeom>
          <a:solidFill>
            <a:srgbClr val="D77829"/>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rot="5400000">
            <a:off x="2180074" y="3960058"/>
            <a:ext cx="3654406" cy="756084"/>
          </a:xfrm>
          <a:custGeom>
            <a:avLst/>
            <a:gdLst>
              <a:gd name="connsiteX0" fmla="*/ 0 w 3654406"/>
              <a:gd name="connsiteY0" fmla="*/ 0 h 756084"/>
              <a:gd name="connsiteX1" fmla="*/ 3654406 w 3654406"/>
              <a:gd name="connsiteY1" fmla="*/ 0 h 756084"/>
              <a:gd name="connsiteX2" fmla="*/ 3654406 w 3654406"/>
              <a:gd name="connsiteY2" fmla="*/ 756084 h 756084"/>
              <a:gd name="connsiteX3" fmla="*/ 0 w 3654406"/>
              <a:gd name="connsiteY3" fmla="*/ 756084 h 756084"/>
              <a:gd name="connsiteX4" fmla="*/ 0 w 3654406"/>
              <a:gd name="connsiteY4" fmla="*/ 0 h 756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4406" h="756084">
                <a:moveTo>
                  <a:pt x="0" y="0"/>
                </a:moveTo>
                <a:lnTo>
                  <a:pt x="3654406" y="0"/>
                </a:lnTo>
                <a:lnTo>
                  <a:pt x="3654406" y="756084"/>
                </a:lnTo>
                <a:lnTo>
                  <a:pt x="0" y="756084"/>
                </a:lnTo>
                <a:lnTo>
                  <a:pt x="0" y="0"/>
                </a:lnTo>
                <a:close/>
              </a:path>
            </a:pathLst>
          </a:custGeom>
          <a:solidFill>
            <a:schemeClr val="accent2">
              <a:lumMod val="60000"/>
              <a:lumOff val="4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الاعتماد على نقاط القوة</a:t>
            </a:r>
            <a:endParaRPr lang="ar-EG" sz="2400" b="1" kern="1200" dirty="0">
              <a:solidFill>
                <a:schemeClr val="bg1"/>
              </a:solidFill>
            </a:endParaRPr>
          </a:p>
        </p:txBody>
      </p:sp>
      <p:sp>
        <p:nvSpPr>
          <p:cNvPr id="11" name="Freeform 10"/>
          <p:cNvSpPr/>
          <p:nvPr/>
        </p:nvSpPr>
        <p:spPr>
          <a:xfrm>
            <a:off x="982941" y="1124744"/>
            <a:ext cx="2520280" cy="5040560"/>
          </a:xfrm>
          <a:custGeom>
            <a:avLst/>
            <a:gdLst>
              <a:gd name="connsiteX0" fmla="*/ 0 w 2520280"/>
              <a:gd name="connsiteY0" fmla="*/ 0 h 5040560"/>
              <a:gd name="connsiteX1" fmla="*/ 2520280 w 2520280"/>
              <a:gd name="connsiteY1" fmla="*/ 0 h 5040560"/>
              <a:gd name="connsiteX2" fmla="*/ 2520280 w 2520280"/>
              <a:gd name="connsiteY2" fmla="*/ 5040560 h 5040560"/>
              <a:gd name="connsiteX3" fmla="*/ 0 w 2520280"/>
              <a:gd name="connsiteY3" fmla="*/ 5040560 h 5040560"/>
              <a:gd name="connsiteX4" fmla="*/ 0 w 2520280"/>
              <a:gd name="connsiteY4" fmla="*/ 0 h 5040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280" h="5040560">
                <a:moveTo>
                  <a:pt x="0" y="0"/>
                </a:moveTo>
                <a:lnTo>
                  <a:pt x="2520280" y="0"/>
                </a:lnTo>
                <a:lnTo>
                  <a:pt x="2520280" y="5040560"/>
                </a:lnTo>
                <a:lnTo>
                  <a:pt x="0" y="504056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1050" kern="1200" dirty="0" smtClean="0"/>
          </a:p>
          <a:p>
            <a:pPr lvl="0" algn="justLow" defTabSz="1066800" rtl="1">
              <a:lnSpc>
                <a:spcPct val="90000"/>
              </a:lnSpc>
              <a:spcBef>
                <a:spcPct val="0"/>
              </a:spcBef>
              <a:spcAft>
                <a:spcPct val="35000"/>
              </a:spcAft>
            </a:pPr>
            <a:r>
              <a:rPr lang="ar-EG" sz="2400" kern="1200" dirty="0" smtClean="0"/>
              <a:t>يسند رجال الأعمال الناجحون عملهم على نقاط القوة لديهم، مثل مهارات اليدوية، ومهاراتهم الاجتماعية، ومهارات البيع، والمهارات التنظيمية، ومهارات الكتابة لديهم، ومعرفتهم لسلعة أو خدمة معينة، ومعارفهم فى تجارة ما، وقدرتهم على إنشاء شبكة من المعارف والاستفادة منها.</a:t>
            </a:r>
            <a:endParaRPr lang="ar-EG" sz="2400" kern="1200" dirty="0"/>
          </a:p>
        </p:txBody>
      </p:sp>
    </p:spTree>
    <p:extLst>
      <p:ext uri="{BB962C8B-B14F-4D97-AF65-F5344CB8AC3E}">
        <p14:creationId xmlns:p14="http://schemas.microsoft.com/office/powerpoint/2010/main" val="2143198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circle(in)">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الصفات الريادية المهمة</a:t>
            </a:r>
          </a:p>
        </p:txBody>
      </p:sp>
      <p:sp>
        <p:nvSpPr>
          <p:cNvPr id="4" name="Chord 3"/>
          <p:cNvSpPr/>
          <p:nvPr/>
        </p:nvSpPr>
        <p:spPr>
          <a:xfrm rot="10800000">
            <a:off x="6900918" y="1124744"/>
            <a:ext cx="1260140" cy="1260140"/>
          </a:xfrm>
          <a:prstGeom prst="chord">
            <a:avLst>
              <a:gd name="adj1" fmla="val 4800000"/>
              <a:gd name="adj2" fmla="val 16800000"/>
            </a:avLst>
          </a:prstGeom>
          <a:solidFill>
            <a:srgbClr val="00B050"/>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5" name="Pie 4"/>
          <p:cNvSpPr/>
          <p:nvPr/>
        </p:nvSpPr>
        <p:spPr>
          <a:xfrm rot="10800000">
            <a:off x="7026932" y="1250757"/>
            <a:ext cx="1008112" cy="1008112"/>
          </a:xfrm>
          <a:prstGeom prst="pie">
            <a:avLst>
              <a:gd name="adj1" fmla="val 5400000"/>
              <a:gd name="adj2" fmla="val 1080000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rot="5400000">
            <a:off x="5955813" y="3960058"/>
            <a:ext cx="3654406" cy="756084"/>
          </a:xfrm>
          <a:custGeom>
            <a:avLst/>
            <a:gdLst>
              <a:gd name="connsiteX0" fmla="*/ 0 w 3654406"/>
              <a:gd name="connsiteY0" fmla="*/ 0 h 756084"/>
              <a:gd name="connsiteX1" fmla="*/ 3654406 w 3654406"/>
              <a:gd name="connsiteY1" fmla="*/ 0 h 756084"/>
              <a:gd name="connsiteX2" fmla="*/ 3654406 w 3654406"/>
              <a:gd name="connsiteY2" fmla="*/ 756084 h 756084"/>
              <a:gd name="connsiteX3" fmla="*/ 0 w 3654406"/>
              <a:gd name="connsiteY3" fmla="*/ 756084 h 756084"/>
              <a:gd name="connsiteX4" fmla="*/ 0 w 3654406"/>
              <a:gd name="connsiteY4" fmla="*/ 0 h 756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4406" h="756084">
                <a:moveTo>
                  <a:pt x="0" y="0"/>
                </a:moveTo>
                <a:lnTo>
                  <a:pt x="3654406" y="0"/>
                </a:lnTo>
                <a:lnTo>
                  <a:pt x="3654406" y="756084"/>
                </a:lnTo>
                <a:lnTo>
                  <a:pt x="0" y="756084"/>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يمكن الاعتماد عليه ويتصف بالاستقامة</a:t>
            </a:r>
            <a:endParaRPr lang="ar-EG" sz="2400" b="1" kern="1200" dirty="0">
              <a:solidFill>
                <a:schemeClr val="bg1"/>
              </a:solidFill>
            </a:endParaRPr>
          </a:p>
        </p:txBody>
      </p:sp>
      <p:sp>
        <p:nvSpPr>
          <p:cNvPr id="7" name="Freeform 6"/>
          <p:cNvSpPr/>
          <p:nvPr/>
        </p:nvSpPr>
        <p:spPr>
          <a:xfrm>
            <a:off x="4758680" y="1124744"/>
            <a:ext cx="2520280" cy="5040560"/>
          </a:xfrm>
          <a:custGeom>
            <a:avLst/>
            <a:gdLst>
              <a:gd name="connsiteX0" fmla="*/ 0 w 2520280"/>
              <a:gd name="connsiteY0" fmla="*/ 0 h 5040560"/>
              <a:gd name="connsiteX1" fmla="*/ 2520280 w 2520280"/>
              <a:gd name="connsiteY1" fmla="*/ 0 h 5040560"/>
              <a:gd name="connsiteX2" fmla="*/ 2520280 w 2520280"/>
              <a:gd name="connsiteY2" fmla="*/ 5040560 h 5040560"/>
              <a:gd name="connsiteX3" fmla="*/ 0 w 2520280"/>
              <a:gd name="connsiteY3" fmla="*/ 5040560 h 5040560"/>
              <a:gd name="connsiteX4" fmla="*/ 0 w 2520280"/>
              <a:gd name="connsiteY4" fmla="*/ 0 h 5040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280" h="5040560">
                <a:moveTo>
                  <a:pt x="0" y="0"/>
                </a:moveTo>
                <a:lnTo>
                  <a:pt x="2520280" y="0"/>
                </a:lnTo>
                <a:lnTo>
                  <a:pt x="2520280" y="5040560"/>
                </a:lnTo>
                <a:lnTo>
                  <a:pt x="0" y="504056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تشكل صفات الصدق والتعامل العادل، واعتمادية الشخص من حيث وفائه بوعوده، ميزات أساسية لدى الريادي.</a:t>
            </a:r>
            <a:endParaRPr lang="ar-EG" sz="2400" kern="1200" dirty="0"/>
          </a:p>
          <a:p>
            <a:pPr lvl="0" algn="l" defTabSz="1066800" rtl="1">
              <a:lnSpc>
                <a:spcPct val="90000"/>
              </a:lnSpc>
              <a:spcBef>
                <a:spcPct val="0"/>
              </a:spcBef>
              <a:spcAft>
                <a:spcPct val="35000"/>
              </a:spcAft>
            </a:pPr>
            <a:endParaRPr lang="ar-EG" sz="2400" kern="1200" dirty="0" smtClean="0"/>
          </a:p>
          <a:p>
            <a:pPr lvl="0" algn="l" defTabSz="1066800" rtl="1">
              <a:lnSpc>
                <a:spcPct val="90000"/>
              </a:lnSpc>
              <a:spcBef>
                <a:spcPct val="0"/>
              </a:spcBef>
              <a:spcAft>
                <a:spcPct val="35000"/>
              </a:spcAft>
            </a:pPr>
            <a:endParaRPr lang="ar-EG" sz="2400" kern="1200" dirty="0" smtClean="0"/>
          </a:p>
        </p:txBody>
      </p:sp>
      <p:sp>
        <p:nvSpPr>
          <p:cNvPr id="8" name="Chord 7"/>
          <p:cNvSpPr/>
          <p:nvPr/>
        </p:nvSpPr>
        <p:spPr>
          <a:xfrm rot="10800000">
            <a:off x="3125179" y="1124744"/>
            <a:ext cx="1260140" cy="1260140"/>
          </a:xfrm>
          <a:prstGeom prst="chord">
            <a:avLst>
              <a:gd name="adj1" fmla="val 4800000"/>
              <a:gd name="adj2" fmla="val 16800000"/>
            </a:avLst>
          </a:prstGeom>
          <a:solidFill>
            <a:schemeClr val="bg2"/>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9" name="Pie 8"/>
          <p:cNvSpPr/>
          <p:nvPr/>
        </p:nvSpPr>
        <p:spPr>
          <a:xfrm rot="10800000">
            <a:off x="3251193" y="1250757"/>
            <a:ext cx="1008112" cy="1008112"/>
          </a:xfrm>
          <a:prstGeom prst="pie">
            <a:avLst>
              <a:gd name="adj1" fmla="val 5400000"/>
              <a:gd name="adj2" fmla="val 16200000"/>
            </a:avLst>
          </a:prstGeom>
          <a:solidFill>
            <a:srgbClr val="D77829"/>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rot="5400000">
            <a:off x="2180074" y="3960058"/>
            <a:ext cx="3654406" cy="756084"/>
          </a:xfrm>
          <a:custGeom>
            <a:avLst/>
            <a:gdLst>
              <a:gd name="connsiteX0" fmla="*/ 0 w 3654406"/>
              <a:gd name="connsiteY0" fmla="*/ 0 h 756084"/>
              <a:gd name="connsiteX1" fmla="*/ 3654406 w 3654406"/>
              <a:gd name="connsiteY1" fmla="*/ 0 h 756084"/>
              <a:gd name="connsiteX2" fmla="*/ 3654406 w 3654406"/>
              <a:gd name="connsiteY2" fmla="*/ 756084 h 756084"/>
              <a:gd name="connsiteX3" fmla="*/ 0 w 3654406"/>
              <a:gd name="connsiteY3" fmla="*/ 756084 h 756084"/>
              <a:gd name="connsiteX4" fmla="*/ 0 w 3654406"/>
              <a:gd name="connsiteY4" fmla="*/ 0 h 756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4406" h="756084">
                <a:moveTo>
                  <a:pt x="0" y="0"/>
                </a:moveTo>
                <a:lnTo>
                  <a:pt x="3654406" y="0"/>
                </a:lnTo>
                <a:lnTo>
                  <a:pt x="3654406" y="756084"/>
                </a:lnTo>
                <a:lnTo>
                  <a:pt x="0" y="756084"/>
                </a:lnTo>
                <a:lnTo>
                  <a:pt x="0" y="0"/>
                </a:lnTo>
                <a:close/>
              </a:path>
            </a:pathLst>
          </a:custGeom>
          <a:solidFill>
            <a:schemeClr val="bg2"/>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خوض المخاطر</a:t>
            </a:r>
            <a:endParaRPr lang="ar-EG" sz="2400" b="1" kern="1200" dirty="0">
              <a:solidFill>
                <a:schemeClr val="bg1"/>
              </a:solidFill>
            </a:endParaRPr>
          </a:p>
        </p:txBody>
      </p:sp>
      <p:sp>
        <p:nvSpPr>
          <p:cNvPr id="11" name="Freeform 10"/>
          <p:cNvSpPr/>
          <p:nvPr/>
        </p:nvSpPr>
        <p:spPr>
          <a:xfrm>
            <a:off x="982941" y="1124744"/>
            <a:ext cx="2520280" cy="5040560"/>
          </a:xfrm>
          <a:custGeom>
            <a:avLst/>
            <a:gdLst>
              <a:gd name="connsiteX0" fmla="*/ 0 w 2520280"/>
              <a:gd name="connsiteY0" fmla="*/ 0 h 5040560"/>
              <a:gd name="connsiteX1" fmla="*/ 2520280 w 2520280"/>
              <a:gd name="connsiteY1" fmla="*/ 0 h 5040560"/>
              <a:gd name="connsiteX2" fmla="*/ 2520280 w 2520280"/>
              <a:gd name="connsiteY2" fmla="*/ 5040560 h 5040560"/>
              <a:gd name="connsiteX3" fmla="*/ 0 w 2520280"/>
              <a:gd name="connsiteY3" fmla="*/ 5040560 h 5040560"/>
              <a:gd name="connsiteX4" fmla="*/ 0 w 2520280"/>
              <a:gd name="connsiteY4" fmla="*/ 0 h 5040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280" h="5040560">
                <a:moveTo>
                  <a:pt x="0" y="0"/>
                </a:moveTo>
                <a:lnTo>
                  <a:pt x="2520280" y="0"/>
                </a:lnTo>
                <a:lnTo>
                  <a:pt x="2520280" y="5040560"/>
                </a:lnTo>
                <a:lnTo>
                  <a:pt x="0" y="504056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يشمل عمل الريادى بعض المخاطر. ويتمتع الرياديون بقدرتهم على خوض مخاطر محسوبة أو مدروسة. وتشمل هذه المخاطر احتساب التكاليف والأرباح المحتملة، وفرص النجاح، وإيمان الشخص بنفسه، لكى تكون المجازفة مربحة. </a:t>
            </a:r>
            <a:endParaRPr lang="ar-EG" sz="2400" kern="1200" dirty="0"/>
          </a:p>
        </p:txBody>
      </p:sp>
    </p:spTree>
    <p:extLst>
      <p:ext uri="{BB962C8B-B14F-4D97-AF65-F5344CB8AC3E}">
        <p14:creationId xmlns:p14="http://schemas.microsoft.com/office/powerpoint/2010/main" val="1822155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circle(in)">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3600"/>
              <a:t>ميزات هامة للقائد</a:t>
            </a:r>
            <a:endParaRPr lang="en-US" sz="3600" b="1" dirty="0"/>
          </a:p>
        </p:txBody>
      </p:sp>
    </p:spTree>
    <p:extLst>
      <p:ext uri="{BB962C8B-B14F-4D97-AF65-F5344CB8AC3E}">
        <p14:creationId xmlns:p14="http://schemas.microsoft.com/office/powerpoint/2010/main" val="2713154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مميزات هامة للقائد</a:t>
            </a:r>
            <a:endParaRPr lang="ar-EG" sz="3200" b="1" dirty="0">
              <a:solidFill>
                <a:schemeClr val="bg1"/>
              </a:solidFill>
            </a:endParaRPr>
          </a:p>
        </p:txBody>
      </p:sp>
      <p:sp>
        <p:nvSpPr>
          <p:cNvPr id="4" name="Shape 3"/>
          <p:cNvSpPr/>
          <p:nvPr/>
        </p:nvSpPr>
        <p:spPr>
          <a:xfrm>
            <a:off x="34900" y="1142369"/>
            <a:ext cx="9001595" cy="5625997"/>
          </a:xfrm>
          <a:prstGeom prst="swooshArrow">
            <a:avLst>
              <a:gd name="adj1" fmla="val 25000"/>
              <a:gd name="adj2" fmla="val 25000"/>
            </a:avLst>
          </a:prstGeom>
          <a:solidFill>
            <a:srgbClr val="00B0F0"/>
          </a:solidFill>
        </p:spPr>
        <p:style>
          <a:lnRef idx="0">
            <a:schemeClr val="dk1">
              <a:hueOff val="0"/>
              <a:satOff val="0"/>
              <a:lumOff val="0"/>
              <a:alphaOff val="0"/>
            </a:schemeClr>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5" name="Oval 4"/>
          <p:cNvSpPr/>
          <p:nvPr/>
        </p:nvSpPr>
        <p:spPr>
          <a:xfrm>
            <a:off x="921557" y="5325860"/>
            <a:ext cx="207036" cy="207036"/>
          </a:xfrm>
          <a:prstGeom prst="ellipse">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 name="Freeform 5"/>
          <p:cNvSpPr/>
          <p:nvPr/>
        </p:nvSpPr>
        <p:spPr>
          <a:xfrm>
            <a:off x="1043612" y="5301211"/>
            <a:ext cx="1179209" cy="1338987"/>
          </a:xfrm>
          <a:custGeom>
            <a:avLst/>
            <a:gdLst>
              <a:gd name="connsiteX0" fmla="*/ 0 w 1179209"/>
              <a:gd name="connsiteY0" fmla="*/ 0 h 1338987"/>
              <a:gd name="connsiteX1" fmla="*/ 1179209 w 1179209"/>
              <a:gd name="connsiteY1" fmla="*/ 0 h 1338987"/>
              <a:gd name="connsiteX2" fmla="*/ 1179209 w 1179209"/>
              <a:gd name="connsiteY2" fmla="*/ 1338987 h 1338987"/>
              <a:gd name="connsiteX3" fmla="*/ 0 w 1179209"/>
              <a:gd name="connsiteY3" fmla="*/ 1338987 h 1338987"/>
              <a:gd name="connsiteX4" fmla="*/ 0 w 1179209"/>
              <a:gd name="connsiteY4" fmla="*/ 0 h 1338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209" h="1338987">
                <a:moveTo>
                  <a:pt x="0" y="0"/>
                </a:moveTo>
                <a:lnTo>
                  <a:pt x="1179209" y="0"/>
                </a:lnTo>
                <a:lnTo>
                  <a:pt x="1179209" y="1338987"/>
                </a:lnTo>
                <a:lnTo>
                  <a:pt x="0" y="133898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9704" tIns="0" rIns="0" bIns="0" numCol="1" spcCol="1270" anchor="t" anchorCtr="0">
            <a:noAutofit/>
          </a:bodyPr>
          <a:lstStyle/>
          <a:p>
            <a:pPr lvl="0" algn="ctr" defTabSz="1066800" rtl="1">
              <a:lnSpc>
                <a:spcPct val="90000"/>
              </a:lnSpc>
              <a:spcBef>
                <a:spcPct val="0"/>
              </a:spcBef>
              <a:spcAft>
                <a:spcPct val="35000"/>
              </a:spcAft>
            </a:pPr>
            <a:r>
              <a:rPr lang="ar-EG" sz="2400" kern="1200" dirty="0" smtClean="0"/>
              <a:t>يعامل الآخرين كأشخاص، وليس كأرقام.</a:t>
            </a:r>
            <a:endParaRPr lang="ar-EG" sz="2400" kern="1200" dirty="0"/>
          </a:p>
        </p:txBody>
      </p:sp>
      <p:sp>
        <p:nvSpPr>
          <p:cNvPr id="7" name="Oval 6"/>
          <p:cNvSpPr/>
          <p:nvPr/>
        </p:nvSpPr>
        <p:spPr>
          <a:xfrm>
            <a:off x="2042255" y="4249045"/>
            <a:ext cx="324057" cy="324057"/>
          </a:xfrm>
          <a:prstGeom prst="ellipse">
            <a:avLst/>
          </a:prstGeom>
          <a:solidFill>
            <a:srgbClr val="92D050"/>
          </a:solidFill>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8" name="Freeform 7"/>
          <p:cNvSpPr/>
          <p:nvPr/>
        </p:nvSpPr>
        <p:spPr>
          <a:xfrm>
            <a:off x="2204284" y="4411073"/>
            <a:ext cx="1494264" cy="2357292"/>
          </a:xfrm>
          <a:custGeom>
            <a:avLst/>
            <a:gdLst>
              <a:gd name="connsiteX0" fmla="*/ 0 w 1494264"/>
              <a:gd name="connsiteY0" fmla="*/ 0 h 2357292"/>
              <a:gd name="connsiteX1" fmla="*/ 1494264 w 1494264"/>
              <a:gd name="connsiteY1" fmla="*/ 0 h 2357292"/>
              <a:gd name="connsiteX2" fmla="*/ 1494264 w 1494264"/>
              <a:gd name="connsiteY2" fmla="*/ 2357292 h 2357292"/>
              <a:gd name="connsiteX3" fmla="*/ 0 w 1494264"/>
              <a:gd name="connsiteY3" fmla="*/ 2357292 h 2357292"/>
              <a:gd name="connsiteX4" fmla="*/ 0 w 1494264"/>
              <a:gd name="connsiteY4" fmla="*/ 0 h 2357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264" h="2357292">
                <a:moveTo>
                  <a:pt x="0" y="0"/>
                </a:moveTo>
                <a:lnTo>
                  <a:pt x="1494264" y="0"/>
                </a:lnTo>
                <a:lnTo>
                  <a:pt x="1494264" y="2357292"/>
                </a:lnTo>
                <a:lnTo>
                  <a:pt x="0" y="235729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71711" tIns="0" rIns="0" bIns="0" numCol="1" spcCol="1270" anchor="t" anchorCtr="0">
            <a:noAutofit/>
          </a:bodyPr>
          <a:lstStyle/>
          <a:p>
            <a:pPr lvl="0" algn="ctr" defTabSz="1066800" rtl="1">
              <a:lnSpc>
                <a:spcPct val="90000"/>
              </a:lnSpc>
              <a:spcBef>
                <a:spcPct val="0"/>
              </a:spcBef>
              <a:spcAft>
                <a:spcPct val="35000"/>
              </a:spcAft>
            </a:pPr>
            <a:r>
              <a:rPr lang="ar-EG" sz="2400" kern="1200" dirty="0" smtClean="0"/>
              <a:t>لبق وثابت فى علاقاته مع الآخرين.</a:t>
            </a:r>
            <a:endParaRPr lang="ar-EG" sz="2400" kern="1200" dirty="0"/>
          </a:p>
        </p:txBody>
      </p:sp>
      <p:sp>
        <p:nvSpPr>
          <p:cNvPr id="9" name="Oval 8"/>
          <p:cNvSpPr/>
          <p:nvPr/>
        </p:nvSpPr>
        <p:spPr>
          <a:xfrm>
            <a:off x="3482511" y="3390517"/>
            <a:ext cx="432076" cy="432076"/>
          </a:xfrm>
          <a:prstGeom prst="ellipse">
            <a:avLst/>
          </a:pr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10" name="Freeform 9"/>
          <p:cNvSpPr/>
          <p:nvPr/>
        </p:nvSpPr>
        <p:spPr>
          <a:xfrm>
            <a:off x="3698549" y="3606556"/>
            <a:ext cx="1737308" cy="3161810"/>
          </a:xfrm>
          <a:custGeom>
            <a:avLst/>
            <a:gdLst>
              <a:gd name="connsiteX0" fmla="*/ 0 w 1737308"/>
              <a:gd name="connsiteY0" fmla="*/ 0 h 3161810"/>
              <a:gd name="connsiteX1" fmla="*/ 1737308 w 1737308"/>
              <a:gd name="connsiteY1" fmla="*/ 0 h 3161810"/>
              <a:gd name="connsiteX2" fmla="*/ 1737308 w 1737308"/>
              <a:gd name="connsiteY2" fmla="*/ 3161810 h 3161810"/>
              <a:gd name="connsiteX3" fmla="*/ 0 w 1737308"/>
              <a:gd name="connsiteY3" fmla="*/ 3161810 h 3161810"/>
              <a:gd name="connsiteX4" fmla="*/ 0 w 1737308"/>
              <a:gd name="connsiteY4" fmla="*/ 0 h 3161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308" h="3161810">
                <a:moveTo>
                  <a:pt x="0" y="0"/>
                </a:moveTo>
                <a:lnTo>
                  <a:pt x="1737308" y="0"/>
                </a:lnTo>
                <a:lnTo>
                  <a:pt x="1737308" y="3161810"/>
                </a:lnTo>
                <a:lnTo>
                  <a:pt x="0" y="316181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28948" tIns="0" rIns="0" bIns="0" numCol="1" spcCol="1270" anchor="t" anchorCtr="0">
            <a:noAutofit/>
          </a:bodyPr>
          <a:lstStyle/>
          <a:p>
            <a:pPr lvl="0" algn="ctr" defTabSz="1066800" rtl="1">
              <a:lnSpc>
                <a:spcPct val="90000"/>
              </a:lnSpc>
              <a:spcBef>
                <a:spcPct val="0"/>
              </a:spcBef>
              <a:spcAft>
                <a:spcPct val="35000"/>
              </a:spcAft>
            </a:pPr>
            <a:r>
              <a:rPr lang="ar-EG" sz="2400" kern="1200" dirty="0" smtClean="0"/>
              <a:t>منصف وصادق فى تعامله مع الآخرين.</a:t>
            </a:r>
            <a:endParaRPr lang="ar-EG" sz="2400" kern="1200" dirty="0"/>
          </a:p>
        </p:txBody>
      </p:sp>
      <p:sp>
        <p:nvSpPr>
          <p:cNvPr id="11" name="Oval 10"/>
          <p:cNvSpPr/>
          <p:nvPr/>
        </p:nvSpPr>
        <p:spPr>
          <a:xfrm>
            <a:off x="5156808" y="2719898"/>
            <a:ext cx="558098" cy="558098"/>
          </a:xfrm>
          <a:prstGeom prst="ellipse">
            <a:avLst/>
          </a:prstGeom>
          <a:solidFill>
            <a:srgbClr val="FFC000"/>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sp>
      <p:sp>
        <p:nvSpPr>
          <p:cNvPr id="12" name="Freeform 11"/>
          <p:cNvSpPr/>
          <p:nvPr/>
        </p:nvSpPr>
        <p:spPr>
          <a:xfrm>
            <a:off x="5435857" y="2998948"/>
            <a:ext cx="1800319" cy="3769418"/>
          </a:xfrm>
          <a:custGeom>
            <a:avLst/>
            <a:gdLst>
              <a:gd name="connsiteX0" fmla="*/ 0 w 1800319"/>
              <a:gd name="connsiteY0" fmla="*/ 0 h 3769418"/>
              <a:gd name="connsiteX1" fmla="*/ 1800319 w 1800319"/>
              <a:gd name="connsiteY1" fmla="*/ 0 h 3769418"/>
              <a:gd name="connsiteX2" fmla="*/ 1800319 w 1800319"/>
              <a:gd name="connsiteY2" fmla="*/ 3769418 h 3769418"/>
              <a:gd name="connsiteX3" fmla="*/ 0 w 1800319"/>
              <a:gd name="connsiteY3" fmla="*/ 3769418 h 3769418"/>
              <a:gd name="connsiteX4" fmla="*/ 0 w 1800319"/>
              <a:gd name="connsiteY4" fmla="*/ 0 h 3769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19" h="3769418">
                <a:moveTo>
                  <a:pt x="0" y="0"/>
                </a:moveTo>
                <a:lnTo>
                  <a:pt x="1800319" y="0"/>
                </a:lnTo>
                <a:lnTo>
                  <a:pt x="1800319" y="3769418"/>
                </a:lnTo>
                <a:lnTo>
                  <a:pt x="0" y="376941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95725" tIns="0" rIns="0" bIns="0" numCol="1" spcCol="1270" anchor="t" anchorCtr="0">
            <a:noAutofit/>
          </a:bodyPr>
          <a:lstStyle/>
          <a:p>
            <a:pPr lvl="0" algn="ctr" defTabSz="1066800" rtl="1">
              <a:lnSpc>
                <a:spcPct val="90000"/>
              </a:lnSpc>
              <a:spcBef>
                <a:spcPct val="0"/>
              </a:spcBef>
              <a:spcAft>
                <a:spcPct val="35000"/>
              </a:spcAft>
            </a:pPr>
            <a:r>
              <a:rPr lang="ar-EG" sz="2400" kern="1200" dirty="0" smtClean="0"/>
              <a:t>يشكل قدوة للآخرين.</a:t>
            </a:r>
            <a:endParaRPr lang="ar-EG" sz="2400" kern="1200" dirty="0"/>
          </a:p>
        </p:txBody>
      </p:sp>
      <p:sp>
        <p:nvSpPr>
          <p:cNvPr id="13" name="Oval 12"/>
          <p:cNvSpPr/>
          <p:nvPr/>
        </p:nvSpPr>
        <p:spPr>
          <a:xfrm>
            <a:off x="6880613" y="2272069"/>
            <a:ext cx="711126" cy="711126"/>
          </a:xfrm>
          <a:prstGeom prst="ellipse">
            <a:avLst/>
          </a:prstGeom>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sp>
      <p:sp>
        <p:nvSpPr>
          <p:cNvPr id="14" name="Freeform 13"/>
          <p:cNvSpPr/>
          <p:nvPr/>
        </p:nvSpPr>
        <p:spPr>
          <a:xfrm>
            <a:off x="7236176" y="2627632"/>
            <a:ext cx="1800319" cy="4140734"/>
          </a:xfrm>
          <a:custGeom>
            <a:avLst/>
            <a:gdLst>
              <a:gd name="connsiteX0" fmla="*/ 0 w 1800319"/>
              <a:gd name="connsiteY0" fmla="*/ 0 h 4140734"/>
              <a:gd name="connsiteX1" fmla="*/ 1800319 w 1800319"/>
              <a:gd name="connsiteY1" fmla="*/ 0 h 4140734"/>
              <a:gd name="connsiteX2" fmla="*/ 1800319 w 1800319"/>
              <a:gd name="connsiteY2" fmla="*/ 4140734 h 4140734"/>
              <a:gd name="connsiteX3" fmla="*/ 0 w 1800319"/>
              <a:gd name="connsiteY3" fmla="*/ 4140734 h 4140734"/>
              <a:gd name="connsiteX4" fmla="*/ 0 w 1800319"/>
              <a:gd name="connsiteY4" fmla="*/ 0 h 4140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19" h="4140734">
                <a:moveTo>
                  <a:pt x="0" y="0"/>
                </a:moveTo>
                <a:lnTo>
                  <a:pt x="1800319" y="0"/>
                </a:lnTo>
                <a:lnTo>
                  <a:pt x="1800319" y="4140734"/>
                </a:lnTo>
                <a:lnTo>
                  <a:pt x="0" y="414073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76811" tIns="0" rIns="0" bIns="0" numCol="1" spcCol="1270" anchor="t" anchorCtr="0">
            <a:noAutofit/>
          </a:bodyPr>
          <a:lstStyle/>
          <a:p>
            <a:pPr lvl="0" algn="ctr" defTabSz="1066800" rtl="1">
              <a:lnSpc>
                <a:spcPct val="90000"/>
              </a:lnSpc>
              <a:spcBef>
                <a:spcPct val="0"/>
              </a:spcBef>
              <a:spcAft>
                <a:spcPct val="35000"/>
              </a:spcAft>
            </a:pPr>
            <a:r>
              <a:rPr lang="ar-EG" sz="2400" kern="1200" dirty="0" smtClean="0"/>
              <a:t>متعاون.</a:t>
            </a:r>
            <a:endParaRPr lang="ar-EG" sz="2400" kern="1200" dirty="0"/>
          </a:p>
        </p:txBody>
      </p:sp>
    </p:spTree>
    <p:extLst>
      <p:ext uri="{BB962C8B-B14F-4D97-AF65-F5344CB8AC3E}">
        <p14:creationId xmlns:p14="http://schemas.microsoft.com/office/powerpoint/2010/main" val="3127796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barn(inVertical)">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barn(inVertical)">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P spid="12" grpId="0"/>
      <p:bldP spid="14"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مميزات هامة للقائد</a:t>
            </a:r>
            <a:endParaRPr lang="ar-EG" sz="3200" b="1" dirty="0">
              <a:solidFill>
                <a:schemeClr val="bg1"/>
              </a:solidFill>
            </a:endParaRPr>
          </a:p>
        </p:txBody>
      </p:sp>
      <p:sp>
        <p:nvSpPr>
          <p:cNvPr id="4" name="Shape 3"/>
          <p:cNvSpPr/>
          <p:nvPr/>
        </p:nvSpPr>
        <p:spPr>
          <a:xfrm>
            <a:off x="34900" y="1142369"/>
            <a:ext cx="9001596" cy="5625997"/>
          </a:xfrm>
          <a:prstGeom prst="swooshArrow">
            <a:avLst>
              <a:gd name="adj1" fmla="val 25000"/>
              <a:gd name="adj2" fmla="val 25000"/>
            </a:avLst>
          </a:prstGeom>
          <a:solidFill>
            <a:srgbClr val="00B050"/>
          </a:solidFill>
        </p:spPr>
        <p:style>
          <a:lnRef idx="0">
            <a:schemeClr val="dk1">
              <a:hueOff val="0"/>
              <a:satOff val="0"/>
              <a:lumOff val="0"/>
              <a:alphaOff val="0"/>
            </a:schemeClr>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5" name="Oval 4"/>
          <p:cNvSpPr/>
          <p:nvPr/>
        </p:nvSpPr>
        <p:spPr>
          <a:xfrm>
            <a:off x="921557" y="5325860"/>
            <a:ext cx="207036" cy="207036"/>
          </a:xfrm>
          <a:prstGeom prst="ellipse">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 name="Freeform 5"/>
          <p:cNvSpPr/>
          <p:nvPr/>
        </p:nvSpPr>
        <p:spPr>
          <a:xfrm>
            <a:off x="1043612" y="5301211"/>
            <a:ext cx="1179209" cy="1338987"/>
          </a:xfrm>
          <a:custGeom>
            <a:avLst/>
            <a:gdLst>
              <a:gd name="connsiteX0" fmla="*/ 0 w 1179209"/>
              <a:gd name="connsiteY0" fmla="*/ 0 h 1338987"/>
              <a:gd name="connsiteX1" fmla="*/ 1179209 w 1179209"/>
              <a:gd name="connsiteY1" fmla="*/ 0 h 1338987"/>
              <a:gd name="connsiteX2" fmla="*/ 1179209 w 1179209"/>
              <a:gd name="connsiteY2" fmla="*/ 1338987 h 1338987"/>
              <a:gd name="connsiteX3" fmla="*/ 0 w 1179209"/>
              <a:gd name="connsiteY3" fmla="*/ 1338987 h 1338987"/>
              <a:gd name="connsiteX4" fmla="*/ 0 w 1179209"/>
              <a:gd name="connsiteY4" fmla="*/ 0 h 1338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209" h="1338987">
                <a:moveTo>
                  <a:pt x="0" y="0"/>
                </a:moveTo>
                <a:lnTo>
                  <a:pt x="1179209" y="0"/>
                </a:lnTo>
                <a:lnTo>
                  <a:pt x="1179209" y="1338987"/>
                </a:lnTo>
                <a:lnTo>
                  <a:pt x="0" y="133898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9704" tIns="0" rIns="0" bIns="0" numCol="1" spcCol="1270" anchor="t" anchorCtr="0">
            <a:noAutofit/>
          </a:bodyPr>
          <a:lstStyle/>
          <a:p>
            <a:pPr lvl="0" algn="ctr" defTabSz="1066800" rtl="1">
              <a:lnSpc>
                <a:spcPct val="90000"/>
              </a:lnSpc>
              <a:spcBef>
                <a:spcPct val="0"/>
              </a:spcBef>
              <a:spcAft>
                <a:spcPct val="35000"/>
              </a:spcAft>
            </a:pPr>
            <a:r>
              <a:rPr lang="ar-EG" sz="2400" kern="1200" dirty="0" smtClean="0"/>
              <a:t>يمكن الاعتماد عليه.</a:t>
            </a:r>
            <a:endParaRPr lang="ar-EG" sz="2400" kern="1200" dirty="0"/>
          </a:p>
        </p:txBody>
      </p:sp>
      <p:sp>
        <p:nvSpPr>
          <p:cNvPr id="7" name="Oval 6"/>
          <p:cNvSpPr/>
          <p:nvPr/>
        </p:nvSpPr>
        <p:spPr>
          <a:xfrm>
            <a:off x="2042255" y="4249045"/>
            <a:ext cx="324057" cy="324057"/>
          </a:xfrm>
          <a:prstGeom prst="ellipse">
            <a:avLst/>
          </a:prstGeom>
          <a:solidFill>
            <a:srgbClr val="92D050"/>
          </a:solidFill>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8" name="Freeform 7"/>
          <p:cNvSpPr/>
          <p:nvPr/>
        </p:nvSpPr>
        <p:spPr>
          <a:xfrm>
            <a:off x="2204284" y="4411073"/>
            <a:ext cx="1494264" cy="2357292"/>
          </a:xfrm>
          <a:custGeom>
            <a:avLst/>
            <a:gdLst>
              <a:gd name="connsiteX0" fmla="*/ 0 w 1494264"/>
              <a:gd name="connsiteY0" fmla="*/ 0 h 2357292"/>
              <a:gd name="connsiteX1" fmla="*/ 1494264 w 1494264"/>
              <a:gd name="connsiteY1" fmla="*/ 0 h 2357292"/>
              <a:gd name="connsiteX2" fmla="*/ 1494264 w 1494264"/>
              <a:gd name="connsiteY2" fmla="*/ 2357292 h 2357292"/>
              <a:gd name="connsiteX3" fmla="*/ 0 w 1494264"/>
              <a:gd name="connsiteY3" fmla="*/ 2357292 h 2357292"/>
              <a:gd name="connsiteX4" fmla="*/ 0 w 1494264"/>
              <a:gd name="connsiteY4" fmla="*/ 0 h 2357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264" h="2357292">
                <a:moveTo>
                  <a:pt x="0" y="0"/>
                </a:moveTo>
                <a:lnTo>
                  <a:pt x="1494264" y="0"/>
                </a:lnTo>
                <a:lnTo>
                  <a:pt x="1494264" y="2357292"/>
                </a:lnTo>
                <a:lnTo>
                  <a:pt x="0" y="235729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71711" tIns="0" rIns="0" bIns="0" numCol="1" spcCol="1270" anchor="t" anchorCtr="0">
            <a:noAutofit/>
          </a:bodyPr>
          <a:lstStyle/>
          <a:p>
            <a:pPr lvl="0" algn="ctr" defTabSz="1066800" rtl="1">
              <a:lnSpc>
                <a:spcPct val="90000"/>
              </a:lnSpc>
              <a:spcBef>
                <a:spcPct val="0"/>
              </a:spcBef>
              <a:spcAft>
                <a:spcPct val="35000"/>
              </a:spcAft>
            </a:pPr>
            <a:r>
              <a:rPr lang="ar-EG" sz="2400" kern="1200" dirty="0" smtClean="0"/>
              <a:t>مصنع جيد، ويحترم آراء الآخرين.</a:t>
            </a:r>
            <a:endParaRPr lang="ar-EG" sz="2400" kern="1200" dirty="0"/>
          </a:p>
        </p:txBody>
      </p:sp>
      <p:sp>
        <p:nvSpPr>
          <p:cNvPr id="9" name="Oval 8"/>
          <p:cNvSpPr/>
          <p:nvPr/>
        </p:nvSpPr>
        <p:spPr>
          <a:xfrm>
            <a:off x="3482511" y="3390517"/>
            <a:ext cx="432076" cy="432076"/>
          </a:xfrm>
          <a:prstGeom prst="ellipse">
            <a:avLst/>
          </a:pr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10" name="Freeform 9"/>
          <p:cNvSpPr/>
          <p:nvPr/>
        </p:nvSpPr>
        <p:spPr>
          <a:xfrm>
            <a:off x="3698549" y="3606556"/>
            <a:ext cx="1737308" cy="3161810"/>
          </a:xfrm>
          <a:custGeom>
            <a:avLst/>
            <a:gdLst>
              <a:gd name="connsiteX0" fmla="*/ 0 w 1737308"/>
              <a:gd name="connsiteY0" fmla="*/ 0 h 3161810"/>
              <a:gd name="connsiteX1" fmla="*/ 1737308 w 1737308"/>
              <a:gd name="connsiteY1" fmla="*/ 0 h 3161810"/>
              <a:gd name="connsiteX2" fmla="*/ 1737308 w 1737308"/>
              <a:gd name="connsiteY2" fmla="*/ 3161810 h 3161810"/>
              <a:gd name="connsiteX3" fmla="*/ 0 w 1737308"/>
              <a:gd name="connsiteY3" fmla="*/ 3161810 h 3161810"/>
              <a:gd name="connsiteX4" fmla="*/ 0 w 1737308"/>
              <a:gd name="connsiteY4" fmla="*/ 0 h 3161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308" h="3161810">
                <a:moveTo>
                  <a:pt x="0" y="0"/>
                </a:moveTo>
                <a:lnTo>
                  <a:pt x="1737308" y="0"/>
                </a:lnTo>
                <a:lnTo>
                  <a:pt x="1737308" y="3161810"/>
                </a:lnTo>
                <a:lnTo>
                  <a:pt x="0" y="316181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28948" tIns="0" rIns="0" bIns="0" numCol="1" spcCol="1270" anchor="t" anchorCtr="0">
            <a:noAutofit/>
          </a:bodyPr>
          <a:lstStyle/>
          <a:p>
            <a:pPr lvl="0" algn="ctr" defTabSz="1066800" rtl="1">
              <a:lnSpc>
                <a:spcPct val="90000"/>
              </a:lnSpc>
              <a:spcBef>
                <a:spcPct val="0"/>
              </a:spcBef>
              <a:spcAft>
                <a:spcPct val="35000"/>
              </a:spcAft>
            </a:pPr>
            <a:r>
              <a:rPr lang="ar-EG" sz="2400" kern="1200" dirty="0" smtClean="0"/>
              <a:t>مبتهج ومتفائل.</a:t>
            </a:r>
            <a:endParaRPr lang="ar-EG" sz="2400" kern="1200" dirty="0"/>
          </a:p>
        </p:txBody>
      </p:sp>
      <p:sp>
        <p:nvSpPr>
          <p:cNvPr id="11" name="Oval 10"/>
          <p:cNvSpPr/>
          <p:nvPr/>
        </p:nvSpPr>
        <p:spPr>
          <a:xfrm>
            <a:off x="5156808" y="2719898"/>
            <a:ext cx="558098" cy="558098"/>
          </a:xfrm>
          <a:prstGeom prst="ellipse">
            <a:avLst/>
          </a:prstGeom>
          <a:solidFill>
            <a:srgbClr val="FFC000"/>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sp>
      <p:sp>
        <p:nvSpPr>
          <p:cNvPr id="12" name="Freeform 11"/>
          <p:cNvSpPr/>
          <p:nvPr/>
        </p:nvSpPr>
        <p:spPr>
          <a:xfrm>
            <a:off x="5219711" y="2998948"/>
            <a:ext cx="2232611" cy="3769418"/>
          </a:xfrm>
          <a:custGeom>
            <a:avLst/>
            <a:gdLst>
              <a:gd name="connsiteX0" fmla="*/ 0 w 2232611"/>
              <a:gd name="connsiteY0" fmla="*/ 0 h 3769418"/>
              <a:gd name="connsiteX1" fmla="*/ 2232611 w 2232611"/>
              <a:gd name="connsiteY1" fmla="*/ 0 h 3769418"/>
              <a:gd name="connsiteX2" fmla="*/ 2232611 w 2232611"/>
              <a:gd name="connsiteY2" fmla="*/ 3769418 h 3769418"/>
              <a:gd name="connsiteX3" fmla="*/ 0 w 2232611"/>
              <a:gd name="connsiteY3" fmla="*/ 3769418 h 3769418"/>
              <a:gd name="connsiteX4" fmla="*/ 0 w 2232611"/>
              <a:gd name="connsiteY4" fmla="*/ 0 h 3769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2611" h="3769418">
                <a:moveTo>
                  <a:pt x="0" y="0"/>
                </a:moveTo>
                <a:lnTo>
                  <a:pt x="2232611" y="0"/>
                </a:lnTo>
                <a:lnTo>
                  <a:pt x="2232611" y="3769418"/>
                </a:lnTo>
                <a:lnTo>
                  <a:pt x="0" y="376941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95725" tIns="0" rIns="0" bIns="0" numCol="1" spcCol="1270" anchor="t" anchorCtr="0">
            <a:noAutofit/>
          </a:bodyPr>
          <a:lstStyle/>
          <a:p>
            <a:pPr lvl="0" algn="ctr" defTabSz="1066800" rtl="1">
              <a:lnSpc>
                <a:spcPct val="90000"/>
              </a:lnSpc>
              <a:spcBef>
                <a:spcPct val="0"/>
              </a:spcBef>
              <a:spcAft>
                <a:spcPct val="35000"/>
              </a:spcAft>
            </a:pPr>
            <a:r>
              <a:rPr lang="ar-EG" sz="2400" kern="1200" dirty="0" smtClean="0"/>
              <a:t>يساعد الآخرين على تأدية عملهم بطريقة أفضل.</a:t>
            </a:r>
            <a:endParaRPr lang="ar-EG" sz="2400" kern="1200" dirty="0"/>
          </a:p>
        </p:txBody>
      </p:sp>
      <p:sp>
        <p:nvSpPr>
          <p:cNvPr id="13" name="Oval 12"/>
          <p:cNvSpPr/>
          <p:nvPr/>
        </p:nvSpPr>
        <p:spPr>
          <a:xfrm>
            <a:off x="6880613" y="2272069"/>
            <a:ext cx="711126" cy="711126"/>
          </a:xfrm>
          <a:prstGeom prst="ellipse">
            <a:avLst/>
          </a:prstGeom>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sp>
      <p:sp>
        <p:nvSpPr>
          <p:cNvPr id="14" name="Freeform 13"/>
          <p:cNvSpPr/>
          <p:nvPr/>
        </p:nvSpPr>
        <p:spPr>
          <a:xfrm>
            <a:off x="7236176" y="2627632"/>
            <a:ext cx="1800319" cy="4140734"/>
          </a:xfrm>
          <a:custGeom>
            <a:avLst/>
            <a:gdLst>
              <a:gd name="connsiteX0" fmla="*/ 0 w 1800319"/>
              <a:gd name="connsiteY0" fmla="*/ 0 h 4140734"/>
              <a:gd name="connsiteX1" fmla="*/ 1800319 w 1800319"/>
              <a:gd name="connsiteY1" fmla="*/ 0 h 4140734"/>
              <a:gd name="connsiteX2" fmla="*/ 1800319 w 1800319"/>
              <a:gd name="connsiteY2" fmla="*/ 4140734 h 4140734"/>
              <a:gd name="connsiteX3" fmla="*/ 0 w 1800319"/>
              <a:gd name="connsiteY3" fmla="*/ 4140734 h 4140734"/>
              <a:gd name="connsiteX4" fmla="*/ 0 w 1800319"/>
              <a:gd name="connsiteY4" fmla="*/ 0 h 4140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19" h="4140734">
                <a:moveTo>
                  <a:pt x="0" y="0"/>
                </a:moveTo>
                <a:lnTo>
                  <a:pt x="1800319" y="0"/>
                </a:lnTo>
                <a:lnTo>
                  <a:pt x="1800319" y="4140734"/>
                </a:lnTo>
                <a:lnTo>
                  <a:pt x="0" y="414073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76811" tIns="0" rIns="0" bIns="0" numCol="1" spcCol="1270" anchor="t" anchorCtr="0">
            <a:noAutofit/>
          </a:bodyPr>
          <a:lstStyle/>
          <a:p>
            <a:pPr lvl="0" algn="ctr" defTabSz="1066800" rtl="1">
              <a:lnSpc>
                <a:spcPct val="90000"/>
              </a:lnSpc>
              <a:spcBef>
                <a:spcPct val="0"/>
              </a:spcBef>
              <a:spcAft>
                <a:spcPct val="35000"/>
              </a:spcAft>
            </a:pPr>
            <a:r>
              <a:rPr lang="ar-EG" sz="2400" kern="1200" dirty="0" smtClean="0"/>
              <a:t>منفتح ويتقبل الأفكار الجديدة.</a:t>
            </a:r>
            <a:endParaRPr lang="ar-EG" sz="2400" kern="1200" dirty="0"/>
          </a:p>
        </p:txBody>
      </p:sp>
    </p:spTree>
    <p:extLst>
      <p:ext uri="{BB962C8B-B14F-4D97-AF65-F5344CB8AC3E}">
        <p14:creationId xmlns:p14="http://schemas.microsoft.com/office/powerpoint/2010/main" val="2717778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barn(inVertical)">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barn(inVertical)">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P spid="12" grpId="0"/>
      <p:bldP spid="14"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مميزات هامة للقائد</a:t>
            </a:r>
            <a:endParaRPr lang="ar-EG" sz="3200" b="1" dirty="0">
              <a:solidFill>
                <a:schemeClr val="bg1"/>
              </a:solidFill>
            </a:endParaRPr>
          </a:p>
        </p:txBody>
      </p:sp>
      <p:sp>
        <p:nvSpPr>
          <p:cNvPr id="4" name="Shape 3"/>
          <p:cNvSpPr/>
          <p:nvPr/>
        </p:nvSpPr>
        <p:spPr>
          <a:xfrm>
            <a:off x="0" y="1165022"/>
            <a:ext cx="9001596" cy="5625997"/>
          </a:xfrm>
          <a:prstGeom prst="swooshArrow">
            <a:avLst>
              <a:gd name="adj1" fmla="val 25000"/>
              <a:gd name="adj2" fmla="val 25000"/>
            </a:avLst>
          </a:prstGeom>
          <a:solidFill>
            <a:schemeClr val="bg2"/>
          </a:solidFill>
        </p:spPr>
        <p:style>
          <a:lnRef idx="0">
            <a:schemeClr val="dk1">
              <a:hueOff val="0"/>
              <a:satOff val="0"/>
              <a:lumOff val="0"/>
              <a:alphaOff val="0"/>
            </a:schemeClr>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5" name="Oval 4"/>
          <p:cNvSpPr/>
          <p:nvPr/>
        </p:nvSpPr>
        <p:spPr>
          <a:xfrm>
            <a:off x="921557" y="5325860"/>
            <a:ext cx="207036" cy="207036"/>
          </a:xfrm>
          <a:prstGeom prst="ellipse">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 name="Freeform 5"/>
          <p:cNvSpPr/>
          <p:nvPr/>
        </p:nvSpPr>
        <p:spPr>
          <a:xfrm>
            <a:off x="926682" y="5301211"/>
            <a:ext cx="1413069" cy="1338987"/>
          </a:xfrm>
          <a:custGeom>
            <a:avLst/>
            <a:gdLst>
              <a:gd name="connsiteX0" fmla="*/ 0 w 1413069"/>
              <a:gd name="connsiteY0" fmla="*/ 0 h 1338987"/>
              <a:gd name="connsiteX1" fmla="*/ 1413069 w 1413069"/>
              <a:gd name="connsiteY1" fmla="*/ 0 h 1338987"/>
              <a:gd name="connsiteX2" fmla="*/ 1413069 w 1413069"/>
              <a:gd name="connsiteY2" fmla="*/ 1338987 h 1338987"/>
              <a:gd name="connsiteX3" fmla="*/ 0 w 1413069"/>
              <a:gd name="connsiteY3" fmla="*/ 1338987 h 1338987"/>
              <a:gd name="connsiteX4" fmla="*/ 0 w 1413069"/>
              <a:gd name="connsiteY4" fmla="*/ 0 h 1338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69" h="1338987">
                <a:moveTo>
                  <a:pt x="0" y="0"/>
                </a:moveTo>
                <a:lnTo>
                  <a:pt x="1413069" y="0"/>
                </a:lnTo>
                <a:lnTo>
                  <a:pt x="1413069" y="1338987"/>
                </a:lnTo>
                <a:lnTo>
                  <a:pt x="0" y="133898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9704" tIns="0" rIns="0" bIns="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مستقر عاطفياً لدى تعاطيه مع الناس.</a:t>
            </a:r>
            <a:endParaRPr lang="ar-EG" sz="2400" b="1" kern="1200" dirty="0">
              <a:solidFill>
                <a:srgbClr val="002060"/>
              </a:solidFill>
            </a:endParaRPr>
          </a:p>
        </p:txBody>
      </p:sp>
      <p:sp>
        <p:nvSpPr>
          <p:cNvPr id="7" name="Oval 6"/>
          <p:cNvSpPr/>
          <p:nvPr/>
        </p:nvSpPr>
        <p:spPr>
          <a:xfrm>
            <a:off x="2042255" y="4249045"/>
            <a:ext cx="324057" cy="324057"/>
          </a:xfrm>
          <a:prstGeom prst="ellipse">
            <a:avLst/>
          </a:prstGeom>
          <a:solidFill>
            <a:srgbClr val="92D050"/>
          </a:solidFill>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8" name="Freeform 7"/>
          <p:cNvSpPr/>
          <p:nvPr/>
        </p:nvSpPr>
        <p:spPr>
          <a:xfrm>
            <a:off x="2204284" y="4411073"/>
            <a:ext cx="1494264" cy="2357292"/>
          </a:xfrm>
          <a:custGeom>
            <a:avLst/>
            <a:gdLst>
              <a:gd name="connsiteX0" fmla="*/ 0 w 1494264"/>
              <a:gd name="connsiteY0" fmla="*/ 0 h 2357292"/>
              <a:gd name="connsiteX1" fmla="*/ 1494264 w 1494264"/>
              <a:gd name="connsiteY1" fmla="*/ 0 h 2357292"/>
              <a:gd name="connsiteX2" fmla="*/ 1494264 w 1494264"/>
              <a:gd name="connsiteY2" fmla="*/ 2357292 h 2357292"/>
              <a:gd name="connsiteX3" fmla="*/ 0 w 1494264"/>
              <a:gd name="connsiteY3" fmla="*/ 2357292 h 2357292"/>
              <a:gd name="connsiteX4" fmla="*/ 0 w 1494264"/>
              <a:gd name="connsiteY4" fmla="*/ 0 h 2357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264" h="2357292">
                <a:moveTo>
                  <a:pt x="0" y="0"/>
                </a:moveTo>
                <a:lnTo>
                  <a:pt x="1494264" y="0"/>
                </a:lnTo>
                <a:lnTo>
                  <a:pt x="1494264" y="2357292"/>
                </a:lnTo>
                <a:lnTo>
                  <a:pt x="0" y="235729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71711" tIns="0" rIns="0" bIns="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مجتهد فى العمل.</a:t>
            </a:r>
            <a:endParaRPr lang="ar-EG" sz="2400" b="1" kern="1200" dirty="0">
              <a:solidFill>
                <a:srgbClr val="002060"/>
              </a:solidFill>
            </a:endParaRPr>
          </a:p>
        </p:txBody>
      </p:sp>
      <p:sp>
        <p:nvSpPr>
          <p:cNvPr id="9" name="Oval 8"/>
          <p:cNvSpPr/>
          <p:nvPr/>
        </p:nvSpPr>
        <p:spPr>
          <a:xfrm>
            <a:off x="3482511" y="3390517"/>
            <a:ext cx="432076" cy="432076"/>
          </a:xfrm>
          <a:prstGeom prst="ellipse">
            <a:avLst/>
          </a:pr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10" name="Freeform 9"/>
          <p:cNvSpPr/>
          <p:nvPr/>
        </p:nvSpPr>
        <p:spPr>
          <a:xfrm>
            <a:off x="3698549" y="3606556"/>
            <a:ext cx="1737308" cy="3161810"/>
          </a:xfrm>
          <a:custGeom>
            <a:avLst/>
            <a:gdLst>
              <a:gd name="connsiteX0" fmla="*/ 0 w 1737308"/>
              <a:gd name="connsiteY0" fmla="*/ 0 h 3161810"/>
              <a:gd name="connsiteX1" fmla="*/ 1737308 w 1737308"/>
              <a:gd name="connsiteY1" fmla="*/ 0 h 3161810"/>
              <a:gd name="connsiteX2" fmla="*/ 1737308 w 1737308"/>
              <a:gd name="connsiteY2" fmla="*/ 3161810 h 3161810"/>
              <a:gd name="connsiteX3" fmla="*/ 0 w 1737308"/>
              <a:gd name="connsiteY3" fmla="*/ 3161810 h 3161810"/>
              <a:gd name="connsiteX4" fmla="*/ 0 w 1737308"/>
              <a:gd name="connsiteY4" fmla="*/ 0 h 3161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308" h="3161810">
                <a:moveTo>
                  <a:pt x="0" y="0"/>
                </a:moveTo>
                <a:lnTo>
                  <a:pt x="1737308" y="0"/>
                </a:lnTo>
                <a:lnTo>
                  <a:pt x="1737308" y="3161810"/>
                </a:lnTo>
                <a:lnTo>
                  <a:pt x="0" y="316181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28948" tIns="0" rIns="0" bIns="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مخلص لموظفيه.</a:t>
            </a:r>
            <a:endParaRPr lang="ar-EG" sz="2400" b="1" kern="1200" dirty="0">
              <a:solidFill>
                <a:srgbClr val="002060"/>
              </a:solidFill>
            </a:endParaRPr>
          </a:p>
        </p:txBody>
      </p:sp>
      <p:sp>
        <p:nvSpPr>
          <p:cNvPr id="11" name="Oval 10"/>
          <p:cNvSpPr/>
          <p:nvPr/>
        </p:nvSpPr>
        <p:spPr>
          <a:xfrm>
            <a:off x="5156808" y="2719898"/>
            <a:ext cx="558098" cy="558098"/>
          </a:xfrm>
          <a:prstGeom prst="ellipse">
            <a:avLst/>
          </a:prstGeom>
          <a:solidFill>
            <a:srgbClr val="FFC000"/>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sp>
      <p:sp>
        <p:nvSpPr>
          <p:cNvPr id="12" name="Freeform 11"/>
          <p:cNvSpPr/>
          <p:nvPr/>
        </p:nvSpPr>
        <p:spPr>
          <a:xfrm>
            <a:off x="5435857" y="2998948"/>
            <a:ext cx="1800319" cy="3769418"/>
          </a:xfrm>
          <a:custGeom>
            <a:avLst/>
            <a:gdLst>
              <a:gd name="connsiteX0" fmla="*/ 0 w 1800319"/>
              <a:gd name="connsiteY0" fmla="*/ 0 h 3769418"/>
              <a:gd name="connsiteX1" fmla="*/ 1800319 w 1800319"/>
              <a:gd name="connsiteY1" fmla="*/ 0 h 3769418"/>
              <a:gd name="connsiteX2" fmla="*/ 1800319 w 1800319"/>
              <a:gd name="connsiteY2" fmla="*/ 3769418 h 3769418"/>
              <a:gd name="connsiteX3" fmla="*/ 0 w 1800319"/>
              <a:gd name="connsiteY3" fmla="*/ 3769418 h 3769418"/>
              <a:gd name="connsiteX4" fmla="*/ 0 w 1800319"/>
              <a:gd name="connsiteY4" fmla="*/ 0 h 3769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19" h="3769418">
                <a:moveTo>
                  <a:pt x="0" y="0"/>
                </a:moveTo>
                <a:lnTo>
                  <a:pt x="1800319" y="0"/>
                </a:lnTo>
                <a:lnTo>
                  <a:pt x="1800319" y="3769418"/>
                </a:lnTo>
                <a:lnTo>
                  <a:pt x="0" y="376941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95725" tIns="0" rIns="0" bIns="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يتقبل مسؤولياته.</a:t>
            </a:r>
            <a:endParaRPr lang="ar-EG" sz="2400" b="1" kern="1200" dirty="0">
              <a:solidFill>
                <a:srgbClr val="002060"/>
              </a:solidFill>
            </a:endParaRPr>
          </a:p>
        </p:txBody>
      </p:sp>
      <p:sp>
        <p:nvSpPr>
          <p:cNvPr id="13" name="Oval 12"/>
          <p:cNvSpPr/>
          <p:nvPr/>
        </p:nvSpPr>
        <p:spPr>
          <a:xfrm>
            <a:off x="6880613" y="2272069"/>
            <a:ext cx="711126" cy="711126"/>
          </a:xfrm>
          <a:prstGeom prst="ellipse">
            <a:avLst/>
          </a:prstGeom>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sp>
      <p:sp>
        <p:nvSpPr>
          <p:cNvPr id="14" name="Freeform 13"/>
          <p:cNvSpPr/>
          <p:nvPr/>
        </p:nvSpPr>
        <p:spPr>
          <a:xfrm>
            <a:off x="7236176" y="2627632"/>
            <a:ext cx="1800319" cy="4140734"/>
          </a:xfrm>
          <a:custGeom>
            <a:avLst/>
            <a:gdLst>
              <a:gd name="connsiteX0" fmla="*/ 0 w 1800319"/>
              <a:gd name="connsiteY0" fmla="*/ 0 h 4140734"/>
              <a:gd name="connsiteX1" fmla="*/ 1800319 w 1800319"/>
              <a:gd name="connsiteY1" fmla="*/ 0 h 4140734"/>
              <a:gd name="connsiteX2" fmla="*/ 1800319 w 1800319"/>
              <a:gd name="connsiteY2" fmla="*/ 4140734 h 4140734"/>
              <a:gd name="connsiteX3" fmla="*/ 0 w 1800319"/>
              <a:gd name="connsiteY3" fmla="*/ 4140734 h 4140734"/>
              <a:gd name="connsiteX4" fmla="*/ 0 w 1800319"/>
              <a:gd name="connsiteY4" fmla="*/ 0 h 4140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19" h="4140734">
                <a:moveTo>
                  <a:pt x="0" y="0"/>
                </a:moveTo>
                <a:lnTo>
                  <a:pt x="1800319" y="0"/>
                </a:lnTo>
                <a:lnTo>
                  <a:pt x="1800319" y="4140734"/>
                </a:lnTo>
                <a:lnTo>
                  <a:pt x="0" y="414073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76811" tIns="0" rIns="0" bIns="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يقر بأخطائه.</a:t>
            </a:r>
            <a:endParaRPr lang="ar-EG" sz="2400" b="1" kern="1200" dirty="0">
              <a:solidFill>
                <a:srgbClr val="002060"/>
              </a:solidFill>
            </a:endParaRPr>
          </a:p>
        </p:txBody>
      </p:sp>
    </p:spTree>
    <p:extLst>
      <p:ext uri="{BB962C8B-B14F-4D97-AF65-F5344CB8AC3E}">
        <p14:creationId xmlns:p14="http://schemas.microsoft.com/office/powerpoint/2010/main" val="1890152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par>
                                <p:cTn id="32" presetID="16" presetClass="entr" presetSubtype="21" fill="hold"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barn(inVertical)">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P spid="12" grpId="0"/>
      <p:bldP spid="14"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مميزات هامة للقائد</a:t>
            </a:r>
            <a:endParaRPr lang="ar-EG" sz="3200" b="1" dirty="0">
              <a:solidFill>
                <a:schemeClr val="bg1"/>
              </a:solidFill>
            </a:endParaRPr>
          </a:p>
        </p:txBody>
      </p:sp>
      <p:sp>
        <p:nvSpPr>
          <p:cNvPr id="4" name="Shape 3"/>
          <p:cNvSpPr/>
          <p:nvPr/>
        </p:nvSpPr>
        <p:spPr>
          <a:xfrm>
            <a:off x="34900" y="1142369"/>
            <a:ext cx="9001596" cy="5625997"/>
          </a:xfrm>
          <a:prstGeom prst="swooshArrow">
            <a:avLst>
              <a:gd name="adj1" fmla="val 25000"/>
              <a:gd name="adj2" fmla="val 25000"/>
            </a:avLst>
          </a:prstGeom>
          <a:solidFill>
            <a:schemeClr val="accent1">
              <a:lumMod val="75000"/>
            </a:schemeClr>
          </a:solidFill>
        </p:spPr>
        <p:style>
          <a:lnRef idx="0">
            <a:schemeClr val="dk1">
              <a:hueOff val="0"/>
              <a:satOff val="0"/>
              <a:lumOff val="0"/>
              <a:alphaOff val="0"/>
            </a:schemeClr>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5" name="Oval 4"/>
          <p:cNvSpPr/>
          <p:nvPr/>
        </p:nvSpPr>
        <p:spPr>
          <a:xfrm>
            <a:off x="1178102" y="5025432"/>
            <a:ext cx="234041" cy="234041"/>
          </a:xfrm>
          <a:prstGeom prst="ellipse">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 name="Freeform 5"/>
          <p:cNvSpPr/>
          <p:nvPr/>
        </p:nvSpPr>
        <p:spPr>
          <a:xfrm>
            <a:off x="1295123" y="5142453"/>
            <a:ext cx="2097371" cy="1625913"/>
          </a:xfrm>
          <a:custGeom>
            <a:avLst/>
            <a:gdLst>
              <a:gd name="connsiteX0" fmla="*/ 0 w 2097371"/>
              <a:gd name="connsiteY0" fmla="*/ 0 h 1625913"/>
              <a:gd name="connsiteX1" fmla="*/ 2097371 w 2097371"/>
              <a:gd name="connsiteY1" fmla="*/ 0 h 1625913"/>
              <a:gd name="connsiteX2" fmla="*/ 2097371 w 2097371"/>
              <a:gd name="connsiteY2" fmla="*/ 1625913 h 1625913"/>
              <a:gd name="connsiteX3" fmla="*/ 0 w 2097371"/>
              <a:gd name="connsiteY3" fmla="*/ 1625913 h 1625913"/>
              <a:gd name="connsiteX4" fmla="*/ 0 w 2097371"/>
              <a:gd name="connsiteY4" fmla="*/ 0 h 162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371" h="1625913">
                <a:moveTo>
                  <a:pt x="0" y="0"/>
                </a:moveTo>
                <a:lnTo>
                  <a:pt x="2097371" y="0"/>
                </a:lnTo>
                <a:lnTo>
                  <a:pt x="2097371" y="1625913"/>
                </a:lnTo>
                <a:lnTo>
                  <a:pt x="0" y="162591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4014" tIns="0" rIns="0" bIns="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0070C0"/>
                </a:solidFill>
              </a:rPr>
              <a:t>يحقق نتائج جيدة فى العمل.</a:t>
            </a:r>
            <a:endParaRPr lang="ar-EG" sz="2400" b="1" kern="1200" dirty="0">
              <a:solidFill>
                <a:srgbClr val="0070C0"/>
              </a:solidFill>
            </a:endParaRPr>
          </a:p>
        </p:txBody>
      </p:sp>
      <p:sp>
        <p:nvSpPr>
          <p:cNvPr id="7" name="Oval 6"/>
          <p:cNvSpPr/>
          <p:nvPr/>
        </p:nvSpPr>
        <p:spPr>
          <a:xfrm>
            <a:off x="3243968" y="3496286"/>
            <a:ext cx="423075" cy="423075"/>
          </a:xfrm>
          <a:prstGeom prst="ellipse">
            <a:avLst/>
          </a:prstGeom>
          <a:solidFill>
            <a:srgbClr val="FFC000"/>
          </a:solidFill>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8" name="Freeform 7"/>
          <p:cNvSpPr/>
          <p:nvPr/>
        </p:nvSpPr>
        <p:spPr>
          <a:xfrm>
            <a:off x="3455506" y="3707824"/>
            <a:ext cx="2160383" cy="3060542"/>
          </a:xfrm>
          <a:custGeom>
            <a:avLst/>
            <a:gdLst>
              <a:gd name="connsiteX0" fmla="*/ 0 w 2160383"/>
              <a:gd name="connsiteY0" fmla="*/ 0 h 3060542"/>
              <a:gd name="connsiteX1" fmla="*/ 2160383 w 2160383"/>
              <a:gd name="connsiteY1" fmla="*/ 0 h 3060542"/>
              <a:gd name="connsiteX2" fmla="*/ 2160383 w 2160383"/>
              <a:gd name="connsiteY2" fmla="*/ 3060542 h 3060542"/>
              <a:gd name="connsiteX3" fmla="*/ 0 w 2160383"/>
              <a:gd name="connsiteY3" fmla="*/ 3060542 h 3060542"/>
              <a:gd name="connsiteX4" fmla="*/ 0 w 2160383"/>
              <a:gd name="connsiteY4" fmla="*/ 0 h 306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383" h="3060542">
                <a:moveTo>
                  <a:pt x="0" y="0"/>
                </a:moveTo>
                <a:lnTo>
                  <a:pt x="2160383" y="0"/>
                </a:lnTo>
                <a:lnTo>
                  <a:pt x="2160383" y="3060542"/>
                </a:lnTo>
                <a:lnTo>
                  <a:pt x="0" y="306054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24179" tIns="0" rIns="0" bIns="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0070C0"/>
                </a:solidFill>
              </a:rPr>
              <a:t>لديه عادات عمل جيدة.</a:t>
            </a:r>
            <a:endParaRPr lang="ar-EG" sz="2400" b="1" kern="1200" dirty="0">
              <a:solidFill>
                <a:srgbClr val="0070C0"/>
              </a:solidFill>
            </a:endParaRPr>
          </a:p>
        </p:txBody>
      </p:sp>
      <p:sp>
        <p:nvSpPr>
          <p:cNvPr id="9" name="Oval 8"/>
          <p:cNvSpPr/>
          <p:nvPr/>
        </p:nvSpPr>
        <p:spPr>
          <a:xfrm>
            <a:off x="5728409" y="2565746"/>
            <a:ext cx="585103" cy="585103"/>
          </a:xfrm>
          <a:prstGeom prst="ellipse">
            <a:avLst/>
          </a:prstGeom>
          <a:solidFill>
            <a:srgbClr val="00B0F0"/>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10" name="Freeform 9"/>
          <p:cNvSpPr/>
          <p:nvPr/>
        </p:nvSpPr>
        <p:spPr>
          <a:xfrm>
            <a:off x="6020961" y="2858298"/>
            <a:ext cx="2160383" cy="3910068"/>
          </a:xfrm>
          <a:custGeom>
            <a:avLst/>
            <a:gdLst>
              <a:gd name="connsiteX0" fmla="*/ 0 w 2160383"/>
              <a:gd name="connsiteY0" fmla="*/ 0 h 3910068"/>
              <a:gd name="connsiteX1" fmla="*/ 2160383 w 2160383"/>
              <a:gd name="connsiteY1" fmla="*/ 0 h 3910068"/>
              <a:gd name="connsiteX2" fmla="*/ 2160383 w 2160383"/>
              <a:gd name="connsiteY2" fmla="*/ 3910068 h 3910068"/>
              <a:gd name="connsiteX3" fmla="*/ 0 w 2160383"/>
              <a:gd name="connsiteY3" fmla="*/ 3910068 h 3910068"/>
              <a:gd name="connsiteX4" fmla="*/ 0 w 2160383"/>
              <a:gd name="connsiteY4" fmla="*/ 0 h 3910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383" h="3910068">
                <a:moveTo>
                  <a:pt x="0" y="0"/>
                </a:moveTo>
                <a:lnTo>
                  <a:pt x="2160383" y="0"/>
                </a:lnTo>
                <a:lnTo>
                  <a:pt x="2160383" y="3910068"/>
                </a:lnTo>
                <a:lnTo>
                  <a:pt x="0" y="391006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10034" tIns="0" rIns="0" bIns="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0070C0"/>
                </a:solidFill>
              </a:rPr>
              <a:t>ينمى العلاقات الإنسانية بين موظفيه.</a:t>
            </a:r>
            <a:endParaRPr lang="ar-EG" sz="2400" b="1" kern="1200" dirty="0">
              <a:solidFill>
                <a:srgbClr val="0070C0"/>
              </a:solidFill>
            </a:endParaRPr>
          </a:p>
        </p:txBody>
      </p:sp>
    </p:spTree>
    <p:extLst>
      <p:ext uri="{BB962C8B-B14F-4D97-AF65-F5344CB8AC3E}">
        <p14:creationId xmlns:p14="http://schemas.microsoft.com/office/powerpoint/2010/main" val="1083902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3600" b="1"/>
              <a:t>عملية التفاوض</a:t>
            </a:r>
            <a:endParaRPr lang="en-US" sz="3600" b="1"/>
          </a:p>
        </p:txBody>
      </p:sp>
    </p:spTree>
    <p:extLst>
      <p:ext uri="{BB962C8B-B14F-4D97-AF65-F5344CB8AC3E}">
        <p14:creationId xmlns:p14="http://schemas.microsoft.com/office/powerpoint/2010/main" val="3518775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en-US" sz="3200" dirty="0" smtClean="0">
                <a:solidFill>
                  <a:schemeClr val="bg1"/>
                </a:solidFill>
              </a:rPr>
              <a:t/>
            </a:r>
            <a:br>
              <a:rPr lang="en-US" sz="3200" dirty="0" smtClean="0">
                <a:solidFill>
                  <a:schemeClr val="bg1"/>
                </a:solidFill>
              </a:rPr>
            </a:br>
            <a:r>
              <a:rPr lang="ar-SA" sz="3200" dirty="0" smtClean="0">
                <a:solidFill>
                  <a:schemeClr val="bg1"/>
                </a:solidFill>
              </a:rPr>
              <a:t>عملية </a:t>
            </a:r>
            <a:r>
              <a:rPr lang="ar-SA" sz="3200" dirty="0">
                <a:solidFill>
                  <a:schemeClr val="bg1"/>
                </a:solidFill>
              </a:rPr>
              <a:t>التفاوض</a:t>
            </a:r>
            <a:r>
              <a:rPr lang="en-US" sz="3200" dirty="0">
                <a:solidFill>
                  <a:schemeClr val="bg1"/>
                </a:solidFill>
              </a:rPr>
              <a:t/>
            </a:r>
            <a:br>
              <a:rPr lang="en-US" sz="3200" dirty="0">
                <a:solidFill>
                  <a:schemeClr val="bg1"/>
                </a:solidFill>
              </a:rPr>
            </a:br>
            <a:endParaRPr lang="ar-EG" sz="3200" b="1" dirty="0">
              <a:solidFill>
                <a:schemeClr val="bg1"/>
              </a:solidFill>
            </a:endParaRPr>
          </a:p>
        </p:txBody>
      </p:sp>
      <p:sp>
        <p:nvSpPr>
          <p:cNvPr id="4" name="Pie 3"/>
          <p:cNvSpPr/>
          <p:nvPr/>
        </p:nvSpPr>
        <p:spPr>
          <a:xfrm>
            <a:off x="3549128" y="1081360"/>
            <a:ext cx="5271343" cy="5271343"/>
          </a:xfrm>
          <a:prstGeom prst="pie">
            <a:avLst>
              <a:gd name="adj1" fmla="val 16200000"/>
              <a:gd name="adj2" fmla="val 5400000"/>
            </a:avLst>
          </a:pr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 name="Freeform 4"/>
          <p:cNvSpPr/>
          <p:nvPr/>
        </p:nvSpPr>
        <p:spPr>
          <a:xfrm>
            <a:off x="34900" y="1081360"/>
            <a:ext cx="6149900" cy="5271343"/>
          </a:xfrm>
          <a:custGeom>
            <a:avLst/>
            <a:gdLst>
              <a:gd name="connsiteX0" fmla="*/ 0 w 6149900"/>
              <a:gd name="connsiteY0" fmla="*/ 0 h 5271343"/>
              <a:gd name="connsiteX1" fmla="*/ 6149900 w 6149900"/>
              <a:gd name="connsiteY1" fmla="*/ 0 h 5271343"/>
              <a:gd name="connsiteX2" fmla="*/ 6149900 w 6149900"/>
              <a:gd name="connsiteY2" fmla="*/ 5271343 h 5271343"/>
              <a:gd name="connsiteX3" fmla="*/ 0 w 6149900"/>
              <a:gd name="connsiteY3" fmla="*/ 5271343 h 5271343"/>
              <a:gd name="connsiteX4" fmla="*/ 0 w 6149900"/>
              <a:gd name="connsiteY4" fmla="*/ 0 h 5271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9900" h="5271343">
                <a:moveTo>
                  <a:pt x="0" y="0"/>
                </a:moveTo>
                <a:lnTo>
                  <a:pt x="6149900" y="0"/>
                </a:lnTo>
                <a:lnTo>
                  <a:pt x="6149900" y="5271343"/>
                </a:lnTo>
                <a:lnTo>
                  <a:pt x="0" y="5271343"/>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4242623"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استعن بمحام يتميز بكونه مفاوضاً جيداً، واصطحبه إلى أى اجتماع تفاوضى هام.</a:t>
            </a:r>
            <a:endParaRPr lang="ar-EG" sz="2400" kern="1200" dirty="0">
              <a:solidFill>
                <a:schemeClr val="bg1"/>
              </a:solidFill>
            </a:endParaRPr>
          </a:p>
        </p:txBody>
      </p:sp>
      <p:sp>
        <p:nvSpPr>
          <p:cNvPr id="6" name="Pie 5"/>
          <p:cNvSpPr/>
          <p:nvPr/>
        </p:nvSpPr>
        <p:spPr>
          <a:xfrm>
            <a:off x="4240992" y="2201520"/>
            <a:ext cx="3887615" cy="3887615"/>
          </a:xfrm>
          <a:prstGeom prst="pie">
            <a:avLst>
              <a:gd name="adj1" fmla="val 16200000"/>
              <a:gd name="adj2" fmla="val 5400000"/>
            </a:avLst>
          </a:pr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Freeform 6"/>
          <p:cNvSpPr/>
          <p:nvPr/>
        </p:nvSpPr>
        <p:spPr>
          <a:xfrm>
            <a:off x="34900" y="2201520"/>
            <a:ext cx="6149900" cy="3887615"/>
          </a:xfrm>
          <a:custGeom>
            <a:avLst/>
            <a:gdLst>
              <a:gd name="connsiteX0" fmla="*/ 0 w 6149900"/>
              <a:gd name="connsiteY0" fmla="*/ 0 h 3887615"/>
              <a:gd name="connsiteX1" fmla="*/ 6149900 w 6149900"/>
              <a:gd name="connsiteY1" fmla="*/ 0 h 3887615"/>
              <a:gd name="connsiteX2" fmla="*/ 6149900 w 6149900"/>
              <a:gd name="connsiteY2" fmla="*/ 3887615 h 3887615"/>
              <a:gd name="connsiteX3" fmla="*/ 0 w 6149900"/>
              <a:gd name="connsiteY3" fmla="*/ 3887615 h 3887615"/>
              <a:gd name="connsiteX4" fmla="*/ 0 w 6149900"/>
              <a:gd name="connsiteY4" fmla="*/ 0 h 3887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9900" h="3887615">
                <a:moveTo>
                  <a:pt x="0" y="0"/>
                </a:moveTo>
                <a:lnTo>
                  <a:pt x="6149900" y="0"/>
                </a:lnTo>
                <a:lnTo>
                  <a:pt x="6149900" y="3887615"/>
                </a:lnTo>
                <a:lnTo>
                  <a:pt x="0" y="3887615"/>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2858895"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حاول أن تعرف قدر المستطاع عن الشخص الذى تواجهه. ما خلفيته وتربيته وسمعته؟ ما نوع الصفقات التى وقع عليها مؤخراً؟ ما أهدافه وحاجاته الحقيقية؟</a:t>
            </a:r>
            <a:endParaRPr lang="ar-EG" sz="2400" kern="1200" dirty="0">
              <a:solidFill>
                <a:schemeClr val="bg1"/>
              </a:solidFill>
            </a:endParaRPr>
          </a:p>
        </p:txBody>
      </p:sp>
      <p:sp>
        <p:nvSpPr>
          <p:cNvPr id="8" name="Pie 7"/>
          <p:cNvSpPr/>
          <p:nvPr/>
        </p:nvSpPr>
        <p:spPr>
          <a:xfrm>
            <a:off x="4932856" y="3321681"/>
            <a:ext cx="2503888" cy="2503888"/>
          </a:xfrm>
          <a:prstGeom prst="pie">
            <a:avLst>
              <a:gd name="adj1" fmla="val 16200000"/>
              <a:gd name="adj2" fmla="val 5400000"/>
            </a:avLst>
          </a:pr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Freeform 8"/>
          <p:cNvSpPr/>
          <p:nvPr/>
        </p:nvSpPr>
        <p:spPr>
          <a:xfrm>
            <a:off x="34900" y="3321681"/>
            <a:ext cx="6149900" cy="2503888"/>
          </a:xfrm>
          <a:custGeom>
            <a:avLst/>
            <a:gdLst>
              <a:gd name="connsiteX0" fmla="*/ 0 w 6149900"/>
              <a:gd name="connsiteY0" fmla="*/ 0 h 2503888"/>
              <a:gd name="connsiteX1" fmla="*/ 6149900 w 6149900"/>
              <a:gd name="connsiteY1" fmla="*/ 0 h 2503888"/>
              <a:gd name="connsiteX2" fmla="*/ 6149900 w 6149900"/>
              <a:gd name="connsiteY2" fmla="*/ 2503888 h 2503888"/>
              <a:gd name="connsiteX3" fmla="*/ 0 w 6149900"/>
              <a:gd name="connsiteY3" fmla="*/ 2503888 h 2503888"/>
              <a:gd name="connsiteX4" fmla="*/ 0 w 6149900"/>
              <a:gd name="connsiteY4" fmla="*/ 0 h 250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9900" h="2503888">
                <a:moveTo>
                  <a:pt x="0" y="0"/>
                </a:moveTo>
                <a:lnTo>
                  <a:pt x="6149900" y="0"/>
                </a:lnTo>
                <a:lnTo>
                  <a:pt x="6149900" y="2503888"/>
                </a:lnTo>
                <a:lnTo>
                  <a:pt x="0" y="2503888"/>
                </a:lnTo>
                <a:lnTo>
                  <a:pt x="0" y="0"/>
                </a:lnTo>
                <a:close/>
              </a:path>
            </a:pathLst>
          </a:custGeom>
          <a:solidFill>
            <a:srgbClr val="FFC000"/>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1475168"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حاول أن تضع لائحة بكافه المسائل التى ستبرز خلال المفاوضات. ثم قرر أياً منها قد تكون قابلة للتفاوض، أو غير قابلة للتفاوض بالنسبة للطرف الآخر.</a:t>
            </a:r>
            <a:endParaRPr lang="ar-EG" sz="2400" kern="1200" dirty="0">
              <a:solidFill>
                <a:schemeClr val="bg1"/>
              </a:solidFill>
            </a:endParaRPr>
          </a:p>
        </p:txBody>
      </p:sp>
      <p:sp>
        <p:nvSpPr>
          <p:cNvPr id="10" name="Pie 9"/>
          <p:cNvSpPr/>
          <p:nvPr/>
        </p:nvSpPr>
        <p:spPr>
          <a:xfrm>
            <a:off x="5624720" y="4441841"/>
            <a:ext cx="1120160" cy="1120160"/>
          </a:xfrm>
          <a:prstGeom prst="pie">
            <a:avLst>
              <a:gd name="adj1" fmla="val 16200000"/>
              <a:gd name="adj2" fmla="val 5400000"/>
            </a:avLst>
          </a:prstGeom>
          <a:solidFill>
            <a:schemeClr val="accent1">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Freeform 10"/>
          <p:cNvSpPr/>
          <p:nvPr/>
        </p:nvSpPr>
        <p:spPr>
          <a:xfrm>
            <a:off x="34900" y="4441841"/>
            <a:ext cx="6149900" cy="1120160"/>
          </a:xfrm>
          <a:custGeom>
            <a:avLst/>
            <a:gdLst>
              <a:gd name="connsiteX0" fmla="*/ 0 w 6149900"/>
              <a:gd name="connsiteY0" fmla="*/ 0 h 1120160"/>
              <a:gd name="connsiteX1" fmla="*/ 6149900 w 6149900"/>
              <a:gd name="connsiteY1" fmla="*/ 0 h 1120160"/>
              <a:gd name="connsiteX2" fmla="*/ 6149900 w 6149900"/>
              <a:gd name="connsiteY2" fmla="*/ 1120160 h 1120160"/>
              <a:gd name="connsiteX3" fmla="*/ 0 w 6149900"/>
              <a:gd name="connsiteY3" fmla="*/ 1120160 h 1120160"/>
              <a:gd name="connsiteX4" fmla="*/ 0 w 6149900"/>
              <a:gd name="connsiteY4" fmla="*/ 0 h 1120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9900" h="1120160">
                <a:moveTo>
                  <a:pt x="0" y="0"/>
                </a:moveTo>
                <a:lnTo>
                  <a:pt x="6149900" y="0"/>
                </a:lnTo>
                <a:lnTo>
                  <a:pt x="6149900" y="1120160"/>
                </a:lnTo>
                <a:lnTo>
                  <a:pt x="0" y="1120160"/>
                </a:lnTo>
                <a:lnTo>
                  <a:pt x="0" y="0"/>
                </a:lnTo>
                <a:close/>
              </a:path>
            </a:pathLst>
          </a:custGeom>
          <a:solidFill>
            <a:schemeClr val="accent1">
              <a:lumMod val="50000"/>
            </a:scheme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حاول أن تحافظ على جو من الانفتاح، وقد يساهم المزاح بين الحين والآخر فى التخفيف من حدة التوتر.</a:t>
            </a:r>
            <a:endParaRPr lang="ar-EG" sz="2400" kern="1200" dirty="0">
              <a:solidFill>
                <a:schemeClr val="bg1"/>
              </a:solidFill>
            </a:endParaRPr>
          </a:p>
        </p:txBody>
      </p:sp>
    </p:spTree>
    <p:extLst>
      <p:ext uri="{BB962C8B-B14F-4D97-AF65-F5344CB8AC3E}">
        <p14:creationId xmlns:p14="http://schemas.microsoft.com/office/powerpoint/2010/main" val="2002936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barn(inVertical)">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par>
                                <p:cTn id="32" presetID="16" presetClass="entr" presetSubtype="21" fill="hold"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barn(inVertical)">
                                      <p:cBhvr>
                                        <p:cTn id="3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مفاهيم التفاوض</a:t>
            </a:r>
          </a:p>
        </p:txBody>
      </p:sp>
      <p:sp>
        <p:nvSpPr>
          <p:cNvPr id="4" name="Freeform 3"/>
          <p:cNvSpPr/>
          <p:nvPr/>
        </p:nvSpPr>
        <p:spPr>
          <a:xfrm>
            <a:off x="2539067" y="1284907"/>
            <a:ext cx="4317779" cy="1349306"/>
          </a:xfrm>
          <a:custGeom>
            <a:avLst/>
            <a:gdLst>
              <a:gd name="connsiteX0" fmla="*/ 0 w 4317779"/>
              <a:gd name="connsiteY0" fmla="*/ 0 h 1349306"/>
              <a:gd name="connsiteX1" fmla="*/ 4317779 w 4317779"/>
              <a:gd name="connsiteY1" fmla="*/ 0 h 1349306"/>
              <a:gd name="connsiteX2" fmla="*/ 4317779 w 4317779"/>
              <a:gd name="connsiteY2" fmla="*/ 1349306 h 1349306"/>
              <a:gd name="connsiteX3" fmla="*/ 0 w 4317779"/>
              <a:gd name="connsiteY3" fmla="*/ 1349306 h 1349306"/>
              <a:gd name="connsiteX4" fmla="*/ 0 w 4317779"/>
              <a:gd name="connsiteY4" fmla="*/ 0 h 1349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7779" h="1349306">
                <a:moveTo>
                  <a:pt x="0" y="0"/>
                </a:moveTo>
                <a:lnTo>
                  <a:pt x="4317779" y="0"/>
                </a:lnTo>
                <a:lnTo>
                  <a:pt x="4317779" y="1349306"/>
                </a:lnTo>
                <a:lnTo>
                  <a:pt x="0" y="1349306"/>
                </a:lnTo>
                <a:lnTo>
                  <a:pt x="0" y="0"/>
                </a:lnTo>
                <a:close/>
              </a:path>
            </a:pathLst>
          </a:custGeom>
          <a:solidFill>
            <a:srgbClr val="00B0F0">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393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t>يمكن أن يمنع "مفهوم كسب أحد الطرفين على حساب الطرف الآخر"حيث"يستحوذ الرابح على كل شئ". </a:t>
            </a:r>
            <a:endParaRPr lang="ar-EG" sz="2400" kern="1200" dirty="0"/>
          </a:p>
        </p:txBody>
      </p:sp>
      <p:sp>
        <p:nvSpPr>
          <p:cNvPr id="5" name="Rectangle 4"/>
          <p:cNvSpPr/>
          <p:nvPr/>
        </p:nvSpPr>
        <p:spPr>
          <a:xfrm>
            <a:off x="2359160" y="1090007"/>
            <a:ext cx="944514" cy="1416771"/>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409955" y="2788633"/>
            <a:ext cx="4489929" cy="1944862"/>
          </a:xfrm>
          <a:custGeom>
            <a:avLst/>
            <a:gdLst>
              <a:gd name="connsiteX0" fmla="*/ 0 w 4489929"/>
              <a:gd name="connsiteY0" fmla="*/ 0 h 1944862"/>
              <a:gd name="connsiteX1" fmla="*/ 4489929 w 4489929"/>
              <a:gd name="connsiteY1" fmla="*/ 0 h 1944862"/>
              <a:gd name="connsiteX2" fmla="*/ 4489929 w 4489929"/>
              <a:gd name="connsiteY2" fmla="*/ 1944862 h 1944862"/>
              <a:gd name="connsiteX3" fmla="*/ 0 w 4489929"/>
              <a:gd name="connsiteY3" fmla="*/ 1944862 h 1944862"/>
              <a:gd name="connsiteX4" fmla="*/ 0 w 4489929"/>
              <a:gd name="connsiteY4" fmla="*/ 0 h 194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9929" h="1944862">
                <a:moveTo>
                  <a:pt x="0" y="0"/>
                </a:moveTo>
                <a:lnTo>
                  <a:pt x="4489929" y="0"/>
                </a:lnTo>
                <a:lnTo>
                  <a:pt x="4489929" y="1944862"/>
                </a:lnTo>
                <a:lnTo>
                  <a:pt x="0" y="1944862"/>
                </a:lnTo>
                <a:lnTo>
                  <a:pt x="0" y="0"/>
                </a:lnTo>
                <a:close/>
              </a:path>
            </a:pathLst>
          </a:custGeom>
          <a:solidFill>
            <a:srgbClr val="92D050">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3930" tIns="83820" rIns="83820" bIns="83820" numCol="1" spcCol="1270" anchor="ctr" anchorCtr="0">
            <a:noAutofit/>
          </a:bodyPr>
          <a:lstStyle/>
          <a:p>
            <a:pPr lvl="0" algn="justLow" defTabSz="977900" rtl="1">
              <a:lnSpc>
                <a:spcPct val="90000"/>
              </a:lnSpc>
              <a:spcBef>
                <a:spcPct val="0"/>
              </a:spcBef>
              <a:spcAft>
                <a:spcPct val="35000"/>
              </a:spcAft>
            </a:pPr>
            <a:r>
              <a:rPr lang="ar-EG" sz="2200" kern="1200" dirty="0" smtClean="0"/>
              <a:t>تقضى نظرية </a:t>
            </a:r>
            <a:r>
              <a:rPr lang="en-US" sz="2200" kern="1200" dirty="0" smtClean="0"/>
              <a:t>homes"«</a:t>
            </a:r>
            <a:r>
              <a:rPr lang="ar-EG" sz="2200" kern="1200" dirty="0" smtClean="0"/>
              <a:t> بقيام مختلف الأطراف بتقييم المسائل بطرق مختلفة، ويمكن أن يطرأ تغيير على هذا التقييم من خلال اعتماد بعض وسائل التفاوض، مثل:الإغراء وطرح الخيارات وإعادة تنظيم الأفكار.</a:t>
            </a:r>
            <a:endParaRPr lang="ar-EG" sz="2200" kern="1200" dirty="0"/>
          </a:p>
        </p:txBody>
      </p:sp>
      <p:sp>
        <p:nvSpPr>
          <p:cNvPr id="7" name="Rectangle 6"/>
          <p:cNvSpPr/>
          <p:nvPr/>
        </p:nvSpPr>
        <p:spPr>
          <a:xfrm>
            <a:off x="2316122" y="2891512"/>
            <a:ext cx="944514" cy="1416771"/>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539067" y="4887917"/>
            <a:ext cx="4317779" cy="1821091"/>
          </a:xfrm>
          <a:custGeom>
            <a:avLst/>
            <a:gdLst>
              <a:gd name="connsiteX0" fmla="*/ 0 w 4317779"/>
              <a:gd name="connsiteY0" fmla="*/ 0 h 1821091"/>
              <a:gd name="connsiteX1" fmla="*/ 4317779 w 4317779"/>
              <a:gd name="connsiteY1" fmla="*/ 0 h 1821091"/>
              <a:gd name="connsiteX2" fmla="*/ 4317779 w 4317779"/>
              <a:gd name="connsiteY2" fmla="*/ 1821091 h 1821091"/>
              <a:gd name="connsiteX3" fmla="*/ 0 w 4317779"/>
              <a:gd name="connsiteY3" fmla="*/ 1821091 h 1821091"/>
              <a:gd name="connsiteX4" fmla="*/ 0 w 4317779"/>
              <a:gd name="connsiteY4" fmla="*/ 0 h 1821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7779" h="1821091">
                <a:moveTo>
                  <a:pt x="0" y="0"/>
                </a:moveTo>
                <a:lnTo>
                  <a:pt x="4317779" y="0"/>
                </a:lnTo>
                <a:lnTo>
                  <a:pt x="4317779" y="1821091"/>
                </a:lnTo>
                <a:lnTo>
                  <a:pt x="0" y="1821091"/>
                </a:lnTo>
                <a:lnTo>
                  <a:pt x="0" y="0"/>
                </a:lnTo>
                <a:close/>
              </a:path>
            </a:pathLst>
          </a:custGeom>
          <a:solidFill>
            <a:schemeClr val="accent2">
              <a:lumMod val="60000"/>
              <a:lumOff val="40000"/>
              <a:alpha val="40000"/>
            </a:scheme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393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t>يعنى مفهوم"الصرامة أو الليونة"التمسك بأمر ما أو التنازل عنه</a:t>
            </a:r>
            <a:endParaRPr lang="ar-EG" sz="2400" kern="1200" dirty="0"/>
          </a:p>
        </p:txBody>
      </p:sp>
      <p:sp>
        <p:nvSpPr>
          <p:cNvPr id="9" name="Rectangle 8"/>
          <p:cNvSpPr/>
          <p:nvPr/>
        </p:nvSpPr>
        <p:spPr>
          <a:xfrm>
            <a:off x="2359160" y="4928910"/>
            <a:ext cx="944514" cy="1416771"/>
          </a:xfrm>
          <a:prstGeom prst="rect">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287568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أنواع المشروعات الصغيرة من حيث النشاط</a:t>
            </a:r>
            <a:endParaRPr lang="ar-EG" sz="3200" b="1" dirty="0">
              <a:solidFill>
                <a:schemeClr val="bg1"/>
              </a:solidFill>
            </a:endParaRPr>
          </a:p>
        </p:txBody>
      </p:sp>
      <p:sp>
        <p:nvSpPr>
          <p:cNvPr id="4" name="Freeform 3"/>
          <p:cNvSpPr/>
          <p:nvPr/>
        </p:nvSpPr>
        <p:spPr>
          <a:xfrm>
            <a:off x="598127" y="2330391"/>
            <a:ext cx="8218160" cy="2568175"/>
          </a:xfrm>
          <a:custGeom>
            <a:avLst/>
            <a:gdLst>
              <a:gd name="connsiteX0" fmla="*/ 0 w 8218160"/>
              <a:gd name="connsiteY0" fmla="*/ 0 h 2568175"/>
              <a:gd name="connsiteX1" fmla="*/ 8218160 w 8218160"/>
              <a:gd name="connsiteY1" fmla="*/ 0 h 2568175"/>
              <a:gd name="connsiteX2" fmla="*/ 8218160 w 8218160"/>
              <a:gd name="connsiteY2" fmla="*/ 2568175 h 2568175"/>
              <a:gd name="connsiteX3" fmla="*/ 0 w 8218160"/>
              <a:gd name="connsiteY3" fmla="*/ 2568175 h 2568175"/>
              <a:gd name="connsiteX4" fmla="*/ 0 w 8218160"/>
              <a:gd name="connsiteY4" fmla="*/ 0 h 2568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8160" h="2568175">
                <a:moveTo>
                  <a:pt x="0" y="0"/>
                </a:moveTo>
                <a:lnTo>
                  <a:pt x="8218160" y="0"/>
                </a:lnTo>
                <a:lnTo>
                  <a:pt x="8218160" y="2568175"/>
                </a:lnTo>
                <a:lnTo>
                  <a:pt x="0" y="2568175"/>
                </a:lnTo>
                <a:lnTo>
                  <a:pt x="0" y="0"/>
                </a:lnTo>
                <a:close/>
              </a:path>
            </a:pathLst>
          </a:custGeom>
          <a:solidFill>
            <a:schemeClr val="accent1">
              <a:lumMod val="75000"/>
              <a:alpha val="40000"/>
            </a:scheme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739511" tIns="91440" rIns="91440" bIns="91440" numCol="1" spcCol="1270" anchor="t" anchorCtr="0">
            <a:noAutofit/>
          </a:bodyPr>
          <a:lstStyle/>
          <a:p>
            <a:pPr lvl="0" algn="ctr" defTabSz="1066800" rtl="1">
              <a:lnSpc>
                <a:spcPct val="90000"/>
              </a:lnSpc>
              <a:spcBef>
                <a:spcPct val="0"/>
              </a:spcBef>
              <a:spcAft>
                <a:spcPct val="35000"/>
              </a:spcAft>
            </a:pPr>
            <a:endParaRPr lang="ar-EG" sz="2400" b="1" kern="1200" dirty="0" smtClean="0">
              <a:solidFill>
                <a:srgbClr val="FF0000"/>
              </a:solidFill>
            </a:endParaRPr>
          </a:p>
          <a:p>
            <a:pPr lvl="0" algn="ctr" defTabSz="1066800" rtl="1">
              <a:lnSpc>
                <a:spcPct val="90000"/>
              </a:lnSpc>
              <a:spcBef>
                <a:spcPct val="0"/>
              </a:spcBef>
              <a:spcAft>
                <a:spcPct val="35000"/>
              </a:spcAft>
            </a:pPr>
            <a:r>
              <a:rPr lang="ar-EG" sz="2400" b="1" kern="1200" dirty="0" smtClean="0">
                <a:solidFill>
                  <a:srgbClr val="FF0000"/>
                </a:solidFill>
              </a:rPr>
              <a:t>تجارية</a:t>
            </a:r>
            <a:endParaRPr lang="ar-EG" sz="2400" b="1" kern="1200" dirty="0">
              <a:solidFill>
                <a:srgbClr val="FF0000"/>
              </a:solidFill>
            </a:endParaRPr>
          </a:p>
          <a:p>
            <a:pPr marL="228600" lvl="1" indent="-228600" algn="r" defTabSz="1066800" rtl="1">
              <a:lnSpc>
                <a:spcPct val="90000"/>
              </a:lnSpc>
              <a:spcBef>
                <a:spcPct val="0"/>
              </a:spcBef>
              <a:spcAft>
                <a:spcPct val="15000"/>
              </a:spcAft>
              <a:buChar char="••"/>
            </a:pPr>
            <a:r>
              <a:rPr lang="ar-EG" sz="2400" kern="1200" dirty="0" smtClean="0"/>
              <a:t>أساسها شراء و بيع وتوزيع سلعة مصنعة أو عدة سلع مختلفة ، اعادة استثمار الربح ( الفرق بين سعر الشراء والبيع).</a:t>
            </a:r>
            <a:endParaRPr lang="ar-EG" sz="2400" kern="1200" dirty="0"/>
          </a:p>
          <a:p>
            <a:pPr marL="228600" lvl="1" indent="-228600" algn="r" defTabSz="1066800" rtl="1">
              <a:lnSpc>
                <a:spcPct val="90000"/>
              </a:lnSpc>
              <a:spcBef>
                <a:spcPct val="0"/>
              </a:spcBef>
              <a:spcAft>
                <a:spcPct val="15000"/>
              </a:spcAft>
              <a:buChar char="••"/>
            </a:pPr>
            <a:r>
              <a:rPr lang="ar-EG" sz="2400" kern="1200" dirty="0" smtClean="0"/>
              <a:t> و أيا كان نوع المشروعات الصغيرة أو مجال نشاطها .</a:t>
            </a:r>
          </a:p>
          <a:p>
            <a:pPr marL="228600" lvl="1" indent="-228600" algn="r" defTabSz="1066800" rtl="1">
              <a:lnSpc>
                <a:spcPct val="90000"/>
              </a:lnSpc>
              <a:spcBef>
                <a:spcPct val="0"/>
              </a:spcBef>
              <a:spcAft>
                <a:spcPct val="15000"/>
              </a:spcAft>
              <a:buChar char="••"/>
            </a:pPr>
            <a:r>
              <a:rPr lang="ar-EG" sz="2400" kern="1200" dirty="0" smtClean="0"/>
              <a:t>فإنها جميعا تشترك في عناصر ومكونات واحدة.</a:t>
            </a:r>
          </a:p>
          <a:p>
            <a:pPr marL="228600" lvl="1" indent="-228600" algn="r" defTabSz="1066800" rtl="1">
              <a:lnSpc>
                <a:spcPct val="90000"/>
              </a:lnSpc>
              <a:spcBef>
                <a:spcPct val="0"/>
              </a:spcBef>
              <a:spcAft>
                <a:spcPct val="15000"/>
              </a:spcAft>
              <a:buChar char="••"/>
            </a:pPr>
            <a:endParaRPr lang="ar-EG" sz="2400" kern="1200" dirty="0" smtClean="0"/>
          </a:p>
        </p:txBody>
      </p:sp>
      <p:sp>
        <p:nvSpPr>
          <p:cNvPr id="5" name="Rectangle 4"/>
          <p:cNvSpPr/>
          <p:nvPr/>
        </p:nvSpPr>
        <p:spPr>
          <a:xfrm>
            <a:off x="255704" y="1959433"/>
            <a:ext cx="1797722" cy="2696583"/>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13740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barn(inVertical)">
                                      <p:cBhvr>
                                        <p:cTn id="19" dur="5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
                                            <p:txEl>
                                              <p:pRg st="3" end="3"/>
                                            </p:txEl>
                                          </p:spTgt>
                                        </p:tgtEl>
                                        <p:attrNameLst>
                                          <p:attrName>style.visibility</p:attrName>
                                        </p:attrNameLst>
                                      </p:cBhvr>
                                      <p:to>
                                        <p:strVal val="visible"/>
                                      </p:to>
                                    </p:set>
                                    <p:animEffect transition="in" filter="barn(inVertical)">
                                      <p:cBhvr>
                                        <p:cTn id="24" dur="500"/>
                                        <p:tgtEl>
                                          <p:spTgt spid="4">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4">
                                            <p:txEl>
                                              <p:pRg st="4" end="4"/>
                                            </p:txEl>
                                          </p:spTgt>
                                        </p:tgtEl>
                                        <p:attrNameLst>
                                          <p:attrName>style.visibility</p:attrName>
                                        </p:attrNameLst>
                                      </p:cBhvr>
                                      <p:to>
                                        <p:strVal val="visible"/>
                                      </p:to>
                                    </p:set>
                                    <p:animEffect transition="in" filter="barn(inVertical)">
                                      <p:cBhvr>
                                        <p:cTn id="29"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طبيعة التفاوض</a:t>
            </a:r>
          </a:p>
        </p:txBody>
      </p:sp>
      <p:sp>
        <p:nvSpPr>
          <p:cNvPr id="4" name="Freeform 3"/>
          <p:cNvSpPr/>
          <p:nvPr/>
        </p:nvSpPr>
        <p:spPr>
          <a:xfrm>
            <a:off x="324592" y="1396999"/>
            <a:ext cx="2765346" cy="433625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0" y="0"/>
                </a:lnTo>
                <a:lnTo>
                  <a:pt x="10000" y="2000"/>
                </a:lnTo>
                <a:lnTo>
                  <a:pt x="10000" y="8000"/>
                </a:lnTo>
                <a:lnTo>
                  <a:pt x="0" y="10000"/>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0" tIns="867251" rIns="152400" bIns="867251" numCol="1" spcCol="1270" anchor="ctr" anchorCtr="0">
            <a:noAutofit/>
          </a:bodyPr>
          <a:lstStyle/>
          <a:p>
            <a:pPr lvl="0" algn="justLow" defTabSz="1066800" rtl="1">
              <a:lnSpc>
                <a:spcPct val="90000"/>
              </a:lnSpc>
              <a:spcBef>
                <a:spcPct val="0"/>
              </a:spcBef>
              <a:spcAft>
                <a:spcPct val="35000"/>
              </a:spcAft>
            </a:pPr>
            <a:r>
              <a:rPr lang="ar-EG" sz="2400" kern="1200" dirty="0" smtClean="0"/>
              <a:t>إن التفاوض هو كناية عن عملية متناسقة، حيث يكون كلا الطرفين على مستويين متساويين 	من حيث المعلومات والوقائع التى لديهما، والمقاربة التى يعتمدانها. </a:t>
            </a:r>
            <a:endParaRPr lang="ar-EG" sz="2400" kern="1200" dirty="0"/>
          </a:p>
        </p:txBody>
      </p:sp>
      <p:sp>
        <p:nvSpPr>
          <p:cNvPr id="5" name="Freeform 4"/>
          <p:cNvSpPr/>
          <p:nvPr/>
        </p:nvSpPr>
        <p:spPr>
          <a:xfrm>
            <a:off x="3297338" y="1396999"/>
            <a:ext cx="2765347" cy="433625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0" y="0"/>
                </a:lnTo>
                <a:lnTo>
                  <a:pt x="10000" y="2000"/>
                </a:lnTo>
                <a:lnTo>
                  <a:pt x="10000" y="8000"/>
                </a:lnTo>
                <a:lnTo>
                  <a:pt x="0" y="1000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1" tIns="867251" rIns="152400" bIns="867251" numCol="1" spcCol="1270" anchor="ctr" anchorCtr="0">
            <a:noAutofit/>
          </a:bodyPr>
          <a:lstStyle/>
          <a:p>
            <a:pPr lvl="0" algn="justLow" defTabSz="1066800" rtl="1">
              <a:lnSpc>
                <a:spcPct val="90000"/>
              </a:lnSpc>
              <a:spcBef>
                <a:spcPct val="0"/>
              </a:spcBef>
              <a:spcAft>
                <a:spcPct val="35000"/>
              </a:spcAft>
            </a:pPr>
            <a:r>
              <a:rPr lang="ar-EG" sz="2400" kern="1200" dirty="0" smtClean="0"/>
              <a:t>ليس التفاوض محدوداً، بل يتحرك فى كافة الاتجاهات، مما يعنى أنه ما من استراتيجية محددة لتحقيق الربح، وخاصة عندماتكون مختلف عناصر تلك الحالة غير معروفة بعد.</a:t>
            </a:r>
            <a:endParaRPr lang="ar-EG" sz="2400" kern="1200" dirty="0"/>
          </a:p>
        </p:txBody>
      </p:sp>
      <p:sp>
        <p:nvSpPr>
          <p:cNvPr id="6" name="Freeform 5"/>
          <p:cNvSpPr/>
          <p:nvPr/>
        </p:nvSpPr>
        <p:spPr>
          <a:xfrm>
            <a:off x="6270086" y="1396999"/>
            <a:ext cx="2765346" cy="433625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0" y="0"/>
                </a:lnTo>
                <a:lnTo>
                  <a:pt x="10000" y="2000"/>
                </a:lnTo>
                <a:lnTo>
                  <a:pt x="10000" y="8000"/>
                </a:lnTo>
                <a:lnTo>
                  <a:pt x="0" y="1000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0" tIns="867251" rIns="152400" bIns="867251" numCol="1" spcCol="1270" anchor="ctr" anchorCtr="0">
            <a:noAutofit/>
          </a:bodyPr>
          <a:lstStyle/>
          <a:p>
            <a:pPr lvl="0" algn="justLow" defTabSz="1066800" rtl="1">
              <a:lnSpc>
                <a:spcPct val="90000"/>
              </a:lnSpc>
              <a:spcBef>
                <a:spcPct val="0"/>
              </a:spcBef>
              <a:spcAft>
                <a:spcPct val="35000"/>
              </a:spcAft>
            </a:pPr>
            <a:r>
              <a:rPr lang="ar-EG" sz="2400" kern="1200" dirty="0" smtClean="0"/>
              <a:t>يقوم كلا المشاركين باستباق الأمور وبالتفاعل خلال عملية التفاوض، مما يؤدى إلى بروز دوافع مزدوجه. </a:t>
            </a:r>
            <a:endParaRPr lang="ar-EG" sz="2400" kern="1200" dirty="0"/>
          </a:p>
        </p:txBody>
      </p:sp>
    </p:spTree>
    <p:extLst>
      <p:ext uri="{BB962C8B-B14F-4D97-AF65-F5344CB8AC3E}">
        <p14:creationId xmlns:p14="http://schemas.microsoft.com/office/powerpoint/2010/main" val="228096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الصفات الشخصية</a:t>
            </a:r>
          </a:p>
        </p:txBody>
      </p:sp>
      <p:sp>
        <p:nvSpPr>
          <p:cNvPr id="4" name="Freeform 3"/>
          <p:cNvSpPr/>
          <p:nvPr/>
        </p:nvSpPr>
        <p:spPr>
          <a:xfrm>
            <a:off x="1116566" y="941053"/>
            <a:ext cx="6278616" cy="570783"/>
          </a:xfrm>
          <a:custGeom>
            <a:avLst/>
            <a:gdLst>
              <a:gd name="connsiteX0" fmla="*/ 0 w 6278616"/>
              <a:gd name="connsiteY0" fmla="*/ 0 h 570783"/>
              <a:gd name="connsiteX1" fmla="*/ 6278616 w 6278616"/>
              <a:gd name="connsiteY1" fmla="*/ 0 h 570783"/>
              <a:gd name="connsiteX2" fmla="*/ 6278616 w 6278616"/>
              <a:gd name="connsiteY2" fmla="*/ 570783 h 570783"/>
              <a:gd name="connsiteX3" fmla="*/ 0 w 6278616"/>
              <a:gd name="connsiteY3" fmla="*/ 570783 h 570783"/>
              <a:gd name="connsiteX4" fmla="*/ 0 w 6278616"/>
              <a:gd name="connsiteY4" fmla="*/ 0 h 570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8616" h="570783">
                <a:moveTo>
                  <a:pt x="0" y="0"/>
                </a:moveTo>
                <a:lnTo>
                  <a:pt x="6278616" y="0"/>
                </a:lnTo>
                <a:lnTo>
                  <a:pt x="6278616" y="570783"/>
                </a:lnTo>
                <a:lnTo>
                  <a:pt x="0" y="570783"/>
                </a:lnTo>
                <a:lnTo>
                  <a:pt x="0" y="0"/>
                </a:lnTo>
                <a:close/>
              </a:path>
            </a:pathLst>
          </a:custGeom>
          <a:solidFill>
            <a:schemeClr val="accent1"/>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EG" sz="2400" kern="1200" dirty="0" smtClean="0"/>
              <a:t>الاستقامة:</a:t>
            </a:r>
            <a:endParaRPr lang="ar-EG" sz="2400" kern="1200" dirty="0"/>
          </a:p>
        </p:txBody>
      </p:sp>
      <p:sp>
        <p:nvSpPr>
          <p:cNvPr id="5" name="Chevron 4"/>
          <p:cNvSpPr/>
          <p:nvPr/>
        </p:nvSpPr>
        <p:spPr>
          <a:xfrm>
            <a:off x="1116566" y="1511836"/>
            <a:ext cx="1469196" cy="116270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Chevron 5"/>
          <p:cNvSpPr/>
          <p:nvPr/>
        </p:nvSpPr>
        <p:spPr>
          <a:xfrm>
            <a:off x="1999060" y="1511836"/>
            <a:ext cx="1469196" cy="116270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Chevron 6"/>
          <p:cNvSpPr/>
          <p:nvPr/>
        </p:nvSpPr>
        <p:spPr>
          <a:xfrm>
            <a:off x="2882252" y="1511836"/>
            <a:ext cx="1469196" cy="116270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Chevron 7"/>
          <p:cNvSpPr/>
          <p:nvPr/>
        </p:nvSpPr>
        <p:spPr>
          <a:xfrm>
            <a:off x="3764747" y="1511836"/>
            <a:ext cx="1469196" cy="116270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Chevron 8"/>
          <p:cNvSpPr/>
          <p:nvPr/>
        </p:nvSpPr>
        <p:spPr>
          <a:xfrm>
            <a:off x="4647939" y="1511836"/>
            <a:ext cx="1469196" cy="116270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Chevron 9"/>
          <p:cNvSpPr/>
          <p:nvPr/>
        </p:nvSpPr>
        <p:spPr>
          <a:xfrm>
            <a:off x="5530433" y="1511836"/>
            <a:ext cx="1469196" cy="116270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Chevron 10"/>
          <p:cNvSpPr/>
          <p:nvPr/>
        </p:nvSpPr>
        <p:spPr>
          <a:xfrm>
            <a:off x="6413625" y="1511836"/>
            <a:ext cx="1469196" cy="1162706"/>
          </a:xfrm>
          <a:prstGeom prst="chevron">
            <a:avLst>
              <a:gd name="adj" fmla="val 70610"/>
            </a:avLst>
          </a:pr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1116566" y="1628107"/>
            <a:ext cx="6360238" cy="930165"/>
          </a:xfrm>
          <a:custGeom>
            <a:avLst/>
            <a:gdLst>
              <a:gd name="connsiteX0" fmla="*/ 0 w 6360238"/>
              <a:gd name="connsiteY0" fmla="*/ 0 h 930165"/>
              <a:gd name="connsiteX1" fmla="*/ 6360238 w 6360238"/>
              <a:gd name="connsiteY1" fmla="*/ 0 h 930165"/>
              <a:gd name="connsiteX2" fmla="*/ 6360238 w 6360238"/>
              <a:gd name="connsiteY2" fmla="*/ 930165 h 930165"/>
              <a:gd name="connsiteX3" fmla="*/ 0 w 6360238"/>
              <a:gd name="connsiteY3" fmla="*/ 930165 h 930165"/>
              <a:gd name="connsiteX4" fmla="*/ 0 w 6360238"/>
              <a:gd name="connsiteY4" fmla="*/ 0 h 930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238" h="930165">
                <a:moveTo>
                  <a:pt x="0" y="0"/>
                </a:moveTo>
                <a:lnTo>
                  <a:pt x="6360238" y="0"/>
                </a:lnTo>
                <a:lnTo>
                  <a:pt x="6360238" y="930165"/>
                </a:lnTo>
                <a:lnTo>
                  <a:pt x="0" y="930165"/>
                </a:lnTo>
                <a:lnTo>
                  <a:pt x="0" y="0"/>
                </a:lnTo>
                <a:close/>
              </a:path>
            </a:pathLst>
          </a:cu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على المفاوض أن يكون صريحاً، إذ أن الصراحة تساعد فى إرساء الثقة المتبادلة والتعاون الذين يعتبران أساسين لخلق تبادل حر ومنفتح للأفكار.</a:t>
            </a:r>
            <a:endParaRPr lang="ar-EG" sz="2400" kern="1200" dirty="0"/>
          </a:p>
        </p:txBody>
      </p:sp>
      <p:sp>
        <p:nvSpPr>
          <p:cNvPr id="13" name="Freeform 12"/>
          <p:cNvSpPr/>
          <p:nvPr/>
        </p:nvSpPr>
        <p:spPr>
          <a:xfrm>
            <a:off x="1116566" y="2758422"/>
            <a:ext cx="6278616" cy="570783"/>
          </a:xfrm>
          <a:custGeom>
            <a:avLst/>
            <a:gdLst>
              <a:gd name="connsiteX0" fmla="*/ 0 w 6278616"/>
              <a:gd name="connsiteY0" fmla="*/ 0 h 570783"/>
              <a:gd name="connsiteX1" fmla="*/ 6278616 w 6278616"/>
              <a:gd name="connsiteY1" fmla="*/ 0 h 570783"/>
              <a:gd name="connsiteX2" fmla="*/ 6278616 w 6278616"/>
              <a:gd name="connsiteY2" fmla="*/ 570783 h 570783"/>
              <a:gd name="connsiteX3" fmla="*/ 0 w 6278616"/>
              <a:gd name="connsiteY3" fmla="*/ 570783 h 570783"/>
              <a:gd name="connsiteX4" fmla="*/ 0 w 6278616"/>
              <a:gd name="connsiteY4" fmla="*/ 0 h 570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8616" h="570783">
                <a:moveTo>
                  <a:pt x="0" y="0"/>
                </a:moveTo>
                <a:lnTo>
                  <a:pt x="6278616" y="0"/>
                </a:lnTo>
                <a:lnTo>
                  <a:pt x="6278616" y="570783"/>
                </a:lnTo>
                <a:lnTo>
                  <a:pt x="0" y="570783"/>
                </a:lnTo>
                <a:lnTo>
                  <a:pt x="0" y="0"/>
                </a:lnTo>
                <a:close/>
              </a:path>
            </a:pathLst>
          </a:custGeom>
          <a:solidFill>
            <a:srgbClr val="FAF6A4"/>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EG" sz="2400" kern="1200" dirty="0" smtClean="0"/>
              <a:t>التعاطف:</a:t>
            </a:r>
            <a:endParaRPr lang="ar-EG" sz="2400" kern="1200" dirty="0"/>
          </a:p>
        </p:txBody>
      </p:sp>
      <p:sp>
        <p:nvSpPr>
          <p:cNvPr id="14" name="Chevron 13"/>
          <p:cNvSpPr/>
          <p:nvPr/>
        </p:nvSpPr>
        <p:spPr>
          <a:xfrm>
            <a:off x="1116566" y="3329206"/>
            <a:ext cx="1469196" cy="1162706"/>
          </a:xfrm>
          <a:prstGeom prst="chevron">
            <a:avLst>
              <a:gd name="adj" fmla="val 7061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5" name="Chevron 14"/>
          <p:cNvSpPr/>
          <p:nvPr/>
        </p:nvSpPr>
        <p:spPr>
          <a:xfrm>
            <a:off x="1999060" y="3329206"/>
            <a:ext cx="1469196" cy="1162706"/>
          </a:xfrm>
          <a:prstGeom prst="chevron">
            <a:avLst>
              <a:gd name="adj" fmla="val 7061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 name="Chevron 15"/>
          <p:cNvSpPr/>
          <p:nvPr/>
        </p:nvSpPr>
        <p:spPr>
          <a:xfrm>
            <a:off x="2882252" y="3329206"/>
            <a:ext cx="1469196" cy="1162706"/>
          </a:xfrm>
          <a:prstGeom prst="chevron">
            <a:avLst>
              <a:gd name="adj" fmla="val 7061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7" name="Chevron 16"/>
          <p:cNvSpPr/>
          <p:nvPr/>
        </p:nvSpPr>
        <p:spPr>
          <a:xfrm>
            <a:off x="3764747" y="3329206"/>
            <a:ext cx="1469196" cy="1162706"/>
          </a:xfrm>
          <a:prstGeom prst="chevron">
            <a:avLst>
              <a:gd name="adj" fmla="val 7061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8" name="Chevron 17"/>
          <p:cNvSpPr/>
          <p:nvPr/>
        </p:nvSpPr>
        <p:spPr>
          <a:xfrm>
            <a:off x="4647939" y="3329206"/>
            <a:ext cx="1469196" cy="1162706"/>
          </a:xfrm>
          <a:prstGeom prst="chevron">
            <a:avLst>
              <a:gd name="adj" fmla="val 7061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9" name="Chevron 18"/>
          <p:cNvSpPr/>
          <p:nvPr/>
        </p:nvSpPr>
        <p:spPr>
          <a:xfrm>
            <a:off x="5530433" y="3329206"/>
            <a:ext cx="1469196" cy="1162706"/>
          </a:xfrm>
          <a:prstGeom prst="chevron">
            <a:avLst>
              <a:gd name="adj" fmla="val 7061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0" name="Chevron 19"/>
          <p:cNvSpPr/>
          <p:nvPr/>
        </p:nvSpPr>
        <p:spPr>
          <a:xfrm>
            <a:off x="6413625" y="3329206"/>
            <a:ext cx="1469196" cy="1162706"/>
          </a:xfrm>
          <a:prstGeom prst="chevron">
            <a:avLst>
              <a:gd name="adj" fmla="val 7061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1" name="Freeform 20"/>
          <p:cNvSpPr/>
          <p:nvPr/>
        </p:nvSpPr>
        <p:spPr>
          <a:xfrm>
            <a:off x="1116566" y="3445476"/>
            <a:ext cx="6360238" cy="930165"/>
          </a:xfrm>
          <a:custGeom>
            <a:avLst/>
            <a:gdLst>
              <a:gd name="connsiteX0" fmla="*/ 0 w 6360238"/>
              <a:gd name="connsiteY0" fmla="*/ 0 h 930165"/>
              <a:gd name="connsiteX1" fmla="*/ 6360238 w 6360238"/>
              <a:gd name="connsiteY1" fmla="*/ 0 h 930165"/>
              <a:gd name="connsiteX2" fmla="*/ 6360238 w 6360238"/>
              <a:gd name="connsiteY2" fmla="*/ 930165 h 930165"/>
              <a:gd name="connsiteX3" fmla="*/ 0 w 6360238"/>
              <a:gd name="connsiteY3" fmla="*/ 930165 h 930165"/>
              <a:gd name="connsiteX4" fmla="*/ 0 w 6360238"/>
              <a:gd name="connsiteY4" fmla="*/ 0 h 930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238" h="930165">
                <a:moveTo>
                  <a:pt x="0" y="0"/>
                </a:moveTo>
                <a:lnTo>
                  <a:pt x="6360238" y="0"/>
                </a:lnTo>
                <a:lnTo>
                  <a:pt x="6360238" y="930165"/>
                </a:lnTo>
                <a:lnTo>
                  <a:pt x="0" y="930165"/>
                </a:lnTo>
                <a:lnTo>
                  <a:pt x="0" y="0"/>
                </a:lnTo>
                <a:close/>
              </a:path>
            </a:pathLst>
          </a:cu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وهى القدرة على استيعاب، أى فهم وجهة نظر الطرف الآخر.ويمكن استخدامها والمناورة بها لمصلحة أحد الطرفين خلال المفاوضات.</a:t>
            </a:r>
            <a:endParaRPr lang="ar-EG" sz="2400" kern="1200" dirty="0"/>
          </a:p>
        </p:txBody>
      </p:sp>
      <p:sp>
        <p:nvSpPr>
          <p:cNvPr id="22" name="Freeform 21"/>
          <p:cNvSpPr/>
          <p:nvPr/>
        </p:nvSpPr>
        <p:spPr>
          <a:xfrm>
            <a:off x="1116566" y="4575792"/>
            <a:ext cx="6278616" cy="570783"/>
          </a:xfrm>
          <a:custGeom>
            <a:avLst/>
            <a:gdLst>
              <a:gd name="connsiteX0" fmla="*/ 0 w 6278616"/>
              <a:gd name="connsiteY0" fmla="*/ 0 h 570783"/>
              <a:gd name="connsiteX1" fmla="*/ 6278616 w 6278616"/>
              <a:gd name="connsiteY1" fmla="*/ 0 h 570783"/>
              <a:gd name="connsiteX2" fmla="*/ 6278616 w 6278616"/>
              <a:gd name="connsiteY2" fmla="*/ 570783 h 570783"/>
              <a:gd name="connsiteX3" fmla="*/ 0 w 6278616"/>
              <a:gd name="connsiteY3" fmla="*/ 570783 h 570783"/>
              <a:gd name="connsiteX4" fmla="*/ 0 w 6278616"/>
              <a:gd name="connsiteY4" fmla="*/ 0 h 570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8616" h="570783">
                <a:moveTo>
                  <a:pt x="0" y="0"/>
                </a:moveTo>
                <a:lnTo>
                  <a:pt x="6278616" y="0"/>
                </a:lnTo>
                <a:lnTo>
                  <a:pt x="6278616" y="570783"/>
                </a:lnTo>
                <a:lnTo>
                  <a:pt x="0" y="570783"/>
                </a:lnTo>
                <a:lnTo>
                  <a:pt x="0" y="0"/>
                </a:lnTo>
                <a:close/>
              </a:path>
            </a:pathLst>
          </a:custGeom>
          <a:solidFill>
            <a:srgbClr val="C7F9A5"/>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EG" sz="2400" kern="1200" dirty="0" smtClean="0"/>
              <a:t>الصبر:</a:t>
            </a:r>
            <a:endParaRPr lang="ar-EG" sz="2400" kern="1200" dirty="0"/>
          </a:p>
        </p:txBody>
      </p:sp>
      <p:sp>
        <p:nvSpPr>
          <p:cNvPr id="23" name="Chevron 22"/>
          <p:cNvSpPr/>
          <p:nvPr/>
        </p:nvSpPr>
        <p:spPr>
          <a:xfrm>
            <a:off x="1116566" y="5146576"/>
            <a:ext cx="1469196" cy="1162706"/>
          </a:xfrm>
          <a:prstGeom prst="chevron">
            <a:avLst>
              <a:gd name="adj" fmla="val 70610"/>
            </a:avLst>
          </a:pr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4" name="Chevron 23"/>
          <p:cNvSpPr/>
          <p:nvPr/>
        </p:nvSpPr>
        <p:spPr>
          <a:xfrm>
            <a:off x="1999060" y="5146576"/>
            <a:ext cx="1469196" cy="1162706"/>
          </a:xfrm>
          <a:prstGeom prst="chevron">
            <a:avLst>
              <a:gd name="adj" fmla="val 70610"/>
            </a:avLst>
          </a:pr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5" name="Chevron 24"/>
          <p:cNvSpPr/>
          <p:nvPr/>
        </p:nvSpPr>
        <p:spPr>
          <a:xfrm>
            <a:off x="2882252" y="5146576"/>
            <a:ext cx="1469196" cy="1162706"/>
          </a:xfrm>
          <a:prstGeom prst="chevron">
            <a:avLst>
              <a:gd name="adj" fmla="val 70610"/>
            </a:avLst>
          </a:pr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6" name="Chevron 25"/>
          <p:cNvSpPr/>
          <p:nvPr/>
        </p:nvSpPr>
        <p:spPr>
          <a:xfrm>
            <a:off x="3764747" y="5146576"/>
            <a:ext cx="1469196" cy="1162706"/>
          </a:xfrm>
          <a:prstGeom prst="chevron">
            <a:avLst>
              <a:gd name="adj" fmla="val 70610"/>
            </a:avLst>
          </a:pr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7" name="Chevron 26"/>
          <p:cNvSpPr/>
          <p:nvPr/>
        </p:nvSpPr>
        <p:spPr>
          <a:xfrm>
            <a:off x="4647939" y="5146576"/>
            <a:ext cx="1469196" cy="1162706"/>
          </a:xfrm>
          <a:prstGeom prst="chevron">
            <a:avLst>
              <a:gd name="adj" fmla="val 70610"/>
            </a:avLst>
          </a:pr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8" name="Chevron 27"/>
          <p:cNvSpPr/>
          <p:nvPr/>
        </p:nvSpPr>
        <p:spPr>
          <a:xfrm>
            <a:off x="5530433" y="5146576"/>
            <a:ext cx="1469196" cy="1162706"/>
          </a:xfrm>
          <a:prstGeom prst="chevron">
            <a:avLst>
              <a:gd name="adj" fmla="val 70610"/>
            </a:avLst>
          </a:pr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9" name="Chevron 28"/>
          <p:cNvSpPr/>
          <p:nvPr/>
        </p:nvSpPr>
        <p:spPr>
          <a:xfrm>
            <a:off x="6413625" y="5146576"/>
            <a:ext cx="1469196" cy="1162706"/>
          </a:xfrm>
          <a:prstGeom prst="chevron">
            <a:avLst>
              <a:gd name="adj" fmla="val 70610"/>
            </a:avLst>
          </a:pr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0" name="Freeform 29"/>
          <p:cNvSpPr/>
          <p:nvPr/>
        </p:nvSpPr>
        <p:spPr>
          <a:xfrm>
            <a:off x="1116566" y="5262846"/>
            <a:ext cx="6360238" cy="930165"/>
          </a:xfrm>
          <a:custGeom>
            <a:avLst/>
            <a:gdLst>
              <a:gd name="connsiteX0" fmla="*/ 0 w 6360238"/>
              <a:gd name="connsiteY0" fmla="*/ 0 h 930165"/>
              <a:gd name="connsiteX1" fmla="*/ 6360238 w 6360238"/>
              <a:gd name="connsiteY1" fmla="*/ 0 h 930165"/>
              <a:gd name="connsiteX2" fmla="*/ 6360238 w 6360238"/>
              <a:gd name="connsiteY2" fmla="*/ 930165 h 930165"/>
              <a:gd name="connsiteX3" fmla="*/ 0 w 6360238"/>
              <a:gd name="connsiteY3" fmla="*/ 930165 h 930165"/>
              <a:gd name="connsiteX4" fmla="*/ 0 w 6360238"/>
              <a:gd name="connsiteY4" fmla="*/ 0 h 930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238" h="930165">
                <a:moveTo>
                  <a:pt x="0" y="0"/>
                </a:moveTo>
                <a:lnTo>
                  <a:pt x="6360238" y="0"/>
                </a:lnTo>
                <a:lnTo>
                  <a:pt x="6360238" y="930165"/>
                </a:lnTo>
                <a:lnTo>
                  <a:pt x="0" y="930165"/>
                </a:lnTo>
                <a:lnTo>
                  <a:pt x="0" y="0"/>
                </a:lnTo>
                <a:close/>
              </a:path>
            </a:pathLst>
          </a:cu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وهو التحمل الهادئ للوضع السائد، وهو يجعل الشخص قادراً على التكيف مع وجهة نظر الطرف الآخر خلال عملية التفاوض.</a:t>
            </a:r>
            <a:endParaRPr lang="ar-EG" sz="2400" kern="1200" dirty="0"/>
          </a:p>
        </p:txBody>
      </p:sp>
    </p:spTree>
    <p:extLst>
      <p:ext uri="{BB962C8B-B14F-4D97-AF65-F5344CB8AC3E}">
        <p14:creationId xmlns:p14="http://schemas.microsoft.com/office/powerpoint/2010/main" val="777005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par>
                                <p:cTn id="13" presetID="6"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circle(in)">
                                      <p:cBhvr>
                                        <p:cTn id="15" dur="2000"/>
                                        <p:tgtEl>
                                          <p:spTgt spid="6"/>
                                        </p:tgtEl>
                                      </p:cBhvr>
                                    </p:animEffect>
                                  </p:childTnLst>
                                </p:cTn>
                              </p:par>
                              <p:par>
                                <p:cTn id="16" presetID="6" presetClass="entr" presetSubtype="16"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par>
                                <p:cTn id="19" presetID="6" presetClass="entr" presetSubtype="16"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circle(in)">
                                      <p:cBhvr>
                                        <p:cTn id="21" dur="2000"/>
                                        <p:tgtEl>
                                          <p:spTgt spid="8"/>
                                        </p:tgtEl>
                                      </p:cBhvr>
                                    </p:animEffect>
                                  </p:childTnLst>
                                </p:cTn>
                              </p:par>
                              <p:par>
                                <p:cTn id="22" presetID="6" presetClass="entr" presetSubtype="16"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circle(in)">
                                      <p:cBhvr>
                                        <p:cTn id="24" dur="2000"/>
                                        <p:tgtEl>
                                          <p:spTgt spid="9"/>
                                        </p:tgtEl>
                                      </p:cBhvr>
                                    </p:animEffect>
                                  </p:childTnLst>
                                </p:cTn>
                              </p:par>
                              <p:par>
                                <p:cTn id="25" presetID="6" presetClass="entr" presetSubtype="16"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circle(in)">
                                      <p:cBhvr>
                                        <p:cTn id="27" dur="2000"/>
                                        <p:tgtEl>
                                          <p:spTgt spid="10"/>
                                        </p:tgtEl>
                                      </p:cBhvr>
                                    </p:animEffect>
                                  </p:childTnLst>
                                </p:cTn>
                              </p:par>
                              <p:par>
                                <p:cTn id="28" presetID="6" presetClass="entr" presetSubtype="16" fill="hold"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circle(in)">
                                      <p:cBhvr>
                                        <p:cTn id="30" dur="2000"/>
                                        <p:tgtEl>
                                          <p:spTgt spid="11"/>
                                        </p:tgtEl>
                                      </p:cBhvr>
                                    </p:animEffect>
                                  </p:childTnLst>
                                </p:cTn>
                              </p:par>
                              <p:par>
                                <p:cTn id="31" presetID="6" presetClass="entr" presetSubtype="16"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circle(in)">
                                      <p:cBhvr>
                                        <p:cTn id="33" dur="2000"/>
                                        <p:tgtEl>
                                          <p:spTgt spid="12"/>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barn(inVertical)">
                                      <p:cBhvr>
                                        <p:cTn id="38" dur="5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circle(in)">
                                      <p:cBhvr>
                                        <p:cTn id="43" dur="2000"/>
                                        <p:tgtEl>
                                          <p:spTgt spid="14"/>
                                        </p:tgtEl>
                                      </p:cBhvr>
                                    </p:animEffect>
                                  </p:childTnLst>
                                </p:cTn>
                              </p:par>
                              <p:par>
                                <p:cTn id="44" presetID="6" presetClass="entr" presetSubtype="16" fill="hold"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circle(in)">
                                      <p:cBhvr>
                                        <p:cTn id="46" dur="2000"/>
                                        <p:tgtEl>
                                          <p:spTgt spid="15"/>
                                        </p:tgtEl>
                                      </p:cBhvr>
                                    </p:animEffect>
                                  </p:childTnLst>
                                </p:cTn>
                              </p:par>
                              <p:par>
                                <p:cTn id="47" presetID="6" presetClass="entr" presetSubtype="16" fill="hold" nodeType="with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circle(in)">
                                      <p:cBhvr>
                                        <p:cTn id="49" dur="2000"/>
                                        <p:tgtEl>
                                          <p:spTgt spid="16"/>
                                        </p:tgtEl>
                                      </p:cBhvr>
                                    </p:animEffect>
                                  </p:childTnLst>
                                </p:cTn>
                              </p:par>
                              <p:par>
                                <p:cTn id="50" presetID="6" presetClass="entr" presetSubtype="16" fill="hold"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circle(in)">
                                      <p:cBhvr>
                                        <p:cTn id="52" dur="2000"/>
                                        <p:tgtEl>
                                          <p:spTgt spid="17"/>
                                        </p:tgtEl>
                                      </p:cBhvr>
                                    </p:animEffect>
                                  </p:childTnLst>
                                </p:cTn>
                              </p:par>
                              <p:par>
                                <p:cTn id="53" presetID="6" presetClass="entr" presetSubtype="16" fill="hold" nodeType="withEffect">
                                  <p:stCondLst>
                                    <p:cond delay="0"/>
                                  </p:stCondLst>
                                  <p:childTnLst>
                                    <p:set>
                                      <p:cBhvr>
                                        <p:cTn id="54" dur="1" fill="hold">
                                          <p:stCondLst>
                                            <p:cond delay="0"/>
                                          </p:stCondLst>
                                        </p:cTn>
                                        <p:tgtEl>
                                          <p:spTgt spid="18"/>
                                        </p:tgtEl>
                                        <p:attrNameLst>
                                          <p:attrName>style.visibility</p:attrName>
                                        </p:attrNameLst>
                                      </p:cBhvr>
                                      <p:to>
                                        <p:strVal val="visible"/>
                                      </p:to>
                                    </p:set>
                                    <p:animEffect transition="in" filter="circle(in)">
                                      <p:cBhvr>
                                        <p:cTn id="55" dur="2000"/>
                                        <p:tgtEl>
                                          <p:spTgt spid="18"/>
                                        </p:tgtEl>
                                      </p:cBhvr>
                                    </p:animEffect>
                                  </p:childTnLst>
                                </p:cTn>
                              </p:par>
                              <p:par>
                                <p:cTn id="56" presetID="6" presetClass="entr" presetSubtype="16" fill="hold" nodeType="with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circle(in)">
                                      <p:cBhvr>
                                        <p:cTn id="58" dur="2000"/>
                                        <p:tgtEl>
                                          <p:spTgt spid="19"/>
                                        </p:tgtEl>
                                      </p:cBhvr>
                                    </p:animEffect>
                                  </p:childTnLst>
                                </p:cTn>
                              </p:par>
                              <p:par>
                                <p:cTn id="59" presetID="6" presetClass="entr" presetSubtype="16" fill="hold" nodeType="with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circle(in)">
                                      <p:cBhvr>
                                        <p:cTn id="61" dur="2000"/>
                                        <p:tgtEl>
                                          <p:spTgt spid="20"/>
                                        </p:tgtEl>
                                      </p:cBhvr>
                                    </p:animEffect>
                                  </p:childTnLst>
                                </p:cTn>
                              </p:par>
                              <p:par>
                                <p:cTn id="62" presetID="6" presetClass="entr" presetSubtype="16"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circle(in)">
                                      <p:cBhvr>
                                        <p:cTn id="64" dur="2000"/>
                                        <p:tgtEl>
                                          <p:spTgt spid="21"/>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grpId="0"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barn(inVertical)">
                                      <p:cBhvr>
                                        <p:cTn id="69" dur="500"/>
                                        <p:tgtEl>
                                          <p:spTgt spid="22"/>
                                        </p:tgtEl>
                                      </p:cBhvr>
                                    </p:animEffect>
                                  </p:childTnLst>
                                </p:cTn>
                              </p:par>
                            </p:childTnLst>
                          </p:cTn>
                        </p:par>
                      </p:childTnLst>
                    </p:cTn>
                  </p:par>
                  <p:par>
                    <p:cTn id="70" fill="hold">
                      <p:stCondLst>
                        <p:cond delay="indefinite"/>
                      </p:stCondLst>
                      <p:childTnLst>
                        <p:par>
                          <p:cTn id="71" fill="hold">
                            <p:stCondLst>
                              <p:cond delay="0"/>
                            </p:stCondLst>
                            <p:childTnLst>
                              <p:par>
                                <p:cTn id="72" presetID="6" presetClass="entr" presetSubtype="16" fill="hold" nodeType="clickEffect">
                                  <p:stCondLst>
                                    <p:cond delay="0"/>
                                  </p:stCondLst>
                                  <p:childTnLst>
                                    <p:set>
                                      <p:cBhvr>
                                        <p:cTn id="73" dur="1" fill="hold">
                                          <p:stCondLst>
                                            <p:cond delay="0"/>
                                          </p:stCondLst>
                                        </p:cTn>
                                        <p:tgtEl>
                                          <p:spTgt spid="23"/>
                                        </p:tgtEl>
                                        <p:attrNameLst>
                                          <p:attrName>style.visibility</p:attrName>
                                        </p:attrNameLst>
                                      </p:cBhvr>
                                      <p:to>
                                        <p:strVal val="visible"/>
                                      </p:to>
                                    </p:set>
                                    <p:animEffect transition="in" filter="circle(in)">
                                      <p:cBhvr>
                                        <p:cTn id="74" dur="2000"/>
                                        <p:tgtEl>
                                          <p:spTgt spid="23"/>
                                        </p:tgtEl>
                                      </p:cBhvr>
                                    </p:animEffect>
                                  </p:childTnLst>
                                </p:cTn>
                              </p:par>
                              <p:par>
                                <p:cTn id="75" presetID="6" presetClass="entr" presetSubtype="16"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circle(in)">
                                      <p:cBhvr>
                                        <p:cTn id="77" dur="2000"/>
                                        <p:tgtEl>
                                          <p:spTgt spid="24"/>
                                        </p:tgtEl>
                                      </p:cBhvr>
                                    </p:animEffect>
                                  </p:childTnLst>
                                </p:cTn>
                              </p:par>
                              <p:par>
                                <p:cTn id="78" presetID="6" presetClass="entr" presetSubtype="16" fill="hold" nodeType="withEffect">
                                  <p:stCondLst>
                                    <p:cond delay="0"/>
                                  </p:stCondLst>
                                  <p:childTnLst>
                                    <p:set>
                                      <p:cBhvr>
                                        <p:cTn id="79" dur="1" fill="hold">
                                          <p:stCondLst>
                                            <p:cond delay="0"/>
                                          </p:stCondLst>
                                        </p:cTn>
                                        <p:tgtEl>
                                          <p:spTgt spid="25"/>
                                        </p:tgtEl>
                                        <p:attrNameLst>
                                          <p:attrName>style.visibility</p:attrName>
                                        </p:attrNameLst>
                                      </p:cBhvr>
                                      <p:to>
                                        <p:strVal val="visible"/>
                                      </p:to>
                                    </p:set>
                                    <p:animEffect transition="in" filter="circle(in)">
                                      <p:cBhvr>
                                        <p:cTn id="80" dur="2000"/>
                                        <p:tgtEl>
                                          <p:spTgt spid="25"/>
                                        </p:tgtEl>
                                      </p:cBhvr>
                                    </p:animEffect>
                                  </p:childTnLst>
                                </p:cTn>
                              </p:par>
                              <p:par>
                                <p:cTn id="81" presetID="6" presetClass="entr" presetSubtype="16" fill="hold" nodeType="with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circle(in)">
                                      <p:cBhvr>
                                        <p:cTn id="83" dur="2000"/>
                                        <p:tgtEl>
                                          <p:spTgt spid="26"/>
                                        </p:tgtEl>
                                      </p:cBhvr>
                                    </p:animEffect>
                                  </p:childTnLst>
                                </p:cTn>
                              </p:par>
                              <p:par>
                                <p:cTn id="84" presetID="6" presetClass="entr" presetSubtype="16" fill="hold" nodeType="with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circle(in)">
                                      <p:cBhvr>
                                        <p:cTn id="86" dur="2000"/>
                                        <p:tgtEl>
                                          <p:spTgt spid="27"/>
                                        </p:tgtEl>
                                      </p:cBhvr>
                                    </p:animEffect>
                                  </p:childTnLst>
                                </p:cTn>
                              </p:par>
                              <p:par>
                                <p:cTn id="87" presetID="6" presetClass="entr" presetSubtype="16" fill="hold" nodeType="with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circle(in)">
                                      <p:cBhvr>
                                        <p:cTn id="89" dur="2000"/>
                                        <p:tgtEl>
                                          <p:spTgt spid="28"/>
                                        </p:tgtEl>
                                      </p:cBhvr>
                                    </p:animEffect>
                                  </p:childTnLst>
                                </p:cTn>
                              </p:par>
                              <p:par>
                                <p:cTn id="90" presetID="6" presetClass="entr" presetSubtype="16" fill="hold" nodeType="withEffect">
                                  <p:stCondLst>
                                    <p:cond delay="0"/>
                                  </p:stCondLst>
                                  <p:childTnLst>
                                    <p:set>
                                      <p:cBhvr>
                                        <p:cTn id="91" dur="1" fill="hold">
                                          <p:stCondLst>
                                            <p:cond delay="0"/>
                                          </p:stCondLst>
                                        </p:cTn>
                                        <p:tgtEl>
                                          <p:spTgt spid="29"/>
                                        </p:tgtEl>
                                        <p:attrNameLst>
                                          <p:attrName>style.visibility</p:attrName>
                                        </p:attrNameLst>
                                      </p:cBhvr>
                                      <p:to>
                                        <p:strVal val="visible"/>
                                      </p:to>
                                    </p:set>
                                    <p:animEffect transition="in" filter="circle(in)">
                                      <p:cBhvr>
                                        <p:cTn id="92" dur="2000"/>
                                        <p:tgtEl>
                                          <p:spTgt spid="29"/>
                                        </p:tgtEl>
                                      </p:cBhvr>
                                    </p:animEffect>
                                  </p:childTnLst>
                                </p:cTn>
                              </p:par>
                              <p:par>
                                <p:cTn id="93" presetID="6" presetClass="entr" presetSubtype="16" fill="hold" grpId="0" nodeType="with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circle(in)">
                                      <p:cBhvr>
                                        <p:cTn id="95" dur="2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21" grpId="0" animBg="1"/>
      <p:bldP spid="22" grpId="0" animBg="1"/>
      <p:bldP spid="30"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مهارات التفاوض</a:t>
            </a:r>
          </a:p>
        </p:txBody>
      </p:sp>
      <p:sp>
        <p:nvSpPr>
          <p:cNvPr id="5" name="Rounded Rectangle 4"/>
          <p:cNvSpPr/>
          <p:nvPr/>
        </p:nvSpPr>
        <p:spPr>
          <a:xfrm>
            <a:off x="447660" y="1431498"/>
            <a:ext cx="1935043" cy="1687147"/>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447660" y="3425399"/>
            <a:ext cx="1935043" cy="2811912"/>
          </a:xfrm>
          <a:custGeom>
            <a:avLst/>
            <a:gdLst>
              <a:gd name="connsiteX0" fmla="*/ 203180 w 1935043"/>
              <a:gd name="connsiteY0" fmla="*/ 0 h 2811912"/>
              <a:gd name="connsiteX1" fmla="*/ 1731863 w 1935043"/>
              <a:gd name="connsiteY1" fmla="*/ 0 h 2811912"/>
              <a:gd name="connsiteX2" fmla="*/ 1935043 w 1935043"/>
              <a:gd name="connsiteY2" fmla="*/ 203180 h 2811912"/>
              <a:gd name="connsiteX3" fmla="*/ 1935043 w 1935043"/>
              <a:gd name="connsiteY3" fmla="*/ 2811912 h 2811912"/>
              <a:gd name="connsiteX4" fmla="*/ 1935043 w 1935043"/>
              <a:gd name="connsiteY4" fmla="*/ 2811912 h 2811912"/>
              <a:gd name="connsiteX5" fmla="*/ 0 w 1935043"/>
              <a:gd name="connsiteY5" fmla="*/ 2811912 h 2811912"/>
              <a:gd name="connsiteX6" fmla="*/ 0 w 1935043"/>
              <a:gd name="connsiteY6" fmla="*/ 2811912 h 2811912"/>
              <a:gd name="connsiteX7" fmla="*/ 0 w 1935043"/>
              <a:gd name="connsiteY7" fmla="*/ 203180 h 2811912"/>
              <a:gd name="connsiteX8" fmla="*/ 203180 w 1935043"/>
              <a:gd name="connsiteY8" fmla="*/ 0 h 281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043" h="2811912">
                <a:moveTo>
                  <a:pt x="1731863" y="2811912"/>
                </a:moveTo>
                <a:lnTo>
                  <a:pt x="203180" y="2811912"/>
                </a:lnTo>
                <a:cubicBezTo>
                  <a:pt x="90967" y="2811912"/>
                  <a:pt x="0" y="2720945"/>
                  <a:pt x="0" y="2608732"/>
                </a:cubicBezTo>
                <a:lnTo>
                  <a:pt x="0" y="0"/>
                </a:lnTo>
                <a:lnTo>
                  <a:pt x="0" y="0"/>
                </a:lnTo>
                <a:lnTo>
                  <a:pt x="1935043" y="0"/>
                </a:lnTo>
                <a:lnTo>
                  <a:pt x="1935043" y="0"/>
                </a:lnTo>
                <a:lnTo>
                  <a:pt x="1935043" y="2608732"/>
                </a:lnTo>
                <a:cubicBezTo>
                  <a:pt x="1935043" y="2720945"/>
                  <a:pt x="1844076" y="2811912"/>
                  <a:pt x="1731863" y="2811912"/>
                </a:cubicBez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0197" tIns="170688" rIns="230197" bIns="230197" numCol="1" spcCol="1270" anchor="t" anchorCtr="0">
            <a:noAutofit/>
          </a:bodyPr>
          <a:lstStyle/>
          <a:p>
            <a:pPr lvl="0" algn="justLow" defTabSz="1066800" rtl="1">
              <a:lnSpc>
                <a:spcPct val="90000"/>
              </a:lnSpc>
              <a:spcBef>
                <a:spcPct val="0"/>
              </a:spcBef>
              <a:spcAft>
                <a:spcPct val="35000"/>
              </a:spcAft>
            </a:pPr>
            <a:r>
              <a:rPr lang="ar-EG" sz="2400" b="1" kern="1200" dirty="0" smtClean="0"/>
              <a:t>إن الوضوح ضرورى خلال التواصل. لا تثرثر ولا تبدأ بفقرات طويلة، وإلا ستفقد تركيزك وتنسى نقاطك.</a:t>
            </a:r>
            <a:endParaRPr lang="ar-EG" sz="2400" b="1" kern="1200" dirty="0"/>
          </a:p>
        </p:txBody>
      </p:sp>
      <p:sp>
        <p:nvSpPr>
          <p:cNvPr id="7" name="Rounded Rectangle 6"/>
          <p:cNvSpPr/>
          <p:nvPr/>
        </p:nvSpPr>
        <p:spPr>
          <a:xfrm>
            <a:off x="2576208" y="1431498"/>
            <a:ext cx="1935043" cy="1687147"/>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576208" y="3425398"/>
            <a:ext cx="1935043" cy="2811913"/>
          </a:xfrm>
          <a:custGeom>
            <a:avLst/>
            <a:gdLst>
              <a:gd name="connsiteX0" fmla="*/ 203180 w 1935043"/>
              <a:gd name="connsiteY0" fmla="*/ 0 h 2811912"/>
              <a:gd name="connsiteX1" fmla="*/ 1731863 w 1935043"/>
              <a:gd name="connsiteY1" fmla="*/ 0 h 2811912"/>
              <a:gd name="connsiteX2" fmla="*/ 1935043 w 1935043"/>
              <a:gd name="connsiteY2" fmla="*/ 203180 h 2811912"/>
              <a:gd name="connsiteX3" fmla="*/ 1935043 w 1935043"/>
              <a:gd name="connsiteY3" fmla="*/ 2811912 h 2811912"/>
              <a:gd name="connsiteX4" fmla="*/ 1935043 w 1935043"/>
              <a:gd name="connsiteY4" fmla="*/ 2811912 h 2811912"/>
              <a:gd name="connsiteX5" fmla="*/ 0 w 1935043"/>
              <a:gd name="connsiteY5" fmla="*/ 2811912 h 2811912"/>
              <a:gd name="connsiteX6" fmla="*/ 0 w 1935043"/>
              <a:gd name="connsiteY6" fmla="*/ 2811912 h 2811912"/>
              <a:gd name="connsiteX7" fmla="*/ 0 w 1935043"/>
              <a:gd name="connsiteY7" fmla="*/ 203180 h 2811912"/>
              <a:gd name="connsiteX8" fmla="*/ 203180 w 1935043"/>
              <a:gd name="connsiteY8" fmla="*/ 0 h 281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043" h="2811912">
                <a:moveTo>
                  <a:pt x="1731863" y="2811912"/>
                </a:moveTo>
                <a:lnTo>
                  <a:pt x="203180" y="2811912"/>
                </a:lnTo>
                <a:cubicBezTo>
                  <a:pt x="90967" y="2811912"/>
                  <a:pt x="0" y="2720945"/>
                  <a:pt x="0" y="2608732"/>
                </a:cubicBezTo>
                <a:lnTo>
                  <a:pt x="0" y="0"/>
                </a:lnTo>
                <a:lnTo>
                  <a:pt x="0" y="0"/>
                </a:lnTo>
                <a:lnTo>
                  <a:pt x="1935043" y="0"/>
                </a:lnTo>
                <a:lnTo>
                  <a:pt x="1935043" y="0"/>
                </a:lnTo>
                <a:lnTo>
                  <a:pt x="1935043" y="2608732"/>
                </a:lnTo>
                <a:cubicBezTo>
                  <a:pt x="1935043" y="2720945"/>
                  <a:pt x="1844076" y="2811912"/>
                  <a:pt x="1731863" y="2811912"/>
                </a:cubicBez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0197" tIns="170689" rIns="230197" bIns="230197" numCol="1" spcCol="1270" anchor="t" anchorCtr="0">
            <a:noAutofit/>
          </a:bodyPr>
          <a:lstStyle/>
          <a:p>
            <a:pPr lvl="0" algn="justLow" defTabSz="1066800" rtl="1">
              <a:lnSpc>
                <a:spcPct val="90000"/>
              </a:lnSpc>
              <a:spcBef>
                <a:spcPct val="0"/>
              </a:spcBef>
              <a:spcAft>
                <a:spcPct val="35000"/>
              </a:spcAft>
            </a:pPr>
            <a:endParaRPr lang="ar-EG" sz="2400" b="1" kern="1200" dirty="0" smtClean="0"/>
          </a:p>
          <a:p>
            <a:pPr lvl="0" algn="justLow" defTabSz="1066800" rtl="1">
              <a:lnSpc>
                <a:spcPct val="90000"/>
              </a:lnSpc>
              <a:spcBef>
                <a:spcPct val="0"/>
              </a:spcBef>
              <a:spcAft>
                <a:spcPct val="35000"/>
              </a:spcAft>
            </a:pPr>
            <a:r>
              <a:rPr lang="ar-EG" sz="2400" b="1" kern="1200" dirty="0" smtClean="0"/>
              <a:t>تفيد بأهدافك، وتعلم أن تتجنب تشخيص الحالات.</a:t>
            </a:r>
            <a:endParaRPr lang="ar-EG" sz="2400" b="1" kern="1200" dirty="0"/>
          </a:p>
        </p:txBody>
      </p:sp>
      <p:sp>
        <p:nvSpPr>
          <p:cNvPr id="9" name="Rounded Rectangle 8"/>
          <p:cNvSpPr/>
          <p:nvPr/>
        </p:nvSpPr>
        <p:spPr>
          <a:xfrm>
            <a:off x="4704756" y="1431498"/>
            <a:ext cx="1935043" cy="1687147"/>
          </a:xfrm>
          <a:prstGeom prst="roundRect">
            <a:avLst>
              <a:gd name="adj" fmla="val 10000"/>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4725188" y="3425398"/>
            <a:ext cx="1935044" cy="2811913"/>
          </a:xfrm>
          <a:custGeom>
            <a:avLst/>
            <a:gdLst>
              <a:gd name="connsiteX0" fmla="*/ 203180 w 1935043"/>
              <a:gd name="connsiteY0" fmla="*/ 0 h 2811912"/>
              <a:gd name="connsiteX1" fmla="*/ 1731863 w 1935043"/>
              <a:gd name="connsiteY1" fmla="*/ 0 h 2811912"/>
              <a:gd name="connsiteX2" fmla="*/ 1935043 w 1935043"/>
              <a:gd name="connsiteY2" fmla="*/ 203180 h 2811912"/>
              <a:gd name="connsiteX3" fmla="*/ 1935043 w 1935043"/>
              <a:gd name="connsiteY3" fmla="*/ 2811912 h 2811912"/>
              <a:gd name="connsiteX4" fmla="*/ 1935043 w 1935043"/>
              <a:gd name="connsiteY4" fmla="*/ 2811912 h 2811912"/>
              <a:gd name="connsiteX5" fmla="*/ 0 w 1935043"/>
              <a:gd name="connsiteY5" fmla="*/ 2811912 h 2811912"/>
              <a:gd name="connsiteX6" fmla="*/ 0 w 1935043"/>
              <a:gd name="connsiteY6" fmla="*/ 2811912 h 2811912"/>
              <a:gd name="connsiteX7" fmla="*/ 0 w 1935043"/>
              <a:gd name="connsiteY7" fmla="*/ 203180 h 2811912"/>
              <a:gd name="connsiteX8" fmla="*/ 203180 w 1935043"/>
              <a:gd name="connsiteY8" fmla="*/ 0 h 281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043" h="2811912">
                <a:moveTo>
                  <a:pt x="1731863" y="2811912"/>
                </a:moveTo>
                <a:lnTo>
                  <a:pt x="203180" y="2811912"/>
                </a:lnTo>
                <a:cubicBezTo>
                  <a:pt x="90967" y="2811912"/>
                  <a:pt x="0" y="2720945"/>
                  <a:pt x="0" y="2608732"/>
                </a:cubicBezTo>
                <a:lnTo>
                  <a:pt x="0" y="0"/>
                </a:lnTo>
                <a:lnTo>
                  <a:pt x="0" y="0"/>
                </a:lnTo>
                <a:lnTo>
                  <a:pt x="1935043" y="0"/>
                </a:lnTo>
                <a:lnTo>
                  <a:pt x="1935043" y="0"/>
                </a:lnTo>
                <a:lnTo>
                  <a:pt x="1935043" y="2608732"/>
                </a:lnTo>
                <a:cubicBezTo>
                  <a:pt x="1935043" y="2720945"/>
                  <a:pt x="1844076" y="2811912"/>
                  <a:pt x="1731863" y="2811912"/>
                </a:cubicBezTo>
                <a:close/>
              </a:path>
            </a:pathLst>
          </a:custGeom>
          <a:solidFill>
            <a:srgbClr val="92D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0197" tIns="170689" rIns="230198" bIns="230197" numCol="1" spcCol="1270" anchor="t" anchorCtr="0">
            <a:noAutofit/>
          </a:bodyPr>
          <a:lstStyle/>
          <a:p>
            <a:pPr lvl="0" algn="ctr" defTabSz="1066800" rtl="1">
              <a:lnSpc>
                <a:spcPct val="90000"/>
              </a:lnSpc>
              <a:spcBef>
                <a:spcPct val="0"/>
              </a:spcBef>
              <a:spcAft>
                <a:spcPct val="35000"/>
              </a:spcAft>
            </a:pPr>
            <a:endParaRPr lang="ar-EG" sz="2400" b="1" kern="1200" dirty="0" smtClean="0"/>
          </a:p>
          <a:p>
            <a:pPr lvl="0" algn="ctr" defTabSz="1066800" rtl="1">
              <a:lnSpc>
                <a:spcPct val="90000"/>
              </a:lnSpc>
              <a:spcBef>
                <a:spcPct val="0"/>
              </a:spcBef>
              <a:spcAft>
                <a:spcPct val="35000"/>
              </a:spcAft>
            </a:pPr>
            <a:r>
              <a:rPr lang="ar-EG" sz="2400" b="1" kern="1200" dirty="0" smtClean="0"/>
              <a:t>سيطر على عواطفك.</a:t>
            </a:r>
            <a:endParaRPr lang="ar-EG" sz="2400" b="1" kern="1200" dirty="0"/>
          </a:p>
        </p:txBody>
      </p:sp>
      <p:sp>
        <p:nvSpPr>
          <p:cNvPr id="11" name="Rounded Rectangle 10"/>
          <p:cNvSpPr/>
          <p:nvPr/>
        </p:nvSpPr>
        <p:spPr>
          <a:xfrm>
            <a:off x="6833303" y="1431498"/>
            <a:ext cx="1935043" cy="1687147"/>
          </a:xfrm>
          <a:prstGeom prst="roundRect">
            <a:avLst>
              <a:gd name="adj" fmla="val 10000"/>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11"/>
          <p:cNvSpPr/>
          <p:nvPr/>
        </p:nvSpPr>
        <p:spPr>
          <a:xfrm>
            <a:off x="6833303" y="3425399"/>
            <a:ext cx="1935043" cy="2811912"/>
          </a:xfrm>
          <a:custGeom>
            <a:avLst/>
            <a:gdLst>
              <a:gd name="connsiteX0" fmla="*/ 203180 w 1935043"/>
              <a:gd name="connsiteY0" fmla="*/ 0 h 2811912"/>
              <a:gd name="connsiteX1" fmla="*/ 1731863 w 1935043"/>
              <a:gd name="connsiteY1" fmla="*/ 0 h 2811912"/>
              <a:gd name="connsiteX2" fmla="*/ 1935043 w 1935043"/>
              <a:gd name="connsiteY2" fmla="*/ 203180 h 2811912"/>
              <a:gd name="connsiteX3" fmla="*/ 1935043 w 1935043"/>
              <a:gd name="connsiteY3" fmla="*/ 2811912 h 2811912"/>
              <a:gd name="connsiteX4" fmla="*/ 1935043 w 1935043"/>
              <a:gd name="connsiteY4" fmla="*/ 2811912 h 2811912"/>
              <a:gd name="connsiteX5" fmla="*/ 0 w 1935043"/>
              <a:gd name="connsiteY5" fmla="*/ 2811912 h 2811912"/>
              <a:gd name="connsiteX6" fmla="*/ 0 w 1935043"/>
              <a:gd name="connsiteY6" fmla="*/ 2811912 h 2811912"/>
              <a:gd name="connsiteX7" fmla="*/ 0 w 1935043"/>
              <a:gd name="connsiteY7" fmla="*/ 203180 h 2811912"/>
              <a:gd name="connsiteX8" fmla="*/ 203180 w 1935043"/>
              <a:gd name="connsiteY8" fmla="*/ 0 h 281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043" h="2811912">
                <a:moveTo>
                  <a:pt x="1731863" y="2811912"/>
                </a:moveTo>
                <a:lnTo>
                  <a:pt x="203180" y="2811912"/>
                </a:lnTo>
                <a:cubicBezTo>
                  <a:pt x="90967" y="2811912"/>
                  <a:pt x="0" y="2720945"/>
                  <a:pt x="0" y="2608732"/>
                </a:cubicBezTo>
                <a:lnTo>
                  <a:pt x="0" y="0"/>
                </a:lnTo>
                <a:lnTo>
                  <a:pt x="0" y="0"/>
                </a:lnTo>
                <a:lnTo>
                  <a:pt x="1935043" y="0"/>
                </a:lnTo>
                <a:lnTo>
                  <a:pt x="1935043" y="0"/>
                </a:lnTo>
                <a:lnTo>
                  <a:pt x="1935043" y="2608732"/>
                </a:lnTo>
                <a:cubicBezTo>
                  <a:pt x="1935043" y="2720945"/>
                  <a:pt x="1844076" y="2811912"/>
                  <a:pt x="1731863" y="2811912"/>
                </a:cubicBezTo>
                <a:close/>
              </a:path>
            </a:pathLst>
          </a:cu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0197" tIns="170688" rIns="230197" bIns="230197" numCol="1" spcCol="1270" anchor="t" anchorCtr="0">
            <a:noAutofit/>
          </a:bodyPr>
          <a:lstStyle/>
          <a:p>
            <a:pPr lvl="0" algn="justLow" defTabSz="1066800" rtl="1">
              <a:lnSpc>
                <a:spcPct val="90000"/>
              </a:lnSpc>
              <a:spcBef>
                <a:spcPct val="0"/>
              </a:spcBef>
              <a:spcAft>
                <a:spcPct val="35000"/>
              </a:spcAft>
            </a:pPr>
            <a:r>
              <a:rPr lang="ar-EG" sz="2400" b="1" kern="1200" dirty="0" smtClean="0"/>
              <a:t>قد يعطى إظهار بوادر الغضب مفعولاً بين الحين والآخر، إنما كقاعدة عامة، عليك ألا تفقد أعصابك.</a:t>
            </a:r>
            <a:endParaRPr lang="ar-EG" sz="2400" b="1" kern="1200" dirty="0"/>
          </a:p>
        </p:txBody>
      </p:sp>
    </p:spTree>
    <p:extLst>
      <p:ext uri="{BB962C8B-B14F-4D97-AF65-F5344CB8AC3E}">
        <p14:creationId xmlns:p14="http://schemas.microsoft.com/office/powerpoint/2010/main" val="407622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par>
                                <p:cTn id="16" presetID="22" presetClass="entr" presetSubtype="4"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down)">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down)">
                                      <p:cBhvr>
                                        <p:cTn id="23" dur="500"/>
                                        <p:tgtEl>
                                          <p:spTgt spid="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down)">
                                      <p:cBhvr>
                                        <p:cTn id="31" dur="500"/>
                                        <p:tgtEl>
                                          <p:spTgt spid="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مهارات الإصغاء</a:t>
            </a:r>
          </a:p>
        </p:txBody>
      </p:sp>
      <p:graphicFrame>
        <p:nvGraphicFramePr>
          <p:cNvPr id="2" name="Diagram 1"/>
          <p:cNvGraphicFramePr/>
          <p:nvPr>
            <p:extLst>
              <p:ext uri="{D42A27DB-BD31-4B8C-83A1-F6EECF244321}">
                <p14:modId xmlns:p14="http://schemas.microsoft.com/office/powerpoint/2010/main" val="334812898"/>
              </p:ext>
            </p:extLst>
          </p:nvPr>
        </p:nvGraphicFramePr>
        <p:xfrm>
          <a:off x="179512" y="1124744"/>
          <a:ext cx="8784976" cy="5184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00719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تطوير مهارات الإصغاء</a:t>
            </a:r>
          </a:p>
        </p:txBody>
      </p:sp>
      <p:graphicFrame>
        <p:nvGraphicFramePr>
          <p:cNvPr id="2" name="Diagram 1"/>
          <p:cNvGraphicFramePr/>
          <p:nvPr>
            <p:extLst>
              <p:ext uri="{D42A27DB-BD31-4B8C-83A1-F6EECF244321}">
                <p14:modId xmlns:p14="http://schemas.microsoft.com/office/powerpoint/2010/main" val="1076881892"/>
              </p:ext>
            </p:extLst>
          </p:nvPr>
        </p:nvGraphicFramePr>
        <p:xfrm>
          <a:off x="34900" y="1052736"/>
          <a:ext cx="8929588" cy="5184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08850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تطوير مهارات الإصغاء</a:t>
            </a:r>
          </a:p>
        </p:txBody>
      </p:sp>
      <p:graphicFrame>
        <p:nvGraphicFramePr>
          <p:cNvPr id="2" name="Diagram 1"/>
          <p:cNvGraphicFramePr/>
          <p:nvPr>
            <p:extLst>
              <p:ext uri="{D42A27DB-BD31-4B8C-83A1-F6EECF244321}">
                <p14:modId xmlns:p14="http://schemas.microsoft.com/office/powerpoint/2010/main" val="3201052385"/>
              </p:ext>
            </p:extLst>
          </p:nvPr>
        </p:nvGraphicFramePr>
        <p:xfrm>
          <a:off x="34900" y="1052736"/>
          <a:ext cx="8929588" cy="5184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583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إرشادات مفيدة لتطوير مهارات الإصغاء</a:t>
            </a:r>
          </a:p>
        </p:txBody>
      </p:sp>
      <p:sp>
        <p:nvSpPr>
          <p:cNvPr id="4" name="Freeform 3"/>
          <p:cNvSpPr/>
          <p:nvPr/>
        </p:nvSpPr>
        <p:spPr>
          <a:xfrm>
            <a:off x="4627428" y="2204865"/>
            <a:ext cx="4022096" cy="1404240"/>
          </a:xfrm>
          <a:custGeom>
            <a:avLst/>
            <a:gdLst>
              <a:gd name="connsiteX0" fmla="*/ 0 w 4022096"/>
              <a:gd name="connsiteY0" fmla="*/ 0 h 1256905"/>
              <a:gd name="connsiteX1" fmla="*/ 4022096 w 4022096"/>
              <a:gd name="connsiteY1" fmla="*/ 0 h 1256905"/>
              <a:gd name="connsiteX2" fmla="*/ 4022096 w 4022096"/>
              <a:gd name="connsiteY2" fmla="*/ 1256905 h 1256905"/>
              <a:gd name="connsiteX3" fmla="*/ 0 w 4022096"/>
              <a:gd name="connsiteY3" fmla="*/ 1256905 h 1256905"/>
              <a:gd name="connsiteX4" fmla="*/ 0 w 4022096"/>
              <a:gd name="connsiteY4" fmla="*/ 0 h 125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096" h="1256905">
                <a:moveTo>
                  <a:pt x="0" y="0"/>
                </a:moveTo>
                <a:lnTo>
                  <a:pt x="4022096" y="0"/>
                </a:lnTo>
                <a:lnTo>
                  <a:pt x="4022096" y="1256905"/>
                </a:lnTo>
                <a:lnTo>
                  <a:pt x="0" y="1256905"/>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51344" bIns="91440" numCol="1" spcCol="1270" anchor="ctr" anchorCtr="0">
            <a:noAutofit/>
          </a:bodyPr>
          <a:lstStyle/>
          <a:p>
            <a:pPr lvl="0" algn="ctr" defTabSz="1066800" rtl="1">
              <a:lnSpc>
                <a:spcPct val="90000"/>
              </a:lnSpc>
              <a:spcBef>
                <a:spcPct val="0"/>
              </a:spcBef>
              <a:spcAft>
                <a:spcPct val="35000"/>
              </a:spcAft>
            </a:pPr>
            <a:r>
              <a:rPr lang="ar-EG" sz="2400" kern="1200" dirty="0" smtClean="0"/>
              <a:t>انتبه! أعط انتباهك إلى الشخص المتحدث، وعندما تكون على الهاتف اكتف بالإصغاء، واعط اهتمامك إلى المتحدث. </a:t>
            </a:r>
            <a:endParaRPr lang="ar-EG" sz="2400" kern="1200" dirty="0"/>
          </a:p>
        </p:txBody>
      </p:sp>
      <p:sp>
        <p:nvSpPr>
          <p:cNvPr id="5" name="Rectangle 4"/>
          <p:cNvSpPr/>
          <p:nvPr/>
        </p:nvSpPr>
        <p:spPr>
          <a:xfrm>
            <a:off x="7937278" y="2015944"/>
            <a:ext cx="879833" cy="147445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82871" y="2204865"/>
            <a:ext cx="4022096" cy="1404240"/>
          </a:xfrm>
          <a:custGeom>
            <a:avLst/>
            <a:gdLst>
              <a:gd name="connsiteX0" fmla="*/ 0 w 4022096"/>
              <a:gd name="connsiteY0" fmla="*/ 0 h 1256905"/>
              <a:gd name="connsiteX1" fmla="*/ 4022096 w 4022096"/>
              <a:gd name="connsiteY1" fmla="*/ 0 h 1256905"/>
              <a:gd name="connsiteX2" fmla="*/ 4022096 w 4022096"/>
              <a:gd name="connsiteY2" fmla="*/ 1256905 h 1256905"/>
              <a:gd name="connsiteX3" fmla="*/ 0 w 4022096"/>
              <a:gd name="connsiteY3" fmla="*/ 1256905 h 1256905"/>
              <a:gd name="connsiteX4" fmla="*/ 0 w 4022096"/>
              <a:gd name="connsiteY4" fmla="*/ 0 h 125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096" h="1256905">
                <a:moveTo>
                  <a:pt x="0" y="0"/>
                </a:moveTo>
                <a:lnTo>
                  <a:pt x="4022096" y="0"/>
                </a:lnTo>
                <a:lnTo>
                  <a:pt x="4022096" y="1256905"/>
                </a:lnTo>
                <a:lnTo>
                  <a:pt x="0" y="1256905"/>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51344" bIns="91440" numCol="1" spcCol="1270" anchor="ctr" anchorCtr="0">
            <a:noAutofit/>
          </a:bodyPr>
          <a:lstStyle/>
          <a:p>
            <a:pPr lvl="0" algn="ctr" defTabSz="1066800" rtl="1">
              <a:lnSpc>
                <a:spcPct val="90000"/>
              </a:lnSpc>
              <a:spcBef>
                <a:spcPct val="0"/>
              </a:spcBef>
              <a:spcAft>
                <a:spcPct val="35000"/>
              </a:spcAft>
            </a:pPr>
            <a:r>
              <a:rPr lang="ar-EG" sz="2400" kern="1200" dirty="0" smtClean="0"/>
              <a:t>ركز! ركز على المتحدث وعلى ما يقوله. لا تخطط لما ستقوله من بعده.</a:t>
            </a:r>
            <a:endParaRPr lang="ar-EG" sz="2400" kern="1200" dirty="0"/>
          </a:p>
        </p:txBody>
      </p:sp>
      <p:sp>
        <p:nvSpPr>
          <p:cNvPr id="7" name="Rectangle 6"/>
          <p:cNvSpPr/>
          <p:nvPr/>
        </p:nvSpPr>
        <p:spPr>
          <a:xfrm>
            <a:off x="3492722" y="2015944"/>
            <a:ext cx="879833" cy="1474452"/>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4627428" y="3787169"/>
            <a:ext cx="4022096" cy="1404240"/>
          </a:xfrm>
          <a:custGeom>
            <a:avLst/>
            <a:gdLst>
              <a:gd name="connsiteX0" fmla="*/ 0 w 4022096"/>
              <a:gd name="connsiteY0" fmla="*/ 0 h 1256905"/>
              <a:gd name="connsiteX1" fmla="*/ 4022096 w 4022096"/>
              <a:gd name="connsiteY1" fmla="*/ 0 h 1256905"/>
              <a:gd name="connsiteX2" fmla="*/ 4022096 w 4022096"/>
              <a:gd name="connsiteY2" fmla="*/ 1256905 h 1256905"/>
              <a:gd name="connsiteX3" fmla="*/ 0 w 4022096"/>
              <a:gd name="connsiteY3" fmla="*/ 1256905 h 1256905"/>
              <a:gd name="connsiteX4" fmla="*/ 0 w 4022096"/>
              <a:gd name="connsiteY4" fmla="*/ 0 h 125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096" h="1256905">
                <a:moveTo>
                  <a:pt x="0" y="0"/>
                </a:moveTo>
                <a:lnTo>
                  <a:pt x="4022096" y="0"/>
                </a:lnTo>
                <a:lnTo>
                  <a:pt x="4022096" y="1256905"/>
                </a:lnTo>
                <a:lnTo>
                  <a:pt x="0" y="1256905"/>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51344" bIns="91440" numCol="1" spcCol="1270" anchor="ctr" anchorCtr="0">
            <a:noAutofit/>
          </a:bodyPr>
          <a:lstStyle/>
          <a:p>
            <a:pPr lvl="0" algn="ctr" defTabSz="1066800" rtl="1">
              <a:lnSpc>
                <a:spcPct val="90000"/>
              </a:lnSpc>
              <a:spcBef>
                <a:spcPct val="0"/>
              </a:spcBef>
              <a:spcAft>
                <a:spcPct val="35000"/>
              </a:spcAft>
            </a:pPr>
            <a:r>
              <a:rPr lang="ar-EG" sz="2400" kern="1200" dirty="0" smtClean="0"/>
              <a:t>اترك للشخص الآخر مجالاً لإنهاء كلامه.</a:t>
            </a:r>
            <a:endParaRPr lang="ar-EG" sz="2400" kern="1200" dirty="0"/>
          </a:p>
        </p:txBody>
      </p:sp>
      <p:sp>
        <p:nvSpPr>
          <p:cNvPr id="9" name="Rectangle 8"/>
          <p:cNvSpPr/>
          <p:nvPr/>
        </p:nvSpPr>
        <p:spPr>
          <a:xfrm>
            <a:off x="7937278" y="3598248"/>
            <a:ext cx="879833" cy="1474452"/>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182871" y="3787169"/>
            <a:ext cx="4022096" cy="1404240"/>
          </a:xfrm>
          <a:custGeom>
            <a:avLst/>
            <a:gdLst>
              <a:gd name="connsiteX0" fmla="*/ 0 w 4022096"/>
              <a:gd name="connsiteY0" fmla="*/ 0 h 1256905"/>
              <a:gd name="connsiteX1" fmla="*/ 4022096 w 4022096"/>
              <a:gd name="connsiteY1" fmla="*/ 0 h 1256905"/>
              <a:gd name="connsiteX2" fmla="*/ 4022096 w 4022096"/>
              <a:gd name="connsiteY2" fmla="*/ 1256905 h 1256905"/>
              <a:gd name="connsiteX3" fmla="*/ 0 w 4022096"/>
              <a:gd name="connsiteY3" fmla="*/ 1256905 h 1256905"/>
              <a:gd name="connsiteX4" fmla="*/ 0 w 4022096"/>
              <a:gd name="connsiteY4" fmla="*/ 0 h 125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096" h="1256905">
                <a:moveTo>
                  <a:pt x="0" y="0"/>
                </a:moveTo>
                <a:lnTo>
                  <a:pt x="4022096" y="0"/>
                </a:lnTo>
                <a:lnTo>
                  <a:pt x="4022096" y="1256905"/>
                </a:lnTo>
                <a:lnTo>
                  <a:pt x="0" y="1256905"/>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51344" bIns="91440" numCol="1" spcCol="1270" anchor="ctr" anchorCtr="0">
            <a:noAutofit/>
          </a:bodyPr>
          <a:lstStyle/>
          <a:p>
            <a:pPr lvl="0" algn="ctr" defTabSz="1066800" rtl="1">
              <a:lnSpc>
                <a:spcPct val="90000"/>
              </a:lnSpc>
              <a:spcBef>
                <a:spcPct val="0"/>
              </a:spcBef>
              <a:spcAft>
                <a:spcPct val="35000"/>
              </a:spcAft>
            </a:pPr>
            <a:r>
              <a:rPr lang="ar-EG" sz="2400" kern="1200" dirty="0" smtClean="0"/>
              <a:t>عندما تبدأ بالكلام، أعد النظر فى النقاط الهامة التى أشار إليها المتحدث. وتأكد من انك سمعتها بشكل صحيح.</a:t>
            </a:r>
            <a:endParaRPr lang="ar-EG" sz="2400" kern="1200" dirty="0"/>
          </a:p>
        </p:txBody>
      </p:sp>
      <p:sp>
        <p:nvSpPr>
          <p:cNvPr id="11" name="Rectangle 10"/>
          <p:cNvSpPr/>
          <p:nvPr/>
        </p:nvSpPr>
        <p:spPr>
          <a:xfrm>
            <a:off x="3492722" y="3598248"/>
            <a:ext cx="879833" cy="1474452"/>
          </a:xfrm>
          <a:prstGeom prst="rect">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857677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500"/>
                                        <p:tgtEl>
                                          <p:spTgt spid="6"/>
                                        </p:tgtEl>
                                      </p:cBhvr>
                                    </p:animEffect>
                                  </p:childTnLst>
                                </p:cTn>
                              </p:par>
                              <p:par>
                                <p:cTn id="16" presetID="14" presetClass="entr" presetSubtype="1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randombar(horizont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randombar(horizontal)">
                                      <p:cBhvr>
                                        <p:cTn id="23" dur="500"/>
                                        <p:tgtEl>
                                          <p:spTgt spid="8"/>
                                        </p:tgtEl>
                                      </p:cBhvr>
                                    </p:animEffect>
                                  </p:childTnLst>
                                </p:cTn>
                              </p:par>
                              <p:par>
                                <p:cTn id="24" presetID="14" presetClass="entr" presetSubtype="1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randombar(horizont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randombar(horizontal)">
                                      <p:cBhvr>
                                        <p:cTn id="31" dur="500"/>
                                        <p:tgtEl>
                                          <p:spTgt spid="10"/>
                                        </p:tgtEl>
                                      </p:cBhvr>
                                    </p:animEffect>
                                  </p:childTnLst>
                                </p:cTn>
                              </p:par>
                              <p:par>
                                <p:cTn id="32" presetID="14" presetClass="entr" presetSubtype="10" fill="hold"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randombar(horizontal)">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إرشادات مفيدة لتطوير مهارات الإصغاء</a:t>
            </a:r>
          </a:p>
        </p:txBody>
      </p:sp>
      <p:sp>
        <p:nvSpPr>
          <p:cNvPr id="4" name="Freeform 3"/>
          <p:cNvSpPr/>
          <p:nvPr/>
        </p:nvSpPr>
        <p:spPr>
          <a:xfrm>
            <a:off x="4570699" y="2213142"/>
            <a:ext cx="4077054" cy="1468707"/>
          </a:xfrm>
          <a:custGeom>
            <a:avLst/>
            <a:gdLst>
              <a:gd name="connsiteX0" fmla="*/ 0 w 4077054"/>
              <a:gd name="connsiteY0" fmla="*/ 0 h 1468707"/>
              <a:gd name="connsiteX1" fmla="*/ 4077054 w 4077054"/>
              <a:gd name="connsiteY1" fmla="*/ 0 h 1468707"/>
              <a:gd name="connsiteX2" fmla="*/ 4077054 w 4077054"/>
              <a:gd name="connsiteY2" fmla="*/ 1468707 h 1468707"/>
              <a:gd name="connsiteX3" fmla="*/ 0 w 4077054"/>
              <a:gd name="connsiteY3" fmla="*/ 1468707 h 1468707"/>
              <a:gd name="connsiteX4" fmla="*/ 0 w 4077054"/>
              <a:gd name="connsiteY4" fmla="*/ 0 h 1468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054" h="1468707">
                <a:moveTo>
                  <a:pt x="0" y="0"/>
                </a:moveTo>
                <a:lnTo>
                  <a:pt x="4077054" y="0"/>
                </a:lnTo>
                <a:lnTo>
                  <a:pt x="4077054" y="1468707"/>
                </a:lnTo>
                <a:lnTo>
                  <a:pt x="0" y="1468707"/>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62977" bIns="91440" numCol="1" spcCol="1270" anchor="ctr" anchorCtr="0">
            <a:noAutofit/>
          </a:bodyPr>
          <a:lstStyle/>
          <a:p>
            <a:pPr lvl="0" algn="ctr" defTabSz="1066800" rtl="1">
              <a:lnSpc>
                <a:spcPct val="90000"/>
              </a:lnSpc>
              <a:spcBef>
                <a:spcPct val="0"/>
              </a:spcBef>
              <a:spcAft>
                <a:spcPct val="35000"/>
              </a:spcAft>
            </a:pPr>
            <a:r>
              <a:rPr lang="ar-EG" sz="2400" kern="1200" dirty="0" smtClean="0"/>
              <a:t>اطرح بعض الأسئلة. عادة ما يحب الناس أن يطرح عليهم الآخرون أسئلة.</a:t>
            </a:r>
            <a:endParaRPr lang="ar-EG" sz="2400" kern="1200" dirty="0"/>
          </a:p>
        </p:txBody>
      </p:sp>
      <p:sp>
        <p:nvSpPr>
          <p:cNvPr id="5" name="Rectangle 4"/>
          <p:cNvSpPr/>
          <p:nvPr/>
        </p:nvSpPr>
        <p:spPr>
          <a:xfrm>
            <a:off x="7925775" y="2126423"/>
            <a:ext cx="891855" cy="1337783"/>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37741" y="2213142"/>
            <a:ext cx="4077054" cy="1468707"/>
          </a:xfrm>
          <a:custGeom>
            <a:avLst/>
            <a:gdLst>
              <a:gd name="connsiteX0" fmla="*/ 0 w 4077054"/>
              <a:gd name="connsiteY0" fmla="*/ 0 h 1468707"/>
              <a:gd name="connsiteX1" fmla="*/ 4077054 w 4077054"/>
              <a:gd name="connsiteY1" fmla="*/ 0 h 1468707"/>
              <a:gd name="connsiteX2" fmla="*/ 4077054 w 4077054"/>
              <a:gd name="connsiteY2" fmla="*/ 1468707 h 1468707"/>
              <a:gd name="connsiteX3" fmla="*/ 0 w 4077054"/>
              <a:gd name="connsiteY3" fmla="*/ 1468707 h 1468707"/>
              <a:gd name="connsiteX4" fmla="*/ 0 w 4077054"/>
              <a:gd name="connsiteY4" fmla="*/ 0 h 1468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054" h="1468707">
                <a:moveTo>
                  <a:pt x="0" y="0"/>
                </a:moveTo>
                <a:lnTo>
                  <a:pt x="4077054" y="0"/>
                </a:lnTo>
                <a:lnTo>
                  <a:pt x="4077054" y="1468707"/>
                </a:lnTo>
                <a:lnTo>
                  <a:pt x="0" y="1468707"/>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62977" bIns="91440" numCol="1" spcCol="1270" anchor="ctr" anchorCtr="0">
            <a:noAutofit/>
          </a:bodyPr>
          <a:lstStyle/>
          <a:p>
            <a:pPr lvl="0" algn="ctr" defTabSz="1066800" rtl="1">
              <a:lnSpc>
                <a:spcPct val="90000"/>
              </a:lnSpc>
              <a:spcBef>
                <a:spcPct val="0"/>
              </a:spcBef>
              <a:spcAft>
                <a:spcPct val="35000"/>
              </a:spcAft>
            </a:pPr>
            <a:r>
              <a:rPr lang="ar-EG" sz="2400" kern="1200" dirty="0" smtClean="0"/>
              <a:t>التركيز على الآخرين</a:t>
            </a:r>
            <a:endParaRPr lang="ar-EG" sz="2400" kern="1200" dirty="0"/>
          </a:p>
        </p:txBody>
      </p:sp>
      <p:sp>
        <p:nvSpPr>
          <p:cNvPr id="7" name="Rectangle 6"/>
          <p:cNvSpPr/>
          <p:nvPr/>
        </p:nvSpPr>
        <p:spPr>
          <a:xfrm>
            <a:off x="3392817" y="2126423"/>
            <a:ext cx="891855" cy="1337783"/>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4570699" y="3827661"/>
            <a:ext cx="4077054" cy="1844930"/>
          </a:xfrm>
          <a:custGeom>
            <a:avLst/>
            <a:gdLst>
              <a:gd name="connsiteX0" fmla="*/ 0 w 4077054"/>
              <a:gd name="connsiteY0" fmla="*/ 0 h 1844930"/>
              <a:gd name="connsiteX1" fmla="*/ 4077054 w 4077054"/>
              <a:gd name="connsiteY1" fmla="*/ 0 h 1844930"/>
              <a:gd name="connsiteX2" fmla="*/ 4077054 w 4077054"/>
              <a:gd name="connsiteY2" fmla="*/ 1844930 h 1844930"/>
              <a:gd name="connsiteX3" fmla="*/ 0 w 4077054"/>
              <a:gd name="connsiteY3" fmla="*/ 1844930 h 1844930"/>
              <a:gd name="connsiteX4" fmla="*/ 0 w 4077054"/>
              <a:gd name="connsiteY4" fmla="*/ 0 h 1844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054" h="1844930">
                <a:moveTo>
                  <a:pt x="0" y="0"/>
                </a:moveTo>
                <a:lnTo>
                  <a:pt x="4077054" y="0"/>
                </a:lnTo>
                <a:lnTo>
                  <a:pt x="4077054" y="1844930"/>
                </a:lnTo>
                <a:lnTo>
                  <a:pt x="0" y="1844930"/>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62977" bIns="91440" numCol="1" spcCol="1270" anchor="ctr" anchorCtr="0">
            <a:noAutofit/>
          </a:bodyPr>
          <a:lstStyle/>
          <a:p>
            <a:pPr lvl="0" algn="ctr" defTabSz="1066800" rtl="1">
              <a:lnSpc>
                <a:spcPct val="90000"/>
              </a:lnSpc>
              <a:spcBef>
                <a:spcPct val="0"/>
              </a:spcBef>
              <a:spcAft>
                <a:spcPct val="35000"/>
              </a:spcAft>
            </a:pPr>
            <a:r>
              <a:rPr lang="ar-EG" sz="2400" kern="1200" dirty="0" smtClean="0"/>
              <a:t>التزم الصمت. إنه لمن المفيد أن يتكلم المرء بقدر أقل وأن يصغى أكثر. إذ يقول القول القديم - لديك أذنان وفم واحد لسبب معين، لذا، استعمل أذنيك.</a:t>
            </a:r>
            <a:endParaRPr lang="ar-EG" sz="2400" kern="1200" dirty="0"/>
          </a:p>
        </p:txBody>
      </p:sp>
      <p:sp>
        <p:nvSpPr>
          <p:cNvPr id="9" name="Rectangle 8"/>
          <p:cNvSpPr/>
          <p:nvPr/>
        </p:nvSpPr>
        <p:spPr>
          <a:xfrm>
            <a:off x="7925775" y="3929053"/>
            <a:ext cx="891855" cy="1337783"/>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37741" y="3993400"/>
            <a:ext cx="4077054" cy="1556351"/>
          </a:xfrm>
          <a:custGeom>
            <a:avLst/>
            <a:gdLst>
              <a:gd name="connsiteX0" fmla="*/ 0 w 4077054"/>
              <a:gd name="connsiteY0" fmla="*/ 0 h 1556351"/>
              <a:gd name="connsiteX1" fmla="*/ 4077054 w 4077054"/>
              <a:gd name="connsiteY1" fmla="*/ 0 h 1556351"/>
              <a:gd name="connsiteX2" fmla="*/ 4077054 w 4077054"/>
              <a:gd name="connsiteY2" fmla="*/ 1556351 h 1556351"/>
              <a:gd name="connsiteX3" fmla="*/ 0 w 4077054"/>
              <a:gd name="connsiteY3" fmla="*/ 1556351 h 1556351"/>
              <a:gd name="connsiteX4" fmla="*/ 0 w 4077054"/>
              <a:gd name="connsiteY4" fmla="*/ 0 h 1556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054" h="1556351">
                <a:moveTo>
                  <a:pt x="0" y="0"/>
                </a:moveTo>
                <a:lnTo>
                  <a:pt x="4077054" y="0"/>
                </a:lnTo>
                <a:lnTo>
                  <a:pt x="4077054" y="1556351"/>
                </a:lnTo>
                <a:lnTo>
                  <a:pt x="0" y="1556351"/>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62977" bIns="91440" numCol="1" spcCol="1270" anchor="ctr" anchorCtr="0">
            <a:noAutofit/>
          </a:bodyPr>
          <a:lstStyle/>
          <a:p>
            <a:pPr lvl="0" algn="ctr" defTabSz="1066800" rtl="1">
              <a:lnSpc>
                <a:spcPct val="90000"/>
              </a:lnSpc>
              <a:spcBef>
                <a:spcPct val="0"/>
              </a:spcBef>
              <a:spcAft>
                <a:spcPct val="35000"/>
              </a:spcAft>
            </a:pPr>
            <a:r>
              <a:rPr lang="ar-EG" sz="2400" kern="1200" dirty="0" smtClean="0"/>
              <a:t>اتركهم يكونوا نجوماً. يرغب الناس فى أن يتألقوا. فهم يريدون أن يصغى إليهم الآخرون، </a:t>
            </a:r>
            <a:endParaRPr lang="ar-EG" sz="2400" kern="1200" dirty="0"/>
          </a:p>
        </p:txBody>
      </p:sp>
      <p:sp>
        <p:nvSpPr>
          <p:cNvPr id="11" name="Rectangle 10"/>
          <p:cNvSpPr/>
          <p:nvPr/>
        </p:nvSpPr>
        <p:spPr>
          <a:xfrm>
            <a:off x="3392817" y="3950502"/>
            <a:ext cx="891855" cy="1337783"/>
          </a:xfrm>
          <a:prstGeom prst="rect">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470066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500"/>
                                        <p:tgtEl>
                                          <p:spTgt spid="6"/>
                                        </p:tgtEl>
                                      </p:cBhvr>
                                    </p:animEffect>
                                  </p:childTnLst>
                                </p:cTn>
                              </p:par>
                              <p:par>
                                <p:cTn id="16" presetID="14" presetClass="entr" presetSubtype="1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randombar(horizont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randombar(horizontal)">
                                      <p:cBhvr>
                                        <p:cTn id="23" dur="500"/>
                                        <p:tgtEl>
                                          <p:spTgt spid="8"/>
                                        </p:tgtEl>
                                      </p:cBhvr>
                                    </p:animEffect>
                                  </p:childTnLst>
                                </p:cTn>
                              </p:par>
                              <p:par>
                                <p:cTn id="24" presetID="14" presetClass="entr" presetSubtype="1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randombar(horizont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randombar(horizontal)">
                                      <p:cBhvr>
                                        <p:cTn id="31" dur="500"/>
                                        <p:tgtEl>
                                          <p:spTgt spid="10"/>
                                        </p:tgtEl>
                                      </p:cBhvr>
                                    </p:animEffect>
                                  </p:childTnLst>
                                </p:cTn>
                              </p:par>
                              <p:par>
                                <p:cTn id="32" presetID="14" presetClass="entr" presetSubtype="10" fill="hold"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randombar(horizontal)">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3600" b="1" dirty="0" smtClean="0"/>
              <a:t>المخاطرة</a:t>
            </a:r>
            <a:endParaRPr lang="en-US" sz="3600" b="1" dirty="0"/>
          </a:p>
        </p:txBody>
      </p:sp>
    </p:spTree>
    <p:extLst>
      <p:ext uri="{BB962C8B-B14F-4D97-AF65-F5344CB8AC3E}">
        <p14:creationId xmlns:p14="http://schemas.microsoft.com/office/powerpoint/2010/main" val="3553243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المخاطرة المحسوبة</a:t>
            </a:r>
          </a:p>
        </p:txBody>
      </p:sp>
      <p:graphicFrame>
        <p:nvGraphicFramePr>
          <p:cNvPr id="2" name="Diagram 1"/>
          <p:cNvGraphicFramePr/>
          <p:nvPr>
            <p:extLst>
              <p:ext uri="{D42A27DB-BD31-4B8C-83A1-F6EECF244321}">
                <p14:modId xmlns:p14="http://schemas.microsoft.com/office/powerpoint/2010/main" val="416994057"/>
              </p:ext>
            </p:extLst>
          </p:nvPr>
        </p:nvGraphicFramePr>
        <p:xfrm>
          <a:off x="251520" y="1196752"/>
          <a:ext cx="8568952" cy="49123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86190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أنواع المشروعات الصغيرة من حيث الحجم</a:t>
            </a:r>
            <a:endParaRPr lang="ar-EG" sz="3200" b="1" dirty="0">
              <a:solidFill>
                <a:schemeClr val="bg1"/>
              </a:solidFill>
            </a:endParaRPr>
          </a:p>
        </p:txBody>
      </p:sp>
      <p:sp>
        <p:nvSpPr>
          <p:cNvPr id="4" name="Freeform 3"/>
          <p:cNvSpPr/>
          <p:nvPr/>
        </p:nvSpPr>
        <p:spPr>
          <a:xfrm>
            <a:off x="7641536" y="1400630"/>
            <a:ext cx="1250944" cy="1787063"/>
          </a:xfrm>
          <a:custGeom>
            <a:avLst/>
            <a:gdLst>
              <a:gd name="connsiteX0" fmla="*/ 0 w 1787062"/>
              <a:gd name="connsiteY0" fmla="*/ 0 h 1250943"/>
              <a:gd name="connsiteX1" fmla="*/ 1161591 w 1787062"/>
              <a:gd name="connsiteY1" fmla="*/ 0 h 1250943"/>
              <a:gd name="connsiteX2" fmla="*/ 1787062 w 1787062"/>
              <a:gd name="connsiteY2" fmla="*/ 625472 h 1250943"/>
              <a:gd name="connsiteX3" fmla="*/ 1161591 w 1787062"/>
              <a:gd name="connsiteY3" fmla="*/ 1250943 h 1250943"/>
              <a:gd name="connsiteX4" fmla="*/ 0 w 1787062"/>
              <a:gd name="connsiteY4" fmla="*/ 1250943 h 1250943"/>
              <a:gd name="connsiteX5" fmla="*/ 625472 w 1787062"/>
              <a:gd name="connsiteY5" fmla="*/ 625472 h 1250943"/>
              <a:gd name="connsiteX6" fmla="*/ 0 w 1787062"/>
              <a:gd name="connsiteY6" fmla="*/ 0 h 125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062" h="1250943">
                <a:moveTo>
                  <a:pt x="1787061" y="0"/>
                </a:moveTo>
                <a:lnTo>
                  <a:pt x="1787061" y="813113"/>
                </a:lnTo>
                <a:lnTo>
                  <a:pt x="893530" y="1250943"/>
                </a:lnTo>
                <a:lnTo>
                  <a:pt x="1" y="813113"/>
                </a:lnTo>
                <a:lnTo>
                  <a:pt x="1" y="0"/>
                </a:lnTo>
                <a:lnTo>
                  <a:pt x="893530" y="437830"/>
                </a:lnTo>
                <a:lnTo>
                  <a:pt x="1787061"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640713" rIns="15240" bIns="640711" numCol="1" spcCol="1270" anchor="ctr" anchorCtr="0">
            <a:noAutofit/>
          </a:bodyPr>
          <a:lstStyle/>
          <a:p>
            <a:pPr lvl="0" algn="ctr" defTabSz="1066800" rtl="1">
              <a:lnSpc>
                <a:spcPct val="90000"/>
              </a:lnSpc>
              <a:spcBef>
                <a:spcPct val="0"/>
              </a:spcBef>
              <a:spcAft>
                <a:spcPct val="35000"/>
              </a:spcAft>
            </a:pPr>
            <a:r>
              <a:rPr lang="ar-EG" sz="2400" kern="1200" dirty="0" smtClean="0"/>
              <a:t>صغيرة :</a:t>
            </a:r>
            <a:endParaRPr lang="ar-EG" sz="2400" kern="1200" dirty="0"/>
          </a:p>
        </p:txBody>
      </p:sp>
      <p:sp>
        <p:nvSpPr>
          <p:cNvPr id="5" name="Freeform 4"/>
          <p:cNvSpPr/>
          <p:nvPr/>
        </p:nvSpPr>
        <p:spPr>
          <a:xfrm>
            <a:off x="251519" y="1400632"/>
            <a:ext cx="7390016" cy="1161591"/>
          </a:xfrm>
          <a:custGeom>
            <a:avLst/>
            <a:gdLst>
              <a:gd name="connsiteX0" fmla="*/ 193602 w 1161590"/>
              <a:gd name="connsiteY0" fmla="*/ 0 h 7390016"/>
              <a:gd name="connsiteX1" fmla="*/ 967988 w 1161590"/>
              <a:gd name="connsiteY1" fmla="*/ 0 h 7390016"/>
              <a:gd name="connsiteX2" fmla="*/ 1161590 w 1161590"/>
              <a:gd name="connsiteY2" fmla="*/ 193602 h 7390016"/>
              <a:gd name="connsiteX3" fmla="*/ 1161590 w 1161590"/>
              <a:gd name="connsiteY3" fmla="*/ 7390016 h 7390016"/>
              <a:gd name="connsiteX4" fmla="*/ 1161590 w 1161590"/>
              <a:gd name="connsiteY4" fmla="*/ 7390016 h 7390016"/>
              <a:gd name="connsiteX5" fmla="*/ 0 w 1161590"/>
              <a:gd name="connsiteY5" fmla="*/ 7390016 h 7390016"/>
              <a:gd name="connsiteX6" fmla="*/ 0 w 1161590"/>
              <a:gd name="connsiteY6" fmla="*/ 7390016 h 7390016"/>
              <a:gd name="connsiteX7" fmla="*/ 0 w 1161590"/>
              <a:gd name="connsiteY7" fmla="*/ 193602 h 7390016"/>
              <a:gd name="connsiteX8" fmla="*/ 193602 w 1161590"/>
              <a:gd name="connsiteY8" fmla="*/ 0 h 739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1590" h="7390016">
                <a:moveTo>
                  <a:pt x="0" y="6158323"/>
                </a:moveTo>
                <a:lnTo>
                  <a:pt x="0" y="1231693"/>
                </a:lnTo>
                <a:cubicBezTo>
                  <a:pt x="0" y="551450"/>
                  <a:pt x="13625" y="0"/>
                  <a:pt x="30431" y="0"/>
                </a:cubicBezTo>
                <a:lnTo>
                  <a:pt x="1161590" y="0"/>
                </a:lnTo>
                <a:lnTo>
                  <a:pt x="1161590" y="0"/>
                </a:lnTo>
                <a:lnTo>
                  <a:pt x="1161590" y="7390016"/>
                </a:lnTo>
                <a:lnTo>
                  <a:pt x="1161590" y="7390016"/>
                </a:lnTo>
                <a:lnTo>
                  <a:pt x="30431" y="7390016"/>
                </a:lnTo>
                <a:cubicBezTo>
                  <a:pt x="13625" y="7390016"/>
                  <a:pt x="0" y="6838566"/>
                  <a:pt x="0" y="6158323"/>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1944" tIns="71944" rIns="170688" bIns="71945"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لها مكان ثابت وأوراق رسمية ورأسمال يتراوح بين 10الاف  و50 ألف جنيها وعمالة في حدود 5 أفراد . </a:t>
            </a:r>
            <a:endParaRPr lang="ar-EG" sz="2400" kern="1200" dirty="0"/>
          </a:p>
        </p:txBody>
      </p:sp>
      <p:sp>
        <p:nvSpPr>
          <p:cNvPr id="6" name="Freeform 5"/>
          <p:cNvSpPr/>
          <p:nvPr/>
        </p:nvSpPr>
        <p:spPr>
          <a:xfrm>
            <a:off x="7641536" y="2995632"/>
            <a:ext cx="1250944" cy="1787063"/>
          </a:xfrm>
          <a:custGeom>
            <a:avLst/>
            <a:gdLst>
              <a:gd name="connsiteX0" fmla="*/ 0 w 1787062"/>
              <a:gd name="connsiteY0" fmla="*/ 0 h 1250943"/>
              <a:gd name="connsiteX1" fmla="*/ 1161591 w 1787062"/>
              <a:gd name="connsiteY1" fmla="*/ 0 h 1250943"/>
              <a:gd name="connsiteX2" fmla="*/ 1787062 w 1787062"/>
              <a:gd name="connsiteY2" fmla="*/ 625472 h 1250943"/>
              <a:gd name="connsiteX3" fmla="*/ 1161591 w 1787062"/>
              <a:gd name="connsiteY3" fmla="*/ 1250943 h 1250943"/>
              <a:gd name="connsiteX4" fmla="*/ 0 w 1787062"/>
              <a:gd name="connsiteY4" fmla="*/ 1250943 h 1250943"/>
              <a:gd name="connsiteX5" fmla="*/ 625472 w 1787062"/>
              <a:gd name="connsiteY5" fmla="*/ 625472 h 1250943"/>
              <a:gd name="connsiteX6" fmla="*/ 0 w 1787062"/>
              <a:gd name="connsiteY6" fmla="*/ 0 h 125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062" h="1250943">
                <a:moveTo>
                  <a:pt x="1787061" y="0"/>
                </a:moveTo>
                <a:lnTo>
                  <a:pt x="1787061" y="813113"/>
                </a:lnTo>
                <a:lnTo>
                  <a:pt x="893530" y="1250943"/>
                </a:lnTo>
                <a:lnTo>
                  <a:pt x="1" y="813113"/>
                </a:lnTo>
                <a:lnTo>
                  <a:pt x="1" y="0"/>
                </a:lnTo>
                <a:lnTo>
                  <a:pt x="893530" y="437830"/>
                </a:lnTo>
                <a:lnTo>
                  <a:pt x="1787061" y="0"/>
                </a:lnTo>
                <a:close/>
              </a:path>
            </a:pathLst>
          </a:custGeom>
          <a:solidFill>
            <a:srgbClr val="6A6506"/>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640713" rIns="15240" bIns="640711" numCol="1" spcCol="1270" anchor="ctr" anchorCtr="0">
            <a:noAutofit/>
          </a:bodyPr>
          <a:lstStyle/>
          <a:p>
            <a:pPr lvl="0" algn="ctr" defTabSz="1066800" rtl="1">
              <a:lnSpc>
                <a:spcPct val="90000"/>
              </a:lnSpc>
              <a:spcBef>
                <a:spcPct val="0"/>
              </a:spcBef>
              <a:spcAft>
                <a:spcPct val="35000"/>
              </a:spcAft>
            </a:pPr>
            <a:r>
              <a:rPr lang="ar-EG" sz="2400" kern="1200" dirty="0" smtClean="0"/>
              <a:t>صغيرة جدا:</a:t>
            </a:r>
            <a:endParaRPr lang="ar-EG" sz="2400" kern="1200" dirty="0"/>
          </a:p>
        </p:txBody>
      </p:sp>
      <p:sp>
        <p:nvSpPr>
          <p:cNvPr id="7" name="Freeform 6"/>
          <p:cNvSpPr/>
          <p:nvPr/>
        </p:nvSpPr>
        <p:spPr>
          <a:xfrm>
            <a:off x="251519" y="2995633"/>
            <a:ext cx="7390016" cy="1161591"/>
          </a:xfrm>
          <a:custGeom>
            <a:avLst/>
            <a:gdLst>
              <a:gd name="connsiteX0" fmla="*/ 193602 w 1161590"/>
              <a:gd name="connsiteY0" fmla="*/ 0 h 7390016"/>
              <a:gd name="connsiteX1" fmla="*/ 967988 w 1161590"/>
              <a:gd name="connsiteY1" fmla="*/ 0 h 7390016"/>
              <a:gd name="connsiteX2" fmla="*/ 1161590 w 1161590"/>
              <a:gd name="connsiteY2" fmla="*/ 193602 h 7390016"/>
              <a:gd name="connsiteX3" fmla="*/ 1161590 w 1161590"/>
              <a:gd name="connsiteY3" fmla="*/ 7390016 h 7390016"/>
              <a:gd name="connsiteX4" fmla="*/ 1161590 w 1161590"/>
              <a:gd name="connsiteY4" fmla="*/ 7390016 h 7390016"/>
              <a:gd name="connsiteX5" fmla="*/ 0 w 1161590"/>
              <a:gd name="connsiteY5" fmla="*/ 7390016 h 7390016"/>
              <a:gd name="connsiteX6" fmla="*/ 0 w 1161590"/>
              <a:gd name="connsiteY6" fmla="*/ 7390016 h 7390016"/>
              <a:gd name="connsiteX7" fmla="*/ 0 w 1161590"/>
              <a:gd name="connsiteY7" fmla="*/ 193602 h 7390016"/>
              <a:gd name="connsiteX8" fmla="*/ 193602 w 1161590"/>
              <a:gd name="connsiteY8" fmla="*/ 0 h 739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1590" h="7390016">
                <a:moveTo>
                  <a:pt x="0" y="6158323"/>
                </a:moveTo>
                <a:lnTo>
                  <a:pt x="0" y="1231693"/>
                </a:lnTo>
                <a:cubicBezTo>
                  <a:pt x="0" y="551450"/>
                  <a:pt x="13625" y="0"/>
                  <a:pt x="30431" y="0"/>
                </a:cubicBezTo>
                <a:lnTo>
                  <a:pt x="1161590" y="0"/>
                </a:lnTo>
                <a:lnTo>
                  <a:pt x="1161590" y="0"/>
                </a:lnTo>
                <a:lnTo>
                  <a:pt x="1161590" y="7390016"/>
                </a:lnTo>
                <a:lnTo>
                  <a:pt x="1161590" y="7390016"/>
                </a:lnTo>
                <a:lnTo>
                  <a:pt x="30431" y="7390016"/>
                </a:lnTo>
                <a:cubicBezTo>
                  <a:pt x="13625" y="7390016"/>
                  <a:pt x="0" y="6838566"/>
                  <a:pt x="0" y="6158323"/>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1944" tIns="71944" rIns="170688" bIns="71945"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لها مكان ثابت وأوراق رسمية ورأسمال يتراوح بين 5 الاف و 10آلاف جنيها وعمالة في حدود فردين. </a:t>
            </a:r>
            <a:endParaRPr lang="ar-EG" sz="2400" kern="1200" dirty="0"/>
          </a:p>
        </p:txBody>
      </p:sp>
      <p:sp>
        <p:nvSpPr>
          <p:cNvPr id="8" name="Freeform 7"/>
          <p:cNvSpPr/>
          <p:nvPr/>
        </p:nvSpPr>
        <p:spPr>
          <a:xfrm>
            <a:off x="7641536" y="4590633"/>
            <a:ext cx="1250944" cy="1787063"/>
          </a:xfrm>
          <a:custGeom>
            <a:avLst/>
            <a:gdLst>
              <a:gd name="connsiteX0" fmla="*/ 0 w 1787062"/>
              <a:gd name="connsiteY0" fmla="*/ 0 h 1250943"/>
              <a:gd name="connsiteX1" fmla="*/ 1161591 w 1787062"/>
              <a:gd name="connsiteY1" fmla="*/ 0 h 1250943"/>
              <a:gd name="connsiteX2" fmla="*/ 1787062 w 1787062"/>
              <a:gd name="connsiteY2" fmla="*/ 625472 h 1250943"/>
              <a:gd name="connsiteX3" fmla="*/ 1161591 w 1787062"/>
              <a:gd name="connsiteY3" fmla="*/ 1250943 h 1250943"/>
              <a:gd name="connsiteX4" fmla="*/ 0 w 1787062"/>
              <a:gd name="connsiteY4" fmla="*/ 1250943 h 1250943"/>
              <a:gd name="connsiteX5" fmla="*/ 625472 w 1787062"/>
              <a:gd name="connsiteY5" fmla="*/ 625472 h 1250943"/>
              <a:gd name="connsiteX6" fmla="*/ 0 w 1787062"/>
              <a:gd name="connsiteY6" fmla="*/ 0 h 125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062" h="1250943">
                <a:moveTo>
                  <a:pt x="1787061" y="0"/>
                </a:moveTo>
                <a:lnTo>
                  <a:pt x="1787061" y="813113"/>
                </a:lnTo>
                <a:lnTo>
                  <a:pt x="893530" y="1250943"/>
                </a:lnTo>
                <a:lnTo>
                  <a:pt x="1" y="813113"/>
                </a:lnTo>
                <a:lnTo>
                  <a:pt x="1" y="0"/>
                </a:lnTo>
                <a:lnTo>
                  <a:pt x="893530" y="437830"/>
                </a:lnTo>
                <a:lnTo>
                  <a:pt x="1787061" y="0"/>
                </a:lnTo>
                <a:close/>
              </a:path>
            </a:pathLst>
          </a:cu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640713" rIns="15240" bIns="640711" numCol="1" spcCol="1270" anchor="ctr" anchorCtr="0">
            <a:noAutofit/>
          </a:bodyPr>
          <a:lstStyle/>
          <a:p>
            <a:pPr lvl="0" algn="ctr" defTabSz="1066800" rtl="1">
              <a:lnSpc>
                <a:spcPct val="90000"/>
              </a:lnSpc>
              <a:spcBef>
                <a:spcPct val="0"/>
              </a:spcBef>
              <a:spcAft>
                <a:spcPct val="35000"/>
              </a:spcAft>
            </a:pPr>
            <a:r>
              <a:rPr lang="ar-EG" sz="2400" kern="1200" dirty="0" smtClean="0"/>
              <a:t>متناهية الصغر:</a:t>
            </a:r>
            <a:endParaRPr lang="ar-EG" sz="2400" kern="1200" dirty="0"/>
          </a:p>
        </p:txBody>
      </p:sp>
      <p:sp>
        <p:nvSpPr>
          <p:cNvPr id="9" name="Freeform 8"/>
          <p:cNvSpPr/>
          <p:nvPr/>
        </p:nvSpPr>
        <p:spPr>
          <a:xfrm>
            <a:off x="251519" y="4590633"/>
            <a:ext cx="7390017" cy="1162202"/>
          </a:xfrm>
          <a:custGeom>
            <a:avLst/>
            <a:gdLst>
              <a:gd name="connsiteX0" fmla="*/ 193704 w 1162201"/>
              <a:gd name="connsiteY0" fmla="*/ 0 h 7390016"/>
              <a:gd name="connsiteX1" fmla="*/ 968497 w 1162201"/>
              <a:gd name="connsiteY1" fmla="*/ 0 h 7390016"/>
              <a:gd name="connsiteX2" fmla="*/ 1162201 w 1162201"/>
              <a:gd name="connsiteY2" fmla="*/ 193704 h 7390016"/>
              <a:gd name="connsiteX3" fmla="*/ 1162201 w 1162201"/>
              <a:gd name="connsiteY3" fmla="*/ 7390016 h 7390016"/>
              <a:gd name="connsiteX4" fmla="*/ 1162201 w 1162201"/>
              <a:gd name="connsiteY4" fmla="*/ 7390016 h 7390016"/>
              <a:gd name="connsiteX5" fmla="*/ 0 w 1162201"/>
              <a:gd name="connsiteY5" fmla="*/ 7390016 h 7390016"/>
              <a:gd name="connsiteX6" fmla="*/ 0 w 1162201"/>
              <a:gd name="connsiteY6" fmla="*/ 7390016 h 7390016"/>
              <a:gd name="connsiteX7" fmla="*/ 0 w 1162201"/>
              <a:gd name="connsiteY7" fmla="*/ 193704 h 7390016"/>
              <a:gd name="connsiteX8" fmla="*/ 193704 w 1162201"/>
              <a:gd name="connsiteY8" fmla="*/ 0 h 739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2201" h="7390016">
                <a:moveTo>
                  <a:pt x="0" y="6158320"/>
                </a:moveTo>
                <a:lnTo>
                  <a:pt x="0" y="1231696"/>
                </a:lnTo>
                <a:cubicBezTo>
                  <a:pt x="0" y="551449"/>
                  <a:pt x="13639" y="3"/>
                  <a:pt x="30463" y="3"/>
                </a:cubicBezTo>
                <a:lnTo>
                  <a:pt x="1162201" y="3"/>
                </a:lnTo>
                <a:lnTo>
                  <a:pt x="1162201" y="3"/>
                </a:lnTo>
                <a:lnTo>
                  <a:pt x="1162201" y="7390013"/>
                </a:lnTo>
                <a:lnTo>
                  <a:pt x="1162201" y="7390013"/>
                </a:lnTo>
                <a:lnTo>
                  <a:pt x="30463" y="7390013"/>
                </a:lnTo>
                <a:cubicBezTo>
                  <a:pt x="13639" y="7390013"/>
                  <a:pt x="0" y="6838567"/>
                  <a:pt x="0" y="615832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1975" tIns="71974" rIns="170688" bIns="71975"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ليس لها مكان ثابت في أغلب الأحوال ويقوم بها فرد واحد هو صاحب المشروع, ولا يتجاوز رأس المال عن 5 ألاف جنيها وغالبا ما يكون لها أوراق رسمية أو يكون لها حد أدني من الأوراق الرسمية .</a:t>
            </a:r>
            <a:endParaRPr lang="ar-EG" sz="2400" kern="1200" dirty="0"/>
          </a:p>
        </p:txBody>
      </p:sp>
    </p:spTree>
    <p:extLst>
      <p:ext uri="{BB962C8B-B14F-4D97-AF65-F5344CB8AC3E}">
        <p14:creationId xmlns:p14="http://schemas.microsoft.com/office/powerpoint/2010/main" val="2717836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circle(in)">
                                      <p:cBhvr>
                                        <p:cTn id="22" dur="20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arn(inVertical)">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circle(in)">
                                      <p:cBhvr>
                                        <p:cTn id="3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تعريف حالة المخاطرة</a:t>
            </a:r>
          </a:p>
        </p:txBody>
      </p:sp>
      <p:graphicFrame>
        <p:nvGraphicFramePr>
          <p:cNvPr id="2" name="Diagram 1"/>
          <p:cNvGraphicFramePr/>
          <p:nvPr>
            <p:extLst>
              <p:ext uri="{D42A27DB-BD31-4B8C-83A1-F6EECF244321}">
                <p14:modId xmlns:p14="http://schemas.microsoft.com/office/powerpoint/2010/main" val="4015174858"/>
              </p:ext>
            </p:extLst>
          </p:nvPr>
        </p:nvGraphicFramePr>
        <p:xfrm>
          <a:off x="467544" y="1397000"/>
          <a:ext cx="8208912" cy="49123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58864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يستند </a:t>
            </a:r>
            <a:r>
              <a:rPr lang="ar-EG" sz="3200" b="1" dirty="0">
                <a:solidFill>
                  <a:schemeClr val="bg1"/>
                </a:solidFill>
              </a:rPr>
              <a:t>اختيار الخيار المحفوف بالمخاطر إلى:</a:t>
            </a:r>
          </a:p>
        </p:txBody>
      </p:sp>
      <p:sp>
        <p:nvSpPr>
          <p:cNvPr id="4" name="Isosceles Triangle 3"/>
          <p:cNvSpPr/>
          <p:nvPr/>
        </p:nvSpPr>
        <p:spPr>
          <a:xfrm>
            <a:off x="1472055" y="1052736"/>
            <a:ext cx="5328591" cy="5328591"/>
          </a:xfrm>
          <a:prstGeom prst="triangle">
            <a:avLst/>
          </a:prstGeom>
          <a:blipFill rotWithShape="0">
            <a:blip r:embed="rId2"/>
            <a:stretch>
              <a:fillRect/>
            </a:stretch>
          </a:bli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5" name="Freeform 4"/>
          <p:cNvSpPr/>
          <p:nvPr/>
        </p:nvSpPr>
        <p:spPr>
          <a:xfrm>
            <a:off x="4136351" y="1586115"/>
            <a:ext cx="3463584" cy="947073"/>
          </a:xfrm>
          <a:custGeom>
            <a:avLst/>
            <a:gdLst>
              <a:gd name="connsiteX0" fmla="*/ 0 w 3463584"/>
              <a:gd name="connsiteY0" fmla="*/ 157849 h 947073"/>
              <a:gd name="connsiteX1" fmla="*/ 157849 w 3463584"/>
              <a:gd name="connsiteY1" fmla="*/ 0 h 947073"/>
              <a:gd name="connsiteX2" fmla="*/ 3305735 w 3463584"/>
              <a:gd name="connsiteY2" fmla="*/ 0 h 947073"/>
              <a:gd name="connsiteX3" fmla="*/ 3463584 w 3463584"/>
              <a:gd name="connsiteY3" fmla="*/ 157849 h 947073"/>
              <a:gd name="connsiteX4" fmla="*/ 3463584 w 3463584"/>
              <a:gd name="connsiteY4" fmla="*/ 789224 h 947073"/>
              <a:gd name="connsiteX5" fmla="*/ 3305735 w 3463584"/>
              <a:gd name="connsiteY5" fmla="*/ 947073 h 947073"/>
              <a:gd name="connsiteX6" fmla="*/ 157849 w 3463584"/>
              <a:gd name="connsiteY6" fmla="*/ 947073 h 947073"/>
              <a:gd name="connsiteX7" fmla="*/ 0 w 3463584"/>
              <a:gd name="connsiteY7" fmla="*/ 789224 h 947073"/>
              <a:gd name="connsiteX8" fmla="*/ 0 w 3463584"/>
              <a:gd name="connsiteY8" fmla="*/ 157849 h 9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584" h="947073">
                <a:moveTo>
                  <a:pt x="0" y="157849"/>
                </a:moveTo>
                <a:cubicBezTo>
                  <a:pt x="0" y="70671"/>
                  <a:pt x="70671" y="0"/>
                  <a:pt x="157849" y="0"/>
                </a:cubicBezTo>
                <a:lnTo>
                  <a:pt x="3305735" y="0"/>
                </a:lnTo>
                <a:cubicBezTo>
                  <a:pt x="3392913" y="0"/>
                  <a:pt x="3463584" y="70671"/>
                  <a:pt x="3463584" y="157849"/>
                </a:cubicBezTo>
                <a:lnTo>
                  <a:pt x="3463584" y="789224"/>
                </a:lnTo>
                <a:cubicBezTo>
                  <a:pt x="3463584" y="876402"/>
                  <a:pt x="3392913" y="947073"/>
                  <a:pt x="3305735" y="947073"/>
                </a:cubicBezTo>
                <a:lnTo>
                  <a:pt x="157849" y="947073"/>
                </a:lnTo>
                <a:cubicBezTo>
                  <a:pt x="70671" y="947073"/>
                  <a:pt x="0" y="876402"/>
                  <a:pt x="0" y="789224"/>
                </a:cubicBezTo>
                <a:lnTo>
                  <a:pt x="0" y="157849"/>
                </a:lnTo>
                <a:close/>
              </a:path>
            </a:pathLst>
          </a:custGeom>
          <a:solidFill>
            <a:srgbClr val="00B0F0">
              <a:alpha val="90000"/>
            </a:srgbClr>
          </a:solidFill>
        </p:spPr>
        <p:style>
          <a:lnRef idx="2">
            <a:schemeClr val="accent2">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7672" tIns="137672" rIns="137672" bIns="137672" numCol="1" spcCol="1270" anchor="ctr" anchorCtr="0">
            <a:noAutofit/>
          </a:bodyPr>
          <a:lstStyle/>
          <a:p>
            <a:pPr lvl="0" algn="ctr" defTabSz="1066800" rtl="1">
              <a:lnSpc>
                <a:spcPct val="90000"/>
              </a:lnSpc>
              <a:spcBef>
                <a:spcPct val="0"/>
              </a:spcBef>
              <a:spcAft>
                <a:spcPct val="35000"/>
              </a:spcAft>
            </a:pPr>
            <a:r>
              <a:rPr lang="ar-EG" sz="2400" kern="1200" dirty="0" smtClean="0"/>
              <a:t>مدى جاذبية الخيار.</a:t>
            </a:r>
            <a:endParaRPr lang="ar-EG" sz="2400" kern="1200" dirty="0"/>
          </a:p>
        </p:txBody>
      </p:sp>
      <p:sp>
        <p:nvSpPr>
          <p:cNvPr id="6" name="Freeform 5"/>
          <p:cNvSpPr/>
          <p:nvPr/>
        </p:nvSpPr>
        <p:spPr>
          <a:xfrm>
            <a:off x="4136351" y="2651573"/>
            <a:ext cx="3463584" cy="947073"/>
          </a:xfrm>
          <a:custGeom>
            <a:avLst/>
            <a:gdLst>
              <a:gd name="connsiteX0" fmla="*/ 0 w 3463584"/>
              <a:gd name="connsiteY0" fmla="*/ 157849 h 947073"/>
              <a:gd name="connsiteX1" fmla="*/ 157849 w 3463584"/>
              <a:gd name="connsiteY1" fmla="*/ 0 h 947073"/>
              <a:gd name="connsiteX2" fmla="*/ 3305735 w 3463584"/>
              <a:gd name="connsiteY2" fmla="*/ 0 h 947073"/>
              <a:gd name="connsiteX3" fmla="*/ 3463584 w 3463584"/>
              <a:gd name="connsiteY3" fmla="*/ 157849 h 947073"/>
              <a:gd name="connsiteX4" fmla="*/ 3463584 w 3463584"/>
              <a:gd name="connsiteY4" fmla="*/ 789224 h 947073"/>
              <a:gd name="connsiteX5" fmla="*/ 3305735 w 3463584"/>
              <a:gd name="connsiteY5" fmla="*/ 947073 h 947073"/>
              <a:gd name="connsiteX6" fmla="*/ 157849 w 3463584"/>
              <a:gd name="connsiteY6" fmla="*/ 947073 h 947073"/>
              <a:gd name="connsiteX7" fmla="*/ 0 w 3463584"/>
              <a:gd name="connsiteY7" fmla="*/ 789224 h 947073"/>
              <a:gd name="connsiteX8" fmla="*/ 0 w 3463584"/>
              <a:gd name="connsiteY8" fmla="*/ 157849 h 9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584" h="947073">
                <a:moveTo>
                  <a:pt x="0" y="157849"/>
                </a:moveTo>
                <a:cubicBezTo>
                  <a:pt x="0" y="70671"/>
                  <a:pt x="70671" y="0"/>
                  <a:pt x="157849" y="0"/>
                </a:cubicBezTo>
                <a:lnTo>
                  <a:pt x="3305735" y="0"/>
                </a:lnTo>
                <a:cubicBezTo>
                  <a:pt x="3392913" y="0"/>
                  <a:pt x="3463584" y="70671"/>
                  <a:pt x="3463584" y="157849"/>
                </a:cubicBezTo>
                <a:lnTo>
                  <a:pt x="3463584" y="789224"/>
                </a:lnTo>
                <a:cubicBezTo>
                  <a:pt x="3463584" y="876402"/>
                  <a:pt x="3392913" y="947073"/>
                  <a:pt x="3305735" y="947073"/>
                </a:cubicBezTo>
                <a:lnTo>
                  <a:pt x="157849" y="947073"/>
                </a:lnTo>
                <a:cubicBezTo>
                  <a:pt x="70671" y="947073"/>
                  <a:pt x="0" y="876402"/>
                  <a:pt x="0" y="789224"/>
                </a:cubicBezTo>
                <a:lnTo>
                  <a:pt x="0" y="157849"/>
                </a:lnTo>
                <a:close/>
              </a:path>
            </a:pathLst>
          </a:custGeom>
          <a:solidFill>
            <a:schemeClr val="accent3">
              <a:lumMod val="50000"/>
              <a:alpha val="90000"/>
            </a:schemeClr>
          </a:solidFill>
        </p:spPr>
        <p:style>
          <a:lnRef idx="2">
            <a:schemeClr val="accent3">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7672" tIns="137672" rIns="137672" bIns="137672" numCol="1" spcCol="1270" anchor="ctr" anchorCtr="0">
            <a:noAutofit/>
          </a:bodyPr>
          <a:lstStyle/>
          <a:p>
            <a:pPr lvl="0" algn="ctr" defTabSz="1066800" rtl="1">
              <a:lnSpc>
                <a:spcPct val="90000"/>
              </a:lnSpc>
              <a:spcBef>
                <a:spcPct val="0"/>
              </a:spcBef>
              <a:spcAft>
                <a:spcPct val="35000"/>
              </a:spcAft>
            </a:pPr>
            <a:r>
              <a:rPr lang="ar-EG" sz="2400" kern="1200" dirty="0" smtClean="0"/>
              <a:t>مدى استعداد الشخص الذى يخوض المخاطرة لتقبل الخسارة المحتملة.</a:t>
            </a:r>
            <a:endParaRPr lang="ar-EG" sz="2400" kern="1200" dirty="0"/>
          </a:p>
        </p:txBody>
      </p:sp>
      <p:sp>
        <p:nvSpPr>
          <p:cNvPr id="7" name="Freeform 6"/>
          <p:cNvSpPr/>
          <p:nvPr/>
        </p:nvSpPr>
        <p:spPr>
          <a:xfrm>
            <a:off x="4136351" y="3717031"/>
            <a:ext cx="3463584" cy="947073"/>
          </a:xfrm>
          <a:custGeom>
            <a:avLst/>
            <a:gdLst>
              <a:gd name="connsiteX0" fmla="*/ 0 w 3463584"/>
              <a:gd name="connsiteY0" fmla="*/ 157849 h 947073"/>
              <a:gd name="connsiteX1" fmla="*/ 157849 w 3463584"/>
              <a:gd name="connsiteY1" fmla="*/ 0 h 947073"/>
              <a:gd name="connsiteX2" fmla="*/ 3305735 w 3463584"/>
              <a:gd name="connsiteY2" fmla="*/ 0 h 947073"/>
              <a:gd name="connsiteX3" fmla="*/ 3463584 w 3463584"/>
              <a:gd name="connsiteY3" fmla="*/ 157849 h 947073"/>
              <a:gd name="connsiteX4" fmla="*/ 3463584 w 3463584"/>
              <a:gd name="connsiteY4" fmla="*/ 789224 h 947073"/>
              <a:gd name="connsiteX5" fmla="*/ 3305735 w 3463584"/>
              <a:gd name="connsiteY5" fmla="*/ 947073 h 947073"/>
              <a:gd name="connsiteX6" fmla="*/ 157849 w 3463584"/>
              <a:gd name="connsiteY6" fmla="*/ 947073 h 947073"/>
              <a:gd name="connsiteX7" fmla="*/ 0 w 3463584"/>
              <a:gd name="connsiteY7" fmla="*/ 789224 h 947073"/>
              <a:gd name="connsiteX8" fmla="*/ 0 w 3463584"/>
              <a:gd name="connsiteY8" fmla="*/ 157849 h 9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584" h="947073">
                <a:moveTo>
                  <a:pt x="0" y="157849"/>
                </a:moveTo>
                <a:cubicBezTo>
                  <a:pt x="0" y="70671"/>
                  <a:pt x="70671" y="0"/>
                  <a:pt x="157849" y="0"/>
                </a:cubicBezTo>
                <a:lnTo>
                  <a:pt x="3305735" y="0"/>
                </a:lnTo>
                <a:cubicBezTo>
                  <a:pt x="3392913" y="0"/>
                  <a:pt x="3463584" y="70671"/>
                  <a:pt x="3463584" y="157849"/>
                </a:cubicBezTo>
                <a:lnTo>
                  <a:pt x="3463584" y="789224"/>
                </a:lnTo>
                <a:cubicBezTo>
                  <a:pt x="3463584" y="876402"/>
                  <a:pt x="3392913" y="947073"/>
                  <a:pt x="3305735" y="947073"/>
                </a:cubicBezTo>
                <a:lnTo>
                  <a:pt x="157849" y="947073"/>
                </a:lnTo>
                <a:cubicBezTo>
                  <a:pt x="70671" y="947073"/>
                  <a:pt x="0" y="876402"/>
                  <a:pt x="0" y="789224"/>
                </a:cubicBezTo>
                <a:lnTo>
                  <a:pt x="0" y="157849"/>
                </a:lnTo>
                <a:close/>
              </a:path>
            </a:pathLst>
          </a:custGeom>
          <a:solidFill>
            <a:srgbClr val="FFC000">
              <a:alpha val="90000"/>
            </a:srgbClr>
          </a:solidFill>
        </p:spPr>
        <p:style>
          <a:lnRef idx="2">
            <a:schemeClr val="accent4">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7672" tIns="137672" rIns="137672" bIns="137672" numCol="1" spcCol="1270" anchor="ctr" anchorCtr="0">
            <a:noAutofit/>
          </a:bodyPr>
          <a:lstStyle/>
          <a:p>
            <a:pPr lvl="0" algn="ctr" defTabSz="1066800" rtl="1">
              <a:lnSpc>
                <a:spcPct val="90000"/>
              </a:lnSpc>
              <a:spcBef>
                <a:spcPct val="0"/>
              </a:spcBef>
              <a:spcAft>
                <a:spcPct val="35000"/>
              </a:spcAft>
            </a:pPr>
            <a:r>
              <a:rPr lang="ar-EG" sz="2400" kern="1200" dirty="0" smtClean="0"/>
              <a:t>احتمالات النجاح والفشل النسبية.</a:t>
            </a:r>
            <a:endParaRPr lang="ar-EG" sz="2400" kern="1200" dirty="0"/>
          </a:p>
        </p:txBody>
      </p:sp>
      <p:sp>
        <p:nvSpPr>
          <p:cNvPr id="8" name="Freeform 7"/>
          <p:cNvSpPr/>
          <p:nvPr/>
        </p:nvSpPr>
        <p:spPr>
          <a:xfrm>
            <a:off x="4136351" y="4782490"/>
            <a:ext cx="3463584" cy="947073"/>
          </a:xfrm>
          <a:custGeom>
            <a:avLst/>
            <a:gdLst>
              <a:gd name="connsiteX0" fmla="*/ 0 w 3463584"/>
              <a:gd name="connsiteY0" fmla="*/ 157849 h 947073"/>
              <a:gd name="connsiteX1" fmla="*/ 157849 w 3463584"/>
              <a:gd name="connsiteY1" fmla="*/ 0 h 947073"/>
              <a:gd name="connsiteX2" fmla="*/ 3305735 w 3463584"/>
              <a:gd name="connsiteY2" fmla="*/ 0 h 947073"/>
              <a:gd name="connsiteX3" fmla="*/ 3463584 w 3463584"/>
              <a:gd name="connsiteY3" fmla="*/ 157849 h 947073"/>
              <a:gd name="connsiteX4" fmla="*/ 3463584 w 3463584"/>
              <a:gd name="connsiteY4" fmla="*/ 789224 h 947073"/>
              <a:gd name="connsiteX5" fmla="*/ 3305735 w 3463584"/>
              <a:gd name="connsiteY5" fmla="*/ 947073 h 947073"/>
              <a:gd name="connsiteX6" fmla="*/ 157849 w 3463584"/>
              <a:gd name="connsiteY6" fmla="*/ 947073 h 947073"/>
              <a:gd name="connsiteX7" fmla="*/ 0 w 3463584"/>
              <a:gd name="connsiteY7" fmla="*/ 789224 h 947073"/>
              <a:gd name="connsiteX8" fmla="*/ 0 w 3463584"/>
              <a:gd name="connsiteY8" fmla="*/ 157849 h 9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584" h="947073">
                <a:moveTo>
                  <a:pt x="0" y="157849"/>
                </a:moveTo>
                <a:cubicBezTo>
                  <a:pt x="0" y="70671"/>
                  <a:pt x="70671" y="0"/>
                  <a:pt x="157849" y="0"/>
                </a:cubicBezTo>
                <a:lnTo>
                  <a:pt x="3305735" y="0"/>
                </a:lnTo>
                <a:cubicBezTo>
                  <a:pt x="3392913" y="0"/>
                  <a:pt x="3463584" y="70671"/>
                  <a:pt x="3463584" y="157849"/>
                </a:cubicBezTo>
                <a:lnTo>
                  <a:pt x="3463584" y="789224"/>
                </a:lnTo>
                <a:cubicBezTo>
                  <a:pt x="3463584" y="876402"/>
                  <a:pt x="3392913" y="947073"/>
                  <a:pt x="3305735" y="947073"/>
                </a:cubicBezTo>
                <a:lnTo>
                  <a:pt x="157849" y="947073"/>
                </a:lnTo>
                <a:cubicBezTo>
                  <a:pt x="70671" y="947073"/>
                  <a:pt x="0" y="876402"/>
                  <a:pt x="0" y="789224"/>
                </a:cubicBezTo>
                <a:lnTo>
                  <a:pt x="0" y="157849"/>
                </a:lnTo>
                <a:close/>
              </a:path>
            </a:pathLst>
          </a:custGeom>
          <a:solidFill>
            <a:srgbClr val="92D050">
              <a:alpha val="90000"/>
            </a:srgbClr>
          </a:solidFill>
        </p:spPr>
        <p:style>
          <a:lnRef idx="2">
            <a:schemeClr val="accent5">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7672" tIns="137672" rIns="137672" bIns="137672" numCol="1" spcCol="1270" anchor="ctr" anchorCtr="0">
            <a:noAutofit/>
          </a:bodyPr>
          <a:lstStyle/>
          <a:p>
            <a:pPr lvl="0" algn="ctr" defTabSz="1066800" rtl="1">
              <a:lnSpc>
                <a:spcPct val="90000"/>
              </a:lnSpc>
              <a:spcBef>
                <a:spcPct val="0"/>
              </a:spcBef>
              <a:spcAft>
                <a:spcPct val="35000"/>
              </a:spcAft>
            </a:pPr>
            <a:r>
              <a:rPr lang="ar-EG" sz="2400" kern="1200" dirty="0" smtClean="0"/>
              <a:t>الحد الذى تزيد فيه جهود الشخص من احتمال النجاح وتخفف من احتمال الإخفاق.</a:t>
            </a:r>
            <a:endParaRPr lang="ar-EG" sz="2400" kern="1200" dirty="0"/>
          </a:p>
        </p:txBody>
      </p:sp>
    </p:spTree>
    <p:extLst>
      <p:ext uri="{BB962C8B-B14F-4D97-AF65-F5344CB8AC3E}">
        <p14:creationId xmlns:p14="http://schemas.microsoft.com/office/powerpoint/2010/main" val="3530102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inVertical)">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تقييم حالات المخاطرة</a:t>
            </a:r>
          </a:p>
        </p:txBody>
      </p:sp>
      <p:graphicFrame>
        <p:nvGraphicFramePr>
          <p:cNvPr id="2" name="Diagram 1"/>
          <p:cNvGraphicFramePr/>
          <p:nvPr>
            <p:extLst>
              <p:ext uri="{D42A27DB-BD31-4B8C-83A1-F6EECF244321}">
                <p14:modId xmlns:p14="http://schemas.microsoft.com/office/powerpoint/2010/main" val="2436740834"/>
              </p:ext>
            </p:extLst>
          </p:nvPr>
        </p:nvGraphicFramePr>
        <p:xfrm>
          <a:off x="1547664" y="941016"/>
          <a:ext cx="6120680" cy="5400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37604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أنواع الأشخاص المخاطرين</a:t>
            </a:r>
          </a:p>
        </p:txBody>
      </p:sp>
      <p:sp>
        <p:nvSpPr>
          <p:cNvPr id="4" name="Freeform 3"/>
          <p:cNvSpPr/>
          <p:nvPr/>
        </p:nvSpPr>
        <p:spPr>
          <a:xfrm>
            <a:off x="539552" y="1052736"/>
            <a:ext cx="7968404" cy="1769139"/>
          </a:xfrm>
          <a:custGeom>
            <a:avLst/>
            <a:gdLst>
              <a:gd name="connsiteX0" fmla="*/ 0 w 7968404"/>
              <a:gd name="connsiteY0" fmla="*/ 176914 h 1769139"/>
              <a:gd name="connsiteX1" fmla="*/ 176914 w 7968404"/>
              <a:gd name="connsiteY1" fmla="*/ 0 h 1769139"/>
              <a:gd name="connsiteX2" fmla="*/ 7791490 w 7968404"/>
              <a:gd name="connsiteY2" fmla="*/ 0 h 1769139"/>
              <a:gd name="connsiteX3" fmla="*/ 7968404 w 7968404"/>
              <a:gd name="connsiteY3" fmla="*/ 176914 h 1769139"/>
              <a:gd name="connsiteX4" fmla="*/ 7968404 w 7968404"/>
              <a:gd name="connsiteY4" fmla="*/ 1592225 h 1769139"/>
              <a:gd name="connsiteX5" fmla="*/ 7791490 w 7968404"/>
              <a:gd name="connsiteY5" fmla="*/ 1769139 h 1769139"/>
              <a:gd name="connsiteX6" fmla="*/ 176914 w 7968404"/>
              <a:gd name="connsiteY6" fmla="*/ 1769139 h 1769139"/>
              <a:gd name="connsiteX7" fmla="*/ 0 w 7968404"/>
              <a:gd name="connsiteY7" fmla="*/ 1592225 h 1769139"/>
              <a:gd name="connsiteX8" fmla="*/ 0 w 7968404"/>
              <a:gd name="connsiteY8" fmla="*/ 176914 h 176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68404" h="1769139">
                <a:moveTo>
                  <a:pt x="0" y="176914"/>
                </a:moveTo>
                <a:cubicBezTo>
                  <a:pt x="0" y="79207"/>
                  <a:pt x="79207" y="0"/>
                  <a:pt x="176914" y="0"/>
                </a:cubicBezTo>
                <a:lnTo>
                  <a:pt x="7791490" y="0"/>
                </a:lnTo>
                <a:cubicBezTo>
                  <a:pt x="7889197" y="0"/>
                  <a:pt x="7968404" y="79207"/>
                  <a:pt x="7968404" y="176914"/>
                </a:cubicBezTo>
                <a:lnTo>
                  <a:pt x="7968404" y="1592225"/>
                </a:lnTo>
                <a:cubicBezTo>
                  <a:pt x="7968404" y="1689932"/>
                  <a:pt x="7889197" y="1769139"/>
                  <a:pt x="7791490" y="1769139"/>
                </a:cubicBezTo>
                <a:lnTo>
                  <a:pt x="176914" y="1769139"/>
                </a:lnTo>
                <a:cubicBezTo>
                  <a:pt x="79207" y="1769139"/>
                  <a:pt x="0" y="1689932"/>
                  <a:pt x="0" y="1592225"/>
                </a:cubicBezTo>
                <a:lnTo>
                  <a:pt x="0" y="176914"/>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54414" tIns="83820" rIns="83821" bIns="83820" numCol="1" spcCol="1270" anchor="ctr" anchorCtr="0">
            <a:noAutofit/>
          </a:bodyPr>
          <a:lstStyle/>
          <a:p>
            <a:pPr lvl="0" algn="justLow" defTabSz="977900" rtl="1">
              <a:lnSpc>
                <a:spcPct val="90000"/>
              </a:lnSpc>
              <a:spcBef>
                <a:spcPct val="0"/>
              </a:spcBef>
              <a:spcAft>
                <a:spcPct val="35000"/>
              </a:spcAft>
            </a:pPr>
            <a:r>
              <a:rPr lang="ar-EG" sz="2200" kern="1200" dirty="0" smtClean="0"/>
              <a:t>يعتمد أى نوع من المخاطرين أنت إلى حد ما، على مدى تأثيرك بالآخرين، وعلى تجاربك الماضية، وظرفك الراهن وتوقعاتك المستقبلية. كما تبرز الحاجة داخل مؤسستك إلى تواجد عدة أنواع من المخاطرين.</a:t>
            </a:r>
            <a:endParaRPr lang="ar-EG" sz="2200" kern="1200" dirty="0"/>
          </a:p>
        </p:txBody>
      </p:sp>
      <p:sp>
        <p:nvSpPr>
          <p:cNvPr id="5" name="Rounded Rectangle 4"/>
          <p:cNvSpPr/>
          <p:nvPr/>
        </p:nvSpPr>
        <p:spPr>
          <a:xfrm>
            <a:off x="716466" y="1229649"/>
            <a:ext cx="1593680" cy="1415311"/>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539552" y="2998789"/>
            <a:ext cx="7968404" cy="1769139"/>
          </a:xfrm>
          <a:custGeom>
            <a:avLst/>
            <a:gdLst>
              <a:gd name="connsiteX0" fmla="*/ 0 w 7968404"/>
              <a:gd name="connsiteY0" fmla="*/ 176914 h 1769139"/>
              <a:gd name="connsiteX1" fmla="*/ 176914 w 7968404"/>
              <a:gd name="connsiteY1" fmla="*/ 0 h 1769139"/>
              <a:gd name="connsiteX2" fmla="*/ 7791490 w 7968404"/>
              <a:gd name="connsiteY2" fmla="*/ 0 h 1769139"/>
              <a:gd name="connsiteX3" fmla="*/ 7968404 w 7968404"/>
              <a:gd name="connsiteY3" fmla="*/ 176914 h 1769139"/>
              <a:gd name="connsiteX4" fmla="*/ 7968404 w 7968404"/>
              <a:gd name="connsiteY4" fmla="*/ 1592225 h 1769139"/>
              <a:gd name="connsiteX5" fmla="*/ 7791490 w 7968404"/>
              <a:gd name="connsiteY5" fmla="*/ 1769139 h 1769139"/>
              <a:gd name="connsiteX6" fmla="*/ 176914 w 7968404"/>
              <a:gd name="connsiteY6" fmla="*/ 1769139 h 1769139"/>
              <a:gd name="connsiteX7" fmla="*/ 0 w 7968404"/>
              <a:gd name="connsiteY7" fmla="*/ 1592225 h 1769139"/>
              <a:gd name="connsiteX8" fmla="*/ 0 w 7968404"/>
              <a:gd name="connsiteY8" fmla="*/ 176914 h 176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68404" h="1769139">
                <a:moveTo>
                  <a:pt x="0" y="176914"/>
                </a:moveTo>
                <a:cubicBezTo>
                  <a:pt x="0" y="79207"/>
                  <a:pt x="79207" y="0"/>
                  <a:pt x="176914" y="0"/>
                </a:cubicBezTo>
                <a:lnTo>
                  <a:pt x="7791490" y="0"/>
                </a:lnTo>
                <a:cubicBezTo>
                  <a:pt x="7889197" y="0"/>
                  <a:pt x="7968404" y="79207"/>
                  <a:pt x="7968404" y="176914"/>
                </a:cubicBezTo>
                <a:lnTo>
                  <a:pt x="7968404" y="1592225"/>
                </a:lnTo>
                <a:cubicBezTo>
                  <a:pt x="7968404" y="1689932"/>
                  <a:pt x="7889197" y="1769139"/>
                  <a:pt x="7791490" y="1769139"/>
                </a:cubicBezTo>
                <a:lnTo>
                  <a:pt x="176914" y="1769139"/>
                </a:lnTo>
                <a:cubicBezTo>
                  <a:pt x="79207" y="1769139"/>
                  <a:pt x="0" y="1689932"/>
                  <a:pt x="0" y="1592225"/>
                </a:cubicBezTo>
                <a:lnTo>
                  <a:pt x="0" y="176914"/>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54414" tIns="83820" rIns="83821" bIns="83820" numCol="1" spcCol="1270" anchor="ctr" anchorCtr="0">
            <a:noAutofit/>
          </a:bodyPr>
          <a:lstStyle/>
          <a:p>
            <a:pPr lvl="0" algn="justLow" defTabSz="977900" rtl="1">
              <a:lnSpc>
                <a:spcPct val="90000"/>
              </a:lnSpc>
              <a:spcBef>
                <a:spcPct val="0"/>
              </a:spcBef>
              <a:spcAft>
                <a:spcPct val="35000"/>
              </a:spcAft>
            </a:pPr>
            <a:r>
              <a:rPr lang="ar-EG" sz="2200" kern="1200" dirty="0" smtClean="0"/>
              <a:t>يتميز الرياديون بتوجههم نحو تحقيق الأهداف، وبتحليهم بالثقة الكافية لتقبل المخاطر بغية جعل أفكارهم تنجح. ولكنهم عمليون فى الوقت عينه، بحيث يعون حدودهم، ويحصرون نشاطتهم"فى ما هو ممكن".</a:t>
            </a:r>
            <a:endParaRPr lang="ar-EG" sz="2200" kern="1200" dirty="0"/>
          </a:p>
        </p:txBody>
      </p:sp>
      <p:sp>
        <p:nvSpPr>
          <p:cNvPr id="7" name="Rounded Rectangle 6"/>
          <p:cNvSpPr/>
          <p:nvPr/>
        </p:nvSpPr>
        <p:spPr>
          <a:xfrm>
            <a:off x="716466" y="3175703"/>
            <a:ext cx="1593680" cy="1415311"/>
          </a:xfrm>
          <a:prstGeom prst="roundRect">
            <a:avLst>
              <a:gd name="adj" fmla="val 1000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539552" y="4944843"/>
            <a:ext cx="7968404" cy="1769139"/>
          </a:xfrm>
          <a:custGeom>
            <a:avLst/>
            <a:gdLst>
              <a:gd name="connsiteX0" fmla="*/ 0 w 7968404"/>
              <a:gd name="connsiteY0" fmla="*/ 176914 h 1769139"/>
              <a:gd name="connsiteX1" fmla="*/ 176914 w 7968404"/>
              <a:gd name="connsiteY1" fmla="*/ 0 h 1769139"/>
              <a:gd name="connsiteX2" fmla="*/ 7791490 w 7968404"/>
              <a:gd name="connsiteY2" fmla="*/ 0 h 1769139"/>
              <a:gd name="connsiteX3" fmla="*/ 7968404 w 7968404"/>
              <a:gd name="connsiteY3" fmla="*/ 176914 h 1769139"/>
              <a:gd name="connsiteX4" fmla="*/ 7968404 w 7968404"/>
              <a:gd name="connsiteY4" fmla="*/ 1592225 h 1769139"/>
              <a:gd name="connsiteX5" fmla="*/ 7791490 w 7968404"/>
              <a:gd name="connsiteY5" fmla="*/ 1769139 h 1769139"/>
              <a:gd name="connsiteX6" fmla="*/ 176914 w 7968404"/>
              <a:gd name="connsiteY6" fmla="*/ 1769139 h 1769139"/>
              <a:gd name="connsiteX7" fmla="*/ 0 w 7968404"/>
              <a:gd name="connsiteY7" fmla="*/ 1592225 h 1769139"/>
              <a:gd name="connsiteX8" fmla="*/ 0 w 7968404"/>
              <a:gd name="connsiteY8" fmla="*/ 176914 h 176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68404" h="1769139">
                <a:moveTo>
                  <a:pt x="0" y="176914"/>
                </a:moveTo>
                <a:cubicBezTo>
                  <a:pt x="0" y="79207"/>
                  <a:pt x="79207" y="0"/>
                  <a:pt x="176914" y="0"/>
                </a:cubicBezTo>
                <a:lnTo>
                  <a:pt x="7791490" y="0"/>
                </a:lnTo>
                <a:cubicBezTo>
                  <a:pt x="7889197" y="0"/>
                  <a:pt x="7968404" y="79207"/>
                  <a:pt x="7968404" y="176914"/>
                </a:cubicBezTo>
                <a:lnTo>
                  <a:pt x="7968404" y="1592225"/>
                </a:lnTo>
                <a:cubicBezTo>
                  <a:pt x="7968404" y="1689932"/>
                  <a:pt x="7889197" y="1769139"/>
                  <a:pt x="7791490" y="1769139"/>
                </a:cubicBezTo>
                <a:lnTo>
                  <a:pt x="176914" y="1769139"/>
                </a:lnTo>
                <a:cubicBezTo>
                  <a:pt x="79207" y="1769139"/>
                  <a:pt x="0" y="1689932"/>
                  <a:pt x="0" y="1592225"/>
                </a:cubicBezTo>
                <a:lnTo>
                  <a:pt x="0" y="176914"/>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54414" tIns="83820" rIns="83821" bIns="83820" numCol="1" spcCol="1270" anchor="ctr" anchorCtr="0">
            <a:noAutofit/>
          </a:bodyPr>
          <a:lstStyle/>
          <a:p>
            <a:pPr lvl="0" algn="justLow" defTabSz="977900" rtl="1">
              <a:lnSpc>
                <a:spcPct val="90000"/>
              </a:lnSpc>
              <a:spcBef>
                <a:spcPct val="0"/>
              </a:spcBef>
              <a:spcAft>
                <a:spcPct val="35000"/>
              </a:spcAft>
            </a:pPr>
            <a:r>
              <a:rPr lang="ar-EG" sz="2200" kern="1200" dirty="0" smtClean="0"/>
              <a:t>يعد الرياديون، ذوو الدرجات العالية من الخلق والإبداع، مخاطرين إلى حد كبير نسبياً، فهم مستعدون لتقبل التغيير، كما أنهم يختبرون خيارات متعددة، ويطورون ابتكارات لسلع وخدمات فى مجالات أعمال جديدة. وعادة ما يكون الرياديون المبتكرون قياديين فى مؤسسات الأعمال، فهم يتمتعون بالأفكار، وقادرون على إيجاد التركيبات المناسبة من الأفراد والموارد الأخرى لتنفيذ الأفكار.</a:t>
            </a:r>
            <a:endParaRPr lang="ar-EG" sz="2200" kern="1200" dirty="0"/>
          </a:p>
        </p:txBody>
      </p:sp>
      <p:sp>
        <p:nvSpPr>
          <p:cNvPr id="9" name="Rounded Rectangle 8"/>
          <p:cNvSpPr/>
          <p:nvPr/>
        </p:nvSpPr>
        <p:spPr>
          <a:xfrm>
            <a:off x="716466" y="5121757"/>
            <a:ext cx="1593680" cy="1415311"/>
          </a:xfrm>
          <a:prstGeom prst="roundRect">
            <a:avLst>
              <a:gd name="adj" fmla="val 10000"/>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924495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السلطة والمسؤولية</a:t>
            </a:r>
          </a:p>
        </p:txBody>
      </p:sp>
      <p:graphicFrame>
        <p:nvGraphicFramePr>
          <p:cNvPr id="2" name="Diagram 1"/>
          <p:cNvGraphicFramePr/>
          <p:nvPr>
            <p:extLst>
              <p:ext uri="{D42A27DB-BD31-4B8C-83A1-F6EECF244321}">
                <p14:modId xmlns:p14="http://schemas.microsoft.com/office/powerpoint/2010/main" val="1572634166"/>
              </p:ext>
            </p:extLst>
          </p:nvPr>
        </p:nvGraphicFramePr>
        <p:xfrm>
          <a:off x="251520" y="1052736"/>
          <a:ext cx="8712968"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71313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السلطة والمسؤولية</a:t>
            </a:r>
          </a:p>
        </p:txBody>
      </p:sp>
      <p:graphicFrame>
        <p:nvGraphicFramePr>
          <p:cNvPr id="2" name="Diagram 1"/>
          <p:cNvGraphicFramePr/>
          <p:nvPr>
            <p:extLst>
              <p:ext uri="{D42A27DB-BD31-4B8C-83A1-F6EECF244321}">
                <p14:modId xmlns:p14="http://schemas.microsoft.com/office/powerpoint/2010/main" val="2694443445"/>
              </p:ext>
            </p:extLst>
          </p:nvPr>
        </p:nvGraphicFramePr>
        <p:xfrm>
          <a:off x="251520" y="1052736"/>
          <a:ext cx="8712968"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47108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السلطة والمسؤولية</a:t>
            </a:r>
          </a:p>
        </p:txBody>
      </p:sp>
      <p:graphicFrame>
        <p:nvGraphicFramePr>
          <p:cNvPr id="2" name="Diagram 1"/>
          <p:cNvGraphicFramePr/>
          <p:nvPr>
            <p:extLst>
              <p:ext uri="{D42A27DB-BD31-4B8C-83A1-F6EECF244321}">
                <p14:modId xmlns:p14="http://schemas.microsoft.com/office/powerpoint/2010/main" val="1075583522"/>
              </p:ext>
            </p:extLst>
          </p:nvPr>
        </p:nvGraphicFramePr>
        <p:xfrm>
          <a:off x="251520" y="1052736"/>
          <a:ext cx="8712968"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11013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تطبيق التغيرات</a:t>
            </a:r>
          </a:p>
        </p:txBody>
      </p:sp>
      <p:sp>
        <p:nvSpPr>
          <p:cNvPr id="4" name="Freeform 3"/>
          <p:cNvSpPr/>
          <p:nvPr/>
        </p:nvSpPr>
        <p:spPr>
          <a:xfrm>
            <a:off x="1457101" y="1124744"/>
            <a:ext cx="6264695" cy="5544616"/>
          </a:xfrm>
          <a:custGeom>
            <a:avLst/>
            <a:gdLst>
              <a:gd name="connsiteX0" fmla="*/ 0 w 6264695"/>
              <a:gd name="connsiteY0" fmla="*/ 554462 h 5544616"/>
              <a:gd name="connsiteX1" fmla="*/ 554462 w 6264695"/>
              <a:gd name="connsiteY1" fmla="*/ 0 h 5544616"/>
              <a:gd name="connsiteX2" fmla="*/ 5710233 w 6264695"/>
              <a:gd name="connsiteY2" fmla="*/ 0 h 5544616"/>
              <a:gd name="connsiteX3" fmla="*/ 6264695 w 6264695"/>
              <a:gd name="connsiteY3" fmla="*/ 554462 h 5544616"/>
              <a:gd name="connsiteX4" fmla="*/ 6264695 w 6264695"/>
              <a:gd name="connsiteY4" fmla="*/ 4990154 h 5544616"/>
              <a:gd name="connsiteX5" fmla="*/ 5710233 w 6264695"/>
              <a:gd name="connsiteY5" fmla="*/ 5544616 h 5544616"/>
              <a:gd name="connsiteX6" fmla="*/ 554462 w 6264695"/>
              <a:gd name="connsiteY6" fmla="*/ 5544616 h 5544616"/>
              <a:gd name="connsiteX7" fmla="*/ 0 w 6264695"/>
              <a:gd name="connsiteY7" fmla="*/ 4990154 h 5544616"/>
              <a:gd name="connsiteX8" fmla="*/ 0 w 6264695"/>
              <a:gd name="connsiteY8" fmla="*/ 554462 h 5544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64695" h="5544616">
                <a:moveTo>
                  <a:pt x="0" y="554462"/>
                </a:moveTo>
                <a:cubicBezTo>
                  <a:pt x="0" y="248241"/>
                  <a:pt x="248241" y="0"/>
                  <a:pt x="554462" y="0"/>
                </a:cubicBezTo>
                <a:lnTo>
                  <a:pt x="5710233" y="0"/>
                </a:lnTo>
                <a:cubicBezTo>
                  <a:pt x="6016454" y="0"/>
                  <a:pt x="6264695" y="248241"/>
                  <a:pt x="6264695" y="554462"/>
                </a:cubicBezTo>
                <a:lnTo>
                  <a:pt x="6264695" y="4990154"/>
                </a:lnTo>
                <a:cubicBezTo>
                  <a:pt x="6264695" y="5296375"/>
                  <a:pt x="6016454" y="5544616"/>
                  <a:pt x="5710233" y="5544616"/>
                </a:cubicBezTo>
                <a:lnTo>
                  <a:pt x="554462" y="5544616"/>
                </a:lnTo>
                <a:cubicBezTo>
                  <a:pt x="248241" y="5544616"/>
                  <a:pt x="0" y="5296375"/>
                  <a:pt x="0" y="4990154"/>
                </a:cubicBezTo>
                <a:lnTo>
                  <a:pt x="0" y="554462"/>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2388534" rIns="170688" bIns="1279612" numCol="1" spcCol="1270" anchor="ctr" anchorCtr="0">
            <a:noAutofit/>
          </a:bodyPr>
          <a:lstStyle/>
          <a:p>
            <a:pPr lvl="0" algn="ctr"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قد يواجه الريادى تحديداً فى نفوذه أو موقعة أو سلطته. وعندما لا تسير الأمور على ما يرام فى المؤسسة، يتعين على الريادى تقييم الحالة بشكل واقعى، ومحاولة معالجة المشكلة. كما عليهم أن يتمكنوا من اتخاذ التدابير التصحيحية اللازمة. وعندما تكون حالة المخاطرة جلية، يصبح القرار بشأن خوض المخاطرة أم الإحجام عنها فى غاية الأهمية. فإذا قرر الرياديون خوض المخاطرة، عليهم إتباع خطة محددة لإطلاق المبادرة، كما يمكنهم ابتكار خطط بديلة فى حال لم تنجح الخطة الأولى. </a:t>
            </a:r>
            <a:endParaRPr lang="ar-EG" sz="2400" kern="1200" dirty="0"/>
          </a:p>
        </p:txBody>
      </p:sp>
      <p:sp>
        <p:nvSpPr>
          <p:cNvPr id="5" name="Oval 4"/>
          <p:cNvSpPr/>
          <p:nvPr/>
        </p:nvSpPr>
        <p:spPr>
          <a:xfrm>
            <a:off x="3666271" y="1273692"/>
            <a:ext cx="1846357" cy="1846357"/>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085899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الأسئلة التى ينبغى طرحها قبل المخاطرة</a:t>
            </a:r>
          </a:p>
        </p:txBody>
      </p:sp>
      <p:sp>
        <p:nvSpPr>
          <p:cNvPr id="3" name="AutoShape 1"/>
          <p:cNvSpPr>
            <a:spLocks noChangeArrowheads="1"/>
          </p:cNvSpPr>
          <p:nvPr/>
        </p:nvSpPr>
        <p:spPr bwMode="auto">
          <a:xfrm>
            <a:off x="971600" y="1340768"/>
            <a:ext cx="5832000" cy="815040"/>
          </a:xfrm>
          <a:prstGeom prst="roundRect">
            <a:avLst>
              <a:gd name="adj" fmla="val 11741"/>
            </a:avLst>
          </a:prstGeom>
          <a:solidFill>
            <a:srgbClr val="4D3574"/>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8" tIns="40819" rIns="81638" bIns="40819" anchor="ctr"/>
          <a:lstStyle/>
          <a:p>
            <a:pPr algn="ctr" rtl="1">
              <a:tabLst>
                <a:tab pos="656650" algn="l"/>
                <a:tab pos="1313299" algn="l"/>
                <a:tab pos="1969949" algn="l"/>
                <a:tab pos="2626599" algn="l"/>
                <a:tab pos="3283248" algn="l"/>
                <a:tab pos="3939898" algn="l"/>
                <a:tab pos="4596548" algn="l"/>
                <a:tab pos="5253198" algn="l"/>
              </a:tabLst>
            </a:pPr>
            <a:r>
              <a:rPr lang="ar-EG" sz="2177" b="1" dirty="0">
                <a:solidFill>
                  <a:srgbClr val="FFFFFF"/>
                </a:solidFill>
              </a:rPr>
              <a:t>	هل يستحق الهدف المخاطرة المقرونة به؟</a:t>
            </a:r>
            <a:endParaRPr lang="en-US" sz="2177" b="1" dirty="0">
              <a:solidFill>
                <a:srgbClr val="FFFFFF"/>
              </a:solidFill>
            </a:endParaRPr>
          </a:p>
        </p:txBody>
      </p:sp>
      <p:sp>
        <p:nvSpPr>
          <p:cNvPr id="4" name="AutoShape 2"/>
          <p:cNvSpPr>
            <a:spLocks noChangeArrowheads="1"/>
          </p:cNvSpPr>
          <p:nvPr/>
        </p:nvSpPr>
        <p:spPr bwMode="auto">
          <a:xfrm>
            <a:off x="971600" y="2544609"/>
            <a:ext cx="5834880" cy="797760"/>
          </a:xfrm>
          <a:prstGeom prst="roundRect">
            <a:avLst>
              <a:gd name="adj" fmla="val 11741"/>
            </a:avLst>
          </a:prstGeom>
          <a:solidFill>
            <a:srgbClr val="984B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802" tIns="48983" rIns="89802" bIns="48983" anchor="ctr"/>
          <a:lstStyle/>
          <a:p>
            <a:pPr algn="ctr" rtl="1">
              <a:tabLst>
                <a:tab pos="656650" algn="l"/>
                <a:tab pos="1313299" algn="l"/>
                <a:tab pos="1969949" algn="l"/>
                <a:tab pos="2626599" algn="l"/>
                <a:tab pos="3283248" algn="l"/>
                <a:tab pos="3939898" algn="l"/>
                <a:tab pos="4596548" algn="l"/>
                <a:tab pos="5253198" algn="l"/>
              </a:tabLst>
            </a:pPr>
            <a:r>
              <a:rPr lang="ar-EG" sz="2177" b="1" dirty="0">
                <a:solidFill>
                  <a:srgbClr val="FFFFFF"/>
                </a:solidFill>
              </a:rPr>
              <a:t>	كيف يمكن التخفيف من حدة المخاطرة؟</a:t>
            </a:r>
            <a:endParaRPr lang="en-US" sz="2177" b="1" dirty="0">
              <a:solidFill>
                <a:srgbClr val="FFFFFF"/>
              </a:solidFill>
            </a:endParaRPr>
          </a:p>
        </p:txBody>
      </p:sp>
      <p:sp>
        <p:nvSpPr>
          <p:cNvPr id="5" name="AutoShape 3"/>
          <p:cNvSpPr>
            <a:spLocks noChangeArrowheads="1"/>
          </p:cNvSpPr>
          <p:nvPr/>
        </p:nvSpPr>
        <p:spPr bwMode="auto">
          <a:xfrm>
            <a:off x="971600" y="3767169"/>
            <a:ext cx="5834880" cy="819360"/>
          </a:xfrm>
          <a:prstGeom prst="roundRect">
            <a:avLst>
              <a:gd name="adj" fmla="val 11741"/>
            </a:avLst>
          </a:prstGeom>
          <a:solidFill>
            <a:srgbClr val="97979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802" tIns="48983" rIns="89802" bIns="48983" anchor="ctr"/>
          <a:lstStyle/>
          <a:p>
            <a:pPr algn="ctr" rtl="1">
              <a:tabLst>
                <a:tab pos="656650" algn="l"/>
                <a:tab pos="1313299" algn="l"/>
                <a:tab pos="1969949" algn="l"/>
                <a:tab pos="2626599" algn="l"/>
                <a:tab pos="3283248" algn="l"/>
                <a:tab pos="3939898" algn="l"/>
                <a:tab pos="4596548" algn="l"/>
                <a:tab pos="5253198" algn="l"/>
              </a:tabLst>
            </a:pPr>
            <a:r>
              <a:rPr lang="ar-EG" sz="1996" dirty="0">
                <a:solidFill>
                  <a:srgbClr val="FFFFFF"/>
                </a:solidFill>
              </a:rPr>
              <a:t>	</a:t>
            </a:r>
            <a:r>
              <a:rPr lang="ar-EG" sz="2177" b="1" dirty="0">
                <a:solidFill>
                  <a:srgbClr val="FFFFFF"/>
                </a:solidFill>
              </a:rPr>
              <a:t>ما المعلومات التى تلزم قبل المخاطرة؟</a:t>
            </a:r>
            <a:endParaRPr lang="en-US" sz="2177" b="1" dirty="0">
              <a:solidFill>
                <a:srgbClr val="FFFFFF"/>
              </a:solidFill>
            </a:endParaRPr>
          </a:p>
        </p:txBody>
      </p:sp>
      <p:sp>
        <p:nvSpPr>
          <p:cNvPr id="6" name="AutoShape 5"/>
          <p:cNvSpPr>
            <a:spLocks noChangeArrowheads="1"/>
          </p:cNvSpPr>
          <p:nvPr/>
        </p:nvSpPr>
        <p:spPr bwMode="auto">
          <a:xfrm>
            <a:off x="7345828" y="1335009"/>
            <a:ext cx="832320" cy="787680"/>
          </a:xfrm>
          <a:prstGeom prst="roundRect">
            <a:avLst>
              <a:gd name="adj" fmla="val 16667"/>
            </a:avLst>
          </a:prstGeom>
          <a:solidFill>
            <a:srgbClr val="4D3574"/>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8" tIns="40819" rIns="81638" bIns="40819" anchor="ctr"/>
          <a:lstStyle/>
          <a:p>
            <a:pPr algn="ctr">
              <a:lnSpc>
                <a:spcPct val="118000"/>
              </a:lnSpc>
              <a:tabLst>
                <a:tab pos="656650" algn="l"/>
              </a:tabLst>
            </a:pPr>
            <a:r>
              <a:rPr lang="en-US" sz="1996">
                <a:solidFill>
                  <a:srgbClr val="FFFFFF"/>
                </a:solidFill>
                <a:latin typeface="Arial Black" pitchFamily="34" charset="0"/>
              </a:rPr>
              <a:t>1</a:t>
            </a:r>
          </a:p>
        </p:txBody>
      </p:sp>
      <p:sp>
        <p:nvSpPr>
          <p:cNvPr id="7" name="AutoShape 6"/>
          <p:cNvSpPr>
            <a:spLocks noChangeArrowheads="1"/>
          </p:cNvSpPr>
          <p:nvPr/>
        </p:nvSpPr>
        <p:spPr bwMode="auto">
          <a:xfrm>
            <a:off x="7345828" y="2556127"/>
            <a:ext cx="832320" cy="800640"/>
          </a:xfrm>
          <a:prstGeom prst="roundRect">
            <a:avLst>
              <a:gd name="adj" fmla="val 16667"/>
            </a:avLst>
          </a:prstGeom>
          <a:solidFill>
            <a:srgbClr val="984B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802" tIns="48983" rIns="89802" bIns="48983" anchor="ctr"/>
          <a:lstStyle/>
          <a:p>
            <a:pPr algn="ctr">
              <a:lnSpc>
                <a:spcPct val="118000"/>
              </a:lnSpc>
              <a:tabLst>
                <a:tab pos="656650" algn="l"/>
              </a:tabLst>
            </a:pPr>
            <a:r>
              <a:rPr lang="en-US" sz="1996">
                <a:solidFill>
                  <a:srgbClr val="FFFFFF"/>
                </a:solidFill>
                <a:latin typeface="Arial Black" pitchFamily="34" charset="0"/>
              </a:rPr>
              <a:t>2</a:t>
            </a:r>
          </a:p>
        </p:txBody>
      </p:sp>
      <p:sp>
        <p:nvSpPr>
          <p:cNvPr id="8" name="AutoShape 7"/>
          <p:cNvSpPr>
            <a:spLocks noChangeArrowheads="1"/>
          </p:cNvSpPr>
          <p:nvPr/>
        </p:nvSpPr>
        <p:spPr bwMode="auto">
          <a:xfrm>
            <a:off x="7345828" y="3781568"/>
            <a:ext cx="832320" cy="822240"/>
          </a:xfrm>
          <a:prstGeom prst="roundRect">
            <a:avLst>
              <a:gd name="adj" fmla="val 16667"/>
            </a:avLst>
          </a:prstGeom>
          <a:solidFill>
            <a:srgbClr val="97979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802" tIns="48983" rIns="89802" bIns="48983" anchor="ctr"/>
          <a:lstStyle/>
          <a:p>
            <a:pPr algn="ctr">
              <a:lnSpc>
                <a:spcPct val="118000"/>
              </a:lnSpc>
              <a:tabLst>
                <a:tab pos="656650" algn="l"/>
              </a:tabLst>
            </a:pPr>
            <a:r>
              <a:rPr lang="en-US" sz="1996">
                <a:solidFill>
                  <a:srgbClr val="FFFFFF"/>
                </a:solidFill>
                <a:latin typeface="Arial Black" pitchFamily="34" charset="0"/>
              </a:rPr>
              <a:t>3</a:t>
            </a:r>
          </a:p>
        </p:txBody>
      </p:sp>
      <p:sp>
        <p:nvSpPr>
          <p:cNvPr id="9" name="AutoShape 3"/>
          <p:cNvSpPr>
            <a:spLocks noChangeArrowheads="1"/>
          </p:cNvSpPr>
          <p:nvPr/>
        </p:nvSpPr>
        <p:spPr bwMode="auto">
          <a:xfrm>
            <a:off x="971600" y="5025735"/>
            <a:ext cx="5834880" cy="819360"/>
          </a:xfrm>
          <a:prstGeom prst="roundRect">
            <a:avLst>
              <a:gd name="adj" fmla="val 11741"/>
            </a:avLst>
          </a:prstGeom>
          <a:solidFill>
            <a:schemeClr val="accent6">
              <a:lumMod val="75000"/>
            </a:schemeClr>
          </a:solidFill>
          <a:ln>
            <a:noFill/>
          </a:ln>
          <a:effectLst/>
          <a:extLst/>
        </p:spPr>
        <p:txBody>
          <a:bodyPr lIns="89802" tIns="48983" rIns="89802" bIns="48983" anchor="ctr"/>
          <a:lstStyle/>
          <a:p>
            <a:pPr algn="ctr" rtl="1">
              <a:tabLst>
                <a:tab pos="656650" algn="l"/>
                <a:tab pos="1313299" algn="l"/>
                <a:tab pos="1969949" algn="l"/>
                <a:tab pos="2626599" algn="l"/>
                <a:tab pos="3283248" algn="l"/>
                <a:tab pos="3939898" algn="l"/>
                <a:tab pos="4596548" algn="l"/>
                <a:tab pos="5253198" algn="l"/>
              </a:tabLst>
            </a:pPr>
            <a:r>
              <a:rPr lang="ar-EG" sz="1996" dirty="0">
                <a:solidFill>
                  <a:srgbClr val="FFFFFF"/>
                </a:solidFill>
              </a:rPr>
              <a:t>	</a:t>
            </a:r>
            <a:r>
              <a:rPr lang="ar-EG" sz="2177" b="1" dirty="0">
                <a:solidFill>
                  <a:srgbClr val="FFFFFF"/>
                </a:solidFill>
              </a:rPr>
              <a:t>من الأشخاص، وما الموارد التى ستساعد فى التخفيف من المخاطر؟</a:t>
            </a:r>
            <a:endParaRPr lang="en-US" sz="2177" b="1" dirty="0">
              <a:solidFill>
                <a:srgbClr val="FFFFFF"/>
              </a:solidFill>
            </a:endParaRPr>
          </a:p>
        </p:txBody>
      </p:sp>
      <p:sp>
        <p:nvSpPr>
          <p:cNvPr id="10" name="AutoShape 7"/>
          <p:cNvSpPr>
            <a:spLocks noChangeArrowheads="1"/>
          </p:cNvSpPr>
          <p:nvPr/>
        </p:nvSpPr>
        <p:spPr bwMode="auto">
          <a:xfrm>
            <a:off x="7345828" y="5040134"/>
            <a:ext cx="832320" cy="822240"/>
          </a:xfrm>
          <a:prstGeom prst="roundRect">
            <a:avLst>
              <a:gd name="adj" fmla="val 16667"/>
            </a:avLst>
          </a:prstGeom>
          <a:solidFill>
            <a:schemeClr val="accent6">
              <a:lumMod val="75000"/>
            </a:schemeClr>
          </a:solidFill>
          <a:ln>
            <a:noFill/>
          </a:ln>
          <a:effectLst/>
          <a:extLst/>
        </p:spPr>
        <p:txBody>
          <a:bodyPr lIns="89802" tIns="48983" rIns="89802" bIns="48983" anchor="ctr"/>
          <a:lstStyle/>
          <a:p>
            <a:pPr algn="ctr">
              <a:lnSpc>
                <a:spcPct val="118000"/>
              </a:lnSpc>
              <a:tabLst>
                <a:tab pos="656650" algn="l"/>
              </a:tabLst>
            </a:pPr>
            <a:r>
              <a:rPr lang="en-US" sz="1996" dirty="0">
                <a:solidFill>
                  <a:srgbClr val="FFFFFF"/>
                </a:solidFill>
                <a:latin typeface="Arial Black" pitchFamily="34" charset="0"/>
              </a:rPr>
              <a:t>4</a:t>
            </a:r>
          </a:p>
        </p:txBody>
      </p:sp>
    </p:spTree>
    <p:extLst>
      <p:ext uri="{BB962C8B-B14F-4D97-AF65-F5344CB8AC3E}">
        <p14:creationId xmlns:p14="http://schemas.microsoft.com/office/powerpoint/2010/main" val="1209988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1000"/>
                                        <p:tgtEl>
                                          <p:spTgt spid="10"/>
                                        </p:tgtEl>
                                      </p:cBhvr>
                                    </p:animEffect>
                                    <p:anim calcmode="lin" valueType="num">
                                      <p:cBhvr>
                                        <p:cTn id="44" dur="1000" fill="hold"/>
                                        <p:tgtEl>
                                          <p:spTgt spid="10"/>
                                        </p:tgtEl>
                                        <p:attrNameLst>
                                          <p:attrName>ppt_x</p:attrName>
                                        </p:attrNameLst>
                                      </p:cBhvr>
                                      <p:tavLst>
                                        <p:tav tm="0">
                                          <p:val>
                                            <p:strVal val="#ppt_x"/>
                                          </p:val>
                                        </p:tav>
                                        <p:tav tm="100000">
                                          <p:val>
                                            <p:strVal val="#ppt_x"/>
                                          </p:val>
                                        </p:tav>
                                      </p:tavLst>
                                    </p:anim>
                                    <p:anim calcmode="lin" valueType="num">
                                      <p:cBhvr>
                                        <p:cTn id="45" dur="1000" fill="hold"/>
                                        <p:tgtEl>
                                          <p:spTgt spid="10"/>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fade">
                                      <p:cBhvr>
                                        <p:cTn id="48" dur="1000"/>
                                        <p:tgtEl>
                                          <p:spTgt spid="9"/>
                                        </p:tgtEl>
                                      </p:cBhvr>
                                    </p:animEffect>
                                    <p:anim calcmode="lin" valueType="num">
                                      <p:cBhvr>
                                        <p:cTn id="49" dur="1000" fill="hold"/>
                                        <p:tgtEl>
                                          <p:spTgt spid="9"/>
                                        </p:tgtEl>
                                        <p:attrNameLst>
                                          <p:attrName>ppt_x</p:attrName>
                                        </p:attrNameLst>
                                      </p:cBhvr>
                                      <p:tavLst>
                                        <p:tav tm="0">
                                          <p:val>
                                            <p:strVal val="#ppt_x"/>
                                          </p:val>
                                        </p:tav>
                                        <p:tav tm="100000">
                                          <p:val>
                                            <p:strVal val="#ppt_x"/>
                                          </p:val>
                                        </p:tav>
                                      </p:tavLst>
                                    </p:anim>
                                    <p:anim calcmode="lin" valueType="num">
                                      <p:cBhvr>
                                        <p:cTn id="5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الأسئلة التى ينبغى طرحها قبل المخاطرة</a:t>
            </a:r>
          </a:p>
        </p:txBody>
      </p:sp>
      <p:sp>
        <p:nvSpPr>
          <p:cNvPr id="3" name="AutoShape 1"/>
          <p:cNvSpPr>
            <a:spLocks noChangeArrowheads="1"/>
          </p:cNvSpPr>
          <p:nvPr/>
        </p:nvSpPr>
        <p:spPr bwMode="auto">
          <a:xfrm>
            <a:off x="971600" y="1340768"/>
            <a:ext cx="5832000" cy="815040"/>
          </a:xfrm>
          <a:prstGeom prst="roundRect">
            <a:avLst>
              <a:gd name="adj" fmla="val 11741"/>
            </a:avLst>
          </a:prstGeom>
          <a:solidFill>
            <a:srgbClr val="4D3574"/>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8" tIns="40819" rIns="81638" bIns="40819" anchor="ctr"/>
          <a:lstStyle/>
          <a:p>
            <a:pPr algn="ctr" rtl="1">
              <a:tabLst>
                <a:tab pos="656650" algn="l"/>
                <a:tab pos="1313299" algn="l"/>
                <a:tab pos="1969949" algn="l"/>
                <a:tab pos="2626599" algn="l"/>
                <a:tab pos="3283248" algn="l"/>
                <a:tab pos="3939898" algn="l"/>
                <a:tab pos="4596548" algn="l"/>
                <a:tab pos="5253198" algn="l"/>
              </a:tabLst>
            </a:pPr>
            <a:r>
              <a:rPr lang="ar-EG" sz="2177" b="1" dirty="0">
                <a:solidFill>
                  <a:srgbClr val="FFFFFF"/>
                </a:solidFill>
              </a:rPr>
              <a:t>	ما المخاوف التى تساورنى لدى خوض المخاطرة؟</a:t>
            </a:r>
            <a:endParaRPr lang="en-US" sz="2177" b="1" dirty="0">
              <a:solidFill>
                <a:srgbClr val="FFFFFF"/>
              </a:solidFill>
            </a:endParaRPr>
          </a:p>
        </p:txBody>
      </p:sp>
      <p:sp>
        <p:nvSpPr>
          <p:cNvPr id="4" name="AutoShape 2"/>
          <p:cNvSpPr>
            <a:spLocks noChangeArrowheads="1"/>
          </p:cNvSpPr>
          <p:nvPr/>
        </p:nvSpPr>
        <p:spPr bwMode="auto">
          <a:xfrm>
            <a:off x="971600" y="2544609"/>
            <a:ext cx="5834880" cy="797760"/>
          </a:xfrm>
          <a:prstGeom prst="roundRect">
            <a:avLst>
              <a:gd name="adj" fmla="val 11741"/>
            </a:avLst>
          </a:prstGeom>
          <a:solidFill>
            <a:srgbClr val="984B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802" tIns="48983" rIns="89802" bIns="48983" anchor="ctr"/>
          <a:lstStyle/>
          <a:p>
            <a:pPr algn="ctr" rtl="1">
              <a:tabLst>
                <a:tab pos="656650" algn="l"/>
                <a:tab pos="1313299" algn="l"/>
                <a:tab pos="1969949" algn="l"/>
                <a:tab pos="2626599" algn="l"/>
                <a:tab pos="3283248" algn="l"/>
                <a:tab pos="3939898" algn="l"/>
                <a:tab pos="4596548" algn="l"/>
                <a:tab pos="5253198" algn="l"/>
              </a:tabLst>
            </a:pPr>
            <a:r>
              <a:rPr lang="ar-EG" sz="2177" b="1" dirty="0">
                <a:solidFill>
                  <a:srgbClr val="FFFFFF"/>
                </a:solidFill>
              </a:rPr>
              <a:t>	هل أنت مستعد لبذل قصارى جهدى لبلوغ الهدف؟</a:t>
            </a:r>
            <a:endParaRPr lang="en-US" sz="2177" b="1" dirty="0">
              <a:solidFill>
                <a:srgbClr val="FFFFFF"/>
              </a:solidFill>
            </a:endParaRPr>
          </a:p>
        </p:txBody>
      </p:sp>
      <p:sp>
        <p:nvSpPr>
          <p:cNvPr id="5" name="AutoShape 3"/>
          <p:cNvSpPr>
            <a:spLocks noChangeArrowheads="1"/>
          </p:cNvSpPr>
          <p:nvPr/>
        </p:nvSpPr>
        <p:spPr bwMode="auto">
          <a:xfrm>
            <a:off x="971600" y="3767169"/>
            <a:ext cx="5834880" cy="819360"/>
          </a:xfrm>
          <a:prstGeom prst="roundRect">
            <a:avLst>
              <a:gd name="adj" fmla="val 11741"/>
            </a:avLst>
          </a:prstGeom>
          <a:solidFill>
            <a:srgbClr val="97979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802" tIns="48983" rIns="89802" bIns="48983" anchor="ctr"/>
          <a:lstStyle/>
          <a:p>
            <a:pPr algn="ctr" rtl="1">
              <a:tabLst>
                <a:tab pos="656650" algn="l"/>
                <a:tab pos="1313299" algn="l"/>
                <a:tab pos="1969949" algn="l"/>
                <a:tab pos="2626599" algn="l"/>
                <a:tab pos="3283248" algn="l"/>
                <a:tab pos="3939898" algn="l"/>
                <a:tab pos="4596548" algn="l"/>
                <a:tab pos="5253198" algn="l"/>
              </a:tabLst>
            </a:pPr>
            <a:r>
              <a:rPr lang="ar-EG" sz="1996" dirty="0">
                <a:solidFill>
                  <a:srgbClr val="FFFFFF"/>
                </a:solidFill>
              </a:rPr>
              <a:t>	</a:t>
            </a:r>
            <a:r>
              <a:rPr lang="ar-EG" sz="2177" b="1" dirty="0">
                <a:solidFill>
                  <a:srgbClr val="FFFFFF"/>
                </a:solidFill>
              </a:rPr>
              <a:t>ما الذى سيتم تحقيقه من خلال المخاطرة؟</a:t>
            </a:r>
            <a:endParaRPr lang="en-US" sz="2177" b="1" dirty="0">
              <a:solidFill>
                <a:srgbClr val="FFFFFF"/>
              </a:solidFill>
            </a:endParaRPr>
          </a:p>
        </p:txBody>
      </p:sp>
      <p:sp>
        <p:nvSpPr>
          <p:cNvPr id="6" name="AutoShape 5"/>
          <p:cNvSpPr>
            <a:spLocks noChangeArrowheads="1"/>
          </p:cNvSpPr>
          <p:nvPr/>
        </p:nvSpPr>
        <p:spPr bwMode="auto">
          <a:xfrm>
            <a:off x="7345828" y="1335009"/>
            <a:ext cx="832320" cy="787680"/>
          </a:xfrm>
          <a:prstGeom prst="roundRect">
            <a:avLst>
              <a:gd name="adj" fmla="val 16667"/>
            </a:avLst>
          </a:prstGeom>
          <a:solidFill>
            <a:srgbClr val="4D3574"/>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8" tIns="40819" rIns="81638" bIns="40819" anchor="ctr"/>
          <a:lstStyle/>
          <a:p>
            <a:pPr algn="ctr">
              <a:lnSpc>
                <a:spcPct val="118000"/>
              </a:lnSpc>
              <a:tabLst>
                <a:tab pos="656650" algn="l"/>
              </a:tabLst>
            </a:pPr>
            <a:r>
              <a:rPr lang="en-US" sz="1996" dirty="0" smtClean="0">
                <a:solidFill>
                  <a:srgbClr val="FFFFFF"/>
                </a:solidFill>
                <a:latin typeface="Arial Black" pitchFamily="34" charset="0"/>
              </a:rPr>
              <a:t>5</a:t>
            </a:r>
            <a:endParaRPr lang="en-US" sz="1996" dirty="0">
              <a:solidFill>
                <a:srgbClr val="FFFFFF"/>
              </a:solidFill>
              <a:latin typeface="Arial Black" pitchFamily="34" charset="0"/>
            </a:endParaRPr>
          </a:p>
        </p:txBody>
      </p:sp>
      <p:sp>
        <p:nvSpPr>
          <p:cNvPr id="7" name="AutoShape 6"/>
          <p:cNvSpPr>
            <a:spLocks noChangeArrowheads="1"/>
          </p:cNvSpPr>
          <p:nvPr/>
        </p:nvSpPr>
        <p:spPr bwMode="auto">
          <a:xfrm>
            <a:off x="7345828" y="2556127"/>
            <a:ext cx="832320" cy="800640"/>
          </a:xfrm>
          <a:prstGeom prst="roundRect">
            <a:avLst>
              <a:gd name="adj" fmla="val 16667"/>
            </a:avLst>
          </a:prstGeom>
          <a:solidFill>
            <a:srgbClr val="984B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802" tIns="48983" rIns="89802" bIns="48983" anchor="ctr"/>
          <a:lstStyle/>
          <a:p>
            <a:pPr algn="ctr">
              <a:lnSpc>
                <a:spcPct val="118000"/>
              </a:lnSpc>
              <a:tabLst>
                <a:tab pos="656650" algn="l"/>
              </a:tabLst>
            </a:pPr>
            <a:r>
              <a:rPr lang="en-US" sz="1996" dirty="0" smtClean="0">
                <a:solidFill>
                  <a:srgbClr val="FFFFFF"/>
                </a:solidFill>
                <a:latin typeface="Arial Black" pitchFamily="34" charset="0"/>
              </a:rPr>
              <a:t>6</a:t>
            </a:r>
            <a:endParaRPr lang="en-US" sz="1996" dirty="0">
              <a:solidFill>
                <a:srgbClr val="FFFFFF"/>
              </a:solidFill>
              <a:latin typeface="Arial Black" pitchFamily="34" charset="0"/>
            </a:endParaRPr>
          </a:p>
        </p:txBody>
      </p:sp>
      <p:sp>
        <p:nvSpPr>
          <p:cNvPr id="8" name="AutoShape 7"/>
          <p:cNvSpPr>
            <a:spLocks noChangeArrowheads="1"/>
          </p:cNvSpPr>
          <p:nvPr/>
        </p:nvSpPr>
        <p:spPr bwMode="auto">
          <a:xfrm>
            <a:off x="7345828" y="3781568"/>
            <a:ext cx="832320" cy="822240"/>
          </a:xfrm>
          <a:prstGeom prst="roundRect">
            <a:avLst>
              <a:gd name="adj" fmla="val 16667"/>
            </a:avLst>
          </a:prstGeom>
          <a:solidFill>
            <a:srgbClr val="97979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802" tIns="48983" rIns="89802" bIns="48983" anchor="ctr"/>
          <a:lstStyle/>
          <a:p>
            <a:pPr algn="ctr">
              <a:lnSpc>
                <a:spcPct val="118000"/>
              </a:lnSpc>
              <a:tabLst>
                <a:tab pos="656650" algn="l"/>
              </a:tabLst>
            </a:pPr>
            <a:r>
              <a:rPr lang="en-US" sz="1996" dirty="0" smtClean="0">
                <a:solidFill>
                  <a:srgbClr val="FFFFFF"/>
                </a:solidFill>
                <a:latin typeface="Arial Black" pitchFamily="34" charset="0"/>
              </a:rPr>
              <a:t>7</a:t>
            </a:r>
            <a:endParaRPr lang="en-US" sz="1996" dirty="0">
              <a:solidFill>
                <a:srgbClr val="FFFFFF"/>
              </a:solidFill>
              <a:latin typeface="Arial Black" pitchFamily="34" charset="0"/>
            </a:endParaRPr>
          </a:p>
        </p:txBody>
      </p:sp>
      <p:sp>
        <p:nvSpPr>
          <p:cNvPr id="9" name="AutoShape 3"/>
          <p:cNvSpPr>
            <a:spLocks noChangeArrowheads="1"/>
          </p:cNvSpPr>
          <p:nvPr/>
        </p:nvSpPr>
        <p:spPr bwMode="auto">
          <a:xfrm>
            <a:off x="971600" y="5025735"/>
            <a:ext cx="5834880" cy="819360"/>
          </a:xfrm>
          <a:prstGeom prst="roundRect">
            <a:avLst>
              <a:gd name="adj" fmla="val 11741"/>
            </a:avLst>
          </a:prstGeom>
          <a:solidFill>
            <a:schemeClr val="accent6">
              <a:lumMod val="75000"/>
            </a:schemeClr>
          </a:solidFill>
          <a:ln>
            <a:noFill/>
          </a:ln>
          <a:effectLst/>
          <a:extLst/>
        </p:spPr>
        <p:txBody>
          <a:bodyPr lIns="89802" tIns="48983" rIns="89802" bIns="48983" anchor="ctr"/>
          <a:lstStyle/>
          <a:p>
            <a:pPr algn="ctr" rtl="1">
              <a:tabLst>
                <a:tab pos="656650" algn="l"/>
                <a:tab pos="1313299" algn="l"/>
                <a:tab pos="1969949" algn="l"/>
                <a:tab pos="2626599" algn="l"/>
                <a:tab pos="3283248" algn="l"/>
                <a:tab pos="3939898" algn="l"/>
                <a:tab pos="4596548" algn="l"/>
                <a:tab pos="5253198" algn="l"/>
              </a:tabLst>
            </a:pPr>
            <a:r>
              <a:rPr lang="ar-EG" sz="1996" dirty="0">
                <a:solidFill>
                  <a:srgbClr val="FFFFFF"/>
                </a:solidFill>
              </a:rPr>
              <a:t>	</a:t>
            </a:r>
            <a:r>
              <a:rPr lang="ar-EG" sz="2177" b="1" dirty="0">
                <a:solidFill>
                  <a:srgbClr val="FFFFFF"/>
                </a:solidFill>
              </a:rPr>
              <a:t>ما التحضيرات التى يتعين على القيام بها قبل المخاطرة؟</a:t>
            </a:r>
            <a:endParaRPr lang="en-US" sz="2177" b="1" dirty="0">
              <a:solidFill>
                <a:srgbClr val="FFFFFF"/>
              </a:solidFill>
            </a:endParaRPr>
          </a:p>
        </p:txBody>
      </p:sp>
      <p:sp>
        <p:nvSpPr>
          <p:cNvPr id="10" name="AutoShape 7"/>
          <p:cNvSpPr>
            <a:spLocks noChangeArrowheads="1"/>
          </p:cNvSpPr>
          <p:nvPr/>
        </p:nvSpPr>
        <p:spPr bwMode="auto">
          <a:xfrm>
            <a:off x="7345828" y="5040134"/>
            <a:ext cx="832320" cy="822240"/>
          </a:xfrm>
          <a:prstGeom prst="roundRect">
            <a:avLst>
              <a:gd name="adj" fmla="val 16667"/>
            </a:avLst>
          </a:prstGeom>
          <a:solidFill>
            <a:schemeClr val="accent6">
              <a:lumMod val="75000"/>
            </a:schemeClr>
          </a:solidFill>
          <a:ln>
            <a:noFill/>
          </a:ln>
          <a:effectLst/>
          <a:extLst/>
        </p:spPr>
        <p:txBody>
          <a:bodyPr lIns="89802" tIns="48983" rIns="89802" bIns="48983" anchor="ctr"/>
          <a:lstStyle/>
          <a:p>
            <a:pPr algn="ctr">
              <a:lnSpc>
                <a:spcPct val="118000"/>
              </a:lnSpc>
              <a:tabLst>
                <a:tab pos="656650" algn="l"/>
              </a:tabLst>
            </a:pPr>
            <a:r>
              <a:rPr lang="en-US" sz="1996" dirty="0" smtClean="0">
                <a:solidFill>
                  <a:srgbClr val="FFFFFF"/>
                </a:solidFill>
                <a:latin typeface="Arial Black" pitchFamily="34" charset="0"/>
              </a:rPr>
              <a:t>8</a:t>
            </a:r>
            <a:endParaRPr lang="en-US" sz="1996" dirty="0">
              <a:solidFill>
                <a:srgbClr val="FFFFFF"/>
              </a:solidFill>
              <a:latin typeface="Arial Black" pitchFamily="34" charset="0"/>
            </a:endParaRPr>
          </a:p>
        </p:txBody>
      </p:sp>
    </p:spTree>
    <p:extLst>
      <p:ext uri="{BB962C8B-B14F-4D97-AF65-F5344CB8AC3E}">
        <p14:creationId xmlns:p14="http://schemas.microsoft.com/office/powerpoint/2010/main" val="1252957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1000"/>
                                        <p:tgtEl>
                                          <p:spTgt spid="10"/>
                                        </p:tgtEl>
                                      </p:cBhvr>
                                    </p:animEffect>
                                    <p:anim calcmode="lin" valueType="num">
                                      <p:cBhvr>
                                        <p:cTn id="44" dur="1000" fill="hold"/>
                                        <p:tgtEl>
                                          <p:spTgt spid="10"/>
                                        </p:tgtEl>
                                        <p:attrNameLst>
                                          <p:attrName>ppt_x</p:attrName>
                                        </p:attrNameLst>
                                      </p:cBhvr>
                                      <p:tavLst>
                                        <p:tav tm="0">
                                          <p:val>
                                            <p:strVal val="#ppt_x"/>
                                          </p:val>
                                        </p:tav>
                                        <p:tav tm="100000">
                                          <p:val>
                                            <p:strVal val="#ppt_x"/>
                                          </p:val>
                                        </p:tav>
                                      </p:tavLst>
                                    </p:anim>
                                    <p:anim calcmode="lin" valueType="num">
                                      <p:cBhvr>
                                        <p:cTn id="45" dur="1000" fill="hold"/>
                                        <p:tgtEl>
                                          <p:spTgt spid="10"/>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fade">
                                      <p:cBhvr>
                                        <p:cTn id="48" dur="1000"/>
                                        <p:tgtEl>
                                          <p:spTgt spid="9"/>
                                        </p:tgtEl>
                                      </p:cBhvr>
                                    </p:animEffect>
                                    <p:anim calcmode="lin" valueType="num">
                                      <p:cBhvr>
                                        <p:cTn id="49" dur="1000" fill="hold"/>
                                        <p:tgtEl>
                                          <p:spTgt spid="9"/>
                                        </p:tgtEl>
                                        <p:attrNameLst>
                                          <p:attrName>ppt_x</p:attrName>
                                        </p:attrNameLst>
                                      </p:cBhvr>
                                      <p:tavLst>
                                        <p:tav tm="0">
                                          <p:val>
                                            <p:strVal val="#ppt_x"/>
                                          </p:val>
                                        </p:tav>
                                        <p:tav tm="100000">
                                          <p:val>
                                            <p:strVal val="#ppt_x"/>
                                          </p:val>
                                        </p:tav>
                                      </p:tavLst>
                                    </p:anim>
                                    <p:anim calcmode="lin" valueType="num">
                                      <p:cBhvr>
                                        <p:cTn id="5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عناصر المشروع الصغير</a:t>
            </a:r>
            <a:endParaRPr lang="ar-EG" sz="3200" b="1" dirty="0">
              <a:solidFill>
                <a:schemeClr val="bg1"/>
              </a:solidFill>
            </a:endParaRPr>
          </a:p>
        </p:txBody>
      </p:sp>
      <p:sp>
        <p:nvSpPr>
          <p:cNvPr id="4" name="Freeform 3"/>
          <p:cNvSpPr/>
          <p:nvPr/>
        </p:nvSpPr>
        <p:spPr>
          <a:xfrm>
            <a:off x="6232421" y="2030017"/>
            <a:ext cx="2438389" cy="1820206"/>
          </a:xfrm>
          <a:custGeom>
            <a:avLst/>
            <a:gdLst>
              <a:gd name="connsiteX0" fmla="*/ 145616 w 2438389"/>
              <a:gd name="connsiteY0" fmla="*/ 0 h 1820206"/>
              <a:gd name="connsiteX1" fmla="*/ 2292773 w 2438389"/>
              <a:gd name="connsiteY1" fmla="*/ 0 h 1820206"/>
              <a:gd name="connsiteX2" fmla="*/ 2438389 w 2438389"/>
              <a:gd name="connsiteY2" fmla="*/ 145616 h 1820206"/>
              <a:gd name="connsiteX3" fmla="*/ 2438389 w 2438389"/>
              <a:gd name="connsiteY3" fmla="*/ 1820206 h 1820206"/>
              <a:gd name="connsiteX4" fmla="*/ 2438389 w 2438389"/>
              <a:gd name="connsiteY4" fmla="*/ 1820206 h 1820206"/>
              <a:gd name="connsiteX5" fmla="*/ 0 w 2438389"/>
              <a:gd name="connsiteY5" fmla="*/ 1820206 h 1820206"/>
              <a:gd name="connsiteX6" fmla="*/ 0 w 2438389"/>
              <a:gd name="connsiteY6" fmla="*/ 1820206 h 1820206"/>
              <a:gd name="connsiteX7" fmla="*/ 0 w 2438389"/>
              <a:gd name="connsiteY7" fmla="*/ 145616 h 1820206"/>
              <a:gd name="connsiteX8" fmla="*/ 145616 w 2438389"/>
              <a:gd name="connsiteY8" fmla="*/ 0 h 182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389" h="1820206">
                <a:moveTo>
                  <a:pt x="145616" y="0"/>
                </a:moveTo>
                <a:lnTo>
                  <a:pt x="2292773" y="0"/>
                </a:lnTo>
                <a:cubicBezTo>
                  <a:pt x="2373194" y="0"/>
                  <a:pt x="2438389" y="65195"/>
                  <a:pt x="2438389" y="145616"/>
                </a:cubicBezTo>
                <a:lnTo>
                  <a:pt x="2438389" y="1820206"/>
                </a:lnTo>
                <a:lnTo>
                  <a:pt x="2438389" y="1820206"/>
                </a:lnTo>
                <a:lnTo>
                  <a:pt x="0" y="1820206"/>
                </a:lnTo>
                <a:lnTo>
                  <a:pt x="0" y="1820206"/>
                </a:lnTo>
                <a:lnTo>
                  <a:pt x="0" y="145616"/>
                </a:lnTo>
                <a:cubicBezTo>
                  <a:pt x="0" y="65195"/>
                  <a:pt x="65195" y="0"/>
                  <a:pt x="145616" y="0"/>
                </a:cubicBezTo>
                <a:close/>
              </a:path>
            </a:pathLst>
          </a:custGeom>
        </p:spPr>
        <p:style>
          <a:lnRef idx="2">
            <a:schemeClr val="accent2">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3130" tIns="134090" rIns="73130" bIns="30480" numCol="1" spcCol="1270" anchor="t" anchorCtr="0">
            <a:noAutofit/>
          </a:bodyPr>
          <a:lstStyle/>
          <a:p>
            <a:pPr marL="228600" lvl="1" indent="-228600" algn="ctr" defTabSz="1066800" rtl="1">
              <a:lnSpc>
                <a:spcPct val="90000"/>
              </a:lnSpc>
              <a:spcBef>
                <a:spcPct val="0"/>
              </a:spcBef>
              <a:spcAft>
                <a:spcPct val="15000"/>
              </a:spcAft>
              <a:buChar char="••"/>
            </a:pPr>
            <a:endParaRPr lang="ar-EG" sz="2400" kern="1200" dirty="0"/>
          </a:p>
          <a:p>
            <a:pPr marL="228600" lvl="1" indent="-228600" algn="ctr" defTabSz="1066800" rtl="1">
              <a:lnSpc>
                <a:spcPct val="90000"/>
              </a:lnSpc>
              <a:spcBef>
                <a:spcPct val="0"/>
              </a:spcBef>
              <a:spcAft>
                <a:spcPct val="15000"/>
              </a:spcAft>
              <a:buChar char="••"/>
            </a:pPr>
            <a:r>
              <a:rPr lang="ar-EG" sz="2400" kern="1200" dirty="0" smtClean="0"/>
              <a:t>وتسمى التكاليف أو الاستثمارات أو مدخلات المشروع</a:t>
            </a:r>
            <a:endParaRPr lang="ar-EG" sz="2400" kern="1200" dirty="0"/>
          </a:p>
        </p:txBody>
      </p:sp>
      <p:sp>
        <p:nvSpPr>
          <p:cNvPr id="5" name="Freeform 4"/>
          <p:cNvSpPr/>
          <p:nvPr/>
        </p:nvSpPr>
        <p:spPr>
          <a:xfrm>
            <a:off x="6232421" y="3850223"/>
            <a:ext cx="2438389" cy="782688"/>
          </a:xfrm>
          <a:custGeom>
            <a:avLst/>
            <a:gdLst>
              <a:gd name="connsiteX0" fmla="*/ 0 w 2438389"/>
              <a:gd name="connsiteY0" fmla="*/ 0 h 782688"/>
              <a:gd name="connsiteX1" fmla="*/ 2438389 w 2438389"/>
              <a:gd name="connsiteY1" fmla="*/ 0 h 782688"/>
              <a:gd name="connsiteX2" fmla="*/ 2438389 w 2438389"/>
              <a:gd name="connsiteY2" fmla="*/ 782688 h 782688"/>
              <a:gd name="connsiteX3" fmla="*/ 0 w 2438389"/>
              <a:gd name="connsiteY3" fmla="*/ 782688 h 782688"/>
              <a:gd name="connsiteX4" fmla="*/ 0 w 2438389"/>
              <a:gd name="connsiteY4" fmla="*/ 0 h 7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389" h="782688">
                <a:moveTo>
                  <a:pt x="0" y="0"/>
                </a:moveTo>
                <a:lnTo>
                  <a:pt x="2438389" y="0"/>
                </a:lnTo>
                <a:lnTo>
                  <a:pt x="2438389" y="782688"/>
                </a:lnTo>
                <a:lnTo>
                  <a:pt x="0" y="782688"/>
                </a:lnTo>
                <a:lnTo>
                  <a:pt x="0" y="0"/>
                </a:lnTo>
                <a:close/>
              </a:path>
            </a:pathLst>
          </a:custGeom>
          <a:solidFill>
            <a:srgbClr val="00B0F0"/>
          </a:solidFill>
        </p:spPr>
        <p:style>
          <a:lnRef idx="2">
            <a:schemeClr val="accent2">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812653" tIns="0" rIns="30481" bIns="0" numCol="1" spcCol="1270" anchor="ctr" anchorCtr="0">
            <a:noAutofit/>
          </a:bodyPr>
          <a:lstStyle/>
          <a:p>
            <a:pPr lvl="0" algn="ctr" defTabSz="1066800" rtl="1">
              <a:lnSpc>
                <a:spcPct val="90000"/>
              </a:lnSpc>
              <a:spcBef>
                <a:spcPct val="0"/>
              </a:spcBef>
              <a:spcAft>
                <a:spcPct val="35000"/>
              </a:spcAft>
            </a:pPr>
            <a:r>
              <a:rPr lang="ar-EG" sz="2400" kern="1200" dirty="0" smtClean="0"/>
              <a:t>تدفقات نقدية خارجة</a:t>
            </a:r>
            <a:endParaRPr lang="ar-EG" sz="2400" kern="1200" dirty="0"/>
          </a:p>
        </p:txBody>
      </p:sp>
      <p:sp>
        <p:nvSpPr>
          <p:cNvPr id="6" name="Oval 5"/>
          <p:cNvSpPr/>
          <p:nvPr/>
        </p:nvSpPr>
        <p:spPr>
          <a:xfrm>
            <a:off x="6031220" y="3974546"/>
            <a:ext cx="853436" cy="853436"/>
          </a:xfrm>
          <a:prstGeom prst="ellipse">
            <a:avLst/>
          </a:prstGeom>
          <a:blipFill rotWithShape="1">
            <a:blip r:embed="rId2" cstate="print"/>
            <a:stretch>
              <a:fillRect/>
            </a:stretch>
          </a:blipFill>
        </p:spPr>
        <p:style>
          <a:lnRef idx="2">
            <a:schemeClr val="accent2">
              <a:tint val="40000"/>
              <a:alpha val="90000"/>
              <a:hueOff val="0"/>
              <a:satOff val="0"/>
              <a:lumOff val="0"/>
              <a:alphaOff val="0"/>
            </a:schemeClr>
          </a:lnRef>
          <a:fillRef idx="1">
            <a:scrgbClr r="0" g="0" b="0"/>
          </a:fillRef>
          <a:effectRef idx="0">
            <a:schemeClr val="accent2">
              <a:tint val="40000"/>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3381397" y="2030017"/>
            <a:ext cx="2438389" cy="1820206"/>
          </a:xfrm>
          <a:custGeom>
            <a:avLst/>
            <a:gdLst>
              <a:gd name="connsiteX0" fmla="*/ 145616 w 2438389"/>
              <a:gd name="connsiteY0" fmla="*/ 0 h 1820206"/>
              <a:gd name="connsiteX1" fmla="*/ 2292773 w 2438389"/>
              <a:gd name="connsiteY1" fmla="*/ 0 h 1820206"/>
              <a:gd name="connsiteX2" fmla="*/ 2438389 w 2438389"/>
              <a:gd name="connsiteY2" fmla="*/ 145616 h 1820206"/>
              <a:gd name="connsiteX3" fmla="*/ 2438389 w 2438389"/>
              <a:gd name="connsiteY3" fmla="*/ 1820206 h 1820206"/>
              <a:gd name="connsiteX4" fmla="*/ 2438389 w 2438389"/>
              <a:gd name="connsiteY4" fmla="*/ 1820206 h 1820206"/>
              <a:gd name="connsiteX5" fmla="*/ 0 w 2438389"/>
              <a:gd name="connsiteY5" fmla="*/ 1820206 h 1820206"/>
              <a:gd name="connsiteX6" fmla="*/ 0 w 2438389"/>
              <a:gd name="connsiteY6" fmla="*/ 1820206 h 1820206"/>
              <a:gd name="connsiteX7" fmla="*/ 0 w 2438389"/>
              <a:gd name="connsiteY7" fmla="*/ 145616 h 1820206"/>
              <a:gd name="connsiteX8" fmla="*/ 145616 w 2438389"/>
              <a:gd name="connsiteY8" fmla="*/ 0 h 182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389" h="1820206">
                <a:moveTo>
                  <a:pt x="145616" y="0"/>
                </a:moveTo>
                <a:lnTo>
                  <a:pt x="2292773" y="0"/>
                </a:lnTo>
                <a:cubicBezTo>
                  <a:pt x="2373194" y="0"/>
                  <a:pt x="2438389" y="65195"/>
                  <a:pt x="2438389" y="145616"/>
                </a:cubicBezTo>
                <a:lnTo>
                  <a:pt x="2438389" y="1820206"/>
                </a:lnTo>
                <a:lnTo>
                  <a:pt x="2438389" y="1820206"/>
                </a:lnTo>
                <a:lnTo>
                  <a:pt x="0" y="1820206"/>
                </a:lnTo>
                <a:lnTo>
                  <a:pt x="0" y="1820206"/>
                </a:lnTo>
                <a:lnTo>
                  <a:pt x="0" y="145616"/>
                </a:lnTo>
                <a:cubicBezTo>
                  <a:pt x="0" y="65195"/>
                  <a:pt x="65195" y="0"/>
                  <a:pt x="145616" y="0"/>
                </a:cubicBezTo>
                <a:close/>
              </a:path>
            </a:pathLst>
          </a:custGeom>
        </p:spPr>
        <p:style>
          <a:lnRef idx="2">
            <a:schemeClr val="accent3">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6620" tIns="84560" rIns="56620" bIns="13970" numCol="1" spcCol="1270" anchor="t" anchorCtr="0">
            <a:noAutofit/>
          </a:bodyPr>
          <a:lstStyle/>
          <a:p>
            <a:pPr marL="57150" lvl="1" indent="-57150" algn="ctr" defTabSz="488950" rtl="1">
              <a:lnSpc>
                <a:spcPct val="90000"/>
              </a:lnSpc>
              <a:spcBef>
                <a:spcPct val="0"/>
              </a:spcBef>
              <a:spcAft>
                <a:spcPct val="15000"/>
              </a:spcAft>
              <a:buChar char="••"/>
            </a:pPr>
            <a:endParaRPr lang="ar-EG" sz="1100" kern="1200" dirty="0"/>
          </a:p>
          <a:p>
            <a:pPr marL="228600" lvl="1" indent="-228600" algn="ctr" defTabSz="1066800" rtl="1">
              <a:lnSpc>
                <a:spcPct val="90000"/>
              </a:lnSpc>
              <a:spcBef>
                <a:spcPct val="0"/>
              </a:spcBef>
              <a:spcAft>
                <a:spcPct val="15000"/>
              </a:spcAft>
              <a:buChar char="••"/>
            </a:pPr>
            <a:r>
              <a:rPr lang="ar-EG" sz="2400" kern="1200" dirty="0" smtClean="0"/>
              <a:t>وتسمى المنافع أو العوائد أو منتجات المشروع أو مخرجاته</a:t>
            </a:r>
            <a:endParaRPr lang="ar-EG" sz="2400" kern="1200" dirty="0"/>
          </a:p>
        </p:txBody>
      </p:sp>
      <p:sp>
        <p:nvSpPr>
          <p:cNvPr id="8" name="Freeform 7"/>
          <p:cNvSpPr/>
          <p:nvPr/>
        </p:nvSpPr>
        <p:spPr>
          <a:xfrm>
            <a:off x="3381397" y="3850223"/>
            <a:ext cx="2438389" cy="782688"/>
          </a:xfrm>
          <a:custGeom>
            <a:avLst/>
            <a:gdLst>
              <a:gd name="connsiteX0" fmla="*/ 0 w 2438389"/>
              <a:gd name="connsiteY0" fmla="*/ 0 h 782688"/>
              <a:gd name="connsiteX1" fmla="*/ 2438389 w 2438389"/>
              <a:gd name="connsiteY1" fmla="*/ 0 h 782688"/>
              <a:gd name="connsiteX2" fmla="*/ 2438389 w 2438389"/>
              <a:gd name="connsiteY2" fmla="*/ 782688 h 782688"/>
              <a:gd name="connsiteX3" fmla="*/ 0 w 2438389"/>
              <a:gd name="connsiteY3" fmla="*/ 782688 h 782688"/>
              <a:gd name="connsiteX4" fmla="*/ 0 w 2438389"/>
              <a:gd name="connsiteY4" fmla="*/ 0 h 7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389" h="782688">
                <a:moveTo>
                  <a:pt x="0" y="0"/>
                </a:moveTo>
                <a:lnTo>
                  <a:pt x="2438389" y="0"/>
                </a:lnTo>
                <a:lnTo>
                  <a:pt x="2438389" y="782688"/>
                </a:lnTo>
                <a:lnTo>
                  <a:pt x="0" y="782688"/>
                </a:lnTo>
                <a:lnTo>
                  <a:pt x="0" y="0"/>
                </a:lnTo>
                <a:close/>
              </a:path>
            </a:pathLst>
          </a:custGeom>
          <a:solidFill>
            <a:srgbClr val="00B050"/>
          </a:solidFill>
        </p:spPr>
        <p:style>
          <a:lnRef idx="2">
            <a:schemeClr val="accent3">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txBody>
          <a:bodyPr spcFirstLastPara="0" vert="horz" wrap="square" lIns="812654" tIns="0" rIns="30480" bIns="0" numCol="1" spcCol="1270" anchor="ctr" anchorCtr="0">
            <a:noAutofit/>
          </a:bodyPr>
          <a:lstStyle/>
          <a:p>
            <a:pPr lvl="0" algn="ctr" defTabSz="1066800" rtl="1">
              <a:lnSpc>
                <a:spcPct val="90000"/>
              </a:lnSpc>
              <a:spcBef>
                <a:spcPct val="0"/>
              </a:spcBef>
              <a:spcAft>
                <a:spcPct val="35000"/>
              </a:spcAft>
            </a:pPr>
            <a:r>
              <a:rPr lang="ar-EG" sz="2400" kern="1200" dirty="0" smtClean="0"/>
              <a:t>تدفقات نقدية داخلة </a:t>
            </a:r>
            <a:endParaRPr lang="ar-EG" sz="2400" kern="1200" dirty="0"/>
          </a:p>
        </p:txBody>
      </p:sp>
      <p:sp>
        <p:nvSpPr>
          <p:cNvPr id="9" name="Oval 8"/>
          <p:cNvSpPr/>
          <p:nvPr/>
        </p:nvSpPr>
        <p:spPr>
          <a:xfrm>
            <a:off x="3180197" y="3974546"/>
            <a:ext cx="853436" cy="853436"/>
          </a:xfrm>
          <a:prstGeom prst="ellipse">
            <a:avLst/>
          </a:prstGeom>
          <a:blipFill rotWithShape="1">
            <a:blip r:embed="rId3" cstate="print"/>
            <a:stretch>
              <a:fillRect/>
            </a:stretch>
          </a:blipFill>
        </p:spPr>
        <p:style>
          <a:lnRef idx="2">
            <a:schemeClr val="accent3">
              <a:tint val="40000"/>
              <a:alpha val="90000"/>
              <a:hueOff val="0"/>
              <a:satOff val="0"/>
              <a:lumOff val="0"/>
              <a:alphaOff val="0"/>
            </a:schemeClr>
          </a:lnRef>
          <a:fillRef idx="1">
            <a:scrgbClr r="0" g="0" b="0"/>
          </a:fillRef>
          <a:effectRef idx="0">
            <a:schemeClr val="accent3">
              <a:tint val="40000"/>
              <a:alpha val="90000"/>
              <a:hueOff val="0"/>
              <a:satOff val="0"/>
              <a:lumOff val="0"/>
              <a:alphaOff val="0"/>
            </a:schemeClr>
          </a:effectRef>
          <a:fontRef idx="minor">
            <a:schemeClr val="dk1">
              <a:hueOff val="0"/>
              <a:satOff val="0"/>
              <a:lumOff val="0"/>
              <a:alphaOff val="0"/>
            </a:schemeClr>
          </a:fontRef>
        </p:style>
      </p:sp>
      <p:sp>
        <p:nvSpPr>
          <p:cNvPr id="10" name="Freeform 9"/>
          <p:cNvSpPr/>
          <p:nvPr/>
        </p:nvSpPr>
        <p:spPr>
          <a:xfrm>
            <a:off x="530374" y="2030017"/>
            <a:ext cx="2438389" cy="1820206"/>
          </a:xfrm>
          <a:custGeom>
            <a:avLst/>
            <a:gdLst>
              <a:gd name="connsiteX0" fmla="*/ 145616 w 2438389"/>
              <a:gd name="connsiteY0" fmla="*/ 0 h 1820206"/>
              <a:gd name="connsiteX1" fmla="*/ 2292773 w 2438389"/>
              <a:gd name="connsiteY1" fmla="*/ 0 h 1820206"/>
              <a:gd name="connsiteX2" fmla="*/ 2438389 w 2438389"/>
              <a:gd name="connsiteY2" fmla="*/ 145616 h 1820206"/>
              <a:gd name="connsiteX3" fmla="*/ 2438389 w 2438389"/>
              <a:gd name="connsiteY3" fmla="*/ 1820206 h 1820206"/>
              <a:gd name="connsiteX4" fmla="*/ 2438389 w 2438389"/>
              <a:gd name="connsiteY4" fmla="*/ 1820206 h 1820206"/>
              <a:gd name="connsiteX5" fmla="*/ 0 w 2438389"/>
              <a:gd name="connsiteY5" fmla="*/ 1820206 h 1820206"/>
              <a:gd name="connsiteX6" fmla="*/ 0 w 2438389"/>
              <a:gd name="connsiteY6" fmla="*/ 1820206 h 1820206"/>
              <a:gd name="connsiteX7" fmla="*/ 0 w 2438389"/>
              <a:gd name="connsiteY7" fmla="*/ 145616 h 1820206"/>
              <a:gd name="connsiteX8" fmla="*/ 145616 w 2438389"/>
              <a:gd name="connsiteY8" fmla="*/ 0 h 182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389" h="1820206">
                <a:moveTo>
                  <a:pt x="145616" y="0"/>
                </a:moveTo>
                <a:lnTo>
                  <a:pt x="2292773" y="0"/>
                </a:lnTo>
                <a:cubicBezTo>
                  <a:pt x="2373194" y="0"/>
                  <a:pt x="2438389" y="65195"/>
                  <a:pt x="2438389" y="145616"/>
                </a:cubicBezTo>
                <a:lnTo>
                  <a:pt x="2438389" y="1820206"/>
                </a:lnTo>
                <a:lnTo>
                  <a:pt x="2438389" y="1820206"/>
                </a:lnTo>
                <a:lnTo>
                  <a:pt x="0" y="1820206"/>
                </a:lnTo>
                <a:lnTo>
                  <a:pt x="0" y="1820206"/>
                </a:lnTo>
                <a:lnTo>
                  <a:pt x="0" y="145616"/>
                </a:lnTo>
                <a:cubicBezTo>
                  <a:pt x="0" y="65195"/>
                  <a:pt x="65195" y="0"/>
                  <a:pt x="145616" y="0"/>
                </a:cubicBezTo>
                <a:close/>
              </a:path>
            </a:pathLst>
          </a:custGeom>
        </p:spPr>
        <p:style>
          <a:lnRef idx="2">
            <a:schemeClr val="accent4">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3130" tIns="134090" rIns="73130" bIns="30480" numCol="1" spcCol="1270" anchor="t" anchorCtr="0">
            <a:noAutofit/>
          </a:bodyPr>
          <a:lstStyle/>
          <a:p>
            <a:pPr marL="228600" lvl="1" indent="-228600" algn="ctr" defTabSz="1066800" rtl="1">
              <a:lnSpc>
                <a:spcPct val="90000"/>
              </a:lnSpc>
              <a:spcBef>
                <a:spcPct val="0"/>
              </a:spcBef>
              <a:spcAft>
                <a:spcPct val="15000"/>
              </a:spcAft>
              <a:buChar char="••"/>
            </a:pPr>
            <a:endParaRPr lang="ar-EG" sz="2400" kern="1200" dirty="0"/>
          </a:p>
          <a:p>
            <a:pPr marL="171450" lvl="1" indent="-171450" algn="ctr" defTabSz="800100" rtl="1">
              <a:lnSpc>
                <a:spcPct val="90000"/>
              </a:lnSpc>
              <a:spcBef>
                <a:spcPct val="0"/>
              </a:spcBef>
              <a:spcAft>
                <a:spcPct val="15000"/>
              </a:spcAft>
              <a:buChar char="••"/>
            </a:pPr>
            <a:endParaRPr lang="ar-EG" sz="1800" kern="1200" dirty="0"/>
          </a:p>
          <a:p>
            <a:pPr marL="228600" lvl="1" indent="-228600" algn="ctr" defTabSz="1066800" rtl="1">
              <a:lnSpc>
                <a:spcPct val="90000"/>
              </a:lnSpc>
              <a:spcBef>
                <a:spcPct val="0"/>
              </a:spcBef>
              <a:spcAft>
                <a:spcPct val="15000"/>
              </a:spcAft>
              <a:buChar char="••"/>
            </a:pPr>
            <a:r>
              <a:rPr lang="ar-EG" sz="2400" kern="1200" dirty="0" smtClean="0"/>
              <a:t>تمثل عمر المشروع</a:t>
            </a:r>
            <a:endParaRPr lang="ar-EG" sz="2400" kern="1200" dirty="0"/>
          </a:p>
        </p:txBody>
      </p:sp>
      <p:sp>
        <p:nvSpPr>
          <p:cNvPr id="11" name="Freeform 10"/>
          <p:cNvSpPr/>
          <p:nvPr/>
        </p:nvSpPr>
        <p:spPr>
          <a:xfrm>
            <a:off x="530374" y="3850223"/>
            <a:ext cx="2438389" cy="782688"/>
          </a:xfrm>
          <a:custGeom>
            <a:avLst/>
            <a:gdLst>
              <a:gd name="connsiteX0" fmla="*/ 0 w 2438389"/>
              <a:gd name="connsiteY0" fmla="*/ 0 h 782688"/>
              <a:gd name="connsiteX1" fmla="*/ 2438389 w 2438389"/>
              <a:gd name="connsiteY1" fmla="*/ 0 h 782688"/>
              <a:gd name="connsiteX2" fmla="*/ 2438389 w 2438389"/>
              <a:gd name="connsiteY2" fmla="*/ 782688 h 782688"/>
              <a:gd name="connsiteX3" fmla="*/ 0 w 2438389"/>
              <a:gd name="connsiteY3" fmla="*/ 782688 h 782688"/>
              <a:gd name="connsiteX4" fmla="*/ 0 w 2438389"/>
              <a:gd name="connsiteY4" fmla="*/ 0 h 7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389" h="782688">
                <a:moveTo>
                  <a:pt x="0" y="0"/>
                </a:moveTo>
                <a:lnTo>
                  <a:pt x="2438389" y="0"/>
                </a:lnTo>
                <a:lnTo>
                  <a:pt x="2438389" y="782688"/>
                </a:lnTo>
                <a:lnTo>
                  <a:pt x="0" y="782688"/>
                </a:lnTo>
                <a:lnTo>
                  <a:pt x="0" y="0"/>
                </a:lnTo>
                <a:close/>
              </a:path>
            </a:pathLst>
          </a:custGeom>
          <a:solidFill>
            <a:srgbClr val="6A6506"/>
          </a:solidFill>
        </p:spPr>
        <p:style>
          <a:lnRef idx="2">
            <a:schemeClr val="accent4">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812653" tIns="0" rIns="30481" bIns="0" numCol="1" spcCol="1270" anchor="ctr" anchorCtr="0">
            <a:noAutofit/>
          </a:bodyPr>
          <a:lstStyle/>
          <a:p>
            <a:pPr lvl="0" algn="ctr" defTabSz="1066800" rtl="1">
              <a:lnSpc>
                <a:spcPct val="90000"/>
              </a:lnSpc>
              <a:spcBef>
                <a:spcPct val="0"/>
              </a:spcBef>
              <a:spcAft>
                <a:spcPct val="35000"/>
              </a:spcAft>
            </a:pPr>
            <a:r>
              <a:rPr lang="ar-EG" sz="2400" kern="1200" dirty="0" smtClean="0"/>
              <a:t>فترة زمنية معينة </a:t>
            </a:r>
            <a:endParaRPr lang="ar-EG" sz="2400" kern="1200" dirty="0"/>
          </a:p>
        </p:txBody>
      </p:sp>
      <p:sp>
        <p:nvSpPr>
          <p:cNvPr id="12" name="Oval 11"/>
          <p:cNvSpPr/>
          <p:nvPr/>
        </p:nvSpPr>
        <p:spPr>
          <a:xfrm>
            <a:off x="329173" y="3974546"/>
            <a:ext cx="853436" cy="853436"/>
          </a:xfrm>
          <a:prstGeom prst="ellipse">
            <a:avLst/>
          </a:prstGeom>
          <a:blipFill rotWithShape="1">
            <a:blip r:embed="rId4" cstate="print"/>
            <a:stretch>
              <a:fillRect/>
            </a:stretch>
          </a:blipFill>
        </p:spPr>
        <p:style>
          <a:lnRef idx="2">
            <a:schemeClr val="accent4">
              <a:tint val="40000"/>
              <a:alpha val="90000"/>
              <a:hueOff val="0"/>
              <a:satOff val="0"/>
              <a:lumOff val="0"/>
              <a:alphaOff val="0"/>
            </a:schemeClr>
          </a:lnRef>
          <a:fillRef idx="1">
            <a:scrgbClr r="0" g="0" b="0"/>
          </a:fillRef>
          <a:effectRef idx="0">
            <a:schemeClr val="accent4">
              <a:tint val="40000"/>
              <a:alpha val="9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492186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arn(inVertical)">
                                      <p:cBhvr>
                                        <p:cTn id="22" dur="500"/>
                                        <p:tgtEl>
                                          <p:spTgt spid="8"/>
                                        </p:tgtEl>
                                      </p:cBhvr>
                                    </p:animEffect>
                                  </p:childTnLst>
                                </p:cTn>
                              </p:par>
                              <p:par>
                                <p:cTn id="23" presetID="16" presetClass="entr" presetSubtype="21"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0"/>
                                        <p:tgtEl>
                                          <p:spTgt spid="7"/>
                                        </p:tgtEl>
                                      </p:cBhvr>
                                    </p:animEffect>
                                    <p:anim calcmode="lin" valueType="num">
                                      <p:cBhvr>
                                        <p:cTn id="31" dur="1000" fill="hold"/>
                                        <p:tgtEl>
                                          <p:spTgt spid="7"/>
                                        </p:tgtEl>
                                        <p:attrNameLst>
                                          <p:attrName>ppt_x</p:attrName>
                                        </p:attrNameLst>
                                      </p:cBhvr>
                                      <p:tavLst>
                                        <p:tav tm="0">
                                          <p:val>
                                            <p:strVal val="#ppt_x"/>
                                          </p:val>
                                        </p:tav>
                                        <p:tav tm="100000">
                                          <p:val>
                                            <p:strVal val="#ppt_x"/>
                                          </p:val>
                                        </p:tav>
                                      </p:tavLst>
                                    </p:anim>
                                    <p:anim calcmode="lin" valueType="num">
                                      <p:cBhvr>
                                        <p:cTn id="3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barn(inVertical)">
                                      <p:cBhvr>
                                        <p:cTn id="37" dur="500"/>
                                        <p:tgtEl>
                                          <p:spTgt spid="11"/>
                                        </p:tgtEl>
                                      </p:cBhvr>
                                    </p:animEffect>
                                  </p:childTnLst>
                                </p:cTn>
                              </p:par>
                              <p:par>
                                <p:cTn id="38" presetID="16" presetClass="entr" presetSubtype="21" fill="hold"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barn(inVertical)">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10" grpId="0" animBg="1"/>
      <p:bldP spid="11"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إجراءات تحليل حالة المخاطرة</a:t>
            </a:r>
          </a:p>
        </p:txBody>
      </p:sp>
      <p:sp>
        <p:nvSpPr>
          <p:cNvPr id="4" name="Freeform 3"/>
          <p:cNvSpPr/>
          <p:nvPr/>
        </p:nvSpPr>
        <p:spPr>
          <a:xfrm rot="5400000">
            <a:off x="6672127" y="3743611"/>
            <a:ext cx="4468108" cy="423598"/>
          </a:xfrm>
          <a:custGeom>
            <a:avLst/>
            <a:gdLst>
              <a:gd name="connsiteX0" fmla="*/ 0 w 4468108"/>
              <a:gd name="connsiteY0" fmla="*/ 0 h 423598"/>
              <a:gd name="connsiteX1" fmla="*/ 4468108 w 4468108"/>
              <a:gd name="connsiteY1" fmla="*/ 0 h 423598"/>
              <a:gd name="connsiteX2" fmla="*/ 4468108 w 4468108"/>
              <a:gd name="connsiteY2" fmla="*/ 423598 h 423598"/>
              <a:gd name="connsiteX3" fmla="*/ 0 w 4468108"/>
              <a:gd name="connsiteY3" fmla="*/ 423598 h 423598"/>
              <a:gd name="connsiteX4" fmla="*/ 0 w 4468108"/>
              <a:gd name="connsiteY4" fmla="*/ 0 h 423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8108" h="423598">
                <a:moveTo>
                  <a:pt x="0" y="0"/>
                </a:moveTo>
                <a:lnTo>
                  <a:pt x="4468108" y="0"/>
                </a:lnTo>
                <a:lnTo>
                  <a:pt x="4468108" y="423598"/>
                </a:lnTo>
                <a:lnTo>
                  <a:pt x="0" y="42359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73590" tIns="0" rIns="0" bIns="0"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FF0000"/>
                </a:solidFill>
              </a:rPr>
              <a:t>تحليل (تقييم) المخاطرة:</a:t>
            </a:r>
            <a:endParaRPr lang="ar-EG" sz="2400" b="0" kern="1200" dirty="0">
              <a:solidFill>
                <a:srgbClr val="FF0000"/>
              </a:solidFill>
            </a:endParaRPr>
          </a:p>
        </p:txBody>
      </p:sp>
      <p:sp>
        <p:nvSpPr>
          <p:cNvPr id="5" name="Freeform 4"/>
          <p:cNvSpPr/>
          <p:nvPr/>
        </p:nvSpPr>
        <p:spPr>
          <a:xfrm>
            <a:off x="6582619" y="1681054"/>
            <a:ext cx="2109969" cy="4975730"/>
          </a:xfrm>
          <a:custGeom>
            <a:avLst/>
            <a:gdLst>
              <a:gd name="connsiteX0" fmla="*/ 0 w 2109969"/>
              <a:gd name="connsiteY0" fmla="*/ 0 h 4804378"/>
              <a:gd name="connsiteX1" fmla="*/ 2109969 w 2109969"/>
              <a:gd name="connsiteY1" fmla="*/ 0 h 4804378"/>
              <a:gd name="connsiteX2" fmla="*/ 2109969 w 2109969"/>
              <a:gd name="connsiteY2" fmla="*/ 4804378 h 4804378"/>
              <a:gd name="connsiteX3" fmla="*/ 0 w 2109969"/>
              <a:gd name="connsiteY3" fmla="*/ 4804378 h 4804378"/>
              <a:gd name="connsiteX4" fmla="*/ 0 w 2109969"/>
              <a:gd name="connsiteY4" fmla="*/ 0 h 4804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969" h="4804378">
                <a:moveTo>
                  <a:pt x="0" y="0"/>
                </a:moveTo>
                <a:lnTo>
                  <a:pt x="2109969" y="0"/>
                </a:lnTo>
                <a:lnTo>
                  <a:pt x="2109969" y="4804378"/>
                </a:lnTo>
                <a:lnTo>
                  <a:pt x="0" y="4804378"/>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73590"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تقضى. الخطوة الأولى بتحديد إذا ما كانت المخاطرة موجودة أم لا. فهل ينطوى اختيار خيار حل معين على خسارة محتملة؟ وقد تبرز الحاجة مثلاً، إلى زيادة الإنتاج لتلبية الطلب المتزايد. </a:t>
            </a:r>
            <a:endParaRPr lang="ar-EG" sz="2400" kern="1200" dirty="0"/>
          </a:p>
        </p:txBody>
      </p:sp>
      <p:sp>
        <p:nvSpPr>
          <p:cNvPr id="6" name="Rectangle 5"/>
          <p:cNvSpPr/>
          <p:nvPr/>
        </p:nvSpPr>
        <p:spPr>
          <a:xfrm>
            <a:off x="8270783" y="1162207"/>
            <a:ext cx="847196" cy="847196"/>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rot="5400000">
            <a:off x="3602367" y="3743611"/>
            <a:ext cx="4468108" cy="423598"/>
          </a:xfrm>
          <a:custGeom>
            <a:avLst/>
            <a:gdLst>
              <a:gd name="connsiteX0" fmla="*/ 0 w 4468108"/>
              <a:gd name="connsiteY0" fmla="*/ 0 h 423598"/>
              <a:gd name="connsiteX1" fmla="*/ 4468108 w 4468108"/>
              <a:gd name="connsiteY1" fmla="*/ 0 h 423598"/>
              <a:gd name="connsiteX2" fmla="*/ 4468108 w 4468108"/>
              <a:gd name="connsiteY2" fmla="*/ 423598 h 423598"/>
              <a:gd name="connsiteX3" fmla="*/ 0 w 4468108"/>
              <a:gd name="connsiteY3" fmla="*/ 423598 h 423598"/>
              <a:gd name="connsiteX4" fmla="*/ 0 w 4468108"/>
              <a:gd name="connsiteY4" fmla="*/ 0 h 423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8108" h="423598">
                <a:moveTo>
                  <a:pt x="0" y="0"/>
                </a:moveTo>
                <a:lnTo>
                  <a:pt x="4468108" y="0"/>
                </a:lnTo>
                <a:lnTo>
                  <a:pt x="4468108" y="423598"/>
                </a:lnTo>
                <a:lnTo>
                  <a:pt x="0" y="42359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73590" tIns="0"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تحديد الغايات والأهداف:</a:t>
            </a:r>
            <a:endParaRPr lang="ar-EG" sz="2400" b="1" kern="1200" dirty="0">
              <a:solidFill>
                <a:srgbClr val="FF0000"/>
              </a:solidFill>
            </a:endParaRPr>
          </a:p>
        </p:txBody>
      </p:sp>
      <p:sp>
        <p:nvSpPr>
          <p:cNvPr id="8" name="Freeform 7"/>
          <p:cNvSpPr/>
          <p:nvPr/>
        </p:nvSpPr>
        <p:spPr>
          <a:xfrm>
            <a:off x="3557190" y="1687578"/>
            <a:ext cx="2109969" cy="4969206"/>
          </a:xfrm>
          <a:custGeom>
            <a:avLst/>
            <a:gdLst>
              <a:gd name="connsiteX0" fmla="*/ 0 w 2109969"/>
              <a:gd name="connsiteY0" fmla="*/ 0 h 4830382"/>
              <a:gd name="connsiteX1" fmla="*/ 2109969 w 2109969"/>
              <a:gd name="connsiteY1" fmla="*/ 0 h 4830382"/>
              <a:gd name="connsiteX2" fmla="*/ 2109969 w 2109969"/>
              <a:gd name="connsiteY2" fmla="*/ 4830382 h 4830382"/>
              <a:gd name="connsiteX3" fmla="*/ 0 w 2109969"/>
              <a:gd name="connsiteY3" fmla="*/ 4830382 h 4830382"/>
              <a:gd name="connsiteX4" fmla="*/ 0 w 2109969"/>
              <a:gd name="connsiteY4" fmla="*/ 0 h 483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969" h="4830382">
                <a:moveTo>
                  <a:pt x="0" y="0"/>
                </a:moveTo>
                <a:lnTo>
                  <a:pt x="2109969" y="0"/>
                </a:lnTo>
                <a:lnTo>
                  <a:pt x="2109969" y="4830382"/>
                </a:lnTo>
                <a:lnTo>
                  <a:pt x="0" y="4830382"/>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73590"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تقضى الخطوة التالية بالنظر فى سياسات الشركة وأهدافها. فقد يقضى هدف الشركة بتحقيق نمو بطئ أو ثابت، أو بتحقيق نمو أو عدم تحقيقه فى مجالات إنتاج أخرى.</a:t>
            </a:r>
            <a:endParaRPr lang="ar-EG" sz="2400" kern="1200" dirty="0"/>
          </a:p>
        </p:txBody>
      </p:sp>
      <p:sp>
        <p:nvSpPr>
          <p:cNvPr id="9" name="Rectangle 8"/>
          <p:cNvSpPr/>
          <p:nvPr/>
        </p:nvSpPr>
        <p:spPr>
          <a:xfrm>
            <a:off x="5201023" y="1162207"/>
            <a:ext cx="847196" cy="847196"/>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rot="5400000">
            <a:off x="532607" y="3743611"/>
            <a:ext cx="4468108" cy="423598"/>
          </a:xfrm>
          <a:custGeom>
            <a:avLst/>
            <a:gdLst>
              <a:gd name="connsiteX0" fmla="*/ 0 w 4468108"/>
              <a:gd name="connsiteY0" fmla="*/ 0 h 423598"/>
              <a:gd name="connsiteX1" fmla="*/ 4468108 w 4468108"/>
              <a:gd name="connsiteY1" fmla="*/ 0 h 423598"/>
              <a:gd name="connsiteX2" fmla="*/ 4468108 w 4468108"/>
              <a:gd name="connsiteY2" fmla="*/ 423598 h 423598"/>
              <a:gd name="connsiteX3" fmla="*/ 0 w 4468108"/>
              <a:gd name="connsiteY3" fmla="*/ 423598 h 423598"/>
              <a:gd name="connsiteX4" fmla="*/ 0 w 4468108"/>
              <a:gd name="connsiteY4" fmla="*/ 0 h 423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8108" h="423598">
                <a:moveTo>
                  <a:pt x="0" y="0"/>
                </a:moveTo>
                <a:lnTo>
                  <a:pt x="4468108" y="0"/>
                </a:lnTo>
                <a:lnTo>
                  <a:pt x="4468108" y="423598"/>
                </a:lnTo>
                <a:lnTo>
                  <a:pt x="0" y="42359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73590" tIns="0"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توضيح خيارات الحلول:</a:t>
            </a:r>
            <a:endParaRPr lang="ar-EG" sz="2400" b="1" kern="1200" dirty="0">
              <a:solidFill>
                <a:srgbClr val="FF0000"/>
              </a:solidFill>
            </a:endParaRPr>
          </a:p>
        </p:txBody>
      </p:sp>
      <p:sp>
        <p:nvSpPr>
          <p:cNvPr id="11" name="Freeform 10"/>
          <p:cNvSpPr/>
          <p:nvPr/>
        </p:nvSpPr>
        <p:spPr>
          <a:xfrm>
            <a:off x="459747" y="1671269"/>
            <a:ext cx="2109969" cy="4985515"/>
          </a:xfrm>
          <a:custGeom>
            <a:avLst/>
            <a:gdLst>
              <a:gd name="connsiteX0" fmla="*/ 0 w 2109969"/>
              <a:gd name="connsiteY0" fmla="*/ 0 h 4985515"/>
              <a:gd name="connsiteX1" fmla="*/ 2109969 w 2109969"/>
              <a:gd name="connsiteY1" fmla="*/ 0 h 4985515"/>
              <a:gd name="connsiteX2" fmla="*/ 2109969 w 2109969"/>
              <a:gd name="connsiteY2" fmla="*/ 4985515 h 4985515"/>
              <a:gd name="connsiteX3" fmla="*/ 0 w 2109969"/>
              <a:gd name="connsiteY3" fmla="*/ 4985515 h 4985515"/>
              <a:gd name="connsiteX4" fmla="*/ 0 w 2109969"/>
              <a:gd name="connsiteY4" fmla="*/ 0 h 4985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969" h="4985515">
                <a:moveTo>
                  <a:pt x="0" y="0"/>
                </a:moveTo>
                <a:lnTo>
                  <a:pt x="2109969" y="0"/>
                </a:lnTo>
                <a:lnTo>
                  <a:pt x="2109969" y="4985515"/>
                </a:lnTo>
                <a:lnTo>
                  <a:pt x="0" y="4985515"/>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73590"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بما أن درجة المخاطرة(أى فى قرار توسيع الإنتاج) تتوافق مع أهداف الشركة إلى حد ما، تقضى الخطوة التالية بدراسة خيارات الحلول المختلفة. وينبغى تفصيل خيارات الحلول هذه بشكل كاف.</a:t>
            </a:r>
            <a:endParaRPr lang="ar-EG" sz="2400" kern="1200" dirty="0"/>
          </a:p>
        </p:txBody>
      </p:sp>
      <p:sp>
        <p:nvSpPr>
          <p:cNvPr id="12" name="Rectangle 11"/>
          <p:cNvSpPr/>
          <p:nvPr/>
        </p:nvSpPr>
        <p:spPr>
          <a:xfrm>
            <a:off x="2131264" y="1162207"/>
            <a:ext cx="847196" cy="847196"/>
          </a:xfrm>
          <a:prstGeom prst="rect">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665586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circle(in)">
                                      <p:cBhvr>
                                        <p:cTn id="28" dur="20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barn(inVertical)">
                                      <p:cBhvr>
                                        <p:cTn id="33" dur="500"/>
                                        <p:tgtEl>
                                          <p:spTgt spid="10"/>
                                        </p:tgtEl>
                                      </p:cBhvr>
                                    </p:animEffect>
                                  </p:childTnLst>
                                </p:cTn>
                              </p:par>
                              <p:par>
                                <p:cTn id="34" presetID="16" presetClass="entr" presetSubtype="21" fill="hold"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barn(inVertical)">
                                      <p:cBhvr>
                                        <p:cTn id="36" dur="5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circle(in)">
                                      <p:cBhvr>
                                        <p:cTn id="41"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7" grpId="0"/>
      <p:bldP spid="8" grpId="0" animBg="1"/>
      <p:bldP spid="10" grpId="0"/>
      <p:bldP spid="11"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إجراءات تحليل حالة المخاطرة</a:t>
            </a:r>
          </a:p>
        </p:txBody>
      </p:sp>
      <p:sp>
        <p:nvSpPr>
          <p:cNvPr id="4" name="Freeform 3"/>
          <p:cNvSpPr/>
          <p:nvPr/>
        </p:nvSpPr>
        <p:spPr>
          <a:xfrm rot="5400000">
            <a:off x="6409956" y="3667727"/>
            <a:ext cx="4735490" cy="424042"/>
          </a:xfrm>
          <a:custGeom>
            <a:avLst/>
            <a:gdLst>
              <a:gd name="connsiteX0" fmla="*/ 0 w 4509846"/>
              <a:gd name="connsiteY0" fmla="*/ 0 h 424042"/>
              <a:gd name="connsiteX1" fmla="*/ 4509846 w 4509846"/>
              <a:gd name="connsiteY1" fmla="*/ 0 h 424042"/>
              <a:gd name="connsiteX2" fmla="*/ 4509846 w 4509846"/>
              <a:gd name="connsiteY2" fmla="*/ 424042 h 424042"/>
              <a:gd name="connsiteX3" fmla="*/ 0 w 4509846"/>
              <a:gd name="connsiteY3" fmla="*/ 424042 h 424042"/>
              <a:gd name="connsiteX4" fmla="*/ 0 w 4509846"/>
              <a:gd name="connsiteY4" fmla="*/ 0 h 424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846" h="424042">
                <a:moveTo>
                  <a:pt x="0" y="0"/>
                </a:moveTo>
                <a:lnTo>
                  <a:pt x="4509846" y="0"/>
                </a:lnTo>
                <a:lnTo>
                  <a:pt x="4509846" y="424042"/>
                </a:lnTo>
                <a:lnTo>
                  <a:pt x="0" y="42404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73982" tIns="0"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جمع المعلومات ووزن خيارات الحلول:</a:t>
            </a:r>
            <a:endParaRPr lang="ar-EG" sz="2400" b="1" kern="1200" dirty="0">
              <a:solidFill>
                <a:srgbClr val="FF0000"/>
              </a:solidFill>
            </a:endParaRPr>
          </a:p>
        </p:txBody>
      </p:sp>
      <p:sp>
        <p:nvSpPr>
          <p:cNvPr id="5" name="Freeform 4"/>
          <p:cNvSpPr/>
          <p:nvPr/>
        </p:nvSpPr>
        <p:spPr>
          <a:xfrm>
            <a:off x="6451701" y="1471325"/>
            <a:ext cx="2112183" cy="5091883"/>
          </a:xfrm>
          <a:custGeom>
            <a:avLst/>
            <a:gdLst>
              <a:gd name="connsiteX0" fmla="*/ 0 w 2112183"/>
              <a:gd name="connsiteY0" fmla="*/ 0 h 4849257"/>
              <a:gd name="connsiteX1" fmla="*/ 2112183 w 2112183"/>
              <a:gd name="connsiteY1" fmla="*/ 0 h 4849257"/>
              <a:gd name="connsiteX2" fmla="*/ 2112183 w 2112183"/>
              <a:gd name="connsiteY2" fmla="*/ 4849257 h 4849257"/>
              <a:gd name="connsiteX3" fmla="*/ 0 w 2112183"/>
              <a:gd name="connsiteY3" fmla="*/ 4849257 h 4849257"/>
              <a:gd name="connsiteX4" fmla="*/ 0 w 2112183"/>
              <a:gd name="connsiteY4" fmla="*/ 0 h 484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183" h="4849257">
                <a:moveTo>
                  <a:pt x="0" y="0"/>
                </a:moveTo>
                <a:lnTo>
                  <a:pt x="2112183" y="0"/>
                </a:lnTo>
                <a:lnTo>
                  <a:pt x="2112183" y="4849257"/>
                </a:lnTo>
                <a:lnTo>
                  <a:pt x="0" y="4849257"/>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73982"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تقضى جمع المعلومات بشكل مكثف بحيث يمكن إجراء تقييم واقعى لاحتمالات كل من خيارات الحلول. ويشمل ذلك إجراء تقدير للطلب فى السوق فى ظروف 	عديدة متوقعة. </a:t>
            </a:r>
            <a:endParaRPr lang="ar-EG" sz="2400" kern="1200" dirty="0"/>
          </a:p>
        </p:txBody>
      </p:sp>
      <p:sp>
        <p:nvSpPr>
          <p:cNvPr id="6" name="Rectangle 5"/>
          <p:cNvSpPr/>
          <p:nvPr/>
        </p:nvSpPr>
        <p:spPr>
          <a:xfrm>
            <a:off x="8141637" y="952267"/>
            <a:ext cx="848085" cy="890518"/>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rot="5400000">
            <a:off x="3337537" y="3667727"/>
            <a:ext cx="4735490" cy="424042"/>
          </a:xfrm>
          <a:custGeom>
            <a:avLst/>
            <a:gdLst>
              <a:gd name="connsiteX0" fmla="*/ 0 w 4509846"/>
              <a:gd name="connsiteY0" fmla="*/ 0 h 424042"/>
              <a:gd name="connsiteX1" fmla="*/ 4509846 w 4509846"/>
              <a:gd name="connsiteY1" fmla="*/ 0 h 424042"/>
              <a:gd name="connsiteX2" fmla="*/ 4509846 w 4509846"/>
              <a:gd name="connsiteY2" fmla="*/ 424042 h 424042"/>
              <a:gd name="connsiteX3" fmla="*/ 0 w 4509846"/>
              <a:gd name="connsiteY3" fmla="*/ 424042 h 424042"/>
              <a:gd name="connsiteX4" fmla="*/ 0 w 4509846"/>
              <a:gd name="connsiteY4" fmla="*/ 0 h 424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846" h="424042">
                <a:moveTo>
                  <a:pt x="0" y="0"/>
                </a:moveTo>
                <a:lnTo>
                  <a:pt x="4509846" y="0"/>
                </a:lnTo>
                <a:lnTo>
                  <a:pt x="4509846" y="424042"/>
                </a:lnTo>
                <a:lnTo>
                  <a:pt x="0" y="42404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73982" tIns="0"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التخفيف من المخاطر:</a:t>
            </a:r>
            <a:endParaRPr lang="ar-EG" sz="2400" b="1" kern="1200" dirty="0">
              <a:solidFill>
                <a:srgbClr val="FF0000"/>
              </a:solidFill>
            </a:endParaRPr>
          </a:p>
        </p:txBody>
      </p:sp>
      <p:sp>
        <p:nvSpPr>
          <p:cNvPr id="8" name="Freeform 7"/>
          <p:cNvSpPr/>
          <p:nvPr/>
        </p:nvSpPr>
        <p:spPr>
          <a:xfrm>
            <a:off x="3423659" y="1477908"/>
            <a:ext cx="2112183" cy="5119443"/>
          </a:xfrm>
          <a:custGeom>
            <a:avLst/>
            <a:gdLst>
              <a:gd name="connsiteX0" fmla="*/ 0 w 2112183"/>
              <a:gd name="connsiteY0" fmla="*/ 0 h 4875504"/>
              <a:gd name="connsiteX1" fmla="*/ 2112183 w 2112183"/>
              <a:gd name="connsiteY1" fmla="*/ 0 h 4875504"/>
              <a:gd name="connsiteX2" fmla="*/ 2112183 w 2112183"/>
              <a:gd name="connsiteY2" fmla="*/ 4875504 h 4875504"/>
              <a:gd name="connsiteX3" fmla="*/ 0 w 2112183"/>
              <a:gd name="connsiteY3" fmla="*/ 4875504 h 4875504"/>
              <a:gd name="connsiteX4" fmla="*/ 0 w 2112183"/>
              <a:gd name="connsiteY4" fmla="*/ 0 h 487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183" h="4875504">
                <a:moveTo>
                  <a:pt x="0" y="0"/>
                </a:moveTo>
                <a:lnTo>
                  <a:pt x="2112183" y="0"/>
                </a:lnTo>
                <a:lnTo>
                  <a:pt x="2112183" y="4875504"/>
                </a:lnTo>
                <a:lnTo>
                  <a:pt x="0" y="4875504"/>
                </a:lnTo>
                <a:lnTo>
                  <a:pt x="0" y="0"/>
                </a:lnTo>
                <a:close/>
              </a:path>
            </a:pathLst>
          </a:custGeom>
          <a:solidFill>
            <a:srgbClr val="C74BCA"/>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73982"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تشمل هذه الخطوة تقييماً واقعياً لمدى قدرة الريادى على التأثير فى الاحتمالات.</a:t>
            </a:r>
            <a:endParaRPr lang="ar-EG" sz="2400" kern="1200" dirty="0"/>
          </a:p>
        </p:txBody>
      </p:sp>
      <p:sp>
        <p:nvSpPr>
          <p:cNvPr id="9" name="Rectangle 8"/>
          <p:cNvSpPr/>
          <p:nvPr/>
        </p:nvSpPr>
        <p:spPr>
          <a:xfrm>
            <a:off x="5069218" y="952267"/>
            <a:ext cx="848085" cy="890518"/>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rot="5400000">
            <a:off x="265118" y="3667727"/>
            <a:ext cx="4735490" cy="424042"/>
          </a:xfrm>
          <a:custGeom>
            <a:avLst/>
            <a:gdLst>
              <a:gd name="connsiteX0" fmla="*/ 0 w 4509846"/>
              <a:gd name="connsiteY0" fmla="*/ 0 h 424042"/>
              <a:gd name="connsiteX1" fmla="*/ 4509846 w 4509846"/>
              <a:gd name="connsiteY1" fmla="*/ 0 h 424042"/>
              <a:gd name="connsiteX2" fmla="*/ 4509846 w 4509846"/>
              <a:gd name="connsiteY2" fmla="*/ 424042 h 424042"/>
              <a:gd name="connsiteX3" fmla="*/ 0 w 4509846"/>
              <a:gd name="connsiteY3" fmla="*/ 424042 h 424042"/>
              <a:gd name="connsiteX4" fmla="*/ 0 w 4509846"/>
              <a:gd name="connsiteY4" fmla="*/ 0 h 424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846" h="424042">
                <a:moveTo>
                  <a:pt x="0" y="0"/>
                </a:moveTo>
                <a:lnTo>
                  <a:pt x="4509846" y="0"/>
                </a:lnTo>
                <a:lnTo>
                  <a:pt x="4509846" y="424042"/>
                </a:lnTo>
                <a:lnTo>
                  <a:pt x="0" y="42404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73982" tIns="0"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التخطيط لأفضل خيار حل وتنفيذه:</a:t>
            </a:r>
            <a:endParaRPr lang="ar-EG" sz="2400" b="1" kern="1200" dirty="0">
              <a:solidFill>
                <a:srgbClr val="FF0000"/>
              </a:solidFill>
            </a:endParaRPr>
          </a:p>
        </p:txBody>
      </p:sp>
      <p:sp>
        <p:nvSpPr>
          <p:cNvPr id="11" name="Freeform 10"/>
          <p:cNvSpPr/>
          <p:nvPr/>
        </p:nvSpPr>
        <p:spPr>
          <a:xfrm>
            <a:off x="323528" y="1461447"/>
            <a:ext cx="2112183" cy="5283859"/>
          </a:xfrm>
          <a:custGeom>
            <a:avLst/>
            <a:gdLst>
              <a:gd name="connsiteX0" fmla="*/ 0 w 2112183"/>
              <a:gd name="connsiteY0" fmla="*/ 0 h 5032086"/>
              <a:gd name="connsiteX1" fmla="*/ 2112183 w 2112183"/>
              <a:gd name="connsiteY1" fmla="*/ 0 h 5032086"/>
              <a:gd name="connsiteX2" fmla="*/ 2112183 w 2112183"/>
              <a:gd name="connsiteY2" fmla="*/ 5032086 h 5032086"/>
              <a:gd name="connsiteX3" fmla="*/ 0 w 2112183"/>
              <a:gd name="connsiteY3" fmla="*/ 5032086 h 5032086"/>
              <a:gd name="connsiteX4" fmla="*/ 0 w 2112183"/>
              <a:gd name="connsiteY4" fmla="*/ 0 h 5032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183" h="5032086">
                <a:moveTo>
                  <a:pt x="0" y="0"/>
                </a:moveTo>
                <a:lnTo>
                  <a:pt x="2112183" y="0"/>
                </a:lnTo>
                <a:lnTo>
                  <a:pt x="2112183" y="5032086"/>
                </a:lnTo>
                <a:lnTo>
                  <a:pt x="0" y="5032086"/>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73982"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ما أن يقع الاختيار على حل حتى يتم إعداد خطة لتنفيذه. ويشمل ذلك جدولاً زمنياً، وتحديداً واضحاً للهدف، ومجموعة خطط طوارئ حول النتائج المحتملة، وعملية استدراج للمعلومات المرتدة.</a:t>
            </a:r>
            <a:endParaRPr lang="ar-EG" sz="2400" kern="1200" dirty="0"/>
          </a:p>
        </p:txBody>
      </p:sp>
      <p:sp>
        <p:nvSpPr>
          <p:cNvPr id="12" name="Rectangle 11"/>
          <p:cNvSpPr/>
          <p:nvPr/>
        </p:nvSpPr>
        <p:spPr>
          <a:xfrm>
            <a:off x="1996799" y="952267"/>
            <a:ext cx="848085" cy="890518"/>
          </a:xfrm>
          <a:prstGeom prst="rect">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288310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arn(inVertical)">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circle(in)">
                                      <p:cBhvr>
                                        <p:cTn id="28" dur="20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barn(inVertical)">
                                      <p:cBhvr>
                                        <p:cTn id="33" dur="500"/>
                                        <p:tgtEl>
                                          <p:spTgt spid="12"/>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circle(in)">
                                      <p:cBhvr>
                                        <p:cTn id="41"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7" grpId="0"/>
      <p:bldP spid="8" grpId="0" animBg="1"/>
      <p:bldP spid="10" grpId="0"/>
      <p:bldP spid="11"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3600"/>
              <a:t>عوامل النجاح الأساسية فى إنشاء مؤسسة صغيرة</a:t>
            </a:r>
            <a:endParaRPr lang="en-US" sz="3600" b="1" dirty="0"/>
          </a:p>
        </p:txBody>
      </p:sp>
    </p:spTree>
    <p:extLst>
      <p:ext uri="{BB962C8B-B14F-4D97-AF65-F5344CB8AC3E}">
        <p14:creationId xmlns:p14="http://schemas.microsoft.com/office/powerpoint/2010/main" val="1234680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تعتمد </a:t>
            </a:r>
            <a:r>
              <a:rPr lang="ar-EG" sz="3200" b="1" dirty="0">
                <a:solidFill>
                  <a:schemeClr val="bg1"/>
                </a:solidFill>
              </a:rPr>
              <a:t>قدرة الريادى على تحقيق ذلك بنجاح على أربعة عوامل هى</a:t>
            </a:r>
          </a:p>
        </p:txBody>
      </p:sp>
      <p:graphicFrame>
        <p:nvGraphicFramePr>
          <p:cNvPr id="2" name="Diagram 1"/>
          <p:cNvGraphicFramePr/>
          <p:nvPr>
            <p:extLst>
              <p:ext uri="{D42A27DB-BD31-4B8C-83A1-F6EECF244321}">
                <p14:modId xmlns:p14="http://schemas.microsoft.com/office/powerpoint/2010/main" val="133302581"/>
              </p:ext>
            </p:extLst>
          </p:nvPr>
        </p:nvGraphicFramePr>
        <p:xfrm>
          <a:off x="179512" y="941016"/>
          <a:ext cx="8784976" cy="58003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87326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تعتمد </a:t>
            </a:r>
            <a:r>
              <a:rPr lang="ar-EG" sz="3200" b="1" dirty="0">
                <a:solidFill>
                  <a:schemeClr val="bg1"/>
                </a:solidFill>
              </a:rPr>
              <a:t>قدرة الريادى على تحقيق ذلك بنجاح على أربعة عوامل هى</a:t>
            </a:r>
          </a:p>
        </p:txBody>
      </p:sp>
      <p:graphicFrame>
        <p:nvGraphicFramePr>
          <p:cNvPr id="2" name="Diagram 1"/>
          <p:cNvGraphicFramePr/>
          <p:nvPr>
            <p:extLst>
              <p:ext uri="{D42A27DB-BD31-4B8C-83A1-F6EECF244321}">
                <p14:modId xmlns:p14="http://schemas.microsoft.com/office/powerpoint/2010/main" val="2691128426"/>
              </p:ext>
            </p:extLst>
          </p:nvPr>
        </p:nvGraphicFramePr>
        <p:xfrm>
          <a:off x="179512" y="941016"/>
          <a:ext cx="8784976" cy="58003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14387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تعتمد </a:t>
            </a:r>
            <a:r>
              <a:rPr lang="ar-EG" sz="3200" b="1" dirty="0">
                <a:solidFill>
                  <a:schemeClr val="bg1"/>
                </a:solidFill>
              </a:rPr>
              <a:t>قدرة الريادى على تحقيق ذلك بنجاح على أربعة عوامل هى</a:t>
            </a:r>
          </a:p>
        </p:txBody>
      </p:sp>
      <p:graphicFrame>
        <p:nvGraphicFramePr>
          <p:cNvPr id="2" name="Diagram 1"/>
          <p:cNvGraphicFramePr/>
          <p:nvPr>
            <p:extLst>
              <p:ext uri="{D42A27DB-BD31-4B8C-83A1-F6EECF244321}">
                <p14:modId xmlns:p14="http://schemas.microsoft.com/office/powerpoint/2010/main" val="225511440"/>
              </p:ext>
            </p:extLst>
          </p:nvPr>
        </p:nvGraphicFramePr>
        <p:xfrm>
          <a:off x="179512" y="941016"/>
          <a:ext cx="8784976" cy="58003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37977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تعتمد </a:t>
            </a:r>
            <a:r>
              <a:rPr lang="ar-EG" sz="3200" b="1" dirty="0">
                <a:solidFill>
                  <a:schemeClr val="bg1"/>
                </a:solidFill>
              </a:rPr>
              <a:t>قدرة الريادى على تحقيق ذلك بنجاح على أربعة عوامل هى</a:t>
            </a:r>
          </a:p>
        </p:txBody>
      </p:sp>
      <p:graphicFrame>
        <p:nvGraphicFramePr>
          <p:cNvPr id="2" name="Diagram 1"/>
          <p:cNvGraphicFramePr/>
          <p:nvPr>
            <p:extLst>
              <p:ext uri="{D42A27DB-BD31-4B8C-83A1-F6EECF244321}">
                <p14:modId xmlns:p14="http://schemas.microsoft.com/office/powerpoint/2010/main" val="1354974971"/>
              </p:ext>
            </p:extLst>
          </p:nvPr>
        </p:nvGraphicFramePr>
        <p:xfrm>
          <a:off x="179512" y="941016"/>
          <a:ext cx="8784976" cy="58003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7315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تعتمد </a:t>
            </a:r>
            <a:r>
              <a:rPr lang="ar-EG" sz="3200" b="1" dirty="0">
                <a:solidFill>
                  <a:schemeClr val="bg1"/>
                </a:solidFill>
              </a:rPr>
              <a:t>قدرة الريادى على تحقيق ذلك بنجاح على أربعة عوامل هى</a:t>
            </a:r>
          </a:p>
        </p:txBody>
      </p:sp>
      <p:graphicFrame>
        <p:nvGraphicFramePr>
          <p:cNvPr id="2" name="Diagram 1"/>
          <p:cNvGraphicFramePr/>
          <p:nvPr>
            <p:extLst>
              <p:ext uri="{D42A27DB-BD31-4B8C-83A1-F6EECF244321}">
                <p14:modId xmlns:p14="http://schemas.microsoft.com/office/powerpoint/2010/main" val="157535304"/>
              </p:ext>
            </p:extLst>
          </p:nvPr>
        </p:nvGraphicFramePr>
        <p:xfrm>
          <a:off x="179512" y="941016"/>
          <a:ext cx="8784976" cy="58003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54758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الخامسة</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a:solidFill>
                  <a:srgbClr val="002060"/>
                </a:solidFill>
              </a:rPr>
              <a:t>المؤسسة الصغيرة والريادة الناجحة</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587530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3600" b="1"/>
              <a:t>كيف تصبح ريادى</a:t>
            </a:r>
            <a:endParaRPr lang="en-US" sz="3600"/>
          </a:p>
        </p:txBody>
      </p:sp>
    </p:spTree>
    <p:extLst>
      <p:ext uri="{BB962C8B-B14F-4D97-AF65-F5344CB8AC3E}">
        <p14:creationId xmlns:p14="http://schemas.microsoft.com/office/powerpoint/2010/main" val="3253165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7"/>
          <p:cNvSpPr>
            <a:spLocks noChangeArrowheads="1"/>
          </p:cNvSpPr>
          <p:nvPr/>
        </p:nvSpPr>
        <p:spPr bwMode="auto">
          <a:xfrm>
            <a:off x="2136986" y="1303703"/>
            <a:ext cx="5643001" cy="668992"/>
          </a:xfrm>
          <a:prstGeom prst="roundRect">
            <a:avLst>
              <a:gd name="adj" fmla="val 50000"/>
            </a:avLst>
          </a:prstGeom>
          <a:solidFill>
            <a:sysClr val="window" lastClr="FFFFFF"/>
          </a:solidFill>
          <a:ln w="25400" cap="flat" cmpd="sng" algn="ctr">
            <a:solidFill>
              <a:srgbClr val="F79646"/>
            </a:solidFill>
            <a:prstDash val="solid"/>
          </a:ln>
          <a:effectLst/>
          <a:extLst/>
        </p:spPr>
        <p:txBody>
          <a:bodyPr wrap="none" lIns="91430" tIns="45715" rIns="91430" bIns="45715" anchor="ct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rPr>
              <a:t>الإلتزام بوقت البرنامج وفترات الاستراحة</a:t>
            </a: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rPr>
              <a:t> دليل وعيك</a:t>
            </a:r>
            <a:endParaRPr kumimoji="0" lang="en-GB"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endParaRPr>
          </a:p>
        </p:txBody>
      </p:sp>
      <p:sp>
        <p:nvSpPr>
          <p:cNvPr id="6" name="AutoShape 7"/>
          <p:cNvSpPr>
            <a:spLocks noChangeArrowheads="1"/>
          </p:cNvSpPr>
          <p:nvPr/>
        </p:nvSpPr>
        <p:spPr bwMode="auto">
          <a:xfrm>
            <a:off x="2126656" y="2417420"/>
            <a:ext cx="5643001" cy="668992"/>
          </a:xfrm>
          <a:prstGeom prst="roundRect">
            <a:avLst>
              <a:gd name="adj" fmla="val 50000"/>
            </a:avLst>
          </a:prstGeom>
          <a:solidFill>
            <a:sysClr val="window" lastClr="FFFFFF"/>
          </a:solidFill>
          <a:ln w="25400" cap="flat" cmpd="sng" algn="ctr">
            <a:solidFill>
              <a:srgbClr val="F79646"/>
            </a:solidFill>
            <a:prstDash val="solid"/>
          </a:ln>
          <a:effectLst/>
          <a:extLst/>
        </p:spPr>
        <p:txBody>
          <a:bodyPr wrap="none" lIns="91430" tIns="45715" rIns="91430" bIns="45715" anchor="ct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0" cap="none" spc="0" normalizeH="0" baseline="0" noProof="0">
                <a:ln>
                  <a:noFill/>
                </a:ln>
                <a:solidFill>
                  <a:prstClr val="black"/>
                </a:solidFill>
                <a:effectLst/>
                <a:uLnTx/>
                <a:uFillTx/>
                <a:latin typeface="Verdana" panose="020B0604030504040204" pitchFamily="34" charset="0"/>
                <a:ea typeface="HY헤드라인M" pitchFamily="2" charset="-127"/>
              </a:rPr>
              <a:t>لاتدع هاتفك </a:t>
            </a:r>
            <a:r>
              <a:rPr kumimoji="0" lang="ar-EG"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rPr>
              <a:t>المتنقل يشوش أفكار من حولك</a:t>
            </a:r>
            <a:endParaRPr kumimoji="0" lang="ar-SA"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endParaRPr>
          </a:p>
        </p:txBody>
      </p:sp>
      <p:sp>
        <p:nvSpPr>
          <p:cNvPr id="7" name="AutoShape 7"/>
          <p:cNvSpPr>
            <a:spLocks noChangeArrowheads="1"/>
          </p:cNvSpPr>
          <p:nvPr/>
        </p:nvSpPr>
        <p:spPr bwMode="auto">
          <a:xfrm>
            <a:off x="2116327" y="3531137"/>
            <a:ext cx="5643001" cy="668992"/>
          </a:xfrm>
          <a:prstGeom prst="roundRect">
            <a:avLst>
              <a:gd name="adj" fmla="val 50000"/>
            </a:avLst>
          </a:prstGeom>
          <a:solidFill>
            <a:sysClr val="window" lastClr="FFFFFF"/>
          </a:solidFill>
          <a:ln w="25400" cap="flat" cmpd="sng" algn="ctr">
            <a:solidFill>
              <a:srgbClr val="F79646"/>
            </a:solidFill>
            <a:prstDash val="solid"/>
          </a:ln>
          <a:effectLst/>
          <a:extLst/>
        </p:spPr>
        <p:txBody>
          <a:bodyPr wrap="none" lIns="91430" tIns="45715" rIns="91430" bIns="45715" anchor="ct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rPr>
              <a:t>الأسئلة والنقاش متاحة في محتوى البرنامج</a:t>
            </a:r>
            <a:endParaRPr kumimoji="0" lang="ar-SA"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endParaRPr>
          </a:p>
        </p:txBody>
      </p:sp>
      <p:sp>
        <p:nvSpPr>
          <p:cNvPr id="8" name="AutoShape 7"/>
          <p:cNvSpPr>
            <a:spLocks noChangeArrowheads="1"/>
          </p:cNvSpPr>
          <p:nvPr/>
        </p:nvSpPr>
        <p:spPr bwMode="auto">
          <a:xfrm>
            <a:off x="2105997" y="4644854"/>
            <a:ext cx="5643001" cy="668992"/>
          </a:xfrm>
          <a:prstGeom prst="roundRect">
            <a:avLst>
              <a:gd name="adj" fmla="val 50000"/>
            </a:avLst>
          </a:prstGeom>
          <a:solidFill>
            <a:sysClr val="window" lastClr="FFFFFF"/>
          </a:solidFill>
          <a:ln w="25400" cap="flat" cmpd="sng" algn="ctr">
            <a:solidFill>
              <a:srgbClr val="F79646"/>
            </a:solidFill>
            <a:prstDash val="solid"/>
          </a:ln>
          <a:effectLst/>
          <a:extLst/>
        </p:spPr>
        <p:txBody>
          <a:bodyPr wrap="none" lIns="91430" tIns="45715" rIns="91430" bIns="45715" anchor="ct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rPr>
              <a:t>إبتسامتك و تعاونك دليل حب العمل الجماعي</a:t>
            </a:r>
            <a:endParaRPr kumimoji="0" lang="ar-SA"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endParaRPr>
          </a:p>
        </p:txBody>
      </p:sp>
      <p:sp>
        <p:nvSpPr>
          <p:cNvPr id="9" name="AutoShape 7"/>
          <p:cNvSpPr>
            <a:spLocks noChangeArrowheads="1"/>
          </p:cNvSpPr>
          <p:nvPr/>
        </p:nvSpPr>
        <p:spPr bwMode="auto">
          <a:xfrm>
            <a:off x="2095667" y="5758571"/>
            <a:ext cx="5643001" cy="668992"/>
          </a:xfrm>
          <a:prstGeom prst="roundRect">
            <a:avLst>
              <a:gd name="adj" fmla="val 50000"/>
            </a:avLst>
          </a:prstGeom>
          <a:solidFill>
            <a:sysClr val="window" lastClr="FFFFFF"/>
          </a:solidFill>
          <a:ln w="25400" cap="flat" cmpd="sng" algn="ctr">
            <a:solidFill>
              <a:srgbClr val="F79646"/>
            </a:solidFill>
            <a:prstDash val="solid"/>
          </a:ln>
          <a:effectLst/>
          <a:extLst/>
        </p:spPr>
        <p:txBody>
          <a:bodyPr wrap="none" lIns="91430" tIns="45715" rIns="91430" bIns="45715" anchor="ct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rPr>
              <a:t>تأقلمك مع المدرب و تنفيذ التمارين يسهل</a:t>
            </a: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rPr>
              <a:t> استيعاب المادة العلمية</a:t>
            </a:r>
            <a:endParaRPr kumimoji="0" lang="ar-SA" sz="2400" b="1" i="0" u="none" strike="noStrike" kern="0" cap="none" spc="0" normalizeH="0" baseline="0" noProof="0" dirty="0">
              <a:ln>
                <a:noFill/>
              </a:ln>
              <a:solidFill>
                <a:prstClr val="black"/>
              </a:solidFill>
              <a:effectLst/>
              <a:uLnTx/>
              <a:uFillTx/>
              <a:latin typeface="Verdana" panose="020B0604030504040204" pitchFamily="34" charset="0"/>
              <a:ea typeface="HY헤드라인M" pitchFamily="2" charset="-127"/>
            </a:endParaRPr>
          </a:p>
        </p:txBody>
      </p:sp>
      <p:pic>
        <p:nvPicPr>
          <p:cNvPr id="10" name="Picture 6" descr="F:\دينى\work\صور\15460_IPhone_Locked.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5677" y="2037246"/>
            <a:ext cx="1392960" cy="12954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pic>
        <p:nvPicPr>
          <p:cNvPr id="11" name="Picture 8" descr="F:\دينى\work\صور\imagتes.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82" y="3180246"/>
            <a:ext cx="1408324" cy="12954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pic>
        <p:nvPicPr>
          <p:cNvPr id="12" name="Picture 3" descr="F:\دينى\work\صور\إدارة الوقت.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76177" y="894246"/>
            <a:ext cx="1294174" cy="12954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pic>
        <p:nvPicPr>
          <p:cNvPr id="13" name="Picture 9" descr="F:\دينى\work\صور\848484.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3596" y="5390046"/>
            <a:ext cx="1349283" cy="13335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pic>
        <p:nvPicPr>
          <p:cNvPr id="14" name="Picture 2" descr="F:\دينى\work\صور\kid-smail.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1377" y="4323247"/>
            <a:ext cx="1587804" cy="1288108"/>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15" name="Rectangle 2"/>
          <p:cNvSpPr txBox="1">
            <a:spLocks noChangeArrowheads="1"/>
          </p:cNvSpPr>
          <p:nvPr/>
        </p:nvSpPr>
        <p:spPr>
          <a:xfrm>
            <a:off x="3275856" y="188640"/>
            <a:ext cx="2479104" cy="715963"/>
          </a:xfrm>
          <a:prstGeom prst="rect">
            <a:avLst/>
          </a:prstGeom>
          <a:solidFill>
            <a:sysClr val="window" lastClr="FFFFFF"/>
          </a:solidFill>
          <a:ln w="25400" cap="flat" cmpd="sng" algn="ctr">
            <a:solidFill>
              <a:srgbClr val="C0504D"/>
            </a:solidFill>
            <a:prstDash val="solid"/>
          </a:ln>
          <a:effectLst/>
        </p:spPr>
        <p:txBody>
          <a:bodyPr vert="horz" lIns="91430" tIns="45715" rIns="91430" bIns="45715" rtlCol="0" anchor="ctr">
            <a:normAutofit fontScale="92500" lnSpcReduction="10000"/>
          </a:bodyPr>
          <a:lstStyle>
            <a:lvl1pPr algn="ctr" defTabSz="1007943" rtl="0" eaLnBrk="1" latinLnBrk="0" hangingPunct="1">
              <a:spcBef>
                <a:spcPct val="0"/>
              </a:spcBef>
              <a:buNone/>
              <a:defRPr sz="4900" kern="1200">
                <a:solidFill>
                  <a:schemeClr val="tx1"/>
                </a:solidFill>
                <a:latin typeface="+mj-lt"/>
                <a:ea typeface="+mj-ea"/>
                <a:cs typeface="+mj-cs"/>
              </a:defRPr>
            </a:lvl1pPr>
          </a:lstStyle>
          <a:p>
            <a:pPr marL="0" marR="0" lvl="0" indent="0" algn="ctr" defTabSz="1007943" rtl="1" eaLnBrk="1" fontAlgn="auto" latinLnBrk="0" hangingPunct="1">
              <a:lnSpc>
                <a:spcPct val="100000"/>
              </a:lnSpc>
              <a:spcBef>
                <a:spcPct val="0"/>
              </a:spcBef>
              <a:spcAft>
                <a:spcPts val="0"/>
              </a:spcAft>
              <a:buClrTx/>
              <a:buSzTx/>
              <a:buFontTx/>
              <a:buNone/>
              <a:tabLst/>
              <a:defRPr/>
            </a:pPr>
            <a:r>
              <a:rPr kumimoji="0" lang="ar-EG" sz="4900" b="1" i="0" u="none" strike="noStrike" kern="1200" cap="none" spc="0" normalizeH="0" baseline="0" noProof="0" dirty="0">
                <a:ln>
                  <a:noFill/>
                </a:ln>
                <a:solidFill>
                  <a:srgbClr val="C0504D">
                    <a:lumMod val="50000"/>
                  </a:srgbClr>
                </a:solidFill>
                <a:effectLst/>
                <a:uLnTx/>
                <a:uFillTx/>
                <a:latin typeface="Calibri"/>
              </a:rPr>
              <a:t>الاتفاقيات </a:t>
            </a:r>
            <a:endParaRPr kumimoji="0" lang="en-US" sz="4900" b="1" i="0" u="none" strike="noStrike" kern="1200" cap="none" spc="0" normalizeH="0" baseline="0" noProof="0" dirty="0">
              <a:ln>
                <a:noFill/>
              </a:ln>
              <a:solidFill>
                <a:srgbClr val="C0504D">
                  <a:lumMod val="50000"/>
                </a:srgbClr>
              </a:solidFill>
              <a:effectLst/>
              <a:uLnTx/>
              <a:uFillTx/>
              <a:latin typeface="Calibri"/>
            </a:endParaRPr>
          </a:p>
        </p:txBody>
      </p:sp>
    </p:spTree>
    <p:extLst>
      <p:ext uri="{BB962C8B-B14F-4D97-AF65-F5344CB8AC3E}">
        <p14:creationId xmlns:p14="http://schemas.microsoft.com/office/powerpoint/2010/main" val="4267109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fltVal val="0"/>
                                          </p:val>
                                        </p:tav>
                                        <p:tav tm="100000">
                                          <p:val>
                                            <p:strVal val="#ppt_w"/>
                                          </p:val>
                                        </p:tav>
                                      </p:tavLst>
                                    </p:anim>
                                    <p:anim calcmode="lin" valueType="num">
                                      <p:cBhvr>
                                        <p:cTn id="13" dur="1000" fill="hold"/>
                                        <p:tgtEl>
                                          <p:spTgt spid="5"/>
                                        </p:tgtEl>
                                        <p:attrNameLst>
                                          <p:attrName>ppt_h</p:attrName>
                                        </p:attrNameLst>
                                      </p:cBhvr>
                                      <p:tavLst>
                                        <p:tav tm="0">
                                          <p:val>
                                            <p:fltVal val="0"/>
                                          </p:val>
                                        </p:tav>
                                        <p:tav tm="100000">
                                          <p:val>
                                            <p:strVal val="#ppt_h"/>
                                          </p:val>
                                        </p:tav>
                                      </p:tavLst>
                                    </p:anim>
                                    <p:anim calcmode="lin" valueType="num">
                                      <p:cBhvr>
                                        <p:cTn id="14" dur="1000" fill="hold"/>
                                        <p:tgtEl>
                                          <p:spTgt spid="5"/>
                                        </p:tgtEl>
                                        <p:attrNameLst>
                                          <p:attrName>style.rotation</p:attrName>
                                        </p:attrNameLst>
                                      </p:cBhvr>
                                      <p:tavLst>
                                        <p:tav tm="0">
                                          <p:val>
                                            <p:fltVal val="90"/>
                                          </p:val>
                                        </p:tav>
                                        <p:tav tm="100000">
                                          <p:val>
                                            <p:fltVal val="0"/>
                                          </p:val>
                                        </p:tav>
                                      </p:tavLst>
                                    </p:anim>
                                    <p:animEffect transition="in" filter="fade">
                                      <p:cBhvr>
                                        <p:cTn id="15" dur="1000"/>
                                        <p:tgtEl>
                                          <p:spTgt spid="5"/>
                                        </p:tgtEl>
                                      </p:cBhvr>
                                    </p:animEffect>
                                  </p:childTnLst>
                                </p:cTn>
                              </p:par>
                              <p:par>
                                <p:cTn id="16" presetID="31" presetClass="entr" presetSubtype="0"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p:cTn id="18" dur="1000" fill="hold"/>
                                        <p:tgtEl>
                                          <p:spTgt spid="12"/>
                                        </p:tgtEl>
                                        <p:attrNameLst>
                                          <p:attrName>ppt_w</p:attrName>
                                        </p:attrNameLst>
                                      </p:cBhvr>
                                      <p:tavLst>
                                        <p:tav tm="0">
                                          <p:val>
                                            <p:fltVal val="0"/>
                                          </p:val>
                                        </p:tav>
                                        <p:tav tm="100000">
                                          <p:val>
                                            <p:strVal val="#ppt_w"/>
                                          </p:val>
                                        </p:tav>
                                      </p:tavLst>
                                    </p:anim>
                                    <p:anim calcmode="lin" valueType="num">
                                      <p:cBhvr>
                                        <p:cTn id="19" dur="1000" fill="hold"/>
                                        <p:tgtEl>
                                          <p:spTgt spid="12"/>
                                        </p:tgtEl>
                                        <p:attrNameLst>
                                          <p:attrName>ppt_h</p:attrName>
                                        </p:attrNameLst>
                                      </p:cBhvr>
                                      <p:tavLst>
                                        <p:tav tm="0">
                                          <p:val>
                                            <p:fltVal val="0"/>
                                          </p:val>
                                        </p:tav>
                                        <p:tav tm="100000">
                                          <p:val>
                                            <p:strVal val="#ppt_h"/>
                                          </p:val>
                                        </p:tav>
                                      </p:tavLst>
                                    </p:anim>
                                    <p:anim calcmode="lin" valueType="num">
                                      <p:cBhvr>
                                        <p:cTn id="20" dur="1000" fill="hold"/>
                                        <p:tgtEl>
                                          <p:spTgt spid="12"/>
                                        </p:tgtEl>
                                        <p:attrNameLst>
                                          <p:attrName>style.rotation</p:attrName>
                                        </p:attrNameLst>
                                      </p:cBhvr>
                                      <p:tavLst>
                                        <p:tav tm="0">
                                          <p:val>
                                            <p:fltVal val="90"/>
                                          </p:val>
                                        </p:tav>
                                        <p:tav tm="100000">
                                          <p:val>
                                            <p:fltVal val="0"/>
                                          </p:val>
                                        </p:tav>
                                      </p:tavLst>
                                    </p:anim>
                                    <p:animEffect transition="in" filter="fade">
                                      <p:cBhvr>
                                        <p:cTn id="21" dur="10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p:cTn id="26" dur="1000" fill="hold"/>
                                        <p:tgtEl>
                                          <p:spTgt spid="6"/>
                                        </p:tgtEl>
                                        <p:attrNameLst>
                                          <p:attrName>ppt_w</p:attrName>
                                        </p:attrNameLst>
                                      </p:cBhvr>
                                      <p:tavLst>
                                        <p:tav tm="0">
                                          <p:val>
                                            <p:fltVal val="0"/>
                                          </p:val>
                                        </p:tav>
                                        <p:tav tm="100000">
                                          <p:val>
                                            <p:strVal val="#ppt_w"/>
                                          </p:val>
                                        </p:tav>
                                      </p:tavLst>
                                    </p:anim>
                                    <p:anim calcmode="lin" valueType="num">
                                      <p:cBhvr>
                                        <p:cTn id="27" dur="1000" fill="hold"/>
                                        <p:tgtEl>
                                          <p:spTgt spid="6"/>
                                        </p:tgtEl>
                                        <p:attrNameLst>
                                          <p:attrName>ppt_h</p:attrName>
                                        </p:attrNameLst>
                                      </p:cBhvr>
                                      <p:tavLst>
                                        <p:tav tm="0">
                                          <p:val>
                                            <p:fltVal val="0"/>
                                          </p:val>
                                        </p:tav>
                                        <p:tav tm="100000">
                                          <p:val>
                                            <p:strVal val="#ppt_h"/>
                                          </p:val>
                                        </p:tav>
                                      </p:tavLst>
                                    </p:anim>
                                    <p:anim calcmode="lin" valueType="num">
                                      <p:cBhvr>
                                        <p:cTn id="28" dur="1000" fill="hold"/>
                                        <p:tgtEl>
                                          <p:spTgt spid="6"/>
                                        </p:tgtEl>
                                        <p:attrNameLst>
                                          <p:attrName>style.rotation</p:attrName>
                                        </p:attrNameLst>
                                      </p:cBhvr>
                                      <p:tavLst>
                                        <p:tav tm="0">
                                          <p:val>
                                            <p:fltVal val="90"/>
                                          </p:val>
                                        </p:tav>
                                        <p:tav tm="100000">
                                          <p:val>
                                            <p:fltVal val="0"/>
                                          </p:val>
                                        </p:tav>
                                      </p:tavLst>
                                    </p:anim>
                                    <p:animEffect transition="in" filter="fade">
                                      <p:cBhvr>
                                        <p:cTn id="29" dur="1000"/>
                                        <p:tgtEl>
                                          <p:spTgt spid="6"/>
                                        </p:tgtEl>
                                      </p:cBhvr>
                                    </p:animEffect>
                                  </p:childTnLst>
                                </p:cTn>
                              </p:par>
                              <p:par>
                                <p:cTn id="30" presetID="31" presetClass="entr" presetSubtype="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grpId="0" nodeType="click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p:cTn id="40" dur="1000" fill="hold"/>
                                        <p:tgtEl>
                                          <p:spTgt spid="7"/>
                                        </p:tgtEl>
                                        <p:attrNameLst>
                                          <p:attrName>ppt_w</p:attrName>
                                        </p:attrNameLst>
                                      </p:cBhvr>
                                      <p:tavLst>
                                        <p:tav tm="0">
                                          <p:val>
                                            <p:fltVal val="0"/>
                                          </p:val>
                                        </p:tav>
                                        <p:tav tm="100000">
                                          <p:val>
                                            <p:strVal val="#ppt_w"/>
                                          </p:val>
                                        </p:tav>
                                      </p:tavLst>
                                    </p:anim>
                                    <p:anim calcmode="lin" valueType="num">
                                      <p:cBhvr>
                                        <p:cTn id="41" dur="1000" fill="hold"/>
                                        <p:tgtEl>
                                          <p:spTgt spid="7"/>
                                        </p:tgtEl>
                                        <p:attrNameLst>
                                          <p:attrName>ppt_h</p:attrName>
                                        </p:attrNameLst>
                                      </p:cBhvr>
                                      <p:tavLst>
                                        <p:tav tm="0">
                                          <p:val>
                                            <p:fltVal val="0"/>
                                          </p:val>
                                        </p:tav>
                                        <p:tav tm="100000">
                                          <p:val>
                                            <p:strVal val="#ppt_h"/>
                                          </p:val>
                                        </p:tav>
                                      </p:tavLst>
                                    </p:anim>
                                    <p:anim calcmode="lin" valueType="num">
                                      <p:cBhvr>
                                        <p:cTn id="42" dur="1000" fill="hold"/>
                                        <p:tgtEl>
                                          <p:spTgt spid="7"/>
                                        </p:tgtEl>
                                        <p:attrNameLst>
                                          <p:attrName>style.rotation</p:attrName>
                                        </p:attrNameLst>
                                      </p:cBhvr>
                                      <p:tavLst>
                                        <p:tav tm="0">
                                          <p:val>
                                            <p:fltVal val="90"/>
                                          </p:val>
                                        </p:tav>
                                        <p:tav tm="100000">
                                          <p:val>
                                            <p:fltVal val="0"/>
                                          </p:val>
                                        </p:tav>
                                      </p:tavLst>
                                    </p:anim>
                                    <p:animEffect transition="in" filter="fade">
                                      <p:cBhvr>
                                        <p:cTn id="43" dur="1000"/>
                                        <p:tgtEl>
                                          <p:spTgt spid="7"/>
                                        </p:tgtEl>
                                      </p:cBhvr>
                                    </p:animEffect>
                                  </p:childTnLst>
                                </p:cTn>
                              </p:par>
                              <p:par>
                                <p:cTn id="44" presetID="31" presetClass="entr" presetSubtype="0" fill="hold" nodeType="with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1000" fill="hold"/>
                                        <p:tgtEl>
                                          <p:spTgt spid="11"/>
                                        </p:tgtEl>
                                        <p:attrNameLst>
                                          <p:attrName>ppt_w</p:attrName>
                                        </p:attrNameLst>
                                      </p:cBhvr>
                                      <p:tavLst>
                                        <p:tav tm="0">
                                          <p:val>
                                            <p:fltVal val="0"/>
                                          </p:val>
                                        </p:tav>
                                        <p:tav tm="100000">
                                          <p:val>
                                            <p:strVal val="#ppt_w"/>
                                          </p:val>
                                        </p:tav>
                                      </p:tavLst>
                                    </p:anim>
                                    <p:anim calcmode="lin" valueType="num">
                                      <p:cBhvr>
                                        <p:cTn id="47" dur="1000" fill="hold"/>
                                        <p:tgtEl>
                                          <p:spTgt spid="11"/>
                                        </p:tgtEl>
                                        <p:attrNameLst>
                                          <p:attrName>ppt_h</p:attrName>
                                        </p:attrNameLst>
                                      </p:cBhvr>
                                      <p:tavLst>
                                        <p:tav tm="0">
                                          <p:val>
                                            <p:fltVal val="0"/>
                                          </p:val>
                                        </p:tav>
                                        <p:tav tm="100000">
                                          <p:val>
                                            <p:strVal val="#ppt_h"/>
                                          </p:val>
                                        </p:tav>
                                      </p:tavLst>
                                    </p:anim>
                                    <p:anim calcmode="lin" valueType="num">
                                      <p:cBhvr>
                                        <p:cTn id="48" dur="1000" fill="hold"/>
                                        <p:tgtEl>
                                          <p:spTgt spid="11"/>
                                        </p:tgtEl>
                                        <p:attrNameLst>
                                          <p:attrName>style.rotation</p:attrName>
                                        </p:attrNameLst>
                                      </p:cBhvr>
                                      <p:tavLst>
                                        <p:tav tm="0">
                                          <p:val>
                                            <p:fltVal val="90"/>
                                          </p:val>
                                        </p:tav>
                                        <p:tav tm="100000">
                                          <p:val>
                                            <p:fltVal val="0"/>
                                          </p:val>
                                        </p:tav>
                                      </p:tavLst>
                                    </p:anim>
                                    <p:animEffect transition="in" filter="fade">
                                      <p:cBhvr>
                                        <p:cTn id="49" dur="1000"/>
                                        <p:tgtEl>
                                          <p:spTgt spid="11"/>
                                        </p:tgtEl>
                                      </p:cBhvr>
                                    </p:animEffect>
                                  </p:childTnLst>
                                </p:cTn>
                              </p:par>
                            </p:childTnLst>
                          </p:cTn>
                        </p:par>
                      </p:childTnLst>
                    </p:cTn>
                  </p:par>
                  <p:par>
                    <p:cTn id="50" fill="hold">
                      <p:stCondLst>
                        <p:cond delay="indefinite"/>
                      </p:stCondLst>
                      <p:childTnLst>
                        <p:par>
                          <p:cTn id="51" fill="hold">
                            <p:stCondLst>
                              <p:cond delay="0"/>
                            </p:stCondLst>
                            <p:childTnLst>
                              <p:par>
                                <p:cTn id="52" presetID="31" presetClass="entr" presetSubtype="0" fill="hold" grpId="0"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1000" fill="hold"/>
                                        <p:tgtEl>
                                          <p:spTgt spid="8"/>
                                        </p:tgtEl>
                                        <p:attrNameLst>
                                          <p:attrName>ppt_w</p:attrName>
                                        </p:attrNameLst>
                                      </p:cBhvr>
                                      <p:tavLst>
                                        <p:tav tm="0">
                                          <p:val>
                                            <p:fltVal val="0"/>
                                          </p:val>
                                        </p:tav>
                                        <p:tav tm="100000">
                                          <p:val>
                                            <p:strVal val="#ppt_w"/>
                                          </p:val>
                                        </p:tav>
                                      </p:tavLst>
                                    </p:anim>
                                    <p:anim calcmode="lin" valueType="num">
                                      <p:cBhvr>
                                        <p:cTn id="55" dur="1000" fill="hold"/>
                                        <p:tgtEl>
                                          <p:spTgt spid="8"/>
                                        </p:tgtEl>
                                        <p:attrNameLst>
                                          <p:attrName>ppt_h</p:attrName>
                                        </p:attrNameLst>
                                      </p:cBhvr>
                                      <p:tavLst>
                                        <p:tav tm="0">
                                          <p:val>
                                            <p:fltVal val="0"/>
                                          </p:val>
                                        </p:tav>
                                        <p:tav tm="100000">
                                          <p:val>
                                            <p:strVal val="#ppt_h"/>
                                          </p:val>
                                        </p:tav>
                                      </p:tavLst>
                                    </p:anim>
                                    <p:anim calcmode="lin" valueType="num">
                                      <p:cBhvr>
                                        <p:cTn id="56" dur="1000" fill="hold"/>
                                        <p:tgtEl>
                                          <p:spTgt spid="8"/>
                                        </p:tgtEl>
                                        <p:attrNameLst>
                                          <p:attrName>style.rotation</p:attrName>
                                        </p:attrNameLst>
                                      </p:cBhvr>
                                      <p:tavLst>
                                        <p:tav tm="0">
                                          <p:val>
                                            <p:fltVal val="90"/>
                                          </p:val>
                                        </p:tav>
                                        <p:tav tm="100000">
                                          <p:val>
                                            <p:fltVal val="0"/>
                                          </p:val>
                                        </p:tav>
                                      </p:tavLst>
                                    </p:anim>
                                    <p:animEffect transition="in" filter="fade">
                                      <p:cBhvr>
                                        <p:cTn id="57" dur="1000"/>
                                        <p:tgtEl>
                                          <p:spTgt spid="8"/>
                                        </p:tgtEl>
                                      </p:cBhvr>
                                    </p:animEffect>
                                  </p:childTnLst>
                                </p:cTn>
                              </p:par>
                              <p:par>
                                <p:cTn id="58" presetID="3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anim calcmode="lin" valueType="num">
                                      <p:cBhvr>
                                        <p:cTn id="60" dur="1000" fill="hold"/>
                                        <p:tgtEl>
                                          <p:spTgt spid="14"/>
                                        </p:tgtEl>
                                        <p:attrNameLst>
                                          <p:attrName>ppt_w</p:attrName>
                                        </p:attrNameLst>
                                      </p:cBhvr>
                                      <p:tavLst>
                                        <p:tav tm="0">
                                          <p:val>
                                            <p:fltVal val="0"/>
                                          </p:val>
                                        </p:tav>
                                        <p:tav tm="100000">
                                          <p:val>
                                            <p:strVal val="#ppt_w"/>
                                          </p:val>
                                        </p:tav>
                                      </p:tavLst>
                                    </p:anim>
                                    <p:anim calcmode="lin" valueType="num">
                                      <p:cBhvr>
                                        <p:cTn id="61" dur="1000" fill="hold"/>
                                        <p:tgtEl>
                                          <p:spTgt spid="14"/>
                                        </p:tgtEl>
                                        <p:attrNameLst>
                                          <p:attrName>ppt_h</p:attrName>
                                        </p:attrNameLst>
                                      </p:cBhvr>
                                      <p:tavLst>
                                        <p:tav tm="0">
                                          <p:val>
                                            <p:fltVal val="0"/>
                                          </p:val>
                                        </p:tav>
                                        <p:tav tm="100000">
                                          <p:val>
                                            <p:strVal val="#ppt_h"/>
                                          </p:val>
                                        </p:tav>
                                      </p:tavLst>
                                    </p:anim>
                                    <p:anim calcmode="lin" valueType="num">
                                      <p:cBhvr>
                                        <p:cTn id="62" dur="1000" fill="hold"/>
                                        <p:tgtEl>
                                          <p:spTgt spid="14"/>
                                        </p:tgtEl>
                                        <p:attrNameLst>
                                          <p:attrName>style.rotation</p:attrName>
                                        </p:attrNameLst>
                                      </p:cBhvr>
                                      <p:tavLst>
                                        <p:tav tm="0">
                                          <p:val>
                                            <p:fltVal val="90"/>
                                          </p:val>
                                        </p:tav>
                                        <p:tav tm="100000">
                                          <p:val>
                                            <p:fltVal val="0"/>
                                          </p:val>
                                        </p:tav>
                                      </p:tavLst>
                                    </p:anim>
                                    <p:animEffect transition="in" filter="fade">
                                      <p:cBhvr>
                                        <p:cTn id="63" dur="1000"/>
                                        <p:tgtEl>
                                          <p:spTgt spid="14"/>
                                        </p:tgtEl>
                                      </p:cBhvr>
                                    </p:animEffect>
                                  </p:childTnLst>
                                </p:cTn>
                              </p:par>
                            </p:childTnLst>
                          </p:cTn>
                        </p:par>
                      </p:childTnLst>
                    </p:cTn>
                  </p:par>
                  <p:par>
                    <p:cTn id="64" fill="hold">
                      <p:stCondLst>
                        <p:cond delay="indefinite"/>
                      </p:stCondLst>
                      <p:childTnLst>
                        <p:par>
                          <p:cTn id="65" fill="hold">
                            <p:stCondLst>
                              <p:cond delay="0"/>
                            </p:stCondLst>
                            <p:childTnLst>
                              <p:par>
                                <p:cTn id="66" presetID="31" presetClass="entr" presetSubtype="0" fill="hold" grpId="0" nodeType="clickEffect">
                                  <p:stCondLst>
                                    <p:cond delay="0"/>
                                  </p:stCondLst>
                                  <p:childTnLst>
                                    <p:set>
                                      <p:cBhvr>
                                        <p:cTn id="67" dur="1" fill="hold">
                                          <p:stCondLst>
                                            <p:cond delay="0"/>
                                          </p:stCondLst>
                                        </p:cTn>
                                        <p:tgtEl>
                                          <p:spTgt spid="9"/>
                                        </p:tgtEl>
                                        <p:attrNameLst>
                                          <p:attrName>style.visibility</p:attrName>
                                        </p:attrNameLst>
                                      </p:cBhvr>
                                      <p:to>
                                        <p:strVal val="visible"/>
                                      </p:to>
                                    </p:set>
                                    <p:anim calcmode="lin" valueType="num">
                                      <p:cBhvr>
                                        <p:cTn id="68" dur="1000" fill="hold"/>
                                        <p:tgtEl>
                                          <p:spTgt spid="9"/>
                                        </p:tgtEl>
                                        <p:attrNameLst>
                                          <p:attrName>ppt_w</p:attrName>
                                        </p:attrNameLst>
                                      </p:cBhvr>
                                      <p:tavLst>
                                        <p:tav tm="0">
                                          <p:val>
                                            <p:fltVal val="0"/>
                                          </p:val>
                                        </p:tav>
                                        <p:tav tm="100000">
                                          <p:val>
                                            <p:strVal val="#ppt_w"/>
                                          </p:val>
                                        </p:tav>
                                      </p:tavLst>
                                    </p:anim>
                                    <p:anim calcmode="lin" valueType="num">
                                      <p:cBhvr>
                                        <p:cTn id="69" dur="1000" fill="hold"/>
                                        <p:tgtEl>
                                          <p:spTgt spid="9"/>
                                        </p:tgtEl>
                                        <p:attrNameLst>
                                          <p:attrName>ppt_h</p:attrName>
                                        </p:attrNameLst>
                                      </p:cBhvr>
                                      <p:tavLst>
                                        <p:tav tm="0">
                                          <p:val>
                                            <p:fltVal val="0"/>
                                          </p:val>
                                        </p:tav>
                                        <p:tav tm="100000">
                                          <p:val>
                                            <p:strVal val="#ppt_h"/>
                                          </p:val>
                                        </p:tav>
                                      </p:tavLst>
                                    </p:anim>
                                    <p:anim calcmode="lin" valueType="num">
                                      <p:cBhvr>
                                        <p:cTn id="70" dur="1000" fill="hold"/>
                                        <p:tgtEl>
                                          <p:spTgt spid="9"/>
                                        </p:tgtEl>
                                        <p:attrNameLst>
                                          <p:attrName>style.rotation</p:attrName>
                                        </p:attrNameLst>
                                      </p:cBhvr>
                                      <p:tavLst>
                                        <p:tav tm="0">
                                          <p:val>
                                            <p:fltVal val="90"/>
                                          </p:val>
                                        </p:tav>
                                        <p:tav tm="100000">
                                          <p:val>
                                            <p:fltVal val="0"/>
                                          </p:val>
                                        </p:tav>
                                      </p:tavLst>
                                    </p:anim>
                                    <p:animEffect transition="in" filter="fade">
                                      <p:cBhvr>
                                        <p:cTn id="71" dur="1000"/>
                                        <p:tgtEl>
                                          <p:spTgt spid="9"/>
                                        </p:tgtEl>
                                      </p:cBhvr>
                                    </p:animEffect>
                                  </p:childTnLst>
                                </p:cTn>
                              </p:par>
                              <p:par>
                                <p:cTn id="72" presetID="31" presetClass="entr" presetSubtype="0" fill="hold" nodeType="withEffect">
                                  <p:stCondLst>
                                    <p:cond delay="0"/>
                                  </p:stCondLst>
                                  <p:childTnLst>
                                    <p:set>
                                      <p:cBhvr>
                                        <p:cTn id="73" dur="1" fill="hold">
                                          <p:stCondLst>
                                            <p:cond delay="0"/>
                                          </p:stCondLst>
                                        </p:cTn>
                                        <p:tgtEl>
                                          <p:spTgt spid="13"/>
                                        </p:tgtEl>
                                        <p:attrNameLst>
                                          <p:attrName>style.visibility</p:attrName>
                                        </p:attrNameLst>
                                      </p:cBhvr>
                                      <p:to>
                                        <p:strVal val="visible"/>
                                      </p:to>
                                    </p:set>
                                    <p:anim calcmode="lin" valueType="num">
                                      <p:cBhvr>
                                        <p:cTn id="74" dur="1000" fill="hold"/>
                                        <p:tgtEl>
                                          <p:spTgt spid="13"/>
                                        </p:tgtEl>
                                        <p:attrNameLst>
                                          <p:attrName>ppt_w</p:attrName>
                                        </p:attrNameLst>
                                      </p:cBhvr>
                                      <p:tavLst>
                                        <p:tav tm="0">
                                          <p:val>
                                            <p:fltVal val="0"/>
                                          </p:val>
                                        </p:tav>
                                        <p:tav tm="100000">
                                          <p:val>
                                            <p:strVal val="#ppt_w"/>
                                          </p:val>
                                        </p:tav>
                                      </p:tavLst>
                                    </p:anim>
                                    <p:anim calcmode="lin" valueType="num">
                                      <p:cBhvr>
                                        <p:cTn id="75" dur="1000" fill="hold"/>
                                        <p:tgtEl>
                                          <p:spTgt spid="13"/>
                                        </p:tgtEl>
                                        <p:attrNameLst>
                                          <p:attrName>ppt_h</p:attrName>
                                        </p:attrNameLst>
                                      </p:cBhvr>
                                      <p:tavLst>
                                        <p:tav tm="0">
                                          <p:val>
                                            <p:fltVal val="0"/>
                                          </p:val>
                                        </p:tav>
                                        <p:tav tm="100000">
                                          <p:val>
                                            <p:strVal val="#ppt_h"/>
                                          </p:val>
                                        </p:tav>
                                      </p:tavLst>
                                    </p:anim>
                                    <p:anim calcmode="lin" valueType="num">
                                      <p:cBhvr>
                                        <p:cTn id="76" dur="1000" fill="hold"/>
                                        <p:tgtEl>
                                          <p:spTgt spid="13"/>
                                        </p:tgtEl>
                                        <p:attrNameLst>
                                          <p:attrName>style.rotation</p:attrName>
                                        </p:attrNameLst>
                                      </p:cBhvr>
                                      <p:tavLst>
                                        <p:tav tm="0">
                                          <p:val>
                                            <p:fltVal val="90"/>
                                          </p:val>
                                        </p:tav>
                                        <p:tav tm="100000">
                                          <p:val>
                                            <p:fltVal val="0"/>
                                          </p:val>
                                        </p:tav>
                                      </p:tavLst>
                                    </p:anim>
                                    <p:animEffect transition="in" filter="fade">
                                      <p:cBhvr>
                                        <p:cTn id="77"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a:t>المراحل التي يمر بها المشروع</a:t>
            </a:r>
            <a:endParaRPr lang="en-US" sz="4000"/>
          </a:p>
        </p:txBody>
      </p:sp>
    </p:spTree>
    <p:extLst>
      <p:ext uri="{BB962C8B-B14F-4D97-AF65-F5344CB8AC3E}">
        <p14:creationId xmlns:p14="http://schemas.microsoft.com/office/powerpoint/2010/main" val="2202175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كيف تصبح ريادى</a:t>
            </a:r>
          </a:p>
        </p:txBody>
      </p:sp>
      <p:sp>
        <p:nvSpPr>
          <p:cNvPr id="4" name="Rectangle 3"/>
          <p:cNvSpPr/>
          <p:nvPr/>
        </p:nvSpPr>
        <p:spPr>
          <a:xfrm>
            <a:off x="750298" y="1945849"/>
            <a:ext cx="4955788" cy="4199009"/>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4355022" y="1916827"/>
            <a:ext cx="4057092" cy="4097772"/>
          </a:xfrm>
          <a:custGeom>
            <a:avLst/>
            <a:gdLst>
              <a:gd name="connsiteX0" fmla="*/ 0 w 4057092"/>
              <a:gd name="connsiteY0" fmla="*/ 405709 h 4097772"/>
              <a:gd name="connsiteX1" fmla="*/ 405709 w 4057092"/>
              <a:gd name="connsiteY1" fmla="*/ 0 h 4097772"/>
              <a:gd name="connsiteX2" fmla="*/ 3651383 w 4057092"/>
              <a:gd name="connsiteY2" fmla="*/ 0 h 4097772"/>
              <a:gd name="connsiteX3" fmla="*/ 4057092 w 4057092"/>
              <a:gd name="connsiteY3" fmla="*/ 405709 h 4097772"/>
              <a:gd name="connsiteX4" fmla="*/ 4057092 w 4057092"/>
              <a:gd name="connsiteY4" fmla="*/ 3692063 h 4097772"/>
              <a:gd name="connsiteX5" fmla="*/ 3651383 w 4057092"/>
              <a:gd name="connsiteY5" fmla="*/ 4097772 h 4097772"/>
              <a:gd name="connsiteX6" fmla="*/ 405709 w 4057092"/>
              <a:gd name="connsiteY6" fmla="*/ 4097772 h 4097772"/>
              <a:gd name="connsiteX7" fmla="*/ 0 w 4057092"/>
              <a:gd name="connsiteY7" fmla="*/ 3692063 h 4097772"/>
              <a:gd name="connsiteX8" fmla="*/ 0 w 4057092"/>
              <a:gd name="connsiteY8" fmla="*/ 405709 h 409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7092" h="4097772">
                <a:moveTo>
                  <a:pt x="0" y="405709"/>
                </a:moveTo>
                <a:cubicBezTo>
                  <a:pt x="0" y="181642"/>
                  <a:pt x="181642" y="0"/>
                  <a:pt x="405709" y="0"/>
                </a:cubicBezTo>
                <a:lnTo>
                  <a:pt x="3651383" y="0"/>
                </a:lnTo>
                <a:cubicBezTo>
                  <a:pt x="3875450" y="0"/>
                  <a:pt x="4057092" y="181642"/>
                  <a:pt x="4057092" y="405709"/>
                </a:cubicBezTo>
                <a:lnTo>
                  <a:pt x="4057092" y="3692063"/>
                </a:lnTo>
                <a:cubicBezTo>
                  <a:pt x="4057092" y="3916130"/>
                  <a:pt x="3875450" y="4097772"/>
                  <a:pt x="3651383" y="4097772"/>
                </a:cubicBezTo>
                <a:lnTo>
                  <a:pt x="405709" y="4097772"/>
                </a:lnTo>
                <a:cubicBezTo>
                  <a:pt x="181642" y="4097772"/>
                  <a:pt x="0" y="3916130"/>
                  <a:pt x="0" y="3692063"/>
                </a:cubicBezTo>
                <a:lnTo>
                  <a:pt x="0" y="405709"/>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10268" tIns="210268" rIns="210268" bIns="21026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فكر بطريقة غير تقليدية وغير مقيدة.</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فكر بالبدء بمشروع حجمه صغير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فكر بالموارد المالية بطريقة واقعية.</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فكر بالمؤسسات المجدية اقتصاديا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فكر بما قد يرغب الأشخاص بشرائه.</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فكر بإنجاز الأعمال بنفسك .</a:t>
            </a:r>
            <a:endParaRPr lang="ar-EG" sz="2400" kern="1200" dirty="0"/>
          </a:p>
        </p:txBody>
      </p:sp>
      <p:sp>
        <p:nvSpPr>
          <p:cNvPr id="6" name="Freeform 5"/>
          <p:cNvSpPr/>
          <p:nvPr/>
        </p:nvSpPr>
        <p:spPr>
          <a:xfrm>
            <a:off x="750298" y="1145188"/>
            <a:ext cx="4955788" cy="723052"/>
          </a:xfrm>
          <a:custGeom>
            <a:avLst/>
            <a:gdLst>
              <a:gd name="connsiteX0" fmla="*/ 0 w 4955788"/>
              <a:gd name="connsiteY0" fmla="*/ 0 h 723052"/>
              <a:gd name="connsiteX1" fmla="*/ 4955788 w 4955788"/>
              <a:gd name="connsiteY1" fmla="*/ 0 h 723052"/>
              <a:gd name="connsiteX2" fmla="*/ 4955788 w 4955788"/>
              <a:gd name="connsiteY2" fmla="*/ 723052 h 723052"/>
              <a:gd name="connsiteX3" fmla="*/ 0 w 4955788"/>
              <a:gd name="connsiteY3" fmla="*/ 723052 h 723052"/>
              <a:gd name="connsiteX4" fmla="*/ 0 w 4955788"/>
              <a:gd name="connsiteY4" fmla="*/ 0 h 723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5788" h="723052">
                <a:moveTo>
                  <a:pt x="0" y="0"/>
                </a:moveTo>
                <a:lnTo>
                  <a:pt x="4955788" y="0"/>
                </a:lnTo>
                <a:lnTo>
                  <a:pt x="4955788" y="723052"/>
                </a:lnTo>
                <a:lnTo>
                  <a:pt x="0" y="723052"/>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b="1" kern="1200" dirty="0" smtClean="0"/>
              <a:t>فكر كريادى</a:t>
            </a:r>
            <a:endParaRPr lang="ar-EG" sz="2400" b="1" kern="1200" dirty="0"/>
          </a:p>
        </p:txBody>
      </p:sp>
    </p:spTree>
    <p:extLst>
      <p:ext uri="{BB962C8B-B14F-4D97-AF65-F5344CB8AC3E}">
        <p14:creationId xmlns:p14="http://schemas.microsoft.com/office/powerpoint/2010/main" val="575040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wipe(down)">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wipe(down)">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wipe(down)">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wipe(down)">
                                      <p:cBhvr>
                                        <p:cTn id="33" dur="500"/>
                                        <p:tgtEl>
                                          <p:spTgt spid="5">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wipe(down)">
                                      <p:cBhvr>
                                        <p:cTn id="38" dur="500"/>
                                        <p:tgtEl>
                                          <p:spTgt spid="5">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5">
                                            <p:txEl>
                                              <p:pRg st="5" end="5"/>
                                            </p:txEl>
                                          </p:spTgt>
                                        </p:tgtEl>
                                        <p:attrNameLst>
                                          <p:attrName>style.visibility</p:attrName>
                                        </p:attrNameLst>
                                      </p:cBhvr>
                                      <p:to>
                                        <p:strVal val="visible"/>
                                      </p:to>
                                    </p:set>
                                    <p:animEffect transition="in" filter="wipe(down)">
                                      <p:cBhvr>
                                        <p:cTn id="43"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كيف تصبح ريادى</a:t>
            </a:r>
          </a:p>
        </p:txBody>
      </p:sp>
      <p:sp>
        <p:nvSpPr>
          <p:cNvPr id="4" name="Rectangle 3"/>
          <p:cNvSpPr/>
          <p:nvPr/>
        </p:nvSpPr>
        <p:spPr>
          <a:xfrm>
            <a:off x="750298" y="1945849"/>
            <a:ext cx="4955788" cy="4199009"/>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4355022" y="1916827"/>
            <a:ext cx="4057092" cy="4097772"/>
          </a:xfrm>
          <a:custGeom>
            <a:avLst/>
            <a:gdLst>
              <a:gd name="connsiteX0" fmla="*/ 0 w 4057092"/>
              <a:gd name="connsiteY0" fmla="*/ 405709 h 4097772"/>
              <a:gd name="connsiteX1" fmla="*/ 405709 w 4057092"/>
              <a:gd name="connsiteY1" fmla="*/ 0 h 4097772"/>
              <a:gd name="connsiteX2" fmla="*/ 3651383 w 4057092"/>
              <a:gd name="connsiteY2" fmla="*/ 0 h 4097772"/>
              <a:gd name="connsiteX3" fmla="*/ 4057092 w 4057092"/>
              <a:gd name="connsiteY3" fmla="*/ 405709 h 4097772"/>
              <a:gd name="connsiteX4" fmla="*/ 4057092 w 4057092"/>
              <a:gd name="connsiteY4" fmla="*/ 3692063 h 4097772"/>
              <a:gd name="connsiteX5" fmla="*/ 3651383 w 4057092"/>
              <a:gd name="connsiteY5" fmla="*/ 4097772 h 4097772"/>
              <a:gd name="connsiteX6" fmla="*/ 405709 w 4057092"/>
              <a:gd name="connsiteY6" fmla="*/ 4097772 h 4097772"/>
              <a:gd name="connsiteX7" fmla="*/ 0 w 4057092"/>
              <a:gd name="connsiteY7" fmla="*/ 3692063 h 4097772"/>
              <a:gd name="connsiteX8" fmla="*/ 0 w 4057092"/>
              <a:gd name="connsiteY8" fmla="*/ 405709 h 409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7092" h="4097772">
                <a:moveTo>
                  <a:pt x="0" y="405709"/>
                </a:moveTo>
                <a:cubicBezTo>
                  <a:pt x="0" y="181642"/>
                  <a:pt x="181642" y="0"/>
                  <a:pt x="405709" y="0"/>
                </a:cubicBezTo>
                <a:lnTo>
                  <a:pt x="3651383" y="0"/>
                </a:lnTo>
                <a:cubicBezTo>
                  <a:pt x="3875450" y="0"/>
                  <a:pt x="4057092" y="181642"/>
                  <a:pt x="4057092" y="405709"/>
                </a:cubicBezTo>
                <a:lnTo>
                  <a:pt x="4057092" y="3692063"/>
                </a:lnTo>
                <a:cubicBezTo>
                  <a:pt x="4057092" y="3916130"/>
                  <a:pt x="3875450" y="4097772"/>
                  <a:pt x="3651383" y="4097772"/>
                </a:cubicBezTo>
                <a:lnTo>
                  <a:pt x="405709" y="4097772"/>
                </a:lnTo>
                <a:cubicBezTo>
                  <a:pt x="181642" y="4097772"/>
                  <a:pt x="0" y="3916130"/>
                  <a:pt x="0" y="3692063"/>
                </a:cubicBezTo>
                <a:lnTo>
                  <a:pt x="0" y="405709"/>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10268" tIns="210268" rIns="210268" bIns="21026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فكر بالتكاليف والمنافع من الانخراط فى الأعمال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فكر فى إنجاز الأعمال بطريقه مختلفة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فكر بأفراد العائلة والاشخاص الذين يمكنهم أن يدعموك ويساعدوك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فكر كشخص يحقق الانجازات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فكر مليا بالمشاكل المعقدة التى قد تواجهك .</a:t>
            </a:r>
            <a:endParaRPr lang="ar-EG" sz="2400" kern="1200" dirty="0"/>
          </a:p>
        </p:txBody>
      </p:sp>
      <p:sp>
        <p:nvSpPr>
          <p:cNvPr id="6" name="Freeform 5"/>
          <p:cNvSpPr/>
          <p:nvPr/>
        </p:nvSpPr>
        <p:spPr>
          <a:xfrm>
            <a:off x="750298" y="1145188"/>
            <a:ext cx="4955788" cy="723052"/>
          </a:xfrm>
          <a:custGeom>
            <a:avLst/>
            <a:gdLst>
              <a:gd name="connsiteX0" fmla="*/ 0 w 4955788"/>
              <a:gd name="connsiteY0" fmla="*/ 0 h 723052"/>
              <a:gd name="connsiteX1" fmla="*/ 4955788 w 4955788"/>
              <a:gd name="connsiteY1" fmla="*/ 0 h 723052"/>
              <a:gd name="connsiteX2" fmla="*/ 4955788 w 4955788"/>
              <a:gd name="connsiteY2" fmla="*/ 723052 h 723052"/>
              <a:gd name="connsiteX3" fmla="*/ 0 w 4955788"/>
              <a:gd name="connsiteY3" fmla="*/ 723052 h 723052"/>
              <a:gd name="connsiteX4" fmla="*/ 0 w 4955788"/>
              <a:gd name="connsiteY4" fmla="*/ 0 h 723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5788" h="723052">
                <a:moveTo>
                  <a:pt x="0" y="0"/>
                </a:moveTo>
                <a:lnTo>
                  <a:pt x="4955788" y="0"/>
                </a:lnTo>
                <a:lnTo>
                  <a:pt x="4955788" y="723052"/>
                </a:lnTo>
                <a:lnTo>
                  <a:pt x="0" y="723052"/>
                </a:lnTo>
                <a:lnTo>
                  <a:pt x="0" y="0"/>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b="1" kern="1200" dirty="0" smtClean="0"/>
              <a:t>فكر كريادى</a:t>
            </a:r>
            <a:endParaRPr lang="ar-EG" sz="2400" b="1" kern="1200" dirty="0"/>
          </a:p>
        </p:txBody>
      </p:sp>
    </p:spTree>
    <p:extLst>
      <p:ext uri="{BB962C8B-B14F-4D97-AF65-F5344CB8AC3E}">
        <p14:creationId xmlns:p14="http://schemas.microsoft.com/office/powerpoint/2010/main" val="1627355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wipe(down)">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wipe(down)">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wipe(down)">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wipe(down)">
                                      <p:cBhvr>
                                        <p:cTn id="33" dur="500"/>
                                        <p:tgtEl>
                                          <p:spTgt spid="5">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wipe(down)">
                                      <p:cBhvr>
                                        <p:cTn id="38"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كيف تصبح ريادى</a:t>
            </a:r>
          </a:p>
        </p:txBody>
      </p:sp>
      <p:sp>
        <p:nvSpPr>
          <p:cNvPr id="4" name="Rectangle 3"/>
          <p:cNvSpPr/>
          <p:nvPr/>
        </p:nvSpPr>
        <p:spPr>
          <a:xfrm>
            <a:off x="750298" y="1945849"/>
            <a:ext cx="4955788" cy="4199009"/>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4355976" y="1996467"/>
            <a:ext cx="4057092" cy="4097772"/>
          </a:xfrm>
          <a:custGeom>
            <a:avLst/>
            <a:gdLst>
              <a:gd name="connsiteX0" fmla="*/ 0 w 4057092"/>
              <a:gd name="connsiteY0" fmla="*/ 405709 h 4097772"/>
              <a:gd name="connsiteX1" fmla="*/ 405709 w 4057092"/>
              <a:gd name="connsiteY1" fmla="*/ 0 h 4097772"/>
              <a:gd name="connsiteX2" fmla="*/ 3651383 w 4057092"/>
              <a:gd name="connsiteY2" fmla="*/ 0 h 4097772"/>
              <a:gd name="connsiteX3" fmla="*/ 4057092 w 4057092"/>
              <a:gd name="connsiteY3" fmla="*/ 405709 h 4097772"/>
              <a:gd name="connsiteX4" fmla="*/ 4057092 w 4057092"/>
              <a:gd name="connsiteY4" fmla="*/ 3692063 h 4097772"/>
              <a:gd name="connsiteX5" fmla="*/ 3651383 w 4057092"/>
              <a:gd name="connsiteY5" fmla="*/ 4097772 h 4097772"/>
              <a:gd name="connsiteX6" fmla="*/ 405709 w 4057092"/>
              <a:gd name="connsiteY6" fmla="*/ 4097772 h 4097772"/>
              <a:gd name="connsiteX7" fmla="*/ 0 w 4057092"/>
              <a:gd name="connsiteY7" fmla="*/ 3692063 h 4097772"/>
              <a:gd name="connsiteX8" fmla="*/ 0 w 4057092"/>
              <a:gd name="connsiteY8" fmla="*/ 405709 h 409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7092" h="4097772">
                <a:moveTo>
                  <a:pt x="0" y="405709"/>
                </a:moveTo>
                <a:cubicBezTo>
                  <a:pt x="0" y="181642"/>
                  <a:pt x="181642" y="0"/>
                  <a:pt x="405709" y="0"/>
                </a:cubicBezTo>
                <a:lnTo>
                  <a:pt x="3651383" y="0"/>
                </a:lnTo>
                <a:cubicBezTo>
                  <a:pt x="3875450" y="0"/>
                  <a:pt x="4057092" y="181642"/>
                  <a:pt x="4057092" y="405709"/>
                </a:cubicBezTo>
                <a:lnTo>
                  <a:pt x="4057092" y="3692063"/>
                </a:lnTo>
                <a:cubicBezTo>
                  <a:pt x="4057092" y="3916130"/>
                  <a:pt x="3875450" y="4097772"/>
                  <a:pt x="3651383" y="4097772"/>
                </a:cubicBezTo>
                <a:lnTo>
                  <a:pt x="405709" y="4097772"/>
                </a:lnTo>
                <a:cubicBezTo>
                  <a:pt x="181642" y="4097772"/>
                  <a:pt x="0" y="3916130"/>
                  <a:pt x="0" y="3692063"/>
                </a:cubicBezTo>
                <a:lnTo>
                  <a:pt x="0" y="405709"/>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10268" tIns="210268" rIns="210268" bIns="21026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اعمل على أن يكون لديك منتج أو خدمة ذات قيمة للأشخاص الأخرين.</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اسع إلى تحقيق الإنجازات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اعمل وفق نمطك الخاص .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كن إيجابيا وتحدى نفسك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كن مصمما ومندفعا فى أى عمل تقوم به .</a:t>
            </a:r>
            <a:endParaRPr lang="ar-EG" sz="2400" kern="1200" dirty="0"/>
          </a:p>
        </p:txBody>
      </p:sp>
      <p:sp>
        <p:nvSpPr>
          <p:cNvPr id="6" name="Freeform 5"/>
          <p:cNvSpPr/>
          <p:nvPr/>
        </p:nvSpPr>
        <p:spPr>
          <a:xfrm>
            <a:off x="750298" y="1145188"/>
            <a:ext cx="4955788" cy="723052"/>
          </a:xfrm>
          <a:custGeom>
            <a:avLst/>
            <a:gdLst>
              <a:gd name="connsiteX0" fmla="*/ 0 w 4955788"/>
              <a:gd name="connsiteY0" fmla="*/ 0 h 723052"/>
              <a:gd name="connsiteX1" fmla="*/ 4955788 w 4955788"/>
              <a:gd name="connsiteY1" fmla="*/ 0 h 723052"/>
              <a:gd name="connsiteX2" fmla="*/ 4955788 w 4955788"/>
              <a:gd name="connsiteY2" fmla="*/ 723052 h 723052"/>
              <a:gd name="connsiteX3" fmla="*/ 0 w 4955788"/>
              <a:gd name="connsiteY3" fmla="*/ 723052 h 723052"/>
              <a:gd name="connsiteX4" fmla="*/ 0 w 4955788"/>
              <a:gd name="connsiteY4" fmla="*/ 0 h 723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5788" h="723052">
                <a:moveTo>
                  <a:pt x="0" y="0"/>
                </a:moveTo>
                <a:lnTo>
                  <a:pt x="4955788" y="0"/>
                </a:lnTo>
                <a:lnTo>
                  <a:pt x="4955788" y="723052"/>
                </a:lnTo>
                <a:lnTo>
                  <a:pt x="0" y="723052"/>
                </a:lnTo>
                <a:lnTo>
                  <a:pt x="0" y="0"/>
                </a:lnTo>
                <a:close/>
              </a:path>
            </a:pathLst>
          </a:custGeom>
          <a:solidFill>
            <a:schemeClr val="accent1">
              <a:lumMod val="2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b="1" kern="1200" dirty="0" smtClean="0"/>
              <a:t>تصرف كريادى</a:t>
            </a:r>
            <a:endParaRPr lang="ar-EG" sz="2400" b="1" kern="1200" dirty="0"/>
          </a:p>
        </p:txBody>
      </p:sp>
    </p:spTree>
    <p:extLst>
      <p:ext uri="{BB962C8B-B14F-4D97-AF65-F5344CB8AC3E}">
        <p14:creationId xmlns:p14="http://schemas.microsoft.com/office/powerpoint/2010/main" val="1351841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Effect transition="in" filter="wipe(down)">
                                      <p:cBhvr>
                                        <p:cTn id="18" dur="500"/>
                                        <p:tgtEl>
                                          <p:spTgt spid="5">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Effect transition="in" filter="wipe(down)">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wipe(down)">
                                      <p:cBhvr>
                                        <p:cTn id="28"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كيف تصبح ريادى</a:t>
            </a:r>
          </a:p>
        </p:txBody>
      </p:sp>
      <p:sp>
        <p:nvSpPr>
          <p:cNvPr id="4" name="Rectangle 3"/>
          <p:cNvSpPr/>
          <p:nvPr/>
        </p:nvSpPr>
        <p:spPr>
          <a:xfrm>
            <a:off x="750298" y="1945849"/>
            <a:ext cx="4955788" cy="4199009"/>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4355022" y="1916827"/>
            <a:ext cx="4057092" cy="4097772"/>
          </a:xfrm>
          <a:custGeom>
            <a:avLst/>
            <a:gdLst>
              <a:gd name="connsiteX0" fmla="*/ 0 w 4057092"/>
              <a:gd name="connsiteY0" fmla="*/ 405709 h 4097772"/>
              <a:gd name="connsiteX1" fmla="*/ 405709 w 4057092"/>
              <a:gd name="connsiteY1" fmla="*/ 0 h 4097772"/>
              <a:gd name="connsiteX2" fmla="*/ 3651383 w 4057092"/>
              <a:gd name="connsiteY2" fmla="*/ 0 h 4097772"/>
              <a:gd name="connsiteX3" fmla="*/ 4057092 w 4057092"/>
              <a:gd name="connsiteY3" fmla="*/ 405709 h 4097772"/>
              <a:gd name="connsiteX4" fmla="*/ 4057092 w 4057092"/>
              <a:gd name="connsiteY4" fmla="*/ 3692063 h 4097772"/>
              <a:gd name="connsiteX5" fmla="*/ 3651383 w 4057092"/>
              <a:gd name="connsiteY5" fmla="*/ 4097772 h 4097772"/>
              <a:gd name="connsiteX6" fmla="*/ 405709 w 4057092"/>
              <a:gd name="connsiteY6" fmla="*/ 4097772 h 4097772"/>
              <a:gd name="connsiteX7" fmla="*/ 0 w 4057092"/>
              <a:gd name="connsiteY7" fmla="*/ 3692063 h 4097772"/>
              <a:gd name="connsiteX8" fmla="*/ 0 w 4057092"/>
              <a:gd name="connsiteY8" fmla="*/ 405709 h 409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7092" h="4097772">
                <a:moveTo>
                  <a:pt x="0" y="405709"/>
                </a:moveTo>
                <a:cubicBezTo>
                  <a:pt x="0" y="181642"/>
                  <a:pt x="181642" y="0"/>
                  <a:pt x="405709" y="0"/>
                </a:cubicBezTo>
                <a:lnTo>
                  <a:pt x="3651383" y="0"/>
                </a:lnTo>
                <a:cubicBezTo>
                  <a:pt x="3875450" y="0"/>
                  <a:pt x="4057092" y="181642"/>
                  <a:pt x="4057092" y="405709"/>
                </a:cubicBezTo>
                <a:lnTo>
                  <a:pt x="4057092" y="3692063"/>
                </a:lnTo>
                <a:cubicBezTo>
                  <a:pt x="4057092" y="3916130"/>
                  <a:pt x="3875450" y="4097772"/>
                  <a:pt x="3651383" y="4097772"/>
                </a:cubicBezTo>
                <a:lnTo>
                  <a:pt x="405709" y="4097772"/>
                </a:lnTo>
                <a:cubicBezTo>
                  <a:pt x="181642" y="4097772"/>
                  <a:pt x="0" y="3916130"/>
                  <a:pt x="0" y="3692063"/>
                </a:cubicBezTo>
                <a:lnTo>
                  <a:pt x="0" y="405709"/>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10268" tIns="210268" rIns="210268" bIns="21026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وجه الأشخاص الأخرين وارشدهم.</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طور الخطط بشأن ما تود القيام به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بادر بالنشاطات مهما كانت الظروف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كن متفائلا ولا تستسلم بسهولة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كن أنيقا لجذب الانتباه وكسب الاحترام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كن نشيطا ومتحمسا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التزم بتعهداتك بشكل كامل .</a:t>
            </a:r>
            <a:endParaRPr lang="ar-EG" sz="2400" kern="1200" dirty="0"/>
          </a:p>
        </p:txBody>
      </p:sp>
      <p:sp>
        <p:nvSpPr>
          <p:cNvPr id="6" name="Freeform 5"/>
          <p:cNvSpPr/>
          <p:nvPr/>
        </p:nvSpPr>
        <p:spPr>
          <a:xfrm>
            <a:off x="750298" y="1145188"/>
            <a:ext cx="4955788" cy="723052"/>
          </a:xfrm>
          <a:custGeom>
            <a:avLst/>
            <a:gdLst>
              <a:gd name="connsiteX0" fmla="*/ 0 w 4955788"/>
              <a:gd name="connsiteY0" fmla="*/ 0 h 723052"/>
              <a:gd name="connsiteX1" fmla="*/ 4955788 w 4955788"/>
              <a:gd name="connsiteY1" fmla="*/ 0 h 723052"/>
              <a:gd name="connsiteX2" fmla="*/ 4955788 w 4955788"/>
              <a:gd name="connsiteY2" fmla="*/ 723052 h 723052"/>
              <a:gd name="connsiteX3" fmla="*/ 0 w 4955788"/>
              <a:gd name="connsiteY3" fmla="*/ 723052 h 723052"/>
              <a:gd name="connsiteX4" fmla="*/ 0 w 4955788"/>
              <a:gd name="connsiteY4" fmla="*/ 0 h 723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5788" h="723052">
                <a:moveTo>
                  <a:pt x="0" y="0"/>
                </a:moveTo>
                <a:lnTo>
                  <a:pt x="4955788" y="0"/>
                </a:lnTo>
                <a:lnTo>
                  <a:pt x="4955788" y="723052"/>
                </a:lnTo>
                <a:lnTo>
                  <a:pt x="0" y="723052"/>
                </a:lnTo>
                <a:lnTo>
                  <a:pt x="0" y="0"/>
                </a:lnTo>
                <a:close/>
              </a:path>
            </a:pathLst>
          </a:custGeom>
          <a:solidFill>
            <a:srgbClr val="95038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b="1" kern="1200" dirty="0" smtClean="0"/>
              <a:t>تصرف كريادى</a:t>
            </a:r>
            <a:endParaRPr lang="ar-EG" sz="2400" b="1" kern="1200" dirty="0"/>
          </a:p>
        </p:txBody>
      </p:sp>
    </p:spTree>
    <p:extLst>
      <p:ext uri="{BB962C8B-B14F-4D97-AF65-F5344CB8AC3E}">
        <p14:creationId xmlns:p14="http://schemas.microsoft.com/office/powerpoint/2010/main" val="122534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circle(in)">
                                      <p:cBhvr>
                                        <p:cTn id="18" dur="20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circle(in)">
                                      <p:cBhvr>
                                        <p:cTn id="23" dur="20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circle(in)">
                                      <p:cBhvr>
                                        <p:cTn id="28" dur="20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circle(in)">
                                      <p:cBhvr>
                                        <p:cTn id="33" dur="2000"/>
                                        <p:tgtEl>
                                          <p:spTgt spid="5">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6" presetClass="entr" presetSubtype="16"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circle(in)">
                                      <p:cBhvr>
                                        <p:cTn id="38" dur="2000"/>
                                        <p:tgtEl>
                                          <p:spTgt spid="5">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nodeType="clickEffect">
                                  <p:stCondLst>
                                    <p:cond delay="0"/>
                                  </p:stCondLst>
                                  <p:childTnLst>
                                    <p:set>
                                      <p:cBhvr>
                                        <p:cTn id="42" dur="1" fill="hold">
                                          <p:stCondLst>
                                            <p:cond delay="0"/>
                                          </p:stCondLst>
                                        </p:cTn>
                                        <p:tgtEl>
                                          <p:spTgt spid="5">
                                            <p:txEl>
                                              <p:pRg st="5" end="5"/>
                                            </p:txEl>
                                          </p:spTgt>
                                        </p:tgtEl>
                                        <p:attrNameLst>
                                          <p:attrName>style.visibility</p:attrName>
                                        </p:attrNameLst>
                                      </p:cBhvr>
                                      <p:to>
                                        <p:strVal val="visible"/>
                                      </p:to>
                                    </p:set>
                                    <p:animEffect transition="in" filter="circle(in)">
                                      <p:cBhvr>
                                        <p:cTn id="43" dur="2000"/>
                                        <p:tgtEl>
                                          <p:spTgt spid="5">
                                            <p:txEl>
                                              <p:pRg st="5" end="5"/>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nodeType="clickEffect">
                                  <p:stCondLst>
                                    <p:cond delay="0"/>
                                  </p:stCondLst>
                                  <p:childTnLst>
                                    <p:set>
                                      <p:cBhvr>
                                        <p:cTn id="47" dur="1" fill="hold">
                                          <p:stCondLst>
                                            <p:cond delay="0"/>
                                          </p:stCondLst>
                                        </p:cTn>
                                        <p:tgtEl>
                                          <p:spTgt spid="5">
                                            <p:txEl>
                                              <p:pRg st="6" end="6"/>
                                            </p:txEl>
                                          </p:spTgt>
                                        </p:tgtEl>
                                        <p:attrNameLst>
                                          <p:attrName>style.visibility</p:attrName>
                                        </p:attrNameLst>
                                      </p:cBhvr>
                                      <p:to>
                                        <p:strVal val="visible"/>
                                      </p:to>
                                    </p:set>
                                    <p:animEffect transition="in" filter="circle(in)">
                                      <p:cBhvr>
                                        <p:cTn id="48" dur="20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ليكن لك هدف</a:t>
            </a:r>
          </a:p>
        </p:txBody>
      </p:sp>
      <p:graphicFrame>
        <p:nvGraphicFramePr>
          <p:cNvPr id="2" name="Diagram 1"/>
          <p:cNvGraphicFramePr/>
          <p:nvPr>
            <p:extLst>
              <p:ext uri="{D42A27DB-BD31-4B8C-83A1-F6EECF244321}">
                <p14:modId xmlns:p14="http://schemas.microsoft.com/office/powerpoint/2010/main" val="2477435921"/>
              </p:ext>
            </p:extLst>
          </p:nvPr>
        </p:nvGraphicFramePr>
        <p:xfrm>
          <a:off x="251520" y="1397000"/>
          <a:ext cx="8568952"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61105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ولكي يكون لك هدف </a:t>
            </a:r>
          </a:p>
        </p:txBody>
      </p:sp>
      <p:sp>
        <p:nvSpPr>
          <p:cNvPr id="5" name="Freeform 4"/>
          <p:cNvSpPr/>
          <p:nvPr/>
        </p:nvSpPr>
        <p:spPr>
          <a:xfrm>
            <a:off x="708066" y="1628800"/>
            <a:ext cx="8201235" cy="690072"/>
          </a:xfrm>
          <a:custGeom>
            <a:avLst/>
            <a:gdLst>
              <a:gd name="connsiteX0" fmla="*/ 0 w 8201235"/>
              <a:gd name="connsiteY0" fmla="*/ 0 h 508162"/>
              <a:gd name="connsiteX1" fmla="*/ 8201235 w 8201235"/>
              <a:gd name="connsiteY1" fmla="*/ 0 h 508162"/>
              <a:gd name="connsiteX2" fmla="*/ 8201235 w 8201235"/>
              <a:gd name="connsiteY2" fmla="*/ 508162 h 508162"/>
              <a:gd name="connsiteX3" fmla="*/ 0 w 8201235"/>
              <a:gd name="connsiteY3" fmla="*/ 508162 h 508162"/>
              <a:gd name="connsiteX4" fmla="*/ 0 w 8201235"/>
              <a:gd name="connsiteY4" fmla="*/ 0 h 508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1235" h="508162">
                <a:moveTo>
                  <a:pt x="0" y="0"/>
                </a:moveTo>
                <a:lnTo>
                  <a:pt x="8201235" y="0"/>
                </a:lnTo>
                <a:lnTo>
                  <a:pt x="8201235" y="508162"/>
                </a:lnTo>
                <a:lnTo>
                  <a:pt x="0" y="508162"/>
                </a:lnTo>
                <a:lnTo>
                  <a:pt x="0" y="0"/>
                </a:lnTo>
                <a:close/>
              </a:path>
            </a:pathLst>
          </a:custGeom>
          <a:solidFill>
            <a:srgbClr val="7030A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033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ضع أهدافا صغيرة لنفسك </a:t>
            </a:r>
            <a:endParaRPr lang="ar-EG" sz="2400" kern="1200" dirty="0"/>
          </a:p>
        </p:txBody>
      </p:sp>
      <p:sp>
        <p:nvSpPr>
          <p:cNvPr id="6" name="Oval 5"/>
          <p:cNvSpPr/>
          <p:nvPr/>
        </p:nvSpPr>
        <p:spPr>
          <a:xfrm>
            <a:off x="390464" y="1519802"/>
            <a:ext cx="635203" cy="862591"/>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072200" y="2390800"/>
            <a:ext cx="7837100" cy="690072"/>
          </a:xfrm>
          <a:custGeom>
            <a:avLst/>
            <a:gdLst>
              <a:gd name="connsiteX0" fmla="*/ 0 w 7837100"/>
              <a:gd name="connsiteY0" fmla="*/ 0 h 508162"/>
              <a:gd name="connsiteX1" fmla="*/ 7837100 w 7837100"/>
              <a:gd name="connsiteY1" fmla="*/ 0 h 508162"/>
              <a:gd name="connsiteX2" fmla="*/ 7837100 w 7837100"/>
              <a:gd name="connsiteY2" fmla="*/ 508162 h 508162"/>
              <a:gd name="connsiteX3" fmla="*/ 0 w 7837100"/>
              <a:gd name="connsiteY3" fmla="*/ 508162 h 508162"/>
              <a:gd name="connsiteX4" fmla="*/ 0 w 7837100"/>
              <a:gd name="connsiteY4" fmla="*/ 0 h 508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100" h="508162">
                <a:moveTo>
                  <a:pt x="0" y="0"/>
                </a:moveTo>
                <a:lnTo>
                  <a:pt x="7837100" y="0"/>
                </a:lnTo>
                <a:lnTo>
                  <a:pt x="7837100" y="508162"/>
                </a:lnTo>
                <a:lnTo>
                  <a:pt x="0" y="508162"/>
                </a:lnTo>
                <a:lnTo>
                  <a:pt x="0" y="0"/>
                </a:lnTo>
                <a:close/>
              </a:path>
            </a:pathLst>
          </a:custGeom>
          <a:solidFill>
            <a:srgbClr val="92D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033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اعمل على تحقيق كل هدف على حدة </a:t>
            </a:r>
            <a:endParaRPr lang="ar-EG" sz="2400" kern="1200" dirty="0"/>
          </a:p>
        </p:txBody>
      </p:sp>
      <p:sp>
        <p:nvSpPr>
          <p:cNvPr id="8" name="Oval 7"/>
          <p:cNvSpPr/>
          <p:nvPr/>
        </p:nvSpPr>
        <p:spPr>
          <a:xfrm>
            <a:off x="754599" y="2281802"/>
            <a:ext cx="635203" cy="862591"/>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183960" y="3152800"/>
            <a:ext cx="7725340" cy="690072"/>
          </a:xfrm>
          <a:custGeom>
            <a:avLst/>
            <a:gdLst>
              <a:gd name="connsiteX0" fmla="*/ 0 w 7725340"/>
              <a:gd name="connsiteY0" fmla="*/ 0 h 508162"/>
              <a:gd name="connsiteX1" fmla="*/ 7725340 w 7725340"/>
              <a:gd name="connsiteY1" fmla="*/ 0 h 508162"/>
              <a:gd name="connsiteX2" fmla="*/ 7725340 w 7725340"/>
              <a:gd name="connsiteY2" fmla="*/ 508162 h 508162"/>
              <a:gd name="connsiteX3" fmla="*/ 0 w 7725340"/>
              <a:gd name="connsiteY3" fmla="*/ 508162 h 508162"/>
              <a:gd name="connsiteX4" fmla="*/ 0 w 7725340"/>
              <a:gd name="connsiteY4" fmla="*/ 0 h 508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5340" h="508162">
                <a:moveTo>
                  <a:pt x="0" y="0"/>
                </a:moveTo>
                <a:lnTo>
                  <a:pt x="7725340" y="0"/>
                </a:lnTo>
                <a:lnTo>
                  <a:pt x="7725340" y="508162"/>
                </a:lnTo>
                <a:lnTo>
                  <a:pt x="0" y="508162"/>
                </a:lnTo>
                <a:lnTo>
                  <a:pt x="0" y="0"/>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033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إذا كان هدفك كبيرا بحد ذاته ، قسمه إلى أهداف أصغر ، واعمل على تحقيق كل منها على حدة .</a:t>
            </a:r>
            <a:endParaRPr lang="ar-EG" sz="2400" kern="1200" dirty="0"/>
          </a:p>
        </p:txBody>
      </p:sp>
      <p:sp>
        <p:nvSpPr>
          <p:cNvPr id="10" name="Oval 9"/>
          <p:cNvSpPr/>
          <p:nvPr/>
        </p:nvSpPr>
        <p:spPr>
          <a:xfrm>
            <a:off x="866359" y="3043802"/>
            <a:ext cx="635203" cy="862591"/>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1072200" y="3914800"/>
            <a:ext cx="7837100" cy="690072"/>
          </a:xfrm>
          <a:custGeom>
            <a:avLst/>
            <a:gdLst>
              <a:gd name="connsiteX0" fmla="*/ 0 w 7837100"/>
              <a:gd name="connsiteY0" fmla="*/ 0 h 508162"/>
              <a:gd name="connsiteX1" fmla="*/ 7837100 w 7837100"/>
              <a:gd name="connsiteY1" fmla="*/ 0 h 508162"/>
              <a:gd name="connsiteX2" fmla="*/ 7837100 w 7837100"/>
              <a:gd name="connsiteY2" fmla="*/ 508162 h 508162"/>
              <a:gd name="connsiteX3" fmla="*/ 0 w 7837100"/>
              <a:gd name="connsiteY3" fmla="*/ 508162 h 508162"/>
              <a:gd name="connsiteX4" fmla="*/ 0 w 7837100"/>
              <a:gd name="connsiteY4" fmla="*/ 0 h 508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100" h="508162">
                <a:moveTo>
                  <a:pt x="0" y="0"/>
                </a:moveTo>
                <a:lnTo>
                  <a:pt x="7837100" y="0"/>
                </a:lnTo>
                <a:lnTo>
                  <a:pt x="7837100" y="508162"/>
                </a:lnTo>
                <a:lnTo>
                  <a:pt x="0" y="508162"/>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033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اختر أهدافا واقعية ، ولا تتطلع إلى أهداف لن تتمكن من تحقيقها أبدا .</a:t>
            </a:r>
            <a:endParaRPr lang="ar-EG" sz="2400" kern="1200" dirty="0"/>
          </a:p>
        </p:txBody>
      </p:sp>
      <p:sp>
        <p:nvSpPr>
          <p:cNvPr id="12" name="Oval 11"/>
          <p:cNvSpPr/>
          <p:nvPr/>
        </p:nvSpPr>
        <p:spPr>
          <a:xfrm>
            <a:off x="754599" y="3805802"/>
            <a:ext cx="635203" cy="862591"/>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3" name="Freeform 12"/>
          <p:cNvSpPr/>
          <p:nvPr/>
        </p:nvSpPr>
        <p:spPr>
          <a:xfrm>
            <a:off x="708066" y="4676800"/>
            <a:ext cx="8201235" cy="690072"/>
          </a:xfrm>
          <a:custGeom>
            <a:avLst/>
            <a:gdLst>
              <a:gd name="connsiteX0" fmla="*/ 0 w 8201235"/>
              <a:gd name="connsiteY0" fmla="*/ 0 h 508162"/>
              <a:gd name="connsiteX1" fmla="*/ 8201235 w 8201235"/>
              <a:gd name="connsiteY1" fmla="*/ 0 h 508162"/>
              <a:gd name="connsiteX2" fmla="*/ 8201235 w 8201235"/>
              <a:gd name="connsiteY2" fmla="*/ 508162 h 508162"/>
              <a:gd name="connsiteX3" fmla="*/ 0 w 8201235"/>
              <a:gd name="connsiteY3" fmla="*/ 508162 h 508162"/>
              <a:gd name="connsiteX4" fmla="*/ 0 w 8201235"/>
              <a:gd name="connsiteY4" fmla="*/ 0 h 508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1235" h="508162">
                <a:moveTo>
                  <a:pt x="0" y="0"/>
                </a:moveTo>
                <a:lnTo>
                  <a:pt x="8201235" y="0"/>
                </a:lnTo>
                <a:lnTo>
                  <a:pt x="8201235" y="508162"/>
                </a:lnTo>
                <a:lnTo>
                  <a:pt x="0" y="508162"/>
                </a:lnTo>
                <a:lnTo>
                  <a:pt x="0" y="0"/>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033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كافئ نفسك بين الحين والاخر . </a:t>
            </a:r>
            <a:endParaRPr lang="ar-EG" sz="2400" kern="1200" dirty="0"/>
          </a:p>
        </p:txBody>
      </p:sp>
      <p:sp>
        <p:nvSpPr>
          <p:cNvPr id="14" name="Oval 13"/>
          <p:cNvSpPr/>
          <p:nvPr/>
        </p:nvSpPr>
        <p:spPr>
          <a:xfrm>
            <a:off x="390464" y="4567802"/>
            <a:ext cx="635203" cy="862591"/>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3496236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par>
                                <p:cTn id="32" presetID="16" presetClass="entr" presetSubtype="21"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barn(inVertical)">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par>
                                <p:cTn id="40" presetID="16" presetClass="entr" presetSubtype="21" fill="hold"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barn(inVertical)">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P spid="13"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ولكي يكون لك هدف </a:t>
            </a:r>
          </a:p>
        </p:txBody>
      </p:sp>
      <p:sp>
        <p:nvSpPr>
          <p:cNvPr id="5" name="Freeform 4"/>
          <p:cNvSpPr/>
          <p:nvPr/>
        </p:nvSpPr>
        <p:spPr>
          <a:xfrm>
            <a:off x="739548" y="1325755"/>
            <a:ext cx="8152054" cy="545832"/>
          </a:xfrm>
          <a:custGeom>
            <a:avLst/>
            <a:gdLst>
              <a:gd name="connsiteX0" fmla="*/ 0 w 8152054"/>
              <a:gd name="connsiteY0" fmla="*/ 0 h 545832"/>
              <a:gd name="connsiteX1" fmla="*/ 8152054 w 8152054"/>
              <a:gd name="connsiteY1" fmla="*/ 0 h 545832"/>
              <a:gd name="connsiteX2" fmla="*/ 8152054 w 8152054"/>
              <a:gd name="connsiteY2" fmla="*/ 545832 h 545832"/>
              <a:gd name="connsiteX3" fmla="*/ 0 w 8152054"/>
              <a:gd name="connsiteY3" fmla="*/ 545832 h 545832"/>
              <a:gd name="connsiteX4" fmla="*/ 0 w 8152054"/>
              <a:gd name="connsiteY4" fmla="*/ 0 h 545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2054" h="545832">
                <a:moveTo>
                  <a:pt x="0" y="0"/>
                </a:moveTo>
                <a:lnTo>
                  <a:pt x="8152054" y="0"/>
                </a:lnTo>
                <a:lnTo>
                  <a:pt x="8152054" y="545832"/>
                </a:lnTo>
                <a:lnTo>
                  <a:pt x="0" y="545832"/>
                </a:lnTo>
                <a:lnTo>
                  <a:pt x="0" y="0"/>
                </a:lnTo>
                <a:close/>
              </a:path>
            </a:pathLst>
          </a:custGeom>
          <a:solidFill>
            <a:srgbClr val="7030A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332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تذكر الأهداف التى قد بلغتها ، وتلك التى عليك تحقيقها .</a:t>
            </a:r>
            <a:endParaRPr lang="ar-EG" sz="2400" kern="1200" dirty="0"/>
          </a:p>
        </p:txBody>
      </p:sp>
      <p:sp>
        <p:nvSpPr>
          <p:cNvPr id="6" name="Oval 5"/>
          <p:cNvSpPr/>
          <p:nvPr/>
        </p:nvSpPr>
        <p:spPr>
          <a:xfrm>
            <a:off x="398403" y="1257526"/>
            <a:ext cx="682290" cy="682290"/>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188532" y="2144400"/>
            <a:ext cx="7703070" cy="545832"/>
          </a:xfrm>
          <a:custGeom>
            <a:avLst/>
            <a:gdLst>
              <a:gd name="connsiteX0" fmla="*/ 0 w 7703070"/>
              <a:gd name="connsiteY0" fmla="*/ 0 h 545832"/>
              <a:gd name="connsiteX1" fmla="*/ 7703070 w 7703070"/>
              <a:gd name="connsiteY1" fmla="*/ 0 h 545832"/>
              <a:gd name="connsiteX2" fmla="*/ 7703070 w 7703070"/>
              <a:gd name="connsiteY2" fmla="*/ 545832 h 545832"/>
              <a:gd name="connsiteX3" fmla="*/ 0 w 7703070"/>
              <a:gd name="connsiteY3" fmla="*/ 545832 h 545832"/>
              <a:gd name="connsiteX4" fmla="*/ 0 w 7703070"/>
              <a:gd name="connsiteY4" fmla="*/ 0 h 545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3070" h="545832">
                <a:moveTo>
                  <a:pt x="0" y="0"/>
                </a:moveTo>
                <a:lnTo>
                  <a:pt x="7703070" y="0"/>
                </a:lnTo>
                <a:lnTo>
                  <a:pt x="7703070" y="545832"/>
                </a:lnTo>
                <a:lnTo>
                  <a:pt x="0" y="545832"/>
                </a:lnTo>
                <a:lnTo>
                  <a:pt x="0" y="0"/>
                </a:lnTo>
                <a:close/>
              </a:path>
            </a:pathLst>
          </a:custGeom>
          <a:solidFill>
            <a:srgbClr val="92D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332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حدد أهداف بشكل دقيق ومقتضب .</a:t>
            </a:r>
            <a:endParaRPr lang="ar-EG" sz="2400" kern="1200" dirty="0"/>
          </a:p>
        </p:txBody>
      </p:sp>
      <p:sp>
        <p:nvSpPr>
          <p:cNvPr id="8" name="Oval 7"/>
          <p:cNvSpPr/>
          <p:nvPr/>
        </p:nvSpPr>
        <p:spPr>
          <a:xfrm>
            <a:off x="847387" y="2076171"/>
            <a:ext cx="682290" cy="682290"/>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393842" y="2963044"/>
            <a:ext cx="7497760" cy="545832"/>
          </a:xfrm>
          <a:custGeom>
            <a:avLst/>
            <a:gdLst>
              <a:gd name="connsiteX0" fmla="*/ 0 w 7497760"/>
              <a:gd name="connsiteY0" fmla="*/ 0 h 545832"/>
              <a:gd name="connsiteX1" fmla="*/ 7497760 w 7497760"/>
              <a:gd name="connsiteY1" fmla="*/ 0 h 545832"/>
              <a:gd name="connsiteX2" fmla="*/ 7497760 w 7497760"/>
              <a:gd name="connsiteY2" fmla="*/ 545832 h 545832"/>
              <a:gd name="connsiteX3" fmla="*/ 0 w 7497760"/>
              <a:gd name="connsiteY3" fmla="*/ 545832 h 545832"/>
              <a:gd name="connsiteX4" fmla="*/ 0 w 7497760"/>
              <a:gd name="connsiteY4" fmla="*/ 0 h 545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760" h="545832">
                <a:moveTo>
                  <a:pt x="0" y="0"/>
                </a:moveTo>
                <a:lnTo>
                  <a:pt x="7497760" y="0"/>
                </a:lnTo>
                <a:lnTo>
                  <a:pt x="7497760" y="545832"/>
                </a:lnTo>
                <a:lnTo>
                  <a:pt x="0" y="545832"/>
                </a:lnTo>
                <a:lnTo>
                  <a:pt x="0" y="0"/>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332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عبر عن أهدافك بعبارات نوعية تبين إذا تم بلوغ الهدف أم لا .</a:t>
            </a:r>
            <a:endParaRPr lang="ar-EG" sz="2400" kern="1200" dirty="0"/>
          </a:p>
        </p:txBody>
      </p:sp>
      <p:sp>
        <p:nvSpPr>
          <p:cNvPr id="10" name="Oval 9"/>
          <p:cNvSpPr/>
          <p:nvPr/>
        </p:nvSpPr>
        <p:spPr>
          <a:xfrm>
            <a:off x="1052697" y="2894815"/>
            <a:ext cx="682290" cy="682290"/>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1393842" y="3781170"/>
            <a:ext cx="7497760" cy="545832"/>
          </a:xfrm>
          <a:custGeom>
            <a:avLst/>
            <a:gdLst>
              <a:gd name="connsiteX0" fmla="*/ 0 w 7497760"/>
              <a:gd name="connsiteY0" fmla="*/ 0 h 545832"/>
              <a:gd name="connsiteX1" fmla="*/ 7497760 w 7497760"/>
              <a:gd name="connsiteY1" fmla="*/ 0 h 545832"/>
              <a:gd name="connsiteX2" fmla="*/ 7497760 w 7497760"/>
              <a:gd name="connsiteY2" fmla="*/ 545832 h 545832"/>
              <a:gd name="connsiteX3" fmla="*/ 0 w 7497760"/>
              <a:gd name="connsiteY3" fmla="*/ 545832 h 545832"/>
              <a:gd name="connsiteX4" fmla="*/ 0 w 7497760"/>
              <a:gd name="connsiteY4" fmla="*/ 0 h 545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760" h="545832">
                <a:moveTo>
                  <a:pt x="0" y="0"/>
                </a:moveTo>
                <a:lnTo>
                  <a:pt x="7497760" y="0"/>
                </a:lnTo>
                <a:lnTo>
                  <a:pt x="7497760" y="545832"/>
                </a:lnTo>
                <a:lnTo>
                  <a:pt x="0" y="545832"/>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332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حدد أسباب عدم تحقيق الأهداف .</a:t>
            </a:r>
            <a:endParaRPr lang="ar-EG" sz="2400" kern="1200" dirty="0"/>
          </a:p>
        </p:txBody>
      </p:sp>
      <p:sp>
        <p:nvSpPr>
          <p:cNvPr id="12" name="Oval 11"/>
          <p:cNvSpPr/>
          <p:nvPr/>
        </p:nvSpPr>
        <p:spPr>
          <a:xfrm>
            <a:off x="1052697" y="3712941"/>
            <a:ext cx="682290" cy="682290"/>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3" name="Freeform 12"/>
          <p:cNvSpPr/>
          <p:nvPr/>
        </p:nvSpPr>
        <p:spPr>
          <a:xfrm>
            <a:off x="1188532" y="4531067"/>
            <a:ext cx="7703070" cy="614580"/>
          </a:xfrm>
          <a:custGeom>
            <a:avLst/>
            <a:gdLst>
              <a:gd name="connsiteX0" fmla="*/ 0 w 7703070"/>
              <a:gd name="connsiteY0" fmla="*/ 0 h 545832"/>
              <a:gd name="connsiteX1" fmla="*/ 7703070 w 7703070"/>
              <a:gd name="connsiteY1" fmla="*/ 0 h 545832"/>
              <a:gd name="connsiteX2" fmla="*/ 7703070 w 7703070"/>
              <a:gd name="connsiteY2" fmla="*/ 545832 h 545832"/>
              <a:gd name="connsiteX3" fmla="*/ 0 w 7703070"/>
              <a:gd name="connsiteY3" fmla="*/ 545832 h 545832"/>
              <a:gd name="connsiteX4" fmla="*/ 0 w 7703070"/>
              <a:gd name="connsiteY4" fmla="*/ 0 h 545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3070" h="545832">
                <a:moveTo>
                  <a:pt x="0" y="0"/>
                </a:moveTo>
                <a:lnTo>
                  <a:pt x="7703070" y="0"/>
                </a:lnTo>
                <a:lnTo>
                  <a:pt x="7703070" y="545832"/>
                </a:lnTo>
                <a:lnTo>
                  <a:pt x="0" y="545832"/>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332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عندما تحيد عن تحقيق هدفك ، يتعين عليك أن تعيد تحديد أهدافك لكى تتوافق مع الواقع الجديد .</a:t>
            </a:r>
            <a:endParaRPr lang="ar-EG" sz="2400" kern="1200" dirty="0"/>
          </a:p>
        </p:txBody>
      </p:sp>
      <p:sp>
        <p:nvSpPr>
          <p:cNvPr id="14" name="Oval 13"/>
          <p:cNvSpPr/>
          <p:nvPr/>
        </p:nvSpPr>
        <p:spPr>
          <a:xfrm>
            <a:off x="847387" y="4531586"/>
            <a:ext cx="682290" cy="682290"/>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5" name="Freeform 14"/>
          <p:cNvSpPr/>
          <p:nvPr/>
        </p:nvSpPr>
        <p:spPr>
          <a:xfrm>
            <a:off x="739548" y="5418460"/>
            <a:ext cx="8152054" cy="545832"/>
          </a:xfrm>
          <a:custGeom>
            <a:avLst/>
            <a:gdLst>
              <a:gd name="connsiteX0" fmla="*/ 0 w 8152054"/>
              <a:gd name="connsiteY0" fmla="*/ 0 h 545832"/>
              <a:gd name="connsiteX1" fmla="*/ 8152054 w 8152054"/>
              <a:gd name="connsiteY1" fmla="*/ 0 h 545832"/>
              <a:gd name="connsiteX2" fmla="*/ 8152054 w 8152054"/>
              <a:gd name="connsiteY2" fmla="*/ 545832 h 545832"/>
              <a:gd name="connsiteX3" fmla="*/ 0 w 8152054"/>
              <a:gd name="connsiteY3" fmla="*/ 545832 h 545832"/>
              <a:gd name="connsiteX4" fmla="*/ 0 w 8152054"/>
              <a:gd name="connsiteY4" fmla="*/ 0 h 545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2054" h="545832">
                <a:moveTo>
                  <a:pt x="0" y="0"/>
                </a:moveTo>
                <a:lnTo>
                  <a:pt x="8152054" y="0"/>
                </a:lnTo>
                <a:lnTo>
                  <a:pt x="8152054" y="545832"/>
                </a:lnTo>
                <a:lnTo>
                  <a:pt x="0" y="545832"/>
                </a:lnTo>
                <a:lnTo>
                  <a:pt x="0" y="0"/>
                </a:lnTo>
                <a:close/>
              </a:path>
            </a:pathLst>
          </a:custGeom>
          <a:solidFill>
            <a:schemeClr val="bg2">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3325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عندما تحدد أهدافك ، ينعين عليك أن تدرك طبيعتها </a:t>
            </a:r>
            <a:endParaRPr lang="ar-EG" sz="2400" kern="1200" dirty="0"/>
          </a:p>
        </p:txBody>
      </p:sp>
      <p:sp>
        <p:nvSpPr>
          <p:cNvPr id="16" name="Oval 15"/>
          <p:cNvSpPr/>
          <p:nvPr/>
        </p:nvSpPr>
        <p:spPr>
          <a:xfrm>
            <a:off x="398403" y="5350231"/>
            <a:ext cx="682290" cy="682290"/>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456498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down)">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par>
                                <p:cTn id="24" presetID="22" presetClass="entr" presetSubtype="4"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down)">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down)">
                                      <p:cBhvr>
                                        <p:cTn id="31" dur="500"/>
                                        <p:tgtEl>
                                          <p:spTgt spid="11"/>
                                        </p:tgtEl>
                                      </p:cBhvr>
                                    </p:animEffect>
                                  </p:childTnLst>
                                </p:cTn>
                              </p:par>
                              <p:par>
                                <p:cTn id="32" presetID="22" presetClass="entr" presetSubtype="4"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down)">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down)">
                                      <p:cBhvr>
                                        <p:cTn id="39" dur="500"/>
                                        <p:tgtEl>
                                          <p:spTgt spid="13"/>
                                        </p:tgtEl>
                                      </p:cBhvr>
                                    </p:animEffect>
                                  </p:childTnLst>
                                </p:cTn>
                              </p:par>
                              <p:par>
                                <p:cTn id="40" presetID="22" presetClass="entr" presetSubtype="4" fill="hold"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down)">
                                      <p:cBhvr>
                                        <p:cTn id="42" dur="5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wipe(down)">
                                      <p:cBhvr>
                                        <p:cTn id="47" dur="500"/>
                                        <p:tgtEl>
                                          <p:spTgt spid="15"/>
                                        </p:tgtEl>
                                      </p:cBhvr>
                                    </p:animEffect>
                                  </p:childTnLst>
                                </p:cTn>
                              </p:par>
                              <p:par>
                                <p:cTn id="48" presetID="22" presetClass="entr" presetSubtype="4" fill="hold" nodeType="with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down)">
                                      <p:cBhvr>
                                        <p:cTn id="5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P spid="13" grpId="0" animBg="1"/>
      <p:bldP spid="15"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كن واثقا من نفسك</a:t>
            </a:r>
          </a:p>
        </p:txBody>
      </p:sp>
      <p:graphicFrame>
        <p:nvGraphicFramePr>
          <p:cNvPr id="2" name="Diagram 1"/>
          <p:cNvGraphicFramePr/>
          <p:nvPr>
            <p:extLst>
              <p:ext uri="{D42A27DB-BD31-4B8C-83A1-F6EECF244321}">
                <p14:modId xmlns:p14="http://schemas.microsoft.com/office/powerpoint/2010/main" val="1275414881"/>
              </p:ext>
            </p:extLst>
          </p:nvPr>
        </p:nvGraphicFramePr>
        <p:xfrm>
          <a:off x="395536" y="1397000"/>
          <a:ext cx="8352928"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02994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من منا لا يعرف أشخاصا يفتقرون إلى الثقة بأنفسهم؟ </a:t>
            </a:r>
          </a:p>
        </p:txBody>
      </p:sp>
      <p:graphicFrame>
        <p:nvGraphicFramePr>
          <p:cNvPr id="3" name="Diagram 2"/>
          <p:cNvGraphicFramePr/>
          <p:nvPr>
            <p:extLst>
              <p:ext uri="{D42A27DB-BD31-4B8C-83A1-F6EECF244321}">
                <p14:modId xmlns:p14="http://schemas.microsoft.com/office/powerpoint/2010/main" val="1989191212"/>
              </p:ext>
            </p:extLst>
          </p:nvPr>
        </p:nvGraphicFramePr>
        <p:xfrm>
          <a:off x="395536" y="1052736"/>
          <a:ext cx="8568952" cy="53285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38562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يتعين على من يفتقر إلى الثقة بنفسه</a:t>
            </a:r>
          </a:p>
        </p:txBody>
      </p:sp>
      <p:graphicFrame>
        <p:nvGraphicFramePr>
          <p:cNvPr id="3" name="Diagram 2"/>
          <p:cNvGraphicFramePr/>
          <p:nvPr>
            <p:extLst>
              <p:ext uri="{D42A27DB-BD31-4B8C-83A1-F6EECF244321}">
                <p14:modId xmlns:p14="http://schemas.microsoft.com/office/powerpoint/2010/main" val="2338710380"/>
              </p:ext>
            </p:extLst>
          </p:nvPr>
        </p:nvGraphicFramePr>
        <p:xfrm>
          <a:off x="395536" y="1052736"/>
          <a:ext cx="8568952" cy="53285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8152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48617" y="0"/>
            <a:ext cx="9109100" cy="922114"/>
          </a:xfrm>
          <a:solidFill>
            <a:schemeClr val="accent3">
              <a:lumMod val="50000"/>
            </a:schemeClr>
          </a:solidFill>
        </p:spPr>
        <p:txBody>
          <a:bodyPr/>
          <a:lstStyle/>
          <a:p>
            <a:r>
              <a:rPr lang="ar-EG" sz="3200" b="1" dirty="0" smtClean="0">
                <a:solidFill>
                  <a:schemeClr val="bg1"/>
                </a:solidFill>
              </a:rPr>
              <a:t>المراحل التي يمر بها المشروع</a:t>
            </a:r>
            <a:endParaRPr lang="ar-EG" sz="3200" b="1" dirty="0">
              <a:solidFill>
                <a:schemeClr val="bg1"/>
              </a:solidFill>
            </a:endParaRPr>
          </a:p>
        </p:txBody>
      </p:sp>
      <p:sp>
        <p:nvSpPr>
          <p:cNvPr id="4" name="Freeform 3"/>
          <p:cNvSpPr/>
          <p:nvPr/>
        </p:nvSpPr>
        <p:spPr>
          <a:xfrm rot="16200000">
            <a:off x="-1208436" y="3918548"/>
            <a:ext cx="4033057" cy="853146"/>
          </a:xfrm>
          <a:custGeom>
            <a:avLst/>
            <a:gdLst>
              <a:gd name="connsiteX0" fmla="*/ 0 w 4033057"/>
              <a:gd name="connsiteY0" fmla="*/ 0 h 853146"/>
              <a:gd name="connsiteX1" fmla="*/ 4033057 w 4033057"/>
              <a:gd name="connsiteY1" fmla="*/ 0 h 853146"/>
              <a:gd name="connsiteX2" fmla="*/ 4033057 w 4033057"/>
              <a:gd name="connsiteY2" fmla="*/ 853146 h 853146"/>
              <a:gd name="connsiteX3" fmla="*/ 0 w 4033057"/>
              <a:gd name="connsiteY3" fmla="*/ 853146 h 853146"/>
              <a:gd name="connsiteX4" fmla="*/ 0 w 4033057"/>
              <a:gd name="connsiteY4" fmla="*/ 0 h 853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3057" h="853146">
                <a:moveTo>
                  <a:pt x="0" y="0"/>
                </a:moveTo>
                <a:lnTo>
                  <a:pt x="4033057" y="0"/>
                </a:lnTo>
                <a:lnTo>
                  <a:pt x="4033057" y="853146"/>
                </a:lnTo>
                <a:lnTo>
                  <a:pt x="0" y="853146"/>
                </a:lnTo>
                <a:lnTo>
                  <a:pt x="0" y="0"/>
                </a:lnTo>
                <a:close/>
              </a:path>
            </a:pathLst>
          </a:custGeom>
          <a:solidFill>
            <a:sysClr val="window" lastClr="FFFFFF"/>
          </a:solidFill>
          <a:ln w="12700" cap="flat" cmpd="sng" algn="ctr">
            <a:solidFill>
              <a:sysClr val="window" lastClr="FFFFFF">
                <a:hueOff val="0"/>
                <a:satOff val="0"/>
                <a:lumOff val="0"/>
                <a:alphaOff val="0"/>
              </a:sysClr>
            </a:solidFill>
            <a:prstDash val="solid"/>
            <a:miter lim="800000"/>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 tIns="0" rIns="752428" bIns="-1" numCol="1" spcCol="1270" anchor="t" anchorCtr="0">
            <a:noAutofit/>
          </a:bodyPr>
          <a:lstStyle/>
          <a:p>
            <a:pPr lvl="0" algn="ctr" defTabSz="622300" rtl="1">
              <a:lnSpc>
                <a:spcPct val="90000"/>
              </a:lnSpc>
              <a:spcBef>
                <a:spcPct val="0"/>
              </a:spcBef>
              <a:spcAft>
                <a:spcPct val="35000"/>
              </a:spcAft>
            </a:pPr>
            <a:endParaRPr lang="ar-EG" sz="1400" b="1" kern="1200" dirty="0" smtClean="0">
              <a:solidFill>
                <a:srgbClr val="FF0000"/>
              </a:solidFill>
              <a:latin typeface="Calibri" panose="020F0502020204030204"/>
              <a:ea typeface="+mn-ea"/>
              <a:cs typeface="Arial" panose="020B0604020202020204" pitchFamily="34" charset="0"/>
            </a:endParaRPr>
          </a:p>
          <a:p>
            <a:pPr lvl="0" algn="ctr" defTabSz="6223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مرحلة التصور :</a:t>
            </a:r>
            <a:endParaRPr lang="ar-EG" sz="1400" kern="1200" dirty="0" smtClean="0">
              <a:solidFill>
                <a:sysClr val="window" lastClr="FFFFFF"/>
              </a:solidFill>
              <a:latin typeface="Calibri" panose="020F0502020204030204"/>
              <a:ea typeface="+mn-ea"/>
              <a:cs typeface="Arial" panose="020B0604020202020204" pitchFamily="34" charset="0"/>
            </a:endParaRPr>
          </a:p>
        </p:txBody>
      </p:sp>
      <p:sp>
        <p:nvSpPr>
          <p:cNvPr id="5" name="Freeform 4"/>
          <p:cNvSpPr/>
          <p:nvPr/>
        </p:nvSpPr>
        <p:spPr>
          <a:xfrm>
            <a:off x="1234665" y="2328593"/>
            <a:ext cx="7590149" cy="4033057"/>
          </a:xfrm>
          <a:custGeom>
            <a:avLst/>
            <a:gdLst>
              <a:gd name="connsiteX0" fmla="*/ 0 w 7590149"/>
              <a:gd name="connsiteY0" fmla="*/ 0 h 4033057"/>
              <a:gd name="connsiteX1" fmla="*/ 7590149 w 7590149"/>
              <a:gd name="connsiteY1" fmla="*/ 0 h 4033057"/>
              <a:gd name="connsiteX2" fmla="*/ 7590149 w 7590149"/>
              <a:gd name="connsiteY2" fmla="*/ 4033057 h 4033057"/>
              <a:gd name="connsiteX3" fmla="*/ 0 w 7590149"/>
              <a:gd name="connsiteY3" fmla="*/ 4033057 h 4033057"/>
              <a:gd name="connsiteX4" fmla="*/ 0 w 7590149"/>
              <a:gd name="connsiteY4" fmla="*/ 0 h 403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0149" h="4033057">
                <a:moveTo>
                  <a:pt x="0" y="0"/>
                </a:moveTo>
                <a:lnTo>
                  <a:pt x="7590149" y="0"/>
                </a:lnTo>
                <a:lnTo>
                  <a:pt x="7590149" y="4033057"/>
                </a:lnTo>
                <a:lnTo>
                  <a:pt x="0" y="4033057"/>
                </a:lnTo>
                <a:lnTo>
                  <a:pt x="0" y="0"/>
                </a:lnTo>
                <a:close/>
              </a:path>
            </a:pathLst>
          </a:custGeom>
          <a:solidFill>
            <a:srgbClr val="00B0F0"/>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752428" rIns="170688" bIns="170688" numCol="1" spcCol="1270" anchor="t" anchorCtr="0">
            <a:noAutofit/>
          </a:bodyPr>
          <a:lstStyle/>
          <a:p>
            <a:pPr marL="228600" lvl="1" indent="-228600" algn="ctr" defTabSz="1066800" rtl="1">
              <a:lnSpc>
                <a:spcPct val="90000"/>
              </a:lnSpc>
              <a:spcBef>
                <a:spcPct val="0"/>
              </a:spcBef>
              <a:spcAft>
                <a:spcPct val="15000"/>
              </a:spcAft>
              <a:buChar char="••"/>
            </a:pPr>
            <a:r>
              <a:rPr lang="ar-EG" sz="2400" b="1" kern="1200" dirty="0" smtClean="0">
                <a:solidFill>
                  <a:srgbClr val="FF0000"/>
                </a:solidFill>
                <a:latin typeface="Calibri" panose="020F0502020204030204"/>
                <a:ea typeface="+mn-ea"/>
                <a:cs typeface="Arial" panose="020B0604020202020204" pitchFamily="34" charset="0"/>
              </a:rPr>
              <a:t>وتبدأ بفكرة يقترحها العملاء أو العاملين بالشركة وتحتاج إلي الإجابة علي سؤالين مهمين :</a:t>
            </a:r>
          </a:p>
          <a:p>
            <a:pPr marL="228600" lvl="1" indent="-228600" algn="ctr" defTabSz="1066800" rtl="1">
              <a:lnSpc>
                <a:spcPct val="90000"/>
              </a:lnSpc>
              <a:spcBef>
                <a:spcPct val="0"/>
              </a:spcBef>
              <a:spcAft>
                <a:spcPct val="15000"/>
              </a:spcAft>
              <a:buChar char="••"/>
            </a:pPr>
            <a:endParaRPr lang="ar-EG" sz="1400" kern="1200" dirty="0" smtClean="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هل يجب أن تقوم بالمشروع ؟ هل الأرباح التي تتوقع تحقيقها تستحق التكاليف التي تتوقع دفعها ؟</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هل تستطيع القيام بالمشروع ؟ هل المشروع ممكن تقنيا ؟ هل الموارد المطلوبة متاحة ؟</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6" name="Rectangle 5"/>
          <p:cNvSpPr/>
          <p:nvPr/>
        </p:nvSpPr>
        <p:spPr>
          <a:xfrm>
            <a:off x="381518" y="1202439"/>
            <a:ext cx="1706293" cy="1706293"/>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1183539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التفكير فى مؤسسة الأعمال ليس سوى الخطوة الأولى</a:t>
            </a:r>
          </a:p>
        </p:txBody>
      </p:sp>
      <p:graphicFrame>
        <p:nvGraphicFramePr>
          <p:cNvPr id="3" name="Diagram 2"/>
          <p:cNvGraphicFramePr/>
          <p:nvPr>
            <p:extLst>
              <p:ext uri="{D42A27DB-BD31-4B8C-83A1-F6EECF244321}">
                <p14:modId xmlns:p14="http://schemas.microsoft.com/office/powerpoint/2010/main" val="2316153574"/>
              </p:ext>
            </p:extLst>
          </p:nvPr>
        </p:nvGraphicFramePr>
        <p:xfrm>
          <a:off x="395536" y="1052736"/>
          <a:ext cx="8568952" cy="53285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08206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إن أهم ما عليك القيام به</a:t>
            </a:r>
          </a:p>
        </p:txBody>
      </p:sp>
      <p:graphicFrame>
        <p:nvGraphicFramePr>
          <p:cNvPr id="3" name="Diagram 2"/>
          <p:cNvGraphicFramePr/>
          <p:nvPr>
            <p:extLst>
              <p:ext uri="{D42A27DB-BD31-4B8C-83A1-F6EECF244321}">
                <p14:modId xmlns:p14="http://schemas.microsoft.com/office/powerpoint/2010/main" val="1469171725"/>
              </p:ext>
            </p:extLst>
          </p:nvPr>
        </p:nvGraphicFramePr>
        <p:xfrm>
          <a:off x="395536" y="1052736"/>
          <a:ext cx="8568952" cy="53285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26100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إن أهم ما عليك القيام به</a:t>
            </a:r>
          </a:p>
        </p:txBody>
      </p:sp>
      <p:graphicFrame>
        <p:nvGraphicFramePr>
          <p:cNvPr id="3" name="Diagram 2"/>
          <p:cNvGraphicFramePr/>
          <p:nvPr>
            <p:extLst>
              <p:ext uri="{D42A27DB-BD31-4B8C-83A1-F6EECF244321}">
                <p14:modId xmlns:p14="http://schemas.microsoft.com/office/powerpoint/2010/main" val="763720756"/>
              </p:ext>
            </p:extLst>
          </p:nvPr>
        </p:nvGraphicFramePr>
        <p:xfrm>
          <a:off x="395536" y="1052736"/>
          <a:ext cx="8568952" cy="53285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94047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سيساعدك التحلى بالايجابية إلى</a:t>
            </a:r>
          </a:p>
        </p:txBody>
      </p:sp>
      <p:graphicFrame>
        <p:nvGraphicFramePr>
          <p:cNvPr id="3" name="Diagram 2"/>
          <p:cNvGraphicFramePr/>
          <p:nvPr>
            <p:extLst>
              <p:ext uri="{D42A27DB-BD31-4B8C-83A1-F6EECF244321}">
                <p14:modId xmlns:p14="http://schemas.microsoft.com/office/powerpoint/2010/main" val="325491846"/>
              </p:ext>
            </p:extLst>
          </p:nvPr>
        </p:nvGraphicFramePr>
        <p:xfrm>
          <a:off x="395536" y="1052736"/>
          <a:ext cx="8568952" cy="53285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77228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3600" b="1"/>
              <a:t>الإبداع</a:t>
            </a:r>
            <a:endParaRPr lang="en-US" sz="3600" dirty="0"/>
          </a:p>
        </p:txBody>
      </p:sp>
    </p:spTree>
    <p:extLst>
      <p:ext uri="{BB962C8B-B14F-4D97-AF65-F5344CB8AC3E}">
        <p14:creationId xmlns:p14="http://schemas.microsoft.com/office/powerpoint/2010/main" val="640041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يمكن </a:t>
            </a:r>
            <a:r>
              <a:rPr lang="ar-EG" sz="3200" b="1" dirty="0">
                <a:solidFill>
                  <a:schemeClr val="bg1"/>
                </a:solidFill>
              </a:rPr>
              <a:t>اعتماد عدة لتطوير عادات تفكير أكثر إبداعا مثل</a:t>
            </a:r>
          </a:p>
        </p:txBody>
      </p:sp>
      <p:sp>
        <p:nvSpPr>
          <p:cNvPr id="4" name="Freeform 3"/>
          <p:cNvSpPr/>
          <p:nvPr/>
        </p:nvSpPr>
        <p:spPr>
          <a:xfrm rot="16200000">
            <a:off x="-149950" y="3687076"/>
            <a:ext cx="3369974" cy="712879"/>
          </a:xfrm>
          <a:custGeom>
            <a:avLst/>
            <a:gdLst>
              <a:gd name="connsiteX0" fmla="*/ 0 w 3369974"/>
              <a:gd name="connsiteY0" fmla="*/ 0 h 712879"/>
              <a:gd name="connsiteX1" fmla="*/ 3369974 w 3369974"/>
              <a:gd name="connsiteY1" fmla="*/ 0 h 712879"/>
              <a:gd name="connsiteX2" fmla="*/ 3369974 w 3369974"/>
              <a:gd name="connsiteY2" fmla="*/ 712879 h 712879"/>
              <a:gd name="connsiteX3" fmla="*/ 0 w 3369974"/>
              <a:gd name="connsiteY3" fmla="*/ 712879 h 712879"/>
              <a:gd name="connsiteX4" fmla="*/ 0 w 3369974"/>
              <a:gd name="connsiteY4" fmla="*/ 0 h 712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9974" h="712879">
                <a:moveTo>
                  <a:pt x="0" y="0"/>
                </a:moveTo>
                <a:lnTo>
                  <a:pt x="3369974" y="0"/>
                </a:lnTo>
                <a:lnTo>
                  <a:pt x="3369974" y="712879"/>
                </a:lnTo>
                <a:lnTo>
                  <a:pt x="0" y="71287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1" rIns="628720" bIns="0" numCol="1" spcCol="1270" anchor="t" anchorCtr="0">
            <a:noAutofit/>
          </a:bodyPr>
          <a:lstStyle/>
          <a:p>
            <a:pPr lvl="0" algn="ctr" defTabSz="1200150" rtl="1">
              <a:lnSpc>
                <a:spcPct val="90000"/>
              </a:lnSpc>
              <a:spcBef>
                <a:spcPct val="0"/>
              </a:spcBef>
              <a:spcAft>
                <a:spcPct val="35000"/>
              </a:spcAft>
            </a:pPr>
            <a:r>
              <a:rPr lang="ar-EG" sz="2700" kern="1200" dirty="0" smtClean="0">
                <a:solidFill>
                  <a:srgbClr val="FF0000"/>
                </a:solidFill>
              </a:rPr>
              <a:t>رفع الوعى بشأن بيئة الشخص المعنى</a:t>
            </a:r>
            <a:endParaRPr lang="ar-EG" sz="2700" kern="1200" dirty="0">
              <a:solidFill>
                <a:srgbClr val="FF0000"/>
              </a:solidFill>
            </a:endParaRPr>
          </a:p>
        </p:txBody>
      </p:sp>
      <p:sp>
        <p:nvSpPr>
          <p:cNvPr id="5" name="Freeform 4"/>
          <p:cNvSpPr/>
          <p:nvPr/>
        </p:nvSpPr>
        <p:spPr>
          <a:xfrm>
            <a:off x="1891476" y="2358529"/>
            <a:ext cx="6385621" cy="3369974"/>
          </a:xfrm>
          <a:custGeom>
            <a:avLst/>
            <a:gdLst>
              <a:gd name="connsiteX0" fmla="*/ 0 w 6385621"/>
              <a:gd name="connsiteY0" fmla="*/ 0 h 3369974"/>
              <a:gd name="connsiteX1" fmla="*/ 6385621 w 6385621"/>
              <a:gd name="connsiteY1" fmla="*/ 0 h 3369974"/>
              <a:gd name="connsiteX2" fmla="*/ 6385621 w 6385621"/>
              <a:gd name="connsiteY2" fmla="*/ 3369974 h 3369974"/>
              <a:gd name="connsiteX3" fmla="*/ 0 w 6385621"/>
              <a:gd name="connsiteY3" fmla="*/ 3369974 h 3369974"/>
              <a:gd name="connsiteX4" fmla="*/ 0 w 6385621"/>
              <a:gd name="connsiteY4" fmla="*/ 0 h 3369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5621" h="3369974">
                <a:moveTo>
                  <a:pt x="0" y="0"/>
                </a:moveTo>
                <a:lnTo>
                  <a:pt x="6385621" y="0"/>
                </a:lnTo>
                <a:lnTo>
                  <a:pt x="6385621" y="3369974"/>
                </a:lnTo>
                <a:lnTo>
                  <a:pt x="0" y="3369974"/>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628720"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يعنى رفع الوعى بشأن بيئة الشخص المعنى أن يتعلم المرء أن يولى اهتماما للمشاهد والاصوات التى يتجاهلها عادة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إذا أن معظم الأشخاص معتادون على حجب بعض المشاهد والأصوات بهدف التركيز على كل أمر على حدة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فمن خلال إيلاء اهتمام أكبر لما نتغاضى عنة عادة ، يمكننا أن نفتح أذهاننا على طرق تفكير جديدة .</a:t>
            </a:r>
            <a:endParaRPr lang="ar-EG" sz="2400" kern="1200" dirty="0"/>
          </a:p>
        </p:txBody>
      </p:sp>
      <p:sp>
        <p:nvSpPr>
          <p:cNvPr id="6" name="Rectangle 5"/>
          <p:cNvSpPr/>
          <p:nvPr/>
        </p:nvSpPr>
        <p:spPr>
          <a:xfrm>
            <a:off x="1178597" y="1417528"/>
            <a:ext cx="1425758" cy="1425758"/>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218857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fade">
                                      <p:cBhvr>
                                        <p:cTn id="18" dur="1000"/>
                                        <p:tgtEl>
                                          <p:spTgt spid="5">
                                            <p:txEl>
                                              <p:pRg st="0" end="0"/>
                                            </p:txEl>
                                          </p:spTgt>
                                        </p:tgtEl>
                                      </p:cBhvr>
                                    </p:animEffect>
                                    <p:anim calcmode="lin" valueType="num">
                                      <p:cBhvr>
                                        <p:cTn id="19"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0"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1000"/>
                                        <p:tgtEl>
                                          <p:spTgt spid="5">
                                            <p:txEl>
                                              <p:pRg st="1" end="1"/>
                                            </p:txEl>
                                          </p:spTgt>
                                        </p:tgtEl>
                                      </p:cBhvr>
                                    </p:animEffect>
                                    <p:anim calcmode="lin" valueType="num">
                                      <p:cBhvr>
                                        <p:cTn id="26"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27"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5">
                                            <p:txEl>
                                              <p:pRg st="2" end="2"/>
                                            </p:txEl>
                                          </p:spTgt>
                                        </p:tgtEl>
                                        <p:attrNameLst>
                                          <p:attrName>style.visibility</p:attrName>
                                        </p:attrNameLst>
                                      </p:cBhvr>
                                      <p:to>
                                        <p:strVal val="visible"/>
                                      </p:to>
                                    </p:set>
                                    <p:animEffect transition="in" filter="fade">
                                      <p:cBhvr>
                                        <p:cTn id="32" dur="1000"/>
                                        <p:tgtEl>
                                          <p:spTgt spid="5">
                                            <p:txEl>
                                              <p:pRg st="2" end="2"/>
                                            </p:txEl>
                                          </p:spTgt>
                                        </p:tgtEl>
                                      </p:cBhvr>
                                    </p:animEffect>
                                    <p:anim calcmode="lin" valueType="num">
                                      <p:cBhvr>
                                        <p:cTn id="33"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العصف الذهنى </a:t>
            </a:r>
          </a:p>
        </p:txBody>
      </p:sp>
      <p:graphicFrame>
        <p:nvGraphicFramePr>
          <p:cNvPr id="2" name="Diagram 1"/>
          <p:cNvGraphicFramePr/>
          <p:nvPr>
            <p:extLst>
              <p:ext uri="{D42A27DB-BD31-4B8C-83A1-F6EECF244321}">
                <p14:modId xmlns:p14="http://schemas.microsoft.com/office/powerpoint/2010/main" val="2406038241"/>
              </p:ext>
            </p:extLst>
          </p:nvPr>
        </p:nvGraphicFramePr>
        <p:xfrm>
          <a:off x="395536" y="1124744"/>
          <a:ext cx="8352928" cy="51441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3134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الأفكار الجديدة والمبتكرة</a:t>
            </a:r>
          </a:p>
        </p:txBody>
      </p:sp>
      <p:graphicFrame>
        <p:nvGraphicFramePr>
          <p:cNvPr id="2" name="Diagram 1"/>
          <p:cNvGraphicFramePr/>
          <p:nvPr>
            <p:extLst>
              <p:ext uri="{D42A27DB-BD31-4B8C-83A1-F6EECF244321}">
                <p14:modId xmlns:p14="http://schemas.microsoft.com/office/powerpoint/2010/main" val="757960981"/>
              </p:ext>
            </p:extLst>
          </p:nvPr>
        </p:nvGraphicFramePr>
        <p:xfrm>
          <a:off x="395536" y="1124744"/>
          <a:ext cx="8352928" cy="54726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98548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تقدير الابداع</a:t>
            </a:r>
          </a:p>
        </p:txBody>
      </p:sp>
      <p:graphicFrame>
        <p:nvGraphicFramePr>
          <p:cNvPr id="2" name="Diagram 1"/>
          <p:cNvGraphicFramePr/>
          <p:nvPr>
            <p:extLst>
              <p:ext uri="{D42A27DB-BD31-4B8C-83A1-F6EECF244321}">
                <p14:modId xmlns:p14="http://schemas.microsoft.com/office/powerpoint/2010/main" val="714722707"/>
              </p:ext>
            </p:extLst>
          </p:nvPr>
        </p:nvGraphicFramePr>
        <p:xfrm>
          <a:off x="395536" y="1124744"/>
          <a:ext cx="8352928" cy="54726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3689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الأفكار الجديدة من القديمة</a:t>
            </a:r>
          </a:p>
        </p:txBody>
      </p:sp>
      <p:sp>
        <p:nvSpPr>
          <p:cNvPr id="4" name="Straight Connector 3"/>
          <p:cNvSpPr/>
          <p:nvPr/>
        </p:nvSpPr>
        <p:spPr>
          <a:xfrm>
            <a:off x="8889132" y="1691929"/>
            <a:ext cx="0" cy="4739785"/>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Rectangle 4"/>
          <p:cNvSpPr/>
          <p:nvPr/>
        </p:nvSpPr>
        <p:spPr>
          <a:xfrm>
            <a:off x="6255918" y="1849922"/>
            <a:ext cx="2492864" cy="2132903"/>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6255918" y="3982826"/>
            <a:ext cx="2492864" cy="2448889"/>
          </a:xfrm>
          <a:custGeom>
            <a:avLst/>
            <a:gdLst>
              <a:gd name="connsiteX0" fmla="*/ 0 w 2492864"/>
              <a:gd name="connsiteY0" fmla="*/ 0 h 2448889"/>
              <a:gd name="connsiteX1" fmla="*/ 2492864 w 2492864"/>
              <a:gd name="connsiteY1" fmla="*/ 0 h 2448889"/>
              <a:gd name="connsiteX2" fmla="*/ 2492864 w 2492864"/>
              <a:gd name="connsiteY2" fmla="*/ 2448889 h 2448889"/>
              <a:gd name="connsiteX3" fmla="*/ 0 w 2492864"/>
              <a:gd name="connsiteY3" fmla="*/ 2448889 h 2448889"/>
              <a:gd name="connsiteX4" fmla="*/ 0 w 2492864"/>
              <a:gd name="connsiteY4" fmla="*/ 0 h 244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864" h="2448889">
                <a:moveTo>
                  <a:pt x="0" y="0"/>
                </a:moveTo>
                <a:lnTo>
                  <a:pt x="2492864" y="0"/>
                </a:lnTo>
                <a:lnTo>
                  <a:pt x="2492864" y="2448889"/>
                </a:lnTo>
                <a:lnTo>
                  <a:pt x="0" y="244888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اجعلها أكبر أو أضعف أجزاء جديدة عليها . ويمكن إعطاء مثلثين فى هذا السياق هما " أحجام الاقتصاد العملاق " من المنتجات وزيادة حجم المؤسسة المعنية.</a:t>
            </a:r>
            <a:endParaRPr lang="ar-EG" sz="2400" kern="1200" dirty="0"/>
          </a:p>
        </p:txBody>
      </p:sp>
      <p:sp>
        <p:nvSpPr>
          <p:cNvPr id="7" name="Freeform 6"/>
          <p:cNvSpPr/>
          <p:nvPr/>
        </p:nvSpPr>
        <p:spPr>
          <a:xfrm>
            <a:off x="6255918" y="1165286"/>
            <a:ext cx="2633214" cy="526642"/>
          </a:xfrm>
          <a:custGeom>
            <a:avLst/>
            <a:gdLst>
              <a:gd name="connsiteX0" fmla="*/ 0 w 2633214"/>
              <a:gd name="connsiteY0" fmla="*/ 0 h 526642"/>
              <a:gd name="connsiteX1" fmla="*/ 2633214 w 2633214"/>
              <a:gd name="connsiteY1" fmla="*/ 0 h 526642"/>
              <a:gd name="connsiteX2" fmla="*/ 2633214 w 2633214"/>
              <a:gd name="connsiteY2" fmla="*/ 526642 h 526642"/>
              <a:gd name="connsiteX3" fmla="*/ 0 w 2633214"/>
              <a:gd name="connsiteY3" fmla="*/ 526642 h 526642"/>
              <a:gd name="connsiteX4" fmla="*/ 0 w 2633214"/>
              <a:gd name="connsiteY4" fmla="*/ 0 h 526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214" h="526642">
                <a:moveTo>
                  <a:pt x="0" y="0"/>
                </a:moveTo>
                <a:lnTo>
                  <a:pt x="2633214" y="0"/>
                </a:lnTo>
                <a:lnTo>
                  <a:pt x="2633214" y="526642"/>
                </a:lnTo>
                <a:lnTo>
                  <a:pt x="0" y="526642"/>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t>اجعلها أكبر</a:t>
            </a:r>
            <a:endParaRPr lang="ar-EG" sz="2400" b="1" kern="1200" dirty="0"/>
          </a:p>
        </p:txBody>
      </p:sp>
      <p:sp>
        <p:nvSpPr>
          <p:cNvPr id="8" name="Straight Connector 7"/>
          <p:cNvSpPr/>
          <p:nvPr/>
        </p:nvSpPr>
        <p:spPr>
          <a:xfrm>
            <a:off x="5852603" y="1691929"/>
            <a:ext cx="0" cy="4739785"/>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Rectangle 8"/>
          <p:cNvSpPr/>
          <p:nvPr/>
        </p:nvSpPr>
        <p:spPr>
          <a:xfrm>
            <a:off x="3219388" y="1849922"/>
            <a:ext cx="2492864" cy="2132903"/>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3219388" y="3982826"/>
            <a:ext cx="2492864" cy="2448889"/>
          </a:xfrm>
          <a:custGeom>
            <a:avLst/>
            <a:gdLst>
              <a:gd name="connsiteX0" fmla="*/ 0 w 2492864"/>
              <a:gd name="connsiteY0" fmla="*/ 0 h 2448889"/>
              <a:gd name="connsiteX1" fmla="*/ 2492864 w 2492864"/>
              <a:gd name="connsiteY1" fmla="*/ 0 h 2448889"/>
              <a:gd name="connsiteX2" fmla="*/ 2492864 w 2492864"/>
              <a:gd name="connsiteY2" fmla="*/ 2448889 h 2448889"/>
              <a:gd name="connsiteX3" fmla="*/ 0 w 2492864"/>
              <a:gd name="connsiteY3" fmla="*/ 2448889 h 2448889"/>
              <a:gd name="connsiteX4" fmla="*/ 0 w 2492864"/>
              <a:gd name="connsiteY4" fmla="*/ 0 h 244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864" h="2448889">
                <a:moveTo>
                  <a:pt x="0" y="0"/>
                </a:moveTo>
                <a:lnTo>
                  <a:pt x="2492864" y="0"/>
                </a:lnTo>
                <a:lnTo>
                  <a:pt x="2492864" y="2448889"/>
                </a:lnTo>
                <a:lnTo>
                  <a:pt x="0" y="244888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عدل أجزاء منها أو بعض الأفكار ، كشأن تغير الألوان والأذواق والروائح والأشكال . فغالبا مايتم تغيير ألوان ألواح الصابون وروائحها.</a:t>
            </a:r>
            <a:endParaRPr lang="ar-EG" sz="2400" kern="1200" dirty="0"/>
          </a:p>
        </p:txBody>
      </p:sp>
      <p:sp>
        <p:nvSpPr>
          <p:cNvPr id="11" name="Freeform 10"/>
          <p:cNvSpPr/>
          <p:nvPr/>
        </p:nvSpPr>
        <p:spPr>
          <a:xfrm>
            <a:off x="3219388" y="1165286"/>
            <a:ext cx="2633214" cy="526642"/>
          </a:xfrm>
          <a:custGeom>
            <a:avLst/>
            <a:gdLst>
              <a:gd name="connsiteX0" fmla="*/ 0 w 2633214"/>
              <a:gd name="connsiteY0" fmla="*/ 0 h 526642"/>
              <a:gd name="connsiteX1" fmla="*/ 2633214 w 2633214"/>
              <a:gd name="connsiteY1" fmla="*/ 0 h 526642"/>
              <a:gd name="connsiteX2" fmla="*/ 2633214 w 2633214"/>
              <a:gd name="connsiteY2" fmla="*/ 526642 h 526642"/>
              <a:gd name="connsiteX3" fmla="*/ 0 w 2633214"/>
              <a:gd name="connsiteY3" fmla="*/ 526642 h 526642"/>
              <a:gd name="connsiteX4" fmla="*/ 0 w 2633214"/>
              <a:gd name="connsiteY4" fmla="*/ 0 h 526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214" h="526642">
                <a:moveTo>
                  <a:pt x="0" y="0"/>
                </a:moveTo>
                <a:lnTo>
                  <a:pt x="2633214" y="0"/>
                </a:lnTo>
                <a:lnTo>
                  <a:pt x="2633214" y="526642"/>
                </a:lnTo>
                <a:lnTo>
                  <a:pt x="0" y="526642"/>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t>عدل أجزاء</a:t>
            </a:r>
            <a:endParaRPr lang="ar-EG" sz="2400" b="1" kern="1200" dirty="0"/>
          </a:p>
        </p:txBody>
      </p:sp>
      <p:sp>
        <p:nvSpPr>
          <p:cNvPr id="12" name="Straight Connector 11"/>
          <p:cNvSpPr/>
          <p:nvPr/>
        </p:nvSpPr>
        <p:spPr>
          <a:xfrm>
            <a:off x="2816073" y="1691929"/>
            <a:ext cx="0" cy="4739785"/>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3" name="Rectangle 12"/>
          <p:cNvSpPr/>
          <p:nvPr/>
        </p:nvSpPr>
        <p:spPr>
          <a:xfrm>
            <a:off x="182859" y="1849922"/>
            <a:ext cx="2492864" cy="2132903"/>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Freeform 13"/>
          <p:cNvSpPr/>
          <p:nvPr/>
        </p:nvSpPr>
        <p:spPr>
          <a:xfrm>
            <a:off x="182859" y="3982826"/>
            <a:ext cx="2492864" cy="2448889"/>
          </a:xfrm>
          <a:custGeom>
            <a:avLst/>
            <a:gdLst>
              <a:gd name="connsiteX0" fmla="*/ 0 w 2492864"/>
              <a:gd name="connsiteY0" fmla="*/ 0 h 2448889"/>
              <a:gd name="connsiteX1" fmla="*/ 2492864 w 2492864"/>
              <a:gd name="connsiteY1" fmla="*/ 0 h 2448889"/>
              <a:gd name="connsiteX2" fmla="*/ 2492864 w 2492864"/>
              <a:gd name="connsiteY2" fmla="*/ 2448889 h 2448889"/>
              <a:gd name="connsiteX3" fmla="*/ 0 w 2492864"/>
              <a:gd name="connsiteY3" fmla="*/ 2448889 h 2448889"/>
              <a:gd name="connsiteX4" fmla="*/ 0 w 2492864"/>
              <a:gd name="connsiteY4" fmla="*/ 0 h 244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864" h="2448889">
                <a:moveTo>
                  <a:pt x="0" y="0"/>
                </a:moveTo>
                <a:lnTo>
                  <a:pt x="2492864" y="0"/>
                </a:lnTo>
                <a:lnTo>
                  <a:pt x="2492864" y="2448889"/>
                </a:lnTo>
                <a:lnTo>
                  <a:pt x="0" y="244888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أعد ترتيب أجزاء منها وبعض الأمثلة عن ذلك هى تصميم المبانى والمنتزهات والالات.</a:t>
            </a:r>
            <a:endParaRPr lang="ar-EG" sz="2400" kern="1200" dirty="0"/>
          </a:p>
        </p:txBody>
      </p:sp>
      <p:sp>
        <p:nvSpPr>
          <p:cNvPr id="15" name="Freeform 14"/>
          <p:cNvSpPr/>
          <p:nvPr/>
        </p:nvSpPr>
        <p:spPr>
          <a:xfrm>
            <a:off x="182859" y="1165286"/>
            <a:ext cx="2633214" cy="526642"/>
          </a:xfrm>
          <a:custGeom>
            <a:avLst/>
            <a:gdLst>
              <a:gd name="connsiteX0" fmla="*/ 0 w 2633214"/>
              <a:gd name="connsiteY0" fmla="*/ 0 h 526642"/>
              <a:gd name="connsiteX1" fmla="*/ 2633214 w 2633214"/>
              <a:gd name="connsiteY1" fmla="*/ 0 h 526642"/>
              <a:gd name="connsiteX2" fmla="*/ 2633214 w 2633214"/>
              <a:gd name="connsiteY2" fmla="*/ 526642 h 526642"/>
              <a:gd name="connsiteX3" fmla="*/ 0 w 2633214"/>
              <a:gd name="connsiteY3" fmla="*/ 526642 h 526642"/>
              <a:gd name="connsiteX4" fmla="*/ 0 w 2633214"/>
              <a:gd name="connsiteY4" fmla="*/ 0 h 526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214" h="526642">
                <a:moveTo>
                  <a:pt x="0" y="0"/>
                </a:moveTo>
                <a:lnTo>
                  <a:pt x="2633214" y="0"/>
                </a:lnTo>
                <a:lnTo>
                  <a:pt x="2633214" y="526642"/>
                </a:lnTo>
                <a:lnTo>
                  <a:pt x="0" y="526642"/>
                </a:lnTo>
                <a:lnTo>
                  <a:pt x="0" y="0"/>
                </a:lnTo>
                <a:close/>
              </a:path>
            </a:pathLst>
          </a:cu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t>أعد ترتيب أجزاء</a:t>
            </a:r>
            <a:endParaRPr lang="ar-EG" sz="2400" b="1" kern="1200" dirty="0"/>
          </a:p>
        </p:txBody>
      </p:sp>
    </p:spTree>
    <p:extLst>
      <p:ext uri="{BB962C8B-B14F-4D97-AF65-F5344CB8AC3E}">
        <p14:creationId xmlns:p14="http://schemas.microsoft.com/office/powerpoint/2010/main" val="1053205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inVertical)">
                                      <p:cBhvr>
                                        <p:cTn id="18" dur="500"/>
                                        <p:tgtEl>
                                          <p:spTgt spid="11"/>
                                        </p:tgtEl>
                                      </p:cBhvr>
                                    </p:animEffect>
                                  </p:childTnLst>
                                </p:cTn>
                              </p:par>
                              <p:par>
                                <p:cTn id="19" presetID="16" presetClass="entr" presetSubtype="21"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barn(inVertical)">
                                      <p:cBhvr>
                                        <p:cTn id="29" dur="500"/>
                                        <p:tgtEl>
                                          <p:spTgt spid="15"/>
                                        </p:tgtEl>
                                      </p:cBhvr>
                                    </p:animEffect>
                                  </p:childTnLst>
                                </p:cTn>
                              </p:par>
                              <p:par>
                                <p:cTn id="30" presetID="16" presetClass="entr" presetSubtype="21" fill="hold"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barn(inVertical)">
                                      <p:cBhvr>
                                        <p:cTn id="32" dur="500"/>
                                        <p:tgtEl>
                                          <p:spTgt spid="13"/>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barn(inVertical)">
                                      <p:cBhvr>
                                        <p:cTn id="3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10" grpId="0"/>
      <p:bldP spid="11" grpId="0" animBg="1"/>
      <p:bldP spid="14" grpId="0"/>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48617" y="0"/>
            <a:ext cx="9109100" cy="922114"/>
          </a:xfrm>
          <a:solidFill>
            <a:schemeClr val="accent3">
              <a:lumMod val="50000"/>
            </a:schemeClr>
          </a:solidFill>
        </p:spPr>
        <p:txBody>
          <a:bodyPr/>
          <a:lstStyle/>
          <a:p>
            <a:r>
              <a:rPr lang="ar-EG" sz="3200" b="1" dirty="0" smtClean="0">
                <a:solidFill>
                  <a:schemeClr val="bg1"/>
                </a:solidFill>
              </a:rPr>
              <a:t>المراحل التي يمر بها المشروع</a:t>
            </a:r>
            <a:endParaRPr lang="ar-EG" sz="3200" b="1" dirty="0">
              <a:solidFill>
                <a:schemeClr val="bg1"/>
              </a:solidFill>
            </a:endParaRPr>
          </a:p>
        </p:txBody>
      </p:sp>
      <p:sp>
        <p:nvSpPr>
          <p:cNvPr id="4" name="Freeform 3"/>
          <p:cNvSpPr/>
          <p:nvPr/>
        </p:nvSpPr>
        <p:spPr>
          <a:xfrm rot="16200000">
            <a:off x="-1524519" y="3972215"/>
            <a:ext cx="4752770" cy="1005393"/>
          </a:xfrm>
          <a:custGeom>
            <a:avLst/>
            <a:gdLst>
              <a:gd name="connsiteX0" fmla="*/ 0 w 4752770"/>
              <a:gd name="connsiteY0" fmla="*/ 0 h 1005393"/>
              <a:gd name="connsiteX1" fmla="*/ 4752770 w 4752770"/>
              <a:gd name="connsiteY1" fmla="*/ 0 h 1005393"/>
              <a:gd name="connsiteX2" fmla="*/ 4752770 w 4752770"/>
              <a:gd name="connsiteY2" fmla="*/ 1005393 h 1005393"/>
              <a:gd name="connsiteX3" fmla="*/ 0 w 4752770"/>
              <a:gd name="connsiteY3" fmla="*/ 1005393 h 1005393"/>
              <a:gd name="connsiteX4" fmla="*/ 0 w 4752770"/>
              <a:gd name="connsiteY4" fmla="*/ 0 h 100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2770" h="1005393">
                <a:moveTo>
                  <a:pt x="0" y="0"/>
                </a:moveTo>
                <a:lnTo>
                  <a:pt x="4752770" y="0"/>
                </a:lnTo>
                <a:lnTo>
                  <a:pt x="4752770" y="1005393"/>
                </a:lnTo>
                <a:lnTo>
                  <a:pt x="0" y="1005393"/>
                </a:lnTo>
                <a:lnTo>
                  <a:pt x="0" y="0"/>
                </a:lnTo>
                <a:close/>
              </a:path>
            </a:pathLst>
          </a:custGeom>
          <a:solidFill>
            <a:sysClr val="window" lastClr="FFFFFF"/>
          </a:solidFill>
          <a:ln w="12700" cap="flat" cmpd="sng" algn="ctr">
            <a:solidFill>
              <a:sysClr val="window" lastClr="FFFFFF">
                <a:hueOff val="0"/>
                <a:satOff val="0"/>
                <a:lumOff val="0"/>
                <a:alphaOff val="0"/>
              </a:sysClr>
            </a:solidFill>
            <a:prstDash val="solid"/>
            <a:miter lim="800000"/>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 tIns="-1" rIns="886702" bIns="0" numCol="1" spcCol="1270" anchor="t" anchorCtr="0">
            <a:noAutofit/>
          </a:bodyPr>
          <a:lstStyle/>
          <a:p>
            <a:pPr lvl="0" algn="ctr" defTabSz="622300" rtl="1">
              <a:lnSpc>
                <a:spcPct val="90000"/>
              </a:lnSpc>
              <a:spcBef>
                <a:spcPct val="0"/>
              </a:spcBef>
              <a:spcAft>
                <a:spcPct val="35000"/>
              </a:spcAft>
            </a:pPr>
            <a:endParaRPr lang="ar-EG" sz="1400" b="1" kern="1200" dirty="0" smtClean="0">
              <a:solidFill>
                <a:srgbClr val="FF0000"/>
              </a:solidFill>
              <a:latin typeface="Calibri" panose="020F0502020204030204"/>
              <a:ea typeface="+mn-ea"/>
              <a:cs typeface="Arial" panose="020B0604020202020204" pitchFamily="34" charset="0"/>
            </a:endParaRPr>
          </a:p>
          <a:p>
            <a:pPr lvl="0" algn="ctr" defTabSz="6223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مرحلة التعريف :</a:t>
            </a:r>
            <a:endParaRPr lang="ar-EG" sz="1400" kern="1200" dirty="0" smtClean="0">
              <a:solidFill>
                <a:sysClr val="window" lastClr="FFFFFF"/>
              </a:solidFill>
              <a:latin typeface="Calibri" panose="020F0502020204030204"/>
              <a:ea typeface="+mn-ea"/>
              <a:cs typeface="Arial" panose="020B0604020202020204" pitchFamily="34" charset="0"/>
            </a:endParaRPr>
          </a:p>
        </p:txBody>
      </p:sp>
      <p:sp>
        <p:nvSpPr>
          <p:cNvPr id="5" name="Freeform 4"/>
          <p:cNvSpPr/>
          <p:nvPr/>
        </p:nvSpPr>
        <p:spPr>
          <a:xfrm>
            <a:off x="1354562" y="1692195"/>
            <a:ext cx="7299077" cy="5006472"/>
          </a:xfrm>
          <a:custGeom>
            <a:avLst/>
            <a:gdLst>
              <a:gd name="connsiteX0" fmla="*/ 0 w 7299077"/>
              <a:gd name="connsiteY0" fmla="*/ 0 h 4752770"/>
              <a:gd name="connsiteX1" fmla="*/ 7299077 w 7299077"/>
              <a:gd name="connsiteY1" fmla="*/ 0 h 4752770"/>
              <a:gd name="connsiteX2" fmla="*/ 7299077 w 7299077"/>
              <a:gd name="connsiteY2" fmla="*/ 4752770 h 4752770"/>
              <a:gd name="connsiteX3" fmla="*/ 0 w 7299077"/>
              <a:gd name="connsiteY3" fmla="*/ 4752770 h 4752770"/>
              <a:gd name="connsiteX4" fmla="*/ 0 w 7299077"/>
              <a:gd name="connsiteY4" fmla="*/ 0 h 47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9077" h="4752770">
                <a:moveTo>
                  <a:pt x="0" y="0"/>
                </a:moveTo>
                <a:lnTo>
                  <a:pt x="7299077" y="0"/>
                </a:lnTo>
                <a:lnTo>
                  <a:pt x="7299077" y="4752770"/>
                </a:lnTo>
                <a:lnTo>
                  <a:pt x="0" y="4752770"/>
                </a:lnTo>
                <a:lnTo>
                  <a:pt x="0" y="0"/>
                </a:lnTo>
                <a:close/>
              </a:path>
            </a:pathLst>
          </a:custGeom>
          <a:solidFill>
            <a:srgbClr val="6A6506"/>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886702" rIns="170688" bIns="170688" numCol="1" spcCol="1270" anchor="t" anchorCtr="0">
            <a:noAutofit/>
          </a:bodyPr>
          <a:lstStyle/>
          <a:p>
            <a:pPr marL="228600" lvl="1" indent="-228600" algn="ctr" defTabSz="1066800" rtl="1">
              <a:lnSpc>
                <a:spcPct val="90000"/>
              </a:lnSpc>
              <a:spcBef>
                <a:spcPct val="0"/>
              </a:spcBef>
              <a:spcAft>
                <a:spcPct val="15000"/>
              </a:spcAft>
              <a:buChar char="••"/>
            </a:pPr>
            <a:r>
              <a:rPr lang="ar-EG" sz="2400" b="1" kern="1200" dirty="0" smtClean="0">
                <a:solidFill>
                  <a:srgbClr val="FFC000"/>
                </a:solidFill>
                <a:latin typeface="Calibri" panose="020F0502020204030204"/>
                <a:ea typeface="+mn-ea"/>
                <a:cs typeface="Arial" panose="020B0604020202020204" pitchFamily="34" charset="0"/>
              </a:rPr>
              <a:t>يجب أن تدرج البنود التالية في خطة المشروع :</a:t>
            </a:r>
            <a:endParaRPr lang="ar-EG" sz="1400" kern="1200" dirty="0" smtClean="0">
              <a:solidFill>
                <a:srgbClr val="FFC000"/>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رؤية عامة لأسباب المشروع "تحديد المشكلة". </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وصف تفصيلي للنتائج التي سيتم إنتاجها.</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إعداد هيكل تقسيم العمل .</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اختبار فريق المشروع وتحديد ادوار كل فرد في الفريق بمن فيهم أنت شخصيا حيث يجب أن يكون لك دورا فعالا في مراحل التنفيذ.</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إعداد جدول زمني تفصيلي للمشروع.</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إعداد الموازنات التقديرية المطلوبة للأفراد والتمويل اللازم والمعدات والمنشات والمعلومات المطلوب توفرها.</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الافتراضات وتعني تحديد ووصف الكيفية التي ستخططها لإدارة الأزمات والمخاطر التي ستواجهك.</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6" name="Rectangle 5"/>
          <p:cNvSpPr/>
          <p:nvPr/>
        </p:nvSpPr>
        <p:spPr>
          <a:xfrm>
            <a:off x="349169" y="771406"/>
            <a:ext cx="2010787" cy="2010787"/>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320134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1" end="1"/>
                                            </p:txEl>
                                          </p:spTgt>
                                        </p:tgtEl>
                                        <p:attrNameLst>
                                          <p:attrName>style.visibility</p:attrName>
                                        </p:attrNameLst>
                                      </p:cBhvr>
                                      <p:to>
                                        <p:strVal val="visible"/>
                                      </p:to>
                                    </p:set>
                                    <p:animEffect transition="in" filter="barn(inVertical)">
                                      <p:cBhvr>
                                        <p:cTn id="22" dur="500"/>
                                        <p:tgtEl>
                                          <p:spTgt spid="5">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2" end="2"/>
                                            </p:txEl>
                                          </p:spTgt>
                                        </p:tgtEl>
                                        <p:attrNameLst>
                                          <p:attrName>style.visibility</p:attrName>
                                        </p:attrNameLst>
                                      </p:cBhvr>
                                      <p:to>
                                        <p:strVal val="visible"/>
                                      </p:to>
                                    </p:set>
                                    <p:animEffect transition="in" filter="barn(inVertical)">
                                      <p:cBhvr>
                                        <p:cTn id="27" dur="500"/>
                                        <p:tgtEl>
                                          <p:spTgt spid="5">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
                                            <p:txEl>
                                              <p:pRg st="3" end="3"/>
                                            </p:txEl>
                                          </p:spTgt>
                                        </p:tgtEl>
                                        <p:attrNameLst>
                                          <p:attrName>style.visibility</p:attrName>
                                        </p:attrNameLst>
                                      </p:cBhvr>
                                      <p:to>
                                        <p:strVal val="visible"/>
                                      </p:to>
                                    </p:set>
                                    <p:animEffect transition="in" filter="barn(inVertical)">
                                      <p:cBhvr>
                                        <p:cTn id="32" dur="500"/>
                                        <p:tgtEl>
                                          <p:spTgt spid="5">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Effect transition="in" filter="barn(inVertical)">
                                      <p:cBhvr>
                                        <p:cTn id="37" dur="500"/>
                                        <p:tgtEl>
                                          <p:spTgt spid="5">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5">
                                            <p:txEl>
                                              <p:pRg st="5" end="5"/>
                                            </p:txEl>
                                          </p:spTgt>
                                        </p:tgtEl>
                                        <p:attrNameLst>
                                          <p:attrName>style.visibility</p:attrName>
                                        </p:attrNameLst>
                                      </p:cBhvr>
                                      <p:to>
                                        <p:strVal val="visible"/>
                                      </p:to>
                                    </p:set>
                                    <p:animEffect transition="in" filter="barn(inVertical)">
                                      <p:cBhvr>
                                        <p:cTn id="42" dur="500"/>
                                        <p:tgtEl>
                                          <p:spTgt spid="5">
                                            <p:txEl>
                                              <p:pRg st="5" end="5"/>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5">
                                            <p:txEl>
                                              <p:pRg st="6" end="6"/>
                                            </p:txEl>
                                          </p:spTgt>
                                        </p:tgtEl>
                                        <p:attrNameLst>
                                          <p:attrName>style.visibility</p:attrName>
                                        </p:attrNameLst>
                                      </p:cBhvr>
                                      <p:to>
                                        <p:strVal val="visible"/>
                                      </p:to>
                                    </p:set>
                                    <p:animEffect transition="in" filter="barn(inVertical)">
                                      <p:cBhvr>
                                        <p:cTn id="47" dur="500"/>
                                        <p:tgtEl>
                                          <p:spTgt spid="5">
                                            <p:txEl>
                                              <p:pRg st="6" end="6"/>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5">
                                            <p:txEl>
                                              <p:pRg st="7" end="7"/>
                                            </p:txEl>
                                          </p:spTgt>
                                        </p:tgtEl>
                                        <p:attrNameLst>
                                          <p:attrName>style.visibility</p:attrName>
                                        </p:attrNameLst>
                                      </p:cBhvr>
                                      <p:to>
                                        <p:strVal val="visible"/>
                                      </p:to>
                                    </p:set>
                                    <p:animEffect transition="in" filter="barn(inVertical)">
                                      <p:cBhvr>
                                        <p:cTn id="52"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الأفكار الجديدة من القديمة</a:t>
            </a:r>
          </a:p>
        </p:txBody>
      </p:sp>
      <p:sp>
        <p:nvSpPr>
          <p:cNvPr id="4" name="Straight Connector 3"/>
          <p:cNvSpPr/>
          <p:nvPr/>
        </p:nvSpPr>
        <p:spPr>
          <a:xfrm>
            <a:off x="8889132" y="1691929"/>
            <a:ext cx="0" cy="4739785"/>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Rectangle 4"/>
          <p:cNvSpPr/>
          <p:nvPr/>
        </p:nvSpPr>
        <p:spPr>
          <a:xfrm>
            <a:off x="6255918" y="1849922"/>
            <a:ext cx="2492864" cy="2132903"/>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6255918" y="3982826"/>
            <a:ext cx="2492864" cy="2448889"/>
          </a:xfrm>
          <a:custGeom>
            <a:avLst/>
            <a:gdLst>
              <a:gd name="connsiteX0" fmla="*/ 0 w 2492864"/>
              <a:gd name="connsiteY0" fmla="*/ 0 h 2448889"/>
              <a:gd name="connsiteX1" fmla="*/ 2492864 w 2492864"/>
              <a:gd name="connsiteY1" fmla="*/ 0 h 2448889"/>
              <a:gd name="connsiteX2" fmla="*/ 2492864 w 2492864"/>
              <a:gd name="connsiteY2" fmla="*/ 2448889 h 2448889"/>
              <a:gd name="connsiteX3" fmla="*/ 0 w 2492864"/>
              <a:gd name="connsiteY3" fmla="*/ 2448889 h 2448889"/>
              <a:gd name="connsiteX4" fmla="*/ 0 w 2492864"/>
              <a:gd name="connsiteY4" fmla="*/ 0 h 244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864" h="2448889">
                <a:moveTo>
                  <a:pt x="0" y="0"/>
                </a:moveTo>
                <a:lnTo>
                  <a:pt x="2492864" y="0"/>
                </a:lnTo>
                <a:lnTo>
                  <a:pt x="2492864" y="2448889"/>
                </a:lnTo>
                <a:lnTo>
                  <a:pt x="0" y="244888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اقلب أجزاء منها . ويتوفر أحد الأمثلة عن قلب الأجزاء فى السيارات ، حيث يتم قلب مكان الصندوق بمكان المحرك . أما المثل الأخر فيتمثل بقلب أدوار الأشخاص.</a:t>
            </a:r>
            <a:endParaRPr lang="ar-EG" sz="2400" kern="1200" dirty="0"/>
          </a:p>
        </p:txBody>
      </p:sp>
      <p:sp>
        <p:nvSpPr>
          <p:cNvPr id="7" name="Freeform 6"/>
          <p:cNvSpPr/>
          <p:nvPr/>
        </p:nvSpPr>
        <p:spPr>
          <a:xfrm>
            <a:off x="6255918" y="1165286"/>
            <a:ext cx="2633214" cy="526642"/>
          </a:xfrm>
          <a:custGeom>
            <a:avLst/>
            <a:gdLst>
              <a:gd name="connsiteX0" fmla="*/ 0 w 2633214"/>
              <a:gd name="connsiteY0" fmla="*/ 0 h 526642"/>
              <a:gd name="connsiteX1" fmla="*/ 2633214 w 2633214"/>
              <a:gd name="connsiteY1" fmla="*/ 0 h 526642"/>
              <a:gd name="connsiteX2" fmla="*/ 2633214 w 2633214"/>
              <a:gd name="connsiteY2" fmla="*/ 526642 h 526642"/>
              <a:gd name="connsiteX3" fmla="*/ 0 w 2633214"/>
              <a:gd name="connsiteY3" fmla="*/ 526642 h 526642"/>
              <a:gd name="connsiteX4" fmla="*/ 0 w 2633214"/>
              <a:gd name="connsiteY4" fmla="*/ 0 h 526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214" h="526642">
                <a:moveTo>
                  <a:pt x="0" y="0"/>
                </a:moveTo>
                <a:lnTo>
                  <a:pt x="2633214" y="0"/>
                </a:lnTo>
                <a:lnTo>
                  <a:pt x="2633214" y="526642"/>
                </a:lnTo>
                <a:lnTo>
                  <a:pt x="0" y="526642"/>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t>اقلب أجزاء</a:t>
            </a:r>
            <a:endParaRPr lang="ar-EG" sz="2400" b="1" kern="1200" dirty="0"/>
          </a:p>
        </p:txBody>
      </p:sp>
      <p:sp>
        <p:nvSpPr>
          <p:cNvPr id="8" name="Straight Connector 7"/>
          <p:cNvSpPr/>
          <p:nvPr/>
        </p:nvSpPr>
        <p:spPr>
          <a:xfrm>
            <a:off x="5852603" y="1691929"/>
            <a:ext cx="0" cy="4739785"/>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Rectangle 8"/>
          <p:cNvSpPr/>
          <p:nvPr/>
        </p:nvSpPr>
        <p:spPr>
          <a:xfrm>
            <a:off x="3219388" y="1849922"/>
            <a:ext cx="2492864" cy="2132903"/>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3219388" y="3982826"/>
            <a:ext cx="2492864" cy="2448889"/>
          </a:xfrm>
          <a:custGeom>
            <a:avLst/>
            <a:gdLst>
              <a:gd name="connsiteX0" fmla="*/ 0 w 2492864"/>
              <a:gd name="connsiteY0" fmla="*/ 0 h 2448889"/>
              <a:gd name="connsiteX1" fmla="*/ 2492864 w 2492864"/>
              <a:gd name="connsiteY1" fmla="*/ 0 h 2448889"/>
              <a:gd name="connsiteX2" fmla="*/ 2492864 w 2492864"/>
              <a:gd name="connsiteY2" fmla="*/ 2448889 h 2448889"/>
              <a:gd name="connsiteX3" fmla="*/ 0 w 2492864"/>
              <a:gd name="connsiteY3" fmla="*/ 2448889 h 2448889"/>
              <a:gd name="connsiteX4" fmla="*/ 0 w 2492864"/>
              <a:gd name="connsiteY4" fmla="*/ 0 h 244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864" h="2448889">
                <a:moveTo>
                  <a:pt x="0" y="0"/>
                </a:moveTo>
                <a:lnTo>
                  <a:pt x="2492864" y="0"/>
                </a:lnTo>
                <a:lnTo>
                  <a:pt x="2492864" y="2448889"/>
                </a:lnTo>
                <a:lnTo>
                  <a:pt x="0" y="244888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استبدل مختلف المواد أو الأجزاء أو الأساليب . وإن أحد الأمثلة الرائجة هو استبدال البلاستيك بالخشب أو المعدن ، أو استبدال محرك كهربائى بمحرك ذى احتراق داخلى فى السيارة .</a:t>
            </a:r>
            <a:endParaRPr lang="ar-EG" sz="2400" kern="1200" dirty="0"/>
          </a:p>
        </p:txBody>
      </p:sp>
      <p:sp>
        <p:nvSpPr>
          <p:cNvPr id="11" name="Freeform 10"/>
          <p:cNvSpPr/>
          <p:nvPr/>
        </p:nvSpPr>
        <p:spPr>
          <a:xfrm>
            <a:off x="3219388" y="1165286"/>
            <a:ext cx="2633214" cy="526642"/>
          </a:xfrm>
          <a:custGeom>
            <a:avLst/>
            <a:gdLst>
              <a:gd name="connsiteX0" fmla="*/ 0 w 2633214"/>
              <a:gd name="connsiteY0" fmla="*/ 0 h 526642"/>
              <a:gd name="connsiteX1" fmla="*/ 2633214 w 2633214"/>
              <a:gd name="connsiteY1" fmla="*/ 0 h 526642"/>
              <a:gd name="connsiteX2" fmla="*/ 2633214 w 2633214"/>
              <a:gd name="connsiteY2" fmla="*/ 526642 h 526642"/>
              <a:gd name="connsiteX3" fmla="*/ 0 w 2633214"/>
              <a:gd name="connsiteY3" fmla="*/ 526642 h 526642"/>
              <a:gd name="connsiteX4" fmla="*/ 0 w 2633214"/>
              <a:gd name="connsiteY4" fmla="*/ 0 h 526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214" h="526642">
                <a:moveTo>
                  <a:pt x="0" y="0"/>
                </a:moveTo>
                <a:lnTo>
                  <a:pt x="2633214" y="0"/>
                </a:lnTo>
                <a:lnTo>
                  <a:pt x="2633214" y="526642"/>
                </a:lnTo>
                <a:lnTo>
                  <a:pt x="0" y="526642"/>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t>استبدل</a:t>
            </a:r>
            <a:endParaRPr lang="ar-EG" sz="2400" b="1" kern="1200" dirty="0"/>
          </a:p>
        </p:txBody>
      </p:sp>
      <p:sp>
        <p:nvSpPr>
          <p:cNvPr id="12" name="Straight Connector 11"/>
          <p:cNvSpPr/>
          <p:nvPr/>
        </p:nvSpPr>
        <p:spPr>
          <a:xfrm>
            <a:off x="2816073" y="1691929"/>
            <a:ext cx="0" cy="4739785"/>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3" name="Rectangle 12"/>
          <p:cNvSpPr/>
          <p:nvPr/>
        </p:nvSpPr>
        <p:spPr>
          <a:xfrm>
            <a:off x="182859" y="1849922"/>
            <a:ext cx="2492864" cy="2132903"/>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Freeform 13"/>
          <p:cNvSpPr/>
          <p:nvPr/>
        </p:nvSpPr>
        <p:spPr>
          <a:xfrm>
            <a:off x="182859" y="3982826"/>
            <a:ext cx="2492864" cy="2448889"/>
          </a:xfrm>
          <a:custGeom>
            <a:avLst/>
            <a:gdLst>
              <a:gd name="connsiteX0" fmla="*/ 0 w 2492864"/>
              <a:gd name="connsiteY0" fmla="*/ 0 h 2448889"/>
              <a:gd name="connsiteX1" fmla="*/ 2492864 w 2492864"/>
              <a:gd name="connsiteY1" fmla="*/ 0 h 2448889"/>
              <a:gd name="connsiteX2" fmla="*/ 2492864 w 2492864"/>
              <a:gd name="connsiteY2" fmla="*/ 2448889 h 2448889"/>
              <a:gd name="connsiteX3" fmla="*/ 0 w 2492864"/>
              <a:gd name="connsiteY3" fmla="*/ 2448889 h 2448889"/>
              <a:gd name="connsiteX4" fmla="*/ 0 w 2492864"/>
              <a:gd name="connsiteY4" fmla="*/ 0 h 244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864" h="2448889">
                <a:moveTo>
                  <a:pt x="0" y="0"/>
                </a:moveTo>
                <a:lnTo>
                  <a:pt x="2492864" y="0"/>
                </a:lnTo>
                <a:lnTo>
                  <a:pt x="2492864" y="2448889"/>
                </a:lnTo>
                <a:lnTo>
                  <a:pt x="0" y="244888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اجمع الأجزاء أو الأفكار . وأحد الأمثلة هو " وحدة التسلية المنزلية " التى تجمع بين التليفزيون والراديو أما المثل الثانى فهو المنزل المتحرك الذى يجمع بين منزل وعربة .</a:t>
            </a:r>
            <a:endParaRPr lang="ar-EG" sz="2400" kern="1200" dirty="0"/>
          </a:p>
        </p:txBody>
      </p:sp>
      <p:sp>
        <p:nvSpPr>
          <p:cNvPr id="15" name="Freeform 14"/>
          <p:cNvSpPr/>
          <p:nvPr/>
        </p:nvSpPr>
        <p:spPr>
          <a:xfrm>
            <a:off x="182859" y="1165286"/>
            <a:ext cx="2633214" cy="526642"/>
          </a:xfrm>
          <a:custGeom>
            <a:avLst/>
            <a:gdLst>
              <a:gd name="connsiteX0" fmla="*/ 0 w 2633214"/>
              <a:gd name="connsiteY0" fmla="*/ 0 h 526642"/>
              <a:gd name="connsiteX1" fmla="*/ 2633214 w 2633214"/>
              <a:gd name="connsiteY1" fmla="*/ 0 h 526642"/>
              <a:gd name="connsiteX2" fmla="*/ 2633214 w 2633214"/>
              <a:gd name="connsiteY2" fmla="*/ 526642 h 526642"/>
              <a:gd name="connsiteX3" fmla="*/ 0 w 2633214"/>
              <a:gd name="connsiteY3" fmla="*/ 526642 h 526642"/>
              <a:gd name="connsiteX4" fmla="*/ 0 w 2633214"/>
              <a:gd name="connsiteY4" fmla="*/ 0 h 526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214" h="526642">
                <a:moveTo>
                  <a:pt x="0" y="0"/>
                </a:moveTo>
                <a:lnTo>
                  <a:pt x="2633214" y="0"/>
                </a:lnTo>
                <a:lnTo>
                  <a:pt x="2633214" y="526642"/>
                </a:lnTo>
                <a:lnTo>
                  <a:pt x="0" y="526642"/>
                </a:lnTo>
                <a:lnTo>
                  <a:pt x="0" y="0"/>
                </a:lnTo>
                <a:close/>
              </a:path>
            </a:pathLst>
          </a:custGeom>
          <a:solidFill>
            <a:srgbClr val="6A6506"/>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t>اجمع</a:t>
            </a:r>
            <a:endParaRPr lang="ar-EG" sz="2400" b="1" kern="1200" dirty="0"/>
          </a:p>
        </p:txBody>
      </p:sp>
      <p:sp>
        <p:nvSpPr>
          <p:cNvPr id="17" name="Rectangle 16"/>
          <p:cNvSpPr/>
          <p:nvPr/>
        </p:nvSpPr>
        <p:spPr>
          <a:xfrm>
            <a:off x="6255918" y="1858143"/>
            <a:ext cx="2492864" cy="2132903"/>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8" name="Freeform 17"/>
          <p:cNvSpPr/>
          <p:nvPr/>
        </p:nvSpPr>
        <p:spPr>
          <a:xfrm>
            <a:off x="6255918" y="1173507"/>
            <a:ext cx="2633214" cy="526642"/>
          </a:xfrm>
          <a:custGeom>
            <a:avLst/>
            <a:gdLst>
              <a:gd name="connsiteX0" fmla="*/ 0 w 2633214"/>
              <a:gd name="connsiteY0" fmla="*/ 0 h 526642"/>
              <a:gd name="connsiteX1" fmla="*/ 2633214 w 2633214"/>
              <a:gd name="connsiteY1" fmla="*/ 0 h 526642"/>
              <a:gd name="connsiteX2" fmla="*/ 2633214 w 2633214"/>
              <a:gd name="connsiteY2" fmla="*/ 526642 h 526642"/>
              <a:gd name="connsiteX3" fmla="*/ 0 w 2633214"/>
              <a:gd name="connsiteY3" fmla="*/ 526642 h 526642"/>
              <a:gd name="connsiteX4" fmla="*/ 0 w 2633214"/>
              <a:gd name="connsiteY4" fmla="*/ 0 h 526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214" h="526642">
                <a:moveTo>
                  <a:pt x="0" y="0"/>
                </a:moveTo>
                <a:lnTo>
                  <a:pt x="2633214" y="0"/>
                </a:lnTo>
                <a:lnTo>
                  <a:pt x="2633214" y="526642"/>
                </a:lnTo>
                <a:lnTo>
                  <a:pt x="0" y="526642"/>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t>اقلب أجزاء</a:t>
            </a:r>
            <a:endParaRPr lang="ar-EG" sz="2400" b="1" kern="1200" dirty="0"/>
          </a:p>
        </p:txBody>
      </p:sp>
    </p:spTree>
    <p:extLst>
      <p:ext uri="{BB962C8B-B14F-4D97-AF65-F5344CB8AC3E}">
        <p14:creationId xmlns:p14="http://schemas.microsoft.com/office/powerpoint/2010/main" val="461766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circle(in)">
                                      <p:cBhvr>
                                        <p:cTn id="7" dur="2000"/>
                                        <p:tgtEl>
                                          <p:spTgt spid="17"/>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circle(in)">
                                      <p:cBhvr>
                                        <p:cTn id="10" dur="2000"/>
                                        <p:tgtEl>
                                          <p:spTgt spid="18"/>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circle(in)">
                                      <p:cBhvr>
                                        <p:cTn id="13" dur="20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circle(in)">
                                      <p:cBhvr>
                                        <p:cTn id="18" dur="2000"/>
                                        <p:tgtEl>
                                          <p:spTgt spid="11"/>
                                        </p:tgtEl>
                                      </p:cBhvr>
                                    </p:animEffect>
                                  </p:childTnLst>
                                </p:cTn>
                              </p:par>
                              <p:par>
                                <p:cTn id="19" presetID="6" presetClass="entr" presetSubtype="16"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circle(in)">
                                      <p:cBhvr>
                                        <p:cTn id="21" dur="2000"/>
                                        <p:tgtEl>
                                          <p:spTgt spid="9"/>
                                        </p:tgtEl>
                                      </p:cBhvr>
                                    </p:animEffect>
                                  </p:childTnLst>
                                </p:cTn>
                              </p:par>
                              <p:par>
                                <p:cTn id="22" presetID="6" presetClass="entr" presetSubtype="16"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circle(in)">
                                      <p:cBhvr>
                                        <p:cTn id="24" dur="20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circle(in)">
                                      <p:cBhvr>
                                        <p:cTn id="29" dur="2000"/>
                                        <p:tgtEl>
                                          <p:spTgt spid="15"/>
                                        </p:tgtEl>
                                      </p:cBhvr>
                                    </p:animEffect>
                                  </p:childTnLst>
                                </p:cTn>
                              </p:par>
                              <p:par>
                                <p:cTn id="30" presetID="6" presetClass="entr" presetSubtype="16" fill="hold"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circle(in)">
                                      <p:cBhvr>
                                        <p:cTn id="32" dur="2000"/>
                                        <p:tgtEl>
                                          <p:spTgt spid="13"/>
                                        </p:tgtEl>
                                      </p:cBhvr>
                                    </p:animEffect>
                                  </p:childTnLst>
                                </p:cTn>
                              </p:par>
                              <p:par>
                                <p:cTn id="33" presetID="6" presetClass="entr" presetSubtype="16"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circle(in)">
                                      <p:cBhvr>
                                        <p:cTn id="35"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p:bldP spid="11" grpId="0" animBg="1"/>
      <p:bldP spid="14" grpId="0"/>
      <p:bldP spid="15" grpId="0" animBg="1"/>
      <p:bldP spid="18"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Wave 1"/>
          <p:cNvSpPr/>
          <p:nvPr/>
        </p:nvSpPr>
        <p:spPr bwMode="auto">
          <a:xfrm>
            <a:off x="5608" y="5940324"/>
            <a:ext cx="3563888" cy="908720"/>
          </a:xfrm>
          <a:prstGeom prst="wave">
            <a:avLst/>
          </a:prstGeom>
          <a:solidFill>
            <a:srgbClr val="FFFF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tabLst/>
            </a:pPr>
            <a:endParaRPr kumimoji="0" lang="ar-EG" sz="1800" b="0" i="0" u="none" strike="noStrike" cap="none" normalizeH="0" baseline="0" smtClean="0">
              <a:ln>
                <a:noFill/>
              </a:ln>
              <a:solidFill>
                <a:schemeClr val="tx1"/>
              </a:solidFill>
              <a:effectLst/>
              <a:latin typeface="Arial" panose="020B0604020202020204" pitchFamily="34" charset="0"/>
              <a:ea typeface="SimSun" panose="02010600030101010101" pitchFamily="2" charset="-122"/>
            </a:endParaRPr>
          </a:p>
        </p:txBody>
      </p:sp>
      <p:graphicFrame>
        <p:nvGraphicFramePr>
          <p:cNvPr id="3" name="Diagram 2"/>
          <p:cNvGraphicFramePr/>
          <p:nvPr>
            <p:extLst>
              <p:ext uri="{D42A27DB-BD31-4B8C-83A1-F6EECF244321}">
                <p14:modId xmlns:p14="http://schemas.microsoft.com/office/powerpoint/2010/main" val="1149411942"/>
              </p:ext>
            </p:extLst>
          </p:nvPr>
        </p:nvGraphicFramePr>
        <p:xfrm>
          <a:off x="1524000" y="1397000"/>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p:cNvSpPr txBox="1"/>
          <p:nvPr/>
        </p:nvSpPr>
        <p:spPr>
          <a:xfrm>
            <a:off x="221632" y="6194629"/>
            <a:ext cx="3131840" cy="400110"/>
          </a:xfrm>
          <a:prstGeom prst="rect">
            <a:avLst/>
          </a:prstGeom>
          <a:noFill/>
        </p:spPr>
        <p:txBody>
          <a:bodyPr wrap="square" rtlCol="1">
            <a:spAutoFit/>
          </a:bodyPr>
          <a:lstStyle/>
          <a:p>
            <a:pPr algn="ctr"/>
            <a:r>
              <a:rPr lang="ar-EG" sz="2000" b="1" dirty="0" smtClean="0"/>
              <a:t>أنظر دليل المتدرب صفحة 85 </a:t>
            </a:r>
            <a:endParaRPr lang="ar-EG" sz="2000" b="1" dirty="0"/>
          </a:p>
        </p:txBody>
      </p:sp>
    </p:spTree>
    <p:extLst>
      <p:ext uri="{BB962C8B-B14F-4D97-AF65-F5344CB8AC3E}">
        <p14:creationId xmlns:p14="http://schemas.microsoft.com/office/powerpoint/2010/main" val="553772775"/>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3600" dirty="0" smtClean="0"/>
              <a:t>لماذا يجدر بك توليد أفكار للمؤسسة ؟</a:t>
            </a:r>
            <a:endParaRPr lang="en-US" sz="3600" dirty="0"/>
          </a:p>
        </p:txBody>
      </p:sp>
    </p:spTree>
    <p:extLst>
      <p:ext uri="{BB962C8B-B14F-4D97-AF65-F5344CB8AC3E}">
        <p14:creationId xmlns:p14="http://schemas.microsoft.com/office/powerpoint/2010/main" val="2529336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400" b="1" dirty="0">
                <a:solidFill>
                  <a:schemeClr val="bg1"/>
                </a:solidFill>
              </a:rPr>
              <a:t>تتعدد الأسباب التى تدعو الرياديين الحاليين والمستقبليين إلى توليد أفكار للمؤسسات </a:t>
            </a:r>
          </a:p>
        </p:txBody>
      </p:sp>
      <p:sp>
        <p:nvSpPr>
          <p:cNvPr id="19" name="Freeform 18"/>
          <p:cNvSpPr/>
          <p:nvPr/>
        </p:nvSpPr>
        <p:spPr>
          <a:xfrm>
            <a:off x="251520" y="1124744"/>
            <a:ext cx="8712968" cy="650611"/>
          </a:xfrm>
          <a:custGeom>
            <a:avLst/>
            <a:gdLst>
              <a:gd name="connsiteX0" fmla="*/ 0 w 8712968"/>
              <a:gd name="connsiteY0" fmla="*/ 138747 h 832465"/>
              <a:gd name="connsiteX1" fmla="*/ 138747 w 8712968"/>
              <a:gd name="connsiteY1" fmla="*/ 0 h 832465"/>
              <a:gd name="connsiteX2" fmla="*/ 8574221 w 8712968"/>
              <a:gd name="connsiteY2" fmla="*/ 0 h 832465"/>
              <a:gd name="connsiteX3" fmla="*/ 8712968 w 8712968"/>
              <a:gd name="connsiteY3" fmla="*/ 138747 h 832465"/>
              <a:gd name="connsiteX4" fmla="*/ 8712968 w 8712968"/>
              <a:gd name="connsiteY4" fmla="*/ 693718 h 832465"/>
              <a:gd name="connsiteX5" fmla="*/ 8574221 w 8712968"/>
              <a:gd name="connsiteY5" fmla="*/ 832465 h 832465"/>
              <a:gd name="connsiteX6" fmla="*/ 138747 w 8712968"/>
              <a:gd name="connsiteY6" fmla="*/ 832465 h 832465"/>
              <a:gd name="connsiteX7" fmla="*/ 0 w 8712968"/>
              <a:gd name="connsiteY7" fmla="*/ 693718 h 832465"/>
              <a:gd name="connsiteX8" fmla="*/ 0 w 8712968"/>
              <a:gd name="connsiteY8" fmla="*/ 138747 h 8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2968" h="832465">
                <a:moveTo>
                  <a:pt x="0" y="138747"/>
                </a:moveTo>
                <a:cubicBezTo>
                  <a:pt x="0" y="62119"/>
                  <a:pt x="62119" y="0"/>
                  <a:pt x="138747" y="0"/>
                </a:cubicBezTo>
                <a:lnTo>
                  <a:pt x="8574221" y="0"/>
                </a:lnTo>
                <a:cubicBezTo>
                  <a:pt x="8650849" y="0"/>
                  <a:pt x="8712968" y="62119"/>
                  <a:pt x="8712968" y="138747"/>
                </a:cubicBezTo>
                <a:lnTo>
                  <a:pt x="8712968" y="693718"/>
                </a:lnTo>
                <a:cubicBezTo>
                  <a:pt x="8712968" y="770346"/>
                  <a:pt x="8650849" y="832465"/>
                  <a:pt x="8574221" y="832465"/>
                </a:cubicBezTo>
                <a:lnTo>
                  <a:pt x="138747" y="832465"/>
                </a:lnTo>
                <a:cubicBezTo>
                  <a:pt x="62119" y="832465"/>
                  <a:pt x="0" y="770346"/>
                  <a:pt x="0" y="693718"/>
                </a:cubicBezTo>
                <a:lnTo>
                  <a:pt x="0" y="138747"/>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4458" tIns="124458" rIns="124458" bIns="124458" numCol="1" spcCol="1270" anchor="ctr" anchorCtr="0">
            <a:noAutofit/>
          </a:bodyPr>
          <a:lstStyle/>
          <a:p>
            <a:pPr lvl="0" algn="ctr" defTabSz="977900" rtl="1">
              <a:lnSpc>
                <a:spcPct val="90000"/>
              </a:lnSpc>
              <a:spcBef>
                <a:spcPct val="0"/>
              </a:spcBef>
              <a:spcAft>
                <a:spcPct val="35000"/>
              </a:spcAft>
            </a:pPr>
            <a:r>
              <a:rPr lang="ar-EG" sz="2200" kern="1200" dirty="0" smtClean="0">
                <a:solidFill>
                  <a:srgbClr val="002060"/>
                </a:solidFill>
              </a:rPr>
              <a:t> لأنك تحتاج إلى فكرة : ومن الأفضل أن تكون فكرة جيدة </a:t>
            </a:r>
            <a:endParaRPr lang="ar-EG" sz="2200" kern="1200" dirty="0">
              <a:solidFill>
                <a:srgbClr val="002060"/>
              </a:solidFill>
            </a:endParaRPr>
          </a:p>
        </p:txBody>
      </p:sp>
      <p:sp>
        <p:nvSpPr>
          <p:cNvPr id="20" name="Freeform 19"/>
          <p:cNvSpPr/>
          <p:nvPr/>
        </p:nvSpPr>
        <p:spPr>
          <a:xfrm>
            <a:off x="251520" y="1971539"/>
            <a:ext cx="8712968" cy="650611"/>
          </a:xfrm>
          <a:custGeom>
            <a:avLst/>
            <a:gdLst>
              <a:gd name="connsiteX0" fmla="*/ 0 w 8712968"/>
              <a:gd name="connsiteY0" fmla="*/ 138747 h 832465"/>
              <a:gd name="connsiteX1" fmla="*/ 138747 w 8712968"/>
              <a:gd name="connsiteY1" fmla="*/ 0 h 832465"/>
              <a:gd name="connsiteX2" fmla="*/ 8574221 w 8712968"/>
              <a:gd name="connsiteY2" fmla="*/ 0 h 832465"/>
              <a:gd name="connsiteX3" fmla="*/ 8712968 w 8712968"/>
              <a:gd name="connsiteY3" fmla="*/ 138747 h 832465"/>
              <a:gd name="connsiteX4" fmla="*/ 8712968 w 8712968"/>
              <a:gd name="connsiteY4" fmla="*/ 693718 h 832465"/>
              <a:gd name="connsiteX5" fmla="*/ 8574221 w 8712968"/>
              <a:gd name="connsiteY5" fmla="*/ 832465 h 832465"/>
              <a:gd name="connsiteX6" fmla="*/ 138747 w 8712968"/>
              <a:gd name="connsiteY6" fmla="*/ 832465 h 832465"/>
              <a:gd name="connsiteX7" fmla="*/ 0 w 8712968"/>
              <a:gd name="connsiteY7" fmla="*/ 693718 h 832465"/>
              <a:gd name="connsiteX8" fmla="*/ 0 w 8712968"/>
              <a:gd name="connsiteY8" fmla="*/ 138747 h 8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2968" h="832465">
                <a:moveTo>
                  <a:pt x="0" y="138747"/>
                </a:moveTo>
                <a:cubicBezTo>
                  <a:pt x="0" y="62119"/>
                  <a:pt x="62119" y="0"/>
                  <a:pt x="138747" y="0"/>
                </a:cubicBezTo>
                <a:lnTo>
                  <a:pt x="8574221" y="0"/>
                </a:lnTo>
                <a:cubicBezTo>
                  <a:pt x="8650849" y="0"/>
                  <a:pt x="8712968" y="62119"/>
                  <a:pt x="8712968" y="138747"/>
                </a:cubicBezTo>
                <a:lnTo>
                  <a:pt x="8712968" y="693718"/>
                </a:lnTo>
                <a:cubicBezTo>
                  <a:pt x="8712968" y="770346"/>
                  <a:pt x="8650849" y="832465"/>
                  <a:pt x="8574221" y="832465"/>
                </a:cubicBezTo>
                <a:lnTo>
                  <a:pt x="138747" y="832465"/>
                </a:lnTo>
                <a:cubicBezTo>
                  <a:pt x="62119" y="832465"/>
                  <a:pt x="0" y="770346"/>
                  <a:pt x="0" y="693718"/>
                </a:cubicBezTo>
                <a:lnTo>
                  <a:pt x="0" y="138747"/>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4458" tIns="124458" rIns="124458" bIns="124458" numCol="1" spcCol="1270" anchor="ctr" anchorCtr="0">
            <a:noAutofit/>
          </a:bodyPr>
          <a:lstStyle/>
          <a:p>
            <a:pPr lvl="0" algn="ctr" defTabSz="977900" rtl="1">
              <a:lnSpc>
                <a:spcPct val="90000"/>
              </a:lnSpc>
              <a:spcBef>
                <a:spcPct val="0"/>
              </a:spcBef>
              <a:spcAft>
                <a:spcPct val="35000"/>
              </a:spcAft>
            </a:pPr>
            <a:r>
              <a:rPr lang="ar-EG" sz="2200" kern="1200" dirty="0" smtClean="0">
                <a:solidFill>
                  <a:srgbClr val="002060"/>
                </a:solidFill>
              </a:rPr>
              <a:t> لتلبية حاجات السوق</a:t>
            </a:r>
            <a:endParaRPr lang="ar-EG" sz="2200" kern="1200" dirty="0">
              <a:solidFill>
                <a:srgbClr val="002060"/>
              </a:solidFill>
            </a:endParaRPr>
          </a:p>
        </p:txBody>
      </p:sp>
      <p:sp>
        <p:nvSpPr>
          <p:cNvPr id="21" name="Freeform 20"/>
          <p:cNvSpPr/>
          <p:nvPr/>
        </p:nvSpPr>
        <p:spPr>
          <a:xfrm>
            <a:off x="251520" y="2818334"/>
            <a:ext cx="8712968" cy="650611"/>
          </a:xfrm>
          <a:custGeom>
            <a:avLst/>
            <a:gdLst>
              <a:gd name="connsiteX0" fmla="*/ 0 w 8712968"/>
              <a:gd name="connsiteY0" fmla="*/ 138747 h 832465"/>
              <a:gd name="connsiteX1" fmla="*/ 138747 w 8712968"/>
              <a:gd name="connsiteY1" fmla="*/ 0 h 832465"/>
              <a:gd name="connsiteX2" fmla="*/ 8574221 w 8712968"/>
              <a:gd name="connsiteY2" fmla="*/ 0 h 832465"/>
              <a:gd name="connsiteX3" fmla="*/ 8712968 w 8712968"/>
              <a:gd name="connsiteY3" fmla="*/ 138747 h 832465"/>
              <a:gd name="connsiteX4" fmla="*/ 8712968 w 8712968"/>
              <a:gd name="connsiteY4" fmla="*/ 693718 h 832465"/>
              <a:gd name="connsiteX5" fmla="*/ 8574221 w 8712968"/>
              <a:gd name="connsiteY5" fmla="*/ 832465 h 832465"/>
              <a:gd name="connsiteX6" fmla="*/ 138747 w 8712968"/>
              <a:gd name="connsiteY6" fmla="*/ 832465 h 832465"/>
              <a:gd name="connsiteX7" fmla="*/ 0 w 8712968"/>
              <a:gd name="connsiteY7" fmla="*/ 693718 h 832465"/>
              <a:gd name="connsiteX8" fmla="*/ 0 w 8712968"/>
              <a:gd name="connsiteY8" fmla="*/ 138747 h 8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2968" h="832465">
                <a:moveTo>
                  <a:pt x="0" y="138747"/>
                </a:moveTo>
                <a:cubicBezTo>
                  <a:pt x="0" y="62119"/>
                  <a:pt x="62119" y="0"/>
                  <a:pt x="138747" y="0"/>
                </a:cubicBezTo>
                <a:lnTo>
                  <a:pt x="8574221" y="0"/>
                </a:lnTo>
                <a:cubicBezTo>
                  <a:pt x="8650849" y="0"/>
                  <a:pt x="8712968" y="62119"/>
                  <a:pt x="8712968" y="138747"/>
                </a:cubicBezTo>
                <a:lnTo>
                  <a:pt x="8712968" y="693718"/>
                </a:lnTo>
                <a:cubicBezTo>
                  <a:pt x="8712968" y="770346"/>
                  <a:pt x="8650849" y="832465"/>
                  <a:pt x="8574221" y="832465"/>
                </a:cubicBezTo>
                <a:lnTo>
                  <a:pt x="138747" y="832465"/>
                </a:lnTo>
                <a:cubicBezTo>
                  <a:pt x="62119" y="832465"/>
                  <a:pt x="0" y="770346"/>
                  <a:pt x="0" y="693718"/>
                </a:cubicBezTo>
                <a:lnTo>
                  <a:pt x="0" y="138747"/>
                </a:lnTo>
                <a:close/>
              </a:path>
            </a:pathLst>
          </a:custGeom>
          <a:solidFill>
            <a:srgbClr val="92D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4458" tIns="124458" rIns="124458" bIns="124458" numCol="1" spcCol="1270" anchor="ctr" anchorCtr="0">
            <a:noAutofit/>
          </a:bodyPr>
          <a:lstStyle/>
          <a:p>
            <a:pPr lvl="0" algn="ctr" defTabSz="977900" rtl="1">
              <a:lnSpc>
                <a:spcPct val="90000"/>
              </a:lnSpc>
              <a:spcBef>
                <a:spcPct val="0"/>
              </a:spcBef>
              <a:spcAft>
                <a:spcPct val="35000"/>
              </a:spcAft>
            </a:pPr>
            <a:r>
              <a:rPr lang="ar-EG" sz="2200" kern="1200" dirty="0" smtClean="0">
                <a:solidFill>
                  <a:srgbClr val="002060"/>
                </a:solidFill>
              </a:rPr>
              <a:t> لمواكبة تغير الأنماط السائدة والمتطلبات .</a:t>
            </a:r>
            <a:endParaRPr lang="ar-EG" sz="2200" kern="1200" dirty="0">
              <a:solidFill>
                <a:srgbClr val="002060"/>
              </a:solidFill>
            </a:endParaRPr>
          </a:p>
        </p:txBody>
      </p:sp>
      <p:sp>
        <p:nvSpPr>
          <p:cNvPr id="22" name="Freeform 21"/>
          <p:cNvSpPr/>
          <p:nvPr/>
        </p:nvSpPr>
        <p:spPr>
          <a:xfrm>
            <a:off x="251520" y="3665129"/>
            <a:ext cx="8712968" cy="650611"/>
          </a:xfrm>
          <a:custGeom>
            <a:avLst/>
            <a:gdLst>
              <a:gd name="connsiteX0" fmla="*/ 0 w 8712968"/>
              <a:gd name="connsiteY0" fmla="*/ 138747 h 832465"/>
              <a:gd name="connsiteX1" fmla="*/ 138747 w 8712968"/>
              <a:gd name="connsiteY1" fmla="*/ 0 h 832465"/>
              <a:gd name="connsiteX2" fmla="*/ 8574221 w 8712968"/>
              <a:gd name="connsiteY2" fmla="*/ 0 h 832465"/>
              <a:gd name="connsiteX3" fmla="*/ 8712968 w 8712968"/>
              <a:gd name="connsiteY3" fmla="*/ 138747 h 832465"/>
              <a:gd name="connsiteX4" fmla="*/ 8712968 w 8712968"/>
              <a:gd name="connsiteY4" fmla="*/ 693718 h 832465"/>
              <a:gd name="connsiteX5" fmla="*/ 8574221 w 8712968"/>
              <a:gd name="connsiteY5" fmla="*/ 832465 h 832465"/>
              <a:gd name="connsiteX6" fmla="*/ 138747 w 8712968"/>
              <a:gd name="connsiteY6" fmla="*/ 832465 h 832465"/>
              <a:gd name="connsiteX7" fmla="*/ 0 w 8712968"/>
              <a:gd name="connsiteY7" fmla="*/ 693718 h 832465"/>
              <a:gd name="connsiteX8" fmla="*/ 0 w 8712968"/>
              <a:gd name="connsiteY8" fmla="*/ 138747 h 8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2968" h="832465">
                <a:moveTo>
                  <a:pt x="0" y="138747"/>
                </a:moveTo>
                <a:cubicBezTo>
                  <a:pt x="0" y="62119"/>
                  <a:pt x="62119" y="0"/>
                  <a:pt x="138747" y="0"/>
                </a:cubicBezTo>
                <a:lnTo>
                  <a:pt x="8574221" y="0"/>
                </a:lnTo>
                <a:cubicBezTo>
                  <a:pt x="8650849" y="0"/>
                  <a:pt x="8712968" y="62119"/>
                  <a:pt x="8712968" y="138747"/>
                </a:cubicBezTo>
                <a:lnTo>
                  <a:pt x="8712968" y="693718"/>
                </a:lnTo>
                <a:cubicBezTo>
                  <a:pt x="8712968" y="770346"/>
                  <a:pt x="8650849" y="832465"/>
                  <a:pt x="8574221" y="832465"/>
                </a:cubicBezTo>
                <a:lnTo>
                  <a:pt x="138747" y="832465"/>
                </a:lnTo>
                <a:cubicBezTo>
                  <a:pt x="62119" y="832465"/>
                  <a:pt x="0" y="770346"/>
                  <a:pt x="0" y="693718"/>
                </a:cubicBezTo>
                <a:lnTo>
                  <a:pt x="0" y="138747"/>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4458" tIns="124458" rIns="124458" bIns="124458" numCol="1" spcCol="1270" anchor="ctr" anchorCtr="0">
            <a:noAutofit/>
          </a:bodyPr>
          <a:lstStyle/>
          <a:p>
            <a:pPr lvl="0" algn="ctr" defTabSz="977900" rtl="1">
              <a:lnSpc>
                <a:spcPct val="90000"/>
              </a:lnSpc>
              <a:spcBef>
                <a:spcPct val="0"/>
              </a:spcBef>
              <a:spcAft>
                <a:spcPct val="35000"/>
              </a:spcAft>
            </a:pPr>
            <a:r>
              <a:rPr lang="ar-EG" sz="2200" kern="1200" dirty="0" smtClean="0">
                <a:solidFill>
                  <a:srgbClr val="002060"/>
                </a:solidFill>
              </a:rPr>
              <a:t> للبقاء فى الطليعة بما يتعلق بالمنافسة .</a:t>
            </a:r>
            <a:endParaRPr lang="ar-EG" sz="2200" kern="1200" dirty="0">
              <a:solidFill>
                <a:srgbClr val="002060"/>
              </a:solidFill>
            </a:endParaRPr>
          </a:p>
        </p:txBody>
      </p:sp>
      <p:sp>
        <p:nvSpPr>
          <p:cNvPr id="23" name="Freeform 22"/>
          <p:cNvSpPr/>
          <p:nvPr/>
        </p:nvSpPr>
        <p:spPr>
          <a:xfrm>
            <a:off x="251520" y="4511924"/>
            <a:ext cx="8712968" cy="650611"/>
          </a:xfrm>
          <a:custGeom>
            <a:avLst/>
            <a:gdLst>
              <a:gd name="connsiteX0" fmla="*/ 0 w 8712968"/>
              <a:gd name="connsiteY0" fmla="*/ 138747 h 832465"/>
              <a:gd name="connsiteX1" fmla="*/ 138747 w 8712968"/>
              <a:gd name="connsiteY1" fmla="*/ 0 h 832465"/>
              <a:gd name="connsiteX2" fmla="*/ 8574221 w 8712968"/>
              <a:gd name="connsiteY2" fmla="*/ 0 h 832465"/>
              <a:gd name="connsiteX3" fmla="*/ 8712968 w 8712968"/>
              <a:gd name="connsiteY3" fmla="*/ 138747 h 832465"/>
              <a:gd name="connsiteX4" fmla="*/ 8712968 w 8712968"/>
              <a:gd name="connsiteY4" fmla="*/ 693718 h 832465"/>
              <a:gd name="connsiteX5" fmla="*/ 8574221 w 8712968"/>
              <a:gd name="connsiteY5" fmla="*/ 832465 h 832465"/>
              <a:gd name="connsiteX6" fmla="*/ 138747 w 8712968"/>
              <a:gd name="connsiteY6" fmla="*/ 832465 h 832465"/>
              <a:gd name="connsiteX7" fmla="*/ 0 w 8712968"/>
              <a:gd name="connsiteY7" fmla="*/ 693718 h 832465"/>
              <a:gd name="connsiteX8" fmla="*/ 0 w 8712968"/>
              <a:gd name="connsiteY8" fmla="*/ 138747 h 8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2968" h="832465">
                <a:moveTo>
                  <a:pt x="0" y="138747"/>
                </a:moveTo>
                <a:cubicBezTo>
                  <a:pt x="0" y="62119"/>
                  <a:pt x="62119" y="0"/>
                  <a:pt x="138747" y="0"/>
                </a:cubicBezTo>
                <a:lnTo>
                  <a:pt x="8574221" y="0"/>
                </a:lnTo>
                <a:cubicBezTo>
                  <a:pt x="8650849" y="0"/>
                  <a:pt x="8712968" y="62119"/>
                  <a:pt x="8712968" y="138747"/>
                </a:cubicBezTo>
                <a:lnTo>
                  <a:pt x="8712968" y="693718"/>
                </a:lnTo>
                <a:cubicBezTo>
                  <a:pt x="8712968" y="770346"/>
                  <a:pt x="8650849" y="832465"/>
                  <a:pt x="8574221" y="832465"/>
                </a:cubicBezTo>
                <a:lnTo>
                  <a:pt x="138747" y="832465"/>
                </a:lnTo>
                <a:cubicBezTo>
                  <a:pt x="62119" y="832465"/>
                  <a:pt x="0" y="770346"/>
                  <a:pt x="0" y="693718"/>
                </a:cubicBezTo>
                <a:lnTo>
                  <a:pt x="0" y="138747"/>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4458" tIns="124458" rIns="124458" bIns="124458" numCol="1" spcCol="1270" anchor="ctr" anchorCtr="0">
            <a:noAutofit/>
          </a:bodyPr>
          <a:lstStyle/>
          <a:p>
            <a:pPr lvl="0" algn="ctr" defTabSz="977900" rtl="1">
              <a:lnSpc>
                <a:spcPct val="90000"/>
              </a:lnSpc>
              <a:spcBef>
                <a:spcPct val="0"/>
              </a:spcBef>
              <a:spcAft>
                <a:spcPct val="35000"/>
              </a:spcAft>
            </a:pPr>
            <a:r>
              <a:rPr lang="ar-EG" sz="2200" kern="1200" dirty="0" smtClean="0">
                <a:solidFill>
                  <a:srgbClr val="002060"/>
                </a:solidFill>
              </a:rPr>
              <a:t> لاستغلال التكنولوجيا للقيام بأعمال أفضل.</a:t>
            </a:r>
            <a:endParaRPr lang="ar-EG" sz="2200" kern="1200" dirty="0">
              <a:solidFill>
                <a:srgbClr val="002060"/>
              </a:solidFill>
            </a:endParaRPr>
          </a:p>
        </p:txBody>
      </p:sp>
      <p:sp>
        <p:nvSpPr>
          <p:cNvPr id="24" name="Freeform 23"/>
          <p:cNvSpPr/>
          <p:nvPr/>
        </p:nvSpPr>
        <p:spPr>
          <a:xfrm>
            <a:off x="251520" y="5358719"/>
            <a:ext cx="8712968" cy="650611"/>
          </a:xfrm>
          <a:custGeom>
            <a:avLst/>
            <a:gdLst>
              <a:gd name="connsiteX0" fmla="*/ 0 w 8712968"/>
              <a:gd name="connsiteY0" fmla="*/ 138747 h 832465"/>
              <a:gd name="connsiteX1" fmla="*/ 138747 w 8712968"/>
              <a:gd name="connsiteY1" fmla="*/ 0 h 832465"/>
              <a:gd name="connsiteX2" fmla="*/ 8574221 w 8712968"/>
              <a:gd name="connsiteY2" fmla="*/ 0 h 832465"/>
              <a:gd name="connsiteX3" fmla="*/ 8712968 w 8712968"/>
              <a:gd name="connsiteY3" fmla="*/ 138747 h 832465"/>
              <a:gd name="connsiteX4" fmla="*/ 8712968 w 8712968"/>
              <a:gd name="connsiteY4" fmla="*/ 693718 h 832465"/>
              <a:gd name="connsiteX5" fmla="*/ 8574221 w 8712968"/>
              <a:gd name="connsiteY5" fmla="*/ 832465 h 832465"/>
              <a:gd name="connsiteX6" fmla="*/ 138747 w 8712968"/>
              <a:gd name="connsiteY6" fmla="*/ 832465 h 832465"/>
              <a:gd name="connsiteX7" fmla="*/ 0 w 8712968"/>
              <a:gd name="connsiteY7" fmla="*/ 693718 h 832465"/>
              <a:gd name="connsiteX8" fmla="*/ 0 w 8712968"/>
              <a:gd name="connsiteY8" fmla="*/ 138747 h 8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2968" h="832465">
                <a:moveTo>
                  <a:pt x="0" y="138747"/>
                </a:moveTo>
                <a:cubicBezTo>
                  <a:pt x="0" y="62119"/>
                  <a:pt x="62119" y="0"/>
                  <a:pt x="138747" y="0"/>
                </a:cubicBezTo>
                <a:lnTo>
                  <a:pt x="8574221" y="0"/>
                </a:lnTo>
                <a:cubicBezTo>
                  <a:pt x="8650849" y="0"/>
                  <a:pt x="8712968" y="62119"/>
                  <a:pt x="8712968" y="138747"/>
                </a:cubicBezTo>
                <a:lnTo>
                  <a:pt x="8712968" y="693718"/>
                </a:lnTo>
                <a:cubicBezTo>
                  <a:pt x="8712968" y="770346"/>
                  <a:pt x="8650849" y="832465"/>
                  <a:pt x="8574221" y="832465"/>
                </a:cubicBezTo>
                <a:lnTo>
                  <a:pt x="138747" y="832465"/>
                </a:lnTo>
                <a:cubicBezTo>
                  <a:pt x="62119" y="832465"/>
                  <a:pt x="0" y="770346"/>
                  <a:pt x="0" y="693718"/>
                </a:cubicBezTo>
                <a:lnTo>
                  <a:pt x="0" y="138747"/>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4458" tIns="124458" rIns="124458" bIns="124458" numCol="1" spcCol="1270" anchor="ctr" anchorCtr="0">
            <a:noAutofit/>
          </a:bodyPr>
          <a:lstStyle/>
          <a:p>
            <a:pPr lvl="0" algn="ctr" defTabSz="977900" rtl="1">
              <a:lnSpc>
                <a:spcPct val="90000"/>
              </a:lnSpc>
              <a:spcBef>
                <a:spcPct val="0"/>
              </a:spcBef>
              <a:spcAft>
                <a:spcPct val="35000"/>
              </a:spcAft>
            </a:pPr>
            <a:r>
              <a:rPr lang="ar-EG" sz="2200" kern="1200" dirty="0" smtClean="0">
                <a:solidFill>
                  <a:srgbClr val="002060"/>
                </a:solidFill>
              </a:rPr>
              <a:t>بسبب دورة حياة المنتج المحدودة : إن حياة كافة المنتجات محدودة . وبالتالى ، تبرز الحاجة للتخطيط لمنتجات جديدة ولنموها </a:t>
            </a:r>
            <a:endParaRPr lang="ar-EG" sz="2200" kern="1200" dirty="0">
              <a:solidFill>
                <a:srgbClr val="002060"/>
              </a:solidFill>
            </a:endParaRPr>
          </a:p>
        </p:txBody>
      </p:sp>
      <p:sp>
        <p:nvSpPr>
          <p:cNvPr id="25" name="Freeform 24"/>
          <p:cNvSpPr/>
          <p:nvPr/>
        </p:nvSpPr>
        <p:spPr>
          <a:xfrm>
            <a:off x="251520" y="6205514"/>
            <a:ext cx="8712968" cy="650611"/>
          </a:xfrm>
          <a:custGeom>
            <a:avLst/>
            <a:gdLst>
              <a:gd name="connsiteX0" fmla="*/ 0 w 8712968"/>
              <a:gd name="connsiteY0" fmla="*/ 138747 h 832465"/>
              <a:gd name="connsiteX1" fmla="*/ 138747 w 8712968"/>
              <a:gd name="connsiteY1" fmla="*/ 0 h 832465"/>
              <a:gd name="connsiteX2" fmla="*/ 8574221 w 8712968"/>
              <a:gd name="connsiteY2" fmla="*/ 0 h 832465"/>
              <a:gd name="connsiteX3" fmla="*/ 8712968 w 8712968"/>
              <a:gd name="connsiteY3" fmla="*/ 138747 h 832465"/>
              <a:gd name="connsiteX4" fmla="*/ 8712968 w 8712968"/>
              <a:gd name="connsiteY4" fmla="*/ 693718 h 832465"/>
              <a:gd name="connsiteX5" fmla="*/ 8574221 w 8712968"/>
              <a:gd name="connsiteY5" fmla="*/ 832465 h 832465"/>
              <a:gd name="connsiteX6" fmla="*/ 138747 w 8712968"/>
              <a:gd name="connsiteY6" fmla="*/ 832465 h 832465"/>
              <a:gd name="connsiteX7" fmla="*/ 0 w 8712968"/>
              <a:gd name="connsiteY7" fmla="*/ 693718 h 832465"/>
              <a:gd name="connsiteX8" fmla="*/ 0 w 8712968"/>
              <a:gd name="connsiteY8" fmla="*/ 138747 h 8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2968" h="832465">
                <a:moveTo>
                  <a:pt x="0" y="138747"/>
                </a:moveTo>
                <a:cubicBezTo>
                  <a:pt x="0" y="62119"/>
                  <a:pt x="62119" y="0"/>
                  <a:pt x="138747" y="0"/>
                </a:cubicBezTo>
                <a:lnTo>
                  <a:pt x="8574221" y="0"/>
                </a:lnTo>
                <a:cubicBezTo>
                  <a:pt x="8650849" y="0"/>
                  <a:pt x="8712968" y="62119"/>
                  <a:pt x="8712968" y="138747"/>
                </a:cubicBezTo>
                <a:lnTo>
                  <a:pt x="8712968" y="693718"/>
                </a:lnTo>
                <a:cubicBezTo>
                  <a:pt x="8712968" y="770346"/>
                  <a:pt x="8650849" y="832465"/>
                  <a:pt x="8574221" y="832465"/>
                </a:cubicBezTo>
                <a:lnTo>
                  <a:pt x="138747" y="832465"/>
                </a:lnTo>
                <a:cubicBezTo>
                  <a:pt x="62119" y="832465"/>
                  <a:pt x="0" y="770346"/>
                  <a:pt x="0" y="693718"/>
                </a:cubicBezTo>
                <a:lnTo>
                  <a:pt x="0" y="138747"/>
                </a:lnTo>
                <a:close/>
              </a:path>
            </a:pathLst>
          </a:custGeom>
          <a:solidFill>
            <a:srgbClr val="E2D8B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4458" tIns="124458" rIns="124458" bIns="124458" numCol="1" spcCol="1270" anchor="ctr" anchorCtr="0">
            <a:noAutofit/>
          </a:bodyPr>
          <a:lstStyle/>
          <a:p>
            <a:pPr lvl="0" algn="ctr" defTabSz="977900" rtl="1">
              <a:lnSpc>
                <a:spcPct val="90000"/>
              </a:lnSpc>
              <a:spcBef>
                <a:spcPct val="0"/>
              </a:spcBef>
              <a:spcAft>
                <a:spcPct val="35000"/>
              </a:spcAft>
            </a:pPr>
            <a:r>
              <a:rPr lang="ar-EG" sz="2200" kern="1200" dirty="0" smtClean="0">
                <a:solidFill>
                  <a:srgbClr val="002060"/>
                </a:solidFill>
              </a:rPr>
              <a:t> توزيع المخاطر وإتاحة إمكانية الفشل</a:t>
            </a:r>
            <a:endParaRPr lang="ar-EG" sz="2200" kern="1200" dirty="0">
              <a:solidFill>
                <a:srgbClr val="002060"/>
              </a:solidFill>
            </a:endParaRPr>
          </a:p>
        </p:txBody>
      </p:sp>
    </p:spTree>
    <p:extLst>
      <p:ext uri="{BB962C8B-B14F-4D97-AF65-F5344CB8AC3E}">
        <p14:creationId xmlns:p14="http://schemas.microsoft.com/office/powerpoint/2010/main" val="3192476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barn(inVertical)">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barn(inVertical)">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barn(inVertical)">
                                      <p:cBhvr>
                                        <p:cTn id="22" dur="500"/>
                                        <p:tgtEl>
                                          <p:spTgt spid="2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barn(inVertical)">
                                      <p:cBhvr>
                                        <p:cTn id="27" dur="5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barn(inVertical)">
                                      <p:cBhvr>
                                        <p:cTn id="32" dur="500"/>
                                        <p:tgtEl>
                                          <p:spTgt spid="24"/>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barn(inVertical)">
                                      <p:cBhvr>
                                        <p:cTn id="3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توليد فكرة المؤسسة</a:t>
            </a:r>
          </a:p>
        </p:txBody>
      </p:sp>
      <p:graphicFrame>
        <p:nvGraphicFramePr>
          <p:cNvPr id="2" name="Diagram 1"/>
          <p:cNvGraphicFramePr/>
          <p:nvPr>
            <p:extLst>
              <p:ext uri="{D42A27DB-BD31-4B8C-83A1-F6EECF244321}">
                <p14:modId xmlns:p14="http://schemas.microsoft.com/office/powerpoint/2010/main" val="1945246105"/>
              </p:ext>
            </p:extLst>
          </p:nvPr>
        </p:nvGraphicFramePr>
        <p:xfrm>
          <a:off x="179512" y="1052736"/>
          <a:ext cx="8856984"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91928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ماهى فكرة المؤسسة</a:t>
            </a:r>
          </a:p>
        </p:txBody>
      </p:sp>
      <p:graphicFrame>
        <p:nvGraphicFramePr>
          <p:cNvPr id="2" name="Diagram 1"/>
          <p:cNvGraphicFramePr/>
          <p:nvPr>
            <p:extLst>
              <p:ext uri="{D42A27DB-BD31-4B8C-83A1-F6EECF244321}">
                <p14:modId xmlns:p14="http://schemas.microsoft.com/office/powerpoint/2010/main" val="3261457336"/>
              </p:ext>
            </p:extLst>
          </p:nvPr>
        </p:nvGraphicFramePr>
        <p:xfrm>
          <a:off x="251520" y="941016"/>
          <a:ext cx="8712968" cy="54403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7948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ماهو الأبداع؟</a:t>
            </a:r>
          </a:p>
        </p:txBody>
      </p:sp>
      <p:graphicFrame>
        <p:nvGraphicFramePr>
          <p:cNvPr id="2" name="Diagram 1"/>
          <p:cNvGraphicFramePr/>
          <p:nvPr>
            <p:extLst>
              <p:ext uri="{D42A27DB-BD31-4B8C-83A1-F6EECF244321}">
                <p14:modId xmlns:p14="http://schemas.microsoft.com/office/powerpoint/2010/main" val="1989439454"/>
              </p:ext>
            </p:extLst>
          </p:nvPr>
        </p:nvGraphicFramePr>
        <p:xfrm>
          <a:off x="251520" y="1124744"/>
          <a:ext cx="8496944" cy="51845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59029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423612" y="3850803"/>
            <a:ext cx="3719277" cy="786770"/>
          </a:xfrm>
          <a:custGeom>
            <a:avLst/>
            <a:gdLst>
              <a:gd name="connsiteX0" fmla="*/ 0 w 3719277"/>
              <a:gd name="connsiteY0" fmla="*/ 0 h 786770"/>
              <a:gd name="connsiteX1" fmla="*/ 3719277 w 3719277"/>
              <a:gd name="connsiteY1" fmla="*/ 0 h 786770"/>
              <a:gd name="connsiteX2" fmla="*/ 3719277 w 3719277"/>
              <a:gd name="connsiteY2" fmla="*/ 786770 h 786770"/>
              <a:gd name="connsiteX3" fmla="*/ 0 w 3719277"/>
              <a:gd name="connsiteY3" fmla="*/ 786770 h 786770"/>
              <a:gd name="connsiteX4" fmla="*/ 0 w 3719277"/>
              <a:gd name="connsiteY4" fmla="*/ 0 h 78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277" h="786770">
                <a:moveTo>
                  <a:pt x="0" y="0"/>
                </a:moveTo>
                <a:lnTo>
                  <a:pt x="3719277" y="0"/>
                </a:lnTo>
                <a:lnTo>
                  <a:pt x="3719277" y="786770"/>
                </a:lnTo>
                <a:lnTo>
                  <a:pt x="0" y="78677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693888" bIns="-1" numCol="1" spcCol="1270" anchor="t" anchorCtr="0">
            <a:noAutofit/>
          </a:bodyPr>
          <a:lstStyle/>
          <a:p>
            <a:pPr lvl="0" algn="r" defTabSz="1066800" rtl="1">
              <a:lnSpc>
                <a:spcPct val="90000"/>
              </a:lnSpc>
              <a:spcBef>
                <a:spcPct val="0"/>
              </a:spcBef>
              <a:spcAft>
                <a:spcPct val="35000"/>
              </a:spcAft>
            </a:pPr>
            <a:r>
              <a:rPr lang="ar-EG" sz="2400" b="1" kern="1200" dirty="0" smtClean="0">
                <a:solidFill>
                  <a:srgbClr val="FF0000"/>
                </a:solidFill>
              </a:rPr>
              <a:t>الهوايات والاهتمامات</a:t>
            </a:r>
            <a:endParaRPr lang="ar-EG" sz="2400" b="1" kern="1200" dirty="0">
              <a:solidFill>
                <a:srgbClr val="FF0000"/>
              </a:solidFill>
            </a:endParaRPr>
          </a:p>
        </p:txBody>
      </p:sp>
      <p:sp>
        <p:nvSpPr>
          <p:cNvPr id="5" name="Freeform 4"/>
          <p:cNvSpPr/>
          <p:nvPr/>
        </p:nvSpPr>
        <p:spPr>
          <a:xfrm>
            <a:off x="1829411" y="2384549"/>
            <a:ext cx="6079587" cy="3719277"/>
          </a:xfrm>
          <a:custGeom>
            <a:avLst/>
            <a:gdLst>
              <a:gd name="connsiteX0" fmla="*/ 0 w 6079587"/>
              <a:gd name="connsiteY0" fmla="*/ 0 h 3719277"/>
              <a:gd name="connsiteX1" fmla="*/ 6079587 w 6079587"/>
              <a:gd name="connsiteY1" fmla="*/ 0 h 3719277"/>
              <a:gd name="connsiteX2" fmla="*/ 6079587 w 6079587"/>
              <a:gd name="connsiteY2" fmla="*/ 3719277 h 3719277"/>
              <a:gd name="connsiteX3" fmla="*/ 0 w 6079587"/>
              <a:gd name="connsiteY3" fmla="*/ 3719277 h 3719277"/>
              <a:gd name="connsiteX4" fmla="*/ 0 w 6079587"/>
              <a:gd name="connsiteY4" fmla="*/ 0 h 3719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87" h="3719277">
                <a:moveTo>
                  <a:pt x="0" y="0"/>
                </a:moveTo>
                <a:lnTo>
                  <a:pt x="6079587" y="0"/>
                </a:lnTo>
                <a:lnTo>
                  <a:pt x="6079587" y="3719277"/>
                </a:lnTo>
                <a:lnTo>
                  <a:pt x="0" y="3719277"/>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693888"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نشاط أو مهنة لتمضية وقت الفراغ بالطريقة المفضلة.</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وقد أسس عدد كبير من الناس مؤسسات أعمالهم سعيا لممارسة هواياتهم أو اهتماماتهم . فإذا كان اللعب فى أجهزة الحاسوب يستهويك ، أو الطبخ أو الموسيقى أو السفر |أو الرياضة أو العروض مثلا – وليست تلك سوى البعض من الهوايات فقط – فإنه يمكنك تطوير هذه الهوايات إلى مؤسسات .</a:t>
            </a:r>
            <a:endParaRPr lang="ar-EG" sz="2400" kern="1200" dirty="0"/>
          </a:p>
        </p:txBody>
      </p:sp>
      <p:sp>
        <p:nvSpPr>
          <p:cNvPr id="6" name="Rectangle 5"/>
          <p:cNvSpPr/>
          <p:nvPr/>
        </p:nvSpPr>
        <p:spPr>
          <a:xfrm>
            <a:off x="1042641" y="1346013"/>
            <a:ext cx="1573540" cy="1573540"/>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360872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490587" y="3300398"/>
            <a:ext cx="3680329" cy="594066"/>
          </a:xfrm>
          <a:custGeom>
            <a:avLst/>
            <a:gdLst>
              <a:gd name="connsiteX0" fmla="*/ 0 w 2808312"/>
              <a:gd name="connsiteY0" fmla="*/ 0 h 594066"/>
              <a:gd name="connsiteX1" fmla="*/ 2808312 w 2808312"/>
              <a:gd name="connsiteY1" fmla="*/ 0 h 594066"/>
              <a:gd name="connsiteX2" fmla="*/ 2808312 w 2808312"/>
              <a:gd name="connsiteY2" fmla="*/ 594066 h 594066"/>
              <a:gd name="connsiteX3" fmla="*/ 0 w 2808312"/>
              <a:gd name="connsiteY3" fmla="*/ 594066 h 594066"/>
              <a:gd name="connsiteX4" fmla="*/ 0 w 2808312"/>
              <a:gd name="connsiteY4" fmla="*/ 0 h 59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8312" h="594066">
                <a:moveTo>
                  <a:pt x="0" y="0"/>
                </a:moveTo>
                <a:lnTo>
                  <a:pt x="2808312" y="0"/>
                </a:lnTo>
                <a:lnTo>
                  <a:pt x="2808312" y="594066"/>
                </a:lnTo>
                <a:lnTo>
                  <a:pt x="0" y="59406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523933" bIns="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المهارات والخبرات الشخصية</a:t>
            </a:r>
            <a:endParaRPr lang="ar-EG" sz="2400" b="1" kern="1200" dirty="0">
              <a:solidFill>
                <a:srgbClr val="FF0000"/>
              </a:solidFill>
            </a:endParaRPr>
          </a:p>
        </p:txBody>
      </p:sp>
      <p:sp>
        <p:nvSpPr>
          <p:cNvPr id="5" name="Freeform 4"/>
          <p:cNvSpPr/>
          <p:nvPr/>
        </p:nvSpPr>
        <p:spPr>
          <a:xfrm>
            <a:off x="2627784" y="1757266"/>
            <a:ext cx="4904521" cy="3680329"/>
          </a:xfrm>
          <a:custGeom>
            <a:avLst/>
            <a:gdLst>
              <a:gd name="connsiteX0" fmla="*/ 0 w 4904521"/>
              <a:gd name="connsiteY0" fmla="*/ 0 h 2808312"/>
              <a:gd name="connsiteX1" fmla="*/ 4904521 w 4904521"/>
              <a:gd name="connsiteY1" fmla="*/ 0 h 2808312"/>
              <a:gd name="connsiteX2" fmla="*/ 4904521 w 4904521"/>
              <a:gd name="connsiteY2" fmla="*/ 2808312 h 2808312"/>
              <a:gd name="connsiteX3" fmla="*/ 0 w 4904521"/>
              <a:gd name="connsiteY3" fmla="*/ 2808312 h 2808312"/>
              <a:gd name="connsiteX4" fmla="*/ 0 w 4904521"/>
              <a:gd name="connsiteY4" fmla="*/ 0 h 2808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4521" h="2808312">
                <a:moveTo>
                  <a:pt x="0" y="0"/>
                </a:moveTo>
                <a:lnTo>
                  <a:pt x="4904521" y="0"/>
                </a:lnTo>
                <a:lnTo>
                  <a:pt x="4904521" y="2808312"/>
                </a:lnTo>
                <a:lnTo>
                  <a:pt x="0" y="2808312"/>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523933"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ctr" defTabSz="1066800" rtl="1">
              <a:lnSpc>
                <a:spcPct val="90000"/>
              </a:lnSpc>
              <a:spcBef>
                <a:spcPct val="0"/>
              </a:spcBef>
              <a:spcAft>
                <a:spcPct val="15000"/>
              </a:spcAft>
              <a:buChar char="••"/>
            </a:pPr>
            <a:endParaRPr lang="ar-EG" sz="2400" kern="1200" dirty="0" smtClean="0"/>
          </a:p>
          <a:p>
            <a:pPr marL="228600" lvl="1" indent="-228600" algn="ctr" defTabSz="1066800" rtl="1">
              <a:lnSpc>
                <a:spcPct val="90000"/>
              </a:lnSpc>
              <a:spcBef>
                <a:spcPct val="0"/>
              </a:spcBef>
              <a:spcAft>
                <a:spcPct val="15000"/>
              </a:spcAft>
              <a:buChar char="••"/>
            </a:pPr>
            <a:r>
              <a:rPr lang="ar-EG" sz="2400" kern="1200" dirty="0" smtClean="0"/>
              <a:t>تشكل الخبرة فى مكان العمل مصدر مايزيد عن نصف أفكار المؤسسات الناجحة . </a:t>
            </a:r>
            <a:endParaRPr lang="ar-EG" sz="2400" kern="1200" dirty="0"/>
          </a:p>
        </p:txBody>
      </p:sp>
      <p:sp>
        <p:nvSpPr>
          <p:cNvPr id="6" name="Rectangle 5"/>
          <p:cNvSpPr/>
          <p:nvPr/>
        </p:nvSpPr>
        <p:spPr>
          <a:xfrm>
            <a:off x="2033718" y="973100"/>
            <a:ext cx="1188132" cy="155706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489833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600708" y="3668066"/>
            <a:ext cx="2808312" cy="594066"/>
          </a:xfrm>
          <a:custGeom>
            <a:avLst/>
            <a:gdLst>
              <a:gd name="connsiteX0" fmla="*/ 0 w 2808312"/>
              <a:gd name="connsiteY0" fmla="*/ 0 h 594066"/>
              <a:gd name="connsiteX1" fmla="*/ 2808312 w 2808312"/>
              <a:gd name="connsiteY1" fmla="*/ 0 h 594066"/>
              <a:gd name="connsiteX2" fmla="*/ 2808312 w 2808312"/>
              <a:gd name="connsiteY2" fmla="*/ 594066 h 594066"/>
              <a:gd name="connsiteX3" fmla="*/ 0 w 2808312"/>
              <a:gd name="connsiteY3" fmla="*/ 594066 h 594066"/>
              <a:gd name="connsiteX4" fmla="*/ 0 w 2808312"/>
              <a:gd name="connsiteY4" fmla="*/ 0 h 59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8312" h="594066">
                <a:moveTo>
                  <a:pt x="0" y="0"/>
                </a:moveTo>
                <a:lnTo>
                  <a:pt x="2808312" y="0"/>
                </a:lnTo>
                <a:lnTo>
                  <a:pt x="2808312" y="594066"/>
                </a:lnTo>
                <a:lnTo>
                  <a:pt x="0" y="59406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523933" bIns="0" numCol="1" spcCol="1270" anchor="t" anchorCtr="0">
            <a:noAutofit/>
          </a:bodyPr>
          <a:lstStyle/>
          <a:p>
            <a:pPr lvl="0" algn="ctr" defTabSz="466725" rtl="1">
              <a:lnSpc>
                <a:spcPct val="90000"/>
              </a:lnSpc>
              <a:spcBef>
                <a:spcPct val="0"/>
              </a:spcBef>
              <a:spcAft>
                <a:spcPct val="35000"/>
              </a:spcAft>
            </a:pPr>
            <a:endParaRPr lang="ar-EG" sz="1050" b="1" kern="1200" dirty="0" smtClean="0">
              <a:solidFill>
                <a:srgbClr val="FF0000"/>
              </a:solidFill>
            </a:endParaRPr>
          </a:p>
          <a:p>
            <a:pPr lvl="0" algn="ctr" defTabSz="466725" rtl="1">
              <a:lnSpc>
                <a:spcPct val="90000"/>
              </a:lnSpc>
              <a:spcBef>
                <a:spcPct val="0"/>
              </a:spcBef>
              <a:spcAft>
                <a:spcPct val="35000"/>
              </a:spcAft>
            </a:pPr>
            <a:r>
              <a:rPr lang="ar-EG" sz="2400" b="1" kern="1200" dirty="0" smtClean="0">
                <a:solidFill>
                  <a:srgbClr val="FF0000"/>
                </a:solidFill>
              </a:rPr>
              <a:t>الامتيازات</a:t>
            </a:r>
            <a:endParaRPr lang="ar-EG" sz="2400" b="1" kern="1200" dirty="0">
              <a:solidFill>
                <a:srgbClr val="FF0000"/>
              </a:solidFill>
            </a:endParaRPr>
          </a:p>
        </p:txBody>
      </p:sp>
      <p:sp>
        <p:nvSpPr>
          <p:cNvPr id="5" name="Freeform 4"/>
          <p:cNvSpPr/>
          <p:nvPr/>
        </p:nvSpPr>
        <p:spPr>
          <a:xfrm>
            <a:off x="2301896" y="2560943"/>
            <a:ext cx="5181600" cy="2808312"/>
          </a:xfrm>
          <a:custGeom>
            <a:avLst/>
            <a:gdLst>
              <a:gd name="connsiteX0" fmla="*/ 0 w 5181600"/>
              <a:gd name="connsiteY0" fmla="*/ 0 h 2808312"/>
              <a:gd name="connsiteX1" fmla="*/ 5181600 w 5181600"/>
              <a:gd name="connsiteY1" fmla="*/ 0 h 2808312"/>
              <a:gd name="connsiteX2" fmla="*/ 5181600 w 5181600"/>
              <a:gd name="connsiteY2" fmla="*/ 2808312 h 2808312"/>
              <a:gd name="connsiteX3" fmla="*/ 0 w 5181600"/>
              <a:gd name="connsiteY3" fmla="*/ 2808312 h 2808312"/>
              <a:gd name="connsiteX4" fmla="*/ 0 w 5181600"/>
              <a:gd name="connsiteY4" fmla="*/ 0 h 2808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1600" h="2808312">
                <a:moveTo>
                  <a:pt x="0" y="0"/>
                </a:moveTo>
                <a:lnTo>
                  <a:pt x="5181600" y="0"/>
                </a:lnTo>
                <a:lnTo>
                  <a:pt x="5181600" y="2808312"/>
                </a:lnTo>
                <a:lnTo>
                  <a:pt x="0" y="2808312"/>
                </a:lnTo>
                <a:lnTo>
                  <a:pt x="0" y="0"/>
                </a:lnTo>
                <a:close/>
              </a:path>
            </a:pathLst>
          </a:custGeom>
          <a:solidFill>
            <a:schemeClr val="accent3">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5344" tIns="523933" rIns="85344" bIns="85344" numCol="1" spcCol="1270" anchor="t" anchorCtr="0">
            <a:noAutofit/>
          </a:bodyPr>
          <a:lstStyle/>
          <a:p>
            <a:pPr marL="114300" lvl="1" indent="-114300" algn="justLow" defTabSz="533400" rtl="1">
              <a:lnSpc>
                <a:spcPct val="90000"/>
              </a:lnSpc>
              <a:spcBef>
                <a:spcPct val="0"/>
              </a:spcBef>
              <a:spcAft>
                <a:spcPct val="15000"/>
              </a:spcAft>
              <a:buChar char="••"/>
            </a:pPr>
            <a:endParaRPr lang="ar-EG" sz="1200" kern="1200" dirty="0"/>
          </a:p>
          <a:p>
            <a:pPr marL="228600" lvl="1" indent="-228600" algn="justLow" defTabSz="1066800" rtl="1">
              <a:lnSpc>
                <a:spcPct val="90000"/>
              </a:lnSpc>
              <a:spcBef>
                <a:spcPct val="0"/>
              </a:spcBef>
              <a:spcAft>
                <a:spcPct val="15000"/>
              </a:spcAft>
              <a:buChar char="••"/>
            </a:pPr>
            <a:r>
              <a:rPr lang="ar-EG" sz="2400" kern="1200" dirty="0" smtClean="0"/>
              <a:t>هو تدبير يمنح بموجبه المصنع أو الموزع الحصرى لعلامة تجارية أو لمنتج أو خدمة معينة  حقوقا حصرية فى التوزيع المحلى لبائعى تجزئة مستقبلين ، لقاء دفعهم رسوم الامتياز ، والتزامهم بإجراءات التشغيل الموحدة.</a:t>
            </a:r>
            <a:endParaRPr lang="ar-EG" sz="2400" kern="1200" dirty="0"/>
          </a:p>
        </p:txBody>
      </p:sp>
      <p:sp>
        <p:nvSpPr>
          <p:cNvPr id="6" name="Rectangle 5"/>
          <p:cNvSpPr/>
          <p:nvPr/>
        </p:nvSpPr>
        <p:spPr>
          <a:xfrm>
            <a:off x="1707830" y="1776776"/>
            <a:ext cx="1188132" cy="1188132"/>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036474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48617" y="0"/>
            <a:ext cx="9109100" cy="922114"/>
          </a:xfrm>
          <a:solidFill>
            <a:schemeClr val="accent3">
              <a:lumMod val="50000"/>
            </a:schemeClr>
          </a:solidFill>
        </p:spPr>
        <p:txBody>
          <a:bodyPr/>
          <a:lstStyle/>
          <a:p>
            <a:r>
              <a:rPr lang="ar-EG" sz="3200" b="1" dirty="0" smtClean="0">
                <a:solidFill>
                  <a:schemeClr val="bg1"/>
                </a:solidFill>
              </a:rPr>
              <a:t>المراحل التي يمر بها المشروع</a:t>
            </a:r>
            <a:endParaRPr lang="ar-EG" sz="3200" b="1" dirty="0">
              <a:solidFill>
                <a:schemeClr val="bg1"/>
              </a:solidFill>
            </a:endParaRPr>
          </a:p>
        </p:txBody>
      </p:sp>
      <p:sp>
        <p:nvSpPr>
          <p:cNvPr id="4" name="Freeform 3"/>
          <p:cNvSpPr/>
          <p:nvPr/>
        </p:nvSpPr>
        <p:spPr>
          <a:xfrm rot="16200000">
            <a:off x="-1524519" y="3972215"/>
            <a:ext cx="4752770" cy="1005393"/>
          </a:xfrm>
          <a:custGeom>
            <a:avLst/>
            <a:gdLst>
              <a:gd name="connsiteX0" fmla="*/ 0 w 4752770"/>
              <a:gd name="connsiteY0" fmla="*/ 0 h 1005393"/>
              <a:gd name="connsiteX1" fmla="*/ 4752770 w 4752770"/>
              <a:gd name="connsiteY1" fmla="*/ 0 h 1005393"/>
              <a:gd name="connsiteX2" fmla="*/ 4752770 w 4752770"/>
              <a:gd name="connsiteY2" fmla="*/ 1005393 h 1005393"/>
              <a:gd name="connsiteX3" fmla="*/ 0 w 4752770"/>
              <a:gd name="connsiteY3" fmla="*/ 1005393 h 1005393"/>
              <a:gd name="connsiteX4" fmla="*/ 0 w 4752770"/>
              <a:gd name="connsiteY4" fmla="*/ 0 h 100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2770" h="1005393">
                <a:moveTo>
                  <a:pt x="0" y="0"/>
                </a:moveTo>
                <a:lnTo>
                  <a:pt x="4752770" y="0"/>
                </a:lnTo>
                <a:lnTo>
                  <a:pt x="4752770" y="1005393"/>
                </a:lnTo>
                <a:lnTo>
                  <a:pt x="0" y="1005393"/>
                </a:lnTo>
                <a:lnTo>
                  <a:pt x="0" y="0"/>
                </a:lnTo>
                <a:close/>
              </a:path>
            </a:pathLst>
          </a:custGeom>
          <a:solidFill>
            <a:sysClr val="window" lastClr="FFFFFF"/>
          </a:solidFill>
          <a:ln w="12700" cap="flat" cmpd="sng" algn="ctr">
            <a:solidFill>
              <a:sysClr val="window" lastClr="FFFFFF">
                <a:hueOff val="0"/>
                <a:satOff val="0"/>
                <a:lumOff val="0"/>
                <a:alphaOff val="0"/>
              </a:sysClr>
            </a:solidFill>
            <a:prstDash val="solid"/>
            <a:miter lim="800000"/>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 tIns="-1" rIns="886702" bIns="0" numCol="1" spcCol="1270" anchor="t" anchorCtr="0">
            <a:noAutofit/>
          </a:bodyPr>
          <a:lstStyle/>
          <a:p>
            <a:pPr lvl="0" algn="ctr" defTabSz="622300" rtl="1">
              <a:lnSpc>
                <a:spcPct val="90000"/>
              </a:lnSpc>
              <a:spcBef>
                <a:spcPct val="0"/>
              </a:spcBef>
              <a:spcAft>
                <a:spcPct val="35000"/>
              </a:spcAft>
            </a:pPr>
            <a:endParaRPr lang="ar-EG" sz="1400" b="1" kern="1200" dirty="0" smtClean="0">
              <a:solidFill>
                <a:srgbClr val="FF0000"/>
              </a:solidFill>
              <a:latin typeface="Calibri" panose="020F0502020204030204"/>
              <a:ea typeface="+mn-ea"/>
              <a:cs typeface="Arial" panose="020B0604020202020204" pitchFamily="34" charset="0"/>
            </a:endParaRPr>
          </a:p>
          <a:p>
            <a:pPr lvl="0" algn="ctr" defTabSz="622300" rtl="1">
              <a:lnSpc>
                <a:spcPct val="90000"/>
              </a:lnSpc>
              <a:spcBef>
                <a:spcPct val="0"/>
              </a:spcBef>
              <a:spcAft>
                <a:spcPct val="35000"/>
              </a:spcAft>
            </a:pPr>
            <a:r>
              <a:rPr lang="ar-EG" sz="1400" b="1" kern="1200" dirty="0" smtClean="0">
                <a:solidFill>
                  <a:srgbClr val="FF0000"/>
                </a:solidFill>
                <a:latin typeface="Calibri" panose="020F0502020204030204"/>
                <a:ea typeface="+mn-ea"/>
                <a:cs typeface="Arial" panose="020B0604020202020204" pitchFamily="34" charset="0"/>
              </a:rPr>
              <a:t> </a:t>
            </a:r>
            <a:r>
              <a:rPr lang="ar-EG" sz="2400" b="1" kern="1200" dirty="0" smtClean="0">
                <a:solidFill>
                  <a:srgbClr val="FF0000"/>
                </a:solidFill>
                <a:latin typeface="Calibri" panose="020F0502020204030204"/>
                <a:ea typeface="+mn-ea"/>
                <a:cs typeface="Arial" panose="020B0604020202020204" pitchFamily="34" charset="0"/>
              </a:rPr>
              <a:t>مرحلة الاستعداد: </a:t>
            </a:r>
            <a:endParaRPr lang="ar-EG" sz="2400" kern="1200" dirty="0" smtClean="0">
              <a:solidFill>
                <a:sysClr val="window" lastClr="FFFFFF"/>
              </a:solidFill>
              <a:latin typeface="Calibri" panose="020F0502020204030204"/>
              <a:ea typeface="+mn-ea"/>
              <a:cs typeface="Arial" panose="020B0604020202020204" pitchFamily="34" charset="0"/>
            </a:endParaRPr>
          </a:p>
        </p:txBody>
      </p:sp>
      <p:sp>
        <p:nvSpPr>
          <p:cNvPr id="5" name="Freeform 4"/>
          <p:cNvSpPr/>
          <p:nvPr/>
        </p:nvSpPr>
        <p:spPr>
          <a:xfrm>
            <a:off x="1475656" y="1794565"/>
            <a:ext cx="7299077" cy="4892561"/>
          </a:xfrm>
          <a:custGeom>
            <a:avLst/>
            <a:gdLst>
              <a:gd name="connsiteX0" fmla="*/ 0 w 7299077"/>
              <a:gd name="connsiteY0" fmla="*/ 0 h 4752770"/>
              <a:gd name="connsiteX1" fmla="*/ 7299077 w 7299077"/>
              <a:gd name="connsiteY1" fmla="*/ 0 h 4752770"/>
              <a:gd name="connsiteX2" fmla="*/ 7299077 w 7299077"/>
              <a:gd name="connsiteY2" fmla="*/ 4752770 h 4752770"/>
              <a:gd name="connsiteX3" fmla="*/ 0 w 7299077"/>
              <a:gd name="connsiteY3" fmla="*/ 4752770 h 4752770"/>
              <a:gd name="connsiteX4" fmla="*/ 0 w 7299077"/>
              <a:gd name="connsiteY4" fmla="*/ 0 h 47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9077" h="4752770">
                <a:moveTo>
                  <a:pt x="0" y="0"/>
                </a:moveTo>
                <a:lnTo>
                  <a:pt x="7299077" y="0"/>
                </a:lnTo>
                <a:lnTo>
                  <a:pt x="7299077" y="4752770"/>
                </a:lnTo>
                <a:lnTo>
                  <a:pt x="0" y="4752770"/>
                </a:lnTo>
                <a:lnTo>
                  <a:pt x="0" y="0"/>
                </a:lnTo>
                <a:close/>
              </a:path>
            </a:pathLst>
          </a:custGeom>
          <a:solidFill>
            <a:srgbClr val="00B050"/>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886702" rIns="170688" bIns="170688" numCol="1" spcCol="1270" anchor="t" anchorCtr="0">
            <a:noAutofit/>
          </a:bodyPr>
          <a:lstStyle/>
          <a:p>
            <a:pPr marL="228600" lvl="1" indent="-228600" algn="ctr" defTabSz="1066800" rtl="1">
              <a:lnSpc>
                <a:spcPct val="90000"/>
              </a:lnSpc>
              <a:spcBef>
                <a:spcPct val="0"/>
              </a:spcBef>
              <a:spcAft>
                <a:spcPct val="15000"/>
              </a:spcAft>
              <a:buChar char="••"/>
            </a:pPr>
            <a:r>
              <a:rPr lang="ar-EG" sz="2400" b="1" kern="1200" dirty="0" smtClean="0">
                <a:solidFill>
                  <a:srgbClr val="FFC000"/>
                </a:solidFill>
                <a:latin typeface="Calibri" panose="020F0502020204030204"/>
                <a:ea typeface="+mn-ea"/>
                <a:cs typeface="Arial" panose="020B0604020202020204" pitchFamily="34" charset="0"/>
              </a:rPr>
              <a:t>للاستعداد للبدء في المشروع يجب أن تكون قد وضعت استعدادك للاتي : </a:t>
            </a:r>
            <a:endParaRPr lang="ar-EG" sz="1400" kern="1200" dirty="0" smtClean="0">
              <a:solidFill>
                <a:srgbClr val="FFC000"/>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تكليف الأفراد بكل ادوار المشروع.</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إعطاء المهام وشرحها لكل أفراد فريق العمل بوضوح وبساطة كي يستطيع كل فرد أداء ما عليه.</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تحديد الكيفية التي سينفذ بها الفريق المهام الضرورية لإنهاء العمل المطلوب.</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تحديد النظم المالية ونظم شئون الأفراد والمتابعة المطلوبة.</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وضع المعايير والضوابط المطلوبة  تضمن للخروج بنتائج ذات جودة عالية.</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إعلام الجهات المسئولة بالمشروع.</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6" name="Rectangle 5"/>
          <p:cNvSpPr/>
          <p:nvPr/>
        </p:nvSpPr>
        <p:spPr>
          <a:xfrm>
            <a:off x="48617" y="692696"/>
            <a:ext cx="2010787" cy="2010787"/>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2948914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1" end="1"/>
                                            </p:txEl>
                                          </p:spTgt>
                                        </p:tgtEl>
                                        <p:attrNameLst>
                                          <p:attrName>style.visibility</p:attrName>
                                        </p:attrNameLst>
                                      </p:cBhvr>
                                      <p:to>
                                        <p:strVal val="visible"/>
                                      </p:to>
                                    </p:set>
                                    <p:animEffect transition="in" filter="barn(inVertical)">
                                      <p:cBhvr>
                                        <p:cTn id="22" dur="500"/>
                                        <p:tgtEl>
                                          <p:spTgt spid="5">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2" end="2"/>
                                            </p:txEl>
                                          </p:spTgt>
                                        </p:tgtEl>
                                        <p:attrNameLst>
                                          <p:attrName>style.visibility</p:attrName>
                                        </p:attrNameLst>
                                      </p:cBhvr>
                                      <p:to>
                                        <p:strVal val="visible"/>
                                      </p:to>
                                    </p:set>
                                    <p:animEffect transition="in" filter="barn(inVertical)">
                                      <p:cBhvr>
                                        <p:cTn id="27" dur="500"/>
                                        <p:tgtEl>
                                          <p:spTgt spid="5">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
                                            <p:txEl>
                                              <p:pRg st="3" end="3"/>
                                            </p:txEl>
                                          </p:spTgt>
                                        </p:tgtEl>
                                        <p:attrNameLst>
                                          <p:attrName>style.visibility</p:attrName>
                                        </p:attrNameLst>
                                      </p:cBhvr>
                                      <p:to>
                                        <p:strVal val="visible"/>
                                      </p:to>
                                    </p:set>
                                    <p:animEffect transition="in" filter="barn(inVertical)">
                                      <p:cBhvr>
                                        <p:cTn id="32" dur="500"/>
                                        <p:tgtEl>
                                          <p:spTgt spid="5">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Effect transition="in" filter="barn(inVertical)">
                                      <p:cBhvr>
                                        <p:cTn id="37" dur="500"/>
                                        <p:tgtEl>
                                          <p:spTgt spid="5">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5">
                                            <p:txEl>
                                              <p:pRg st="5" end="5"/>
                                            </p:txEl>
                                          </p:spTgt>
                                        </p:tgtEl>
                                        <p:attrNameLst>
                                          <p:attrName>style.visibility</p:attrName>
                                        </p:attrNameLst>
                                      </p:cBhvr>
                                      <p:to>
                                        <p:strVal val="visible"/>
                                      </p:to>
                                    </p:set>
                                    <p:animEffect transition="in" filter="barn(inVertical)">
                                      <p:cBhvr>
                                        <p:cTn id="42" dur="500"/>
                                        <p:tgtEl>
                                          <p:spTgt spid="5">
                                            <p:txEl>
                                              <p:pRg st="5" end="5"/>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5">
                                            <p:txEl>
                                              <p:pRg st="6" end="6"/>
                                            </p:txEl>
                                          </p:spTgt>
                                        </p:tgtEl>
                                        <p:attrNameLst>
                                          <p:attrName>style.visibility</p:attrName>
                                        </p:attrNameLst>
                                      </p:cBhvr>
                                      <p:to>
                                        <p:strVal val="visible"/>
                                      </p:to>
                                    </p:set>
                                    <p:animEffect transition="in" filter="barn(inVertical)">
                                      <p:cBhvr>
                                        <p:cTn id="4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173114" y="3698482"/>
            <a:ext cx="3706971" cy="784167"/>
          </a:xfrm>
          <a:custGeom>
            <a:avLst/>
            <a:gdLst>
              <a:gd name="connsiteX0" fmla="*/ 0 w 3706971"/>
              <a:gd name="connsiteY0" fmla="*/ 0 h 784167"/>
              <a:gd name="connsiteX1" fmla="*/ 3706971 w 3706971"/>
              <a:gd name="connsiteY1" fmla="*/ 0 h 784167"/>
              <a:gd name="connsiteX2" fmla="*/ 3706971 w 3706971"/>
              <a:gd name="connsiteY2" fmla="*/ 784167 h 784167"/>
              <a:gd name="connsiteX3" fmla="*/ 0 w 3706971"/>
              <a:gd name="connsiteY3" fmla="*/ 784167 h 784167"/>
              <a:gd name="connsiteX4" fmla="*/ 0 w 3706971"/>
              <a:gd name="connsiteY4" fmla="*/ 0 h 784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971" h="784167">
                <a:moveTo>
                  <a:pt x="0" y="0"/>
                </a:moveTo>
                <a:lnTo>
                  <a:pt x="3706971" y="0"/>
                </a:lnTo>
                <a:lnTo>
                  <a:pt x="3706971" y="784167"/>
                </a:lnTo>
                <a:lnTo>
                  <a:pt x="0" y="78416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1" rIns="691593" bIns="0" numCol="1" spcCol="1270" anchor="t" anchorCtr="0">
            <a:noAutofit/>
          </a:bodyPr>
          <a:lstStyle/>
          <a:p>
            <a:pPr lvl="0" algn="ctr" defTabSz="488950" rtl="1">
              <a:lnSpc>
                <a:spcPct val="90000"/>
              </a:lnSpc>
              <a:spcBef>
                <a:spcPct val="0"/>
              </a:spcBef>
              <a:spcAft>
                <a:spcPct val="35000"/>
              </a:spcAft>
            </a:pPr>
            <a:endParaRPr lang="ar-EG" sz="1100" b="1" kern="1200" dirty="0" smtClean="0">
              <a:solidFill>
                <a:srgbClr val="FF0000"/>
              </a:solidFill>
            </a:endParaRPr>
          </a:p>
          <a:p>
            <a:pPr lvl="0" algn="ctr" defTabSz="488950" rtl="1">
              <a:lnSpc>
                <a:spcPct val="90000"/>
              </a:lnSpc>
              <a:spcBef>
                <a:spcPct val="0"/>
              </a:spcBef>
              <a:spcAft>
                <a:spcPct val="35000"/>
              </a:spcAft>
            </a:pPr>
            <a:r>
              <a:rPr lang="ar-EG" sz="2400" b="1" kern="1200" dirty="0" smtClean="0">
                <a:solidFill>
                  <a:srgbClr val="FF0000"/>
                </a:solidFill>
              </a:rPr>
              <a:t>مجال الامتيازات فى الثمانينات وبداية التسعينات</a:t>
            </a:r>
            <a:endParaRPr lang="ar-EG" sz="2400" b="1" kern="1200" dirty="0">
              <a:solidFill>
                <a:srgbClr val="FF0000"/>
              </a:solidFill>
            </a:endParaRPr>
          </a:p>
        </p:txBody>
      </p:sp>
      <p:sp>
        <p:nvSpPr>
          <p:cNvPr id="5" name="Freeform 4"/>
          <p:cNvSpPr/>
          <p:nvPr/>
        </p:nvSpPr>
        <p:spPr>
          <a:xfrm>
            <a:off x="2072455" y="2237080"/>
            <a:ext cx="6071288" cy="3706971"/>
          </a:xfrm>
          <a:custGeom>
            <a:avLst/>
            <a:gdLst>
              <a:gd name="connsiteX0" fmla="*/ 0 w 6071288"/>
              <a:gd name="connsiteY0" fmla="*/ 0 h 3706971"/>
              <a:gd name="connsiteX1" fmla="*/ 6071288 w 6071288"/>
              <a:gd name="connsiteY1" fmla="*/ 0 h 3706971"/>
              <a:gd name="connsiteX2" fmla="*/ 6071288 w 6071288"/>
              <a:gd name="connsiteY2" fmla="*/ 3706971 h 3706971"/>
              <a:gd name="connsiteX3" fmla="*/ 0 w 6071288"/>
              <a:gd name="connsiteY3" fmla="*/ 3706971 h 3706971"/>
              <a:gd name="connsiteX4" fmla="*/ 0 w 6071288"/>
              <a:gd name="connsiteY4" fmla="*/ 0 h 370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1288" h="3706971">
                <a:moveTo>
                  <a:pt x="0" y="0"/>
                </a:moveTo>
                <a:lnTo>
                  <a:pt x="6071288" y="0"/>
                </a:lnTo>
                <a:lnTo>
                  <a:pt x="6071288" y="3706971"/>
                </a:lnTo>
                <a:lnTo>
                  <a:pt x="0" y="3706971"/>
                </a:lnTo>
                <a:lnTo>
                  <a:pt x="0" y="0"/>
                </a:lnTo>
                <a:close/>
              </a:path>
            </a:pathLst>
          </a:custGeom>
          <a:solidFill>
            <a:srgbClr val="C74BCA"/>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691592"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وقد شهد مجال الامتيازات فى الثمانينات وبداية التسعينات نموا كبيرا ، فأصبح بذلك أسلوبا رائجا للدخول فى الأعمال بالنسبة لملايين المؤسسات ، التى أخذت تنطلق فى الولايات المتحدة الأميركية وأوروبا .</a:t>
            </a:r>
            <a:endParaRPr lang="ar-EG" sz="2400" kern="1200" dirty="0"/>
          </a:p>
        </p:txBody>
      </p:sp>
      <p:sp>
        <p:nvSpPr>
          <p:cNvPr id="6" name="Rectangle 5"/>
          <p:cNvSpPr/>
          <p:nvPr/>
        </p:nvSpPr>
        <p:spPr>
          <a:xfrm>
            <a:off x="1288288" y="1201979"/>
            <a:ext cx="1568334" cy="1568334"/>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764598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2013" y="3842498"/>
            <a:ext cx="3706971" cy="784167"/>
          </a:xfrm>
          <a:custGeom>
            <a:avLst/>
            <a:gdLst>
              <a:gd name="connsiteX0" fmla="*/ 0 w 3706971"/>
              <a:gd name="connsiteY0" fmla="*/ 0 h 784167"/>
              <a:gd name="connsiteX1" fmla="*/ 3706971 w 3706971"/>
              <a:gd name="connsiteY1" fmla="*/ 0 h 784167"/>
              <a:gd name="connsiteX2" fmla="*/ 3706971 w 3706971"/>
              <a:gd name="connsiteY2" fmla="*/ 784167 h 784167"/>
              <a:gd name="connsiteX3" fmla="*/ 0 w 3706971"/>
              <a:gd name="connsiteY3" fmla="*/ 784167 h 784167"/>
              <a:gd name="connsiteX4" fmla="*/ 0 w 3706971"/>
              <a:gd name="connsiteY4" fmla="*/ 0 h 784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971" h="784167">
                <a:moveTo>
                  <a:pt x="0" y="0"/>
                </a:moveTo>
                <a:lnTo>
                  <a:pt x="3706971" y="0"/>
                </a:lnTo>
                <a:lnTo>
                  <a:pt x="3706971" y="784167"/>
                </a:lnTo>
                <a:lnTo>
                  <a:pt x="0" y="78416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691593" bIns="0" numCol="1" spcCol="1270" anchor="t" anchorCtr="0">
            <a:noAutofit/>
          </a:bodyPr>
          <a:lstStyle/>
          <a:p>
            <a:pPr lvl="0" algn="ctr" defTabSz="488950" rtl="1">
              <a:lnSpc>
                <a:spcPct val="90000"/>
              </a:lnSpc>
              <a:spcBef>
                <a:spcPct val="0"/>
              </a:spcBef>
              <a:spcAft>
                <a:spcPct val="35000"/>
              </a:spcAft>
            </a:pPr>
            <a:endParaRPr lang="ar-EG" sz="1100" b="1" kern="1200" dirty="0" smtClean="0">
              <a:solidFill>
                <a:srgbClr val="FF0000"/>
              </a:solidFill>
            </a:endParaRPr>
          </a:p>
          <a:p>
            <a:pPr lvl="0" algn="ctr" defTabSz="488950" rtl="1">
              <a:lnSpc>
                <a:spcPct val="90000"/>
              </a:lnSpc>
              <a:spcBef>
                <a:spcPct val="0"/>
              </a:spcBef>
              <a:spcAft>
                <a:spcPct val="35000"/>
              </a:spcAft>
            </a:pPr>
            <a:r>
              <a:rPr lang="ar-EG" sz="2400" b="1" kern="1200" dirty="0" smtClean="0">
                <a:solidFill>
                  <a:srgbClr val="FF0000"/>
                </a:solidFill>
              </a:rPr>
              <a:t>وسائل الاعلام</a:t>
            </a:r>
            <a:endParaRPr lang="ar-EG" sz="2400" b="1" kern="1200" dirty="0">
              <a:solidFill>
                <a:srgbClr val="FF0000"/>
              </a:solidFill>
            </a:endParaRPr>
          </a:p>
        </p:txBody>
      </p:sp>
      <p:sp>
        <p:nvSpPr>
          <p:cNvPr id="5" name="Freeform 4"/>
          <p:cNvSpPr/>
          <p:nvPr/>
        </p:nvSpPr>
        <p:spPr>
          <a:xfrm>
            <a:off x="2247581" y="2381096"/>
            <a:ext cx="5937059" cy="3706971"/>
          </a:xfrm>
          <a:custGeom>
            <a:avLst/>
            <a:gdLst>
              <a:gd name="connsiteX0" fmla="*/ 0 w 5937059"/>
              <a:gd name="connsiteY0" fmla="*/ 0 h 3706971"/>
              <a:gd name="connsiteX1" fmla="*/ 5937059 w 5937059"/>
              <a:gd name="connsiteY1" fmla="*/ 0 h 3706971"/>
              <a:gd name="connsiteX2" fmla="*/ 5937059 w 5937059"/>
              <a:gd name="connsiteY2" fmla="*/ 3706971 h 3706971"/>
              <a:gd name="connsiteX3" fmla="*/ 0 w 5937059"/>
              <a:gd name="connsiteY3" fmla="*/ 3706971 h 3706971"/>
              <a:gd name="connsiteX4" fmla="*/ 0 w 5937059"/>
              <a:gd name="connsiteY4" fmla="*/ 0 h 370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7059" h="3706971">
                <a:moveTo>
                  <a:pt x="0" y="0"/>
                </a:moveTo>
                <a:lnTo>
                  <a:pt x="5937059" y="0"/>
                </a:lnTo>
                <a:lnTo>
                  <a:pt x="5937059" y="3706971"/>
                </a:lnTo>
                <a:lnTo>
                  <a:pt x="0" y="3706971"/>
                </a:lnTo>
                <a:lnTo>
                  <a:pt x="0" y="0"/>
                </a:lnTo>
                <a:close/>
              </a:path>
            </a:pathLst>
          </a:custGeom>
          <a:solidFill>
            <a:schemeClr val="accent6">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691592"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تعد وسائل الإعلام مصدرا كبيرا للمعلومات والأفكار والفرص أيضا . وتشكل الصحف والمجلات والتليفزيون والانترنت حالي .</a:t>
            </a:r>
            <a:endParaRPr lang="ar-EG" sz="2400" kern="1200" dirty="0"/>
          </a:p>
        </p:txBody>
      </p:sp>
      <p:sp>
        <p:nvSpPr>
          <p:cNvPr id="6" name="Rectangle 5"/>
          <p:cNvSpPr/>
          <p:nvPr/>
        </p:nvSpPr>
        <p:spPr>
          <a:xfrm>
            <a:off x="1463414" y="1345995"/>
            <a:ext cx="1568334" cy="1568334"/>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89223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2013" y="3842498"/>
            <a:ext cx="3706971" cy="784167"/>
          </a:xfrm>
          <a:custGeom>
            <a:avLst/>
            <a:gdLst>
              <a:gd name="connsiteX0" fmla="*/ 0 w 3706971"/>
              <a:gd name="connsiteY0" fmla="*/ 0 h 784167"/>
              <a:gd name="connsiteX1" fmla="*/ 3706971 w 3706971"/>
              <a:gd name="connsiteY1" fmla="*/ 0 h 784167"/>
              <a:gd name="connsiteX2" fmla="*/ 3706971 w 3706971"/>
              <a:gd name="connsiteY2" fmla="*/ 784167 h 784167"/>
              <a:gd name="connsiteX3" fmla="*/ 0 w 3706971"/>
              <a:gd name="connsiteY3" fmla="*/ 784167 h 784167"/>
              <a:gd name="connsiteX4" fmla="*/ 0 w 3706971"/>
              <a:gd name="connsiteY4" fmla="*/ 0 h 784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971" h="784167">
                <a:moveTo>
                  <a:pt x="0" y="0"/>
                </a:moveTo>
                <a:lnTo>
                  <a:pt x="3706971" y="0"/>
                </a:lnTo>
                <a:lnTo>
                  <a:pt x="3706971" y="784167"/>
                </a:lnTo>
                <a:lnTo>
                  <a:pt x="0" y="78416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691593" bIns="0" numCol="1" spcCol="1270" anchor="t" anchorCtr="0">
            <a:noAutofit/>
          </a:bodyPr>
          <a:lstStyle/>
          <a:p>
            <a:pPr lvl="0" algn="ctr" defTabSz="488950" rtl="1">
              <a:lnSpc>
                <a:spcPct val="90000"/>
              </a:lnSpc>
              <a:spcBef>
                <a:spcPct val="0"/>
              </a:spcBef>
              <a:spcAft>
                <a:spcPct val="35000"/>
              </a:spcAft>
            </a:pPr>
            <a:endParaRPr lang="ar-EG" sz="1100" b="1" kern="1200" dirty="0" smtClean="0">
              <a:solidFill>
                <a:srgbClr val="FF0000"/>
              </a:solidFill>
            </a:endParaRPr>
          </a:p>
          <a:p>
            <a:pPr lvl="0" algn="ctr" defTabSz="488950" rtl="1">
              <a:lnSpc>
                <a:spcPct val="90000"/>
              </a:lnSpc>
              <a:spcBef>
                <a:spcPct val="0"/>
              </a:spcBef>
              <a:spcAft>
                <a:spcPct val="35000"/>
              </a:spcAft>
            </a:pPr>
            <a:r>
              <a:rPr lang="ar-EG" sz="2400" b="1" kern="1200" dirty="0" smtClean="0">
                <a:solidFill>
                  <a:srgbClr val="FF0000"/>
                </a:solidFill>
              </a:rPr>
              <a:t>معارض مؤسسات الأعمال</a:t>
            </a:r>
            <a:endParaRPr lang="ar-EG" sz="2400" b="1" kern="1200" dirty="0">
              <a:solidFill>
                <a:srgbClr val="FF0000"/>
              </a:solidFill>
            </a:endParaRPr>
          </a:p>
        </p:txBody>
      </p:sp>
      <p:sp>
        <p:nvSpPr>
          <p:cNvPr id="5" name="Freeform 4"/>
          <p:cNvSpPr/>
          <p:nvPr/>
        </p:nvSpPr>
        <p:spPr>
          <a:xfrm>
            <a:off x="2247581" y="2381096"/>
            <a:ext cx="5937059" cy="3706971"/>
          </a:xfrm>
          <a:custGeom>
            <a:avLst/>
            <a:gdLst>
              <a:gd name="connsiteX0" fmla="*/ 0 w 5937059"/>
              <a:gd name="connsiteY0" fmla="*/ 0 h 3706971"/>
              <a:gd name="connsiteX1" fmla="*/ 5937059 w 5937059"/>
              <a:gd name="connsiteY1" fmla="*/ 0 h 3706971"/>
              <a:gd name="connsiteX2" fmla="*/ 5937059 w 5937059"/>
              <a:gd name="connsiteY2" fmla="*/ 3706971 h 3706971"/>
              <a:gd name="connsiteX3" fmla="*/ 0 w 5937059"/>
              <a:gd name="connsiteY3" fmla="*/ 3706971 h 3706971"/>
              <a:gd name="connsiteX4" fmla="*/ 0 w 5937059"/>
              <a:gd name="connsiteY4" fmla="*/ 0 h 370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7059" h="3706971">
                <a:moveTo>
                  <a:pt x="0" y="0"/>
                </a:moveTo>
                <a:lnTo>
                  <a:pt x="5937059" y="0"/>
                </a:lnTo>
                <a:lnTo>
                  <a:pt x="5937059" y="3706971"/>
                </a:lnTo>
                <a:lnTo>
                  <a:pt x="0" y="3706971"/>
                </a:lnTo>
                <a:lnTo>
                  <a:pt x="0" y="0"/>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691592"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تتمثل إحدى الطرق الأخرى لايجاد فكرة مؤسسة فى ارتباد المعارض والأسواق التجارية . ويتم الإعلان عن المعارض عادة بالراديو أو فى الصحف . </a:t>
            </a:r>
            <a:endParaRPr lang="ar-EG" sz="2400" kern="1200" dirty="0"/>
          </a:p>
          <a:p>
            <a:pPr marL="228600" lvl="1" indent="-228600" algn="r" defTabSz="1066800" rtl="1">
              <a:lnSpc>
                <a:spcPct val="90000"/>
              </a:lnSpc>
              <a:spcBef>
                <a:spcPct val="0"/>
              </a:spcBef>
              <a:spcAft>
                <a:spcPct val="15000"/>
              </a:spcAft>
              <a:buChar char="••"/>
            </a:pPr>
            <a:endParaRPr lang="ar-EG" sz="2400" kern="1200" dirty="0"/>
          </a:p>
        </p:txBody>
      </p:sp>
      <p:sp>
        <p:nvSpPr>
          <p:cNvPr id="6" name="Rectangle 5"/>
          <p:cNvSpPr/>
          <p:nvPr/>
        </p:nvSpPr>
        <p:spPr>
          <a:xfrm>
            <a:off x="1463414" y="1345995"/>
            <a:ext cx="1568334" cy="1568334"/>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4049785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2013" y="3842498"/>
            <a:ext cx="3706971" cy="784167"/>
          </a:xfrm>
          <a:custGeom>
            <a:avLst/>
            <a:gdLst>
              <a:gd name="connsiteX0" fmla="*/ 0 w 3706971"/>
              <a:gd name="connsiteY0" fmla="*/ 0 h 784167"/>
              <a:gd name="connsiteX1" fmla="*/ 3706971 w 3706971"/>
              <a:gd name="connsiteY1" fmla="*/ 0 h 784167"/>
              <a:gd name="connsiteX2" fmla="*/ 3706971 w 3706971"/>
              <a:gd name="connsiteY2" fmla="*/ 784167 h 784167"/>
              <a:gd name="connsiteX3" fmla="*/ 0 w 3706971"/>
              <a:gd name="connsiteY3" fmla="*/ 784167 h 784167"/>
              <a:gd name="connsiteX4" fmla="*/ 0 w 3706971"/>
              <a:gd name="connsiteY4" fmla="*/ 0 h 784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971" h="784167">
                <a:moveTo>
                  <a:pt x="0" y="0"/>
                </a:moveTo>
                <a:lnTo>
                  <a:pt x="3706971" y="0"/>
                </a:lnTo>
                <a:lnTo>
                  <a:pt x="3706971" y="784167"/>
                </a:lnTo>
                <a:lnTo>
                  <a:pt x="0" y="78416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0" rIns="691593" bIns="0" numCol="1" spcCol="1270" anchor="t" anchorCtr="0">
            <a:noAutofit/>
          </a:bodyPr>
          <a:lstStyle/>
          <a:p>
            <a:pPr lvl="0" algn="ctr" defTabSz="488950" rtl="1">
              <a:lnSpc>
                <a:spcPct val="90000"/>
              </a:lnSpc>
              <a:spcBef>
                <a:spcPct val="0"/>
              </a:spcBef>
              <a:spcAft>
                <a:spcPct val="35000"/>
              </a:spcAft>
            </a:pPr>
            <a:endParaRPr lang="ar-EG" sz="1100" b="1" kern="1200" dirty="0" smtClean="0">
              <a:solidFill>
                <a:srgbClr val="FF0000"/>
              </a:solidFill>
            </a:endParaRPr>
          </a:p>
          <a:p>
            <a:pPr lvl="0" algn="ctr" defTabSz="488950" rtl="1">
              <a:lnSpc>
                <a:spcPct val="90000"/>
              </a:lnSpc>
              <a:spcBef>
                <a:spcPct val="0"/>
              </a:spcBef>
              <a:spcAft>
                <a:spcPct val="35000"/>
              </a:spcAft>
            </a:pPr>
            <a:r>
              <a:rPr lang="ar-EG" sz="2400" b="1" kern="1200" dirty="0" smtClean="0">
                <a:solidFill>
                  <a:srgbClr val="FF0000"/>
                </a:solidFill>
              </a:rPr>
              <a:t>المسح الميدانى</a:t>
            </a:r>
            <a:endParaRPr lang="ar-EG" sz="2400" b="1" kern="1200" dirty="0">
              <a:solidFill>
                <a:srgbClr val="FF0000"/>
              </a:solidFill>
            </a:endParaRPr>
          </a:p>
        </p:txBody>
      </p:sp>
      <p:sp>
        <p:nvSpPr>
          <p:cNvPr id="5" name="Freeform 4"/>
          <p:cNvSpPr/>
          <p:nvPr/>
        </p:nvSpPr>
        <p:spPr>
          <a:xfrm>
            <a:off x="2247581" y="2381096"/>
            <a:ext cx="5937059" cy="3706971"/>
          </a:xfrm>
          <a:custGeom>
            <a:avLst/>
            <a:gdLst>
              <a:gd name="connsiteX0" fmla="*/ 0 w 5937059"/>
              <a:gd name="connsiteY0" fmla="*/ 0 h 3706971"/>
              <a:gd name="connsiteX1" fmla="*/ 5937059 w 5937059"/>
              <a:gd name="connsiteY1" fmla="*/ 0 h 3706971"/>
              <a:gd name="connsiteX2" fmla="*/ 5937059 w 5937059"/>
              <a:gd name="connsiteY2" fmla="*/ 3706971 h 3706971"/>
              <a:gd name="connsiteX3" fmla="*/ 0 w 5937059"/>
              <a:gd name="connsiteY3" fmla="*/ 3706971 h 3706971"/>
              <a:gd name="connsiteX4" fmla="*/ 0 w 5937059"/>
              <a:gd name="connsiteY4" fmla="*/ 0 h 370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7059" h="3706971">
                <a:moveTo>
                  <a:pt x="0" y="0"/>
                </a:moveTo>
                <a:lnTo>
                  <a:pt x="5937059" y="0"/>
                </a:lnTo>
                <a:lnTo>
                  <a:pt x="5937059" y="3706971"/>
                </a:lnTo>
                <a:lnTo>
                  <a:pt x="0" y="3706971"/>
                </a:lnTo>
                <a:lnTo>
                  <a:pt x="0" y="0"/>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9568" tIns="691592" rIns="99568" bIns="99568" numCol="1" spcCol="1270" anchor="t" anchorCtr="0">
            <a:noAutofit/>
          </a:bodyPr>
          <a:lstStyle/>
          <a:p>
            <a:pPr marL="114300" lvl="1" indent="-114300" algn="justLow" defTabSz="622300" rtl="1">
              <a:lnSpc>
                <a:spcPct val="90000"/>
              </a:lnSpc>
              <a:spcBef>
                <a:spcPct val="0"/>
              </a:spcBef>
              <a:spcAft>
                <a:spcPct val="15000"/>
              </a:spcAft>
              <a:buChar char="••"/>
            </a:pPr>
            <a:endParaRPr lang="ar-EG" sz="1400" kern="1200" dirty="0"/>
          </a:p>
          <a:p>
            <a:pPr marL="228600" lvl="1" indent="-228600" algn="justLow" defTabSz="1066800" rtl="1">
              <a:lnSpc>
                <a:spcPct val="90000"/>
              </a:lnSpc>
              <a:spcBef>
                <a:spcPct val="0"/>
              </a:spcBef>
              <a:spcAft>
                <a:spcPct val="15000"/>
              </a:spcAft>
              <a:buChar char="••"/>
            </a:pPr>
            <a:r>
              <a:rPr lang="ar-EG" sz="2400" kern="1200" dirty="0" smtClean="0"/>
              <a:t>ينبغى أن تتمحور كل من أفكار المؤسسات الجديدة حول الزبائن. ويمكن التحقق من حاجات الزبائن ورغباتهم التى تشكل السبب المنطقى لاعتماد منتج أو خدمة ما، عبر إجراء مسح يمكن القيام به بشكل رسمى أو غير رسمى عن طريق التحدث إلى الناس – باستخدام استبيان أو إجراء المقابلات أو عن طريق المراقبة .</a:t>
            </a:r>
            <a:endParaRPr lang="ar-EG" sz="2400" kern="1200" dirty="0"/>
          </a:p>
          <a:p>
            <a:pPr marL="228600" lvl="1" indent="-228600" algn="r" defTabSz="1066800" rtl="1">
              <a:lnSpc>
                <a:spcPct val="90000"/>
              </a:lnSpc>
              <a:spcBef>
                <a:spcPct val="0"/>
              </a:spcBef>
              <a:spcAft>
                <a:spcPct val="15000"/>
              </a:spcAft>
              <a:buChar char="••"/>
            </a:pPr>
            <a:endParaRPr lang="ar-EG" sz="2400" kern="1200" dirty="0"/>
          </a:p>
        </p:txBody>
      </p:sp>
      <p:sp>
        <p:nvSpPr>
          <p:cNvPr id="6" name="Rectangle 5"/>
          <p:cNvSpPr/>
          <p:nvPr/>
        </p:nvSpPr>
        <p:spPr>
          <a:xfrm>
            <a:off x="1463414" y="1412776"/>
            <a:ext cx="1568334" cy="1568334"/>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681109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2013" y="3842498"/>
            <a:ext cx="3706971" cy="784167"/>
          </a:xfrm>
          <a:custGeom>
            <a:avLst/>
            <a:gdLst>
              <a:gd name="connsiteX0" fmla="*/ 0 w 3706971"/>
              <a:gd name="connsiteY0" fmla="*/ 0 h 784167"/>
              <a:gd name="connsiteX1" fmla="*/ 3706971 w 3706971"/>
              <a:gd name="connsiteY1" fmla="*/ 0 h 784167"/>
              <a:gd name="connsiteX2" fmla="*/ 3706971 w 3706971"/>
              <a:gd name="connsiteY2" fmla="*/ 784167 h 784167"/>
              <a:gd name="connsiteX3" fmla="*/ 0 w 3706971"/>
              <a:gd name="connsiteY3" fmla="*/ 784167 h 784167"/>
              <a:gd name="connsiteX4" fmla="*/ 0 w 3706971"/>
              <a:gd name="connsiteY4" fmla="*/ 0 h 784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971" h="784167">
                <a:moveTo>
                  <a:pt x="0" y="0"/>
                </a:moveTo>
                <a:lnTo>
                  <a:pt x="3706971" y="0"/>
                </a:lnTo>
                <a:lnTo>
                  <a:pt x="3706971" y="784167"/>
                </a:lnTo>
                <a:lnTo>
                  <a:pt x="0" y="784167"/>
                </a:lnTo>
                <a:lnTo>
                  <a:pt x="0" y="0"/>
                </a:lnTo>
                <a:close/>
              </a:path>
            </a:pathLst>
          </a:cu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 tIns="0" rIns="691593" bIns="0" numCol="1" spcCol="1270" anchor="t" anchorCtr="0">
            <a:noAutofit/>
          </a:bodyPr>
          <a:lstStyle/>
          <a:p>
            <a:pPr lvl="0" algn="ctr" defTabSz="622300" rtl="1">
              <a:lnSpc>
                <a:spcPct val="90000"/>
              </a:lnSpc>
              <a:spcBef>
                <a:spcPct val="0"/>
              </a:spcBef>
              <a:spcAft>
                <a:spcPct val="35000"/>
              </a:spcAft>
            </a:pPr>
            <a:endParaRPr lang="ar-EG" sz="1400" b="1" kern="1200" dirty="0" smtClean="0">
              <a:solidFill>
                <a:srgbClr val="FF0000"/>
              </a:solidFill>
              <a:latin typeface="Calibri" panose="020F0502020204030204"/>
              <a:ea typeface="+mn-ea"/>
              <a:cs typeface="Arial" panose="020B0604020202020204" pitchFamily="34" charset="0"/>
            </a:endParaRPr>
          </a:p>
          <a:p>
            <a:pPr lvl="0" algn="ctr" defTabSz="6223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شكاوى الزبائن</a:t>
            </a:r>
            <a:endParaRPr lang="ar-EG" sz="2400" b="1" kern="1200" dirty="0">
              <a:solidFill>
                <a:srgbClr val="FF0000"/>
              </a:solidFill>
              <a:latin typeface="Calibri" panose="020F0502020204030204"/>
              <a:ea typeface="+mn-ea"/>
              <a:cs typeface="Arial" panose="020B0604020202020204" pitchFamily="34" charset="0"/>
            </a:endParaRPr>
          </a:p>
        </p:txBody>
      </p:sp>
      <p:sp>
        <p:nvSpPr>
          <p:cNvPr id="5" name="Freeform 4"/>
          <p:cNvSpPr/>
          <p:nvPr/>
        </p:nvSpPr>
        <p:spPr>
          <a:xfrm>
            <a:off x="2247581" y="2381096"/>
            <a:ext cx="5937059" cy="3706971"/>
          </a:xfrm>
          <a:custGeom>
            <a:avLst/>
            <a:gdLst>
              <a:gd name="connsiteX0" fmla="*/ 0 w 5937059"/>
              <a:gd name="connsiteY0" fmla="*/ 0 h 3706971"/>
              <a:gd name="connsiteX1" fmla="*/ 5937059 w 5937059"/>
              <a:gd name="connsiteY1" fmla="*/ 0 h 3706971"/>
              <a:gd name="connsiteX2" fmla="*/ 5937059 w 5937059"/>
              <a:gd name="connsiteY2" fmla="*/ 3706971 h 3706971"/>
              <a:gd name="connsiteX3" fmla="*/ 0 w 5937059"/>
              <a:gd name="connsiteY3" fmla="*/ 3706971 h 3706971"/>
              <a:gd name="connsiteX4" fmla="*/ 0 w 5937059"/>
              <a:gd name="connsiteY4" fmla="*/ 0 h 370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7059" h="3706971">
                <a:moveTo>
                  <a:pt x="0" y="0"/>
                </a:moveTo>
                <a:lnTo>
                  <a:pt x="5937059" y="0"/>
                </a:lnTo>
                <a:lnTo>
                  <a:pt x="5937059" y="3706971"/>
                </a:lnTo>
                <a:lnTo>
                  <a:pt x="0" y="3706971"/>
                </a:lnTo>
                <a:lnTo>
                  <a:pt x="0" y="0"/>
                </a:lnTo>
                <a:close/>
              </a:path>
            </a:pathLst>
          </a:custGeom>
          <a:solidFill>
            <a:schemeClr val="bg2"/>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691592" rIns="170688" bIns="170688"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لقد أدت شكاوى الزبائن وإحباطاتهم إلى إطلاق العديد من المنتجات أو الخدمات الجديدة . فكلما اشتكى المستهلكون أو الزبائن من منتج أو خدمة مابشكل لاذع ،" فقد تكون لديك فكرة عن مؤسسة محتملة ، وقد تقضى الفكرة بإنشاء شركة منافسة تقدم منتجا أو خدمة أفضل ، أو ربما بتقديم منتج أو خدمة جديدة يمكن بيعها إلى الشركة المعنية وأو إلى الأخرين. </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r"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6" name="Rectangle 5"/>
          <p:cNvSpPr/>
          <p:nvPr/>
        </p:nvSpPr>
        <p:spPr>
          <a:xfrm>
            <a:off x="1463414" y="1345995"/>
            <a:ext cx="1568334" cy="1568334"/>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597107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2013" y="3842498"/>
            <a:ext cx="3706971" cy="784167"/>
          </a:xfrm>
          <a:custGeom>
            <a:avLst/>
            <a:gdLst>
              <a:gd name="connsiteX0" fmla="*/ 0 w 3706971"/>
              <a:gd name="connsiteY0" fmla="*/ 0 h 784167"/>
              <a:gd name="connsiteX1" fmla="*/ 3706971 w 3706971"/>
              <a:gd name="connsiteY1" fmla="*/ 0 h 784167"/>
              <a:gd name="connsiteX2" fmla="*/ 3706971 w 3706971"/>
              <a:gd name="connsiteY2" fmla="*/ 784167 h 784167"/>
              <a:gd name="connsiteX3" fmla="*/ 0 w 3706971"/>
              <a:gd name="connsiteY3" fmla="*/ 784167 h 784167"/>
              <a:gd name="connsiteX4" fmla="*/ 0 w 3706971"/>
              <a:gd name="connsiteY4" fmla="*/ 0 h 784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971" h="784167">
                <a:moveTo>
                  <a:pt x="0" y="0"/>
                </a:moveTo>
                <a:lnTo>
                  <a:pt x="3706971" y="0"/>
                </a:lnTo>
                <a:lnTo>
                  <a:pt x="3706971" y="784167"/>
                </a:lnTo>
                <a:lnTo>
                  <a:pt x="0" y="784167"/>
                </a:lnTo>
                <a:lnTo>
                  <a:pt x="0" y="0"/>
                </a:lnTo>
                <a:close/>
              </a:path>
            </a:pathLst>
          </a:cu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 tIns="0" rIns="691593" bIns="0" numCol="1" spcCol="1270" anchor="t" anchorCtr="0">
            <a:noAutofit/>
          </a:bodyPr>
          <a:lstStyle/>
          <a:p>
            <a:pPr lvl="0" algn="ctr" defTabSz="533400" rtl="1">
              <a:lnSpc>
                <a:spcPct val="90000"/>
              </a:lnSpc>
              <a:spcBef>
                <a:spcPct val="0"/>
              </a:spcBef>
              <a:spcAft>
                <a:spcPct val="35000"/>
              </a:spcAft>
            </a:pPr>
            <a:endParaRPr lang="ar-EG" sz="1200" b="1" kern="1200" dirty="0" smtClean="0">
              <a:solidFill>
                <a:srgbClr val="FF0000"/>
              </a:solidFill>
              <a:latin typeface="Calibri" panose="020F0502020204030204"/>
              <a:ea typeface="+mn-ea"/>
              <a:cs typeface="Arial" panose="020B0604020202020204" pitchFamily="34" charset="0"/>
            </a:endParaRPr>
          </a:p>
          <a:p>
            <a:pPr lvl="0" algn="ctr" defTabSz="5334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التغيير</a:t>
            </a:r>
            <a:endParaRPr lang="ar-EG" sz="2400" b="1" kern="1200" dirty="0">
              <a:solidFill>
                <a:srgbClr val="FF0000"/>
              </a:solidFill>
              <a:latin typeface="Calibri" panose="020F0502020204030204"/>
              <a:ea typeface="+mn-ea"/>
              <a:cs typeface="Arial" panose="020B0604020202020204" pitchFamily="34" charset="0"/>
            </a:endParaRPr>
          </a:p>
        </p:txBody>
      </p:sp>
      <p:sp>
        <p:nvSpPr>
          <p:cNvPr id="5" name="Freeform 4"/>
          <p:cNvSpPr/>
          <p:nvPr/>
        </p:nvSpPr>
        <p:spPr>
          <a:xfrm>
            <a:off x="2247581" y="2381096"/>
            <a:ext cx="5937059" cy="3706971"/>
          </a:xfrm>
          <a:custGeom>
            <a:avLst/>
            <a:gdLst>
              <a:gd name="connsiteX0" fmla="*/ 0 w 5937059"/>
              <a:gd name="connsiteY0" fmla="*/ 0 h 3706971"/>
              <a:gd name="connsiteX1" fmla="*/ 5937059 w 5937059"/>
              <a:gd name="connsiteY1" fmla="*/ 0 h 3706971"/>
              <a:gd name="connsiteX2" fmla="*/ 5937059 w 5937059"/>
              <a:gd name="connsiteY2" fmla="*/ 3706971 h 3706971"/>
              <a:gd name="connsiteX3" fmla="*/ 0 w 5937059"/>
              <a:gd name="connsiteY3" fmla="*/ 3706971 h 3706971"/>
              <a:gd name="connsiteX4" fmla="*/ 0 w 5937059"/>
              <a:gd name="connsiteY4" fmla="*/ 0 h 370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7059" h="3706971">
                <a:moveTo>
                  <a:pt x="0" y="0"/>
                </a:moveTo>
                <a:lnTo>
                  <a:pt x="5937059" y="0"/>
                </a:lnTo>
                <a:lnTo>
                  <a:pt x="5937059" y="3706971"/>
                </a:lnTo>
                <a:lnTo>
                  <a:pt x="0" y="3706971"/>
                </a:lnTo>
                <a:lnTo>
                  <a:pt x="0" y="0"/>
                </a:lnTo>
                <a:close/>
              </a:path>
            </a:pathLst>
          </a:custGeom>
          <a:solidFill>
            <a:srgbClr val="C74BCA"/>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691592"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يشهد العالم تغييرا مستمرا ، وقد يكون هذا التغيير تهديدا ؛ غير أن معظم الرياديين يعتبرونه تحد وفرصة للاستجابة لحاجات جديدة لمنتجات وخدمات معينة . فالريادى المبدع يستجيب دوما إلى التغييرات بطريقة إيجابية .</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r"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6" name="Rectangle 5"/>
          <p:cNvSpPr/>
          <p:nvPr/>
        </p:nvSpPr>
        <p:spPr>
          <a:xfrm>
            <a:off x="1463414" y="1345995"/>
            <a:ext cx="1568334" cy="1568334"/>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3071020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par>
                                <p:cTn id="14" presetID="16" presetClass="entr" presetSubtype="21"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arn(inVertical)">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افكار المؤسسة</a:t>
            </a:r>
          </a:p>
        </p:txBody>
      </p:sp>
      <p:sp>
        <p:nvSpPr>
          <p:cNvPr id="4" name="Freeform 3"/>
          <p:cNvSpPr/>
          <p:nvPr/>
        </p:nvSpPr>
        <p:spPr>
          <a:xfrm rot="16200000">
            <a:off x="2013" y="3842498"/>
            <a:ext cx="3706971" cy="784167"/>
          </a:xfrm>
          <a:custGeom>
            <a:avLst/>
            <a:gdLst>
              <a:gd name="connsiteX0" fmla="*/ 0 w 3706971"/>
              <a:gd name="connsiteY0" fmla="*/ 0 h 784167"/>
              <a:gd name="connsiteX1" fmla="*/ 3706971 w 3706971"/>
              <a:gd name="connsiteY1" fmla="*/ 0 h 784167"/>
              <a:gd name="connsiteX2" fmla="*/ 3706971 w 3706971"/>
              <a:gd name="connsiteY2" fmla="*/ 784167 h 784167"/>
              <a:gd name="connsiteX3" fmla="*/ 0 w 3706971"/>
              <a:gd name="connsiteY3" fmla="*/ 784167 h 784167"/>
              <a:gd name="connsiteX4" fmla="*/ 0 w 3706971"/>
              <a:gd name="connsiteY4" fmla="*/ 0 h 784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971" h="784167">
                <a:moveTo>
                  <a:pt x="0" y="0"/>
                </a:moveTo>
                <a:lnTo>
                  <a:pt x="3706971" y="0"/>
                </a:lnTo>
                <a:lnTo>
                  <a:pt x="3706971" y="784167"/>
                </a:lnTo>
                <a:lnTo>
                  <a:pt x="0" y="784167"/>
                </a:lnTo>
                <a:lnTo>
                  <a:pt x="0" y="0"/>
                </a:lnTo>
                <a:close/>
              </a:path>
            </a:pathLst>
          </a:cu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 tIns="0" rIns="691593" bIns="0" numCol="1" spcCol="1270" anchor="t" anchorCtr="0">
            <a:noAutofit/>
          </a:bodyPr>
          <a:lstStyle/>
          <a:p>
            <a:pPr lvl="0" algn="ctr" defTabSz="622300" rtl="1">
              <a:lnSpc>
                <a:spcPct val="90000"/>
              </a:lnSpc>
              <a:spcBef>
                <a:spcPct val="0"/>
              </a:spcBef>
              <a:spcAft>
                <a:spcPct val="35000"/>
              </a:spcAft>
            </a:pPr>
            <a:endParaRPr lang="ar-EG" sz="1400" b="1" kern="1200" dirty="0" smtClean="0">
              <a:solidFill>
                <a:srgbClr val="FF0000"/>
              </a:solidFill>
              <a:latin typeface="Calibri" panose="020F0502020204030204"/>
              <a:ea typeface="+mn-ea"/>
              <a:cs typeface="Arial" panose="020B0604020202020204" pitchFamily="34" charset="0"/>
            </a:endParaRPr>
          </a:p>
          <a:p>
            <a:pPr lvl="0" algn="ctr" defTabSz="6223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عصف الأفكار</a:t>
            </a:r>
            <a:endParaRPr lang="ar-EG" sz="2400" b="1" kern="1200" dirty="0">
              <a:solidFill>
                <a:srgbClr val="FF0000"/>
              </a:solidFill>
              <a:latin typeface="Calibri" panose="020F0502020204030204"/>
              <a:ea typeface="+mn-ea"/>
              <a:cs typeface="Arial" panose="020B0604020202020204" pitchFamily="34" charset="0"/>
            </a:endParaRPr>
          </a:p>
        </p:txBody>
      </p:sp>
      <p:sp>
        <p:nvSpPr>
          <p:cNvPr id="5" name="Freeform 4"/>
          <p:cNvSpPr/>
          <p:nvPr/>
        </p:nvSpPr>
        <p:spPr>
          <a:xfrm>
            <a:off x="2247581" y="2381096"/>
            <a:ext cx="5937059" cy="3706971"/>
          </a:xfrm>
          <a:custGeom>
            <a:avLst/>
            <a:gdLst>
              <a:gd name="connsiteX0" fmla="*/ 0 w 5937059"/>
              <a:gd name="connsiteY0" fmla="*/ 0 h 3706971"/>
              <a:gd name="connsiteX1" fmla="*/ 5937059 w 5937059"/>
              <a:gd name="connsiteY1" fmla="*/ 0 h 3706971"/>
              <a:gd name="connsiteX2" fmla="*/ 5937059 w 5937059"/>
              <a:gd name="connsiteY2" fmla="*/ 3706971 h 3706971"/>
              <a:gd name="connsiteX3" fmla="*/ 0 w 5937059"/>
              <a:gd name="connsiteY3" fmla="*/ 3706971 h 3706971"/>
              <a:gd name="connsiteX4" fmla="*/ 0 w 5937059"/>
              <a:gd name="connsiteY4" fmla="*/ 0 h 370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7059" h="3706971">
                <a:moveTo>
                  <a:pt x="0" y="0"/>
                </a:moveTo>
                <a:lnTo>
                  <a:pt x="5937059" y="0"/>
                </a:lnTo>
                <a:lnTo>
                  <a:pt x="5937059" y="3706971"/>
                </a:lnTo>
                <a:lnTo>
                  <a:pt x="0" y="3706971"/>
                </a:lnTo>
                <a:lnTo>
                  <a:pt x="0" y="0"/>
                </a:lnTo>
                <a:close/>
              </a:path>
            </a:pathLst>
          </a:custGeom>
          <a:solidFill>
            <a:srgbClr val="4472C4">
              <a:lumMod val="5000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691592"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هى تقنية لحل المشاكل وتوليد الأفكار بطريقة مبدعة ، الغاية منها توليد أكبر قدر ممكن من الأفكار .</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r"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6" name="Rectangle 5"/>
          <p:cNvSpPr/>
          <p:nvPr/>
        </p:nvSpPr>
        <p:spPr>
          <a:xfrm>
            <a:off x="1463414" y="1345995"/>
            <a:ext cx="1568334" cy="1568334"/>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698046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3600" b="1"/>
              <a:t>عصف الأفكار </a:t>
            </a:r>
            <a:endParaRPr lang="en-US" sz="3600" dirty="0"/>
          </a:p>
        </p:txBody>
      </p:sp>
    </p:spTree>
    <p:extLst>
      <p:ext uri="{BB962C8B-B14F-4D97-AF65-F5344CB8AC3E}">
        <p14:creationId xmlns:p14="http://schemas.microsoft.com/office/powerpoint/2010/main" val="1952880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عصف الأفكار</a:t>
            </a:r>
          </a:p>
        </p:txBody>
      </p:sp>
      <p:graphicFrame>
        <p:nvGraphicFramePr>
          <p:cNvPr id="3" name="Diagram 2"/>
          <p:cNvGraphicFramePr/>
          <p:nvPr>
            <p:extLst>
              <p:ext uri="{D42A27DB-BD31-4B8C-83A1-F6EECF244321}">
                <p14:modId xmlns:p14="http://schemas.microsoft.com/office/powerpoint/2010/main" val="258165081"/>
              </p:ext>
            </p:extLst>
          </p:nvPr>
        </p:nvGraphicFramePr>
        <p:xfrm>
          <a:off x="107504" y="1397000"/>
          <a:ext cx="8784976"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52806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القواعد الأربع لعصف الأفكار</a:t>
            </a:r>
          </a:p>
        </p:txBody>
      </p:sp>
      <p:sp>
        <p:nvSpPr>
          <p:cNvPr id="4" name="Up Arrow 3"/>
          <p:cNvSpPr/>
          <p:nvPr/>
        </p:nvSpPr>
        <p:spPr>
          <a:xfrm>
            <a:off x="615595" y="1124744"/>
            <a:ext cx="2875279" cy="4824536"/>
          </a:xfrm>
          <a:prstGeom prst="upArrow">
            <a:avLst/>
          </a:prstGeom>
          <a:solidFill>
            <a:srgbClr val="950380"/>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5" name="Freeform 4"/>
          <p:cNvSpPr/>
          <p:nvPr/>
        </p:nvSpPr>
        <p:spPr>
          <a:xfrm>
            <a:off x="3577133" y="1124744"/>
            <a:ext cx="4879261" cy="4824536"/>
          </a:xfrm>
          <a:custGeom>
            <a:avLst/>
            <a:gdLst>
              <a:gd name="connsiteX0" fmla="*/ 0 w 4879261"/>
              <a:gd name="connsiteY0" fmla="*/ 482454 h 4824536"/>
              <a:gd name="connsiteX1" fmla="*/ 482454 w 4879261"/>
              <a:gd name="connsiteY1" fmla="*/ 0 h 4824536"/>
              <a:gd name="connsiteX2" fmla="*/ 4396807 w 4879261"/>
              <a:gd name="connsiteY2" fmla="*/ 0 h 4824536"/>
              <a:gd name="connsiteX3" fmla="*/ 4879261 w 4879261"/>
              <a:gd name="connsiteY3" fmla="*/ 482454 h 4824536"/>
              <a:gd name="connsiteX4" fmla="*/ 4879261 w 4879261"/>
              <a:gd name="connsiteY4" fmla="*/ 4342082 h 4824536"/>
              <a:gd name="connsiteX5" fmla="*/ 4396807 w 4879261"/>
              <a:gd name="connsiteY5" fmla="*/ 4824536 h 4824536"/>
              <a:gd name="connsiteX6" fmla="*/ 482454 w 4879261"/>
              <a:gd name="connsiteY6" fmla="*/ 4824536 h 4824536"/>
              <a:gd name="connsiteX7" fmla="*/ 0 w 4879261"/>
              <a:gd name="connsiteY7" fmla="*/ 4342082 h 4824536"/>
              <a:gd name="connsiteX8" fmla="*/ 0 w 4879261"/>
              <a:gd name="connsiteY8" fmla="*/ 482454 h 48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9261" h="4824536">
                <a:moveTo>
                  <a:pt x="0" y="482454"/>
                </a:moveTo>
                <a:cubicBezTo>
                  <a:pt x="0" y="216002"/>
                  <a:pt x="216002" y="0"/>
                  <a:pt x="482454" y="0"/>
                </a:cubicBezTo>
                <a:lnTo>
                  <a:pt x="4396807" y="0"/>
                </a:lnTo>
                <a:cubicBezTo>
                  <a:pt x="4663259" y="0"/>
                  <a:pt x="4879261" y="216002"/>
                  <a:pt x="4879261" y="482454"/>
                </a:cubicBezTo>
                <a:lnTo>
                  <a:pt x="4879261" y="4342082"/>
                </a:lnTo>
                <a:cubicBezTo>
                  <a:pt x="4879261" y="4608534"/>
                  <a:pt x="4663259" y="4824536"/>
                  <a:pt x="4396807" y="4824536"/>
                </a:cubicBezTo>
                <a:lnTo>
                  <a:pt x="482454" y="4824536"/>
                </a:lnTo>
                <a:cubicBezTo>
                  <a:pt x="216002" y="4824536"/>
                  <a:pt x="0" y="4608534"/>
                  <a:pt x="0" y="4342082"/>
                </a:cubicBezTo>
                <a:lnTo>
                  <a:pt x="0" y="482454"/>
                </a:lnTo>
                <a:close/>
              </a:path>
            </a:pathLst>
          </a:custGeom>
          <a:solidFill>
            <a:schemeClr val="bg2">
              <a:lumMod val="60000"/>
              <a:lumOff val="40000"/>
            </a:schemeClr>
          </a:solidFill>
          <a:ln w="12700" cap="flat" cmpd="sng" algn="ctr">
            <a:solidFill>
              <a:sysClr val="window" lastClr="FFFFFF">
                <a:hueOff val="0"/>
                <a:satOff val="0"/>
                <a:lumOff val="0"/>
                <a:alphaOff val="0"/>
              </a:sysClr>
            </a:solidFill>
            <a:prstDash val="solid"/>
            <a:miter lim="800000"/>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11994" tIns="141306" rIns="311994" bIns="311994" numCol="1" spcCol="1270" anchor="ctr" anchorCtr="0">
            <a:noAutofit/>
          </a:bodyPr>
          <a:lstStyle/>
          <a:p>
            <a:pPr lvl="0" algn="justLow" defTabSz="1066800" rtl="1">
              <a:lnSpc>
                <a:spcPct val="90000"/>
              </a:lnSpc>
              <a:spcBef>
                <a:spcPct val="0"/>
              </a:spcBef>
              <a:spcAft>
                <a:spcPct val="35000"/>
              </a:spcAft>
            </a:pPr>
            <a:endParaRPr lang="ar-SA" sz="2400" b="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SA" sz="2400" b="0" kern="1200" dirty="0">
                <a:solidFill>
                  <a:srgbClr val="002060"/>
                </a:solidFill>
                <a:latin typeface="Calibri" panose="020F0502020204030204"/>
                <a:ea typeface="+mn-ea"/>
                <a:cs typeface="Arial" panose="020B0604020202020204" pitchFamily="34" charset="0"/>
              </a:rPr>
              <a:t>عدم انتقام أفكار الاخرين ، أو الحكم </a:t>
            </a:r>
            <a:r>
              <a:rPr lang="ar-SA" sz="2400" b="0" kern="1200" dirty="0" smtClean="0">
                <a:solidFill>
                  <a:srgbClr val="002060"/>
                </a:solidFill>
                <a:latin typeface="Calibri" panose="020F0502020204030204"/>
                <a:ea typeface="+mn-ea"/>
                <a:cs typeface="Arial" panose="020B0604020202020204" pitchFamily="34" charset="0"/>
              </a:rPr>
              <a:t>عليها</a:t>
            </a:r>
            <a:r>
              <a:rPr lang="ar-EG" sz="2400" b="0" kern="1200" dirty="0" smtClean="0">
                <a:solidFill>
                  <a:srgbClr val="002060"/>
                </a:solidFill>
                <a:latin typeface="Calibri" panose="020F0502020204030204"/>
                <a:ea typeface="+mn-ea"/>
                <a:cs typeface="Arial" panose="020B0604020202020204" pitchFamily="34" charset="0"/>
              </a:rPr>
              <a:t>.</a:t>
            </a:r>
            <a:endParaRPr lang="ar-SA" sz="2400" b="0" kern="1200" dirty="0">
              <a:solidFill>
                <a:srgbClr val="002060"/>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SA" sz="2400" b="0" kern="1200" dirty="0">
                <a:solidFill>
                  <a:srgbClr val="002060"/>
                </a:solidFill>
                <a:latin typeface="Calibri" panose="020F0502020204030204"/>
                <a:ea typeface="+mn-ea"/>
                <a:cs typeface="Arial" panose="020B0604020202020204" pitchFamily="34" charset="0"/>
              </a:rPr>
              <a:t>تشجيع حرية الأفكار ، والترحيب بالأفكار التى قد تبدو غريبة .</a:t>
            </a:r>
          </a:p>
          <a:p>
            <a:pPr marL="228600" lvl="1" indent="-228600" algn="justLow" defTabSz="1066800" rtl="1">
              <a:lnSpc>
                <a:spcPct val="90000"/>
              </a:lnSpc>
              <a:spcBef>
                <a:spcPct val="0"/>
              </a:spcBef>
              <a:spcAft>
                <a:spcPct val="15000"/>
              </a:spcAft>
              <a:buChar char="••"/>
            </a:pPr>
            <a:r>
              <a:rPr lang="ar-SA" sz="2400" b="0" kern="1200" dirty="0">
                <a:solidFill>
                  <a:srgbClr val="002060"/>
                </a:solidFill>
                <a:latin typeface="Calibri" panose="020F0502020204030204"/>
                <a:ea typeface="+mn-ea"/>
                <a:cs typeface="Arial" panose="020B0604020202020204" pitchFamily="34" charset="0"/>
              </a:rPr>
              <a:t>الكمية مرغوب فيها ، فكلما زاد عدد الأفكار ، كلما كان ذلك أفضل</a:t>
            </a:r>
            <a:r>
              <a:rPr lang="ar-EG" sz="2400" b="0" kern="1200" dirty="0">
                <a:solidFill>
                  <a:srgbClr val="002060"/>
                </a:solidFill>
                <a:latin typeface="Calibri" panose="020F0502020204030204"/>
                <a:ea typeface="+mn-ea"/>
                <a:cs typeface="Arial" panose="020B0604020202020204" pitchFamily="34" charset="0"/>
              </a:rPr>
              <a:t>.</a:t>
            </a:r>
            <a:endParaRPr lang="ar-SA" sz="2400" b="0" kern="1200" dirty="0">
              <a:solidFill>
                <a:srgbClr val="002060"/>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SA" sz="2400" b="0" kern="1200" dirty="0">
                <a:solidFill>
                  <a:srgbClr val="002060"/>
                </a:solidFill>
                <a:latin typeface="Calibri" panose="020F0502020204030204"/>
                <a:ea typeface="+mn-ea"/>
                <a:cs typeface="Arial" panose="020B0604020202020204" pitchFamily="34" charset="0"/>
              </a:rPr>
              <a:t>الجمع بين أفكار الأخرين ، والعمل على تحسينها .</a:t>
            </a:r>
          </a:p>
        </p:txBody>
      </p:sp>
    </p:spTree>
    <p:extLst>
      <p:ext uri="{BB962C8B-B14F-4D97-AF65-F5344CB8AC3E}">
        <p14:creationId xmlns:p14="http://schemas.microsoft.com/office/powerpoint/2010/main" val="416614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wipe(down)">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wipe(down)">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wipe(down)">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wipe(down)">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48617" y="0"/>
            <a:ext cx="9109100" cy="922114"/>
          </a:xfrm>
          <a:solidFill>
            <a:schemeClr val="accent3">
              <a:lumMod val="50000"/>
            </a:schemeClr>
          </a:solidFill>
        </p:spPr>
        <p:txBody>
          <a:bodyPr/>
          <a:lstStyle/>
          <a:p>
            <a:r>
              <a:rPr lang="ar-EG" sz="3200" b="1" dirty="0" smtClean="0">
                <a:solidFill>
                  <a:schemeClr val="bg1"/>
                </a:solidFill>
              </a:rPr>
              <a:t>المراحل التي يمر بها المشروع</a:t>
            </a:r>
            <a:endParaRPr lang="ar-EG" sz="3200" b="1" dirty="0">
              <a:solidFill>
                <a:schemeClr val="bg1"/>
              </a:solidFill>
            </a:endParaRPr>
          </a:p>
        </p:txBody>
      </p:sp>
      <p:sp>
        <p:nvSpPr>
          <p:cNvPr id="4" name="Freeform 3"/>
          <p:cNvSpPr/>
          <p:nvPr/>
        </p:nvSpPr>
        <p:spPr>
          <a:xfrm rot="16200000">
            <a:off x="-1306193" y="3877394"/>
            <a:ext cx="4078776" cy="862818"/>
          </a:xfrm>
          <a:custGeom>
            <a:avLst/>
            <a:gdLst>
              <a:gd name="connsiteX0" fmla="*/ 0 w 4078776"/>
              <a:gd name="connsiteY0" fmla="*/ 0 h 862818"/>
              <a:gd name="connsiteX1" fmla="*/ 4078776 w 4078776"/>
              <a:gd name="connsiteY1" fmla="*/ 0 h 862818"/>
              <a:gd name="connsiteX2" fmla="*/ 4078776 w 4078776"/>
              <a:gd name="connsiteY2" fmla="*/ 862818 h 862818"/>
              <a:gd name="connsiteX3" fmla="*/ 0 w 4078776"/>
              <a:gd name="connsiteY3" fmla="*/ 862818 h 862818"/>
              <a:gd name="connsiteX4" fmla="*/ 0 w 4078776"/>
              <a:gd name="connsiteY4" fmla="*/ 0 h 862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8776" h="862818">
                <a:moveTo>
                  <a:pt x="0" y="0"/>
                </a:moveTo>
                <a:lnTo>
                  <a:pt x="4078776" y="0"/>
                </a:lnTo>
                <a:lnTo>
                  <a:pt x="4078776" y="862818"/>
                </a:lnTo>
                <a:lnTo>
                  <a:pt x="0" y="862818"/>
                </a:lnTo>
                <a:lnTo>
                  <a:pt x="0" y="0"/>
                </a:lnTo>
                <a:close/>
              </a:path>
            </a:pathLst>
          </a:custGeom>
          <a:solidFill>
            <a:sysClr val="window" lastClr="FFFFFF"/>
          </a:solidFill>
          <a:ln w="12700" cap="flat" cmpd="sng" algn="ctr">
            <a:solidFill>
              <a:sysClr val="window" lastClr="FFFFFF">
                <a:hueOff val="0"/>
                <a:satOff val="0"/>
                <a:lumOff val="0"/>
                <a:alphaOff val="0"/>
              </a:sysClr>
            </a:solidFill>
            <a:prstDash val="solid"/>
            <a:miter lim="800000"/>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760958" bIns="0" numCol="1" spcCol="1270" anchor="t" anchorCtr="0">
            <a:noAutofit/>
          </a:bodyPr>
          <a:lstStyle/>
          <a:p>
            <a:pPr lvl="0" algn="ctr" defTabSz="622300" rtl="1">
              <a:lnSpc>
                <a:spcPct val="90000"/>
              </a:lnSpc>
              <a:spcBef>
                <a:spcPct val="0"/>
              </a:spcBef>
              <a:spcAft>
                <a:spcPct val="35000"/>
              </a:spcAft>
            </a:pPr>
            <a:endParaRPr lang="ar-EG" sz="1400" b="1" kern="1200" dirty="0" smtClean="0">
              <a:solidFill>
                <a:srgbClr val="FF0000"/>
              </a:solidFill>
              <a:latin typeface="Calibri" panose="020F0502020204030204"/>
              <a:ea typeface="+mn-ea"/>
              <a:cs typeface="Arial" panose="020B0604020202020204" pitchFamily="34" charset="0"/>
            </a:endParaRPr>
          </a:p>
          <a:p>
            <a:pPr lvl="0" algn="ctr" defTabSz="622300" rtl="1">
              <a:lnSpc>
                <a:spcPct val="90000"/>
              </a:lnSpc>
              <a:spcBef>
                <a:spcPct val="0"/>
              </a:spcBef>
              <a:spcAft>
                <a:spcPct val="35000"/>
              </a:spcAft>
            </a:pPr>
            <a:r>
              <a:rPr lang="ar-EG" sz="1400" b="1" kern="1200" dirty="0" smtClean="0">
                <a:solidFill>
                  <a:srgbClr val="FF0000"/>
                </a:solidFill>
                <a:latin typeface="Calibri" panose="020F0502020204030204"/>
                <a:ea typeface="+mn-ea"/>
                <a:cs typeface="Arial" panose="020B0604020202020204" pitchFamily="34" charset="0"/>
              </a:rPr>
              <a:t> </a:t>
            </a:r>
            <a:r>
              <a:rPr lang="ar-EG" sz="2400" b="1" kern="1200" dirty="0" smtClean="0">
                <a:solidFill>
                  <a:srgbClr val="FF0000"/>
                </a:solidFill>
                <a:latin typeface="Calibri" panose="020F0502020204030204"/>
                <a:ea typeface="+mn-ea"/>
                <a:cs typeface="Arial" panose="020B0604020202020204" pitchFamily="34" charset="0"/>
              </a:rPr>
              <a:t>مرحلة التنفيذ :</a:t>
            </a:r>
            <a:endParaRPr lang="ar-EG" sz="2400" kern="1200" dirty="0" smtClean="0">
              <a:solidFill>
                <a:sysClr val="window" lastClr="FFFFFF"/>
              </a:solidFill>
              <a:latin typeface="Calibri" panose="020F0502020204030204"/>
              <a:ea typeface="+mn-ea"/>
              <a:cs typeface="Arial" panose="020B0604020202020204" pitchFamily="34" charset="0"/>
            </a:endParaRPr>
          </a:p>
        </p:txBody>
      </p:sp>
      <p:sp>
        <p:nvSpPr>
          <p:cNvPr id="5" name="Freeform 4"/>
          <p:cNvSpPr/>
          <p:nvPr/>
        </p:nvSpPr>
        <p:spPr>
          <a:xfrm>
            <a:off x="1164603" y="2269415"/>
            <a:ext cx="7590149" cy="4078776"/>
          </a:xfrm>
          <a:custGeom>
            <a:avLst/>
            <a:gdLst>
              <a:gd name="connsiteX0" fmla="*/ 0 w 7590149"/>
              <a:gd name="connsiteY0" fmla="*/ 0 h 4078776"/>
              <a:gd name="connsiteX1" fmla="*/ 7590149 w 7590149"/>
              <a:gd name="connsiteY1" fmla="*/ 0 h 4078776"/>
              <a:gd name="connsiteX2" fmla="*/ 7590149 w 7590149"/>
              <a:gd name="connsiteY2" fmla="*/ 4078776 h 4078776"/>
              <a:gd name="connsiteX3" fmla="*/ 0 w 7590149"/>
              <a:gd name="connsiteY3" fmla="*/ 4078776 h 4078776"/>
              <a:gd name="connsiteX4" fmla="*/ 0 w 7590149"/>
              <a:gd name="connsiteY4" fmla="*/ 0 h 4078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0149" h="4078776">
                <a:moveTo>
                  <a:pt x="0" y="0"/>
                </a:moveTo>
                <a:lnTo>
                  <a:pt x="7590149" y="0"/>
                </a:lnTo>
                <a:lnTo>
                  <a:pt x="7590149" y="4078776"/>
                </a:lnTo>
                <a:lnTo>
                  <a:pt x="0" y="4078776"/>
                </a:lnTo>
                <a:lnTo>
                  <a:pt x="0" y="0"/>
                </a:lnTo>
                <a:close/>
              </a:path>
            </a:pathLst>
          </a:custGeom>
          <a:solidFill>
            <a:srgbClr val="D77829"/>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99568" tIns="760958" rIns="99568" bIns="99568" numCol="1" spcCol="1270" anchor="t" anchorCtr="0">
            <a:noAutofit/>
          </a:bodyPr>
          <a:lstStyle/>
          <a:p>
            <a:pPr marL="0" lvl="1" algn="ctr" defTabSz="622300" rtl="1">
              <a:lnSpc>
                <a:spcPct val="90000"/>
              </a:lnSpc>
              <a:spcBef>
                <a:spcPct val="0"/>
              </a:spcBef>
              <a:spcAft>
                <a:spcPct val="15000"/>
              </a:spcAft>
            </a:pPr>
            <a:endParaRPr lang="ar-EG" sz="1400" kern="1200" dirty="0" smtClean="0">
              <a:solidFill>
                <a:srgbClr val="0070C0"/>
              </a:solidFill>
              <a:latin typeface="Calibri" panose="020F0502020204030204"/>
              <a:ea typeface="+mn-ea"/>
              <a:cs typeface="Arial" panose="020B0604020202020204" pitchFamily="34" charset="0"/>
            </a:endParaRPr>
          </a:p>
          <a:p>
            <a:pPr marL="114300" lvl="1" indent="-114300" algn="ctr" defTabSz="622300" rtl="1">
              <a:lnSpc>
                <a:spcPct val="90000"/>
              </a:lnSpc>
              <a:spcBef>
                <a:spcPct val="0"/>
              </a:spcBef>
              <a:spcAft>
                <a:spcPct val="15000"/>
              </a:spcAft>
              <a:buChar char="••"/>
            </a:pPr>
            <a:endParaRPr lang="ar-EG" sz="1400" kern="1200" dirty="0" smtClean="0">
              <a:solidFill>
                <a:srgbClr val="0070C0"/>
              </a:solidFill>
              <a:latin typeface="Calibri" panose="020F0502020204030204"/>
              <a:ea typeface="+mn-ea"/>
              <a:cs typeface="Arial" panose="020B0604020202020204" pitchFamily="34" charset="0"/>
            </a:endParaRPr>
          </a:p>
          <a:p>
            <a:pPr marL="228600" lvl="1" indent="-228600" algn="ctr" defTabSz="1066800" rtl="1">
              <a:lnSpc>
                <a:spcPct val="90000"/>
              </a:lnSpc>
              <a:spcBef>
                <a:spcPct val="0"/>
              </a:spcBef>
              <a:spcAft>
                <a:spcPct val="15000"/>
              </a:spcAft>
              <a:buChar char="••"/>
            </a:pPr>
            <a:r>
              <a:rPr lang="ar-EG" sz="2400" b="1" kern="1200" dirty="0" smtClean="0">
                <a:solidFill>
                  <a:srgbClr val="FFFF00"/>
                </a:solidFill>
                <a:latin typeface="Calibri" panose="020F0502020204030204"/>
                <a:ea typeface="+mn-ea"/>
                <a:cs typeface="Arial" panose="020B0604020202020204" pitchFamily="34" charset="0"/>
              </a:rPr>
              <a:t>للاستعداد للبدء في المشروع يجب أن تكون قد وضعت استعدادك للاتي : </a:t>
            </a:r>
            <a:endParaRPr lang="ar-EG" sz="1400" kern="1200" dirty="0" smtClean="0">
              <a:solidFill>
                <a:srgbClr val="FFFF00"/>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متابعة فريق العمل بصفة دائمة.</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التأكد من عدم وجود مشاكل تعطل سير المشروع. </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تنفيذ كل فرد للمهام المطلوبة منه.</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متابعة تطبيق معايير الجودة الموضوعة.</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6" name="Rectangle 5"/>
          <p:cNvSpPr/>
          <p:nvPr/>
        </p:nvSpPr>
        <p:spPr>
          <a:xfrm>
            <a:off x="301785" y="1130496"/>
            <a:ext cx="1725636" cy="1725636"/>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3361820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barn(inVertical)">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barn(inVertical)">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barn(inVertical)">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barn(inVertical)">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3600" b="1"/>
              <a:t>فرص الأعمال </a:t>
            </a:r>
            <a:endParaRPr lang="en-US" sz="3600"/>
          </a:p>
        </p:txBody>
      </p:sp>
    </p:spTree>
    <p:extLst>
      <p:ext uri="{BB962C8B-B14F-4D97-AF65-F5344CB8AC3E}">
        <p14:creationId xmlns:p14="http://schemas.microsoft.com/office/powerpoint/2010/main" val="1207669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تحديد فرص الأعمال</a:t>
            </a:r>
          </a:p>
        </p:txBody>
      </p:sp>
      <p:graphicFrame>
        <p:nvGraphicFramePr>
          <p:cNvPr id="2" name="Diagram 1"/>
          <p:cNvGraphicFramePr/>
          <p:nvPr>
            <p:extLst>
              <p:ext uri="{D42A27DB-BD31-4B8C-83A1-F6EECF244321}">
                <p14:modId xmlns:p14="http://schemas.microsoft.com/office/powerpoint/2010/main" val="1812445197"/>
              </p:ext>
            </p:extLst>
          </p:nvPr>
        </p:nvGraphicFramePr>
        <p:xfrm>
          <a:off x="179512" y="1124744"/>
          <a:ext cx="8784976" cy="5112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3793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ماهى فرص الأعمال؟</a:t>
            </a:r>
          </a:p>
        </p:txBody>
      </p:sp>
      <p:graphicFrame>
        <p:nvGraphicFramePr>
          <p:cNvPr id="2" name="Diagram 1"/>
          <p:cNvGraphicFramePr/>
          <p:nvPr>
            <p:extLst>
              <p:ext uri="{D42A27DB-BD31-4B8C-83A1-F6EECF244321}">
                <p14:modId xmlns:p14="http://schemas.microsoft.com/office/powerpoint/2010/main" val="3498852291"/>
              </p:ext>
            </p:extLst>
          </p:nvPr>
        </p:nvGraphicFramePr>
        <p:xfrm>
          <a:off x="179512" y="1052736"/>
          <a:ext cx="8712968"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08457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ميزات فرص الأعمال الجيدة </a:t>
            </a:r>
          </a:p>
        </p:txBody>
      </p:sp>
      <p:sp>
        <p:nvSpPr>
          <p:cNvPr id="4" name="Freeform 3"/>
          <p:cNvSpPr/>
          <p:nvPr/>
        </p:nvSpPr>
        <p:spPr>
          <a:xfrm>
            <a:off x="185449" y="2276872"/>
            <a:ext cx="2564512" cy="2099194"/>
          </a:xfrm>
          <a:custGeom>
            <a:avLst/>
            <a:gdLst>
              <a:gd name="connsiteX0" fmla="*/ 153148 w 2564512"/>
              <a:gd name="connsiteY0" fmla="*/ 0 h 1914354"/>
              <a:gd name="connsiteX1" fmla="*/ 2411364 w 2564512"/>
              <a:gd name="connsiteY1" fmla="*/ 0 h 1914354"/>
              <a:gd name="connsiteX2" fmla="*/ 2564512 w 2564512"/>
              <a:gd name="connsiteY2" fmla="*/ 153148 h 1914354"/>
              <a:gd name="connsiteX3" fmla="*/ 2564512 w 2564512"/>
              <a:gd name="connsiteY3" fmla="*/ 1914354 h 1914354"/>
              <a:gd name="connsiteX4" fmla="*/ 2564512 w 2564512"/>
              <a:gd name="connsiteY4" fmla="*/ 1914354 h 1914354"/>
              <a:gd name="connsiteX5" fmla="*/ 0 w 2564512"/>
              <a:gd name="connsiteY5" fmla="*/ 1914354 h 1914354"/>
              <a:gd name="connsiteX6" fmla="*/ 0 w 2564512"/>
              <a:gd name="connsiteY6" fmla="*/ 1914354 h 1914354"/>
              <a:gd name="connsiteX7" fmla="*/ 0 w 2564512"/>
              <a:gd name="connsiteY7" fmla="*/ 153148 h 1914354"/>
              <a:gd name="connsiteX8" fmla="*/ 153148 w 2564512"/>
              <a:gd name="connsiteY8" fmla="*/ 0 h 191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512" h="1914354">
                <a:moveTo>
                  <a:pt x="153148" y="0"/>
                </a:moveTo>
                <a:lnTo>
                  <a:pt x="2411364" y="0"/>
                </a:lnTo>
                <a:cubicBezTo>
                  <a:pt x="2495945" y="0"/>
                  <a:pt x="2564512" y="68567"/>
                  <a:pt x="2564512" y="153148"/>
                </a:cubicBezTo>
                <a:lnTo>
                  <a:pt x="2564512" y="1914354"/>
                </a:lnTo>
                <a:lnTo>
                  <a:pt x="2564512" y="1914354"/>
                </a:lnTo>
                <a:lnTo>
                  <a:pt x="0" y="1914354"/>
                </a:lnTo>
                <a:lnTo>
                  <a:pt x="0" y="1914354"/>
                </a:lnTo>
                <a:lnTo>
                  <a:pt x="0" y="153148"/>
                </a:lnTo>
                <a:cubicBezTo>
                  <a:pt x="0" y="68567"/>
                  <a:pt x="68567" y="0"/>
                  <a:pt x="153148"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336" tIns="136296" rIns="75336"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أى الاستجابة لحاجات أو متطلبات لم يتم تلبيتها ، لزبائن يتمتعون بقدرة الشراء ويرغبون بممارسة هذا الخيار .</a:t>
            </a:r>
            <a:endParaRPr lang="ar-EG" sz="2400" kern="1200" dirty="0"/>
          </a:p>
        </p:txBody>
      </p:sp>
      <p:sp>
        <p:nvSpPr>
          <p:cNvPr id="5" name="Freeform 4"/>
          <p:cNvSpPr/>
          <p:nvPr/>
        </p:nvSpPr>
        <p:spPr>
          <a:xfrm>
            <a:off x="185449" y="4376066"/>
            <a:ext cx="2564512" cy="823172"/>
          </a:xfrm>
          <a:custGeom>
            <a:avLst/>
            <a:gdLst>
              <a:gd name="connsiteX0" fmla="*/ 0 w 2564512"/>
              <a:gd name="connsiteY0" fmla="*/ 0 h 823172"/>
              <a:gd name="connsiteX1" fmla="*/ 2564512 w 2564512"/>
              <a:gd name="connsiteY1" fmla="*/ 0 h 823172"/>
              <a:gd name="connsiteX2" fmla="*/ 2564512 w 2564512"/>
              <a:gd name="connsiteY2" fmla="*/ 823172 h 823172"/>
              <a:gd name="connsiteX3" fmla="*/ 0 w 2564512"/>
              <a:gd name="connsiteY3" fmla="*/ 823172 h 823172"/>
              <a:gd name="connsiteX4" fmla="*/ 0 w 2564512"/>
              <a:gd name="connsiteY4" fmla="*/ 0 h 823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4512" h="823172">
                <a:moveTo>
                  <a:pt x="0" y="0"/>
                </a:moveTo>
                <a:lnTo>
                  <a:pt x="2564512" y="0"/>
                </a:lnTo>
                <a:lnTo>
                  <a:pt x="2564512" y="823172"/>
                </a:lnTo>
                <a:lnTo>
                  <a:pt x="0" y="823172"/>
                </a:lnTo>
                <a:lnTo>
                  <a:pt x="0" y="0"/>
                </a:lnTo>
                <a:close/>
              </a:path>
            </a:pathLst>
          </a:custGeom>
          <a:solidFill>
            <a:srgbClr val="D77829"/>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788997" bIns="0" numCol="1" spcCol="1270" anchor="ctr" anchorCtr="0">
            <a:noAutofit/>
          </a:bodyPr>
          <a:lstStyle/>
          <a:p>
            <a:pPr lvl="0" algn="ctr" defTabSz="1066800" rtl="1">
              <a:lnSpc>
                <a:spcPct val="90000"/>
              </a:lnSpc>
              <a:spcBef>
                <a:spcPct val="0"/>
              </a:spcBef>
              <a:spcAft>
                <a:spcPct val="35000"/>
              </a:spcAft>
            </a:pPr>
            <a:r>
              <a:rPr lang="ar-EG" sz="2400" b="1" kern="1200" dirty="0" smtClean="0"/>
              <a:t>الطلب الفعلى</a:t>
            </a:r>
            <a:endParaRPr lang="ar-EG" sz="2400" b="1" kern="1200" dirty="0"/>
          </a:p>
        </p:txBody>
      </p:sp>
      <p:sp>
        <p:nvSpPr>
          <p:cNvPr id="6" name="Oval 5"/>
          <p:cNvSpPr/>
          <p:nvPr/>
        </p:nvSpPr>
        <p:spPr>
          <a:xfrm>
            <a:off x="2063990" y="4506820"/>
            <a:ext cx="897579" cy="897579"/>
          </a:xfrm>
          <a:prstGeom prst="ellipse">
            <a:avLst/>
          </a:prstGeom>
          <a:blipFill rotWithShape="1">
            <a:blip r:embed="rId2"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3183939" y="2276872"/>
            <a:ext cx="2564512" cy="2099194"/>
          </a:xfrm>
          <a:custGeom>
            <a:avLst/>
            <a:gdLst>
              <a:gd name="connsiteX0" fmla="*/ 153148 w 2564512"/>
              <a:gd name="connsiteY0" fmla="*/ 0 h 1914354"/>
              <a:gd name="connsiteX1" fmla="*/ 2411364 w 2564512"/>
              <a:gd name="connsiteY1" fmla="*/ 0 h 1914354"/>
              <a:gd name="connsiteX2" fmla="*/ 2564512 w 2564512"/>
              <a:gd name="connsiteY2" fmla="*/ 153148 h 1914354"/>
              <a:gd name="connsiteX3" fmla="*/ 2564512 w 2564512"/>
              <a:gd name="connsiteY3" fmla="*/ 1914354 h 1914354"/>
              <a:gd name="connsiteX4" fmla="*/ 2564512 w 2564512"/>
              <a:gd name="connsiteY4" fmla="*/ 1914354 h 1914354"/>
              <a:gd name="connsiteX5" fmla="*/ 0 w 2564512"/>
              <a:gd name="connsiteY5" fmla="*/ 1914354 h 1914354"/>
              <a:gd name="connsiteX6" fmla="*/ 0 w 2564512"/>
              <a:gd name="connsiteY6" fmla="*/ 1914354 h 1914354"/>
              <a:gd name="connsiteX7" fmla="*/ 0 w 2564512"/>
              <a:gd name="connsiteY7" fmla="*/ 153148 h 1914354"/>
              <a:gd name="connsiteX8" fmla="*/ 153148 w 2564512"/>
              <a:gd name="connsiteY8" fmla="*/ 0 h 191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512" h="1914354">
                <a:moveTo>
                  <a:pt x="153148" y="0"/>
                </a:moveTo>
                <a:lnTo>
                  <a:pt x="2411364" y="0"/>
                </a:lnTo>
                <a:cubicBezTo>
                  <a:pt x="2495945" y="0"/>
                  <a:pt x="2564512" y="68567"/>
                  <a:pt x="2564512" y="153148"/>
                </a:cubicBezTo>
                <a:lnTo>
                  <a:pt x="2564512" y="1914354"/>
                </a:lnTo>
                <a:lnTo>
                  <a:pt x="2564512" y="1914354"/>
                </a:lnTo>
                <a:lnTo>
                  <a:pt x="0" y="1914354"/>
                </a:lnTo>
                <a:lnTo>
                  <a:pt x="0" y="1914354"/>
                </a:lnTo>
                <a:lnTo>
                  <a:pt x="0" y="153148"/>
                </a:lnTo>
                <a:cubicBezTo>
                  <a:pt x="0" y="68567"/>
                  <a:pt x="68567" y="0"/>
                  <a:pt x="153148"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336" tIns="136296" rIns="75336"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أى تأمين عائدات أو مكافأت مستمرة ، ومناسبة فى توقيتها ، ومقبولة بالنسبة للمخاطر والجهود المطلوبة .</a:t>
            </a:r>
            <a:endParaRPr lang="ar-EG" sz="2400" kern="1200" dirty="0"/>
          </a:p>
        </p:txBody>
      </p:sp>
      <p:sp>
        <p:nvSpPr>
          <p:cNvPr id="8" name="Freeform 7"/>
          <p:cNvSpPr/>
          <p:nvPr/>
        </p:nvSpPr>
        <p:spPr>
          <a:xfrm>
            <a:off x="3183939" y="4376066"/>
            <a:ext cx="2564512" cy="823172"/>
          </a:xfrm>
          <a:custGeom>
            <a:avLst/>
            <a:gdLst>
              <a:gd name="connsiteX0" fmla="*/ 0 w 2564512"/>
              <a:gd name="connsiteY0" fmla="*/ 0 h 823172"/>
              <a:gd name="connsiteX1" fmla="*/ 2564512 w 2564512"/>
              <a:gd name="connsiteY1" fmla="*/ 0 h 823172"/>
              <a:gd name="connsiteX2" fmla="*/ 2564512 w 2564512"/>
              <a:gd name="connsiteY2" fmla="*/ 823172 h 823172"/>
              <a:gd name="connsiteX3" fmla="*/ 0 w 2564512"/>
              <a:gd name="connsiteY3" fmla="*/ 823172 h 823172"/>
              <a:gd name="connsiteX4" fmla="*/ 0 w 2564512"/>
              <a:gd name="connsiteY4" fmla="*/ 0 h 823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4512" h="823172">
                <a:moveTo>
                  <a:pt x="0" y="0"/>
                </a:moveTo>
                <a:lnTo>
                  <a:pt x="2564512" y="0"/>
                </a:lnTo>
                <a:lnTo>
                  <a:pt x="2564512" y="823172"/>
                </a:lnTo>
                <a:lnTo>
                  <a:pt x="0" y="823172"/>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788997" bIns="0" numCol="1" spcCol="1270" anchor="ctr" anchorCtr="0">
            <a:noAutofit/>
          </a:bodyPr>
          <a:lstStyle/>
          <a:p>
            <a:pPr lvl="0" algn="ctr" defTabSz="1066800" rtl="1">
              <a:lnSpc>
                <a:spcPct val="90000"/>
              </a:lnSpc>
              <a:spcBef>
                <a:spcPct val="0"/>
              </a:spcBef>
              <a:spcAft>
                <a:spcPct val="35000"/>
              </a:spcAft>
            </a:pPr>
            <a:r>
              <a:rPr lang="ar-EG" sz="2400" b="1" kern="1200" dirty="0" smtClean="0"/>
              <a:t>عائدات الاستثمارات  </a:t>
            </a:r>
            <a:endParaRPr lang="ar-EG" sz="2400" b="1" kern="1200" dirty="0"/>
          </a:p>
        </p:txBody>
      </p:sp>
      <p:sp>
        <p:nvSpPr>
          <p:cNvPr id="9" name="Oval 8"/>
          <p:cNvSpPr/>
          <p:nvPr/>
        </p:nvSpPr>
        <p:spPr>
          <a:xfrm>
            <a:off x="5062480" y="4506820"/>
            <a:ext cx="897579" cy="897579"/>
          </a:xfrm>
          <a:prstGeom prst="ellipse">
            <a:avLst/>
          </a:prstGeom>
          <a:blipFill rotWithShape="1">
            <a:blip r:embed="rId3"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10" name="Freeform 9"/>
          <p:cNvSpPr/>
          <p:nvPr/>
        </p:nvSpPr>
        <p:spPr>
          <a:xfrm>
            <a:off x="6182429" y="2276872"/>
            <a:ext cx="2564512" cy="2099194"/>
          </a:xfrm>
          <a:custGeom>
            <a:avLst/>
            <a:gdLst>
              <a:gd name="connsiteX0" fmla="*/ 153148 w 2564512"/>
              <a:gd name="connsiteY0" fmla="*/ 0 h 1914354"/>
              <a:gd name="connsiteX1" fmla="*/ 2411364 w 2564512"/>
              <a:gd name="connsiteY1" fmla="*/ 0 h 1914354"/>
              <a:gd name="connsiteX2" fmla="*/ 2564512 w 2564512"/>
              <a:gd name="connsiteY2" fmla="*/ 153148 h 1914354"/>
              <a:gd name="connsiteX3" fmla="*/ 2564512 w 2564512"/>
              <a:gd name="connsiteY3" fmla="*/ 1914354 h 1914354"/>
              <a:gd name="connsiteX4" fmla="*/ 2564512 w 2564512"/>
              <a:gd name="connsiteY4" fmla="*/ 1914354 h 1914354"/>
              <a:gd name="connsiteX5" fmla="*/ 0 w 2564512"/>
              <a:gd name="connsiteY5" fmla="*/ 1914354 h 1914354"/>
              <a:gd name="connsiteX6" fmla="*/ 0 w 2564512"/>
              <a:gd name="connsiteY6" fmla="*/ 1914354 h 1914354"/>
              <a:gd name="connsiteX7" fmla="*/ 0 w 2564512"/>
              <a:gd name="connsiteY7" fmla="*/ 153148 h 1914354"/>
              <a:gd name="connsiteX8" fmla="*/ 153148 w 2564512"/>
              <a:gd name="connsiteY8" fmla="*/ 0 h 191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512" h="1914354">
                <a:moveTo>
                  <a:pt x="153148" y="0"/>
                </a:moveTo>
                <a:lnTo>
                  <a:pt x="2411364" y="0"/>
                </a:lnTo>
                <a:cubicBezTo>
                  <a:pt x="2495945" y="0"/>
                  <a:pt x="2564512" y="68567"/>
                  <a:pt x="2564512" y="153148"/>
                </a:cubicBezTo>
                <a:lnTo>
                  <a:pt x="2564512" y="1914354"/>
                </a:lnTo>
                <a:lnTo>
                  <a:pt x="2564512" y="1914354"/>
                </a:lnTo>
                <a:lnTo>
                  <a:pt x="0" y="1914354"/>
                </a:lnTo>
                <a:lnTo>
                  <a:pt x="0" y="1914354"/>
                </a:lnTo>
                <a:lnTo>
                  <a:pt x="0" y="153148"/>
                </a:lnTo>
                <a:cubicBezTo>
                  <a:pt x="0" y="68567"/>
                  <a:pt x="68567" y="0"/>
                  <a:pt x="153148"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336" tIns="136296" rIns="75336"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أى مساوية للمنتجات أو الخدمات المتوفرة الأخرى ، أو أفضل منها ، من وجهة نظر الزبون .</a:t>
            </a:r>
            <a:endParaRPr lang="ar-EG" sz="2400" kern="1200" dirty="0"/>
          </a:p>
        </p:txBody>
      </p:sp>
      <p:sp>
        <p:nvSpPr>
          <p:cNvPr id="11" name="Freeform 10"/>
          <p:cNvSpPr/>
          <p:nvPr/>
        </p:nvSpPr>
        <p:spPr>
          <a:xfrm>
            <a:off x="6182429" y="4376066"/>
            <a:ext cx="2564512" cy="823172"/>
          </a:xfrm>
          <a:custGeom>
            <a:avLst/>
            <a:gdLst>
              <a:gd name="connsiteX0" fmla="*/ 0 w 2564512"/>
              <a:gd name="connsiteY0" fmla="*/ 0 h 823172"/>
              <a:gd name="connsiteX1" fmla="*/ 2564512 w 2564512"/>
              <a:gd name="connsiteY1" fmla="*/ 0 h 823172"/>
              <a:gd name="connsiteX2" fmla="*/ 2564512 w 2564512"/>
              <a:gd name="connsiteY2" fmla="*/ 823172 h 823172"/>
              <a:gd name="connsiteX3" fmla="*/ 0 w 2564512"/>
              <a:gd name="connsiteY3" fmla="*/ 823172 h 823172"/>
              <a:gd name="connsiteX4" fmla="*/ 0 w 2564512"/>
              <a:gd name="connsiteY4" fmla="*/ 0 h 823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4512" h="823172">
                <a:moveTo>
                  <a:pt x="0" y="0"/>
                </a:moveTo>
                <a:lnTo>
                  <a:pt x="2564512" y="0"/>
                </a:lnTo>
                <a:lnTo>
                  <a:pt x="2564512" y="823172"/>
                </a:lnTo>
                <a:lnTo>
                  <a:pt x="0" y="823172"/>
                </a:lnTo>
                <a:lnTo>
                  <a:pt x="0" y="0"/>
                </a:lnTo>
                <a:close/>
              </a:path>
            </a:pathLst>
          </a:cu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788997" bIns="0" numCol="1" spcCol="1270" anchor="ctr" anchorCtr="0">
            <a:noAutofit/>
          </a:bodyPr>
          <a:lstStyle/>
          <a:p>
            <a:pPr lvl="0" algn="ctr" defTabSz="1066800" rtl="1">
              <a:lnSpc>
                <a:spcPct val="90000"/>
              </a:lnSpc>
              <a:spcBef>
                <a:spcPct val="0"/>
              </a:spcBef>
              <a:spcAft>
                <a:spcPct val="35000"/>
              </a:spcAft>
            </a:pPr>
            <a:r>
              <a:rPr lang="ar-EG" sz="2400" b="1" kern="1200" dirty="0" smtClean="0"/>
              <a:t>أن تكون تنافسية</a:t>
            </a:r>
            <a:endParaRPr lang="ar-EG" sz="2400" b="1" kern="1200" dirty="0"/>
          </a:p>
        </p:txBody>
      </p:sp>
      <p:sp>
        <p:nvSpPr>
          <p:cNvPr id="12" name="Oval 11"/>
          <p:cNvSpPr/>
          <p:nvPr/>
        </p:nvSpPr>
        <p:spPr>
          <a:xfrm>
            <a:off x="8060970" y="4506820"/>
            <a:ext cx="897579" cy="897579"/>
          </a:xfrm>
          <a:prstGeom prst="ellipse">
            <a:avLst/>
          </a:prstGeom>
          <a:blipFill rotWithShape="1">
            <a:blip r:embed="rId4"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3043250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par>
                                <p:cTn id="8" presetID="16" presetClass="entr" presetSubtype="21"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arn(inVertic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circle(in)">
                                      <p:cBhvr>
                                        <p:cTn id="15" dur="20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circle(in)">
                                      <p:cBhvr>
                                        <p:cTn id="28" dur="20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barn(inVertical)">
                                      <p:cBhvr>
                                        <p:cTn id="33" dur="500"/>
                                        <p:tgtEl>
                                          <p:spTgt spid="5"/>
                                        </p:tgtEl>
                                      </p:cBhvr>
                                    </p:animEffect>
                                  </p:childTnLst>
                                </p:cTn>
                              </p:par>
                              <p:par>
                                <p:cTn id="34" presetID="16" presetClass="entr" presetSubtype="21" fill="hold"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barn(inVertical)">
                                      <p:cBhvr>
                                        <p:cTn id="36" dur="500"/>
                                        <p:tgtEl>
                                          <p:spTgt spid="6"/>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circle(in)">
                                      <p:cBhvr>
                                        <p:cTn id="41"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10" grpId="0" animBg="1"/>
      <p:bldP spid="11"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ميزات فرص الأعمال الجيدة </a:t>
            </a:r>
          </a:p>
        </p:txBody>
      </p:sp>
      <p:sp>
        <p:nvSpPr>
          <p:cNvPr id="4" name="Freeform 3"/>
          <p:cNvSpPr/>
          <p:nvPr/>
        </p:nvSpPr>
        <p:spPr>
          <a:xfrm>
            <a:off x="1120495" y="1702373"/>
            <a:ext cx="3197725" cy="2387034"/>
          </a:xfrm>
          <a:custGeom>
            <a:avLst/>
            <a:gdLst>
              <a:gd name="connsiteX0" fmla="*/ 190963 w 3197725"/>
              <a:gd name="connsiteY0" fmla="*/ 0 h 2387034"/>
              <a:gd name="connsiteX1" fmla="*/ 3006762 w 3197725"/>
              <a:gd name="connsiteY1" fmla="*/ 0 h 2387034"/>
              <a:gd name="connsiteX2" fmla="*/ 3197725 w 3197725"/>
              <a:gd name="connsiteY2" fmla="*/ 190963 h 2387034"/>
              <a:gd name="connsiteX3" fmla="*/ 3197725 w 3197725"/>
              <a:gd name="connsiteY3" fmla="*/ 2387034 h 2387034"/>
              <a:gd name="connsiteX4" fmla="*/ 3197725 w 3197725"/>
              <a:gd name="connsiteY4" fmla="*/ 2387034 h 2387034"/>
              <a:gd name="connsiteX5" fmla="*/ 0 w 3197725"/>
              <a:gd name="connsiteY5" fmla="*/ 2387034 h 2387034"/>
              <a:gd name="connsiteX6" fmla="*/ 0 w 3197725"/>
              <a:gd name="connsiteY6" fmla="*/ 2387034 h 2387034"/>
              <a:gd name="connsiteX7" fmla="*/ 0 w 3197725"/>
              <a:gd name="connsiteY7" fmla="*/ 190963 h 2387034"/>
              <a:gd name="connsiteX8" fmla="*/ 190963 w 3197725"/>
              <a:gd name="connsiteY8" fmla="*/ 0 h 238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7725" h="2387034">
                <a:moveTo>
                  <a:pt x="190963" y="0"/>
                </a:moveTo>
                <a:lnTo>
                  <a:pt x="3006762" y="0"/>
                </a:lnTo>
                <a:cubicBezTo>
                  <a:pt x="3112228" y="0"/>
                  <a:pt x="3197725" y="85497"/>
                  <a:pt x="3197725" y="190963"/>
                </a:cubicBezTo>
                <a:lnTo>
                  <a:pt x="3197725" y="2387034"/>
                </a:lnTo>
                <a:lnTo>
                  <a:pt x="3197725" y="2387034"/>
                </a:lnTo>
                <a:lnTo>
                  <a:pt x="0" y="2387034"/>
                </a:lnTo>
                <a:lnTo>
                  <a:pt x="0" y="2387034"/>
                </a:lnTo>
                <a:lnTo>
                  <a:pt x="0" y="190963"/>
                </a:lnTo>
                <a:cubicBezTo>
                  <a:pt x="0" y="85497"/>
                  <a:pt x="85497" y="0"/>
                  <a:pt x="190963"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6411" tIns="147371" rIns="86411" bIns="30480"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smtClean="0"/>
          </a:p>
          <a:p>
            <a:pPr marL="228600" lvl="1" indent="-228600" algn="justLow" defTabSz="1066800" rtl="1">
              <a:lnSpc>
                <a:spcPct val="90000"/>
              </a:lnSpc>
              <a:spcBef>
                <a:spcPct val="0"/>
              </a:spcBef>
              <a:spcAft>
                <a:spcPct val="15000"/>
              </a:spcAft>
              <a:buChar char="••"/>
            </a:pPr>
            <a:r>
              <a:rPr lang="ar-EG" sz="2400" kern="1200" dirty="0" smtClean="0"/>
              <a:t>أى أن تلبية أهداف وتطلعات الشخص أو المنظمة التى تخوض المخاطر. </a:t>
            </a:r>
            <a:endParaRPr lang="ar-EG" sz="2400" kern="1200" dirty="0"/>
          </a:p>
        </p:txBody>
      </p:sp>
      <p:sp>
        <p:nvSpPr>
          <p:cNvPr id="5" name="Freeform 4"/>
          <p:cNvSpPr/>
          <p:nvPr/>
        </p:nvSpPr>
        <p:spPr>
          <a:xfrm>
            <a:off x="1120495" y="4089408"/>
            <a:ext cx="3197725" cy="1026425"/>
          </a:xfrm>
          <a:custGeom>
            <a:avLst/>
            <a:gdLst>
              <a:gd name="connsiteX0" fmla="*/ 0 w 3197725"/>
              <a:gd name="connsiteY0" fmla="*/ 0 h 1026425"/>
              <a:gd name="connsiteX1" fmla="*/ 3197725 w 3197725"/>
              <a:gd name="connsiteY1" fmla="*/ 0 h 1026425"/>
              <a:gd name="connsiteX2" fmla="*/ 3197725 w 3197725"/>
              <a:gd name="connsiteY2" fmla="*/ 1026425 h 1026425"/>
              <a:gd name="connsiteX3" fmla="*/ 0 w 3197725"/>
              <a:gd name="connsiteY3" fmla="*/ 1026425 h 1026425"/>
              <a:gd name="connsiteX4" fmla="*/ 0 w 3197725"/>
              <a:gd name="connsiteY4" fmla="*/ 0 h 10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725" h="1026425">
                <a:moveTo>
                  <a:pt x="0" y="0"/>
                </a:moveTo>
                <a:lnTo>
                  <a:pt x="3197725" y="0"/>
                </a:lnTo>
                <a:lnTo>
                  <a:pt x="3197725" y="1026425"/>
                </a:lnTo>
                <a:lnTo>
                  <a:pt x="0" y="1026425"/>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976286" bIns="0" numCol="1" spcCol="1270" anchor="ctr" anchorCtr="0">
            <a:noAutofit/>
          </a:bodyPr>
          <a:lstStyle/>
          <a:p>
            <a:pPr lvl="0" algn="ctr" defTabSz="1066800" rtl="1">
              <a:lnSpc>
                <a:spcPct val="90000"/>
              </a:lnSpc>
              <a:spcBef>
                <a:spcPct val="0"/>
              </a:spcBef>
              <a:spcAft>
                <a:spcPct val="35000"/>
              </a:spcAft>
            </a:pPr>
            <a:r>
              <a:rPr lang="ar-EG" sz="2400" b="1" kern="1200" dirty="0" smtClean="0"/>
              <a:t>تلبية الاهداف</a:t>
            </a:r>
            <a:endParaRPr lang="ar-EG" sz="2400" b="1" kern="1200" dirty="0"/>
          </a:p>
        </p:txBody>
      </p:sp>
      <p:sp>
        <p:nvSpPr>
          <p:cNvPr id="6" name="Oval 5"/>
          <p:cNvSpPr/>
          <p:nvPr/>
        </p:nvSpPr>
        <p:spPr>
          <a:xfrm>
            <a:off x="3462874" y="4252446"/>
            <a:ext cx="1119204" cy="1119204"/>
          </a:xfrm>
          <a:prstGeom prst="ellipse">
            <a:avLst/>
          </a:prstGeom>
          <a:blipFill rotWithShape="1">
            <a:blip r:embed="rId2"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4859353" y="1702373"/>
            <a:ext cx="3197725" cy="2387034"/>
          </a:xfrm>
          <a:custGeom>
            <a:avLst/>
            <a:gdLst>
              <a:gd name="connsiteX0" fmla="*/ 190963 w 3197725"/>
              <a:gd name="connsiteY0" fmla="*/ 0 h 2387034"/>
              <a:gd name="connsiteX1" fmla="*/ 3006762 w 3197725"/>
              <a:gd name="connsiteY1" fmla="*/ 0 h 2387034"/>
              <a:gd name="connsiteX2" fmla="*/ 3197725 w 3197725"/>
              <a:gd name="connsiteY2" fmla="*/ 190963 h 2387034"/>
              <a:gd name="connsiteX3" fmla="*/ 3197725 w 3197725"/>
              <a:gd name="connsiteY3" fmla="*/ 2387034 h 2387034"/>
              <a:gd name="connsiteX4" fmla="*/ 3197725 w 3197725"/>
              <a:gd name="connsiteY4" fmla="*/ 2387034 h 2387034"/>
              <a:gd name="connsiteX5" fmla="*/ 0 w 3197725"/>
              <a:gd name="connsiteY5" fmla="*/ 2387034 h 2387034"/>
              <a:gd name="connsiteX6" fmla="*/ 0 w 3197725"/>
              <a:gd name="connsiteY6" fmla="*/ 2387034 h 2387034"/>
              <a:gd name="connsiteX7" fmla="*/ 0 w 3197725"/>
              <a:gd name="connsiteY7" fmla="*/ 190963 h 2387034"/>
              <a:gd name="connsiteX8" fmla="*/ 190963 w 3197725"/>
              <a:gd name="connsiteY8" fmla="*/ 0 h 238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7725" h="2387034">
                <a:moveTo>
                  <a:pt x="190963" y="0"/>
                </a:moveTo>
                <a:lnTo>
                  <a:pt x="3006762" y="0"/>
                </a:lnTo>
                <a:cubicBezTo>
                  <a:pt x="3112228" y="0"/>
                  <a:pt x="3197725" y="85497"/>
                  <a:pt x="3197725" y="190963"/>
                </a:cubicBezTo>
                <a:lnTo>
                  <a:pt x="3197725" y="2387034"/>
                </a:lnTo>
                <a:lnTo>
                  <a:pt x="3197725" y="2387034"/>
                </a:lnTo>
                <a:lnTo>
                  <a:pt x="0" y="2387034"/>
                </a:lnTo>
                <a:lnTo>
                  <a:pt x="0" y="2387034"/>
                </a:lnTo>
                <a:lnTo>
                  <a:pt x="0" y="190963"/>
                </a:lnTo>
                <a:cubicBezTo>
                  <a:pt x="0" y="85497"/>
                  <a:pt x="85497" y="0"/>
                  <a:pt x="190963"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6411" tIns="147371" rIns="86411" bIns="30480"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smtClean="0"/>
          </a:p>
          <a:p>
            <a:pPr marL="228600" lvl="1" indent="-228600" algn="justLow" defTabSz="1066800" rtl="1">
              <a:lnSpc>
                <a:spcPct val="90000"/>
              </a:lnSpc>
              <a:spcBef>
                <a:spcPct val="0"/>
              </a:spcBef>
              <a:spcAft>
                <a:spcPct val="15000"/>
              </a:spcAft>
              <a:buChar char="••"/>
            </a:pPr>
            <a:r>
              <a:rPr lang="ar-EG" sz="2400" kern="1200" dirty="0" smtClean="0"/>
              <a:t>أى أن تكون بمتناول الريادى من حيث المصادر والمؤهلات والمتطلبات القانونية وغيرها .</a:t>
            </a:r>
            <a:endParaRPr lang="ar-EG" sz="2400" kern="1200" dirty="0"/>
          </a:p>
        </p:txBody>
      </p:sp>
      <p:sp>
        <p:nvSpPr>
          <p:cNvPr id="8" name="Freeform 7"/>
          <p:cNvSpPr/>
          <p:nvPr/>
        </p:nvSpPr>
        <p:spPr>
          <a:xfrm>
            <a:off x="4859353" y="4089408"/>
            <a:ext cx="3197725" cy="1026425"/>
          </a:xfrm>
          <a:custGeom>
            <a:avLst/>
            <a:gdLst>
              <a:gd name="connsiteX0" fmla="*/ 0 w 3197725"/>
              <a:gd name="connsiteY0" fmla="*/ 0 h 1026425"/>
              <a:gd name="connsiteX1" fmla="*/ 3197725 w 3197725"/>
              <a:gd name="connsiteY1" fmla="*/ 0 h 1026425"/>
              <a:gd name="connsiteX2" fmla="*/ 3197725 w 3197725"/>
              <a:gd name="connsiteY2" fmla="*/ 1026425 h 1026425"/>
              <a:gd name="connsiteX3" fmla="*/ 0 w 3197725"/>
              <a:gd name="connsiteY3" fmla="*/ 1026425 h 1026425"/>
              <a:gd name="connsiteX4" fmla="*/ 0 w 3197725"/>
              <a:gd name="connsiteY4" fmla="*/ 0 h 10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725" h="1026425">
                <a:moveTo>
                  <a:pt x="0" y="0"/>
                </a:moveTo>
                <a:lnTo>
                  <a:pt x="3197725" y="0"/>
                </a:lnTo>
                <a:lnTo>
                  <a:pt x="3197725" y="1026425"/>
                </a:lnTo>
                <a:lnTo>
                  <a:pt x="0" y="1026425"/>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976286" bIns="0" numCol="1" spcCol="1270" anchor="ctr" anchorCtr="0">
            <a:noAutofit/>
          </a:bodyPr>
          <a:lstStyle/>
          <a:p>
            <a:pPr lvl="0" algn="ctr" defTabSz="1066800" rtl="1">
              <a:lnSpc>
                <a:spcPct val="90000"/>
              </a:lnSpc>
              <a:spcBef>
                <a:spcPct val="0"/>
              </a:spcBef>
              <a:spcAft>
                <a:spcPct val="35000"/>
              </a:spcAft>
            </a:pPr>
            <a:r>
              <a:rPr lang="ar-EG" sz="2400" b="1" kern="1200" dirty="0" smtClean="0"/>
              <a:t>توفر الموارد والمؤهلات</a:t>
            </a:r>
            <a:endParaRPr lang="ar-EG" sz="2400" b="1" kern="1200" dirty="0"/>
          </a:p>
        </p:txBody>
      </p:sp>
      <p:sp>
        <p:nvSpPr>
          <p:cNvPr id="9" name="Oval 8"/>
          <p:cNvSpPr/>
          <p:nvPr/>
        </p:nvSpPr>
        <p:spPr>
          <a:xfrm>
            <a:off x="7201732" y="4252446"/>
            <a:ext cx="1119204" cy="1119204"/>
          </a:xfrm>
          <a:prstGeom prst="ellipse">
            <a:avLst/>
          </a:prstGeom>
          <a:blipFill rotWithShape="1">
            <a:blip r:embed="rId3"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611805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circle(in)">
                                      <p:cBhvr>
                                        <p:cTn id="28"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تقييم فرص الأعمال </a:t>
            </a:r>
          </a:p>
        </p:txBody>
      </p:sp>
      <p:sp>
        <p:nvSpPr>
          <p:cNvPr id="4" name="Rectangle 3"/>
          <p:cNvSpPr/>
          <p:nvPr/>
        </p:nvSpPr>
        <p:spPr>
          <a:xfrm>
            <a:off x="859474" y="2029587"/>
            <a:ext cx="5026585" cy="425899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5004043" y="2060843"/>
            <a:ext cx="3608097" cy="3888437"/>
          </a:xfrm>
          <a:custGeom>
            <a:avLst/>
            <a:gdLst>
              <a:gd name="connsiteX0" fmla="*/ 0 w 3608097"/>
              <a:gd name="connsiteY0" fmla="*/ 360810 h 3610265"/>
              <a:gd name="connsiteX1" fmla="*/ 360810 w 3608097"/>
              <a:gd name="connsiteY1" fmla="*/ 0 h 3610265"/>
              <a:gd name="connsiteX2" fmla="*/ 3247287 w 3608097"/>
              <a:gd name="connsiteY2" fmla="*/ 0 h 3610265"/>
              <a:gd name="connsiteX3" fmla="*/ 3608097 w 3608097"/>
              <a:gd name="connsiteY3" fmla="*/ 360810 h 3610265"/>
              <a:gd name="connsiteX4" fmla="*/ 3608097 w 3608097"/>
              <a:gd name="connsiteY4" fmla="*/ 3249455 h 3610265"/>
              <a:gd name="connsiteX5" fmla="*/ 3247287 w 3608097"/>
              <a:gd name="connsiteY5" fmla="*/ 3610265 h 3610265"/>
              <a:gd name="connsiteX6" fmla="*/ 360810 w 3608097"/>
              <a:gd name="connsiteY6" fmla="*/ 3610265 h 3610265"/>
              <a:gd name="connsiteX7" fmla="*/ 0 w 3608097"/>
              <a:gd name="connsiteY7" fmla="*/ 3249455 h 3610265"/>
              <a:gd name="connsiteX8" fmla="*/ 0 w 3608097"/>
              <a:gd name="connsiteY8" fmla="*/ 360810 h 361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097" h="3610265">
                <a:moveTo>
                  <a:pt x="0" y="360810"/>
                </a:moveTo>
                <a:cubicBezTo>
                  <a:pt x="0" y="161540"/>
                  <a:pt x="161540" y="0"/>
                  <a:pt x="360810" y="0"/>
                </a:cubicBezTo>
                <a:lnTo>
                  <a:pt x="3247287" y="0"/>
                </a:lnTo>
                <a:cubicBezTo>
                  <a:pt x="3446557" y="0"/>
                  <a:pt x="3608097" y="161540"/>
                  <a:pt x="3608097" y="360810"/>
                </a:cubicBezTo>
                <a:lnTo>
                  <a:pt x="3608097" y="3249455"/>
                </a:lnTo>
                <a:cubicBezTo>
                  <a:pt x="3608097" y="3448725"/>
                  <a:pt x="3446557" y="3610265"/>
                  <a:pt x="3247287" y="3610265"/>
                </a:cubicBezTo>
                <a:lnTo>
                  <a:pt x="360810" y="3610265"/>
                </a:lnTo>
                <a:cubicBezTo>
                  <a:pt x="161540" y="3610265"/>
                  <a:pt x="0" y="3448725"/>
                  <a:pt x="0" y="3249455"/>
                </a:cubicBezTo>
                <a:lnTo>
                  <a:pt x="0" y="36081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118" tIns="197118" rIns="197118" bIns="19711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وتتألف السوق فى هذا الإطار من زبائن – محتملين أو حاليين – لديهم حاجاتهم ورغباتهم ، ويتمتعون بقدرة شراء منتجك أو خدمتك المقصودة ، كما أنهم مستعدون أو ماليون لممارسة هذا الخيار. </a:t>
            </a: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وبالتالى ، تظهر كذلك الحاجة لدراسة إمكانية توفير مايريدة الزبون ، بالسعر والمكان والوقت المناسبين .</a:t>
            </a:r>
            <a:endParaRPr lang="ar-EG" sz="2400" kern="1200" dirty="0"/>
          </a:p>
        </p:txBody>
      </p:sp>
      <p:sp>
        <p:nvSpPr>
          <p:cNvPr id="6" name="Freeform 5"/>
          <p:cNvSpPr/>
          <p:nvPr/>
        </p:nvSpPr>
        <p:spPr>
          <a:xfrm>
            <a:off x="859474" y="1217488"/>
            <a:ext cx="5026585" cy="733382"/>
          </a:xfrm>
          <a:custGeom>
            <a:avLst/>
            <a:gdLst>
              <a:gd name="connsiteX0" fmla="*/ 0 w 5026585"/>
              <a:gd name="connsiteY0" fmla="*/ 0 h 733382"/>
              <a:gd name="connsiteX1" fmla="*/ 5026585 w 5026585"/>
              <a:gd name="connsiteY1" fmla="*/ 0 h 733382"/>
              <a:gd name="connsiteX2" fmla="*/ 5026585 w 5026585"/>
              <a:gd name="connsiteY2" fmla="*/ 733382 h 733382"/>
              <a:gd name="connsiteX3" fmla="*/ 0 w 5026585"/>
              <a:gd name="connsiteY3" fmla="*/ 733382 h 733382"/>
              <a:gd name="connsiteX4" fmla="*/ 0 w 5026585"/>
              <a:gd name="connsiteY4" fmla="*/ 0 h 733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6585" h="733382">
                <a:moveTo>
                  <a:pt x="0" y="0"/>
                </a:moveTo>
                <a:lnTo>
                  <a:pt x="5026585" y="0"/>
                </a:lnTo>
                <a:lnTo>
                  <a:pt x="5026585" y="733382"/>
                </a:lnTo>
                <a:lnTo>
                  <a:pt x="0" y="733382"/>
                </a:lnTo>
                <a:lnTo>
                  <a:pt x="0" y="0"/>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3350" tIns="133350" rIns="133350" bIns="133350" numCol="1" spcCol="1270" anchor="ctr" anchorCtr="0">
            <a:noAutofit/>
          </a:bodyPr>
          <a:lstStyle/>
          <a:p>
            <a:pPr lvl="0" algn="ctr" defTabSz="1555750" rtl="1">
              <a:lnSpc>
                <a:spcPct val="90000"/>
              </a:lnSpc>
              <a:spcBef>
                <a:spcPct val="0"/>
              </a:spcBef>
              <a:spcAft>
                <a:spcPct val="35000"/>
              </a:spcAft>
            </a:pPr>
            <a:r>
              <a:rPr lang="ar-EG" sz="3500" kern="1200" dirty="0" smtClean="0"/>
              <a:t>الصناعة والسوق : </a:t>
            </a:r>
            <a:endParaRPr lang="ar-EG" sz="3500" kern="1200" dirty="0"/>
          </a:p>
        </p:txBody>
      </p:sp>
    </p:spTree>
    <p:extLst>
      <p:ext uri="{BB962C8B-B14F-4D97-AF65-F5344CB8AC3E}">
        <p14:creationId xmlns:p14="http://schemas.microsoft.com/office/powerpoint/2010/main" val="93895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circle(in)">
                                      <p:cBhvr>
                                        <p:cTn id="18" dur="20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circle(in)">
                                      <p:cBhvr>
                                        <p:cTn id="23" dur="20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تقييم فرص الأعمال </a:t>
            </a:r>
          </a:p>
        </p:txBody>
      </p:sp>
      <p:sp>
        <p:nvSpPr>
          <p:cNvPr id="4" name="Rectangle 3"/>
          <p:cNvSpPr/>
          <p:nvPr/>
        </p:nvSpPr>
        <p:spPr>
          <a:xfrm>
            <a:off x="859474" y="2029587"/>
            <a:ext cx="5026585" cy="425899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5004043" y="2060843"/>
            <a:ext cx="3608097" cy="4227739"/>
          </a:xfrm>
          <a:custGeom>
            <a:avLst/>
            <a:gdLst>
              <a:gd name="connsiteX0" fmla="*/ 0 w 3608097"/>
              <a:gd name="connsiteY0" fmla="*/ 360810 h 3898285"/>
              <a:gd name="connsiteX1" fmla="*/ 360810 w 3608097"/>
              <a:gd name="connsiteY1" fmla="*/ 0 h 3898285"/>
              <a:gd name="connsiteX2" fmla="*/ 3247287 w 3608097"/>
              <a:gd name="connsiteY2" fmla="*/ 0 h 3898285"/>
              <a:gd name="connsiteX3" fmla="*/ 3608097 w 3608097"/>
              <a:gd name="connsiteY3" fmla="*/ 360810 h 3898285"/>
              <a:gd name="connsiteX4" fmla="*/ 3608097 w 3608097"/>
              <a:gd name="connsiteY4" fmla="*/ 3537475 h 3898285"/>
              <a:gd name="connsiteX5" fmla="*/ 3247287 w 3608097"/>
              <a:gd name="connsiteY5" fmla="*/ 3898285 h 3898285"/>
              <a:gd name="connsiteX6" fmla="*/ 360810 w 3608097"/>
              <a:gd name="connsiteY6" fmla="*/ 3898285 h 3898285"/>
              <a:gd name="connsiteX7" fmla="*/ 0 w 3608097"/>
              <a:gd name="connsiteY7" fmla="*/ 3537475 h 3898285"/>
              <a:gd name="connsiteX8" fmla="*/ 0 w 3608097"/>
              <a:gd name="connsiteY8" fmla="*/ 360810 h 38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097" h="3898285">
                <a:moveTo>
                  <a:pt x="0" y="360810"/>
                </a:moveTo>
                <a:cubicBezTo>
                  <a:pt x="0" y="161540"/>
                  <a:pt x="161540" y="0"/>
                  <a:pt x="360810" y="0"/>
                </a:cubicBezTo>
                <a:lnTo>
                  <a:pt x="3247287" y="0"/>
                </a:lnTo>
                <a:cubicBezTo>
                  <a:pt x="3446557" y="0"/>
                  <a:pt x="3608097" y="161540"/>
                  <a:pt x="3608097" y="360810"/>
                </a:cubicBezTo>
                <a:lnTo>
                  <a:pt x="3608097" y="3537475"/>
                </a:lnTo>
                <a:cubicBezTo>
                  <a:pt x="3608097" y="3736745"/>
                  <a:pt x="3446557" y="3898285"/>
                  <a:pt x="3247287" y="3898285"/>
                </a:cubicBezTo>
                <a:lnTo>
                  <a:pt x="360810" y="3898285"/>
                </a:lnTo>
                <a:cubicBezTo>
                  <a:pt x="161540" y="3898285"/>
                  <a:pt x="0" y="3736745"/>
                  <a:pt x="0" y="3537475"/>
                </a:cubicBezTo>
                <a:lnTo>
                  <a:pt x="0" y="36081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118" tIns="197118" rIns="197118" bIns="197118" numCol="1" spcCol="1270" anchor="ctr" anchorCtr="0">
            <a:noAutofit/>
          </a:bodyPr>
          <a:lstStyle/>
          <a:p>
            <a:pPr lvl="0" algn="justLow" defTabSz="1066800" rtl="1">
              <a:lnSpc>
                <a:spcPct val="90000"/>
              </a:lnSpc>
              <a:spcBef>
                <a:spcPct val="0"/>
              </a:spcBef>
              <a:spcAft>
                <a:spcPct val="35000"/>
              </a:spcAft>
            </a:pPr>
            <a:r>
              <a:rPr lang="ar-EG" sz="2400" kern="1200" dirty="0" smtClean="0"/>
              <a:t>يقال أن للفرض نوافذ ، أى أنها موجودة بالفعل . إلا أنها لا تبقى مفتوحة إلى الأبد . وتنمو الأسواق بمعدلات مختلفة مع الوقت ، وكلما كبر حجمها وأصبح أكثر استقرارا ، لا تبقى الظروف فيها ملائمة كسابق عهدها إذا ، التوقيت مهم ، وتقضى المسالة بتحديد طول الفترة التى ستبقى فية النافذة مفتوحة ، وإذا كان من الممكن خلق الفرصة أو انتهاز قبل أن تغلق النافذة .</a:t>
            </a:r>
            <a:endParaRPr lang="ar-EG" sz="2400" kern="1200" dirty="0"/>
          </a:p>
        </p:txBody>
      </p:sp>
      <p:sp>
        <p:nvSpPr>
          <p:cNvPr id="6" name="Freeform 5"/>
          <p:cNvSpPr/>
          <p:nvPr/>
        </p:nvSpPr>
        <p:spPr>
          <a:xfrm>
            <a:off x="859474" y="1217488"/>
            <a:ext cx="5026585" cy="733382"/>
          </a:xfrm>
          <a:custGeom>
            <a:avLst/>
            <a:gdLst>
              <a:gd name="connsiteX0" fmla="*/ 0 w 5026585"/>
              <a:gd name="connsiteY0" fmla="*/ 0 h 733382"/>
              <a:gd name="connsiteX1" fmla="*/ 5026585 w 5026585"/>
              <a:gd name="connsiteY1" fmla="*/ 0 h 733382"/>
              <a:gd name="connsiteX2" fmla="*/ 5026585 w 5026585"/>
              <a:gd name="connsiteY2" fmla="*/ 733382 h 733382"/>
              <a:gd name="connsiteX3" fmla="*/ 0 w 5026585"/>
              <a:gd name="connsiteY3" fmla="*/ 733382 h 733382"/>
              <a:gd name="connsiteX4" fmla="*/ 0 w 5026585"/>
              <a:gd name="connsiteY4" fmla="*/ 0 h 733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6585" h="733382">
                <a:moveTo>
                  <a:pt x="0" y="0"/>
                </a:moveTo>
                <a:lnTo>
                  <a:pt x="5026585" y="0"/>
                </a:lnTo>
                <a:lnTo>
                  <a:pt x="5026585" y="733382"/>
                </a:lnTo>
                <a:lnTo>
                  <a:pt x="0" y="733382"/>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3350" tIns="133350" rIns="133350" bIns="133350" numCol="1" spcCol="1270" anchor="ctr" anchorCtr="0">
            <a:noAutofit/>
          </a:bodyPr>
          <a:lstStyle/>
          <a:p>
            <a:pPr lvl="0" algn="ctr" defTabSz="1555750" rtl="1">
              <a:lnSpc>
                <a:spcPct val="90000"/>
              </a:lnSpc>
              <a:spcBef>
                <a:spcPct val="0"/>
              </a:spcBef>
              <a:spcAft>
                <a:spcPct val="35000"/>
              </a:spcAft>
            </a:pPr>
            <a:r>
              <a:rPr lang="ar-EG" sz="3500" kern="1200" dirty="0" smtClean="0"/>
              <a:t>مدى طول " نافذة الفرصة " :  </a:t>
            </a:r>
            <a:endParaRPr lang="ar-EG" sz="3500" kern="1200" dirty="0"/>
          </a:p>
        </p:txBody>
      </p:sp>
    </p:spTree>
    <p:extLst>
      <p:ext uri="{BB962C8B-B14F-4D97-AF65-F5344CB8AC3E}">
        <p14:creationId xmlns:p14="http://schemas.microsoft.com/office/powerpoint/2010/main" val="32922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تقييم فرص الأعمال </a:t>
            </a:r>
          </a:p>
        </p:txBody>
      </p:sp>
      <p:sp>
        <p:nvSpPr>
          <p:cNvPr id="4" name="Rectangle 3"/>
          <p:cNvSpPr/>
          <p:nvPr/>
        </p:nvSpPr>
        <p:spPr>
          <a:xfrm>
            <a:off x="859474" y="2029587"/>
            <a:ext cx="5026585" cy="425899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5004043" y="2060843"/>
            <a:ext cx="3608097" cy="3898285"/>
          </a:xfrm>
          <a:custGeom>
            <a:avLst/>
            <a:gdLst>
              <a:gd name="connsiteX0" fmla="*/ 0 w 3608097"/>
              <a:gd name="connsiteY0" fmla="*/ 360810 h 3898285"/>
              <a:gd name="connsiteX1" fmla="*/ 360810 w 3608097"/>
              <a:gd name="connsiteY1" fmla="*/ 0 h 3898285"/>
              <a:gd name="connsiteX2" fmla="*/ 3247287 w 3608097"/>
              <a:gd name="connsiteY2" fmla="*/ 0 h 3898285"/>
              <a:gd name="connsiteX3" fmla="*/ 3608097 w 3608097"/>
              <a:gd name="connsiteY3" fmla="*/ 360810 h 3898285"/>
              <a:gd name="connsiteX4" fmla="*/ 3608097 w 3608097"/>
              <a:gd name="connsiteY4" fmla="*/ 3537475 h 3898285"/>
              <a:gd name="connsiteX5" fmla="*/ 3247287 w 3608097"/>
              <a:gd name="connsiteY5" fmla="*/ 3898285 h 3898285"/>
              <a:gd name="connsiteX6" fmla="*/ 360810 w 3608097"/>
              <a:gd name="connsiteY6" fmla="*/ 3898285 h 3898285"/>
              <a:gd name="connsiteX7" fmla="*/ 0 w 3608097"/>
              <a:gd name="connsiteY7" fmla="*/ 3537475 h 3898285"/>
              <a:gd name="connsiteX8" fmla="*/ 0 w 3608097"/>
              <a:gd name="connsiteY8" fmla="*/ 360810 h 38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097" h="3898285">
                <a:moveTo>
                  <a:pt x="0" y="360810"/>
                </a:moveTo>
                <a:cubicBezTo>
                  <a:pt x="0" y="161540"/>
                  <a:pt x="161540" y="0"/>
                  <a:pt x="360810" y="0"/>
                </a:cubicBezTo>
                <a:lnTo>
                  <a:pt x="3247287" y="0"/>
                </a:lnTo>
                <a:cubicBezTo>
                  <a:pt x="3446557" y="0"/>
                  <a:pt x="3608097" y="161540"/>
                  <a:pt x="3608097" y="360810"/>
                </a:cubicBezTo>
                <a:lnTo>
                  <a:pt x="3608097" y="3537475"/>
                </a:lnTo>
                <a:cubicBezTo>
                  <a:pt x="3608097" y="3736745"/>
                  <a:pt x="3446557" y="3898285"/>
                  <a:pt x="3247287" y="3898285"/>
                </a:cubicBezTo>
                <a:lnTo>
                  <a:pt x="360810" y="3898285"/>
                </a:lnTo>
                <a:cubicBezTo>
                  <a:pt x="161540" y="3898285"/>
                  <a:pt x="0" y="3736745"/>
                  <a:pt x="0" y="3537475"/>
                </a:cubicBezTo>
                <a:lnTo>
                  <a:pt x="0" y="36081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118" tIns="197118" rIns="197118" bIns="197118" numCol="1" spcCol="1270" anchor="ctr" anchorCtr="0">
            <a:noAutofit/>
          </a:bodyPr>
          <a:lstStyle/>
          <a:p>
            <a:pPr lvl="0" algn="justLow" defTabSz="1066800" rtl="1">
              <a:lnSpc>
                <a:spcPct val="90000"/>
              </a:lnSpc>
              <a:spcBef>
                <a:spcPct val="0"/>
              </a:spcBef>
              <a:spcAft>
                <a:spcPct val="35000"/>
              </a:spcAft>
            </a:pPr>
            <a:r>
              <a:rPr lang="ar-EG" sz="2400" kern="1200" dirty="0" smtClean="0"/>
              <a:t>تصبح المسألة إذا كانت مستلزمات مؤسسة معينة تتناسب أو تتطابق مع مايريدة المالك أو يرغب فيه . ولا يعد ذلك مهما لتحقيق النجاح فحسب ، بل لسعادة الريادى أيضا . فوفقا للقول السائد إن " النجاح هو أن تحقيق ما تريدة ، والسعادة هى أن تريد ما تحققة " </a:t>
            </a:r>
            <a:endParaRPr lang="ar-EG" sz="2400" kern="1200" dirty="0"/>
          </a:p>
        </p:txBody>
      </p:sp>
      <p:sp>
        <p:nvSpPr>
          <p:cNvPr id="6" name="Freeform 5"/>
          <p:cNvSpPr/>
          <p:nvPr/>
        </p:nvSpPr>
        <p:spPr>
          <a:xfrm>
            <a:off x="859474" y="1217488"/>
            <a:ext cx="5026585" cy="733382"/>
          </a:xfrm>
          <a:custGeom>
            <a:avLst/>
            <a:gdLst>
              <a:gd name="connsiteX0" fmla="*/ 0 w 5026585"/>
              <a:gd name="connsiteY0" fmla="*/ 0 h 733382"/>
              <a:gd name="connsiteX1" fmla="*/ 5026585 w 5026585"/>
              <a:gd name="connsiteY1" fmla="*/ 0 h 733382"/>
              <a:gd name="connsiteX2" fmla="*/ 5026585 w 5026585"/>
              <a:gd name="connsiteY2" fmla="*/ 733382 h 733382"/>
              <a:gd name="connsiteX3" fmla="*/ 0 w 5026585"/>
              <a:gd name="connsiteY3" fmla="*/ 733382 h 733382"/>
              <a:gd name="connsiteX4" fmla="*/ 0 w 5026585"/>
              <a:gd name="connsiteY4" fmla="*/ 0 h 733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6585" h="733382">
                <a:moveTo>
                  <a:pt x="0" y="0"/>
                </a:moveTo>
                <a:lnTo>
                  <a:pt x="5026585" y="0"/>
                </a:lnTo>
                <a:lnTo>
                  <a:pt x="5026585" y="733382"/>
                </a:lnTo>
                <a:lnTo>
                  <a:pt x="0" y="733382"/>
                </a:lnTo>
                <a:lnTo>
                  <a:pt x="0" y="0"/>
                </a:lnTo>
                <a:close/>
              </a:path>
            </a:pathLst>
          </a:custGeom>
          <a:solidFill>
            <a:schemeClr val="accent3">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b="1" kern="1200" dirty="0" smtClean="0"/>
              <a:t>الاهداف الشخصية لصاحب المؤسسة ومؤهلاته :</a:t>
            </a:r>
            <a:endParaRPr lang="ar-EG" sz="2400" b="1" kern="1200" dirty="0"/>
          </a:p>
        </p:txBody>
      </p:sp>
    </p:spTree>
    <p:extLst>
      <p:ext uri="{BB962C8B-B14F-4D97-AF65-F5344CB8AC3E}">
        <p14:creationId xmlns:p14="http://schemas.microsoft.com/office/powerpoint/2010/main" val="333938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تقييم فرص الأعمال </a:t>
            </a:r>
          </a:p>
        </p:txBody>
      </p:sp>
      <p:sp>
        <p:nvSpPr>
          <p:cNvPr id="4" name="Rectangle 3"/>
          <p:cNvSpPr/>
          <p:nvPr/>
        </p:nvSpPr>
        <p:spPr>
          <a:xfrm>
            <a:off x="859474" y="2029587"/>
            <a:ext cx="5026585" cy="425899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5004043" y="2060843"/>
            <a:ext cx="3608097" cy="3898285"/>
          </a:xfrm>
          <a:custGeom>
            <a:avLst/>
            <a:gdLst>
              <a:gd name="connsiteX0" fmla="*/ 0 w 3608097"/>
              <a:gd name="connsiteY0" fmla="*/ 360810 h 3898285"/>
              <a:gd name="connsiteX1" fmla="*/ 360810 w 3608097"/>
              <a:gd name="connsiteY1" fmla="*/ 0 h 3898285"/>
              <a:gd name="connsiteX2" fmla="*/ 3247287 w 3608097"/>
              <a:gd name="connsiteY2" fmla="*/ 0 h 3898285"/>
              <a:gd name="connsiteX3" fmla="*/ 3608097 w 3608097"/>
              <a:gd name="connsiteY3" fmla="*/ 360810 h 3898285"/>
              <a:gd name="connsiteX4" fmla="*/ 3608097 w 3608097"/>
              <a:gd name="connsiteY4" fmla="*/ 3537475 h 3898285"/>
              <a:gd name="connsiteX5" fmla="*/ 3247287 w 3608097"/>
              <a:gd name="connsiteY5" fmla="*/ 3898285 h 3898285"/>
              <a:gd name="connsiteX6" fmla="*/ 360810 w 3608097"/>
              <a:gd name="connsiteY6" fmla="*/ 3898285 h 3898285"/>
              <a:gd name="connsiteX7" fmla="*/ 0 w 3608097"/>
              <a:gd name="connsiteY7" fmla="*/ 3537475 h 3898285"/>
              <a:gd name="connsiteX8" fmla="*/ 0 w 3608097"/>
              <a:gd name="connsiteY8" fmla="*/ 360810 h 38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097" h="3898285">
                <a:moveTo>
                  <a:pt x="0" y="360810"/>
                </a:moveTo>
                <a:cubicBezTo>
                  <a:pt x="0" y="161540"/>
                  <a:pt x="161540" y="0"/>
                  <a:pt x="360810" y="0"/>
                </a:cubicBezTo>
                <a:lnTo>
                  <a:pt x="3247287" y="0"/>
                </a:lnTo>
                <a:cubicBezTo>
                  <a:pt x="3446557" y="0"/>
                  <a:pt x="3608097" y="161540"/>
                  <a:pt x="3608097" y="360810"/>
                </a:cubicBezTo>
                <a:lnTo>
                  <a:pt x="3608097" y="3537475"/>
                </a:lnTo>
                <a:cubicBezTo>
                  <a:pt x="3608097" y="3736745"/>
                  <a:pt x="3446557" y="3898285"/>
                  <a:pt x="3247287" y="3898285"/>
                </a:cubicBezTo>
                <a:lnTo>
                  <a:pt x="360810" y="3898285"/>
                </a:lnTo>
                <a:cubicBezTo>
                  <a:pt x="161540" y="3898285"/>
                  <a:pt x="0" y="3736745"/>
                  <a:pt x="0" y="3537475"/>
                </a:cubicBezTo>
                <a:lnTo>
                  <a:pt x="0" y="36081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118" tIns="197118" rIns="197118" bIns="197118" numCol="1" spcCol="1270" anchor="ctr" anchorCtr="0">
            <a:noAutofit/>
          </a:bodyPr>
          <a:lstStyle/>
          <a:p>
            <a:pPr lvl="0" algn="justLow" defTabSz="1066800" rtl="1">
              <a:lnSpc>
                <a:spcPct val="90000"/>
              </a:lnSpc>
              <a:spcBef>
                <a:spcPct val="0"/>
              </a:spcBef>
              <a:spcAft>
                <a:spcPct val="35000"/>
              </a:spcAft>
            </a:pPr>
            <a:r>
              <a:rPr lang="ar-EG" sz="2400" kern="1200" dirty="0" smtClean="0"/>
              <a:t>يشكل فريق الأدارة عادة المقياس الاهم لتحديد الجاذبية فى العديد من مؤسسات الأعمال ، وبخاصة تلك التى تشتمل على مبالغ كبيرة من رؤوس الأموال ، ومخاطر كبرى ، وأسواق متطورة و/أو منافسة شديدة . فخبرة الفريق ومهاراته فى الصناعة والتكنولوجيا والسوق عينها ، أو فى أخرى مثلية لها ، غالبا ماتحدد النجاح أو الفشل .</a:t>
            </a:r>
            <a:endParaRPr lang="ar-EG" sz="2400" kern="1200" dirty="0"/>
          </a:p>
        </p:txBody>
      </p:sp>
      <p:sp>
        <p:nvSpPr>
          <p:cNvPr id="6" name="Freeform 5"/>
          <p:cNvSpPr/>
          <p:nvPr/>
        </p:nvSpPr>
        <p:spPr>
          <a:xfrm>
            <a:off x="859474" y="1217488"/>
            <a:ext cx="5026585" cy="733382"/>
          </a:xfrm>
          <a:custGeom>
            <a:avLst/>
            <a:gdLst>
              <a:gd name="connsiteX0" fmla="*/ 0 w 5026585"/>
              <a:gd name="connsiteY0" fmla="*/ 0 h 733382"/>
              <a:gd name="connsiteX1" fmla="*/ 5026585 w 5026585"/>
              <a:gd name="connsiteY1" fmla="*/ 0 h 733382"/>
              <a:gd name="connsiteX2" fmla="*/ 5026585 w 5026585"/>
              <a:gd name="connsiteY2" fmla="*/ 733382 h 733382"/>
              <a:gd name="connsiteX3" fmla="*/ 0 w 5026585"/>
              <a:gd name="connsiteY3" fmla="*/ 733382 h 733382"/>
              <a:gd name="connsiteX4" fmla="*/ 0 w 5026585"/>
              <a:gd name="connsiteY4" fmla="*/ 0 h 733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6585" h="733382">
                <a:moveTo>
                  <a:pt x="0" y="0"/>
                </a:moveTo>
                <a:lnTo>
                  <a:pt x="5026585" y="0"/>
                </a:lnTo>
                <a:lnTo>
                  <a:pt x="5026585" y="733382"/>
                </a:lnTo>
                <a:lnTo>
                  <a:pt x="0" y="733382"/>
                </a:lnTo>
                <a:lnTo>
                  <a:pt x="0" y="0"/>
                </a:lnTo>
                <a:close/>
              </a:path>
            </a:pathLst>
          </a:custGeom>
          <a:solidFill>
            <a:schemeClr val="accent1">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3350" tIns="133350" rIns="133350" bIns="133350" numCol="1" spcCol="1270" anchor="ctr" anchorCtr="0">
            <a:noAutofit/>
          </a:bodyPr>
          <a:lstStyle/>
          <a:p>
            <a:pPr lvl="0" algn="ctr" defTabSz="1555750" rtl="1">
              <a:lnSpc>
                <a:spcPct val="90000"/>
              </a:lnSpc>
              <a:spcBef>
                <a:spcPct val="0"/>
              </a:spcBef>
              <a:spcAft>
                <a:spcPct val="35000"/>
              </a:spcAft>
            </a:pPr>
            <a:r>
              <a:rPr lang="ar-EG" sz="3500" b="1" kern="1200" dirty="0" smtClean="0"/>
              <a:t>فريق الإدارة :</a:t>
            </a:r>
            <a:endParaRPr lang="ar-EG" sz="3500" b="1" kern="1200" dirty="0"/>
          </a:p>
        </p:txBody>
      </p:sp>
    </p:spTree>
    <p:extLst>
      <p:ext uri="{BB962C8B-B14F-4D97-AF65-F5344CB8AC3E}">
        <p14:creationId xmlns:p14="http://schemas.microsoft.com/office/powerpoint/2010/main" val="4199632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تقييم فرص الأعمال </a:t>
            </a:r>
          </a:p>
        </p:txBody>
      </p:sp>
      <p:sp>
        <p:nvSpPr>
          <p:cNvPr id="4" name="Rectangle 3"/>
          <p:cNvSpPr/>
          <p:nvPr/>
        </p:nvSpPr>
        <p:spPr>
          <a:xfrm>
            <a:off x="899586" y="1988828"/>
            <a:ext cx="5026585" cy="425899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5004043" y="2060843"/>
            <a:ext cx="3608097" cy="4032453"/>
          </a:xfrm>
          <a:custGeom>
            <a:avLst/>
            <a:gdLst>
              <a:gd name="connsiteX0" fmla="*/ 0 w 3608097"/>
              <a:gd name="connsiteY0" fmla="*/ 360810 h 3898285"/>
              <a:gd name="connsiteX1" fmla="*/ 360810 w 3608097"/>
              <a:gd name="connsiteY1" fmla="*/ 0 h 3898285"/>
              <a:gd name="connsiteX2" fmla="*/ 3247287 w 3608097"/>
              <a:gd name="connsiteY2" fmla="*/ 0 h 3898285"/>
              <a:gd name="connsiteX3" fmla="*/ 3608097 w 3608097"/>
              <a:gd name="connsiteY3" fmla="*/ 360810 h 3898285"/>
              <a:gd name="connsiteX4" fmla="*/ 3608097 w 3608097"/>
              <a:gd name="connsiteY4" fmla="*/ 3537475 h 3898285"/>
              <a:gd name="connsiteX5" fmla="*/ 3247287 w 3608097"/>
              <a:gd name="connsiteY5" fmla="*/ 3898285 h 3898285"/>
              <a:gd name="connsiteX6" fmla="*/ 360810 w 3608097"/>
              <a:gd name="connsiteY6" fmla="*/ 3898285 h 3898285"/>
              <a:gd name="connsiteX7" fmla="*/ 0 w 3608097"/>
              <a:gd name="connsiteY7" fmla="*/ 3537475 h 3898285"/>
              <a:gd name="connsiteX8" fmla="*/ 0 w 3608097"/>
              <a:gd name="connsiteY8" fmla="*/ 360810 h 38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097" h="3898285">
                <a:moveTo>
                  <a:pt x="0" y="360810"/>
                </a:moveTo>
                <a:cubicBezTo>
                  <a:pt x="0" y="161540"/>
                  <a:pt x="161540" y="0"/>
                  <a:pt x="360810" y="0"/>
                </a:cubicBezTo>
                <a:lnTo>
                  <a:pt x="3247287" y="0"/>
                </a:lnTo>
                <a:cubicBezTo>
                  <a:pt x="3446557" y="0"/>
                  <a:pt x="3608097" y="161540"/>
                  <a:pt x="3608097" y="360810"/>
                </a:cubicBezTo>
                <a:lnTo>
                  <a:pt x="3608097" y="3537475"/>
                </a:lnTo>
                <a:cubicBezTo>
                  <a:pt x="3608097" y="3736745"/>
                  <a:pt x="3446557" y="3898285"/>
                  <a:pt x="3247287" y="3898285"/>
                </a:cubicBezTo>
                <a:lnTo>
                  <a:pt x="360810" y="3898285"/>
                </a:lnTo>
                <a:cubicBezTo>
                  <a:pt x="161540" y="3898285"/>
                  <a:pt x="0" y="3736745"/>
                  <a:pt x="0" y="3537475"/>
                </a:cubicBezTo>
                <a:lnTo>
                  <a:pt x="0" y="36081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118" tIns="197118" rIns="197118" bIns="197118" numCol="1" spcCol="1270" anchor="ctr" anchorCtr="0">
            <a:noAutofit/>
          </a:bodyPr>
          <a:lstStyle/>
          <a:p>
            <a:pPr lvl="0" algn="justLow" defTabSz="1066800" rtl="1">
              <a:lnSpc>
                <a:spcPct val="90000"/>
              </a:lnSpc>
              <a:spcBef>
                <a:spcPct val="0"/>
              </a:spcBef>
              <a:spcAft>
                <a:spcPct val="35000"/>
              </a:spcAft>
            </a:pPr>
            <a:r>
              <a:rPr lang="ar-EG" sz="2400" kern="1200" dirty="0" smtClean="0"/>
              <a:t>لكى تكون الفرصة جذابة ، عليها أن تتميز بعض الفوائد التنافسية التى قد تتمثل بتكاليف من حيث الإنتاج والتسويق مثلا ، أو بنوعية فضلى . والاضافة إلى ذلك ، قد تشكل المفروضة على دخل – التى قد تتمثل بمبالغ رؤوس اموال كبيرة مطلوبة ، والحماية كبراءات الاختراع ، أو العمل التنظيمى ، والميزة التعاقدية كالحقوق الحصرية لسوق أو مزود ما .</a:t>
            </a:r>
            <a:endParaRPr lang="ar-EG" sz="2400" kern="1200" dirty="0"/>
          </a:p>
        </p:txBody>
      </p:sp>
      <p:sp>
        <p:nvSpPr>
          <p:cNvPr id="6" name="Freeform 5"/>
          <p:cNvSpPr/>
          <p:nvPr/>
        </p:nvSpPr>
        <p:spPr>
          <a:xfrm>
            <a:off x="859474" y="1217488"/>
            <a:ext cx="5026585" cy="733382"/>
          </a:xfrm>
          <a:custGeom>
            <a:avLst/>
            <a:gdLst>
              <a:gd name="connsiteX0" fmla="*/ 0 w 5026585"/>
              <a:gd name="connsiteY0" fmla="*/ 0 h 733382"/>
              <a:gd name="connsiteX1" fmla="*/ 5026585 w 5026585"/>
              <a:gd name="connsiteY1" fmla="*/ 0 h 733382"/>
              <a:gd name="connsiteX2" fmla="*/ 5026585 w 5026585"/>
              <a:gd name="connsiteY2" fmla="*/ 733382 h 733382"/>
              <a:gd name="connsiteX3" fmla="*/ 0 w 5026585"/>
              <a:gd name="connsiteY3" fmla="*/ 733382 h 733382"/>
              <a:gd name="connsiteX4" fmla="*/ 0 w 5026585"/>
              <a:gd name="connsiteY4" fmla="*/ 0 h 733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6585" h="733382">
                <a:moveTo>
                  <a:pt x="0" y="0"/>
                </a:moveTo>
                <a:lnTo>
                  <a:pt x="5026585" y="0"/>
                </a:lnTo>
                <a:lnTo>
                  <a:pt x="5026585" y="733382"/>
                </a:lnTo>
                <a:lnTo>
                  <a:pt x="0" y="733382"/>
                </a:lnTo>
                <a:lnTo>
                  <a:pt x="0" y="0"/>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3350" tIns="133350" rIns="133350" bIns="133350" numCol="1" spcCol="1270" anchor="ctr" anchorCtr="0">
            <a:noAutofit/>
          </a:bodyPr>
          <a:lstStyle/>
          <a:p>
            <a:pPr lvl="0" algn="ctr" defTabSz="1555750" rtl="1">
              <a:lnSpc>
                <a:spcPct val="90000"/>
              </a:lnSpc>
              <a:spcBef>
                <a:spcPct val="0"/>
              </a:spcBef>
              <a:spcAft>
                <a:spcPct val="35000"/>
              </a:spcAft>
            </a:pPr>
            <a:r>
              <a:rPr lang="ar-EG" sz="3500" b="1" kern="1200" dirty="0" smtClean="0"/>
              <a:t>المنافسة :</a:t>
            </a:r>
            <a:endParaRPr lang="ar-EG" sz="3500" b="1" kern="1200" dirty="0"/>
          </a:p>
        </p:txBody>
      </p:sp>
    </p:spTree>
    <p:extLst>
      <p:ext uri="{BB962C8B-B14F-4D97-AF65-F5344CB8AC3E}">
        <p14:creationId xmlns:p14="http://schemas.microsoft.com/office/powerpoint/2010/main" val="21690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48617" y="0"/>
            <a:ext cx="9109100" cy="922114"/>
          </a:xfrm>
          <a:solidFill>
            <a:schemeClr val="accent3">
              <a:lumMod val="50000"/>
            </a:schemeClr>
          </a:solidFill>
        </p:spPr>
        <p:txBody>
          <a:bodyPr/>
          <a:lstStyle/>
          <a:p>
            <a:r>
              <a:rPr lang="ar-EG" sz="3200" b="1" dirty="0" smtClean="0">
                <a:solidFill>
                  <a:schemeClr val="bg1"/>
                </a:solidFill>
              </a:rPr>
              <a:t>المراحل التي يمر بها المشروع</a:t>
            </a:r>
            <a:endParaRPr lang="ar-EG" sz="3200" b="1" dirty="0">
              <a:solidFill>
                <a:schemeClr val="bg1"/>
              </a:solidFill>
            </a:endParaRPr>
          </a:p>
        </p:txBody>
      </p:sp>
      <p:sp>
        <p:nvSpPr>
          <p:cNvPr id="4" name="Freeform 3"/>
          <p:cNvSpPr/>
          <p:nvPr/>
        </p:nvSpPr>
        <p:spPr>
          <a:xfrm rot="16200000">
            <a:off x="-1306193" y="3877394"/>
            <a:ext cx="4078776" cy="862818"/>
          </a:xfrm>
          <a:custGeom>
            <a:avLst/>
            <a:gdLst>
              <a:gd name="connsiteX0" fmla="*/ 0 w 4078776"/>
              <a:gd name="connsiteY0" fmla="*/ 0 h 862818"/>
              <a:gd name="connsiteX1" fmla="*/ 4078776 w 4078776"/>
              <a:gd name="connsiteY1" fmla="*/ 0 h 862818"/>
              <a:gd name="connsiteX2" fmla="*/ 4078776 w 4078776"/>
              <a:gd name="connsiteY2" fmla="*/ 862818 h 862818"/>
              <a:gd name="connsiteX3" fmla="*/ 0 w 4078776"/>
              <a:gd name="connsiteY3" fmla="*/ 862818 h 862818"/>
              <a:gd name="connsiteX4" fmla="*/ 0 w 4078776"/>
              <a:gd name="connsiteY4" fmla="*/ 0 h 862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8776" h="862818">
                <a:moveTo>
                  <a:pt x="0" y="0"/>
                </a:moveTo>
                <a:lnTo>
                  <a:pt x="4078776" y="0"/>
                </a:lnTo>
                <a:lnTo>
                  <a:pt x="4078776" y="862818"/>
                </a:lnTo>
                <a:lnTo>
                  <a:pt x="0" y="862818"/>
                </a:lnTo>
                <a:lnTo>
                  <a:pt x="0" y="0"/>
                </a:lnTo>
                <a:close/>
              </a:path>
            </a:pathLst>
          </a:custGeom>
          <a:solidFill>
            <a:sysClr val="window" lastClr="FFFFFF"/>
          </a:solidFill>
          <a:ln w="12700" cap="flat" cmpd="sng" algn="ctr">
            <a:solidFill>
              <a:sysClr val="window" lastClr="FFFFFF">
                <a:hueOff val="0"/>
                <a:satOff val="0"/>
                <a:lumOff val="0"/>
                <a:alphaOff val="0"/>
              </a:sysClr>
            </a:solidFill>
            <a:prstDash val="solid"/>
            <a:miter lim="800000"/>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760958" bIns="0" numCol="1" spcCol="1270" anchor="t" anchorCtr="0">
            <a:noAutofit/>
          </a:bodyPr>
          <a:lstStyle/>
          <a:p>
            <a:pPr lvl="0" algn="ctr" defTabSz="622300" rtl="1">
              <a:lnSpc>
                <a:spcPct val="90000"/>
              </a:lnSpc>
              <a:spcBef>
                <a:spcPct val="0"/>
              </a:spcBef>
              <a:spcAft>
                <a:spcPct val="35000"/>
              </a:spcAft>
            </a:pPr>
            <a:endParaRPr lang="ar-EG" sz="1400" b="1" kern="1200" dirty="0" smtClean="0">
              <a:solidFill>
                <a:srgbClr val="FF0000"/>
              </a:solidFill>
              <a:latin typeface="Calibri" panose="020F0502020204030204"/>
              <a:ea typeface="+mn-ea"/>
              <a:cs typeface="Arial" panose="020B0604020202020204" pitchFamily="34" charset="0"/>
            </a:endParaRPr>
          </a:p>
          <a:p>
            <a:pPr lvl="0" algn="ctr" defTabSz="6223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 مرحة الختام :</a:t>
            </a:r>
            <a:endParaRPr lang="ar-EG" sz="2400" kern="1200" dirty="0" smtClean="0">
              <a:solidFill>
                <a:sysClr val="window" lastClr="FFFFFF"/>
              </a:solidFill>
              <a:latin typeface="Calibri" panose="020F0502020204030204"/>
              <a:ea typeface="+mn-ea"/>
              <a:cs typeface="Arial" panose="020B0604020202020204" pitchFamily="34" charset="0"/>
            </a:endParaRPr>
          </a:p>
        </p:txBody>
      </p:sp>
      <p:sp>
        <p:nvSpPr>
          <p:cNvPr id="5" name="Freeform 4"/>
          <p:cNvSpPr/>
          <p:nvPr/>
        </p:nvSpPr>
        <p:spPr>
          <a:xfrm>
            <a:off x="1164603" y="2269415"/>
            <a:ext cx="7590149" cy="4078776"/>
          </a:xfrm>
          <a:custGeom>
            <a:avLst/>
            <a:gdLst>
              <a:gd name="connsiteX0" fmla="*/ 0 w 7590149"/>
              <a:gd name="connsiteY0" fmla="*/ 0 h 4078776"/>
              <a:gd name="connsiteX1" fmla="*/ 7590149 w 7590149"/>
              <a:gd name="connsiteY1" fmla="*/ 0 h 4078776"/>
              <a:gd name="connsiteX2" fmla="*/ 7590149 w 7590149"/>
              <a:gd name="connsiteY2" fmla="*/ 4078776 h 4078776"/>
              <a:gd name="connsiteX3" fmla="*/ 0 w 7590149"/>
              <a:gd name="connsiteY3" fmla="*/ 4078776 h 4078776"/>
              <a:gd name="connsiteX4" fmla="*/ 0 w 7590149"/>
              <a:gd name="connsiteY4" fmla="*/ 0 h 4078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0149" h="4078776">
                <a:moveTo>
                  <a:pt x="0" y="0"/>
                </a:moveTo>
                <a:lnTo>
                  <a:pt x="7590149" y="0"/>
                </a:lnTo>
                <a:lnTo>
                  <a:pt x="7590149" y="4078776"/>
                </a:lnTo>
                <a:lnTo>
                  <a:pt x="0" y="4078776"/>
                </a:lnTo>
                <a:lnTo>
                  <a:pt x="0" y="0"/>
                </a:lnTo>
                <a:close/>
              </a:path>
            </a:pathLst>
          </a:custGeom>
          <a:solidFill>
            <a:srgbClr val="FFC000"/>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99568" tIns="760958" rIns="99568" bIns="99568" numCol="1" spcCol="1270" anchor="t" anchorCtr="0">
            <a:noAutofit/>
          </a:bodyPr>
          <a:lstStyle/>
          <a:p>
            <a:pPr marL="0" lvl="1" algn="ctr" defTabSz="622300" rtl="1">
              <a:lnSpc>
                <a:spcPct val="90000"/>
              </a:lnSpc>
              <a:spcBef>
                <a:spcPct val="0"/>
              </a:spcBef>
              <a:spcAft>
                <a:spcPct val="15000"/>
              </a:spcAft>
            </a:pPr>
            <a:endParaRPr lang="ar-EG" sz="1400" kern="1200" dirty="0" smtClean="0">
              <a:solidFill>
                <a:srgbClr val="0070C0"/>
              </a:solidFill>
              <a:latin typeface="Calibri" panose="020F0502020204030204"/>
              <a:ea typeface="+mn-ea"/>
              <a:cs typeface="Arial" panose="020B0604020202020204" pitchFamily="34" charset="0"/>
            </a:endParaRPr>
          </a:p>
          <a:p>
            <a:pPr marL="228600" lvl="1" indent="-228600" algn="ctr" defTabSz="1066800" rtl="1">
              <a:lnSpc>
                <a:spcPct val="90000"/>
              </a:lnSpc>
              <a:spcBef>
                <a:spcPct val="0"/>
              </a:spcBef>
              <a:spcAft>
                <a:spcPct val="15000"/>
              </a:spcAft>
              <a:buChar char="••"/>
            </a:pPr>
            <a:r>
              <a:rPr lang="ar-EG" sz="2400" b="1" kern="1200" dirty="0" smtClean="0">
                <a:solidFill>
                  <a:srgbClr val="0070C0"/>
                </a:solidFill>
                <a:latin typeface="Calibri" panose="020F0502020204030204"/>
                <a:ea typeface="+mn-ea"/>
                <a:cs typeface="Arial" panose="020B0604020202020204" pitchFamily="34" charset="0"/>
              </a:rPr>
              <a:t>يعد إنهاء المهام المكلف بها مجرد جزء من ختام المشروع بالإضافة إلي ذلك يجب عليك عمل الآتي:</a:t>
            </a:r>
            <a:endParaRPr lang="ar-EG" sz="1400" kern="1200" dirty="0" smtClean="0">
              <a:solidFill>
                <a:srgbClr val="0070C0"/>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الحصول علي موافقة العميل علي النتائج النهائية للمنتج أو الخدمة.</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إنهاء كل الحسابات المالية المتعلقة بالمشروع.</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مساعدة الإفراد علي الانتقال إلي المهام الجديدة والتكليفات المتعلقة بها.</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إجراء تقييم ما بعد المشروع لمعرفة انجازات المشروع ومناقشة الدروس المستفادة.</a:t>
            </a:r>
            <a:endParaRPr lang="ar-EG" sz="2400" kern="1200" dirty="0">
              <a:solidFill>
                <a:sysClr val="window" lastClr="FFFFFF"/>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6" name="Rectangle 5"/>
          <p:cNvSpPr/>
          <p:nvPr/>
        </p:nvSpPr>
        <p:spPr>
          <a:xfrm>
            <a:off x="301785" y="1130496"/>
            <a:ext cx="1725636" cy="1725636"/>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1067973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
                                            <p:txEl>
                                              <p:pRg st="4" end="4"/>
                                            </p:txEl>
                                          </p:spTgt>
                                        </p:tgtEl>
                                        <p:attrNameLst>
                                          <p:attrName>style.visibility</p:attrName>
                                        </p:attrNameLst>
                                      </p:cBhvr>
                                      <p:to>
                                        <p:strVal val="visible"/>
                                      </p:to>
                                    </p:set>
                                    <p:animEffect transition="in" filter="barn(inVertical)">
                                      <p:cBhvr>
                                        <p:cTn id="32" dur="500"/>
                                        <p:tgtEl>
                                          <p:spTgt spid="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Effect transition="in" filter="barn(inVertical)">
                                      <p:cBhvr>
                                        <p:cTn id="37"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تقييم فرص الأعمال </a:t>
            </a:r>
          </a:p>
        </p:txBody>
      </p:sp>
      <p:sp>
        <p:nvSpPr>
          <p:cNvPr id="4" name="Rectangle 3"/>
          <p:cNvSpPr/>
          <p:nvPr/>
        </p:nvSpPr>
        <p:spPr>
          <a:xfrm>
            <a:off x="859474" y="2029587"/>
            <a:ext cx="5026585" cy="425899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5004043" y="2060843"/>
            <a:ext cx="3608097" cy="3898285"/>
          </a:xfrm>
          <a:custGeom>
            <a:avLst/>
            <a:gdLst>
              <a:gd name="connsiteX0" fmla="*/ 0 w 3608097"/>
              <a:gd name="connsiteY0" fmla="*/ 360810 h 3898285"/>
              <a:gd name="connsiteX1" fmla="*/ 360810 w 3608097"/>
              <a:gd name="connsiteY1" fmla="*/ 0 h 3898285"/>
              <a:gd name="connsiteX2" fmla="*/ 3247287 w 3608097"/>
              <a:gd name="connsiteY2" fmla="*/ 0 h 3898285"/>
              <a:gd name="connsiteX3" fmla="*/ 3608097 w 3608097"/>
              <a:gd name="connsiteY3" fmla="*/ 360810 h 3898285"/>
              <a:gd name="connsiteX4" fmla="*/ 3608097 w 3608097"/>
              <a:gd name="connsiteY4" fmla="*/ 3537475 h 3898285"/>
              <a:gd name="connsiteX5" fmla="*/ 3247287 w 3608097"/>
              <a:gd name="connsiteY5" fmla="*/ 3898285 h 3898285"/>
              <a:gd name="connsiteX6" fmla="*/ 360810 w 3608097"/>
              <a:gd name="connsiteY6" fmla="*/ 3898285 h 3898285"/>
              <a:gd name="connsiteX7" fmla="*/ 0 w 3608097"/>
              <a:gd name="connsiteY7" fmla="*/ 3537475 h 3898285"/>
              <a:gd name="connsiteX8" fmla="*/ 0 w 3608097"/>
              <a:gd name="connsiteY8" fmla="*/ 360810 h 38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097" h="3898285">
                <a:moveTo>
                  <a:pt x="0" y="360810"/>
                </a:moveTo>
                <a:cubicBezTo>
                  <a:pt x="0" y="161540"/>
                  <a:pt x="161540" y="0"/>
                  <a:pt x="360810" y="0"/>
                </a:cubicBezTo>
                <a:lnTo>
                  <a:pt x="3247287" y="0"/>
                </a:lnTo>
                <a:cubicBezTo>
                  <a:pt x="3446557" y="0"/>
                  <a:pt x="3608097" y="161540"/>
                  <a:pt x="3608097" y="360810"/>
                </a:cubicBezTo>
                <a:lnTo>
                  <a:pt x="3608097" y="3537475"/>
                </a:lnTo>
                <a:cubicBezTo>
                  <a:pt x="3608097" y="3736745"/>
                  <a:pt x="3446557" y="3898285"/>
                  <a:pt x="3247287" y="3898285"/>
                </a:cubicBezTo>
                <a:lnTo>
                  <a:pt x="360810" y="3898285"/>
                </a:lnTo>
                <a:cubicBezTo>
                  <a:pt x="161540" y="3898285"/>
                  <a:pt x="0" y="3736745"/>
                  <a:pt x="0" y="3537475"/>
                </a:cubicBezTo>
                <a:lnTo>
                  <a:pt x="0" y="36081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118" tIns="197118" rIns="197118" bIns="197118" numCol="1" spcCol="1270" anchor="ctr" anchorCtr="0">
            <a:noAutofit/>
          </a:bodyPr>
          <a:lstStyle/>
          <a:p>
            <a:pPr lvl="0" algn="justLow" defTabSz="1066800" rtl="1">
              <a:lnSpc>
                <a:spcPct val="90000"/>
              </a:lnSpc>
              <a:spcBef>
                <a:spcPct val="0"/>
              </a:spcBef>
              <a:spcAft>
                <a:spcPct val="35000"/>
              </a:spcAft>
            </a:pPr>
            <a:r>
              <a:rPr lang="ar-EG" sz="2400" kern="1200" dirty="0" smtClean="0"/>
              <a:t>من شأن توفر رؤوس المال والتكنولوجيا ، والموارد الاخرى كالمهارات ، والنفاذ إليها أن يحدد إذا كان من الممكن ملاحقة بعض الفرص ، وإلى حد يمكن القيام بذلك . وكقاعدة عامة ، كلما ذادت المتطلبات فى هذا المجال ، ازدادت جاذبية العرض ، شرط أن يتوفر طبعا سوق للفكرة ،للمنتج ، الخدمة .</a:t>
            </a:r>
            <a:endParaRPr lang="ar-EG" sz="2400" kern="1200" dirty="0"/>
          </a:p>
        </p:txBody>
      </p:sp>
      <p:sp>
        <p:nvSpPr>
          <p:cNvPr id="6" name="Freeform 5"/>
          <p:cNvSpPr/>
          <p:nvPr/>
        </p:nvSpPr>
        <p:spPr>
          <a:xfrm>
            <a:off x="859474" y="1217488"/>
            <a:ext cx="5026585" cy="733382"/>
          </a:xfrm>
          <a:custGeom>
            <a:avLst/>
            <a:gdLst>
              <a:gd name="connsiteX0" fmla="*/ 0 w 5026585"/>
              <a:gd name="connsiteY0" fmla="*/ 0 h 733382"/>
              <a:gd name="connsiteX1" fmla="*/ 5026585 w 5026585"/>
              <a:gd name="connsiteY1" fmla="*/ 0 h 733382"/>
              <a:gd name="connsiteX2" fmla="*/ 5026585 w 5026585"/>
              <a:gd name="connsiteY2" fmla="*/ 733382 h 733382"/>
              <a:gd name="connsiteX3" fmla="*/ 0 w 5026585"/>
              <a:gd name="connsiteY3" fmla="*/ 733382 h 733382"/>
              <a:gd name="connsiteX4" fmla="*/ 0 w 5026585"/>
              <a:gd name="connsiteY4" fmla="*/ 0 h 733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6585" h="733382">
                <a:moveTo>
                  <a:pt x="0" y="0"/>
                </a:moveTo>
                <a:lnTo>
                  <a:pt x="5026585" y="0"/>
                </a:lnTo>
                <a:lnTo>
                  <a:pt x="5026585" y="733382"/>
                </a:lnTo>
                <a:lnTo>
                  <a:pt x="0" y="733382"/>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3820" tIns="83820" rIns="83820" bIns="83820" numCol="1" spcCol="1270" anchor="ctr" anchorCtr="0">
            <a:noAutofit/>
          </a:bodyPr>
          <a:lstStyle/>
          <a:p>
            <a:pPr lvl="0" algn="ctr" defTabSz="977900" rtl="1">
              <a:lnSpc>
                <a:spcPct val="90000"/>
              </a:lnSpc>
              <a:spcBef>
                <a:spcPct val="0"/>
              </a:spcBef>
              <a:spcAft>
                <a:spcPct val="35000"/>
              </a:spcAft>
            </a:pPr>
            <a:r>
              <a:rPr lang="ar-EG" sz="2200" b="1" kern="1200" dirty="0" smtClean="0"/>
              <a:t>رأس المال والتكنولوجيا ومتطلبات الموارد الأخرى :</a:t>
            </a:r>
            <a:endParaRPr lang="ar-EG" sz="2200" b="1" kern="1200" dirty="0"/>
          </a:p>
        </p:txBody>
      </p:sp>
    </p:spTree>
    <p:extLst>
      <p:ext uri="{BB962C8B-B14F-4D97-AF65-F5344CB8AC3E}">
        <p14:creationId xmlns:p14="http://schemas.microsoft.com/office/powerpoint/2010/main" val="3200070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تقييم فرص الأعمال </a:t>
            </a:r>
          </a:p>
        </p:txBody>
      </p:sp>
      <p:sp>
        <p:nvSpPr>
          <p:cNvPr id="4" name="Rectangle 3"/>
          <p:cNvSpPr/>
          <p:nvPr/>
        </p:nvSpPr>
        <p:spPr>
          <a:xfrm>
            <a:off x="859474" y="2029587"/>
            <a:ext cx="5026585" cy="425899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5004043" y="2060843"/>
            <a:ext cx="3608097" cy="3898285"/>
          </a:xfrm>
          <a:custGeom>
            <a:avLst/>
            <a:gdLst>
              <a:gd name="connsiteX0" fmla="*/ 0 w 3608097"/>
              <a:gd name="connsiteY0" fmla="*/ 360810 h 3898285"/>
              <a:gd name="connsiteX1" fmla="*/ 360810 w 3608097"/>
              <a:gd name="connsiteY1" fmla="*/ 0 h 3898285"/>
              <a:gd name="connsiteX2" fmla="*/ 3247287 w 3608097"/>
              <a:gd name="connsiteY2" fmla="*/ 0 h 3898285"/>
              <a:gd name="connsiteX3" fmla="*/ 3608097 w 3608097"/>
              <a:gd name="connsiteY3" fmla="*/ 360810 h 3898285"/>
              <a:gd name="connsiteX4" fmla="*/ 3608097 w 3608097"/>
              <a:gd name="connsiteY4" fmla="*/ 3537475 h 3898285"/>
              <a:gd name="connsiteX5" fmla="*/ 3247287 w 3608097"/>
              <a:gd name="connsiteY5" fmla="*/ 3898285 h 3898285"/>
              <a:gd name="connsiteX6" fmla="*/ 360810 w 3608097"/>
              <a:gd name="connsiteY6" fmla="*/ 3898285 h 3898285"/>
              <a:gd name="connsiteX7" fmla="*/ 0 w 3608097"/>
              <a:gd name="connsiteY7" fmla="*/ 3537475 h 3898285"/>
              <a:gd name="connsiteX8" fmla="*/ 0 w 3608097"/>
              <a:gd name="connsiteY8" fmla="*/ 360810 h 38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097" h="3898285">
                <a:moveTo>
                  <a:pt x="0" y="360810"/>
                </a:moveTo>
                <a:cubicBezTo>
                  <a:pt x="0" y="161540"/>
                  <a:pt x="161540" y="0"/>
                  <a:pt x="360810" y="0"/>
                </a:cubicBezTo>
                <a:lnTo>
                  <a:pt x="3247287" y="0"/>
                </a:lnTo>
                <a:cubicBezTo>
                  <a:pt x="3446557" y="0"/>
                  <a:pt x="3608097" y="161540"/>
                  <a:pt x="3608097" y="360810"/>
                </a:cubicBezTo>
                <a:lnTo>
                  <a:pt x="3608097" y="3537475"/>
                </a:lnTo>
                <a:cubicBezTo>
                  <a:pt x="3608097" y="3736745"/>
                  <a:pt x="3446557" y="3898285"/>
                  <a:pt x="3247287" y="3898285"/>
                </a:cubicBezTo>
                <a:lnTo>
                  <a:pt x="360810" y="3898285"/>
                </a:lnTo>
                <a:cubicBezTo>
                  <a:pt x="161540" y="3898285"/>
                  <a:pt x="0" y="3736745"/>
                  <a:pt x="0" y="3537475"/>
                </a:cubicBezTo>
                <a:lnTo>
                  <a:pt x="0" y="36081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118" tIns="197118" rIns="197118" bIns="197118" numCol="1" spcCol="1270" anchor="ctr" anchorCtr="0">
            <a:noAutofit/>
          </a:bodyPr>
          <a:lstStyle/>
          <a:p>
            <a:pPr lvl="0" algn="justLow" defTabSz="1066800" rtl="1">
              <a:lnSpc>
                <a:spcPct val="90000"/>
              </a:lnSpc>
              <a:spcBef>
                <a:spcPct val="0"/>
              </a:spcBef>
              <a:spcAft>
                <a:spcPct val="35000"/>
              </a:spcAft>
            </a:pPr>
            <a:r>
              <a:rPr lang="ar-EG" sz="2400" kern="1200" dirty="0" smtClean="0"/>
              <a:t>وأخيرا،إن للبيئة التى ستعمل فيها المؤسسة تأثيرا كبيرا على جاذبية أية فرصة . ولا يقتصر معنى البيئة فى سياقنا هذا على المساحات الخضراء فحسب ( أى البيئة الطبيعية التى ترتدى أهمية كبرى أو أهمية متزايدة ) بل تشمل الأطر السياسبة والاقتصادية والجغرافية والقانونية والتنظيمية .</a:t>
            </a:r>
            <a:endParaRPr lang="ar-EG" sz="2400" kern="1200" dirty="0"/>
          </a:p>
        </p:txBody>
      </p:sp>
      <p:sp>
        <p:nvSpPr>
          <p:cNvPr id="6" name="Freeform 5"/>
          <p:cNvSpPr/>
          <p:nvPr/>
        </p:nvSpPr>
        <p:spPr>
          <a:xfrm>
            <a:off x="859474" y="1217488"/>
            <a:ext cx="5026585" cy="733382"/>
          </a:xfrm>
          <a:custGeom>
            <a:avLst/>
            <a:gdLst>
              <a:gd name="connsiteX0" fmla="*/ 0 w 5026585"/>
              <a:gd name="connsiteY0" fmla="*/ 0 h 733382"/>
              <a:gd name="connsiteX1" fmla="*/ 5026585 w 5026585"/>
              <a:gd name="connsiteY1" fmla="*/ 0 h 733382"/>
              <a:gd name="connsiteX2" fmla="*/ 5026585 w 5026585"/>
              <a:gd name="connsiteY2" fmla="*/ 733382 h 733382"/>
              <a:gd name="connsiteX3" fmla="*/ 0 w 5026585"/>
              <a:gd name="connsiteY3" fmla="*/ 733382 h 733382"/>
              <a:gd name="connsiteX4" fmla="*/ 0 w 5026585"/>
              <a:gd name="connsiteY4" fmla="*/ 0 h 733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6585" h="733382">
                <a:moveTo>
                  <a:pt x="0" y="0"/>
                </a:moveTo>
                <a:lnTo>
                  <a:pt x="5026585" y="0"/>
                </a:lnTo>
                <a:lnTo>
                  <a:pt x="5026585" y="733382"/>
                </a:lnTo>
                <a:lnTo>
                  <a:pt x="0" y="733382"/>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3350" tIns="133350" rIns="133350" bIns="133350" numCol="1" spcCol="1270" anchor="ctr" anchorCtr="0">
            <a:noAutofit/>
          </a:bodyPr>
          <a:lstStyle/>
          <a:p>
            <a:pPr lvl="0" algn="ctr" defTabSz="1555750" rtl="1">
              <a:lnSpc>
                <a:spcPct val="90000"/>
              </a:lnSpc>
              <a:spcBef>
                <a:spcPct val="0"/>
              </a:spcBef>
              <a:spcAft>
                <a:spcPct val="35000"/>
              </a:spcAft>
            </a:pPr>
            <a:r>
              <a:rPr lang="ar-EG" sz="3500" b="1" kern="1200" dirty="0" smtClean="0"/>
              <a:t>البيئة :</a:t>
            </a:r>
            <a:endParaRPr lang="ar-EG" sz="3500" b="1" kern="1200" dirty="0"/>
          </a:p>
        </p:txBody>
      </p:sp>
    </p:spTree>
    <p:extLst>
      <p:ext uri="{BB962C8B-B14F-4D97-AF65-F5344CB8AC3E}">
        <p14:creationId xmlns:p14="http://schemas.microsoft.com/office/powerpoint/2010/main" val="131186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تقييم فرص الأعمال </a:t>
            </a:r>
          </a:p>
        </p:txBody>
      </p:sp>
      <p:sp>
        <p:nvSpPr>
          <p:cNvPr id="4" name="Rectangle 3"/>
          <p:cNvSpPr/>
          <p:nvPr/>
        </p:nvSpPr>
        <p:spPr>
          <a:xfrm>
            <a:off x="859474" y="2029587"/>
            <a:ext cx="5026585" cy="425899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5004043" y="2060843"/>
            <a:ext cx="3608097" cy="3898285"/>
          </a:xfrm>
          <a:custGeom>
            <a:avLst/>
            <a:gdLst>
              <a:gd name="connsiteX0" fmla="*/ 0 w 3608097"/>
              <a:gd name="connsiteY0" fmla="*/ 360810 h 3898285"/>
              <a:gd name="connsiteX1" fmla="*/ 360810 w 3608097"/>
              <a:gd name="connsiteY1" fmla="*/ 0 h 3898285"/>
              <a:gd name="connsiteX2" fmla="*/ 3247287 w 3608097"/>
              <a:gd name="connsiteY2" fmla="*/ 0 h 3898285"/>
              <a:gd name="connsiteX3" fmla="*/ 3608097 w 3608097"/>
              <a:gd name="connsiteY3" fmla="*/ 360810 h 3898285"/>
              <a:gd name="connsiteX4" fmla="*/ 3608097 w 3608097"/>
              <a:gd name="connsiteY4" fmla="*/ 3537475 h 3898285"/>
              <a:gd name="connsiteX5" fmla="*/ 3247287 w 3608097"/>
              <a:gd name="connsiteY5" fmla="*/ 3898285 h 3898285"/>
              <a:gd name="connsiteX6" fmla="*/ 360810 w 3608097"/>
              <a:gd name="connsiteY6" fmla="*/ 3898285 h 3898285"/>
              <a:gd name="connsiteX7" fmla="*/ 0 w 3608097"/>
              <a:gd name="connsiteY7" fmla="*/ 3537475 h 3898285"/>
              <a:gd name="connsiteX8" fmla="*/ 0 w 3608097"/>
              <a:gd name="connsiteY8" fmla="*/ 360810 h 38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097" h="3898285">
                <a:moveTo>
                  <a:pt x="0" y="360810"/>
                </a:moveTo>
                <a:cubicBezTo>
                  <a:pt x="0" y="161540"/>
                  <a:pt x="161540" y="0"/>
                  <a:pt x="360810" y="0"/>
                </a:cubicBezTo>
                <a:lnTo>
                  <a:pt x="3247287" y="0"/>
                </a:lnTo>
                <a:cubicBezTo>
                  <a:pt x="3446557" y="0"/>
                  <a:pt x="3608097" y="161540"/>
                  <a:pt x="3608097" y="360810"/>
                </a:cubicBezTo>
                <a:lnTo>
                  <a:pt x="3608097" y="3537475"/>
                </a:lnTo>
                <a:cubicBezTo>
                  <a:pt x="3608097" y="3736745"/>
                  <a:pt x="3446557" y="3898285"/>
                  <a:pt x="3247287" y="3898285"/>
                </a:cubicBezTo>
                <a:lnTo>
                  <a:pt x="360810" y="3898285"/>
                </a:lnTo>
                <a:cubicBezTo>
                  <a:pt x="161540" y="3898285"/>
                  <a:pt x="0" y="3736745"/>
                  <a:pt x="0" y="3537475"/>
                </a:cubicBezTo>
                <a:lnTo>
                  <a:pt x="0" y="36081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118" tIns="197118" rIns="197118" bIns="197118" numCol="1" spcCol="1270" anchor="ctr" anchorCtr="0">
            <a:noAutofit/>
          </a:bodyPr>
          <a:lstStyle/>
          <a:p>
            <a:pPr lvl="0" algn="justLow" defTabSz="1066800" rtl="1">
              <a:lnSpc>
                <a:spcPct val="90000"/>
              </a:lnSpc>
              <a:spcBef>
                <a:spcPct val="0"/>
              </a:spcBef>
              <a:spcAft>
                <a:spcPct val="35000"/>
              </a:spcAft>
            </a:pPr>
            <a:r>
              <a:rPr lang="ar-EG" sz="2400" kern="1200" dirty="0" smtClean="0"/>
              <a:t>غالبا ما تمثل عملية دراسة العناصر التى تم التباحث بشأنها أعلاه الخطوة الأولية فى تطوير خطة العمل وقد يطلب المستثمرون والمقرضون دراسة هذه المسائل وجدولتها على شكل خطة عمل .</a:t>
            </a:r>
            <a:endParaRPr lang="ar-EG" sz="2400" kern="1200" dirty="0"/>
          </a:p>
        </p:txBody>
      </p:sp>
      <p:sp>
        <p:nvSpPr>
          <p:cNvPr id="6" name="Freeform 5"/>
          <p:cNvSpPr/>
          <p:nvPr/>
        </p:nvSpPr>
        <p:spPr>
          <a:xfrm>
            <a:off x="859474" y="1217488"/>
            <a:ext cx="5026585" cy="733382"/>
          </a:xfrm>
          <a:custGeom>
            <a:avLst/>
            <a:gdLst>
              <a:gd name="connsiteX0" fmla="*/ 0 w 5026585"/>
              <a:gd name="connsiteY0" fmla="*/ 0 h 733382"/>
              <a:gd name="connsiteX1" fmla="*/ 5026585 w 5026585"/>
              <a:gd name="connsiteY1" fmla="*/ 0 h 733382"/>
              <a:gd name="connsiteX2" fmla="*/ 5026585 w 5026585"/>
              <a:gd name="connsiteY2" fmla="*/ 733382 h 733382"/>
              <a:gd name="connsiteX3" fmla="*/ 0 w 5026585"/>
              <a:gd name="connsiteY3" fmla="*/ 733382 h 733382"/>
              <a:gd name="connsiteX4" fmla="*/ 0 w 5026585"/>
              <a:gd name="connsiteY4" fmla="*/ 0 h 733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6585" h="733382">
                <a:moveTo>
                  <a:pt x="0" y="0"/>
                </a:moveTo>
                <a:lnTo>
                  <a:pt x="5026585" y="0"/>
                </a:lnTo>
                <a:lnTo>
                  <a:pt x="5026585" y="733382"/>
                </a:lnTo>
                <a:lnTo>
                  <a:pt x="0" y="733382"/>
                </a:lnTo>
                <a:lnTo>
                  <a:pt x="0" y="0"/>
                </a:lnTo>
                <a:close/>
              </a:path>
            </a:pathLst>
          </a:cu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3350" tIns="133350" rIns="133350" bIns="133350" numCol="1" spcCol="1270" anchor="ctr" anchorCtr="0">
            <a:noAutofit/>
          </a:bodyPr>
          <a:lstStyle/>
          <a:p>
            <a:pPr lvl="0" algn="ctr" defTabSz="1555750" rtl="1">
              <a:lnSpc>
                <a:spcPct val="90000"/>
              </a:lnSpc>
              <a:spcBef>
                <a:spcPct val="0"/>
              </a:spcBef>
              <a:spcAft>
                <a:spcPct val="35000"/>
              </a:spcAft>
            </a:pPr>
            <a:r>
              <a:rPr lang="ar-EG" sz="3500" b="1" kern="1200" dirty="0" smtClean="0"/>
              <a:t>خطة العمل :</a:t>
            </a:r>
            <a:endParaRPr lang="ar-EG" sz="3500" b="1" kern="1200" dirty="0"/>
          </a:p>
        </p:txBody>
      </p:sp>
    </p:spTree>
    <p:extLst>
      <p:ext uri="{BB962C8B-B14F-4D97-AF65-F5344CB8AC3E}">
        <p14:creationId xmlns:p14="http://schemas.microsoft.com/office/powerpoint/2010/main" val="2317648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السادسة</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a:solidFill>
                  <a:srgbClr val="002060"/>
                </a:solidFill>
              </a:rPr>
              <a:t>كيف أنظم المؤسسة؟</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727992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a:solidFill>
                  <a:srgbClr val="FFFFFF"/>
                </a:solidFill>
              </a:rPr>
              <a:t>أختيار سوق مناسبة</a:t>
            </a:r>
            <a:endParaRPr lang="en-US" sz="4000" dirty="0">
              <a:solidFill>
                <a:srgbClr val="FFFFFF"/>
              </a:solidFill>
            </a:endParaRPr>
          </a:p>
        </p:txBody>
      </p:sp>
    </p:spTree>
    <p:extLst>
      <p:ext uri="{BB962C8B-B14F-4D97-AF65-F5344CB8AC3E}">
        <p14:creationId xmlns:p14="http://schemas.microsoft.com/office/powerpoint/2010/main" val="3396750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معلومات حول السوق</a:t>
            </a:r>
          </a:p>
        </p:txBody>
      </p:sp>
      <p:sp>
        <p:nvSpPr>
          <p:cNvPr id="5" name="Rectangle 4"/>
          <p:cNvSpPr/>
          <p:nvPr/>
        </p:nvSpPr>
        <p:spPr>
          <a:xfrm>
            <a:off x="3632146" y="2451576"/>
            <a:ext cx="4127753" cy="3502587"/>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467543" y="2564897"/>
            <a:ext cx="3873868" cy="2966808"/>
          </a:xfrm>
          <a:custGeom>
            <a:avLst/>
            <a:gdLst>
              <a:gd name="connsiteX0" fmla="*/ 0 w 3873868"/>
              <a:gd name="connsiteY0" fmla="*/ 296681 h 2966808"/>
              <a:gd name="connsiteX1" fmla="*/ 296681 w 3873868"/>
              <a:gd name="connsiteY1" fmla="*/ 0 h 2966808"/>
              <a:gd name="connsiteX2" fmla="*/ 3577187 w 3873868"/>
              <a:gd name="connsiteY2" fmla="*/ 0 h 2966808"/>
              <a:gd name="connsiteX3" fmla="*/ 3873868 w 3873868"/>
              <a:gd name="connsiteY3" fmla="*/ 296681 h 2966808"/>
              <a:gd name="connsiteX4" fmla="*/ 3873868 w 3873868"/>
              <a:gd name="connsiteY4" fmla="*/ 2670127 h 2966808"/>
              <a:gd name="connsiteX5" fmla="*/ 3577187 w 3873868"/>
              <a:gd name="connsiteY5" fmla="*/ 2966808 h 2966808"/>
              <a:gd name="connsiteX6" fmla="*/ 296681 w 3873868"/>
              <a:gd name="connsiteY6" fmla="*/ 2966808 h 2966808"/>
              <a:gd name="connsiteX7" fmla="*/ 0 w 3873868"/>
              <a:gd name="connsiteY7" fmla="*/ 2670127 h 2966808"/>
              <a:gd name="connsiteX8" fmla="*/ 0 w 3873868"/>
              <a:gd name="connsiteY8" fmla="*/ 296681 h 29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3868" h="2966808">
                <a:moveTo>
                  <a:pt x="0" y="296681"/>
                </a:moveTo>
                <a:cubicBezTo>
                  <a:pt x="0" y="132829"/>
                  <a:pt x="132829" y="0"/>
                  <a:pt x="296681" y="0"/>
                </a:cubicBezTo>
                <a:lnTo>
                  <a:pt x="3577187" y="0"/>
                </a:lnTo>
                <a:cubicBezTo>
                  <a:pt x="3741039" y="0"/>
                  <a:pt x="3873868" y="132829"/>
                  <a:pt x="3873868" y="296681"/>
                </a:cubicBezTo>
                <a:lnTo>
                  <a:pt x="3873868" y="2670127"/>
                </a:lnTo>
                <a:cubicBezTo>
                  <a:pt x="3873868" y="2833979"/>
                  <a:pt x="3741039" y="2966808"/>
                  <a:pt x="3577187" y="2966808"/>
                </a:cubicBezTo>
                <a:lnTo>
                  <a:pt x="296681" y="2966808"/>
                </a:lnTo>
                <a:cubicBezTo>
                  <a:pt x="132829" y="2966808"/>
                  <a:pt x="0" y="2833979"/>
                  <a:pt x="0" y="2670127"/>
                </a:cubicBezTo>
                <a:lnTo>
                  <a:pt x="0" y="296681"/>
                </a:lnTo>
                <a:close/>
              </a:path>
            </a:pathLst>
          </a:custGeom>
          <a:solidFill>
            <a:schemeClr val="accent2">
              <a:lumMod val="40000"/>
              <a:lumOff val="60000"/>
            </a:scheme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78335" tIns="178335" rIns="178335" bIns="178335" numCol="1" spcCol="1270" anchor="ctr" anchorCtr="0">
            <a:noAutofit/>
          </a:bodyPr>
          <a:lstStyle/>
          <a:p>
            <a:pPr lvl="0" algn="justLow" defTabSz="1066800" rtl="1">
              <a:lnSpc>
                <a:spcPct val="90000"/>
              </a:lnSpc>
              <a:spcBef>
                <a:spcPct val="0"/>
              </a:spcBef>
              <a:spcAft>
                <a:spcPct val="35000"/>
              </a:spcAft>
            </a:pPr>
            <a:r>
              <a:rPr lang="ar-EG" sz="2400" kern="1200" dirty="0" smtClean="0">
                <a:solidFill>
                  <a:schemeClr val="bg1"/>
                </a:solidFill>
              </a:rPr>
              <a:t>السوق بالنسبة لمؤسسة معينة ، هو جميع الأشخاص أو المؤسسات الأخرى الموجودين ضمن منطقة جغرافية معينة المحتاجين إلى سلعة أو خدمة ما والراغبين فى شرائها  والقادرين على ذلك تبيع كل مؤسسة نوعا معينا من السلع أو الخدمات إلى الناس .</a:t>
            </a:r>
            <a:endParaRPr lang="ar-EG" sz="2400" kern="1200" dirty="0">
              <a:solidFill>
                <a:schemeClr val="bg1"/>
              </a:solidFill>
            </a:endParaRPr>
          </a:p>
        </p:txBody>
      </p:sp>
      <p:sp>
        <p:nvSpPr>
          <p:cNvPr id="7" name="Freeform 6"/>
          <p:cNvSpPr/>
          <p:nvPr/>
        </p:nvSpPr>
        <p:spPr>
          <a:xfrm>
            <a:off x="3632146" y="1783708"/>
            <a:ext cx="4133851" cy="603131"/>
          </a:xfrm>
          <a:custGeom>
            <a:avLst/>
            <a:gdLst>
              <a:gd name="connsiteX0" fmla="*/ 0 w 4133851"/>
              <a:gd name="connsiteY0" fmla="*/ 0 h 603131"/>
              <a:gd name="connsiteX1" fmla="*/ 4133851 w 4133851"/>
              <a:gd name="connsiteY1" fmla="*/ 0 h 603131"/>
              <a:gd name="connsiteX2" fmla="*/ 4133851 w 4133851"/>
              <a:gd name="connsiteY2" fmla="*/ 603131 h 603131"/>
              <a:gd name="connsiteX3" fmla="*/ 0 w 4133851"/>
              <a:gd name="connsiteY3" fmla="*/ 603131 h 603131"/>
              <a:gd name="connsiteX4" fmla="*/ 0 w 4133851"/>
              <a:gd name="connsiteY4" fmla="*/ 0 h 60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3851" h="603131">
                <a:moveTo>
                  <a:pt x="0" y="0"/>
                </a:moveTo>
                <a:lnTo>
                  <a:pt x="4133851" y="0"/>
                </a:lnTo>
                <a:lnTo>
                  <a:pt x="4133851" y="603131"/>
                </a:lnTo>
                <a:lnTo>
                  <a:pt x="0" y="603131"/>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ماهو السوق</a:t>
            </a:r>
            <a:r>
              <a:rPr lang="en-US" sz="2400" b="1" kern="1200" dirty="0" smtClean="0">
                <a:solidFill>
                  <a:srgbClr val="FF0000"/>
                </a:solidFill>
              </a:rPr>
              <a:t> ؟</a:t>
            </a:r>
            <a:endParaRPr lang="ar-EG" sz="2400" b="1" kern="1200" dirty="0">
              <a:solidFill>
                <a:srgbClr val="FF0000"/>
              </a:solidFill>
            </a:endParaRPr>
          </a:p>
        </p:txBody>
      </p:sp>
      <p:sp>
        <p:nvSpPr>
          <p:cNvPr id="3" name="Plaque 2"/>
          <p:cNvSpPr/>
          <p:nvPr/>
        </p:nvSpPr>
        <p:spPr bwMode="auto">
          <a:xfrm>
            <a:off x="6948264" y="2492896"/>
            <a:ext cx="720080" cy="720080"/>
          </a:xfrm>
          <a:prstGeom prst="plaque">
            <a:avLst/>
          </a:prstGeom>
          <a:solidFill>
            <a:schemeClr val="accent2">
              <a:lumMod val="40000"/>
              <a:lumOff val="60000"/>
            </a:schemeClr>
          </a:solidFill>
          <a:ln w="9525" cap="flat" cmpd="sng" algn="ctr">
            <a:solidFill>
              <a:srgbClr val="C74BCA"/>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1</a:t>
            </a:r>
          </a:p>
        </p:txBody>
      </p:sp>
    </p:spTree>
    <p:extLst>
      <p:ext uri="{BB962C8B-B14F-4D97-AF65-F5344CB8AC3E}">
        <p14:creationId xmlns:p14="http://schemas.microsoft.com/office/powerpoint/2010/main" val="1785805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heel(1)">
                                      <p:cBhvr>
                                        <p:cTn id="10" dur="2000"/>
                                        <p:tgtEl>
                                          <p:spTgt spid="3"/>
                                        </p:tgtEl>
                                      </p:cBhvr>
                                    </p:animEffect>
                                  </p:childTnLst>
                                </p:cTn>
                              </p:par>
                              <p:par>
                                <p:cTn id="11" presetID="21" presetClass="entr" presetSubtype="1"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heel(1)">
                                      <p:cBhvr>
                                        <p:cTn id="13" dur="20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3"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ويمكن وصف الزبائن المحتملين بأنهم</a:t>
            </a:r>
          </a:p>
        </p:txBody>
      </p:sp>
      <p:sp>
        <p:nvSpPr>
          <p:cNvPr id="4" name="Freeform 3"/>
          <p:cNvSpPr/>
          <p:nvPr/>
        </p:nvSpPr>
        <p:spPr>
          <a:xfrm>
            <a:off x="1886857" y="1701665"/>
            <a:ext cx="5666204" cy="1120578"/>
          </a:xfrm>
          <a:custGeom>
            <a:avLst/>
            <a:gdLst>
              <a:gd name="connsiteX0" fmla="*/ 0 w 5666204"/>
              <a:gd name="connsiteY0" fmla="*/ 0 h 1120576"/>
              <a:gd name="connsiteX1" fmla="*/ 5105916 w 5666204"/>
              <a:gd name="connsiteY1" fmla="*/ 0 h 1120576"/>
              <a:gd name="connsiteX2" fmla="*/ 5666204 w 5666204"/>
              <a:gd name="connsiteY2" fmla="*/ 560288 h 1120576"/>
              <a:gd name="connsiteX3" fmla="*/ 5105916 w 5666204"/>
              <a:gd name="connsiteY3" fmla="*/ 1120576 h 1120576"/>
              <a:gd name="connsiteX4" fmla="*/ 0 w 5666204"/>
              <a:gd name="connsiteY4" fmla="*/ 1120576 h 1120576"/>
              <a:gd name="connsiteX5" fmla="*/ 0 w 5666204"/>
              <a:gd name="connsiteY5" fmla="*/ 0 h 112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6204" h="1120576">
                <a:moveTo>
                  <a:pt x="5666204" y="1120575"/>
                </a:moveTo>
                <a:lnTo>
                  <a:pt x="560288" y="1120575"/>
                </a:lnTo>
                <a:lnTo>
                  <a:pt x="0" y="560288"/>
                </a:lnTo>
                <a:lnTo>
                  <a:pt x="560288" y="1"/>
                </a:lnTo>
                <a:lnTo>
                  <a:pt x="5666204" y="1"/>
                </a:lnTo>
                <a:lnTo>
                  <a:pt x="5666204" y="1120575"/>
                </a:lnTo>
                <a:close/>
              </a:path>
            </a:pathLst>
          </a:custGeom>
          <a:solidFill>
            <a:schemeClr val="accent2">
              <a:lumMod val="40000"/>
              <a:lumOff val="60000"/>
            </a:scheme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774287" tIns="91441" rIns="170688" bIns="91441" numCol="1" spcCol="1270" anchor="ctr" anchorCtr="0">
            <a:noAutofit/>
          </a:bodyPr>
          <a:lstStyle/>
          <a:p>
            <a:pPr lvl="0" algn="ctr" defTabSz="1066800" rtl="1">
              <a:lnSpc>
                <a:spcPct val="90000"/>
              </a:lnSpc>
              <a:spcBef>
                <a:spcPct val="0"/>
              </a:spcBef>
              <a:spcAft>
                <a:spcPct val="35000"/>
              </a:spcAft>
            </a:pPr>
            <a:r>
              <a:rPr lang="ar-EG" sz="2400" kern="1200" dirty="0" smtClean="0">
                <a:solidFill>
                  <a:sysClr val="window" lastClr="FFFFFF"/>
                </a:solidFill>
                <a:latin typeface="Calibri" panose="020F0502020204030204"/>
                <a:ea typeface="+mn-ea"/>
                <a:cs typeface="Arial" panose="020B0604020202020204" pitchFamily="34" charset="0"/>
              </a:rPr>
              <a:t>أشخاص أو مؤسسات محتاجون إلى منتج أو خدمة أو راغبين فيها </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5" name="Oval 4"/>
          <p:cNvSpPr/>
          <p:nvPr/>
        </p:nvSpPr>
        <p:spPr>
          <a:xfrm>
            <a:off x="1326569" y="1701666"/>
            <a:ext cx="1120576" cy="1120576"/>
          </a:xfrm>
          <a:prstGeom prst="ellipse">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6" name="Freeform 5"/>
          <p:cNvSpPr/>
          <p:nvPr/>
        </p:nvSpPr>
        <p:spPr>
          <a:xfrm>
            <a:off x="1886857" y="3156742"/>
            <a:ext cx="5666204" cy="1120577"/>
          </a:xfrm>
          <a:custGeom>
            <a:avLst/>
            <a:gdLst>
              <a:gd name="connsiteX0" fmla="*/ 0 w 5666204"/>
              <a:gd name="connsiteY0" fmla="*/ 0 h 1120576"/>
              <a:gd name="connsiteX1" fmla="*/ 5105916 w 5666204"/>
              <a:gd name="connsiteY1" fmla="*/ 0 h 1120576"/>
              <a:gd name="connsiteX2" fmla="*/ 5666204 w 5666204"/>
              <a:gd name="connsiteY2" fmla="*/ 560288 h 1120576"/>
              <a:gd name="connsiteX3" fmla="*/ 5105916 w 5666204"/>
              <a:gd name="connsiteY3" fmla="*/ 1120576 h 1120576"/>
              <a:gd name="connsiteX4" fmla="*/ 0 w 5666204"/>
              <a:gd name="connsiteY4" fmla="*/ 1120576 h 1120576"/>
              <a:gd name="connsiteX5" fmla="*/ 0 w 5666204"/>
              <a:gd name="connsiteY5" fmla="*/ 0 h 112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6204" h="1120576">
                <a:moveTo>
                  <a:pt x="5666204" y="1120575"/>
                </a:moveTo>
                <a:lnTo>
                  <a:pt x="560288" y="1120575"/>
                </a:lnTo>
                <a:lnTo>
                  <a:pt x="0" y="560288"/>
                </a:lnTo>
                <a:lnTo>
                  <a:pt x="560288" y="1"/>
                </a:lnTo>
                <a:lnTo>
                  <a:pt x="5666204" y="1"/>
                </a:lnTo>
                <a:lnTo>
                  <a:pt x="5666204" y="1120575"/>
                </a:lnTo>
                <a:close/>
              </a:path>
            </a:pathLst>
          </a:custGeom>
          <a:solidFill>
            <a:srgbClr val="00B050"/>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774287" tIns="91441" rIns="170688" bIns="91440" numCol="1" spcCol="1270" anchor="ctr" anchorCtr="0">
            <a:noAutofit/>
          </a:bodyPr>
          <a:lstStyle/>
          <a:p>
            <a:pPr lvl="0" algn="ctr" defTabSz="1066800" rtl="1">
              <a:lnSpc>
                <a:spcPct val="90000"/>
              </a:lnSpc>
              <a:spcBef>
                <a:spcPct val="0"/>
              </a:spcBef>
              <a:spcAft>
                <a:spcPct val="35000"/>
              </a:spcAft>
            </a:pPr>
            <a:r>
              <a:rPr lang="ar-SA" sz="2400" b="1" kern="1200" dirty="0" smtClean="0">
                <a:solidFill>
                  <a:sysClr val="window" lastClr="FFFFFF"/>
                </a:solidFill>
                <a:latin typeface="Calibri" panose="020F0502020204030204"/>
                <a:ea typeface="+mn-ea"/>
                <a:cs typeface="Arial" panose="020B0604020202020204" pitchFamily="34" charset="0"/>
              </a:rPr>
              <a:t>أشخاص أو مؤسسات قادرون على شراء المنتج أو الخدمة .</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7" name="Oval 6"/>
          <p:cNvSpPr/>
          <p:nvPr/>
        </p:nvSpPr>
        <p:spPr>
          <a:xfrm>
            <a:off x="1326569" y="3156743"/>
            <a:ext cx="1120576" cy="1120576"/>
          </a:xfrm>
          <a:prstGeom prst="ellipse">
            <a:avLst/>
          </a:prstGeom>
          <a:blipFill rotWithShape="1">
            <a:blip r:embed="rId3"/>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8" name="Freeform 7"/>
          <p:cNvSpPr/>
          <p:nvPr/>
        </p:nvSpPr>
        <p:spPr>
          <a:xfrm>
            <a:off x="1886857" y="4611819"/>
            <a:ext cx="5666204" cy="1120577"/>
          </a:xfrm>
          <a:custGeom>
            <a:avLst/>
            <a:gdLst>
              <a:gd name="connsiteX0" fmla="*/ 0 w 5666204"/>
              <a:gd name="connsiteY0" fmla="*/ 0 h 1120576"/>
              <a:gd name="connsiteX1" fmla="*/ 5105916 w 5666204"/>
              <a:gd name="connsiteY1" fmla="*/ 0 h 1120576"/>
              <a:gd name="connsiteX2" fmla="*/ 5666204 w 5666204"/>
              <a:gd name="connsiteY2" fmla="*/ 560288 h 1120576"/>
              <a:gd name="connsiteX3" fmla="*/ 5105916 w 5666204"/>
              <a:gd name="connsiteY3" fmla="*/ 1120576 h 1120576"/>
              <a:gd name="connsiteX4" fmla="*/ 0 w 5666204"/>
              <a:gd name="connsiteY4" fmla="*/ 1120576 h 1120576"/>
              <a:gd name="connsiteX5" fmla="*/ 0 w 5666204"/>
              <a:gd name="connsiteY5" fmla="*/ 0 h 112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6204" h="1120576">
                <a:moveTo>
                  <a:pt x="5666204" y="1120575"/>
                </a:moveTo>
                <a:lnTo>
                  <a:pt x="560288" y="1120575"/>
                </a:lnTo>
                <a:lnTo>
                  <a:pt x="0" y="560288"/>
                </a:lnTo>
                <a:lnTo>
                  <a:pt x="560288" y="1"/>
                </a:lnTo>
                <a:lnTo>
                  <a:pt x="5666204" y="1"/>
                </a:lnTo>
                <a:lnTo>
                  <a:pt x="5666204" y="1120575"/>
                </a:lnTo>
                <a:close/>
              </a:path>
            </a:pathLst>
          </a:custGeom>
          <a:solidFill>
            <a:srgbClr val="5B9BD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774287" tIns="91441" rIns="170688" bIns="91440" numCol="1" spcCol="1270" anchor="ctr" anchorCtr="0">
            <a:noAutofit/>
          </a:bodyPr>
          <a:lstStyle/>
          <a:p>
            <a:pPr lvl="0" algn="ctr" defTabSz="1066800" rtl="1">
              <a:lnSpc>
                <a:spcPct val="90000"/>
              </a:lnSpc>
              <a:spcBef>
                <a:spcPct val="0"/>
              </a:spcBef>
              <a:spcAft>
                <a:spcPct val="35000"/>
              </a:spcAft>
            </a:pPr>
            <a:r>
              <a:rPr lang="ar-SA" sz="2400" b="1" kern="1200" dirty="0" smtClean="0">
                <a:solidFill>
                  <a:sysClr val="window" lastClr="FFFFFF"/>
                </a:solidFill>
                <a:latin typeface="Calibri" panose="020F0502020204030204"/>
                <a:ea typeface="+mn-ea"/>
                <a:cs typeface="Arial" panose="020B0604020202020204" pitchFamily="34" charset="0"/>
              </a:rPr>
              <a:t>أشخاص أو مؤسسات مستعدون لشراء المنتج أو الخدمة .</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9" name="Oval 8"/>
          <p:cNvSpPr/>
          <p:nvPr/>
        </p:nvSpPr>
        <p:spPr>
          <a:xfrm>
            <a:off x="1326569" y="4611820"/>
            <a:ext cx="1120576" cy="1120576"/>
          </a:xfrm>
          <a:prstGeom prst="ellipse">
            <a:avLst/>
          </a:prstGeom>
          <a:blipFill rotWithShape="1">
            <a:blip r:embed="rId4"/>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2022177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fltVal val="0"/>
                                          </p:val>
                                        </p:tav>
                                        <p:tav tm="100000">
                                          <p:val>
                                            <p:strVal val="#ppt_w"/>
                                          </p:val>
                                        </p:tav>
                                      </p:tavLst>
                                    </p:anim>
                                    <p:anim calcmode="lin" valueType="num">
                                      <p:cBhvr>
                                        <p:cTn id="36" dur="1000" fill="hold"/>
                                        <p:tgtEl>
                                          <p:spTgt spid="8"/>
                                        </p:tgtEl>
                                        <p:attrNameLst>
                                          <p:attrName>ppt_h</p:attrName>
                                        </p:attrNameLst>
                                      </p:cBhvr>
                                      <p:tavLst>
                                        <p:tav tm="0">
                                          <p:val>
                                            <p:fltVal val="0"/>
                                          </p:val>
                                        </p:tav>
                                        <p:tav tm="100000">
                                          <p:val>
                                            <p:strVal val="#ppt_h"/>
                                          </p:val>
                                        </p:tav>
                                      </p:tavLst>
                                    </p:anim>
                                    <p:anim calcmode="lin" valueType="num">
                                      <p:cBhvr>
                                        <p:cTn id="37" dur="1000" fill="hold"/>
                                        <p:tgtEl>
                                          <p:spTgt spid="8"/>
                                        </p:tgtEl>
                                        <p:attrNameLst>
                                          <p:attrName>style.rotation</p:attrName>
                                        </p:attrNameLst>
                                      </p:cBhvr>
                                      <p:tavLst>
                                        <p:tav tm="0">
                                          <p:val>
                                            <p:fltVal val="90"/>
                                          </p:val>
                                        </p:tav>
                                        <p:tav tm="100000">
                                          <p:val>
                                            <p:fltVal val="0"/>
                                          </p:val>
                                        </p:tav>
                                      </p:tavLst>
                                    </p:anim>
                                    <p:animEffect transition="in" filter="fade">
                                      <p:cBhvr>
                                        <p:cTn id="38" dur="1000"/>
                                        <p:tgtEl>
                                          <p:spTgt spid="8"/>
                                        </p:tgtEl>
                                      </p:cBhvr>
                                    </p:animEffect>
                                  </p:childTnLst>
                                </p:cTn>
                              </p:par>
                              <p:par>
                                <p:cTn id="39" presetID="31" presetClass="entr" presetSubtype="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ينبغى أخذ المنافسة بعين الاعتبار</a:t>
            </a:r>
          </a:p>
        </p:txBody>
      </p:sp>
      <p:sp>
        <p:nvSpPr>
          <p:cNvPr id="4" name="Rectangle 3"/>
          <p:cNvSpPr/>
          <p:nvPr/>
        </p:nvSpPr>
        <p:spPr>
          <a:xfrm>
            <a:off x="683568" y="1377527"/>
            <a:ext cx="2832161" cy="1888100"/>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3633980" y="3383694"/>
            <a:ext cx="4012472" cy="2478433"/>
          </a:xfrm>
          <a:custGeom>
            <a:avLst/>
            <a:gdLst>
              <a:gd name="connsiteX0" fmla="*/ 0 w 4012472"/>
              <a:gd name="connsiteY0" fmla="*/ 0 h 2478433"/>
              <a:gd name="connsiteX1" fmla="*/ 4012472 w 4012472"/>
              <a:gd name="connsiteY1" fmla="*/ 0 h 2478433"/>
              <a:gd name="connsiteX2" fmla="*/ 4012472 w 4012472"/>
              <a:gd name="connsiteY2" fmla="*/ 2478433 h 2478433"/>
              <a:gd name="connsiteX3" fmla="*/ 0 w 4012472"/>
              <a:gd name="connsiteY3" fmla="*/ 2478433 h 2478433"/>
              <a:gd name="connsiteX4" fmla="*/ 0 w 4012472"/>
              <a:gd name="connsiteY4" fmla="*/ 0 h 247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2472" h="2478433">
                <a:moveTo>
                  <a:pt x="0" y="0"/>
                </a:moveTo>
                <a:lnTo>
                  <a:pt x="4012472" y="0"/>
                </a:lnTo>
                <a:lnTo>
                  <a:pt x="4012472" y="2478433"/>
                </a:lnTo>
                <a:lnTo>
                  <a:pt x="0" y="2478433"/>
                </a:lnTo>
                <a:lnTo>
                  <a:pt x="0" y="0"/>
                </a:lnTo>
                <a:close/>
              </a:path>
            </a:pathLst>
          </a:custGeom>
          <a:solidFill>
            <a:schemeClr val="accent1">
              <a:lumMod val="75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فإذا كان المنافسون يخدمون سوقا واحدة ينبغى التحقيق إذا كان السوق واسع بما فيه الكفاية لاستيعاب مؤسسة أخرى كما ينبغى تحديد وجه الاختلاف بين السلعة أو الخدمة التى تقدمها المؤسسة وتلك التى تقدمها المؤسسات المنافسة .</a:t>
            </a:r>
            <a:endParaRPr lang="ar-EG" sz="2400" kern="1200" dirty="0">
              <a:solidFill>
                <a:srgbClr val="002060"/>
              </a:solidFill>
            </a:endParaRPr>
          </a:p>
        </p:txBody>
      </p:sp>
      <p:sp>
        <p:nvSpPr>
          <p:cNvPr id="6" name="Half Frame 5"/>
          <p:cNvSpPr/>
          <p:nvPr/>
        </p:nvSpPr>
        <p:spPr>
          <a:xfrm>
            <a:off x="3279960" y="3029978"/>
            <a:ext cx="963639" cy="963889"/>
          </a:xfrm>
          <a:prstGeom prst="halfFrame">
            <a:avLst>
              <a:gd name="adj1" fmla="val 25770"/>
              <a:gd name="adj2" fmla="val 257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7" name="Half Frame 6"/>
          <p:cNvSpPr/>
          <p:nvPr/>
        </p:nvSpPr>
        <p:spPr>
          <a:xfrm rot="5400000">
            <a:off x="7064619" y="3030102"/>
            <a:ext cx="963889" cy="963639"/>
          </a:xfrm>
          <a:prstGeom prst="halfFrame">
            <a:avLst>
              <a:gd name="adj1" fmla="val 25770"/>
              <a:gd name="adj2" fmla="val 257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 name="Half Frame 7"/>
          <p:cNvSpPr/>
          <p:nvPr/>
        </p:nvSpPr>
        <p:spPr>
          <a:xfrm rot="16200000">
            <a:off x="3279835" y="5252563"/>
            <a:ext cx="963889" cy="963639"/>
          </a:xfrm>
          <a:prstGeom prst="halfFrame">
            <a:avLst>
              <a:gd name="adj1" fmla="val 25770"/>
              <a:gd name="adj2" fmla="val 257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9" name="Half Frame 8"/>
          <p:cNvSpPr/>
          <p:nvPr/>
        </p:nvSpPr>
        <p:spPr>
          <a:xfrm rot="10800000">
            <a:off x="7064744" y="5252439"/>
            <a:ext cx="963639" cy="963889"/>
          </a:xfrm>
          <a:prstGeom prst="halfFrame">
            <a:avLst>
              <a:gd name="adj1" fmla="val 25770"/>
              <a:gd name="adj2" fmla="val 257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4191538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par>
                                <p:cTn id="23" presetID="3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ppt_w</p:attrName>
                                        </p:attrNameLst>
                                      </p:cBhvr>
                                      <p:tavLst>
                                        <p:tav tm="0">
                                          <p:val>
                                            <p:fltVal val="0"/>
                                          </p:val>
                                        </p:tav>
                                        <p:tav tm="100000">
                                          <p:val>
                                            <p:strVal val="#ppt_w"/>
                                          </p:val>
                                        </p:tav>
                                      </p:tavLst>
                                    </p:anim>
                                    <p:anim calcmode="lin" valueType="num">
                                      <p:cBhvr>
                                        <p:cTn id="26" dur="1000" fill="hold"/>
                                        <p:tgtEl>
                                          <p:spTgt spid="7"/>
                                        </p:tgtEl>
                                        <p:attrNameLst>
                                          <p:attrName>ppt_h</p:attrName>
                                        </p:attrNameLst>
                                      </p:cBhvr>
                                      <p:tavLst>
                                        <p:tav tm="0">
                                          <p:val>
                                            <p:fltVal val="0"/>
                                          </p:val>
                                        </p:tav>
                                        <p:tav tm="100000">
                                          <p:val>
                                            <p:strVal val="#ppt_h"/>
                                          </p:val>
                                        </p:tav>
                                      </p:tavLst>
                                    </p:anim>
                                    <p:anim calcmode="lin" valueType="num">
                                      <p:cBhvr>
                                        <p:cTn id="27" dur="1000" fill="hold"/>
                                        <p:tgtEl>
                                          <p:spTgt spid="7"/>
                                        </p:tgtEl>
                                        <p:attrNameLst>
                                          <p:attrName>style.rotation</p:attrName>
                                        </p:attrNameLst>
                                      </p:cBhvr>
                                      <p:tavLst>
                                        <p:tav tm="0">
                                          <p:val>
                                            <p:fltVal val="90"/>
                                          </p:val>
                                        </p:tav>
                                        <p:tav tm="100000">
                                          <p:val>
                                            <p:fltVal val="0"/>
                                          </p:val>
                                        </p:tav>
                                      </p:tavLst>
                                    </p:anim>
                                    <p:animEffect transition="in" filter="fade">
                                      <p:cBhvr>
                                        <p:cTn id="28" dur="1000"/>
                                        <p:tgtEl>
                                          <p:spTgt spid="7"/>
                                        </p:tgtEl>
                                      </p:cBhvr>
                                    </p:animEffect>
                                  </p:childTnLst>
                                </p:cTn>
                              </p:par>
                              <p:par>
                                <p:cTn id="29" presetID="31"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1000" fill="hold"/>
                                        <p:tgtEl>
                                          <p:spTgt spid="8"/>
                                        </p:tgtEl>
                                        <p:attrNameLst>
                                          <p:attrName>ppt_w</p:attrName>
                                        </p:attrNameLst>
                                      </p:cBhvr>
                                      <p:tavLst>
                                        <p:tav tm="0">
                                          <p:val>
                                            <p:fltVal val="0"/>
                                          </p:val>
                                        </p:tav>
                                        <p:tav tm="100000">
                                          <p:val>
                                            <p:strVal val="#ppt_w"/>
                                          </p:val>
                                        </p:tav>
                                      </p:tavLst>
                                    </p:anim>
                                    <p:anim calcmode="lin" valueType="num">
                                      <p:cBhvr>
                                        <p:cTn id="32" dur="1000" fill="hold"/>
                                        <p:tgtEl>
                                          <p:spTgt spid="8"/>
                                        </p:tgtEl>
                                        <p:attrNameLst>
                                          <p:attrName>ppt_h</p:attrName>
                                        </p:attrNameLst>
                                      </p:cBhvr>
                                      <p:tavLst>
                                        <p:tav tm="0">
                                          <p:val>
                                            <p:fltVal val="0"/>
                                          </p:val>
                                        </p:tav>
                                        <p:tav tm="100000">
                                          <p:val>
                                            <p:strVal val="#ppt_h"/>
                                          </p:val>
                                        </p:tav>
                                      </p:tavLst>
                                    </p:anim>
                                    <p:anim calcmode="lin" valueType="num">
                                      <p:cBhvr>
                                        <p:cTn id="33" dur="1000" fill="hold"/>
                                        <p:tgtEl>
                                          <p:spTgt spid="8"/>
                                        </p:tgtEl>
                                        <p:attrNameLst>
                                          <p:attrName>style.rotation</p:attrName>
                                        </p:attrNameLst>
                                      </p:cBhvr>
                                      <p:tavLst>
                                        <p:tav tm="0">
                                          <p:val>
                                            <p:fltVal val="90"/>
                                          </p:val>
                                        </p:tav>
                                        <p:tav tm="100000">
                                          <p:val>
                                            <p:fltVal val="0"/>
                                          </p:val>
                                        </p:tav>
                                      </p:tavLst>
                                    </p:anim>
                                    <p:animEffect transition="in" filter="fade">
                                      <p:cBhvr>
                                        <p:cTn id="34" dur="1000"/>
                                        <p:tgtEl>
                                          <p:spTgt spid="8"/>
                                        </p:tgtEl>
                                      </p:cBhvr>
                                    </p:animEffect>
                                  </p:childTnLst>
                                </p:cTn>
                              </p:par>
                              <p:par>
                                <p:cTn id="35" presetID="31"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1000" fill="hold"/>
                                        <p:tgtEl>
                                          <p:spTgt spid="9"/>
                                        </p:tgtEl>
                                        <p:attrNameLst>
                                          <p:attrName>ppt_w</p:attrName>
                                        </p:attrNameLst>
                                      </p:cBhvr>
                                      <p:tavLst>
                                        <p:tav tm="0">
                                          <p:val>
                                            <p:fltVal val="0"/>
                                          </p:val>
                                        </p:tav>
                                        <p:tav tm="100000">
                                          <p:val>
                                            <p:strVal val="#ppt_w"/>
                                          </p:val>
                                        </p:tav>
                                      </p:tavLst>
                                    </p:anim>
                                    <p:anim calcmode="lin" valueType="num">
                                      <p:cBhvr>
                                        <p:cTn id="38" dur="1000" fill="hold"/>
                                        <p:tgtEl>
                                          <p:spTgt spid="9"/>
                                        </p:tgtEl>
                                        <p:attrNameLst>
                                          <p:attrName>ppt_h</p:attrName>
                                        </p:attrNameLst>
                                      </p:cBhvr>
                                      <p:tavLst>
                                        <p:tav tm="0">
                                          <p:val>
                                            <p:fltVal val="0"/>
                                          </p:val>
                                        </p:tav>
                                        <p:tav tm="100000">
                                          <p:val>
                                            <p:strVal val="#ppt_h"/>
                                          </p:val>
                                        </p:tav>
                                      </p:tavLst>
                                    </p:anim>
                                    <p:anim calcmode="lin" valueType="num">
                                      <p:cBhvr>
                                        <p:cTn id="39" dur="1000" fill="hold"/>
                                        <p:tgtEl>
                                          <p:spTgt spid="9"/>
                                        </p:tgtEl>
                                        <p:attrNameLst>
                                          <p:attrName>style.rotation</p:attrName>
                                        </p:attrNameLst>
                                      </p:cBhvr>
                                      <p:tavLst>
                                        <p:tav tm="0">
                                          <p:val>
                                            <p:fltVal val="90"/>
                                          </p:val>
                                        </p:tav>
                                        <p:tav tm="100000">
                                          <p:val>
                                            <p:fltVal val="0"/>
                                          </p:val>
                                        </p:tav>
                                      </p:tavLst>
                                    </p:anim>
                                    <p:animEffect transition="in" filter="fade">
                                      <p:cBhvr>
                                        <p:cTn id="4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282077" y="1587984"/>
            <a:ext cx="4111540" cy="3458099"/>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6" name="Freeform 5"/>
          <p:cNvSpPr/>
          <p:nvPr/>
        </p:nvSpPr>
        <p:spPr>
          <a:xfrm>
            <a:off x="1750381" y="3041707"/>
            <a:ext cx="2228308" cy="2228308"/>
          </a:xfrm>
          <a:custGeom>
            <a:avLst/>
            <a:gdLst>
              <a:gd name="connsiteX0" fmla="*/ 0 w 2228308"/>
              <a:gd name="connsiteY0" fmla="*/ 0 h 2228308"/>
              <a:gd name="connsiteX1" fmla="*/ 2228308 w 2228308"/>
              <a:gd name="connsiteY1" fmla="*/ 0 h 2228308"/>
              <a:gd name="connsiteX2" fmla="*/ 2228308 w 2228308"/>
              <a:gd name="connsiteY2" fmla="*/ 2228308 h 2228308"/>
              <a:gd name="connsiteX3" fmla="*/ 0 w 2228308"/>
              <a:gd name="connsiteY3" fmla="*/ 2228308 h 2228308"/>
              <a:gd name="connsiteX4" fmla="*/ 0 w 2228308"/>
              <a:gd name="connsiteY4" fmla="*/ 0 h 2228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308" h="2228308">
                <a:moveTo>
                  <a:pt x="0" y="0"/>
                </a:moveTo>
                <a:lnTo>
                  <a:pt x="2228308" y="0"/>
                </a:lnTo>
                <a:lnTo>
                  <a:pt x="2228308" y="2228308"/>
                </a:lnTo>
                <a:lnTo>
                  <a:pt x="0" y="2228308"/>
                </a:lnTo>
                <a:lnTo>
                  <a:pt x="0" y="0"/>
                </a:lnTo>
                <a:close/>
              </a:path>
            </a:pathLst>
          </a:custGeom>
          <a:solidFill>
            <a:schemeClr val="accent1">
              <a:lumMod val="75000"/>
            </a:scheme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ما الذى ينبغى أن يعرفه أصحاب المؤسسات عن الزبائن المحتملين ؟</a:t>
            </a:r>
            <a:endParaRPr lang="ar-EG" sz="2400" kern="1200" dirty="0">
              <a:solidFill>
                <a:srgbClr val="002060"/>
              </a:solidFill>
              <a:latin typeface="Calibri" panose="020F0502020204030204"/>
              <a:ea typeface="+mn-ea"/>
              <a:cs typeface="Arial" panose="020B0604020202020204" pitchFamily="34" charset="0"/>
            </a:endParaRPr>
          </a:p>
        </p:txBody>
      </p:sp>
      <p:sp>
        <p:nvSpPr>
          <p:cNvPr id="5" name="Plaque 4"/>
          <p:cNvSpPr/>
          <p:nvPr/>
        </p:nvSpPr>
        <p:spPr bwMode="auto">
          <a:xfrm>
            <a:off x="6660232" y="1556792"/>
            <a:ext cx="720080" cy="720080"/>
          </a:xfrm>
          <a:prstGeom prst="plaque">
            <a:avLst/>
          </a:prstGeom>
          <a:solidFill>
            <a:schemeClr val="accent2">
              <a:lumMod val="40000"/>
              <a:lumOff val="60000"/>
            </a:schemeClr>
          </a:solidFill>
          <a:ln w="9525" cap="flat" cmpd="sng" algn="ctr">
            <a:solidFill>
              <a:srgbClr val="C74BCA"/>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2</a:t>
            </a:r>
          </a:p>
        </p:txBody>
      </p:sp>
    </p:spTree>
    <p:extLst>
      <p:ext uri="{BB962C8B-B14F-4D97-AF65-F5344CB8AC3E}">
        <p14:creationId xmlns:p14="http://schemas.microsoft.com/office/powerpoint/2010/main" val="1534831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اعرف الزبائن</a:t>
            </a:r>
          </a:p>
        </p:txBody>
      </p:sp>
      <p:sp>
        <p:nvSpPr>
          <p:cNvPr id="4" name="Freeform 3"/>
          <p:cNvSpPr/>
          <p:nvPr/>
        </p:nvSpPr>
        <p:spPr>
          <a:xfrm>
            <a:off x="4148905" y="3112452"/>
            <a:ext cx="4046731" cy="3484899"/>
          </a:xfrm>
          <a:custGeom>
            <a:avLst/>
            <a:gdLst>
              <a:gd name="connsiteX0" fmla="*/ 0 w 4046731"/>
              <a:gd name="connsiteY0" fmla="*/ 1742450 h 3484899"/>
              <a:gd name="connsiteX1" fmla="*/ 871225 w 4046731"/>
              <a:gd name="connsiteY1" fmla="*/ 1 h 3484899"/>
              <a:gd name="connsiteX2" fmla="*/ 3175506 w 4046731"/>
              <a:gd name="connsiteY2" fmla="*/ 1 h 3484899"/>
              <a:gd name="connsiteX3" fmla="*/ 4046731 w 4046731"/>
              <a:gd name="connsiteY3" fmla="*/ 1742450 h 3484899"/>
              <a:gd name="connsiteX4" fmla="*/ 3175506 w 4046731"/>
              <a:gd name="connsiteY4" fmla="*/ 3484898 h 3484899"/>
              <a:gd name="connsiteX5" fmla="*/ 871225 w 4046731"/>
              <a:gd name="connsiteY5" fmla="*/ 3484898 h 3484899"/>
              <a:gd name="connsiteX6" fmla="*/ 0 w 4046731"/>
              <a:gd name="connsiteY6" fmla="*/ 1742450 h 3484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6731" h="3484899">
                <a:moveTo>
                  <a:pt x="0" y="1742450"/>
                </a:moveTo>
                <a:lnTo>
                  <a:pt x="871225" y="1"/>
                </a:lnTo>
                <a:lnTo>
                  <a:pt x="3175506" y="1"/>
                </a:lnTo>
                <a:lnTo>
                  <a:pt x="4046731" y="1742450"/>
                </a:lnTo>
                <a:lnTo>
                  <a:pt x="3175506" y="3484898"/>
                </a:lnTo>
                <a:lnTo>
                  <a:pt x="871225" y="3484898"/>
                </a:lnTo>
                <a:lnTo>
                  <a:pt x="0" y="1742450"/>
                </a:lnTo>
                <a:close/>
              </a:path>
            </a:pathLst>
          </a:custGeom>
          <a:solidFill>
            <a:srgbClr val="00B050"/>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27636" tIns="570977" rIns="627636" bIns="570977" numCol="1" spcCol="1270" anchor="ctr" anchorCtr="0">
            <a:noAutofit/>
          </a:bodyPr>
          <a:lstStyle/>
          <a:p>
            <a:pPr lvl="0" algn="ctr" defTabSz="1066800" rtl="1">
              <a:lnSpc>
                <a:spcPct val="90000"/>
              </a:lnSpc>
              <a:spcBef>
                <a:spcPct val="0"/>
              </a:spcBef>
              <a:spcAft>
                <a:spcPct val="35000"/>
              </a:spcAft>
            </a:pPr>
            <a:r>
              <a:rPr lang="ar-EG" sz="2400" kern="1200" dirty="0" smtClean="0">
                <a:solidFill>
                  <a:sysClr val="window" lastClr="FFFFFF"/>
                </a:solidFill>
                <a:latin typeface="Calibri" panose="020F0502020204030204"/>
                <a:ea typeface="+mn-ea"/>
                <a:cs typeface="Arial" panose="020B0604020202020204" pitchFamily="34" charset="0"/>
              </a:rPr>
              <a:t>يمكن تجزئة السوق بتقسيمها إلى مجموعات من المشترين أو تقسيمها بناء على خصائص محددة مثل العمر والجنس والوضع العائلى والعمل والداخل والتوجهات بالنسبة لأى من هذه الميزات .</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5" name="Hexagon 4"/>
          <p:cNvSpPr/>
          <p:nvPr/>
        </p:nvSpPr>
        <p:spPr>
          <a:xfrm>
            <a:off x="4242775" y="4651350"/>
            <a:ext cx="472303" cy="407637"/>
          </a:xfrm>
          <a:prstGeom prst="hexagon">
            <a:avLst>
              <a:gd name="adj" fmla="val 25000"/>
              <a:gd name="vf" fmla="val 115470"/>
            </a:avLst>
          </a:prstGeom>
          <a:solidFill>
            <a:sysClr val="window" lastClr="FFFFFF">
              <a:hueOff val="0"/>
              <a:satOff val="0"/>
              <a:lumOff val="0"/>
              <a:alphaOff val="0"/>
            </a:sysClr>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6" name="Hexagon 5"/>
          <p:cNvSpPr/>
          <p:nvPr/>
        </p:nvSpPr>
        <p:spPr>
          <a:xfrm>
            <a:off x="804347" y="1268760"/>
            <a:ext cx="4041557" cy="3483833"/>
          </a:xfrm>
          <a:prstGeom prst="hexagon">
            <a:avLst>
              <a:gd name="adj" fmla="val 25000"/>
              <a:gd name="vf" fmla="val 115470"/>
            </a:avLst>
          </a:prstGeom>
          <a:blipFill rotWithShape="1">
            <a:blip r:embed="rId2"/>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7" name="Hexagon 6"/>
          <p:cNvSpPr/>
          <p:nvPr/>
        </p:nvSpPr>
        <p:spPr>
          <a:xfrm>
            <a:off x="3540602" y="4270355"/>
            <a:ext cx="472303" cy="407637"/>
          </a:xfrm>
          <a:prstGeom prst="hexagon">
            <a:avLst>
              <a:gd name="adj" fmla="val 25000"/>
              <a:gd name="vf" fmla="val 115470"/>
            </a:avLst>
          </a:prstGeom>
          <a:solidFill>
            <a:sysClr val="window" lastClr="FFFFFF">
              <a:hueOff val="0"/>
              <a:satOff val="0"/>
              <a:lumOff val="0"/>
              <a:alphaOff val="0"/>
            </a:sysClr>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Tree>
    <p:extLst>
      <p:ext uri="{BB962C8B-B14F-4D97-AF65-F5344CB8AC3E}">
        <p14:creationId xmlns:p14="http://schemas.microsoft.com/office/powerpoint/2010/main" val="1401962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par>
                                <p:cTn id="23" presetID="3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ppt_w</p:attrName>
                                        </p:attrNameLst>
                                      </p:cBhvr>
                                      <p:tavLst>
                                        <p:tav tm="0">
                                          <p:val>
                                            <p:fltVal val="0"/>
                                          </p:val>
                                        </p:tav>
                                        <p:tav tm="100000">
                                          <p:val>
                                            <p:strVal val="#ppt_w"/>
                                          </p:val>
                                        </p:tav>
                                      </p:tavLst>
                                    </p:anim>
                                    <p:anim calcmode="lin" valueType="num">
                                      <p:cBhvr>
                                        <p:cTn id="26" dur="1000" fill="hold"/>
                                        <p:tgtEl>
                                          <p:spTgt spid="7"/>
                                        </p:tgtEl>
                                        <p:attrNameLst>
                                          <p:attrName>ppt_h</p:attrName>
                                        </p:attrNameLst>
                                      </p:cBhvr>
                                      <p:tavLst>
                                        <p:tav tm="0">
                                          <p:val>
                                            <p:fltVal val="0"/>
                                          </p:val>
                                        </p:tav>
                                        <p:tav tm="100000">
                                          <p:val>
                                            <p:strVal val="#ppt_h"/>
                                          </p:val>
                                        </p:tav>
                                      </p:tavLst>
                                    </p:anim>
                                    <p:anim calcmode="lin" valueType="num">
                                      <p:cBhvr>
                                        <p:cTn id="27" dur="1000" fill="hold"/>
                                        <p:tgtEl>
                                          <p:spTgt spid="7"/>
                                        </p:tgtEl>
                                        <p:attrNameLst>
                                          <p:attrName>style.rotation</p:attrName>
                                        </p:attrNameLst>
                                      </p:cBhvr>
                                      <p:tavLst>
                                        <p:tav tm="0">
                                          <p:val>
                                            <p:fltVal val="90"/>
                                          </p:val>
                                        </p:tav>
                                        <p:tav tm="100000">
                                          <p:val>
                                            <p:fltVal val="0"/>
                                          </p:val>
                                        </p:tav>
                                      </p:tavLst>
                                    </p:anim>
                                    <p:animEffect transition="in" filter="fade">
                                      <p:cBhvr>
                                        <p:cTn id="2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a:t>محددات المشروع</a:t>
            </a:r>
            <a:endParaRPr lang="en-US" sz="4000"/>
          </a:p>
        </p:txBody>
      </p:sp>
    </p:spTree>
    <p:extLst>
      <p:ext uri="{BB962C8B-B14F-4D97-AF65-F5344CB8AC3E}">
        <p14:creationId xmlns:p14="http://schemas.microsoft.com/office/powerpoint/2010/main" val="393280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pPr rtl="1"/>
            <a:r>
              <a:rPr lang="ar-EG" sz="3200" dirty="0">
                <a:solidFill>
                  <a:schemeClr val="bg1"/>
                </a:solidFill>
              </a:rPr>
              <a:t>اعرف مايريده الزبائن</a:t>
            </a:r>
            <a:endParaRPr lang="en-US" sz="3200" dirty="0">
              <a:solidFill>
                <a:schemeClr val="bg1"/>
              </a:solidFill>
            </a:endParaRPr>
          </a:p>
        </p:txBody>
      </p:sp>
      <p:sp>
        <p:nvSpPr>
          <p:cNvPr id="4" name="Rounded Rectangle 3"/>
          <p:cNvSpPr/>
          <p:nvPr/>
        </p:nvSpPr>
        <p:spPr>
          <a:xfrm>
            <a:off x="974940" y="2132856"/>
            <a:ext cx="5877308" cy="2170100"/>
          </a:xfrm>
          <a:prstGeom prst="roundRect">
            <a:avLst>
              <a:gd name="adj" fmla="val 10000"/>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5" name="Freeform 4"/>
          <p:cNvSpPr/>
          <p:nvPr/>
        </p:nvSpPr>
        <p:spPr>
          <a:xfrm>
            <a:off x="1931711" y="3434916"/>
            <a:ext cx="5877308" cy="2170100"/>
          </a:xfrm>
          <a:custGeom>
            <a:avLst/>
            <a:gdLst>
              <a:gd name="connsiteX0" fmla="*/ 0 w 5877308"/>
              <a:gd name="connsiteY0" fmla="*/ 217010 h 2170100"/>
              <a:gd name="connsiteX1" fmla="*/ 217010 w 5877308"/>
              <a:gd name="connsiteY1" fmla="*/ 0 h 2170100"/>
              <a:gd name="connsiteX2" fmla="*/ 5660298 w 5877308"/>
              <a:gd name="connsiteY2" fmla="*/ 0 h 2170100"/>
              <a:gd name="connsiteX3" fmla="*/ 5877308 w 5877308"/>
              <a:gd name="connsiteY3" fmla="*/ 217010 h 2170100"/>
              <a:gd name="connsiteX4" fmla="*/ 5877308 w 5877308"/>
              <a:gd name="connsiteY4" fmla="*/ 1953090 h 2170100"/>
              <a:gd name="connsiteX5" fmla="*/ 5660298 w 5877308"/>
              <a:gd name="connsiteY5" fmla="*/ 2170100 h 2170100"/>
              <a:gd name="connsiteX6" fmla="*/ 217010 w 5877308"/>
              <a:gd name="connsiteY6" fmla="*/ 2170100 h 2170100"/>
              <a:gd name="connsiteX7" fmla="*/ 0 w 5877308"/>
              <a:gd name="connsiteY7" fmla="*/ 1953090 h 2170100"/>
              <a:gd name="connsiteX8" fmla="*/ 0 w 5877308"/>
              <a:gd name="connsiteY8" fmla="*/ 217010 h 217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7308" h="2170100">
                <a:moveTo>
                  <a:pt x="0" y="217010"/>
                </a:moveTo>
                <a:cubicBezTo>
                  <a:pt x="0" y="97159"/>
                  <a:pt x="97159" y="0"/>
                  <a:pt x="217010" y="0"/>
                </a:cubicBezTo>
                <a:lnTo>
                  <a:pt x="5660298" y="0"/>
                </a:lnTo>
                <a:cubicBezTo>
                  <a:pt x="5780149" y="0"/>
                  <a:pt x="5877308" y="97159"/>
                  <a:pt x="5877308" y="217010"/>
                </a:cubicBezTo>
                <a:lnTo>
                  <a:pt x="5877308" y="1953090"/>
                </a:lnTo>
                <a:cubicBezTo>
                  <a:pt x="5877308" y="2072941"/>
                  <a:pt x="5780149" y="2170100"/>
                  <a:pt x="5660298" y="2170100"/>
                </a:cubicBezTo>
                <a:lnTo>
                  <a:pt x="217010" y="2170100"/>
                </a:lnTo>
                <a:cubicBezTo>
                  <a:pt x="97159" y="2170100"/>
                  <a:pt x="0" y="2072941"/>
                  <a:pt x="0" y="1953090"/>
                </a:cubicBezTo>
                <a:lnTo>
                  <a:pt x="0" y="217010"/>
                </a:lnTo>
                <a:close/>
              </a:path>
            </a:pathLst>
          </a:custGeom>
          <a:solidFill>
            <a:srgbClr val="C74BCA"/>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55000" tIns="155000" rIns="155000" bIns="155000" numCol="1" spcCol="1270" anchor="ctr" anchorCtr="0">
            <a:noAutofit/>
          </a:bodyPr>
          <a:lstStyle/>
          <a:p>
            <a:pPr lvl="0" algn="justLow" defTabSz="1066800" rtl="1">
              <a:lnSpc>
                <a:spcPct val="90000"/>
              </a:lnSpc>
              <a:spcBef>
                <a:spcPct val="0"/>
              </a:spcBef>
              <a:spcAft>
                <a:spcPct val="35000"/>
              </a:spcAft>
            </a:pPr>
            <a:r>
              <a:rPr lang="ar-SA" sz="2400" kern="1200" dirty="0" smtClean="0">
                <a:solidFill>
                  <a:sysClr val="window" lastClr="FFFFFF"/>
                </a:solidFill>
                <a:latin typeface="Calibri" panose="020F0502020204030204"/>
                <a:ea typeface="+mn-ea"/>
                <a:cs typeface="Arial" panose="020B0604020202020204" pitchFamily="34" charset="0"/>
              </a:rPr>
              <a:t>يسهل على أصحاب المؤسسات لدى قيامهم بتقسيم السوق ضمن مجموعات تحديد أى من السلع أو الخدمات تحتاجها كل مجموعة أو ترغب فيها.</a:t>
            </a:r>
            <a:endParaRPr lang="ar-EG" sz="2400" kern="1200" dirty="0">
              <a:solidFill>
                <a:sysClr val="window" lastClr="FFFFFF"/>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510254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اعرف من اين يشترى الزبائن؟</a:t>
            </a:r>
          </a:p>
        </p:txBody>
      </p:sp>
      <p:sp>
        <p:nvSpPr>
          <p:cNvPr id="4" name="Rectangle 3"/>
          <p:cNvSpPr/>
          <p:nvPr/>
        </p:nvSpPr>
        <p:spPr>
          <a:xfrm>
            <a:off x="1835699" y="1268773"/>
            <a:ext cx="5035215" cy="4028172"/>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5" name="Freeform 4"/>
          <p:cNvSpPr/>
          <p:nvPr/>
        </p:nvSpPr>
        <p:spPr>
          <a:xfrm>
            <a:off x="2291537" y="4896787"/>
            <a:ext cx="4481341" cy="1409860"/>
          </a:xfrm>
          <a:custGeom>
            <a:avLst/>
            <a:gdLst>
              <a:gd name="connsiteX0" fmla="*/ 0 w 4481341"/>
              <a:gd name="connsiteY0" fmla="*/ 0 h 1409860"/>
              <a:gd name="connsiteX1" fmla="*/ 2614116 w 4481341"/>
              <a:gd name="connsiteY1" fmla="*/ 0 h 1409860"/>
              <a:gd name="connsiteX2" fmla="*/ 3148142 w 4481341"/>
              <a:gd name="connsiteY2" fmla="*/ -150855 h 1409860"/>
              <a:gd name="connsiteX3" fmla="*/ 3734451 w 4481341"/>
              <a:gd name="connsiteY3" fmla="*/ 0 h 1409860"/>
              <a:gd name="connsiteX4" fmla="*/ 4481341 w 4481341"/>
              <a:gd name="connsiteY4" fmla="*/ 0 h 1409860"/>
              <a:gd name="connsiteX5" fmla="*/ 4481341 w 4481341"/>
              <a:gd name="connsiteY5" fmla="*/ 234977 h 1409860"/>
              <a:gd name="connsiteX6" fmla="*/ 4481341 w 4481341"/>
              <a:gd name="connsiteY6" fmla="*/ 234977 h 1409860"/>
              <a:gd name="connsiteX7" fmla="*/ 4481341 w 4481341"/>
              <a:gd name="connsiteY7" fmla="*/ 587442 h 1409860"/>
              <a:gd name="connsiteX8" fmla="*/ 4481341 w 4481341"/>
              <a:gd name="connsiteY8" fmla="*/ 1409860 h 1409860"/>
              <a:gd name="connsiteX9" fmla="*/ 3734451 w 4481341"/>
              <a:gd name="connsiteY9" fmla="*/ 1409860 h 1409860"/>
              <a:gd name="connsiteX10" fmla="*/ 2614116 w 4481341"/>
              <a:gd name="connsiteY10" fmla="*/ 1409860 h 1409860"/>
              <a:gd name="connsiteX11" fmla="*/ 2614116 w 4481341"/>
              <a:gd name="connsiteY11" fmla="*/ 1409860 h 1409860"/>
              <a:gd name="connsiteX12" fmla="*/ 0 w 4481341"/>
              <a:gd name="connsiteY12" fmla="*/ 1409860 h 1409860"/>
              <a:gd name="connsiteX13" fmla="*/ 0 w 4481341"/>
              <a:gd name="connsiteY13" fmla="*/ 587442 h 1409860"/>
              <a:gd name="connsiteX14" fmla="*/ 0 w 4481341"/>
              <a:gd name="connsiteY14" fmla="*/ 234977 h 1409860"/>
              <a:gd name="connsiteX15" fmla="*/ 0 w 4481341"/>
              <a:gd name="connsiteY15" fmla="*/ 234977 h 1409860"/>
              <a:gd name="connsiteX16" fmla="*/ 0 w 4481341"/>
              <a:gd name="connsiteY16" fmla="*/ 0 h 14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1341" h="1409860">
                <a:moveTo>
                  <a:pt x="0" y="0"/>
                </a:moveTo>
                <a:lnTo>
                  <a:pt x="2614116" y="0"/>
                </a:lnTo>
                <a:lnTo>
                  <a:pt x="3148142" y="-150855"/>
                </a:lnTo>
                <a:lnTo>
                  <a:pt x="3734451" y="0"/>
                </a:lnTo>
                <a:lnTo>
                  <a:pt x="4481341" y="0"/>
                </a:lnTo>
                <a:lnTo>
                  <a:pt x="4481341" y="234977"/>
                </a:lnTo>
                <a:lnTo>
                  <a:pt x="4481341" y="234977"/>
                </a:lnTo>
                <a:lnTo>
                  <a:pt x="4481341" y="587442"/>
                </a:lnTo>
                <a:lnTo>
                  <a:pt x="4481341" y="1409860"/>
                </a:lnTo>
                <a:lnTo>
                  <a:pt x="3734451" y="1409860"/>
                </a:lnTo>
                <a:lnTo>
                  <a:pt x="2614116" y="1409860"/>
                </a:lnTo>
                <a:lnTo>
                  <a:pt x="2614116" y="1409860"/>
                </a:lnTo>
                <a:lnTo>
                  <a:pt x="0" y="1409860"/>
                </a:lnTo>
                <a:lnTo>
                  <a:pt x="0" y="587442"/>
                </a:lnTo>
                <a:lnTo>
                  <a:pt x="0" y="234977"/>
                </a:lnTo>
                <a:lnTo>
                  <a:pt x="0" y="234977"/>
                </a:lnTo>
                <a:lnTo>
                  <a:pt x="0" y="0"/>
                </a:lnTo>
                <a:close/>
              </a:path>
            </a:pathLst>
          </a:custGeom>
          <a:solidFill>
            <a:srgbClr val="FAF6A4"/>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يتعين على أصحاب المؤسسات معرفة من أين يشترى الزبائن حاليا ، وأن يحددوا العوامل الكفيلة بدفعهم للأنتقال إلى المؤسسة الجديدة للشراء منها .</a:t>
            </a:r>
            <a:endParaRPr lang="ar-EG" sz="2400" kern="1200" dirty="0">
              <a:solidFill>
                <a:srgbClr val="002060"/>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308834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pPr rtl="1"/>
            <a:r>
              <a:rPr lang="ar-EG" sz="3200" b="1" dirty="0">
                <a:solidFill>
                  <a:schemeClr val="bg1"/>
                </a:solidFill>
              </a:rPr>
              <a:t>اعرف متى يشترى </a:t>
            </a:r>
            <a:r>
              <a:rPr lang="ar-EG" sz="3200" b="1" dirty="0" smtClean="0">
                <a:solidFill>
                  <a:schemeClr val="bg1"/>
                </a:solidFill>
              </a:rPr>
              <a:t>الزبائن؟</a:t>
            </a:r>
            <a:endParaRPr lang="ar-EG" sz="3200" b="1" dirty="0">
              <a:solidFill>
                <a:schemeClr val="bg1"/>
              </a:solidFill>
            </a:endParaRPr>
          </a:p>
        </p:txBody>
      </p:sp>
      <p:sp>
        <p:nvSpPr>
          <p:cNvPr id="4" name="Rounded Rectangle 3"/>
          <p:cNvSpPr/>
          <p:nvPr/>
        </p:nvSpPr>
        <p:spPr>
          <a:xfrm>
            <a:off x="1619672" y="1700808"/>
            <a:ext cx="6096000" cy="1828800"/>
          </a:xfrm>
          <a:prstGeom prst="roundRect">
            <a:avLst>
              <a:gd name="adj" fmla="val 10000"/>
            </a:avLst>
          </a:prstGeom>
          <a:solidFill>
            <a:srgbClr val="C7F9A5">
              <a:alpha val="90000"/>
            </a:srgbClr>
          </a:solidFill>
          <a:ln w="12700" cap="flat" cmpd="sng" algn="ctr">
            <a:solidFill>
              <a:schemeClr val="bg1">
                <a:alpha val="90000"/>
              </a:scheme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5" name="Rounded Rectangle 4"/>
          <p:cNvSpPr/>
          <p:nvPr/>
        </p:nvSpPr>
        <p:spPr>
          <a:xfrm>
            <a:off x="1802551" y="1944648"/>
            <a:ext cx="5730240" cy="1341120"/>
          </a:xfrm>
          <a:prstGeom prst="roundRect">
            <a:avLst>
              <a:gd name="adj" fmla="val 10000"/>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6" name="Freeform 5"/>
          <p:cNvSpPr/>
          <p:nvPr/>
        </p:nvSpPr>
        <p:spPr>
          <a:xfrm>
            <a:off x="1802551" y="3529606"/>
            <a:ext cx="5730241" cy="2235201"/>
          </a:xfrm>
          <a:custGeom>
            <a:avLst/>
            <a:gdLst>
              <a:gd name="connsiteX0" fmla="*/ 234696 w 5730240"/>
              <a:gd name="connsiteY0" fmla="*/ 0 h 2235200"/>
              <a:gd name="connsiteX1" fmla="*/ 5495544 w 5730240"/>
              <a:gd name="connsiteY1" fmla="*/ 0 h 2235200"/>
              <a:gd name="connsiteX2" fmla="*/ 5730240 w 5730240"/>
              <a:gd name="connsiteY2" fmla="*/ 234696 h 2235200"/>
              <a:gd name="connsiteX3" fmla="*/ 5730240 w 5730240"/>
              <a:gd name="connsiteY3" fmla="*/ 2235200 h 2235200"/>
              <a:gd name="connsiteX4" fmla="*/ 5730240 w 5730240"/>
              <a:gd name="connsiteY4" fmla="*/ 2235200 h 2235200"/>
              <a:gd name="connsiteX5" fmla="*/ 0 w 5730240"/>
              <a:gd name="connsiteY5" fmla="*/ 2235200 h 2235200"/>
              <a:gd name="connsiteX6" fmla="*/ 0 w 5730240"/>
              <a:gd name="connsiteY6" fmla="*/ 2235200 h 2235200"/>
              <a:gd name="connsiteX7" fmla="*/ 0 w 5730240"/>
              <a:gd name="connsiteY7" fmla="*/ 234696 h 2235200"/>
              <a:gd name="connsiteX8" fmla="*/ 234696 w 5730240"/>
              <a:gd name="connsiteY8" fmla="*/ 0 h 2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240" h="2235200">
                <a:moveTo>
                  <a:pt x="5495544" y="2235199"/>
                </a:moveTo>
                <a:lnTo>
                  <a:pt x="234696" y="2235199"/>
                </a:lnTo>
                <a:cubicBezTo>
                  <a:pt x="105077" y="2235199"/>
                  <a:pt x="0" y="2130122"/>
                  <a:pt x="0" y="2000503"/>
                </a:cubicBezTo>
                <a:lnTo>
                  <a:pt x="0" y="1"/>
                </a:lnTo>
                <a:lnTo>
                  <a:pt x="0" y="1"/>
                </a:lnTo>
                <a:lnTo>
                  <a:pt x="5730240" y="1"/>
                </a:lnTo>
                <a:lnTo>
                  <a:pt x="5730240" y="1"/>
                </a:lnTo>
                <a:lnTo>
                  <a:pt x="5730240" y="2000503"/>
                </a:lnTo>
                <a:cubicBezTo>
                  <a:pt x="5730240" y="2130122"/>
                  <a:pt x="5625163" y="2235199"/>
                  <a:pt x="5495544" y="2235199"/>
                </a:cubicBezTo>
                <a:close/>
              </a:path>
            </a:pathLst>
          </a:custGeom>
          <a:solidFill>
            <a:srgbClr val="C7F9A5"/>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239428" tIns="170689" rIns="239429" bIns="239428"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latin typeface="Calibri" panose="020F0502020204030204"/>
                <a:ea typeface="+mn-ea"/>
                <a:cs typeface="Arial" panose="020B0604020202020204" pitchFamily="34" charset="0"/>
              </a:rPr>
              <a:t>عندما يعرف أصحاب المؤسسات متى يقدم الزبائن على الشراء (سواء كان ذلك يوميا أو أسبوعيا أو شهريا أو موسميا أو سنويا ) سيتمكنون من تحديد بعض الأمور مثل : ساعات العمل الممكنة وتوقيت عرض الإعلانات وكمية السلع التى ينبغى توفرها فى أوقات معينة من السنة </a:t>
            </a:r>
            <a:endParaRPr lang="ar-EG" sz="2400" kern="1200" dirty="0">
              <a:solidFill>
                <a:srgbClr val="002060"/>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507341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اعرف كيف يشترى الزبائن؟</a:t>
            </a:r>
          </a:p>
        </p:txBody>
      </p:sp>
      <p:sp>
        <p:nvSpPr>
          <p:cNvPr id="4" name="Freeform 3"/>
          <p:cNvSpPr/>
          <p:nvPr/>
        </p:nvSpPr>
        <p:spPr>
          <a:xfrm>
            <a:off x="1060889" y="2969283"/>
            <a:ext cx="7327534" cy="2289854"/>
          </a:xfrm>
          <a:custGeom>
            <a:avLst/>
            <a:gdLst>
              <a:gd name="connsiteX0" fmla="*/ 0 w 7327534"/>
              <a:gd name="connsiteY0" fmla="*/ 0 h 2289854"/>
              <a:gd name="connsiteX1" fmla="*/ 7327534 w 7327534"/>
              <a:gd name="connsiteY1" fmla="*/ 0 h 2289854"/>
              <a:gd name="connsiteX2" fmla="*/ 7327534 w 7327534"/>
              <a:gd name="connsiteY2" fmla="*/ 2289854 h 2289854"/>
              <a:gd name="connsiteX3" fmla="*/ 0 w 7327534"/>
              <a:gd name="connsiteY3" fmla="*/ 2289854 h 2289854"/>
              <a:gd name="connsiteX4" fmla="*/ 0 w 7327534"/>
              <a:gd name="connsiteY4" fmla="*/ 0 h 2289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534" h="2289854">
                <a:moveTo>
                  <a:pt x="0" y="0"/>
                </a:moveTo>
                <a:lnTo>
                  <a:pt x="7327534" y="0"/>
                </a:lnTo>
                <a:lnTo>
                  <a:pt x="7327534" y="2289854"/>
                </a:lnTo>
                <a:lnTo>
                  <a:pt x="0" y="2289854"/>
                </a:lnTo>
                <a:lnTo>
                  <a:pt x="0" y="0"/>
                </a:lnTo>
                <a:close/>
              </a:path>
            </a:pathLst>
          </a:custGeom>
          <a:solidFill>
            <a:srgbClr val="FF0000">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550995"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عندما يعرف صاحب المؤسسة كيفية تسديد الزبائن لأثمان المنتجات أو أجور الخدمات يصبح قادرا على تحديد سياستى البيع الأجل والتسعير التى سيعتمدها فى مؤسسته.</a:t>
            </a:r>
            <a:endParaRPr lang="ar-EG" sz="2400" kern="1200" dirty="0">
              <a:solidFill>
                <a:srgbClr val="002060"/>
              </a:solidFill>
            </a:endParaRPr>
          </a:p>
        </p:txBody>
      </p:sp>
      <p:sp>
        <p:nvSpPr>
          <p:cNvPr id="5" name="Rectangle 4"/>
          <p:cNvSpPr/>
          <p:nvPr/>
        </p:nvSpPr>
        <p:spPr>
          <a:xfrm>
            <a:off x="755576" y="2638526"/>
            <a:ext cx="1602898" cy="2404347"/>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464651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500616" y="2060858"/>
            <a:ext cx="4127753" cy="3502587"/>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6" name="Freeform 5"/>
          <p:cNvSpPr/>
          <p:nvPr/>
        </p:nvSpPr>
        <p:spPr>
          <a:xfrm>
            <a:off x="395535" y="2132849"/>
            <a:ext cx="3873868" cy="2966808"/>
          </a:xfrm>
          <a:custGeom>
            <a:avLst/>
            <a:gdLst>
              <a:gd name="connsiteX0" fmla="*/ 0 w 3873868"/>
              <a:gd name="connsiteY0" fmla="*/ 296681 h 2966808"/>
              <a:gd name="connsiteX1" fmla="*/ 296681 w 3873868"/>
              <a:gd name="connsiteY1" fmla="*/ 0 h 2966808"/>
              <a:gd name="connsiteX2" fmla="*/ 3577187 w 3873868"/>
              <a:gd name="connsiteY2" fmla="*/ 0 h 2966808"/>
              <a:gd name="connsiteX3" fmla="*/ 3873868 w 3873868"/>
              <a:gd name="connsiteY3" fmla="*/ 296681 h 2966808"/>
              <a:gd name="connsiteX4" fmla="*/ 3873868 w 3873868"/>
              <a:gd name="connsiteY4" fmla="*/ 2670127 h 2966808"/>
              <a:gd name="connsiteX5" fmla="*/ 3577187 w 3873868"/>
              <a:gd name="connsiteY5" fmla="*/ 2966808 h 2966808"/>
              <a:gd name="connsiteX6" fmla="*/ 296681 w 3873868"/>
              <a:gd name="connsiteY6" fmla="*/ 2966808 h 2966808"/>
              <a:gd name="connsiteX7" fmla="*/ 0 w 3873868"/>
              <a:gd name="connsiteY7" fmla="*/ 2670127 h 2966808"/>
              <a:gd name="connsiteX8" fmla="*/ 0 w 3873868"/>
              <a:gd name="connsiteY8" fmla="*/ 296681 h 29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3868" h="2966808">
                <a:moveTo>
                  <a:pt x="0" y="296681"/>
                </a:moveTo>
                <a:cubicBezTo>
                  <a:pt x="0" y="132829"/>
                  <a:pt x="132829" y="0"/>
                  <a:pt x="296681" y="0"/>
                </a:cubicBezTo>
                <a:lnTo>
                  <a:pt x="3577187" y="0"/>
                </a:lnTo>
                <a:cubicBezTo>
                  <a:pt x="3741039" y="0"/>
                  <a:pt x="3873868" y="132829"/>
                  <a:pt x="3873868" y="296681"/>
                </a:cubicBezTo>
                <a:lnTo>
                  <a:pt x="3873868" y="2670127"/>
                </a:lnTo>
                <a:cubicBezTo>
                  <a:pt x="3873868" y="2833979"/>
                  <a:pt x="3741039" y="2966808"/>
                  <a:pt x="3577187" y="2966808"/>
                </a:cubicBezTo>
                <a:lnTo>
                  <a:pt x="296681" y="2966808"/>
                </a:lnTo>
                <a:cubicBezTo>
                  <a:pt x="132829" y="2966808"/>
                  <a:pt x="0" y="2833979"/>
                  <a:pt x="0" y="2670127"/>
                </a:cubicBezTo>
                <a:lnTo>
                  <a:pt x="0" y="296681"/>
                </a:lnTo>
                <a:close/>
              </a:path>
            </a:pathLst>
          </a:custGeom>
          <a:solidFill>
            <a:srgbClr val="ED7D31">
              <a:lumMod val="40000"/>
              <a:lumOff val="60000"/>
            </a:srgbClr>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178335" tIns="178335" rIns="178335" bIns="178335"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يمكن الحصول على المعلومات عن الزبائن لدى الجمعيات الحرافية أى المنشورات الصادرة عنها وغرف التجارة والوكالات الحكومية </a:t>
            </a:r>
            <a:br>
              <a:rPr lang="ar-EG" sz="2400" kern="1200" dirty="0" smtClean="0">
                <a:solidFill>
                  <a:srgbClr val="002060"/>
                </a:solidFill>
                <a:latin typeface="Calibri" panose="020F0502020204030204"/>
                <a:ea typeface="+mn-ea"/>
                <a:cs typeface="Arial" panose="020B0604020202020204" pitchFamily="34" charset="0"/>
              </a:rPr>
            </a:br>
            <a:r>
              <a:rPr lang="ar-EG" sz="2400" kern="1200" dirty="0" smtClean="0">
                <a:solidFill>
                  <a:srgbClr val="002060"/>
                </a:solidFill>
                <a:latin typeface="Calibri" panose="020F0502020204030204"/>
                <a:ea typeface="+mn-ea"/>
                <a:cs typeface="Arial" panose="020B0604020202020204" pitchFamily="34" charset="0"/>
              </a:rPr>
              <a:t>أى الوكلاء التجاريين فى المقاطعات. </a:t>
            </a:r>
            <a:endParaRPr lang="ar-EG" sz="2400" kern="1200" dirty="0">
              <a:solidFill>
                <a:srgbClr val="002060"/>
              </a:solidFill>
              <a:latin typeface="Calibri" panose="020F0502020204030204"/>
              <a:ea typeface="+mn-ea"/>
              <a:cs typeface="Arial" panose="020B0604020202020204" pitchFamily="34" charset="0"/>
            </a:endParaRPr>
          </a:p>
        </p:txBody>
      </p:sp>
      <p:sp>
        <p:nvSpPr>
          <p:cNvPr id="7" name="Freeform 6"/>
          <p:cNvSpPr/>
          <p:nvPr/>
        </p:nvSpPr>
        <p:spPr>
          <a:xfrm>
            <a:off x="3560138" y="1351660"/>
            <a:ext cx="4133851" cy="603131"/>
          </a:xfrm>
          <a:custGeom>
            <a:avLst/>
            <a:gdLst>
              <a:gd name="connsiteX0" fmla="*/ 0 w 4133851"/>
              <a:gd name="connsiteY0" fmla="*/ 0 h 603131"/>
              <a:gd name="connsiteX1" fmla="*/ 4133851 w 4133851"/>
              <a:gd name="connsiteY1" fmla="*/ 0 h 603131"/>
              <a:gd name="connsiteX2" fmla="*/ 4133851 w 4133851"/>
              <a:gd name="connsiteY2" fmla="*/ 603131 h 603131"/>
              <a:gd name="connsiteX3" fmla="*/ 0 w 4133851"/>
              <a:gd name="connsiteY3" fmla="*/ 603131 h 603131"/>
              <a:gd name="connsiteX4" fmla="*/ 0 w 4133851"/>
              <a:gd name="connsiteY4" fmla="*/ 0 h 60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3851" h="603131">
                <a:moveTo>
                  <a:pt x="0" y="0"/>
                </a:moveTo>
                <a:lnTo>
                  <a:pt x="4133851" y="0"/>
                </a:lnTo>
                <a:lnTo>
                  <a:pt x="4133851" y="603131"/>
                </a:lnTo>
                <a:lnTo>
                  <a:pt x="0" y="603131"/>
                </a:lnTo>
                <a:lnTo>
                  <a:pt x="0" y="0"/>
                </a:lnTo>
                <a:close/>
              </a:path>
            </a:pathLst>
          </a:custGeom>
          <a:solidFill>
            <a:srgbClr val="ED7D31">
              <a:lumMod val="20000"/>
              <a:lumOff val="8000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أين تتوفر المعلومات حول الزبائن ؟</a:t>
            </a:r>
            <a:endParaRPr lang="ar-EG" sz="2400" b="1" kern="1200" dirty="0">
              <a:solidFill>
                <a:srgbClr val="FF0000"/>
              </a:solidFill>
              <a:latin typeface="Calibri" panose="020F0502020204030204"/>
              <a:ea typeface="+mn-ea"/>
              <a:cs typeface="Arial" panose="020B0604020202020204" pitchFamily="34" charset="0"/>
            </a:endParaRPr>
          </a:p>
        </p:txBody>
      </p:sp>
      <p:sp>
        <p:nvSpPr>
          <p:cNvPr id="3" name="Plaque 2"/>
          <p:cNvSpPr/>
          <p:nvPr/>
        </p:nvSpPr>
        <p:spPr bwMode="auto">
          <a:xfrm>
            <a:off x="6804248" y="2132856"/>
            <a:ext cx="720080" cy="720080"/>
          </a:xfrm>
          <a:prstGeom prst="plaque">
            <a:avLst/>
          </a:prstGeom>
          <a:solidFill>
            <a:srgbClr val="F0C77C"/>
          </a:solidFill>
          <a:ln w="9525" cap="flat" cmpd="sng" algn="ctr">
            <a:solidFill>
              <a:srgbClr val="F0C77C"/>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3200" dirty="0" smtClean="0">
                <a:solidFill>
                  <a:srgbClr val="FF0000"/>
                </a:solidFill>
              </a:rPr>
              <a:t>3</a:t>
            </a:r>
          </a:p>
        </p:txBody>
      </p:sp>
    </p:spTree>
    <p:extLst>
      <p:ext uri="{BB962C8B-B14F-4D97-AF65-F5344CB8AC3E}">
        <p14:creationId xmlns:p14="http://schemas.microsoft.com/office/powerpoint/2010/main" val="3286308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3"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395536" y="1158947"/>
            <a:ext cx="8208912" cy="1332147"/>
          </a:xfrm>
          <a:custGeom>
            <a:avLst/>
            <a:gdLst>
              <a:gd name="connsiteX0" fmla="*/ 0 w 8208912"/>
              <a:gd name="connsiteY0" fmla="*/ 133215 h 1332147"/>
              <a:gd name="connsiteX1" fmla="*/ 133215 w 8208912"/>
              <a:gd name="connsiteY1" fmla="*/ 0 h 1332147"/>
              <a:gd name="connsiteX2" fmla="*/ 8075697 w 8208912"/>
              <a:gd name="connsiteY2" fmla="*/ 0 h 1332147"/>
              <a:gd name="connsiteX3" fmla="*/ 8208912 w 8208912"/>
              <a:gd name="connsiteY3" fmla="*/ 133215 h 1332147"/>
              <a:gd name="connsiteX4" fmla="*/ 8208912 w 8208912"/>
              <a:gd name="connsiteY4" fmla="*/ 1198932 h 1332147"/>
              <a:gd name="connsiteX5" fmla="*/ 8075697 w 8208912"/>
              <a:gd name="connsiteY5" fmla="*/ 1332147 h 1332147"/>
              <a:gd name="connsiteX6" fmla="*/ 133215 w 8208912"/>
              <a:gd name="connsiteY6" fmla="*/ 1332147 h 1332147"/>
              <a:gd name="connsiteX7" fmla="*/ 0 w 8208912"/>
              <a:gd name="connsiteY7" fmla="*/ 1198932 h 1332147"/>
              <a:gd name="connsiteX8" fmla="*/ 0 w 8208912"/>
              <a:gd name="connsiteY8" fmla="*/ 133215 h 133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8912" h="1332147">
                <a:moveTo>
                  <a:pt x="0" y="133215"/>
                </a:moveTo>
                <a:cubicBezTo>
                  <a:pt x="0" y="59642"/>
                  <a:pt x="59642" y="0"/>
                  <a:pt x="133215" y="0"/>
                </a:cubicBezTo>
                <a:lnTo>
                  <a:pt x="8075697" y="0"/>
                </a:lnTo>
                <a:cubicBezTo>
                  <a:pt x="8149270" y="0"/>
                  <a:pt x="8208912" y="59642"/>
                  <a:pt x="8208912" y="133215"/>
                </a:cubicBezTo>
                <a:lnTo>
                  <a:pt x="8208912" y="1198932"/>
                </a:lnTo>
                <a:cubicBezTo>
                  <a:pt x="8208912" y="1272505"/>
                  <a:pt x="8149270" y="1332147"/>
                  <a:pt x="8075697" y="1332147"/>
                </a:cubicBezTo>
                <a:lnTo>
                  <a:pt x="133215" y="1332147"/>
                </a:lnTo>
                <a:cubicBezTo>
                  <a:pt x="59642" y="1332147"/>
                  <a:pt x="0" y="1272505"/>
                  <a:pt x="0" y="1198932"/>
                </a:cubicBezTo>
                <a:lnTo>
                  <a:pt x="0" y="133215"/>
                </a:lnTo>
                <a:close/>
              </a:path>
            </a:pathLst>
          </a:custGeom>
          <a:solidFill>
            <a:schemeClr val="accent6">
              <a:lumMod val="40000"/>
              <a:lumOff val="60000"/>
            </a:scheme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84737" tIns="69497" rIns="84737" bIns="69497"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latin typeface="Calibri" panose="020F0502020204030204"/>
                <a:ea typeface="+mn-ea"/>
                <a:cs typeface="Arial" panose="020B0604020202020204" pitchFamily="34" charset="0"/>
              </a:rPr>
              <a:t>ماهو مفهوم التسويق ؟</a:t>
            </a:r>
            <a:endParaRPr lang="ar-EG" sz="2400" b="1" kern="1200" dirty="0">
              <a:solidFill>
                <a:schemeClr val="bg1"/>
              </a:solidFill>
              <a:latin typeface="Calibri" panose="020F0502020204030204"/>
              <a:ea typeface="+mn-ea"/>
              <a:cs typeface="Arial" panose="020B0604020202020204" pitchFamily="34" charset="0"/>
            </a:endParaRPr>
          </a:p>
        </p:txBody>
      </p:sp>
      <p:sp>
        <p:nvSpPr>
          <p:cNvPr id="6" name="Rounded Rectangle 5"/>
          <p:cNvSpPr/>
          <p:nvPr/>
        </p:nvSpPr>
        <p:spPr>
          <a:xfrm>
            <a:off x="395536" y="2730882"/>
            <a:ext cx="1332147" cy="1332147"/>
          </a:xfrm>
          <a:prstGeom prst="roundRect">
            <a:avLst>
              <a:gd name="adj" fmla="val 1667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Freeform 6"/>
          <p:cNvSpPr/>
          <p:nvPr/>
        </p:nvSpPr>
        <p:spPr>
          <a:xfrm>
            <a:off x="1807612" y="2730882"/>
            <a:ext cx="6796835" cy="1332147"/>
          </a:xfrm>
          <a:custGeom>
            <a:avLst/>
            <a:gdLst>
              <a:gd name="connsiteX0" fmla="*/ 0 w 6796835"/>
              <a:gd name="connsiteY0" fmla="*/ 222069 h 1332147"/>
              <a:gd name="connsiteX1" fmla="*/ 222069 w 6796835"/>
              <a:gd name="connsiteY1" fmla="*/ 0 h 1332147"/>
              <a:gd name="connsiteX2" fmla="*/ 6574766 w 6796835"/>
              <a:gd name="connsiteY2" fmla="*/ 0 h 1332147"/>
              <a:gd name="connsiteX3" fmla="*/ 6796835 w 6796835"/>
              <a:gd name="connsiteY3" fmla="*/ 222069 h 1332147"/>
              <a:gd name="connsiteX4" fmla="*/ 6796835 w 6796835"/>
              <a:gd name="connsiteY4" fmla="*/ 1110078 h 1332147"/>
              <a:gd name="connsiteX5" fmla="*/ 6574766 w 6796835"/>
              <a:gd name="connsiteY5" fmla="*/ 1332147 h 1332147"/>
              <a:gd name="connsiteX6" fmla="*/ 222069 w 6796835"/>
              <a:gd name="connsiteY6" fmla="*/ 1332147 h 1332147"/>
              <a:gd name="connsiteX7" fmla="*/ 0 w 6796835"/>
              <a:gd name="connsiteY7" fmla="*/ 1110078 h 1332147"/>
              <a:gd name="connsiteX8" fmla="*/ 0 w 6796835"/>
              <a:gd name="connsiteY8" fmla="*/ 222069 h 133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835" h="1332147">
                <a:moveTo>
                  <a:pt x="0" y="222069"/>
                </a:moveTo>
                <a:cubicBezTo>
                  <a:pt x="0" y="99424"/>
                  <a:pt x="99424" y="0"/>
                  <a:pt x="222069" y="0"/>
                </a:cubicBezTo>
                <a:lnTo>
                  <a:pt x="6574766" y="0"/>
                </a:lnTo>
                <a:cubicBezTo>
                  <a:pt x="6697411" y="0"/>
                  <a:pt x="6796835" y="99424"/>
                  <a:pt x="6796835" y="222069"/>
                </a:cubicBezTo>
                <a:lnTo>
                  <a:pt x="6796835" y="1110078"/>
                </a:lnTo>
                <a:cubicBezTo>
                  <a:pt x="6796835" y="1232723"/>
                  <a:pt x="6697411" y="1332147"/>
                  <a:pt x="6574766" y="1332147"/>
                </a:cubicBezTo>
                <a:lnTo>
                  <a:pt x="222069" y="1332147"/>
                </a:lnTo>
                <a:cubicBezTo>
                  <a:pt x="99424" y="1332147"/>
                  <a:pt x="0" y="1232723"/>
                  <a:pt x="0" y="1110078"/>
                </a:cubicBezTo>
                <a:lnTo>
                  <a:pt x="0" y="222069"/>
                </a:lnTo>
                <a:close/>
              </a:path>
            </a:pathLst>
          </a:custGeom>
          <a:solidFill>
            <a:srgbClr val="92D050"/>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235730" tIns="235730" rIns="235730" bIns="23573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تتمثل الحاجة الأساسية لأصحاب المؤسسات الصغيرة بإدراك ماهية برامج تسويق منتجاتهم وخدماتهم وتطويرها . وتقوم برامج التسويق الحديثة على " مفهوم التسويق "ووضعه موضع التنفيذ .</a:t>
            </a:r>
            <a:endParaRPr lang="ar-EG" sz="2400" kern="1200" dirty="0">
              <a:solidFill>
                <a:srgbClr val="002060"/>
              </a:solidFill>
              <a:latin typeface="Calibri" panose="020F0502020204030204"/>
              <a:ea typeface="+mn-ea"/>
              <a:cs typeface="Arial" panose="020B0604020202020204" pitchFamily="34" charset="0"/>
            </a:endParaRPr>
          </a:p>
        </p:txBody>
      </p:sp>
      <p:sp>
        <p:nvSpPr>
          <p:cNvPr id="8" name="Rounded Rectangle 7"/>
          <p:cNvSpPr/>
          <p:nvPr/>
        </p:nvSpPr>
        <p:spPr>
          <a:xfrm>
            <a:off x="395536" y="4222888"/>
            <a:ext cx="1332147" cy="1332147"/>
          </a:xfrm>
          <a:prstGeom prst="roundRect">
            <a:avLst>
              <a:gd name="adj" fmla="val 1667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Freeform 8"/>
          <p:cNvSpPr/>
          <p:nvPr/>
        </p:nvSpPr>
        <p:spPr>
          <a:xfrm>
            <a:off x="1807612" y="4222888"/>
            <a:ext cx="6796835" cy="1332147"/>
          </a:xfrm>
          <a:custGeom>
            <a:avLst/>
            <a:gdLst>
              <a:gd name="connsiteX0" fmla="*/ 0 w 6796835"/>
              <a:gd name="connsiteY0" fmla="*/ 222069 h 1332147"/>
              <a:gd name="connsiteX1" fmla="*/ 222069 w 6796835"/>
              <a:gd name="connsiteY1" fmla="*/ 0 h 1332147"/>
              <a:gd name="connsiteX2" fmla="*/ 6574766 w 6796835"/>
              <a:gd name="connsiteY2" fmla="*/ 0 h 1332147"/>
              <a:gd name="connsiteX3" fmla="*/ 6796835 w 6796835"/>
              <a:gd name="connsiteY3" fmla="*/ 222069 h 1332147"/>
              <a:gd name="connsiteX4" fmla="*/ 6796835 w 6796835"/>
              <a:gd name="connsiteY4" fmla="*/ 1110078 h 1332147"/>
              <a:gd name="connsiteX5" fmla="*/ 6574766 w 6796835"/>
              <a:gd name="connsiteY5" fmla="*/ 1332147 h 1332147"/>
              <a:gd name="connsiteX6" fmla="*/ 222069 w 6796835"/>
              <a:gd name="connsiteY6" fmla="*/ 1332147 h 1332147"/>
              <a:gd name="connsiteX7" fmla="*/ 0 w 6796835"/>
              <a:gd name="connsiteY7" fmla="*/ 1110078 h 1332147"/>
              <a:gd name="connsiteX8" fmla="*/ 0 w 6796835"/>
              <a:gd name="connsiteY8" fmla="*/ 222069 h 133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835" h="1332147">
                <a:moveTo>
                  <a:pt x="0" y="222069"/>
                </a:moveTo>
                <a:cubicBezTo>
                  <a:pt x="0" y="99424"/>
                  <a:pt x="99424" y="0"/>
                  <a:pt x="222069" y="0"/>
                </a:cubicBezTo>
                <a:lnTo>
                  <a:pt x="6574766" y="0"/>
                </a:lnTo>
                <a:cubicBezTo>
                  <a:pt x="6697411" y="0"/>
                  <a:pt x="6796835" y="99424"/>
                  <a:pt x="6796835" y="222069"/>
                </a:cubicBezTo>
                <a:lnTo>
                  <a:pt x="6796835" y="1110078"/>
                </a:lnTo>
                <a:cubicBezTo>
                  <a:pt x="6796835" y="1232723"/>
                  <a:pt x="6697411" y="1332147"/>
                  <a:pt x="6574766" y="1332147"/>
                </a:cubicBezTo>
                <a:lnTo>
                  <a:pt x="222069" y="1332147"/>
                </a:lnTo>
                <a:cubicBezTo>
                  <a:pt x="99424" y="1332147"/>
                  <a:pt x="0" y="1232723"/>
                  <a:pt x="0" y="1110078"/>
                </a:cubicBezTo>
                <a:lnTo>
                  <a:pt x="0" y="222069"/>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5730" tIns="235730" rIns="235730" bIns="23573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إذا أنه يوجه أصحاب المؤسسات إلى تركيز جهودهم على تحديد حاجات الزبائن وتلبيتها ومتابعتها بطريقة مربحة </a:t>
            </a:r>
          </a:p>
        </p:txBody>
      </p:sp>
      <p:sp>
        <p:nvSpPr>
          <p:cNvPr id="3" name="Plaque 2"/>
          <p:cNvSpPr/>
          <p:nvPr/>
        </p:nvSpPr>
        <p:spPr bwMode="auto">
          <a:xfrm>
            <a:off x="6228184" y="1484784"/>
            <a:ext cx="720080" cy="720080"/>
          </a:xfrm>
          <a:prstGeom prst="plaque">
            <a:avLst/>
          </a:prstGeom>
          <a:solidFill>
            <a:srgbClr val="92D050"/>
          </a:solidFill>
          <a:ln w="9525" cap="flat" cmpd="sng" algn="ctr">
            <a:solidFill>
              <a:srgbClr val="F0C77C"/>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3200" dirty="0" smtClean="0">
                <a:solidFill>
                  <a:srgbClr val="FF0000"/>
                </a:solidFill>
              </a:rPr>
              <a:t>4</a:t>
            </a:r>
          </a:p>
        </p:txBody>
      </p:sp>
    </p:spTree>
    <p:extLst>
      <p:ext uri="{BB962C8B-B14F-4D97-AF65-F5344CB8AC3E}">
        <p14:creationId xmlns:p14="http://schemas.microsoft.com/office/powerpoint/2010/main" val="2683381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500" fill="hold"/>
                                        <p:tgtEl>
                                          <p:spTgt spid="9"/>
                                        </p:tgtEl>
                                        <p:attrNameLst>
                                          <p:attrName>ppt_w</p:attrName>
                                        </p:attrNameLst>
                                      </p:cBhvr>
                                      <p:tavLst>
                                        <p:tav tm="0">
                                          <p:val>
                                            <p:fltVal val="0"/>
                                          </p:val>
                                        </p:tav>
                                        <p:tav tm="100000">
                                          <p:val>
                                            <p:strVal val="#ppt_w"/>
                                          </p:val>
                                        </p:tav>
                                      </p:tavLst>
                                    </p:anim>
                                    <p:anim calcmode="lin" valueType="num">
                                      <p:cBhvr>
                                        <p:cTn id="39" dur="500" fill="hold"/>
                                        <p:tgtEl>
                                          <p:spTgt spid="9"/>
                                        </p:tgtEl>
                                        <p:attrNameLst>
                                          <p:attrName>ppt_h</p:attrName>
                                        </p:attrNameLst>
                                      </p:cBhvr>
                                      <p:tavLst>
                                        <p:tav tm="0">
                                          <p:val>
                                            <p:fltVal val="0"/>
                                          </p:val>
                                        </p:tav>
                                        <p:tav tm="100000">
                                          <p:val>
                                            <p:strVal val="#ppt_h"/>
                                          </p:val>
                                        </p:tav>
                                      </p:tavLst>
                                    </p:anim>
                                    <p:animEffect transition="in" filter="fade">
                                      <p:cBhvr>
                                        <p:cTn id="4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3"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ويستند التسويق إلى الحقائق الاتية</a:t>
            </a:r>
          </a:p>
        </p:txBody>
      </p:sp>
      <p:sp>
        <p:nvSpPr>
          <p:cNvPr id="4" name="Freeform 3"/>
          <p:cNvSpPr/>
          <p:nvPr/>
        </p:nvSpPr>
        <p:spPr>
          <a:xfrm>
            <a:off x="3447067" y="1701095"/>
            <a:ext cx="4149760" cy="1876870"/>
          </a:xfrm>
          <a:custGeom>
            <a:avLst/>
            <a:gdLst>
              <a:gd name="connsiteX0" fmla="*/ 0 w 4149760"/>
              <a:gd name="connsiteY0" fmla="*/ 0 h 1876870"/>
              <a:gd name="connsiteX1" fmla="*/ 4149760 w 4149760"/>
              <a:gd name="connsiteY1" fmla="*/ 0 h 1876870"/>
              <a:gd name="connsiteX2" fmla="*/ 4149760 w 4149760"/>
              <a:gd name="connsiteY2" fmla="*/ 1876870 h 1876870"/>
              <a:gd name="connsiteX3" fmla="*/ 0 w 4149760"/>
              <a:gd name="connsiteY3" fmla="*/ 1876870 h 1876870"/>
              <a:gd name="connsiteX4" fmla="*/ 0 w 4149760"/>
              <a:gd name="connsiteY4" fmla="*/ 0 h 1876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760" h="1876870">
                <a:moveTo>
                  <a:pt x="0" y="0"/>
                </a:moveTo>
                <a:lnTo>
                  <a:pt x="4149760" y="0"/>
                </a:lnTo>
                <a:lnTo>
                  <a:pt x="4149760" y="1876870"/>
                </a:lnTo>
                <a:lnTo>
                  <a:pt x="0" y="1876870"/>
                </a:lnTo>
                <a:lnTo>
                  <a:pt x="0" y="0"/>
                </a:lnTo>
                <a:close/>
              </a:path>
            </a:pathLst>
          </a:custGeom>
          <a:solidFill>
            <a:srgbClr val="FAF6A4"/>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ينبغى أن تهدف سياسات كافة المؤسسات ونشاطاتها إلى تلبية حاجات الزبائن.</a:t>
            </a:r>
            <a:endParaRPr lang="ar-EG" sz="2400" kern="1200" dirty="0">
              <a:solidFill>
                <a:srgbClr val="002060"/>
              </a:solidFill>
              <a:latin typeface="Calibri" panose="020F0502020204030204"/>
              <a:ea typeface="+mn-ea"/>
              <a:cs typeface="Arial" panose="020B0604020202020204" pitchFamily="34" charset="0"/>
            </a:endParaRPr>
          </a:p>
        </p:txBody>
      </p:sp>
      <p:sp>
        <p:nvSpPr>
          <p:cNvPr id="5" name="Rectangle 4"/>
          <p:cNvSpPr/>
          <p:nvPr/>
        </p:nvSpPr>
        <p:spPr>
          <a:xfrm>
            <a:off x="1403155" y="1701095"/>
            <a:ext cx="1858101" cy="1876870"/>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sp>
      <p:sp>
        <p:nvSpPr>
          <p:cNvPr id="6" name="Freeform 5"/>
          <p:cNvSpPr/>
          <p:nvPr/>
        </p:nvSpPr>
        <p:spPr>
          <a:xfrm>
            <a:off x="1403155" y="3887649"/>
            <a:ext cx="4149760" cy="1876870"/>
          </a:xfrm>
          <a:custGeom>
            <a:avLst/>
            <a:gdLst>
              <a:gd name="connsiteX0" fmla="*/ 0 w 4149760"/>
              <a:gd name="connsiteY0" fmla="*/ 0 h 1876870"/>
              <a:gd name="connsiteX1" fmla="*/ 4149760 w 4149760"/>
              <a:gd name="connsiteY1" fmla="*/ 0 h 1876870"/>
              <a:gd name="connsiteX2" fmla="*/ 4149760 w 4149760"/>
              <a:gd name="connsiteY2" fmla="*/ 1876870 h 1876870"/>
              <a:gd name="connsiteX3" fmla="*/ 0 w 4149760"/>
              <a:gd name="connsiteY3" fmla="*/ 1876870 h 1876870"/>
              <a:gd name="connsiteX4" fmla="*/ 0 w 4149760"/>
              <a:gd name="connsiteY4" fmla="*/ 0 h 1876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760" h="1876870">
                <a:moveTo>
                  <a:pt x="0" y="0"/>
                </a:moveTo>
                <a:lnTo>
                  <a:pt x="4149760" y="0"/>
                </a:lnTo>
                <a:lnTo>
                  <a:pt x="4149760" y="1876870"/>
                </a:lnTo>
                <a:lnTo>
                  <a:pt x="0" y="1876870"/>
                </a:lnTo>
                <a:lnTo>
                  <a:pt x="0" y="0"/>
                </a:lnTo>
                <a:close/>
              </a:path>
            </a:pathLst>
          </a:custGeom>
          <a:solidFill>
            <a:srgbClr val="C7F9A5"/>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يمثل تحقيق حجم مبيعات مربح هدفا أفضل للشركة من حجم المبيعات الأكبر.</a:t>
            </a:r>
            <a:endParaRPr lang="ar-EG" sz="2400" kern="1200" dirty="0">
              <a:solidFill>
                <a:srgbClr val="002060"/>
              </a:solidFill>
              <a:latin typeface="Calibri" panose="020F0502020204030204"/>
              <a:ea typeface="+mn-ea"/>
              <a:cs typeface="Arial" panose="020B0604020202020204" pitchFamily="34" charset="0"/>
            </a:endParaRPr>
          </a:p>
        </p:txBody>
      </p:sp>
      <p:sp>
        <p:nvSpPr>
          <p:cNvPr id="7" name="Rectangle 6"/>
          <p:cNvSpPr/>
          <p:nvPr/>
        </p:nvSpPr>
        <p:spPr>
          <a:xfrm>
            <a:off x="5738726" y="3887649"/>
            <a:ext cx="1858101" cy="1876870"/>
          </a:xfrm>
          <a:prstGeom prst="rect">
            <a:avLst/>
          </a:prstGeom>
          <a:blipFill rotWithShape="1">
            <a:blip r:embed="rId3"/>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sp>
    </p:spTree>
    <p:extLst>
      <p:ext uri="{BB962C8B-B14F-4D97-AF65-F5344CB8AC3E}">
        <p14:creationId xmlns:p14="http://schemas.microsoft.com/office/powerpoint/2010/main" val="3760979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لدى وضع مفهوم التسويق موضوع التنفيذ يتعين على المؤسسة الصغيرة</a:t>
            </a:r>
          </a:p>
        </p:txBody>
      </p:sp>
      <p:sp>
        <p:nvSpPr>
          <p:cNvPr id="4" name="Freeform 3"/>
          <p:cNvSpPr/>
          <p:nvPr/>
        </p:nvSpPr>
        <p:spPr>
          <a:xfrm>
            <a:off x="4680944" y="2458719"/>
            <a:ext cx="3832535" cy="1197667"/>
          </a:xfrm>
          <a:custGeom>
            <a:avLst/>
            <a:gdLst>
              <a:gd name="connsiteX0" fmla="*/ 0 w 3832535"/>
              <a:gd name="connsiteY0" fmla="*/ 0 h 1197667"/>
              <a:gd name="connsiteX1" fmla="*/ 3832535 w 3832535"/>
              <a:gd name="connsiteY1" fmla="*/ 0 h 1197667"/>
              <a:gd name="connsiteX2" fmla="*/ 3832535 w 3832535"/>
              <a:gd name="connsiteY2" fmla="*/ 1197667 h 1197667"/>
              <a:gd name="connsiteX3" fmla="*/ 0 w 3832535"/>
              <a:gd name="connsiteY3" fmla="*/ 1197667 h 1197667"/>
              <a:gd name="connsiteX4" fmla="*/ 0 w 3832535"/>
              <a:gd name="connsiteY4" fmla="*/ 0 h 1197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2535" h="1197667">
                <a:moveTo>
                  <a:pt x="0" y="0"/>
                </a:moveTo>
                <a:lnTo>
                  <a:pt x="3832535" y="0"/>
                </a:lnTo>
                <a:lnTo>
                  <a:pt x="3832535" y="1197667"/>
                </a:lnTo>
                <a:lnTo>
                  <a:pt x="0" y="1197667"/>
                </a:lnTo>
                <a:lnTo>
                  <a:pt x="0" y="0"/>
                </a:lnTo>
                <a:close/>
              </a:path>
            </a:pathLst>
          </a:custGeom>
          <a:solidFill>
            <a:srgbClr val="C00000">
              <a:alpha val="40000"/>
            </a:srgbClr>
          </a:solidFill>
          <a:ln w="6350" cap="flat" cmpd="sng" algn="ctr">
            <a:solidFill>
              <a:srgbClr val="5B9BD5">
                <a:hueOff val="0"/>
                <a:satOff val="0"/>
                <a:lumOff val="0"/>
                <a:alphaOff val="0"/>
              </a:srgbClr>
            </a:solidFill>
            <a:prstDash val="solid"/>
            <a:miter lim="800000"/>
          </a:ln>
          <a:effectLst/>
        </p:spPr>
        <p:style>
          <a:lnRef idx="1">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91440" tIns="91440" rIns="81122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تحديد حاجات زبائنه ( عن طريق إجراء دراسة للسوق) .</a:t>
            </a:r>
            <a:endParaRPr lang="ar-EG" sz="2400" kern="1200" dirty="0">
              <a:solidFill>
                <a:srgbClr val="002060"/>
              </a:solidFill>
              <a:latin typeface="Calibri" panose="020F0502020204030204"/>
              <a:ea typeface="+mn-ea"/>
              <a:cs typeface="Arial" panose="020B0604020202020204" pitchFamily="34" charset="0"/>
            </a:endParaRPr>
          </a:p>
        </p:txBody>
      </p:sp>
      <p:sp>
        <p:nvSpPr>
          <p:cNvPr id="5" name="Rectangle 4"/>
          <p:cNvSpPr/>
          <p:nvPr/>
        </p:nvSpPr>
        <p:spPr>
          <a:xfrm>
            <a:off x="7834801" y="2285722"/>
            <a:ext cx="838367" cy="1257550"/>
          </a:xfrm>
          <a:prstGeom prst="rect">
            <a:avLst/>
          </a:prstGeom>
          <a:blipFill rotWithShape="1">
            <a:blip r:embed="rId2" cstate="print"/>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6" name="Freeform 5"/>
          <p:cNvSpPr/>
          <p:nvPr/>
        </p:nvSpPr>
        <p:spPr>
          <a:xfrm>
            <a:off x="470831" y="2458719"/>
            <a:ext cx="3832535" cy="1197667"/>
          </a:xfrm>
          <a:custGeom>
            <a:avLst/>
            <a:gdLst>
              <a:gd name="connsiteX0" fmla="*/ 0 w 3832535"/>
              <a:gd name="connsiteY0" fmla="*/ 0 h 1197667"/>
              <a:gd name="connsiteX1" fmla="*/ 3832535 w 3832535"/>
              <a:gd name="connsiteY1" fmla="*/ 0 h 1197667"/>
              <a:gd name="connsiteX2" fmla="*/ 3832535 w 3832535"/>
              <a:gd name="connsiteY2" fmla="*/ 1197667 h 1197667"/>
              <a:gd name="connsiteX3" fmla="*/ 0 w 3832535"/>
              <a:gd name="connsiteY3" fmla="*/ 1197667 h 1197667"/>
              <a:gd name="connsiteX4" fmla="*/ 0 w 3832535"/>
              <a:gd name="connsiteY4" fmla="*/ 0 h 1197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2535" h="1197667">
                <a:moveTo>
                  <a:pt x="0" y="0"/>
                </a:moveTo>
                <a:lnTo>
                  <a:pt x="3832535" y="0"/>
                </a:lnTo>
                <a:lnTo>
                  <a:pt x="3832535" y="1197667"/>
                </a:lnTo>
                <a:lnTo>
                  <a:pt x="0" y="1197667"/>
                </a:lnTo>
                <a:lnTo>
                  <a:pt x="0" y="0"/>
                </a:lnTo>
                <a:close/>
              </a:path>
            </a:pathLst>
          </a:custGeom>
          <a:solidFill>
            <a:srgbClr val="FFFF00">
              <a:alpha val="40000"/>
            </a:srgbClr>
          </a:solidFill>
          <a:ln w="6350" cap="flat" cmpd="sng" algn="ctr">
            <a:solidFill>
              <a:srgbClr val="5B9BD5">
                <a:hueOff val="0"/>
                <a:satOff val="0"/>
                <a:lumOff val="0"/>
                <a:alphaOff val="0"/>
              </a:srgbClr>
            </a:solidFill>
            <a:prstDash val="solid"/>
            <a:miter lim="800000"/>
          </a:ln>
          <a:effectLst/>
        </p:spPr>
        <p:style>
          <a:lnRef idx="1">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91440" tIns="91440" rIns="81122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تحليل ميزاته التنافسية (إستراتيجية التسويق ) .</a:t>
            </a:r>
            <a:endParaRPr lang="ar-EG" sz="2400" kern="1200" dirty="0">
              <a:solidFill>
                <a:srgbClr val="002060"/>
              </a:solidFill>
              <a:latin typeface="Calibri" panose="020F0502020204030204"/>
              <a:ea typeface="+mn-ea"/>
              <a:cs typeface="Arial" panose="020B0604020202020204" pitchFamily="34" charset="0"/>
            </a:endParaRPr>
          </a:p>
        </p:txBody>
      </p:sp>
      <p:sp>
        <p:nvSpPr>
          <p:cNvPr id="7" name="Rectangle 6"/>
          <p:cNvSpPr/>
          <p:nvPr/>
        </p:nvSpPr>
        <p:spPr>
          <a:xfrm>
            <a:off x="3624688" y="2285722"/>
            <a:ext cx="838367" cy="1257550"/>
          </a:xfrm>
          <a:prstGeom prst="rect">
            <a:avLst/>
          </a:prstGeom>
          <a:blipFill rotWithShape="1">
            <a:blip r:embed="rId3"/>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8" name="Freeform 7"/>
          <p:cNvSpPr/>
          <p:nvPr/>
        </p:nvSpPr>
        <p:spPr>
          <a:xfrm>
            <a:off x="4680944" y="3966449"/>
            <a:ext cx="3832535" cy="1197667"/>
          </a:xfrm>
          <a:custGeom>
            <a:avLst/>
            <a:gdLst>
              <a:gd name="connsiteX0" fmla="*/ 0 w 3832535"/>
              <a:gd name="connsiteY0" fmla="*/ 0 h 1197667"/>
              <a:gd name="connsiteX1" fmla="*/ 3832535 w 3832535"/>
              <a:gd name="connsiteY1" fmla="*/ 0 h 1197667"/>
              <a:gd name="connsiteX2" fmla="*/ 3832535 w 3832535"/>
              <a:gd name="connsiteY2" fmla="*/ 1197667 h 1197667"/>
              <a:gd name="connsiteX3" fmla="*/ 0 w 3832535"/>
              <a:gd name="connsiteY3" fmla="*/ 1197667 h 1197667"/>
              <a:gd name="connsiteX4" fmla="*/ 0 w 3832535"/>
              <a:gd name="connsiteY4" fmla="*/ 0 h 1197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2535" h="1197667">
                <a:moveTo>
                  <a:pt x="0" y="0"/>
                </a:moveTo>
                <a:lnTo>
                  <a:pt x="3832535" y="0"/>
                </a:lnTo>
                <a:lnTo>
                  <a:pt x="3832535" y="1197667"/>
                </a:lnTo>
                <a:lnTo>
                  <a:pt x="0" y="1197667"/>
                </a:lnTo>
                <a:lnTo>
                  <a:pt x="0" y="0"/>
                </a:lnTo>
                <a:close/>
              </a:path>
            </a:pathLst>
          </a:custGeom>
          <a:solidFill>
            <a:srgbClr val="00B050">
              <a:alpha val="40000"/>
            </a:srgbClr>
          </a:solidFill>
          <a:ln w="6350" cap="flat" cmpd="sng" algn="ctr">
            <a:solidFill>
              <a:srgbClr val="5B9BD5">
                <a:hueOff val="0"/>
                <a:satOff val="0"/>
                <a:lumOff val="0"/>
                <a:alphaOff val="0"/>
              </a:srgbClr>
            </a:solidFill>
            <a:prstDash val="solid"/>
            <a:miter lim="800000"/>
          </a:ln>
          <a:effectLst/>
        </p:spPr>
        <p:style>
          <a:lnRef idx="1">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91440" tIns="91440" rIns="81122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اختيار الاسواق المحددة التى سيعمل على خدمتها (التسويق الهادف ) .</a:t>
            </a:r>
            <a:endParaRPr lang="ar-EG" sz="2400" kern="1200" dirty="0">
              <a:solidFill>
                <a:srgbClr val="002060"/>
              </a:solidFill>
              <a:latin typeface="Calibri" panose="020F0502020204030204"/>
              <a:ea typeface="+mn-ea"/>
              <a:cs typeface="Arial" panose="020B0604020202020204" pitchFamily="34" charset="0"/>
            </a:endParaRPr>
          </a:p>
        </p:txBody>
      </p:sp>
      <p:sp>
        <p:nvSpPr>
          <p:cNvPr id="9" name="Rectangle 8"/>
          <p:cNvSpPr/>
          <p:nvPr/>
        </p:nvSpPr>
        <p:spPr>
          <a:xfrm>
            <a:off x="7834801" y="3793453"/>
            <a:ext cx="838367" cy="1257550"/>
          </a:xfrm>
          <a:prstGeom prst="rect">
            <a:avLst/>
          </a:prstGeom>
          <a:blipFill rotWithShape="1">
            <a:blip r:embed="rId4" cstate="print"/>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10" name="Freeform 9"/>
          <p:cNvSpPr/>
          <p:nvPr/>
        </p:nvSpPr>
        <p:spPr>
          <a:xfrm>
            <a:off x="470831" y="3966449"/>
            <a:ext cx="3832535" cy="1197667"/>
          </a:xfrm>
          <a:custGeom>
            <a:avLst/>
            <a:gdLst>
              <a:gd name="connsiteX0" fmla="*/ 0 w 3832535"/>
              <a:gd name="connsiteY0" fmla="*/ 0 h 1197667"/>
              <a:gd name="connsiteX1" fmla="*/ 3832535 w 3832535"/>
              <a:gd name="connsiteY1" fmla="*/ 0 h 1197667"/>
              <a:gd name="connsiteX2" fmla="*/ 3832535 w 3832535"/>
              <a:gd name="connsiteY2" fmla="*/ 1197667 h 1197667"/>
              <a:gd name="connsiteX3" fmla="*/ 0 w 3832535"/>
              <a:gd name="connsiteY3" fmla="*/ 1197667 h 1197667"/>
              <a:gd name="connsiteX4" fmla="*/ 0 w 3832535"/>
              <a:gd name="connsiteY4" fmla="*/ 0 h 1197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2535" h="1197667">
                <a:moveTo>
                  <a:pt x="0" y="0"/>
                </a:moveTo>
                <a:lnTo>
                  <a:pt x="3832535" y="0"/>
                </a:lnTo>
                <a:lnTo>
                  <a:pt x="3832535" y="1197667"/>
                </a:lnTo>
                <a:lnTo>
                  <a:pt x="0" y="1197667"/>
                </a:lnTo>
                <a:lnTo>
                  <a:pt x="0" y="0"/>
                </a:lnTo>
                <a:close/>
              </a:path>
            </a:pathLst>
          </a:custGeom>
          <a:solidFill>
            <a:srgbClr val="C74BCA">
              <a:alpha val="40000"/>
            </a:srgbClr>
          </a:solidFill>
          <a:ln w="6350" cap="flat" cmpd="sng" algn="ctr">
            <a:solidFill>
              <a:srgbClr val="5B9BD5">
                <a:hueOff val="0"/>
                <a:satOff val="0"/>
                <a:lumOff val="0"/>
                <a:alphaOff val="0"/>
              </a:srgbClr>
            </a:solidFill>
            <a:prstDash val="solid"/>
            <a:miter lim="800000"/>
          </a:ln>
          <a:effectLst/>
        </p:spPr>
        <p:style>
          <a:lnRef idx="1">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91440" tIns="91440" rIns="81122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تحديد كيفية تلبية تلك الحاجات ( المزيج التسويقى ) .</a:t>
            </a:r>
            <a:endParaRPr lang="ar-EG" sz="2400" kern="1200" dirty="0">
              <a:solidFill>
                <a:srgbClr val="002060"/>
              </a:solidFill>
              <a:latin typeface="Calibri" panose="020F0502020204030204"/>
              <a:ea typeface="+mn-ea"/>
              <a:cs typeface="Arial" panose="020B0604020202020204" pitchFamily="34" charset="0"/>
            </a:endParaRPr>
          </a:p>
        </p:txBody>
      </p:sp>
      <p:sp>
        <p:nvSpPr>
          <p:cNvPr id="11" name="Rectangle 10"/>
          <p:cNvSpPr/>
          <p:nvPr/>
        </p:nvSpPr>
        <p:spPr>
          <a:xfrm>
            <a:off x="3624688" y="3793453"/>
            <a:ext cx="838367" cy="1257550"/>
          </a:xfrm>
          <a:prstGeom prst="rect">
            <a:avLst/>
          </a:prstGeom>
          <a:blipFill rotWithShape="1">
            <a:blip r:embed="rId5" cstate="print"/>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2254435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fltVal val="0"/>
                                          </p:val>
                                        </p:tav>
                                        <p:tav tm="100000">
                                          <p:val>
                                            <p:strVal val="#ppt_w"/>
                                          </p:val>
                                        </p:tav>
                                      </p:tavLst>
                                    </p:anim>
                                    <p:anim calcmode="lin" valueType="num">
                                      <p:cBhvr>
                                        <p:cTn id="36" dur="1000" fill="hold"/>
                                        <p:tgtEl>
                                          <p:spTgt spid="8"/>
                                        </p:tgtEl>
                                        <p:attrNameLst>
                                          <p:attrName>ppt_h</p:attrName>
                                        </p:attrNameLst>
                                      </p:cBhvr>
                                      <p:tavLst>
                                        <p:tav tm="0">
                                          <p:val>
                                            <p:fltVal val="0"/>
                                          </p:val>
                                        </p:tav>
                                        <p:tav tm="100000">
                                          <p:val>
                                            <p:strVal val="#ppt_h"/>
                                          </p:val>
                                        </p:tav>
                                      </p:tavLst>
                                    </p:anim>
                                    <p:anim calcmode="lin" valueType="num">
                                      <p:cBhvr>
                                        <p:cTn id="37" dur="1000" fill="hold"/>
                                        <p:tgtEl>
                                          <p:spTgt spid="8"/>
                                        </p:tgtEl>
                                        <p:attrNameLst>
                                          <p:attrName>style.rotation</p:attrName>
                                        </p:attrNameLst>
                                      </p:cBhvr>
                                      <p:tavLst>
                                        <p:tav tm="0">
                                          <p:val>
                                            <p:fltVal val="90"/>
                                          </p:val>
                                        </p:tav>
                                        <p:tav tm="100000">
                                          <p:val>
                                            <p:fltVal val="0"/>
                                          </p:val>
                                        </p:tav>
                                      </p:tavLst>
                                    </p:anim>
                                    <p:animEffect transition="in" filter="fade">
                                      <p:cBhvr>
                                        <p:cTn id="38" dur="1000"/>
                                        <p:tgtEl>
                                          <p:spTgt spid="8"/>
                                        </p:tgtEl>
                                      </p:cBhvr>
                                    </p:animEffect>
                                  </p:childTnLst>
                                </p:cTn>
                              </p:par>
                              <p:par>
                                <p:cTn id="39" presetID="31" presetClass="entr" presetSubtype="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31" presetClass="entr" presetSubtype="0" fill="hold"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1000" fill="hold"/>
                                        <p:tgtEl>
                                          <p:spTgt spid="11"/>
                                        </p:tgtEl>
                                        <p:attrNameLst>
                                          <p:attrName>ppt_w</p:attrName>
                                        </p:attrNameLst>
                                      </p:cBhvr>
                                      <p:tavLst>
                                        <p:tav tm="0">
                                          <p:val>
                                            <p:fltVal val="0"/>
                                          </p:val>
                                        </p:tav>
                                        <p:tav tm="100000">
                                          <p:val>
                                            <p:strVal val="#ppt_w"/>
                                          </p:val>
                                        </p:tav>
                                      </p:tavLst>
                                    </p:anim>
                                    <p:anim calcmode="lin" valueType="num">
                                      <p:cBhvr>
                                        <p:cTn id="56" dur="1000" fill="hold"/>
                                        <p:tgtEl>
                                          <p:spTgt spid="11"/>
                                        </p:tgtEl>
                                        <p:attrNameLst>
                                          <p:attrName>ppt_h</p:attrName>
                                        </p:attrNameLst>
                                      </p:cBhvr>
                                      <p:tavLst>
                                        <p:tav tm="0">
                                          <p:val>
                                            <p:fltVal val="0"/>
                                          </p:val>
                                        </p:tav>
                                        <p:tav tm="100000">
                                          <p:val>
                                            <p:strVal val="#ppt_h"/>
                                          </p:val>
                                        </p:tav>
                                      </p:tavLst>
                                    </p:anim>
                                    <p:anim calcmode="lin" valueType="num">
                                      <p:cBhvr>
                                        <p:cTn id="57" dur="1000" fill="hold"/>
                                        <p:tgtEl>
                                          <p:spTgt spid="11"/>
                                        </p:tgtEl>
                                        <p:attrNameLst>
                                          <p:attrName>style.rotation</p:attrName>
                                        </p:attrNameLst>
                                      </p:cBhvr>
                                      <p:tavLst>
                                        <p:tav tm="0">
                                          <p:val>
                                            <p:fltVal val="90"/>
                                          </p:val>
                                        </p:tav>
                                        <p:tav tm="100000">
                                          <p:val>
                                            <p:fltVal val="0"/>
                                          </p:val>
                                        </p:tav>
                                      </p:tavLst>
                                    </p:anim>
                                    <p:animEffect transition="in" filter="fade">
                                      <p:cBhvr>
                                        <p:cTn id="5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ماهى دراسة السوق ؟</a:t>
            </a:r>
          </a:p>
        </p:txBody>
      </p:sp>
      <p:sp>
        <p:nvSpPr>
          <p:cNvPr id="3" name="Plaque 2"/>
          <p:cNvSpPr/>
          <p:nvPr/>
        </p:nvSpPr>
        <p:spPr bwMode="auto">
          <a:xfrm>
            <a:off x="6156176" y="119919"/>
            <a:ext cx="720080" cy="720080"/>
          </a:xfrm>
          <a:prstGeom prst="plaque">
            <a:avLst/>
          </a:prstGeom>
          <a:solidFill>
            <a:schemeClr val="accent2">
              <a:lumMod val="40000"/>
              <a:lumOff val="60000"/>
            </a:schemeClr>
          </a:solidFill>
          <a:ln w="9525" cap="flat" cmpd="sng" algn="ctr">
            <a:solidFill>
              <a:srgbClr val="F0C77C"/>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3200" b="1" dirty="0" smtClean="0">
                <a:solidFill>
                  <a:schemeClr val="bg1"/>
                </a:solidFill>
              </a:rPr>
              <a:t>5</a:t>
            </a:r>
          </a:p>
        </p:txBody>
      </p:sp>
      <p:sp>
        <p:nvSpPr>
          <p:cNvPr id="5" name="Freeform 4"/>
          <p:cNvSpPr/>
          <p:nvPr/>
        </p:nvSpPr>
        <p:spPr>
          <a:xfrm>
            <a:off x="827584" y="1628800"/>
            <a:ext cx="7080448" cy="1295052"/>
          </a:xfrm>
          <a:custGeom>
            <a:avLst/>
            <a:gdLst>
              <a:gd name="connsiteX0" fmla="*/ 0 w 7080448"/>
              <a:gd name="connsiteY0" fmla="*/ 129505 h 1295052"/>
              <a:gd name="connsiteX1" fmla="*/ 129505 w 7080448"/>
              <a:gd name="connsiteY1" fmla="*/ 0 h 1295052"/>
              <a:gd name="connsiteX2" fmla="*/ 6950943 w 7080448"/>
              <a:gd name="connsiteY2" fmla="*/ 0 h 1295052"/>
              <a:gd name="connsiteX3" fmla="*/ 7080448 w 7080448"/>
              <a:gd name="connsiteY3" fmla="*/ 129505 h 1295052"/>
              <a:gd name="connsiteX4" fmla="*/ 7080448 w 7080448"/>
              <a:gd name="connsiteY4" fmla="*/ 1165547 h 1295052"/>
              <a:gd name="connsiteX5" fmla="*/ 6950943 w 7080448"/>
              <a:gd name="connsiteY5" fmla="*/ 1295052 h 1295052"/>
              <a:gd name="connsiteX6" fmla="*/ 129505 w 7080448"/>
              <a:gd name="connsiteY6" fmla="*/ 1295052 h 1295052"/>
              <a:gd name="connsiteX7" fmla="*/ 0 w 7080448"/>
              <a:gd name="connsiteY7" fmla="*/ 1165547 h 1295052"/>
              <a:gd name="connsiteX8" fmla="*/ 0 w 7080448"/>
              <a:gd name="connsiteY8" fmla="*/ 129505 h 129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80448" h="1295052">
                <a:moveTo>
                  <a:pt x="0" y="129505"/>
                </a:moveTo>
                <a:cubicBezTo>
                  <a:pt x="0" y="57981"/>
                  <a:pt x="57981" y="0"/>
                  <a:pt x="129505" y="0"/>
                </a:cubicBezTo>
                <a:lnTo>
                  <a:pt x="6950943" y="0"/>
                </a:lnTo>
                <a:cubicBezTo>
                  <a:pt x="7022467" y="0"/>
                  <a:pt x="7080448" y="57981"/>
                  <a:pt x="7080448" y="129505"/>
                </a:cubicBezTo>
                <a:lnTo>
                  <a:pt x="7080448" y="1165547"/>
                </a:lnTo>
                <a:cubicBezTo>
                  <a:pt x="7080448" y="1237071"/>
                  <a:pt x="7022467" y="1295052"/>
                  <a:pt x="6950943" y="1295052"/>
                </a:cubicBezTo>
                <a:lnTo>
                  <a:pt x="129505" y="1295052"/>
                </a:lnTo>
                <a:cubicBezTo>
                  <a:pt x="57981" y="1295052"/>
                  <a:pt x="0" y="1237071"/>
                  <a:pt x="0" y="1165547"/>
                </a:cubicBezTo>
                <a:lnTo>
                  <a:pt x="0" y="129505"/>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37034"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من شأن إتباع برنامج صغير لدراسة السوق بناء على قائمة أسئلة يجيب عليها الزبائن الحاليون أو المستقبليون أن يكشف عن مشاكل وعدم رضا.</a:t>
            </a:r>
            <a:endParaRPr lang="ar-EG" sz="2400" kern="1200" dirty="0">
              <a:solidFill>
                <a:srgbClr val="002060"/>
              </a:solidFill>
            </a:endParaRPr>
          </a:p>
        </p:txBody>
      </p:sp>
      <p:sp>
        <p:nvSpPr>
          <p:cNvPr id="6" name="Rounded Rectangle 5"/>
          <p:cNvSpPr/>
          <p:nvPr/>
        </p:nvSpPr>
        <p:spPr>
          <a:xfrm>
            <a:off x="957089" y="1758305"/>
            <a:ext cx="1416089" cy="1036042"/>
          </a:xfrm>
          <a:prstGeom prst="roundRect">
            <a:avLst>
              <a:gd name="adj" fmla="val 1000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827584" y="3053357"/>
            <a:ext cx="7080448" cy="1295052"/>
          </a:xfrm>
          <a:custGeom>
            <a:avLst/>
            <a:gdLst>
              <a:gd name="connsiteX0" fmla="*/ 0 w 7080448"/>
              <a:gd name="connsiteY0" fmla="*/ 129505 h 1295052"/>
              <a:gd name="connsiteX1" fmla="*/ 129505 w 7080448"/>
              <a:gd name="connsiteY1" fmla="*/ 0 h 1295052"/>
              <a:gd name="connsiteX2" fmla="*/ 6950943 w 7080448"/>
              <a:gd name="connsiteY2" fmla="*/ 0 h 1295052"/>
              <a:gd name="connsiteX3" fmla="*/ 7080448 w 7080448"/>
              <a:gd name="connsiteY3" fmla="*/ 129505 h 1295052"/>
              <a:gd name="connsiteX4" fmla="*/ 7080448 w 7080448"/>
              <a:gd name="connsiteY4" fmla="*/ 1165547 h 1295052"/>
              <a:gd name="connsiteX5" fmla="*/ 6950943 w 7080448"/>
              <a:gd name="connsiteY5" fmla="*/ 1295052 h 1295052"/>
              <a:gd name="connsiteX6" fmla="*/ 129505 w 7080448"/>
              <a:gd name="connsiteY6" fmla="*/ 1295052 h 1295052"/>
              <a:gd name="connsiteX7" fmla="*/ 0 w 7080448"/>
              <a:gd name="connsiteY7" fmla="*/ 1165547 h 1295052"/>
              <a:gd name="connsiteX8" fmla="*/ 0 w 7080448"/>
              <a:gd name="connsiteY8" fmla="*/ 129505 h 129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80448" h="1295052">
                <a:moveTo>
                  <a:pt x="0" y="129505"/>
                </a:moveTo>
                <a:cubicBezTo>
                  <a:pt x="0" y="57981"/>
                  <a:pt x="57981" y="0"/>
                  <a:pt x="129505" y="0"/>
                </a:cubicBezTo>
                <a:lnTo>
                  <a:pt x="6950943" y="0"/>
                </a:lnTo>
                <a:cubicBezTo>
                  <a:pt x="7022467" y="0"/>
                  <a:pt x="7080448" y="57981"/>
                  <a:pt x="7080448" y="129505"/>
                </a:cubicBezTo>
                <a:lnTo>
                  <a:pt x="7080448" y="1165547"/>
                </a:lnTo>
                <a:cubicBezTo>
                  <a:pt x="7080448" y="1237071"/>
                  <a:pt x="7022467" y="1295052"/>
                  <a:pt x="6950943" y="1295052"/>
                </a:cubicBezTo>
                <a:lnTo>
                  <a:pt x="129505" y="1295052"/>
                </a:lnTo>
                <a:cubicBezTo>
                  <a:pt x="57981" y="1295052"/>
                  <a:pt x="0" y="1237071"/>
                  <a:pt x="0" y="1165547"/>
                </a:cubicBezTo>
                <a:lnTo>
                  <a:pt x="0" y="129505"/>
                </a:lnTo>
                <a:close/>
              </a:path>
            </a:pathLst>
          </a:custGeom>
          <a:solidFill>
            <a:srgbClr val="F0C77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37034"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كما ينبغى مراقبة التغيرات السكانية والتطورات القانونية والوضع الاقتصادى المحلى لتحديد المشاكل والفرص باكرا .</a:t>
            </a:r>
            <a:endParaRPr lang="ar-EG" sz="2400" kern="1200" dirty="0">
              <a:solidFill>
                <a:srgbClr val="002060"/>
              </a:solidFill>
            </a:endParaRPr>
          </a:p>
        </p:txBody>
      </p:sp>
      <p:sp>
        <p:nvSpPr>
          <p:cNvPr id="8" name="Rounded Rectangle 7"/>
          <p:cNvSpPr/>
          <p:nvPr/>
        </p:nvSpPr>
        <p:spPr>
          <a:xfrm>
            <a:off x="957089" y="3182863"/>
            <a:ext cx="1416089" cy="1036042"/>
          </a:xfrm>
          <a:prstGeom prst="roundRect">
            <a:avLst>
              <a:gd name="adj" fmla="val 10000"/>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Freeform 8"/>
          <p:cNvSpPr/>
          <p:nvPr/>
        </p:nvSpPr>
        <p:spPr>
          <a:xfrm>
            <a:off x="827584" y="4476827"/>
            <a:ext cx="7080448" cy="1295052"/>
          </a:xfrm>
          <a:custGeom>
            <a:avLst/>
            <a:gdLst>
              <a:gd name="connsiteX0" fmla="*/ 0 w 7080448"/>
              <a:gd name="connsiteY0" fmla="*/ 129505 h 1295052"/>
              <a:gd name="connsiteX1" fmla="*/ 129505 w 7080448"/>
              <a:gd name="connsiteY1" fmla="*/ 0 h 1295052"/>
              <a:gd name="connsiteX2" fmla="*/ 6950943 w 7080448"/>
              <a:gd name="connsiteY2" fmla="*/ 0 h 1295052"/>
              <a:gd name="connsiteX3" fmla="*/ 7080448 w 7080448"/>
              <a:gd name="connsiteY3" fmla="*/ 129505 h 1295052"/>
              <a:gd name="connsiteX4" fmla="*/ 7080448 w 7080448"/>
              <a:gd name="connsiteY4" fmla="*/ 1165547 h 1295052"/>
              <a:gd name="connsiteX5" fmla="*/ 6950943 w 7080448"/>
              <a:gd name="connsiteY5" fmla="*/ 1295052 h 1295052"/>
              <a:gd name="connsiteX6" fmla="*/ 129505 w 7080448"/>
              <a:gd name="connsiteY6" fmla="*/ 1295052 h 1295052"/>
              <a:gd name="connsiteX7" fmla="*/ 0 w 7080448"/>
              <a:gd name="connsiteY7" fmla="*/ 1165547 h 1295052"/>
              <a:gd name="connsiteX8" fmla="*/ 0 w 7080448"/>
              <a:gd name="connsiteY8" fmla="*/ 129505 h 129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80448" h="1295052">
                <a:moveTo>
                  <a:pt x="0" y="129505"/>
                </a:moveTo>
                <a:cubicBezTo>
                  <a:pt x="0" y="57981"/>
                  <a:pt x="57981" y="0"/>
                  <a:pt x="129505" y="0"/>
                </a:cubicBezTo>
                <a:lnTo>
                  <a:pt x="6950943" y="0"/>
                </a:lnTo>
                <a:cubicBezTo>
                  <a:pt x="7022467" y="0"/>
                  <a:pt x="7080448" y="57981"/>
                  <a:pt x="7080448" y="129505"/>
                </a:cubicBezTo>
                <a:lnTo>
                  <a:pt x="7080448" y="1165547"/>
                </a:lnTo>
                <a:cubicBezTo>
                  <a:pt x="7080448" y="1237071"/>
                  <a:pt x="7022467" y="1295052"/>
                  <a:pt x="6950943" y="1295052"/>
                </a:cubicBezTo>
                <a:lnTo>
                  <a:pt x="129505" y="1295052"/>
                </a:lnTo>
                <a:cubicBezTo>
                  <a:pt x="57981" y="1295052"/>
                  <a:pt x="0" y="1237071"/>
                  <a:pt x="0" y="1165547"/>
                </a:cubicBezTo>
                <a:lnTo>
                  <a:pt x="0" y="129505"/>
                </a:lnTo>
                <a:close/>
              </a:path>
            </a:pathLst>
          </a:custGeom>
          <a:solidFill>
            <a:srgbClr val="E2D8B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37034"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ويجدر كذلك مراقبة نشاطات اللمؤسسات المنافسة إذا أن السوق تشهد دوما دخول المنافسين أو خروجهم. </a:t>
            </a:r>
            <a:endParaRPr lang="ar-EG" sz="2400" kern="1200" dirty="0">
              <a:solidFill>
                <a:srgbClr val="002060"/>
              </a:solidFill>
            </a:endParaRPr>
          </a:p>
        </p:txBody>
      </p:sp>
      <p:sp>
        <p:nvSpPr>
          <p:cNvPr id="10" name="Rounded Rectangle 9"/>
          <p:cNvSpPr/>
          <p:nvPr/>
        </p:nvSpPr>
        <p:spPr>
          <a:xfrm>
            <a:off x="957089" y="4607420"/>
            <a:ext cx="1416089" cy="1036042"/>
          </a:xfrm>
          <a:prstGeom prst="roundRect">
            <a:avLst>
              <a:gd name="adj" fmla="val 10000"/>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38675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ماهى إستراتيجية التسويق ؟</a:t>
            </a:r>
          </a:p>
        </p:txBody>
      </p:sp>
      <p:sp>
        <p:nvSpPr>
          <p:cNvPr id="3" name="Plaque 2"/>
          <p:cNvSpPr/>
          <p:nvPr/>
        </p:nvSpPr>
        <p:spPr bwMode="auto">
          <a:xfrm>
            <a:off x="6516216" y="119919"/>
            <a:ext cx="720080" cy="720080"/>
          </a:xfrm>
          <a:prstGeom prst="plaque">
            <a:avLst/>
          </a:prstGeom>
          <a:solidFill>
            <a:schemeClr val="accent2">
              <a:lumMod val="40000"/>
              <a:lumOff val="60000"/>
            </a:schemeClr>
          </a:solidFill>
          <a:ln w="9525" cap="flat" cmpd="sng" algn="ctr">
            <a:solidFill>
              <a:srgbClr val="F0C77C"/>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3200" b="1" dirty="0" smtClean="0">
                <a:solidFill>
                  <a:schemeClr val="bg1"/>
                </a:solidFill>
              </a:rPr>
              <a:t>6</a:t>
            </a:r>
          </a:p>
        </p:txBody>
      </p:sp>
      <p:sp>
        <p:nvSpPr>
          <p:cNvPr id="6" name="Freeform 5"/>
          <p:cNvSpPr/>
          <p:nvPr/>
        </p:nvSpPr>
        <p:spPr>
          <a:xfrm>
            <a:off x="1089530" y="1656278"/>
            <a:ext cx="7497760" cy="775439"/>
          </a:xfrm>
          <a:custGeom>
            <a:avLst/>
            <a:gdLst>
              <a:gd name="connsiteX0" fmla="*/ 0 w 7497760"/>
              <a:gd name="connsiteY0" fmla="*/ 0 h 775439"/>
              <a:gd name="connsiteX1" fmla="*/ 7497760 w 7497760"/>
              <a:gd name="connsiteY1" fmla="*/ 0 h 775439"/>
              <a:gd name="connsiteX2" fmla="*/ 7497760 w 7497760"/>
              <a:gd name="connsiteY2" fmla="*/ 775439 h 775439"/>
              <a:gd name="connsiteX3" fmla="*/ 0 w 7497760"/>
              <a:gd name="connsiteY3" fmla="*/ 775439 h 775439"/>
              <a:gd name="connsiteX4" fmla="*/ 0 w 7497760"/>
              <a:gd name="connsiteY4" fmla="*/ 0 h 775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760" h="775439">
                <a:moveTo>
                  <a:pt x="0" y="0"/>
                </a:moveTo>
                <a:lnTo>
                  <a:pt x="7497760" y="0"/>
                </a:lnTo>
                <a:lnTo>
                  <a:pt x="7497760" y="775439"/>
                </a:lnTo>
                <a:lnTo>
                  <a:pt x="0" y="775439"/>
                </a:lnTo>
                <a:lnTo>
                  <a:pt x="0" y="0"/>
                </a:lnTo>
                <a:close/>
              </a:path>
            </a:pathLst>
          </a:custGeom>
          <a:solidFill>
            <a:srgbClr val="92D050"/>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15505"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تتضمن إستراتيجية التسويق تحديد مجموعات الزبائن ( الأسواق المستهدفة ) التى قد تخدمها المؤسسات الصغيرة بشكل أفضل. </a:t>
            </a:r>
            <a:endParaRPr lang="ar-EG" sz="2400" kern="1200" dirty="0">
              <a:solidFill>
                <a:srgbClr val="002060"/>
              </a:solidFill>
              <a:latin typeface="Calibri" panose="020F0502020204030204"/>
              <a:ea typeface="+mn-ea"/>
              <a:cs typeface="Arial" panose="020B0604020202020204" pitchFamily="34" charset="0"/>
            </a:endParaRPr>
          </a:p>
        </p:txBody>
      </p:sp>
      <p:sp>
        <p:nvSpPr>
          <p:cNvPr id="7" name="Oval 6"/>
          <p:cNvSpPr/>
          <p:nvPr/>
        </p:nvSpPr>
        <p:spPr>
          <a:xfrm>
            <a:off x="604880" y="1559348"/>
            <a:ext cx="969299" cy="969299"/>
          </a:xfrm>
          <a:prstGeom prst="ellipse">
            <a:avLst/>
          </a:prstGeom>
          <a:blipFill rotWithShape="0">
            <a:blip r:embed="rId2" cstate="print"/>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8" name="Freeform 7"/>
          <p:cNvSpPr/>
          <p:nvPr/>
        </p:nvSpPr>
        <p:spPr>
          <a:xfrm>
            <a:off x="1534108" y="2819639"/>
            <a:ext cx="7053183" cy="775439"/>
          </a:xfrm>
          <a:custGeom>
            <a:avLst/>
            <a:gdLst>
              <a:gd name="connsiteX0" fmla="*/ 0 w 7053183"/>
              <a:gd name="connsiteY0" fmla="*/ 0 h 775439"/>
              <a:gd name="connsiteX1" fmla="*/ 7053183 w 7053183"/>
              <a:gd name="connsiteY1" fmla="*/ 0 h 775439"/>
              <a:gd name="connsiteX2" fmla="*/ 7053183 w 7053183"/>
              <a:gd name="connsiteY2" fmla="*/ 775439 h 775439"/>
              <a:gd name="connsiteX3" fmla="*/ 0 w 7053183"/>
              <a:gd name="connsiteY3" fmla="*/ 775439 h 775439"/>
              <a:gd name="connsiteX4" fmla="*/ 0 w 7053183"/>
              <a:gd name="connsiteY4" fmla="*/ 0 h 775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3183" h="775439">
                <a:moveTo>
                  <a:pt x="0" y="0"/>
                </a:moveTo>
                <a:lnTo>
                  <a:pt x="7053183" y="0"/>
                </a:lnTo>
                <a:lnTo>
                  <a:pt x="7053183" y="775439"/>
                </a:lnTo>
                <a:lnTo>
                  <a:pt x="0" y="775439"/>
                </a:lnTo>
                <a:lnTo>
                  <a:pt x="0" y="0"/>
                </a:lnTo>
                <a:close/>
              </a:path>
            </a:pathLst>
          </a:custGeom>
          <a:solidFill>
            <a:srgbClr val="FAF6A4"/>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15505"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تتضمن تصميم عروض المنتجات والأسعار والتوزيع والجهود الترويجية والخدمة بشكل يتناسب مع ذلك الجزء من السوق.</a:t>
            </a:r>
            <a:endParaRPr lang="ar-EG" sz="2400" kern="1200" dirty="0">
              <a:solidFill>
                <a:srgbClr val="002060"/>
              </a:solidFill>
              <a:latin typeface="Calibri" panose="020F0502020204030204"/>
              <a:ea typeface="+mn-ea"/>
              <a:cs typeface="Arial" panose="020B0604020202020204" pitchFamily="34" charset="0"/>
            </a:endParaRPr>
          </a:p>
        </p:txBody>
      </p:sp>
      <p:sp>
        <p:nvSpPr>
          <p:cNvPr id="9" name="Oval 8"/>
          <p:cNvSpPr/>
          <p:nvPr/>
        </p:nvSpPr>
        <p:spPr>
          <a:xfrm>
            <a:off x="1049458" y="2722709"/>
            <a:ext cx="969299" cy="969299"/>
          </a:xfrm>
          <a:prstGeom prst="ellipse">
            <a:avLst/>
          </a:prstGeom>
          <a:blipFill rotWithShape="0">
            <a:blip r:embed="rId3" cstate="print"/>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10" name="Freeform 9"/>
          <p:cNvSpPr/>
          <p:nvPr/>
        </p:nvSpPr>
        <p:spPr>
          <a:xfrm>
            <a:off x="1534108" y="3983000"/>
            <a:ext cx="7053183" cy="775439"/>
          </a:xfrm>
          <a:custGeom>
            <a:avLst/>
            <a:gdLst>
              <a:gd name="connsiteX0" fmla="*/ 0 w 7053183"/>
              <a:gd name="connsiteY0" fmla="*/ 0 h 775439"/>
              <a:gd name="connsiteX1" fmla="*/ 7053183 w 7053183"/>
              <a:gd name="connsiteY1" fmla="*/ 0 h 775439"/>
              <a:gd name="connsiteX2" fmla="*/ 7053183 w 7053183"/>
              <a:gd name="connsiteY2" fmla="*/ 775439 h 775439"/>
              <a:gd name="connsiteX3" fmla="*/ 0 w 7053183"/>
              <a:gd name="connsiteY3" fmla="*/ 775439 h 775439"/>
              <a:gd name="connsiteX4" fmla="*/ 0 w 7053183"/>
              <a:gd name="connsiteY4" fmla="*/ 0 h 775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3183" h="775439">
                <a:moveTo>
                  <a:pt x="0" y="0"/>
                </a:moveTo>
                <a:lnTo>
                  <a:pt x="7053183" y="0"/>
                </a:lnTo>
                <a:lnTo>
                  <a:pt x="7053183" y="775439"/>
                </a:lnTo>
                <a:lnTo>
                  <a:pt x="0" y="775439"/>
                </a:lnTo>
                <a:lnTo>
                  <a:pt x="0" y="0"/>
                </a:lnTo>
                <a:close/>
              </a:path>
            </a:pathLst>
          </a:custGeom>
          <a:solidFill>
            <a:schemeClr val="accent1">
              <a:lumMod val="90000"/>
            </a:scheme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15505"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تعالج هذه الاستراتيجية بشكل مثالى حاجات الزبائن التى تلبيها السوق حاليا. </a:t>
            </a:r>
            <a:endParaRPr lang="ar-EG" sz="2400" kern="1200" dirty="0">
              <a:solidFill>
                <a:srgbClr val="002060"/>
              </a:solidFill>
              <a:latin typeface="Calibri" panose="020F0502020204030204"/>
              <a:ea typeface="+mn-ea"/>
              <a:cs typeface="Arial" panose="020B0604020202020204" pitchFamily="34" charset="0"/>
            </a:endParaRPr>
          </a:p>
        </p:txBody>
      </p:sp>
      <p:sp>
        <p:nvSpPr>
          <p:cNvPr id="11" name="Oval 10"/>
          <p:cNvSpPr/>
          <p:nvPr/>
        </p:nvSpPr>
        <p:spPr>
          <a:xfrm>
            <a:off x="1049458" y="3886070"/>
            <a:ext cx="969299" cy="969299"/>
          </a:xfrm>
          <a:prstGeom prst="ellipse">
            <a:avLst/>
          </a:prstGeom>
          <a:blipFill rotWithShape="0">
            <a:blip r:embed="rId4"/>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12" name="Freeform 11"/>
          <p:cNvSpPr/>
          <p:nvPr/>
        </p:nvSpPr>
        <p:spPr>
          <a:xfrm>
            <a:off x="1089530" y="5146361"/>
            <a:ext cx="7497760" cy="775439"/>
          </a:xfrm>
          <a:custGeom>
            <a:avLst/>
            <a:gdLst>
              <a:gd name="connsiteX0" fmla="*/ 0 w 7497760"/>
              <a:gd name="connsiteY0" fmla="*/ 0 h 775439"/>
              <a:gd name="connsiteX1" fmla="*/ 7497760 w 7497760"/>
              <a:gd name="connsiteY1" fmla="*/ 0 h 775439"/>
              <a:gd name="connsiteX2" fmla="*/ 7497760 w 7497760"/>
              <a:gd name="connsiteY2" fmla="*/ 775439 h 775439"/>
              <a:gd name="connsiteX3" fmla="*/ 0 w 7497760"/>
              <a:gd name="connsiteY3" fmla="*/ 775439 h 775439"/>
              <a:gd name="connsiteX4" fmla="*/ 0 w 7497760"/>
              <a:gd name="connsiteY4" fmla="*/ 0 h 775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760" h="775439">
                <a:moveTo>
                  <a:pt x="0" y="0"/>
                </a:moveTo>
                <a:lnTo>
                  <a:pt x="7497760" y="0"/>
                </a:lnTo>
                <a:lnTo>
                  <a:pt x="7497760" y="775439"/>
                </a:lnTo>
                <a:lnTo>
                  <a:pt x="0" y="775439"/>
                </a:lnTo>
                <a:lnTo>
                  <a:pt x="0" y="0"/>
                </a:lnTo>
                <a:close/>
              </a:path>
            </a:pathLst>
          </a:custGeom>
          <a:solidFill>
            <a:srgbClr val="F0C77C"/>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15505"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يجب تحليل السوق التى تعمل ضمنها وقدراتها بغاية التركيز على السوق المستهدف.</a:t>
            </a:r>
            <a:endParaRPr lang="ar-EG" sz="2400" kern="1200" dirty="0">
              <a:solidFill>
                <a:srgbClr val="002060"/>
              </a:solidFill>
              <a:latin typeface="Calibri" panose="020F0502020204030204"/>
              <a:ea typeface="+mn-ea"/>
              <a:cs typeface="Arial" panose="020B0604020202020204" pitchFamily="34" charset="0"/>
            </a:endParaRPr>
          </a:p>
        </p:txBody>
      </p:sp>
      <p:sp>
        <p:nvSpPr>
          <p:cNvPr id="13" name="Oval 12"/>
          <p:cNvSpPr/>
          <p:nvPr/>
        </p:nvSpPr>
        <p:spPr>
          <a:xfrm>
            <a:off x="604880" y="5049432"/>
            <a:ext cx="969299" cy="969299"/>
          </a:xfrm>
          <a:prstGeom prst="ellipse">
            <a:avLst/>
          </a:prstGeom>
          <a:blipFill rotWithShape="0">
            <a:blip r:embed="rId5" cstate="print"/>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Tree>
    <p:extLst>
      <p:ext uri="{BB962C8B-B14F-4D97-AF65-F5344CB8AC3E}">
        <p14:creationId xmlns:p14="http://schemas.microsoft.com/office/powerpoint/2010/main" val="2807713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par>
                                <p:cTn id="22" presetID="53" presetClass="entr" presetSubtype="16"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par>
                                <p:cTn id="34" presetID="53" presetClass="entr" presetSubtype="16" fill="hold"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p:cTn id="36" dur="500" fill="hold"/>
                                        <p:tgtEl>
                                          <p:spTgt spid="11"/>
                                        </p:tgtEl>
                                        <p:attrNameLst>
                                          <p:attrName>ppt_w</p:attrName>
                                        </p:attrNameLst>
                                      </p:cBhvr>
                                      <p:tavLst>
                                        <p:tav tm="0">
                                          <p:val>
                                            <p:fltVal val="0"/>
                                          </p:val>
                                        </p:tav>
                                        <p:tav tm="100000">
                                          <p:val>
                                            <p:strVal val="#ppt_w"/>
                                          </p:val>
                                        </p:tav>
                                      </p:tavLst>
                                    </p:anim>
                                    <p:anim calcmode="lin" valueType="num">
                                      <p:cBhvr>
                                        <p:cTn id="37" dur="500" fill="hold"/>
                                        <p:tgtEl>
                                          <p:spTgt spid="11"/>
                                        </p:tgtEl>
                                        <p:attrNameLst>
                                          <p:attrName>ppt_h</p:attrName>
                                        </p:attrNameLst>
                                      </p:cBhvr>
                                      <p:tavLst>
                                        <p:tav tm="0">
                                          <p:val>
                                            <p:fltVal val="0"/>
                                          </p:val>
                                        </p:tav>
                                        <p:tav tm="100000">
                                          <p:val>
                                            <p:strVal val="#ppt_h"/>
                                          </p:val>
                                        </p:tav>
                                      </p:tavLst>
                                    </p:anim>
                                    <p:animEffect transition="in" filter="fade">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500" fill="hold"/>
                                        <p:tgtEl>
                                          <p:spTgt spid="13"/>
                                        </p:tgtEl>
                                        <p:attrNameLst>
                                          <p:attrName>ppt_w</p:attrName>
                                        </p:attrNameLst>
                                      </p:cBhvr>
                                      <p:tavLst>
                                        <p:tav tm="0">
                                          <p:val>
                                            <p:fltVal val="0"/>
                                          </p:val>
                                        </p:tav>
                                        <p:tav tm="100000">
                                          <p:val>
                                            <p:strVal val="#ppt_w"/>
                                          </p:val>
                                        </p:tav>
                                      </p:tavLst>
                                    </p:anim>
                                    <p:anim calcmode="lin" valueType="num">
                                      <p:cBhvr>
                                        <p:cTn id="49" dur="500" fill="hold"/>
                                        <p:tgtEl>
                                          <p:spTgt spid="13"/>
                                        </p:tgtEl>
                                        <p:attrNameLst>
                                          <p:attrName>ppt_h</p:attrName>
                                        </p:attrNameLst>
                                      </p:cBhvr>
                                      <p:tavLst>
                                        <p:tav tm="0">
                                          <p:val>
                                            <p:fltVal val="0"/>
                                          </p:val>
                                        </p:tav>
                                        <p:tav tm="100000">
                                          <p:val>
                                            <p:strVal val="#ppt_h"/>
                                          </p:val>
                                        </p:tav>
                                      </p:tavLst>
                                    </p:anim>
                                    <p:animEffect transition="in" filter="fade">
                                      <p:cBhvr>
                                        <p:cTn id="5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محددات المشروع</a:t>
            </a:r>
            <a:endParaRPr lang="ar-EG" sz="3200" b="1" dirty="0">
              <a:solidFill>
                <a:schemeClr val="bg1"/>
              </a:solidFill>
            </a:endParaRPr>
          </a:p>
        </p:txBody>
      </p:sp>
      <p:sp>
        <p:nvSpPr>
          <p:cNvPr id="5" name="Rounded Rectangle 4"/>
          <p:cNvSpPr/>
          <p:nvPr/>
        </p:nvSpPr>
        <p:spPr>
          <a:xfrm>
            <a:off x="4693337" y="1687418"/>
            <a:ext cx="3866913" cy="1597302"/>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4693337" y="3575140"/>
            <a:ext cx="3866914" cy="2662171"/>
          </a:xfrm>
          <a:custGeom>
            <a:avLst/>
            <a:gdLst>
              <a:gd name="connsiteX0" fmla="*/ 279528 w 3866913"/>
              <a:gd name="connsiteY0" fmla="*/ 0 h 2662171"/>
              <a:gd name="connsiteX1" fmla="*/ 3587385 w 3866913"/>
              <a:gd name="connsiteY1" fmla="*/ 0 h 2662171"/>
              <a:gd name="connsiteX2" fmla="*/ 3866913 w 3866913"/>
              <a:gd name="connsiteY2" fmla="*/ 279528 h 2662171"/>
              <a:gd name="connsiteX3" fmla="*/ 3866913 w 3866913"/>
              <a:gd name="connsiteY3" fmla="*/ 2662171 h 2662171"/>
              <a:gd name="connsiteX4" fmla="*/ 3866913 w 3866913"/>
              <a:gd name="connsiteY4" fmla="*/ 2662171 h 2662171"/>
              <a:gd name="connsiteX5" fmla="*/ 0 w 3866913"/>
              <a:gd name="connsiteY5" fmla="*/ 2662171 h 2662171"/>
              <a:gd name="connsiteX6" fmla="*/ 0 w 3866913"/>
              <a:gd name="connsiteY6" fmla="*/ 2662171 h 2662171"/>
              <a:gd name="connsiteX7" fmla="*/ 0 w 3866913"/>
              <a:gd name="connsiteY7" fmla="*/ 279528 h 2662171"/>
              <a:gd name="connsiteX8" fmla="*/ 279528 w 3866913"/>
              <a:gd name="connsiteY8" fmla="*/ 0 h 266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913" h="2662171">
                <a:moveTo>
                  <a:pt x="3587385" y="2662171"/>
                </a:moveTo>
                <a:lnTo>
                  <a:pt x="279528" y="2662171"/>
                </a:lnTo>
                <a:cubicBezTo>
                  <a:pt x="125149" y="2662171"/>
                  <a:pt x="0" y="2537022"/>
                  <a:pt x="0" y="2382643"/>
                </a:cubicBezTo>
                <a:lnTo>
                  <a:pt x="0" y="0"/>
                </a:lnTo>
                <a:lnTo>
                  <a:pt x="0" y="0"/>
                </a:lnTo>
                <a:lnTo>
                  <a:pt x="3866913" y="0"/>
                </a:lnTo>
                <a:lnTo>
                  <a:pt x="3866913" y="0"/>
                </a:lnTo>
                <a:lnTo>
                  <a:pt x="3866913" y="2382643"/>
                </a:lnTo>
                <a:cubicBezTo>
                  <a:pt x="3866913" y="2537022"/>
                  <a:pt x="3741764" y="2662171"/>
                  <a:pt x="3587385" y="2662171"/>
                </a:cubicBez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09887" tIns="128016" rIns="209888" bIns="209887" numCol="1" spcCol="1270" anchor="t" anchorCtr="0">
            <a:noAutofit/>
          </a:bodyPr>
          <a:lstStyle/>
          <a:p>
            <a:pPr lvl="0" algn="ctr" defTabSz="800100" rtl="1">
              <a:lnSpc>
                <a:spcPct val="90000"/>
              </a:lnSpc>
              <a:spcBef>
                <a:spcPct val="0"/>
              </a:spcBef>
              <a:spcAft>
                <a:spcPct val="35000"/>
              </a:spcAft>
            </a:pPr>
            <a:endParaRPr lang="ar-EG" sz="1800" b="1" kern="1200" dirty="0" smtClean="0">
              <a:solidFill>
                <a:srgbClr val="FF0000"/>
              </a:solidFill>
            </a:endParaRPr>
          </a:p>
          <a:p>
            <a:pPr lvl="0" algn="ctr" defTabSz="800100" rtl="1">
              <a:lnSpc>
                <a:spcPct val="90000"/>
              </a:lnSpc>
              <a:spcBef>
                <a:spcPct val="0"/>
              </a:spcBef>
              <a:spcAft>
                <a:spcPct val="35000"/>
              </a:spcAft>
            </a:pPr>
            <a:r>
              <a:rPr lang="ar-EG" sz="2400" b="1" kern="1200" dirty="0" smtClean="0">
                <a:solidFill>
                  <a:srgbClr val="FF0000"/>
                </a:solidFill>
              </a:rPr>
              <a:t>التكلفة :</a:t>
            </a:r>
            <a:endParaRPr lang="ar-EG" sz="2400" b="1" kern="1200" dirty="0">
              <a:solidFill>
                <a:srgbClr val="FF0000"/>
              </a:solidFill>
            </a:endParaRPr>
          </a:p>
          <a:p>
            <a:pPr marL="57150" lvl="1" indent="-57150" algn="justLow" defTabSz="44450" rtl="1">
              <a:lnSpc>
                <a:spcPct val="90000"/>
              </a:lnSpc>
              <a:spcBef>
                <a:spcPct val="0"/>
              </a:spcBef>
              <a:spcAft>
                <a:spcPct val="15000"/>
              </a:spcAft>
              <a:buChar char="••"/>
            </a:pPr>
            <a:endParaRPr lang="ar-EG" sz="100" kern="1200" dirty="0"/>
          </a:p>
          <a:p>
            <a:pPr marL="228600" lvl="1" indent="-228600" algn="justLow" defTabSz="1066800" rtl="1">
              <a:lnSpc>
                <a:spcPct val="90000"/>
              </a:lnSpc>
              <a:spcBef>
                <a:spcPct val="0"/>
              </a:spcBef>
              <a:spcAft>
                <a:spcPct val="15000"/>
              </a:spcAft>
              <a:buChar char="••"/>
            </a:pPr>
            <a:r>
              <a:rPr lang="ar-EG" sz="2400" kern="1200" dirty="0" smtClean="0"/>
              <a:t>هي تكلفة العمالة والمواد ورأس المال والأجهزة، أي تكلفة الموارد البشرية والمادية والمالية المطلوبة لانجاز المشروع.</a:t>
            </a:r>
            <a:endParaRPr lang="ar-EG" sz="2400" kern="1200" dirty="0"/>
          </a:p>
        </p:txBody>
      </p:sp>
      <p:sp>
        <p:nvSpPr>
          <p:cNvPr id="7" name="Rounded Rectangle 6"/>
          <p:cNvSpPr/>
          <p:nvPr/>
        </p:nvSpPr>
        <p:spPr>
          <a:xfrm>
            <a:off x="439732" y="1687418"/>
            <a:ext cx="3866913" cy="1597302"/>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439732" y="3575139"/>
            <a:ext cx="3866914" cy="2662172"/>
          </a:xfrm>
          <a:custGeom>
            <a:avLst/>
            <a:gdLst>
              <a:gd name="connsiteX0" fmla="*/ 279528 w 3866913"/>
              <a:gd name="connsiteY0" fmla="*/ 0 h 2662171"/>
              <a:gd name="connsiteX1" fmla="*/ 3587385 w 3866913"/>
              <a:gd name="connsiteY1" fmla="*/ 0 h 2662171"/>
              <a:gd name="connsiteX2" fmla="*/ 3866913 w 3866913"/>
              <a:gd name="connsiteY2" fmla="*/ 279528 h 2662171"/>
              <a:gd name="connsiteX3" fmla="*/ 3866913 w 3866913"/>
              <a:gd name="connsiteY3" fmla="*/ 2662171 h 2662171"/>
              <a:gd name="connsiteX4" fmla="*/ 3866913 w 3866913"/>
              <a:gd name="connsiteY4" fmla="*/ 2662171 h 2662171"/>
              <a:gd name="connsiteX5" fmla="*/ 0 w 3866913"/>
              <a:gd name="connsiteY5" fmla="*/ 2662171 h 2662171"/>
              <a:gd name="connsiteX6" fmla="*/ 0 w 3866913"/>
              <a:gd name="connsiteY6" fmla="*/ 2662171 h 2662171"/>
              <a:gd name="connsiteX7" fmla="*/ 0 w 3866913"/>
              <a:gd name="connsiteY7" fmla="*/ 279528 h 2662171"/>
              <a:gd name="connsiteX8" fmla="*/ 279528 w 3866913"/>
              <a:gd name="connsiteY8" fmla="*/ 0 h 266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913" h="2662171">
                <a:moveTo>
                  <a:pt x="3587385" y="2662171"/>
                </a:moveTo>
                <a:lnTo>
                  <a:pt x="279528" y="2662171"/>
                </a:lnTo>
                <a:cubicBezTo>
                  <a:pt x="125149" y="2662171"/>
                  <a:pt x="0" y="2537022"/>
                  <a:pt x="0" y="2382643"/>
                </a:cubicBezTo>
                <a:lnTo>
                  <a:pt x="0" y="0"/>
                </a:lnTo>
                <a:lnTo>
                  <a:pt x="0" y="0"/>
                </a:lnTo>
                <a:lnTo>
                  <a:pt x="3866913" y="0"/>
                </a:lnTo>
                <a:lnTo>
                  <a:pt x="3866913" y="0"/>
                </a:lnTo>
                <a:lnTo>
                  <a:pt x="3866913" y="2382643"/>
                </a:lnTo>
                <a:cubicBezTo>
                  <a:pt x="3866913" y="2537022"/>
                  <a:pt x="3741764" y="2662171"/>
                  <a:pt x="3587385" y="2662171"/>
                </a:cubicBez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2559" tIns="170689" rIns="252560" bIns="252559"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الأداء :</a:t>
            </a:r>
            <a:endParaRPr lang="ar-EG" sz="2400" b="1" kern="1200" dirty="0">
              <a:solidFill>
                <a:srgbClr val="FF0000"/>
              </a:solidFill>
            </a:endParaRPr>
          </a:p>
          <a:p>
            <a:pPr marL="228600" lvl="1" indent="-228600" algn="justLow" defTabSz="1066800" rtl="1">
              <a:lnSpc>
                <a:spcPct val="90000"/>
              </a:lnSpc>
              <a:spcBef>
                <a:spcPct val="0"/>
              </a:spcBef>
              <a:spcAft>
                <a:spcPct val="15000"/>
              </a:spcAft>
              <a:buChar char="••"/>
            </a:pPr>
            <a:r>
              <a:rPr lang="ar-EG" sz="2400" kern="1200" dirty="0" smtClean="0"/>
              <a:t>يشير إلي مستوي الجودة المفروض أن يتم به انجاز الأعمال، والمفروض أن تكون عليه نتائج المشروع، والتي يجب  تحقيقها للحصول علي رضاء المساهمين.</a:t>
            </a:r>
            <a:endParaRPr lang="ar-EG" sz="2400" kern="1200" dirty="0"/>
          </a:p>
        </p:txBody>
      </p:sp>
    </p:spTree>
    <p:extLst>
      <p:ext uri="{BB962C8B-B14F-4D97-AF65-F5344CB8AC3E}">
        <p14:creationId xmlns:p14="http://schemas.microsoft.com/office/powerpoint/2010/main" val="3170197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Effect transition="in" filter="barn(inVertical)">
                                      <p:cBhvr>
                                        <p:cTn id="19" dur="500"/>
                                        <p:tgtEl>
                                          <p:spTgt spid="6">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barn(inVertical)">
                                      <p:cBhvr>
                                        <p:cTn id="24" dur="500"/>
                                        <p:tgtEl>
                                          <p:spTgt spid="7"/>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arn(inVertical)">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8">
                                            <p:txEl>
                                              <p:pRg st="1" end="1"/>
                                            </p:txEl>
                                          </p:spTgt>
                                        </p:tgtEl>
                                        <p:attrNameLst>
                                          <p:attrName>style.visibility</p:attrName>
                                        </p:attrNameLst>
                                      </p:cBhvr>
                                      <p:to>
                                        <p:strVal val="visible"/>
                                      </p:to>
                                    </p:set>
                                    <p:animEffect transition="in" filter="barn(inVertical)">
                                      <p:cBhvr>
                                        <p:cTn id="36"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ماهو التسويق الهادف ؟</a:t>
            </a:r>
          </a:p>
        </p:txBody>
      </p:sp>
      <p:sp>
        <p:nvSpPr>
          <p:cNvPr id="3" name="Plaque 2"/>
          <p:cNvSpPr/>
          <p:nvPr/>
        </p:nvSpPr>
        <p:spPr bwMode="auto">
          <a:xfrm>
            <a:off x="6516216" y="119919"/>
            <a:ext cx="720080" cy="720080"/>
          </a:xfrm>
          <a:prstGeom prst="plaque">
            <a:avLst/>
          </a:prstGeom>
          <a:solidFill>
            <a:schemeClr val="accent2">
              <a:lumMod val="40000"/>
              <a:lumOff val="60000"/>
            </a:schemeClr>
          </a:solidFill>
          <a:ln w="9525" cap="flat" cmpd="sng" algn="ctr">
            <a:solidFill>
              <a:srgbClr val="F0C77C"/>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3200" b="1" dirty="0" smtClean="0">
                <a:solidFill>
                  <a:schemeClr val="bg1"/>
                </a:solidFill>
              </a:rPr>
              <a:t>7</a:t>
            </a:r>
          </a:p>
        </p:txBody>
      </p:sp>
      <p:sp>
        <p:nvSpPr>
          <p:cNvPr id="5" name="Freeform 4"/>
          <p:cNvSpPr/>
          <p:nvPr/>
        </p:nvSpPr>
        <p:spPr>
          <a:xfrm>
            <a:off x="2339752" y="1772816"/>
            <a:ext cx="4560168" cy="4192240"/>
          </a:xfrm>
          <a:custGeom>
            <a:avLst/>
            <a:gdLst>
              <a:gd name="connsiteX0" fmla="*/ 0 w 4560168"/>
              <a:gd name="connsiteY0" fmla="*/ 419224 h 4192240"/>
              <a:gd name="connsiteX1" fmla="*/ 419224 w 4560168"/>
              <a:gd name="connsiteY1" fmla="*/ 0 h 4192240"/>
              <a:gd name="connsiteX2" fmla="*/ 4140944 w 4560168"/>
              <a:gd name="connsiteY2" fmla="*/ 0 h 4192240"/>
              <a:gd name="connsiteX3" fmla="*/ 4560168 w 4560168"/>
              <a:gd name="connsiteY3" fmla="*/ 419224 h 4192240"/>
              <a:gd name="connsiteX4" fmla="*/ 4560168 w 4560168"/>
              <a:gd name="connsiteY4" fmla="*/ 3773016 h 4192240"/>
              <a:gd name="connsiteX5" fmla="*/ 4140944 w 4560168"/>
              <a:gd name="connsiteY5" fmla="*/ 4192240 h 4192240"/>
              <a:gd name="connsiteX6" fmla="*/ 419224 w 4560168"/>
              <a:gd name="connsiteY6" fmla="*/ 4192240 h 4192240"/>
              <a:gd name="connsiteX7" fmla="*/ 0 w 4560168"/>
              <a:gd name="connsiteY7" fmla="*/ 3773016 h 4192240"/>
              <a:gd name="connsiteX8" fmla="*/ 0 w 4560168"/>
              <a:gd name="connsiteY8" fmla="*/ 419224 h 419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0168" h="4192240">
                <a:moveTo>
                  <a:pt x="0" y="419224"/>
                </a:moveTo>
                <a:cubicBezTo>
                  <a:pt x="0" y="187693"/>
                  <a:pt x="187693" y="0"/>
                  <a:pt x="419224" y="0"/>
                </a:cubicBezTo>
                <a:lnTo>
                  <a:pt x="4140944" y="0"/>
                </a:lnTo>
                <a:cubicBezTo>
                  <a:pt x="4372475" y="0"/>
                  <a:pt x="4560168" y="187693"/>
                  <a:pt x="4560168" y="419224"/>
                </a:cubicBezTo>
                <a:lnTo>
                  <a:pt x="4560168" y="3773016"/>
                </a:lnTo>
                <a:cubicBezTo>
                  <a:pt x="4560168" y="4004547"/>
                  <a:pt x="4372475" y="4192240"/>
                  <a:pt x="4140944" y="4192240"/>
                </a:cubicBezTo>
                <a:lnTo>
                  <a:pt x="419224" y="4192240"/>
                </a:lnTo>
                <a:cubicBezTo>
                  <a:pt x="187693" y="4192240"/>
                  <a:pt x="0" y="4004547"/>
                  <a:pt x="0" y="3773016"/>
                </a:cubicBezTo>
                <a:lnTo>
                  <a:pt x="0" y="419224"/>
                </a:lnTo>
                <a:close/>
              </a:path>
            </a:pathLst>
          </a:custGeom>
          <a:solidFill>
            <a:srgbClr val="B7ECF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3576" tIns="1840472" rIns="163576" bIns="1002024" numCol="1" spcCol="1270" anchor="ctr" anchorCtr="0">
            <a:noAutofit/>
          </a:bodyPr>
          <a:lstStyle/>
          <a:p>
            <a:pPr lvl="0" algn="justLow" defTabSz="1022350" rtl="1">
              <a:lnSpc>
                <a:spcPct val="90000"/>
              </a:lnSpc>
              <a:spcBef>
                <a:spcPct val="0"/>
              </a:spcBef>
              <a:spcAft>
                <a:spcPct val="35000"/>
              </a:spcAft>
            </a:pPr>
            <a:r>
              <a:rPr lang="ar-EG" sz="2300" kern="1200" dirty="0" smtClean="0">
                <a:solidFill>
                  <a:srgbClr val="002060"/>
                </a:solidFill>
              </a:rPr>
              <a:t>يملك أصحاب المؤسسات الصغيرة موارد محدودة لإنفاقها على نشاط التسويق وبشكل تركيز جهودهم التسويقية على جزء أو جزئين رئيسيين من السوق أساس التسويق الهادف .</a:t>
            </a:r>
            <a:endParaRPr lang="ar-EG" sz="2300" kern="1200" dirty="0">
              <a:solidFill>
                <a:srgbClr val="002060"/>
              </a:solidFill>
            </a:endParaRPr>
          </a:p>
        </p:txBody>
      </p:sp>
      <p:sp>
        <p:nvSpPr>
          <p:cNvPr id="6" name="Oval 5"/>
          <p:cNvSpPr/>
          <p:nvPr/>
        </p:nvSpPr>
        <p:spPr>
          <a:xfrm>
            <a:off x="3921828" y="2024350"/>
            <a:ext cx="1396015" cy="1396015"/>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Left-Right Arrow 6"/>
          <p:cNvSpPr/>
          <p:nvPr/>
        </p:nvSpPr>
        <p:spPr>
          <a:xfrm>
            <a:off x="2522158" y="5126608"/>
            <a:ext cx="4195354" cy="628836"/>
          </a:xfrm>
          <a:prstGeom prst="leftRightArrow">
            <a:avLst/>
          </a:prstGeom>
          <a:solidFill>
            <a:srgbClr val="FF9797"/>
          </a:solidFill>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508753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par>
                                <p:cTn id="17" presetID="3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تشمل الطرق الرئيسية لتجزئة السوق مايأتى </a:t>
            </a:r>
          </a:p>
        </p:txBody>
      </p:sp>
      <p:sp>
        <p:nvSpPr>
          <p:cNvPr id="4" name="Rectangle 3"/>
          <p:cNvSpPr/>
          <p:nvPr/>
        </p:nvSpPr>
        <p:spPr>
          <a:xfrm>
            <a:off x="323528" y="1340768"/>
            <a:ext cx="8640960" cy="4968552"/>
          </a:xfrm>
          <a:prstGeom prst="rect">
            <a:avLst/>
          </a:prstGeom>
          <a:ln>
            <a:noFill/>
          </a:ln>
        </p:spPr>
      </p:sp>
      <p:sp>
        <p:nvSpPr>
          <p:cNvPr id="5" name="Freeform 4"/>
          <p:cNvSpPr/>
          <p:nvPr/>
        </p:nvSpPr>
        <p:spPr>
          <a:xfrm>
            <a:off x="4518826" y="2278156"/>
            <a:ext cx="2898603" cy="1933368"/>
          </a:xfrm>
          <a:custGeom>
            <a:avLst/>
            <a:gdLst>
              <a:gd name="connsiteX0" fmla="*/ 0 w 2898603"/>
              <a:gd name="connsiteY0" fmla="*/ 0 h 1933368"/>
              <a:gd name="connsiteX1" fmla="*/ 2898603 w 2898603"/>
              <a:gd name="connsiteY1" fmla="*/ 0 h 1933368"/>
              <a:gd name="connsiteX2" fmla="*/ 2898603 w 2898603"/>
              <a:gd name="connsiteY2" fmla="*/ 1933368 h 1933368"/>
              <a:gd name="connsiteX3" fmla="*/ 0 w 2898603"/>
              <a:gd name="connsiteY3" fmla="*/ 1933368 h 1933368"/>
              <a:gd name="connsiteX4" fmla="*/ 0 w 2898603"/>
              <a:gd name="connsiteY4" fmla="*/ 0 h 193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8603" h="1933368">
                <a:moveTo>
                  <a:pt x="0" y="0"/>
                </a:moveTo>
                <a:lnTo>
                  <a:pt x="2898603" y="0"/>
                </a:lnTo>
                <a:lnTo>
                  <a:pt x="2898603" y="1933368"/>
                </a:lnTo>
                <a:lnTo>
                  <a:pt x="0" y="1933368"/>
                </a:lnTo>
                <a:lnTo>
                  <a:pt x="0" y="0"/>
                </a:lnTo>
                <a:close/>
              </a:path>
            </a:pathLst>
          </a:custGeom>
          <a:solidFill>
            <a:schemeClr val="accent6">
              <a:lumMod val="60000"/>
              <a:lumOff val="40000"/>
            </a:schemeClr>
          </a:solidFill>
          <a:ln w="12700" cap="flat" cmpd="sng" algn="ctr">
            <a:solidFill>
              <a:srgbClr val="5B9BD5">
                <a:alpha val="90000"/>
                <a:tint val="40000"/>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170688" tIns="170688" rIns="507256" bIns="170688" numCol="1" spcCol="1270" anchor="ctr" anchorCtr="0">
            <a:noAutofit/>
          </a:bodyPr>
          <a:lstStyle/>
          <a:p>
            <a:pPr lvl="0" algn="justLow" defTabSz="1066800" rtl="1">
              <a:lnSpc>
                <a:spcPct val="90000"/>
              </a:lnSpc>
              <a:spcBef>
                <a:spcPct val="0"/>
              </a:spcBef>
              <a:spcAft>
                <a:spcPct val="35000"/>
              </a:spcAft>
            </a:pPr>
            <a:r>
              <a:rPr lang="ar-EG" sz="2400" kern="1200" dirty="0" smtClean="0">
                <a:solidFill>
                  <a:sysClr val="window" lastClr="FFFFFF"/>
                </a:solidFill>
                <a:latin typeface="Calibri" panose="020F0502020204030204"/>
                <a:ea typeface="+mn-ea"/>
                <a:cs typeface="Arial" panose="020B0604020202020204" pitchFamily="34" charset="0"/>
              </a:rPr>
              <a:t>تقضى بتلبية حاجات الزبائن فى منطقة جغرافية معينة.</a:t>
            </a:r>
          </a:p>
        </p:txBody>
      </p:sp>
      <p:sp>
        <p:nvSpPr>
          <p:cNvPr id="6" name="Freeform 5"/>
          <p:cNvSpPr/>
          <p:nvPr/>
        </p:nvSpPr>
        <p:spPr>
          <a:xfrm>
            <a:off x="4518826" y="4211524"/>
            <a:ext cx="2898603" cy="1933368"/>
          </a:xfrm>
          <a:custGeom>
            <a:avLst/>
            <a:gdLst>
              <a:gd name="connsiteX0" fmla="*/ 0 w 2898603"/>
              <a:gd name="connsiteY0" fmla="*/ 0 h 1933368"/>
              <a:gd name="connsiteX1" fmla="*/ 2898603 w 2898603"/>
              <a:gd name="connsiteY1" fmla="*/ 0 h 1933368"/>
              <a:gd name="connsiteX2" fmla="*/ 2898603 w 2898603"/>
              <a:gd name="connsiteY2" fmla="*/ 1933368 h 1933368"/>
              <a:gd name="connsiteX3" fmla="*/ 0 w 2898603"/>
              <a:gd name="connsiteY3" fmla="*/ 1933368 h 1933368"/>
              <a:gd name="connsiteX4" fmla="*/ 0 w 2898603"/>
              <a:gd name="connsiteY4" fmla="*/ 0 h 193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8603" h="1933368">
                <a:moveTo>
                  <a:pt x="0" y="0"/>
                </a:moveTo>
                <a:lnTo>
                  <a:pt x="2898603" y="0"/>
                </a:lnTo>
                <a:lnTo>
                  <a:pt x="2898603" y="1933368"/>
                </a:lnTo>
                <a:lnTo>
                  <a:pt x="0" y="1933368"/>
                </a:lnTo>
                <a:lnTo>
                  <a:pt x="0" y="0"/>
                </a:lnTo>
                <a:close/>
              </a:path>
            </a:pathLst>
          </a:custGeom>
          <a:blipFill rotWithShape="0">
            <a:blip r:embed="rId3"/>
            <a:stretch>
              <a:fillRect/>
            </a:stretch>
          </a:blipFill>
          <a:ln w="12700" cap="flat" cmpd="sng" algn="ctr">
            <a:solidFill>
              <a:srgbClr val="5B9BD5">
                <a:alpha val="90000"/>
                <a:tint val="40000"/>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170688" tIns="170688" rIns="507256" bIns="170688" numCol="1" spcCol="1270" anchor="ctr" anchorCtr="0">
            <a:noAutofit/>
          </a:bodyPr>
          <a:lstStyle/>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
        <p:nvSpPr>
          <p:cNvPr id="7" name="Freeform 6"/>
          <p:cNvSpPr/>
          <p:nvPr/>
        </p:nvSpPr>
        <p:spPr>
          <a:xfrm>
            <a:off x="7308307" y="3140973"/>
            <a:ext cx="1295559" cy="1777423"/>
          </a:xfrm>
          <a:custGeom>
            <a:avLst/>
            <a:gdLst>
              <a:gd name="connsiteX0" fmla="*/ 0 w 1295559"/>
              <a:gd name="connsiteY0" fmla="*/ 888712 h 1777423"/>
              <a:gd name="connsiteX1" fmla="*/ 647780 w 1295559"/>
              <a:gd name="connsiteY1" fmla="*/ 0 h 1777423"/>
              <a:gd name="connsiteX2" fmla="*/ 1295560 w 1295559"/>
              <a:gd name="connsiteY2" fmla="*/ 888712 h 1777423"/>
              <a:gd name="connsiteX3" fmla="*/ 647780 w 1295559"/>
              <a:gd name="connsiteY3" fmla="*/ 1777424 h 1777423"/>
              <a:gd name="connsiteX4" fmla="*/ 0 w 1295559"/>
              <a:gd name="connsiteY4" fmla="*/ 888712 h 1777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559" h="1777423">
                <a:moveTo>
                  <a:pt x="0" y="888712"/>
                </a:moveTo>
                <a:cubicBezTo>
                  <a:pt x="0" y="397890"/>
                  <a:pt x="290021" y="0"/>
                  <a:pt x="647780" y="0"/>
                </a:cubicBezTo>
                <a:cubicBezTo>
                  <a:pt x="1005539" y="0"/>
                  <a:pt x="1295560" y="397890"/>
                  <a:pt x="1295560" y="888712"/>
                </a:cubicBezTo>
                <a:cubicBezTo>
                  <a:pt x="1295560" y="1379534"/>
                  <a:pt x="1005539" y="1777424"/>
                  <a:pt x="647780" y="1777424"/>
                </a:cubicBezTo>
                <a:cubicBezTo>
                  <a:pt x="290021" y="1777424"/>
                  <a:pt x="0" y="1379534"/>
                  <a:pt x="0" y="888712"/>
                </a:cubicBezTo>
                <a:close/>
              </a:path>
            </a:pathLst>
          </a:custGeom>
          <a:noFill/>
          <a:ln w="19050" cap="flat" cmpd="sng" algn="ctr">
            <a:solidFill>
              <a:srgbClr val="7030A0"/>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89730" tIns="260298" rIns="189730" bIns="260298"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التجزئة الجغرافية</a:t>
            </a:r>
            <a:endParaRPr lang="ar-EG" sz="2400" b="1" kern="1200" dirty="0">
              <a:solidFill>
                <a:srgbClr val="FF0000"/>
              </a:solidFill>
              <a:latin typeface="Calibri" panose="020F0502020204030204"/>
              <a:ea typeface="+mn-ea"/>
              <a:cs typeface="Arial" panose="020B0604020202020204" pitchFamily="34" charset="0"/>
            </a:endParaRPr>
          </a:p>
        </p:txBody>
      </p:sp>
      <p:sp>
        <p:nvSpPr>
          <p:cNvPr id="8" name="Freeform 7"/>
          <p:cNvSpPr/>
          <p:nvPr/>
        </p:nvSpPr>
        <p:spPr>
          <a:xfrm>
            <a:off x="324663" y="2278156"/>
            <a:ext cx="2898603" cy="1933368"/>
          </a:xfrm>
          <a:custGeom>
            <a:avLst/>
            <a:gdLst>
              <a:gd name="connsiteX0" fmla="*/ 0 w 2898603"/>
              <a:gd name="connsiteY0" fmla="*/ 0 h 1933368"/>
              <a:gd name="connsiteX1" fmla="*/ 2898603 w 2898603"/>
              <a:gd name="connsiteY1" fmla="*/ 0 h 1933368"/>
              <a:gd name="connsiteX2" fmla="*/ 2898603 w 2898603"/>
              <a:gd name="connsiteY2" fmla="*/ 1933368 h 1933368"/>
              <a:gd name="connsiteX3" fmla="*/ 0 w 2898603"/>
              <a:gd name="connsiteY3" fmla="*/ 1933368 h 1933368"/>
              <a:gd name="connsiteX4" fmla="*/ 0 w 2898603"/>
              <a:gd name="connsiteY4" fmla="*/ 0 h 193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8603" h="1933368">
                <a:moveTo>
                  <a:pt x="0" y="0"/>
                </a:moveTo>
                <a:lnTo>
                  <a:pt x="2898603" y="0"/>
                </a:lnTo>
                <a:lnTo>
                  <a:pt x="2898603" y="1933368"/>
                </a:lnTo>
                <a:lnTo>
                  <a:pt x="0" y="1933368"/>
                </a:lnTo>
                <a:lnTo>
                  <a:pt x="0" y="0"/>
                </a:lnTo>
                <a:close/>
              </a:path>
            </a:pathLst>
          </a:custGeom>
          <a:solidFill>
            <a:schemeClr val="accent1">
              <a:lumMod val="50000"/>
            </a:schemeClr>
          </a:solidFill>
          <a:ln w="12700" cap="flat" cmpd="sng" algn="ctr">
            <a:solidFill>
              <a:srgbClr val="5B9BD5">
                <a:alpha val="90000"/>
                <a:tint val="40000"/>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170688" tIns="170688" rIns="507256" bIns="170688" numCol="1" spcCol="1270" anchor="ctr" anchorCtr="0">
            <a:noAutofit/>
          </a:bodyPr>
          <a:lstStyle/>
          <a:p>
            <a:pPr lvl="0" algn="justLow" defTabSz="1066800" rtl="1">
              <a:lnSpc>
                <a:spcPct val="90000"/>
              </a:lnSpc>
              <a:spcBef>
                <a:spcPct val="0"/>
              </a:spcBef>
              <a:spcAft>
                <a:spcPct val="35000"/>
              </a:spcAft>
            </a:pPr>
            <a:r>
              <a:rPr lang="ar-EG" sz="2400" kern="1200" dirty="0" smtClean="0">
                <a:solidFill>
                  <a:sysClr val="window" lastClr="FFFFFF"/>
                </a:solidFill>
                <a:latin typeface="Calibri" panose="020F0502020204030204"/>
                <a:ea typeface="+mn-ea"/>
                <a:cs typeface="Arial" panose="020B0604020202020204" pitchFamily="34" charset="0"/>
              </a:rPr>
              <a:t>تقضى بتحديد مجموعات الأشخاص الأكثر قابلية لشراء المنتج قبل محاولة اجتذاب زبائن جدد.</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9" name="Freeform 8"/>
          <p:cNvSpPr/>
          <p:nvPr/>
        </p:nvSpPr>
        <p:spPr>
          <a:xfrm>
            <a:off x="324663" y="4211524"/>
            <a:ext cx="2898603" cy="1933368"/>
          </a:xfrm>
          <a:custGeom>
            <a:avLst/>
            <a:gdLst>
              <a:gd name="connsiteX0" fmla="*/ 0 w 2898603"/>
              <a:gd name="connsiteY0" fmla="*/ 0 h 1933368"/>
              <a:gd name="connsiteX1" fmla="*/ 2898603 w 2898603"/>
              <a:gd name="connsiteY1" fmla="*/ 0 h 1933368"/>
              <a:gd name="connsiteX2" fmla="*/ 2898603 w 2898603"/>
              <a:gd name="connsiteY2" fmla="*/ 1933368 h 1933368"/>
              <a:gd name="connsiteX3" fmla="*/ 0 w 2898603"/>
              <a:gd name="connsiteY3" fmla="*/ 1933368 h 1933368"/>
              <a:gd name="connsiteX4" fmla="*/ 0 w 2898603"/>
              <a:gd name="connsiteY4" fmla="*/ 0 h 193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8603" h="1933368">
                <a:moveTo>
                  <a:pt x="0" y="0"/>
                </a:moveTo>
                <a:lnTo>
                  <a:pt x="2898603" y="0"/>
                </a:lnTo>
                <a:lnTo>
                  <a:pt x="2898603" y="1933368"/>
                </a:lnTo>
                <a:lnTo>
                  <a:pt x="0" y="1933368"/>
                </a:lnTo>
                <a:lnTo>
                  <a:pt x="0" y="0"/>
                </a:lnTo>
                <a:close/>
              </a:path>
            </a:pathLst>
          </a:custGeom>
          <a:blipFill rotWithShape="0">
            <a:blip r:embed="rId4"/>
            <a:stretch>
              <a:fillRect/>
            </a:stretch>
          </a:blipFill>
          <a:ln w="12700" cap="flat" cmpd="sng" algn="ctr">
            <a:solidFill>
              <a:srgbClr val="5B9BD5">
                <a:alpha val="90000"/>
                <a:tint val="40000"/>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170688" tIns="170688" rIns="507256" bIns="170688" numCol="1" spcCol="1270" anchor="ctr" anchorCtr="0">
            <a:noAutofit/>
          </a:bodyPr>
          <a:lstStyle/>
          <a:p>
            <a:pPr lvl="0" algn="ctr" defTabSz="1066800" rtl="1">
              <a:lnSpc>
                <a:spcPct val="90000"/>
              </a:lnSpc>
              <a:spcBef>
                <a:spcPct val="0"/>
              </a:spcBef>
              <a:spcAft>
                <a:spcPct val="35000"/>
              </a:spcAft>
            </a:pPr>
            <a:endParaRPr lang="ar-EG" sz="2400" kern="120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
        <p:nvSpPr>
          <p:cNvPr id="10" name="Freeform 9"/>
          <p:cNvSpPr/>
          <p:nvPr/>
        </p:nvSpPr>
        <p:spPr>
          <a:xfrm>
            <a:off x="3059844" y="3284976"/>
            <a:ext cx="1356005" cy="1495853"/>
          </a:xfrm>
          <a:custGeom>
            <a:avLst/>
            <a:gdLst>
              <a:gd name="connsiteX0" fmla="*/ 0 w 1356005"/>
              <a:gd name="connsiteY0" fmla="*/ 747927 h 1495853"/>
              <a:gd name="connsiteX1" fmla="*/ 678003 w 1356005"/>
              <a:gd name="connsiteY1" fmla="*/ 0 h 1495853"/>
              <a:gd name="connsiteX2" fmla="*/ 1356006 w 1356005"/>
              <a:gd name="connsiteY2" fmla="*/ 747927 h 1495853"/>
              <a:gd name="connsiteX3" fmla="*/ 678003 w 1356005"/>
              <a:gd name="connsiteY3" fmla="*/ 1495854 h 1495853"/>
              <a:gd name="connsiteX4" fmla="*/ 0 w 1356005"/>
              <a:gd name="connsiteY4" fmla="*/ 747927 h 1495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005" h="1495853">
                <a:moveTo>
                  <a:pt x="0" y="747927"/>
                </a:moveTo>
                <a:cubicBezTo>
                  <a:pt x="0" y="334858"/>
                  <a:pt x="303552" y="0"/>
                  <a:pt x="678003" y="0"/>
                </a:cubicBezTo>
                <a:cubicBezTo>
                  <a:pt x="1052454" y="0"/>
                  <a:pt x="1356006" y="334858"/>
                  <a:pt x="1356006" y="747927"/>
                </a:cubicBezTo>
                <a:cubicBezTo>
                  <a:pt x="1356006" y="1160996"/>
                  <a:pt x="1052454" y="1495854"/>
                  <a:pt x="678003" y="1495854"/>
                </a:cubicBezTo>
                <a:cubicBezTo>
                  <a:pt x="303552" y="1495854"/>
                  <a:pt x="0" y="1160996"/>
                  <a:pt x="0" y="747927"/>
                </a:cubicBezTo>
                <a:close/>
              </a:path>
            </a:pathLst>
          </a:custGeom>
          <a:noFill/>
          <a:ln w="19050" cap="flat" cmpd="sng" algn="ctr">
            <a:solidFill>
              <a:srgbClr val="7030A0"/>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98582" tIns="219063" rIns="198582" bIns="219063"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التجزئة حسب الزبائن</a:t>
            </a:r>
            <a:endParaRPr lang="ar-EG" sz="2400" b="1" kern="1200" dirty="0">
              <a:solidFill>
                <a:srgbClr val="FF0000"/>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70646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000"/>
                                        <p:tgtEl>
                                          <p:spTgt spid="9"/>
                                        </p:tgtEl>
                                      </p:cBhvr>
                                    </p:animEffect>
                                    <p:anim calcmode="lin" valueType="num">
                                      <p:cBhvr>
                                        <p:cTn id="35" dur="1000" fill="hold"/>
                                        <p:tgtEl>
                                          <p:spTgt spid="9"/>
                                        </p:tgtEl>
                                        <p:attrNameLst>
                                          <p:attrName>ppt_x</p:attrName>
                                        </p:attrNameLst>
                                      </p:cBhvr>
                                      <p:tavLst>
                                        <p:tav tm="0">
                                          <p:val>
                                            <p:strVal val="#ppt_x"/>
                                          </p:val>
                                        </p:tav>
                                        <p:tav tm="100000">
                                          <p:val>
                                            <p:strVal val="#ppt_x"/>
                                          </p:val>
                                        </p:tav>
                                      </p:tavLst>
                                    </p:anim>
                                    <p:anim calcmode="lin" valueType="num">
                                      <p:cBhvr>
                                        <p:cTn id="3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ماهو المزيج التسويقى ؟</a:t>
            </a:r>
          </a:p>
        </p:txBody>
      </p:sp>
      <p:sp>
        <p:nvSpPr>
          <p:cNvPr id="3" name="Plaque 2"/>
          <p:cNvSpPr/>
          <p:nvPr/>
        </p:nvSpPr>
        <p:spPr bwMode="auto">
          <a:xfrm>
            <a:off x="6228184" y="119919"/>
            <a:ext cx="720080" cy="720080"/>
          </a:xfrm>
          <a:prstGeom prst="plaque">
            <a:avLst/>
          </a:prstGeom>
          <a:solidFill>
            <a:schemeClr val="accent2">
              <a:lumMod val="40000"/>
              <a:lumOff val="60000"/>
            </a:schemeClr>
          </a:solidFill>
          <a:ln w="9525" cap="flat" cmpd="sng" algn="ctr">
            <a:solidFill>
              <a:srgbClr val="F0C77C"/>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3200" b="1" dirty="0" smtClean="0">
                <a:solidFill>
                  <a:schemeClr val="bg1"/>
                </a:solidFill>
              </a:rPr>
              <a:t>8</a:t>
            </a:r>
          </a:p>
        </p:txBody>
      </p:sp>
      <p:sp>
        <p:nvSpPr>
          <p:cNvPr id="5" name="Rectangle 4"/>
          <p:cNvSpPr/>
          <p:nvPr/>
        </p:nvSpPr>
        <p:spPr>
          <a:xfrm>
            <a:off x="1111662" y="1700808"/>
            <a:ext cx="2613079" cy="1742046"/>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3833846" y="3551788"/>
            <a:ext cx="3702088" cy="2286714"/>
          </a:xfrm>
          <a:custGeom>
            <a:avLst/>
            <a:gdLst>
              <a:gd name="connsiteX0" fmla="*/ 0 w 3702088"/>
              <a:gd name="connsiteY0" fmla="*/ 0 h 2286714"/>
              <a:gd name="connsiteX1" fmla="*/ 3702088 w 3702088"/>
              <a:gd name="connsiteY1" fmla="*/ 0 h 2286714"/>
              <a:gd name="connsiteX2" fmla="*/ 3702088 w 3702088"/>
              <a:gd name="connsiteY2" fmla="*/ 2286714 h 2286714"/>
              <a:gd name="connsiteX3" fmla="*/ 0 w 3702088"/>
              <a:gd name="connsiteY3" fmla="*/ 2286714 h 2286714"/>
              <a:gd name="connsiteX4" fmla="*/ 0 w 3702088"/>
              <a:gd name="connsiteY4" fmla="*/ 0 h 22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088" h="2286714">
                <a:moveTo>
                  <a:pt x="0" y="0"/>
                </a:moveTo>
                <a:lnTo>
                  <a:pt x="3702088" y="0"/>
                </a:lnTo>
                <a:lnTo>
                  <a:pt x="3702088" y="2286714"/>
                </a:lnTo>
                <a:lnTo>
                  <a:pt x="0" y="2286714"/>
                </a:lnTo>
                <a:lnTo>
                  <a:pt x="0" y="0"/>
                </a:lnTo>
                <a:close/>
              </a:path>
            </a:pathLst>
          </a:custGeom>
          <a:solidFill>
            <a:srgbClr val="FAF6A4"/>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يستخدم المزيج التسويقى لوصف كيفية قيام المالكين بالجمع بين المجالات الأربعة الاتية فى برنامج تسويق شامل.</a:t>
            </a:r>
            <a:endParaRPr lang="ar-EG" sz="2400" kern="1200" dirty="0">
              <a:solidFill>
                <a:srgbClr val="002060"/>
              </a:solidFill>
            </a:endParaRPr>
          </a:p>
        </p:txBody>
      </p:sp>
      <p:sp>
        <p:nvSpPr>
          <p:cNvPr id="7" name="Half Frame 6"/>
          <p:cNvSpPr/>
          <p:nvPr/>
        </p:nvSpPr>
        <p:spPr>
          <a:xfrm>
            <a:off x="3507211" y="3225433"/>
            <a:ext cx="889097" cy="889327"/>
          </a:xfrm>
          <a:prstGeom prst="halfFrame">
            <a:avLst>
              <a:gd name="adj1" fmla="val 25770"/>
              <a:gd name="adj2" fmla="val 25770"/>
            </a:avLst>
          </a:prstGeom>
          <a:solidFill>
            <a:srgbClr val="13D7B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Half Frame 7"/>
          <p:cNvSpPr/>
          <p:nvPr/>
        </p:nvSpPr>
        <p:spPr>
          <a:xfrm rot="5400000">
            <a:off x="6999108" y="3225548"/>
            <a:ext cx="889327" cy="889097"/>
          </a:xfrm>
          <a:prstGeom prst="halfFrame">
            <a:avLst>
              <a:gd name="adj1" fmla="val 25770"/>
              <a:gd name="adj2" fmla="val 25770"/>
            </a:avLst>
          </a:prstGeom>
          <a:solidFill>
            <a:srgbClr val="13D7B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Half Frame 8"/>
          <p:cNvSpPr/>
          <p:nvPr/>
        </p:nvSpPr>
        <p:spPr>
          <a:xfrm rot="16200000">
            <a:off x="3507096" y="5276091"/>
            <a:ext cx="889327" cy="889097"/>
          </a:xfrm>
          <a:prstGeom prst="halfFrame">
            <a:avLst>
              <a:gd name="adj1" fmla="val 25770"/>
              <a:gd name="adj2" fmla="val 25770"/>
            </a:avLst>
          </a:prstGeom>
          <a:solidFill>
            <a:srgbClr val="13D7B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Half Frame 9"/>
          <p:cNvSpPr/>
          <p:nvPr/>
        </p:nvSpPr>
        <p:spPr>
          <a:xfrm rot="10800000">
            <a:off x="6999223" y="5275976"/>
            <a:ext cx="889097" cy="889327"/>
          </a:xfrm>
          <a:prstGeom prst="halfFrame">
            <a:avLst>
              <a:gd name="adj1" fmla="val 25770"/>
              <a:gd name="adj2" fmla="val 25770"/>
            </a:avLst>
          </a:prstGeom>
          <a:solidFill>
            <a:srgbClr val="13D7B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2875750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par>
                                <p:cTn id="17" presetID="3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par>
                                <p:cTn id="29" presetID="31" presetClass="entr" presetSubtype="0"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0" fill="hold"/>
                                        <p:tgtEl>
                                          <p:spTgt spid="9"/>
                                        </p:tgtEl>
                                        <p:attrNameLst>
                                          <p:attrName>ppt_w</p:attrName>
                                        </p:attrNameLst>
                                      </p:cBhvr>
                                      <p:tavLst>
                                        <p:tav tm="0">
                                          <p:val>
                                            <p:fltVal val="0"/>
                                          </p:val>
                                        </p:tav>
                                        <p:tav tm="100000">
                                          <p:val>
                                            <p:strVal val="#ppt_w"/>
                                          </p:val>
                                        </p:tav>
                                      </p:tavLst>
                                    </p:anim>
                                    <p:anim calcmode="lin" valueType="num">
                                      <p:cBhvr>
                                        <p:cTn id="32" dur="1000" fill="hold"/>
                                        <p:tgtEl>
                                          <p:spTgt spid="9"/>
                                        </p:tgtEl>
                                        <p:attrNameLst>
                                          <p:attrName>ppt_h</p:attrName>
                                        </p:attrNameLst>
                                      </p:cBhvr>
                                      <p:tavLst>
                                        <p:tav tm="0">
                                          <p:val>
                                            <p:fltVal val="0"/>
                                          </p:val>
                                        </p:tav>
                                        <p:tav tm="100000">
                                          <p:val>
                                            <p:strVal val="#ppt_h"/>
                                          </p:val>
                                        </p:tav>
                                      </p:tavLst>
                                    </p:anim>
                                    <p:anim calcmode="lin" valueType="num">
                                      <p:cBhvr>
                                        <p:cTn id="33" dur="1000" fill="hold"/>
                                        <p:tgtEl>
                                          <p:spTgt spid="9"/>
                                        </p:tgtEl>
                                        <p:attrNameLst>
                                          <p:attrName>style.rotation</p:attrName>
                                        </p:attrNameLst>
                                      </p:cBhvr>
                                      <p:tavLst>
                                        <p:tav tm="0">
                                          <p:val>
                                            <p:fltVal val="90"/>
                                          </p:val>
                                        </p:tav>
                                        <p:tav tm="100000">
                                          <p:val>
                                            <p:fltVal val="0"/>
                                          </p:val>
                                        </p:tav>
                                      </p:tavLst>
                                    </p:anim>
                                    <p:animEffect transition="in" filter="fade">
                                      <p:cBhvr>
                                        <p:cTn id="34" dur="1000"/>
                                        <p:tgtEl>
                                          <p:spTgt spid="9"/>
                                        </p:tgtEl>
                                      </p:cBhvr>
                                    </p:animEffect>
                                  </p:childTnLst>
                                </p:cTn>
                              </p:par>
                              <p:par>
                                <p:cTn id="35" presetID="31"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1000" fill="hold"/>
                                        <p:tgtEl>
                                          <p:spTgt spid="10"/>
                                        </p:tgtEl>
                                        <p:attrNameLst>
                                          <p:attrName>ppt_w</p:attrName>
                                        </p:attrNameLst>
                                      </p:cBhvr>
                                      <p:tavLst>
                                        <p:tav tm="0">
                                          <p:val>
                                            <p:fltVal val="0"/>
                                          </p:val>
                                        </p:tav>
                                        <p:tav tm="100000">
                                          <p:val>
                                            <p:strVal val="#ppt_w"/>
                                          </p:val>
                                        </p:tav>
                                      </p:tavLst>
                                    </p:anim>
                                    <p:anim calcmode="lin" valueType="num">
                                      <p:cBhvr>
                                        <p:cTn id="38" dur="1000" fill="hold"/>
                                        <p:tgtEl>
                                          <p:spTgt spid="10"/>
                                        </p:tgtEl>
                                        <p:attrNameLst>
                                          <p:attrName>ppt_h</p:attrName>
                                        </p:attrNameLst>
                                      </p:cBhvr>
                                      <p:tavLst>
                                        <p:tav tm="0">
                                          <p:val>
                                            <p:fltVal val="0"/>
                                          </p:val>
                                        </p:tav>
                                        <p:tav tm="100000">
                                          <p:val>
                                            <p:strVal val="#ppt_h"/>
                                          </p:val>
                                        </p:tav>
                                      </p:tavLst>
                                    </p:anim>
                                    <p:anim calcmode="lin" valueType="num">
                                      <p:cBhvr>
                                        <p:cTn id="39" dur="1000" fill="hold"/>
                                        <p:tgtEl>
                                          <p:spTgt spid="10"/>
                                        </p:tgtEl>
                                        <p:attrNameLst>
                                          <p:attrName>style.rotation</p:attrName>
                                        </p:attrNameLst>
                                      </p:cBhvr>
                                      <p:tavLst>
                                        <p:tav tm="0">
                                          <p:val>
                                            <p:fltVal val="90"/>
                                          </p:val>
                                        </p:tav>
                                        <p:tav tm="100000">
                                          <p:val>
                                            <p:fltVal val="0"/>
                                          </p:val>
                                        </p:tav>
                                      </p:tavLst>
                                    </p:anim>
                                    <p:animEffect transition="in" filter="fade">
                                      <p:cBhvr>
                                        <p:cTn id="40"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99684" y="2099590"/>
            <a:ext cx="202029" cy="3739141"/>
          </a:xfrm>
          <a:prstGeom prst="rect">
            <a:avLst/>
          </a:prstGeom>
          <a:solidFill>
            <a:srgbClr val="13D7B6">
              <a:alpha val="4000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6" name="Frame 5"/>
          <p:cNvSpPr/>
          <p:nvPr/>
        </p:nvSpPr>
        <p:spPr>
          <a:xfrm>
            <a:off x="3431829" y="2099590"/>
            <a:ext cx="5254471" cy="3739141"/>
          </a:xfrm>
          <a:prstGeom prst="frame">
            <a:avLst>
              <a:gd name="adj1" fmla="val 5450"/>
            </a:avLst>
          </a:prstGeom>
          <a:solidFill>
            <a:srgbClr val="13D7B6">
              <a:alpha val="4000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7" name="Rectangle 6"/>
          <p:cNvSpPr/>
          <p:nvPr/>
        </p:nvSpPr>
        <p:spPr>
          <a:xfrm>
            <a:off x="3835888" y="1651563"/>
            <a:ext cx="5052442" cy="3536901"/>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8" name="Freeform 7"/>
          <p:cNvSpPr/>
          <p:nvPr/>
        </p:nvSpPr>
        <p:spPr>
          <a:xfrm>
            <a:off x="3633859" y="5189721"/>
            <a:ext cx="4847016" cy="443839"/>
          </a:xfrm>
          <a:custGeom>
            <a:avLst/>
            <a:gdLst>
              <a:gd name="connsiteX0" fmla="*/ 0 w 4847016"/>
              <a:gd name="connsiteY0" fmla="*/ 0 h 443839"/>
              <a:gd name="connsiteX1" fmla="*/ 4847016 w 4847016"/>
              <a:gd name="connsiteY1" fmla="*/ 0 h 443839"/>
              <a:gd name="connsiteX2" fmla="*/ 4847016 w 4847016"/>
              <a:gd name="connsiteY2" fmla="*/ 443839 h 443839"/>
              <a:gd name="connsiteX3" fmla="*/ 0 w 4847016"/>
              <a:gd name="connsiteY3" fmla="*/ 443839 h 443839"/>
              <a:gd name="connsiteX4" fmla="*/ 0 w 4847016"/>
              <a:gd name="connsiteY4" fmla="*/ 0 h 443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016" h="443839">
                <a:moveTo>
                  <a:pt x="0" y="0"/>
                </a:moveTo>
                <a:lnTo>
                  <a:pt x="4847016" y="0"/>
                </a:lnTo>
                <a:lnTo>
                  <a:pt x="4847016" y="443839"/>
                </a:lnTo>
                <a:lnTo>
                  <a:pt x="0" y="443839"/>
                </a:lnTo>
                <a:lnTo>
                  <a:pt x="0" y="0"/>
                </a:lnTo>
                <a:close/>
              </a:path>
            </a:pathLst>
          </a:custGeom>
          <a:solidFill>
            <a:schemeClr val="accent2">
              <a:lumMod val="60000"/>
              <a:lumOff val="40000"/>
            </a:schemeClr>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ysClr val="window" lastClr="FFFFFF"/>
                </a:solidFill>
                <a:latin typeface="Calibri" panose="020F0502020204030204"/>
                <a:ea typeface="+mn-ea"/>
                <a:cs typeface="Arial" panose="020B0604020202020204" pitchFamily="34" charset="0"/>
              </a:rPr>
              <a:t>المنتجات (السلع والخدمات)</a:t>
            </a:r>
            <a:endParaRPr lang="ar-EG" sz="2400" b="1" kern="1200" dirty="0">
              <a:solidFill>
                <a:sysClr val="window" lastClr="FFFFFF"/>
              </a:solidFill>
              <a:latin typeface="Calibri" panose="020F0502020204030204"/>
              <a:ea typeface="+mn-ea"/>
              <a:cs typeface="Arial" panose="020B0604020202020204" pitchFamily="34" charset="0"/>
            </a:endParaRPr>
          </a:p>
        </p:txBody>
      </p:sp>
      <p:sp>
        <p:nvSpPr>
          <p:cNvPr id="9" name="Freeform 8"/>
          <p:cNvSpPr/>
          <p:nvPr/>
        </p:nvSpPr>
        <p:spPr>
          <a:xfrm>
            <a:off x="815628" y="2099590"/>
            <a:ext cx="2402286" cy="3739141"/>
          </a:xfrm>
          <a:custGeom>
            <a:avLst/>
            <a:gdLst>
              <a:gd name="connsiteX0" fmla="*/ 0 w 2402286"/>
              <a:gd name="connsiteY0" fmla="*/ 0 h 3739141"/>
              <a:gd name="connsiteX1" fmla="*/ 2402286 w 2402286"/>
              <a:gd name="connsiteY1" fmla="*/ 0 h 3739141"/>
              <a:gd name="connsiteX2" fmla="*/ 2402286 w 2402286"/>
              <a:gd name="connsiteY2" fmla="*/ 3739141 h 3739141"/>
              <a:gd name="connsiteX3" fmla="*/ 0 w 2402286"/>
              <a:gd name="connsiteY3" fmla="*/ 3739141 h 3739141"/>
              <a:gd name="connsiteX4" fmla="*/ 0 w 2402286"/>
              <a:gd name="connsiteY4" fmla="*/ 0 h 373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2286" h="3739141">
                <a:moveTo>
                  <a:pt x="0" y="0"/>
                </a:moveTo>
                <a:lnTo>
                  <a:pt x="2402286" y="0"/>
                </a:lnTo>
                <a:lnTo>
                  <a:pt x="2402286" y="3739141"/>
                </a:lnTo>
                <a:lnTo>
                  <a:pt x="0" y="3739141"/>
                </a:lnTo>
                <a:lnTo>
                  <a:pt x="0" y="0"/>
                </a:lnTo>
                <a:close/>
              </a:path>
            </a:pathLst>
          </a:custGeom>
          <a:solidFill>
            <a:srgbClr val="FFCCFF"/>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lvl="0" algn="justLow" defTabSz="44450" rtl="1">
              <a:lnSpc>
                <a:spcPct val="90000"/>
              </a:lnSpc>
              <a:spcBef>
                <a:spcPct val="0"/>
              </a:spcBef>
              <a:spcAft>
                <a:spcPct val="35000"/>
              </a:spcAft>
            </a:pPr>
            <a:endParaRPr lang="ar-EG" sz="1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justLow" defTabSz="4445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قد تشمل الاستراتيجيات الفعالة التى تعتمدها المؤسسات الصغيرة التركيز على مجموعة ضيقة من السلع وتطوير منتج أو خدمة فى غاية التخصص أو تأمين مجموعة من السلع والخدمات تتضمن مدى استثنائيا من الخدمات .</a:t>
            </a:r>
            <a:endParaRPr lang="ar-EG" sz="2400" kern="1200" dirty="0">
              <a:solidFill>
                <a:srgbClr val="002060"/>
              </a:solidFill>
              <a:latin typeface="Calibri" panose="020F0502020204030204"/>
              <a:ea typeface="+mn-ea"/>
              <a:cs typeface="Arial" panose="020B0604020202020204" pitchFamily="34" charset="0"/>
            </a:endParaRPr>
          </a:p>
        </p:txBody>
      </p:sp>
      <p:sp>
        <p:nvSpPr>
          <p:cNvPr id="4" name="Explosion 1 3"/>
          <p:cNvSpPr/>
          <p:nvPr/>
        </p:nvSpPr>
        <p:spPr bwMode="auto">
          <a:xfrm>
            <a:off x="7596336" y="1844824"/>
            <a:ext cx="1008112" cy="1008112"/>
          </a:xfrm>
          <a:prstGeom prst="irregularSeal1">
            <a:avLst/>
          </a:prstGeom>
          <a:solidFill>
            <a:schemeClr val="accent2">
              <a:lumMod val="60000"/>
              <a:lumOff val="40000"/>
            </a:schemeClr>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1" i="0" u="none" strike="noStrike" cap="none" normalizeH="0" baseline="0" dirty="0" smtClean="0">
                <a:ln>
                  <a:noFill/>
                </a:ln>
                <a:solidFill>
                  <a:schemeClr val="bg1"/>
                </a:solidFill>
                <a:effectLst/>
                <a:latin typeface="Arial" panose="020B0604020202020204" pitchFamily="34" charset="0"/>
                <a:ea typeface="SimSun" panose="02010600030101010101" pitchFamily="2" charset="-122"/>
              </a:rPr>
              <a:t>1</a:t>
            </a:r>
          </a:p>
        </p:txBody>
      </p:sp>
    </p:spTree>
    <p:extLst>
      <p:ext uri="{BB962C8B-B14F-4D97-AF65-F5344CB8AC3E}">
        <p14:creationId xmlns:p14="http://schemas.microsoft.com/office/powerpoint/2010/main" val="1596891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par>
                                <p:cTn id="8" presetID="6" presetClass="entr" presetSubtype="16"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ircle(in)">
                                      <p:cBhvr>
                                        <p:cTn id="10" dur="2000"/>
                                        <p:tgtEl>
                                          <p:spTgt spid="7"/>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circle(in)">
                                      <p:cBhvr>
                                        <p:cTn id="13" dur="2000"/>
                                        <p:tgtEl>
                                          <p:spTgt spid="8"/>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circle(in)">
                                      <p:cBhvr>
                                        <p:cTn id="16" dur="2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4"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99684" y="2099590"/>
            <a:ext cx="202029" cy="3739141"/>
          </a:xfrm>
          <a:prstGeom prst="rect">
            <a:avLst/>
          </a:prstGeom>
          <a:solidFill>
            <a:srgbClr val="FFB7CD">
              <a:alpha val="4000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6" name="Frame 5"/>
          <p:cNvSpPr/>
          <p:nvPr/>
        </p:nvSpPr>
        <p:spPr>
          <a:xfrm>
            <a:off x="3431829" y="2099590"/>
            <a:ext cx="5254471" cy="3739141"/>
          </a:xfrm>
          <a:prstGeom prst="frame">
            <a:avLst>
              <a:gd name="adj1" fmla="val 5450"/>
            </a:avLst>
          </a:prstGeom>
          <a:solidFill>
            <a:srgbClr val="FFB7CD">
              <a:alpha val="4000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7" name="Rectangle 6"/>
          <p:cNvSpPr/>
          <p:nvPr/>
        </p:nvSpPr>
        <p:spPr>
          <a:xfrm>
            <a:off x="3835888" y="1651563"/>
            <a:ext cx="5052442" cy="3536901"/>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8" name="Freeform 7"/>
          <p:cNvSpPr/>
          <p:nvPr/>
        </p:nvSpPr>
        <p:spPr>
          <a:xfrm>
            <a:off x="3633859" y="5189721"/>
            <a:ext cx="4847016" cy="443839"/>
          </a:xfrm>
          <a:custGeom>
            <a:avLst/>
            <a:gdLst>
              <a:gd name="connsiteX0" fmla="*/ 0 w 4847016"/>
              <a:gd name="connsiteY0" fmla="*/ 0 h 443839"/>
              <a:gd name="connsiteX1" fmla="*/ 4847016 w 4847016"/>
              <a:gd name="connsiteY1" fmla="*/ 0 h 443839"/>
              <a:gd name="connsiteX2" fmla="*/ 4847016 w 4847016"/>
              <a:gd name="connsiteY2" fmla="*/ 443839 h 443839"/>
              <a:gd name="connsiteX3" fmla="*/ 0 w 4847016"/>
              <a:gd name="connsiteY3" fmla="*/ 443839 h 443839"/>
              <a:gd name="connsiteX4" fmla="*/ 0 w 4847016"/>
              <a:gd name="connsiteY4" fmla="*/ 0 h 443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016" h="443839">
                <a:moveTo>
                  <a:pt x="0" y="0"/>
                </a:moveTo>
                <a:lnTo>
                  <a:pt x="4847016" y="0"/>
                </a:lnTo>
                <a:lnTo>
                  <a:pt x="4847016" y="443839"/>
                </a:lnTo>
                <a:lnTo>
                  <a:pt x="0" y="443839"/>
                </a:lnTo>
                <a:lnTo>
                  <a:pt x="0" y="0"/>
                </a:lnTo>
                <a:close/>
              </a:path>
            </a:pathLst>
          </a:custGeom>
          <a:solidFill>
            <a:srgbClr val="0070C0"/>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ysClr val="window" lastClr="FFFFFF"/>
                </a:solidFill>
                <a:latin typeface="Calibri" panose="020F0502020204030204"/>
                <a:ea typeface="+mn-ea"/>
                <a:cs typeface="Arial" panose="020B0604020202020204" pitchFamily="34" charset="0"/>
              </a:rPr>
              <a:t>الترويج</a:t>
            </a:r>
            <a:endParaRPr lang="ar-EG" sz="2400" b="1" kern="1200" dirty="0">
              <a:solidFill>
                <a:sysClr val="window" lastClr="FFFFFF"/>
              </a:solidFill>
              <a:latin typeface="Calibri" panose="020F0502020204030204"/>
              <a:ea typeface="+mn-ea"/>
              <a:cs typeface="Arial" panose="020B0604020202020204" pitchFamily="34" charset="0"/>
            </a:endParaRPr>
          </a:p>
        </p:txBody>
      </p:sp>
      <p:sp>
        <p:nvSpPr>
          <p:cNvPr id="9" name="Freeform 8"/>
          <p:cNvSpPr/>
          <p:nvPr/>
        </p:nvSpPr>
        <p:spPr>
          <a:xfrm>
            <a:off x="815628" y="2099590"/>
            <a:ext cx="2402286" cy="3739141"/>
          </a:xfrm>
          <a:custGeom>
            <a:avLst/>
            <a:gdLst>
              <a:gd name="connsiteX0" fmla="*/ 0 w 2402286"/>
              <a:gd name="connsiteY0" fmla="*/ 0 h 3739141"/>
              <a:gd name="connsiteX1" fmla="*/ 2402286 w 2402286"/>
              <a:gd name="connsiteY1" fmla="*/ 0 h 3739141"/>
              <a:gd name="connsiteX2" fmla="*/ 2402286 w 2402286"/>
              <a:gd name="connsiteY2" fmla="*/ 3739141 h 3739141"/>
              <a:gd name="connsiteX3" fmla="*/ 0 w 2402286"/>
              <a:gd name="connsiteY3" fmla="*/ 3739141 h 3739141"/>
              <a:gd name="connsiteX4" fmla="*/ 0 w 2402286"/>
              <a:gd name="connsiteY4" fmla="*/ 0 h 373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2286" h="3739141">
                <a:moveTo>
                  <a:pt x="0" y="0"/>
                </a:moveTo>
                <a:lnTo>
                  <a:pt x="2402286" y="0"/>
                </a:lnTo>
                <a:lnTo>
                  <a:pt x="2402286" y="3739141"/>
                </a:lnTo>
                <a:lnTo>
                  <a:pt x="0" y="3739141"/>
                </a:lnTo>
                <a:lnTo>
                  <a:pt x="0" y="0"/>
                </a:lnTo>
                <a:close/>
              </a:path>
            </a:pathLst>
          </a:custGeom>
          <a:solidFill>
            <a:srgbClr val="00B0F0"/>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lvl="0" algn="justLow"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justLow" defTabSz="1066800" rtl="1">
              <a:lnSpc>
                <a:spcPct val="90000"/>
              </a:lnSpc>
              <a:spcBef>
                <a:spcPct val="0"/>
              </a:spcBef>
              <a:spcAft>
                <a:spcPct val="35000"/>
              </a:spcAft>
            </a:pPr>
            <a:r>
              <a:rPr lang="ar-EG" sz="2400" kern="1200" dirty="0" smtClean="0">
                <a:solidFill>
                  <a:schemeClr val="bg1"/>
                </a:solidFill>
                <a:latin typeface="Calibri" panose="020F0502020204030204"/>
                <a:ea typeface="+mn-ea"/>
                <a:cs typeface="Arial" panose="020B0604020202020204" pitchFamily="34" charset="0"/>
              </a:rPr>
              <a:t>ويتضمن الإعلانات وفن البيع فضلا عن نشاطات تلاويجية أخرى إن فن البيع الجيد هو عامل أساسى فى المؤسسات الصغيرة بشكل عام بسبب قدرتها المحدودة على تنظيم حملات إعلانية واسعة .</a:t>
            </a:r>
            <a:endParaRPr lang="ar-EG" sz="2400" kern="1200" dirty="0">
              <a:solidFill>
                <a:schemeClr val="bg1"/>
              </a:solidFill>
              <a:latin typeface="Calibri" panose="020F0502020204030204"/>
              <a:ea typeface="+mn-ea"/>
              <a:cs typeface="Arial" panose="020B0604020202020204" pitchFamily="34" charset="0"/>
            </a:endParaRPr>
          </a:p>
        </p:txBody>
      </p:sp>
      <p:sp>
        <p:nvSpPr>
          <p:cNvPr id="4" name="Explosion 1 3"/>
          <p:cNvSpPr/>
          <p:nvPr/>
        </p:nvSpPr>
        <p:spPr bwMode="auto">
          <a:xfrm>
            <a:off x="7596336" y="1844824"/>
            <a:ext cx="1008112" cy="1008112"/>
          </a:xfrm>
          <a:prstGeom prst="irregularSeal1">
            <a:avLst/>
          </a:prstGeom>
          <a:solidFill>
            <a:srgbClr val="0070C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1" i="0" u="none" strike="noStrike" cap="none" normalizeH="0" baseline="0" dirty="0" smtClean="0">
                <a:ln>
                  <a:noFill/>
                </a:ln>
                <a:solidFill>
                  <a:schemeClr val="bg1"/>
                </a:solidFill>
                <a:effectLst/>
                <a:latin typeface="Arial" panose="020B0604020202020204" pitchFamily="34" charset="0"/>
                <a:ea typeface="SimSun" panose="02010600030101010101" pitchFamily="2" charset="-122"/>
              </a:rPr>
              <a:t>2</a:t>
            </a:r>
          </a:p>
        </p:txBody>
      </p:sp>
    </p:spTree>
    <p:extLst>
      <p:ext uri="{BB962C8B-B14F-4D97-AF65-F5344CB8AC3E}">
        <p14:creationId xmlns:p14="http://schemas.microsoft.com/office/powerpoint/2010/main" val="1323227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par>
                                <p:cTn id="8" presetID="6" presetClass="entr" presetSubtype="16"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ircle(in)">
                                      <p:cBhvr>
                                        <p:cTn id="10" dur="2000"/>
                                        <p:tgtEl>
                                          <p:spTgt spid="7"/>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circle(in)">
                                      <p:cBhvr>
                                        <p:cTn id="13" dur="2000"/>
                                        <p:tgtEl>
                                          <p:spTgt spid="8"/>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circle(in)">
                                      <p:cBhvr>
                                        <p:cTn id="16" dur="2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4"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99684" y="2099590"/>
            <a:ext cx="202029" cy="3739141"/>
          </a:xfrm>
          <a:prstGeom prst="rect">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6" name="Frame 5"/>
          <p:cNvSpPr/>
          <p:nvPr/>
        </p:nvSpPr>
        <p:spPr>
          <a:xfrm>
            <a:off x="3431829" y="2099590"/>
            <a:ext cx="5254471" cy="3739141"/>
          </a:xfrm>
          <a:prstGeom prst="frame">
            <a:avLst>
              <a:gd name="adj1" fmla="val 5450"/>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7" name="Rectangle 6"/>
          <p:cNvSpPr/>
          <p:nvPr/>
        </p:nvSpPr>
        <p:spPr>
          <a:xfrm>
            <a:off x="3835888" y="1651563"/>
            <a:ext cx="5052442" cy="3536901"/>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8" name="Freeform 7"/>
          <p:cNvSpPr/>
          <p:nvPr/>
        </p:nvSpPr>
        <p:spPr>
          <a:xfrm>
            <a:off x="3633859" y="5189721"/>
            <a:ext cx="4847016" cy="443839"/>
          </a:xfrm>
          <a:custGeom>
            <a:avLst/>
            <a:gdLst>
              <a:gd name="connsiteX0" fmla="*/ 0 w 4847016"/>
              <a:gd name="connsiteY0" fmla="*/ 0 h 443839"/>
              <a:gd name="connsiteX1" fmla="*/ 4847016 w 4847016"/>
              <a:gd name="connsiteY1" fmla="*/ 0 h 443839"/>
              <a:gd name="connsiteX2" fmla="*/ 4847016 w 4847016"/>
              <a:gd name="connsiteY2" fmla="*/ 443839 h 443839"/>
              <a:gd name="connsiteX3" fmla="*/ 0 w 4847016"/>
              <a:gd name="connsiteY3" fmla="*/ 443839 h 443839"/>
              <a:gd name="connsiteX4" fmla="*/ 0 w 4847016"/>
              <a:gd name="connsiteY4" fmla="*/ 0 h 443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016" h="443839">
                <a:moveTo>
                  <a:pt x="0" y="0"/>
                </a:moveTo>
                <a:lnTo>
                  <a:pt x="4847016" y="0"/>
                </a:lnTo>
                <a:lnTo>
                  <a:pt x="4847016" y="443839"/>
                </a:lnTo>
                <a:lnTo>
                  <a:pt x="0" y="443839"/>
                </a:lnTo>
                <a:lnTo>
                  <a:pt x="0" y="0"/>
                </a:lnTo>
                <a:close/>
              </a:path>
            </a:pathLst>
          </a:custGeom>
          <a:solidFill>
            <a:srgbClr val="C74BCA"/>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ysClr val="window" lastClr="FFFFFF"/>
                </a:solidFill>
                <a:latin typeface="Calibri" panose="020F0502020204030204"/>
                <a:ea typeface="+mn-ea"/>
                <a:cs typeface="Arial" panose="020B0604020202020204" pitchFamily="34" charset="0"/>
              </a:rPr>
              <a:t>المكان / التوزيع</a:t>
            </a:r>
            <a:endParaRPr lang="ar-EG" sz="2400" b="1" kern="1200" dirty="0">
              <a:solidFill>
                <a:sysClr val="window" lastClr="FFFFFF"/>
              </a:solidFill>
              <a:latin typeface="Calibri" panose="020F0502020204030204"/>
              <a:ea typeface="+mn-ea"/>
              <a:cs typeface="Arial" panose="020B0604020202020204" pitchFamily="34" charset="0"/>
            </a:endParaRPr>
          </a:p>
        </p:txBody>
      </p:sp>
      <p:sp>
        <p:nvSpPr>
          <p:cNvPr id="9" name="Freeform 8"/>
          <p:cNvSpPr/>
          <p:nvPr/>
        </p:nvSpPr>
        <p:spPr>
          <a:xfrm>
            <a:off x="815628" y="2099590"/>
            <a:ext cx="2402286" cy="3739141"/>
          </a:xfrm>
          <a:custGeom>
            <a:avLst/>
            <a:gdLst>
              <a:gd name="connsiteX0" fmla="*/ 0 w 2402286"/>
              <a:gd name="connsiteY0" fmla="*/ 0 h 3739141"/>
              <a:gd name="connsiteX1" fmla="*/ 2402286 w 2402286"/>
              <a:gd name="connsiteY1" fmla="*/ 0 h 3739141"/>
              <a:gd name="connsiteX2" fmla="*/ 2402286 w 2402286"/>
              <a:gd name="connsiteY2" fmla="*/ 3739141 h 3739141"/>
              <a:gd name="connsiteX3" fmla="*/ 0 w 2402286"/>
              <a:gd name="connsiteY3" fmla="*/ 3739141 h 3739141"/>
              <a:gd name="connsiteX4" fmla="*/ 0 w 2402286"/>
              <a:gd name="connsiteY4" fmla="*/ 0 h 373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2286" h="3739141">
                <a:moveTo>
                  <a:pt x="0" y="0"/>
                </a:moveTo>
                <a:lnTo>
                  <a:pt x="2402286" y="0"/>
                </a:lnTo>
                <a:lnTo>
                  <a:pt x="2402286" y="3739141"/>
                </a:lnTo>
                <a:lnTo>
                  <a:pt x="0" y="3739141"/>
                </a:lnTo>
                <a:lnTo>
                  <a:pt x="0" y="0"/>
                </a:lnTo>
                <a:close/>
              </a:path>
            </a:pathLst>
          </a:custGeom>
          <a:solidFill>
            <a:srgbClr val="FAF6A4"/>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lvl="0" algn="justLow"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justLow"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ويتضمن الإعلانات وفن البيع فضلا عن نشاطات تلاويجية أخرى إن فن البيع الجيد هو عامل أساسى فى المؤسسات الصغيرة بشكل عام بسبب قدرتها المحدودة على تنظيم حملات إعلانية واسعة.</a:t>
            </a:r>
            <a:endParaRPr lang="ar-EG" sz="2400" kern="1200" dirty="0">
              <a:solidFill>
                <a:srgbClr val="002060"/>
              </a:solidFill>
              <a:latin typeface="Calibri" panose="020F0502020204030204"/>
              <a:ea typeface="+mn-ea"/>
              <a:cs typeface="Arial" panose="020B0604020202020204" pitchFamily="34" charset="0"/>
            </a:endParaRPr>
          </a:p>
        </p:txBody>
      </p:sp>
      <p:sp>
        <p:nvSpPr>
          <p:cNvPr id="4" name="Explosion 1 3"/>
          <p:cNvSpPr/>
          <p:nvPr/>
        </p:nvSpPr>
        <p:spPr bwMode="auto">
          <a:xfrm>
            <a:off x="7596336" y="1844824"/>
            <a:ext cx="1008112" cy="1008112"/>
          </a:xfrm>
          <a:prstGeom prst="irregularSeal1">
            <a:avLst/>
          </a:prstGeom>
          <a:solidFill>
            <a:srgbClr val="C74BCA"/>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1" i="0" u="none" strike="noStrike" cap="none" normalizeH="0" baseline="0" dirty="0" smtClean="0">
                <a:ln>
                  <a:noFill/>
                </a:ln>
                <a:solidFill>
                  <a:schemeClr val="bg1"/>
                </a:solidFill>
                <a:effectLst/>
                <a:latin typeface="Arial" panose="020B0604020202020204" pitchFamily="34" charset="0"/>
                <a:ea typeface="SimSun" panose="02010600030101010101" pitchFamily="2" charset="-122"/>
              </a:rPr>
              <a:t>3</a:t>
            </a:r>
          </a:p>
        </p:txBody>
      </p:sp>
    </p:spTree>
    <p:extLst>
      <p:ext uri="{BB962C8B-B14F-4D97-AF65-F5344CB8AC3E}">
        <p14:creationId xmlns:p14="http://schemas.microsoft.com/office/powerpoint/2010/main" val="3153845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barn(inVertical)">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4"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99684" y="2099590"/>
            <a:ext cx="202029" cy="3739141"/>
          </a:xfrm>
          <a:prstGeom prst="rect">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6" name="Frame 5"/>
          <p:cNvSpPr/>
          <p:nvPr/>
        </p:nvSpPr>
        <p:spPr>
          <a:xfrm>
            <a:off x="3431829" y="2099590"/>
            <a:ext cx="5254471" cy="3739141"/>
          </a:xfrm>
          <a:prstGeom prst="frame">
            <a:avLst>
              <a:gd name="adj1" fmla="val 5450"/>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7" name="Rectangle 6"/>
          <p:cNvSpPr/>
          <p:nvPr/>
        </p:nvSpPr>
        <p:spPr>
          <a:xfrm>
            <a:off x="3835888" y="1651563"/>
            <a:ext cx="5052442" cy="3536901"/>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8" name="Freeform 7"/>
          <p:cNvSpPr/>
          <p:nvPr/>
        </p:nvSpPr>
        <p:spPr>
          <a:xfrm>
            <a:off x="3633859" y="5189721"/>
            <a:ext cx="4847016" cy="443839"/>
          </a:xfrm>
          <a:custGeom>
            <a:avLst/>
            <a:gdLst>
              <a:gd name="connsiteX0" fmla="*/ 0 w 4847016"/>
              <a:gd name="connsiteY0" fmla="*/ 0 h 443839"/>
              <a:gd name="connsiteX1" fmla="*/ 4847016 w 4847016"/>
              <a:gd name="connsiteY1" fmla="*/ 0 h 443839"/>
              <a:gd name="connsiteX2" fmla="*/ 4847016 w 4847016"/>
              <a:gd name="connsiteY2" fmla="*/ 443839 h 443839"/>
              <a:gd name="connsiteX3" fmla="*/ 0 w 4847016"/>
              <a:gd name="connsiteY3" fmla="*/ 443839 h 443839"/>
              <a:gd name="connsiteX4" fmla="*/ 0 w 4847016"/>
              <a:gd name="connsiteY4" fmla="*/ 0 h 443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016" h="443839">
                <a:moveTo>
                  <a:pt x="0" y="0"/>
                </a:moveTo>
                <a:lnTo>
                  <a:pt x="4847016" y="0"/>
                </a:lnTo>
                <a:lnTo>
                  <a:pt x="4847016" y="443839"/>
                </a:lnTo>
                <a:lnTo>
                  <a:pt x="0" y="443839"/>
                </a:lnTo>
                <a:lnTo>
                  <a:pt x="0" y="0"/>
                </a:lnTo>
                <a:close/>
              </a:path>
            </a:pathLst>
          </a:custGeom>
          <a:solidFill>
            <a:srgbClr val="00B050"/>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ysClr val="window" lastClr="FFFFFF"/>
                </a:solidFill>
                <a:latin typeface="Calibri" panose="020F0502020204030204"/>
                <a:ea typeface="+mn-ea"/>
                <a:cs typeface="Arial" panose="020B0604020202020204" pitchFamily="34" charset="0"/>
              </a:rPr>
              <a:t>السعر</a:t>
            </a:r>
            <a:endParaRPr lang="ar-EG" sz="2400" b="1" kern="1200" dirty="0">
              <a:solidFill>
                <a:sysClr val="window" lastClr="FFFFFF"/>
              </a:solidFill>
              <a:latin typeface="Calibri" panose="020F0502020204030204"/>
              <a:ea typeface="+mn-ea"/>
              <a:cs typeface="Arial" panose="020B0604020202020204" pitchFamily="34" charset="0"/>
            </a:endParaRPr>
          </a:p>
        </p:txBody>
      </p:sp>
      <p:sp>
        <p:nvSpPr>
          <p:cNvPr id="9" name="Freeform 8"/>
          <p:cNvSpPr/>
          <p:nvPr/>
        </p:nvSpPr>
        <p:spPr>
          <a:xfrm>
            <a:off x="815628" y="2099590"/>
            <a:ext cx="2402286" cy="3739141"/>
          </a:xfrm>
          <a:custGeom>
            <a:avLst/>
            <a:gdLst>
              <a:gd name="connsiteX0" fmla="*/ 0 w 2402286"/>
              <a:gd name="connsiteY0" fmla="*/ 0 h 3739141"/>
              <a:gd name="connsiteX1" fmla="*/ 2402286 w 2402286"/>
              <a:gd name="connsiteY1" fmla="*/ 0 h 3739141"/>
              <a:gd name="connsiteX2" fmla="*/ 2402286 w 2402286"/>
              <a:gd name="connsiteY2" fmla="*/ 3739141 h 3739141"/>
              <a:gd name="connsiteX3" fmla="*/ 0 w 2402286"/>
              <a:gd name="connsiteY3" fmla="*/ 3739141 h 3739141"/>
              <a:gd name="connsiteX4" fmla="*/ 0 w 2402286"/>
              <a:gd name="connsiteY4" fmla="*/ 0 h 373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2286" h="3739141">
                <a:moveTo>
                  <a:pt x="0" y="0"/>
                </a:moveTo>
                <a:lnTo>
                  <a:pt x="2402286" y="0"/>
                </a:lnTo>
                <a:lnTo>
                  <a:pt x="2402286" y="3739141"/>
                </a:lnTo>
                <a:lnTo>
                  <a:pt x="0" y="3739141"/>
                </a:lnTo>
                <a:lnTo>
                  <a:pt x="0" y="0"/>
                </a:lnTo>
                <a:close/>
              </a:path>
            </a:pathLst>
          </a:custGeom>
          <a:solidFill>
            <a:srgbClr val="C7F9A5"/>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lvl="0" algn="justLow" defTabSz="1066800" rtl="1">
              <a:lnSpc>
                <a:spcPct val="90000"/>
              </a:lnSpc>
              <a:spcBef>
                <a:spcPct val="0"/>
              </a:spcBef>
              <a:spcAft>
                <a:spcPct val="35000"/>
              </a:spcAft>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يشكل تحديد مستوى الاسعار أو سياسات التسعيرات ( بما فى ذلك سياسات البيع الأجل ) العامل الأساسى الموثر فى العائد الأجمالى ويقترن إرتفاع الأسعار بشكل عام بتوف كميات أقل والعكس بالعكس . </a:t>
            </a:r>
            <a:endParaRPr lang="ar-EG" sz="2400" kern="1200" dirty="0">
              <a:solidFill>
                <a:srgbClr val="002060"/>
              </a:solidFill>
              <a:latin typeface="Calibri" panose="020F0502020204030204"/>
              <a:ea typeface="+mn-ea"/>
              <a:cs typeface="Arial" panose="020B0604020202020204" pitchFamily="34" charset="0"/>
            </a:endParaRPr>
          </a:p>
        </p:txBody>
      </p:sp>
      <p:sp>
        <p:nvSpPr>
          <p:cNvPr id="4" name="Explosion 1 3"/>
          <p:cNvSpPr/>
          <p:nvPr/>
        </p:nvSpPr>
        <p:spPr bwMode="auto">
          <a:xfrm>
            <a:off x="7596336" y="1844824"/>
            <a:ext cx="1008112" cy="1008112"/>
          </a:xfrm>
          <a:prstGeom prst="irregularSeal1">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1" i="0" u="none" strike="noStrike" cap="none" normalizeH="0" baseline="0" dirty="0" smtClean="0">
                <a:ln>
                  <a:noFill/>
                </a:ln>
                <a:solidFill>
                  <a:schemeClr val="bg1"/>
                </a:solidFill>
                <a:effectLst/>
                <a:latin typeface="Arial" panose="020B0604020202020204" pitchFamily="34" charset="0"/>
                <a:ea typeface="SimSun" panose="02010600030101010101" pitchFamily="2" charset="-122"/>
              </a:rPr>
              <a:t>4</a:t>
            </a:r>
          </a:p>
        </p:txBody>
      </p:sp>
    </p:spTree>
    <p:extLst>
      <p:ext uri="{BB962C8B-B14F-4D97-AF65-F5344CB8AC3E}">
        <p14:creationId xmlns:p14="http://schemas.microsoft.com/office/powerpoint/2010/main" val="3076415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par>
                                <p:cTn id="8" presetID="6" presetClass="entr" presetSubtype="16"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ircle(in)">
                                      <p:cBhvr>
                                        <p:cTn id="10" dur="2000"/>
                                        <p:tgtEl>
                                          <p:spTgt spid="7"/>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circle(in)">
                                      <p:cBhvr>
                                        <p:cTn id="13" dur="2000"/>
                                        <p:tgtEl>
                                          <p:spTgt spid="8"/>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circle(in)">
                                      <p:cBhvr>
                                        <p:cTn id="16" dur="2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4"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كيف يكمن تقييم الأداء التسويقى ؟</a:t>
            </a:r>
          </a:p>
        </p:txBody>
      </p:sp>
      <p:sp>
        <p:nvSpPr>
          <p:cNvPr id="3" name="Plaque 2"/>
          <p:cNvSpPr/>
          <p:nvPr/>
        </p:nvSpPr>
        <p:spPr bwMode="auto">
          <a:xfrm>
            <a:off x="6948264" y="119919"/>
            <a:ext cx="720080" cy="720080"/>
          </a:xfrm>
          <a:prstGeom prst="plaque">
            <a:avLst/>
          </a:prstGeom>
          <a:solidFill>
            <a:schemeClr val="accent2">
              <a:lumMod val="40000"/>
              <a:lumOff val="60000"/>
            </a:schemeClr>
          </a:solidFill>
          <a:ln w="9525" cap="flat" cmpd="sng" algn="ctr">
            <a:solidFill>
              <a:srgbClr val="F0C77C"/>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3200" b="1" dirty="0" smtClean="0">
                <a:solidFill>
                  <a:schemeClr val="bg1"/>
                </a:solidFill>
              </a:rPr>
              <a:t>9</a:t>
            </a:r>
          </a:p>
        </p:txBody>
      </p:sp>
      <p:sp>
        <p:nvSpPr>
          <p:cNvPr id="5" name="Freeform 4"/>
          <p:cNvSpPr/>
          <p:nvPr/>
        </p:nvSpPr>
        <p:spPr>
          <a:xfrm>
            <a:off x="2116474" y="2061368"/>
            <a:ext cx="5650467" cy="1478835"/>
          </a:xfrm>
          <a:custGeom>
            <a:avLst/>
            <a:gdLst>
              <a:gd name="connsiteX0" fmla="*/ 0 w 5650467"/>
              <a:gd name="connsiteY0" fmla="*/ 0 h 1478833"/>
              <a:gd name="connsiteX1" fmla="*/ 4911051 w 5650467"/>
              <a:gd name="connsiteY1" fmla="*/ 0 h 1478833"/>
              <a:gd name="connsiteX2" fmla="*/ 5650467 w 5650467"/>
              <a:gd name="connsiteY2" fmla="*/ 739417 h 1478833"/>
              <a:gd name="connsiteX3" fmla="*/ 4911051 w 5650467"/>
              <a:gd name="connsiteY3" fmla="*/ 1478833 h 1478833"/>
              <a:gd name="connsiteX4" fmla="*/ 0 w 5650467"/>
              <a:gd name="connsiteY4" fmla="*/ 1478833 h 1478833"/>
              <a:gd name="connsiteX5" fmla="*/ 0 w 5650467"/>
              <a:gd name="connsiteY5" fmla="*/ 0 h 147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467" h="1478833">
                <a:moveTo>
                  <a:pt x="5650467" y="1478832"/>
                </a:moveTo>
                <a:lnTo>
                  <a:pt x="739416" y="1478832"/>
                </a:lnTo>
                <a:lnTo>
                  <a:pt x="0" y="739416"/>
                </a:lnTo>
                <a:lnTo>
                  <a:pt x="739416" y="1"/>
                </a:lnTo>
                <a:lnTo>
                  <a:pt x="5650467" y="1"/>
                </a:lnTo>
                <a:lnTo>
                  <a:pt x="5650467" y="1478832"/>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21832" tIns="91441" rIns="170688" bIns="91441" numCol="1" spcCol="1270" anchor="ctr" anchorCtr="0">
            <a:noAutofit/>
          </a:bodyPr>
          <a:lstStyle/>
          <a:p>
            <a:pPr lvl="0" algn="ctr" defTabSz="1066800" rtl="1">
              <a:lnSpc>
                <a:spcPct val="90000"/>
              </a:lnSpc>
              <a:spcBef>
                <a:spcPct val="0"/>
              </a:spcBef>
              <a:spcAft>
                <a:spcPct val="35000"/>
              </a:spcAft>
            </a:pPr>
            <a:r>
              <a:rPr lang="ar-EG" sz="2400" kern="1200" dirty="0" smtClean="0"/>
              <a:t>بعد اتخاذ القرارات المتعلقة ببرنامج التسويق يتعين على المالكين إجراء تقييم لقراراتهم. </a:t>
            </a:r>
            <a:endParaRPr lang="ar-EG" sz="2400" kern="1200" dirty="0"/>
          </a:p>
        </p:txBody>
      </p:sp>
      <p:sp>
        <p:nvSpPr>
          <p:cNvPr id="6" name="Oval 5"/>
          <p:cNvSpPr/>
          <p:nvPr/>
        </p:nvSpPr>
        <p:spPr>
          <a:xfrm>
            <a:off x="1377057" y="2061369"/>
            <a:ext cx="1478833" cy="1478833"/>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2116474" y="3981644"/>
            <a:ext cx="5650467" cy="1478834"/>
          </a:xfrm>
          <a:custGeom>
            <a:avLst/>
            <a:gdLst>
              <a:gd name="connsiteX0" fmla="*/ 0 w 5650467"/>
              <a:gd name="connsiteY0" fmla="*/ 0 h 1478833"/>
              <a:gd name="connsiteX1" fmla="*/ 4911051 w 5650467"/>
              <a:gd name="connsiteY1" fmla="*/ 0 h 1478833"/>
              <a:gd name="connsiteX2" fmla="*/ 5650467 w 5650467"/>
              <a:gd name="connsiteY2" fmla="*/ 739417 h 1478833"/>
              <a:gd name="connsiteX3" fmla="*/ 4911051 w 5650467"/>
              <a:gd name="connsiteY3" fmla="*/ 1478833 h 1478833"/>
              <a:gd name="connsiteX4" fmla="*/ 0 w 5650467"/>
              <a:gd name="connsiteY4" fmla="*/ 1478833 h 1478833"/>
              <a:gd name="connsiteX5" fmla="*/ 0 w 5650467"/>
              <a:gd name="connsiteY5" fmla="*/ 0 h 147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467" h="1478833">
                <a:moveTo>
                  <a:pt x="5650467" y="1478832"/>
                </a:moveTo>
                <a:lnTo>
                  <a:pt x="739416" y="1478832"/>
                </a:lnTo>
                <a:lnTo>
                  <a:pt x="0" y="739416"/>
                </a:lnTo>
                <a:lnTo>
                  <a:pt x="739416" y="1"/>
                </a:lnTo>
                <a:lnTo>
                  <a:pt x="5650467" y="1"/>
                </a:lnTo>
                <a:lnTo>
                  <a:pt x="5650467" y="1478832"/>
                </a:lnTo>
                <a:close/>
              </a:path>
            </a:pathLst>
          </a:custGeom>
          <a:solidFill>
            <a:schemeClr val="accent2">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21832" tIns="91441" rIns="170688" bIns="91439" numCol="1" spcCol="1270" anchor="ctr" anchorCtr="0">
            <a:noAutofit/>
          </a:bodyPr>
          <a:lstStyle/>
          <a:p>
            <a:pPr lvl="0" algn="ctr" defTabSz="1066800" rtl="1">
              <a:lnSpc>
                <a:spcPct val="90000"/>
              </a:lnSpc>
              <a:spcBef>
                <a:spcPct val="0"/>
              </a:spcBef>
              <a:spcAft>
                <a:spcPct val="35000"/>
              </a:spcAft>
            </a:pPr>
            <a:r>
              <a:rPr lang="ar-EG" sz="2400" kern="1200" dirty="0" smtClean="0"/>
              <a:t>تشكل المعلومات السليمة بشأن المعايير الصناعية ومؤشرات الأداء السابقة أساسا لمقارنة الأداء الحالى. </a:t>
            </a:r>
            <a:endParaRPr lang="ar-EG" sz="2400" kern="1200" dirty="0"/>
          </a:p>
        </p:txBody>
      </p:sp>
      <p:sp>
        <p:nvSpPr>
          <p:cNvPr id="8" name="Oval 7"/>
          <p:cNvSpPr/>
          <p:nvPr/>
        </p:nvSpPr>
        <p:spPr>
          <a:xfrm>
            <a:off x="1377057" y="3981645"/>
            <a:ext cx="1478833" cy="1478833"/>
          </a:xfrm>
          <a:prstGeom prst="ellipse">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101746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ويتمثل تقييم الأداء التسويقى فى الإجابة عن الأسئلة الاتية</a:t>
            </a:r>
          </a:p>
        </p:txBody>
      </p:sp>
      <p:sp>
        <p:nvSpPr>
          <p:cNvPr id="7" name="L-Shape 6"/>
          <p:cNvSpPr/>
          <p:nvPr/>
        </p:nvSpPr>
        <p:spPr>
          <a:xfrm rot="10800000">
            <a:off x="6241533" y="3455170"/>
            <a:ext cx="2576768" cy="1545462"/>
          </a:xfrm>
          <a:prstGeom prst="corner">
            <a:avLst>
              <a:gd name="adj1" fmla="val 16120"/>
              <a:gd name="adj2" fmla="val 16110"/>
            </a:avLst>
          </a:prstGeom>
          <a:solidFill>
            <a:schemeClr val="accent2">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Freeform 7"/>
          <p:cNvSpPr/>
          <p:nvPr/>
        </p:nvSpPr>
        <p:spPr>
          <a:xfrm>
            <a:off x="6236380" y="3710453"/>
            <a:ext cx="2324244" cy="2035078"/>
          </a:xfrm>
          <a:custGeom>
            <a:avLst/>
            <a:gdLst>
              <a:gd name="connsiteX0" fmla="*/ 0 w 2324244"/>
              <a:gd name="connsiteY0" fmla="*/ 0 h 2035078"/>
              <a:gd name="connsiteX1" fmla="*/ 2324244 w 2324244"/>
              <a:gd name="connsiteY1" fmla="*/ 0 h 2035078"/>
              <a:gd name="connsiteX2" fmla="*/ 2324244 w 2324244"/>
              <a:gd name="connsiteY2" fmla="*/ 2035078 h 2035078"/>
              <a:gd name="connsiteX3" fmla="*/ 0 w 2324244"/>
              <a:gd name="connsiteY3" fmla="*/ 2035078 h 2035078"/>
              <a:gd name="connsiteX4" fmla="*/ 0 w 2324244"/>
              <a:gd name="connsiteY4" fmla="*/ 0 h 203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244" h="2035078">
                <a:moveTo>
                  <a:pt x="0" y="0"/>
                </a:moveTo>
                <a:lnTo>
                  <a:pt x="2324244" y="0"/>
                </a:lnTo>
                <a:lnTo>
                  <a:pt x="2324244" y="2035078"/>
                </a:lnTo>
                <a:lnTo>
                  <a:pt x="0" y="2035078"/>
                </a:lnTo>
                <a:lnTo>
                  <a:pt x="0" y="0"/>
                </a:lnTo>
                <a:close/>
              </a:path>
            </a:pathLst>
          </a:custGeom>
          <a:solidFill>
            <a:schemeClr val="accent2">
              <a:lumMod val="60000"/>
              <a:lumOff val="4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هل تبذل المؤسسة قصارى جهدها لتلبية حاجات الزبائن ؟</a:t>
            </a:r>
            <a:endParaRPr lang="ar-EG" sz="2400" kern="1200" dirty="0">
              <a:solidFill>
                <a:schemeClr val="bg1"/>
              </a:solidFill>
            </a:endParaRPr>
          </a:p>
        </p:txBody>
      </p:sp>
      <p:sp>
        <p:nvSpPr>
          <p:cNvPr id="9" name="Isosceles Triangle 8"/>
          <p:cNvSpPr/>
          <p:nvPr/>
        </p:nvSpPr>
        <p:spPr>
          <a:xfrm rot="5400000">
            <a:off x="6236380" y="2752769"/>
            <a:ext cx="438050" cy="438050"/>
          </a:xfrm>
          <a:prstGeom prst="triangle">
            <a:avLst>
              <a:gd name="adj" fmla="val 100000"/>
            </a:avLst>
          </a:prstGeom>
          <a:solidFill>
            <a:schemeClr val="accent2">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L-Shape 9"/>
          <p:cNvSpPr/>
          <p:nvPr/>
        </p:nvSpPr>
        <p:spPr>
          <a:xfrm rot="10800000">
            <a:off x="3394204" y="2751871"/>
            <a:ext cx="2576768" cy="1545462"/>
          </a:xfrm>
          <a:prstGeom prst="corner">
            <a:avLst>
              <a:gd name="adj1" fmla="val 16120"/>
              <a:gd name="adj2" fmla="val 161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 name="Freeform 10"/>
          <p:cNvSpPr/>
          <p:nvPr/>
        </p:nvSpPr>
        <p:spPr>
          <a:xfrm>
            <a:off x="3389051" y="3007154"/>
            <a:ext cx="2324244" cy="2035078"/>
          </a:xfrm>
          <a:custGeom>
            <a:avLst/>
            <a:gdLst>
              <a:gd name="connsiteX0" fmla="*/ 0 w 2324244"/>
              <a:gd name="connsiteY0" fmla="*/ 0 h 2035078"/>
              <a:gd name="connsiteX1" fmla="*/ 2324244 w 2324244"/>
              <a:gd name="connsiteY1" fmla="*/ 0 h 2035078"/>
              <a:gd name="connsiteX2" fmla="*/ 2324244 w 2324244"/>
              <a:gd name="connsiteY2" fmla="*/ 2035078 h 2035078"/>
              <a:gd name="connsiteX3" fmla="*/ 0 w 2324244"/>
              <a:gd name="connsiteY3" fmla="*/ 2035078 h 2035078"/>
              <a:gd name="connsiteX4" fmla="*/ 0 w 2324244"/>
              <a:gd name="connsiteY4" fmla="*/ 0 h 203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244" h="2035078">
                <a:moveTo>
                  <a:pt x="0" y="0"/>
                </a:moveTo>
                <a:lnTo>
                  <a:pt x="2324244" y="0"/>
                </a:lnTo>
                <a:lnTo>
                  <a:pt x="2324244" y="2035078"/>
                </a:lnTo>
                <a:lnTo>
                  <a:pt x="0" y="2035078"/>
                </a:lnTo>
                <a:lnTo>
                  <a:pt x="0" y="0"/>
                </a:lnTo>
                <a:close/>
              </a:path>
            </a:pathLst>
          </a:custGeom>
          <a:solidFill>
            <a:schemeClr val="accent1">
              <a:lumMod val="5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هل يحرص الموظفين على تلبية حاجات الزبائن وترك انطباع لديهم بأنهم قد يرغبون فى العودة مجددا؟</a:t>
            </a:r>
            <a:endParaRPr lang="ar-EG" sz="2400" kern="1200" dirty="0">
              <a:solidFill>
                <a:schemeClr val="bg1"/>
              </a:solidFill>
            </a:endParaRPr>
          </a:p>
        </p:txBody>
      </p:sp>
      <p:sp>
        <p:nvSpPr>
          <p:cNvPr id="12" name="Isosceles Triangle 11"/>
          <p:cNvSpPr/>
          <p:nvPr/>
        </p:nvSpPr>
        <p:spPr>
          <a:xfrm rot="5400000">
            <a:off x="3389051" y="2049470"/>
            <a:ext cx="438050" cy="438050"/>
          </a:xfrm>
          <a:prstGeom prst="triangle">
            <a:avLst>
              <a:gd name="adj" fmla="val 100000"/>
            </a:avLst>
          </a:prstGeom>
          <a:solidFill>
            <a:srgbClr val="92D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3" name="L-Shape 12"/>
          <p:cNvSpPr/>
          <p:nvPr/>
        </p:nvSpPr>
        <p:spPr>
          <a:xfrm rot="10800000">
            <a:off x="546875" y="2048572"/>
            <a:ext cx="2576768" cy="1545462"/>
          </a:xfrm>
          <a:prstGeom prst="corner">
            <a:avLst>
              <a:gd name="adj1" fmla="val 16120"/>
              <a:gd name="adj2" fmla="val 16110"/>
            </a:avLst>
          </a:prstGeom>
          <a:solidFill>
            <a:srgbClr val="92D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Freeform 13"/>
          <p:cNvSpPr/>
          <p:nvPr/>
        </p:nvSpPr>
        <p:spPr>
          <a:xfrm>
            <a:off x="541722" y="2303855"/>
            <a:ext cx="2324244" cy="2035078"/>
          </a:xfrm>
          <a:custGeom>
            <a:avLst/>
            <a:gdLst>
              <a:gd name="connsiteX0" fmla="*/ 0 w 2324244"/>
              <a:gd name="connsiteY0" fmla="*/ 0 h 2035078"/>
              <a:gd name="connsiteX1" fmla="*/ 2324244 w 2324244"/>
              <a:gd name="connsiteY1" fmla="*/ 0 h 2035078"/>
              <a:gd name="connsiteX2" fmla="*/ 2324244 w 2324244"/>
              <a:gd name="connsiteY2" fmla="*/ 2035078 h 2035078"/>
              <a:gd name="connsiteX3" fmla="*/ 0 w 2324244"/>
              <a:gd name="connsiteY3" fmla="*/ 2035078 h 2035078"/>
              <a:gd name="connsiteX4" fmla="*/ 0 w 2324244"/>
              <a:gd name="connsiteY4" fmla="*/ 0 h 203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244" h="2035078">
                <a:moveTo>
                  <a:pt x="0" y="0"/>
                </a:moveTo>
                <a:lnTo>
                  <a:pt x="2324244" y="0"/>
                </a:lnTo>
                <a:lnTo>
                  <a:pt x="2324244" y="2035078"/>
                </a:lnTo>
                <a:lnTo>
                  <a:pt x="0" y="2035078"/>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هل يجد الزبائن مطلبهم وبأسعار تنافسية ؟</a:t>
            </a:r>
            <a:endParaRPr lang="ar-EG" sz="2400" kern="1200" dirty="0">
              <a:solidFill>
                <a:schemeClr val="bg1"/>
              </a:solidFill>
            </a:endParaRPr>
          </a:p>
        </p:txBody>
      </p:sp>
      <p:sp>
        <p:nvSpPr>
          <p:cNvPr id="3" name="Can 2"/>
          <p:cNvSpPr/>
          <p:nvPr/>
        </p:nvSpPr>
        <p:spPr bwMode="auto">
          <a:xfrm>
            <a:off x="7812360" y="3356992"/>
            <a:ext cx="1008112" cy="720080"/>
          </a:xfrm>
          <a:prstGeom prst="can">
            <a:avLst/>
          </a:prstGeom>
          <a:ln>
            <a:headEnd type="none" w="med" len="med"/>
            <a:tailEnd type="none" w="med" len="med"/>
          </a:ln>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6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1</a:t>
            </a:r>
          </a:p>
        </p:txBody>
      </p:sp>
      <p:sp>
        <p:nvSpPr>
          <p:cNvPr id="5" name="Can 4"/>
          <p:cNvSpPr/>
          <p:nvPr/>
        </p:nvSpPr>
        <p:spPr bwMode="auto">
          <a:xfrm>
            <a:off x="5004048" y="2492896"/>
            <a:ext cx="1008112" cy="720080"/>
          </a:xfrm>
          <a:prstGeom prst="can">
            <a:avLst/>
          </a:prstGeom>
          <a:ln>
            <a:solidFill>
              <a:schemeClr val="accent1">
                <a:lumMod val="50000"/>
              </a:schemeClr>
            </a:solidFill>
            <a:headEnd type="none" w="med" len="med"/>
            <a:tailEnd type="none" w="med" len="med"/>
          </a:ln>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6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2</a:t>
            </a:r>
          </a:p>
        </p:txBody>
      </p:sp>
      <p:sp>
        <p:nvSpPr>
          <p:cNvPr id="6" name="Can 5"/>
          <p:cNvSpPr/>
          <p:nvPr/>
        </p:nvSpPr>
        <p:spPr bwMode="auto">
          <a:xfrm>
            <a:off x="2195736" y="1916832"/>
            <a:ext cx="1008112" cy="720080"/>
          </a:xfrm>
          <a:prstGeom prst="can">
            <a:avLst/>
          </a:prstGeom>
          <a:solidFill>
            <a:schemeClr val="bg1"/>
          </a:solidFill>
          <a:ln>
            <a:solidFill>
              <a:srgbClr val="00B050"/>
            </a:solidFill>
            <a:headEnd type="none" w="med" len="med"/>
            <a:tailEnd type="none" w="med" len="med"/>
          </a:ln>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6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3</a:t>
            </a:r>
          </a:p>
        </p:txBody>
      </p:sp>
      <p:pic>
        <p:nvPicPr>
          <p:cNvPr id="2050" name="Picture 2" descr="http://www.najaah.com/sites/default/files/imagecache/inner-pages/sales-team.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2598" y="4653136"/>
            <a:ext cx="2381250" cy="1469649"/>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07937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heel(1)">
                                      <p:cBhvr>
                                        <p:cTn id="10" dur="2000"/>
                                        <p:tgtEl>
                                          <p:spTgt spid="8"/>
                                        </p:tgtEl>
                                      </p:cBhvr>
                                    </p:animEffect>
                                  </p:childTnLst>
                                </p:cTn>
                              </p:par>
                              <p:par>
                                <p:cTn id="11" presetID="21" presetClass="entr" presetSubtype="1"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heel(1)">
                                      <p:cBhvr>
                                        <p:cTn id="13" dur="20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1" presetClass="entr" presetSubtype="1"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heel(1)">
                                      <p:cBhvr>
                                        <p:cTn id="18" dur="2000"/>
                                        <p:tgtEl>
                                          <p:spTgt spid="9"/>
                                        </p:tgtEl>
                                      </p:cBhvr>
                                    </p:animEffect>
                                  </p:childTnLst>
                                </p:cTn>
                              </p:par>
                              <p:par>
                                <p:cTn id="19" presetID="21" presetClass="entr" presetSubtype="1"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heel(1)">
                                      <p:cBhvr>
                                        <p:cTn id="21" dur="2000"/>
                                        <p:tgtEl>
                                          <p:spTgt spid="10"/>
                                        </p:tgtEl>
                                      </p:cBhvr>
                                    </p:animEffect>
                                  </p:childTnLst>
                                </p:cTn>
                              </p:par>
                              <p:par>
                                <p:cTn id="22" presetID="21" presetClass="entr" presetSubtype="1"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heel(1)">
                                      <p:cBhvr>
                                        <p:cTn id="24" dur="2000"/>
                                        <p:tgtEl>
                                          <p:spTgt spid="11"/>
                                        </p:tgtEl>
                                      </p:cBhvr>
                                    </p:animEffect>
                                  </p:childTnLst>
                                </p:cTn>
                              </p:par>
                              <p:par>
                                <p:cTn id="25" presetID="21" presetClass="entr" presetSubtype="1"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heel(1)">
                                      <p:cBhvr>
                                        <p:cTn id="27" dur="20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heel(1)">
                                      <p:cBhvr>
                                        <p:cTn id="32" dur="2000"/>
                                        <p:tgtEl>
                                          <p:spTgt spid="12"/>
                                        </p:tgtEl>
                                      </p:cBhvr>
                                    </p:animEffect>
                                  </p:childTnLst>
                                </p:cTn>
                              </p:par>
                              <p:par>
                                <p:cTn id="33" presetID="21" presetClass="entr" presetSubtype="1"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heel(1)">
                                      <p:cBhvr>
                                        <p:cTn id="35" dur="2000"/>
                                        <p:tgtEl>
                                          <p:spTgt spid="13"/>
                                        </p:tgtEl>
                                      </p:cBhvr>
                                    </p:animEffect>
                                  </p:childTnLst>
                                </p:cTn>
                              </p:par>
                              <p:par>
                                <p:cTn id="36" presetID="21" presetClass="entr" presetSubtype="1" fill="hold" grpId="0"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heel(1)">
                                      <p:cBhvr>
                                        <p:cTn id="38" dur="2000"/>
                                        <p:tgtEl>
                                          <p:spTgt spid="14"/>
                                        </p:tgtEl>
                                      </p:cBhvr>
                                    </p:animEffect>
                                  </p:childTnLst>
                                </p:cTn>
                              </p:par>
                              <p:par>
                                <p:cTn id="39" presetID="21" presetClass="entr" presetSubtype="1" fill="hold" grpId="0" nodeType="with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heel(1)">
                                      <p:cBhvr>
                                        <p:cTn id="4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4" grpId="0" animBg="1"/>
      <p:bldP spid="3" grpId="0" animBg="1"/>
      <p:bldP spid="5" grpId="0" animBg="1"/>
      <p:bldP spid="6"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هل يمكن تحليل مدى قبول الزبائن بالسلعة أو الخدمة ؟</a:t>
            </a:r>
          </a:p>
        </p:txBody>
      </p:sp>
      <p:sp>
        <p:nvSpPr>
          <p:cNvPr id="3" name="Plaque 2"/>
          <p:cNvSpPr/>
          <p:nvPr/>
        </p:nvSpPr>
        <p:spPr bwMode="auto">
          <a:xfrm>
            <a:off x="8135888" y="119919"/>
            <a:ext cx="1008112" cy="720080"/>
          </a:xfrm>
          <a:prstGeom prst="plaque">
            <a:avLst/>
          </a:prstGeom>
          <a:solidFill>
            <a:schemeClr val="accent2">
              <a:lumMod val="40000"/>
              <a:lumOff val="60000"/>
            </a:schemeClr>
          </a:solidFill>
          <a:ln w="9525" cap="flat" cmpd="sng" algn="ctr">
            <a:solidFill>
              <a:srgbClr val="F0C77C"/>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3200" b="1" dirty="0" smtClean="0">
                <a:solidFill>
                  <a:schemeClr val="bg1"/>
                </a:solidFill>
              </a:rPr>
              <a:t>10</a:t>
            </a:r>
          </a:p>
        </p:txBody>
      </p:sp>
      <p:sp>
        <p:nvSpPr>
          <p:cNvPr id="5" name="Rectangle 4"/>
          <p:cNvSpPr/>
          <p:nvPr/>
        </p:nvSpPr>
        <p:spPr>
          <a:xfrm>
            <a:off x="1187624" y="1440042"/>
            <a:ext cx="2674688" cy="1783118"/>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3973988" y="3334662"/>
            <a:ext cx="3789372" cy="2340628"/>
          </a:xfrm>
          <a:custGeom>
            <a:avLst/>
            <a:gdLst>
              <a:gd name="connsiteX0" fmla="*/ 0 w 3789372"/>
              <a:gd name="connsiteY0" fmla="*/ 0 h 2340628"/>
              <a:gd name="connsiteX1" fmla="*/ 3789372 w 3789372"/>
              <a:gd name="connsiteY1" fmla="*/ 0 h 2340628"/>
              <a:gd name="connsiteX2" fmla="*/ 3789372 w 3789372"/>
              <a:gd name="connsiteY2" fmla="*/ 2340628 h 2340628"/>
              <a:gd name="connsiteX3" fmla="*/ 0 w 3789372"/>
              <a:gd name="connsiteY3" fmla="*/ 2340628 h 2340628"/>
              <a:gd name="connsiteX4" fmla="*/ 0 w 3789372"/>
              <a:gd name="connsiteY4" fmla="*/ 0 h 234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9372" h="2340628">
                <a:moveTo>
                  <a:pt x="0" y="0"/>
                </a:moveTo>
                <a:lnTo>
                  <a:pt x="3789372" y="0"/>
                </a:lnTo>
                <a:lnTo>
                  <a:pt x="3789372" y="2340628"/>
                </a:lnTo>
                <a:lnTo>
                  <a:pt x="0" y="2340628"/>
                </a:lnTo>
                <a:lnTo>
                  <a:pt x="0" y="0"/>
                </a:lnTo>
                <a:close/>
              </a:path>
            </a:pathLst>
          </a:custGeom>
          <a:solidFill>
            <a:srgbClr val="C0000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chemeClr val="bg1"/>
                </a:solidFill>
              </a:rPr>
              <a:t>يشترى الزبائن المنتجات أو الخدمات لاستعمالهم الشخصى تلبية لحاجاتهم ورغباتهم الخاصة أو لحاجات عائلاتهم فهم لا يشترونها بهدف تحقيق أرباح منها وهم يبتاعون منتجا أو خدمة مابسبب ما يتوقعونه منها .</a:t>
            </a:r>
            <a:endParaRPr lang="ar-EG" sz="2400" kern="1200" dirty="0">
              <a:solidFill>
                <a:schemeClr val="bg1"/>
              </a:solidFill>
            </a:endParaRPr>
          </a:p>
        </p:txBody>
      </p:sp>
      <p:sp>
        <p:nvSpPr>
          <p:cNvPr id="7" name="Half Frame 6"/>
          <p:cNvSpPr/>
          <p:nvPr/>
        </p:nvSpPr>
        <p:spPr>
          <a:xfrm>
            <a:off x="3639652" y="3000613"/>
            <a:ext cx="910059" cy="910295"/>
          </a:xfrm>
          <a:prstGeom prst="halfFrame">
            <a:avLst>
              <a:gd name="adj1" fmla="val 25770"/>
              <a:gd name="adj2" fmla="val 25770"/>
            </a:avLst>
          </a:prstGeom>
          <a:solidFill>
            <a:schemeClr val="accent3">
              <a:lumMod val="6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Half Frame 7"/>
          <p:cNvSpPr/>
          <p:nvPr/>
        </p:nvSpPr>
        <p:spPr>
          <a:xfrm rot="5400000">
            <a:off x="7213878" y="3000731"/>
            <a:ext cx="910295" cy="910059"/>
          </a:xfrm>
          <a:prstGeom prst="halfFrame">
            <a:avLst>
              <a:gd name="adj1" fmla="val 25770"/>
              <a:gd name="adj2" fmla="val 25770"/>
            </a:avLst>
          </a:prstGeom>
          <a:solidFill>
            <a:schemeClr val="accent3">
              <a:lumMod val="6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Half Frame 8"/>
          <p:cNvSpPr/>
          <p:nvPr/>
        </p:nvSpPr>
        <p:spPr>
          <a:xfrm rot="16200000">
            <a:off x="3639534" y="5099620"/>
            <a:ext cx="910295" cy="910059"/>
          </a:xfrm>
          <a:prstGeom prst="halfFrame">
            <a:avLst>
              <a:gd name="adj1" fmla="val 25770"/>
              <a:gd name="adj2" fmla="val 25770"/>
            </a:avLst>
          </a:prstGeom>
          <a:solidFill>
            <a:schemeClr val="accent3">
              <a:lumMod val="6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Half Frame 9"/>
          <p:cNvSpPr/>
          <p:nvPr/>
        </p:nvSpPr>
        <p:spPr>
          <a:xfrm rot="10800000">
            <a:off x="7213996" y="5099502"/>
            <a:ext cx="910059" cy="910295"/>
          </a:xfrm>
          <a:prstGeom prst="halfFrame">
            <a:avLst>
              <a:gd name="adj1" fmla="val 25770"/>
              <a:gd name="adj2" fmla="val 25770"/>
            </a:avLst>
          </a:prstGeom>
          <a:solidFill>
            <a:schemeClr val="accent3">
              <a:lumMod val="6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1673258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par>
                                <p:cTn id="17" presetID="3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par>
                                <p:cTn id="29" presetID="31" presetClass="entr" presetSubtype="0"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0" fill="hold"/>
                                        <p:tgtEl>
                                          <p:spTgt spid="9"/>
                                        </p:tgtEl>
                                        <p:attrNameLst>
                                          <p:attrName>ppt_w</p:attrName>
                                        </p:attrNameLst>
                                      </p:cBhvr>
                                      <p:tavLst>
                                        <p:tav tm="0">
                                          <p:val>
                                            <p:fltVal val="0"/>
                                          </p:val>
                                        </p:tav>
                                        <p:tav tm="100000">
                                          <p:val>
                                            <p:strVal val="#ppt_w"/>
                                          </p:val>
                                        </p:tav>
                                      </p:tavLst>
                                    </p:anim>
                                    <p:anim calcmode="lin" valueType="num">
                                      <p:cBhvr>
                                        <p:cTn id="32" dur="1000" fill="hold"/>
                                        <p:tgtEl>
                                          <p:spTgt spid="9"/>
                                        </p:tgtEl>
                                        <p:attrNameLst>
                                          <p:attrName>ppt_h</p:attrName>
                                        </p:attrNameLst>
                                      </p:cBhvr>
                                      <p:tavLst>
                                        <p:tav tm="0">
                                          <p:val>
                                            <p:fltVal val="0"/>
                                          </p:val>
                                        </p:tav>
                                        <p:tav tm="100000">
                                          <p:val>
                                            <p:strVal val="#ppt_h"/>
                                          </p:val>
                                        </p:tav>
                                      </p:tavLst>
                                    </p:anim>
                                    <p:anim calcmode="lin" valueType="num">
                                      <p:cBhvr>
                                        <p:cTn id="33" dur="1000" fill="hold"/>
                                        <p:tgtEl>
                                          <p:spTgt spid="9"/>
                                        </p:tgtEl>
                                        <p:attrNameLst>
                                          <p:attrName>style.rotation</p:attrName>
                                        </p:attrNameLst>
                                      </p:cBhvr>
                                      <p:tavLst>
                                        <p:tav tm="0">
                                          <p:val>
                                            <p:fltVal val="90"/>
                                          </p:val>
                                        </p:tav>
                                        <p:tav tm="100000">
                                          <p:val>
                                            <p:fltVal val="0"/>
                                          </p:val>
                                        </p:tav>
                                      </p:tavLst>
                                    </p:anim>
                                    <p:animEffect transition="in" filter="fade">
                                      <p:cBhvr>
                                        <p:cTn id="34" dur="1000"/>
                                        <p:tgtEl>
                                          <p:spTgt spid="9"/>
                                        </p:tgtEl>
                                      </p:cBhvr>
                                    </p:animEffect>
                                  </p:childTnLst>
                                </p:cTn>
                              </p:par>
                              <p:par>
                                <p:cTn id="35" presetID="31"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1000" fill="hold"/>
                                        <p:tgtEl>
                                          <p:spTgt spid="10"/>
                                        </p:tgtEl>
                                        <p:attrNameLst>
                                          <p:attrName>ppt_w</p:attrName>
                                        </p:attrNameLst>
                                      </p:cBhvr>
                                      <p:tavLst>
                                        <p:tav tm="0">
                                          <p:val>
                                            <p:fltVal val="0"/>
                                          </p:val>
                                        </p:tav>
                                        <p:tav tm="100000">
                                          <p:val>
                                            <p:strVal val="#ppt_w"/>
                                          </p:val>
                                        </p:tav>
                                      </p:tavLst>
                                    </p:anim>
                                    <p:anim calcmode="lin" valueType="num">
                                      <p:cBhvr>
                                        <p:cTn id="38" dur="1000" fill="hold"/>
                                        <p:tgtEl>
                                          <p:spTgt spid="10"/>
                                        </p:tgtEl>
                                        <p:attrNameLst>
                                          <p:attrName>ppt_h</p:attrName>
                                        </p:attrNameLst>
                                      </p:cBhvr>
                                      <p:tavLst>
                                        <p:tav tm="0">
                                          <p:val>
                                            <p:fltVal val="0"/>
                                          </p:val>
                                        </p:tav>
                                        <p:tav tm="100000">
                                          <p:val>
                                            <p:strVal val="#ppt_h"/>
                                          </p:val>
                                        </p:tav>
                                      </p:tavLst>
                                    </p:anim>
                                    <p:anim calcmode="lin" valueType="num">
                                      <p:cBhvr>
                                        <p:cTn id="39" dur="1000" fill="hold"/>
                                        <p:tgtEl>
                                          <p:spTgt spid="10"/>
                                        </p:tgtEl>
                                        <p:attrNameLst>
                                          <p:attrName>style.rotation</p:attrName>
                                        </p:attrNameLst>
                                      </p:cBhvr>
                                      <p:tavLst>
                                        <p:tav tm="0">
                                          <p:val>
                                            <p:fltVal val="90"/>
                                          </p:val>
                                        </p:tav>
                                        <p:tav tm="100000">
                                          <p:val>
                                            <p:fltVal val="0"/>
                                          </p:val>
                                        </p:tav>
                                      </p:tavLst>
                                    </p:anim>
                                    <p:animEffect transition="in" filter="fade">
                                      <p:cBhvr>
                                        <p:cTn id="40"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محددات المشروع</a:t>
            </a:r>
            <a:endParaRPr lang="ar-EG" sz="3200" b="1" dirty="0">
              <a:solidFill>
                <a:schemeClr val="bg1"/>
              </a:solidFill>
            </a:endParaRPr>
          </a:p>
        </p:txBody>
      </p:sp>
      <p:sp>
        <p:nvSpPr>
          <p:cNvPr id="11" name="Rounded Rectangle 10"/>
          <p:cNvSpPr/>
          <p:nvPr/>
        </p:nvSpPr>
        <p:spPr>
          <a:xfrm>
            <a:off x="4693337" y="1687418"/>
            <a:ext cx="3866913" cy="1597302"/>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11"/>
          <p:cNvSpPr/>
          <p:nvPr/>
        </p:nvSpPr>
        <p:spPr>
          <a:xfrm>
            <a:off x="4693337" y="3575140"/>
            <a:ext cx="3866914" cy="2662171"/>
          </a:xfrm>
          <a:custGeom>
            <a:avLst/>
            <a:gdLst>
              <a:gd name="connsiteX0" fmla="*/ 279528 w 3866913"/>
              <a:gd name="connsiteY0" fmla="*/ 0 h 2662171"/>
              <a:gd name="connsiteX1" fmla="*/ 3587385 w 3866913"/>
              <a:gd name="connsiteY1" fmla="*/ 0 h 2662171"/>
              <a:gd name="connsiteX2" fmla="*/ 3866913 w 3866913"/>
              <a:gd name="connsiteY2" fmla="*/ 279528 h 2662171"/>
              <a:gd name="connsiteX3" fmla="*/ 3866913 w 3866913"/>
              <a:gd name="connsiteY3" fmla="*/ 2662171 h 2662171"/>
              <a:gd name="connsiteX4" fmla="*/ 3866913 w 3866913"/>
              <a:gd name="connsiteY4" fmla="*/ 2662171 h 2662171"/>
              <a:gd name="connsiteX5" fmla="*/ 0 w 3866913"/>
              <a:gd name="connsiteY5" fmla="*/ 2662171 h 2662171"/>
              <a:gd name="connsiteX6" fmla="*/ 0 w 3866913"/>
              <a:gd name="connsiteY6" fmla="*/ 2662171 h 2662171"/>
              <a:gd name="connsiteX7" fmla="*/ 0 w 3866913"/>
              <a:gd name="connsiteY7" fmla="*/ 279528 h 2662171"/>
              <a:gd name="connsiteX8" fmla="*/ 279528 w 3866913"/>
              <a:gd name="connsiteY8" fmla="*/ 0 h 266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913" h="2662171">
                <a:moveTo>
                  <a:pt x="3587385" y="2662171"/>
                </a:moveTo>
                <a:lnTo>
                  <a:pt x="279528" y="2662171"/>
                </a:lnTo>
                <a:cubicBezTo>
                  <a:pt x="125149" y="2662171"/>
                  <a:pt x="0" y="2537022"/>
                  <a:pt x="0" y="2382643"/>
                </a:cubicBezTo>
                <a:lnTo>
                  <a:pt x="0" y="0"/>
                </a:lnTo>
                <a:lnTo>
                  <a:pt x="0" y="0"/>
                </a:lnTo>
                <a:lnTo>
                  <a:pt x="3866913" y="0"/>
                </a:lnTo>
                <a:lnTo>
                  <a:pt x="3866913" y="0"/>
                </a:lnTo>
                <a:lnTo>
                  <a:pt x="3866913" y="2382643"/>
                </a:lnTo>
                <a:cubicBezTo>
                  <a:pt x="3866913" y="2537022"/>
                  <a:pt x="3741764" y="2662171"/>
                  <a:pt x="3587385" y="2662171"/>
                </a:cubicBez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8767" tIns="56896" rIns="138768" bIns="138767" numCol="1" spcCol="1270" anchor="t" anchorCtr="0">
            <a:noAutofit/>
          </a:bodyPr>
          <a:lstStyle/>
          <a:p>
            <a:pPr lvl="0" algn="ctr" defTabSz="355600" rtl="1">
              <a:lnSpc>
                <a:spcPct val="90000"/>
              </a:lnSpc>
              <a:spcBef>
                <a:spcPct val="0"/>
              </a:spcBef>
              <a:spcAft>
                <a:spcPct val="35000"/>
              </a:spcAft>
            </a:pPr>
            <a:endParaRPr lang="ar-EG" sz="800" b="1" kern="1200" dirty="0" smtClean="0">
              <a:solidFill>
                <a:srgbClr val="FF0000"/>
              </a:solidFill>
            </a:endParaRPr>
          </a:p>
          <a:p>
            <a:pPr lvl="0" algn="ctr" defTabSz="355600" rtl="1">
              <a:lnSpc>
                <a:spcPct val="90000"/>
              </a:lnSpc>
              <a:spcBef>
                <a:spcPct val="0"/>
              </a:spcBef>
              <a:spcAft>
                <a:spcPct val="35000"/>
              </a:spcAft>
            </a:pPr>
            <a:r>
              <a:rPr lang="ar-EG" sz="2400" b="1" kern="1200" dirty="0" smtClean="0">
                <a:solidFill>
                  <a:srgbClr val="FFC000"/>
                </a:solidFill>
              </a:rPr>
              <a:t>الوقت : </a:t>
            </a:r>
            <a:endParaRPr lang="ar-EG" sz="2400" b="1" kern="1200" dirty="0">
              <a:solidFill>
                <a:srgbClr val="FFC000"/>
              </a:solidFill>
            </a:endParaRPr>
          </a:p>
          <a:p>
            <a:pPr marL="57150" lvl="1" indent="-57150" algn="justLow" defTabSz="44450" rtl="1">
              <a:lnSpc>
                <a:spcPct val="90000"/>
              </a:lnSpc>
              <a:spcBef>
                <a:spcPct val="0"/>
              </a:spcBef>
              <a:spcAft>
                <a:spcPct val="15000"/>
              </a:spcAft>
              <a:buChar char="••"/>
            </a:pPr>
            <a:endParaRPr lang="ar-EG" sz="100" kern="1200" dirty="0"/>
          </a:p>
          <a:p>
            <a:pPr marL="228600" lvl="1" indent="-228600" algn="justLow" defTabSz="1066800" rtl="1">
              <a:lnSpc>
                <a:spcPct val="90000"/>
              </a:lnSpc>
              <a:spcBef>
                <a:spcPct val="0"/>
              </a:spcBef>
              <a:spcAft>
                <a:spcPct val="15000"/>
              </a:spcAft>
              <a:buChar char="••"/>
            </a:pPr>
            <a:r>
              <a:rPr lang="ar-EG" sz="2400" kern="1200" dirty="0" smtClean="0"/>
              <a:t>هو التوقيتات المحددة لبدء ونهاية المشروع، بالإضافة إلي جدولة الأعمال والمهام من خلال جداول زمنية أثناء تنفيذ المشروع.</a:t>
            </a:r>
            <a:endParaRPr lang="ar-EG" sz="2400" kern="1200" dirty="0"/>
          </a:p>
        </p:txBody>
      </p:sp>
      <p:sp>
        <p:nvSpPr>
          <p:cNvPr id="13" name="Rounded Rectangle 12"/>
          <p:cNvSpPr/>
          <p:nvPr/>
        </p:nvSpPr>
        <p:spPr>
          <a:xfrm>
            <a:off x="439732" y="1687418"/>
            <a:ext cx="3866913" cy="1597302"/>
          </a:xfrm>
          <a:prstGeom prst="roundRect">
            <a:avLst>
              <a:gd name="adj" fmla="val 1000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4" name="Freeform 13"/>
          <p:cNvSpPr/>
          <p:nvPr/>
        </p:nvSpPr>
        <p:spPr>
          <a:xfrm>
            <a:off x="439732" y="3575139"/>
            <a:ext cx="3866914" cy="2662172"/>
          </a:xfrm>
          <a:custGeom>
            <a:avLst/>
            <a:gdLst>
              <a:gd name="connsiteX0" fmla="*/ 279528 w 3866913"/>
              <a:gd name="connsiteY0" fmla="*/ 0 h 2662171"/>
              <a:gd name="connsiteX1" fmla="*/ 3587385 w 3866913"/>
              <a:gd name="connsiteY1" fmla="*/ 0 h 2662171"/>
              <a:gd name="connsiteX2" fmla="*/ 3866913 w 3866913"/>
              <a:gd name="connsiteY2" fmla="*/ 279528 h 2662171"/>
              <a:gd name="connsiteX3" fmla="*/ 3866913 w 3866913"/>
              <a:gd name="connsiteY3" fmla="*/ 2662171 h 2662171"/>
              <a:gd name="connsiteX4" fmla="*/ 3866913 w 3866913"/>
              <a:gd name="connsiteY4" fmla="*/ 2662171 h 2662171"/>
              <a:gd name="connsiteX5" fmla="*/ 0 w 3866913"/>
              <a:gd name="connsiteY5" fmla="*/ 2662171 h 2662171"/>
              <a:gd name="connsiteX6" fmla="*/ 0 w 3866913"/>
              <a:gd name="connsiteY6" fmla="*/ 2662171 h 2662171"/>
              <a:gd name="connsiteX7" fmla="*/ 0 w 3866913"/>
              <a:gd name="connsiteY7" fmla="*/ 279528 h 2662171"/>
              <a:gd name="connsiteX8" fmla="*/ 279528 w 3866913"/>
              <a:gd name="connsiteY8" fmla="*/ 0 h 266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913" h="2662171">
                <a:moveTo>
                  <a:pt x="3587385" y="2662171"/>
                </a:moveTo>
                <a:lnTo>
                  <a:pt x="279528" y="2662171"/>
                </a:lnTo>
                <a:cubicBezTo>
                  <a:pt x="125149" y="2662171"/>
                  <a:pt x="0" y="2537022"/>
                  <a:pt x="0" y="2382643"/>
                </a:cubicBezTo>
                <a:lnTo>
                  <a:pt x="0" y="0"/>
                </a:lnTo>
                <a:lnTo>
                  <a:pt x="0" y="0"/>
                </a:lnTo>
                <a:lnTo>
                  <a:pt x="3866913" y="0"/>
                </a:lnTo>
                <a:lnTo>
                  <a:pt x="3866913" y="0"/>
                </a:lnTo>
                <a:lnTo>
                  <a:pt x="3866913" y="2382643"/>
                </a:lnTo>
                <a:cubicBezTo>
                  <a:pt x="3866913" y="2537022"/>
                  <a:pt x="3741764" y="2662171"/>
                  <a:pt x="3587385" y="2662171"/>
                </a:cubicBez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2559" tIns="170689" rIns="252560" bIns="252559"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حجم العمل المطلوب انجازه:</a:t>
            </a:r>
            <a:endParaRPr lang="ar-EG" sz="2400" b="1" kern="1200" dirty="0">
              <a:solidFill>
                <a:srgbClr val="FF0000"/>
              </a:solidFill>
            </a:endParaRPr>
          </a:p>
          <a:p>
            <a:pPr marL="228600" lvl="1" indent="-228600" algn="justLow" defTabSz="1066800" rtl="1">
              <a:lnSpc>
                <a:spcPct val="90000"/>
              </a:lnSpc>
              <a:spcBef>
                <a:spcPct val="0"/>
              </a:spcBef>
              <a:spcAft>
                <a:spcPct val="15000"/>
              </a:spcAft>
              <a:buChar char="••"/>
            </a:pPr>
            <a:r>
              <a:rPr lang="ar-EG" sz="2400" kern="1200" dirty="0" smtClean="0"/>
              <a:t>والمقصود به كمية الأعمال والمهام التي يجب أن تنجز أثناء فترة المشروع المحددة في حدود التكلفة الموضوعة وبمستوي الأداء المتفق عليه. </a:t>
            </a:r>
            <a:endParaRPr lang="ar-EG" sz="2400" kern="1200" dirty="0"/>
          </a:p>
          <a:p>
            <a:pPr marL="228600" lvl="1" indent="-228600" algn="r" defTabSz="1066800" rtl="1">
              <a:lnSpc>
                <a:spcPct val="90000"/>
              </a:lnSpc>
              <a:spcBef>
                <a:spcPct val="0"/>
              </a:spcBef>
              <a:spcAft>
                <a:spcPct val="15000"/>
              </a:spcAft>
              <a:buChar char="••"/>
            </a:pPr>
            <a:endParaRPr lang="ar-EG" sz="2400" kern="1200" dirty="0" smtClean="0"/>
          </a:p>
          <a:p>
            <a:pPr marL="228600" lvl="1" indent="-228600" algn="r" defTabSz="1066800" rtl="1">
              <a:lnSpc>
                <a:spcPct val="90000"/>
              </a:lnSpc>
              <a:spcBef>
                <a:spcPct val="0"/>
              </a:spcBef>
              <a:spcAft>
                <a:spcPct val="15000"/>
              </a:spcAft>
              <a:buChar char="••"/>
            </a:pPr>
            <a:endParaRPr lang="ar-EG" sz="2400" kern="1200" dirty="0" smtClean="0"/>
          </a:p>
        </p:txBody>
      </p:sp>
    </p:spTree>
    <p:extLst>
      <p:ext uri="{BB962C8B-B14F-4D97-AF65-F5344CB8AC3E}">
        <p14:creationId xmlns:p14="http://schemas.microsoft.com/office/powerpoint/2010/main" val="3342775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arn(inVertic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2">
                                            <p:txEl>
                                              <p:pRg st="3" end="3"/>
                                            </p:txEl>
                                          </p:spTgt>
                                        </p:tgtEl>
                                        <p:attrNameLst>
                                          <p:attrName>style.visibility</p:attrName>
                                        </p:attrNameLst>
                                      </p:cBhvr>
                                      <p:to>
                                        <p:strVal val="visible"/>
                                      </p:to>
                                    </p:set>
                                    <p:animEffect transition="in" filter="barn(inVertical)">
                                      <p:cBhvr>
                                        <p:cTn id="19" dur="500"/>
                                        <p:tgtEl>
                                          <p:spTgt spid="12">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barn(inVertical)">
                                      <p:cBhvr>
                                        <p:cTn id="27" dur="5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4">
                                            <p:txEl>
                                              <p:pRg st="1" end="1"/>
                                            </p:txEl>
                                          </p:spTgt>
                                        </p:tgtEl>
                                        <p:attrNameLst>
                                          <p:attrName>style.visibility</p:attrName>
                                        </p:attrNameLst>
                                      </p:cBhvr>
                                      <p:to>
                                        <p:strVal val="visible"/>
                                      </p:to>
                                    </p:set>
                                    <p:animEffect transition="in" filter="barn(inVertical)">
                                      <p:cBhvr>
                                        <p:cTn id="36" dur="500"/>
                                        <p:tgtEl>
                                          <p:spTgt spid="1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يحفز سببان أساسيان الناس على الشراء </a:t>
            </a:r>
          </a:p>
        </p:txBody>
      </p:sp>
      <p:sp>
        <p:nvSpPr>
          <p:cNvPr id="4" name="Freeform 3"/>
          <p:cNvSpPr/>
          <p:nvPr/>
        </p:nvSpPr>
        <p:spPr>
          <a:xfrm rot="5400000">
            <a:off x="6158462" y="4031266"/>
            <a:ext cx="3943942" cy="564518"/>
          </a:xfrm>
          <a:custGeom>
            <a:avLst/>
            <a:gdLst>
              <a:gd name="connsiteX0" fmla="*/ 0 w 3943942"/>
              <a:gd name="connsiteY0" fmla="*/ 0 h 564518"/>
              <a:gd name="connsiteX1" fmla="*/ 3943942 w 3943942"/>
              <a:gd name="connsiteY1" fmla="*/ 0 h 564518"/>
              <a:gd name="connsiteX2" fmla="*/ 3943942 w 3943942"/>
              <a:gd name="connsiteY2" fmla="*/ 564518 h 564518"/>
              <a:gd name="connsiteX3" fmla="*/ 0 w 3943942"/>
              <a:gd name="connsiteY3" fmla="*/ 564518 h 564518"/>
              <a:gd name="connsiteX4" fmla="*/ 0 w 3943942"/>
              <a:gd name="connsiteY4" fmla="*/ 0 h 564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942" h="564518">
                <a:moveTo>
                  <a:pt x="0" y="0"/>
                </a:moveTo>
                <a:lnTo>
                  <a:pt x="3943942" y="0"/>
                </a:lnTo>
                <a:lnTo>
                  <a:pt x="3943942" y="564518"/>
                </a:lnTo>
                <a:lnTo>
                  <a:pt x="0" y="564518"/>
                </a:lnTo>
                <a:lnTo>
                  <a:pt x="0" y="0"/>
                </a:lnTo>
                <a:close/>
              </a:path>
            </a:pathLst>
          </a:custGeom>
          <a:solidFill>
            <a:schemeClr val="accent2">
              <a:lumMod val="20000"/>
              <a:lumOff val="8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97874" tIns="0"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السبب العاطفى</a:t>
            </a:r>
            <a:endParaRPr lang="ar-EG" sz="2400" b="1" kern="1200" dirty="0">
              <a:solidFill>
                <a:srgbClr val="FF0000"/>
              </a:solidFill>
            </a:endParaRPr>
          </a:p>
        </p:txBody>
      </p:sp>
      <p:sp>
        <p:nvSpPr>
          <p:cNvPr id="5" name="Freeform 4"/>
          <p:cNvSpPr/>
          <p:nvPr/>
        </p:nvSpPr>
        <p:spPr>
          <a:xfrm>
            <a:off x="5036272" y="2341555"/>
            <a:ext cx="2811901" cy="3943942"/>
          </a:xfrm>
          <a:custGeom>
            <a:avLst/>
            <a:gdLst>
              <a:gd name="connsiteX0" fmla="*/ 0 w 2811901"/>
              <a:gd name="connsiteY0" fmla="*/ 0 h 3943942"/>
              <a:gd name="connsiteX1" fmla="*/ 2811901 w 2811901"/>
              <a:gd name="connsiteY1" fmla="*/ 0 h 3943942"/>
              <a:gd name="connsiteX2" fmla="*/ 2811901 w 2811901"/>
              <a:gd name="connsiteY2" fmla="*/ 3943942 h 3943942"/>
              <a:gd name="connsiteX3" fmla="*/ 0 w 2811901"/>
              <a:gd name="connsiteY3" fmla="*/ 3943942 h 3943942"/>
              <a:gd name="connsiteX4" fmla="*/ 0 w 2811901"/>
              <a:gd name="connsiteY4" fmla="*/ 0 h 39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1901" h="3943942">
                <a:moveTo>
                  <a:pt x="0" y="0"/>
                </a:moveTo>
                <a:lnTo>
                  <a:pt x="2811901" y="0"/>
                </a:lnTo>
                <a:lnTo>
                  <a:pt x="2811901" y="3943942"/>
                </a:lnTo>
                <a:lnTo>
                  <a:pt x="0" y="3943942"/>
                </a:lnTo>
                <a:lnTo>
                  <a:pt x="0" y="0"/>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497874" rIns="170688" bIns="17068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أى التباهى بالمظاهر الخارجىة والمكانة الاجتماعية والطموح والنظافة والمتعة وزيادة فترة الترفيه .</a:t>
            </a:r>
            <a:endParaRPr lang="ar-EG" sz="2400" kern="1200" dirty="0"/>
          </a:p>
        </p:txBody>
      </p:sp>
      <p:sp>
        <p:nvSpPr>
          <p:cNvPr id="6" name="Rectangle 5"/>
          <p:cNvSpPr/>
          <p:nvPr/>
        </p:nvSpPr>
        <p:spPr>
          <a:xfrm>
            <a:off x="7283655" y="1596390"/>
            <a:ext cx="1129037" cy="1129037"/>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rot="5400000">
            <a:off x="2069521" y="4031266"/>
            <a:ext cx="3943942" cy="564518"/>
          </a:xfrm>
          <a:custGeom>
            <a:avLst/>
            <a:gdLst>
              <a:gd name="connsiteX0" fmla="*/ 0 w 3943942"/>
              <a:gd name="connsiteY0" fmla="*/ 0 h 564518"/>
              <a:gd name="connsiteX1" fmla="*/ 3943942 w 3943942"/>
              <a:gd name="connsiteY1" fmla="*/ 0 h 564518"/>
              <a:gd name="connsiteX2" fmla="*/ 3943942 w 3943942"/>
              <a:gd name="connsiteY2" fmla="*/ 564518 h 564518"/>
              <a:gd name="connsiteX3" fmla="*/ 0 w 3943942"/>
              <a:gd name="connsiteY3" fmla="*/ 564518 h 564518"/>
              <a:gd name="connsiteX4" fmla="*/ 0 w 3943942"/>
              <a:gd name="connsiteY4" fmla="*/ 0 h 564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942" h="564518">
                <a:moveTo>
                  <a:pt x="0" y="0"/>
                </a:moveTo>
                <a:lnTo>
                  <a:pt x="3943942" y="0"/>
                </a:lnTo>
                <a:lnTo>
                  <a:pt x="3943942" y="564518"/>
                </a:lnTo>
                <a:lnTo>
                  <a:pt x="0" y="564518"/>
                </a:lnTo>
                <a:lnTo>
                  <a:pt x="0" y="0"/>
                </a:lnTo>
                <a:close/>
              </a:path>
            </a:pathLst>
          </a:custGeom>
          <a:solidFill>
            <a:schemeClr val="accent1"/>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97874" tIns="0" rIns="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السبب العقلانى</a:t>
            </a:r>
            <a:endParaRPr lang="ar-EG" sz="2400" b="1" kern="1200" dirty="0">
              <a:solidFill>
                <a:srgbClr val="FF0000"/>
              </a:solidFill>
            </a:endParaRPr>
          </a:p>
        </p:txBody>
      </p:sp>
      <p:sp>
        <p:nvSpPr>
          <p:cNvPr id="8" name="Freeform 7"/>
          <p:cNvSpPr/>
          <p:nvPr/>
        </p:nvSpPr>
        <p:spPr>
          <a:xfrm>
            <a:off x="947331" y="2341555"/>
            <a:ext cx="2811901" cy="3943942"/>
          </a:xfrm>
          <a:custGeom>
            <a:avLst/>
            <a:gdLst>
              <a:gd name="connsiteX0" fmla="*/ 0 w 2811901"/>
              <a:gd name="connsiteY0" fmla="*/ 0 h 3943942"/>
              <a:gd name="connsiteX1" fmla="*/ 2811901 w 2811901"/>
              <a:gd name="connsiteY1" fmla="*/ 0 h 3943942"/>
              <a:gd name="connsiteX2" fmla="*/ 2811901 w 2811901"/>
              <a:gd name="connsiteY2" fmla="*/ 3943942 h 3943942"/>
              <a:gd name="connsiteX3" fmla="*/ 0 w 2811901"/>
              <a:gd name="connsiteY3" fmla="*/ 3943942 h 3943942"/>
              <a:gd name="connsiteX4" fmla="*/ 0 w 2811901"/>
              <a:gd name="connsiteY4" fmla="*/ 0 h 39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1901" h="3943942">
                <a:moveTo>
                  <a:pt x="0" y="0"/>
                </a:moveTo>
                <a:lnTo>
                  <a:pt x="2811901" y="0"/>
                </a:lnTo>
                <a:lnTo>
                  <a:pt x="2811901" y="3943942"/>
                </a:lnTo>
                <a:lnTo>
                  <a:pt x="0" y="3943942"/>
                </a:lnTo>
                <a:lnTo>
                  <a:pt x="0" y="0"/>
                </a:lnTo>
                <a:close/>
              </a:path>
            </a:pathLst>
          </a:custGeom>
          <a:solidFill>
            <a:schemeClr val="accent1">
              <a:lumMod val="7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497874" rIns="170688" bIns="17068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ويشمل الاستمرارية والتوفير فى الاستعمال والتوفير لدى الشراء وسهولة الاستعمال والفعالية فى التشغيل والموثوقية.</a:t>
            </a:r>
            <a:endParaRPr lang="ar-EG" sz="2400" kern="1200" dirty="0"/>
          </a:p>
        </p:txBody>
      </p:sp>
      <p:sp>
        <p:nvSpPr>
          <p:cNvPr id="9" name="Rectangle 8"/>
          <p:cNvSpPr/>
          <p:nvPr/>
        </p:nvSpPr>
        <p:spPr>
          <a:xfrm>
            <a:off x="3194714" y="1596390"/>
            <a:ext cx="1129037" cy="1129037"/>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339517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down)">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anim calcmode="lin" valueType="num">
                                      <p:cBhvr>
                                        <p:cTn id="31" dur="1000" fill="hold"/>
                                        <p:tgtEl>
                                          <p:spTgt spid="8"/>
                                        </p:tgtEl>
                                        <p:attrNameLst>
                                          <p:attrName>ppt_x</p:attrName>
                                        </p:attrNameLst>
                                      </p:cBhvr>
                                      <p:tavLst>
                                        <p:tav tm="0">
                                          <p:val>
                                            <p:strVal val="#ppt_x"/>
                                          </p:val>
                                        </p:tav>
                                        <p:tav tm="100000">
                                          <p:val>
                                            <p:strVal val="#ppt_x"/>
                                          </p:val>
                                        </p:tav>
                                      </p:tavLst>
                                    </p:anim>
                                    <p:anim calcmode="lin" valueType="num">
                                      <p:cBhvr>
                                        <p:cTn id="3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147" y="2797057"/>
            <a:ext cx="8208912" cy="1134000"/>
          </a:xfrm>
          <a:prstGeom prst="rect">
            <a:avLst/>
          </a:prstGeom>
          <a:solidFill>
            <a:srgbClr val="92D050">
              <a:alpha val="90000"/>
            </a:srgb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899592" y="2132856"/>
            <a:ext cx="6970359" cy="1328400"/>
          </a:xfrm>
          <a:custGeom>
            <a:avLst/>
            <a:gdLst>
              <a:gd name="connsiteX0" fmla="*/ 0 w 6970359"/>
              <a:gd name="connsiteY0" fmla="*/ 221404 h 1328400"/>
              <a:gd name="connsiteX1" fmla="*/ 221404 w 6970359"/>
              <a:gd name="connsiteY1" fmla="*/ 0 h 1328400"/>
              <a:gd name="connsiteX2" fmla="*/ 6748955 w 6970359"/>
              <a:gd name="connsiteY2" fmla="*/ 0 h 1328400"/>
              <a:gd name="connsiteX3" fmla="*/ 6970359 w 6970359"/>
              <a:gd name="connsiteY3" fmla="*/ 221404 h 1328400"/>
              <a:gd name="connsiteX4" fmla="*/ 6970359 w 6970359"/>
              <a:gd name="connsiteY4" fmla="*/ 1106996 h 1328400"/>
              <a:gd name="connsiteX5" fmla="*/ 6748955 w 6970359"/>
              <a:gd name="connsiteY5" fmla="*/ 1328400 h 1328400"/>
              <a:gd name="connsiteX6" fmla="*/ 221404 w 6970359"/>
              <a:gd name="connsiteY6" fmla="*/ 1328400 h 1328400"/>
              <a:gd name="connsiteX7" fmla="*/ 0 w 6970359"/>
              <a:gd name="connsiteY7" fmla="*/ 1106996 h 1328400"/>
              <a:gd name="connsiteX8" fmla="*/ 0 w 6970359"/>
              <a:gd name="connsiteY8" fmla="*/ 221404 h 132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70359" h="1328400">
                <a:moveTo>
                  <a:pt x="0" y="221404"/>
                </a:moveTo>
                <a:cubicBezTo>
                  <a:pt x="0" y="99126"/>
                  <a:pt x="99126" y="0"/>
                  <a:pt x="221404" y="0"/>
                </a:cubicBezTo>
                <a:lnTo>
                  <a:pt x="6748955" y="0"/>
                </a:lnTo>
                <a:cubicBezTo>
                  <a:pt x="6871233" y="0"/>
                  <a:pt x="6970359" y="99126"/>
                  <a:pt x="6970359" y="221404"/>
                </a:cubicBezTo>
                <a:lnTo>
                  <a:pt x="6970359" y="1106996"/>
                </a:lnTo>
                <a:cubicBezTo>
                  <a:pt x="6970359" y="1229274"/>
                  <a:pt x="6871233" y="1328400"/>
                  <a:pt x="6748955" y="1328400"/>
                </a:cubicBezTo>
                <a:lnTo>
                  <a:pt x="221404" y="1328400"/>
                </a:lnTo>
                <a:cubicBezTo>
                  <a:pt x="99126" y="1328400"/>
                  <a:pt x="0" y="1229274"/>
                  <a:pt x="0" y="1106996"/>
                </a:cubicBezTo>
                <a:lnTo>
                  <a:pt x="0" y="221404"/>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82041" tIns="64847" rIns="282041" bIns="64847" numCol="1" spcCol="1270" anchor="ctr" anchorCtr="0">
            <a:noAutofit/>
          </a:bodyPr>
          <a:lstStyle/>
          <a:p>
            <a:pPr lvl="0" algn="ctr" defTabSz="1066800" rtl="1">
              <a:lnSpc>
                <a:spcPct val="90000"/>
              </a:lnSpc>
              <a:spcBef>
                <a:spcPct val="0"/>
              </a:spcBef>
              <a:spcAft>
                <a:spcPct val="35000"/>
              </a:spcAft>
            </a:pPr>
            <a:r>
              <a:rPr lang="ar-EG" sz="2400" kern="1200" dirty="0" smtClean="0"/>
              <a:t>عادة تكون الدوافع العقلانية هى التى توجه محاولة الفرد إلى تلبية حاجاتة الأساسية.</a:t>
            </a:r>
            <a:endParaRPr lang="ar-EG" sz="2400" kern="1200" dirty="0"/>
          </a:p>
        </p:txBody>
      </p:sp>
      <p:sp>
        <p:nvSpPr>
          <p:cNvPr id="6" name="Rectangle 5"/>
          <p:cNvSpPr/>
          <p:nvPr/>
        </p:nvSpPr>
        <p:spPr>
          <a:xfrm>
            <a:off x="489147" y="4838257"/>
            <a:ext cx="8208912" cy="1134000"/>
          </a:xfrm>
          <a:prstGeom prst="rect">
            <a:avLst/>
          </a:prstGeom>
          <a:solidFill>
            <a:srgbClr val="B7ECFF">
              <a:alpha val="89804"/>
            </a:srgb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899592" y="4174057"/>
            <a:ext cx="6970359" cy="1328400"/>
          </a:xfrm>
          <a:custGeom>
            <a:avLst/>
            <a:gdLst>
              <a:gd name="connsiteX0" fmla="*/ 0 w 6970359"/>
              <a:gd name="connsiteY0" fmla="*/ 221404 h 1328400"/>
              <a:gd name="connsiteX1" fmla="*/ 221404 w 6970359"/>
              <a:gd name="connsiteY1" fmla="*/ 0 h 1328400"/>
              <a:gd name="connsiteX2" fmla="*/ 6748955 w 6970359"/>
              <a:gd name="connsiteY2" fmla="*/ 0 h 1328400"/>
              <a:gd name="connsiteX3" fmla="*/ 6970359 w 6970359"/>
              <a:gd name="connsiteY3" fmla="*/ 221404 h 1328400"/>
              <a:gd name="connsiteX4" fmla="*/ 6970359 w 6970359"/>
              <a:gd name="connsiteY4" fmla="*/ 1106996 h 1328400"/>
              <a:gd name="connsiteX5" fmla="*/ 6748955 w 6970359"/>
              <a:gd name="connsiteY5" fmla="*/ 1328400 h 1328400"/>
              <a:gd name="connsiteX6" fmla="*/ 221404 w 6970359"/>
              <a:gd name="connsiteY6" fmla="*/ 1328400 h 1328400"/>
              <a:gd name="connsiteX7" fmla="*/ 0 w 6970359"/>
              <a:gd name="connsiteY7" fmla="*/ 1106996 h 1328400"/>
              <a:gd name="connsiteX8" fmla="*/ 0 w 6970359"/>
              <a:gd name="connsiteY8" fmla="*/ 221404 h 132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70359" h="1328400">
                <a:moveTo>
                  <a:pt x="0" y="221404"/>
                </a:moveTo>
                <a:cubicBezTo>
                  <a:pt x="0" y="99126"/>
                  <a:pt x="99126" y="0"/>
                  <a:pt x="221404" y="0"/>
                </a:cubicBezTo>
                <a:lnTo>
                  <a:pt x="6748955" y="0"/>
                </a:lnTo>
                <a:cubicBezTo>
                  <a:pt x="6871233" y="0"/>
                  <a:pt x="6970359" y="99126"/>
                  <a:pt x="6970359" y="221404"/>
                </a:cubicBezTo>
                <a:lnTo>
                  <a:pt x="6970359" y="1106996"/>
                </a:lnTo>
                <a:cubicBezTo>
                  <a:pt x="6970359" y="1229274"/>
                  <a:pt x="6871233" y="1328400"/>
                  <a:pt x="6748955" y="1328400"/>
                </a:cubicBezTo>
                <a:lnTo>
                  <a:pt x="221404" y="1328400"/>
                </a:lnTo>
                <a:cubicBezTo>
                  <a:pt x="99126" y="1328400"/>
                  <a:pt x="0" y="1229274"/>
                  <a:pt x="0" y="1106996"/>
                </a:cubicBezTo>
                <a:lnTo>
                  <a:pt x="0" y="221404"/>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82041" tIns="64847" rIns="282041" bIns="64847" numCol="1" spcCol="1270" anchor="ctr" anchorCtr="0">
            <a:noAutofit/>
          </a:bodyPr>
          <a:lstStyle/>
          <a:p>
            <a:pPr lvl="0" algn="ctr" defTabSz="1066800" rtl="1">
              <a:lnSpc>
                <a:spcPct val="90000"/>
              </a:lnSpc>
              <a:spcBef>
                <a:spcPct val="0"/>
              </a:spcBef>
              <a:spcAft>
                <a:spcPct val="35000"/>
              </a:spcAft>
            </a:pPr>
            <a:r>
              <a:rPr lang="ar-EG" sz="2400" kern="1200" dirty="0" smtClean="0"/>
              <a:t>لا يقر الكثير من الزبائن بأنهم يشترون المنتجات والخدمات لإرضاء حاجاتهم العاطفية غير أن أغلب علماء النفس يعتقدون أن التباهى بالمظهر الخارجى هو بحد ذاتة دافع عاطفى للشراء . </a:t>
            </a:r>
            <a:endParaRPr lang="ar-EG" sz="2400" kern="1200" dirty="0"/>
          </a:p>
        </p:txBody>
      </p:sp>
      <p:pic>
        <p:nvPicPr>
          <p:cNvPr id="3076" name="Picture 4" descr="http://img.gawkerassets.com/img/18d3fninui4nnjpg/original.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539881" y="695218"/>
            <a:ext cx="1440160" cy="1476164"/>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99252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608094" y="2434719"/>
            <a:ext cx="3185901" cy="1714359"/>
          </a:xfrm>
          <a:custGeom>
            <a:avLst/>
            <a:gdLst>
              <a:gd name="connsiteX0" fmla="*/ 0 w 3185901"/>
              <a:gd name="connsiteY0" fmla="*/ 0 h 1714359"/>
              <a:gd name="connsiteX1" fmla="*/ 3185901 w 3185901"/>
              <a:gd name="connsiteY1" fmla="*/ 0 h 1714359"/>
              <a:gd name="connsiteX2" fmla="*/ 3185901 w 3185901"/>
              <a:gd name="connsiteY2" fmla="*/ 1714359 h 1714359"/>
              <a:gd name="connsiteX3" fmla="*/ 0 w 3185901"/>
              <a:gd name="connsiteY3" fmla="*/ 1714359 h 1714359"/>
              <a:gd name="connsiteX4" fmla="*/ 0 w 3185901"/>
              <a:gd name="connsiteY4" fmla="*/ 0 h 1714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5901" h="1714359">
                <a:moveTo>
                  <a:pt x="0" y="0"/>
                </a:moveTo>
                <a:lnTo>
                  <a:pt x="3185901" y="0"/>
                </a:lnTo>
                <a:lnTo>
                  <a:pt x="3185901" y="1714359"/>
                </a:lnTo>
                <a:lnTo>
                  <a:pt x="0" y="1714359"/>
                </a:lnTo>
                <a:lnTo>
                  <a:pt x="0" y="0"/>
                </a:lnTo>
                <a:close/>
              </a:path>
            </a:pathLst>
          </a:custGeom>
          <a:solidFill>
            <a:srgbClr val="FFCCFF"/>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0480" tIns="30480" rIns="30480" bIns="3048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ولكى يتمكن أصحاب المؤسسات من تسويق منتج أو خدمة مابشكل ناجح عليهم أن يكونوا واعين للأسباب التى تدفع الزبائن إلى شراء أى منهما. </a:t>
            </a:r>
            <a:endParaRPr lang="ar-EG" sz="2400" kern="1200" dirty="0">
              <a:solidFill>
                <a:srgbClr val="002060"/>
              </a:solidFill>
            </a:endParaRPr>
          </a:p>
        </p:txBody>
      </p:sp>
      <p:sp>
        <p:nvSpPr>
          <p:cNvPr id="5" name="Oval 4"/>
          <p:cNvSpPr/>
          <p:nvPr/>
        </p:nvSpPr>
        <p:spPr>
          <a:xfrm>
            <a:off x="584474" y="2200668"/>
            <a:ext cx="253423" cy="253423"/>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Oval 5"/>
          <p:cNvSpPr/>
          <p:nvPr/>
        </p:nvSpPr>
        <p:spPr>
          <a:xfrm>
            <a:off x="761871" y="1845875"/>
            <a:ext cx="253423" cy="253423"/>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Oval 6"/>
          <p:cNvSpPr/>
          <p:nvPr/>
        </p:nvSpPr>
        <p:spPr>
          <a:xfrm>
            <a:off x="1187624" y="1916833"/>
            <a:ext cx="398237" cy="398237"/>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Oval 7"/>
          <p:cNvSpPr/>
          <p:nvPr/>
        </p:nvSpPr>
        <p:spPr>
          <a:xfrm>
            <a:off x="1542416" y="1526560"/>
            <a:ext cx="253423" cy="253423"/>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Oval 8"/>
          <p:cNvSpPr/>
          <p:nvPr/>
        </p:nvSpPr>
        <p:spPr>
          <a:xfrm>
            <a:off x="2023648" y="1631610"/>
            <a:ext cx="253423" cy="253423"/>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0" name="Oval 9"/>
          <p:cNvSpPr/>
          <p:nvPr/>
        </p:nvSpPr>
        <p:spPr>
          <a:xfrm>
            <a:off x="2571318" y="1632999"/>
            <a:ext cx="253423" cy="253423"/>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Oval 10"/>
          <p:cNvSpPr/>
          <p:nvPr/>
        </p:nvSpPr>
        <p:spPr>
          <a:xfrm>
            <a:off x="2926112" y="1810395"/>
            <a:ext cx="398237" cy="398237"/>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Oval 11"/>
          <p:cNvSpPr/>
          <p:nvPr/>
        </p:nvSpPr>
        <p:spPr>
          <a:xfrm>
            <a:off x="3422823" y="2200668"/>
            <a:ext cx="253423" cy="253423"/>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3" name="Oval 12"/>
          <p:cNvSpPr/>
          <p:nvPr/>
        </p:nvSpPr>
        <p:spPr>
          <a:xfrm>
            <a:off x="3779912" y="2348881"/>
            <a:ext cx="253423" cy="253423"/>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Oval 13"/>
          <p:cNvSpPr/>
          <p:nvPr/>
        </p:nvSpPr>
        <p:spPr>
          <a:xfrm>
            <a:off x="1887707" y="1525850"/>
            <a:ext cx="651661" cy="651661"/>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5" name="Oval 14"/>
          <p:cNvSpPr/>
          <p:nvPr/>
        </p:nvSpPr>
        <p:spPr>
          <a:xfrm>
            <a:off x="395536" y="3758808"/>
            <a:ext cx="253423" cy="253423"/>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 name="Oval 15"/>
          <p:cNvSpPr/>
          <p:nvPr/>
        </p:nvSpPr>
        <p:spPr>
          <a:xfrm>
            <a:off x="546045" y="4078121"/>
            <a:ext cx="398237" cy="398237"/>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7" name="Oval 16"/>
          <p:cNvSpPr/>
          <p:nvPr/>
        </p:nvSpPr>
        <p:spPr>
          <a:xfrm>
            <a:off x="1078229" y="4361956"/>
            <a:ext cx="579254" cy="579254"/>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8" name="Oval 17"/>
          <p:cNvSpPr/>
          <p:nvPr/>
        </p:nvSpPr>
        <p:spPr>
          <a:xfrm>
            <a:off x="1823299" y="4823189"/>
            <a:ext cx="253423" cy="253423"/>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9" name="Oval 18"/>
          <p:cNvSpPr/>
          <p:nvPr/>
        </p:nvSpPr>
        <p:spPr>
          <a:xfrm>
            <a:off x="1965219" y="4361956"/>
            <a:ext cx="398237" cy="398237"/>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0" name="Oval 19"/>
          <p:cNvSpPr/>
          <p:nvPr/>
        </p:nvSpPr>
        <p:spPr>
          <a:xfrm>
            <a:off x="2320010" y="4858668"/>
            <a:ext cx="253423" cy="253423"/>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1" name="Oval 20"/>
          <p:cNvSpPr/>
          <p:nvPr/>
        </p:nvSpPr>
        <p:spPr>
          <a:xfrm>
            <a:off x="2639321" y="4290998"/>
            <a:ext cx="579254" cy="579254"/>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2" name="Oval 21"/>
          <p:cNvSpPr/>
          <p:nvPr/>
        </p:nvSpPr>
        <p:spPr>
          <a:xfrm>
            <a:off x="3419873" y="4149080"/>
            <a:ext cx="398237" cy="398237"/>
          </a:xfrm>
          <a:prstGeom prst="ellipse">
            <a:avLst/>
          </a:pr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3" name="Chevron 22"/>
          <p:cNvSpPr/>
          <p:nvPr/>
        </p:nvSpPr>
        <p:spPr>
          <a:xfrm rot="10560671">
            <a:off x="3912019" y="2163210"/>
            <a:ext cx="1169567" cy="2232831"/>
          </a:xfrm>
          <a:prstGeom prst="chevron">
            <a:avLst>
              <a:gd name="adj" fmla="val 62310"/>
            </a:avLst>
          </a:prstGeom>
          <a:solidFill>
            <a:schemeClr val="accent6">
              <a:lumMod val="40000"/>
              <a:lumOff val="6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24" name="Chevron 23"/>
          <p:cNvSpPr/>
          <p:nvPr/>
        </p:nvSpPr>
        <p:spPr>
          <a:xfrm rot="10800000">
            <a:off x="4868938" y="2163210"/>
            <a:ext cx="1169567" cy="2232831"/>
          </a:xfrm>
          <a:prstGeom prst="chevron">
            <a:avLst>
              <a:gd name="adj" fmla="val 62310"/>
            </a:avLst>
          </a:prstGeom>
          <a:solidFill>
            <a:srgbClr val="FFCCFF"/>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25" name="Freeform 24"/>
          <p:cNvSpPr/>
          <p:nvPr/>
        </p:nvSpPr>
        <p:spPr>
          <a:xfrm>
            <a:off x="6166095" y="1978684"/>
            <a:ext cx="2711269" cy="2711269"/>
          </a:xfrm>
          <a:custGeom>
            <a:avLst/>
            <a:gdLst>
              <a:gd name="connsiteX0" fmla="*/ 0 w 2711269"/>
              <a:gd name="connsiteY0" fmla="*/ 1355635 h 2711269"/>
              <a:gd name="connsiteX1" fmla="*/ 1355635 w 2711269"/>
              <a:gd name="connsiteY1" fmla="*/ 0 h 2711269"/>
              <a:gd name="connsiteX2" fmla="*/ 2711270 w 2711269"/>
              <a:gd name="connsiteY2" fmla="*/ 1355635 h 2711269"/>
              <a:gd name="connsiteX3" fmla="*/ 1355635 w 2711269"/>
              <a:gd name="connsiteY3" fmla="*/ 2711270 h 2711269"/>
              <a:gd name="connsiteX4" fmla="*/ 0 w 2711269"/>
              <a:gd name="connsiteY4" fmla="*/ 1355635 h 2711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269" h="2711269">
                <a:moveTo>
                  <a:pt x="0" y="1355635"/>
                </a:moveTo>
                <a:cubicBezTo>
                  <a:pt x="0" y="606938"/>
                  <a:pt x="606938" y="0"/>
                  <a:pt x="1355635" y="0"/>
                </a:cubicBezTo>
                <a:cubicBezTo>
                  <a:pt x="2104332" y="0"/>
                  <a:pt x="2711270" y="606938"/>
                  <a:pt x="2711270" y="1355635"/>
                </a:cubicBezTo>
                <a:cubicBezTo>
                  <a:pt x="2711270" y="2104332"/>
                  <a:pt x="2104332" y="2711270"/>
                  <a:pt x="1355635" y="2711270"/>
                </a:cubicBezTo>
                <a:cubicBezTo>
                  <a:pt x="606938" y="2711270"/>
                  <a:pt x="0" y="2104332"/>
                  <a:pt x="0" y="1355635"/>
                </a:cubicBez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97056" tIns="397056" rIns="397056" bIns="397056" numCol="1" spcCol="1270" anchor="ctr" anchorCtr="0">
            <a:noAutofit/>
          </a:bodyPr>
          <a:lstStyle/>
          <a:p>
            <a:pPr lvl="0" algn="ctr" defTabSz="1244600" rtl="1">
              <a:lnSpc>
                <a:spcPct val="90000"/>
              </a:lnSpc>
              <a:spcBef>
                <a:spcPct val="0"/>
              </a:spcBef>
              <a:spcAft>
                <a:spcPct val="35000"/>
              </a:spcAft>
            </a:pPr>
            <a:r>
              <a:rPr lang="ar-EG" sz="2800" b="1" kern="1200" dirty="0" smtClean="0"/>
              <a:t>لذلك</a:t>
            </a:r>
            <a:endParaRPr lang="ar-EG" sz="2800" b="1" kern="1200" dirty="0"/>
          </a:p>
        </p:txBody>
      </p:sp>
    </p:spTree>
    <p:extLst>
      <p:ext uri="{BB962C8B-B14F-4D97-AF65-F5344CB8AC3E}">
        <p14:creationId xmlns:p14="http://schemas.microsoft.com/office/powerpoint/2010/main" val="1466947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circle(in)">
                                      <p:cBhvr>
                                        <p:cTn id="7" dur="20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fltVal val="0"/>
                                          </p:val>
                                        </p:tav>
                                        <p:tav tm="100000">
                                          <p:val>
                                            <p:strVal val="#ppt_h"/>
                                          </p:val>
                                        </p:tav>
                                      </p:tavLst>
                                    </p:anim>
                                    <p:anim calcmode="lin" valueType="num">
                                      <p:cBhvr>
                                        <p:cTn id="14" dur="1000" fill="hold"/>
                                        <p:tgtEl>
                                          <p:spTgt spid="4"/>
                                        </p:tgtEl>
                                        <p:attrNameLst>
                                          <p:attrName>style.rotation</p:attrName>
                                        </p:attrNameLst>
                                      </p:cBhvr>
                                      <p:tavLst>
                                        <p:tav tm="0">
                                          <p:val>
                                            <p:fltVal val="90"/>
                                          </p:val>
                                        </p:tav>
                                        <p:tav tm="100000">
                                          <p:val>
                                            <p:fltVal val="0"/>
                                          </p:val>
                                        </p:tav>
                                      </p:tavLst>
                                    </p:anim>
                                    <p:animEffect transition="in" filter="fade">
                                      <p:cBhvr>
                                        <p:cTn id="15" dur="1000"/>
                                        <p:tgtEl>
                                          <p:spTgt spid="4"/>
                                        </p:tgtEl>
                                      </p:cBhvr>
                                    </p:animEffect>
                                  </p:childTnLst>
                                </p:cTn>
                              </p:par>
                              <p:par>
                                <p:cTn id="16" presetID="31" presetClass="entr" presetSubtype="0"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1000" fill="hold"/>
                                        <p:tgtEl>
                                          <p:spTgt spid="5"/>
                                        </p:tgtEl>
                                        <p:attrNameLst>
                                          <p:attrName>ppt_w</p:attrName>
                                        </p:attrNameLst>
                                      </p:cBhvr>
                                      <p:tavLst>
                                        <p:tav tm="0">
                                          <p:val>
                                            <p:fltVal val="0"/>
                                          </p:val>
                                        </p:tav>
                                        <p:tav tm="100000">
                                          <p:val>
                                            <p:strVal val="#ppt_w"/>
                                          </p:val>
                                        </p:tav>
                                      </p:tavLst>
                                    </p:anim>
                                    <p:anim calcmode="lin" valueType="num">
                                      <p:cBhvr>
                                        <p:cTn id="19" dur="1000" fill="hold"/>
                                        <p:tgtEl>
                                          <p:spTgt spid="5"/>
                                        </p:tgtEl>
                                        <p:attrNameLst>
                                          <p:attrName>ppt_h</p:attrName>
                                        </p:attrNameLst>
                                      </p:cBhvr>
                                      <p:tavLst>
                                        <p:tav tm="0">
                                          <p:val>
                                            <p:fltVal val="0"/>
                                          </p:val>
                                        </p:tav>
                                        <p:tav tm="100000">
                                          <p:val>
                                            <p:strVal val="#ppt_h"/>
                                          </p:val>
                                        </p:tav>
                                      </p:tavLst>
                                    </p:anim>
                                    <p:anim calcmode="lin" valueType="num">
                                      <p:cBhvr>
                                        <p:cTn id="20" dur="1000" fill="hold"/>
                                        <p:tgtEl>
                                          <p:spTgt spid="5"/>
                                        </p:tgtEl>
                                        <p:attrNameLst>
                                          <p:attrName>style.rotation</p:attrName>
                                        </p:attrNameLst>
                                      </p:cBhvr>
                                      <p:tavLst>
                                        <p:tav tm="0">
                                          <p:val>
                                            <p:fltVal val="90"/>
                                          </p:val>
                                        </p:tav>
                                        <p:tav tm="100000">
                                          <p:val>
                                            <p:fltVal val="0"/>
                                          </p:val>
                                        </p:tav>
                                      </p:tavLst>
                                    </p:anim>
                                    <p:animEffect transition="in" filter="fade">
                                      <p:cBhvr>
                                        <p:cTn id="21" dur="1000"/>
                                        <p:tgtEl>
                                          <p:spTgt spid="5"/>
                                        </p:tgtEl>
                                      </p:cBhvr>
                                    </p:animEffect>
                                  </p:childTnLst>
                                </p:cTn>
                              </p:par>
                              <p:par>
                                <p:cTn id="22" presetID="31"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fltVal val="0"/>
                                          </p:val>
                                        </p:tav>
                                        <p:tav tm="100000">
                                          <p:val>
                                            <p:strVal val="#ppt_w"/>
                                          </p:val>
                                        </p:tav>
                                      </p:tavLst>
                                    </p:anim>
                                    <p:anim calcmode="lin" valueType="num">
                                      <p:cBhvr>
                                        <p:cTn id="25" dur="1000" fill="hold"/>
                                        <p:tgtEl>
                                          <p:spTgt spid="6"/>
                                        </p:tgtEl>
                                        <p:attrNameLst>
                                          <p:attrName>ppt_h</p:attrName>
                                        </p:attrNameLst>
                                      </p:cBhvr>
                                      <p:tavLst>
                                        <p:tav tm="0">
                                          <p:val>
                                            <p:fltVal val="0"/>
                                          </p:val>
                                        </p:tav>
                                        <p:tav tm="100000">
                                          <p:val>
                                            <p:strVal val="#ppt_h"/>
                                          </p:val>
                                        </p:tav>
                                      </p:tavLst>
                                    </p:anim>
                                    <p:anim calcmode="lin" valueType="num">
                                      <p:cBhvr>
                                        <p:cTn id="26" dur="1000" fill="hold"/>
                                        <p:tgtEl>
                                          <p:spTgt spid="6"/>
                                        </p:tgtEl>
                                        <p:attrNameLst>
                                          <p:attrName>style.rotation</p:attrName>
                                        </p:attrNameLst>
                                      </p:cBhvr>
                                      <p:tavLst>
                                        <p:tav tm="0">
                                          <p:val>
                                            <p:fltVal val="90"/>
                                          </p:val>
                                        </p:tav>
                                        <p:tav tm="100000">
                                          <p:val>
                                            <p:fltVal val="0"/>
                                          </p:val>
                                        </p:tav>
                                      </p:tavLst>
                                    </p:anim>
                                    <p:animEffect transition="in" filter="fade">
                                      <p:cBhvr>
                                        <p:cTn id="27" dur="1000"/>
                                        <p:tgtEl>
                                          <p:spTgt spid="6"/>
                                        </p:tgtEl>
                                      </p:cBhvr>
                                    </p:animEffect>
                                  </p:childTnLst>
                                </p:cTn>
                              </p:par>
                              <p:par>
                                <p:cTn id="28" presetID="31" presetClass="entr" presetSubtype="0" fill="hold" nodeType="with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1000" fill="hold"/>
                                        <p:tgtEl>
                                          <p:spTgt spid="7"/>
                                        </p:tgtEl>
                                        <p:attrNameLst>
                                          <p:attrName>ppt_w</p:attrName>
                                        </p:attrNameLst>
                                      </p:cBhvr>
                                      <p:tavLst>
                                        <p:tav tm="0">
                                          <p:val>
                                            <p:fltVal val="0"/>
                                          </p:val>
                                        </p:tav>
                                        <p:tav tm="100000">
                                          <p:val>
                                            <p:strVal val="#ppt_w"/>
                                          </p:val>
                                        </p:tav>
                                      </p:tavLst>
                                    </p:anim>
                                    <p:anim calcmode="lin" valueType="num">
                                      <p:cBhvr>
                                        <p:cTn id="31" dur="1000" fill="hold"/>
                                        <p:tgtEl>
                                          <p:spTgt spid="7"/>
                                        </p:tgtEl>
                                        <p:attrNameLst>
                                          <p:attrName>ppt_h</p:attrName>
                                        </p:attrNameLst>
                                      </p:cBhvr>
                                      <p:tavLst>
                                        <p:tav tm="0">
                                          <p:val>
                                            <p:fltVal val="0"/>
                                          </p:val>
                                        </p:tav>
                                        <p:tav tm="100000">
                                          <p:val>
                                            <p:strVal val="#ppt_h"/>
                                          </p:val>
                                        </p:tav>
                                      </p:tavLst>
                                    </p:anim>
                                    <p:anim calcmode="lin" valueType="num">
                                      <p:cBhvr>
                                        <p:cTn id="32" dur="1000" fill="hold"/>
                                        <p:tgtEl>
                                          <p:spTgt spid="7"/>
                                        </p:tgtEl>
                                        <p:attrNameLst>
                                          <p:attrName>style.rotation</p:attrName>
                                        </p:attrNameLst>
                                      </p:cBhvr>
                                      <p:tavLst>
                                        <p:tav tm="0">
                                          <p:val>
                                            <p:fltVal val="90"/>
                                          </p:val>
                                        </p:tav>
                                        <p:tav tm="100000">
                                          <p:val>
                                            <p:fltVal val="0"/>
                                          </p:val>
                                        </p:tav>
                                      </p:tavLst>
                                    </p:anim>
                                    <p:animEffect transition="in" filter="fade">
                                      <p:cBhvr>
                                        <p:cTn id="33" dur="1000"/>
                                        <p:tgtEl>
                                          <p:spTgt spid="7"/>
                                        </p:tgtEl>
                                      </p:cBhvr>
                                    </p:animEffect>
                                  </p:childTnLst>
                                </p:cTn>
                              </p:par>
                              <p:par>
                                <p:cTn id="34" presetID="31" presetClass="entr" presetSubtype="0" fill="hold" nodeType="with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p:cTn id="36" dur="1000" fill="hold"/>
                                        <p:tgtEl>
                                          <p:spTgt spid="8"/>
                                        </p:tgtEl>
                                        <p:attrNameLst>
                                          <p:attrName>ppt_w</p:attrName>
                                        </p:attrNameLst>
                                      </p:cBhvr>
                                      <p:tavLst>
                                        <p:tav tm="0">
                                          <p:val>
                                            <p:fltVal val="0"/>
                                          </p:val>
                                        </p:tav>
                                        <p:tav tm="100000">
                                          <p:val>
                                            <p:strVal val="#ppt_w"/>
                                          </p:val>
                                        </p:tav>
                                      </p:tavLst>
                                    </p:anim>
                                    <p:anim calcmode="lin" valueType="num">
                                      <p:cBhvr>
                                        <p:cTn id="37" dur="1000" fill="hold"/>
                                        <p:tgtEl>
                                          <p:spTgt spid="8"/>
                                        </p:tgtEl>
                                        <p:attrNameLst>
                                          <p:attrName>ppt_h</p:attrName>
                                        </p:attrNameLst>
                                      </p:cBhvr>
                                      <p:tavLst>
                                        <p:tav tm="0">
                                          <p:val>
                                            <p:fltVal val="0"/>
                                          </p:val>
                                        </p:tav>
                                        <p:tav tm="100000">
                                          <p:val>
                                            <p:strVal val="#ppt_h"/>
                                          </p:val>
                                        </p:tav>
                                      </p:tavLst>
                                    </p:anim>
                                    <p:anim calcmode="lin" valueType="num">
                                      <p:cBhvr>
                                        <p:cTn id="38" dur="1000" fill="hold"/>
                                        <p:tgtEl>
                                          <p:spTgt spid="8"/>
                                        </p:tgtEl>
                                        <p:attrNameLst>
                                          <p:attrName>style.rotation</p:attrName>
                                        </p:attrNameLst>
                                      </p:cBhvr>
                                      <p:tavLst>
                                        <p:tav tm="0">
                                          <p:val>
                                            <p:fltVal val="90"/>
                                          </p:val>
                                        </p:tav>
                                        <p:tav tm="100000">
                                          <p:val>
                                            <p:fltVal val="0"/>
                                          </p:val>
                                        </p:tav>
                                      </p:tavLst>
                                    </p:anim>
                                    <p:animEffect transition="in" filter="fade">
                                      <p:cBhvr>
                                        <p:cTn id="39" dur="1000"/>
                                        <p:tgtEl>
                                          <p:spTgt spid="8"/>
                                        </p:tgtEl>
                                      </p:cBhvr>
                                    </p:animEffect>
                                  </p:childTnLst>
                                </p:cTn>
                              </p:par>
                              <p:par>
                                <p:cTn id="40" presetID="31" presetClass="entr" presetSubtype="0" fill="hold" nodeType="with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1000" fill="hold"/>
                                        <p:tgtEl>
                                          <p:spTgt spid="9"/>
                                        </p:tgtEl>
                                        <p:attrNameLst>
                                          <p:attrName>ppt_w</p:attrName>
                                        </p:attrNameLst>
                                      </p:cBhvr>
                                      <p:tavLst>
                                        <p:tav tm="0">
                                          <p:val>
                                            <p:fltVal val="0"/>
                                          </p:val>
                                        </p:tav>
                                        <p:tav tm="100000">
                                          <p:val>
                                            <p:strVal val="#ppt_w"/>
                                          </p:val>
                                        </p:tav>
                                      </p:tavLst>
                                    </p:anim>
                                    <p:anim calcmode="lin" valueType="num">
                                      <p:cBhvr>
                                        <p:cTn id="43" dur="1000" fill="hold"/>
                                        <p:tgtEl>
                                          <p:spTgt spid="9"/>
                                        </p:tgtEl>
                                        <p:attrNameLst>
                                          <p:attrName>ppt_h</p:attrName>
                                        </p:attrNameLst>
                                      </p:cBhvr>
                                      <p:tavLst>
                                        <p:tav tm="0">
                                          <p:val>
                                            <p:fltVal val="0"/>
                                          </p:val>
                                        </p:tav>
                                        <p:tav tm="100000">
                                          <p:val>
                                            <p:strVal val="#ppt_h"/>
                                          </p:val>
                                        </p:tav>
                                      </p:tavLst>
                                    </p:anim>
                                    <p:anim calcmode="lin" valueType="num">
                                      <p:cBhvr>
                                        <p:cTn id="44" dur="1000" fill="hold"/>
                                        <p:tgtEl>
                                          <p:spTgt spid="9"/>
                                        </p:tgtEl>
                                        <p:attrNameLst>
                                          <p:attrName>style.rotation</p:attrName>
                                        </p:attrNameLst>
                                      </p:cBhvr>
                                      <p:tavLst>
                                        <p:tav tm="0">
                                          <p:val>
                                            <p:fltVal val="90"/>
                                          </p:val>
                                        </p:tav>
                                        <p:tav tm="100000">
                                          <p:val>
                                            <p:fltVal val="0"/>
                                          </p:val>
                                        </p:tav>
                                      </p:tavLst>
                                    </p:anim>
                                    <p:animEffect transition="in" filter="fade">
                                      <p:cBhvr>
                                        <p:cTn id="45" dur="1000"/>
                                        <p:tgtEl>
                                          <p:spTgt spid="9"/>
                                        </p:tgtEl>
                                      </p:cBhvr>
                                    </p:animEffect>
                                  </p:childTnLst>
                                </p:cTn>
                              </p:par>
                              <p:par>
                                <p:cTn id="46" presetID="31" presetClass="entr" presetSubtype="0" fill="hold" nodeType="with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par>
                                <p:cTn id="52" presetID="31" presetClass="entr" presetSubtype="0" fill="hold" nodeType="with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1000" fill="hold"/>
                                        <p:tgtEl>
                                          <p:spTgt spid="11"/>
                                        </p:tgtEl>
                                        <p:attrNameLst>
                                          <p:attrName>ppt_w</p:attrName>
                                        </p:attrNameLst>
                                      </p:cBhvr>
                                      <p:tavLst>
                                        <p:tav tm="0">
                                          <p:val>
                                            <p:fltVal val="0"/>
                                          </p:val>
                                        </p:tav>
                                        <p:tav tm="100000">
                                          <p:val>
                                            <p:strVal val="#ppt_w"/>
                                          </p:val>
                                        </p:tav>
                                      </p:tavLst>
                                    </p:anim>
                                    <p:anim calcmode="lin" valueType="num">
                                      <p:cBhvr>
                                        <p:cTn id="55" dur="1000" fill="hold"/>
                                        <p:tgtEl>
                                          <p:spTgt spid="11"/>
                                        </p:tgtEl>
                                        <p:attrNameLst>
                                          <p:attrName>ppt_h</p:attrName>
                                        </p:attrNameLst>
                                      </p:cBhvr>
                                      <p:tavLst>
                                        <p:tav tm="0">
                                          <p:val>
                                            <p:fltVal val="0"/>
                                          </p:val>
                                        </p:tav>
                                        <p:tav tm="100000">
                                          <p:val>
                                            <p:strVal val="#ppt_h"/>
                                          </p:val>
                                        </p:tav>
                                      </p:tavLst>
                                    </p:anim>
                                    <p:anim calcmode="lin" valueType="num">
                                      <p:cBhvr>
                                        <p:cTn id="56" dur="1000" fill="hold"/>
                                        <p:tgtEl>
                                          <p:spTgt spid="11"/>
                                        </p:tgtEl>
                                        <p:attrNameLst>
                                          <p:attrName>style.rotation</p:attrName>
                                        </p:attrNameLst>
                                      </p:cBhvr>
                                      <p:tavLst>
                                        <p:tav tm="0">
                                          <p:val>
                                            <p:fltVal val="90"/>
                                          </p:val>
                                        </p:tav>
                                        <p:tav tm="100000">
                                          <p:val>
                                            <p:fltVal val="0"/>
                                          </p:val>
                                        </p:tav>
                                      </p:tavLst>
                                    </p:anim>
                                    <p:animEffect transition="in" filter="fade">
                                      <p:cBhvr>
                                        <p:cTn id="57" dur="1000"/>
                                        <p:tgtEl>
                                          <p:spTgt spid="11"/>
                                        </p:tgtEl>
                                      </p:cBhvr>
                                    </p:animEffect>
                                  </p:childTnLst>
                                </p:cTn>
                              </p:par>
                              <p:par>
                                <p:cTn id="58" presetID="31" presetClass="entr" presetSubtype="0" fill="hold" nodeType="with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1000" fill="hold"/>
                                        <p:tgtEl>
                                          <p:spTgt spid="12"/>
                                        </p:tgtEl>
                                        <p:attrNameLst>
                                          <p:attrName>ppt_w</p:attrName>
                                        </p:attrNameLst>
                                      </p:cBhvr>
                                      <p:tavLst>
                                        <p:tav tm="0">
                                          <p:val>
                                            <p:fltVal val="0"/>
                                          </p:val>
                                        </p:tav>
                                        <p:tav tm="100000">
                                          <p:val>
                                            <p:strVal val="#ppt_w"/>
                                          </p:val>
                                        </p:tav>
                                      </p:tavLst>
                                    </p:anim>
                                    <p:anim calcmode="lin" valueType="num">
                                      <p:cBhvr>
                                        <p:cTn id="61" dur="1000" fill="hold"/>
                                        <p:tgtEl>
                                          <p:spTgt spid="12"/>
                                        </p:tgtEl>
                                        <p:attrNameLst>
                                          <p:attrName>ppt_h</p:attrName>
                                        </p:attrNameLst>
                                      </p:cBhvr>
                                      <p:tavLst>
                                        <p:tav tm="0">
                                          <p:val>
                                            <p:fltVal val="0"/>
                                          </p:val>
                                        </p:tav>
                                        <p:tav tm="100000">
                                          <p:val>
                                            <p:strVal val="#ppt_h"/>
                                          </p:val>
                                        </p:tav>
                                      </p:tavLst>
                                    </p:anim>
                                    <p:anim calcmode="lin" valueType="num">
                                      <p:cBhvr>
                                        <p:cTn id="62" dur="1000" fill="hold"/>
                                        <p:tgtEl>
                                          <p:spTgt spid="12"/>
                                        </p:tgtEl>
                                        <p:attrNameLst>
                                          <p:attrName>style.rotation</p:attrName>
                                        </p:attrNameLst>
                                      </p:cBhvr>
                                      <p:tavLst>
                                        <p:tav tm="0">
                                          <p:val>
                                            <p:fltVal val="90"/>
                                          </p:val>
                                        </p:tav>
                                        <p:tav tm="100000">
                                          <p:val>
                                            <p:fltVal val="0"/>
                                          </p:val>
                                        </p:tav>
                                      </p:tavLst>
                                    </p:anim>
                                    <p:animEffect transition="in" filter="fade">
                                      <p:cBhvr>
                                        <p:cTn id="63" dur="1000"/>
                                        <p:tgtEl>
                                          <p:spTgt spid="12"/>
                                        </p:tgtEl>
                                      </p:cBhvr>
                                    </p:animEffect>
                                  </p:childTnLst>
                                </p:cTn>
                              </p:par>
                              <p:par>
                                <p:cTn id="64" presetID="31" presetClass="entr" presetSubtype="0" fill="hold" nodeType="with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1000" fill="hold"/>
                                        <p:tgtEl>
                                          <p:spTgt spid="13"/>
                                        </p:tgtEl>
                                        <p:attrNameLst>
                                          <p:attrName>ppt_w</p:attrName>
                                        </p:attrNameLst>
                                      </p:cBhvr>
                                      <p:tavLst>
                                        <p:tav tm="0">
                                          <p:val>
                                            <p:fltVal val="0"/>
                                          </p:val>
                                        </p:tav>
                                        <p:tav tm="100000">
                                          <p:val>
                                            <p:strVal val="#ppt_w"/>
                                          </p:val>
                                        </p:tav>
                                      </p:tavLst>
                                    </p:anim>
                                    <p:anim calcmode="lin" valueType="num">
                                      <p:cBhvr>
                                        <p:cTn id="67" dur="1000" fill="hold"/>
                                        <p:tgtEl>
                                          <p:spTgt spid="13"/>
                                        </p:tgtEl>
                                        <p:attrNameLst>
                                          <p:attrName>ppt_h</p:attrName>
                                        </p:attrNameLst>
                                      </p:cBhvr>
                                      <p:tavLst>
                                        <p:tav tm="0">
                                          <p:val>
                                            <p:fltVal val="0"/>
                                          </p:val>
                                        </p:tav>
                                        <p:tav tm="100000">
                                          <p:val>
                                            <p:strVal val="#ppt_h"/>
                                          </p:val>
                                        </p:tav>
                                      </p:tavLst>
                                    </p:anim>
                                    <p:anim calcmode="lin" valueType="num">
                                      <p:cBhvr>
                                        <p:cTn id="68" dur="1000" fill="hold"/>
                                        <p:tgtEl>
                                          <p:spTgt spid="13"/>
                                        </p:tgtEl>
                                        <p:attrNameLst>
                                          <p:attrName>style.rotation</p:attrName>
                                        </p:attrNameLst>
                                      </p:cBhvr>
                                      <p:tavLst>
                                        <p:tav tm="0">
                                          <p:val>
                                            <p:fltVal val="90"/>
                                          </p:val>
                                        </p:tav>
                                        <p:tav tm="100000">
                                          <p:val>
                                            <p:fltVal val="0"/>
                                          </p:val>
                                        </p:tav>
                                      </p:tavLst>
                                    </p:anim>
                                    <p:animEffect transition="in" filter="fade">
                                      <p:cBhvr>
                                        <p:cTn id="69" dur="1000"/>
                                        <p:tgtEl>
                                          <p:spTgt spid="13"/>
                                        </p:tgtEl>
                                      </p:cBhvr>
                                    </p:animEffect>
                                  </p:childTnLst>
                                </p:cTn>
                              </p:par>
                              <p:par>
                                <p:cTn id="70" presetID="31" presetClass="entr" presetSubtype="0" fill="hold" nodeType="withEffect">
                                  <p:stCondLst>
                                    <p:cond delay="0"/>
                                  </p:stCondLst>
                                  <p:childTnLst>
                                    <p:set>
                                      <p:cBhvr>
                                        <p:cTn id="71" dur="1" fill="hold">
                                          <p:stCondLst>
                                            <p:cond delay="0"/>
                                          </p:stCondLst>
                                        </p:cTn>
                                        <p:tgtEl>
                                          <p:spTgt spid="14"/>
                                        </p:tgtEl>
                                        <p:attrNameLst>
                                          <p:attrName>style.visibility</p:attrName>
                                        </p:attrNameLst>
                                      </p:cBhvr>
                                      <p:to>
                                        <p:strVal val="visible"/>
                                      </p:to>
                                    </p:set>
                                    <p:anim calcmode="lin" valueType="num">
                                      <p:cBhvr>
                                        <p:cTn id="72" dur="1000" fill="hold"/>
                                        <p:tgtEl>
                                          <p:spTgt spid="14"/>
                                        </p:tgtEl>
                                        <p:attrNameLst>
                                          <p:attrName>ppt_w</p:attrName>
                                        </p:attrNameLst>
                                      </p:cBhvr>
                                      <p:tavLst>
                                        <p:tav tm="0">
                                          <p:val>
                                            <p:fltVal val="0"/>
                                          </p:val>
                                        </p:tav>
                                        <p:tav tm="100000">
                                          <p:val>
                                            <p:strVal val="#ppt_w"/>
                                          </p:val>
                                        </p:tav>
                                      </p:tavLst>
                                    </p:anim>
                                    <p:anim calcmode="lin" valueType="num">
                                      <p:cBhvr>
                                        <p:cTn id="73" dur="1000" fill="hold"/>
                                        <p:tgtEl>
                                          <p:spTgt spid="14"/>
                                        </p:tgtEl>
                                        <p:attrNameLst>
                                          <p:attrName>ppt_h</p:attrName>
                                        </p:attrNameLst>
                                      </p:cBhvr>
                                      <p:tavLst>
                                        <p:tav tm="0">
                                          <p:val>
                                            <p:fltVal val="0"/>
                                          </p:val>
                                        </p:tav>
                                        <p:tav tm="100000">
                                          <p:val>
                                            <p:strVal val="#ppt_h"/>
                                          </p:val>
                                        </p:tav>
                                      </p:tavLst>
                                    </p:anim>
                                    <p:anim calcmode="lin" valueType="num">
                                      <p:cBhvr>
                                        <p:cTn id="74" dur="1000" fill="hold"/>
                                        <p:tgtEl>
                                          <p:spTgt spid="14"/>
                                        </p:tgtEl>
                                        <p:attrNameLst>
                                          <p:attrName>style.rotation</p:attrName>
                                        </p:attrNameLst>
                                      </p:cBhvr>
                                      <p:tavLst>
                                        <p:tav tm="0">
                                          <p:val>
                                            <p:fltVal val="90"/>
                                          </p:val>
                                        </p:tav>
                                        <p:tav tm="100000">
                                          <p:val>
                                            <p:fltVal val="0"/>
                                          </p:val>
                                        </p:tav>
                                      </p:tavLst>
                                    </p:anim>
                                    <p:animEffect transition="in" filter="fade">
                                      <p:cBhvr>
                                        <p:cTn id="75" dur="1000"/>
                                        <p:tgtEl>
                                          <p:spTgt spid="14"/>
                                        </p:tgtEl>
                                      </p:cBhvr>
                                    </p:animEffect>
                                  </p:childTnLst>
                                </p:cTn>
                              </p:par>
                              <p:par>
                                <p:cTn id="76" presetID="31" presetClass="entr" presetSubtype="0" fill="hold" nodeType="withEffect">
                                  <p:stCondLst>
                                    <p:cond delay="0"/>
                                  </p:stCondLst>
                                  <p:childTnLst>
                                    <p:set>
                                      <p:cBhvr>
                                        <p:cTn id="77" dur="1" fill="hold">
                                          <p:stCondLst>
                                            <p:cond delay="0"/>
                                          </p:stCondLst>
                                        </p:cTn>
                                        <p:tgtEl>
                                          <p:spTgt spid="15"/>
                                        </p:tgtEl>
                                        <p:attrNameLst>
                                          <p:attrName>style.visibility</p:attrName>
                                        </p:attrNameLst>
                                      </p:cBhvr>
                                      <p:to>
                                        <p:strVal val="visible"/>
                                      </p:to>
                                    </p:set>
                                    <p:anim calcmode="lin" valueType="num">
                                      <p:cBhvr>
                                        <p:cTn id="78" dur="1000" fill="hold"/>
                                        <p:tgtEl>
                                          <p:spTgt spid="15"/>
                                        </p:tgtEl>
                                        <p:attrNameLst>
                                          <p:attrName>ppt_w</p:attrName>
                                        </p:attrNameLst>
                                      </p:cBhvr>
                                      <p:tavLst>
                                        <p:tav tm="0">
                                          <p:val>
                                            <p:fltVal val="0"/>
                                          </p:val>
                                        </p:tav>
                                        <p:tav tm="100000">
                                          <p:val>
                                            <p:strVal val="#ppt_w"/>
                                          </p:val>
                                        </p:tav>
                                      </p:tavLst>
                                    </p:anim>
                                    <p:anim calcmode="lin" valueType="num">
                                      <p:cBhvr>
                                        <p:cTn id="79" dur="1000" fill="hold"/>
                                        <p:tgtEl>
                                          <p:spTgt spid="15"/>
                                        </p:tgtEl>
                                        <p:attrNameLst>
                                          <p:attrName>ppt_h</p:attrName>
                                        </p:attrNameLst>
                                      </p:cBhvr>
                                      <p:tavLst>
                                        <p:tav tm="0">
                                          <p:val>
                                            <p:fltVal val="0"/>
                                          </p:val>
                                        </p:tav>
                                        <p:tav tm="100000">
                                          <p:val>
                                            <p:strVal val="#ppt_h"/>
                                          </p:val>
                                        </p:tav>
                                      </p:tavLst>
                                    </p:anim>
                                    <p:anim calcmode="lin" valueType="num">
                                      <p:cBhvr>
                                        <p:cTn id="80" dur="1000" fill="hold"/>
                                        <p:tgtEl>
                                          <p:spTgt spid="15"/>
                                        </p:tgtEl>
                                        <p:attrNameLst>
                                          <p:attrName>style.rotation</p:attrName>
                                        </p:attrNameLst>
                                      </p:cBhvr>
                                      <p:tavLst>
                                        <p:tav tm="0">
                                          <p:val>
                                            <p:fltVal val="90"/>
                                          </p:val>
                                        </p:tav>
                                        <p:tav tm="100000">
                                          <p:val>
                                            <p:fltVal val="0"/>
                                          </p:val>
                                        </p:tav>
                                      </p:tavLst>
                                    </p:anim>
                                    <p:animEffect transition="in" filter="fade">
                                      <p:cBhvr>
                                        <p:cTn id="81" dur="1000"/>
                                        <p:tgtEl>
                                          <p:spTgt spid="15"/>
                                        </p:tgtEl>
                                      </p:cBhvr>
                                    </p:animEffect>
                                  </p:childTnLst>
                                </p:cTn>
                              </p:par>
                              <p:par>
                                <p:cTn id="82" presetID="31" presetClass="entr" presetSubtype="0" fill="hold" nodeType="withEffect">
                                  <p:stCondLst>
                                    <p:cond delay="0"/>
                                  </p:stCondLst>
                                  <p:childTnLst>
                                    <p:set>
                                      <p:cBhvr>
                                        <p:cTn id="83" dur="1" fill="hold">
                                          <p:stCondLst>
                                            <p:cond delay="0"/>
                                          </p:stCondLst>
                                        </p:cTn>
                                        <p:tgtEl>
                                          <p:spTgt spid="16"/>
                                        </p:tgtEl>
                                        <p:attrNameLst>
                                          <p:attrName>style.visibility</p:attrName>
                                        </p:attrNameLst>
                                      </p:cBhvr>
                                      <p:to>
                                        <p:strVal val="visible"/>
                                      </p:to>
                                    </p:set>
                                    <p:anim calcmode="lin" valueType="num">
                                      <p:cBhvr>
                                        <p:cTn id="84" dur="1000" fill="hold"/>
                                        <p:tgtEl>
                                          <p:spTgt spid="16"/>
                                        </p:tgtEl>
                                        <p:attrNameLst>
                                          <p:attrName>ppt_w</p:attrName>
                                        </p:attrNameLst>
                                      </p:cBhvr>
                                      <p:tavLst>
                                        <p:tav tm="0">
                                          <p:val>
                                            <p:fltVal val="0"/>
                                          </p:val>
                                        </p:tav>
                                        <p:tav tm="100000">
                                          <p:val>
                                            <p:strVal val="#ppt_w"/>
                                          </p:val>
                                        </p:tav>
                                      </p:tavLst>
                                    </p:anim>
                                    <p:anim calcmode="lin" valueType="num">
                                      <p:cBhvr>
                                        <p:cTn id="85" dur="1000" fill="hold"/>
                                        <p:tgtEl>
                                          <p:spTgt spid="16"/>
                                        </p:tgtEl>
                                        <p:attrNameLst>
                                          <p:attrName>ppt_h</p:attrName>
                                        </p:attrNameLst>
                                      </p:cBhvr>
                                      <p:tavLst>
                                        <p:tav tm="0">
                                          <p:val>
                                            <p:fltVal val="0"/>
                                          </p:val>
                                        </p:tav>
                                        <p:tav tm="100000">
                                          <p:val>
                                            <p:strVal val="#ppt_h"/>
                                          </p:val>
                                        </p:tav>
                                      </p:tavLst>
                                    </p:anim>
                                    <p:anim calcmode="lin" valueType="num">
                                      <p:cBhvr>
                                        <p:cTn id="86" dur="1000" fill="hold"/>
                                        <p:tgtEl>
                                          <p:spTgt spid="16"/>
                                        </p:tgtEl>
                                        <p:attrNameLst>
                                          <p:attrName>style.rotation</p:attrName>
                                        </p:attrNameLst>
                                      </p:cBhvr>
                                      <p:tavLst>
                                        <p:tav tm="0">
                                          <p:val>
                                            <p:fltVal val="90"/>
                                          </p:val>
                                        </p:tav>
                                        <p:tav tm="100000">
                                          <p:val>
                                            <p:fltVal val="0"/>
                                          </p:val>
                                        </p:tav>
                                      </p:tavLst>
                                    </p:anim>
                                    <p:animEffect transition="in" filter="fade">
                                      <p:cBhvr>
                                        <p:cTn id="87" dur="1000"/>
                                        <p:tgtEl>
                                          <p:spTgt spid="16"/>
                                        </p:tgtEl>
                                      </p:cBhvr>
                                    </p:animEffect>
                                  </p:childTnLst>
                                </p:cTn>
                              </p:par>
                              <p:par>
                                <p:cTn id="88" presetID="31" presetClass="entr" presetSubtype="0" fill="hold" nodeType="withEffect">
                                  <p:stCondLst>
                                    <p:cond delay="0"/>
                                  </p:stCondLst>
                                  <p:childTnLst>
                                    <p:set>
                                      <p:cBhvr>
                                        <p:cTn id="89" dur="1" fill="hold">
                                          <p:stCondLst>
                                            <p:cond delay="0"/>
                                          </p:stCondLst>
                                        </p:cTn>
                                        <p:tgtEl>
                                          <p:spTgt spid="17"/>
                                        </p:tgtEl>
                                        <p:attrNameLst>
                                          <p:attrName>style.visibility</p:attrName>
                                        </p:attrNameLst>
                                      </p:cBhvr>
                                      <p:to>
                                        <p:strVal val="visible"/>
                                      </p:to>
                                    </p:set>
                                    <p:anim calcmode="lin" valueType="num">
                                      <p:cBhvr>
                                        <p:cTn id="90" dur="1000" fill="hold"/>
                                        <p:tgtEl>
                                          <p:spTgt spid="17"/>
                                        </p:tgtEl>
                                        <p:attrNameLst>
                                          <p:attrName>ppt_w</p:attrName>
                                        </p:attrNameLst>
                                      </p:cBhvr>
                                      <p:tavLst>
                                        <p:tav tm="0">
                                          <p:val>
                                            <p:fltVal val="0"/>
                                          </p:val>
                                        </p:tav>
                                        <p:tav tm="100000">
                                          <p:val>
                                            <p:strVal val="#ppt_w"/>
                                          </p:val>
                                        </p:tav>
                                      </p:tavLst>
                                    </p:anim>
                                    <p:anim calcmode="lin" valueType="num">
                                      <p:cBhvr>
                                        <p:cTn id="91" dur="1000" fill="hold"/>
                                        <p:tgtEl>
                                          <p:spTgt spid="17"/>
                                        </p:tgtEl>
                                        <p:attrNameLst>
                                          <p:attrName>ppt_h</p:attrName>
                                        </p:attrNameLst>
                                      </p:cBhvr>
                                      <p:tavLst>
                                        <p:tav tm="0">
                                          <p:val>
                                            <p:fltVal val="0"/>
                                          </p:val>
                                        </p:tav>
                                        <p:tav tm="100000">
                                          <p:val>
                                            <p:strVal val="#ppt_h"/>
                                          </p:val>
                                        </p:tav>
                                      </p:tavLst>
                                    </p:anim>
                                    <p:anim calcmode="lin" valueType="num">
                                      <p:cBhvr>
                                        <p:cTn id="92" dur="1000" fill="hold"/>
                                        <p:tgtEl>
                                          <p:spTgt spid="17"/>
                                        </p:tgtEl>
                                        <p:attrNameLst>
                                          <p:attrName>style.rotation</p:attrName>
                                        </p:attrNameLst>
                                      </p:cBhvr>
                                      <p:tavLst>
                                        <p:tav tm="0">
                                          <p:val>
                                            <p:fltVal val="90"/>
                                          </p:val>
                                        </p:tav>
                                        <p:tav tm="100000">
                                          <p:val>
                                            <p:fltVal val="0"/>
                                          </p:val>
                                        </p:tav>
                                      </p:tavLst>
                                    </p:anim>
                                    <p:animEffect transition="in" filter="fade">
                                      <p:cBhvr>
                                        <p:cTn id="93" dur="1000"/>
                                        <p:tgtEl>
                                          <p:spTgt spid="17"/>
                                        </p:tgtEl>
                                      </p:cBhvr>
                                    </p:animEffect>
                                  </p:childTnLst>
                                </p:cTn>
                              </p:par>
                              <p:par>
                                <p:cTn id="94" presetID="31" presetClass="entr" presetSubtype="0" fill="hold" nodeType="withEffect">
                                  <p:stCondLst>
                                    <p:cond delay="0"/>
                                  </p:stCondLst>
                                  <p:childTnLst>
                                    <p:set>
                                      <p:cBhvr>
                                        <p:cTn id="95" dur="1" fill="hold">
                                          <p:stCondLst>
                                            <p:cond delay="0"/>
                                          </p:stCondLst>
                                        </p:cTn>
                                        <p:tgtEl>
                                          <p:spTgt spid="18"/>
                                        </p:tgtEl>
                                        <p:attrNameLst>
                                          <p:attrName>style.visibility</p:attrName>
                                        </p:attrNameLst>
                                      </p:cBhvr>
                                      <p:to>
                                        <p:strVal val="visible"/>
                                      </p:to>
                                    </p:set>
                                    <p:anim calcmode="lin" valueType="num">
                                      <p:cBhvr>
                                        <p:cTn id="96" dur="1000" fill="hold"/>
                                        <p:tgtEl>
                                          <p:spTgt spid="18"/>
                                        </p:tgtEl>
                                        <p:attrNameLst>
                                          <p:attrName>ppt_w</p:attrName>
                                        </p:attrNameLst>
                                      </p:cBhvr>
                                      <p:tavLst>
                                        <p:tav tm="0">
                                          <p:val>
                                            <p:fltVal val="0"/>
                                          </p:val>
                                        </p:tav>
                                        <p:tav tm="100000">
                                          <p:val>
                                            <p:strVal val="#ppt_w"/>
                                          </p:val>
                                        </p:tav>
                                      </p:tavLst>
                                    </p:anim>
                                    <p:anim calcmode="lin" valueType="num">
                                      <p:cBhvr>
                                        <p:cTn id="97" dur="1000" fill="hold"/>
                                        <p:tgtEl>
                                          <p:spTgt spid="18"/>
                                        </p:tgtEl>
                                        <p:attrNameLst>
                                          <p:attrName>ppt_h</p:attrName>
                                        </p:attrNameLst>
                                      </p:cBhvr>
                                      <p:tavLst>
                                        <p:tav tm="0">
                                          <p:val>
                                            <p:fltVal val="0"/>
                                          </p:val>
                                        </p:tav>
                                        <p:tav tm="100000">
                                          <p:val>
                                            <p:strVal val="#ppt_h"/>
                                          </p:val>
                                        </p:tav>
                                      </p:tavLst>
                                    </p:anim>
                                    <p:anim calcmode="lin" valueType="num">
                                      <p:cBhvr>
                                        <p:cTn id="98" dur="1000" fill="hold"/>
                                        <p:tgtEl>
                                          <p:spTgt spid="18"/>
                                        </p:tgtEl>
                                        <p:attrNameLst>
                                          <p:attrName>style.rotation</p:attrName>
                                        </p:attrNameLst>
                                      </p:cBhvr>
                                      <p:tavLst>
                                        <p:tav tm="0">
                                          <p:val>
                                            <p:fltVal val="90"/>
                                          </p:val>
                                        </p:tav>
                                        <p:tav tm="100000">
                                          <p:val>
                                            <p:fltVal val="0"/>
                                          </p:val>
                                        </p:tav>
                                      </p:tavLst>
                                    </p:anim>
                                    <p:animEffect transition="in" filter="fade">
                                      <p:cBhvr>
                                        <p:cTn id="99" dur="1000"/>
                                        <p:tgtEl>
                                          <p:spTgt spid="18"/>
                                        </p:tgtEl>
                                      </p:cBhvr>
                                    </p:animEffect>
                                  </p:childTnLst>
                                </p:cTn>
                              </p:par>
                              <p:par>
                                <p:cTn id="100" presetID="31" presetClass="entr" presetSubtype="0" fill="hold" nodeType="withEffect">
                                  <p:stCondLst>
                                    <p:cond delay="0"/>
                                  </p:stCondLst>
                                  <p:childTnLst>
                                    <p:set>
                                      <p:cBhvr>
                                        <p:cTn id="101" dur="1" fill="hold">
                                          <p:stCondLst>
                                            <p:cond delay="0"/>
                                          </p:stCondLst>
                                        </p:cTn>
                                        <p:tgtEl>
                                          <p:spTgt spid="19"/>
                                        </p:tgtEl>
                                        <p:attrNameLst>
                                          <p:attrName>style.visibility</p:attrName>
                                        </p:attrNameLst>
                                      </p:cBhvr>
                                      <p:to>
                                        <p:strVal val="visible"/>
                                      </p:to>
                                    </p:set>
                                    <p:anim calcmode="lin" valueType="num">
                                      <p:cBhvr>
                                        <p:cTn id="102" dur="1000" fill="hold"/>
                                        <p:tgtEl>
                                          <p:spTgt spid="19"/>
                                        </p:tgtEl>
                                        <p:attrNameLst>
                                          <p:attrName>ppt_w</p:attrName>
                                        </p:attrNameLst>
                                      </p:cBhvr>
                                      <p:tavLst>
                                        <p:tav tm="0">
                                          <p:val>
                                            <p:fltVal val="0"/>
                                          </p:val>
                                        </p:tav>
                                        <p:tav tm="100000">
                                          <p:val>
                                            <p:strVal val="#ppt_w"/>
                                          </p:val>
                                        </p:tav>
                                      </p:tavLst>
                                    </p:anim>
                                    <p:anim calcmode="lin" valueType="num">
                                      <p:cBhvr>
                                        <p:cTn id="103" dur="1000" fill="hold"/>
                                        <p:tgtEl>
                                          <p:spTgt spid="19"/>
                                        </p:tgtEl>
                                        <p:attrNameLst>
                                          <p:attrName>ppt_h</p:attrName>
                                        </p:attrNameLst>
                                      </p:cBhvr>
                                      <p:tavLst>
                                        <p:tav tm="0">
                                          <p:val>
                                            <p:fltVal val="0"/>
                                          </p:val>
                                        </p:tav>
                                        <p:tav tm="100000">
                                          <p:val>
                                            <p:strVal val="#ppt_h"/>
                                          </p:val>
                                        </p:tav>
                                      </p:tavLst>
                                    </p:anim>
                                    <p:anim calcmode="lin" valueType="num">
                                      <p:cBhvr>
                                        <p:cTn id="104" dur="1000" fill="hold"/>
                                        <p:tgtEl>
                                          <p:spTgt spid="19"/>
                                        </p:tgtEl>
                                        <p:attrNameLst>
                                          <p:attrName>style.rotation</p:attrName>
                                        </p:attrNameLst>
                                      </p:cBhvr>
                                      <p:tavLst>
                                        <p:tav tm="0">
                                          <p:val>
                                            <p:fltVal val="90"/>
                                          </p:val>
                                        </p:tav>
                                        <p:tav tm="100000">
                                          <p:val>
                                            <p:fltVal val="0"/>
                                          </p:val>
                                        </p:tav>
                                      </p:tavLst>
                                    </p:anim>
                                    <p:animEffect transition="in" filter="fade">
                                      <p:cBhvr>
                                        <p:cTn id="105" dur="1000"/>
                                        <p:tgtEl>
                                          <p:spTgt spid="19"/>
                                        </p:tgtEl>
                                      </p:cBhvr>
                                    </p:animEffect>
                                  </p:childTnLst>
                                </p:cTn>
                              </p:par>
                              <p:par>
                                <p:cTn id="106" presetID="31" presetClass="entr" presetSubtype="0" fill="hold" nodeType="withEffect">
                                  <p:stCondLst>
                                    <p:cond delay="0"/>
                                  </p:stCondLst>
                                  <p:childTnLst>
                                    <p:set>
                                      <p:cBhvr>
                                        <p:cTn id="107" dur="1" fill="hold">
                                          <p:stCondLst>
                                            <p:cond delay="0"/>
                                          </p:stCondLst>
                                        </p:cTn>
                                        <p:tgtEl>
                                          <p:spTgt spid="20"/>
                                        </p:tgtEl>
                                        <p:attrNameLst>
                                          <p:attrName>style.visibility</p:attrName>
                                        </p:attrNameLst>
                                      </p:cBhvr>
                                      <p:to>
                                        <p:strVal val="visible"/>
                                      </p:to>
                                    </p:set>
                                    <p:anim calcmode="lin" valueType="num">
                                      <p:cBhvr>
                                        <p:cTn id="108" dur="1000" fill="hold"/>
                                        <p:tgtEl>
                                          <p:spTgt spid="20"/>
                                        </p:tgtEl>
                                        <p:attrNameLst>
                                          <p:attrName>ppt_w</p:attrName>
                                        </p:attrNameLst>
                                      </p:cBhvr>
                                      <p:tavLst>
                                        <p:tav tm="0">
                                          <p:val>
                                            <p:fltVal val="0"/>
                                          </p:val>
                                        </p:tav>
                                        <p:tav tm="100000">
                                          <p:val>
                                            <p:strVal val="#ppt_w"/>
                                          </p:val>
                                        </p:tav>
                                      </p:tavLst>
                                    </p:anim>
                                    <p:anim calcmode="lin" valueType="num">
                                      <p:cBhvr>
                                        <p:cTn id="109" dur="1000" fill="hold"/>
                                        <p:tgtEl>
                                          <p:spTgt spid="20"/>
                                        </p:tgtEl>
                                        <p:attrNameLst>
                                          <p:attrName>ppt_h</p:attrName>
                                        </p:attrNameLst>
                                      </p:cBhvr>
                                      <p:tavLst>
                                        <p:tav tm="0">
                                          <p:val>
                                            <p:fltVal val="0"/>
                                          </p:val>
                                        </p:tav>
                                        <p:tav tm="100000">
                                          <p:val>
                                            <p:strVal val="#ppt_h"/>
                                          </p:val>
                                        </p:tav>
                                      </p:tavLst>
                                    </p:anim>
                                    <p:anim calcmode="lin" valueType="num">
                                      <p:cBhvr>
                                        <p:cTn id="110" dur="1000" fill="hold"/>
                                        <p:tgtEl>
                                          <p:spTgt spid="20"/>
                                        </p:tgtEl>
                                        <p:attrNameLst>
                                          <p:attrName>style.rotation</p:attrName>
                                        </p:attrNameLst>
                                      </p:cBhvr>
                                      <p:tavLst>
                                        <p:tav tm="0">
                                          <p:val>
                                            <p:fltVal val="90"/>
                                          </p:val>
                                        </p:tav>
                                        <p:tav tm="100000">
                                          <p:val>
                                            <p:fltVal val="0"/>
                                          </p:val>
                                        </p:tav>
                                      </p:tavLst>
                                    </p:anim>
                                    <p:animEffect transition="in" filter="fade">
                                      <p:cBhvr>
                                        <p:cTn id="111" dur="1000"/>
                                        <p:tgtEl>
                                          <p:spTgt spid="20"/>
                                        </p:tgtEl>
                                      </p:cBhvr>
                                    </p:animEffect>
                                  </p:childTnLst>
                                </p:cTn>
                              </p:par>
                              <p:par>
                                <p:cTn id="112" presetID="31" presetClass="entr" presetSubtype="0" fill="hold" nodeType="withEffect">
                                  <p:stCondLst>
                                    <p:cond delay="0"/>
                                  </p:stCondLst>
                                  <p:childTnLst>
                                    <p:set>
                                      <p:cBhvr>
                                        <p:cTn id="113" dur="1" fill="hold">
                                          <p:stCondLst>
                                            <p:cond delay="0"/>
                                          </p:stCondLst>
                                        </p:cTn>
                                        <p:tgtEl>
                                          <p:spTgt spid="21"/>
                                        </p:tgtEl>
                                        <p:attrNameLst>
                                          <p:attrName>style.visibility</p:attrName>
                                        </p:attrNameLst>
                                      </p:cBhvr>
                                      <p:to>
                                        <p:strVal val="visible"/>
                                      </p:to>
                                    </p:set>
                                    <p:anim calcmode="lin" valueType="num">
                                      <p:cBhvr>
                                        <p:cTn id="114" dur="1000" fill="hold"/>
                                        <p:tgtEl>
                                          <p:spTgt spid="21"/>
                                        </p:tgtEl>
                                        <p:attrNameLst>
                                          <p:attrName>ppt_w</p:attrName>
                                        </p:attrNameLst>
                                      </p:cBhvr>
                                      <p:tavLst>
                                        <p:tav tm="0">
                                          <p:val>
                                            <p:fltVal val="0"/>
                                          </p:val>
                                        </p:tav>
                                        <p:tav tm="100000">
                                          <p:val>
                                            <p:strVal val="#ppt_w"/>
                                          </p:val>
                                        </p:tav>
                                      </p:tavLst>
                                    </p:anim>
                                    <p:anim calcmode="lin" valueType="num">
                                      <p:cBhvr>
                                        <p:cTn id="115" dur="1000" fill="hold"/>
                                        <p:tgtEl>
                                          <p:spTgt spid="21"/>
                                        </p:tgtEl>
                                        <p:attrNameLst>
                                          <p:attrName>ppt_h</p:attrName>
                                        </p:attrNameLst>
                                      </p:cBhvr>
                                      <p:tavLst>
                                        <p:tav tm="0">
                                          <p:val>
                                            <p:fltVal val="0"/>
                                          </p:val>
                                        </p:tav>
                                        <p:tav tm="100000">
                                          <p:val>
                                            <p:strVal val="#ppt_h"/>
                                          </p:val>
                                        </p:tav>
                                      </p:tavLst>
                                    </p:anim>
                                    <p:anim calcmode="lin" valueType="num">
                                      <p:cBhvr>
                                        <p:cTn id="116" dur="1000" fill="hold"/>
                                        <p:tgtEl>
                                          <p:spTgt spid="21"/>
                                        </p:tgtEl>
                                        <p:attrNameLst>
                                          <p:attrName>style.rotation</p:attrName>
                                        </p:attrNameLst>
                                      </p:cBhvr>
                                      <p:tavLst>
                                        <p:tav tm="0">
                                          <p:val>
                                            <p:fltVal val="90"/>
                                          </p:val>
                                        </p:tav>
                                        <p:tav tm="100000">
                                          <p:val>
                                            <p:fltVal val="0"/>
                                          </p:val>
                                        </p:tav>
                                      </p:tavLst>
                                    </p:anim>
                                    <p:animEffect transition="in" filter="fade">
                                      <p:cBhvr>
                                        <p:cTn id="117" dur="1000"/>
                                        <p:tgtEl>
                                          <p:spTgt spid="21"/>
                                        </p:tgtEl>
                                      </p:cBhvr>
                                    </p:animEffect>
                                  </p:childTnLst>
                                </p:cTn>
                              </p:par>
                              <p:par>
                                <p:cTn id="118" presetID="31" presetClass="entr" presetSubtype="0" fill="hold" nodeType="withEffect">
                                  <p:stCondLst>
                                    <p:cond delay="0"/>
                                  </p:stCondLst>
                                  <p:childTnLst>
                                    <p:set>
                                      <p:cBhvr>
                                        <p:cTn id="119" dur="1" fill="hold">
                                          <p:stCondLst>
                                            <p:cond delay="0"/>
                                          </p:stCondLst>
                                        </p:cTn>
                                        <p:tgtEl>
                                          <p:spTgt spid="22"/>
                                        </p:tgtEl>
                                        <p:attrNameLst>
                                          <p:attrName>style.visibility</p:attrName>
                                        </p:attrNameLst>
                                      </p:cBhvr>
                                      <p:to>
                                        <p:strVal val="visible"/>
                                      </p:to>
                                    </p:set>
                                    <p:anim calcmode="lin" valueType="num">
                                      <p:cBhvr>
                                        <p:cTn id="120" dur="1000" fill="hold"/>
                                        <p:tgtEl>
                                          <p:spTgt spid="22"/>
                                        </p:tgtEl>
                                        <p:attrNameLst>
                                          <p:attrName>ppt_w</p:attrName>
                                        </p:attrNameLst>
                                      </p:cBhvr>
                                      <p:tavLst>
                                        <p:tav tm="0">
                                          <p:val>
                                            <p:fltVal val="0"/>
                                          </p:val>
                                        </p:tav>
                                        <p:tav tm="100000">
                                          <p:val>
                                            <p:strVal val="#ppt_w"/>
                                          </p:val>
                                        </p:tav>
                                      </p:tavLst>
                                    </p:anim>
                                    <p:anim calcmode="lin" valueType="num">
                                      <p:cBhvr>
                                        <p:cTn id="121" dur="1000" fill="hold"/>
                                        <p:tgtEl>
                                          <p:spTgt spid="22"/>
                                        </p:tgtEl>
                                        <p:attrNameLst>
                                          <p:attrName>ppt_h</p:attrName>
                                        </p:attrNameLst>
                                      </p:cBhvr>
                                      <p:tavLst>
                                        <p:tav tm="0">
                                          <p:val>
                                            <p:fltVal val="0"/>
                                          </p:val>
                                        </p:tav>
                                        <p:tav tm="100000">
                                          <p:val>
                                            <p:strVal val="#ppt_h"/>
                                          </p:val>
                                        </p:tav>
                                      </p:tavLst>
                                    </p:anim>
                                    <p:anim calcmode="lin" valueType="num">
                                      <p:cBhvr>
                                        <p:cTn id="122" dur="1000" fill="hold"/>
                                        <p:tgtEl>
                                          <p:spTgt spid="22"/>
                                        </p:tgtEl>
                                        <p:attrNameLst>
                                          <p:attrName>style.rotation</p:attrName>
                                        </p:attrNameLst>
                                      </p:cBhvr>
                                      <p:tavLst>
                                        <p:tav tm="0">
                                          <p:val>
                                            <p:fltVal val="90"/>
                                          </p:val>
                                        </p:tav>
                                        <p:tav tm="100000">
                                          <p:val>
                                            <p:fltVal val="0"/>
                                          </p:val>
                                        </p:tav>
                                      </p:tavLst>
                                    </p:anim>
                                    <p:animEffect transition="in" filter="fade">
                                      <p:cBhvr>
                                        <p:cTn id="123" dur="1000"/>
                                        <p:tgtEl>
                                          <p:spTgt spid="22"/>
                                        </p:tgtEl>
                                      </p:cBhvr>
                                    </p:animEffect>
                                  </p:childTnLst>
                                </p:cTn>
                              </p:par>
                              <p:par>
                                <p:cTn id="124" presetID="31" presetClass="entr" presetSubtype="0" fill="hold" nodeType="withEffect">
                                  <p:stCondLst>
                                    <p:cond delay="0"/>
                                  </p:stCondLst>
                                  <p:childTnLst>
                                    <p:set>
                                      <p:cBhvr>
                                        <p:cTn id="125" dur="1" fill="hold">
                                          <p:stCondLst>
                                            <p:cond delay="0"/>
                                          </p:stCondLst>
                                        </p:cTn>
                                        <p:tgtEl>
                                          <p:spTgt spid="23"/>
                                        </p:tgtEl>
                                        <p:attrNameLst>
                                          <p:attrName>style.visibility</p:attrName>
                                        </p:attrNameLst>
                                      </p:cBhvr>
                                      <p:to>
                                        <p:strVal val="visible"/>
                                      </p:to>
                                    </p:set>
                                    <p:anim calcmode="lin" valueType="num">
                                      <p:cBhvr>
                                        <p:cTn id="126" dur="1000" fill="hold"/>
                                        <p:tgtEl>
                                          <p:spTgt spid="23"/>
                                        </p:tgtEl>
                                        <p:attrNameLst>
                                          <p:attrName>ppt_w</p:attrName>
                                        </p:attrNameLst>
                                      </p:cBhvr>
                                      <p:tavLst>
                                        <p:tav tm="0">
                                          <p:val>
                                            <p:fltVal val="0"/>
                                          </p:val>
                                        </p:tav>
                                        <p:tav tm="100000">
                                          <p:val>
                                            <p:strVal val="#ppt_w"/>
                                          </p:val>
                                        </p:tav>
                                      </p:tavLst>
                                    </p:anim>
                                    <p:anim calcmode="lin" valueType="num">
                                      <p:cBhvr>
                                        <p:cTn id="127" dur="1000" fill="hold"/>
                                        <p:tgtEl>
                                          <p:spTgt spid="23"/>
                                        </p:tgtEl>
                                        <p:attrNameLst>
                                          <p:attrName>ppt_h</p:attrName>
                                        </p:attrNameLst>
                                      </p:cBhvr>
                                      <p:tavLst>
                                        <p:tav tm="0">
                                          <p:val>
                                            <p:fltVal val="0"/>
                                          </p:val>
                                        </p:tav>
                                        <p:tav tm="100000">
                                          <p:val>
                                            <p:strVal val="#ppt_h"/>
                                          </p:val>
                                        </p:tav>
                                      </p:tavLst>
                                    </p:anim>
                                    <p:anim calcmode="lin" valueType="num">
                                      <p:cBhvr>
                                        <p:cTn id="128" dur="1000" fill="hold"/>
                                        <p:tgtEl>
                                          <p:spTgt spid="23"/>
                                        </p:tgtEl>
                                        <p:attrNameLst>
                                          <p:attrName>style.rotation</p:attrName>
                                        </p:attrNameLst>
                                      </p:cBhvr>
                                      <p:tavLst>
                                        <p:tav tm="0">
                                          <p:val>
                                            <p:fltVal val="90"/>
                                          </p:val>
                                        </p:tav>
                                        <p:tav tm="100000">
                                          <p:val>
                                            <p:fltVal val="0"/>
                                          </p:val>
                                        </p:tav>
                                      </p:tavLst>
                                    </p:anim>
                                    <p:animEffect transition="in" filter="fade">
                                      <p:cBhvr>
                                        <p:cTn id="129" dur="1000"/>
                                        <p:tgtEl>
                                          <p:spTgt spid="23"/>
                                        </p:tgtEl>
                                      </p:cBhvr>
                                    </p:animEffect>
                                  </p:childTnLst>
                                </p:cTn>
                              </p:par>
                              <p:par>
                                <p:cTn id="130" presetID="31" presetClass="entr" presetSubtype="0" fill="hold" nodeType="withEffect">
                                  <p:stCondLst>
                                    <p:cond delay="0"/>
                                  </p:stCondLst>
                                  <p:childTnLst>
                                    <p:set>
                                      <p:cBhvr>
                                        <p:cTn id="131" dur="1" fill="hold">
                                          <p:stCondLst>
                                            <p:cond delay="0"/>
                                          </p:stCondLst>
                                        </p:cTn>
                                        <p:tgtEl>
                                          <p:spTgt spid="24"/>
                                        </p:tgtEl>
                                        <p:attrNameLst>
                                          <p:attrName>style.visibility</p:attrName>
                                        </p:attrNameLst>
                                      </p:cBhvr>
                                      <p:to>
                                        <p:strVal val="visible"/>
                                      </p:to>
                                    </p:set>
                                    <p:anim calcmode="lin" valueType="num">
                                      <p:cBhvr>
                                        <p:cTn id="132" dur="1000" fill="hold"/>
                                        <p:tgtEl>
                                          <p:spTgt spid="24"/>
                                        </p:tgtEl>
                                        <p:attrNameLst>
                                          <p:attrName>ppt_w</p:attrName>
                                        </p:attrNameLst>
                                      </p:cBhvr>
                                      <p:tavLst>
                                        <p:tav tm="0">
                                          <p:val>
                                            <p:fltVal val="0"/>
                                          </p:val>
                                        </p:tav>
                                        <p:tav tm="100000">
                                          <p:val>
                                            <p:strVal val="#ppt_w"/>
                                          </p:val>
                                        </p:tav>
                                      </p:tavLst>
                                    </p:anim>
                                    <p:anim calcmode="lin" valueType="num">
                                      <p:cBhvr>
                                        <p:cTn id="133" dur="1000" fill="hold"/>
                                        <p:tgtEl>
                                          <p:spTgt spid="24"/>
                                        </p:tgtEl>
                                        <p:attrNameLst>
                                          <p:attrName>ppt_h</p:attrName>
                                        </p:attrNameLst>
                                      </p:cBhvr>
                                      <p:tavLst>
                                        <p:tav tm="0">
                                          <p:val>
                                            <p:fltVal val="0"/>
                                          </p:val>
                                        </p:tav>
                                        <p:tav tm="100000">
                                          <p:val>
                                            <p:strVal val="#ppt_h"/>
                                          </p:val>
                                        </p:tav>
                                      </p:tavLst>
                                    </p:anim>
                                    <p:anim calcmode="lin" valueType="num">
                                      <p:cBhvr>
                                        <p:cTn id="134" dur="1000" fill="hold"/>
                                        <p:tgtEl>
                                          <p:spTgt spid="24"/>
                                        </p:tgtEl>
                                        <p:attrNameLst>
                                          <p:attrName>style.rotation</p:attrName>
                                        </p:attrNameLst>
                                      </p:cBhvr>
                                      <p:tavLst>
                                        <p:tav tm="0">
                                          <p:val>
                                            <p:fltVal val="90"/>
                                          </p:val>
                                        </p:tav>
                                        <p:tav tm="100000">
                                          <p:val>
                                            <p:fltVal val="0"/>
                                          </p:val>
                                        </p:tav>
                                      </p:tavLst>
                                    </p:anim>
                                    <p:animEffect transition="in" filter="fade">
                                      <p:cBhvr>
                                        <p:cTn id="13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5"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ما العوامل المؤثرة على السوق الاستهلاكية ؟</a:t>
            </a:r>
          </a:p>
        </p:txBody>
      </p:sp>
      <p:sp>
        <p:nvSpPr>
          <p:cNvPr id="3" name="Plaque 2"/>
          <p:cNvSpPr/>
          <p:nvPr/>
        </p:nvSpPr>
        <p:spPr bwMode="auto">
          <a:xfrm>
            <a:off x="7668344" y="119919"/>
            <a:ext cx="1008112" cy="720080"/>
          </a:xfrm>
          <a:prstGeom prst="plaque">
            <a:avLst/>
          </a:prstGeom>
          <a:solidFill>
            <a:schemeClr val="accent2">
              <a:lumMod val="40000"/>
              <a:lumOff val="60000"/>
            </a:schemeClr>
          </a:solidFill>
          <a:ln w="9525" cap="flat" cmpd="sng" algn="ctr">
            <a:solidFill>
              <a:srgbClr val="F0C77C"/>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3200" b="1" dirty="0" smtClean="0">
                <a:solidFill>
                  <a:schemeClr val="bg1"/>
                </a:solidFill>
              </a:rPr>
              <a:t>11</a:t>
            </a:r>
          </a:p>
        </p:txBody>
      </p:sp>
      <p:sp>
        <p:nvSpPr>
          <p:cNvPr id="5" name="Rectangle 4"/>
          <p:cNvSpPr/>
          <p:nvPr/>
        </p:nvSpPr>
        <p:spPr>
          <a:xfrm>
            <a:off x="996801" y="1556792"/>
            <a:ext cx="2655225" cy="1770143"/>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6" name="Freeform 5"/>
          <p:cNvSpPr/>
          <p:nvPr/>
        </p:nvSpPr>
        <p:spPr>
          <a:xfrm>
            <a:off x="3762891" y="3437626"/>
            <a:ext cx="3761799" cy="2323597"/>
          </a:xfrm>
          <a:custGeom>
            <a:avLst/>
            <a:gdLst>
              <a:gd name="connsiteX0" fmla="*/ 0 w 3761799"/>
              <a:gd name="connsiteY0" fmla="*/ 0 h 2323597"/>
              <a:gd name="connsiteX1" fmla="*/ 3761799 w 3761799"/>
              <a:gd name="connsiteY1" fmla="*/ 0 h 2323597"/>
              <a:gd name="connsiteX2" fmla="*/ 3761799 w 3761799"/>
              <a:gd name="connsiteY2" fmla="*/ 2323597 h 2323597"/>
              <a:gd name="connsiteX3" fmla="*/ 0 w 3761799"/>
              <a:gd name="connsiteY3" fmla="*/ 2323597 h 2323597"/>
              <a:gd name="connsiteX4" fmla="*/ 0 w 3761799"/>
              <a:gd name="connsiteY4" fmla="*/ 0 h 2323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1799" h="2323597">
                <a:moveTo>
                  <a:pt x="0" y="0"/>
                </a:moveTo>
                <a:lnTo>
                  <a:pt x="3761799" y="0"/>
                </a:lnTo>
                <a:lnTo>
                  <a:pt x="3761799" y="2323597"/>
                </a:lnTo>
                <a:lnTo>
                  <a:pt x="0" y="2323597"/>
                </a:lnTo>
                <a:lnTo>
                  <a:pt x="0" y="0"/>
                </a:lnTo>
                <a:close/>
              </a:path>
            </a:pathLst>
          </a:custGeom>
          <a:solidFill>
            <a:srgbClr val="FFB7CD"/>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تشهد السوق الاستهلاكية تغيرا دائما وقد ساهمت العوامل الاتية فى التغير الاستهلاكى فى السنوات القليلة الماضية.</a:t>
            </a:r>
            <a:endParaRPr lang="ar-EG" sz="2400" kern="1200" dirty="0">
              <a:solidFill>
                <a:srgbClr val="002060"/>
              </a:solidFill>
              <a:latin typeface="Calibri" panose="020F0502020204030204"/>
              <a:ea typeface="+mn-ea"/>
              <a:cs typeface="Arial" panose="020B0604020202020204" pitchFamily="34" charset="0"/>
            </a:endParaRPr>
          </a:p>
        </p:txBody>
      </p:sp>
      <p:sp>
        <p:nvSpPr>
          <p:cNvPr id="7" name="Half Frame 6"/>
          <p:cNvSpPr/>
          <p:nvPr/>
        </p:nvSpPr>
        <p:spPr>
          <a:xfrm>
            <a:off x="3430988" y="3106008"/>
            <a:ext cx="903437" cy="903671"/>
          </a:xfrm>
          <a:prstGeom prst="halfFrame">
            <a:avLst>
              <a:gd name="adj1" fmla="val 25770"/>
              <a:gd name="adj2" fmla="val 25770"/>
            </a:avLst>
          </a:prstGeom>
          <a:solidFill>
            <a:srgbClr val="5B9BD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sp>
      <p:sp>
        <p:nvSpPr>
          <p:cNvPr id="8" name="Half Frame 7"/>
          <p:cNvSpPr/>
          <p:nvPr/>
        </p:nvSpPr>
        <p:spPr>
          <a:xfrm rot="5400000">
            <a:off x="6979206" y="3106124"/>
            <a:ext cx="903671" cy="903437"/>
          </a:xfrm>
          <a:prstGeom prst="halfFrame">
            <a:avLst>
              <a:gd name="adj1" fmla="val 25770"/>
              <a:gd name="adj2" fmla="val 25770"/>
            </a:avLst>
          </a:prstGeom>
          <a:solidFill>
            <a:srgbClr val="5B9BD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sp>
      <p:sp>
        <p:nvSpPr>
          <p:cNvPr id="9" name="Half Frame 8"/>
          <p:cNvSpPr/>
          <p:nvPr/>
        </p:nvSpPr>
        <p:spPr>
          <a:xfrm rot="16200000">
            <a:off x="3430871" y="5189741"/>
            <a:ext cx="903671" cy="903437"/>
          </a:xfrm>
          <a:prstGeom prst="halfFrame">
            <a:avLst>
              <a:gd name="adj1" fmla="val 25770"/>
              <a:gd name="adj2" fmla="val 25770"/>
            </a:avLst>
          </a:prstGeom>
          <a:solidFill>
            <a:srgbClr val="5B9BD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sp>
      <p:sp>
        <p:nvSpPr>
          <p:cNvPr id="10" name="Half Frame 9"/>
          <p:cNvSpPr/>
          <p:nvPr/>
        </p:nvSpPr>
        <p:spPr>
          <a:xfrm rot="10800000">
            <a:off x="6979323" y="5189624"/>
            <a:ext cx="903437" cy="903671"/>
          </a:xfrm>
          <a:prstGeom prst="halfFrame">
            <a:avLst>
              <a:gd name="adj1" fmla="val 25770"/>
              <a:gd name="adj2" fmla="val 25770"/>
            </a:avLst>
          </a:prstGeom>
          <a:solidFill>
            <a:srgbClr val="5B9BD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sp>
    </p:spTree>
    <p:extLst>
      <p:ext uri="{BB962C8B-B14F-4D97-AF65-F5344CB8AC3E}">
        <p14:creationId xmlns:p14="http://schemas.microsoft.com/office/powerpoint/2010/main" val="1891846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par>
                                <p:cTn id="17" presetID="3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par>
                                <p:cTn id="29" presetID="31" presetClass="entr" presetSubtype="0"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0" fill="hold"/>
                                        <p:tgtEl>
                                          <p:spTgt spid="9"/>
                                        </p:tgtEl>
                                        <p:attrNameLst>
                                          <p:attrName>ppt_w</p:attrName>
                                        </p:attrNameLst>
                                      </p:cBhvr>
                                      <p:tavLst>
                                        <p:tav tm="0">
                                          <p:val>
                                            <p:fltVal val="0"/>
                                          </p:val>
                                        </p:tav>
                                        <p:tav tm="100000">
                                          <p:val>
                                            <p:strVal val="#ppt_w"/>
                                          </p:val>
                                        </p:tav>
                                      </p:tavLst>
                                    </p:anim>
                                    <p:anim calcmode="lin" valueType="num">
                                      <p:cBhvr>
                                        <p:cTn id="32" dur="1000" fill="hold"/>
                                        <p:tgtEl>
                                          <p:spTgt spid="9"/>
                                        </p:tgtEl>
                                        <p:attrNameLst>
                                          <p:attrName>ppt_h</p:attrName>
                                        </p:attrNameLst>
                                      </p:cBhvr>
                                      <p:tavLst>
                                        <p:tav tm="0">
                                          <p:val>
                                            <p:fltVal val="0"/>
                                          </p:val>
                                        </p:tav>
                                        <p:tav tm="100000">
                                          <p:val>
                                            <p:strVal val="#ppt_h"/>
                                          </p:val>
                                        </p:tav>
                                      </p:tavLst>
                                    </p:anim>
                                    <p:anim calcmode="lin" valueType="num">
                                      <p:cBhvr>
                                        <p:cTn id="33" dur="1000" fill="hold"/>
                                        <p:tgtEl>
                                          <p:spTgt spid="9"/>
                                        </p:tgtEl>
                                        <p:attrNameLst>
                                          <p:attrName>style.rotation</p:attrName>
                                        </p:attrNameLst>
                                      </p:cBhvr>
                                      <p:tavLst>
                                        <p:tav tm="0">
                                          <p:val>
                                            <p:fltVal val="90"/>
                                          </p:val>
                                        </p:tav>
                                        <p:tav tm="100000">
                                          <p:val>
                                            <p:fltVal val="0"/>
                                          </p:val>
                                        </p:tav>
                                      </p:tavLst>
                                    </p:anim>
                                    <p:animEffect transition="in" filter="fade">
                                      <p:cBhvr>
                                        <p:cTn id="34" dur="1000"/>
                                        <p:tgtEl>
                                          <p:spTgt spid="9"/>
                                        </p:tgtEl>
                                      </p:cBhvr>
                                    </p:animEffect>
                                  </p:childTnLst>
                                </p:cTn>
                              </p:par>
                              <p:par>
                                <p:cTn id="35" presetID="31"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1000" fill="hold"/>
                                        <p:tgtEl>
                                          <p:spTgt spid="10"/>
                                        </p:tgtEl>
                                        <p:attrNameLst>
                                          <p:attrName>ppt_w</p:attrName>
                                        </p:attrNameLst>
                                      </p:cBhvr>
                                      <p:tavLst>
                                        <p:tav tm="0">
                                          <p:val>
                                            <p:fltVal val="0"/>
                                          </p:val>
                                        </p:tav>
                                        <p:tav tm="100000">
                                          <p:val>
                                            <p:strVal val="#ppt_w"/>
                                          </p:val>
                                        </p:tav>
                                      </p:tavLst>
                                    </p:anim>
                                    <p:anim calcmode="lin" valueType="num">
                                      <p:cBhvr>
                                        <p:cTn id="38" dur="1000" fill="hold"/>
                                        <p:tgtEl>
                                          <p:spTgt spid="10"/>
                                        </p:tgtEl>
                                        <p:attrNameLst>
                                          <p:attrName>ppt_h</p:attrName>
                                        </p:attrNameLst>
                                      </p:cBhvr>
                                      <p:tavLst>
                                        <p:tav tm="0">
                                          <p:val>
                                            <p:fltVal val="0"/>
                                          </p:val>
                                        </p:tav>
                                        <p:tav tm="100000">
                                          <p:val>
                                            <p:strVal val="#ppt_h"/>
                                          </p:val>
                                        </p:tav>
                                      </p:tavLst>
                                    </p:anim>
                                    <p:anim calcmode="lin" valueType="num">
                                      <p:cBhvr>
                                        <p:cTn id="39" dur="1000" fill="hold"/>
                                        <p:tgtEl>
                                          <p:spTgt spid="10"/>
                                        </p:tgtEl>
                                        <p:attrNameLst>
                                          <p:attrName>style.rotation</p:attrName>
                                        </p:attrNameLst>
                                      </p:cBhvr>
                                      <p:tavLst>
                                        <p:tav tm="0">
                                          <p:val>
                                            <p:fltVal val="90"/>
                                          </p:val>
                                        </p:tav>
                                        <p:tav tm="100000">
                                          <p:val>
                                            <p:fltVal val="0"/>
                                          </p:val>
                                        </p:tav>
                                      </p:tavLst>
                                    </p:anim>
                                    <p:animEffect transition="in" filter="fade">
                                      <p:cBhvr>
                                        <p:cTn id="40"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843698" y="1277665"/>
            <a:ext cx="7694688" cy="594256"/>
          </a:xfrm>
          <a:custGeom>
            <a:avLst/>
            <a:gdLst>
              <a:gd name="connsiteX0" fmla="*/ 0 w 7694688"/>
              <a:gd name="connsiteY0" fmla="*/ 0 h 594256"/>
              <a:gd name="connsiteX1" fmla="*/ 7694688 w 7694688"/>
              <a:gd name="connsiteY1" fmla="*/ 0 h 594256"/>
              <a:gd name="connsiteX2" fmla="*/ 7694688 w 7694688"/>
              <a:gd name="connsiteY2" fmla="*/ 594256 h 594256"/>
              <a:gd name="connsiteX3" fmla="*/ 0 w 7694688"/>
              <a:gd name="connsiteY3" fmla="*/ 594256 h 594256"/>
              <a:gd name="connsiteX4" fmla="*/ 0 w 7694688"/>
              <a:gd name="connsiteY4" fmla="*/ 0 h 594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4688" h="594256">
                <a:moveTo>
                  <a:pt x="0" y="0"/>
                </a:moveTo>
                <a:lnTo>
                  <a:pt x="7694688" y="0"/>
                </a:lnTo>
                <a:lnTo>
                  <a:pt x="7694688" y="594256"/>
                </a:lnTo>
                <a:lnTo>
                  <a:pt x="0" y="594256"/>
                </a:lnTo>
                <a:lnTo>
                  <a:pt x="0" y="0"/>
                </a:lnTo>
                <a:close/>
              </a:path>
            </a:pathLst>
          </a:custGeom>
          <a:solidFill>
            <a:srgbClr val="FFB7CD"/>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71691"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التغيرات السكانية مثل التحول فى توزيع الدخل على شرائح الفئات العمرية. </a:t>
            </a:r>
            <a:endParaRPr lang="ar-EG" sz="2400" kern="1200" dirty="0">
              <a:solidFill>
                <a:srgbClr val="002060"/>
              </a:solidFill>
              <a:latin typeface="Calibri" panose="020F0502020204030204"/>
              <a:ea typeface="+mn-ea"/>
              <a:cs typeface="Arial" panose="020B0604020202020204" pitchFamily="34" charset="0"/>
            </a:endParaRPr>
          </a:p>
        </p:txBody>
      </p:sp>
      <p:sp>
        <p:nvSpPr>
          <p:cNvPr id="6" name="Oval 5"/>
          <p:cNvSpPr/>
          <p:nvPr/>
        </p:nvSpPr>
        <p:spPr>
          <a:xfrm>
            <a:off x="472288" y="1203383"/>
            <a:ext cx="742820" cy="742820"/>
          </a:xfrm>
          <a:prstGeom prst="ellipse">
            <a:avLst/>
          </a:prstGeom>
          <a:blipFill rotWithShape="0">
            <a:blip r:embed="rId2"/>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7" name="Freeform 6"/>
          <p:cNvSpPr/>
          <p:nvPr/>
        </p:nvSpPr>
        <p:spPr>
          <a:xfrm>
            <a:off x="1269524" y="2168764"/>
            <a:ext cx="7268861" cy="594256"/>
          </a:xfrm>
          <a:custGeom>
            <a:avLst/>
            <a:gdLst>
              <a:gd name="connsiteX0" fmla="*/ 0 w 7268861"/>
              <a:gd name="connsiteY0" fmla="*/ 0 h 594256"/>
              <a:gd name="connsiteX1" fmla="*/ 7268861 w 7268861"/>
              <a:gd name="connsiteY1" fmla="*/ 0 h 594256"/>
              <a:gd name="connsiteX2" fmla="*/ 7268861 w 7268861"/>
              <a:gd name="connsiteY2" fmla="*/ 594256 h 594256"/>
              <a:gd name="connsiteX3" fmla="*/ 0 w 7268861"/>
              <a:gd name="connsiteY3" fmla="*/ 594256 h 594256"/>
              <a:gd name="connsiteX4" fmla="*/ 0 w 7268861"/>
              <a:gd name="connsiteY4" fmla="*/ 0 h 594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861" h="594256">
                <a:moveTo>
                  <a:pt x="0" y="0"/>
                </a:moveTo>
                <a:lnTo>
                  <a:pt x="7268861" y="0"/>
                </a:lnTo>
                <a:lnTo>
                  <a:pt x="7268861" y="594256"/>
                </a:lnTo>
                <a:lnTo>
                  <a:pt x="0" y="594256"/>
                </a:lnTo>
                <a:lnTo>
                  <a:pt x="0" y="0"/>
                </a:lnTo>
                <a:close/>
              </a:path>
            </a:pathLst>
          </a:custGeom>
          <a:solidFill>
            <a:srgbClr val="C7F9A5"/>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71691"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التغيرات فى نمط العيش والمواقف .</a:t>
            </a:r>
            <a:endParaRPr lang="ar-EG" sz="2400" kern="1200" dirty="0">
              <a:solidFill>
                <a:srgbClr val="002060"/>
              </a:solidFill>
              <a:latin typeface="Calibri" panose="020F0502020204030204"/>
              <a:ea typeface="+mn-ea"/>
              <a:cs typeface="Arial" panose="020B0604020202020204" pitchFamily="34" charset="0"/>
            </a:endParaRPr>
          </a:p>
        </p:txBody>
      </p:sp>
      <p:sp>
        <p:nvSpPr>
          <p:cNvPr id="8" name="Oval 7"/>
          <p:cNvSpPr/>
          <p:nvPr/>
        </p:nvSpPr>
        <p:spPr>
          <a:xfrm>
            <a:off x="898114" y="2094482"/>
            <a:ext cx="742820" cy="742820"/>
          </a:xfrm>
          <a:prstGeom prst="ellipse">
            <a:avLst/>
          </a:prstGeom>
          <a:blipFill rotWithShape="0">
            <a:blip r:embed="rId3" cstate="print"/>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9" name="Freeform 8"/>
          <p:cNvSpPr/>
          <p:nvPr/>
        </p:nvSpPr>
        <p:spPr>
          <a:xfrm>
            <a:off x="1400219" y="3059863"/>
            <a:ext cx="7138167" cy="594256"/>
          </a:xfrm>
          <a:custGeom>
            <a:avLst/>
            <a:gdLst>
              <a:gd name="connsiteX0" fmla="*/ 0 w 7138167"/>
              <a:gd name="connsiteY0" fmla="*/ 0 h 594256"/>
              <a:gd name="connsiteX1" fmla="*/ 7138167 w 7138167"/>
              <a:gd name="connsiteY1" fmla="*/ 0 h 594256"/>
              <a:gd name="connsiteX2" fmla="*/ 7138167 w 7138167"/>
              <a:gd name="connsiteY2" fmla="*/ 594256 h 594256"/>
              <a:gd name="connsiteX3" fmla="*/ 0 w 7138167"/>
              <a:gd name="connsiteY3" fmla="*/ 594256 h 594256"/>
              <a:gd name="connsiteX4" fmla="*/ 0 w 7138167"/>
              <a:gd name="connsiteY4" fmla="*/ 0 h 594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8167" h="594256">
                <a:moveTo>
                  <a:pt x="0" y="0"/>
                </a:moveTo>
                <a:lnTo>
                  <a:pt x="7138167" y="0"/>
                </a:lnTo>
                <a:lnTo>
                  <a:pt x="7138167" y="594256"/>
                </a:lnTo>
                <a:lnTo>
                  <a:pt x="0" y="594256"/>
                </a:lnTo>
                <a:lnTo>
                  <a:pt x="0" y="0"/>
                </a:lnTo>
                <a:close/>
              </a:path>
            </a:pathLst>
          </a:custGeom>
          <a:solidFill>
            <a:srgbClr val="FFCCFF"/>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71691"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زيادة النسبة النسائية بين القوى العاملة .</a:t>
            </a:r>
            <a:endParaRPr lang="ar-EG" sz="2400" kern="1200" dirty="0">
              <a:solidFill>
                <a:srgbClr val="002060"/>
              </a:solidFill>
              <a:latin typeface="Calibri" panose="020F0502020204030204"/>
              <a:ea typeface="+mn-ea"/>
              <a:cs typeface="Arial" panose="020B0604020202020204" pitchFamily="34" charset="0"/>
            </a:endParaRPr>
          </a:p>
        </p:txBody>
      </p:sp>
      <p:sp>
        <p:nvSpPr>
          <p:cNvPr id="10" name="Oval 9"/>
          <p:cNvSpPr/>
          <p:nvPr/>
        </p:nvSpPr>
        <p:spPr>
          <a:xfrm>
            <a:off x="1028809" y="2985581"/>
            <a:ext cx="742820" cy="742820"/>
          </a:xfrm>
          <a:prstGeom prst="ellipse">
            <a:avLst/>
          </a:prstGeom>
          <a:blipFill rotWithShape="0">
            <a:blip r:embed="rId4" cstate="print"/>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11" name="Freeform 10"/>
          <p:cNvSpPr/>
          <p:nvPr/>
        </p:nvSpPr>
        <p:spPr>
          <a:xfrm>
            <a:off x="1269524" y="3950962"/>
            <a:ext cx="7268861" cy="594256"/>
          </a:xfrm>
          <a:custGeom>
            <a:avLst/>
            <a:gdLst>
              <a:gd name="connsiteX0" fmla="*/ 0 w 7268861"/>
              <a:gd name="connsiteY0" fmla="*/ 0 h 594256"/>
              <a:gd name="connsiteX1" fmla="*/ 7268861 w 7268861"/>
              <a:gd name="connsiteY1" fmla="*/ 0 h 594256"/>
              <a:gd name="connsiteX2" fmla="*/ 7268861 w 7268861"/>
              <a:gd name="connsiteY2" fmla="*/ 594256 h 594256"/>
              <a:gd name="connsiteX3" fmla="*/ 0 w 7268861"/>
              <a:gd name="connsiteY3" fmla="*/ 594256 h 594256"/>
              <a:gd name="connsiteX4" fmla="*/ 0 w 7268861"/>
              <a:gd name="connsiteY4" fmla="*/ 0 h 594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861" h="594256">
                <a:moveTo>
                  <a:pt x="0" y="0"/>
                </a:moveTo>
                <a:lnTo>
                  <a:pt x="7268861" y="0"/>
                </a:lnTo>
                <a:lnTo>
                  <a:pt x="7268861" y="594256"/>
                </a:lnTo>
                <a:lnTo>
                  <a:pt x="0" y="594256"/>
                </a:lnTo>
                <a:lnTo>
                  <a:pt x="0" y="0"/>
                </a:lnTo>
                <a:close/>
              </a:path>
            </a:pathLst>
          </a:custGeom>
          <a:solidFill>
            <a:srgbClr val="92D050"/>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71691"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زيادة الاوقات الترفيهية .</a:t>
            </a:r>
            <a:endParaRPr lang="ar-EG" sz="2400" kern="1200" dirty="0">
              <a:solidFill>
                <a:srgbClr val="002060"/>
              </a:solidFill>
              <a:latin typeface="Calibri" panose="020F0502020204030204"/>
              <a:ea typeface="+mn-ea"/>
              <a:cs typeface="Arial" panose="020B0604020202020204" pitchFamily="34" charset="0"/>
            </a:endParaRPr>
          </a:p>
        </p:txBody>
      </p:sp>
      <p:sp>
        <p:nvSpPr>
          <p:cNvPr id="12" name="Oval 11"/>
          <p:cNvSpPr/>
          <p:nvPr/>
        </p:nvSpPr>
        <p:spPr>
          <a:xfrm>
            <a:off x="898114" y="3876680"/>
            <a:ext cx="742820" cy="742820"/>
          </a:xfrm>
          <a:prstGeom prst="ellipse">
            <a:avLst/>
          </a:prstGeom>
          <a:blipFill rotWithShape="0">
            <a:blip r:embed="rId5" cstate="print"/>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13" name="Freeform 12"/>
          <p:cNvSpPr/>
          <p:nvPr/>
        </p:nvSpPr>
        <p:spPr>
          <a:xfrm>
            <a:off x="843698" y="4842061"/>
            <a:ext cx="7694688" cy="594256"/>
          </a:xfrm>
          <a:custGeom>
            <a:avLst/>
            <a:gdLst>
              <a:gd name="connsiteX0" fmla="*/ 0 w 7694688"/>
              <a:gd name="connsiteY0" fmla="*/ 0 h 594256"/>
              <a:gd name="connsiteX1" fmla="*/ 7694688 w 7694688"/>
              <a:gd name="connsiteY1" fmla="*/ 0 h 594256"/>
              <a:gd name="connsiteX2" fmla="*/ 7694688 w 7694688"/>
              <a:gd name="connsiteY2" fmla="*/ 594256 h 594256"/>
              <a:gd name="connsiteX3" fmla="*/ 0 w 7694688"/>
              <a:gd name="connsiteY3" fmla="*/ 594256 h 594256"/>
              <a:gd name="connsiteX4" fmla="*/ 0 w 7694688"/>
              <a:gd name="connsiteY4" fmla="*/ 0 h 594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4688" h="594256">
                <a:moveTo>
                  <a:pt x="0" y="0"/>
                </a:moveTo>
                <a:lnTo>
                  <a:pt x="7694688" y="0"/>
                </a:lnTo>
                <a:lnTo>
                  <a:pt x="7694688" y="594256"/>
                </a:lnTo>
                <a:lnTo>
                  <a:pt x="0" y="594256"/>
                </a:lnTo>
                <a:lnTo>
                  <a:pt x="0" y="0"/>
                </a:lnTo>
                <a:close/>
              </a:path>
            </a:pathLst>
          </a:custGeom>
          <a:solidFill>
            <a:srgbClr val="FAF6A4"/>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71691"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latin typeface="Calibri" panose="020F0502020204030204"/>
                <a:ea typeface="+mn-ea"/>
                <a:cs typeface="Arial" panose="020B0604020202020204" pitchFamily="34" charset="0"/>
              </a:rPr>
              <a:t>ازدياد الشراء عن طريق البيع الاجل .</a:t>
            </a:r>
            <a:endParaRPr lang="ar-EG" sz="2400" kern="1200" dirty="0">
              <a:solidFill>
                <a:srgbClr val="002060"/>
              </a:solidFill>
              <a:latin typeface="Calibri" panose="020F0502020204030204"/>
              <a:ea typeface="+mn-ea"/>
              <a:cs typeface="Arial" panose="020B0604020202020204" pitchFamily="34" charset="0"/>
            </a:endParaRPr>
          </a:p>
        </p:txBody>
      </p:sp>
      <p:sp>
        <p:nvSpPr>
          <p:cNvPr id="14" name="Oval 13"/>
          <p:cNvSpPr/>
          <p:nvPr/>
        </p:nvSpPr>
        <p:spPr>
          <a:xfrm>
            <a:off x="472288" y="4767779"/>
            <a:ext cx="742820" cy="742820"/>
          </a:xfrm>
          <a:prstGeom prst="ellipse">
            <a:avLst/>
          </a:prstGeom>
          <a:blipFill rotWithShape="0">
            <a:blip r:embed="rId6"/>
            <a:stretch>
              <a:fillRect/>
            </a:stretch>
          </a:blip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Tree>
    <p:extLst>
      <p:ext uri="{BB962C8B-B14F-4D97-AF65-F5344CB8AC3E}">
        <p14:creationId xmlns:p14="http://schemas.microsoft.com/office/powerpoint/2010/main" val="218814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fltVal val="0"/>
                                          </p:val>
                                        </p:tav>
                                        <p:tav tm="100000">
                                          <p:val>
                                            <p:strVal val="#ppt_w"/>
                                          </p:val>
                                        </p:tav>
                                      </p:tavLst>
                                    </p:anim>
                                    <p:anim calcmode="lin" valueType="num">
                                      <p:cBhvr>
                                        <p:cTn id="22" dur="1000" fill="hold"/>
                                        <p:tgtEl>
                                          <p:spTgt spid="7"/>
                                        </p:tgtEl>
                                        <p:attrNameLst>
                                          <p:attrName>ppt_h</p:attrName>
                                        </p:attrNameLst>
                                      </p:cBhvr>
                                      <p:tavLst>
                                        <p:tav tm="0">
                                          <p:val>
                                            <p:fltVal val="0"/>
                                          </p:val>
                                        </p:tav>
                                        <p:tav tm="100000">
                                          <p:val>
                                            <p:strVal val="#ppt_h"/>
                                          </p:val>
                                        </p:tav>
                                      </p:tavLst>
                                    </p:anim>
                                    <p:anim calcmode="lin" valueType="num">
                                      <p:cBhvr>
                                        <p:cTn id="23" dur="1000" fill="hold"/>
                                        <p:tgtEl>
                                          <p:spTgt spid="7"/>
                                        </p:tgtEl>
                                        <p:attrNameLst>
                                          <p:attrName>style.rotation</p:attrName>
                                        </p:attrNameLst>
                                      </p:cBhvr>
                                      <p:tavLst>
                                        <p:tav tm="0">
                                          <p:val>
                                            <p:fltVal val="90"/>
                                          </p:val>
                                        </p:tav>
                                        <p:tav tm="100000">
                                          <p:val>
                                            <p:fltVal val="0"/>
                                          </p:val>
                                        </p:tav>
                                      </p:tavLst>
                                    </p:anim>
                                    <p:animEffect transition="in" filter="fade">
                                      <p:cBhvr>
                                        <p:cTn id="24" dur="1000"/>
                                        <p:tgtEl>
                                          <p:spTgt spid="7"/>
                                        </p:tgtEl>
                                      </p:cBhvr>
                                    </p:animEffect>
                                  </p:childTnLst>
                                </p:cTn>
                              </p:par>
                              <p:par>
                                <p:cTn id="25" presetID="31" presetClass="entr" presetSubtype="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fltVal val="0"/>
                                          </p:val>
                                        </p:tav>
                                        <p:tav tm="100000">
                                          <p:val>
                                            <p:strVal val="#ppt_w"/>
                                          </p:val>
                                        </p:tav>
                                      </p:tavLst>
                                    </p:anim>
                                    <p:anim calcmode="lin" valueType="num">
                                      <p:cBhvr>
                                        <p:cTn id="28" dur="1000" fill="hold"/>
                                        <p:tgtEl>
                                          <p:spTgt spid="8"/>
                                        </p:tgtEl>
                                        <p:attrNameLst>
                                          <p:attrName>ppt_h</p:attrName>
                                        </p:attrNameLst>
                                      </p:cBhvr>
                                      <p:tavLst>
                                        <p:tav tm="0">
                                          <p:val>
                                            <p:fltVal val="0"/>
                                          </p:val>
                                        </p:tav>
                                        <p:tav tm="100000">
                                          <p:val>
                                            <p:strVal val="#ppt_h"/>
                                          </p:val>
                                        </p:tav>
                                      </p:tavLst>
                                    </p:anim>
                                    <p:anim calcmode="lin" valueType="num">
                                      <p:cBhvr>
                                        <p:cTn id="29" dur="1000" fill="hold"/>
                                        <p:tgtEl>
                                          <p:spTgt spid="8"/>
                                        </p:tgtEl>
                                        <p:attrNameLst>
                                          <p:attrName>style.rotation</p:attrName>
                                        </p:attrNameLst>
                                      </p:cBhvr>
                                      <p:tavLst>
                                        <p:tav tm="0">
                                          <p:val>
                                            <p:fltVal val="90"/>
                                          </p:val>
                                        </p:tav>
                                        <p:tav tm="100000">
                                          <p:val>
                                            <p:fltVal val="0"/>
                                          </p:val>
                                        </p:tav>
                                      </p:tavLst>
                                    </p:anim>
                                    <p:animEffect transition="in" filter="fade">
                                      <p:cBhvr>
                                        <p:cTn id="30" dur="10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1000" fill="hold"/>
                                        <p:tgtEl>
                                          <p:spTgt spid="9"/>
                                        </p:tgtEl>
                                        <p:attrNameLst>
                                          <p:attrName>ppt_w</p:attrName>
                                        </p:attrNameLst>
                                      </p:cBhvr>
                                      <p:tavLst>
                                        <p:tav tm="0">
                                          <p:val>
                                            <p:fltVal val="0"/>
                                          </p:val>
                                        </p:tav>
                                        <p:tav tm="100000">
                                          <p:val>
                                            <p:strVal val="#ppt_w"/>
                                          </p:val>
                                        </p:tav>
                                      </p:tavLst>
                                    </p:anim>
                                    <p:anim calcmode="lin" valueType="num">
                                      <p:cBhvr>
                                        <p:cTn id="36" dur="1000" fill="hold"/>
                                        <p:tgtEl>
                                          <p:spTgt spid="9"/>
                                        </p:tgtEl>
                                        <p:attrNameLst>
                                          <p:attrName>ppt_h</p:attrName>
                                        </p:attrNameLst>
                                      </p:cBhvr>
                                      <p:tavLst>
                                        <p:tav tm="0">
                                          <p:val>
                                            <p:fltVal val="0"/>
                                          </p:val>
                                        </p:tav>
                                        <p:tav tm="100000">
                                          <p:val>
                                            <p:strVal val="#ppt_h"/>
                                          </p:val>
                                        </p:tav>
                                      </p:tavLst>
                                    </p:anim>
                                    <p:anim calcmode="lin" valueType="num">
                                      <p:cBhvr>
                                        <p:cTn id="37" dur="1000" fill="hold"/>
                                        <p:tgtEl>
                                          <p:spTgt spid="9"/>
                                        </p:tgtEl>
                                        <p:attrNameLst>
                                          <p:attrName>style.rotation</p:attrName>
                                        </p:attrNameLst>
                                      </p:cBhvr>
                                      <p:tavLst>
                                        <p:tav tm="0">
                                          <p:val>
                                            <p:fltVal val="90"/>
                                          </p:val>
                                        </p:tav>
                                        <p:tav tm="100000">
                                          <p:val>
                                            <p:fltVal val="0"/>
                                          </p:val>
                                        </p:tav>
                                      </p:tavLst>
                                    </p:anim>
                                    <p:animEffect transition="in" filter="fade">
                                      <p:cBhvr>
                                        <p:cTn id="38" dur="1000"/>
                                        <p:tgtEl>
                                          <p:spTgt spid="9"/>
                                        </p:tgtEl>
                                      </p:cBhvr>
                                    </p:animEffect>
                                  </p:childTnLst>
                                </p:cTn>
                              </p:par>
                              <p:par>
                                <p:cTn id="39" presetID="31" presetClass="entr" presetSubtype="0" fill="hold"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1000" fill="hold"/>
                                        <p:tgtEl>
                                          <p:spTgt spid="10"/>
                                        </p:tgtEl>
                                        <p:attrNameLst>
                                          <p:attrName>ppt_w</p:attrName>
                                        </p:attrNameLst>
                                      </p:cBhvr>
                                      <p:tavLst>
                                        <p:tav tm="0">
                                          <p:val>
                                            <p:fltVal val="0"/>
                                          </p:val>
                                        </p:tav>
                                        <p:tav tm="100000">
                                          <p:val>
                                            <p:strVal val="#ppt_w"/>
                                          </p:val>
                                        </p:tav>
                                      </p:tavLst>
                                    </p:anim>
                                    <p:anim calcmode="lin" valueType="num">
                                      <p:cBhvr>
                                        <p:cTn id="42" dur="1000" fill="hold"/>
                                        <p:tgtEl>
                                          <p:spTgt spid="10"/>
                                        </p:tgtEl>
                                        <p:attrNameLst>
                                          <p:attrName>ppt_h</p:attrName>
                                        </p:attrNameLst>
                                      </p:cBhvr>
                                      <p:tavLst>
                                        <p:tav tm="0">
                                          <p:val>
                                            <p:fltVal val="0"/>
                                          </p:val>
                                        </p:tav>
                                        <p:tav tm="100000">
                                          <p:val>
                                            <p:strVal val="#ppt_h"/>
                                          </p:val>
                                        </p:tav>
                                      </p:tavLst>
                                    </p:anim>
                                    <p:anim calcmode="lin" valueType="num">
                                      <p:cBhvr>
                                        <p:cTn id="43" dur="1000" fill="hold"/>
                                        <p:tgtEl>
                                          <p:spTgt spid="10"/>
                                        </p:tgtEl>
                                        <p:attrNameLst>
                                          <p:attrName>style.rotation</p:attrName>
                                        </p:attrNameLst>
                                      </p:cBhvr>
                                      <p:tavLst>
                                        <p:tav tm="0">
                                          <p:val>
                                            <p:fltVal val="90"/>
                                          </p:val>
                                        </p:tav>
                                        <p:tav tm="100000">
                                          <p:val>
                                            <p:fltVal val="0"/>
                                          </p:val>
                                        </p:tav>
                                      </p:tavLst>
                                    </p:anim>
                                    <p:animEffect transition="in" filter="fade">
                                      <p:cBhvr>
                                        <p:cTn id="44" dur="10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1000" fill="hold"/>
                                        <p:tgtEl>
                                          <p:spTgt spid="11"/>
                                        </p:tgtEl>
                                        <p:attrNameLst>
                                          <p:attrName>ppt_w</p:attrName>
                                        </p:attrNameLst>
                                      </p:cBhvr>
                                      <p:tavLst>
                                        <p:tav tm="0">
                                          <p:val>
                                            <p:fltVal val="0"/>
                                          </p:val>
                                        </p:tav>
                                        <p:tav tm="100000">
                                          <p:val>
                                            <p:strVal val="#ppt_w"/>
                                          </p:val>
                                        </p:tav>
                                      </p:tavLst>
                                    </p:anim>
                                    <p:anim calcmode="lin" valueType="num">
                                      <p:cBhvr>
                                        <p:cTn id="50" dur="1000" fill="hold"/>
                                        <p:tgtEl>
                                          <p:spTgt spid="11"/>
                                        </p:tgtEl>
                                        <p:attrNameLst>
                                          <p:attrName>ppt_h</p:attrName>
                                        </p:attrNameLst>
                                      </p:cBhvr>
                                      <p:tavLst>
                                        <p:tav tm="0">
                                          <p:val>
                                            <p:fltVal val="0"/>
                                          </p:val>
                                        </p:tav>
                                        <p:tav tm="100000">
                                          <p:val>
                                            <p:strVal val="#ppt_h"/>
                                          </p:val>
                                        </p:tav>
                                      </p:tavLst>
                                    </p:anim>
                                    <p:anim calcmode="lin" valueType="num">
                                      <p:cBhvr>
                                        <p:cTn id="51" dur="1000" fill="hold"/>
                                        <p:tgtEl>
                                          <p:spTgt spid="11"/>
                                        </p:tgtEl>
                                        <p:attrNameLst>
                                          <p:attrName>style.rotation</p:attrName>
                                        </p:attrNameLst>
                                      </p:cBhvr>
                                      <p:tavLst>
                                        <p:tav tm="0">
                                          <p:val>
                                            <p:fltVal val="90"/>
                                          </p:val>
                                        </p:tav>
                                        <p:tav tm="100000">
                                          <p:val>
                                            <p:fltVal val="0"/>
                                          </p:val>
                                        </p:tav>
                                      </p:tavLst>
                                    </p:anim>
                                    <p:animEffect transition="in" filter="fade">
                                      <p:cBhvr>
                                        <p:cTn id="52" dur="1000"/>
                                        <p:tgtEl>
                                          <p:spTgt spid="11"/>
                                        </p:tgtEl>
                                      </p:cBhvr>
                                    </p:animEffect>
                                  </p:childTnLst>
                                </p:cTn>
                              </p:par>
                              <p:par>
                                <p:cTn id="53" presetID="31" presetClass="entr" presetSubtype="0" fill="hold"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1000" fill="hold"/>
                                        <p:tgtEl>
                                          <p:spTgt spid="12"/>
                                        </p:tgtEl>
                                        <p:attrNameLst>
                                          <p:attrName>ppt_w</p:attrName>
                                        </p:attrNameLst>
                                      </p:cBhvr>
                                      <p:tavLst>
                                        <p:tav tm="0">
                                          <p:val>
                                            <p:fltVal val="0"/>
                                          </p:val>
                                        </p:tav>
                                        <p:tav tm="100000">
                                          <p:val>
                                            <p:strVal val="#ppt_w"/>
                                          </p:val>
                                        </p:tav>
                                      </p:tavLst>
                                    </p:anim>
                                    <p:anim calcmode="lin" valueType="num">
                                      <p:cBhvr>
                                        <p:cTn id="56" dur="1000" fill="hold"/>
                                        <p:tgtEl>
                                          <p:spTgt spid="12"/>
                                        </p:tgtEl>
                                        <p:attrNameLst>
                                          <p:attrName>ppt_h</p:attrName>
                                        </p:attrNameLst>
                                      </p:cBhvr>
                                      <p:tavLst>
                                        <p:tav tm="0">
                                          <p:val>
                                            <p:fltVal val="0"/>
                                          </p:val>
                                        </p:tav>
                                        <p:tav tm="100000">
                                          <p:val>
                                            <p:strVal val="#ppt_h"/>
                                          </p:val>
                                        </p:tav>
                                      </p:tavLst>
                                    </p:anim>
                                    <p:anim calcmode="lin" valueType="num">
                                      <p:cBhvr>
                                        <p:cTn id="57" dur="1000" fill="hold"/>
                                        <p:tgtEl>
                                          <p:spTgt spid="12"/>
                                        </p:tgtEl>
                                        <p:attrNameLst>
                                          <p:attrName>style.rotation</p:attrName>
                                        </p:attrNameLst>
                                      </p:cBhvr>
                                      <p:tavLst>
                                        <p:tav tm="0">
                                          <p:val>
                                            <p:fltVal val="90"/>
                                          </p:val>
                                        </p:tav>
                                        <p:tav tm="100000">
                                          <p:val>
                                            <p:fltVal val="0"/>
                                          </p:val>
                                        </p:tav>
                                      </p:tavLst>
                                    </p:anim>
                                    <p:animEffect transition="in" filter="fade">
                                      <p:cBhvr>
                                        <p:cTn id="58" dur="10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31" presetClass="entr" presetSubtype="0" fill="hold" grpId="0" nodeType="click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1000" fill="hold"/>
                                        <p:tgtEl>
                                          <p:spTgt spid="13"/>
                                        </p:tgtEl>
                                        <p:attrNameLst>
                                          <p:attrName>ppt_w</p:attrName>
                                        </p:attrNameLst>
                                      </p:cBhvr>
                                      <p:tavLst>
                                        <p:tav tm="0">
                                          <p:val>
                                            <p:fltVal val="0"/>
                                          </p:val>
                                        </p:tav>
                                        <p:tav tm="100000">
                                          <p:val>
                                            <p:strVal val="#ppt_w"/>
                                          </p:val>
                                        </p:tav>
                                      </p:tavLst>
                                    </p:anim>
                                    <p:anim calcmode="lin" valueType="num">
                                      <p:cBhvr>
                                        <p:cTn id="64" dur="1000" fill="hold"/>
                                        <p:tgtEl>
                                          <p:spTgt spid="13"/>
                                        </p:tgtEl>
                                        <p:attrNameLst>
                                          <p:attrName>ppt_h</p:attrName>
                                        </p:attrNameLst>
                                      </p:cBhvr>
                                      <p:tavLst>
                                        <p:tav tm="0">
                                          <p:val>
                                            <p:fltVal val="0"/>
                                          </p:val>
                                        </p:tav>
                                        <p:tav tm="100000">
                                          <p:val>
                                            <p:strVal val="#ppt_h"/>
                                          </p:val>
                                        </p:tav>
                                      </p:tavLst>
                                    </p:anim>
                                    <p:anim calcmode="lin" valueType="num">
                                      <p:cBhvr>
                                        <p:cTn id="65" dur="1000" fill="hold"/>
                                        <p:tgtEl>
                                          <p:spTgt spid="13"/>
                                        </p:tgtEl>
                                        <p:attrNameLst>
                                          <p:attrName>style.rotation</p:attrName>
                                        </p:attrNameLst>
                                      </p:cBhvr>
                                      <p:tavLst>
                                        <p:tav tm="0">
                                          <p:val>
                                            <p:fltVal val="90"/>
                                          </p:val>
                                        </p:tav>
                                        <p:tav tm="100000">
                                          <p:val>
                                            <p:fltVal val="0"/>
                                          </p:val>
                                        </p:tav>
                                      </p:tavLst>
                                    </p:anim>
                                    <p:animEffect transition="in" filter="fade">
                                      <p:cBhvr>
                                        <p:cTn id="66" dur="1000"/>
                                        <p:tgtEl>
                                          <p:spTgt spid="13"/>
                                        </p:tgtEl>
                                      </p:cBhvr>
                                    </p:animEffect>
                                  </p:childTnLst>
                                </p:cTn>
                              </p:par>
                              <p:par>
                                <p:cTn id="67" presetID="31" presetClass="entr" presetSubtype="0" fill="hold" nodeType="withEffect">
                                  <p:stCondLst>
                                    <p:cond delay="0"/>
                                  </p:stCondLst>
                                  <p:childTnLst>
                                    <p:set>
                                      <p:cBhvr>
                                        <p:cTn id="68" dur="1" fill="hold">
                                          <p:stCondLst>
                                            <p:cond delay="0"/>
                                          </p:stCondLst>
                                        </p:cTn>
                                        <p:tgtEl>
                                          <p:spTgt spid="14"/>
                                        </p:tgtEl>
                                        <p:attrNameLst>
                                          <p:attrName>style.visibility</p:attrName>
                                        </p:attrNameLst>
                                      </p:cBhvr>
                                      <p:to>
                                        <p:strVal val="visible"/>
                                      </p:to>
                                    </p:set>
                                    <p:anim calcmode="lin" valueType="num">
                                      <p:cBhvr>
                                        <p:cTn id="69" dur="1000" fill="hold"/>
                                        <p:tgtEl>
                                          <p:spTgt spid="14"/>
                                        </p:tgtEl>
                                        <p:attrNameLst>
                                          <p:attrName>ppt_w</p:attrName>
                                        </p:attrNameLst>
                                      </p:cBhvr>
                                      <p:tavLst>
                                        <p:tav tm="0">
                                          <p:val>
                                            <p:fltVal val="0"/>
                                          </p:val>
                                        </p:tav>
                                        <p:tav tm="100000">
                                          <p:val>
                                            <p:strVal val="#ppt_w"/>
                                          </p:val>
                                        </p:tav>
                                      </p:tavLst>
                                    </p:anim>
                                    <p:anim calcmode="lin" valueType="num">
                                      <p:cBhvr>
                                        <p:cTn id="70" dur="1000" fill="hold"/>
                                        <p:tgtEl>
                                          <p:spTgt spid="14"/>
                                        </p:tgtEl>
                                        <p:attrNameLst>
                                          <p:attrName>ppt_h</p:attrName>
                                        </p:attrNameLst>
                                      </p:cBhvr>
                                      <p:tavLst>
                                        <p:tav tm="0">
                                          <p:val>
                                            <p:fltVal val="0"/>
                                          </p:val>
                                        </p:tav>
                                        <p:tav tm="100000">
                                          <p:val>
                                            <p:strVal val="#ppt_h"/>
                                          </p:val>
                                        </p:tav>
                                      </p:tavLst>
                                    </p:anim>
                                    <p:anim calcmode="lin" valueType="num">
                                      <p:cBhvr>
                                        <p:cTn id="71" dur="1000" fill="hold"/>
                                        <p:tgtEl>
                                          <p:spTgt spid="14"/>
                                        </p:tgtEl>
                                        <p:attrNameLst>
                                          <p:attrName>style.rotation</p:attrName>
                                        </p:attrNameLst>
                                      </p:cBhvr>
                                      <p:tavLst>
                                        <p:tav tm="0">
                                          <p:val>
                                            <p:fltVal val="90"/>
                                          </p:val>
                                        </p:tav>
                                        <p:tav tm="100000">
                                          <p:val>
                                            <p:fltVal val="0"/>
                                          </p:val>
                                        </p:tav>
                                      </p:tavLst>
                                    </p:anim>
                                    <p:animEffect transition="in" filter="fade">
                                      <p:cBhvr>
                                        <p:cTn id="7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P spid="13"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932095" y="1346102"/>
            <a:ext cx="7606291" cy="731128"/>
          </a:xfrm>
          <a:custGeom>
            <a:avLst/>
            <a:gdLst>
              <a:gd name="connsiteX0" fmla="*/ 0 w 7606291"/>
              <a:gd name="connsiteY0" fmla="*/ 0 h 731128"/>
              <a:gd name="connsiteX1" fmla="*/ 7606291 w 7606291"/>
              <a:gd name="connsiteY1" fmla="*/ 0 h 731128"/>
              <a:gd name="connsiteX2" fmla="*/ 7606291 w 7606291"/>
              <a:gd name="connsiteY2" fmla="*/ 731128 h 731128"/>
              <a:gd name="connsiteX3" fmla="*/ 0 w 7606291"/>
              <a:gd name="connsiteY3" fmla="*/ 731128 h 731128"/>
              <a:gd name="connsiteX4" fmla="*/ 0 w 7606291"/>
              <a:gd name="connsiteY4" fmla="*/ 0 h 73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6291" h="731128">
                <a:moveTo>
                  <a:pt x="0" y="0"/>
                </a:moveTo>
                <a:lnTo>
                  <a:pt x="7606291" y="0"/>
                </a:lnTo>
                <a:lnTo>
                  <a:pt x="7606291" y="731128"/>
                </a:lnTo>
                <a:lnTo>
                  <a:pt x="0" y="731128"/>
                </a:lnTo>
                <a:lnTo>
                  <a:pt x="0" y="0"/>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8033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زيادة عدد العاملين فى الوظائف الادارية.</a:t>
            </a:r>
            <a:endParaRPr lang="ar-EG" sz="2400" kern="1200" dirty="0">
              <a:solidFill>
                <a:schemeClr val="bg1"/>
              </a:solidFill>
            </a:endParaRPr>
          </a:p>
        </p:txBody>
      </p:sp>
      <p:sp>
        <p:nvSpPr>
          <p:cNvPr id="6" name="Oval 5"/>
          <p:cNvSpPr/>
          <p:nvPr/>
        </p:nvSpPr>
        <p:spPr>
          <a:xfrm>
            <a:off x="475139" y="1254711"/>
            <a:ext cx="913911" cy="913911"/>
          </a:xfrm>
          <a:prstGeom prst="ellipse">
            <a:avLst/>
          </a:prstGeom>
          <a:blipFill rotWithShape="0">
            <a:blip r:embed="rId2"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351268" y="2442985"/>
            <a:ext cx="7187118" cy="731128"/>
          </a:xfrm>
          <a:custGeom>
            <a:avLst/>
            <a:gdLst>
              <a:gd name="connsiteX0" fmla="*/ 0 w 7187118"/>
              <a:gd name="connsiteY0" fmla="*/ 0 h 731128"/>
              <a:gd name="connsiteX1" fmla="*/ 7187118 w 7187118"/>
              <a:gd name="connsiteY1" fmla="*/ 0 h 731128"/>
              <a:gd name="connsiteX2" fmla="*/ 7187118 w 7187118"/>
              <a:gd name="connsiteY2" fmla="*/ 731128 h 731128"/>
              <a:gd name="connsiteX3" fmla="*/ 0 w 7187118"/>
              <a:gd name="connsiteY3" fmla="*/ 731128 h 731128"/>
              <a:gd name="connsiteX4" fmla="*/ 0 w 7187118"/>
              <a:gd name="connsiteY4" fmla="*/ 0 h 73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7118" h="731128">
                <a:moveTo>
                  <a:pt x="0" y="0"/>
                </a:moveTo>
                <a:lnTo>
                  <a:pt x="7187118" y="0"/>
                </a:lnTo>
                <a:lnTo>
                  <a:pt x="7187118" y="731128"/>
                </a:lnTo>
                <a:lnTo>
                  <a:pt x="0" y="731128"/>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8033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مستوى تعليمى أعلى لدى السكان بشكل عام .</a:t>
            </a:r>
          </a:p>
        </p:txBody>
      </p:sp>
      <p:sp>
        <p:nvSpPr>
          <p:cNvPr id="8" name="Oval 7"/>
          <p:cNvSpPr/>
          <p:nvPr/>
        </p:nvSpPr>
        <p:spPr>
          <a:xfrm>
            <a:off x="894312" y="2351594"/>
            <a:ext cx="913911" cy="913911"/>
          </a:xfrm>
          <a:prstGeom prst="ellipse">
            <a:avLst/>
          </a:prstGeom>
          <a:blipFill rotWithShape="0">
            <a:blip r:embed="rId3"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351268" y="3539869"/>
            <a:ext cx="7187118" cy="731128"/>
          </a:xfrm>
          <a:custGeom>
            <a:avLst/>
            <a:gdLst>
              <a:gd name="connsiteX0" fmla="*/ 0 w 7187118"/>
              <a:gd name="connsiteY0" fmla="*/ 0 h 731128"/>
              <a:gd name="connsiteX1" fmla="*/ 7187118 w 7187118"/>
              <a:gd name="connsiteY1" fmla="*/ 0 h 731128"/>
              <a:gd name="connsiteX2" fmla="*/ 7187118 w 7187118"/>
              <a:gd name="connsiteY2" fmla="*/ 731128 h 731128"/>
              <a:gd name="connsiteX3" fmla="*/ 0 w 7187118"/>
              <a:gd name="connsiteY3" fmla="*/ 731128 h 731128"/>
              <a:gd name="connsiteX4" fmla="*/ 0 w 7187118"/>
              <a:gd name="connsiteY4" fmla="*/ 0 h 73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7118" h="731128">
                <a:moveTo>
                  <a:pt x="0" y="0"/>
                </a:moveTo>
                <a:lnTo>
                  <a:pt x="7187118" y="0"/>
                </a:lnTo>
                <a:lnTo>
                  <a:pt x="7187118" y="731128"/>
                </a:lnTo>
                <a:lnTo>
                  <a:pt x="0" y="731128"/>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8033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نسبة التضخم أو الانكماش .</a:t>
            </a:r>
          </a:p>
        </p:txBody>
      </p:sp>
      <p:sp>
        <p:nvSpPr>
          <p:cNvPr id="10" name="Oval 9"/>
          <p:cNvSpPr/>
          <p:nvPr/>
        </p:nvSpPr>
        <p:spPr>
          <a:xfrm>
            <a:off x="894312" y="3448478"/>
            <a:ext cx="913911" cy="913911"/>
          </a:xfrm>
          <a:prstGeom prst="ellipse">
            <a:avLst/>
          </a:prstGeom>
          <a:blipFill rotWithShape="0">
            <a:blip r:embed="rId4"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932095" y="4636752"/>
            <a:ext cx="7606291" cy="731128"/>
          </a:xfrm>
          <a:custGeom>
            <a:avLst/>
            <a:gdLst>
              <a:gd name="connsiteX0" fmla="*/ 0 w 7606291"/>
              <a:gd name="connsiteY0" fmla="*/ 0 h 731128"/>
              <a:gd name="connsiteX1" fmla="*/ 7606291 w 7606291"/>
              <a:gd name="connsiteY1" fmla="*/ 0 h 731128"/>
              <a:gd name="connsiteX2" fmla="*/ 7606291 w 7606291"/>
              <a:gd name="connsiteY2" fmla="*/ 731128 h 731128"/>
              <a:gd name="connsiteX3" fmla="*/ 0 w 7606291"/>
              <a:gd name="connsiteY3" fmla="*/ 731128 h 731128"/>
              <a:gd name="connsiteX4" fmla="*/ 0 w 7606291"/>
              <a:gd name="connsiteY4" fmla="*/ 0 h 73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6291" h="731128">
                <a:moveTo>
                  <a:pt x="0" y="0"/>
                </a:moveTo>
                <a:lnTo>
                  <a:pt x="7606291" y="0"/>
                </a:lnTo>
                <a:lnTo>
                  <a:pt x="7606291" y="731128"/>
                </a:lnTo>
                <a:lnTo>
                  <a:pt x="0" y="731128"/>
                </a:lnTo>
                <a:lnTo>
                  <a:pt x="0" y="0"/>
                </a:lnTo>
                <a:close/>
              </a:path>
            </a:pathLst>
          </a:custGeom>
          <a:solidFill>
            <a:schemeClr val="accent1">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80334"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التغيرات التكنولوجية ( الهواتف الخليوية ) .</a:t>
            </a:r>
          </a:p>
        </p:txBody>
      </p:sp>
      <p:sp>
        <p:nvSpPr>
          <p:cNvPr id="12" name="Oval 11"/>
          <p:cNvSpPr/>
          <p:nvPr/>
        </p:nvSpPr>
        <p:spPr>
          <a:xfrm>
            <a:off x="475139" y="4545361"/>
            <a:ext cx="913911" cy="913911"/>
          </a:xfrm>
          <a:prstGeom prst="ellipse">
            <a:avLst/>
          </a:prstGeom>
          <a:blipFill rotWithShape="0">
            <a:blip r:embed="rId5"/>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747517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par>
                                <p:cTn id="34" presetID="53" presetClass="entr" presetSubtype="16"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par>
                                <p:cTn id="46" presetID="53" presetClass="entr" presetSubtype="16" fill="hold" nodeType="with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a:t>اعرف </a:t>
            </a:r>
            <a:r>
              <a:rPr lang="ar-EG" sz="4000" b="1" dirty="0" smtClean="0"/>
              <a:t>منافسيك</a:t>
            </a:r>
            <a:endParaRPr lang="en-US" sz="4000" dirty="0"/>
          </a:p>
        </p:txBody>
      </p:sp>
    </p:spTree>
    <p:extLst>
      <p:ext uri="{BB962C8B-B14F-4D97-AF65-F5344CB8AC3E}">
        <p14:creationId xmlns:p14="http://schemas.microsoft.com/office/powerpoint/2010/main" val="1698505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تحليل المنافسة</a:t>
            </a:r>
          </a:p>
        </p:txBody>
      </p:sp>
      <p:sp>
        <p:nvSpPr>
          <p:cNvPr id="4" name="Rectangle 3"/>
          <p:cNvSpPr/>
          <p:nvPr/>
        </p:nvSpPr>
        <p:spPr>
          <a:xfrm>
            <a:off x="2775107" y="1318781"/>
            <a:ext cx="5727473" cy="4817214"/>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641419" y="3343852"/>
            <a:ext cx="3104085" cy="3104085"/>
          </a:xfrm>
          <a:custGeom>
            <a:avLst/>
            <a:gdLst>
              <a:gd name="connsiteX0" fmla="*/ 0 w 3104085"/>
              <a:gd name="connsiteY0" fmla="*/ 0 h 3104085"/>
              <a:gd name="connsiteX1" fmla="*/ 3104085 w 3104085"/>
              <a:gd name="connsiteY1" fmla="*/ 0 h 3104085"/>
              <a:gd name="connsiteX2" fmla="*/ 3104085 w 3104085"/>
              <a:gd name="connsiteY2" fmla="*/ 3104085 h 3104085"/>
              <a:gd name="connsiteX3" fmla="*/ 0 w 3104085"/>
              <a:gd name="connsiteY3" fmla="*/ 3104085 h 3104085"/>
              <a:gd name="connsiteX4" fmla="*/ 0 w 3104085"/>
              <a:gd name="connsiteY4" fmla="*/ 0 h 3104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4085" h="3104085">
                <a:moveTo>
                  <a:pt x="0" y="0"/>
                </a:moveTo>
                <a:lnTo>
                  <a:pt x="3104085" y="0"/>
                </a:lnTo>
                <a:lnTo>
                  <a:pt x="3104085" y="3104085"/>
                </a:lnTo>
                <a:lnTo>
                  <a:pt x="0" y="3104085"/>
                </a:lnTo>
                <a:lnTo>
                  <a:pt x="0" y="0"/>
                </a:lnTo>
                <a:close/>
              </a:path>
            </a:pathLst>
          </a:custGeom>
          <a:solidFill>
            <a:srgbClr val="FF9797"/>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ينبغى توقع مواجهة المنافسة لدى البدء بمؤسستك الجديدة إلا أن المنافسة الشديدة تقترن عادة بمخاطر غير ضرورية فإذا كان التنافس محتدما من الأفضل أن يختار الريادى نوعا مختلفا من المؤسسات لذا على المرء أن يعرف منافسيه.</a:t>
            </a:r>
            <a:endParaRPr lang="ar-EG" sz="2400" kern="1200" dirty="0">
              <a:solidFill>
                <a:srgbClr val="002060"/>
              </a:solidFill>
            </a:endParaRPr>
          </a:p>
        </p:txBody>
      </p:sp>
    </p:spTree>
    <p:extLst>
      <p:ext uri="{BB962C8B-B14F-4D97-AF65-F5344CB8AC3E}">
        <p14:creationId xmlns:p14="http://schemas.microsoft.com/office/powerpoint/2010/main" val="3618273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وتتمثل الطريقة الفضلى للقيام بذلك فى معرفة</a:t>
            </a:r>
          </a:p>
        </p:txBody>
      </p:sp>
      <p:sp>
        <p:nvSpPr>
          <p:cNvPr id="9" name="Oval 8"/>
          <p:cNvSpPr/>
          <p:nvPr/>
        </p:nvSpPr>
        <p:spPr>
          <a:xfrm>
            <a:off x="5004048" y="1637132"/>
            <a:ext cx="3125708" cy="795144"/>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r" rtl="1">
              <a:lnSpc>
                <a:spcPct val="107000"/>
              </a:lnSpc>
              <a:spcAft>
                <a:spcPts val="800"/>
              </a:spcAft>
            </a:pPr>
            <a:r>
              <a:rPr lang="ar-SA" sz="2400" b="1" dirty="0">
                <a:solidFill>
                  <a:srgbClr val="002060"/>
                </a:solidFill>
                <a:effectLst/>
                <a:ea typeface="Calibri" panose="020F0502020204030204" pitchFamily="34" charset="0"/>
                <a:cs typeface="Simplified Arabic" panose="02020603050405020304" pitchFamily="18" charset="-78"/>
              </a:rPr>
              <a:t>من هم المنافسين</a:t>
            </a:r>
            <a:r>
              <a:rPr lang="ar-SA" sz="2400" b="1" dirty="0">
                <a:solidFill>
                  <a:srgbClr val="002060"/>
                </a:solidFill>
                <a:effectLst/>
                <a:ea typeface="Calibri" panose="020F0502020204030204" pitchFamily="34" charset="0"/>
                <a:cs typeface="Arial" panose="020B0604020202020204" pitchFamily="34" charset="0"/>
              </a:rPr>
              <a:t>؟</a:t>
            </a:r>
            <a:endParaRPr lang="en-US" sz="2400" dirty="0">
              <a:effectLst/>
              <a:ea typeface="Calibri" panose="020F0502020204030204" pitchFamily="34" charset="0"/>
              <a:cs typeface="Arial" panose="020B0604020202020204" pitchFamily="34" charset="0"/>
            </a:endParaRPr>
          </a:p>
        </p:txBody>
      </p:sp>
      <p:pic>
        <p:nvPicPr>
          <p:cNvPr id="10" name="irc_mi" descr="http://tebasel.com/mag/wp-content/uploads/272a7954e575d8772b557f6aded6cdd2.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4327505" y="1362430"/>
            <a:ext cx="1211580" cy="1272540"/>
          </a:xfrm>
          <a:prstGeom prst="ellipse">
            <a:avLst/>
          </a:prstGeom>
          <a:ln>
            <a:noFill/>
          </a:ln>
          <a:effectLst>
            <a:softEdge rad="112500"/>
          </a:effectLst>
        </p:spPr>
      </p:pic>
      <p:sp>
        <p:nvSpPr>
          <p:cNvPr id="7" name="Oval 6"/>
          <p:cNvSpPr/>
          <p:nvPr/>
        </p:nvSpPr>
        <p:spPr>
          <a:xfrm>
            <a:off x="899592" y="4941168"/>
            <a:ext cx="3125708" cy="795144"/>
          </a:xfrm>
          <a:prstGeom prst="ellipse">
            <a:avLst/>
          </a:prstGeom>
          <a:solidFill>
            <a:srgbClr val="FFC000"/>
          </a:solidFill>
          <a:ln/>
        </p:spPr>
        <p:style>
          <a:lnRef idx="1">
            <a:schemeClr val="accent2"/>
          </a:lnRef>
          <a:fillRef idx="2">
            <a:schemeClr val="accent2"/>
          </a:fillRef>
          <a:effectRef idx="1">
            <a:schemeClr val="accent2"/>
          </a:effectRef>
          <a:fontRef idx="minor">
            <a:schemeClr val="dk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algn="r" rtl="1">
              <a:lnSpc>
                <a:spcPct val="107000"/>
              </a:lnSpc>
              <a:spcAft>
                <a:spcPts val="800"/>
              </a:spcAft>
            </a:pPr>
            <a:r>
              <a:rPr lang="ar-SA" sz="2400" b="1" dirty="0">
                <a:solidFill>
                  <a:srgbClr val="002060"/>
                </a:solidFill>
                <a:effectLst/>
                <a:ea typeface="Calibri" panose="020F0502020204030204" pitchFamily="34" charset="0"/>
                <a:cs typeface="Simplified Arabic" panose="02020603050405020304" pitchFamily="18" charset="-78"/>
              </a:rPr>
              <a:t>كيف يعملون؟</a:t>
            </a:r>
            <a:endParaRPr lang="en-US" sz="2400" dirty="0">
              <a:effectLst/>
              <a:ea typeface="Calibri" panose="020F0502020204030204" pitchFamily="34" charset="0"/>
              <a:cs typeface="Arial" panose="020B0604020202020204" pitchFamily="34" charset="0"/>
            </a:endParaRPr>
          </a:p>
        </p:txBody>
      </p:sp>
      <p:pic>
        <p:nvPicPr>
          <p:cNvPr id="8" name="irc_mi" descr="http://tebasel.com/mag/wp-content/uploads/272a7954e575d8772b557f6aded6cdd2.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730221" y="4666466"/>
            <a:ext cx="1211580" cy="1272540"/>
          </a:xfrm>
          <a:prstGeom prst="ellipse">
            <a:avLst/>
          </a:prstGeom>
          <a:ln>
            <a:noFill/>
          </a:ln>
          <a:effectLst>
            <a:softEdge rad="112500"/>
          </a:effectLst>
        </p:spPr>
      </p:pic>
      <p:pic>
        <p:nvPicPr>
          <p:cNvPr id="6" name="irc_mi" descr="http://www.high-output.com/hot/wp-content/uploads/2010/08/HOWARDGRAPH-300x27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563888" y="2851028"/>
            <a:ext cx="1703189" cy="195278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Tree>
    <p:extLst>
      <p:ext uri="{BB962C8B-B14F-4D97-AF65-F5344CB8AC3E}">
        <p14:creationId xmlns:p14="http://schemas.microsoft.com/office/powerpoint/2010/main" val="4278941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par>
                                <p:cTn id="8" presetID="21" presetClass="entr" presetSubtype="1"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heel(1)">
                                      <p:cBhvr>
                                        <p:cTn id="10" dur="2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heel(1)">
                                      <p:cBhvr>
                                        <p:cTn id="15" dur="2000"/>
                                        <p:tgtEl>
                                          <p:spTgt spid="7"/>
                                        </p:tgtEl>
                                      </p:cBhvr>
                                    </p:animEffect>
                                  </p:childTnLst>
                                </p:cTn>
                              </p:par>
                              <p:par>
                                <p:cTn id="16" presetID="21" presetClass="entr" presetSubtype="1"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heel(1)">
                                      <p:cBhvr>
                                        <p:cTn id="18"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7"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لذا يتعين على الرياديين إتباع الخطوات الاتية بهدف التعرف إلى منافسيهم </a:t>
            </a:r>
          </a:p>
        </p:txBody>
      </p:sp>
      <p:sp>
        <p:nvSpPr>
          <p:cNvPr id="5" name="Freeform 4"/>
          <p:cNvSpPr/>
          <p:nvPr/>
        </p:nvSpPr>
        <p:spPr>
          <a:xfrm>
            <a:off x="2507424" y="1644576"/>
            <a:ext cx="3538090" cy="478110"/>
          </a:xfrm>
          <a:custGeom>
            <a:avLst/>
            <a:gdLst>
              <a:gd name="connsiteX0" fmla="*/ 0 w 3538090"/>
              <a:gd name="connsiteY0" fmla="*/ 79687 h 478110"/>
              <a:gd name="connsiteX1" fmla="*/ 79687 w 3538090"/>
              <a:gd name="connsiteY1" fmla="*/ 0 h 478110"/>
              <a:gd name="connsiteX2" fmla="*/ 3458403 w 3538090"/>
              <a:gd name="connsiteY2" fmla="*/ 0 h 478110"/>
              <a:gd name="connsiteX3" fmla="*/ 3538090 w 3538090"/>
              <a:gd name="connsiteY3" fmla="*/ 79687 h 478110"/>
              <a:gd name="connsiteX4" fmla="*/ 3538090 w 3538090"/>
              <a:gd name="connsiteY4" fmla="*/ 398423 h 478110"/>
              <a:gd name="connsiteX5" fmla="*/ 3458403 w 3538090"/>
              <a:gd name="connsiteY5" fmla="*/ 478110 h 478110"/>
              <a:gd name="connsiteX6" fmla="*/ 79687 w 3538090"/>
              <a:gd name="connsiteY6" fmla="*/ 478110 h 478110"/>
              <a:gd name="connsiteX7" fmla="*/ 0 w 3538090"/>
              <a:gd name="connsiteY7" fmla="*/ 398423 h 478110"/>
              <a:gd name="connsiteX8" fmla="*/ 0 w 3538090"/>
              <a:gd name="connsiteY8" fmla="*/ 79687 h 47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8090" h="478110">
                <a:moveTo>
                  <a:pt x="0" y="79687"/>
                </a:moveTo>
                <a:cubicBezTo>
                  <a:pt x="0" y="35677"/>
                  <a:pt x="35677" y="0"/>
                  <a:pt x="79687" y="0"/>
                </a:cubicBezTo>
                <a:lnTo>
                  <a:pt x="3458403" y="0"/>
                </a:lnTo>
                <a:cubicBezTo>
                  <a:pt x="3502413" y="0"/>
                  <a:pt x="3538090" y="35677"/>
                  <a:pt x="3538090" y="79687"/>
                </a:cubicBezTo>
                <a:lnTo>
                  <a:pt x="3538090" y="398423"/>
                </a:lnTo>
                <a:cubicBezTo>
                  <a:pt x="3538090" y="442433"/>
                  <a:pt x="3502413" y="478110"/>
                  <a:pt x="3458403" y="478110"/>
                </a:cubicBezTo>
                <a:lnTo>
                  <a:pt x="79687" y="478110"/>
                </a:lnTo>
                <a:cubicBezTo>
                  <a:pt x="35677" y="478110"/>
                  <a:pt x="0" y="442433"/>
                  <a:pt x="0" y="398423"/>
                </a:cubicBezTo>
                <a:lnTo>
                  <a:pt x="0" y="79687"/>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400687" tIns="114779" rIns="114779" bIns="114779" numCol="1" spcCol="1270" anchor="ctr" anchorCtr="0">
            <a:noAutofit/>
          </a:bodyPr>
          <a:lstStyle/>
          <a:p>
            <a:pPr lvl="0" algn="ctr" defTabSz="1066800" rtl="1">
              <a:lnSpc>
                <a:spcPct val="90000"/>
              </a:lnSpc>
              <a:spcBef>
                <a:spcPct val="0"/>
              </a:spcBef>
              <a:spcAft>
                <a:spcPct val="35000"/>
              </a:spcAft>
            </a:pPr>
            <a:r>
              <a:rPr lang="ar-EG" sz="2400" kern="1200" dirty="0" smtClean="0"/>
              <a:t>حدد منافسيك</a:t>
            </a:r>
            <a:endParaRPr lang="ar-EG" sz="2400" kern="1200" dirty="0"/>
          </a:p>
        </p:txBody>
      </p:sp>
      <p:sp>
        <p:nvSpPr>
          <p:cNvPr id="7" name="Oval 6"/>
          <p:cNvSpPr/>
          <p:nvPr/>
        </p:nvSpPr>
        <p:spPr>
          <a:xfrm>
            <a:off x="2219401" y="1177969"/>
            <a:ext cx="1114552" cy="1114678"/>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2">
              <a:tint val="50000"/>
              <a:hueOff val="0"/>
              <a:satOff val="0"/>
              <a:lumOff val="0"/>
              <a:alphaOff val="0"/>
            </a:schemeClr>
          </a:effectRef>
          <a:fontRef idx="minor">
            <a:schemeClr val="lt1">
              <a:hueOff val="0"/>
              <a:satOff val="0"/>
              <a:lumOff val="0"/>
              <a:alphaOff val="0"/>
            </a:schemeClr>
          </a:fontRef>
        </p:style>
      </p:sp>
      <p:sp>
        <p:nvSpPr>
          <p:cNvPr id="4" name="Trapezoid 3"/>
          <p:cNvSpPr/>
          <p:nvPr/>
        </p:nvSpPr>
        <p:spPr bwMode="auto">
          <a:xfrm>
            <a:off x="3515544" y="1140520"/>
            <a:ext cx="2160240" cy="504056"/>
          </a:xfrm>
          <a:prstGeom prst="trapezoid">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1" anchor="ctr" anchorCtr="0" compatLnSpc="1">
            <a:prstTxWarp prst="textNoShape">
              <a:avLst/>
            </a:prstTxWarp>
          </a:bodyPr>
          <a:lstStyle/>
          <a:p>
            <a:pPr algn="ctr" rtl="1"/>
            <a:r>
              <a:rPr lang="ar-SA" sz="2400" b="1" dirty="0">
                <a:solidFill>
                  <a:srgbClr val="FF0000"/>
                </a:solidFill>
              </a:rPr>
              <a:t>الخطوة الأولى </a:t>
            </a:r>
            <a:endParaRPr lang="en-US" sz="2400" dirty="0">
              <a:solidFill>
                <a:srgbClr val="FF0000"/>
              </a:solidFill>
            </a:endParaRPr>
          </a:p>
        </p:txBody>
      </p:sp>
      <p:sp>
        <p:nvSpPr>
          <p:cNvPr id="9" name="Freeform 8"/>
          <p:cNvSpPr/>
          <p:nvPr/>
        </p:nvSpPr>
        <p:spPr>
          <a:xfrm>
            <a:off x="1115616" y="2589293"/>
            <a:ext cx="6992342" cy="635667"/>
          </a:xfrm>
          <a:custGeom>
            <a:avLst/>
            <a:gdLst>
              <a:gd name="connsiteX0" fmla="*/ 0 w 6992342"/>
              <a:gd name="connsiteY0" fmla="*/ 0 h 635667"/>
              <a:gd name="connsiteX1" fmla="*/ 6992342 w 6992342"/>
              <a:gd name="connsiteY1" fmla="*/ 0 h 635667"/>
              <a:gd name="connsiteX2" fmla="*/ 6992342 w 6992342"/>
              <a:gd name="connsiteY2" fmla="*/ 635667 h 635667"/>
              <a:gd name="connsiteX3" fmla="*/ 0 w 6992342"/>
              <a:gd name="connsiteY3" fmla="*/ 635667 h 635667"/>
              <a:gd name="connsiteX4" fmla="*/ 0 w 6992342"/>
              <a:gd name="connsiteY4" fmla="*/ 0 h 635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2342" h="635667">
                <a:moveTo>
                  <a:pt x="0" y="0"/>
                </a:moveTo>
                <a:lnTo>
                  <a:pt x="6992342" y="0"/>
                </a:lnTo>
                <a:lnTo>
                  <a:pt x="6992342" y="635667"/>
                </a:lnTo>
                <a:lnTo>
                  <a:pt x="0" y="635667"/>
                </a:lnTo>
                <a:lnTo>
                  <a:pt x="0" y="0"/>
                </a:lnTo>
                <a:close/>
              </a:path>
            </a:pathLst>
          </a:custGeom>
          <a:solidFill>
            <a:srgbClr val="FAF6A4"/>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المنافسون المباشرون</a:t>
            </a:r>
            <a:endParaRPr lang="ar-EG" sz="2400" kern="1200" dirty="0"/>
          </a:p>
        </p:txBody>
      </p:sp>
      <p:sp>
        <p:nvSpPr>
          <p:cNvPr id="10" name="Chevron 9"/>
          <p:cNvSpPr/>
          <p:nvPr/>
        </p:nvSpPr>
        <p:spPr>
          <a:xfrm rot="10800000">
            <a:off x="572544" y="3224961"/>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 name="Chevron 10"/>
          <p:cNvSpPr/>
          <p:nvPr/>
        </p:nvSpPr>
        <p:spPr>
          <a:xfrm rot="10800000">
            <a:off x="1555357" y="3224961"/>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2" name="Chevron 11"/>
          <p:cNvSpPr/>
          <p:nvPr/>
        </p:nvSpPr>
        <p:spPr>
          <a:xfrm rot="10800000">
            <a:off x="2538946" y="3224961"/>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3" name="Chevron 12"/>
          <p:cNvSpPr/>
          <p:nvPr/>
        </p:nvSpPr>
        <p:spPr>
          <a:xfrm rot="10800000">
            <a:off x="3521759" y="3224961"/>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 name="Chevron 13"/>
          <p:cNvSpPr/>
          <p:nvPr/>
        </p:nvSpPr>
        <p:spPr>
          <a:xfrm rot="10800000">
            <a:off x="4505348" y="3224961"/>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 name="Chevron 14"/>
          <p:cNvSpPr/>
          <p:nvPr/>
        </p:nvSpPr>
        <p:spPr>
          <a:xfrm rot="10800000">
            <a:off x="5488161" y="3224961"/>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Chevron 15"/>
          <p:cNvSpPr/>
          <p:nvPr/>
        </p:nvSpPr>
        <p:spPr>
          <a:xfrm rot="10800000">
            <a:off x="6471751" y="3224961"/>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Freeform 16"/>
          <p:cNvSpPr/>
          <p:nvPr/>
        </p:nvSpPr>
        <p:spPr>
          <a:xfrm>
            <a:off x="1024716" y="3354448"/>
            <a:ext cx="7083242" cy="1035902"/>
          </a:xfrm>
          <a:custGeom>
            <a:avLst/>
            <a:gdLst>
              <a:gd name="connsiteX0" fmla="*/ 0 w 7083242"/>
              <a:gd name="connsiteY0" fmla="*/ 0 h 1035902"/>
              <a:gd name="connsiteX1" fmla="*/ 7083242 w 7083242"/>
              <a:gd name="connsiteY1" fmla="*/ 0 h 1035902"/>
              <a:gd name="connsiteX2" fmla="*/ 7083242 w 7083242"/>
              <a:gd name="connsiteY2" fmla="*/ 1035902 h 1035902"/>
              <a:gd name="connsiteX3" fmla="*/ 0 w 7083242"/>
              <a:gd name="connsiteY3" fmla="*/ 1035902 h 1035902"/>
              <a:gd name="connsiteX4" fmla="*/ 0 w 7083242"/>
              <a:gd name="connsiteY4" fmla="*/ 0 h 103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3242" h="1035902">
                <a:moveTo>
                  <a:pt x="0" y="0"/>
                </a:moveTo>
                <a:lnTo>
                  <a:pt x="7083242" y="0"/>
                </a:lnTo>
                <a:lnTo>
                  <a:pt x="7083242" y="1035902"/>
                </a:lnTo>
                <a:lnTo>
                  <a:pt x="0" y="1035902"/>
                </a:lnTo>
                <a:lnTo>
                  <a:pt x="0" y="0"/>
                </a:lnTo>
                <a:close/>
              </a:path>
            </a:pathLst>
          </a:custGeom>
          <a:solidFill>
            <a:srgbClr val="FFC000"/>
          </a:solid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ضع لائحة بأسماء كل منهم وعنوانه ونوع عمله .</a:t>
            </a:r>
            <a:endParaRPr lang="ar-EG" sz="2400" kern="1200" dirty="0"/>
          </a:p>
        </p:txBody>
      </p:sp>
      <p:sp>
        <p:nvSpPr>
          <p:cNvPr id="18" name="Freeform 17"/>
          <p:cNvSpPr/>
          <p:nvPr/>
        </p:nvSpPr>
        <p:spPr>
          <a:xfrm>
            <a:off x="1115616" y="4598970"/>
            <a:ext cx="6992342" cy="635667"/>
          </a:xfrm>
          <a:custGeom>
            <a:avLst/>
            <a:gdLst>
              <a:gd name="connsiteX0" fmla="*/ 0 w 6992342"/>
              <a:gd name="connsiteY0" fmla="*/ 0 h 635667"/>
              <a:gd name="connsiteX1" fmla="*/ 6992342 w 6992342"/>
              <a:gd name="connsiteY1" fmla="*/ 0 h 635667"/>
              <a:gd name="connsiteX2" fmla="*/ 6992342 w 6992342"/>
              <a:gd name="connsiteY2" fmla="*/ 635667 h 635667"/>
              <a:gd name="connsiteX3" fmla="*/ 0 w 6992342"/>
              <a:gd name="connsiteY3" fmla="*/ 635667 h 635667"/>
              <a:gd name="connsiteX4" fmla="*/ 0 w 6992342"/>
              <a:gd name="connsiteY4" fmla="*/ 0 h 635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2342" h="635667">
                <a:moveTo>
                  <a:pt x="0" y="0"/>
                </a:moveTo>
                <a:lnTo>
                  <a:pt x="6992342" y="0"/>
                </a:lnTo>
                <a:lnTo>
                  <a:pt x="6992342" y="635667"/>
                </a:lnTo>
                <a:lnTo>
                  <a:pt x="0" y="635667"/>
                </a:lnTo>
                <a:lnTo>
                  <a:pt x="0" y="0"/>
                </a:lnTo>
                <a:close/>
              </a:path>
            </a:pathLst>
          </a:custGeom>
          <a:solidFill>
            <a:srgbClr val="C7F9A5"/>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المنافسون غير المباشرين </a:t>
            </a:r>
            <a:endParaRPr lang="ar-EG" sz="2400" kern="1200" dirty="0"/>
          </a:p>
        </p:txBody>
      </p:sp>
      <p:sp>
        <p:nvSpPr>
          <p:cNvPr id="19" name="Chevron 18"/>
          <p:cNvSpPr/>
          <p:nvPr/>
        </p:nvSpPr>
        <p:spPr>
          <a:xfrm rot="10800000">
            <a:off x="572544" y="5234638"/>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0" name="Chevron 19"/>
          <p:cNvSpPr/>
          <p:nvPr/>
        </p:nvSpPr>
        <p:spPr>
          <a:xfrm rot="10800000">
            <a:off x="1555357" y="5234638"/>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1" name="Chevron 20"/>
          <p:cNvSpPr/>
          <p:nvPr/>
        </p:nvSpPr>
        <p:spPr>
          <a:xfrm rot="10800000">
            <a:off x="2538946" y="5234638"/>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2" name="Chevron 21"/>
          <p:cNvSpPr/>
          <p:nvPr/>
        </p:nvSpPr>
        <p:spPr>
          <a:xfrm rot="10800000">
            <a:off x="3521759" y="5234638"/>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3" name="Chevron 22"/>
          <p:cNvSpPr/>
          <p:nvPr/>
        </p:nvSpPr>
        <p:spPr>
          <a:xfrm rot="10800000">
            <a:off x="4505348" y="5234638"/>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4" name="Chevron 23"/>
          <p:cNvSpPr/>
          <p:nvPr/>
        </p:nvSpPr>
        <p:spPr>
          <a:xfrm rot="10800000">
            <a:off x="5488161" y="5234638"/>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5" name="Chevron 24"/>
          <p:cNvSpPr/>
          <p:nvPr/>
        </p:nvSpPr>
        <p:spPr>
          <a:xfrm rot="10800000">
            <a:off x="6471751" y="5234638"/>
            <a:ext cx="1636208" cy="1294878"/>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6" name="Freeform 25"/>
          <p:cNvSpPr/>
          <p:nvPr/>
        </p:nvSpPr>
        <p:spPr>
          <a:xfrm>
            <a:off x="1024716" y="5364126"/>
            <a:ext cx="7083242" cy="1035902"/>
          </a:xfrm>
          <a:custGeom>
            <a:avLst/>
            <a:gdLst>
              <a:gd name="connsiteX0" fmla="*/ 0 w 7083242"/>
              <a:gd name="connsiteY0" fmla="*/ 0 h 1035902"/>
              <a:gd name="connsiteX1" fmla="*/ 7083242 w 7083242"/>
              <a:gd name="connsiteY1" fmla="*/ 0 h 1035902"/>
              <a:gd name="connsiteX2" fmla="*/ 7083242 w 7083242"/>
              <a:gd name="connsiteY2" fmla="*/ 1035902 h 1035902"/>
              <a:gd name="connsiteX3" fmla="*/ 0 w 7083242"/>
              <a:gd name="connsiteY3" fmla="*/ 1035902 h 1035902"/>
              <a:gd name="connsiteX4" fmla="*/ 0 w 7083242"/>
              <a:gd name="connsiteY4" fmla="*/ 0 h 103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3242" h="1035902">
                <a:moveTo>
                  <a:pt x="0" y="0"/>
                </a:moveTo>
                <a:lnTo>
                  <a:pt x="7083242" y="0"/>
                </a:lnTo>
                <a:lnTo>
                  <a:pt x="7083242" y="1035902"/>
                </a:lnTo>
                <a:lnTo>
                  <a:pt x="0" y="1035902"/>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ضع لائحة بالاسماء والعناوين ونوع العمل الذى تمارسه كل من الشركات المؤمنة للمنتجات التى قد تشكل بديلا لتلك التى تقدمها مؤسستك بالرغم من أنها لا تشبهها تماما .</a:t>
            </a:r>
            <a:endParaRPr lang="ar-EG" sz="2400" kern="1200" dirty="0"/>
          </a:p>
        </p:txBody>
      </p:sp>
    </p:spTree>
    <p:extLst>
      <p:ext uri="{BB962C8B-B14F-4D97-AF65-F5344CB8AC3E}">
        <p14:creationId xmlns:p14="http://schemas.microsoft.com/office/powerpoint/2010/main" val="9223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par>
                                <p:cTn id="8" presetID="6" presetClass="entr" presetSubtype="16"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ircle(in)">
                                      <p:cBhvr>
                                        <p:cTn id="10" dur="2000"/>
                                        <p:tgtEl>
                                          <p:spTgt spid="7"/>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circle(in)">
                                      <p:cBhvr>
                                        <p:cTn id="13" dur="2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1000" fill="hold"/>
                                        <p:tgtEl>
                                          <p:spTgt spid="10"/>
                                        </p:tgtEl>
                                        <p:attrNameLst>
                                          <p:attrName>ppt_w</p:attrName>
                                        </p:attrNameLst>
                                      </p:cBhvr>
                                      <p:tavLst>
                                        <p:tav tm="0">
                                          <p:val>
                                            <p:fltVal val="0"/>
                                          </p:val>
                                        </p:tav>
                                        <p:tav tm="100000">
                                          <p:val>
                                            <p:strVal val="#ppt_w"/>
                                          </p:val>
                                        </p:tav>
                                      </p:tavLst>
                                    </p:anim>
                                    <p:anim calcmode="lin" valueType="num">
                                      <p:cBhvr>
                                        <p:cTn id="24" dur="1000" fill="hold"/>
                                        <p:tgtEl>
                                          <p:spTgt spid="10"/>
                                        </p:tgtEl>
                                        <p:attrNameLst>
                                          <p:attrName>ppt_h</p:attrName>
                                        </p:attrNameLst>
                                      </p:cBhvr>
                                      <p:tavLst>
                                        <p:tav tm="0">
                                          <p:val>
                                            <p:fltVal val="0"/>
                                          </p:val>
                                        </p:tav>
                                        <p:tav tm="100000">
                                          <p:val>
                                            <p:strVal val="#ppt_h"/>
                                          </p:val>
                                        </p:tav>
                                      </p:tavLst>
                                    </p:anim>
                                    <p:anim calcmode="lin" valueType="num">
                                      <p:cBhvr>
                                        <p:cTn id="25" dur="1000" fill="hold"/>
                                        <p:tgtEl>
                                          <p:spTgt spid="10"/>
                                        </p:tgtEl>
                                        <p:attrNameLst>
                                          <p:attrName>style.rotation</p:attrName>
                                        </p:attrNameLst>
                                      </p:cBhvr>
                                      <p:tavLst>
                                        <p:tav tm="0">
                                          <p:val>
                                            <p:fltVal val="90"/>
                                          </p:val>
                                        </p:tav>
                                        <p:tav tm="100000">
                                          <p:val>
                                            <p:fltVal val="0"/>
                                          </p:val>
                                        </p:tav>
                                      </p:tavLst>
                                    </p:anim>
                                    <p:animEffect transition="in" filter="fade">
                                      <p:cBhvr>
                                        <p:cTn id="26" dur="1000"/>
                                        <p:tgtEl>
                                          <p:spTgt spid="10"/>
                                        </p:tgtEl>
                                      </p:cBhvr>
                                    </p:animEffect>
                                  </p:childTnLst>
                                </p:cTn>
                              </p:par>
                              <p:par>
                                <p:cTn id="27" presetID="31" presetClass="entr" presetSubtype="0"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1000" fill="hold"/>
                                        <p:tgtEl>
                                          <p:spTgt spid="11"/>
                                        </p:tgtEl>
                                        <p:attrNameLst>
                                          <p:attrName>ppt_w</p:attrName>
                                        </p:attrNameLst>
                                      </p:cBhvr>
                                      <p:tavLst>
                                        <p:tav tm="0">
                                          <p:val>
                                            <p:fltVal val="0"/>
                                          </p:val>
                                        </p:tav>
                                        <p:tav tm="100000">
                                          <p:val>
                                            <p:strVal val="#ppt_w"/>
                                          </p:val>
                                        </p:tav>
                                      </p:tavLst>
                                    </p:anim>
                                    <p:anim calcmode="lin" valueType="num">
                                      <p:cBhvr>
                                        <p:cTn id="30" dur="1000" fill="hold"/>
                                        <p:tgtEl>
                                          <p:spTgt spid="11"/>
                                        </p:tgtEl>
                                        <p:attrNameLst>
                                          <p:attrName>ppt_h</p:attrName>
                                        </p:attrNameLst>
                                      </p:cBhvr>
                                      <p:tavLst>
                                        <p:tav tm="0">
                                          <p:val>
                                            <p:fltVal val="0"/>
                                          </p:val>
                                        </p:tav>
                                        <p:tav tm="100000">
                                          <p:val>
                                            <p:strVal val="#ppt_h"/>
                                          </p:val>
                                        </p:tav>
                                      </p:tavLst>
                                    </p:anim>
                                    <p:anim calcmode="lin" valueType="num">
                                      <p:cBhvr>
                                        <p:cTn id="31" dur="1000" fill="hold"/>
                                        <p:tgtEl>
                                          <p:spTgt spid="11"/>
                                        </p:tgtEl>
                                        <p:attrNameLst>
                                          <p:attrName>style.rotation</p:attrName>
                                        </p:attrNameLst>
                                      </p:cBhvr>
                                      <p:tavLst>
                                        <p:tav tm="0">
                                          <p:val>
                                            <p:fltVal val="90"/>
                                          </p:val>
                                        </p:tav>
                                        <p:tav tm="100000">
                                          <p:val>
                                            <p:fltVal val="0"/>
                                          </p:val>
                                        </p:tav>
                                      </p:tavLst>
                                    </p:anim>
                                    <p:animEffect transition="in" filter="fade">
                                      <p:cBhvr>
                                        <p:cTn id="32" dur="1000"/>
                                        <p:tgtEl>
                                          <p:spTgt spid="11"/>
                                        </p:tgtEl>
                                      </p:cBhvr>
                                    </p:animEffect>
                                  </p:childTnLst>
                                </p:cTn>
                              </p:par>
                              <p:par>
                                <p:cTn id="33" presetID="3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p:cTn id="35" dur="1000" fill="hold"/>
                                        <p:tgtEl>
                                          <p:spTgt spid="12"/>
                                        </p:tgtEl>
                                        <p:attrNameLst>
                                          <p:attrName>ppt_w</p:attrName>
                                        </p:attrNameLst>
                                      </p:cBhvr>
                                      <p:tavLst>
                                        <p:tav tm="0">
                                          <p:val>
                                            <p:fltVal val="0"/>
                                          </p:val>
                                        </p:tav>
                                        <p:tav tm="100000">
                                          <p:val>
                                            <p:strVal val="#ppt_w"/>
                                          </p:val>
                                        </p:tav>
                                      </p:tavLst>
                                    </p:anim>
                                    <p:anim calcmode="lin" valueType="num">
                                      <p:cBhvr>
                                        <p:cTn id="36" dur="1000" fill="hold"/>
                                        <p:tgtEl>
                                          <p:spTgt spid="12"/>
                                        </p:tgtEl>
                                        <p:attrNameLst>
                                          <p:attrName>ppt_h</p:attrName>
                                        </p:attrNameLst>
                                      </p:cBhvr>
                                      <p:tavLst>
                                        <p:tav tm="0">
                                          <p:val>
                                            <p:fltVal val="0"/>
                                          </p:val>
                                        </p:tav>
                                        <p:tav tm="100000">
                                          <p:val>
                                            <p:strVal val="#ppt_h"/>
                                          </p:val>
                                        </p:tav>
                                      </p:tavLst>
                                    </p:anim>
                                    <p:anim calcmode="lin" valueType="num">
                                      <p:cBhvr>
                                        <p:cTn id="37" dur="1000" fill="hold"/>
                                        <p:tgtEl>
                                          <p:spTgt spid="12"/>
                                        </p:tgtEl>
                                        <p:attrNameLst>
                                          <p:attrName>style.rotation</p:attrName>
                                        </p:attrNameLst>
                                      </p:cBhvr>
                                      <p:tavLst>
                                        <p:tav tm="0">
                                          <p:val>
                                            <p:fltVal val="90"/>
                                          </p:val>
                                        </p:tav>
                                        <p:tav tm="100000">
                                          <p:val>
                                            <p:fltVal val="0"/>
                                          </p:val>
                                        </p:tav>
                                      </p:tavLst>
                                    </p:anim>
                                    <p:animEffect transition="in" filter="fade">
                                      <p:cBhvr>
                                        <p:cTn id="38" dur="1000"/>
                                        <p:tgtEl>
                                          <p:spTgt spid="12"/>
                                        </p:tgtEl>
                                      </p:cBhvr>
                                    </p:animEffect>
                                  </p:childTnLst>
                                </p:cTn>
                              </p:par>
                              <p:par>
                                <p:cTn id="39" presetID="31" presetClass="entr" presetSubtype="0" fill="hold" nodeType="with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p:cTn id="41" dur="1000" fill="hold"/>
                                        <p:tgtEl>
                                          <p:spTgt spid="13"/>
                                        </p:tgtEl>
                                        <p:attrNameLst>
                                          <p:attrName>ppt_w</p:attrName>
                                        </p:attrNameLst>
                                      </p:cBhvr>
                                      <p:tavLst>
                                        <p:tav tm="0">
                                          <p:val>
                                            <p:fltVal val="0"/>
                                          </p:val>
                                        </p:tav>
                                        <p:tav tm="100000">
                                          <p:val>
                                            <p:strVal val="#ppt_w"/>
                                          </p:val>
                                        </p:tav>
                                      </p:tavLst>
                                    </p:anim>
                                    <p:anim calcmode="lin" valueType="num">
                                      <p:cBhvr>
                                        <p:cTn id="42" dur="1000" fill="hold"/>
                                        <p:tgtEl>
                                          <p:spTgt spid="13"/>
                                        </p:tgtEl>
                                        <p:attrNameLst>
                                          <p:attrName>ppt_h</p:attrName>
                                        </p:attrNameLst>
                                      </p:cBhvr>
                                      <p:tavLst>
                                        <p:tav tm="0">
                                          <p:val>
                                            <p:fltVal val="0"/>
                                          </p:val>
                                        </p:tav>
                                        <p:tav tm="100000">
                                          <p:val>
                                            <p:strVal val="#ppt_h"/>
                                          </p:val>
                                        </p:tav>
                                      </p:tavLst>
                                    </p:anim>
                                    <p:anim calcmode="lin" valueType="num">
                                      <p:cBhvr>
                                        <p:cTn id="43" dur="1000" fill="hold"/>
                                        <p:tgtEl>
                                          <p:spTgt spid="13"/>
                                        </p:tgtEl>
                                        <p:attrNameLst>
                                          <p:attrName>style.rotation</p:attrName>
                                        </p:attrNameLst>
                                      </p:cBhvr>
                                      <p:tavLst>
                                        <p:tav tm="0">
                                          <p:val>
                                            <p:fltVal val="90"/>
                                          </p:val>
                                        </p:tav>
                                        <p:tav tm="100000">
                                          <p:val>
                                            <p:fltVal val="0"/>
                                          </p:val>
                                        </p:tav>
                                      </p:tavLst>
                                    </p:anim>
                                    <p:animEffect transition="in" filter="fade">
                                      <p:cBhvr>
                                        <p:cTn id="44" dur="1000"/>
                                        <p:tgtEl>
                                          <p:spTgt spid="13"/>
                                        </p:tgtEl>
                                      </p:cBhvr>
                                    </p:animEffect>
                                  </p:childTnLst>
                                </p:cTn>
                              </p:par>
                              <p:par>
                                <p:cTn id="45" presetID="31" presetClass="entr" presetSubtype="0" fill="hold"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1000" fill="hold"/>
                                        <p:tgtEl>
                                          <p:spTgt spid="14"/>
                                        </p:tgtEl>
                                        <p:attrNameLst>
                                          <p:attrName>ppt_w</p:attrName>
                                        </p:attrNameLst>
                                      </p:cBhvr>
                                      <p:tavLst>
                                        <p:tav tm="0">
                                          <p:val>
                                            <p:fltVal val="0"/>
                                          </p:val>
                                        </p:tav>
                                        <p:tav tm="100000">
                                          <p:val>
                                            <p:strVal val="#ppt_w"/>
                                          </p:val>
                                        </p:tav>
                                      </p:tavLst>
                                    </p:anim>
                                    <p:anim calcmode="lin" valueType="num">
                                      <p:cBhvr>
                                        <p:cTn id="48" dur="1000" fill="hold"/>
                                        <p:tgtEl>
                                          <p:spTgt spid="14"/>
                                        </p:tgtEl>
                                        <p:attrNameLst>
                                          <p:attrName>ppt_h</p:attrName>
                                        </p:attrNameLst>
                                      </p:cBhvr>
                                      <p:tavLst>
                                        <p:tav tm="0">
                                          <p:val>
                                            <p:fltVal val="0"/>
                                          </p:val>
                                        </p:tav>
                                        <p:tav tm="100000">
                                          <p:val>
                                            <p:strVal val="#ppt_h"/>
                                          </p:val>
                                        </p:tav>
                                      </p:tavLst>
                                    </p:anim>
                                    <p:anim calcmode="lin" valueType="num">
                                      <p:cBhvr>
                                        <p:cTn id="49" dur="1000" fill="hold"/>
                                        <p:tgtEl>
                                          <p:spTgt spid="14"/>
                                        </p:tgtEl>
                                        <p:attrNameLst>
                                          <p:attrName>style.rotation</p:attrName>
                                        </p:attrNameLst>
                                      </p:cBhvr>
                                      <p:tavLst>
                                        <p:tav tm="0">
                                          <p:val>
                                            <p:fltVal val="90"/>
                                          </p:val>
                                        </p:tav>
                                        <p:tav tm="100000">
                                          <p:val>
                                            <p:fltVal val="0"/>
                                          </p:val>
                                        </p:tav>
                                      </p:tavLst>
                                    </p:anim>
                                    <p:animEffect transition="in" filter="fade">
                                      <p:cBhvr>
                                        <p:cTn id="50" dur="1000"/>
                                        <p:tgtEl>
                                          <p:spTgt spid="14"/>
                                        </p:tgtEl>
                                      </p:cBhvr>
                                    </p:animEffect>
                                  </p:childTnLst>
                                </p:cTn>
                              </p:par>
                              <p:par>
                                <p:cTn id="51" presetID="31" presetClass="entr" presetSubtype="0" fill="hold" nodeType="with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1000" fill="hold"/>
                                        <p:tgtEl>
                                          <p:spTgt spid="15"/>
                                        </p:tgtEl>
                                        <p:attrNameLst>
                                          <p:attrName>ppt_w</p:attrName>
                                        </p:attrNameLst>
                                      </p:cBhvr>
                                      <p:tavLst>
                                        <p:tav tm="0">
                                          <p:val>
                                            <p:fltVal val="0"/>
                                          </p:val>
                                        </p:tav>
                                        <p:tav tm="100000">
                                          <p:val>
                                            <p:strVal val="#ppt_w"/>
                                          </p:val>
                                        </p:tav>
                                      </p:tavLst>
                                    </p:anim>
                                    <p:anim calcmode="lin" valueType="num">
                                      <p:cBhvr>
                                        <p:cTn id="54" dur="1000" fill="hold"/>
                                        <p:tgtEl>
                                          <p:spTgt spid="15"/>
                                        </p:tgtEl>
                                        <p:attrNameLst>
                                          <p:attrName>ppt_h</p:attrName>
                                        </p:attrNameLst>
                                      </p:cBhvr>
                                      <p:tavLst>
                                        <p:tav tm="0">
                                          <p:val>
                                            <p:fltVal val="0"/>
                                          </p:val>
                                        </p:tav>
                                        <p:tav tm="100000">
                                          <p:val>
                                            <p:strVal val="#ppt_h"/>
                                          </p:val>
                                        </p:tav>
                                      </p:tavLst>
                                    </p:anim>
                                    <p:anim calcmode="lin" valueType="num">
                                      <p:cBhvr>
                                        <p:cTn id="55" dur="1000" fill="hold"/>
                                        <p:tgtEl>
                                          <p:spTgt spid="15"/>
                                        </p:tgtEl>
                                        <p:attrNameLst>
                                          <p:attrName>style.rotation</p:attrName>
                                        </p:attrNameLst>
                                      </p:cBhvr>
                                      <p:tavLst>
                                        <p:tav tm="0">
                                          <p:val>
                                            <p:fltVal val="90"/>
                                          </p:val>
                                        </p:tav>
                                        <p:tav tm="100000">
                                          <p:val>
                                            <p:fltVal val="0"/>
                                          </p:val>
                                        </p:tav>
                                      </p:tavLst>
                                    </p:anim>
                                    <p:animEffect transition="in" filter="fade">
                                      <p:cBhvr>
                                        <p:cTn id="56" dur="1000"/>
                                        <p:tgtEl>
                                          <p:spTgt spid="15"/>
                                        </p:tgtEl>
                                      </p:cBhvr>
                                    </p:animEffect>
                                  </p:childTnLst>
                                </p:cTn>
                              </p:par>
                              <p:par>
                                <p:cTn id="57" presetID="31" presetClass="entr" presetSubtype="0" fill="hold"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p:cTn id="59" dur="1000" fill="hold"/>
                                        <p:tgtEl>
                                          <p:spTgt spid="16"/>
                                        </p:tgtEl>
                                        <p:attrNameLst>
                                          <p:attrName>ppt_w</p:attrName>
                                        </p:attrNameLst>
                                      </p:cBhvr>
                                      <p:tavLst>
                                        <p:tav tm="0">
                                          <p:val>
                                            <p:fltVal val="0"/>
                                          </p:val>
                                        </p:tav>
                                        <p:tav tm="100000">
                                          <p:val>
                                            <p:strVal val="#ppt_w"/>
                                          </p:val>
                                        </p:tav>
                                      </p:tavLst>
                                    </p:anim>
                                    <p:anim calcmode="lin" valueType="num">
                                      <p:cBhvr>
                                        <p:cTn id="60" dur="1000" fill="hold"/>
                                        <p:tgtEl>
                                          <p:spTgt spid="16"/>
                                        </p:tgtEl>
                                        <p:attrNameLst>
                                          <p:attrName>ppt_h</p:attrName>
                                        </p:attrNameLst>
                                      </p:cBhvr>
                                      <p:tavLst>
                                        <p:tav tm="0">
                                          <p:val>
                                            <p:fltVal val="0"/>
                                          </p:val>
                                        </p:tav>
                                        <p:tav tm="100000">
                                          <p:val>
                                            <p:strVal val="#ppt_h"/>
                                          </p:val>
                                        </p:tav>
                                      </p:tavLst>
                                    </p:anim>
                                    <p:anim calcmode="lin" valueType="num">
                                      <p:cBhvr>
                                        <p:cTn id="61" dur="1000" fill="hold"/>
                                        <p:tgtEl>
                                          <p:spTgt spid="16"/>
                                        </p:tgtEl>
                                        <p:attrNameLst>
                                          <p:attrName>style.rotation</p:attrName>
                                        </p:attrNameLst>
                                      </p:cBhvr>
                                      <p:tavLst>
                                        <p:tav tm="0">
                                          <p:val>
                                            <p:fltVal val="90"/>
                                          </p:val>
                                        </p:tav>
                                        <p:tav tm="100000">
                                          <p:val>
                                            <p:fltVal val="0"/>
                                          </p:val>
                                        </p:tav>
                                      </p:tavLst>
                                    </p:anim>
                                    <p:animEffect transition="in" filter="fade">
                                      <p:cBhvr>
                                        <p:cTn id="62" dur="1000"/>
                                        <p:tgtEl>
                                          <p:spTgt spid="16"/>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p:cTn id="65" dur="1000" fill="hold"/>
                                        <p:tgtEl>
                                          <p:spTgt spid="17"/>
                                        </p:tgtEl>
                                        <p:attrNameLst>
                                          <p:attrName>ppt_w</p:attrName>
                                        </p:attrNameLst>
                                      </p:cBhvr>
                                      <p:tavLst>
                                        <p:tav tm="0">
                                          <p:val>
                                            <p:fltVal val="0"/>
                                          </p:val>
                                        </p:tav>
                                        <p:tav tm="100000">
                                          <p:val>
                                            <p:strVal val="#ppt_w"/>
                                          </p:val>
                                        </p:tav>
                                      </p:tavLst>
                                    </p:anim>
                                    <p:anim calcmode="lin" valueType="num">
                                      <p:cBhvr>
                                        <p:cTn id="66" dur="1000" fill="hold"/>
                                        <p:tgtEl>
                                          <p:spTgt spid="17"/>
                                        </p:tgtEl>
                                        <p:attrNameLst>
                                          <p:attrName>ppt_h</p:attrName>
                                        </p:attrNameLst>
                                      </p:cBhvr>
                                      <p:tavLst>
                                        <p:tav tm="0">
                                          <p:val>
                                            <p:fltVal val="0"/>
                                          </p:val>
                                        </p:tav>
                                        <p:tav tm="100000">
                                          <p:val>
                                            <p:strVal val="#ppt_h"/>
                                          </p:val>
                                        </p:tav>
                                      </p:tavLst>
                                    </p:anim>
                                    <p:anim calcmode="lin" valueType="num">
                                      <p:cBhvr>
                                        <p:cTn id="67" dur="1000" fill="hold"/>
                                        <p:tgtEl>
                                          <p:spTgt spid="17"/>
                                        </p:tgtEl>
                                        <p:attrNameLst>
                                          <p:attrName>style.rotation</p:attrName>
                                        </p:attrNameLst>
                                      </p:cBhvr>
                                      <p:tavLst>
                                        <p:tav tm="0">
                                          <p:val>
                                            <p:fltVal val="90"/>
                                          </p:val>
                                        </p:tav>
                                        <p:tav tm="100000">
                                          <p:val>
                                            <p:fltVal val="0"/>
                                          </p:val>
                                        </p:tav>
                                      </p:tavLst>
                                    </p:anim>
                                    <p:animEffect transition="in" filter="fade">
                                      <p:cBhvr>
                                        <p:cTn id="68" dur="1000"/>
                                        <p:tgtEl>
                                          <p:spTgt spid="17"/>
                                        </p:tgtEl>
                                      </p:cBhvr>
                                    </p:animEffect>
                                  </p:childTnLst>
                                </p:cTn>
                              </p:par>
                            </p:childTnLst>
                          </p:cTn>
                        </p:par>
                      </p:childTnLst>
                    </p:cTn>
                  </p:par>
                  <p:par>
                    <p:cTn id="69" fill="hold">
                      <p:stCondLst>
                        <p:cond delay="indefinite"/>
                      </p:stCondLst>
                      <p:childTnLst>
                        <p:par>
                          <p:cTn id="70" fill="hold">
                            <p:stCondLst>
                              <p:cond delay="0"/>
                            </p:stCondLst>
                            <p:childTnLst>
                              <p:par>
                                <p:cTn id="71" presetID="16" presetClass="entr" presetSubtype="21" fill="hold" grpId="0" nodeType="click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barn(inVertical)">
                                      <p:cBhvr>
                                        <p:cTn id="73" dur="500"/>
                                        <p:tgtEl>
                                          <p:spTgt spid="18"/>
                                        </p:tgtEl>
                                      </p:cBhvr>
                                    </p:animEffect>
                                  </p:childTnLst>
                                </p:cTn>
                              </p:par>
                            </p:childTnLst>
                          </p:cTn>
                        </p:par>
                      </p:childTnLst>
                    </p:cTn>
                  </p:par>
                  <p:par>
                    <p:cTn id="74" fill="hold">
                      <p:stCondLst>
                        <p:cond delay="indefinite"/>
                      </p:stCondLst>
                      <p:childTnLst>
                        <p:par>
                          <p:cTn id="75" fill="hold">
                            <p:stCondLst>
                              <p:cond delay="0"/>
                            </p:stCondLst>
                            <p:childTnLst>
                              <p:par>
                                <p:cTn id="76" presetID="31" presetClass="entr" presetSubtype="0" fill="hold" nodeType="clickEffect">
                                  <p:stCondLst>
                                    <p:cond delay="0"/>
                                  </p:stCondLst>
                                  <p:childTnLst>
                                    <p:set>
                                      <p:cBhvr>
                                        <p:cTn id="77" dur="1" fill="hold">
                                          <p:stCondLst>
                                            <p:cond delay="0"/>
                                          </p:stCondLst>
                                        </p:cTn>
                                        <p:tgtEl>
                                          <p:spTgt spid="19"/>
                                        </p:tgtEl>
                                        <p:attrNameLst>
                                          <p:attrName>style.visibility</p:attrName>
                                        </p:attrNameLst>
                                      </p:cBhvr>
                                      <p:to>
                                        <p:strVal val="visible"/>
                                      </p:to>
                                    </p:set>
                                    <p:anim calcmode="lin" valueType="num">
                                      <p:cBhvr>
                                        <p:cTn id="78" dur="1000" fill="hold"/>
                                        <p:tgtEl>
                                          <p:spTgt spid="19"/>
                                        </p:tgtEl>
                                        <p:attrNameLst>
                                          <p:attrName>ppt_w</p:attrName>
                                        </p:attrNameLst>
                                      </p:cBhvr>
                                      <p:tavLst>
                                        <p:tav tm="0">
                                          <p:val>
                                            <p:fltVal val="0"/>
                                          </p:val>
                                        </p:tav>
                                        <p:tav tm="100000">
                                          <p:val>
                                            <p:strVal val="#ppt_w"/>
                                          </p:val>
                                        </p:tav>
                                      </p:tavLst>
                                    </p:anim>
                                    <p:anim calcmode="lin" valueType="num">
                                      <p:cBhvr>
                                        <p:cTn id="79" dur="1000" fill="hold"/>
                                        <p:tgtEl>
                                          <p:spTgt spid="19"/>
                                        </p:tgtEl>
                                        <p:attrNameLst>
                                          <p:attrName>ppt_h</p:attrName>
                                        </p:attrNameLst>
                                      </p:cBhvr>
                                      <p:tavLst>
                                        <p:tav tm="0">
                                          <p:val>
                                            <p:fltVal val="0"/>
                                          </p:val>
                                        </p:tav>
                                        <p:tav tm="100000">
                                          <p:val>
                                            <p:strVal val="#ppt_h"/>
                                          </p:val>
                                        </p:tav>
                                      </p:tavLst>
                                    </p:anim>
                                    <p:anim calcmode="lin" valueType="num">
                                      <p:cBhvr>
                                        <p:cTn id="80" dur="1000" fill="hold"/>
                                        <p:tgtEl>
                                          <p:spTgt spid="19"/>
                                        </p:tgtEl>
                                        <p:attrNameLst>
                                          <p:attrName>style.rotation</p:attrName>
                                        </p:attrNameLst>
                                      </p:cBhvr>
                                      <p:tavLst>
                                        <p:tav tm="0">
                                          <p:val>
                                            <p:fltVal val="90"/>
                                          </p:val>
                                        </p:tav>
                                        <p:tav tm="100000">
                                          <p:val>
                                            <p:fltVal val="0"/>
                                          </p:val>
                                        </p:tav>
                                      </p:tavLst>
                                    </p:anim>
                                    <p:animEffect transition="in" filter="fade">
                                      <p:cBhvr>
                                        <p:cTn id="81" dur="1000"/>
                                        <p:tgtEl>
                                          <p:spTgt spid="19"/>
                                        </p:tgtEl>
                                      </p:cBhvr>
                                    </p:animEffect>
                                  </p:childTnLst>
                                </p:cTn>
                              </p:par>
                              <p:par>
                                <p:cTn id="82" presetID="31" presetClass="entr" presetSubtype="0" fill="hold"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p:cTn id="84" dur="1000" fill="hold"/>
                                        <p:tgtEl>
                                          <p:spTgt spid="20"/>
                                        </p:tgtEl>
                                        <p:attrNameLst>
                                          <p:attrName>ppt_w</p:attrName>
                                        </p:attrNameLst>
                                      </p:cBhvr>
                                      <p:tavLst>
                                        <p:tav tm="0">
                                          <p:val>
                                            <p:fltVal val="0"/>
                                          </p:val>
                                        </p:tav>
                                        <p:tav tm="100000">
                                          <p:val>
                                            <p:strVal val="#ppt_w"/>
                                          </p:val>
                                        </p:tav>
                                      </p:tavLst>
                                    </p:anim>
                                    <p:anim calcmode="lin" valueType="num">
                                      <p:cBhvr>
                                        <p:cTn id="85" dur="1000" fill="hold"/>
                                        <p:tgtEl>
                                          <p:spTgt spid="20"/>
                                        </p:tgtEl>
                                        <p:attrNameLst>
                                          <p:attrName>ppt_h</p:attrName>
                                        </p:attrNameLst>
                                      </p:cBhvr>
                                      <p:tavLst>
                                        <p:tav tm="0">
                                          <p:val>
                                            <p:fltVal val="0"/>
                                          </p:val>
                                        </p:tav>
                                        <p:tav tm="100000">
                                          <p:val>
                                            <p:strVal val="#ppt_h"/>
                                          </p:val>
                                        </p:tav>
                                      </p:tavLst>
                                    </p:anim>
                                    <p:anim calcmode="lin" valueType="num">
                                      <p:cBhvr>
                                        <p:cTn id="86" dur="1000" fill="hold"/>
                                        <p:tgtEl>
                                          <p:spTgt spid="20"/>
                                        </p:tgtEl>
                                        <p:attrNameLst>
                                          <p:attrName>style.rotation</p:attrName>
                                        </p:attrNameLst>
                                      </p:cBhvr>
                                      <p:tavLst>
                                        <p:tav tm="0">
                                          <p:val>
                                            <p:fltVal val="90"/>
                                          </p:val>
                                        </p:tav>
                                        <p:tav tm="100000">
                                          <p:val>
                                            <p:fltVal val="0"/>
                                          </p:val>
                                        </p:tav>
                                      </p:tavLst>
                                    </p:anim>
                                    <p:animEffect transition="in" filter="fade">
                                      <p:cBhvr>
                                        <p:cTn id="87" dur="1000"/>
                                        <p:tgtEl>
                                          <p:spTgt spid="20"/>
                                        </p:tgtEl>
                                      </p:cBhvr>
                                    </p:animEffect>
                                  </p:childTnLst>
                                </p:cTn>
                              </p:par>
                              <p:par>
                                <p:cTn id="88" presetID="31" presetClass="entr" presetSubtype="0" fill="hold" nodeType="withEffect">
                                  <p:stCondLst>
                                    <p:cond delay="0"/>
                                  </p:stCondLst>
                                  <p:childTnLst>
                                    <p:set>
                                      <p:cBhvr>
                                        <p:cTn id="89" dur="1" fill="hold">
                                          <p:stCondLst>
                                            <p:cond delay="0"/>
                                          </p:stCondLst>
                                        </p:cTn>
                                        <p:tgtEl>
                                          <p:spTgt spid="21"/>
                                        </p:tgtEl>
                                        <p:attrNameLst>
                                          <p:attrName>style.visibility</p:attrName>
                                        </p:attrNameLst>
                                      </p:cBhvr>
                                      <p:to>
                                        <p:strVal val="visible"/>
                                      </p:to>
                                    </p:set>
                                    <p:anim calcmode="lin" valueType="num">
                                      <p:cBhvr>
                                        <p:cTn id="90" dur="1000" fill="hold"/>
                                        <p:tgtEl>
                                          <p:spTgt spid="21"/>
                                        </p:tgtEl>
                                        <p:attrNameLst>
                                          <p:attrName>ppt_w</p:attrName>
                                        </p:attrNameLst>
                                      </p:cBhvr>
                                      <p:tavLst>
                                        <p:tav tm="0">
                                          <p:val>
                                            <p:fltVal val="0"/>
                                          </p:val>
                                        </p:tav>
                                        <p:tav tm="100000">
                                          <p:val>
                                            <p:strVal val="#ppt_w"/>
                                          </p:val>
                                        </p:tav>
                                      </p:tavLst>
                                    </p:anim>
                                    <p:anim calcmode="lin" valueType="num">
                                      <p:cBhvr>
                                        <p:cTn id="91" dur="1000" fill="hold"/>
                                        <p:tgtEl>
                                          <p:spTgt spid="21"/>
                                        </p:tgtEl>
                                        <p:attrNameLst>
                                          <p:attrName>ppt_h</p:attrName>
                                        </p:attrNameLst>
                                      </p:cBhvr>
                                      <p:tavLst>
                                        <p:tav tm="0">
                                          <p:val>
                                            <p:fltVal val="0"/>
                                          </p:val>
                                        </p:tav>
                                        <p:tav tm="100000">
                                          <p:val>
                                            <p:strVal val="#ppt_h"/>
                                          </p:val>
                                        </p:tav>
                                      </p:tavLst>
                                    </p:anim>
                                    <p:anim calcmode="lin" valueType="num">
                                      <p:cBhvr>
                                        <p:cTn id="92" dur="1000" fill="hold"/>
                                        <p:tgtEl>
                                          <p:spTgt spid="21"/>
                                        </p:tgtEl>
                                        <p:attrNameLst>
                                          <p:attrName>style.rotation</p:attrName>
                                        </p:attrNameLst>
                                      </p:cBhvr>
                                      <p:tavLst>
                                        <p:tav tm="0">
                                          <p:val>
                                            <p:fltVal val="90"/>
                                          </p:val>
                                        </p:tav>
                                        <p:tav tm="100000">
                                          <p:val>
                                            <p:fltVal val="0"/>
                                          </p:val>
                                        </p:tav>
                                      </p:tavLst>
                                    </p:anim>
                                    <p:animEffect transition="in" filter="fade">
                                      <p:cBhvr>
                                        <p:cTn id="93" dur="1000"/>
                                        <p:tgtEl>
                                          <p:spTgt spid="21"/>
                                        </p:tgtEl>
                                      </p:cBhvr>
                                    </p:animEffect>
                                  </p:childTnLst>
                                </p:cTn>
                              </p:par>
                              <p:par>
                                <p:cTn id="94" presetID="31" presetClass="entr" presetSubtype="0" fill="hold" nodeType="with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1000" fill="hold"/>
                                        <p:tgtEl>
                                          <p:spTgt spid="22"/>
                                        </p:tgtEl>
                                        <p:attrNameLst>
                                          <p:attrName>ppt_w</p:attrName>
                                        </p:attrNameLst>
                                      </p:cBhvr>
                                      <p:tavLst>
                                        <p:tav tm="0">
                                          <p:val>
                                            <p:fltVal val="0"/>
                                          </p:val>
                                        </p:tav>
                                        <p:tav tm="100000">
                                          <p:val>
                                            <p:strVal val="#ppt_w"/>
                                          </p:val>
                                        </p:tav>
                                      </p:tavLst>
                                    </p:anim>
                                    <p:anim calcmode="lin" valueType="num">
                                      <p:cBhvr>
                                        <p:cTn id="97" dur="1000" fill="hold"/>
                                        <p:tgtEl>
                                          <p:spTgt spid="22"/>
                                        </p:tgtEl>
                                        <p:attrNameLst>
                                          <p:attrName>ppt_h</p:attrName>
                                        </p:attrNameLst>
                                      </p:cBhvr>
                                      <p:tavLst>
                                        <p:tav tm="0">
                                          <p:val>
                                            <p:fltVal val="0"/>
                                          </p:val>
                                        </p:tav>
                                        <p:tav tm="100000">
                                          <p:val>
                                            <p:strVal val="#ppt_h"/>
                                          </p:val>
                                        </p:tav>
                                      </p:tavLst>
                                    </p:anim>
                                    <p:anim calcmode="lin" valueType="num">
                                      <p:cBhvr>
                                        <p:cTn id="98" dur="1000" fill="hold"/>
                                        <p:tgtEl>
                                          <p:spTgt spid="22"/>
                                        </p:tgtEl>
                                        <p:attrNameLst>
                                          <p:attrName>style.rotation</p:attrName>
                                        </p:attrNameLst>
                                      </p:cBhvr>
                                      <p:tavLst>
                                        <p:tav tm="0">
                                          <p:val>
                                            <p:fltVal val="90"/>
                                          </p:val>
                                        </p:tav>
                                        <p:tav tm="100000">
                                          <p:val>
                                            <p:fltVal val="0"/>
                                          </p:val>
                                        </p:tav>
                                      </p:tavLst>
                                    </p:anim>
                                    <p:animEffect transition="in" filter="fade">
                                      <p:cBhvr>
                                        <p:cTn id="99" dur="1000"/>
                                        <p:tgtEl>
                                          <p:spTgt spid="22"/>
                                        </p:tgtEl>
                                      </p:cBhvr>
                                    </p:animEffect>
                                  </p:childTnLst>
                                </p:cTn>
                              </p:par>
                              <p:par>
                                <p:cTn id="100" presetID="31" presetClass="entr" presetSubtype="0" fill="hold" nodeType="withEffect">
                                  <p:stCondLst>
                                    <p:cond delay="0"/>
                                  </p:stCondLst>
                                  <p:childTnLst>
                                    <p:set>
                                      <p:cBhvr>
                                        <p:cTn id="101" dur="1" fill="hold">
                                          <p:stCondLst>
                                            <p:cond delay="0"/>
                                          </p:stCondLst>
                                        </p:cTn>
                                        <p:tgtEl>
                                          <p:spTgt spid="23"/>
                                        </p:tgtEl>
                                        <p:attrNameLst>
                                          <p:attrName>style.visibility</p:attrName>
                                        </p:attrNameLst>
                                      </p:cBhvr>
                                      <p:to>
                                        <p:strVal val="visible"/>
                                      </p:to>
                                    </p:set>
                                    <p:anim calcmode="lin" valueType="num">
                                      <p:cBhvr>
                                        <p:cTn id="102" dur="1000" fill="hold"/>
                                        <p:tgtEl>
                                          <p:spTgt spid="23"/>
                                        </p:tgtEl>
                                        <p:attrNameLst>
                                          <p:attrName>ppt_w</p:attrName>
                                        </p:attrNameLst>
                                      </p:cBhvr>
                                      <p:tavLst>
                                        <p:tav tm="0">
                                          <p:val>
                                            <p:fltVal val="0"/>
                                          </p:val>
                                        </p:tav>
                                        <p:tav tm="100000">
                                          <p:val>
                                            <p:strVal val="#ppt_w"/>
                                          </p:val>
                                        </p:tav>
                                      </p:tavLst>
                                    </p:anim>
                                    <p:anim calcmode="lin" valueType="num">
                                      <p:cBhvr>
                                        <p:cTn id="103" dur="1000" fill="hold"/>
                                        <p:tgtEl>
                                          <p:spTgt spid="23"/>
                                        </p:tgtEl>
                                        <p:attrNameLst>
                                          <p:attrName>ppt_h</p:attrName>
                                        </p:attrNameLst>
                                      </p:cBhvr>
                                      <p:tavLst>
                                        <p:tav tm="0">
                                          <p:val>
                                            <p:fltVal val="0"/>
                                          </p:val>
                                        </p:tav>
                                        <p:tav tm="100000">
                                          <p:val>
                                            <p:strVal val="#ppt_h"/>
                                          </p:val>
                                        </p:tav>
                                      </p:tavLst>
                                    </p:anim>
                                    <p:anim calcmode="lin" valueType="num">
                                      <p:cBhvr>
                                        <p:cTn id="104" dur="1000" fill="hold"/>
                                        <p:tgtEl>
                                          <p:spTgt spid="23"/>
                                        </p:tgtEl>
                                        <p:attrNameLst>
                                          <p:attrName>style.rotation</p:attrName>
                                        </p:attrNameLst>
                                      </p:cBhvr>
                                      <p:tavLst>
                                        <p:tav tm="0">
                                          <p:val>
                                            <p:fltVal val="90"/>
                                          </p:val>
                                        </p:tav>
                                        <p:tav tm="100000">
                                          <p:val>
                                            <p:fltVal val="0"/>
                                          </p:val>
                                        </p:tav>
                                      </p:tavLst>
                                    </p:anim>
                                    <p:animEffect transition="in" filter="fade">
                                      <p:cBhvr>
                                        <p:cTn id="105" dur="1000"/>
                                        <p:tgtEl>
                                          <p:spTgt spid="23"/>
                                        </p:tgtEl>
                                      </p:cBhvr>
                                    </p:animEffect>
                                  </p:childTnLst>
                                </p:cTn>
                              </p:par>
                              <p:par>
                                <p:cTn id="106" presetID="31" presetClass="entr" presetSubtype="0" fill="hold" nodeType="withEffect">
                                  <p:stCondLst>
                                    <p:cond delay="0"/>
                                  </p:stCondLst>
                                  <p:childTnLst>
                                    <p:set>
                                      <p:cBhvr>
                                        <p:cTn id="107" dur="1" fill="hold">
                                          <p:stCondLst>
                                            <p:cond delay="0"/>
                                          </p:stCondLst>
                                        </p:cTn>
                                        <p:tgtEl>
                                          <p:spTgt spid="24"/>
                                        </p:tgtEl>
                                        <p:attrNameLst>
                                          <p:attrName>style.visibility</p:attrName>
                                        </p:attrNameLst>
                                      </p:cBhvr>
                                      <p:to>
                                        <p:strVal val="visible"/>
                                      </p:to>
                                    </p:set>
                                    <p:anim calcmode="lin" valueType="num">
                                      <p:cBhvr>
                                        <p:cTn id="108" dur="1000" fill="hold"/>
                                        <p:tgtEl>
                                          <p:spTgt spid="24"/>
                                        </p:tgtEl>
                                        <p:attrNameLst>
                                          <p:attrName>ppt_w</p:attrName>
                                        </p:attrNameLst>
                                      </p:cBhvr>
                                      <p:tavLst>
                                        <p:tav tm="0">
                                          <p:val>
                                            <p:fltVal val="0"/>
                                          </p:val>
                                        </p:tav>
                                        <p:tav tm="100000">
                                          <p:val>
                                            <p:strVal val="#ppt_w"/>
                                          </p:val>
                                        </p:tav>
                                      </p:tavLst>
                                    </p:anim>
                                    <p:anim calcmode="lin" valueType="num">
                                      <p:cBhvr>
                                        <p:cTn id="109" dur="1000" fill="hold"/>
                                        <p:tgtEl>
                                          <p:spTgt spid="24"/>
                                        </p:tgtEl>
                                        <p:attrNameLst>
                                          <p:attrName>ppt_h</p:attrName>
                                        </p:attrNameLst>
                                      </p:cBhvr>
                                      <p:tavLst>
                                        <p:tav tm="0">
                                          <p:val>
                                            <p:fltVal val="0"/>
                                          </p:val>
                                        </p:tav>
                                        <p:tav tm="100000">
                                          <p:val>
                                            <p:strVal val="#ppt_h"/>
                                          </p:val>
                                        </p:tav>
                                      </p:tavLst>
                                    </p:anim>
                                    <p:anim calcmode="lin" valueType="num">
                                      <p:cBhvr>
                                        <p:cTn id="110" dur="1000" fill="hold"/>
                                        <p:tgtEl>
                                          <p:spTgt spid="24"/>
                                        </p:tgtEl>
                                        <p:attrNameLst>
                                          <p:attrName>style.rotation</p:attrName>
                                        </p:attrNameLst>
                                      </p:cBhvr>
                                      <p:tavLst>
                                        <p:tav tm="0">
                                          <p:val>
                                            <p:fltVal val="90"/>
                                          </p:val>
                                        </p:tav>
                                        <p:tav tm="100000">
                                          <p:val>
                                            <p:fltVal val="0"/>
                                          </p:val>
                                        </p:tav>
                                      </p:tavLst>
                                    </p:anim>
                                    <p:animEffect transition="in" filter="fade">
                                      <p:cBhvr>
                                        <p:cTn id="111" dur="1000"/>
                                        <p:tgtEl>
                                          <p:spTgt spid="24"/>
                                        </p:tgtEl>
                                      </p:cBhvr>
                                    </p:animEffect>
                                  </p:childTnLst>
                                </p:cTn>
                              </p:par>
                              <p:par>
                                <p:cTn id="112" presetID="31" presetClass="entr" presetSubtype="0" fill="hold" nodeType="withEffect">
                                  <p:stCondLst>
                                    <p:cond delay="0"/>
                                  </p:stCondLst>
                                  <p:childTnLst>
                                    <p:set>
                                      <p:cBhvr>
                                        <p:cTn id="113" dur="1" fill="hold">
                                          <p:stCondLst>
                                            <p:cond delay="0"/>
                                          </p:stCondLst>
                                        </p:cTn>
                                        <p:tgtEl>
                                          <p:spTgt spid="25"/>
                                        </p:tgtEl>
                                        <p:attrNameLst>
                                          <p:attrName>style.visibility</p:attrName>
                                        </p:attrNameLst>
                                      </p:cBhvr>
                                      <p:to>
                                        <p:strVal val="visible"/>
                                      </p:to>
                                    </p:set>
                                    <p:anim calcmode="lin" valueType="num">
                                      <p:cBhvr>
                                        <p:cTn id="114" dur="1000" fill="hold"/>
                                        <p:tgtEl>
                                          <p:spTgt spid="25"/>
                                        </p:tgtEl>
                                        <p:attrNameLst>
                                          <p:attrName>ppt_w</p:attrName>
                                        </p:attrNameLst>
                                      </p:cBhvr>
                                      <p:tavLst>
                                        <p:tav tm="0">
                                          <p:val>
                                            <p:fltVal val="0"/>
                                          </p:val>
                                        </p:tav>
                                        <p:tav tm="100000">
                                          <p:val>
                                            <p:strVal val="#ppt_w"/>
                                          </p:val>
                                        </p:tav>
                                      </p:tavLst>
                                    </p:anim>
                                    <p:anim calcmode="lin" valueType="num">
                                      <p:cBhvr>
                                        <p:cTn id="115" dur="1000" fill="hold"/>
                                        <p:tgtEl>
                                          <p:spTgt spid="25"/>
                                        </p:tgtEl>
                                        <p:attrNameLst>
                                          <p:attrName>ppt_h</p:attrName>
                                        </p:attrNameLst>
                                      </p:cBhvr>
                                      <p:tavLst>
                                        <p:tav tm="0">
                                          <p:val>
                                            <p:fltVal val="0"/>
                                          </p:val>
                                        </p:tav>
                                        <p:tav tm="100000">
                                          <p:val>
                                            <p:strVal val="#ppt_h"/>
                                          </p:val>
                                        </p:tav>
                                      </p:tavLst>
                                    </p:anim>
                                    <p:anim calcmode="lin" valueType="num">
                                      <p:cBhvr>
                                        <p:cTn id="116" dur="1000" fill="hold"/>
                                        <p:tgtEl>
                                          <p:spTgt spid="25"/>
                                        </p:tgtEl>
                                        <p:attrNameLst>
                                          <p:attrName>style.rotation</p:attrName>
                                        </p:attrNameLst>
                                      </p:cBhvr>
                                      <p:tavLst>
                                        <p:tav tm="0">
                                          <p:val>
                                            <p:fltVal val="90"/>
                                          </p:val>
                                        </p:tav>
                                        <p:tav tm="100000">
                                          <p:val>
                                            <p:fltVal val="0"/>
                                          </p:val>
                                        </p:tav>
                                      </p:tavLst>
                                    </p:anim>
                                    <p:animEffect transition="in" filter="fade">
                                      <p:cBhvr>
                                        <p:cTn id="117" dur="1000"/>
                                        <p:tgtEl>
                                          <p:spTgt spid="25"/>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26"/>
                                        </p:tgtEl>
                                        <p:attrNameLst>
                                          <p:attrName>style.visibility</p:attrName>
                                        </p:attrNameLst>
                                      </p:cBhvr>
                                      <p:to>
                                        <p:strVal val="visible"/>
                                      </p:to>
                                    </p:set>
                                    <p:anim calcmode="lin" valueType="num">
                                      <p:cBhvr>
                                        <p:cTn id="120" dur="1000" fill="hold"/>
                                        <p:tgtEl>
                                          <p:spTgt spid="26"/>
                                        </p:tgtEl>
                                        <p:attrNameLst>
                                          <p:attrName>ppt_w</p:attrName>
                                        </p:attrNameLst>
                                      </p:cBhvr>
                                      <p:tavLst>
                                        <p:tav tm="0">
                                          <p:val>
                                            <p:fltVal val="0"/>
                                          </p:val>
                                        </p:tav>
                                        <p:tav tm="100000">
                                          <p:val>
                                            <p:strVal val="#ppt_w"/>
                                          </p:val>
                                        </p:tav>
                                      </p:tavLst>
                                    </p:anim>
                                    <p:anim calcmode="lin" valueType="num">
                                      <p:cBhvr>
                                        <p:cTn id="121" dur="1000" fill="hold"/>
                                        <p:tgtEl>
                                          <p:spTgt spid="26"/>
                                        </p:tgtEl>
                                        <p:attrNameLst>
                                          <p:attrName>ppt_h</p:attrName>
                                        </p:attrNameLst>
                                      </p:cBhvr>
                                      <p:tavLst>
                                        <p:tav tm="0">
                                          <p:val>
                                            <p:fltVal val="0"/>
                                          </p:val>
                                        </p:tav>
                                        <p:tav tm="100000">
                                          <p:val>
                                            <p:strVal val="#ppt_h"/>
                                          </p:val>
                                        </p:tav>
                                      </p:tavLst>
                                    </p:anim>
                                    <p:anim calcmode="lin" valueType="num">
                                      <p:cBhvr>
                                        <p:cTn id="122" dur="1000" fill="hold"/>
                                        <p:tgtEl>
                                          <p:spTgt spid="26"/>
                                        </p:tgtEl>
                                        <p:attrNameLst>
                                          <p:attrName>style.rotation</p:attrName>
                                        </p:attrNameLst>
                                      </p:cBhvr>
                                      <p:tavLst>
                                        <p:tav tm="0">
                                          <p:val>
                                            <p:fltVal val="90"/>
                                          </p:val>
                                        </p:tav>
                                        <p:tav tm="100000">
                                          <p:val>
                                            <p:fltVal val="0"/>
                                          </p:val>
                                        </p:tav>
                                      </p:tavLst>
                                    </p:anim>
                                    <p:animEffect transition="in" filter="fade">
                                      <p:cBhvr>
                                        <p:cTn id="1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animBg="1"/>
      <p:bldP spid="9" grpId="0" animBg="1"/>
      <p:bldP spid="17" grpId="0" animBg="1"/>
      <p:bldP spid="18" grpId="0" animBg="1"/>
      <p:bldP spid="2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dirty="0"/>
              <a:t>مراحل خطة إعداد وتنفيذ المشروع الصغير</a:t>
            </a:r>
            <a:endParaRPr lang="en-US" sz="4000" dirty="0"/>
          </a:p>
        </p:txBody>
      </p:sp>
    </p:spTree>
    <p:extLst>
      <p:ext uri="{BB962C8B-B14F-4D97-AF65-F5344CB8AC3E}">
        <p14:creationId xmlns:p14="http://schemas.microsoft.com/office/powerpoint/2010/main" val="704637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952012" y="772949"/>
            <a:ext cx="7322459" cy="472026"/>
          </a:xfrm>
          <a:custGeom>
            <a:avLst/>
            <a:gdLst>
              <a:gd name="connsiteX0" fmla="*/ 0 w 7322459"/>
              <a:gd name="connsiteY0" fmla="*/ 78673 h 472026"/>
              <a:gd name="connsiteX1" fmla="*/ 78673 w 7322459"/>
              <a:gd name="connsiteY1" fmla="*/ 0 h 472026"/>
              <a:gd name="connsiteX2" fmla="*/ 7243786 w 7322459"/>
              <a:gd name="connsiteY2" fmla="*/ 0 h 472026"/>
              <a:gd name="connsiteX3" fmla="*/ 7322459 w 7322459"/>
              <a:gd name="connsiteY3" fmla="*/ 78673 h 472026"/>
              <a:gd name="connsiteX4" fmla="*/ 7322459 w 7322459"/>
              <a:gd name="connsiteY4" fmla="*/ 393353 h 472026"/>
              <a:gd name="connsiteX5" fmla="*/ 7243786 w 7322459"/>
              <a:gd name="connsiteY5" fmla="*/ 472026 h 472026"/>
              <a:gd name="connsiteX6" fmla="*/ 78673 w 7322459"/>
              <a:gd name="connsiteY6" fmla="*/ 472026 h 472026"/>
              <a:gd name="connsiteX7" fmla="*/ 0 w 7322459"/>
              <a:gd name="connsiteY7" fmla="*/ 393353 h 472026"/>
              <a:gd name="connsiteX8" fmla="*/ 0 w 7322459"/>
              <a:gd name="connsiteY8" fmla="*/ 78673 h 47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22459" h="472026">
                <a:moveTo>
                  <a:pt x="0" y="78673"/>
                </a:moveTo>
                <a:cubicBezTo>
                  <a:pt x="0" y="35223"/>
                  <a:pt x="35223" y="0"/>
                  <a:pt x="78673" y="0"/>
                </a:cubicBezTo>
                <a:lnTo>
                  <a:pt x="7243786" y="0"/>
                </a:lnTo>
                <a:cubicBezTo>
                  <a:pt x="7287236" y="0"/>
                  <a:pt x="7322459" y="35223"/>
                  <a:pt x="7322459" y="78673"/>
                </a:cubicBezTo>
                <a:lnTo>
                  <a:pt x="7322459" y="393353"/>
                </a:lnTo>
                <a:cubicBezTo>
                  <a:pt x="7322459" y="436803"/>
                  <a:pt x="7287236" y="472026"/>
                  <a:pt x="7243786" y="472026"/>
                </a:cubicBezTo>
                <a:lnTo>
                  <a:pt x="78673" y="472026"/>
                </a:lnTo>
                <a:cubicBezTo>
                  <a:pt x="35223" y="472026"/>
                  <a:pt x="0" y="436803"/>
                  <a:pt x="0" y="393353"/>
                </a:cubicBezTo>
                <a:lnTo>
                  <a:pt x="0" y="78673"/>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395589" tIns="114482" rIns="114482" bIns="114482" numCol="1" spcCol="1270" anchor="ctr" anchorCtr="0">
            <a:noAutofit/>
          </a:bodyPr>
          <a:lstStyle/>
          <a:p>
            <a:pPr lvl="0" algn="ctr" defTabSz="1066800" rtl="1">
              <a:lnSpc>
                <a:spcPct val="90000"/>
              </a:lnSpc>
              <a:spcBef>
                <a:spcPct val="0"/>
              </a:spcBef>
              <a:spcAft>
                <a:spcPct val="35000"/>
              </a:spcAft>
            </a:pPr>
            <a:r>
              <a:rPr lang="ar-EG" sz="2400" kern="1200" dirty="0" smtClean="0"/>
              <a:t>حلل المؤسسات التى نشأت مؤخرا وتلك التى فشلت مؤخرا</a:t>
            </a:r>
            <a:endParaRPr lang="ar-EG" sz="2400" kern="1200" dirty="0"/>
          </a:p>
        </p:txBody>
      </p:sp>
      <p:sp>
        <p:nvSpPr>
          <p:cNvPr id="7" name="Oval 6"/>
          <p:cNvSpPr/>
          <p:nvPr/>
        </p:nvSpPr>
        <p:spPr>
          <a:xfrm>
            <a:off x="755576" y="312279"/>
            <a:ext cx="1100371" cy="1100496"/>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2">
              <a:tint val="50000"/>
              <a:hueOff val="0"/>
              <a:satOff val="0"/>
              <a:lumOff val="0"/>
              <a:alphaOff val="0"/>
            </a:schemeClr>
          </a:effectRef>
          <a:fontRef idx="minor">
            <a:schemeClr val="lt1">
              <a:hueOff val="0"/>
              <a:satOff val="0"/>
              <a:lumOff val="0"/>
              <a:alphaOff val="0"/>
            </a:schemeClr>
          </a:fontRef>
        </p:style>
      </p:sp>
      <p:sp>
        <p:nvSpPr>
          <p:cNvPr id="5" name="Trapezoid 4"/>
          <p:cNvSpPr/>
          <p:nvPr/>
        </p:nvSpPr>
        <p:spPr bwMode="auto">
          <a:xfrm>
            <a:off x="3635896" y="280876"/>
            <a:ext cx="2160240" cy="504056"/>
          </a:xfrm>
          <a:prstGeom prst="trapezoid">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1" anchor="ctr" anchorCtr="0" compatLnSpc="1">
            <a:prstTxWarp prst="textNoShape">
              <a:avLst/>
            </a:prstTxWarp>
          </a:bodyPr>
          <a:lstStyle/>
          <a:p>
            <a:pPr algn="ctr" rtl="1"/>
            <a:r>
              <a:rPr lang="ar-SA" sz="2400" b="1" dirty="0">
                <a:solidFill>
                  <a:srgbClr val="FF0000"/>
                </a:solidFill>
              </a:rPr>
              <a:t>الخطوة الثانية</a:t>
            </a:r>
            <a:endParaRPr lang="en-US" sz="2400" dirty="0">
              <a:solidFill>
                <a:srgbClr val="FF0000"/>
              </a:solidFill>
            </a:endParaRPr>
          </a:p>
        </p:txBody>
      </p:sp>
      <p:sp>
        <p:nvSpPr>
          <p:cNvPr id="9" name="Freeform 8"/>
          <p:cNvSpPr/>
          <p:nvPr/>
        </p:nvSpPr>
        <p:spPr>
          <a:xfrm>
            <a:off x="971600" y="2060848"/>
            <a:ext cx="6984776" cy="1282642"/>
          </a:xfrm>
          <a:custGeom>
            <a:avLst/>
            <a:gdLst>
              <a:gd name="connsiteX0" fmla="*/ 0 w 6984776"/>
              <a:gd name="connsiteY0" fmla="*/ 128264 h 1282642"/>
              <a:gd name="connsiteX1" fmla="*/ 128264 w 6984776"/>
              <a:gd name="connsiteY1" fmla="*/ 0 h 1282642"/>
              <a:gd name="connsiteX2" fmla="*/ 6856512 w 6984776"/>
              <a:gd name="connsiteY2" fmla="*/ 0 h 1282642"/>
              <a:gd name="connsiteX3" fmla="*/ 6984776 w 6984776"/>
              <a:gd name="connsiteY3" fmla="*/ 128264 h 1282642"/>
              <a:gd name="connsiteX4" fmla="*/ 6984776 w 6984776"/>
              <a:gd name="connsiteY4" fmla="*/ 1154378 h 1282642"/>
              <a:gd name="connsiteX5" fmla="*/ 6856512 w 6984776"/>
              <a:gd name="connsiteY5" fmla="*/ 1282642 h 1282642"/>
              <a:gd name="connsiteX6" fmla="*/ 128264 w 6984776"/>
              <a:gd name="connsiteY6" fmla="*/ 1282642 h 1282642"/>
              <a:gd name="connsiteX7" fmla="*/ 0 w 6984776"/>
              <a:gd name="connsiteY7" fmla="*/ 1154378 h 1282642"/>
              <a:gd name="connsiteX8" fmla="*/ 0 w 6984776"/>
              <a:gd name="connsiteY8" fmla="*/ 128264 h 128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4776" h="1282642">
                <a:moveTo>
                  <a:pt x="0" y="128264"/>
                </a:moveTo>
                <a:cubicBezTo>
                  <a:pt x="0" y="57426"/>
                  <a:pt x="57426" y="0"/>
                  <a:pt x="128264" y="0"/>
                </a:cubicBezTo>
                <a:lnTo>
                  <a:pt x="6856512" y="0"/>
                </a:lnTo>
                <a:cubicBezTo>
                  <a:pt x="6927350" y="0"/>
                  <a:pt x="6984776" y="57426"/>
                  <a:pt x="6984776" y="128264"/>
                </a:cubicBezTo>
                <a:lnTo>
                  <a:pt x="6984776" y="1154378"/>
                </a:lnTo>
                <a:cubicBezTo>
                  <a:pt x="6984776" y="1225216"/>
                  <a:pt x="6927350" y="1282642"/>
                  <a:pt x="6856512" y="1282642"/>
                </a:cubicBezTo>
                <a:lnTo>
                  <a:pt x="128264" y="1282642"/>
                </a:lnTo>
                <a:cubicBezTo>
                  <a:pt x="57426" y="1282642"/>
                  <a:pt x="0" y="1225216"/>
                  <a:pt x="0" y="1154378"/>
                </a:cubicBezTo>
                <a:lnTo>
                  <a:pt x="0" y="128264"/>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16659" tIns="91440" rIns="91441" bIns="9144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rPr>
              <a:t>ضع لائحة بالمؤسسات المنافسة التى بدأت عملها فى السنتين الماضيتين .</a:t>
            </a:r>
          </a:p>
        </p:txBody>
      </p:sp>
      <p:sp>
        <p:nvSpPr>
          <p:cNvPr id="10" name="Rounded Rectangle 9"/>
          <p:cNvSpPr/>
          <p:nvPr/>
        </p:nvSpPr>
        <p:spPr>
          <a:xfrm>
            <a:off x="1099864" y="2189112"/>
            <a:ext cx="1396955" cy="1026114"/>
          </a:xfrm>
          <a:prstGeom prst="roundRect">
            <a:avLst>
              <a:gd name="adj" fmla="val 1000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1" name="Freeform 10"/>
          <p:cNvSpPr/>
          <p:nvPr/>
        </p:nvSpPr>
        <p:spPr>
          <a:xfrm>
            <a:off x="971600" y="3471754"/>
            <a:ext cx="6984776" cy="1282642"/>
          </a:xfrm>
          <a:custGeom>
            <a:avLst/>
            <a:gdLst>
              <a:gd name="connsiteX0" fmla="*/ 0 w 6984776"/>
              <a:gd name="connsiteY0" fmla="*/ 128264 h 1282642"/>
              <a:gd name="connsiteX1" fmla="*/ 128264 w 6984776"/>
              <a:gd name="connsiteY1" fmla="*/ 0 h 1282642"/>
              <a:gd name="connsiteX2" fmla="*/ 6856512 w 6984776"/>
              <a:gd name="connsiteY2" fmla="*/ 0 h 1282642"/>
              <a:gd name="connsiteX3" fmla="*/ 6984776 w 6984776"/>
              <a:gd name="connsiteY3" fmla="*/ 128264 h 1282642"/>
              <a:gd name="connsiteX4" fmla="*/ 6984776 w 6984776"/>
              <a:gd name="connsiteY4" fmla="*/ 1154378 h 1282642"/>
              <a:gd name="connsiteX5" fmla="*/ 6856512 w 6984776"/>
              <a:gd name="connsiteY5" fmla="*/ 1282642 h 1282642"/>
              <a:gd name="connsiteX6" fmla="*/ 128264 w 6984776"/>
              <a:gd name="connsiteY6" fmla="*/ 1282642 h 1282642"/>
              <a:gd name="connsiteX7" fmla="*/ 0 w 6984776"/>
              <a:gd name="connsiteY7" fmla="*/ 1154378 h 1282642"/>
              <a:gd name="connsiteX8" fmla="*/ 0 w 6984776"/>
              <a:gd name="connsiteY8" fmla="*/ 128264 h 128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4776" h="1282642">
                <a:moveTo>
                  <a:pt x="0" y="128264"/>
                </a:moveTo>
                <a:cubicBezTo>
                  <a:pt x="0" y="57426"/>
                  <a:pt x="57426" y="0"/>
                  <a:pt x="128264" y="0"/>
                </a:cubicBezTo>
                <a:lnTo>
                  <a:pt x="6856512" y="0"/>
                </a:lnTo>
                <a:cubicBezTo>
                  <a:pt x="6927350" y="0"/>
                  <a:pt x="6984776" y="57426"/>
                  <a:pt x="6984776" y="128264"/>
                </a:cubicBezTo>
                <a:lnTo>
                  <a:pt x="6984776" y="1154378"/>
                </a:lnTo>
                <a:cubicBezTo>
                  <a:pt x="6984776" y="1225216"/>
                  <a:pt x="6927350" y="1282642"/>
                  <a:pt x="6856512" y="1282642"/>
                </a:cubicBezTo>
                <a:lnTo>
                  <a:pt x="128264" y="1282642"/>
                </a:lnTo>
                <a:cubicBezTo>
                  <a:pt x="57426" y="1282642"/>
                  <a:pt x="0" y="1225216"/>
                  <a:pt x="0" y="1154378"/>
                </a:cubicBezTo>
                <a:lnTo>
                  <a:pt x="0" y="128264"/>
                </a:lnTo>
                <a:close/>
              </a:path>
            </a:pathLst>
          </a:custGeom>
          <a:solidFill>
            <a:schemeClr val="accent6">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16659" tIns="91440" rIns="91441" bIns="91440" numCol="1" spcCol="1270" anchor="ctr" anchorCtr="0">
            <a:noAutofit/>
          </a:bodyPr>
          <a:lstStyle/>
          <a:p>
            <a:pPr lvl="0" algn="ctr" defTabSz="1066800" rtl="1">
              <a:lnSpc>
                <a:spcPct val="90000"/>
              </a:lnSpc>
              <a:spcBef>
                <a:spcPct val="0"/>
              </a:spcBef>
              <a:spcAft>
                <a:spcPct val="35000"/>
              </a:spcAft>
            </a:pPr>
            <a:r>
              <a:rPr lang="ar-EG" sz="2400" b="1" kern="1200" dirty="0">
                <a:solidFill>
                  <a:schemeClr val="bg1"/>
                </a:solidFill>
              </a:rPr>
              <a:t>ضع لائحة بالمؤسسات المنافسة التى توقفت عن العمل فى السنتين الماضيتين .</a:t>
            </a:r>
            <a:endParaRPr lang="ar-SA" sz="2400" b="1" kern="1200" dirty="0">
              <a:solidFill>
                <a:schemeClr val="bg1"/>
              </a:solidFill>
            </a:endParaRPr>
          </a:p>
        </p:txBody>
      </p:sp>
      <p:sp>
        <p:nvSpPr>
          <p:cNvPr id="12" name="Rounded Rectangle 11"/>
          <p:cNvSpPr/>
          <p:nvPr/>
        </p:nvSpPr>
        <p:spPr>
          <a:xfrm>
            <a:off x="1099864" y="3600019"/>
            <a:ext cx="1396955" cy="1026114"/>
          </a:xfrm>
          <a:prstGeom prst="roundRect">
            <a:avLst>
              <a:gd name="adj" fmla="val 10000"/>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3" name="Freeform 12"/>
          <p:cNvSpPr/>
          <p:nvPr/>
        </p:nvSpPr>
        <p:spPr>
          <a:xfrm>
            <a:off x="971600" y="4882661"/>
            <a:ext cx="6984776" cy="1282642"/>
          </a:xfrm>
          <a:custGeom>
            <a:avLst/>
            <a:gdLst>
              <a:gd name="connsiteX0" fmla="*/ 0 w 6984776"/>
              <a:gd name="connsiteY0" fmla="*/ 128264 h 1282642"/>
              <a:gd name="connsiteX1" fmla="*/ 128264 w 6984776"/>
              <a:gd name="connsiteY1" fmla="*/ 0 h 1282642"/>
              <a:gd name="connsiteX2" fmla="*/ 6856512 w 6984776"/>
              <a:gd name="connsiteY2" fmla="*/ 0 h 1282642"/>
              <a:gd name="connsiteX3" fmla="*/ 6984776 w 6984776"/>
              <a:gd name="connsiteY3" fmla="*/ 128264 h 1282642"/>
              <a:gd name="connsiteX4" fmla="*/ 6984776 w 6984776"/>
              <a:gd name="connsiteY4" fmla="*/ 1154378 h 1282642"/>
              <a:gd name="connsiteX5" fmla="*/ 6856512 w 6984776"/>
              <a:gd name="connsiteY5" fmla="*/ 1282642 h 1282642"/>
              <a:gd name="connsiteX6" fmla="*/ 128264 w 6984776"/>
              <a:gd name="connsiteY6" fmla="*/ 1282642 h 1282642"/>
              <a:gd name="connsiteX7" fmla="*/ 0 w 6984776"/>
              <a:gd name="connsiteY7" fmla="*/ 1154378 h 1282642"/>
              <a:gd name="connsiteX8" fmla="*/ 0 w 6984776"/>
              <a:gd name="connsiteY8" fmla="*/ 128264 h 128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4776" h="1282642">
                <a:moveTo>
                  <a:pt x="0" y="128264"/>
                </a:moveTo>
                <a:cubicBezTo>
                  <a:pt x="0" y="57426"/>
                  <a:pt x="57426" y="0"/>
                  <a:pt x="128264" y="0"/>
                </a:cubicBezTo>
                <a:lnTo>
                  <a:pt x="6856512" y="0"/>
                </a:lnTo>
                <a:cubicBezTo>
                  <a:pt x="6927350" y="0"/>
                  <a:pt x="6984776" y="57426"/>
                  <a:pt x="6984776" y="128264"/>
                </a:cubicBezTo>
                <a:lnTo>
                  <a:pt x="6984776" y="1154378"/>
                </a:lnTo>
                <a:cubicBezTo>
                  <a:pt x="6984776" y="1225216"/>
                  <a:pt x="6927350" y="1282642"/>
                  <a:pt x="6856512" y="1282642"/>
                </a:cubicBezTo>
                <a:lnTo>
                  <a:pt x="128264" y="1282642"/>
                </a:lnTo>
                <a:cubicBezTo>
                  <a:pt x="57426" y="1282642"/>
                  <a:pt x="0" y="1225216"/>
                  <a:pt x="0" y="1154378"/>
                </a:cubicBezTo>
                <a:lnTo>
                  <a:pt x="0" y="128264"/>
                </a:lnTo>
                <a:close/>
              </a:path>
            </a:pathLst>
          </a:custGeom>
          <a:solidFill>
            <a:schemeClr val="accent1">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16659" tIns="91440" rIns="91441" bIns="9144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rPr>
              <a:t>حلل الأسباب الممكنة لفشل بعض المؤسسات فى السنتين الماضيتين . </a:t>
            </a:r>
          </a:p>
        </p:txBody>
      </p:sp>
      <p:sp>
        <p:nvSpPr>
          <p:cNvPr id="14" name="Rounded Rectangle 13"/>
          <p:cNvSpPr/>
          <p:nvPr/>
        </p:nvSpPr>
        <p:spPr>
          <a:xfrm>
            <a:off x="1099864" y="5010925"/>
            <a:ext cx="1396955" cy="1026114"/>
          </a:xfrm>
          <a:prstGeom prst="roundRect">
            <a:avLst>
              <a:gd name="adj" fmla="val 10000"/>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216917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par>
                                <p:cTn id="8" presetID="21" presetClass="entr" presetSubtype="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heel(1)">
                                      <p:cBhvr>
                                        <p:cTn id="10" dur="2000"/>
                                        <p:tgtEl>
                                          <p:spTgt spid="7"/>
                                        </p:tgtEl>
                                      </p:cBhvr>
                                    </p:animEffect>
                                  </p:childTnLst>
                                </p:cTn>
                              </p:par>
                              <p:par>
                                <p:cTn id="11" presetID="21" presetClass="entr" presetSubtype="1"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heel(1)">
                                      <p:cBhvr>
                                        <p:cTn id="13" dur="20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par>
                                <p:cTn id="19" presetID="16" presetClass="entr" presetSubtype="21"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inVertical)">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par>
                                <p:cTn id="27" presetID="16" presetClass="entr" presetSubtype="21" fill="hold"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barn(inVertical)">
                                      <p:cBhvr>
                                        <p:cTn id="29" dur="500"/>
                                        <p:tgtEl>
                                          <p:spTgt spid="12"/>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arn(inVertical)">
                                      <p:cBhvr>
                                        <p:cTn id="34" dur="500"/>
                                        <p:tgtEl>
                                          <p:spTgt spid="13"/>
                                        </p:tgtEl>
                                      </p:cBhvr>
                                    </p:animEffect>
                                  </p:childTnLst>
                                </p:cTn>
                              </p:par>
                              <p:par>
                                <p:cTn id="35" presetID="16" presetClass="entr" presetSubtype="21"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inVertical)">
                                      <p:cBhvr>
                                        <p:cTn id="3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9" grpId="0" animBg="1"/>
      <p:bldP spid="11" grpId="0" animBg="1"/>
      <p:bldP spid="13"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12"/>
          <p:cNvSpPr/>
          <p:nvPr/>
        </p:nvSpPr>
        <p:spPr>
          <a:xfrm>
            <a:off x="2867464" y="708472"/>
            <a:ext cx="3538090" cy="478110"/>
          </a:xfrm>
          <a:custGeom>
            <a:avLst/>
            <a:gdLst>
              <a:gd name="connsiteX0" fmla="*/ 0 w 3538090"/>
              <a:gd name="connsiteY0" fmla="*/ 79687 h 478110"/>
              <a:gd name="connsiteX1" fmla="*/ 79687 w 3538090"/>
              <a:gd name="connsiteY1" fmla="*/ 0 h 478110"/>
              <a:gd name="connsiteX2" fmla="*/ 3458403 w 3538090"/>
              <a:gd name="connsiteY2" fmla="*/ 0 h 478110"/>
              <a:gd name="connsiteX3" fmla="*/ 3538090 w 3538090"/>
              <a:gd name="connsiteY3" fmla="*/ 79687 h 478110"/>
              <a:gd name="connsiteX4" fmla="*/ 3538090 w 3538090"/>
              <a:gd name="connsiteY4" fmla="*/ 398423 h 478110"/>
              <a:gd name="connsiteX5" fmla="*/ 3458403 w 3538090"/>
              <a:gd name="connsiteY5" fmla="*/ 478110 h 478110"/>
              <a:gd name="connsiteX6" fmla="*/ 79687 w 3538090"/>
              <a:gd name="connsiteY6" fmla="*/ 478110 h 478110"/>
              <a:gd name="connsiteX7" fmla="*/ 0 w 3538090"/>
              <a:gd name="connsiteY7" fmla="*/ 398423 h 478110"/>
              <a:gd name="connsiteX8" fmla="*/ 0 w 3538090"/>
              <a:gd name="connsiteY8" fmla="*/ 79687 h 47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8090" h="478110">
                <a:moveTo>
                  <a:pt x="0" y="79687"/>
                </a:moveTo>
                <a:cubicBezTo>
                  <a:pt x="0" y="35677"/>
                  <a:pt x="35677" y="0"/>
                  <a:pt x="79687" y="0"/>
                </a:cubicBezTo>
                <a:lnTo>
                  <a:pt x="3458403" y="0"/>
                </a:lnTo>
                <a:cubicBezTo>
                  <a:pt x="3502413" y="0"/>
                  <a:pt x="3538090" y="35677"/>
                  <a:pt x="3538090" y="79687"/>
                </a:cubicBezTo>
                <a:lnTo>
                  <a:pt x="3538090" y="398423"/>
                </a:lnTo>
                <a:cubicBezTo>
                  <a:pt x="3538090" y="442433"/>
                  <a:pt x="3502413" y="478110"/>
                  <a:pt x="3458403" y="478110"/>
                </a:cubicBezTo>
                <a:lnTo>
                  <a:pt x="79687" y="478110"/>
                </a:lnTo>
                <a:cubicBezTo>
                  <a:pt x="35677" y="478110"/>
                  <a:pt x="0" y="442433"/>
                  <a:pt x="0" y="398423"/>
                </a:cubicBezTo>
                <a:lnTo>
                  <a:pt x="0" y="79687"/>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400687" tIns="114779" rIns="114779" bIns="114779" numCol="1" spcCol="1270" anchor="ctr" anchorCtr="0">
            <a:noAutofit/>
          </a:bodyPr>
          <a:lstStyle/>
          <a:p>
            <a:pPr lvl="0" algn="r" defTabSz="1066800" rtl="1">
              <a:lnSpc>
                <a:spcPct val="90000"/>
              </a:lnSpc>
              <a:spcBef>
                <a:spcPct val="0"/>
              </a:spcBef>
              <a:spcAft>
                <a:spcPct val="35000"/>
              </a:spcAft>
            </a:pPr>
            <a:r>
              <a:rPr lang="ar-EG" sz="2400" kern="1200" dirty="0" smtClean="0"/>
              <a:t>حلل المؤسسات القائمة</a:t>
            </a:r>
            <a:endParaRPr lang="ar-EG" sz="2400" kern="1200" dirty="0"/>
          </a:p>
        </p:txBody>
      </p:sp>
      <p:sp>
        <p:nvSpPr>
          <p:cNvPr id="14" name="Oval 13"/>
          <p:cNvSpPr/>
          <p:nvPr/>
        </p:nvSpPr>
        <p:spPr>
          <a:xfrm>
            <a:off x="2761028" y="213546"/>
            <a:ext cx="1114552" cy="1114678"/>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2">
              <a:tint val="50000"/>
              <a:hueOff val="0"/>
              <a:satOff val="0"/>
              <a:lumOff val="0"/>
              <a:alphaOff val="0"/>
            </a:schemeClr>
          </a:effectRef>
          <a:fontRef idx="minor">
            <a:schemeClr val="lt1">
              <a:hueOff val="0"/>
              <a:satOff val="0"/>
              <a:lumOff val="0"/>
              <a:alphaOff val="0"/>
            </a:schemeClr>
          </a:fontRef>
        </p:style>
      </p:sp>
      <p:sp>
        <p:nvSpPr>
          <p:cNvPr id="5" name="Trapezoid 4"/>
          <p:cNvSpPr/>
          <p:nvPr/>
        </p:nvSpPr>
        <p:spPr bwMode="auto">
          <a:xfrm>
            <a:off x="3875584" y="204416"/>
            <a:ext cx="2160240" cy="504056"/>
          </a:xfrm>
          <a:prstGeom prst="trapezoid">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1" anchor="ctr" anchorCtr="0" compatLnSpc="1">
            <a:prstTxWarp prst="textNoShape">
              <a:avLst/>
            </a:prstTxWarp>
          </a:bodyPr>
          <a:lstStyle/>
          <a:p>
            <a:pPr algn="ctr" rtl="1"/>
            <a:r>
              <a:rPr lang="ar-SA" sz="2400" b="1" dirty="0">
                <a:solidFill>
                  <a:srgbClr val="FF0000"/>
                </a:solidFill>
              </a:rPr>
              <a:t>الخطوة الثالثة</a:t>
            </a:r>
            <a:endParaRPr lang="en-US" sz="2400" dirty="0">
              <a:solidFill>
                <a:srgbClr val="FF0000"/>
              </a:solidFill>
            </a:endParaRPr>
          </a:p>
        </p:txBody>
      </p:sp>
      <p:sp>
        <p:nvSpPr>
          <p:cNvPr id="6" name="Freeform 5"/>
          <p:cNvSpPr/>
          <p:nvPr/>
        </p:nvSpPr>
        <p:spPr>
          <a:xfrm>
            <a:off x="3697367" y="1400185"/>
            <a:ext cx="3305184" cy="1494881"/>
          </a:xfrm>
          <a:custGeom>
            <a:avLst/>
            <a:gdLst>
              <a:gd name="connsiteX0" fmla="*/ 0 w 3305184"/>
              <a:gd name="connsiteY0" fmla="*/ 0 h 1494881"/>
              <a:gd name="connsiteX1" fmla="*/ 3305184 w 3305184"/>
              <a:gd name="connsiteY1" fmla="*/ 0 h 1494881"/>
              <a:gd name="connsiteX2" fmla="*/ 3305184 w 3305184"/>
              <a:gd name="connsiteY2" fmla="*/ 1494881 h 1494881"/>
              <a:gd name="connsiteX3" fmla="*/ 0 w 3305184"/>
              <a:gd name="connsiteY3" fmla="*/ 1494881 h 1494881"/>
              <a:gd name="connsiteX4" fmla="*/ 0 w 3305184"/>
              <a:gd name="connsiteY4" fmla="*/ 0 h 1494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5184" h="1494881">
                <a:moveTo>
                  <a:pt x="0" y="0"/>
                </a:moveTo>
                <a:lnTo>
                  <a:pt x="3305184" y="0"/>
                </a:lnTo>
                <a:lnTo>
                  <a:pt x="3305184" y="1494881"/>
                </a:lnTo>
                <a:lnTo>
                  <a:pt x="0" y="1494881"/>
                </a:lnTo>
                <a:lnTo>
                  <a:pt x="0" y="0"/>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قدر حجم المبيعات ودورة رأس المال لدى كل من منافسيك .</a:t>
            </a:r>
            <a:endParaRPr lang="ar-EG" sz="2400" kern="1200" dirty="0">
              <a:solidFill>
                <a:srgbClr val="002060"/>
              </a:solidFill>
            </a:endParaRPr>
          </a:p>
        </p:txBody>
      </p:sp>
      <p:sp>
        <p:nvSpPr>
          <p:cNvPr id="7" name="Rectangle 6"/>
          <p:cNvSpPr/>
          <p:nvPr/>
        </p:nvSpPr>
        <p:spPr>
          <a:xfrm>
            <a:off x="2069440" y="1400185"/>
            <a:ext cx="1479933" cy="1494881"/>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Freeform 7"/>
          <p:cNvSpPr/>
          <p:nvPr/>
        </p:nvSpPr>
        <p:spPr>
          <a:xfrm>
            <a:off x="2069440" y="3141723"/>
            <a:ext cx="3305184" cy="1494881"/>
          </a:xfrm>
          <a:custGeom>
            <a:avLst/>
            <a:gdLst>
              <a:gd name="connsiteX0" fmla="*/ 0 w 3305184"/>
              <a:gd name="connsiteY0" fmla="*/ 0 h 1494881"/>
              <a:gd name="connsiteX1" fmla="*/ 3305184 w 3305184"/>
              <a:gd name="connsiteY1" fmla="*/ 0 h 1494881"/>
              <a:gd name="connsiteX2" fmla="*/ 3305184 w 3305184"/>
              <a:gd name="connsiteY2" fmla="*/ 1494881 h 1494881"/>
              <a:gd name="connsiteX3" fmla="*/ 0 w 3305184"/>
              <a:gd name="connsiteY3" fmla="*/ 1494881 h 1494881"/>
              <a:gd name="connsiteX4" fmla="*/ 0 w 3305184"/>
              <a:gd name="connsiteY4" fmla="*/ 0 h 1494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5184" h="1494881">
                <a:moveTo>
                  <a:pt x="0" y="0"/>
                </a:moveTo>
                <a:lnTo>
                  <a:pt x="3305184" y="0"/>
                </a:lnTo>
                <a:lnTo>
                  <a:pt x="3305184" y="1494881"/>
                </a:lnTo>
                <a:lnTo>
                  <a:pt x="0" y="1494881"/>
                </a:lnTo>
                <a:lnTo>
                  <a:pt x="0" y="0"/>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صنف منافسيك وفق الأسعار ونوعية المنتج أو الخدمة والمنشأت والاعلانات والترويج والمبيعات .</a:t>
            </a:r>
            <a:endParaRPr lang="ar-EG" sz="2400" kern="1200" dirty="0">
              <a:solidFill>
                <a:srgbClr val="002060"/>
              </a:solidFill>
            </a:endParaRPr>
          </a:p>
        </p:txBody>
      </p:sp>
      <p:sp>
        <p:nvSpPr>
          <p:cNvPr id="9" name="Rectangle 8"/>
          <p:cNvSpPr/>
          <p:nvPr/>
        </p:nvSpPr>
        <p:spPr>
          <a:xfrm>
            <a:off x="5522618" y="3141723"/>
            <a:ext cx="1479933" cy="1494881"/>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3697367" y="4883260"/>
            <a:ext cx="3305184" cy="1494881"/>
          </a:xfrm>
          <a:custGeom>
            <a:avLst/>
            <a:gdLst>
              <a:gd name="connsiteX0" fmla="*/ 0 w 3305184"/>
              <a:gd name="connsiteY0" fmla="*/ 0 h 1494881"/>
              <a:gd name="connsiteX1" fmla="*/ 3305184 w 3305184"/>
              <a:gd name="connsiteY1" fmla="*/ 0 h 1494881"/>
              <a:gd name="connsiteX2" fmla="*/ 3305184 w 3305184"/>
              <a:gd name="connsiteY2" fmla="*/ 1494881 h 1494881"/>
              <a:gd name="connsiteX3" fmla="*/ 0 w 3305184"/>
              <a:gd name="connsiteY3" fmla="*/ 1494881 h 1494881"/>
              <a:gd name="connsiteX4" fmla="*/ 0 w 3305184"/>
              <a:gd name="connsiteY4" fmla="*/ 0 h 1494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5184" h="1494881">
                <a:moveTo>
                  <a:pt x="0" y="0"/>
                </a:moveTo>
                <a:lnTo>
                  <a:pt x="3305184" y="0"/>
                </a:lnTo>
                <a:lnTo>
                  <a:pt x="3305184" y="1494881"/>
                </a:lnTo>
                <a:lnTo>
                  <a:pt x="0" y="1494881"/>
                </a:lnTo>
                <a:lnTo>
                  <a:pt x="0" y="0"/>
                </a:lnTo>
                <a:close/>
              </a:path>
            </a:pathLst>
          </a:custGeom>
          <a:solidFill>
            <a:srgbClr val="E2D8B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حدد إذا كانت علاقة ماتربط بين الشركات التى تحقق مبيعات مرتفعة وأساليب التشغيل التى تعتمدها.</a:t>
            </a:r>
            <a:endParaRPr lang="ar-EG" sz="2400" kern="1200" dirty="0">
              <a:solidFill>
                <a:srgbClr val="002060"/>
              </a:solidFill>
            </a:endParaRPr>
          </a:p>
        </p:txBody>
      </p:sp>
      <p:sp>
        <p:nvSpPr>
          <p:cNvPr id="11" name="Rectangle 10"/>
          <p:cNvSpPr/>
          <p:nvPr/>
        </p:nvSpPr>
        <p:spPr>
          <a:xfrm>
            <a:off x="2069440" y="4883260"/>
            <a:ext cx="1479933" cy="1494881"/>
          </a:xfrm>
          <a:prstGeom prst="rect">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3296488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31"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fltVal val="0"/>
                                          </p:val>
                                        </p:tav>
                                        <p:tav tm="100000">
                                          <p:val>
                                            <p:strVal val="#ppt_w"/>
                                          </p:val>
                                        </p:tav>
                                      </p:tavLst>
                                    </p:anim>
                                    <p:anim calcmode="lin" valueType="num">
                                      <p:cBhvr>
                                        <p:cTn id="14" dur="1000" fill="hold"/>
                                        <p:tgtEl>
                                          <p:spTgt spid="14"/>
                                        </p:tgtEl>
                                        <p:attrNameLst>
                                          <p:attrName>ppt_h</p:attrName>
                                        </p:attrNameLst>
                                      </p:cBhvr>
                                      <p:tavLst>
                                        <p:tav tm="0">
                                          <p:val>
                                            <p:fltVal val="0"/>
                                          </p:val>
                                        </p:tav>
                                        <p:tav tm="100000">
                                          <p:val>
                                            <p:strVal val="#ppt_h"/>
                                          </p:val>
                                        </p:tav>
                                      </p:tavLst>
                                    </p:anim>
                                    <p:anim calcmode="lin" valueType="num">
                                      <p:cBhvr>
                                        <p:cTn id="15" dur="1000" fill="hold"/>
                                        <p:tgtEl>
                                          <p:spTgt spid="14"/>
                                        </p:tgtEl>
                                        <p:attrNameLst>
                                          <p:attrName>style.rotation</p:attrName>
                                        </p:attrNameLst>
                                      </p:cBhvr>
                                      <p:tavLst>
                                        <p:tav tm="0">
                                          <p:val>
                                            <p:fltVal val="90"/>
                                          </p:val>
                                        </p:tav>
                                        <p:tav tm="100000">
                                          <p:val>
                                            <p:fltVal val="0"/>
                                          </p:val>
                                        </p:tav>
                                      </p:tavLst>
                                    </p:anim>
                                    <p:animEffect transition="in" filter="fade">
                                      <p:cBhvr>
                                        <p:cTn id="16" dur="1000"/>
                                        <p:tgtEl>
                                          <p:spTgt spid="14"/>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arn(inVertical)">
                                      <p:cBhvr>
                                        <p:cTn id="27" dur="500"/>
                                        <p:tgtEl>
                                          <p:spTgt spid="6"/>
                                        </p:tgtEl>
                                      </p:cBhvr>
                                    </p:animEffect>
                                  </p:childTnLst>
                                </p:cTn>
                              </p:par>
                              <p:par>
                                <p:cTn id="28" presetID="16" presetClass="entr" presetSubtype="21" fill="hold"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arn(inVertical)">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arn(inVertical)">
                                      <p:cBhvr>
                                        <p:cTn id="35" dur="500"/>
                                        <p:tgtEl>
                                          <p:spTgt spid="8"/>
                                        </p:tgtEl>
                                      </p:cBhvr>
                                    </p:animEffect>
                                  </p:childTnLst>
                                </p:cTn>
                              </p:par>
                              <p:par>
                                <p:cTn id="36" presetID="16" presetClass="entr" presetSubtype="21" fill="hold"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barn(inVertical)">
                                      <p:cBhvr>
                                        <p:cTn id="38" dur="5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barn(inVertical)">
                                      <p:cBhvr>
                                        <p:cTn id="43" dur="500"/>
                                        <p:tgtEl>
                                          <p:spTgt spid="10"/>
                                        </p:tgtEl>
                                      </p:cBhvr>
                                    </p:animEffect>
                                  </p:childTnLst>
                                </p:cTn>
                              </p:par>
                              <p:par>
                                <p:cTn id="44" presetID="16" presetClass="entr" presetSubtype="21" fill="hold"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barn(inVertical)">
                                      <p:cBhvr>
                                        <p:cTn id="4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animBg="1"/>
      <p:bldP spid="8" grpId="0" animBg="1"/>
      <p:bldP spid="10"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952012" y="772949"/>
            <a:ext cx="7322459" cy="472026"/>
          </a:xfrm>
          <a:custGeom>
            <a:avLst/>
            <a:gdLst>
              <a:gd name="connsiteX0" fmla="*/ 0 w 7322459"/>
              <a:gd name="connsiteY0" fmla="*/ 78673 h 472026"/>
              <a:gd name="connsiteX1" fmla="*/ 78673 w 7322459"/>
              <a:gd name="connsiteY1" fmla="*/ 0 h 472026"/>
              <a:gd name="connsiteX2" fmla="*/ 7243786 w 7322459"/>
              <a:gd name="connsiteY2" fmla="*/ 0 h 472026"/>
              <a:gd name="connsiteX3" fmla="*/ 7322459 w 7322459"/>
              <a:gd name="connsiteY3" fmla="*/ 78673 h 472026"/>
              <a:gd name="connsiteX4" fmla="*/ 7322459 w 7322459"/>
              <a:gd name="connsiteY4" fmla="*/ 393353 h 472026"/>
              <a:gd name="connsiteX5" fmla="*/ 7243786 w 7322459"/>
              <a:gd name="connsiteY5" fmla="*/ 472026 h 472026"/>
              <a:gd name="connsiteX6" fmla="*/ 78673 w 7322459"/>
              <a:gd name="connsiteY6" fmla="*/ 472026 h 472026"/>
              <a:gd name="connsiteX7" fmla="*/ 0 w 7322459"/>
              <a:gd name="connsiteY7" fmla="*/ 393353 h 472026"/>
              <a:gd name="connsiteX8" fmla="*/ 0 w 7322459"/>
              <a:gd name="connsiteY8" fmla="*/ 78673 h 47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22459" h="472026">
                <a:moveTo>
                  <a:pt x="0" y="78673"/>
                </a:moveTo>
                <a:cubicBezTo>
                  <a:pt x="0" y="35223"/>
                  <a:pt x="35223" y="0"/>
                  <a:pt x="78673" y="0"/>
                </a:cubicBezTo>
                <a:lnTo>
                  <a:pt x="7243786" y="0"/>
                </a:lnTo>
                <a:cubicBezTo>
                  <a:pt x="7287236" y="0"/>
                  <a:pt x="7322459" y="35223"/>
                  <a:pt x="7322459" y="78673"/>
                </a:cubicBezTo>
                <a:lnTo>
                  <a:pt x="7322459" y="393353"/>
                </a:lnTo>
                <a:cubicBezTo>
                  <a:pt x="7322459" y="436803"/>
                  <a:pt x="7287236" y="472026"/>
                  <a:pt x="7243786" y="472026"/>
                </a:cubicBezTo>
                <a:lnTo>
                  <a:pt x="78673" y="472026"/>
                </a:lnTo>
                <a:cubicBezTo>
                  <a:pt x="35223" y="472026"/>
                  <a:pt x="0" y="436803"/>
                  <a:pt x="0" y="393353"/>
                </a:cubicBezTo>
                <a:lnTo>
                  <a:pt x="0" y="78673"/>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395589" tIns="114482" rIns="114482" bIns="114482" numCol="1" spcCol="1270" anchor="ctr" anchorCtr="0">
            <a:noAutofit/>
          </a:bodyPr>
          <a:lstStyle/>
          <a:p>
            <a:pPr lvl="0" algn="ctr" defTabSz="1066800" rtl="1">
              <a:lnSpc>
                <a:spcPct val="90000"/>
              </a:lnSpc>
              <a:spcBef>
                <a:spcPct val="0"/>
              </a:spcBef>
              <a:spcAft>
                <a:spcPct val="35000"/>
              </a:spcAft>
            </a:pPr>
            <a:r>
              <a:rPr lang="ar-EG" sz="2400" kern="1200" dirty="0" smtClean="0"/>
              <a:t>قارن عمليات المشروع المقترحة مع تلك المنافسة له</a:t>
            </a:r>
            <a:endParaRPr lang="ar-EG" sz="2400" kern="1200" dirty="0"/>
          </a:p>
        </p:txBody>
      </p:sp>
      <p:sp>
        <p:nvSpPr>
          <p:cNvPr id="7" name="Oval 6"/>
          <p:cNvSpPr/>
          <p:nvPr/>
        </p:nvSpPr>
        <p:spPr>
          <a:xfrm>
            <a:off x="755576" y="312279"/>
            <a:ext cx="1100371" cy="1100496"/>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2">
              <a:tint val="50000"/>
              <a:hueOff val="0"/>
              <a:satOff val="0"/>
              <a:lumOff val="0"/>
              <a:alphaOff val="0"/>
            </a:schemeClr>
          </a:effectRef>
          <a:fontRef idx="minor">
            <a:schemeClr val="lt1">
              <a:hueOff val="0"/>
              <a:satOff val="0"/>
              <a:lumOff val="0"/>
              <a:alphaOff val="0"/>
            </a:schemeClr>
          </a:fontRef>
        </p:style>
      </p:sp>
      <p:sp>
        <p:nvSpPr>
          <p:cNvPr id="5" name="Trapezoid 4"/>
          <p:cNvSpPr/>
          <p:nvPr/>
        </p:nvSpPr>
        <p:spPr bwMode="auto">
          <a:xfrm>
            <a:off x="3635896" y="280876"/>
            <a:ext cx="2160240" cy="504056"/>
          </a:xfrm>
          <a:prstGeom prst="trapezoid">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1" anchor="ctr" anchorCtr="0" compatLnSpc="1">
            <a:prstTxWarp prst="textNoShape">
              <a:avLst/>
            </a:prstTxWarp>
          </a:bodyPr>
          <a:lstStyle/>
          <a:p>
            <a:pPr algn="ctr" rtl="1"/>
            <a:r>
              <a:rPr lang="ar-SA" sz="2400" b="1" dirty="0">
                <a:solidFill>
                  <a:srgbClr val="FF0000"/>
                </a:solidFill>
              </a:rPr>
              <a:t>الخطوة الرابعة</a:t>
            </a:r>
            <a:endParaRPr lang="en-US" sz="2400" dirty="0">
              <a:solidFill>
                <a:srgbClr val="FF0000"/>
              </a:solidFill>
            </a:endParaRPr>
          </a:p>
        </p:txBody>
      </p:sp>
      <p:sp>
        <p:nvSpPr>
          <p:cNvPr id="9" name="Freeform 8"/>
          <p:cNvSpPr/>
          <p:nvPr/>
        </p:nvSpPr>
        <p:spPr>
          <a:xfrm>
            <a:off x="2776652" y="2590427"/>
            <a:ext cx="3230655" cy="3230655"/>
          </a:xfrm>
          <a:custGeom>
            <a:avLst/>
            <a:gdLst>
              <a:gd name="connsiteX0" fmla="*/ 0 w 3230655"/>
              <a:gd name="connsiteY0" fmla="*/ 1615328 h 3230655"/>
              <a:gd name="connsiteX1" fmla="*/ 1615328 w 3230655"/>
              <a:gd name="connsiteY1" fmla="*/ 0 h 3230655"/>
              <a:gd name="connsiteX2" fmla="*/ 3230656 w 3230655"/>
              <a:gd name="connsiteY2" fmla="*/ 1615328 h 3230655"/>
              <a:gd name="connsiteX3" fmla="*/ 1615328 w 3230655"/>
              <a:gd name="connsiteY3" fmla="*/ 3230656 h 3230655"/>
              <a:gd name="connsiteX4" fmla="*/ 0 w 3230655"/>
              <a:gd name="connsiteY4" fmla="*/ 1615328 h 3230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0655" h="3230655">
                <a:moveTo>
                  <a:pt x="0" y="1615328"/>
                </a:moveTo>
                <a:cubicBezTo>
                  <a:pt x="0" y="723207"/>
                  <a:pt x="723207" y="0"/>
                  <a:pt x="1615328" y="0"/>
                </a:cubicBezTo>
                <a:cubicBezTo>
                  <a:pt x="2507449" y="0"/>
                  <a:pt x="3230656" y="723207"/>
                  <a:pt x="3230656" y="1615328"/>
                </a:cubicBezTo>
                <a:cubicBezTo>
                  <a:pt x="3230656" y="2507449"/>
                  <a:pt x="2507449" y="3230656"/>
                  <a:pt x="1615328" y="3230656"/>
                </a:cubicBezTo>
                <a:cubicBezTo>
                  <a:pt x="723207" y="3230656"/>
                  <a:pt x="0" y="2507449"/>
                  <a:pt x="0" y="1615328"/>
                </a:cubicBezTo>
                <a:close/>
              </a:path>
            </a:pathLst>
          </a:custGeom>
        </p:spPr>
        <p:style>
          <a:lnRef idx="2">
            <a:schemeClr val="lt1">
              <a:hueOff val="0"/>
              <a:satOff val="0"/>
              <a:lumOff val="0"/>
              <a:alphaOff val="0"/>
            </a:schemeClr>
          </a:lnRef>
          <a:fillRef idx="1">
            <a:schemeClr val="accent2">
              <a:alpha val="50000"/>
              <a:hueOff val="0"/>
              <a:satOff val="0"/>
              <a:lumOff val="0"/>
              <a:alphaOff val="0"/>
            </a:schemeClr>
          </a:fillRef>
          <a:effectRef idx="0">
            <a:schemeClr val="accent2">
              <a:alpha val="50000"/>
              <a:hueOff val="0"/>
              <a:satOff val="0"/>
              <a:lumOff val="0"/>
              <a:alphaOff val="0"/>
            </a:schemeClr>
          </a:effectRef>
          <a:fontRef idx="minor">
            <a:schemeClr val="tx1"/>
          </a:fontRef>
        </p:style>
        <p:txBody>
          <a:bodyPr spcFirstLastPara="0" vert="horz" wrap="square" lIns="503598" tIns="503598" rIns="503598" bIns="503598"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حدد إيجابيات منتجاتك أو خدماتك بالنسبة لتلك المنافسة من حيث </a:t>
            </a:r>
            <a:endParaRPr lang="ar-EG" sz="2400" kern="1200" dirty="0">
              <a:solidFill>
                <a:schemeClr val="bg1"/>
              </a:solidFill>
            </a:endParaRPr>
          </a:p>
        </p:txBody>
      </p:sp>
      <p:sp>
        <p:nvSpPr>
          <p:cNvPr id="10" name="Freeform 9"/>
          <p:cNvSpPr/>
          <p:nvPr/>
        </p:nvSpPr>
        <p:spPr>
          <a:xfrm>
            <a:off x="3503073" y="1211224"/>
            <a:ext cx="1777813" cy="1785728"/>
          </a:xfrm>
          <a:custGeom>
            <a:avLst/>
            <a:gdLst>
              <a:gd name="connsiteX0" fmla="*/ 0 w 1777813"/>
              <a:gd name="connsiteY0" fmla="*/ 892864 h 1785728"/>
              <a:gd name="connsiteX1" fmla="*/ 888907 w 1777813"/>
              <a:gd name="connsiteY1" fmla="*/ 0 h 1785728"/>
              <a:gd name="connsiteX2" fmla="*/ 1777814 w 1777813"/>
              <a:gd name="connsiteY2" fmla="*/ 892864 h 1785728"/>
              <a:gd name="connsiteX3" fmla="*/ 888907 w 1777813"/>
              <a:gd name="connsiteY3" fmla="*/ 1785728 h 1785728"/>
              <a:gd name="connsiteX4" fmla="*/ 0 w 1777813"/>
              <a:gd name="connsiteY4" fmla="*/ 892864 h 1785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813" h="1785728">
                <a:moveTo>
                  <a:pt x="0" y="892864"/>
                </a:moveTo>
                <a:cubicBezTo>
                  <a:pt x="0" y="399749"/>
                  <a:pt x="397977" y="0"/>
                  <a:pt x="888907" y="0"/>
                </a:cubicBezTo>
                <a:cubicBezTo>
                  <a:pt x="1379837" y="0"/>
                  <a:pt x="1777814" y="399749"/>
                  <a:pt x="1777814" y="892864"/>
                </a:cubicBezTo>
                <a:cubicBezTo>
                  <a:pt x="1777814" y="1385979"/>
                  <a:pt x="1379837" y="1785728"/>
                  <a:pt x="888907" y="1785728"/>
                </a:cubicBezTo>
                <a:cubicBezTo>
                  <a:pt x="397977" y="1785728"/>
                  <a:pt x="0" y="1385979"/>
                  <a:pt x="0" y="892864"/>
                </a:cubicBezTo>
                <a:close/>
              </a:path>
            </a:pathLst>
          </a:custGeom>
          <a:solidFill>
            <a:srgbClr val="C7F9A5">
              <a:alpha val="50000"/>
            </a:srgbClr>
          </a:solidFill>
        </p:spPr>
        <p:style>
          <a:lnRef idx="2">
            <a:schemeClr val="lt1">
              <a:hueOff val="0"/>
              <a:satOff val="0"/>
              <a:lumOff val="0"/>
              <a:alphaOff val="0"/>
            </a:schemeClr>
          </a:lnRef>
          <a:fillRef idx="1">
            <a:scrgbClr r="0" g="0" b="0"/>
          </a:fillRef>
          <a:effectRef idx="0">
            <a:schemeClr val="accent3">
              <a:alpha val="50000"/>
              <a:hueOff val="0"/>
              <a:satOff val="0"/>
              <a:lumOff val="0"/>
              <a:alphaOff val="0"/>
            </a:schemeClr>
          </a:effectRef>
          <a:fontRef idx="minor">
            <a:schemeClr val="tx1"/>
          </a:fontRef>
        </p:style>
        <p:txBody>
          <a:bodyPr spcFirstLastPara="0" vert="horz" wrap="square" lIns="290835" tIns="291994" rIns="290835" bIns="291994"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الأسعار </a:t>
            </a:r>
            <a:endParaRPr lang="ar-EG" sz="2400" kern="1200" dirty="0">
              <a:solidFill>
                <a:srgbClr val="002060"/>
              </a:solidFill>
            </a:endParaRPr>
          </a:p>
        </p:txBody>
      </p:sp>
      <p:sp>
        <p:nvSpPr>
          <p:cNvPr id="11" name="Freeform 10"/>
          <p:cNvSpPr/>
          <p:nvPr/>
        </p:nvSpPr>
        <p:spPr>
          <a:xfrm>
            <a:off x="5501876" y="2663440"/>
            <a:ext cx="1777813" cy="1785728"/>
          </a:xfrm>
          <a:custGeom>
            <a:avLst/>
            <a:gdLst>
              <a:gd name="connsiteX0" fmla="*/ 0 w 1777813"/>
              <a:gd name="connsiteY0" fmla="*/ 892864 h 1785728"/>
              <a:gd name="connsiteX1" fmla="*/ 888907 w 1777813"/>
              <a:gd name="connsiteY1" fmla="*/ 0 h 1785728"/>
              <a:gd name="connsiteX2" fmla="*/ 1777814 w 1777813"/>
              <a:gd name="connsiteY2" fmla="*/ 892864 h 1785728"/>
              <a:gd name="connsiteX3" fmla="*/ 888907 w 1777813"/>
              <a:gd name="connsiteY3" fmla="*/ 1785728 h 1785728"/>
              <a:gd name="connsiteX4" fmla="*/ 0 w 1777813"/>
              <a:gd name="connsiteY4" fmla="*/ 892864 h 1785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813" h="1785728">
                <a:moveTo>
                  <a:pt x="0" y="892864"/>
                </a:moveTo>
                <a:cubicBezTo>
                  <a:pt x="0" y="399749"/>
                  <a:pt x="397977" y="0"/>
                  <a:pt x="888907" y="0"/>
                </a:cubicBezTo>
                <a:cubicBezTo>
                  <a:pt x="1379837" y="0"/>
                  <a:pt x="1777814" y="399749"/>
                  <a:pt x="1777814" y="892864"/>
                </a:cubicBezTo>
                <a:cubicBezTo>
                  <a:pt x="1777814" y="1385979"/>
                  <a:pt x="1379837" y="1785728"/>
                  <a:pt x="888907" y="1785728"/>
                </a:cubicBezTo>
                <a:cubicBezTo>
                  <a:pt x="397977" y="1785728"/>
                  <a:pt x="0" y="1385979"/>
                  <a:pt x="0" y="892864"/>
                </a:cubicBezTo>
                <a:close/>
              </a:path>
            </a:pathLst>
          </a:custGeom>
          <a:solidFill>
            <a:srgbClr val="FFFF00">
              <a:alpha val="50000"/>
            </a:srgbClr>
          </a:solidFill>
        </p:spPr>
        <p:style>
          <a:lnRef idx="2">
            <a:schemeClr val="lt1">
              <a:hueOff val="0"/>
              <a:satOff val="0"/>
              <a:lumOff val="0"/>
              <a:alphaOff val="0"/>
            </a:schemeClr>
          </a:lnRef>
          <a:fillRef idx="1">
            <a:scrgbClr r="0" g="0" b="0"/>
          </a:fillRef>
          <a:effectRef idx="0">
            <a:schemeClr val="accent4">
              <a:alpha val="50000"/>
              <a:hueOff val="0"/>
              <a:satOff val="0"/>
              <a:lumOff val="0"/>
              <a:alphaOff val="0"/>
            </a:schemeClr>
          </a:effectRef>
          <a:fontRef idx="minor">
            <a:schemeClr val="tx1"/>
          </a:fontRef>
        </p:style>
        <p:txBody>
          <a:bodyPr spcFirstLastPara="0" vert="horz" wrap="square" lIns="290835" tIns="291994" rIns="290835" bIns="291994"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الأداء </a:t>
            </a:r>
            <a:endParaRPr lang="ar-EG" sz="2400" kern="1200" dirty="0">
              <a:solidFill>
                <a:srgbClr val="002060"/>
              </a:solidFill>
            </a:endParaRPr>
          </a:p>
        </p:txBody>
      </p:sp>
      <p:sp>
        <p:nvSpPr>
          <p:cNvPr id="12" name="Freeform 11"/>
          <p:cNvSpPr/>
          <p:nvPr/>
        </p:nvSpPr>
        <p:spPr>
          <a:xfrm>
            <a:off x="4738401" y="5013174"/>
            <a:ext cx="1777813" cy="1785728"/>
          </a:xfrm>
          <a:custGeom>
            <a:avLst/>
            <a:gdLst>
              <a:gd name="connsiteX0" fmla="*/ 0 w 1777813"/>
              <a:gd name="connsiteY0" fmla="*/ 892864 h 1785728"/>
              <a:gd name="connsiteX1" fmla="*/ 888907 w 1777813"/>
              <a:gd name="connsiteY1" fmla="*/ 0 h 1785728"/>
              <a:gd name="connsiteX2" fmla="*/ 1777814 w 1777813"/>
              <a:gd name="connsiteY2" fmla="*/ 892864 h 1785728"/>
              <a:gd name="connsiteX3" fmla="*/ 888907 w 1777813"/>
              <a:gd name="connsiteY3" fmla="*/ 1785728 h 1785728"/>
              <a:gd name="connsiteX4" fmla="*/ 0 w 1777813"/>
              <a:gd name="connsiteY4" fmla="*/ 892864 h 1785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813" h="1785728">
                <a:moveTo>
                  <a:pt x="0" y="892864"/>
                </a:moveTo>
                <a:cubicBezTo>
                  <a:pt x="0" y="399749"/>
                  <a:pt x="397977" y="0"/>
                  <a:pt x="888907" y="0"/>
                </a:cubicBezTo>
                <a:cubicBezTo>
                  <a:pt x="1379837" y="0"/>
                  <a:pt x="1777814" y="399749"/>
                  <a:pt x="1777814" y="892864"/>
                </a:cubicBezTo>
                <a:cubicBezTo>
                  <a:pt x="1777814" y="1385979"/>
                  <a:pt x="1379837" y="1785728"/>
                  <a:pt x="888907" y="1785728"/>
                </a:cubicBezTo>
                <a:cubicBezTo>
                  <a:pt x="397977" y="1785728"/>
                  <a:pt x="0" y="1385979"/>
                  <a:pt x="0" y="892864"/>
                </a:cubicBezTo>
                <a:close/>
              </a:path>
            </a:pathLst>
          </a:custGeom>
          <a:solidFill>
            <a:srgbClr val="F0C77C">
              <a:alpha val="50000"/>
            </a:srgbClr>
          </a:solidFill>
        </p:spPr>
        <p:style>
          <a:lnRef idx="2">
            <a:schemeClr val="lt1">
              <a:hueOff val="0"/>
              <a:satOff val="0"/>
              <a:lumOff val="0"/>
              <a:alphaOff val="0"/>
            </a:schemeClr>
          </a:lnRef>
          <a:fillRef idx="1">
            <a:scrgbClr r="0" g="0" b="0"/>
          </a:fillRef>
          <a:effectRef idx="0">
            <a:schemeClr val="accent5">
              <a:alpha val="50000"/>
              <a:hueOff val="0"/>
              <a:satOff val="0"/>
              <a:lumOff val="0"/>
              <a:alphaOff val="0"/>
            </a:schemeClr>
          </a:effectRef>
          <a:fontRef idx="minor">
            <a:schemeClr val="tx1"/>
          </a:fontRef>
        </p:style>
        <p:txBody>
          <a:bodyPr spcFirstLastPara="0" vert="horz" wrap="square" lIns="290835" tIns="291994" rIns="290835" bIns="291994"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النوعية</a:t>
            </a:r>
            <a:endParaRPr lang="ar-EG" sz="2400" kern="1200" dirty="0">
              <a:solidFill>
                <a:srgbClr val="002060"/>
              </a:solidFill>
            </a:endParaRPr>
          </a:p>
        </p:txBody>
      </p:sp>
      <p:sp>
        <p:nvSpPr>
          <p:cNvPr id="13" name="Freeform 12"/>
          <p:cNvSpPr/>
          <p:nvPr/>
        </p:nvSpPr>
        <p:spPr>
          <a:xfrm>
            <a:off x="2267744" y="5013174"/>
            <a:ext cx="1777813" cy="1785728"/>
          </a:xfrm>
          <a:custGeom>
            <a:avLst/>
            <a:gdLst>
              <a:gd name="connsiteX0" fmla="*/ 0 w 1777813"/>
              <a:gd name="connsiteY0" fmla="*/ 892864 h 1785728"/>
              <a:gd name="connsiteX1" fmla="*/ 888907 w 1777813"/>
              <a:gd name="connsiteY1" fmla="*/ 0 h 1785728"/>
              <a:gd name="connsiteX2" fmla="*/ 1777814 w 1777813"/>
              <a:gd name="connsiteY2" fmla="*/ 892864 h 1785728"/>
              <a:gd name="connsiteX3" fmla="*/ 888907 w 1777813"/>
              <a:gd name="connsiteY3" fmla="*/ 1785728 h 1785728"/>
              <a:gd name="connsiteX4" fmla="*/ 0 w 1777813"/>
              <a:gd name="connsiteY4" fmla="*/ 892864 h 1785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813" h="1785728">
                <a:moveTo>
                  <a:pt x="0" y="892864"/>
                </a:moveTo>
                <a:cubicBezTo>
                  <a:pt x="0" y="399749"/>
                  <a:pt x="397977" y="0"/>
                  <a:pt x="888907" y="0"/>
                </a:cubicBezTo>
                <a:cubicBezTo>
                  <a:pt x="1379837" y="0"/>
                  <a:pt x="1777814" y="399749"/>
                  <a:pt x="1777814" y="892864"/>
                </a:cubicBezTo>
                <a:cubicBezTo>
                  <a:pt x="1777814" y="1385979"/>
                  <a:pt x="1379837" y="1785728"/>
                  <a:pt x="888907" y="1785728"/>
                </a:cubicBezTo>
                <a:cubicBezTo>
                  <a:pt x="397977" y="1785728"/>
                  <a:pt x="0" y="1385979"/>
                  <a:pt x="0" y="892864"/>
                </a:cubicBezTo>
                <a:close/>
              </a:path>
            </a:pathLst>
          </a:custGeom>
          <a:solidFill>
            <a:srgbClr val="FFCCFF">
              <a:alpha val="50000"/>
            </a:srgbClr>
          </a:solidFill>
        </p:spPr>
        <p:style>
          <a:lnRef idx="2">
            <a:schemeClr val="lt1">
              <a:hueOff val="0"/>
              <a:satOff val="0"/>
              <a:lumOff val="0"/>
              <a:alphaOff val="0"/>
            </a:schemeClr>
          </a:lnRef>
          <a:fillRef idx="1">
            <a:scrgbClr r="0" g="0" b="0"/>
          </a:fillRef>
          <a:effectRef idx="0">
            <a:schemeClr val="accent6">
              <a:alpha val="50000"/>
              <a:hueOff val="0"/>
              <a:satOff val="0"/>
              <a:lumOff val="0"/>
              <a:alphaOff val="0"/>
            </a:schemeClr>
          </a:effectRef>
          <a:fontRef idx="minor">
            <a:schemeClr val="tx1"/>
          </a:fontRef>
        </p:style>
        <p:txBody>
          <a:bodyPr spcFirstLastPara="0" vert="horz" wrap="square" lIns="290835" tIns="291994" rIns="290835" bIns="291994"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الاستمرارية</a:t>
            </a:r>
            <a:endParaRPr lang="ar-EG" sz="2400" kern="1200" dirty="0">
              <a:solidFill>
                <a:srgbClr val="002060"/>
              </a:solidFill>
            </a:endParaRPr>
          </a:p>
        </p:txBody>
      </p:sp>
      <p:sp>
        <p:nvSpPr>
          <p:cNvPr id="14" name="Freeform 13"/>
          <p:cNvSpPr/>
          <p:nvPr/>
        </p:nvSpPr>
        <p:spPr>
          <a:xfrm>
            <a:off x="1504270" y="2663440"/>
            <a:ext cx="1777813" cy="1785728"/>
          </a:xfrm>
          <a:custGeom>
            <a:avLst/>
            <a:gdLst>
              <a:gd name="connsiteX0" fmla="*/ 0 w 1777813"/>
              <a:gd name="connsiteY0" fmla="*/ 892864 h 1785728"/>
              <a:gd name="connsiteX1" fmla="*/ 888907 w 1777813"/>
              <a:gd name="connsiteY1" fmla="*/ 0 h 1785728"/>
              <a:gd name="connsiteX2" fmla="*/ 1777814 w 1777813"/>
              <a:gd name="connsiteY2" fmla="*/ 892864 h 1785728"/>
              <a:gd name="connsiteX3" fmla="*/ 888907 w 1777813"/>
              <a:gd name="connsiteY3" fmla="*/ 1785728 h 1785728"/>
              <a:gd name="connsiteX4" fmla="*/ 0 w 1777813"/>
              <a:gd name="connsiteY4" fmla="*/ 892864 h 1785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813" h="1785728">
                <a:moveTo>
                  <a:pt x="0" y="892864"/>
                </a:moveTo>
                <a:cubicBezTo>
                  <a:pt x="0" y="399749"/>
                  <a:pt x="397977" y="0"/>
                  <a:pt x="888907" y="0"/>
                </a:cubicBezTo>
                <a:cubicBezTo>
                  <a:pt x="1379837" y="0"/>
                  <a:pt x="1777814" y="399749"/>
                  <a:pt x="1777814" y="892864"/>
                </a:cubicBezTo>
                <a:cubicBezTo>
                  <a:pt x="1777814" y="1385979"/>
                  <a:pt x="1379837" y="1785728"/>
                  <a:pt x="888907" y="1785728"/>
                </a:cubicBezTo>
                <a:cubicBezTo>
                  <a:pt x="397977" y="1785728"/>
                  <a:pt x="0" y="1385979"/>
                  <a:pt x="0" y="892864"/>
                </a:cubicBezTo>
                <a:close/>
              </a:path>
            </a:pathLst>
          </a:custGeom>
          <a:solidFill>
            <a:srgbClr val="FF0000">
              <a:alpha val="50000"/>
            </a:srgbClr>
          </a:solidFill>
        </p:spPr>
        <p:style>
          <a:lnRef idx="2">
            <a:schemeClr val="lt1">
              <a:hueOff val="0"/>
              <a:satOff val="0"/>
              <a:lumOff val="0"/>
              <a:alphaOff val="0"/>
            </a:schemeClr>
          </a:lnRef>
          <a:fillRef idx="1">
            <a:scrgbClr r="0" g="0" b="0"/>
          </a:fillRef>
          <a:effectRef idx="0">
            <a:schemeClr val="accent2">
              <a:alpha val="50000"/>
              <a:hueOff val="0"/>
              <a:satOff val="0"/>
              <a:lumOff val="0"/>
              <a:alphaOff val="0"/>
            </a:schemeClr>
          </a:effectRef>
          <a:fontRef idx="minor">
            <a:schemeClr val="tx1"/>
          </a:fontRef>
        </p:style>
        <p:txBody>
          <a:bodyPr spcFirstLastPara="0" vert="horz" wrap="square" lIns="290835" tIns="291994" rIns="290835" bIns="291994"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الوضوح</a:t>
            </a:r>
            <a:endParaRPr lang="ar-EG" sz="2400" kern="1200" dirty="0">
              <a:solidFill>
                <a:srgbClr val="002060"/>
              </a:solidFill>
            </a:endParaRPr>
          </a:p>
        </p:txBody>
      </p:sp>
    </p:spTree>
    <p:extLst>
      <p:ext uri="{BB962C8B-B14F-4D97-AF65-F5344CB8AC3E}">
        <p14:creationId xmlns:p14="http://schemas.microsoft.com/office/powerpoint/2010/main" val="1564731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circle(in)">
                                      <p:cBhvr>
                                        <p:cTn id="24" dur="20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1000"/>
                                        <p:tgtEl>
                                          <p:spTgt spid="10"/>
                                        </p:tgtEl>
                                      </p:cBhvr>
                                    </p:animEffect>
                                    <p:anim calcmode="lin" valueType="num">
                                      <p:cBhvr>
                                        <p:cTn id="30" dur="1000" fill="hold"/>
                                        <p:tgtEl>
                                          <p:spTgt spid="10"/>
                                        </p:tgtEl>
                                        <p:attrNameLst>
                                          <p:attrName>ppt_x</p:attrName>
                                        </p:attrNameLst>
                                      </p:cBhvr>
                                      <p:tavLst>
                                        <p:tav tm="0">
                                          <p:val>
                                            <p:strVal val="#ppt_x"/>
                                          </p:val>
                                        </p:tav>
                                        <p:tav tm="100000">
                                          <p:val>
                                            <p:strVal val="#ppt_x"/>
                                          </p:val>
                                        </p:tav>
                                      </p:tavLst>
                                    </p:anim>
                                    <p:anim calcmode="lin" valueType="num">
                                      <p:cBhvr>
                                        <p:cTn id="3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0"/>
                                        <p:tgtEl>
                                          <p:spTgt spid="11"/>
                                        </p:tgtEl>
                                      </p:cBhvr>
                                    </p:animEffect>
                                    <p:anim calcmode="lin" valueType="num">
                                      <p:cBhvr>
                                        <p:cTn id="37" dur="1000" fill="hold"/>
                                        <p:tgtEl>
                                          <p:spTgt spid="11"/>
                                        </p:tgtEl>
                                        <p:attrNameLst>
                                          <p:attrName>ppt_x</p:attrName>
                                        </p:attrNameLst>
                                      </p:cBhvr>
                                      <p:tavLst>
                                        <p:tav tm="0">
                                          <p:val>
                                            <p:strVal val="#ppt_x"/>
                                          </p:val>
                                        </p:tav>
                                        <p:tav tm="100000">
                                          <p:val>
                                            <p:strVal val="#ppt_x"/>
                                          </p:val>
                                        </p:tav>
                                      </p:tavLst>
                                    </p:anim>
                                    <p:anim calcmode="lin" valueType="num">
                                      <p:cBhvr>
                                        <p:cTn id="3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fade">
                                      <p:cBhvr>
                                        <p:cTn id="50" dur="1000"/>
                                        <p:tgtEl>
                                          <p:spTgt spid="13"/>
                                        </p:tgtEl>
                                      </p:cBhvr>
                                    </p:animEffect>
                                    <p:anim calcmode="lin" valueType="num">
                                      <p:cBhvr>
                                        <p:cTn id="51" dur="1000" fill="hold"/>
                                        <p:tgtEl>
                                          <p:spTgt spid="13"/>
                                        </p:tgtEl>
                                        <p:attrNameLst>
                                          <p:attrName>ppt_x</p:attrName>
                                        </p:attrNameLst>
                                      </p:cBhvr>
                                      <p:tavLst>
                                        <p:tav tm="0">
                                          <p:val>
                                            <p:strVal val="#ppt_x"/>
                                          </p:val>
                                        </p:tav>
                                        <p:tav tm="100000">
                                          <p:val>
                                            <p:strVal val="#ppt_x"/>
                                          </p:val>
                                        </p:tav>
                                      </p:tavLst>
                                    </p:anim>
                                    <p:anim calcmode="lin" valueType="num">
                                      <p:cBhvr>
                                        <p:cTn id="5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animBg="1"/>
      <p:bldP spid="9" grpId="0" animBg="1"/>
      <p:bldP spid="10" grpId="0" animBg="1"/>
      <p:bldP spid="11" grpId="0" animBg="1"/>
      <p:bldP spid="12" grpId="0" animBg="1"/>
      <p:bldP spid="13" grpId="0" animBg="1"/>
      <p:bldP spid="14"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1803657" y="1340768"/>
            <a:ext cx="6584767" cy="1941877"/>
          </a:xfrm>
          <a:custGeom>
            <a:avLst/>
            <a:gdLst>
              <a:gd name="connsiteX0" fmla="*/ 0 w 5363155"/>
              <a:gd name="connsiteY0" fmla="*/ 0 h 1941875"/>
              <a:gd name="connsiteX1" fmla="*/ 4392218 w 5363155"/>
              <a:gd name="connsiteY1" fmla="*/ 0 h 1941875"/>
              <a:gd name="connsiteX2" fmla="*/ 5363155 w 5363155"/>
              <a:gd name="connsiteY2" fmla="*/ 970938 h 1941875"/>
              <a:gd name="connsiteX3" fmla="*/ 4392218 w 5363155"/>
              <a:gd name="connsiteY3" fmla="*/ 1941875 h 1941875"/>
              <a:gd name="connsiteX4" fmla="*/ 0 w 5363155"/>
              <a:gd name="connsiteY4" fmla="*/ 1941875 h 1941875"/>
              <a:gd name="connsiteX5" fmla="*/ 0 w 5363155"/>
              <a:gd name="connsiteY5" fmla="*/ 0 h 194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3155" h="1941875">
                <a:moveTo>
                  <a:pt x="5363155" y="1941874"/>
                </a:moveTo>
                <a:lnTo>
                  <a:pt x="970937" y="1941874"/>
                </a:lnTo>
                <a:lnTo>
                  <a:pt x="0" y="970937"/>
                </a:lnTo>
                <a:lnTo>
                  <a:pt x="970937" y="1"/>
                </a:lnTo>
                <a:lnTo>
                  <a:pt x="5363155" y="1"/>
                </a:lnTo>
                <a:lnTo>
                  <a:pt x="5363155" y="1941874"/>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41782" tIns="91441" rIns="170688" bIns="91441"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كن قادرا على شرح الأسباب التى تجعل أسلوبك فى التشغيل مؤسستك أكثر نجاحا من أساليب منافسيك .</a:t>
            </a:r>
            <a:endParaRPr lang="ar-EG" sz="2400" kern="1200" dirty="0">
              <a:solidFill>
                <a:schemeClr val="bg1"/>
              </a:solidFill>
            </a:endParaRPr>
          </a:p>
        </p:txBody>
      </p:sp>
      <p:sp>
        <p:nvSpPr>
          <p:cNvPr id="5" name="Oval 4"/>
          <p:cNvSpPr/>
          <p:nvPr/>
        </p:nvSpPr>
        <p:spPr>
          <a:xfrm>
            <a:off x="611560" y="1340769"/>
            <a:ext cx="2384193" cy="1941875"/>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803657" y="3862308"/>
            <a:ext cx="6584767" cy="1941876"/>
          </a:xfrm>
          <a:custGeom>
            <a:avLst/>
            <a:gdLst>
              <a:gd name="connsiteX0" fmla="*/ 0 w 5363155"/>
              <a:gd name="connsiteY0" fmla="*/ 0 h 1941875"/>
              <a:gd name="connsiteX1" fmla="*/ 4392218 w 5363155"/>
              <a:gd name="connsiteY1" fmla="*/ 0 h 1941875"/>
              <a:gd name="connsiteX2" fmla="*/ 5363155 w 5363155"/>
              <a:gd name="connsiteY2" fmla="*/ 970938 h 1941875"/>
              <a:gd name="connsiteX3" fmla="*/ 4392218 w 5363155"/>
              <a:gd name="connsiteY3" fmla="*/ 1941875 h 1941875"/>
              <a:gd name="connsiteX4" fmla="*/ 0 w 5363155"/>
              <a:gd name="connsiteY4" fmla="*/ 1941875 h 1941875"/>
              <a:gd name="connsiteX5" fmla="*/ 0 w 5363155"/>
              <a:gd name="connsiteY5" fmla="*/ 0 h 194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3155" h="1941875">
                <a:moveTo>
                  <a:pt x="5363155" y="1941874"/>
                </a:moveTo>
                <a:lnTo>
                  <a:pt x="970937" y="1941874"/>
                </a:lnTo>
                <a:lnTo>
                  <a:pt x="0" y="970937"/>
                </a:lnTo>
                <a:lnTo>
                  <a:pt x="970937" y="1"/>
                </a:lnTo>
                <a:lnTo>
                  <a:pt x="5363155" y="1"/>
                </a:lnTo>
                <a:lnTo>
                  <a:pt x="5363155" y="1941874"/>
                </a:lnTo>
                <a:close/>
              </a:path>
            </a:pathLst>
          </a:custGeom>
          <a:solidFill>
            <a:schemeClr val="accent1">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41782" tIns="91441" rIns="170688" bIns="91439"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إذا كنت تنوى العمل بطريقة مماثلة للمؤسسات الأخرى ينبغى أن تكون قادرا على تحديد سبب ذلك</a:t>
            </a:r>
            <a:endParaRPr lang="ar-EG" sz="2400" kern="1200" dirty="0">
              <a:solidFill>
                <a:schemeClr val="bg1"/>
              </a:solidFill>
            </a:endParaRPr>
          </a:p>
        </p:txBody>
      </p:sp>
      <p:sp>
        <p:nvSpPr>
          <p:cNvPr id="7" name="Oval 6"/>
          <p:cNvSpPr/>
          <p:nvPr/>
        </p:nvSpPr>
        <p:spPr>
          <a:xfrm>
            <a:off x="611560" y="3862309"/>
            <a:ext cx="2384193" cy="1941875"/>
          </a:xfrm>
          <a:prstGeom prst="ellipse">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93114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rot="5400000">
            <a:off x="5735168" y="3627381"/>
            <a:ext cx="4212468" cy="564807"/>
          </a:xfrm>
          <a:custGeom>
            <a:avLst/>
            <a:gdLst>
              <a:gd name="connsiteX0" fmla="*/ 0 w 4212468"/>
              <a:gd name="connsiteY0" fmla="*/ 0 h 564807"/>
              <a:gd name="connsiteX1" fmla="*/ 4212468 w 4212468"/>
              <a:gd name="connsiteY1" fmla="*/ 0 h 564807"/>
              <a:gd name="connsiteX2" fmla="*/ 4212468 w 4212468"/>
              <a:gd name="connsiteY2" fmla="*/ 564807 h 564807"/>
              <a:gd name="connsiteX3" fmla="*/ 0 w 4212468"/>
              <a:gd name="connsiteY3" fmla="*/ 564807 h 564807"/>
              <a:gd name="connsiteX4" fmla="*/ 0 w 4212468"/>
              <a:gd name="connsiteY4" fmla="*/ 0 h 564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468" h="564807">
                <a:moveTo>
                  <a:pt x="0" y="0"/>
                </a:moveTo>
                <a:lnTo>
                  <a:pt x="4212468" y="0"/>
                </a:lnTo>
                <a:lnTo>
                  <a:pt x="4212468" y="564807"/>
                </a:lnTo>
                <a:lnTo>
                  <a:pt x="0" y="564807"/>
                </a:lnTo>
                <a:lnTo>
                  <a:pt x="0" y="0"/>
                </a:lnTo>
                <a:close/>
              </a:path>
            </a:pathLst>
          </a:custGeom>
          <a:solidFill>
            <a:srgbClr val="C7F9A5"/>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498129" tIns="-1" rIns="-1"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إما أن تكون السوق</a:t>
            </a:r>
            <a:endParaRPr lang="ar-EG" sz="2400" b="1" kern="1200" dirty="0">
              <a:solidFill>
                <a:srgbClr val="FF0000"/>
              </a:solidFill>
              <a:latin typeface="Calibri" panose="020F0502020204030204"/>
              <a:ea typeface="+mn-ea"/>
              <a:cs typeface="Arial" panose="020B0604020202020204" pitchFamily="34" charset="0"/>
            </a:endParaRPr>
          </a:p>
        </p:txBody>
      </p:sp>
      <p:sp>
        <p:nvSpPr>
          <p:cNvPr id="4" name="Freeform 3"/>
          <p:cNvSpPr/>
          <p:nvPr/>
        </p:nvSpPr>
        <p:spPr>
          <a:xfrm>
            <a:off x="4745656" y="1803551"/>
            <a:ext cx="2813342" cy="4212468"/>
          </a:xfrm>
          <a:custGeom>
            <a:avLst/>
            <a:gdLst>
              <a:gd name="connsiteX0" fmla="*/ 0 w 2813342"/>
              <a:gd name="connsiteY0" fmla="*/ 0 h 4212468"/>
              <a:gd name="connsiteX1" fmla="*/ 2813342 w 2813342"/>
              <a:gd name="connsiteY1" fmla="*/ 0 h 4212468"/>
              <a:gd name="connsiteX2" fmla="*/ 2813342 w 2813342"/>
              <a:gd name="connsiteY2" fmla="*/ 4212468 h 4212468"/>
              <a:gd name="connsiteX3" fmla="*/ 0 w 2813342"/>
              <a:gd name="connsiteY3" fmla="*/ 4212468 h 4212468"/>
              <a:gd name="connsiteX4" fmla="*/ 0 w 2813342"/>
              <a:gd name="connsiteY4" fmla="*/ 0 h 4212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3342" h="4212468">
                <a:moveTo>
                  <a:pt x="0" y="0"/>
                </a:moveTo>
                <a:lnTo>
                  <a:pt x="2813342" y="0"/>
                </a:lnTo>
                <a:lnTo>
                  <a:pt x="2813342" y="4212468"/>
                </a:lnTo>
                <a:lnTo>
                  <a:pt x="0" y="4212468"/>
                </a:lnTo>
                <a:lnTo>
                  <a:pt x="0" y="0"/>
                </a:lnTo>
                <a:close/>
              </a:path>
            </a:pathLst>
          </a:custGeom>
          <a:solidFill>
            <a:srgbClr val="00B050"/>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498129" rIns="170688" bIns="17068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واسعة بشكل كاف لاستيعاب مؤسستك والشركات الأخرى بشكل مربح.</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5" name="Rectangle 4"/>
          <p:cNvSpPr/>
          <p:nvPr/>
        </p:nvSpPr>
        <p:spPr>
          <a:xfrm>
            <a:off x="6994190" y="1058004"/>
            <a:ext cx="1129615" cy="1129615"/>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6" name="Freeform 5"/>
          <p:cNvSpPr/>
          <p:nvPr/>
        </p:nvSpPr>
        <p:spPr>
          <a:xfrm rot="5400000">
            <a:off x="1649666" y="3627381"/>
            <a:ext cx="4212468" cy="564807"/>
          </a:xfrm>
          <a:custGeom>
            <a:avLst/>
            <a:gdLst>
              <a:gd name="connsiteX0" fmla="*/ 0 w 4212468"/>
              <a:gd name="connsiteY0" fmla="*/ 0 h 564807"/>
              <a:gd name="connsiteX1" fmla="*/ 4212468 w 4212468"/>
              <a:gd name="connsiteY1" fmla="*/ 0 h 564807"/>
              <a:gd name="connsiteX2" fmla="*/ 4212468 w 4212468"/>
              <a:gd name="connsiteY2" fmla="*/ 564807 h 564807"/>
              <a:gd name="connsiteX3" fmla="*/ 0 w 4212468"/>
              <a:gd name="connsiteY3" fmla="*/ 564807 h 564807"/>
              <a:gd name="connsiteX4" fmla="*/ 0 w 4212468"/>
              <a:gd name="connsiteY4" fmla="*/ 0 h 564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468" h="564807">
                <a:moveTo>
                  <a:pt x="0" y="0"/>
                </a:moveTo>
                <a:lnTo>
                  <a:pt x="4212468" y="0"/>
                </a:lnTo>
                <a:lnTo>
                  <a:pt x="4212468" y="564807"/>
                </a:lnTo>
                <a:lnTo>
                  <a:pt x="0" y="564807"/>
                </a:lnTo>
                <a:lnTo>
                  <a:pt x="0" y="0"/>
                </a:lnTo>
                <a:close/>
              </a:path>
            </a:pathLst>
          </a:custGeom>
          <a:solidFill>
            <a:schemeClr val="accent6">
              <a:lumMod val="20000"/>
              <a:lumOff val="80000"/>
            </a:schemeClr>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498129" tIns="-1" rIns="-1"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latin typeface="Calibri" panose="020F0502020204030204"/>
                <a:ea typeface="+mn-ea"/>
                <a:cs typeface="Arial" panose="020B0604020202020204" pitchFamily="34" charset="0"/>
              </a:rPr>
              <a:t>وإما أن تكون السوق</a:t>
            </a:r>
            <a:endParaRPr lang="ar-EG" sz="2400" b="1" kern="1200" dirty="0">
              <a:solidFill>
                <a:srgbClr val="FF0000"/>
              </a:solidFill>
              <a:latin typeface="Calibri" panose="020F0502020204030204"/>
              <a:ea typeface="+mn-ea"/>
              <a:cs typeface="Arial" panose="020B0604020202020204" pitchFamily="34" charset="0"/>
            </a:endParaRPr>
          </a:p>
        </p:txBody>
      </p:sp>
      <p:sp>
        <p:nvSpPr>
          <p:cNvPr id="7" name="Freeform 6"/>
          <p:cNvSpPr/>
          <p:nvPr/>
        </p:nvSpPr>
        <p:spPr>
          <a:xfrm>
            <a:off x="660153" y="1803551"/>
            <a:ext cx="2813342" cy="4212468"/>
          </a:xfrm>
          <a:custGeom>
            <a:avLst/>
            <a:gdLst>
              <a:gd name="connsiteX0" fmla="*/ 0 w 2813342"/>
              <a:gd name="connsiteY0" fmla="*/ 0 h 4212468"/>
              <a:gd name="connsiteX1" fmla="*/ 2813342 w 2813342"/>
              <a:gd name="connsiteY1" fmla="*/ 0 h 4212468"/>
              <a:gd name="connsiteX2" fmla="*/ 2813342 w 2813342"/>
              <a:gd name="connsiteY2" fmla="*/ 4212468 h 4212468"/>
              <a:gd name="connsiteX3" fmla="*/ 0 w 2813342"/>
              <a:gd name="connsiteY3" fmla="*/ 4212468 h 4212468"/>
              <a:gd name="connsiteX4" fmla="*/ 0 w 2813342"/>
              <a:gd name="connsiteY4" fmla="*/ 0 h 4212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3342" h="4212468">
                <a:moveTo>
                  <a:pt x="0" y="0"/>
                </a:moveTo>
                <a:lnTo>
                  <a:pt x="2813342" y="0"/>
                </a:lnTo>
                <a:lnTo>
                  <a:pt x="2813342" y="4212468"/>
                </a:lnTo>
                <a:lnTo>
                  <a:pt x="0" y="4212468"/>
                </a:lnTo>
                <a:lnTo>
                  <a:pt x="0" y="0"/>
                </a:lnTo>
                <a:close/>
              </a:path>
            </a:pathLst>
          </a:custGeom>
          <a:solidFill>
            <a:schemeClr val="accent6">
              <a:lumMod val="40000"/>
              <a:lumOff val="60000"/>
            </a:scheme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498129" rIns="170688" bIns="17068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غير قادرة على تحمل المنافسين كافة إلا أن مؤسستك تكون أكثر كفاءة وأكثر فعالية.</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8" name="Rectangle 7"/>
          <p:cNvSpPr/>
          <p:nvPr/>
        </p:nvSpPr>
        <p:spPr>
          <a:xfrm>
            <a:off x="2908688" y="1058004"/>
            <a:ext cx="1129615" cy="1129615"/>
          </a:xfrm>
          <a:prstGeom prst="rect">
            <a:avLst/>
          </a:prstGeom>
          <a:blipFill rotWithShape="1">
            <a:blip r:embed="rId3"/>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656149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down)">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0"/>
                                        <p:tgtEl>
                                          <p:spTgt spid="7"/>
                                        </p:tgtEl>
                                      </p:cBhvr>
                                    </p:animEffect>
                                    <p:anim calcmode="lin" valueType="num">
                                      <p:cBhvr>
                                        <p:cTn id="31" dur="1000" fill="hold"/>
                                        <p:tgtEl>
                                          <p:spTgt spid="7"/>
                                        </p:tgtEl>
                                        <p:attrNameLst>
                                          <p:attrName>ppt_x</p:attrName>
                                        </p:attrNameLst>
                                      </p:cBhvr>
                                      <p:tavLst>
                                        <p:tav tm="0">
                                          <p:val>
                                            <p:strVal val="#ppt_x"/>
                                          </p:val>
                                        </p:tav>
                                        <p:tav tm="100000">
                                          <p:val>
                                            <p:strVal val="#ppt_x"/>
                                          </p:val>
                                        </p:tav>
                                      </p:tavLst>
                                    </p:anim>
                                    <p:anim calcmode="lin" valueType="num">
                                      <p:cBhvr>
                                        <p:cTn id="3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animBg="1"/>
      <p:bldP spid="7"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a:t>إجراء مسح السوق </a:t>
            </a:r>
            <a:endParaRPr lang="en-US" sz="4000" dirty="0"/>
          </a:p>
        </p:txBody>
      </p:sp>
    </p:spTree>
    <p:extLst>
      <p:ext uri="{BB962C8B-B14F-4D97-AF65-F5344CB8AC3E}">
        <p14:creationId xmlns:p14="http://schemas.microsoft.com/office/powerpoint/2010/main" val="3112776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8393"/>
            <a:ext cx="9109100" cy="922114"/>
          </a:xfrm>
          <a:solidFill>
            <a:schemeClr val="accent3">
              <a:lumMod val="50000"/>
            </a:schemeClr>
          </a:solidFill>
        </p:spPr>
        <p:txBody>
          <a:bodyPr/>
          <a:lstStyle/>
          <a:p>
            <a:r>
              <a:rPr lang="ar-EG" sz="3200" b="1" dirty="0">
                <a:solidFill>
                  <a:schemeClr val="bg1"/>
                </a:solidFill>
              </a:rPr>
              <a:t>إجراء مسح السوق </a:t>
            </a:r>
          </a:p>
        </p:txBody>
      </p:sp>
      <p:sp>
        <p:nvSpPr>
          <p:cNvPr id="4" name="Freeform 3"/>
          <p:cNvSpPr/>
          <p:nvPr/>
        </p:nvSpPr>
        <p:spPr>
          <a:xfrm>
            <a:off x="611560" y="1772816"/>
            <a:ext cx="7776864" cy="1395154"/>
          </a:xfrm>
          <a:custGeom>
            <a:avLst/>
            <a:gdLst>
              <a:gd name="connsiteX0" fmla="*/ 0 w 7776864"/>
              <a:gd name="connsiteY0" fmla="*/ 139515 h 1395154"/>
              <a:gd name="connsiteX1" fmla="*/ 139515 w 7776864"/>
              <a:gd name="connsiteY1" fmla="*/ 0 h 1395154"/>
              <a:gd name="connsiteX2" fmla="*/ 7637349 w 7776864"/>
              <a:gd name="connsiteY2" fmla="*/ 0 h 1395154"/>
              <a:gd name="connsiteX3" fmla="*/ 7776864 w 7776864"/>
              <a:gd name="connsiteY3" fmla="*/ 139515 h 1395154"/>
              <a:gd name="connsiteX4" fmla="*/ 7776864 w 7776864"/>
              <a:gd name="connsiteY4" fmla="*/ 1255639 h 1395154"/>
              <a:gd name="connsiteX5" fmla="*/ 7637349 w 7776864"/>
              <a:gd name="connsiteY5" fmla="*/ 1395154 h 1395154"/>
              <a:gd name="connsiteX6" fmla="*/ 139515 w 7776864"/>
              <a:gd name="connsiteY6" fmla="*/ 1395154 h 1395154"/>
              <a:gd name="connsiteX7" fmla="*/ 0 w 7776864"/>
              <a:gd name="connsiteY7" fmla="*/ 1255639 h 1395154"/>
              <a:gd name="connsiteX8" fmla="*/ 0 w 7776864"/>
              <a:gd name="connsiteY8" fmla="*/ 139515 h 139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6864" h="1395154">
                <a:moveTo>
                  <a:pt x="0" y="139515"/>
                </a:moveTo>
                <a:cubicBezTo>
                  <a:pt x="0" y="62463"/>
                  <a:pt x="62463" y="0"/>
                  <a:pt x="139515" y="0"/>
                </a:cubicBezTo>
                <a:lnTo>
                  <a:pt x="7637349" y="0"/>
                </a:lnTo>
                <a:cubicBezTo>
                  <a:pt x="7714401" y="0"/>
                  <a:pt x="7776864" y="62463"/>
                  <a:pt x="7776864" y="139515"/>
                </a:cubicBezTo>
                <a:lnTo>
                  <a:pt x="7776864" y="1255639"/>
                </a:lnTo>
                <a:cubicBezTo>
                  <a:pt x="7776864" y="1332691"/>
                  <a:pt x="7714401" y="1395154"/>
                  <a:pt x="7637349" y="1395154"/>
                </a:cubicBezTo>
                <a:lnTo>
                  <a:pt x="139515" y="1395154"/>
                </a:lnTo>
                <a:cubicBezTo>
                  <a:pt x="62463" y="1395154"/>
                  <a:pt x="0" y="1332691"/>
                  <a:pt x="0" y="1255639"/>
                </a:cubicBezTo>
                <a:lnTo>
                  <a:pt x="0" y="139515"/>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86328"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قد يكون لديك منتج أو خدمة ممتازة تقدمها للناس إلا أن إحدى مفاتيح النجاح أو الفشل تمكن فى تحديد إذا كان عدد الزبائن الراغبين فى شراء منتجك أو خدمتك بشكل منتظم كافيا. </a:t>
            </a:r>
            <a:endParaRPr lang="ar-EG" sz="2400" kern="1200" dirty="0">
              <a:solidFill>
                <a:srgbClr val="002060"/>
              </a:solidFill>
            </a:endParaRPr>
          </a:p>
        </p:txBody>
      </p:sp>
      <p:sp>
        <p:nvSpPr>
          <p:cNvPr id="5" name="Rounded Rectangle 4"/>
          <p:cNvSpPr/>
          <p:nvPr/>
        </p:nvSpPr>
        <p:spPr>
          <a:xfrm>
            <a:off x="751075" y="1912331"/>
            <a:ext cx="1555372" cy="1116123"/>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611560" y="3307486"/>
            <a:ext cx="7776864" cy="1395154"/>
          </a:xfrm>
          <a:custGeom>
            <a:avLst/>
            <a:gdLst>
              <a:gd name="connsiteX0" fmla="*/ 0 w 7776864"/>
              <a:gd name="connsiteY0" fmla="*/ 139515 h 1395154"/>
              <a:gd name="connsiteX1" fmla="*/ 139515 w 7776864"/>
              <a:gd name="connsiteY1" fmla="*/ 0 h 1395154"/>
              <a:gd name="connsiteX2" fmla="*/ 7637349 w 7776864"/>
              <a:gd name="connsiteY2" fmla="*/ 0 h 1395154"/>
              <a:gd name="connsiteX3" fmla="*/ 7776864 w 7776864"/>
              <a:gd name="connsiteY3" fmla="*/ 139515 h 1395154"/>
              <a:gd name="connsiteX4" fmla="*/ 7776864 w 7776864"/>
              <a:gd name="connsiteY4" fmla="*/ 1255639 h 1395154"/>
              <a:gd name="connsiteX5" fmla="*/ 7637349 w 7776864"/>
              <a:gd name="connsiteY5" fmla="*/ 1395154 h 1395154"/>
              <a:gd name="connsiteX6" fmla="*/ 139515 w 7776864"/>
              <a:gd name="connsiteY6" fmla="*/ 1395154 h 1395154"/>
              <a:gd name="connsiteX7" fmla="*/ 0 w 7776864"/>
              <a:gd name="connsiteY7" fmla="*/ 1255639 h 1395154"/>
              <a:gd name="connsiteX8" fmla="*/ 0 w 7776864"/>
              <a:gd name="connsiteY8" fmla="*/ 139515 h 139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6864" h="1395154">
                <a:moveTo>
                  <a:pt x="0" y="139515"/>
                </a:moveTo>
                <a:cubicBezTo>
                  <a:pt x="0" y="62463"/>
                  <a:pt x="62463" y="0"/>
                  <a:pt x="139515" y="0"/>
                </a:cubicBezTo>
                <a:lnTo>
                  <a:pt x="7637349" y="0"/>
                </a:lnTo>
                <a:cubicBezTo>
                  <a:pt x="7714401" y="0"/>
                  <a:pt x="7776864" y="62463"/>
                  <a:pt x="7776864" y="139515"/>
                </a:cubicBezTo>
                <a:lnTo>
                  <a:pt x="7776864" y="1255639"/>
                </a:lnTo>
                <a:cubicBezTo>
                  <a:pt x="7776864" y="1332691"/>
                  <a:pt x="7714401" y="1395154"/>
                  <a:pt x="7637349" y="1395154"/>
                </a:cubicBezTo>
                <a:lnTo>
                  <a:pt x="139515" y="1395154"/>
                </a:lnTo>
                <a:cubicBezTo>
                  <a:pt x="62463" y="1395154"/>
                  <a:pt x="0" y="1332691"/>
                  <a:pt x="0" y="1255639"/>
                </a:cubicBezTo>
                <a:lnTo>
                  <a:pt x="0" y="139515"/>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86328"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فينبغى أن يعطيك سعر المنتج أو الخدمة هامش ربح ملائم يسمح لك بأن تضمن استمراريتك. </a:t>
            </a:r>
            <a:endParaRPr lang="ar-EG" sz="2400" kern="1200" dirty="0">
              <a:solidFill>
                <a:srgbClr val="002060"/>
              </a:solidFill>
            </a:endParaRPr>
          </a:p>
        </p:txBody>
      </p:sp>
      <p:sp>
        <p:nvSpPr>
          <p:cNvPr id="7" name="Rounded Rectangle 6"/>
          <p:cNvSpPr/>
          <p:nvPr/>
        </p:nvSpPr>
        <p:spPr>
          <a:xfrm>
            <a:off x="751075" y="3447002"/>
            <a:ext cx="1555372" cy="1116123"/>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611560" y="4842156"/>
            <a:ext cx="7776864" cy="1395154"/>
          </a:xfrm>
          <a:custGeom>
            <a:avLst/>
            <a:gdLst>
              <a:gd name="connsiteX0" fmla="*/ 0 w 7776864"/>
              <a:gd name="connsiteY0" fmla="*/ 139515 h 1395154"/>
              <a:gd name="connsiteX1" fmla="*/ 139515 w 7776864"/>
              <a:gd name="connsiteY1" fmla="*/ 0 h 1395154"/>
              <a:gd name="connsiteX2" fmla="*/ 7637349 w 7776864"/>
              <a:gd name="connsiteY2" fmla="*/ 0 h 1395154"/>
              <a:gd name="connsiteX3" fmla="*/ 7776864 w 7776864"/>
              <a:gd name="connsiteY3" fmla="*/ 139515 h 1395154"/>
              <a:gd name="connsiteX4" fmla="*/ 7776864 w 7776864"/>
              <a:gd name="connsiteY4" fmla="*/ 1255639 h 1395154"/>
              <a:gd name="connsiteX5" fmla="*/ 7637349 w 7776864"/>
              <a:gd name="connsiteY5" fmla="*/ 1395154 h 1395154"/>
              <a:gd name="connsiteX6" fmla="*/ 139515 w 7776864"/>
              <a:gd name="connsiteY6" fmla="*/ 1395154 h 1395154"/>
              <a:gd name="connsiteX7" fmla="*/ 0 w 7776864"/>
              <a:gd name="connsiteY7" fmla="*/ 1255639 h 1395154"/>
              <a:gd name="connsiteX8" fmla="*/ 0 w 7776864"/>
              <a:gd name="connsiteY8" fmla="*/ 139515 h 139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6864" h="1395154">
                <a:moveTo>
                  <a:pt x="0" y="139515"/>
                </a:moveTo>
                <a:cubicBezTo>
                  <a:pt x="0" y="62463"/>
                  <a:pt x="62463" y="0"/>
                  <a:pt x="139515" y="0"/>
                </a:cubicBezTo>
                <a:lnTo>
                  <a:pt x="7637349" y="0"/>
                </a:lnTo>
                <a:cubicBezTo>
                  <a:pt x="7714401" y="0"/>
                  <a:pt x="7776864" y="62463"/>
                  <a:pt x="7776864" y="139515"/>
                </a:cubicBezTo>
                <a:lnTo>
                  <a:pt x="7776864" y="1255639"/>
                </a:lnTo>
                <a:cubicBezTo>
                  <a:pt x="7776864" y="1332691"/>
                  <a:pt x="7714401" y="1395154"/>
                  <a:pt x="7637349" y="1395154"/>
                </a:cubicBezTo>
                <a:lnTo>
                  <a:pt x="139515" y="1395154"/>
                </a:lnTo>
                <a:cubicBezTo>
                  <a:pt x="62463" y="1395154"/>
                  <a:pt x="0" y="1332691"/>
                  <a:pt x="0" y="1255639"/>
                </a:cubicBezTo>
                <a:lnTo>
                  <a:pt x="0" y="139515"/>
                </a:lnTo>
                <a:close/>
              </a:path>
            </a:pathLst>
          </a:custGeom>
          <a:solidFill>
            <a:srgbClr val="C7F9A5"/>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86328"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قبل أن تعمد إلى استثمار مواردك فى عمل معين عليك أن تتأكد من وجود سوق كبيرة بالقدر الكافى لم تتم تلبية حاجاتها بعد.  </a:t>
            </a:r>
            <a:endParaRPr lang="ar-EG" sz="2400" kern="1200" dirty="0">
              <a:solidFill>
                <a:srgbClr val="002060"/>
              </a:solidFill>
            </a:endParaRPr>
          </a:p>
        </p:txBody>
      </p:sp>
      <p:sp>
        <p:nvSpPr>
          <p:cNvPr id="9" name="Rounded Rectangle 8"/>
          <p:cNvSpPr/>
          <p:nvPr/>
        </p:nvSpPr>
        <p:spPr>
          <a:xfrm>
            <a:off x="751075" y="4981672"/>
            <a:ext cx="1555372" cy="1116123"/>
          </a:xfrm>
          <a:prstGeom prst="roundRect">
            <a:avLst>
              <a:gd name="adj" fmla="val 10000"/>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690727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heel(1)">
                                      <p:cBhvr>
                                        <p:cTn id="15" dur="200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heel(1)">
                                      <p:cBhvr>
                                        <p:cTn id="23" dur="2000"/>
                                        <p:tgtEl>
                                          <p:spTgt spid="8"/>
                                        </p:tgtEl>
                                      </p:cBhvr>
                                    </p:animEffect>
                                  </p:childTnLst>
                                </p:cTn>
                              </p:par>
                              <p:par>
                                <p:cTn id="24" presetID="21" presetClass="entr" presetSubtype="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يتعين </a:t>
            </a:r>
            <a:r>
              <a:rPr lang="ar-EG" sz="3200" b="1" dirty="0">
                <a:solidFill>
                  <a:schemeClr val="bg1"/>
                </a:solidFill>
              </a:rPr>
              <a:t>عليك الإجابة على الأسئلة الاتية لتحديد ما يقوم به منافسوك فى المجال الذى تنوى العمل فية </a:t>
            </a:r>
          </a:p>
        </p:txBody>
      </p:sp>
      <p:sp>
        <p:nvSpPr>
          <p:cNvPr id="4" name="Freeform 3"/>
          <p:cNvSpPr/>
          <p:nvPr/>
        </p:nvSpPr>
        <p:spPr>
          <a:xfrm>
            <a:off x="2099676" y="1271372"/>
            <a:ext cx="5458926" cy="1028561"/>
          </a:xfrm>
          <a:custGeom>
            <a:avLst/>
            <a:gdLst>
              <a:gd name="connsiteX0" fmla="*/ 0 w 5458926"/>
              <a:gd name="connsiteY0" fmla="*/ 0 h 1028559"/>
              <a:gd name="connsiteX1" fmla="*/ 4944647 w 5458926"/>
              <a:gd name="connsiteY1" fmla="*/ 0 h 1028559"/>
              <a:gd name="connsiteX2" fmla="*/ 5458926 w 5458926"/>
              <a:gd name="connsiteY2" fmla="*/ 514280 h 1028559"/>
              <a:gd name="connsiteX3" fmla="*/ 4944647 w 5458926"/>
              <a:gd name="connsiteY3" fmla="*/ 1028559 h 1028559"/>
              <a:gd name="connsiteX4" fmla="*/ 0 w 5458926"/>
              <a:gd name="connsiteY4" fmla="*/ 1028559 h 1028559"/>
              <a:gd name="connsiteX5" fmla="*/ 0 w 5458926"/>
              <a:gd name="connsiteY5" fmla="*/ 0 h 102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58926" h="1028559">
                <a:moveTo>
                  <a:pt x="5458926" y="1028558"/>
                </a:moveTo>
                <a:lnTo>
                  <a:pt x="514279" y="1028558"/>
                </a:lnTo>
                <a:lnTo>
                  <a:pt x="0" y="514279"/>
                </a:lnTo>
                <a:lnTo>
                  <a:pt x="514279" y="1"/>
                </a:lnTo>
                <a:lnTo>
                  <a:pt x="5458926" y="1"/>
                </a:lnTo>
                <a:lnTo>
                  <a:pt x="5458926" y="1028558"/>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10706" tIns="91441" rIns="170688" bIns="91440" numCol="1" spcCol="1270" anchor="ctr" anchorCtr="0">
            <a:noAutofit/>
          </a:bodyPr>
          <a:lstStyle/>
          <a:p>
            <a:pPr lvl="0" algn="ctr" defTabSz="1066800" rtl="1">
              <a:lnSpc>
                <a:spcPct val="90000"/>
              </a:lnSpc>
              <a:spcBef>
                <a:spcPct val="0"/>
              </a:spcBef>
              <a:spcAft>
                <a:spcPct val="35000"/>
              </a:spcAft>
            </a:pPr>
            <a:r>
              <a:rPr lang="ar-SA" sz="2400" b="1" kern="1200" dirty="0">
                <a:solidFill>
                  <a:srgbClr val="002060"/>
                </a:solidFill>
              </a:rPr>
              <a:t>هل تنمو السوق بوتيرة تسمح بدخول مؤسسة جديدة إليها ؟</a:t>
            </a:r>
          </a:p>
        </p:txBody>
      </p:sp>
      <p:sp>
        <p:nvSpPr>
          <p:cNvPr id="5" name="Oval 4"/>
          <p:cNvSpPr/>
          <p:nvPr/>
        </p:nvSpPr>
        <p:spPr>
          <a:xfrm>
            <a:off x="1585397" y="1271373"/>
            <a:ext cx="1028559" cy="1028559"/>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099676" y="2606963"/>
            <a:ext cx="5458926" cy="1028560"/>
          </a:xfrm>
          <a:custGeom>
            <a:avLst/>
            <a:gdLst>
              <a:gd name="connsiteX0" fmla="*/ 0 w 5458926"/>
              <a:gd name="connsiteY0" fmla="*/ 0 h 1028559"/>
              <a:gd name="connsiteX1" fmla="*/ 4944647 w 5458926"/>
              <a:gd name="connsiteY1" fmla="*/ 0 h 1028559"/>
              <a:gd name="connsiteX2" fmla="*/ 5458926 w 5458926"/>
              <a:gd name="connsiteY2" fmla="*/ 514280 h 1028559"/>
              <a:gd name="connsiteX3" fmla="*/ 4944647 w 5458926"/>
              <a:gd name="connsiteY3" fmla="*/ 1028559 h 1028559"/>
              <a:gd name="connsiteX4" fmla="*/ 0 w 5458926"/>
              <a:gd name="connsiteY4" fmla="*/ 1028559 h 1028559"/>
              <a:gd name="connsiteX5" fmla="*/ 0 w 5458926"/>
              <a:gd name="connsiteY5" fmla="*/ 0 h 102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58926" h="1028559">
                <a:moveTo>
                  <a:pt x="5458926" y="1028558"/>
                </a:moveTo>
                <a:lnTo>
                  <a:pt x="514279" y="1028558"/>
                </a:lnTo>
                <a:lnTo>
                  <a:pt x="0" y="514279"/>
                </a:lnTo>
                <a:lnTo>
                  <a:pt x="514279" y="1"/>
                </a:lnTo>
                <a:lnTo>
                  <a:pt x="5458926" y="1"/>
                </a:lnTo>
                <a:lnTo>
                  <a:pt x="5458926" y="1028558"/>
                </a:lnTo>
                <a:close/>
              </a:path>
            </a:pathLst>
          </a:custGeom>
          <a:solidFill>
            <a:srgbClr val="E2D8B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10706" tIns="91441" rIns="170688" bIns="91440" numCol="1" spcCol="1270" anchor="ctr" anchorCtr="0">
            <a:noAutofit/>
          </a:bodyPr>
          <a:lstStyle/>
          <a:p>
            <a:pPr lvl="0" algn="ctr" defTabSz="1066800" rtl="1">
              <a:lnSpc>
                <a:spcPct val="90000"/>
              </a:lnSpc>
              <a:spcBef>
                <a:spcPct val="0"/>
              </a:spcBef>
              <a:spcAft>
                <a:spcPct val="35000"/>
              </a:spcAft>
            </a:pPr>
            <a:r>
              <a:rPr lang="ar-SA" sz="2400" b="1" kern="1200" dirty="0">
                <a:solidFill>
                  <a:srgbClr val="002060"/>
                </a:solidFill>
              </a:rPr>
              <a:t>كيف يمكنك اجتذاب الأعمال من منافسيك فى سوق تواجة تراجعا ؟</a:t>
            </a:r>
          </a:p>
        </p:txBody>
      </p:sp>
      <p:sp>
        <p:nvSpPr>
          <p:cNvPr id="7" name="Oval 6"/>
          <p:cNvSpPr/>
          <p:nvPr/>
        </p:nvSpPr>
        <p:spPr>
          <a:xfrm>
            <a:off x="1585397" y="2606964"/>
            <a:ext cx="1028559" cy="1028559"/>
          </a:xfrm>
          <a:prstGeom prst="ellipse">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099676" y="3942555"/>
            <a:ext cx="5458926" cy="1028560"/>
          </a:xfrm>
          <a:custGeom>
            <a:avLst/>
            <a:gdLst>
              <a:gd name="connsiteX0" fmla="*/ 0 w 5458926"/>
              <a:gd name="connsiteY0" fmla="*/ 0 h 1028559"/>
              <a:gd name="connsiteX1" fmla="*/ 4944647 w 5458926"/>
              <a:gd name="connsiteY1" fmla="*/ 0 h 1028559"/>
              <a:gd name="connsiteX2" fmla="*/ 5458926 w 5458926"/>
              <a:gd name="connsiteY2" fmla="*/ 514280 h 1028559"/>
              <a:gd name="connsiteX3" fmla="*/ 4944647 w 5458926"/>
              <a:gd name="connsiteY3" fmla="*/ 1028559 h 1028559"/>
              <a:gd name="connsiteX4" fmla="*/ 0 w 5458926"/>
              <a:gd name="connsiteY4" fmla="*/ 1028559 h 1028559"/>
              <a:gd name="connsiteX5" fmla="*/ 0 w 5458926"/>
              <a:gd name="connsiteY5" fmla="*/ 0 h 102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58926" h="1028559">
                <a:moveTo>
                  <a:pt x="5458926" y="1028558"/>
                </a:moveTo>
                <a:lnTo>
                  <a:pt x="514279" y="1028558"/>
                </a:lnTo>
                <a:lnTo>
                  <a:pt x="0" y="514279"/>
                </a:lnTo>
                <a:lnTo>
                  <a:pt x="514279" y="1"/>
                </a:lnTo>
                <a:lnTo>
                  <a:pt x="5458926" y="1"/>
                </a:lnTo>
                <a:lnTo>
                  <a:pt x="5458926" y="1028558"/>
                </a:lnTo>
                <a:close/>
              </a:path>
            </a:pathLst>
          </a:custGeom>
          <a:solidFill>
            <a:srgbClr val="FFCCF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10706" tIns="91441" rIns="170688" bIns="91440" numCol="1" spcCol="1270" anchor="ctr" anchorCtr="0">
            <a:noAutofit/>
          </a:bodyPr>
          <a:lstStyle/>
          <a:p>
            <a:pPr lvl="0" algn="ctr" defTabSz="1066800" rtl="1">
              <a:lnSpc>
                <a:spcPct val="90000"/>
              </a:lnSpc>
              <a:spcBef>
                <a:spcPct val="0"/>
              </a:spcBef>
              <a:spcAft>
                <a:spcPct val="35000"/>
              </a:spcAft>
            </a:pPr>
            <a:r>
              <a:rPr lang="ar-EG" sz="2400" b="1" kern="1200" dirty="0">
                <a:solidFill>
                  <a:srgbClr val="002060"/>
                </a:solidFill>
              </a:rPr>
              <a:t>بم تختلف منتجاتك أو خدماتك عن تلك التى يقدمها منافسوك ؟</a:t>
            </a:r>
            <a:endParaRPr lang="ar-SA" sz="2400" b="1" kern="1200" dirty="0">
              <a:solidFill>
                <a:srgbClr val="002060"/>
              </a:solidFill>
            </a:endParaRPr>
          </a:p>
        </p:txBody>
      </p:sp>
      <p:sp>
        <p:nvSpPr>
          <p:cNvPr id="9" name="Oval 8"/>
          <p:cNvSpPr/>
          <p:nvPr/>
        </p:nvSpPr>
        <p:spPr>
          <a:xfrm>
            <a:off x="1585397" y="3942556"/>
            <a:ext cx="1028559" cy="1028559"/>
          </a:xfrm>
          <a:prstGeom prst="ellipse">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2099676" y="5278146"/>
            <a:ext cx="5458927" cy="1028560"/>
          </a:xfrm>
          <a:custGeom>
            <a:avLst/>
            <a:gdLst>
              <a:gd name="connsiteX0" fmla="*/ 0 w 5458926"/>
              <a:gd name="connsiteY0" fmla="*/ 0 h 1028559"/>
              <a:gd name="connsiteX1" fmla="*/ 4944647 w 5458926"/>
              <a:gd name="connsiteY1" fmla="*/ 0 h 1028559"/>
              <a:gd name="connsiteX2" fmla="*/ 5458926 w 5458926"/>
              <a:gd name="connsiteY2" fmla="*/ 514280 h 1028559"/>
              <a:gd name="connsiteX3" fmla="*/ 4944647 w 5458926"/>
              <a:gd name="connsiteY3" fmla="*/ 1028559 h 1028559"/>
              <a:gd name="connsiteX4" fmla="*/ 0 w 5458926"/>
              <a:gd name="connsiteY4" fmla="*/ 1028559 h 1028559"/>
              <a:gd name="connsiteX5" fmla="*/ 0 w 5458926"/>
              <a:gd name="connsiteY5" fmla="*/ 0 h 102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58926" h="1028559">
                <a:moveTo>
                  <a:pt x="5458926" y="1028558"/>
                </a:moveTo>
                <a:lnTo>
                  <a:pt x="514279" y="1028558"/>
                </a:lnTo>
                <a:lnTo>
                  <a:pt x="0" y="514279"/>
                </a:lnTo>
                <a:lnTo>
                  <a:pt x="514279" y="1"/>
                </a:lnTo>
                <a:lnTo>
                  <a:pt x="5458926" y="1"/>
                </a:lnTo>
                <a:lnTo>
                  <a:pt x="5458926" y="1028558"/>
                </a:lnTo>
                <a:close/>
              </a:path>
            </a:pathLst>
          </a:custGeom>
          <a:solidFill>
            <a:srgbClr val="33CCC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10706" tIns="91441" rIns="170689" bIns="91440" numCol="1" spcCol="1270" anchor="ctr" anchorCtr="0">
            <a:noAutofit/>
          </a:bodyPr>
          <a:lstStyle/>
          <a:p>
            <a:pPr lvl="0" algn="ctr" defTabSz="1066800" rtl="1">
              <a:lnSpc>
                <a:spcPct val="90000"/>
              </a:lnSpc>
              <a:spcBef>
                <a:spcPct val="0"/>
              </a:spcBef>
              <a:spcAft>
                <a:spcPct val="35000"/>
              </a:spcAft>
            </a:pPr>
            <a:r>
              <a:rPr lang="ar-EG" sz="2400" b="1" kern="1200">
                <a:solidFill>
                  <a:srgbClr val="002060"/>
                </a:solidFill>
              </a:rPr>
              <a:t>هل حددت شريحة السوق التى تحتاج إلى المنتجات أو الخدمات ؟</a:t>
            </a:r>
            <a:endParaRPr lang="ar-SA" sz="2400" b="1" kern="1200">
              <a:solidFill>
                <a:srgbClr val="002060"/>
              </a:solidFill>
            </a:endParaRPr>
          </a:p>
        </p:txBody>
      </p:sp>
      <p:sp>
        <p:nvSpPr>
          <p:cNvPr id="11" name="Oval 10"/>
          <p:cNvSpPr/>
          <p:nvPr/>
        </p:nvSpPr>
        <p:spPr>
          <a:xfrm>
            <a:off x="1585397" y="5278147"/>
            <a:ext cx="1028559" cy="1028559"/>
          </a:xfrm>
          <a:prstGeom prst="ellipse">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4181812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fltVal val="0"/>
                                          </p:val>
                                        </p:tav>
                                        <p:tav tm="100000">
                                          <p:val>
                                            <p:strVal val="#ppt_w"/>
                                          </p:val>
                                        </p:tav>
                                      </p:tavLst>
                                    </p:anim>
                                    <p:anim calcmode="lin" valueType="num">
                                      <p:cBhvr>
                                        <p:cTn id="36" dur="1000" fill="hold"/>
                                        <p:tgtEl>
                                          <p:spTgt spid="8"/>
                                        </p:tgtEl>
                                        <p:attrNameLst>
                                          <p:attrName>ppt_h</p:attrName>
                                        </p:attrNameLst>
                                      </p:cBhvr>
                                      <p:tavLst>
                                        <p:tav tm="0">
                                          <p:val>
                                            <p:fltVal val="0"/>
                                          </p:val>
                                        </p:tav>
                                        <p:tav tm="100000">
                                          <p:val>
                                            <p:strVal val="#ppt_h"/>
                                          </p:val>
                                        </p:tav>
                                      </p:tavLst>
                                    </p:anim>
                                    <p:anim calcmode="lin" valueType="num">
                                      <p:cBhvr>
                                        <p:cTn id="37" dur="1000" fill="hold"/>
                                        <p:tgtEl>
                                          <p:spTgt spid="8"/>
                                        </p:tgtEl>
                                        <p:attrNameLst>
                                          <p:attrName>style.rotation</p:attrName>
                                        </p:attrNameLst>
                                      </p:cBhvr>
                                      <p:tavLst>
                                        <p:tav tm="0">
                                          <p:val>
                                            <p:fltVal val="90"/>
                                          </p:val>
                                        </p:tav>
                                        <p:tav tm="100000">
                                          <p:val>
                                            <p:fltVal val="0"/>
                                          </p:val>
                                        </p:tav>
                                      </p:tavLst>
                                    </p:anim>
                                    <p:animEffect transition="in" filter="fade">
                                      <p:cBhvr>
                                        <p:cTn id="38" dur="1000"/>
                                        <p:tgtEl>
                                          <p:spTgt spid="8"/>
                                        </p:tgtEl>
                                      </p:cBhvr>
                                    </p:animEffect>
                                  </p:childTnLst>
                                </p:cTn>
                              </p:par>
                              <p:par>
                                <p:cTn id="39" presetID="31" presetClass="entr" presetSubtype="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31" presetClass="entr" presetSubtype="0" fill="hold"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1000" fill="hold"/>
                                        <p:tgtEl>
                                          <p:spTgt spid="11"/>
                                        </p:tgtEl>
                                        <p:attrNameLst>
                                          <p:attrName>ppt_w</p:attrName>
                                        </p:attrNameLst>
                                      </p:cBhvr>
                                      <p:tavLst>
                                        <p:tav tm="0">
                                          <p:val>
                                            <p:fltVal val="0"/>
                                          </p:val>
                                        </p:tav>
                                        <p:tav tm="100000">
                                          <p:val>
                                            <p:strVal val="#ppt_w"/>
                                          </p:val>
                                        </p:tav>
                                      </p:tavLst>
                                    </p:anim>
                                    <p:anim calcmode="lin" valueType="num">
                                      <p:cBhvr>
                                        <p:cTn id="56" dur="1000" fill="hold"/>
                                        <p:tgtEl>
                                          <p:spTgt spid="11"/>
                                        </p:tgtEl>
                                        <p:attrNameLst>
                                          <p:attrName>ppt_h</p:attrName>
                                        </p:attrNameLst>
                                      </p:cBhvr>
                                      <p:tavLst>
                                        <p:tav tm="0">
                                          <p:val>
                                            <p:fltVal val="0"/>
                                          </p:val>
                                        </p:tav>
                                        <p:tav tm="100000">
                                          <p:val>
                                            <p:strVal val="#ppt_h"/>
                                          </p:val>
                                        </p:tav>
                                      </p:tavLst>
                                    </p:anim>
                                    <p:anim calcmode="lin" valueType="num">
                                      <p:cBhvr>
                                        <p:cTn id="57" dur="1000" fill="hold"/>
                                        <p:tgtEl>
                                          <p:spTgt spid="11"/>
                                        </p:tgtEl>
                                        <p:attrNameLst>
                                          <p:attrName>style.rotation</p:attrName>
                                        </p:attrNameLst>
                                      </p:cBhvr>
                                      <p:tavLst>
                                        <p:tav tm="0">
                                          <p:val>
                                            <p:fltVal val="90"/>
                                          </p:val>
                                        </p:tav>
                                        <p:tav tm="100000">
                                          <p:val>
                                            <p:fltVal val="0"/>
                                          </p:val>
                                        </p:tav>
                                      </p:tavLst>
                                    </p:anim>
                                    <p:animEffect transition="in" filter="fade">
                                      <p:cBhvr>
                                        <p:cTn id="5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4900" y="1124744"/>
            <a:ext cx="8945612" cy="5200600"/>
          </a:xfrm>
          <a:prstGeom prst="rect">
            <a:avLst/>
          </a:prstGeom>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خطوات مسح السوق </a:t>
            </a:r>
          </a:p>
        </p:txBody>
      </p:sp>
      <p:sp>
        <p:nvSpPr>
          <p:cNvPr id="5" name="Freeform 4"/>
          <p:cNvSpPr/>
          <p:nvPr/>
        </p:nvSpPr>
        <p:spPr>
          <a:xfrm>
            <a:off x="5779171" y="2816505"/>
            <a:ext cx="542918" cy="91440"/>
          </a:xfrm>
          <a:custGeom>
            <a:avLst/>
            <a:gdLst>
              <a:gd name="connsiteX0" fmla="*/ 542918 w 542918"/>
              <a:gd name="connsiteY0" fmla="*/ 45720 h 91440"/>
              <a:gd name="connsiteX1" fmla="*/ 0 w 542918"/>
              <a:gd name="connsiteY1" fmla="*/ 45720 h 91440"/>
            </a:gdLst>
            <a:ahLst/>
            <a:cxnLst>
              <a:cxn ang="0">
                <a:pos x="connsiteX0" y="connsiteY0"/>
              </a:cxn>
              <a:cxn ang="0">
                <a:pos x="connsiteX1" y="connsiteY1"/>
              </a:cxn>
            </a:cxnLst>
            <a:rect l="l" t="t" r="r" b="b"/>
            <a:pathLst>
              <a:path w="542918" h="91440">
                <a:moveTo>
                  <a:pt x="542918" y="45720"/>
                </a:moveTo>
                <a:lnTo>
                  <a:pt x="0" y="45720"/>
                </a:lnTo>
              </a:path>
            </a:pathLst>
          </a:custGeom>
          <a:noFill/>
          <a:ln w="6350" cap="flat" cmpd="sng" algn="ctr">
            <a:solidFill>
              <a:srgbClr val="ED7D31">
                <a:hueOff val="0"/>
                <a:satOff val="0"/>
                <a:lumOff val="0"/>
                <a:alphaOff val="0"/>
              </a:srgbClr>
            </a:solidFill>
            <a:prstDash val="solid"/>
            <a:miter lim="800000"/>
            <a:tailEnd type="arrow"/>
          </a:ln>
          <a:effectLst/>
        </p:spPr>
        <p:style>
          <a:lnRef idx="1">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69821" tIns="42852" rIns="269822" bIns="42853" numCol="1" spcCol="1270" anchor="ctr" anchorCtr="0">
            <a:noAutofit/>
          </a:bodyPr>
          <a:lstStyle/>
          <a:p>
            <a:pPr lvl="0" algn="ctr" defTabSz="1066800" rtl="1">
              <a:lnSpc>
                <a:spcPct val="90000"/>
              </a:lnSpc>
              <a:spcBef>
                <a:spcPct val="0"/>
              </a:spcBef>
              <a:spcAft>
                <a:spcPct val="35000"/>
              </a:spcAft>
            </a:pPr>
            <a:endParaRPr lang="ar-SA" sz="2400" b="1" kern="120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
        <p:nvSpPr>
          <p:cNvPr id="6" name="Freeform 5"/>
          <p:cNvSpPr/>
          <p:nvPr/>
        </p:nvSpPr>
        <p:spPr>
          <a:xfrm>
            <a:off x="6320289" y="2114157"/>
            <a:ext cx="2493558" cy="1496134"/>
          </a:xfrm>
          <a:custGeom>
            <a:avLst/>
            <a:gdLst>
              <a:gd name="connsiteX0" fmla="*/ 0 w 2493558"/>
              <a:gd name="connsiteY0" fmla="*/ 0 h 1496134"/>
              <a:gd name="connsiteX1" fmla="*/ 2493558 w 2493558"/>
              <a:gd name="connsiteY1" fmla="*/ 0 h 1496134"/>
              <a:gd name="connsiteX2" fmla="*/ 2493558 w 2493558"/>
              <a:gd name="connsiteY2" fmla="*/ 1496134 h 1496134"/>
              <a:gd name="connsiteX3" fmla="*/ 0 w 2493558"/>
              <a:gd name="connsiteY3" fmla="*/ 1496134 h 1496134"/>
              <a:gd name="connsiteX4" fmla="*/ 0 w 2493558"/>
              <a:gd name="connsiteY4" fmla="*/ 0 h 1496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558" h="1496134">
                <a:moveTo>
                  <a:pt x="0" y="0"/>
                </a:moveTo>
                <a:lnTo>
                  <a:pt x="2493558" y="0"/>
                </a:lnTo>
                <a:lnTo>
                  <a:pt x="2493558" y="1496134"/>
                </a:lnTo>
                <a:lnTo>
                  <a:pt x="0" y="1496134"/>
                </a:lnTo>
                <a:lnTo>
                  <a:pt x="0" y="0"/>
                </a:lnTo>
                <a:close/>
              </a:path>
            </a:pathLst>
          </a:custGeom>
          <a:solidFill>
            <a:srgbClr val="ED7D31">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dirty="0">
                <a:solidFill>
                  <a:sysClr val="window" lastClr="FFFFFF"/>
                </a:solidFill>
                <a:latin typeface="Calibri" panose="020F0502020204030204"/>
                <a:ea typeface="+mn-ea"/>
                <a:cs typeface="Arial" panose="020B0604020202020204" pitchFamily="34" charset="0"/>
              </a:rPr>
              <a:t>تحديد أهداف مسح السوق وما المعلومات المطلوبة</a:t>
            </a:r>
            <a:r>
              <a:rPr lang="ar-EG" sz="2400" b="1" kern="1200" dirty="0">
                <a:solidFill>
                  <a:sysClr val="window" lastClr="FFFFFF"/>
                </a:solidFill>
                <a:latin typeface="Calibri" panose="020F0502020204030204"/>
                <a:ea typeface="+mn-ea"/>
                <a:cs typeface="Arial" panose="020B0604020202020204" pitchFamily="34" charset="0"/>
              </a:rPr>
              <a:t>.</a:t>
            </a:r>
            <a:endParaRPr lang="ar-SA" sz="2400" b="1" kern="1200" dirty="0">
              <a:solidFill>
                <a:sysClr val="window" lastClr="FFFFFF"/>
              </a:solidFill>
              <a:latin typeface="Calibri" panose="020F0502020204030204"/>
              <a:ea typeface="+mn-ea"/>
              <a:cs typeface="Arial" panose="020B0604020202020204" pitchFamily="34" charset="0"/>
            </a:endParaRPr>
          </a:p>
        </p:txBody>
      </p:sp>
      <p:sp>
        <p:nvSpPr>
          <p:cNvPr id="7" name="Freeform 6"/>
          <p:cNvSpPr/>
          <p:nvPr/>
        </p:nvSpPr>
        <p:spPr>
          <a:xfrm>
            <a:off x="2712094" y="2816505"/>
            <a:ext cx="542918" cy="91440"/>
          </a:xfrm>
          <a:custGeom>
            <a:avLst/>
            <a:gdLst>
              <a:gd name="connsiteX0" fmla="*/ 542918 w 542918"/>
              <a:gd name="connsiteY0" fmla="*/ 45720 h 91440"/>
              <a:gd name="connsiteX1" fmla="*/ 0 w 542918"/>
              <a:gd name="connsiteY1" fmla="*/ 45720 h 91440"/>
            </a:gdLst>
            <a:ahLst/>
            <a:cxnLst>
              <a:cxn ang="0">
                <a:pos x="connsiteX0" y="connsiteY0"/>
              </a:cxn>
              <a:cxn ang="0">
                <a:pos x="connsiteX1" y="connsiteY1"/>
              </a:cxn>
            </a:cxnLst>
            <a:rect l="l" t="t" r="r" b="b"/>
            <a:pathLst>
              <a:path w="542918" h="91440">
                <a:moveTo>
                  <a:pt x="542918" y="45720"/>
                </a:moveTo>
                <a:lnTo>
                  <a:pt x="0" y="45720"/>
                </a:lnTo>
              </a:path>
            </a:pathLst>
          </a:custGeom>
          <a:noFill/>
          <a:ln w="6350" cap="flat" cmpd="sng" algn="ctr">
            <a:solidFill>
              <a:srgbClr val="A5A5A5">
                <a:hueOff val="0"/>
                <a:satOff val="0"/>
                <a:lumOff val="0"/>
                <a:alphaOff val="0"/>
              </a:srgbClr>
            </a:solidFill>
            <a:prstDash val="solid"/>
            <a:miter lim="800000"/>
            <a:tailEnd type="arrow"/>
          </a:ln>
          <a:effectLst/>
        </p:spPr>
        <p:style>
          <a:lnRef idx="1">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69821" tIns="42852" rIns="269822" bIns="42853" numCol="1" spcCol="1270" anchor="ctr" anchorCtr="0">
            <a:noAutofit/>
          </a:bodyPr>
          <a:lstStyle/>
          <a:p>
            <a:pPr lvl="0" algn="ctr" defTabSz="1066800" rtl="1">
              <a:lnSpc>
                <a:spcPct val="90000"/>
              </a:lnSpc>
              <a:spcBef>
                <a:spcPct val="0"/>
              </a:spcBef>
              <a:spcAft>
                <a:spcPct val="35000"/>
              </a:spcAft>
            </a:pPr>
            <a:endParaRPr lang="ar-SA" sz="2400" b="1" kern="120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
        <p:nvSpPr>
          <p:cNvPr id="8" name="Freeform 7"/>
          <p:cNvSpPr/>
          <p:nvPr/>
        </p:nvSpPr>
        <p:spPr>
          <a:xfrm>
            <a:off x="3253212" y="2114157"/>
            <a:ext cx="2493558" cy="1496134"/>
          </a:xfrm>
          <a:custGeom>
            <a:avLst/>
            <a:gdLst>
              <a:gd name="connsiteX0" fmla="*/ 0 w 2493558"/>
              <a:gd name="connsiteY0" fmla="*/ 0 h 1496134"/>
              <a:gd name="connsiteX1" fmla="*/ 2493558 w 2493558"/>
              <a:gd name="connsiteY1" fmla="*/ 0 h 1496134"/>
              <a:gd name="connsiteX2" fmla="*/ 2493558 w 2493558"/>
              <a:gd name="connsiteY2" fmla="*/ 1496134 h 1496134"/>
              <a:gd name="connsiteX3" fmla="*/ 0 w 2493558"/>
              <a:gd name="connsiteY3" fmla="*/ 1496134 h 1496134"/>
              <a:gd name="connsiteX4" fmla="*/ 0 w 2493558"/>
              <a:gd name="connsiteY4" fmla="*/ 0 h 1496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558" h="1496134">
                <a:moveTo>
                  <a:pt x="0" y="0"/>
                </a:moveTo>
                <a:lnTo>
                  <a:pt x="2493558" y="0"/>
                </a:lnTo>
                <a:lnTo>
                  <a:pt x="2493558" y="1496134"/>
                </a:lnTo>
                <a:lnTo>
                  <a:pt x="0" y="1496134"/>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a:solidFill>
                  <a:sysClr val="window" lastClr="FFFFFF"/>
                </a:solidFill>
                <a:latin typeface="Calibri" panose="020F0502020204030204"/>
                <a:ea typeface="+mn-ea"/>
                <a:cs typeface="Arial" panose="020B0604020202020204" pitchFamily="34" charset="0"/>
              </a:rPr>
              <a:t>وضع تفاصيل مسح السوق</a:t>
            </a:r>
            <a:r>
              <a:rPr lang="ar-EG" sz="2400" b="1" kern="1200">
                <a:solidFill>
                  <a:sysClr val="window" lastClr="FFFFFF"/>
                </a:solidFill>
                <a:latin typeface="Calibri" panose="020F0502020204030204"/>
                <a:ea typeface="+mn-ea"/>
                <a:cs typeface="Arial" panose="020B0604020202020204" pitchFamily="34" charset="0"/>
              </a:rPr>
              <a:t>.</a:t>
            </a:r>
            <a:r>
              <a:rPr lang="ar-SA" sz="2400" b="1" kern="1200">
                <a:solidFill>
                  <a:sysClr val="window" lastClr="FFFFFF"/>
                </a:solidFill>
                <a:latin typeface="Calibri" panose="020F0502020204030204"/>
                <a:ea typeface="+mn-ea"/>
                <a:cs typeface="Arial" panose="020B0604020202020204" pitchFamily="34" charset="0"/>
              </a:rPr>
              <a:t> </a:t>
            </a:r>
          </a:p>
        </p:txBody>
      </p:sp>
      <p:sp>
        <p:nvSpPr>
          <p:cNvPr id="9" name="Freeform 8"/>
          <p:cNvSpPr/>
          <p:nvPr/>
        </p:nvSpPr>
        <p:spPr>
          <a:xfrm>
            <a:off x="1432915" y="3608492"/>
            <a:ext cx="6134153" cy="542918"/>
          </a:xfrm>
          <a:custGeom>
            <a:avLst/>
            <a:gdLst>
              <a:gd name="connsiteX0" fmla="*/ 0 w 6134153"/>
              <a:gd name="connsiteY0" fmla="*/ 0 h 542918"/>
              <a:gd name="connsiteX1" fmla="*/ 0 w 6134153"/>
              <a:gd name="connsiteY1" fmla="*/ 288559 h 542918"/>
              <a:gd name="connsiteX2" fmla="*/ 6134153 w 6134153"/>
              <a:gd name="connsiteY2" fmla="*/ 288559 h 542918"/>
              <a:gd name="connsiteX3" fmla="*/ 6134153 w 6134153"/>
              <a:gd name="connsiteY3" fmla="*/ 542918 h 542918"/>
            </a:gdLst>
            <a:ahLst/>
            <a:cxnLst>
              <a:cxn ang="0">
                <a:pos x="connsiteX0" y="connsiteY0"/>
              </a:cxn>
              <a:cxn ang="0">
                <a:pos x="connsiteX1" y="connsiteY1"/>
              </a:cxn>
              <a:cxn ang="0">
                <a:pos x="connsiteX2" y="connsiteY2"/>
              </a:cxn>
              <a:cxn ang="0">
                <a:pos x="connsiteX3" y="connsiteY3"/>
              </a:cxn>
            </a:cxnLst>
            <a:rect l="l" t="t" r="r" b="b"/>
            <a:pathLst>
              <a:path w="6134153" h="542918">
                <a:moveTo>
                  <a:pt x="0" y="0"/>
                </a:moveTo>
                <a:lnTo>
                  <a:pt x="0" y="288559"/>
                </a:lnTo>
                <a:lnTo>
                  <a:pt x="6134153" y="288559"/>
                </a:lnTo>
                <a:lnTo>
                  <a:pt x="6134153" y="542918"/>
                </a:lnTo>
              </a:path>
            </a:pathLst>
          </a:custGeom>
          <a:noFill/>
          <a:ln w="6350" cap="flat" cmpd="sng" algn="ctr">
            <a:solidFill>
              <a:srgbClr val="FFC000">
                <a:hueOff val="0"/>
                <a:satOff val="0"/>
                <a:lumOff val="0"/>
                <a:alphaOff val="0"/>
              </a:srgbClr>
            </a:solidFill>
            <a:prstDash val="solid"/>
            <a:miter lim="800000"/>
            <a:tailEnd type="arrow"/>
          </a:ln>
          <a:effectLst/>
        </p:spPr>
        <p:style>
          <a:lnRef idx="1">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925754" tIns="268592" rIns="2925754" bIns="268591" numCol="1" spcCol="1270" anchor="ctr" anchorCtr="0">
            <a:noAutofit/>
          </a:bodyPr>
          <a:lstStyle/>
          <a:p>
            <a:pPr lvl="0" algn="ctr" defTabSz="1066800" rtl="1">
              <a:lnSpc>
                <a:spcPct val="90000"/>
              </a:lnSpc>
              <a:spcBef>
                <a:spcPct val="0"/>
              </a:spcBef>
              <a:spcAft>
                <a:spcPct val="35000"/>
              </a:spcAft>
            </a:pPr>
            <a:endParaRPr lang="ar-SA" sz="2400" b="1" kern="120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
        <p:nvSpPr>
          <p:cNvPr id="10" name="Freeform 9"/>
          <p:cNvSpPr/>
          <p:nvPr/>
        </p:nvSpPr>
        <p:spPr>
          <a:xfrm>
            <a:off x="186136" y="2114157"/>
            <a:ext cx="2493558" cy="1496134"/>
          </a:xfrm>
          <a:custGeom>
            <a:avLst/>
            <a:gdLst>
              <a:gd name="connsiteX0" fmla="*/ 0 w 2493558"/>
              <a:gd name="connsiteY0" fmla="*/ 0 h 1496134"/>
              <a:gd name="connsiteX1" fmla="*/ 2493558 w 2493558"/>
              <a:gd name="connsiteY1" fmla="*/ 0 h 1496134"/>
              <a:gd name="connsiteX2" fmla="*/ 2493558 w 2493558"/>
              <a:gd name="connsiteY2" fmla="*/ 1496134 h 1496134"/>
              <a:gd name="connsiteX3" fmla="*/ 0 w 2493558"/>
              <a:gd name="connsiteY3" fmla="*/ 1496134 h 1496134"/>
              <a:gd name="connsiteX4" fmla="*/ 0 w 2493558"/>
              <a:gd name="connsiteY4" fmla="*/ 0 h 1496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558" h="1496134">
                <a:moveTo>
                  <a:pt x="0" y="0"/>
                </a:moveTo>
                <a:lnTo>
                  <a:pt x="2493558" y="0"/>
                </a:lnTo>
                <a:lnTo>
                  <a:pt x="2493558" y="1496134"/>
                </a:lnTo>
                <a:lnTo>
                  <a:pt x="0" y="1496134"/>
                </a:lnTo>
                <a:lnTo>
                  <a:pt x="0" y="0"/>
                </a:lnTo>
                <a:close/>
              </a:path>
            </a:pathLst>
          </a:custGeom>
          <a:solidFill>
            <a:srgbClr val="9C5BCD"/>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7112" tIns="7112" rIns="7112" bIns="7112" numCol="1" spcCol="1270" anchor="ctr" anchorCtr="0">
            <a:noAutofit/>
          </a:bodyPr>
          <a:lstStyle/>
          <a:p>
            <a:pPr lvl="0" algn="ctr" defTabSz="44450" rtl="1">
              <a:lnSpc>
                <a:spcPct val="90000"/>
              </a:lnSpc>
              <a:spcBef>
                <a:spcPct val="0"/>
              </a:spcBef>
              <a:spcAft>
                <a:spcPct val="35000"/>
              </a:spcAft>
            </a:pPr>
            <a:endParaRPr lang="ar-EG" sz="100" b="1" kern="1200" dirty="0" smtClean="0">
              <a:solidFill>
                <a:sysClr val="window" lastClr="FFFFFF"/>
              </a:solidFill>
              <a:latin typeface="Calibri" panose="020F0502020204030204"/>
              <a:ea typeface="+mn-ea"/>
              <a:cs typeface="Arial" panose="020B0604020202020204" pitchFamily="34" charset="0"/>
            </a:endParaRPr>
          </a:p>
          <a:p>
            <a:pPr lvl="0" algn="ctr" defTabSz="44450" rtl="1">
              <a:lnSpc>
                <a:spcPct val="90000"/>
              </a:lnSpc>
              <a:spcBef>
                <a:spcPct val="0"/>
              </a:spcBef>
              <a:spcAft>
                <a:spcPct val="35000"/>
              </a:spcAft>
            </a:pPr>
            <a:r>
              <a:rPr lang="ar-EG" sz="2400" b="1" kern="1200" dirty="0" smtClean="0">
                <a:solidFill>
                  <a:sysClr val="window" lastClr="FFFFFF"/>
                </a:solidFill>
                <a:latin typeface="Calibri" panose="020F0502020204030204"/>
                <a:ea typeface="+mn-ea"/>
                <a:cs typeface="Arial" panose="020B0604020202020204" pitchFamily="34" charset="0"/>
              </a:rPr>
              <a:t>اختيار </a:t>
            </a:r>
            <a:r>
              <a:rPr lang="ar-EG" sz="2400" b="1" kern="1200" dirty="0">
                <a:solidFill>
                  <a:sysClr val="window" lastClr="FFFFFF"/>
                </a:solidFill>
                <a:latin typeface="Calibri" panose="020F0502020204030204"/>
                <a:ea typeface="+mn-ea"/>
                <a:cs typeface="Arial" panose="020B0604020202020204" pitchFamily="34" charset="0"/>
              </a:rPr>
              <a:t>العينات واتخاذ قرار بشأن الاتصالات والزيارات التى ينبغى القيام بها . </a:t>
            </a:r>
            <a:endParaRPr lang="ar-SA" sz="2400" b="1" kern="1200" dirty="0">
              <a:solidFill>
                <a:sysClr val="window" lastClr="FFFFFF"/>
              </a:solidFill>
              <a:latin typeface="Calibri" panose="020F0502020204030204"/>
              <a:ea typeface="+mn-ea"/>
              <a:cs typeface="Arial" panose="020B0604020202020204" pitchFamily="34" charset="0"/>
            </a:endParaRPr>
          </a:p>
        </p:txBody>
      </p:sp>
      <p:sp>
        <p:nvSpPr>
          <p:cNvPr id="11" name="Freeform 10"/>
          <p:cNvSpPr/>
          <p:nvPr/>
        </p:nvSpPr>
        <p:spPr>
          <a:xfrm>
            <a:off x="5779171" y="4886158"/>
            <a:ext cx="542918" cy="91440"/>
          </a:xfrm>
          <a:custGeom>
            <a:avLst/>
            <a:gdLst>
              <a:gd name="connsiteX0" fmla="*/ 542918 w 542918"/>
              <a:gd name="connsiteY0" fmla="*/ 45720 h 91440"/>
              <a:gd name="connsiteX1" fmla="*/ 0 w 542918"/>
              <a:gd name="connsiteY1" fmla="*/ 45720 h 91440"/>
            </a:gdLst>
            <a:ahLst/>
            <a:cxnLst>
              <a:cxn ang="0">
                <a:pos x="connsiteX0" y="connsiteY0"/>
              </a:cxn>
              <a:cxn ang="0">
                <a:pos x="connsiteX1" y="connsiteY1"/>
              </a:cxn>
            </a:cxnLst>
            <a:rect l="l" t="t" r="r" b="b"/>
            <a:pathLst>
              <a:path w="542918" h="91440">
                <a:moveTo>
                  <a:pt x="542918" y="45720"/>
                </a:moveTo>
                <a:lnTo>
                  <a:pt x="0" y="45720"/>
                </a:lnTo>
              </a:path>
            </a:pathLst>
          </a:custGeom>
          <a:noFill/>
          <a:ln w="6350" cap="flat" cmpd="sng" algn="ctr">
            <a:solidFill>
              <a:srgbClr val="4472C4">
                <a:hueOff val="0"/>
                <a:satOff val="0"/>
                <a:lumOff val="0"/>
                <a:alphaOff val="0"/>
              </a:srgbClr>
            </a:solidFill>
            <a:prstDash val="solid"/>
            <a:miter lim="800000"/>
            <a:tailEnd type="arrow"/>
          </a:ln>
          <a:effectLst/>
        </p:spPr>
        <p:style>
          <a:lnRef idx="1">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69821" tIns="42853" rIns="269822" bIns="42852" numCol="1" spcCol="1270" anchor="ctr" anchorCtr="0">
            <a:noAutofit/>
          </a:bodyPr>
          <a:lstStyle/>
          <a:p>
            <a:pPr lvl="0" algn="ctr" defTabSz="1066800" rtl="1">
              <a:lnSpc>
                <a:spcPct val="90000"/>
              </a:lnSpc>
              <a:spcBef>
                <a:spcPct val="0"/>
              </a:spcBef>
              <a:spcAft>
                <a:spcPct val="35000"/>
              </a:spcAft>
            </a:pPr>
            <a:endParaRPr lang="ar-SA" sz="2400" b="1" kern="120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
        <p:nvSpPr>
          <p:cNvPr id="12" name="Freeform 11"/>
          <p:cNvSpPr/>
          <p:nvPr/>
        </p:nvSpPr>
        <p:spPr>
          <a:xfrm>
            <a:off x="6320289" y="4183811"/>
            <a:ext cx="2493558" cy="1496134"/>
          </a:xfrm>
          <a:custGeom>
            <a:avLst/>
            <a:gdLst>
              <a:gd name="connsiteX0" fmla="*/ 0 w 2493558"/>
              <a:gd name="connsiteY0" fmla="*/ 0 h 1496134"/>
              <a:gd name="connsiteX1" fmla="*/ 2493558 w 2493558"/>
              <a:gd name="connsiteY1" fmla="*/ 0 h 1496134"/>
              <a:gd name="connsiteX2" fmla="*/ 2493558 w 2493558"/>
              <a:gd name="connsiteY2" fmla="*/ 1496134 h 1496134"/>
              <a:gd name="connsiteX3" fmla="*/ 0 w 2493558"/>
              <a:gd name="connsiteY3" fmla="*/ 1496134 h 1496134"/>
              <a:gd name="connsiteX4" fmla="*/ 0 w 2493558"/>
              <a:gd name="connsiteY4" fmla="*/ 0 h 1496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558" h="1496134">
                <a:moveTo>
                  <a:pt x="0" y="0"/>
                </a:moveTo>
                <a:lnTo>
                  <a:pt x="2493558" y="0"/>
                </a:lnTo>
                <a:lnTo>
                  <a:pt x="2493558" y="1496134"/>
                </a:lnTo>
                <a:lnTo>
                  <a:pt x="0" y="1496134"/>
                </a:lnTo>
                <a:lnTo>
                  <a:pt x="0" y="0"/>
                </a:lnTo>
                <a:close/>
              </a:path>
            </a:pathLst>
          </a:custGeom>
          <a:solidFill>
            <a:srgbClr val="4472C4">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EG" sz="2400" b="1" kern="1200" dirty="0">
                <a:solidFill>
                  <a:sysClr val="window" lastClr="FFFFFF"/>
                </a:solidFill>
                <a:latin typeface="Calibri" panose="020F0502020204030204"/>
                <a:ea typeface="+mn-ea"/>
                <a:cs typeface="Arial" panose="020B0604020202020204" pitchFamily="34" charset="0"/>
              </a:rPr>
              <a:t>إعداد استجوابات وتنظيم مقابلات من أجل المسح .</a:t>
            </a:r>
            <a:endParaRPr lang="ar-SA" sz="2400" b="1" kern="1200" dirty="0">
              <a:solidFill>
                <a:sysClr val="window" lastClr="FFFFFF"/>
              </a:solidFill>
              <a:latin typeface="Calibri" panose="020F0502020204030204"/>
              <a:ea typeface="+mn-ea"/>
              <a:cs typeface="Arial" panose="020B0604020202020204" pitchFamily="34" charset="0"/>
            </a:endParaRPr>
          </a:p>
        </p:txBody>
      </p:sp>
      <p:sp>
        <p:nvSpPr>
          <p:cNvPr id="13" name="Freeform 12"/>
          <p:cNvSpPr/>
          <p:nvPr/>
        </p:nvSpPr>
        <p:spPr>
          <a:xfrm>
            <a:off x="2712094" y="4886158"/>
            <a:ext cx="542918" cy="91440"/>
          </a:xfrm>
          <a:custGeom>
            <a:avLst/>
            <a:gdLst>
              <a:gd name="connsiteX0" fmla="*/ 542918 w 542918"/>
              <a:gd name="connsiteY0" fmla="*/ 45720 h 91440"/>
              <a:gd name="connsiteX1" fmla="*/ 0 w 542918"/>
              <a:gd name="connsiteY1" fmla="*/ 45720 h 91440"/>
            </a:gdLst>
            <a:ahLst/>
            <a:cxnLst>
              <a:cxn ang="0">
                <a:pos x="connsiteX0" y="connsiteY0"/>
              </a:cxn>
              <a:cxn ang="0">
                <a:pos x="connsiteX1" y="connsiteY1"/>
              </a:cxn>
            </a:cxnLst>
            <a:rect l="l" t="t" r="r" b="b"/>
            <a:pathLst>
              <a:path w="542918" h="91440">
                <a:moveTo>
                  <a:pt x="542918" y="45720"/>
                </a:moveTo>
                <a:lnTo>
                  <a:pt x="0" y="45720"/>
                </a:lnTo>
              </a:path>
            </a:pathLst>
          </a:custGeom>
          <a:noFill/>
          <a:ln w="6350" cap="flat" cmpd="sng" algn="ctr">
            <a:solidFill>
              <a:srgbClr val="70AD47">
                <a:hueOff val="0"/>
                <a:satOff val="0"/>
                <a:lumOff val="0"/>
                <a:alphaOff val="0"/>
              </a:srgbClr>
            </a:solidFill>
            <a:prstDash val="solid"/>
            <a:miter lim="800000"/>
            <a:tailEnd type="arrow"/>
          </a:ln>
          <a:effectLst/>
        </p:spPr>
        <p:style>
          <a:lnRef idx="1">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69821" tIns="42853" rIns="269822" bIns="42852" numCol="1" spcCol="1270" anchor="ctr" anchorCtr="0">
            <a:noAutofit/>
          </a:bodyPr>
          <a:lstStyle/>
          <a:p>
            <a:pPr lvl="0" algn="ctr" defTabSz="1066800" rtl="1">
              <a:lnSpc>
                <a:spcPct val="90000"/>
              </a:lnSpc>
              <a:spcBef>
                <a:spcPct val="0"/>
              </a:spcBef>
              <a:spcAft>
                <a:spcPct val="35000"/>
              </a:spcAft>
            </a:pPr>
            <a:endParaRPr lang="ar-SA" sz="2400" b="1" kern="120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
        <p:nvSpPr>
          <p:cNvPr id="14" name="Freeform 13"/>
          <p:cNvSpPr/>
          <p:nvPr/>
        </p:nvSpPr>
        <p:spPr>
          <a:xfrm>
            <a:off x="3253212" y="4183811"/>
            <a:ext cx="2493558" cy="1496134"/>
          </a:xfrm>
          <a:custGeom>
            <a:avLst/>
            <a:gdLst>
              <a:gd name="connsiteX0" fmla="*/ 0 w 2493558"/>
              <a:gd name="connsiteY0" fmla="*/ 0 h 1496134"/>
              <a:gd name="connsiteX1" fmla="*/ 2493558 w 2493558"/>
              <a:gd name="connsiteY1" fmla="*/ 0 h 1496134"/>
              <a:gd name="connsiteX2" fmla="*/ 2493558 w 2493558"/>
              <a:gd name="connsiteY2" fmla="*/ 1496134 h 1496134"/>
              <a:gd name="connsiteX3" fmla="*/ 0 w 2493558"/>
              <a:gd name="connsiteY3" fmla="*/ 1496134 h 1496134"/>
              <a:gd name="connsiteX4" fmla="*/ 0 w 2493558"/>
              <a:gd name="connsiteY4" fmla="*/ 0 h 1496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558" h="1496134">
                <a:moveTo>
                  <a:pt x="0" y="0"/>
                </a:moveTo>
                <a:lnTo>
                  <a:pt x="2493558" y="0"/>
                </a:lnTo>
                <a:lnTo>
                  <a:pt x="2493558" y="1496134"/>
                </a:lnTo>
                <a:lnTo>
                  <a:pt x="0" y="1496134"/>
                </a:lnTo>
                <a:lnTo>
                  <a:pt x="0" y="0"/>
                </a:lnTo>
                <a:close/>
              </a:path>
            </a:pathLst>
          </a:custGeom>
          <a:solidFill>
            <a:srgbClr val="70AD47">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EG" sz="2400" b="1" kern="1200" dirty="0">
                <a:solidFill>
                  <a:sysClr val="window" lastClr="FFFFFF"/>
                </a:solidFill>
                <a:latin typeface="Calibri" panose="020F0502020204030204"/>
                <a:ea typeface="+mn-ea"/>
                <a:cs typeface="Arial" panose="020B0604020202020204" pitchFamily="34" charset="0"/>
              </a:rPr>
              <a:t>جمع المعطيات وتحليلها .</a:t>
            </a:r>
            <a:endParaRPr lang="ar-SA" sz="2400" b="1" kern="1200" dirty="0">
              <a:solidFill>
                <a:sysClr val="window" lastClr="FFFFFF"/>
              </a:solidFill>
              <a:latin typeface="Calibri" panose="020F0502020204030204"/>
              <a:ea typeface="+mn-ea"/>
              <a:cs typeface="Arial" panose="020B0604020202020204" pitchFamily="34" charset="0"/>
            </a:endParaRPr>
          </a:p>
        </p:txBody>
      </p:sp>
      <p:sp>
        <p:nvSpPr>
          <p:cNvPr id="15" name="Freeform 14"/>
          <p:cNvSpPr/>
          <p:nvPr/>
        </p:nvSpPr>
        <p:spPr>
          <a:xfrm>
            <a:off x="186136" y="4183811"/>
            <a:ext cx="2493558" cy="1496134"/>
          </a:xfrm>
          <a:custGeom>
            <a:avLst/>
            <a:gdLst>
              <a:gd name="connsiteX0" fmla="*/ 0 w 2493558"/>
              <a:gd name="connsiteY0" fmla="*/ 0 h 1496134"/>
              <a:gd name="connsiteX1" fmla="*/ 2493558 w 2493558"/>
              <a:gd name="connsiteY1" fmla="*/ 0 h 1496134"/>
              <a:gd name="connsiteX2" fmla="*/ 2493558 w 2493558"/>
              <a:gd name="connsiteY2" fmla="*/ 1496134 h 1496134"/>
              <a:gd name="connsiteX3" fmla="*/ 0 w 2493558"/>
              <a:gd name="connsiteY3" fmla="*/ 1496134 h 1496134"/>
              <a:gd name="connsiteX4" fmla="*/ 0 w 2493558"/>
              <a:gd name="connsiteY4" fmla="*/ 0 h 1496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558" h="1496134">
                <a:moveTo>
                  <a:pt x="0" y="0"/>
                </a:moveTo>
                <a:lnTo>
                  <a:pt x="2493558" y="0"/>
                </a:lnTo>
                <a:lnTo>
                  <a:pt x="2493558" y="1496134"/>
                </a:lnTo>
                <a:lnTo>
                  <a:pt x="0" y="1496134"/>
                </a:lnTo>
                <a:lnTo>
                  <a:pt x="0" y="0"/>
                </a:lnTo>
                <a:close/>
              </a:path>
            </a:pathLst>
          </a:custGeom>
          <a:solidFill>
            <a:srgbClr val="ED7D31">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EG" sz="2400" b="1" kern="1200" dirty="0">
                <a:solidFill>
                  <a:sysClr val="window" lastClr="FFFFFF"/>
                </a:solidFill>
                <a:latin typeface="Calibri" panose="020F0502020204030204"/>
                <a:ea typeface="+mn-ea"/>
                <a:cs typeface="Arial" panose="020B0604020202020204" pitchFamily="34" charset="0"/>
              </a:rPr>
              <a:t>إعداد تقرير بشأن النتائج.</a:t>
            </a:r>
            <a:endParaRPr lang="ar-SA" sz="2400" b="1" kern="1200" dirty="0">
              <a:solidFill>
                <a:sysClr val="window" lastClr="FFFFFF"/>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20747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arn(inVertical)">
                                      <p:cBhvr>
                                        <p:cTn id="36" dur="500"/>
                                        <p:tgtEl>
                                          <p:spTgt spid="11"/>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barn(inVertical)">
                                      <p:cBhvr>
                                        <p:cTn id="39" dur="5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barn(inVertical)">
                                      <p:cBhvr>
                                        <p:cTn id="44" dur="500"/>
                                        <p:tgtEl>
                                          <p:spTgt spid="13"/>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barn(inVertical)">
                                      <p:cBhvr>
                                        <p:cTn id="4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2495244" y="1200842"/>
            <a:ext cx="4134634" cy="3086417"/>
          </a:xfrm>
          <a:custGeom>
            <a:avLst/>
            <a:gdLst>
              <a:gd name="connsiteX0" fmla="*/ 246913 w 4134634"/>
              <a:gd name="connsiteY0" fmla="*/ 0 h 3086417"/>
              <a:gd name="connsiteX1" fmla="*/ 3887721 w 4134634"/>
              <a:gd name="connsiteY1" fmla="*/ 0 h 3086417"/>
              <a:gd name="connsiteX2" fmla="*/ 4134634 w 4134634"/>
              <a:gd name="connsiteY2" fmla="*/ 246913 h 3086417"/>
              <a:gd name="connsiteX3" fmla="*/ 4134634 w 4134634"/>
              <a:gd name="connsiteY3" fmla="*/ 3086417 h 3086417"/>
              <a:gd name="connsiteX4" fmla="*/ 4134634 w 4134634"/>
              <a:gd name="connsiteY4" fmla="*/ 3086417 h 3086417"/>
              <a:gd name="connsiteX5" fmla="*/ 0 w 4134634"/>
              <a:gd name="connsiteY5" fmla="*/ 3086417 h 3086417"/>
              <a:gd name="connsiteX6" fmla="*/ 0 w 4134634"/>
              <a:gd name="connsiteY6" fmla="*/ 3086417 h 3086417"/>
              <a:gd name="connsiteX7" fmla="*/ 0 w 4134634"/>
              <a:gd name="connsiteY7" fmla="*/ 246913 h 3086417"/>
              <a:gd name="connsiteX8" fmla="*/ 246913 w 4134634"/>
              <a:gd name="connsiteY8" fmla="*/ 0 h 3086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4634" h="3086417">
                <a:moveTo>
                  <a:pt x="246913" y="0"/>
                </a:moveTo>
                <a:lnTo>
                  <a:pt x="3887721" y="0"/>
                </a:lnTo>
                <a:cubicBezTo>
                  <a:pt x="4024087" y="0"/>
                  <a:pt x="4134634" y="110547"/>
                  <a:pt x="4134634" y="246913"/>
                </a:cubicBezTo>
                <a:lnTo>
                  <a:pt x="4134634" y="3086417"/>
                </a:lnTo>
                <a:lnTo>
                  <a:pt x="4134634" y="3086417"/>
                </a:lnTo>
                <a:lnTo>
                  <a:pt x="0" y="3086417"/>
                </a:lnTo>
                <a:lnTo>
                  <a:pt x="0" y="3086417"/>
                </a:lnTo>
                <a:lnTo>
                  <a:pt x="0" y="246913"/>
                </a:lnTo>
                <a:cubicBezTo>
                  <a:pt x="0" y="110547"/>
                  <a:pt x="110547" y="0"/>
                  <a:pt x="246913" y="0"/>
                </a:cubicBezTo>
                <a:close/>
              </a:path>
            </a:pathLst>
          </a:custGeom>
          <a:solidFill>
            <a:sysClr val="window" lastClr="FFFFFF">
              <a:alpha val="90000"/>
              <a:hueOff val="0"/>
              <a:satOff val="0"/>
              <a:lumOff val="0"/>
              <a:alphaOff val="0"/>
            </a:sysClr>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102798" tIns="163758" rIns="102798" bIns="30480"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latin typeface="Calibri" panose="020F0502020204030204"/>
                <a:ea typeface="+mn-ea"/>
                <a:cs typeface="Arial" panose="020B0604020202020204" pitchFamily="34" charset="0"/>
              </a:rPr>
              <a:t>يواجه أصحاب المؤسسات الجدد لدى إجراء مسح للسوق مشكلة أساسية تكمن فى عدم معرفة المصادر والاتصالات المحددة التى عليهم اللجوء إليها من أجل الحصول </a:t>
            </a:r>
            <a:r>
              <a:rPr lang="ar-EG" sz="2400" kern="1200" smtClean="0">
                <a:solidFill>
                  <a:srgbClr val="002060"/>
                </a:solidFill>
                <a:latin typeface="Calibri" panose="020F0502020204030204"/>
                <a:ea typeface="+mn-ea"/>
                <a:cs typeface="Arial" panose="020B0604020202020204" pitchFamily="34" charset="0"/>
              </a:rPr>
              <a:t>على المعلومات.</a:t>
            </a:r>
            <a:endParaRPr lang="ar-EG" sz="2400" kern="1200" dirty="0">
              <a:solidFill>
                <a:srgbClr val="002060"/>
              </a:solidFill>
              <a:latin typeface="Calibri" panose="020F0502020204030204"/>
              <a:ea typeface="+mn-ea"/>
              <a:cs typeface="Arial" panose="020B0604020202020204" pitchFamily="34" charset="0"/>
            </a:endParaRPr>
          </a:p>
        </p:txBody>
      </p:sp>
      <p:sp>
        <p:nvSpPr>
          <p:cNvPr id="5" name="Freeform 4"/>
          <p:cNvSpPr/>
          <p:nvPr/>
        </p:nvSpPr>
        <p:spPr>
          <a:xfrm>
            <a:off x="2495244" y="4287260"/>
            <a:ext cx="4134634" cy="1327159"/>
          </a:xfrm>
          <a:custGeom>
            <a:avLst/>
            <a:gdLst>
              <a:gd name="connsiteX0" fmla="*/ 0 w 4134634"/>
              <a:gd name="connsiteY0" fmla="*/ 0 h 1327159"/>
              <a:gd name="connsiteX1" fmla="*/ 4134634 w 4134634"/>
              <a:gd name="connsiteY1" fmla="*/ 0 h 1327159"/>
              <a:gd name="connsiteX2" fmla="*/ 4134634 w 4134634"/>
              <a:gd name="connsiteY2" fmla="*/ 1327159 h 1327159"/>
              <a:gd name="connsiteX3" fmla="*/ 0 w 4134634"/>
              <a:gd name="connsiteY3" fmla="*/ 1327159 h 1327159"/>
              <a:gd name="connsiteX4" fmla="*/ 0 w 4134634"/>
              <a:gd name="connsiteY4" fmla="*/ 0 h 132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4634" h="1327159">
                <a:moveTo>
                  <a:pt x="0" y="0"/>
                </a:moveTo>
                <a:lnTo>
                  <a:pt x="4134634" y="0"/>
                </a:lnTo>
                <a:lnTo>
                  <a:pt x="4134634" y="1327159"/>
                </a:lnTo>
                <a:lnTo>
                  <a:pt x="0" y="1327159"/>
                </a:lnTo>
                <a:lnTo>
                  <a:pt x="0" y="0"/>
                </a:lnTo>
                <a:close/>
              </a:path>
            </a:pathLst>
          </a:custGeom>
          <a:solidFill>
            <a:srgbClr val="FFC000"/>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1329600" tIns="0" rIns="35560" bIns="0" numCol="1" spcCol="1270" anchor="ctr" anchorCtr="0">
            <a:noAutofit/>
          </a:bodyPr>
          <a:lstStyle/>
          <a:p>
            <a:pPr lvl="0" algn="ctr" defTabSz="1244600" rtl="1">
              <a:lnSpc>
                <a:spcPct val="90000"/>
              </a:lnSpc>
              <a:spcBef>
                <a:spcPct val="0"/>
              </a:spcBef>
              <a:spcAft>
                <a:spcPct val="35000"/>
              </a:spcAft>
            </a:pPr>
            <a:r>
              <a:rPr lang="ar-EG" sz="2800" b="1" kern="1200" dirty="0" smtClean="0">
                <a:solidFill>
                  <a:srgbClr val="FF0000"/>
                </a:solidFill>
                <a:latin typeface="Calibri" panose="020F0502020204030204"/>
                <a:ea typeface="+mn-ea"/>
                <a:cs typeface="Arial" panose="020B0604020202020204" pitchFamily="34" charset="0"/>
              </a:rPr>
              <a:t>مشكلة</a:t>
            </a:r>
            <a:endParaRPr lang="ar-EG" sz="2800" b="1" kern="1200" dirty="0">
              <a:solidFill>
                <a:srgbClr val="FF0000"/>
              </a:solidFill>
              <a:latin typeface="Calibri" panose="020F0502020204030204"/>
              <a:ea typeface="+mn-ea"/>
              <a:cs typeface="Arial" panose="020B0604020202020204" pitchFamily="34" charset="0"/>
            </a:endParaRPr>
          </a:p>
        </p:txBody>
      </p:sp>
      <p:sp>
        <p:nvSpPr>
          <p:cNvPr id="6" name="Oval 5"/>
          <p:cNvSpPr/>
          <p:nvPr/>
        </p:nvSpPr>
        <p:spPr>
          <a:xfrm>
            <a:off x="2154080" y="4498067"/>
            <a:ext cx="1447122" cy="1447122"/>
          </a:xfrm>
          <a:prstGeom prst="ellipse">
            <a:avLst/>
          </a:prstGeom>
          <a:blipFill rotWithShape="1">
            <a:blip r:embed="rId2"/>
            <a:stretch>
              <a:fillRect/>
            </a:stretch>
          </a:blipFill>
          <a:ln w="12700" cap="flat" cmpd="sng" algn="ctr">
            <a:solidFill>
              <a:srgbClr val="5B9BD5">
                <a:alpha val="90000"/>
                <a:tint val="40000"/>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Tree>
    <p:extLst>
      <p:ext uri="{BB962C8B-B14F-4D97-AF65-F5344CB8AC3E}">
        <p14:creationId xmlns:p14="http://schemas.microsoft.com/office/powerpoint/2010/main" val="4271728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2715791" y="273795"/>
            <a:ext cx="3456384" cy="715963"/>
          </a:xfrm>
          <a:prstGeom prst="rect">
            <a:avLst/>
          </a:prstGeom>
          <a:solidFill>
            <a:sysClr val="window" lastClr="FFFFFF"/>
          </a:solidFill>
          <a:ln w="25400" cap="flat" cmpd="sng" algn="ctr">
            <a:solidFill>
              <a:srgbClr val="C0504D"/>
            </a:solidFill>
            <a:prstDash val="solid"/>
          </a:ln>
          <a:effectLst/>
        </p:spPr>
        <p:txBody>
          <a:bodyPr vert="horz" lIns="91430" tIns="45715" rIns="91430" bIns="45715" rtlCol="0" anchor="ctr">
            <a:normAutofit fontScale="92500" lnSpcReduction="10000"/>
          </a:bodyPr>
          <a:lstStyle>
            <a:lvl1pPr algn="ctr" defTabSz="1007943" rtl="0" eaLnBrk="1" latinLnBrk="0" hangingPunct="1">
              <a:spcBef>
                <a:spcPct val="0"/>
              </a:spcBef>
              <a:buNone/>
              <a:defRPr sz="4900" kern="1200">
                <a:solidFill>
                  <a:schemeClr val="tx1"/>
                </a:solidFill>
                <a:latin typeface="+mj-lt"/>
                <a:ea typeface="+mj-ea"/>
                <a:cs typeface="+mj-cs"/>
              </a:defRPr>
            </a:lvl1pPr>
          </a:lstStyle>
          <a:p>
            <a:pPr marL="0" marR="0" lvl="0" indent="0" algn="ctr" defTabSz="1007943" rtl="1" eaLnBrk="1" fontAlgn="auto" latinLnBrk="0" hangingPunct="1">
              <a:lnSpc>
                <a:spcPct val="100000"/>
              </a:lnSpc>
              <a:spcBef>
                <a:spcPct val="0"/>
              </a:spcBef>
              <a:spcAft>
                <a:spcPts val="0"/>
              </a:spcAft>
              <a:buClrTx/>
              <a:buSzTx/>
              <a:buFontTx/>
              <a:buNone/>
              <a:tabLst/>
              <a:defRPr/>
            </a:pPr>
            <a:r>
              <a:rPr kumimoji="0" lang="ar-EG" sz="4900" b="1" i="0" u="none" strike="noStrike" kern="1200" cap="none" spc="0" normalizeH="0" baseline="0" noProof="0" dirty="0">
                <a:ln>
                  <a:noFill/>
                </a:ln>
                <a:solidFill>
                  <a:srgbClr val="C0504D">
                    <a:lumMod val="50000"/>
                  </a:srgbClr>
                </a:solidFill>
                <a:effectLst/>
                <a:uLnTx/>
                <a:uFillTx/>
                <a:latin typeface="Calibri"/>
              </a:rPr>
              <a:t>محاور الدورة</a:t>
            </a:r>
            <a:endParaRPr kumimoji="0" lang="en-US" sz="4900" b="1" i="0" u="none" strike="noStrike" kern="1200" cap="none" spc="0" normalizeH="0" baseline="0" noProof="0" dirty="0">
              <a:ln>
                <a:noFill/>
              </a:ln>
              <a:solidFill>
                <a:srgbClr val="C0504D">
                  <a:lumMod val="50000"/>
                </a:srgbClr>
              </a:solidFill>
              <a:effectLst/>
              <a:uLnTx/>
              <a:uFillTx/>
              <a:latin typeface="Calibri"/>
            </a:endParaRPr>
          </a:p>
        </p:txBody>
      </p:sp>
      <p:graphicFrame>
        <p:nvGraphicFramePr>
          <p:cNvPr id="5" name="Diagram 4"/>
          <p:cNvGraphicFramePr/>
          <p:nvPr>
            <p:extLst>
              <p:ext uri="{D42A27DB-BD31-4B8C-83A1-F6EECF244321}">
                <p14:modId xmlns:p14="http://schemas.microsoft.com/office/powerpoint/2010/main" val="2501334321"/>
              </p:ext>
            </p:extLst>
          </p:nvPr>
        </p:nvGraphicFramePr>
        <p:xfrm>
          <a:off x="179512" y="989758"/>
          <a:ext cx="8640960" cy="58682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09391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Freeform 3"/>
          <p:cNvSpPr/>
          <p:nvPr/>
        </p:nvSpPr>
        <p:spPr>
          <a:xfrm>
            <a:off x="2457871" y="1414205"/>
            <a:ext cx="4421186" cy="914595"/>
          </a:xfrm>
          <a:custGeom>
            <a:avLst/>
            <a:gdLst>
              <a:gd name="connsiteX0" fmla="*/ 0 w 4421186"/>
              <a:gd name="connsiteY0" fmla="*/ 0 h 914593"/>
              <a:gd name="connsiteX1" fmla="*/ 3963890 w 4421186"/>
              <a:gd name="connsiteY1" fmla="*/ 0 h 914593"/>
              <a:gd name="connsiteX2" fmla="*/ 4421186 w 4421186"/>
              <a:gd name="connsiteY2" fmla="*/ 457297 h 914593"/>
              <a:gd name="connsiteX3" fmla="*/ 3963890 w 4421186"/>
              <a:gd name="connsiteY3" fmla="*/ 914593 h 914593"/>
              <a:gd name="connsiteX4" fmla="*/ 0 w 4421186"/>
              <a:gd name="connsiteY4" fmla="*/ 914593 h 914593"/>
              <a:gd name="connsiteX5" fmla="*/ 0 w 4421186"/>
              <a:gd name="connsiteY5" fmla="*/ 0 h 9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1186" h="914593">
                <a:moveTo>
                  <a:pt x="4421186" y="914592"/>
                </a:moveTo>
                <a:lnTo>
                  <a:pt x="457296" y="914592"/>
                </a:lnTo>
                <a:lnTo>
                  <a:pt x="0" y="457296"/>
                </a:lnTo>
                <a:lnTo>
                  <a:pt x="457296" y="1"/>
                </a:lnTo>
                <a:lnTo>
                  <a:pt x="4421186" y="1"/>
                </a:lnTo>
                <a:lnTo>
                  <a:pt x="4421186" y="914592"/>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31958" tIns="99061" rIns="184912" bIns="99061" numCol="1" spcCol="1270" anchor="ctr" anchorCtr="0">
            <a:noAutofit/>
          </a:bodyPr>
          <a:lstStyle/>
          <a:p>
            <a:pPr lvl="0" algn="ctr" defTabSz="1155700" rtl="1">
              <a:lnSpc>
                <a:spcPct val="90000"/>
              </a:lnSpc>
              <a:spcBef>
                <a:spcPct val="0"/>
              </a:spcBef>
              <a:spcAft>
                <a:spcPct val="35000"/>
              </a:spcAft>
            </a:pPr>
            <a:r>
              <a:rPr lang="ar-EG" sz="2600" kern="1200" dirty="0" smtClean="0"/>
              <a:t>حدد فكرة المشروع المناسبة لك .</a:t>
            </a:r>
            <a:endParaRPr lang="ar-EG" sz="2600" kern="1200" dirty="0"/>
          </a:p>
        </p:txBody>
      </p:sp>
      <p:sp>
        <p:nvSpPr>
          <p:cNvPr id="5" name="Oval 4"/>
          <p:cNvSpPr/>
          <p:nvPr/>
        </p:nvSpPr>
        <p:spPr>
          <a:xfrm>
            <a:off x="2000574" y="1414206"/>
            <a:ext cx="914593" cy="914593"/>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457871" y="2601811"/>
            <a:ext cx="4421186" cy="914594"/>
          </a:xfrm>
          <a:custGeom>
            <a:avLst/>
            <a:gdLst>
              <a:gd name="connsiteX0" fmla="*/ 0 w 4421186"/>
              <a:gd name="connsiteY0" fmla="*/ 0 h 914593"/>
              <a:gd name="connsiteX1" fmla="*/ 3963890 w 4421186"/>
              <a:gd name="connsiteY1" fmla="*/ 0 h 914593"/>
              <a:gd name="connsiteX2" fmla="*/ 4421186 w 4421186"/>
              <a:gd name="connsiteY2" fmla="*/ 457297 h 914593"/>
              <a:gd name="connsiteX3" fmla="*/ 3963890 w 4421186"/>
              <a:gd name="connsiteY3" fmla="*/ 914593 h 914593"/>
              <a:gd name="connsiteX4" fmla="*/ 0 w 4421186"/>
              <a:gd name="connsiteY4" fmla="*/ 914593 h 914593"/>
              <a:gd name="connsiteX5" fmla="*/ 0 w 4421186"/>
              <a:gd name="connsiteY5" fmla="*/ 0 h 9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1186" h="914593">
                <a:moveTo>
                  <a:pt x="4421186" y="914592"/>
                </a:moveTo>
                <a:lnTo>
                  <a:pt x="457296" y="914592"/>
                </a:lnTo>
                <a:lnTo>
                  <a:pt x="0" y="457296"/>
                </a:lnTo>
                <a:lnTo>
                  <a:pt x="457296" y="1"/>
                </a:lnTo>
                <a:lnTo>
                  <a:pt x="4421186" y="1"/>
                </a:lnTo>
                <a:lnTo>
                  <a:pt x="4421186" y="914592"/>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31958" tIns="99061" rIns="184912" bIns="99060" numCol="1" spcCol="1270" anchor="ctr" anchorCtr="0">
            <a:noAutofit/>
          </a:bodyPr>
          <a:lstStyle/>
          <a:p>
            <a:pPr lvl="0" algn="ctr" defTabSz="1155700" rtl="1">
              <a:lnSpc>
                <a:spcPct val="90000"/>
              </a:lnSpc>
              <a:spcBef>
                <a:spcPct val="0"/>
              </a:spcBef>
              <a:spcAft>
                <a:spcPct val="35000"/>
              </a:spcAft>
            </a:pPr>
            <a:r>
              <a:rPr lang="ar-EG" sz="2600" kern="1200" dirty="0" smtClean="0"/>
              <a:t>تأكد من وجود القدرة الشخصية على العمل الحر </a:t>
            </a:r>
            <a:endParaRPr lang="ar-EG" sz="2600" kern="1200" dirty="0"/>
          </a:p>
        </p:txBody>
      </p:sp>
      <p:sp>
        <p:nvSpPr>
          <p:cNvPr id="7" name="Oval 6"/>
          <p:cNvSpPr/>
          <p:nvPr/>
        </p:nvSpPr>
        <p:spPr>
          <a:xfrm>
            <a:off x="2000574" y="2601812"/>
            <a:ext cx="914593" cy="914593"/>
          </a:xfrm>
          <a:prstGeom prst="ellipse">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457871" y="3789417"/>
            <a:ext cx="4421186" cy="914594"/>
          </a:xfrm>
          <a:custGeom>
            <a:avLst/>
            <a:gdLst>
              <a:gd name="connsiteX0" fmla="*/ 0 w 4421186"/>
              <a:gd name="connsiteY0" fmla="*/ 0 h 914593"/>
              <a:gd name="connsiteX1" fmla="*/ 3963890 w 4421186"/>
              <a:gd name="connsiteY1" fmla="*/ 0 h 914593"/>
              <a:gd name="connsiteX2" fmla="*/ 4421186 w 4421186"/>
              <a:gd name="connsiteY2" fmla="*/ 457297 h 914593"/>
              <a:gd name="connsiteX3" fmla="*/ 3963890 w 4421186"/>
              <a:gd name="connsiteY3" fmla="*/ 914593 h 914593"/>
              <a:gd name="connsiteX4" fmla="*/ 0 w 4421186"/>
              <a:gd name="connsiteY4" fmla="*/ 914593 h 914593"/>
              <a:gd name="connsiteX5" fmla="*/ 0 w 4421186"/>
              <a:gd name="connsiteY5" fmla="*/ 0 h 9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1186" h="914593">
                <a:moveTo>
                  <a:pt x="4421186" y="914592"/>
                </a:moveTo>
                <a:lnTo>
                  <a:pt x="457296" y="914592"/>
                </a:lnTo>
                <a:lnTo>
                  <a:pt x="0" y="457296"/>
                </a:lnTo>
                <a:lnTo>
                  <a:pt x="457296" y="1"/>
                </a:lnTo>
                <a:lnTo>
                  <a:pt x="4421186" y="1"/>
                </a:lnTo>
                <a:lnTo>
                  <a:pt x="4421186" y="914592"/>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31958" tIns="99061" rIns="184912" bIns="99060" numCol="1" spcCol="1270" anchor="ctr" anchorCtr="0">
            <a:noAutofit/>
          </a:bodyPr>
          <a:lstStyle/>
          <a:p>
            <a:pPr lvl="0" algn="ctr" defTabSz="1155700" rtl="1">
              <a:lnSpc>
                <a:spcPct val="90000"/>
              </a:lnSpc>
              <a:spcBef>
                <a:spcPct val="0"/>
              </a:spcBef>
              <a:spcAft>
                <a:spcPct val="35000"/>
              </a:spcAft>
            </a:pPr>
            <a:r>
              <a:rPr lang="ar-EG" sz="2600" kern="1200" dirty="0" smtClean="0"/>
              <a:t>قم بإعداد دراسة جدوى مبدئية وأولية لفكرة المشروع .</a:t>
            </a:r>
            <a:endParaRPr lang="ar-EG" sz="2600" kern="1200" dirty="0"/>
          </a:p>
        </p:txBody>
      </p:sp>
      <p:sp>
        <p:nvSpPr>
          <p:cNvPr id="9" name="Oval 8"/>
          <p:cNvSpPr/>
          <p:nvPr/>
        </p:nvSpPr>
        <p:spPr>
          <a:xfrm>
            <a:off x="2000574" y="3789418"/>
            <a:ext cx="914593" cy="914593"/>
          </a:xfrm>
          <a:prstGeom prst="ellipse">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2457871" y="4977023"/>
            <a:ext cx="4421186" cy="914594"/>
          </a:xfrm>
          <a:custGeom>
            <a:avLst/>
            <a:gdLst>
              <a:gd name="connsiteX0" fmla="*/ 0 w 4421186"/>
              <a:gd name="connsiteY0" fmla="*/ 0 h 914593"/>
              <a:gd name="connsiteX1" fmla="*/ 3963890 w 4421186"/>
              <a:gd name="connsiteY1" fmla="*/ 0 h 914593"/>
              <a:gd name="connsiteX2" fmla="*/ 4421186 w 4421186"/>
              <a:gd name="connsiteY2" fmla="*/ 457297 h 914593"/>
              <a:gd name="connsiteX3" fmla="*/ 3963890 w 4421186"/>
              <a:gd name="connsiteY3" fmla="*/ 914593 h 914593"/>
              <a:gd name="connsiteX4" fmla="*/ 0 w 4421186"/>
              <a:gd name="connsiteY4" fmla="*/ 914593 h 914593"/>
              <a:gd name="connsiteX5" fmla="*/ 0 w 4421186"/>
              <a:gd name="connsiteY5" fmla="*/ 0 h 9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1186" h="914593">
                <a:moveTo>
                  <a:pt x="4421186" y="914592"/>
                </a:moveTo>
                <a:lnTo>
                  <a:pt x="457296" y="914592"/>
                </a:lnTo>
                <a:lnTo>
                  <a:pt x="0" y="457296"/>
                </a:lnTo>
                <a:lnTo>
                  <a:pt x="457296" y="1"/>
                </a:lnTo>
                <a:lnTo>
                  <a:pt x="4421186" y="1"/>
                </a:lnTo>
                <a:lnTo>
                  <a:pt x="4421186" y="914592"/>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31958" tIns="99061" rIns="184912" bIns="99060" numCol="1" spcCol="1270" anchor="ctr" anchorCtr="0">
            <a:noAutofit/>
          </a:bodyPr>
          <a:lstStyle/>
          <a:p>
            <a:pPr lvl="0" algn="ctr" defTabSz="1155700" rtl="1">
              <a:lnSpc>
                <a:spcPct val="90000"/>
              </a:lnSpc>
              <a:spcBef>
                <a:spcPct val="0"/>
              </a:spcBef>
              <a:spcAft>
                <a:spcPct val="35000"/>
              </a:spcAft>
            </a:pPr>
            <a:r>
              <a:rPr lang="ar-EG" sz="2600" kern="1200" dirty="0" smtClean="0"/>
              <a:t>تأكد من ان فكرة المشروع واعدة بالنجاح .</a:t>
            </a:r>
            <a:endParaRPr lang="ar-EG" sz="2600" kern="1200" dirty="0"/>
          </a:p>
        </p:txBody>
      </p:sp>
      <p:sp>
        <p:nvSpPr>
          <p:cNvPr id="11" name="Oval 10"/>
          <p:cNvSpPr/>
          <p:nvPr/>
        </p:nvSpPr>
        <p:spPr>
          <a:xfrm>
            <a:off x="2000574" y="4977024"/>
            <a:ext cx="914593" cy="914593"/>
          </a:xfrm>
          <a:prstGeom prst="ellipse">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249986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1000"/>
                                        <p:tgtEl>
                                          <p:spTgt spid="10"/>
                                        </p:tgtEl>
                                      </p:cBhvr>
                                    </p:animEffect>
                                    <p:anim calcmode="lin" valueType="num">
                                      <p:cBhvr>
                                        <p:cTn id="44" dur="1000" fill="hold"/>
                                        <p:tgtEl>
                                          <p:spTgt spid="10"/>
                                        </p:tgtEl>
                                        <p:attrNameLst>
                                          <p:attrName>ppt_x</p:attrName>
                                        </p:attrNameLst>
                                      </p:cBhvr>
                                      <p:tavLst>
                                        <p:tav tm="0">
                                          <p:val>
                                            <p:strVal val="#ppt_x"/>
                                          </p:val>
                                        </p:tav>
                                        <p:tav tm="100000">
                                          <p:val>
                                            <p:strVal val="#ppt_x"/>
                                          </p:val>
                                        </p:tav>
                                      </p:tavLst>
                                    </p:anim>
                                    <p:anim calcmode="lin" valueType="num">
                                      <p:cBhvr>
                                        <p:cTn id="45" dur="1000" fill="hold"/>
                                        <p:tgtEl>
                                          <p:spTgt spid="10"/>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المعلومات </a:t>
            </a:r>
          </a:p>
        </p:txBody>
      </p:sp>
      <p:sp>
        <p:nvSpPr>
          <p:cNvPr id="3" name="Freeform 2"/>
          <p:cNvSpPr/>
          <p:nvPr/>
        </p:nvSpPr>
        <p:spPr>
          <a:xfrm rot="5400000">
            <a:off x="6643032" y="3998450"/>
            <a:ext cx="3763138" cy="633743"/>
          </a:xfrm>
          <a:custGeom>
            <a:avLst/>
            <a:gdLst>
              <a:gd name="connsiteX0" fmla="*/ 0 w 3763138"/>
              <a:gd name="connsiteY0" fmla="*/ 0 h 633743"/>
              <a:gd name="connsiteX1" fmla="*/ 3763138 w 3763138"/>
              <a:gd name="connsiteY1" fmla="*/ 0 h 633743"/>
              <a:gd name="connsiteX2" fmla="*/ 3763138 w 3763138"/>
              <a:gd name="connsiteY2" fmla="*/ 633743 h 633743"/>
              <a:gd name="connsiteX3" fmla="*/ 0 w 3763138"/>
              <a:gd name="connsiteY3" fmla="*/ 633743 h 633743"/>
              <a:gd name="connsiteX4" fmla="*/ 0 w 3763138"/>
              <a:gd name="connsiteY4" fmla="*/ 0 h 633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3138" h="633743">
                <a:moveTo>
                  <a:pt x="0" y="0"/>
                </a:moveTo>
                <a:lnTo>
                  <a:pt x="3763138" y="0"/>
                </a:lnTo>
                <a:lnTo>
                  <a:pt x="3763138" y="633743"/>
                </a:lnTo>
                <a:lnTo>
                  <a:pt x="0" y="633743"/>
                </a:lnTo>
                <a:lnTo>
                  <a:pt x="0" y="0"/>
                </a:lnTo>
                <a:close/>
              </a:path>
            </a:pathLst>
          </a:custGeom>
          <a:solidFill>
            <a:srgbClr val="FFB7CD"/>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58926" tIns="-1" rIns="-1"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مصادر البيانات الأولية</a:t>
            </a:r>
            <a:endParaRPr lang="ar-EG" sz="2400" b="1" kern="1200" dirty="0">
              <a:solidFill>
                <a:srgbClr val="002060"/>
              </a:solidFill>
            </a:endParaRPr>
          </a:p>
        </p:txBody>
      </p:sp>
      <p:sp>
        <p:nvSpPr>
          <p:cNvPr id="5" name="Freeform 4"/>
          <p:cNvSpPr/>
          <p:nvPr/>
        </p:nvSpPr>
        <p:spPr>
          <a:xfrm>
            <a:off x="5051014" y="2433753"/>
            <a:ext cx="3156714" cy="3763138"/>
          </a:xfrm>
          <a:custGeom>
            <a:avLst/>
            <a:gdLst>
              <a:gd name="connsiteX0" fmla="*/ 0 w 3156714"/>
              <a:gd name="connsiteY0" fmla="*/ 0 h 3763138"/>
              <a:gd name="connsiteX1" fmla="*/ 3156714 w 3156714"/>
              <a:gd name="connsiteY1" fmla="*/ 0 h 3763138"/>
              <a:gd name="connsiteX2" fmla="*/ 3156714 w 3156714"/>
              <a:gd name="connsiteY2" fmla="*/ 3763138 h 3763138"/>
              <a:gd name="connsiteX3" fmla="*/ 0 w 3156714"/>
              <a:gd name="connsiteY3" fmla="*/ 3763138 h 3763138"/>
              <a:gd name="connsiteX4" fmla="*/ 0 w 3156714"/>
              <a:gd name="connsiteY4" fmla="*/ 0 h 376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714" h="3763138">
                <a:moveTo>
                  <a:pt x="0" y="0"/>
                </a:moveTo>
                <a:lnTo>
                  <a:pt x="3156714" y="0"/>
                </a:lnTo>
                <a:lnTo>
                  <a:pt x="3156714" y="3763138"/>
                </a:lnTo>
                <a:lnTo>
                  <a:pt x="0" y="3763138"/>
                </a:lnTo>
                <a:lnTo>
                  <a:pt x="0" y="0"/>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558926" rIns="170688" bIns="17068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أى المعلومات الناتجة عن الاتصال بالأشخاص المعنيين مباشرة بالنشاط ذى الصلبة فلدى إجراء مسح بشأن الأثاث مثلا.</a:t>
            </a:r>
            <a:endParaRPr lang="ar-EG" sz="2400" kern="1200" dirty="0"/>
          </a:p>
        </p:txBody>
      </p:sp>
      <p:sp>
        <p:nvSpPr>
          <p:cNvPr id="6" name="Rectangle 5"/>
          <p:cNvSpPr/>
          <p:nvPr/>
        </p:nvSpPr>
        <p:spPr>
          <a:xfrm>
            <a:off x="7573985" y="1597212"/>
            <a:ext cx="1267486" cy="1267486"/>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rot="5400000">
            <a:off x="2038560" y="3998450"/>
            <a:ext cx="3763138" cy="633743"/>
          </a:xfrm>
          <a:custGeom>
            <a:avLst/>
            <a:gdLst>
              <a:gd name="connsiteX0" fmla="*/ 0 w 3763138"/>
              <a:gd name="connsiteY0" fmla="*/ 0 h 633743"/>
              <a:gd name="connsiteX1" fmla="*/ 3763138 w 3763138"/>
              <a:gd name="connsiteY1" fmla="*/ 0 h 633743"/>
              <a:gd name="connsiteX2" fmla="*/ 3763138 w 3763138"/>
              <a:gd name="connsiteY2" fmla="*/ 633743 h 633743"/>
              <a:gd name="connsiteX3" fmla="*/ 0 w 3763138"/>
              <a:gd name="connsiteY3" fmla="*/ 633743 h 633743"/>
              <a:gd name="connsiteX4" fmla="*/ 0 w 3763138"/>
              <a:gd name="connsiteY4" fmla="*/ 0 h 633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3138" h="633743">
                <a:moveTo>
                  <a:pt x="0" y="0"/>
                </a:moveTo>
                <a:lnTo>
                  <a:pt x="3763138" y="0"/>
                </a:lnTo>
                <a:lnTo>
                  <a:pt x="3763138" y="633743"/>
                </a:lnTo>
                <a:lnTo>
                  <a:pt x="0" y="633743"/>
                </a:lnTo>
                <a:lnTo>
                  <a:pt x="0" y="0"/>
                </a:lnTo>
                <a:close/>
              </a:path>
            </a:pathLst>
          </a:custGeom>
          <a:solidFill>
            <a:srgbClr val="92D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58926" tIns="-1" rIns="-1"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مصادر البيانات الثانوية</a:t>
            </a:r>
            <a:endParaRPr lang="ar-EG" sz="2400" b="1" kern="1200" dirty="0">
              <a:solidFill>
                <a:srgbClr val="002060"/>
              </a:solidFill>
            </a:endParaRPr>
          </a:p>
        </p:txBody>
      </p:sp>
      <p:sp>
        <p:nvSpPr>
          <p:cNvPr id="8" name="Freeform 7"/>
          <p:cNvSpPr/>
          <p:nvPr/>
        </p:nvSpPr>
        <p:spPr>
          <a:xfrm>
            <a:off x="446543" y="2433753"/>
            <a:ext cx="3156714" cy="3763138"/>
          </a:xfrm>
          <a:custGeom>
            <a:avLst/>
            <a:gdLst>
              <a:gd name="connsiteX0" fmla="*/ 0 w 3156714"/>
              <a:gd name="connsiteY0" fmla="*/ 0 h 3763138"/>
              <a:gd name="connsiteX1" fmla="*/ 3156714 w 3156714"/>
              <a:gd name="connsiteY1" fmla="*/ 0 h 3763138"/>
              <a:gd name="connsiteX2" fmla="*/ 3156714 w 3156714"/>
              <a:gd name="connsiteY2" fmla="*/ 3763138 h 3763138"/>
              <a:gd name="connsiteX3" fmla="*/ 0 w 3156714"/>
              <a:gd name="connsiteY3" fmla="*/ 3763138 h 3763138"/>
              <a:gd name="connsiteX4" fmla="*/ 0 w 3156714"/>
              <a:gd name="connsiteY4" fmla="*/ 0 h 376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714" h="3763138">
                <a:moveTo>
                  <a:pt x="0" y="0"/>
                </a:moveTo>
                <a:lnTo>
                  <a:pt x="3156714" y="0"/>
                </a:lnTo>
                <a:lnTo>
                  <a:pt x="3156714" y="3763138"/>
                </a:lnTo>
                <a:lnTo>
                  <a:pt x="0" y="3763138"/>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558926" rIns="170688" bIns="170688"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t>أى المعلومات الموجودة أصلا التى يمكن استخدامها فى المسح وقد لا تكون هذه المعلومات قد جمعت لهدف محدد. </a:t>
            </a:r>
            <a:endParaRPr lang="ar-EG" sz="2400" kern="1200" dirty="0"/>
          </a:p>
        </p:txBody>
      </p:sp>
      <p:sp>
        <p:nvSpPr>
          <p:cNvPr id="9" name="Rectangle 8"/>
          <p:cNvSpPr/>
          <p:nvPr/>
        </p:nvSpPr>
        <p:spPr>
          <a:xfrm>
            <a:off x="2969514" y="1597212"/>
            <a:ext cx="1267486" cy="1267486"/>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769819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down)">
                                      <p:cBhvr>
                                        <p:cTn id="22" dur="500"/>
                                        <p:tgtEl>
                                          <p:spTgt spid="7"/>
                                        </p:tgtEl>
                                      </p:cBhvr>
                                    </p:animEffect>
                                  </p:childTnLst>
                                </p:cTn>
                              </p:par>
                              <p:par>
                                <p:cTn id="23" presetID="22" presetClass="entr" presetSubtype="4"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down)">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anim calcmode="lin" valueType="num">
                                      <p:cBhvr>
                                        <p:cTn id="31" dur="1000" fill="hold"/>
                                        <p:tgtEl>
                                          <p:spTgt spid="8"/>
                                        </p:tgtEl>
                                        <p:attrNameLst>
                                          <p:attrName>ppt_x</p:attrName>
                                        </p:attrNameLst>
                                      </p:cBhvr>
                                      <p:tavLst>
                                        <p:tav tm="0">
                                          <p:val>
                                            <p:strVal val="#ppt_x"/>
                                          </p:val>
                                        </p:tav>
                                        <p:tav tm="100000">
                                          <p:val>
                                            <p:strVal val="#ppt_x"/>
                                          </p:val>
                                        </p:tav>
                                      </p:tavLst>
                                    </p:anim>
                                    <p:anim calcmode="lin" valueType="num">
                                      <p:cBhvr>
                                        <p:cTn id="3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ملاحظات مفيدة بشأن إجراء مسح للسوق</a:t>
            </a:r>
          </a:p>
        </p:txBody>
      </p:sp>
      <p:sp>
        <p:nvSpPr>
          <p:cNvPr id="5" name="Freeform 4"/>
          <p:cNvSpPr/>
          <p:nvPr/>
        </p:nvSpPr>
        <p:spPr>
          <a:xfrm>
            <a:off x="1859459" y="1752791"/>
            <a:ext cx="6053784" cy="968062"/>
          </a:xfrm>
          <a:custGeom>
            <a:avLst/>
            <a:gdLst>
              <a:gd name="connsiteX0" fmla="*/ 0 w 6053784"/>
              <a:gd name="connsiteY0" fmla="*/ 0 h 968062"/>
              <a:gd name="connsiteX1" fmla="*/ 6053784 w 6053784"/>
              <a:gd name="connsiteY1" fmla="*/ 0 h 968062"/>
              <a:gd name="connsiteX2" fmla="*/ 6053784 w 6053784"/>
              <a:gd name="connsiteY2" fmla="*/ 968062 h 968062"/>
              <a:gd name="connsiteX3" fmla="*/ 0 w 6053784"/>
              <a:gd name="connsiteY3" fmla="*/ 968062 h 968062"/>
              <a:gd name="connsiteX4" fmla="*/ 0 w 6053784"/>
              <a:gd name="connsiteY4" fmla="*/ 0 h 968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3784" h="968062">
                <a:moveTo>
                  <a:pt x="0" y="0"/>
                </a:moveTo>
                <a:lnTo>
                  <a:pt x="6053784" y="0"/>
                </a:lnTo>
                <a:lnTo>
                  <a:pt x="6053784" y="968062"/>
                </a:lnTo>
                <a:lnTo>
                  <a:pt x="0" y="968062"/>
                </a:lnTo>
                <a:lnTo>
                  <a:pt x="0" y="0"/>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6840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قد يكون الانحياز الشخصى عاملا سلبيا عند جمع المعلومات من مختلف أنواع الأشخاص .</a:t>
            </a:r>
            <a:endParaRPr lang="ar-EG" sz="2400" kern="1200" dirty="0">
              <a:solidFill>
                <a:srgbClr val="002060"/>
              </a:solidFill>
            </a:endParaRPr>
          </a:p>
        </p:txBody>
      </p:sp>
      <p:sp>
        <p:nvSpPr>
          <p:cNvPr id="6" name="Oval 5"/>
          <p:cNvSpPr/>
          <p:nvPr/>
        </p:nvSpPr>
        <p:spPr>
          <a:xfrm>
            <a:off x="1254420" y="1631783"/>
            <a:ext cx="1210077" cy="1210077"/>
          </a:xfrm>
          <a:prstGeom prst="ellipse">
            <a:avLst/>
          </a:prstGeom>
          <a:blipFill rotWithShape="0">
            <a:blip r:embed="rId2"/>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2211349" y="3204884"/>
            <a:ext cx="5701893" cy="968062"/>
          </a:xfrm>
          <a:custGeom>
            <a:avLst/>
            <a:gdLst>
              <a:gd name="connsiteX0" fmla="*/ 0 w 5701893"/>
              <a:gd name="connsiteY0" fmla="*/ 0 h 968062"/>
              <a:gd name="connsiteX1" fmla="*/ 5701893 w 5701893"/>
              <a:gd name="connsiteY1" fmla="*/ 0 h 968062"/>
              <a:gd name="connsiteX2" fmla="*/ 5701893 w 5701893"/>
              <a:gd name="connsiteY2" fmla="*/ 968062 h 968062"/>
              <a:gd name="connsiteX3" fmla="*/ 0 w 5701893"/>
              <a:gd name="connsiteY3" fmla="*/ 968062 h 968062"/>
              <a:gd name="connsiteX4" fmla="*/ 0 w 5701893"/>
              <a:gd name="connsiteY4" fmla="*/ 0 h 968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93" h="968062">
                <a:moveTo>
                  <a:pt x="0" y="0"/>
                </a:moveTo>
                <a:lnTo>
                  <a:pt x="5701893" y="0"/>
                </a:lnTo>
                <a:lnTo>
                  <a:pt x="5701893" y="968062"/>
                </a:lnTo>
                <a:lnTo>
                  <a:pt x="0" y="968062"/>
                </a:lnTo>
                <a:lnTo>
                  <a:pt x="0" y="0"/>
                </a:lnTo>
                <a:close/>
              </a:path>
            </a:pathLst>
          </a:custGeom>
          <a:solidFill>
            <a:srgbClr val="F0C77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6840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كن صبورا ومثابرا لدى جمعك المعلومات للمسح .</a:t>
            </a:r>
            <a:endParaRPr lang="ar-EG" sz="2400" kern="1200" dirty="0">
              <a:solidFill>
                <a:srgbClr val="002060"/>
              </a:solidFill>
            </a:endParaRPr>
          </a:p>
        </p:txBody>
      </p:sp>
      <p:sp>
        <p:nvSpPr>
          <p:cNvPr id="8" name="Oval 7"/>
          <p:cNvSpPr/>
          <p:nvPr/>
        </p:nvSpPr>
        <p:spPr>
          <a:xfrm>
            <a:off x="1606310" y="3083877"/>
            <a:ext cx="1210077" cy="1210077"/>
          </a:xfrm>
          <a:prstGeom prst="ellipse">
            <a:avLst/>
          </a:prstGeom>
          <a:blipFill rotWithShape="0">
            <a:blip r:embed="rId3"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859459" y="4656978"/>
            <a:ext cx="6053784" cy="968062"/>
          </a:xfrm>
          <a:custGeom>
            <a:avLst/>
            <a:gdLst>
              <a:gd name="connsiteX0" fmla="*/ 0 w 6053784"/>
              <a:gd name="connsiteY0" fmla="*/ 0 h 968062"/>
              <a:gd name="connsiteX1" fmla="*/ 6053784 w 6053784"/>
              <a:gd name="connsiteY1" fmla="*/ 0 h 968062"/>
              <a:gd name="connsiteX2" fmla="*/ 6053784 w 6053784"/>
              <a:gd name="connsiteY2" fmla="*/ 968062 h 968062"/>
              <a:gd name="connsiteX3" fmla="*/ 0 w 6053784"/>
              <a:gd name="connsiteY3" fmla="*/ 968062 h 968062"/>
              <a:gd name="connsiteX4" fmla="*/ 0 w 6053784"/>
              <a:gd name="connsiteY4" fmla="*/ 0 h 968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3784" h="968062">
                <a:moveTo>
                  <a:pt x="0" y="0"/>
                </a:moveTo>
                <a:lnTo>
                  <a:pt x="6053784" y="0"/>
                </a:lnTo>
                <a:lnTo>
                  <a:pt x="6053784" y="968062"/>
                </a:lnTo>
                <a:lnTo>
                  <a:pt x="0" y="968062"/>
                </a:lnTo>
                <a:lnTo>
                  <a:pt x="0" y="0"/>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6840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لا تعط المعلومات للأخرين .</a:t>
            </a:r>
            <a:endParaRPr lang="ar-EG" sz="2400" kern="1200" dirty="0">
              <a:solidFill>
                <a:srgbClr val="002060"/>
              </a:solidFill>
            </a:endParaRPr>
          </a:p>
        </p:txBody>
      </p:sp>
      <p:sp>
        <p:nvSpPr>
          <p:cNvPr id="10" name="Oval 9"/>
          <p:cNvSpPr/>
          <p:nvPr/>
        </p:nvSpPr>
        <p:spPr>
          <a:xfrm>
            <a:off x="1254420" y="4535970"/>
            <a:ext cx="1210077" cy="1210077"/>
          </a:xfrm>
          <a:prstGeom prst="ellipse">
            <a:avLst/>
          </a:prstGeom>
          <a:blipFill rotWithShape="0">
            <a:blip r:embed="rId4"/>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44449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par>
                                <p:cTn id="34" presetID="53" presetClass="entr" presetSubtype="16"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1499419" y="1608775"/>
            <a:ext cx="6678192" cy="968062"/>
          </a:xfrm>
          <a:custGeom>
            <a:avLst/>
            <a:gdLst>
              <a:gd name="connsiteX0" fmla="*/ 0 w 6678192"/>
              <a:gd name="connsiteY0" fmla="*/ 0 h 968062"/>
              <a:gd name="connsiteX1" fmla="*/ 6678192 w 6678192"/>
              <a:gd name="connsiteY1" fmla="*/ 0 h 968062"/>
              <a:gd name="connsiteX2" fmla="*/ 6678192 w 6678192"/>
              <a:gd name="connsiteY2" fmla="*/ 968062 h 968062"/>
              <a:gd name="connsiteX3" fmla="*/ 0 w 6678192"/>
              <a:gd name="connsiteY3" fmla="*/ 968062 h 968062"/>
              <a:gd name="connsiteX4" fmla="*/ 0 w 6678192"/>
              <a:gd name="connsiteY4" fmla="*/ 0 h 968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8192" h="968062">
                <a:moveTo>
                  <a:pt x="0" y="0"/>
                </a:moveTo>
                <a:lnTo>
                  <a:pt x="6678192" y="0"/>
                </a:lnTo>
                <a:lnTo>
                  <a:pt x="6678192" y="968062"/>
                </a:lnTo>
                <a:lnTo>
                  <a:pt x="0" y="968062"/>
                </a:lnTo>
                <a:lnTo>
                  <a:pt x="0" y="0"/>
                </a:lnTo>
                <a:close/>
              </a:path>
            </a:pathLst>
          </a:custGeom>
          <a:solidFill>
            <a:schemeClr val="accent1">
              <a:lumMod val="9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6840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دون المعلومات فورا بعد زيارة أحد الأشخاص تجنب الكتابة أو مراجعة أوراقك لدى قيامك بمقابلة أحد الأشخاص.</a:t>
            </a:r>
            <a:endParaRPr lang="ar-EG" sz="2400" kern="1200" dirty="0">
              <a:solidFill>
                <a:srgbClr val="002060"/>
              </a:solidFill>
            </a:endParaRPr>
          </a:p>
        </p:txBody>
      </p:sp>
      <p:sp>
        <p:nvSpPr>
          <p:cNvPr id="6" name="Oval 5"/>
          <p:cNvSpPr/>
          <p:nvPr/>
        </p:nvSpPr>
        <p:spPr>
          <a:xfrm>
            <a:off x="894380" y="1487767"/>
            <a:ext cx="1210077" cy="1210077"/>
          </a:xfrm>
          <a:prstGeom prst="ellipse">
            <a:avLst/>
          </a:prstGeom>
          <a:blipFill rotWithShape="0">
            <a:blip r:embed="rId3"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851309" y="3060868"/>
            <a:ext cx="6326301" cy="968062"/>
          </a:xfrm>
          <a:custGeom>
            <a:avLst/>
            <a:gdLst>
              <a:gd name="connsiteX0" fmla="*/ 0 w 6326301"/>
              <a:gd name="connsiteY0" fmla="*/ 0 h 968062"/>
              <a:gd name="connsiteX1" fmla="*/ 6326301 w 6326301"/>
              <a:gd name="connsiteY1" fmla="*/ 0 h 968062"/>
              <a:gd name="connsiteX2" fmla="*/ 6326301 w 6326301"/>
              <a:gd name="connsiteY2" fmla="*/ 968062 h 968062"/>
              <a:gd name="connsiteX3" fmla="*/ 0 w 6326301"/>
              <a:gd name="connsiteY3" fmla="*/ 968062 h 968062"/>
              <a:gd name="connsiteX4" fmla="*/ 0 w 6326301"/>
              <a:gd name="connsiteY4" fmla="*/ 0 h 968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6301" h="968062">
                <a:moveTo>
                  <a:pt x="0" y="0"/>
                </a:moveTo>
                <a:lnTo>
                  <a:pt x="6326301" y="0"/>
                </a:lnTo>
                <a:lnTo>
                  <a:pt x="6326301" y="968062"/>
                </a:lnTo>
                <a:lnTo>
                  <a:pt x="0" y="968062"/>
                </a:lnTo>
                <a:lnTo>
                  <a:pt x="0" y="0"/>
                </a:lnTo>
                <a:close/>
              </a:path>
            </a:pathLst>
          </a:custGeom>
          <a:solidFill>
            <a:srgbClr val="C7F9A5"/>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6840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يشكل وضع الأسئلة بشكل متسلسل والاشتراك والالتزام بجمع المعلومات عوامل أساسية لإجراء مسح ناجح للسوق .</a:t>
            </a:r>
          </a:p>
        </p:txBody>
      </p:sp>
      <p:sp>
        <p:nvSpPr>
          <p:cNvPr id="8" name="Oval 7"/>
          <p:cNvSpPr/>
          <p:nvPr/>
        </p:nvSpPr>
        <p:spPr>
          <a:xfrm>
            <a:off x="1246270" y="2939861"/>
            <a:ext cx="1210077" cy="1210077"/>
          </a:xfrm>
          <a:prstGeom prst="ellipse">
            <a:avLst/>
          </a:prstGeom>
          <a:blipFill rotWithShape="0">
            <a:blip r:embed="rId4"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499419" y="4512962"/>
            <a:ext cx="6678192" cy="968062"/>
          </a:xfrm>
          <a:custGeom>
            <a:avLst/>
            <a:gdLst>
              <a:gd name="connsiteX0" fmla="*/ 0 w 6678192"/>
              <a:gd name="connsiteY0" fmla="*/ 0 h 968062"/>
              <a:gd name="connsiteX1" fmla="*/ 6678192 w 6678192"/>
              <a:gd name="connsiteY1" fmla="*/ 0 h 968062"/>
              <a:gd name="connsiteX2" fmla="*/ 6678192 w 6678192"/>
              <a:gd name="connsiteY2" fmla="*/ 968062 h 968062"/>
              <a:gd name="connsiteX3" fmla="*/ 0 w 6678192"/>
              <a:gd name="connsiteY3" fmla="*/ 968062 h 968062"/>
              <a:gd name="connsiteX4" fmla="*/ 0 w 6678192"/>
              <a:gd name="connsiteY4" fmla="*/ 0 h 968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8192" h="968062">
                <a:moveTo>
                  <a:pt x="0" y="0"/>
                </a:moveTo>
                <a:lnTo>
                  <a:pt x="6678192" y="0"/>
                </a:lnTo>
                <a:lnTo>
                  <a:pt x="6678192" y="968062"/>
                </a:lnTo>
                <a:lnTo>
                  <a:pt x="0" y="968062"/>
                </a:lnTo>
                <a:lnTo>
                  <a:pt x="0" y="0"/>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6840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تتمثل الطريقة الفضلى فى التقدم إلى منافسيك بذهابك إليهم وكأنك زبون محتمل. </a:t>
            </a:r>
          </a:p>
        </p:txBody>
      </p:sp>
      <p:sp>
        <p:nvSpPr>
          <p:cNvPr id="10" name="Oval 9"/>
          <p:cNvSpPr/>
          <p:nvPr/>
        </p:nvSpPr>
        <p:spPr>
          <a:xfrm>
            <a:off x="894380" y="4391954"/>
            <a:ext cx="1210077" cy="1210077"/>
          </a:xfrm>
          <a:prstGeom prst="ellipse">
            <a:avLst/>
          </a:prstGeom>
          <a:blipFill rotWithShape="0">
            <a:blip r:embed="rId5"/>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2944293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heel(1)">
                                      <p:cBhvr>
                                        <p:cTn id="10" dur="2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heel(1)">
                                      <p:cBhvr>
                                        <p:cTn id="15" dur="2000"/>
                                        <p:tgtEl>
                                          <p:spTgt spid="7"/>
                                        </p:tgtEl>
                                      </p:cBhvr>
                                    </p:animEffect>
                                  </p:childTnLst>
                                </p:cTn>
                              </p:par>
                              <p:par>
                                <p:cTn id="16" presetID="21" presetClass="entr" presetSubtype="1"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heel(1)">
                                      <p:cBhvr>
                                        <p:cTn id="18" dur="20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2000"/>
                                        <p:tgtEl>
                                          <p:spTgt spid="9"/>
                                        </p:tgtEl>
                                      </p:cBhvr>
                                    </p:animEffect>
                                  </p:childTnLst>
                                </p:cTn>
                              </p:par>
                              <p:par>
                                <p:cTn id="24" presetID="21" presetClass="entr" presetSubtype="1"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heel(1)">
                                      <p:cBhvr>
                                        <p:cTn id="26"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899592" y="1790818"/>
            <a:ext cx="7272808" cy="1080120"/>
          </a:xfrm>
          <a:custGeom>
            <a:avLst/>
            <a:gdLst>
              <a:gd name="connsiteX0" fmla="*/ 0 w 6912768"/>
              <a:gd name="connsiteY0" fmla="*/ 108012 h 1080120"/>
              <a:gd name="connsiteX1" fmla="*/ 108012 w 6912768"/>
              <a:gd name="connsiteY1" fmla="*/ 0 h 1080120"/>
              <a:gd name="connsiteX2" fmla="*/ 6804756 w 6912768"/>
              <a:gd name="connsiteY2" fmla="*/ 0 h 1080120"/>
              <a:gd name="connsiteX3" fmla="*/ 6912768 w 6912768"/>
              <a:gd name="connsiteY3" fmla="*/ 108012 h 1080120"/>
              <a:gd name="connsiteX4" fmla="*/ 6912768 w 6912768"/>
              <a:gd name="connsiteY4" fmla="*/ 972108 h 1080120"/>
              <a:gd name="connsiteX5" fmla="*/ 6804756 w 6912768"/>
              <a:gd name="connsiteY5" fmla="*/ 1080120 h 1080120"/>
              <a:gd name="connsiteX6" fmla="*/ 108012 w 6912768"/>
              <a:gd name="connsiteY6" fmla="*/ 1080120 h 1080120"/>
              <a:gd name="connsiteX7" fmla="*/ 0 w 6912768"/>
              <a:gd name="connsiteY7" fmla="*/ 972108 h 1080120"/>
              <a:gd name="connsiteX8" fmla="*/ 0 w 6912768"/>
              <a:gd name="connsiteY8" fmla="*/ 108012 h 108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12768" h="1080120">
                <a:moveTo>
                  <a:pt x="0" y="108012"/>
                </a:moveTo>
                <a:cubicBezTo>
                  <a:pt x="0" y="48359"/>
                  <a:pt x="48359" y="0"/>
                  <a:pt x="108012" y="0"/>
                </a:cubicBezTo>
                <a:lnTo>
                  <a:pt x="6804756" y="0"/>
                </a:lnTo>
                <a:cubicBezTo>
                  <a:pt x="6864409" y="0"/>
                  <a:pt x="6912768" y="48359"/>
                  <a:pt x="6912768" y="108012"/>
                </a:cubicBezTo>
                <a:lnTo>
                  <a:pt x="6912768" y="972108"/>
                </a:lnTo>
                <a:cubicBezTo>
                  <a:pt x="6912768" y="1031761"/>
                  <a:pt x="6864409" y="1080120"/>
                  <a:pt x="6804756" y="1080120"/>
                </a:cubicBezTo>
                <a:lnTo>
                  <a:pt x="108012" y="1080120"/>
                </a:lnTo>
                <a:cubicBezTo>
                  <a:pt x="48359" y="1080120"/>
                  <a:pt x="0" y="1031761"/>
                  <a:pt x="0" y="972108"/>
                </a:cubicBezTo>
                <a:lnTo>
                  <a:pt x="0" y="108012"/>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4976" tIns="67196" rIns="84976" bIns="67196" numCol="1" spcCol="1270" anchor="ctr" anchorCtr="0">
            <a:noAutofit/>
          </a:bodyPr>
          <a:lstStyle/>
          <a:p>
            <a:pPr lvl="0" algn="ctr" defTabSz="1244600" rtl="1">
              <a:lnSpc>
                <a:spcPct val="90000"/>
              </a:lnSpc>
              <a:spcBef>
                <a:spcPct val="0"/>
              </a:spcBef>
              <a:spcAft>
                <a:spcPct val="35000"/>
              </a:spcAft>
            </a:pPr>
            <a:r>
              <a:rPr lang="ar-EG" sz="2800" b="1" kern="1200" dirty="0" smtClean="0">
                <a:solidFill>
                  <a:schemeClr val="bg1"/>
                </a:solidFill>
              </a:rPr>
              <a:t>ما أن يتم إنهاء المسح </a:t>
            </a:r>
            <a:endParaRPr lang="ar-EG" sz="2800" b="1" kern="1200" dirty="0">
              <a:solidFill>
                <a:schemeClr val="bg1"/>
              </a:solidFill>
            </a:endParaRPr>
          </a:p>
        </p:txBody>
      </p:sp>
      <p:sp>
        <p:nvSpPr>
          <p:cNvPr id="5" name="Rounded Rectangle 4"/>
          <p:cNvSpPr/>
          <p:nvPr/>
        </p:nvSpPr>
        <p:spPr>
          <a:xfrm>
            <a:off x="899592" y="3065359"/>
            <a:ext cx="1136376" cy="1080120"/>
          </a:xfrm>
          <a:prstGeom prst="roundRect">
            <a:avLst>
              <a:gd name="adj" fmla="val 1667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2104151" y="3065359"/>
            <a:ext cx="6068248" cy="1080120"/>
          </a:xfrm>
          <a:custGeom>
            <a:avLst/>
            <a:gdLst>
              <a:gd name="connsiteX0" fmla="*/ 0 w 5767840"/>
              <a:gd name="connsiteY0" fmla="*/ 180056 h 1080120"/>
              <a:gd name="connsiteX1" fmla="*/ 180056 w 5767840"/>
              <a:gd name="connsiteY1" fmla="*/ 0 h 1080120"/>
              <a:gd name="connsiteX2" fmla="*/ 5587784 w 5767840"/>
              <a:gd name="connsiteY2" fmla="*/ 0 h 1080120"/>
              <a:gd name="connsiteX3" fmla="*/ 5767840 w 5767840"/>
              <a:gd name="connsiteY3" fmla="*/ 180056 h 1080120"/>
              <a:gd name="connsiteX4" fmla="*/ 5767840 w 5767840"/>
              <a:gd name="connsiteY4" fmla="*/ 900064 h 1080120"/>
              <a:gd name="connsiteX5" fmla="*/ 5587784 w 5767840"/>
              <a:gd name="connsiteY5" fmla="*/ 1080120 h 1080120"/>
              <a:gd name="connsiteX6" fmla="*/ 180056 w 5767840"/>
              <a:gd name="connsiteY6" fmla="*/ 1080120 h 1080120"/>
              <a:gd name="connsiteX7" fmla="*/ 0 w 5767840"/>
              <a:gd name="connsiteY7" fmla="*/ 900064 h 1080120"/>
              <a:gd name="connsiteX8" fmla="*/ 0 w 5767840"/>
              <a:gd name="connsiteY8" fmla="*/ 180056 h 108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7840" h="1080120">
                <a:moveTo>
                  <a:pt x="0" y="180056"/>
                </a:moveTo>
                <a:cubicBezTo>
                  <a:pt x="0" y="80614"/>
                  <a:pt x="80614" y="0"/>
                  <a:pt x="180056" y="0"/>
                </a:cubicBezTo>
                <a:lnTo>
                  <a:pt x="5587784" y="0"/>
                </a:lnTo>
                <a:cubicBezTo>
                  <a:pt x="5687226" y="0"/>
                  <a:pt x="5767840" y="80614"/>
                  <a:pt x="5767840" y="180056"/>
                </a:cubicBezTo>
                <a:lnTo>
                  <a:pt x="5767840" y="900064"/>
                </a:lnTo>
                <a:cubicBezTo>
                  <a:pt x="5767840" y="999506"/>
                  <a:pt x="5687226" y="1080120"/>
                  <a:pt x="5587784" y="1080120"/>
                </a:cubicBezTo>
                <a:lnTo>
                  <a:pt x="180056" y="1080120"/>
                </a:lnTo>
                <a:cubicBezTo>
                  <a:pt x="80614" y="1080120"/>
                  <a:pt x="0" y="999506"/>
                  <a:pt x="0" y="900064"/>
                </a:cubicBezTo>
                <a:lnTo>
                  <a:pt x="0" y="180056"/>
                </a:lnTo>
                <a:close/>
              </a:path>
            </a:pathLst>
          </a:custGeom>
          <a:solidFill>
            <a:srgbClr val="FFCCF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3425" tIns="223425" rIns="223425" bIns="223425"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ينبغى تقرير خطى مفصل بنتائجه </a:t>
            </a:r>
            <a:endParaRPr lang="ar-EG" sz="2400" kern="1200" dirty="0">
              <a:solidFill>
                <a:srgbClr val="002060"/>
              </a:solidFill>
            </a:endParaRPr>
          </a:p>
        </p:txBody>
      </p:sp>
      <p:sp>
        <p:nvSpPr>
          <p:cNvPr id="7" name="Rounded Rectangle 6"/>
          <p:cNvSpPr/>
          <p:nvPr/>
        </p:nvSpPr>
        <p:spPr>
          <a:xfrm>
            <a:off x="899592" y="4275094"/>
            <a:ext cx="1136376" cy="1080120"/>
          </a:xfrm>
          <a:prstGeom prst="roundRect">
            <a:avLst>
              <a:gd name="adj" fmla="val 1667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Freeform 7"/>
          <p:cNvSpPr/>
          <p:nvPr/>
        </p:nvSpPr>
        <p:spPr>
          <a:xfrm>
            <a:off x="2104151" y="4275094"/>
            <a:ext cx="6068248" cy="1080120"/>
          </a:xfrm>
          <a:custGeom>
            <a:avLst/>
            <a:gdLst>
              <a:gd name="connsiteX0" fmla="*/ 0 w 5767840"/>
              <a:gd name="connsiteY0" fmla="*/ 180056 h 1080120"/>
              <a:gd name="connsiteX1" fmla="*/ 180056 w 5767840"/>
              <a:gd name="connsiteY1" fmla="*/ 0 h 1080120"/>
              <a:gd name="connsiteX2" fmla="*/ 5587784 w 5767840"/>
              <a:gd name="connsiteY2" fmla="*/ 0 h 1080120"/>
              <a:gd name="connsiteX3" fmla="*/ 5767840 w 5767840"/>
              <a:gd name="connsiteY3" fmla="*/ 180056 h 1080120"/>
              <a:gd name="connsiteX4" fmla="*/ 5767840 w 5767840"/>
              <a:gd name="connsiteY4" fmla="*/ 900064 h 1080120"/>
              <a:gd name="connsiteX5" fmla="*/ 5587784 w 5767840"/>
              <a:gd name="connsiteY5" fmla="*/ 1080120 h 1080120"/>
              <a:gd name="connsiteX6" fmla="*/ 180056 w 5767840"/>
              <a:gd name="connsiteY6" fmla="*/ 1080120 h 1080120"/>
              <a:gd name="connsiteX7" fmla="*/ 0 w 5767840"/>
              <a:gd name="connsiteY7" fmla="*/ 900064 h 1080120"/>
              <a:gd name="connsiteX8" fmla="*/ 0 w 5767840"/>
              <a:gd name="connsiteY8" fmla="*/ 180056 h 108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7840" h="1080120">
                <a:moveTo>
                  <a:pt x="0" y="180056"/>
                </a:moveTo>
                <a:cubicBezTo>
                  <a:pt x="0" y="80614"/>
                  <a:pt x="80614" y="0"/>
                  <a:pt x="180056" y="0"/>
                </a:cubicBezTo>
                <a:lnTo>
                  <a:pt x="5587784" y="0"/>
                </a:lnTo>
                <a:cubicBezTo>
                  <a:pt x="5687226" y="0"/>
                  <a:pt x="5767840" y="80614"/>
                  <a:pt x="5767840" y="180056"/>
                </a:cubicBezTo>
                <a:lnTo>
                  <a:pt x="5767840" y="900064"/>
                </a:lnTo>
                <a:cubicBezTo>
                  <a:pt x="5767840" y="999506"/>
                  <a:pt x="5687226" y="1080120"/>
                  <a:pt x="5587784" y="1080120"/>
                </a:cubicBezTo>
                <a:lnTo>
                  <a:pt x="180056" y="1080120"/>
                </a:lnTo>
                <a:cubicBezTo>
                  <a:pt x="80614" y="1080120"/>
                  <a:pt x="0" y="999506"/>
                  <a:pt x="0" y="900064"/>
                </a:cubicBezTo>
                <a:lnTo>
                  <a:pt x="0" y="180056"/>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3425" tIns="223425" rIns="223425" bIns="223425"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كما أنه قد يشكل وثيقة هامة لإقناع المؤسسات المالية بمدى استيعابك للسوق .</a:t>
            </a:r>
            <a:endParaRPr lang="ar-EG" sz="2400" kern="1200" dirty="0">
              <a:solidFill>
                <a:srgbClr val="002060"/>
              </a:solidFill>
            </a:endParaRPr>
          </a:p>
        </p:txBody>
      </p:sp>
    </p:spTree>
    <p:extLst>
      <p:ext uri="{BB962C8B-B14F-4D97-AF65-F5344CB8AC3E}">
        <p14:creationId xmlns:p14="http://schemas.microsoft.com/office/powerpoint/2010/main" val="151200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a:t>أختيار موقع المؤسسة </a:t>
            </a:r>
            <a:endParaRPr lang="en-US" sz="4000" dirty="0"/>
          </a:p>
        </p:txBody>
      </p:sp>
    </p:spTree>
    <p:extLst>
      <p:ext uri="{BB962C8B-B14F-4D97-AF65-F5344CB8AC3E}">
        <p14:creationId xmlns:p14="http://schemas.microsoft.com/office/powerpoint/2010/main" val="2858874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تحديد موقع المؤسسة </a:t>
            </a:r>
          </a:p>
        </p:txBody>
      </p:sp>
      <p:sp>
        <p:nvSpPr>
          <p:cNvPr id="4" name="Rectangle 3"/>
          <p:cNvSpPr/>
          <p:nvPr/>
        </p:nvSpPr>
        <p:spPr>
          <a:xfrm>
            <a:off x="971600" y="1861184"/>
            <a:ext cx="6864424" cy="856800"/>
          </a:xfrm>
          <a:prstGeom prst="rect">
            <a:avLst/>
          </a:prstGeom>
          <a:solidFill>
            <a:srgbClr val="FF9797">
              <a:alpha val="90000"/>
            </a:srgb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687705" y="1359343"/>
            <a:ext cx="4805096" cy="1003680"/>
          </a:xfrm>
          <a:custGeom>
            <a:avLst/>
            <a:gdLst>
              <a:gd name="connsiteX0" fmla="*/ 0 w 4805096"/>
              <a:gd name="connsiteY0" fmla="*/ 167283 h 1003680"/>
              <a:gd name="connsiteX1" fmla="*/ 167283 w 4805096"/>
              <a:gd name="connsiteY1" fmla="*/ 0 h 1003680"/>
              <a:gd name="connsiteX2" fmla="*/ 4637813 w 4805096"/>
              <a:gd name="connsiteY2" fmla="*/ 0 h 1003680"/>
              <a:gd name="connsiteX3" fmla="*/ 4805096 w 4805096"/>
              <a:gd name="connsiteY3" fmla="*/ 167283 h 1003680"/>
              <a:gd name="connsiteX4" fmla="*/ 4805096 w 4805096"/>
              <a:gd name="connsiteY4" fmla="*/ 836397 h 1003680"/>
              <a:gd name="connsiteX5" fmla="*/ 4637813 w 4805096"/>
              <a:gd name="connsiteY5" fmla="*/ 1003680 h 1003680"/>
              <a:gd name="connsiteX6" fmla="*/ 167283 w 4805096"/>
              <a:gd name="connsiteY6" fmla="*/ 1003680 h 1003680"/>
              <a:gd name="connsiteX7" fmla="*/ 0 w 4805096"/>
              <a:gd name="connsiteY7" fmla="*/ 836397 h 1003680"/>
              <a:gd name="connsiteX8" fmla="*/ 0 w 4805096"/>
              <a:gd name="connsiteY8" fmla="*/ 167283 h 100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5096" h="1003680">
                <a:moveTo>
                  <a:pt x="0" y="167283"/>
                </a:moveTo>
                <a:cubicBezTo>
                  <a:pt x="0" y="74895"/>
                  <a:pt x="74895" y="0"/>
                  <a:pt x="167283" y="0"/>
                </a:cubicBezTo>
                <a:lnTo>
                  <a:pt x="4637813" y="0"/>
                </a:lnTo>
                <a:cubicBezTo>
                  <a:pt x="4730201" y="0"/>
                  <a:pt x="4805096" y="74895"/>
                  <a:pt x="4805096" y="167283"/>
                </a:cubicBezTo>
                <a:lnTo>
                  <a:pt x="4805096" y="836397"/>
                </a:lnTo>
                <a:cubicBezTo>
                  <a:pt x="4805096" y="928785"/>
                  <a:pt x="4730201" y="1003680"/>
                  <a:pt x="4637813" y="1003680"/>
                </a:cubicBezTo>
                <a:lnTo>
                  <a:pt x="167283" y="1003680"/>
                </a:lnTo>
                <a:cubicBezTo>
                  <a:pt x="74895" y="1003680"/>
                  <a:pt x="0" y="928785"/>
                  <a:pt x="0" y="836397"/>
                </a:cubicBezTo>
                <a:lnTo>
                  <a:pt x="0" y="167283"/>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0617" tIns="48996" rIns="230617" bIns="48996" numCol="1" spcCol="1270" anchor="ctr" anchorCtr="0">
            <a:noAutofit/>
          </a:bodyPr>
          <a:lstStyle/>
          <a:p>
            <a:pPr lvl="0" algn="ctr" defTabSz="1066800" rtl="1">
              <a:lnSpc>
                <a:spcPct val="90000"/>
              </a:lnSpc>
              <a:spcBef>
                <a:spcPct val="0"/>
              </a:spcBef>
              <a:spcAft>
                <a:spcPct val="35000"/>
              </a:spcAft>
            </a:pPr>
            <a:r>
              <a:rPr lang="ar-EG" sz="2400" kern="1200" dirty="0" smtClean="0"/>
              <a:t>يعد اختيار الموقع أحد العوامل بالغة الأهمية فى نجاح المؤسسة الصغيرة أو فشلها. </a:t>
            </a:r>
            <a:endParaRPr lang="ar-EG" sz="2400" kern="1200" dirty="0"/>
          </a:p>
        </p:txBody>
      </p:sp>
      <p:sp>
        <p:nvSpPr>
          <p:cNvPr id="6" name="Rectangle 5"/>
          <p:cNvSpPr/>
          <p:nvPr/>
        </p:nvSpPr>
        <p:spPr>
          <a:xfrm>
            <a:off x="971600" y="3403424"/>
            <a:ext cx="6864424" cy="856800"/>
          </a:xfrm>
          <a:prstGeom prst="rect">
            <a:avLst/>
          </a:prstGeom>
          <a:solidFill>
            <a:schemeClr val="accent6">
              <a:lumMod val="40000"/>
              <a:lumOff val="60000"/>
              <a:alpha val="90000"/>
            </a:scheme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687705" y="2901584"/>
            <a:ext cx="4805096" cy="1003680"/>
          </a:xfrm>
          <a:custGeom>
            <a:avLst/>
            <a:gdLst>
              <a:gd name="connsiteX0" fmla="*/ 0 w 4805096"/>
              <a:gd name="connsiteY0" fmla="*/ 167283 h 1003680"/>
              <a:gd name="connsiteX1" fmla="*/ 167283 w 4805096"/>
              <a:gd name="connsiteY1" fmla="*/ 0 h 1003680"/>
              <a:gd name="connsiteX2" fmla="*/ 4637813 w 4805096"/>
              <a:gd name="connsiteY2" fmla="*/ 0 h 1003680"/>
              <a:gd name="connsiteX3" fmla="*/ 4805096 w 4805096"/>
              <a:gd name="connsiteY3" fmla="*/ 167283 h 1003680"/>
              <a:gd name="connsiteX4" fmla="*/ 4805096 w 4805096"/>
              <a:gd name="connsiteY4" fmla="*/ 836397 h 1003680"/>
              <a:gd name="connsiteX5" fmla="*/ 4637813 w 4805096"/>
              <a:gd name="connsiteY5" fmla="*/ 1003680 h 1003680"/>
              <a:gd name="connsiteX6" fmla="*/ 167283 w 4805096"/>
              <a:gd name="connsiteY6" fmla="*/ 1003680 h 1003680"/>
              <a:gd name="connsiteX7" fmla="*/ 0 w 4805096"/>
              <a:gd name="connsiteY7" fmla="*/ 836397 h 1003680"/>
              <a:gd name="connsiteX8" fmla="*/ 0 w 4805096"/>
              <a:gd name="connsiteY8" fmla="*/ 167283 h 100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5096" h="1003680">
                <a:moveTo>
                  <a:pt x="0" y="167283"/>
                </a:moveTo>
                <a:cubicBezTo>
                  <a:pt x="0" y="74895"/>
                  <a:pt x="74895" y="0"/>
                  <a:pt x="167283" y="0"/>
                </a:cubicBezTo>
                <a:lnTo>
                  <a:pt x="4637813" y="0"/>
                </a:lnTo>
                <a:cubicBezTo>
                  <a:pt x="4730201" y="0"/>
                  <a:pt x="4805096" y="74895"/>
                  <a:pt x="4805096" y="167283"/>
                </a:cubicBezTo>
                <a:lnTo>
                  <a:pt x="4805096" y="836397"/>
                </a:lnTo>
                <a:cubicBezTo>
                  <a:pt x="4805096" y="928785"/>
                  <a:pt x="4730201" y="1003680"/>
                  <a:pt x="4637813" y="1003680"/>
                </a:cubicBezTo>
                <a:lnTo>
                  <a:pt x="167283" y="1003680"/>
                </a:lnTo>
                <a:cubicBezTo>
                  <a:pt x="74895" y="1003680"/>
                  <a:pt x="0" y="928785"/>
                  <a:pt x="0" y="836397"/>
                </a:cubicBezTo>
                <a:lnTo>
                  <a:pt x="0" y="167283"/>
                </a:lnTo>
                <a:close/>
              </a:path>
            </a:pathLst>
          </a:custGeom>
          <a:solidFill>
            <a:schemeClr val="accent1">
              <a:lumMod val="7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0617" tIns="48996" rIns="230617" bIns="48996" numCol="1" spcCol="1270" anchor="ctr" anchorCtr="0">
            <a:noAutofit/>
          </a:bodyPr>
          <a:lstStyle/>
          <a:p>
            <a:pPr lvl="0" algn="ctr" defTabSz="1066800" rtl="1">
              <a:lnSpc>
                <a:spcPct val="90000"/>
              </a:lnSpc>
              <a:spcBef>
                <a:spcPct val="0"/>
              </a:spcBef>
              <a:spcAft>
                <a:spcPct val="35000"/>
              </a:spcAft>
            </a:pPr>
            <a:r>
              <a:rPr lang="ar-EG" sz="2400" kern="1200" dirty="0" smtClean="0"/>
              <a:t>من الضرورى تخصيص الكثير من الدراسة والأبحاث لاختيار الموقع .</a:t>
            </a:r>
            <a:endParaRPr lang="ar-EG" sz="2400" kern="1200" dirty="0"/>
          </a:p>
        </p:txBody>
      </p:sp>
      <p:sp>
        <p:nvSpPr>
          <p:cNvPr id="8" name="Rectangle 7"/>
          <p:cNvSpPr/>
          <p:nvPr/>
        </p:nvSpPr>
        <p:spPr>
          <a:xfrm>
            <a:off x="971600" y="4945664"/>
            <a:ext cx="6864424" cy="856800"/>
          </a:xfrm>
          <a:prstGeom prst="rect">
            <a:avLst/>
          </a:prstGeom>
          <a:solidFill>
            <a:schemeClr val="accent1">
              <a:lumMod val="75000"/>
              <a:alpha val="90000"/>
            </a:scheme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Freeform 8"/>
          <p:cNvSpPr/>
          <p:nvPr/>
        </p:nvSpPr>
        <p:spPr>
          <a:xfrm>
            <a:off x="2687705" y="4443824"/>
            <a:ext cx="4805096" cy="1003680"/>
          </a:xfrm>
          <a:custGeom>
            <a:avLst/>
            <a:gdLst>
              <a:gd name="connsiteX0" fmla="*/ 0 w 4805096"/>
              <a:gd name="connsiteY0" fmla="*/ 167283 h 1003680"/>
              <a:gd name="connsiteX1" fmla="*/ 167283 w 4805096"/>
              <a:gd name="connsiteY1" fmla="*/ 0 h 1003680"/>
              <a:gd name="connsiteX2" fmla="*/ 4637813 w 4805096"/>
              <a:gd name="connsiteY2" fmla="*/ 0 h 1003680"/>
              <a:gd name="connsiteX3" fmla="*/ 4805096 w 4805096"/>
              <a:gd name="connsiteY3" fmla="*/ 167283 h 1003680"/>
              <a:gd name="connsiteX4" fmla="*/ 4805096 w 4805096"/>
              <a:gd name="connsiteY4" fmla="*/ 836397 h 1003680"/>
              <a:gd name="connsiteX5" fmla="*/ 4637813 w 4805096"/>
              <a:gd name="connsiteY5" fmla="*/ 1003680 h 1003680"/>
              <a:gd name="connsiteX6" fmla="*/ 167283 w 4805096"/>
              <a:gd name="connsiteY6" fmla="*/ 1003680 h 1003680"/>
              <a:gd name="connsiteX7" fmla="*/ 0 w 4805096"/>
              <a:gd name="connsiteY7" fmla="*/ 836397 h 1003680"/>
              <a:gd name="connsiteX8" fmla="*/ 0 w 4805096"/>
              <a:gd name="connsiteY8" fmla="*/ 167283 h 100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5096" h="1003680">
                <a:moveTo>
                  <a:pt x="0" y="167283"/>
                </a:moveTo>
                <a:cubicBezTo>
                  <a:pt x="0" y="74895"/>
                  <a:pt x="74895" y="0"/>
                  <a:pt x="167283" y="0"/>
                </a:cubicBezTo>
                <a:lnTo>
                  <a:pt x="4637813" y="0"/>
                </a:lnTo>
                <a:cubicBezTo>
                  <a:pt x="4730201" y="0"/>
                  <a:pt x="4805096" y="74895"/>
                  <a:pt x="4805096" y="167283"/>
                </a:cubicBezTo>
                <a:lnTo>
                  <a:pt x="4805096" y="836397"/>
                </a:lnTo>
                <a:cubicBezTo>
                  <a:pt x="4805096" y="928785"/>
                  <a:pt x="4730201" y="1003680"/>
                  <a:pt x="4637813" y="1003680"/>
                </a:cubicBezTo>
                <a:lnTo>
                  <a:pt x="167283" y="1003680"/>
                </a:lnTo>
                <a:cubicBezTo>
                  <a:pt x="74895" y="1003680"/>
                  <a:pt x="0" y="928785"/>
                  <a:pt x="0" y="836397"/>
                </a:cubicBezTo>
                <a:lnTo>
                  <a:pt x="0" y="167283"/>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0617" tIns="48996" rIns="230617" bIns="48996" numCol="1" spcCol="1270" anchor="ctr" anchorCtr="0">
            <a:noAutofit/>
          </a:bodyPr>
          <a:lstStyle/>
          <a:p>
            <a:pPr lvl="0" algn="ctr" defTabSz="1066800" rtl="1">
              <a:lnSpc>
                <a:spcPct val="90000"/>
              </a:lnSpc>
              <a:spcBef>
                <a:spcPct val="0"/>
              </a:spcBef>
              <a:spcAft>
                <a:spcPct val="35000"/>
              </a:spcAft>
            </a:pPr>
            <a:r>
              <a:rPr lang="ar-EG" sz="2400" kern="1200" dirty="0" smtClean="0"/>
              <a:t>ينبغى أن يكون الموقع موضوع تحليل مستمر طوال قيام المؤسسة. </a:t>
            </a:r>
            <a:endParaRPr lang="ar-EG" sz="2400" kern="1200" dirty="0"/>
          </a:p>
        </p:txBody>
      </p:sp>
    </p:spTree>
    <p:extLst>
      <p:ext uri="{BB962C8B-B14F-4D97-AF65-F5344CB8AC3E}">
        <p14:creationId xmlns:p14="http://schemas.microsoft.com/office/powerpoint/2010/main" val="3330654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 calcmode="lin" valueType="num">
                                      <p:cBhvr>
                                        <p:cTn id="36" dur="500" fill="hold"/>
                                        <p:tgtEl>
                                          <p:spTgt spid="9"/>
                                        </p:tgtEl>
                                        <p:attrNameLst>
                                          <p:attrName>ppt_w</p:attrName>
                                        </p:attrNameLst>
                                      </p:cBhvr>
                                      <p:tavLst>
                                        <p:tav tm="0">
                                          <p:val>
                                            <p:fltVal val="0"/>
                                          </p:val>
                                        </p:tav>
                                        <p:tav tm="100000">
                                          <p:val>
                                            <p:strVal val="#ppt_w"/>
                                          </p:val>
                                        </p:tav>
                                      </p:tavLst>
                                    </p:anim>
                                    <p:anim calcmode="lin" valueType="num">
                                      <p:cBhvr>
                                        <p:cTn id="37" dur="500" fill="hold"/>
                                        <p:tgtEl>
                                          <p:spTgt spid="9"/>
                                        </p:tgtEl>
                                        <p:attrNameLst>
                                          <p:attrName>ppt_h</p:attrName>
                                        </p:attrNameLst>
                                      </p:cBhvr>
                                      <p:tavLst>
                                        <p:tav tm="0">
                                          <p:val>
                                            <p:fltVal val="0"/>
                                          </p:val>
                                        </p:tav>
                                        <p:tav tm="100000">
                                          <p:val>
                                            <p:strVal val="#ppt_h"/>
                                          </p:val>
                                        </p:tav>
                                      </p:tavLst>
                                    </p:anim>
                                    <p:animEffect transition="in" filter="fade">
                                      <p:cBhvr>
                                        <p:cTn id="3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ويبرز عاملان أساسيان لدى اختيار موقع المؤسسة </a:t>
            </a:r>
          </a:p>
        </p:txBody>
      </p:sp>
      <p:sp>
        <p:nvSpPr>
          <p:cNvPr id="4" name="Freeform 3"/>
          <p:cNvSpPr/>
          <p:nvPr/>
        </p:nvSpPr>
        <p:spPr>
          <a:xfrm>
            <a:off x="2625962" y="3272095"/>
            <a:ext cx="2236928" cy="1929048"/>
          </a:xfrm>
          <a:custGeom>
            <a:avLst/>
            <a:gdLst>
              <a:gd name="connsiteX0" fmla="*/ 0 w 2236928"/>
              <a:gd name="connsiteY0" fmla="*/ 964524 h 1929048"/>
              <a:gd name="connsiteX1" fmla="*/ 482262 w 2236928"/>
              <a:gd name="connsiteY1" fmla="*/ 0 h 1929048"/>
              <a:gd name="connsiteX2" fmla="*/ 1754666 w 2236928"/>
              <a:gd name="connsiteY2" fmla="*/ 0 h 1929048"/>
              <a:gd name="connsiteX3" fmla="*/ 2236928 w 2236928"/>
              <a:gd name="connsiteY3" fmla="*/ 964524 h 1929048"/>
              <a:gd name="connsiteX4" fmla="*/ 1754666 w 2236928"/>
              <a:gd name="connsiteY4" fmla="*/ 1929048 h 1929048"/>
              <a:gd name="connsiteX5" fmla="*/ 482262 w 2236928"/>
              <a:gd name="connsiteY5" fmla="*/ 1929048 h 1929048"/>
              <a:gd name="connsiteX6" fmla="*/ 0 w 2236928"/>
              <a:gd name="connsiteY6" fmla="*/ 964524 h 192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6928" h="1929048">
                <a:moveTo>
                  <a:pt x="0" y="964524"/>
                </a:moveTo>
                <a:lnTo>
                  <a:pt x="482262" y="0"/>
                </a:lnTo>
                <a:lnTo>
                  <a:pt x="1754666" y="0"/>
                </a:lnTo>
                <a:lnTo>
                  <a:pt x="2236928" y="964524"/>
                </a:lnTo>
                <a:lnTo>
                  <a:pt x="1754666" y="1929048"/>
                </a:lnTo>
                <a:lnTo>
                  <a:pt x="482262" y="1929048"/>
                </a:lnTo>
                <a:lnTo>
                  <a:pt x="0" y="964524"/>
                </a:lnTo>
                <a:close/>
              </a:path>
            </a:pathLst>
          </a:custGeom>
          <a:solidFill>
            <a:srgbClr val="FAF6A4"/>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47165" tIns="329863" rIns="347165" bIns="329863"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تحديد المجتمع المحلى للمؤسسة</a:t>
            </a:r>
            <a:endParaRPr lang="ar-EG" sz="2400" b="1" kern="1200" dirty="0">
              <a:solidFill>
                <a:srgbClr val="002060"/>
              </a:solidFill>
            </a:endParaRPr>
          </a:p>
        </p:txBody>
      </p:sp>
      <p:sp>
        <p:nvSpPr>
          <p:cNvPr id="5" name="Hexagon 4"/>
          <p:cNvSpPr/>
          <p:nvPr/>
        </p:nvSpPr>
        <p:spPr>
          <a:xfrm>
            <a:off x="2695817" y="4123975"/>
            <a:ext cx="261367" cy="225584"/>
          </a:xfrm>
          <a:prstGeom prst="hexagon">
            <a:avLst>
              <a:gd name="adj" fmla="val 25000"/>
              <a:gd name="vf" fmla="val 115470"/>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6" name="Hexagon 5"/>
          <p:cNvSpPr/>
          <p:nvPr/>
        </p:nvSpPr>
        <p:spPr>
          <a:xfrm>
            <a:off x="755576" y="2232920"/>
            <a:ext cx="2236928" cy="1929048"/>
          </a:xfrm>
          <a:prstGeom prst="hexagon">
            <a:avLst>
              <a:gd name="adj" fmla="val 25000"/>
              <a:gd name="vf" fmla="val 115470"/>
            </a:avLst>
          </a:prstGeom>
          <a:blipFill rotWithShape="1">
            <a:blip r:embed="rId2"/>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Hexagon 6"/>
          <p:cNvSpPr/>
          <p:nvPr/>
        </p:nvSpPr>
        <p:spPr>
          <a:xfrm>
            <a:off x="2279826" y="3895719"/>
            <a:ext cx="261367" cy="225584"/>
          </a:xfrm>
          <a:prstGeom prst="hexagon">
            <a:avLst>
              <a:gd name="adj" fmla="val 25000"/>
              <a:gd name="vf" fmla="val 115470"/>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8" name="Freeform 7"/>
          <p:cNvSpPr/>
          <p:nvPr/>
        </p:nvSpPr>
        <p:spPr>
          <a:xfrm>
            <a:off x="4497133" y="2232920"/>
            <a:ext cx="2236928" cy="1929048"/>
          </a:xfrm>
          <a:custGeom>
            <a:avLst/>
            <a:gdLst>
              <a:gd name="connsiteX0" fmla="*/ 0 w 2236928"/>
              <a:gd name="connsiteY0" fmla="*/ 964524 h 1929048"/>
              <a:gd name="connsiteX1" fmla="*/ 482262 w 2236928"/>
              <a:gd name="connsiteY1" fmla="*/ 0 h 1929048"/>
              <a:gd name="connsiteX2" fmla="*/ 1754666 w 2236928"/>
              <a:gd name="connsiteY2" fmla="*/ 0 h 1929048"/>
              <a:gd name="connsiteX3" fmla="*/ 2236928 w 2236928"/>
              <a:gd name="connsiteY3" fmla="*/ 964524 h 1929048"/>
              <a:gd name="connsiteX4" fmla="*/ 1754666 w 2236928"/>
              <a:gd name="connsiteY4" fmla="*/ 1929048 h 1929048"/>
              <a:gd name="connsiteX5" fmla="*/ 482262 w 2236928"/>
              <a:gd name="connsiteY5" fmla="*/ 1929048 h 1929048"/>
              <a:gd name="connsiteX6" fmla="*/ 0 w 2236928"/>
              <a:gd name="connsiteY6" fmla="*/ 964524 h 192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6928" h="1929048">
                <a:moveTo>
                  <a:pt x="0" y="964524"/>
                </a:moveTo>
                <a:lnTo>
                  <a:pt x="482262" y="0"/>
                </a:lnTo>
                <a:lnTo>
                  <a:pt x="1754666" y="0"/>
                </a:lnTo>
                <a:lnTo>
                  <a:pt x="2236928" y="964524"/>
                </a:lnTo>
                <a:lnTo>
                  <a:pt x="1754666" y="1929048"/>
                </a:lnTo>
                <a:lnTo>
                  <a:pt x="482262" y="1929048"/>
                </a:lnTo>
                <a:lnTo>
                  <a:pt x="0" y="964524"/>
                </a:lnTo>
                <a:close/>
              </a:path>
            </a:pathLst>
          </a:custGeom>
          <a:solidFill>
            <a:srgbClr val="C7F9A5"/>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47165" tIns="329863" rIns="347165" bIns="329863"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اختيار موقع معين داخل ذلك المجتمع المحلى</a:t>
            </a:r>
            <a:endParaRPr lang="ar-EG" sz="2400" b="1" kern="1200" dirty="0">
              <a:solidFill>
                <a:srgbClr val="002060"/>
              </a:solidFill>
            </a:endParaRPr>
          </a:p>
        </p:txBody>
      </p:sp>
      <p:sp>
        <p:nvSpPr>
          <p:cNvPr id="9" name="Hexagon 8"/>
          <p:cNvSpPr/>
          <p:nvPr/>
        </p:nvSpPr>
        <p:spPr>
          <a:xfrm>
            <a:off x="6021384" y="3895719"/>
            <a:ext cx="261367" cy="225584"/>
          </a:xfrm>
          <a:prstGeom prst="hexagon">
            <a:avLst>
              <a:gd name="adj" fmla="val 25000"/>
              <a:gd name="vf" fmla="val 115470"/>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0" name="Hexagon 9"/>
          <p:cNvSpPr/>
          <p:nvPr/>
        </p:nvSpPr>
        <p:spPr>
          <a:xfrm>
            <a:off x="6367519" y="3272095"/>
            <a:ext cx="2236928" cy="1929048"/>
          </a:xfrm>
          <a:prstGeom prst="hexagon">
            <a:avLst>
              <a:gd name="adj" fmla="val 25000"/>
              <a:gd name="vf" fmla="val 115470"/>
            </a:avLst>
          </a:prstGeom>
          <a:blipFill rotWithShape="1">
            <a:blip r:embed="rId3"/>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 name="Hexagon 10"/>
          <p:cNvSpPr/>
          <p:nvPr/>
        </p:nvSpPr>
        <p:spPr>
          <a:xfrm>
            <a:off x="6437374" y="4123975"/>
            <a:ext cx="261367" cy="225584"/>
          </a:xfrm>
          <a:prstGeom prst="hexagon">
            <a:avLst>
              <a:gd name="adj" fmla="val 25000"/>
              <a:gd name="vf" fmla="val 115470"/>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935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par>
                                <p:cTn id="11" presetID="31"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1000" fill="hold"/>
                                        <p:tgtEl>
                                          <p:spTgt spid="9"/>
                                        </p:tgtEl>
                                        <p:attrNameLst>
                                          <p:attrName>ppt_w</p:attrName>
                                        </p:attrNameLst>
                                      </p:cBhvr>
                                      <p:tavLst>
                                        <p:tav tm="0">
                                          <p:val>
                                            <p:fltVal val="0"/>
                                          </p:val>
                                        </p:tav>
                                        <p:tav tm="100000">
                                          <p:val>
                                            <p:strVal val="#ppt_w"/>
                                          </p:val>
                                        </p:tav>
                                      </p:tavLst>
                                    </p:anim>
                                    <p:anim calcmode="lin" valueType="num">
                                      <p:cBhvr>
                                        <p:cTn id="14" dur="1000" fill="hold"/>
                                        <p:tgtEl>
                                          <p:spTgt spid="9"/>
                                        </p:tgtEl>
                                        <p:attrNameLst>
                                          <p:attrName>ppt_h</p:attrName>
                                        </p:attrNameLst>
                                      </p:cBhvr>
                                      <p:tavLst>
                                        <p:tav tm="0">
                                          <p:val>
                                            <p:fltVal val="0"/>
                                          </p:val>
                                        </p:tav>
                                        <p:tav tm="100000">
                                          <p:val>
                                            <p:strVal val="#ppt_h"/>
                                          </p:val>
                                        </p:tav>
                                      </p:tavLst>
                                    </p:anim>
                                    <p:anim calcmode="lin" valueType="num">
                                      <p:cBhvr>
                                        <p:cTn id="15" dur="1000" fill="hold"/>
                                        <p:tgtEl>
                                          <p:spTgt spid="9"/>
                                        </p:tgtEl>
                                        <p:attrNameLst>
                                          <p:attrName>style.rotation</p:attrName>
                                        </p:attrNameLst>
                                      </p:cBhvr>
                                      <p:tavLst>
                                        <p:tav tm="0">
                                          <p:val>
                                            <p:fltVal val="90"/>
                                          </p:val>
                                        </p:tav>
                                        <p:tav tm="100000">
                                          <p:val>
                                            <p:fltVal val="0"/>
                                          </p:val>
                                        </p:tav>
                                      </p:tavLst>
                                    </p:anim>
                                    <p:animEffect transition="in" filter="fade">
                                      <p:cBhvr>
                                        <p:cTn id="16" dur="1000"/>
                                        <p:tgtEl>
                                          <p:spTgt spid="9"/>
                                        </p:tgtEl>
                                      </p:cBhvr>
                                    </p:animEffect>
                                  </p:childTnLst>
                                </p:cTn>
                              </p:par>
                              <p:par>
                                <p:cTn id="17" presetID="31"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style.rotation</p:attrName>
                                        </p:attrNameLst>
                                      </p:cBhvr>
                                      <p:tavLst>
                                        <p:tav tm="0">
                                          <p:val>
                                            <p:fltVal val="90"/>
                                          </p:val>
                                        </p:tav>
                                        <p:tav tm="100000">
                                          <p:val>
                                            <p:fltVal val="0"/>
                                          </p:val>
                                        </p:tav>
                                      </p:tavLst>
                                    </p:anim>
                                    <p:animEffect transition="in" filter="fade">
                                      <p:cBhvr>
                                        <p:cTn id="22" dur="1000"/>
                                        <p:tgtEl>
                                          <p:spTgt spid="10"/>
                                        </p:tgtEl>
                                      </p:cBhvr>
                                    </p:animEffect>
                                  </p:childTnLst>
                                </p:cTn>
                              </p:par>
                              <p:par>
                                <p:cTn id="23" presetID="31" presetClass="entr" presetSubtype="0"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1000" fill="hold"/>
                                        <p:tgtEl>
                                          <p:spTgt spid="11"/>
                                        </p:tgtEl>
                                        <p:attrNameLst>
                                          <p:attrName>ppt_w</p:attrName>
                                        </p:attrNameLst>
                                      </p:cBhvr>
                                      <p:tavLst>
                                        <p:tav tm="0">
                                          <p:val>
                                            <p:fltVal val="0"/>
                                          </p:val>
                                        </p:tav>
                                        <p:tav tm="100000">
                                          <p:val>
                                            <p:strVal val="#ppt_w"/>
                                          </p:val>
                                        </p:tav>
                                      </p:tavLst>
                                    </p:anim>
                                    <p:anim calcmode="lin" valueType="num">
                                      <p:cBhvr>
                                        <p:cTn id="26" dur="1000" fill="hold"/>
                                        <p:tgtEl>
                                          <p:spTgt spid="11"/>
                                        </p:tgtEl>
                                        <p:attrNameLst>
                                          <p:attrName>ppt_h</p:attrName>
                                        </p:attrNameLst>
                                      </p:cBhvr>
                                      <p:tavLst>
                                        <p:tav tm="0">
                                          <p:val>
                                            <p:fltVal val="0"/>
                                          </p:val>
                                        </p:tav>
                                        <p:tav tm="100000">
                                          <p:val>
                                            <p:strVal val="#ppt_h"/>
                                          </p:val>
                                        </p:tav>
                                      </p:tavLst>
                                    </p:anim>
                                    <p:anim calcmode="lin" valueType="num">
                                      <p:cBhvr>
                                        <p:cTn id="27" dur="1000" fill="hold"/>
                                        <p:tgtEl>
                                          <p:spTgt spid="11"/>
                                        </p:tgtEl>
                                        <p:attrNameLst>
                                          <p:attrName>style.rotation</p:attrName>
                                        </p:attrNameLst>
                                      </p:cBhvr>
                                      <p:tavLst>
                                        <p:tav tm="0">
                                          <p:val>
                                            <p:fltVal val="90"/>
                                          </p:val>
                                        </p:tav>
                                        <p:tav tm="100000">
                                          <p:val>
                                            <p:fltVal val="0"/>
                                          </p:val>
                                        </p:tav>
                                      </p:tavLst>
                                    </p:anim>
                                    <p:animEffect transition="in" filter="fade">
                                      <p:cBhvr>
                                        <p:cTn id="28" dur="10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31" presetClass="entr" presetSubtype="0"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000" fill="hold"/>
                                        <p:tgtEl>
                                          <p:spTgt spid="4"/>
                                        </p:tgtEl>
                                        <p:attrNameLst>
                                          <p:attrName>ppt_w</p:attrName>
                                        </p:attrNameLst>
                                      </p:cBhvr>
                                      <p:tavLst>
                                        <p:tav tm="0">
                                          <p:val>
                                            <p:fltVal val="0"/>
                                          </p:val>
                                        </p:tav>
                                        <p:tav tm="100000">
                                          <p:val>
                                            <p:strVal val="#ppt_w"/>
                                          </p:val>
                                        </p:tav>
                                      </p:tavLst>
                                    </p:anim>
                                    <p:anim calcmode="lin" valueType="num">
                                      <p:cBhvr>
                                        <p:cTn id="34" dur="1000" fill="hold"/>
                                        <p:tgtEl>
                                          <p:spTgt spid="4"/>
                                        </p:tgtEl>
                                        <p:attrNameLst>
                                          <p:attrName>ppt_h</p:attrName>
                                        </p:attrNameLst>
                                      </p:cBhvr>
                                      <p:tavLst>
                                        <p:tav tm="0">
                                          <p:val>
                                            <p:fltVal val="0"/>
                                          </p:val>
                                        </p:tav>
                                        <p:tav tm="100000">
                                          <p:val>
                                            <p:strVal val="#ppt_h"/>
                                          </p:val>
                                        </p:tav>
                                      </p:tavLst>
                                    </p:anim>
                                    <p:anim calcmode="lin" valueType="num">
                                      <p:cBhvr>
                                        <p:cTn id="35" dur="1000" fill="hold"/>
                                        <p:tgtEl>
                                          <p:spTgt spid="4"/>
                                        </p:tgtEl>
                                        <p:attrNameLst>
                                          <p:attrName>style.rotation</p:attrName>
                                        </p:attrNameLst>
                                      </p:cBhvr>
                                      <p:tavLst>
                                        <p:tav tm="0">
                                          <p:val>
                                            <p:fltVal val="90"/>
                                          </p:val>
                                        </p:tav>
                                        <p:tav tm="100000">
                                          <p:val>
                                            <p:fltVal val="0"/>
                                          </p:val>
                                        </p:tav>
                                      </p:tavLst>
                                    </p:anim>
                                    <p:animEffect transition="in" filter="fade">
                                      <p:cBhvr>
                                        <p:cTn id="36" dur="1000"/>
                                        <p:tgtEl>
                                          <p:spTgt spid="4"/>
                                        </p:tgtEl>
                                      </p:cBhvr>
                                    </p:animEffect>
                                  </p:childTnLst>
                                </p:cTn>
                              </p:par>
                              <p:par>
                                <p:cTn id="37" presetID="31" presetClass="entr" presetSubtype="0"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par>
                                <p:cTn id="43" presetID="31" presetClass="entr" presetSubtype="0" fill="hold"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p:cTn id="45" dur="1000" fill="hold"/>
                                        <p:tgtEl>
                                          <p:spTgt spid="6"/>
                                        </p:tgtEl>
                                        <p:attrNameLst>
                                          <p:attrName>ppt_w</p:attrName>
                                        </p:attrNameLst>
                                      </p:cBhvr>
                                      <p:tavLst>
                                        <p:tav tm="0">
                                          <p:val>
                                            <p:fltVal val="0"/>
                                          </p:val>
                                        </p:tav>
                                        <p:tav tm="100000">
                                          <p:val>
                                            <p:strVal val="#ppt_w"/>
                                          </p:val>
                                        </p:tav>
                                      </p:tavLst>
                                    </p:anim>
                                    <p:anim calcmode="lin" valueType="num">
                                      <p:cBhvr>
                                        <p:cTn id="46" dur="1000" fill="hold"/>
                                        <p:tgtEl>
                                          <p:spTgt spid="6"/>
                                        </p:tgtEl>
                                        <p:attrNameLst>
                                          <p:attrName>ppt_h</p:attrName>
                                        </p:attrNameLst>
                                      </p:cBhvr>
                                      <p:tavLst>
                                        <p:tav tm="0">
                                          <p:val>
                                            <p:fltVal val="0"/>
                                          </p:val>
                                        </p:tav>
                                        <p:tav tm="100000">
                                          <p:val>
                                            <p:strVal val="#ppt_h"/>
                                          </p:val>
                                        </p:tav>
                                      </p:tavLst>
                                    </p:anim>
                                    <p:anim calcmode="lin" valueType="num">
                                      <p:cBhvr>
                                        <p:cTn id="47" dur="1000" fill="hold"/>
                                        <p:tgtEl>
                                          <p:spTgt spid="6"/>
                                        </p:tgtEl>
                                        <p:attrNameLst>
                                          <p:attrName>style.rotation</p:attrName>
                                        </p:attrNameLst>
                                      </p:cBhvr>
                                      <p:tavLst>
                                        <p:tav tm="0">
                                          <p:val>
                                            <p:fltVal val="90"/>
                                          </p:val>
                                        </p:tav>
                                        <p:tav tm="100000">
                                          <p:val>
                                            <p:fltVal val="0"/>
                                          </p:val>
                                        </p:tav>
                                      </p:tavLst>
                                    </p:anim>
                                    <p:animEffect transition="in" filter="fade">
                                      <p:cBhvr>
                                        <p:cTn id="48" dur="1000"/>
                                        <p:tgtEl>
                                          <p:spTgt spid="6"/>
                                        </p:tgtEl>
                                      </p:cBhvr>
                                    </p:animEffect>
                                  </p:childTnLst>
                                </p:cTn>
                              </p:par>
                              <p:par>
                                <p:cTn id="49" presetID="31" presetClass="entr" presetSubtype="0" fill="hold"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p:cTn id="51" dur="1000" fill="hold"/>
                                        <p:tgtEl>
                                          <p:spTgt spid="7"/>
                                        </p:tgtEl>
                                        <p:attrNameLst>
                                          <p:attrName>ppt_w</p:attrName>
                                        </p:attrNameLst>
                                      </p:cBhvr>
                                      <p:tavLst>
                                        <p:tav tm="0">
                                          <p:val>
                                            <p:fltVal val="0"/>
                                          </p:val>
                                        </p:tav>
                                        <p:tav tm="100000">
                                          <p:val>
                                            <p:strVal val="#ppt_w"/>
                                          </p:val>
                                        </p:tav>
                                      </p:tavLst>
                                    </p:anim>
                                    <p:anim calcmode="lin" valueType="num">
                                      <p:cBhvr>
                                        <p:cTn id="52" dur="1000" fill="hold"/>
                                        <p:tgtEl>
                                          <p:spTgt spid="7"/>
                                        </p:tgtEl>
                                        <p:attrNameLst>
                                          <p:attrName>ppt_h</p:attrName>
                                        </p:attrNameLst>
                                      </p:cBhvr>
                                      <p:tavLst>
                                        <p:tav tm="0">
                                          <p:val>
                                            <p:fltVal val="0"/>
                                          </p:val>
                                        </p:tav>
                                        <p:tav tm="100000">
                                          <p:val>
                                            <p:strVal val="#ppt_h"/>
                                          </p:val>
                                        </p:tav>
                                      </p:tavLst>
                                    </p:anim>
                                    <p:anim calcmode="lin" valueType="num">
                                      <p:cBhvr>
                                        <p:cTn id="53" dur="1000" fill="hold"/>
                                        <p:tgtEl>
                                          <p:spTgt spid="7"/>
                                        </p:tgtEl>
                                        <p:attrNameLst>
                                          <p:attrName>style.rotation</p:attrName>
                                        </p:attrNameLst>
                                      </p:cBhvr>
                                      <p:tavLst>
                                        <p:tav tm="0">
                                          <p:val>
                                            <p:fltVal val="90"/>
                                          </p:val>
                                        </p:tav>
                                        <p:tav tm="100000">
                                          <p:val>
                                            <p:fltVal val="0"/>
                                          </p:val>
                                        </p:tav>
                                      </p:tavLst>
                                    </p:anim>
                                    <p:animEffect transition="in" filter="fade">
                                      <p:cBhvr>
                                        <p:cTn id="54"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أهمية موقع المؤسسة</a:t>
            </a:r>
          </a:p>
        </p:txBody>
      </p:sp>
      <p:graphicFrame>
        <p:nvGraphicFramePr>
          <p:cNvPr id="2" name="Diagram 1"/>
          <p:cNvGraphicFramePr/>
          <p:nvPr>
            <p:extLst/>
          </p:nvPr>
        </p:nvGraphicFramePr>
        <p:xfrm>
          <a:off x="611560" y="1484784"/>
          <a:ext cx="7632848" cy="45365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41239859"/>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العوامل العامة لدى اختيار موقع للمؤسسة</a:t>
            </a:r>
          </a:p>
        </p:txBody>
      </p:sp>
      <p:sp>
        <p:nvSpPr>
          <p:cNvPr id="12" name="Freeform 11"/>
          <p:cNvSpPr/>
          <p:nvPr/>
        </p:nvSpPr>
        <p:spPr>
          <a:xfrm>
            <a:off x="1229246" y="2060848"/>
            <a:ext cx="6720408" cy="1310075"/>
          </a:xfrm>
          <a:custGeom>
            <a:avLst/>
            <a:gdLst>
              <a:gd name="connsiteX0" fmla="*/ 0 w 6720408"/>
              <a:gd name="connsiteY0" fmla="*/ 131008 h 1310075"/>
              <a:gd name="connsiteX1" fmla="*/ 131008 w 6720408"/>
              <a:gd name="connsiteY1" fmla="*/ 0 h 1310075"/>
              <a:gd name="connsiteX2" fmla="*/ 6589401 w 6720408"/>
              <a:gd name="connsiteY2" fmla="*/ 0 h 1310075"/>
              <a:gd name="connsiteX3" fmla="*/ 6720409 w 6720408"/>
              <a:gd name="connsiteY3" fmla="*/ 131008 h 1310075"/>
              <a:gd name="connsiteX4" fmla="*/ 6720408 w 6720408"/>
              <a:gd name="connsiteY4" fmla="*/ 1179068 h 1310075"/>
              <a:gd name="connsiteX5" fmla="*/ 6589400 w 6720408"/>
              <a:gd name="connsiteY5" fmla="*/ 1310076 h 1310075"/>
              <a:gd name="connsiteX6" fmla="*/ 131008 w 6720408"/>
              <a:gd name="connsiteY6" fmla="*/ 1310075 h 1310075"/>
              <a:gd name="connsiteX7" fmla="*/ 0 w 6720408"/>
              <a:gd name="connsiteY7" fmla="*/ 1179067 h 1310075"/>
              <a:gd name="connsiteX8" fmla="*/ 0 w 6720408"/>
              <a:gd name="connsiteY8" fmla="*/ 131008 h 131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0408" h="1310075">
                <a:moveTo>
                  <a:pt x="0" y="131008"/>
                </a:moveTo>
                <a:cubicBezTo>
                  <a:pt x="0" y="58654"/>
                  <a:pt x="58654" y="0"/>
                  <a:pt x="131008" y="0"/>
                </a:cubicBezTo>
                <a:lnTo>
                  <a:pt x="6589401" y="0"/>
                </a:lnTo>
                <a:cubicBezTo>
                  <a:pt x="6661755" y="0"/>
                  <a:pt x="6720409" y="58654"/>
                  <a:pt x="6720409" y="131008"/>
                </a:cubicBezTo>
                <a:cubicBezTo>
                  <a:pt x="6720409" y="480361"/>
                  <a:pt x="6720408" y="829715"/>
                  <a:pt x="6720408" y="1179068"/>
                </a:cubicBezTo>
                <a:cubicBezTo>
                  <a:pt x="6720408" y="1251422"/>
                  <a:pt x="6661754" y="1310076"/>
                  <a:pt x="6589400" y="1310076"/>
                </a:cubicBezTo>
                <a:lnTo>
                  <a:pt x="131008" y="1310075"/>
                </a:lnTo>
                <a:cubicBezTo>
                  <a:pt x="58654" y="1310075"/>
                  <a:pt x="0" y="1251421"/>
                  <a:pt x="0" y="1179067"/>
                </a:cubicBezTo>
                <a:lnTo>
                  <a:pt x="0" y="131008"/>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66529" tIns="91440" rIns="91441" bIns="91440" numCol="1" spcCol="1270" anchor="ctr" anchorCtr="0">
            <a:noAutofit/>
          </a:bodyPr>
          <a:lstStyle/>
          <a:p>
            <a:pPr lvl="0" algn="ctr" defTabSz="1066800" rtl="1">
              <a:lnSpc>
                <a:spcPct val="90000"/>
              </a:lnSpc>
              <a:spcBef>
                <a:spcPct val="0"/>
              </a:spcBef>
              <a:spcAft>
                <a:spcPct val="35000"/>
              </a:spcAft>
            </a:pPr>
            <a:r>
              <a:rPr lang="ar-EG" sz="2400" kern="1200" dirty="0" smtClean="0"/>
              <a:t>لدى أختيار الموقع المحلى الذى سيتم إطلاق مؤسسة صغيرة فية ينبغى النظر فى القاعدة الاقتصادية الخاصة به.</a:t>
            </a:r>
            <a:endParaRPr lang="ar-EG" sz="2400" kern="1200" dirty="0"/>
          </a:p>
        </p:txBody>
      </p:sp>
      <p:sp>
        <p:nvSpPr>
          <p:cNvPr id="13" name="Rounded Rectangle 12"/>
          <p:cNvSpPr/>
          <p:nvPr/>
        </p:nvSpPr>
        <p:spPr>
          <a:xfrm>
            <a:off x="1360253" y="2191855"/>
            <a:ext cx="1344081" cy="1048060"/>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4" name="Freeform 13"/>
          <p:cNvSpPr/>
          <p:nvPr/>
        </p:nvSpPr>
        <p:spPr>
          <a:xfrm>
            <a:off x="1229246" y="3501930"/>
            <a:ext cx="6720408" cy="1310075"/>
          </a:xfrm>
          <a:custGeom>
            <a:avLst/>
            <a:gdLst>
              <a:gd name="connsiteX0" fmla="*/ 0 w 6720408"/>
              <a:gd name="connsiteY0" fmla="*/ 131008 h 1310075"/>
              <a:gd name="connsiteX1" fmla="*/ 131008 w 6720408"/>
              <a:gd name="connsiteY1" fmla="*/ 0 h 1310075"/>
              <a:gd name="connsiteX2" fmla="*/ 6589401 w 6720408"/>
              <a:gd name="connsiteY2" fmla="*/ 0 h 1310075"/>
              <a:gd name="connsiteX3" fmla="*/ 6720409 w 6720408"/>
              <a:gd name="connsiteY3" fmla="*/ 131008 h 1310075"/>
              <a:gd name="connsiteX4" fmla="*/ 6720408 w 6720408"/>
              <a:gd name="connsiteY4" fmla="*/ 1179068 h 1310075"/>
              <a:gd name="connsiteX5" fmla="*/ 6589400 w 6720408"/>
              <a:gd name="connsiteY5" fmla="*/ 1310076 h 1310075"/>
              <a:gd name="connsiteX6" fmla="*/ 131008 w 6720408"/>
              <a:gd name="connsiteY6" fmla="*/ 1310075 h 1310075"/>
              <a:gd name="connsiteX7" fmla="*/ 0 w 6720408"/>
              <a:gd name="connsiteY7" fmla="*/ 1179067 h 1310075"/>
              <a:gd name="connsiteX8" fmla="*/ 0 w 6720408"/>
              <a:gd name="connsiteY8" fmla="*/ 131008 h 131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0408" h="1310075">
                <a:moveTo>
                  <a:pt x="0" y="131008"/>
                </a:moveTo>
                <a:cubicBezTo>
                  <a:pt x="0" y="58654"/>
                  <a:pt x="58654" y="0"/>
                  <a:pt x="131008" y="0"/>
                </a:cubicBezTo>
                <a:lnTo>
                  <a:pt x="6589401" y="0"/>
                </a:lnTo>
                <a:cubicBezTo>
                  <a:pt x="6661755" y="0"/>
                  <a:pt x="6720409" y="58654"/>
                  <a:pt x="6720409" y="131008"/>
                </a:cubicBezTo>
                <a:cubicBezTo>
                  <a:pt x="6720409" y="480361"/>
                  <a:pt x="6720408" y="829715"/>
                  <a:pt x="6720408" y="1179068"/>
                </a:cubicBezTo>
                <a:cubicBezTo>
                  <a:pt x="6720408" y="1251422"/>
                  <a:pt x="6661754" y="1310076"/>
                  <a:pt x="6589400" y="1310076"/>
                </a:cubicBezTo>
                <a:lnTo>
                  <a:pt x="131008" y="1310075"/>
                </a:lnTo>
                <a:cubicBezTo>
                  <a:pt x="58654" y="1310075"/>
                  <a:pt x="0" y="1251421"/>
                  <a:pt x="0" y="1179067"/>
                </a:cubicBezTo>
                <a:lnTo>
                  <a:pt x="0" y="131008"/>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66529" tIns="91440" rIns="91441" bIns="91440" numCol="1" spcCol="1270" anchor="ctr" anchorCtr="0">
            <a:noAutofit/>
          </a:bodyPr>
          <a:lstStyle/>
          <a:p>
            <a:pPr lvl="0" algn="ctr" defTabSz="1066800" rtl="1">
              <a:lnSpc>
                <a:spcPct val="90000"/>
              </a:lnSpc>
              <a:spcBef>
                <a:spcPct val="0"/>
              </a:spcBef>
              <a:spcAft>
                <a:spcPct val="35000"/>
              </a:spcAft>
            </a:pPr>
            <a:r>
              <a:rPr lang="ar-EG" sz="2400" kern="1200" dirty="0" smtClean="0"/>
              <a:t>يحدد دخل سكان منطقة معينة مدى الطلب على السلع والخدمات لذلك يتعين على الرياديين جمع المعلومات عن مستوى الدخل فى المنظمة التى اختاروها. </a:t>
            </a:r>
            <a:endParaRPr lang="ar-EG" sz="2400" kern="1200" dirty="0"/>
          </a:p>
        </p:txBody>
      </p:sp>
      <p:sp>
        <p:nvSpPr>
          <p:cNvPr id="15" name="Rounded Rectangle 14"/>
          <p:cNvSpPr/>
          <p:nvPr/>
        </p:nvSpPr>
        <p:spPr>
          <a:xfrm>
            <a:off x="1360253" y="3632938"/>
            <a:ext cx="1344081" cy="1048060"/>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6" name="Freeform 15"/>
          <p:cNvSpPr/>
          <p:nvPr/>
        </p:nvSpPr>
        <p:spPr>
          <a:xfrm>
            <a:off x="1229246" y="4943013"/>
            <a:ext cx="6720408" cy="1310075"/>
          </a:xfrm>
          <a:custGeom>
            <a:avLst/>
            <a:gdLst>
              <a:gd name="connsiteX0" fmla="*/ 0 w 6720408"/>
              <a:gd name="connsiteY0" fmla="*/ 131008 h 1310075"/>
              <a:gd name="connsiteX1" fmla="*/ 131008 w 6720408"/>
              <a:gd name="connsiteY1" fmla="*/ 0 h 1310075"/>
              <a:gd name="connsiteX2" fmla="*/ 6589401 w 6720408"/>
              <a:gd name="connsiteY2" fmla="*/ 0 h 1310075"/>
              <a:gd name="connsiteX3" fmla="*/ 6720409 w 6720408"/>
              <a:gd name="connsiteY3" fmla="*/ 131008 h 1310075"/>
              <a:gd name="connsiteX4" fmla="*/ 6720408 w 6720408"/>
              <a:gd name="connsiteY4" fmla="*/ 1179068 h 1310075"/>
              <a:gd name="connsiteX5" fmla="*/ 6589400 w 6720408"/>
              <a:gd name="connsiteY5" fmla="*/ 1310076 h 1310075"/>
              <a:gd name="connsiteX6" fmla="*/ 131008 w 6720408"/>
              <a:gd name="connsiteY6" fmla="*/ 1310075 h 1310075"/>
              <a:gd name="connsiteX7" fmla="*/ 0 w 6720408"/>
              <a:gd name="connsiteY7" fmla="*/ 1179067 h 1310075"/>
              <a:gd name="connsiteX8" fmla="*/ 0 w 6720408"/>
              <a:gd name="connsiteY8" fmla="*/ 131008 h 131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0408" h="1310075">
                <a:moveTo>
                  <a:pt x="0" y="131008"/>
                </a:moveTo>
                <a:cubicBezTo>
                  <a:pt x="0" y="58654"/>
                  <a:pt x="58654" y="0"/>
                  <a:pt x="131008" y="0"/>
                </a:cubicBezTo>
                <a:lnTo>
                  <a:pt x="6589401" y="0"/>
                </a:lnTo>
                <a:cubicBezTo>
                  <a:pt x="6661755" y="0"/>
                  <a:pt x="6720409" y="58654"/>
                  <a:pt x="6720409" y="131008"/>
                </a:cubicBezTo>
                <a:cubicBezTo>
                  <a:pt x="6720409" y="480361"/>
                  <a:pt x="6720408" y="829715"/>
                  <a:pt x="6720408" y="1179068"/>
                </a:cubicBezTo>
                <a:cubicBezTo>
                  <a:pt x="6720408" y="1251422"/>
                  <a:pt x="6661754" y="1310076"/>
                  <a:pt x="6589400" y="1310076"/>
                </a:cubicBezTo>
                <a:lnTo>
                  <a:pt x="131008" y="1310075"/>
                </a:lnTo>
                <a:cubicBezTo>
                  <a:pt x="58654" y="1310075"/>
                  <a:pt x="0" y="1251421"/>
                  <a:pt x="0" y="1179067"/>
                </a:cubicBezTo>
                <a:lnTo>
                  <a:pt x="0" y="131008"/>
                </a:lnTo>
                <a:close/>
              </a:path>
            </a:pathLst>
          </a:cu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66529" tIns="91440" rIns="91441" bIns="91440" numCol="1" spcCol="1270" anchor="ctr" anchorCtr="0">
            <a:noAutofit/>
          </a:bodyPr>
          <a:lstStyle/>
          <a:p>
            <a:pPr lvl="0" algn="ctr" defTabSz="1066800" rtl="1">
              <a:lnSpc>
                <a:spcPct val="90000"/>
              </a:lnSpc>
              <a:spcBef>
                <a:spcPct val="0"/>
              </a:spcBef>
              <a:spcAft>
                <a:spcPct val="35000"/>
              </a:spcAft>
            </a:pPr>
            <a:r>
              <a:rPr lang="ar-EG" sz="2400" kern="1200" dirty="0" smtClean="0"/>
              <a:t>قد تتضمن العوامل الاقتصادية الأخرى الطرق العامة الجيدة. </a:t>
            </a:r>
            <a:endParaRPr lang="ar-EG" sz="2400" kern="1200" dirty="0"/>
          </a:p>
        </p:txBody>
      </p:sp>
      <p:sp>
        <p:nvSpPr>
          <p:cNvPr id="17" name="Rounded Rectangle 16"/>
          <p:cNvSpPr/>
          <p:nvPr/>
        </p:nvSpPr>
        <p:spPr>
          <a:xfrm>
            <a:off x="1360253" y="5074020"/>
            <a:ext cx="1344081" cy="1048060"/>
          </a:xfrm>
          <a:prstGeom prst="roundRect">
            <a:avLst>
              <a:gd name="adj" fmla="val 10000"/>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Cube 4"/>
          <p:cNvSpPr/>
          <p:nvPr/>
        </p:nvSpPr>
        <p:spPr bwMode="auto">
          <a:xfrm>
            <a:off x="5364088" y="1268760"/>
            <a:ext cx="2880320" cy="648072"/>
          </a:xfrm>
          <a:prstGeom prst="cube">
            <a:avLst/>
          </a:prstGeom>
          <a:solidFill>
            <a:srgbClr val="FF9797"/>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lnSpc>
                <a:spcPct val="107000"/>
              </a:lnSpc>
              <a:spcAft>
                <a:spcPts val="800"/>
              </a:spcAft>
            </a:pPr>
            <a:r>
              <a:rPr lang="ar-EG" sz="2400" b="1" dirty="0">
                <a:solidFill>
                  <a:schemeClr val="bg1"/>
                </a:solidFill>
                <a:latin typeface="Calibri" panose="020F0502020204030204" pitchFamily="34" charset="0"/>
                <a:ea typeface="Calibri" panose="020F0502020204030204" pitchFamily="34" charset="0"/>
                <a:cs typeface="Simplified Arabic" panose="02020603050405020304" pitchFamily="18" charset="-78"/>
              </a:rPr>
              <a:t>الاقتصاد (داخل السكان )</a:t>
            </a:r>
            <a:endParaRPr lang="en-US" sz="2400" dirty="0">
              <a:solidFill>
                <a:schemeClr val="bg1"/>
              </a:solidFill>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131724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fltVal val="0"/>
                                          </p:val>
                                        </p:tav>
                                        <p:tav tm="100000">
                                          <p:val>
                                            <p:strVal val="#ppt_w"/>
                                          </p:val>
                                        </p:tav>
                                      </p:tavLst>
                                    </p:anim>
                                    <p:anim calcmode="lin" valueType="num">
                                      <p:cBhvr>
                                        <p:cTn id="13" dur="1000" fill="hold"/>
                                        <p:tgtEl>
                                          <p:spTgt spid="12"/>
                                        </p:tgtEl>
                                        <p:attrNameLst>
                                          <p:attrName>ppt_h</p:attrName>
                                        </p:attrNameLst>
                                      </p:cBhvr>
                                      <p:tavLst>
                                        <p:tav tm="0">
                                          <p:val>
                                            <p:fltVal val="0"/>
                                          </p:val>
                                        </p:tav>
                                        <p:tav tm="100000">
                                          <p:val>
                                            <p:strVal val="#ppt_h"/>
                                          </p:val>
                                        </p:tav>
                                      </p:tavLst>
                                    </p:anim>
                                    <p:anim calcmode="lin" valueType="num">
                                      <p:cBhvr>
                                        <p:cTn id="14" dur="1000" fill="hold"/>
                                        <p:tgtEl>
                                          <p:spTgt spid="12"/>
                                        </p:tgtEl>
                                        <p:attrNameLst>
                                          <p:attrName>style.rotation</p:attrName>
                                        </p:attrNameLst>
                                      </p:cBhvr>
                                      <p:tavLst>
                                        <p:tav tm="0">
                                          <p:val>
                                            <p:fltVal val="90"/>
                                          </p:val>
                                        </p:tav>
                                        <p:tav tm="100000">
                                          <p:val>
                                            <p:fltVal val="0"/>
                                          </p:val>
                                        </p:tav>
                                      </p:tavLst>
                                    </p:anim>
                                    <p:animEffect transition="in" filter="fade">
                                      <p:cBhvr>
                                        <p:cTn id="15" dur="1000"/>
                                        <p:tgtEl>
                                          <p:spTgt spid="12"/>
                                        </p:tgtEl>
                                      </p:cBhvr>
                                    </p:animEffect>
                                  </p:childTnLst>
                                </p:cTn>
                              </p:par>
                              <p:par>
                                <p:cTn id="16" presetID="31" presetClass="entr" presetSubtype="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p:cTn id="18" dur="1000" fill="hold"/>
                                        <p:tgtEl>
                                          <p:spTgt spid="13"/>
                                        </p:tgtEl>
                                        <p:attrNameLst>
                                          <p:attrName>ppt_w</p:attrName>
                                        </p:attrNameLst>
                                      </p:cBhvr>
                                      <p:tavLst>
                                        <p:tav tm="0">
                                          <p:val>
                                            <p:fltVal val="0"/>
                                          </p:val>
                                        </p:tav>
                                        <p:tav tm="100000">
                                          <p:val>
                                            <p:strVal val="#ppt_w"/>
                                          </p:val>
                                        </p:tav>
                                      </p:tavLst>
                                    </p:anim>
                                    <p:anim calcmode="lin" valueType="num">
                                      <p:cBhvr>
                                        <p:cTn id="19" dur="1000" fill="hold"/>
                                        <p:tgtEl>
                                          <p:spTgt spid="13"/>
                                        </p:tgtEl>
                                        <p:attrNameLst>
                                          <p:attrName>ppt_h</p:attrName>
                                        </p:attrNameLst>
                                      </p:cBhvr>
                                      <p:tavLst>
                                        <p:tav tm="0">
                                          <p:val>
                                            <p:fltVal val="0"/>
                                          </p:val>
                                        </p:tav>
                                        <p:tav tm="100000">
                                          <p:val>
                                            <p:strVal val="#ppt_h"/>
                                          </p:val>
                                        </p:tav>
                                      </p:tavLst>
                                    </p:anim>
                                    <p:anim calcmode="lin" valueType="num">
                                      <p:cBhvr>
                                        <p:cTn id="20" dur="1000" fill="hold"/>
                                        <p:tgtEl>
                                          <p:spTgt spid="13"/>
                                        </p:tgtEl>
                                        <p:attrNameLst>
                                          <p:attrName>style.rotation</p:attrName>
                                        </p:attrNameLst>
                                      </p:cBhvr>
                                      <p:tavLst>
                                        <p:tav tm="0">
                                          <p:val>
                                            <p:fltVal val="90"/>
                                          </p:val>
                                        </p:tav>
                                        <p:tav tm="100000">
                                          <p:val>
                                            <p:fltVal val="0"/>
                                          </p:val>
                                        </p:tav>
                                      </p:tavLst>
                                    </p:anim>
                                    <p:animEffect transition="in" filter="fade">
                                      <p:cBhvr>
                                        <p:cTn id="21" dur="10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1000" fill="hold"/>
                                        <p:tgtEl>
                                          <p:spTgt spid="14"/>
                                        </p:tgtEl>
                                        <p:attrNameLst>
                                          <p:attrName>ppt_w</p:attrName>
                                        </p:attrNameLst>
                                      </p:cBhvr>
                                      <p:tavLst>
                                        <p:tav tm="0">
                                          <p:val>
                                            <p:fltVal val="0"/>
                                          </p:val>
                                        </p:tav>
                                        <p:tav tm="100000">
                                          <p:val>
                                            <p:strVal val="#ppt_w"/>
                                          </p:val>
                                        </p:tav>
                                      </p:tavLst>
                                    </p:anim>
                                    <p:anim calcmode="lin" valueType="num">
                                      <p:cBhvr>
                                        <p:cTn id="27" dur="1000" fill="hold"/>
                                        <p:tgtEl>
                                          <p:spTgt spid="14"/>
                                        </p:tgtEl>
                                        <p:attrNameLst>
                                          <p:attrName>ppt_h</p:attrName>
                                        </p:attrNameLst>
                                      </p:cBhvr>
                                      <p:tavLst>
                                        <p:tav tm="0">
                                          <p:val>
                                            <p:fltVal val="0"/>
                                          </p:val>
                                        </p:tav>
                                        <p:tav tm="100000">
                                          <p:val>
                                            <p:strVal val="#ppt_h"/>
                                          </p:val>
                                        </p:tav>
                                      </p:tavLst>
                                    </p:anim>
                                    <p:anim calcmode="lin" valueType="num">
                                      <p:cBhvr>
                                        <p:cTn id="28" dur="1000" fill="hold"/>
                                        <p:tgtEl>
                                          <p:spTgt spid="14"/>
                                        </p:tgtEl>
                                        <p:attrNameLst>
                                          <p:attrName>style.rotation</p:attrName>
                                        </p:attrNameLst>
                                      </p:cBhvr>
                                      <p:tavLst>
                                        <p:tav tm="0">
                                          <p:val>
                                            <p:fltVal val="90"/>
                                          </p:val>
                                        </p:tav>
                                        <p:tav tm="100000">
                                          <p:val>
                                            <p:fltVal val="0"/>
                                          </p:val>
                                        </p:tav>
                                      </p:tavLst>
                                    </p:anim>
                                    <p:animEffect transition="in" filter="fade">
                                      <p:cBhvr>
                                        <p:cTn id="29" dur="1000"/>
                                        <p:tgtEl>
                                          <p:spTgt spid="14"/>
                                        </p:tgtEl>
                                      </p:cBhvr>
                                    </p:animEffect>
                                  </p:childTnLst>
                                </p:cTn>
                              </p:par>
                              <p:par>
                                <p:cTn id="30" presetID="31"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1000" fill="hold"/>
                                        <p:tgtEl>
                                          <p:spTgt spid="15"/>
                                        </p:tgtEl>
                                        <p:attrNameLst>
                                          <p:attrName>ppt_w</p:attrName>
                                        </p:attrNameLst>
                                      </p:cBhvr>
                                      <p:tavLst>
                                        <p:tav tm="0">
                                          <p:val>
                                            <p:fltVal val="0"/>
                                          </p:val>
                                        </p:tav>
                                        <p:tav tm="100000">
                                          <p:val>
                                            <p:strVal val="#ppt_w"/>
                                          </p:val>
                                        </p:tav>
                                      </p:tavLst>
                                    </p:anim>
                                    <p:anim calcmode="lin" valueType="num">
                                      <p:cBhvr>
                                        <p:cTn id="33" dur="1000" fill="hold"/>
                                        <p:tgtEl>
                                          <p:spTgt spid="15"/>
                                        </p:tgtEl>
                                        <p:attrNameLst>
                                          <p:attrName>ppt_h</p:attrName>
                                        </p:attrNameLst>
                                      </p:cBhvr>
                                      <p:tavLst>
                                        <p:tav tm="0">
                                          <p:val>
                                            <p:fltVal val="0"/>
                                          </p:val>
                                        </p:tav>
                                        <p:tav tm="100000">
                                          <p:val>
                                            <p:strVal val="#ppt_h"/>
                                          </p:val>
                                        </p:tav>
                                      </p:tavLst>
                                    </p:anim>
                                    <p:anim calcmode="lin" valueType="num">
                                      <p:cBhvr>
                                        <p:cTn id="34" dur="1000" fill="hold"/>
                                        <p:tgtEl>
                                          <p:spTgt spid="15"/>
                                        </p:tgtEl>
                                        <p:attrNameLst>
                                          <p:attrName>style.rotation</p:attrName>
                                        </p:attrNameLst>
                                      </p:cBhvr>
                                      <p:tavLst>
                                        <p:tav tm="0">
                                          <p:val>
                                            <p:fltVal val="90"/>
                                          </p:val>
                                        </p:tav>
                                        <p:tav tm="100000">
                                          <p:val>
                                            <p:fltVal val="0"/>
                                          </p:val>
                                        </p:tav>
                                      </p:tavLst>
                                    </p:anim>
                                    <p:animEffect transition="in" filter="fade">
                                      <p:cBhvr>
                                        <p:cTn id="35" dur="1000"/>
                                        <p:tgtEl>
                                          <p:spTgt spid="15"/>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grpId="0" nodeType="clickEffect">
                                  <p:stCondLst>
                                    <p:cond delay="0"/>
                                  </p:stCondLst>
                                  <p:childTnLst>
                                    <p:set>
                                      <p:cBhvr>
                                        <p:cTn id="39" dur="1" fill="hold">
                                          <p:stCondLst>
                                            <p:cond delay="0"/>
                                          </p:stCondLst>
                                        </p:cTn>
                                        <p:tgtEl>
                                          <p:spTgt spid="16"/>
                                        </p:tgtEl>
                                        <p:attrNameLst>
                                          <p:attrName>style.visibility</p:attrName>
                                        </p:attrNameLst>
                                      </p:cBhvr>
                                      <p:to>
                                        <p:strVal val="visible"/>
                                      </p:to>
                                    </p:set>
                                    <p:anim calcmode="lin" valueType="num">
                                      <p:cBhvr>
                                        <p:cTn id="40" dur="1000" fill="hold"/>
                                        <p:tgtEl>
                                          <p:spTgt spid="16"/>
                                        </p:tgtEl>
                                        <p:attrNameLst>
                                          <p:attrName>ppt_w</p:attrName>
                                        </p:attrNameLst>
                                      </p:cBhvr>
                                      <p:tavLst>
                                        <p:tav tm="0">
                                          <p:val>
                                            <p:fltVal val="0"/>
                                          </p:val>
                                        </p:tav>
                                        <p:tav tm="100000">
                                          <p:val>
                                            <p:strVal val="#ppt_w"/>
                                          </p:val>
                                        </p:tav>
                                      </p:tavLst>
                                    </p:anim>
                                    <p:anim calcmode="lin" valueType="num">
                                      <p:cBhvr>
                                        <p:cTn id="41" dur="1000" fill="hold"/>
                                        <p:tgtEl>
                                          <p:spTgt spid="16"/>
                                        </p:tgtEl>
                                        <p:attrNameLst>
                                          <p:attrName>ppt_h</p:attrName>
                                        </p:attrNameLst>
                                      </p:cBhvr>
                                      <p:tavLst>
                                        <p:tav tm="0">
                                          <p:val>
                                            <p:fltVal val="0"/>
                                          </p:val>
                                        </p:tav>
                                        <p:tav tm="100000">
                                          <p:val>
                                            <p:strVal val="#ppt_h"/>
                                          </p:val>
                                        </p:tav>
                                      </p:tavLst>
                                    </p:anim>
                                    <p:anim calcmode="lin" valueType="num">
                                      <p:cBhvr>
                                        <p:cTn id="42" dur="1000" fill="hold"/>
                                        <p:tgtEl>
                                          <p:spTgt spid="16"/>
                                        </p:tgtEl>
                                        <p:attrNameLst>
                                          <p:attrName>style.rotation</p:attrName>
                                        </p:attrNameLst>
                                      </p:cBhvr>
                                      <p:tavLst>
                                        <p:tav tm="0">
                                          <p:val>
                                            <p:fltVal val="90"/>
                                          </p:val>
                                        </p:tav>
                                        <p:tav tm="100000">
                                          <p:val>
                                            <p:fltVal val="0"/>
                                          </p:val>
                                        </p:tav>
                                      </p:tavLst>
                                    </p:anim>
                                    <p:animEffect transition="in" filter="fade">
                                      <p:cBhvr>
                                        <p:cTn id="43" dur="1000"/>
                                        <p:tgtEl>
                                          <p:spTgt spid="16"/>
                                        </p:tgtEl>
                                      </p:cBhvr>
                                    </p:animEffect>
                                  </p:childTnLst>
                                </p:cTn>
                              </p:par>
                              <p:par>
                                <p:cTn id="44" presetID="31" presetClass="entr" presetSubtype="0"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1000" fill="hold"/>
                                        <p:tgtEl>
                                          <p:spTgt spid="17"/>
                                        </p:tgtEl>
                                        <p:attrNameLst>
                                          <p:attrName>ppt_w</p:attrName>
                                        </p:attrNameLst>
                                      </p:cBhvr>
                                      <p:tavLst>
                                        <p:tav tm="0">
                                          <p:val>
                                            <p:fltVal val="0"/>
                                          </p:val>
                                        </p:tav>
                                        <p:tav tm="100000">
                                          <p:val>
                                            <p:strVal val="#ppt_w"/>
                                          </p:val>
                                        </p:tav>
                                      </p:tavLst>
                                    </p:anim>
                                    <p:anim calcmode="lin" valueType="num">
                                      <p:cBhvr>
                                        <p:cTn id="47" dur="1000" fill="hold"/>
                                        <p:tgtEl>
                                          <p:spTgt spid="17"/>
                                        </p:tgtEl>
                                        <p:attrNameLst>
                                          <p:attrName>ppt_h</p:attrName>
                                        </p:attrNameLst>
                                      </p:cBhvr>
                                      <p:tavLst>
                                        <p:tav tm="0">
                                          <p:val>
                                            <p:fltVal val="0"/>
                                          </p:val>
                                        </p:tav>
                                        <p:tav tm="100000">
                                          <p:val>
                                            <p:strVal val="#ppt_h"/>
                                          </p:val>
                                        </p:tav>
                                      </p:tavLst>
                                    </p:anim>
                                    <p:anim calcmode="lin" valueType="num">
                                      <p:cBhvr>
                                        <p:cTn id="48" dur="1000" fill="hold"/>
                                        <p:tgtEl>
                                          <p:spTgt spid="17"/>
                                        </p:tgtEl>
                                        <p:attrNameLst>
                                          <p:attrName>style.rotation</p:attrName>
                                        </p:attrNameLst>
                                      </p:cBhvr>
                                      <p:tavLst>
                                        <p:tav tm="0">
                                          <p:val>
                                            <p:fltVal val="90"/>
                                          </p:val>
                                        </p:tav>
                                        <p:tav tm="100000">
                                          <p:val>
                                            <p:fltVal val="0"/>
                                          </p:val>
                                        </p:tav>
                                      </p:tavLst>
                                    </p:anim>
                                    <p:animEffect transition="in" filter="fade">
                                      <p:cBhvr>
                                        <p:cTn id="49"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6" grpId="0" animBg="1"/>
      <p:bldP spid="5"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3217731" y="2622979"/>
            <a:ext cx="4872781" cy="2203881"/>
          </a:xfrm>
          <a:custGeom>
            <a:avLst/>
            <a:gdLst>
              <a:gd name="connsiteX0" fmla="*/ 0 w 4872781"/>
              <a:gd name="connsiteY0" fmla="*/ 0 h 2203881"/>
              <a:gd name="connsiteX1" fmla="*/ 4872781 w 4872781"/>
              <a:gd name="connsiteY1" fmla="*/ 0 h 2203881"/>
              <a:gd name="connsiteX2" fmla="*/ 4872781 w 4872781"/>
              <a:gd name="connsiteY2" fmla="*/ 2203881 h 2203881"/>
              <a:gd name="connsiteX3" fmla="*/ 0 w 4872781"/>
              <a:gd name="connsiteY3" fmla="*/ 2203881 h 2203881"/>
              <a:gd name="connsiteX4" fmla="*/ 0 w 4872781"/>
              <a:gd name="connsiteY4" fmla="*/ 0 h 2203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2781" h="2203881">
                <a:moveTo>
                  <a:pt x="0" y="0"/>
                </a:moveTo>
                <a:lnTo>
                  <a:pt x="4872781" y="0"/>
                </a:lnTo>
                <a:lnTo>
                  <a:pt x="4872781" y="2203881"/>
                </a:lnTo>
                <a:lnTo>
                  <a:pt x="0" y="2203881"/>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t>يتعين على الرياديين أن يحددوا مجموعات الأشخاص التى سيتألف منها زبائنهم0  </a:t>
            </a:r>
            <a:endParaRPr lang="ar-EG" sz="2400" kern="1200" dirty="0"/>
          </a:p>
        </p:txBody>
      </p:sp>
      <p:sp>
        <p:nvSpPr>
          <p:cNvPr id="6" name="Rectangle 5"/>
          <p:cNvSpPr/>
          <p:nvPr/>
        </p:nvSpPr>
        <p:spPr>
          <a:xfrm>
            <a:off x="817705" y="2622979"/>
            <a:ext cx="2181842" cy="2203881"/>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 name="Cube 4"/>
          <p:cNvSpPr/>
          <p:nvPr/>
        </p:nvSpPr>
        <p:spPr bwMode="auto">
          <a:xfrm>
            <a:off x="5220072" y="1196752"/>
            <a:ext cx="2880320" cy="648072"/>
          </a:xfrm>
          <a:prstGeom prst="cube">
            <a:avLst/>
          </a:prstGeom>
          <a:solidFill>
            <a:srgbClr val="FF9797"/>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lnSpc>
                <a:spcPct val="107000"/>
              </a:lnSpc>
              <a:spcAft>
                <a:spcPts val="800"/>
              </a:spcAft>
            </a:pPr>
            <a:r>
              <a:rPr lang="ar-EG" sz="2400" b="1" dirty="0">
                <a:solidFill>
                  <a:schemeClr val="bg1"/>
                </a:solidFill>
                <a:latin typeface="Calibri" panose="020F0502020204030204" pitchFamily="34" charset="0"/>
                <a:ea typeface="Calibri" panose="020F0502020204030204" pitchFamily="34" charset="0"/>
                <a:cs typeface="Simplified Arabic" panose="02020603050405020304" pitchFamily="18" charset="-78"/>
              </a:rPr>
              <a:t>السكان ( الزبائن )</a:t>
            </a:r>
            <a:endParaRPr lang="en-US" sz="2400" dirty="0">
              <a:solidFill>
                <a:schemeClr val="bg1"/>
              </a:solidFill>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04737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Freeform 3"/>
          <p:cNvSpPr/>
          <p:nvPr/>
        </p:nvSpPr>
        <p:spPr>
          <a:xfrm>
            <a:off x="2457871" y="1414205"/>
            <a:ext cx="4421186" cy="914595"/>
          </a:xfrm>
          <a:custGeom>
            <a:avLst/>
            <a:gdLst>
              <a:gd name="connsiteX0" fmla="*/ 0 w 4421186"/>
              <a:gd name="connsiteY0" fmla="*/ 0 h 914593"/>
              <a:gd name="connsiteX1" fmla="*/ 3963890 w 4421186"/>
              <a:gd name="connsiteY1" fmla="*/ 0 h 914593"/>
              <a:gd name="connsiteX2" fmla="*/ 4421186 w 4421186"/>
              <a:gd name="connsiteY2" fmla="*/ 457297 h 914593"/>
              <a:gd name="connsiteX3" fmla="*/ 3963890 w 4421186"/>
              <a:gd name="connsiteY3" fmla="*/ 914593 h 914593"/>
              <a:gd name="connsiteX4" fmla="*/ 0 w 4421186"/>
              <a:gd name="connsiteY4" fmla="*/ 914593 h 914593"/>
              <a:gd name="connsiteX5" fmla="*/ 0 w 4421186"/>
              <a:gd name="connsiteY5" fmla="*/ 0 h 9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1186" h="914593">
                <a:moveTo>
                  <a:pt x="4421186" y="914592"/>
                </a:moveTo>
                <a:lnTo>
                  <a:pt x="457296" y="914592"/>
                </a:lnTo>
                <a:lnTo>
                  <a:pt x="0" y="457296"/>
                </a:lnTo>
                <a:lnTo>
                  <a:pt x="457296" y="1"/>
                </a:lnTo>
                <a:lnTo>
                  <a:pt x="4421186" y="1"/>
                </a:lnTo>
                <a:lnTo>
                  <a:pt x="4421186" y="914592"/>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31958" tIns="99061" rIns="184912" bIns="99061" numCol="1" spcCol="1270" anchor="ctr" anchorCtr="0">
            <a:noAutofit/>
          </a:bodyPr>
          <a:lstStyle/>
          <a:p>
            <a:pPr lvl="0" algn="ctr" defTabSz="1155700" rtl="1">
              <a:lnSpc>
                <a:spcPct val="90000"/>
              </a:lnSpc>
              <a:spcBef>
                <a:spcPct val="0"/>
              </a:spcBef>
              <a:spcAft>
                <a:spcPct val="35000"/>
              </a:spcAft>
            </a:pPr>
            <a:r>
              <a:rPr lang="ar-EG" sz="2600" kern="1200" dirty="0" smtClean="0"/>
              <a:t>حدد مصادر تمويل المشروع.</a:t>
            </a:r>
            <a:endParaRPr lang="ar-EG" sz="2600" kern="1200" dirty="0"/>
          </a:p>
        </p:txBody>
      </p:sp>
      <p:sp>
        <p:nvSpPr>
          <p:cNvPr id="5" name="Oval 4"/>
          <p:cNvSpPr/>
          <p:nvPr/>
        </p:nvSpPr>
        <p:spPr>
          <a:xfrm>
            <a:off x="2000574" y="1414206"/>
            <a:ext cx="914593" cy="914593"/>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457871" y="2601811"/>
            <a:ext cx="4421186" cy="914594"/>
          </a:xfrm>
          <a:custGeom>
            <a:avLst/>
            <a:gdLst>
              <a:gd name="connsiteX0" fmla="*/ 0 w 4421186"/>
              <a:gd name="connsiteY0" fmla="*/ 0 h 914593"/>
              <a:gd name="connsiteX1" fmla="*/ 3963890 w 4421186"/>
              <a:gd name="connsiteY1" fmla="*/ 0 h 914593"/>
              <a:gd name="connsiteX2" fmla="*/ 4421186 w 4421186"/>
              <a:gd name="connsiteY2" fmla="*/ 457297 h 914593"/>
              <a:gd name="connsiteX3" fmla="*/ 3963890 w 4421186"/>
              <a:gd name="connsiteY3" fmla="*/ 914593 h 914593"/>
              <a:gd name="connsiteX4" fmla="*/ 0 w 4421186"/>
              <a:gd name="connsiteY4" fmla="*/ 914593 h 914593"/>
              <a:gd name="connsiteX5" fmla="*/ 0 w 4421186"/>
              <a:gd name="connsiteY5" fmla="*/ 0 h 9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1186" h="914593">
                <a:moveTo>
                  <a:pt x="4421186" y="914592"/>
                </a:moveTo>
                <a:lnTo>
                  <a:pt x="457296" y="914592"/>
                </a:lnTo>
                <a:lnTo>
                  <a:pt x="0" y="457296"/>
                </a:lnTo>
                <a:lnTo>
                  <a:pt x="457296" y="1"/>
                </a:lnTo>
                <a:lnTo>
                  <a:pt x="4421186" y="1"/>
                </a:lnTo>
                <a:lnTo>
                  <a:pt x="4421186" y="914592"/>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31958" tIns="99061" rIns="184912" bIns="99060" numCol="1" spcCol="1270" anchor="ctr" anchorCtr="0">
            <a:noAutofit/>
          </a:bodyPr>
          <a:lstStyle/>
          <a:p>
            <a:pPr lvl="0" algn="ctr" defTabSz="1155700" rtl="1">
              <a:lnSpc>
                <a:spcPct val="90000"/>
              </a:lnSpc>
              <a:spcBef>
                <a:spcPct val="0"/>
              </a:spcBef>
              <a:spcAft>
                <a:spcPct val="35000"/>
              </a:spcAft>
            </a:pPr>
            <a:r>
              <a:rPr lang="ar-EG" sz="2600" kern="1200" dirty="0" smtClean="0"/>
              <a:t>قم بإعداد دراسة الجدوى التفصيلية.</a:t>
            </a:r>
            <a:endParaRPr lang="ar-EG" sz="2600" kern="1200" dirty="0"/>
          </a:p>
        </p:txBody>
      </p:sp>
      <p:sp>
        <p:nvSpPr>
          <p:cNvPr id="7" name="Oval 6"/>
          <p:cNvSpPr/>
          <p:nvPr/>
        </p:nvSpPr>
        <p:spPr>
          <a:xfrm>
            <a:off x="2000574" y="2601812"/>
            <a:ext cx="914593" cy="914593"/>
          </a:xfrm>
          <a:prstGeom prst="ellipse">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457871" y="3789417"/>
            <a:ext cx="4421186" cy="914594"/>
          </a:xfrm>
          <a:custGeom>
            <a:avLst/>
            <a:gdLst>
              <a:gd name="connsiteX0" fmla="*/ 0 w 4421186"/>
              <a:gd name="connsiteY0" fmla="*/ 0 h 914593"/>
              <a:gd name="connsiteX1" fmla="*/ 3963890 w 4421186"/>
              <a:gd name="connsiteY1" fmla="*/ 0 h 914593"/>
              <a:gd name="connsiteX2" fmla="*/ 4421186 w 4421186"/>
              <a:gd name="connsiteY2" fmla="*/ 457297 h 914593"/>
              <a:gd name="connsiteX3" fmla="*/ 3963890 w 4421186"/>
              <a:gd name="connsiteY3" fmla="*/ 914593 h 914593"/>
              <a:gd name="connsiteX4" fmla="*/ 0 w 4421186"/>
              <a:gd name="connsiteY4" fmla="*/ 914593 h 914593"/>
              <a:gd name="connsiteX5" fmla="*/ 0 w 4421186"/>
              <a:gd name="connsiteY5" fmla="*/ 0 h 9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1186" h="914593">
                <a:moveTo>
                  <a:pt x="4421186" y="914592"/>
                </a:moveTo>
                <a:lnTo>
                  <a:pt x="457296" y="914592"/>
                </a:lnTo>
                <a:lnTo>
                  <a:pt x="0" y="457296"/>
                </a:lnTo>
                <a:lnTo>
                  <a:pt x="457296" y="1"/>
                </a:lnTo>
                <a:lnTo>
                  <a:pt x="4421186" y="1"/>
                </a:lnTo>
                <a:lnTo>
                  <a:pt x="4421186" y="914592"/>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31958" tIns="99061" rIns="184912" bIns="99060" numCol="1" spcCol="1270" anchor="ctr" anchorCtr="0">
            <a:noAutofit/>
          </a:bodyPr>
          <a:lstStyle/>
          <a:p>
            <a:pPr lvl="0" algn="ctr" defTabSz="1155700" rtl="1">
              <a:lnSpc>
                <a:spcPct val="90000"/>
              </a:lnSpc>
              <a:spcBef>
                <a:spcPct val="0"/>
              </a:spcBef>
              <a:spcAft>
                <a:spcPct val="35000"/>
              </a:spcAft>
            </a:pPr>
            <a:r>
              <a:rPr lang="ar-EG" sz="2600" kern="1200" dirty="0" smtClean="0"/>
              <a:t>أبدا فى مرحل التجهيز والتنفيذ.</a:t>
            </a:r>
            <a:endParaRPr lang="ar-EG" sz="2600" kern="1200" dirty="0"/>
          </a:p>
        </p:txBody>
      </p:sp>
      <p:sp>
        <p:nvSpPr>
          <p:cNvPr id="9" name="Oval 8"/>
          <p:cNvSpPr/>
          <p:nvPr/>
        </p:nvSpPr>
        <p:spPr>
          <a:xfrm>
            <a:off x="2000574" y="3789418"/>
            <a:ext cx="914593" cy="914593"/>
          </a:xfrm>
          <a:prstGeom prst="ellipse">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2457871" y="4977023"/>
            <a:ext cx="4421186" cy="914594"/>
          </a:xfrm>
          <a:custGeom>
            <a:avLst/>
            <a:gdLst>
              <a:gd name="connsiteX0" fmla="*/ 0 w 4421186"/>
              <a:gd name="connsiteY0" fmla="*/ 0 h 914593"/>
              <a:gd name="connsiteX1" fmla="*/ 3963890 w 4421186"/>
              <a:gd name="connsiteY1" fmla="*/ 0 h 914593"/>
              <a:gd name="connsiteX2" fmla="*/ 4421186 w 4421186"/>
              <a:gd name="connsiteY2" fmla="*/ 457297 h 914593"/>
              <a:gd name="connsiteX3" fmla="*/ 3963890 w 4421186"/>
              <a:gd name="connsiteY3" fmla="*/ 914593 h 914593"/>
              <a:gd name="connsiteX4" fmla="*/ 0 w 4421186"/>
              <a:gd name="connsiteY4" fmla="*/ 914593 h 914593"/>
              <a:gd name="connsiteX5" fmla="*/ 0 w 4421186"/>
              <a:gd name="connsiteY5" fmla="*/ 0 h 9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1186" h="914593">
                <a:moveTo>
                  <a:pt x="4421186" y="914592"/>
                </a:moveTo>
                <a:lnTo>
                  <a:pt x="457296" y="914592"/>
                </a:lnTo>
                <a:lnTo>
                  <a:pt x="0" y="457296"/>
                </a:lnTo>
                <a:lnTo>
                  <a:pt x="457296" y="1"/>
                </a:lnTo>
                <a:lnTo>
                  <a:pt x="4421186" y="1"/>
                </a:lnTo>
                <a:lnTo>
                  <a:pt x="4421186" y="914592"/>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31958" tIns="99061" rIns="184912" bIns="99060" numCol="1" spcCol="1270" anchor="ctr" anchorCtr="0">
            <a:noAutofit/>
          </a:bodyPr>
          <a:lstStyle/>
          <a:p>
            <a:pPr lvl="0" algn="ctr" defTabSz="1155700" rtl="1">
              <a:lnSpc>
                <a:spcPct val="90000"/>
              </a:lnSpc>
              <a:spcBef>
                <a:spcPct val="0"/>
              </a:spcBef>
              <a:spcAft>
                <a:spcPct val="35000"/>
              </a:spcAft>
            </a:pPr>
            <a:r>
              <a:rPr lang="ar-EG" sz="2600" kern="1200" dirty="0" smtClean="0"/>
              <a:t>أحرص على المتابعة والتقييم .</a:t>
            </a:r>
            <a:endParaRPr lang="ar-EG" sz="2600" kern="1200" dirty="0"/>
          </a:p>
        </p:txBody>
      </p:sp>
      <p:sp>
        <p:nvSpPr>
          <p:cNvPr id="11" name="Oval 10"/>
          <p:cNvSpPr/>
          <p:nvPr/>
        </p:nvSpPr>
        <p:spPr>
          <a:xfrm>
            <a:off x="2000574" y="4977024"/>
            <a:ext cx="914593" cy="914593"/>
          </a:xfrm>
          <a:prstGeom prst="ellipse">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325571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1000"/>
                                        <p:tgtEl>
                                          <p:spTgt spid="10"/>
                                        </p:tgtEl>
                                      </p:cBhvr>
                                    </p:animEffect>
                                    <p:anim calcmode="lin" valueType="num">
                                      <p:cBhvr>
                                        <p:cTn id="44" dur="1000" fill="hold"/>
                                        <p:tgtEl>
                                          <p:spTgt spid="10"/>
                                        </p:tgtEl>
                                        <p:attrNameLst>
                                          <p:attrName>ppt_x</p:attrName>
                                        </p:attrNameLst>
                                      </p:cBhvr>
                                      <p:tavLst>
                                        <p:tav tm="0">
                                          <p:val>
                                            <p:strVal val="#ppt_x"/>
                                          </p:val>
                                        </p:tav>
                                        <p:tav tm="100000">
                                          <p:val>
                                            <p:strVal val="#ppt_x"/>
                                          </p:val>
                                        </p:tav>
                                      </p:tavLst>
                                    </p:anim>
                                    <p:anim calcmode="lin" valueType="num">
                                      <p:cBhvr>
                                        <p:cTn id="45" dur="1000" fill="hold"/>
                                        <p:tgtEl>
                                          <p:spTgt spid="10"/>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755576" y="1628800"/>
            <a:ext cx="7704856" cy="1417657"/>
          </a:xfrm>
          <a:custGeom>
            <a:avLst/>
            <a:gdLst>
              <a:gd name="connsiteX0" fmla="*/ 0 w 7704856"/>
              <a:gd name="connsiteY0" fmla="*/ 141766 h 1417657"/>
              <a:gd name="connsiteX1" fmla="*/ 141766 w 7704856"/>
              <a:gd name="connsiteY1" fmla="*/ 0 h 1417657"/>
              <a:gd name="connsiteX2" fmla="*/ 7563090 w 7704856"/>
              <a:gd name="connsiteY2" fmla="*/ 0 h 1417657"/>
              <a:gd name="connsiteX3" fmla="*/ 7704856 w 7704856"/>
              <a:gd name="connsiteY3" fmla="*/ 141766 h 1417657"/>
              <a:gd name="connsiteX4" fmla="*/ 7704856 w 7704856"/>
              <a:gd name="connsiteY4" fmla="*/ 1275891 h 1417657"/>
              <a:gd name="connsiteX5" fmla="*/ 7563090 w 7704856"/>
              <a:gd name="connsiteY5" fmla="*/ 1417657 h 1417657"/>
              <a:gd name="connsiteX6" fmla="*/ 141766 w 7704856"/>
              <a:gd name="connsiteY6" fmla="*/ 1417657 h 1417657"/>
              <a:gd name="connsiteX7" fmla="*/ 0 w 7704856"/>
              <a:gd name="connsiteY7" fmla="*/ 1275891 h 1417657"/>
              <a:gd name="connsiteX8" fmla="*/ 0 w 7704856"/>
              <a:gd name="connsiteY8" fmla="*/ 141766 h 141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4856" h="1417657">
                <a:moveTo>
                  <a:pt x="0" y="141766"/>
                </a:moveTo>
                <a:cubicBezTo>
                  <a:pt x="0" y="63471"/>
                  <a:pt x="63471" y="0"/>
                  <a:pt x="141766" y="0"/>
                </a:cubicBezTo>
                <a:lnTo>
                  <a:pt x="7563090" y="0"/>
                </a:lnTo>
                <a:cubicBezTo>
                  <a:pt x="7641385" y="0"/>
                  <a:pt x="7704856" y="63471"/>
                  <a:pt x="7704856" y="141766"/>
                </a:cubicBezTo>
                <a:lnTo>
                  <a:pt x="7704856" y="1275891"/>
                </a:lnTo>
                <a:cubicBezTo>
                  <a:pt x="7704856" y="1354186"/>
                  <a:pt x="7641385" y="1417657"/>
                  <a:pt x="7563090" y="1417657"/>
                </a:cubicBezTo>
                <a:lnTo>
                  <a:pt x="141766" y="1417657"/>
                </a:lnTo>
                <a:cubicBezTo>
                  <a:pt x="63471" y="1417657"/>
                  <a:pt x="0" y="1354186"/>
                  <a:pt x="0" y="1275891"/>
                </a:cubicBezTo>
                <a:lnTo>
                  <a:pt x="0" y="141766"/>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4176" tIns="91440" rIns="91441" bIns="91440" numCol="1" spcCol="1270" anchor="ctr" anchorCtr="0">
            <a:noAutofit/>
          </a:bodyPr>
          <a:lstStyle/>
          <a:p>
            <a:pPr lvl="0" algn="ctr" defTabSz="1066800" rtl="1">
              <a:lnSpc>
                <a:spcPct val="90000"/>
              </a:lnSpc>
              <a:spcBef>
                <a:spcPct val="0"/>
              </a:spcBef>
              <a:spcAft>
                <a:spcPct val="35000"/>
              </a:spcAft>
            </a:pPr>
            <a:r>
              <a:rPr lang="ar-EG" sz="2400" kern="1200" dirty="0" smtClean="0"/>
              <a:t>يتعين عليك أن تدرس منافسيك عبر جمع المعلومات عن نقاط ضعفهم ونقاط القوة لديهم.</a:t>
            </a:r>
            <a:endParaRPr lang="ar-EG" sz="2400" kern="1200" dirty="0"/>
          </a:p>
        </p:txBody>
      </p:sp>
      <p:sp>
        <p:nvSpPr>
          <p:cNvPr id="6" name="Rounded Rectangle 5"/>
          <p:cNvSpPr/>
          <p:nvPr/>
        </p:nvSpPr>
        <p:spPr>
          <a:xfrm>
            <a:off x="897341" y="1770565"/>
            <a:ext cx="1540971" cy="1134126"/>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755576" y="3188223"/>
            <a:ext cx="7704856" cy="1417657"/>
          </a:xfrm>
          <a:custGeom>
            <a:avLst/>
            <a:gdLst>
              <a:gd name="connsiteX0" fmla="*/ 0 w 7704856"/>
              <a:gd name="connsiteY0" fmla="*/ 141766 h 1417657"/>
              <a:gd name="connsiteX1" fmla="*/ 141766 w 7704856"/>
              <a:gd name="connsiteY1" fmla="*/ 0 h 1417657"/>
              <a:gd name="connsiteX2" fmla="*/ 7563090 w 7704856"/>
              <a:gd name="connsiteY2" fmla="*/ 0 h 1417657"/>
              <a:gd name="connsiteX3" fmla="*/ 7704856 w 7704856"/>
              <a:gd name="connsiteY3" fmla="*/ 141766 h 1417657"/>
              <a:gd name="connsiteX4" fmla="*/ 7704856 w 7704856"/>
              <a:gd name="connsiteY4" fmla="*/ 1275891 h 1417657"/>
              <a:gd name="connsiteX5" fmla="*/ 7563090 w 7704856"/>
              <a:gd name="connsiteY5" fmla="*/ 1417657 h 1417657"/>
              <a:gd name="connsiteX6" fmla="*/ 141766 w 7704856"/>
              <a:gd name="connsiteY6" fmla="*/ 1417657 h 1417657"/>
              <a:gd name="connsiteX7" fmla="*/ 0 w 7704856"/>
              <a:gd name="connsiteY7" fmla="*/ 1275891 h 1417657"/>
              <a:gd name="connsiteX8" fmla="*/ 0 w 7704856"/>
              <a:gd name="connsiteY8" fmla="*/ 141766 h 141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4856" h="1417657">
                <a:moveTo>
                  <a:pt x="0" y="141766"/>
                </a:moveTo>
                <a:cubicBezTo>
                  <a:pt x="0" y="63471"/>
                  <a:pt x="63471" y="0"/>
                  <a:pt x="141766" y="0"/>
                </a:cubicBezTo>
                <a:lnTo>
                  <a:pt x="7563090" y="0"/>
                </a:lnTo>
                <a:cubicBezTo>
                  <a:pt x="7641385" y="0"/>
                  <a:pt x="7704856" y="63471"/>
                  <a:pt x="7704856" y="141766"/>
                </a:cubicBezTo>
                <a:lnTo>
                  <a:pt x="7704856" y="1275891"/>
                </a:lnTo>
                <a:cubicBezTo>
                  <a:pt x="7704856" y="1354186"/>
                  <a:pt x="7641385" y="1417657"/>
                  <a:pt x="7563090" y="1417657"/>
                </a:cubicBezTo>
                <a:lnTo>
                  <a:pt x="141766" y="1417657"/>
                </a:lnTo>
                <a:cubicBezTo>
                  <a:pt x="63471" y="1417657"/>
                  <a:pt x="0" y="1354186"/>
                  <a:pt x="0" y="1275891"/>
                </a:cubicBezTo>
                <a:lnTo>
                  <a:pt x="0" y="141766"/>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4176" tIns="91440" rIns="91441" bIns="91440" numCol="1" spcCol="1270" anchor="ctr" anchorCtr="0">
            <a:noAutofit/>
          </a:bodyPr>
          <a:lstStyle/>
          <a:p>
            <a:pPr lvl="0" algn="ctr" defTabSz="1066800" rtl="1">
              <a:lnSpc>
                <a:spcPct val="90000"/>
              </a:lnSpc>
              <a:spcBef>
                <a:spcPct val="0"/>
              </a:spcBef>
              <a:spcAft>
                <a:spcPct val="35000"/>
              </a:spcAft>
            </a:pPr>
            <a:r>
              <a:rPr lang="ar-EG" sz="2400" kern="1200" dirty="0" smtClean="0"/>
              <a:t>فعليك أن تحدد عدد منافسيك وما موقعهم كما عليك أن تعرف عدد المؤسسات التى فتحت أو أقفلت خلال السنتين السابقتيين المشابهة لمؤسستك. </a:t>
            </a:r>
            <a:endParaRPr lang="ar-EG" sz="2400" kern="1200" dirty="0"/>
          </a:p>
        </p:txBody>
      </p:sp>
      <p:sp>
        <p:nvSpPr>
          <p:cNvPr id="8" name="Rounded Rectangle 7"/>
          <p:cNvSpPr/>
          <p:nvPr/>
        </p:nvSpPr>
        <p:spPr>
          <a:xfrm>
            <a:off x="897341" y="3329989"/>
            <a:ext cx="1540971" cy="1134126"/>
          </a:xfrm>
          <a:prstGeom prst="roundRect">
            <a:avLst>
              <a:gd name="adj" fmla="val 1000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Freeform 8"/>
          <p:cNvSpPr/>
          <p:nvPr/>
        </p:nvSpPr>
        <p:spPr>
          <a:xfrm>
            <a:off x="755576" y="4747646"/>
            <a:ext cx="7704856" cy="1417657"/>
          </a:xfrm>
          <a:custGeom>
            <a:avLst/>
            <a:gdLst>
              <a:gd name="connsiteX0" fmla="*/ 0 w 7704856"/>
              <a:gd name="connsiteY0" fmla="*/ 141766 h 1417657"/>
              <a:gd name="connsiteX1" fmla="*/ 141766 w 7704856"/>
              <a:gd name="connsiteY1" fmla="*/ 0 h 1417657"/>
              <a:gd name="connsiteX2" fmla="*/ 7563090 w 7704856"/>
              <a:gd name="connsiteY2" fmla="*/ 0 h 1417657"/>
              <a:gd name="connsiteX3" fmla="*/ 7704856 w 7704856"/>
              <a:gd name="connsiteY3" fmla="*/ 141766 h 1417657"/>
              <a:gd name="connsiteX4" fmla="*/ 7704856 w 7704856"/>
              <a:gd name="connsiteY4" fmla="*/ 1275891 h 1417657"/>
              <a:gd name="connsiteX5" fmla="*/ 7563090 w 7704856"/>
              <a:gd name="connsiteY5" fmla="*/ 1417657 h 1417657"/>
              <a:gd name="connsiteX6" fmla="*/ 141766 w 7704856"/>
              <a:gd name="connsiteY6" fmla="*/ 1417657 h 1417657"/>
              <a:gd name="connsiteX7" fmla="*/ 0 w 7704856"/>
              <a:gd name="connsiteY7" fmla="*/ 1275891 h 1417657"/>
              <a:gd name="connsiteX8" fmla="*/ 0 w 7704856"/>
              <a:gd name="connsiteY8" fmla="*/ 141766 h 141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4856" h="1417657">
                <a:moveTo>
                  <a:pt x="0" y="141766"/>
                </a:moveTo>
                <a:cubicBezTo>
                  <a:pt x="0" y="63471"/>
                  <a:pt x="63471" y="0"/>
                  <a:pt x="141766" y="0"/>
                </a:cubicBezTo>
                <a:lnTo>
                  <a:pt x="7563090" y="0"/>
                </a:lnTo>
                <a:cubicBezTo>
                  <a:pt x="7641385" y="0"/>
                  <a:pt x="7704856" y="63471"/>
                  <a:pt x="7704856" y="141766"/>
                </a:cubicBezTo>
                <a:lnTo>
                  <a:pt x="7704856" y="1275891"/>
                </a:lnTo>
                <a:cubicBezTo>
                  <a:pt x="7704856" y="1354186"/>
                  <a:pt x="7641385" y="1417657"/>
                  <a:pt x="7563090" y="1417657"/>
                </a:cubicBezTo>
                <a:lnTo>
                  <a:pt x="141766" y="1417657"/>
                </a:lnTo>
                <a:cubicBezTo>
                  <a:pt x="63471" y="1417657"/>
                  <a:pt x="0" y="1354186"/>
                  <a:pt x="0" y="1275891"/>
                </a:cubicBezTo>
                <a:lnTo>
                  <a:pt x="0" y="141766"/>
                </a:lnTo>
                <a:close/>
              </a:path>
            </a:pathLst>
          </a:cu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4176" tIns="91440" rIns="91441" bIns="91440" numCol="1" spcCol="1270" anchor="ctr" anchorCtr="0">
            <a:noAutofit/>
          </a:bodyPr>
          <a:lstStyle/>
          <a:p>
            <a:pPr lvl="0" algn="ctr" defTabSz="1066800" rtl="1">
              <a:lnSpc>
                <a:spcPct val="90000"/>
              </a:lnSpc>
              <a:spcBef>
                <a:spcPct val="0"/>
              </a:spcBef>
              <a:spcAft>
                <a:spcPct val="35000"/>
              </a:spcAft>
            </a:pPr>
            <a:r>
              <a:rPr lang="ar-EG" sz="2400" kern="1200" dirty="0" smtClean="0"/>
              <a:t>كما يجدر دراسة المنافسة غير المباشرة التى توفر أنواعا مماثلة من السلع والخدمات. </a:t>
            </a:r>
            <a:endParaRPr lang="ar-EG" sz="2400" kern="1200" dirty="0"/>
          </a:p>
        </p:txBody>
      </p:sp>
      <p:sp>
        <p:nvSpPr>
          <p:cNvPr id="10" name="Rounded Rectangle 9"/>
          <p:cNvSpPr/>
          <p:nvPr/>
        </p:nvSpPr>
        <p:spPr>
          <a:xfrm>
            <a:off x="897341" y="4889412"/>
            <a:ext cx="1540971" cy="1134126"/>
          </a:xfrm>
          <a:prstGeom prst="roundRect">
            <a:avLst>
              <a:gd name="adj" fmla="val 10000"/>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Cube 4"/>
          <p:cNvSpPr/>
          <p:nvPr/>
        </p:nvSpPr>
        <p:spPr bwMode="auto">
          <a:xfrm>
            <a:off x="5292080" y="692696"/>
            <a:ext cx="2880320" cy="648072"/>
          </a:xfrm>
          <a:prstGeom prst="cube">
            <a:avLst/>
          </a:prstGeom>
          <a:solidFill>
            <a:srgbClr val="FF9797"/>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lnSpc>
                <a:spcPct val="107000"/>
              </a:lnSpc>
              <a:spcAft>
                <a:spcPts val="800"/>
              </a:spcAft>
            </a:pPr>
            <a:r>
              <a:rPr lang="ar-EG" sz="2400" b="1" dirty="0">
                <a:solidFill>
                  <a:schemeClr val="bg1"/>
                </a:solidFill>
                <a:latin typeface="Calibri" panose="020F0502020204030204" pitchFamily="34" charset="0"/>
                <a:ea typeface="Calibri" panose="020F0502020204030204" pitchFamily="34" charset="0"/>
                <a:cs typeface="Simplified Arabic" panose="02020603050405020304" pitchFamily="18" charset="-78"/>
              </a:rPr>
              <a:t>المنافسة</a:t>
            </a:r>
            <a:endParaRPr lang="en-US" sz="2400" dirty="0">
              <a:solidFill>
                <a:schemeClr val="bg1"/>
              </a:solidFill>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88632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par>
                                <p:cTn id="34" presetID="53" presetClass="entr" presetSubtype="16"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9"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يتيح توفر الشروط الثلاثة الاتية افتتاح أية مؤسسة جديدة</a:t>
            </a:r>
          </a:p>
        </p:txBody>
      </p:sp>
      <p:sp>
        <p:nvSpPr>
          <p:cNvPr id="4" name="Straight Connector 3"/>
          <p:cNvSpPr/>
          <p:nvPr/>
        </p:nvSpPr>
        <p:spPr>
          <a:xfrm>
            <a:off x="8457608" y="1952048"/>
            <a:ext cx="0" cy="4295249"/>
          </a:xfrm>
          <a:prstGeom prst="line">
            <a:avLst/>
          </a:prstGeom>
        </p:spPr>
        <p:style>
          <a:lnRef idx="2">
            <a:schemeClr val="accent5">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Rectangle 4"/>
          <p:cNvSpPr/>
          <p:nvPr/>
        </p:nvSpPr>
        <p:spPr>
          <a:xfrm>
            <a:off x="6071359" y="2095223"/>
            <a:ext cx="2259062" cy="193286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sp>
      <p:sp>
        <p:nvSpPr>
          <p:cNvPr id="6" name="Freeform 5"/>
          <p:cNvSpPr/>
          <p:nvPr/>
        </p:nvSpPr>
        <p:spPr>
          <a:xfrm>
            <a:off x="6071359" y="4028085"/>
            <a:ext cx="2259062" cy="2219212"/>
          </a:xfrm>
          <a:custGeom>
            <a:avLst/>
            <a:gdLst>
              <a:gd name="connsiteX0" fmla="*/ 0 w 2259062"/>
              <a:gd name="connsiteY0" fmla="*/ 0 h 2219212"/>
              <a:gd name="connsiteX1" fmla="*/ 2259062 w 2259062"/>
              <a:gd name="connsiteY1" fmla="*/ 0 h 2219212"/>
              <a:gd name="connsiteX2" fmla="*/ 2259062 w 2259062"/>
              <a:gd name="connsiteY2" fmla="*/ 2219212 h 2219212"/>
              <a:gd name="connsiteX3" fmla="*/ 0 w 2259062"/>
              <a:gd name="connsiteY3" fmla="*/ 2219212 h 2219212"/>
              <a:gd name="connsiteX4" fmla="*/ 0 w 2259062"/>
              <a:gd name="connsiteY4" fmla="*/ 0 h 2219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9062" h="2219212">
                <a:moveTo>
                  <a:pt x="0" y="0"/>
                </a:moveTo>
                <a:lnTo>
                  <a:pt x="2259062" y="0"/>
                </a:lnTo>
                <a:lnTo>
                  <a:pt x="2259062" y="2219212"/>
                </a:lnTo>
                <a:lnTo>
                  <a:pt x="0" y="2219212"/>
                </a:lnTo>
                <a:lnTo>
                  <a:pt x="0" y="0"/>
                </a:lnTo>
                <a:close/>
              </a:path>
            </a:pathLst>
          </a:custGeom>
          <a:solidFill>
            <a:sysClr val="window" lastClr="FFFFFF">
              <a:alpha val="90000"/>
              <a:hueOff val="0"/>
              <a:satOff val="0"/>
              <a:lumOff val="0"/>
              <a:alphaOff val="0"/>
            </a:sysClr>
          </a:solidFill>
          <a:ln w="12700" cap="flat" cmpd="sng" algn="ctr">
            <a:solidFill>
              <a:srgbClr val="4472C4">
                <a:hueOff val="0"/>
                <a:satOff val="0"/>
                <a:lumOff val="0"/>
                <a:alphaOff val="0"/>
              </a:srgbClr>
            </a:solidFill>
            <a:prstDash val="solid"/>
            <a:miter lim="800000"/>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1" kern="1200" dirty="0">
                <a:solidFill>
                  <a:srgbClr val="002060"/>
                </a:solidFill>
                <a:latin typeface="Calibri" panose="020F0502020204030204"/>
                <a:ea typeface="+mn-ea"/>
                <a:cs typeface="Arial" panose="020B0604020202020204" pitchFamily="34" charset="0"/>
              </a:rPr>
              <a:t>هو عدم وجود منافسين فى </a:t>
            </a:r>
            <a:r>
              <a:rPr lang="ar-SA" sz="2400" b="1" kern="1200" dirty="0" smtClean="0">
                <a:solidFill>
                  <a:srgbClr val="002060"/>
                </a:solidFill>
                <a:latin typeface="Calibri" panose="020F0502020204030204"/>
                <a:ea typeface="+mn-ea"/>
                <a:cs typeface="Arial" panose="020B0604020202020204" pitchFamily="34" charset="0"/>
              </a:rPr>
              <a:t>المنظمة.</a:t>
            </a:r>
            <a:endParaRPr lang="ar-SA" sz="2400" b="1" kern="1200" dirty="0">
              <a:solidFill>
                <a:srgbClr val="002060"/>
              </a:solidFill>
              <a:latin typeface="Calibri" panose="020F0502020204030204"/>
              <a:ea typeface="+mn-ea"/>
              <a:cs typeface="Arial" panose="020B0604020202020204" pitchFamily="34" charset="0"/>
            </a:endParaRPr>
          </a:p>
        </p:txBody>
      </p:sp>
      <p:sp>
        <p:nvSpPr>
          <p:cNvPr id="7" name="Freeform 6"/>
          <p:cNvSpPr/>
          <p:nvPr/>
        </p:nvSpPr>
        <p:spPr>
          <a:xfrm>
            <a:off x="6071359" y="1474798"/>
            <a:ext cx="2386249" cy="477249"/>
          </a:xfrm>
          <a:custGeom>
            <a:avLst/>
            <a:gdLst>
              <a:gd name="connsiteX0" fmla="*/ 0 w 2386249"/>
              <a:gd name="connsiteY0" fmla="*/ 0 h 477249"/>
              <a:gd name="connsiteX1" fmla="*/ 2386249 w 2386249"/>
              <a:gd name="connsiteY1" fmla="*/ 0 h 477249"/>
              <a:gd name="connsiteX2" fmla="*/ 2386249 w 2386249"/>
              <a:gd name="connsiteY2" fmla="*/ 477249 h 477249"/>
              <a:gd name="connsiteX3" fmla="*/ 0 w 2386249"/>
              <a:gd name="connsiteY3" fmla="*/ 477249 h 477249"/>
              <a:gd name="connsiteX4" fmla="*/ 0 w 2386249"/>
              <a:gd name="connsiteY4" fmla="*/ 0 h 47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249" h="477249">
                <a:moveTo>
                  <a:pt x="0" y="0"/>
                </a:moveTo>
                <a:lnTo>
                  <a:pt x="2386249" y="0"/>
                </a:lnTo>
                <a:lnTo>
                  <a:pt x="2386249" y="477249"/>
                </a:lnTo>
                <a:lnTo>
                  <a:pt x="0" y="477249"/>
                </a:lnTo>
                <a:lnTo>
                  <a:pt x="0" y="0"/>
                </a:lnTo>
                <a:close/>
              </a:path>
            </a:pathLst>
          </a:custGeom>
          <a:solidFill>
            <a:srgbClr val="4472C4">
              <a:hueOff val="0"/>
              <a:satOff val="0"/>
              <a:lumOff val="0"/>
              <a:alphaOff val="0"/>
            </a:srgbClr>
          </a:solidFill>
          <a:ln w="12700" cap="flat" cmpd="sng" algn="ctr">
            <a:solidFill>
              <a:srgbClr val="4472C4">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1" kern="1200" dirty="0">
                <a:solidFill>
                  <a:sysClr val="window" lastClr="FFFFFF"/>
                </a:solidFill>
                <a:latin typeface="Calibri" panose="020F0502020204030204"/>
                <a:ea typeface="+mn-ea"/>
                <a:cs typeface="Arial" panose="020B0604020202020204" pitchFamily="34" charset="0"/>
              </a:rPr>
              <a:t>الشرط الأول </a:t>
            </a:r>
          </a:p>
        </p:txBody>
      </p:sp>
      <p:sp>
        <p:nvSpPr>
          <p:cNvPr id="8" name="Straight Connector 7"/>
          <p:cNvSpPr/>
          <p:nvPr/>
        </p:nvSpPr>
        <p:spPr>
          <a:xfrm>
            <a:off x="5729120" y="1952048"/>
            <a:ext cx="0" cy="4295249"/>
          </a:xfrm>
          <a:prstGeom prst="line">
            <a:avLst/>
          </a:prstGeom>
        </p:spPr>
        <p:style>
          <a:lnRef idx="2">
            <a:schemeClr val="accent5">
              <a:hueOff val="1628513"/>
              <a:satOff val="5598"/>
              <a:lumOff val="-26863"/>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Rectangle 8"/>
          <p:cNvSpPr/>
          <p:nvPr/>
        </p:nvSpPr>
        <p:spPr>
          <a:xfrm>
            <a:off x="3342871" y="2095223"/>
            <a:ext cx="2259062" cy="1932862"/>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5">
              <a:hueOff val="1628513"/>
              <a:satOff val="5598"/>
              <a:lumOff val="-26863"/>
              <a:alphaOff val="0"/>
            </a:schemeClr>
          </a:effectRef>
          <a:fontRef idx="minor">
            <a:schemeClr val="lt1"/>
          </a:fontRef>
        </p:style>
      </p:sp>
      <p:sp>
        <p:nvSpPr>
          <p:cNvPr id="10" name="Freeform 9"/>
          <p:cNvSpPr/>
          <p:nvPr/>
        </p:nvSpPr>
        <p:spPr>
          <a:xfrm>
            <a:off x="3342871" y="4028085"/>
            <a:ext cx="2259062" cy="2219212"/>
          </a:xfrm>
          <a:custGeom>
            <a:avLst/>
            <a:gdLst>
              <a:gd name="connsiteX0" fmla="*/ 0 w 2259062"/>
              <a:gd name="connsiteY0" fmla="*/ 0 h 2219212"/>
              <a:gd name="connsiteX1" fmla="*/ 2259062 w 2259062"/>
              <a:gd name="connsiteY1" fmla="*/ 0 h 2219212"/>
              <a:gd name="connsiteX2" fmla="*/ 2259062 w 2259062"/>
              <a:gd name="connsiteY2" fmla="*/ 2219212 h 2219212"/>
              <a:gd name="connsiteX3" fmla="*/ 0 w 2259062"/>
              <a:gd name="connsiteY3" fmla="*/ 2219212 h 2219212"/>
              <a:gd name="connsiteX4" fmla="*/ 0 w 2259062"/>
              <a:gd name="connsiteY4" fmla="*/ 0 h 2219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9062" h="2219212">
                <a:moveTo>
                  <a:pt x="0" y="0"/>
                </a:moveTo>
                <a:lnTo>
                  <a:pt x="2259062" y="0"/>
                </a:lnTo>
                <a:lnTo>
                  <a:pt x="2259062" y="2219212"/>
                </a:lnTo>
                <a:lnTo>
                  <a:pt x="0" y="2219212"/>
                </a:lnTo>
                <a:lnTo>
                  <a:pt x="0" y="0"/>
                </a:lnTo>
                <a:close/>
              </a:path>
            </a:pathLst>
          </a:custGeom>
          <a:solidFill>
            <a:sysClr val="window" lastClr="FFFFFF">
              <a:alpha val="90000"/>
              <a:hueOff val="0"/>
              <a:satOff val="0"/>
              <a:lumOff val="0"/>
              <a:alphaOff val="0"/>
            </a:sysClr>
          </a:solidFill>
          <a:ln w="12700" cap="flat" cmpd="sng" algn="ctr">
            <a:solidFill>
              <a:srgbClr val="4472C4">
                <a:hueOff val="-3676672"/>
                <a:satOff val="-5114"/>
                <a:lumOff val="-1961"/>
                <a:alphaOff val="0"/>
              </a:srgbClr>
            </a:solidFill>
            <a:prstDash val="solid"/>
            <a:miter lim="800000"/>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1" kern="1200" dirty="0">
                <a:solidFill>
                  <a:srgbClr val="002060"/>
                </a:solidFill>
                <a:latin typeface="Calibri" panose="020F0502020204030204"/>
                <a:ea typeface="+mn-ea"/>
                <a:cs typeface="Arial" panose="020B0604020202020204" pitchFamily="34" charset="0"/>
              </a:rPr>
              <a:t>هو الإدارة السيئة للمؤسسات </a:t>
            </a:r>
            <a:r>
              <a:rPr lang="ar-SA" sz="2400" b="1" kern="1200" dirty="0" smtClean="0">
                <a:solidFill>
                  <a:srgbClr val="002060"/>
                </a:solidFill>
                <a:latin typeface="Calibri" panose="020F0502020204030204"/>
                <a:ea typeface="+mn-ea"/>
                <a:cs typeface="Arial" panose="020B0604020202020204" pitchFamily="34" charset="0"/>
              </a:rPr>
              <a:t>المنافسة</a:t>
            </a:r>
            <a:r>
              <a:rPr lang="ar-EG" sz="2400" b="1" kern="1200" dirty="0" smtClean="0">
                <a:solidFill>
                  <a:srgbClr val="002060"/>
                </a:solidFill>
                <a:latin typeface="Calibri" panose="020F0502020204030204"/>
                <a:ea typeface="+mn-ea"/>
                <a:cs typeface="Arial" panose="020B0604020202020204" pitchFamily="34" charset="0"/>
              </a:rPr>
              <a:t>.</a:t>
            </a:r>
            <a:r>
              <a:rPr lang="ar-SA" sz="2400" b="1" kern="1200" dirty="0" smtClean="0">
                <a:solidFill>
                  <a:srgbClr val="002060"/>
                </a:solidFill>
                <a:latin typeface="Calibri" panose="020F0502020204030204"/>
                <a:ea typeface="+mn-ea"/>
                <a:cs typeface="Arial" panose="020B0604020202020204" pitchFamily="34" charset="0"/>
              </a:rPr>
              <a:t> </a:t>
            </a:r>
            <a:endParaRPr lang="ar-SA" sz="2400" b="1" kern="1200" dirty="0">
              <a:solidFill>
                <a:srgbClr val="002060"/>
              </a:solidFill>
              <a:latin typeface="Calibri" panose="020F0502020204030204"/>
              <a:ea typeface="+mn-ea"/>
              <a:cs typeface="Arial" panose="020B0604020202020204" pitchFamily="34" charset="0"/>
            </a:endParaRPr>
          </a:p>
        </p:txBody>
      </p:sp>
      <p:sp>
        <p:nvSpPr>
          <p:cNvPr id="11" name="Freeform 10"/>
          <p:cNvSpPr/>
          <p:nvPr/>
        </p:nvSpPr>
        <p:spPr>
          <a:xfrm>
            <a:off x="3342871" y="1474798"/>
            <a:ext cx="2386249" cy="477249"/>
          </a:xfrm>
          <a:custGeom>
            <a:avLst/>
            <a:gdLst>
              <a:gd name="connsiteX0" fmla="*/ 0 w 2386249"/>
              <a:gd name="connsiteY0" fmla="*/ 0 h 477249"/>
              <a:gd name="connsiteX1" fmla="*/ 2386249 w 2386249"/>
              <a:gd name="connsiteY1" fmla="*/ 0 h 477249"/>
              <a:gd name="connsiteX2" fmla="*/ 2386249 w 2386249"/>
              <a:gd name="connsiteY2" fmla="*/ 477249 h 477249"/>
              <a:gd name="connsiteX3" fmla="*/ 0 w 2386249"/>
              <a:gd name="connsiteY3" fmla="*/ 477249 h 477249"/>
              <a:gd name="connsiteX4" fmla="*/ 0 w 2386249"/>
              <a:gd name="connsiteY4" fmla="*/ 0 h 47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249" h="477249">
                <a:moveTo>
                  <a:pt x="0" y="0"/>
                </a:moveTo>
                <a:lnTo>
                  <a:pt x="2386249" y="0"/>
                </a:lnTo>
                <a:lnTo>
                  <a:pt x="2386249" y="477249"/>
                </a:lnTo>
                <a:lnTo>
                  <a:pt x="0" y="477249"/>
                </a:lnTo>
                <a:lnTo>
                  <a:pt x="0" y="0"/>
                </a:lnTo>
                <a:close/>
              </a:path>
            </a:pathLst>
          </a:custGeom>
          <a:solidFill>
            <a:srgbClr val="4472C4">
              <a:hueOff val="-3676672"/>
              <a:satOff val="-5114"/>
              <a:lumOff val="-1961"/>
              <a:alphaOff val="0"/>
            </a:srgbClr>
          </a:solidFill>
          <a:ln w="12700" cap="flat" cmpd="sng" algn="ctr">
            <a:solidFill>
              <a:srgbClr val="4472C4">
                <a:hueOff val="-3676672"/>
                <a:satOff val="-5114"/>
                <a:lumOff val="-1961"/>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a:solidFill>
                  <a:sysClr val="window" lastClr="FFFFFF"/>
                </a:solidFill>
                <a:latin typeface="Calibri" panose="020F0502020204030204"/>
                <a:ea typeface="+mn-ea"/>
                <a:cs typeface="Arial" panose="020B0604020202020204" pitchFamily="34" charset="0"/>
              </a:rPr>
              <a:t>الشرط الثاني</a:t>
            </a:r>
            <a:endParaRPr lang="ar-SA" sz="2400" b="1" kern="1200" dirty="0">
              <a:solidFill>
                <a:sysClr val="window" lastClr="FFFFFF"/>
              </a:solidFill>
              <a:latin typeface="Calibri" panose="020F0502020204030204"/>
              <a:ea typeface="+mn-ea"/>
              <a:cs typeface="Arial" panose="020B0604020202020204" pitchFamily="34" charset="0"/>
            </a:endParaRPr>
          </a:p>
        </p:txBody>
      </p:sp>
      <p:sp>
        <p:nvSpPr>
          <p:cNvPr id="12" name="Straight Connector 11"/>
          <p:cNvSpPr/>
          <p:nvPr/>
        </p:nvSpPr>
        <p:spPr>
          <a:xfrm>
            <a:off x="3000632" y="1952048"/>
            <a:ext cx="0" cy="4295249"/>
          </a:xfrm>
          <a:prstGeom prst="line">
            <a:avLst/>
          </a:prstGeom>
        </p:spPr>
        <p:style>
          <a:lnRef idx="2">
            <a:schemeClr val="accent5">
              <a:hueOff val="3257026"/>
              <a:satOff val="11196"/>
              <a:lumOff val="-53726"/>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3" name="Rectangle 12"/>
          <p:cNvSpPr/>
          <p:nvPr/>
        </p:nvSpPr>
        <p:spPr>
          <a:xfrm>
            <a:off x="614383" y="2095223"/>
            <a:ext cx="2259062" cy="1932862"/>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5">
              <a:hueOff val="3257026"/>
              <a:satOff val="11196"/>
              <a:lumOff val="-53726"/>
              <a:alphaOff val="0"/>
            </a:schemeClr>
          </a:effectRef>
          <a:fontRef idx="minor">
            <a:schemeClr val="lt1"/>
          </a:fontRef>
        </p:style>
      </p:sp>
      <p:sp>
        <p:nvSpPr>
          <p:cNvPr id="14" name="Freeform 13"/>
          <p:cNvSpPr/>
          <p:nvPr/>
        </p:nvSpPr>
        <p:spPr>
          <a:xfrm>
            <a:off x="614383" y="4028085"/>
            <a:ext cx="2259062" cy="2219212"/>
          </a:xfrm>
          <a:custGeom>
            <a:avLst/>
            <a:gdLst>
              <a:gd name="connsiteX0" fmla="*/ 0 w 2259062"/>
              <a:gd name="connsiteY0" fmla="*/ 0 h 2219212"/>
              <a:gd name="connsiteX1" fmla="*/ 2259062 w 2259062"/>
              <a:gd name="connsiteY1" fmla="*/ 0 h 2219212"/>
              <a:gd name="connsiteX2" fmla="*/ 2259062 w 2259062"/>
              <a:gd name="connsiteY2" fmla="*/ 2219212 h 2219212"/>
              <a:gd name="connsiteX3" fmla="*/ 0 w 2259062"/>
              <a:gd name="connsiteY3" fmla="*/ 2219212 h 2219212"/>
              <a:gd name="connsiteX4" fmla="*/ 0 w 2259062"/>
              <a:gd name="connsiteY4" fmla="*/ 0 h 2219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9062" h="2219212">
                <a:moveTo>
                  <a:pt x="0" y="0"/>
                </a:moveTo>
                <a:lnTo>
                  <a:pt x="2259062" y="0"/>
                </a:lnTo>
                <a:lnTo>
                  <a:pt x="2259062" y="2219212"/>
                </a:lnTo>
                <a:lnTo>
                  <a:pt x="0" y="2219212"/>
                </a:lnTo>
                <a:lnTo>
                  <a:pt x="0" y="0"/>
                </a:lnTo>
                <a:close/>
              </a:path>
            </a:pathLst>
          </a:custGeom>
          <a:solidFill>
            <a:sysClr val="window" lastClr="FFFFFF">
              <a:alpha val="90000"/>
              <a:hueOff val="0"/>
              <a:satOff val="0"/>
              <a:lumOff val="0"/>
              <a:alphaOff val="0"/>
            </a:sysClr>
          </a:solidFill>
          <a:ln w="12700" cap="flat" cmpd="sng" algn="ctr">
            <a:solidFill>
              <a:srgbClr val="4472C4">
                <a:hueOff val="-7353344"/>
                <a:satOff val="-10228"/>
                <a:lumOff val="-3922"/>
                <a:alphaOff val="0"/>
              </a:srgbClr>
            </a:solidFill>
            <a:prstDash val="solid"/>
            <a:miter lim="800000"/>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1" kern="1200" dirty="0">
                <a:solidFill>
                  <a:srgbClr val="002060"/>
                </a:solidFill>
                <a:latin typeface="Calibri" panose="020F0502020204030204"/>
                <a:ea typeface="+mn-ea"/>
                <a:cs typeface="Arial" panose="020B0604020202020204" pitchFamily="34" charset="0"/>
              </a:rPr>
              <a:t>ارتفاع طلب المستهلكين على </a:t>
            </a:r>
            <a:r>
              <a:rPr lang="ar-SA" sz="2400" b="1" kern="1200" dirty="0" smtClean="0">
                <a:solidFill>
                  <a:srgbClr val="002060"/>
                </a:solidFill>
                <a:latin typeface="Calibri" panose="020F0502020204030204"/>
                <a:ea typeface="+mn-ea"/>
                <a:cs typeface="Arial" panose="020B0604020202020204" pitchFamily="34" charset="0"/>
              </a:rPr>
              <a:t>منتجك.</a:t>
            </a:r>
            <a:endParaRPr lang="ar-SA" sz="2400" b="1" kern="1200" dirty="0">
              <a:solidFill>
                <a:srgbClr val="002060"/>
              </a:solidFill>
              <a:latin typeface="Calibri" panose="020F0502020204030204"/>
              <a:ea typeface="+mn-ea"/>
              <a:cs typeface="Arial" panose="020B0604020202020204" pitchFamily="34" charset="0"/>
            </a:endParaRPr>
          </a:p>
        </p:txBody>
      </p:sp>
      <p:sp>
        <p:nvSpPr>
          <p:cNvPr id="15" name="Freeform 14"/>
          <p:cNvSpPr/>
          <p:nvPr/>
        </p:nvSpPr>
        <p:spPr>
          <a:xfrm>
            <a:off x="614383" y="1474798"/>
            <a:ext cx="2386249" cy="477249"/>
          </a:xfrm>
          <a:custGeom>
            <a:avLst/>
            <a:gdLst>
              <a:gd name="connsiteX0" fmla="*/ 0 w 2386249"/>
              <a:gd name="connsiteY0" fmla="*/ 0 h 477249"/>
              <a:gd name="connsiteX1" fmla="*/ 2386249 w 2386249"/>
              <a:gd name="connsiteY1" fmla="*/ 0 h 477249"/>
              <a:gd name="connsiteX2" fmla="*/ 2386249 w 2386249"/>
              <a:gd name="connsiteY2" fmla="*/ 477249 h 477249"/>
              <a:gd name="connsiteX3" fmla="*/ 0 w 2386249"/>
              <a:gd name="connsiteY3" fmla="*/ 477249 h 477249"/>
              <a:gd name="connsiteX4" fmla="*/ 0 w 2386249"/>
              <a:gd name="connsiteY4" fmla="*/ 0 h 47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249" h="477249">
                <a:moveTo>
                  <a:pt x="0" y="0"/>
                </a:moveTo>
                <a:lnTo>
                  <a:pt x="2386249" y="0"/>
                </a:lnTo>
                <a:lnTo>
                  <a:pt x="2386249" y="477249"/>
                </a:lnTo>
                <a:lnTo>
                  <a:pt x="0" y="477249"/>
                </a:lnTo>
                <a:lnTo>
                  <a:pt x="0" y="0"/>
                </a:lnTo>
                <a:close/>
              </a:path>
            </a:pathLst>
          </a:custGeom>
          <a:solidFill>
            <a:srgbClr val="4472C4">
              <a:hueOff val="-7353344"/>
              <a:satOff val="-10228"/>
              <a:lumOff val="-3922"/>
              <a:alphaOff val="0"/>
            </a:srgbClr>
          </a:solidFill>
          <a:ln w="12700" cap="flat" cmpd="sng" algn="ctr">
            <a:solidFill>
              <a:srgbClr val="4472C4">
                <a:hueOff val="-7353344"/>
                <a:satOff val="-10228"/>
                <a:lumOff val="-3922"/>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a:solidFill>
                  <a:sysClr val="window" lastClr="FFFFFF"/>
                </a:solidFill>
                <a:latin typeface="Calibri" panose="020F0502020204030204"/>
                <a:ea typeface="+mn-ea"/>
                <a:cs typeface="Arial" panose="020B0604020202020204" pitchFamily="34" charset="0"/>
              </a:rPr>
              <a:t>الشرط الثالث</a:t>
            </a:r>
            <a:endParaRPr lang="ar-SA" sz="2400" b="1" kern="1200" dirty="0">
              <a:solidFill>
                <a:sysClr val="window" lastClr="FFFFFF"/>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578273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1000"/>
                                        <p:tgtEl>
                                          <p:spTgt spid="6"/>
                                        </p:tgtEl>
                                      </p:cBhvr>
                                    </p:animEffect>
                                    <p:anim calcmode="lin" valueType="num">
                                      <p:cBhvr>
                                        <p:cTn id="23" dur="1000" fill="hold"/>
                                        <p:tgtEl>
                                          <p:spTgt spid="6"/>
                                        </p:tgtEl>
                                        <p:attrNameLst>
                                          <p:attrName>ppt_x</p:attrName>
                                        </p:attrNameLst>
                                      </p:cBhvr>
                                      <p:tavLst>
                                        <p:tav tm="0">
                                          <p:val>
                                            <p:strVal val="#ppt_x"/>
                                          </p:val>
                                        </p:tav>
                                        <p:tav tm="100000">
                                          <p:val>
                                            <p:strVal val="#ppt_x"/>
                                          </p:val>
                                        </p:tav>
                                      </p:tavLst>
                                    </p:anim>
                                    <p:anim calcmode="lin" valueType="num">
                                      <p:cBhvr>
                                        <p:cTn id="2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barn(inVertical)">
                                      <p:cBhvr>
                                        <p:cTn id="29" dur="5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1000"/>
                                        <p:tgtEl>
                                          <p:spTgt spid="8"/>
                                        </p:tgtEl>
                                      </p:cBhvr>
                                    </p:animEffect>
                                    <p:anim calcmode="lin" valueType="num">
                                      <p:cBhvr>
                                        <p:cTn id="35" dur="1000" fill="hold"/>
                                        <p:tgtEl>
                                          <p:spTgt spid="8"/>
                                        </p:tgtEl>
                                        <p:attrNameLst>
                                          <p:attrName>ppt_x</p:attrName>
                                        </p:attrNameLst>
                                      </p:cBhvr>
                                      <p:tavLst>
                                        <p:tav tm="0">
                                          <p:val>
                                            <p:strVal val="#ppt_x"/>
                                          </p:val>
                                        </p:tav>
                                        <p:tav tm="100000">
                                          <p:val>
                                            <p:strVal val="#ppt_x"/>
                                          </p:val>
                                        </p:tav>
                                      </p:tavLst>
                                    </p:anim>
                                    <p:anim calcmode="lin" valueType="num">
                                      <p:cBhvr>
                                        <p:cTn id="36" dur="1000" fill="hold"/>
                                        <p:tgtEl>
                                          <p:spTgt spid="8"/>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anim calcmode="lin" valueType="num">
                                      <p:cBhvr>
                                        <p:cTn id="45" dur="1000" fill="hold"/>
                                        <p:tgtEl>
                                          <p:spTgt spid="10"/>
                                        </p:tgtEl>
                                        <p:attrNameLst>
                                          <p:attrName>ppt_x</p:attrName>
                                        </p:attrNameLst>
                                      </p:cBhvr>
                                      <p:tavLst>
                                        <p:tav tm="0">
                                          <p:val>
                                            <p:strVal val="#ppt_x"/>
                                          </p:val>
                                        </p:tav>
                                        <p:tav tm="100000">
                                          <p:val>
                                            <p:strVal val="#ppt_x"/>
                                          </p:val>
                                        </p:tav>
                                      </p:tavLst>
                                    </p:anim>
                                    <p:anim calcmode="lin" valueType="num">
                                      <p:cBhvr>
                                        <p:cTn id="4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arn(inVertical)">
                                      <p:cBhvr>
                                        <p:cTn id="51" dur="5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2"/>
                                        </p:tgtEl>
                                        <p:attrNameLst>
                                          <p:attrName>style.visibility</p:attrName>
                                        </p:attrNameLst>
                                      </p:cBhvr>
                                      <p:to>
                                        <p:strVal val="visible"/>
                                      </p:to>
                                    </p:set>
                                    <p:animEffect transition="in" filter="fade">
                                      <p:cBhvr>
                                        <p:cTn id="56" dur="1000"/>
                                        <p:tgtEl>
                                          <p:spTgt spid="12"/>
                                        </p:tgtEl>
                                      </p:cBhvr>
                                    </p:animEffect>
                                    <p:anim calcmode="lin" valueType="num">
                                      <p:cBhvr>
                                        <p:cTn id="57" dur="1000" fill="hold"/>
                                        <p:tgtEl>
                                          <p:spTgt spid="12"/>
                                        </p:tgtEl>
                                        <p:attrNameLst>
                                          <p:attrName>ppt_x</p:attrName>
                                        </p:attrNameLst>
                                      </p:cBhvr>
                                      <p:tavLst>
                                        <p:tav tm="0">
                                          <p:val>
                                            <p:strVal val="#ppt_x"/>
                                          </p:val>
                                        </p:tav>
                                        <p:tav tm="100000">
                                          <p:val>
                                            <p:strVal val="#ppt_x"/>
                                          </p:val>
                                        </p:tav>
                                      </p:tavLst>
                                    </p:anim>
                                    <p:anim calcmode="lin" valueType="num">
                                      <p:cBhvr>
                                        <p:cTn id="58" dur="1000" fill="hold"/>
                                        <p:tgtEl>
                                          <p:spTgt spid="12"/>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1000"/>
                                        <p:tgtEl>
                                          <p:spTgt spid="13"/>
                                        </p:tgtEl>
                                      </p:cBhvr>
                                    </p:animEffect>
                                    <p:anim calcmode="lin" valueType="num">
                                      <p:cBhvr>
                                        <p:cTn id="62" dur="1000" fill="hold"/>
                                        <p:tgtEl>
                                          <p:spTgt spid="13"/>
                                        </p:tgtEl>
                                        <p:attrNameLst>
                                          <p:attrName>ppt_x</p:attrName>
                                        </p:attrNameLst>
                                      </p:cBhvr>
                                      <p:tavLst>
                                        <p:tav tm="0">
                                          <p:val>
                                            <p:strVal val="#ppt_x"/>
                                          </p:val>
                                        </p:tav>
                                        <p:tav tm="100000">
                                          <p:val>
                                            <p:strVal val="#ppt_x"/>
                                          </p:val>
                                        </p:tav>
                                      </p:tavLst>
                                    </p:anim>
                                    <p:anim calcmode="lin" valueType="num">
                                      <p:cBhvr>
                                        <p:cTn id="63" dur="1000" fill="hold"/>
                                        <p:tgtEl>
                                          <p:spTgt spid="13"/>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fade">
                                      <p:cBhvr>
                                        <p:cTn id="66" dur="1000"/>
                                        <p:tgtEl>
                                          <p:spTgt spid="14"/>
                                        </p:tgtEl>
                                      </p:cBhvr>
                                    </p:animEffect>
                                    <p:anim calcmode="lin" valueType="num">
                                      <p:cBhvr>
                                        <p:cTn id="67" dur="1000" fill="hold"/>
                                        <p:tgtEl>
                                          <p:spTgt spid="14"/>
                                        </p:tgtEl>
                                        <p:attrNameLst>
                                          <p:attrName>ppt_x</p:attrName>
                                        </p:attrNameLst>
                                      </p:cBhvr>
                                      <p:tavLst>
                                        <p:tav tm="0">
                                          <p:val>
                                            <p:strVal val="#ppt_x"/>
                                          </p:val>
                                        </p:tav>
                                        <p:tav tm="100000">
                                          <p:val>
                                            <p:strVal val="#ppt_x"/>
                                          </p:val>
                                        </p:tav>
                                      </p:tavLst>
                                    </p:anim>
                                    <p:anim calcmode="lin" valueType="num">
                                      <p:cBhvr>
                                        <p:cTn id="6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1" grpId="0" animBg="1"/>
      <p:bldP spid="14" grpId="0" animBg="1"/>
      <p:bldP spid="15"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الموقع وفق أنواع المؤسسات</a:t>
            </a:r>
          </a:p>
        </p:txBody>
      </p:sp>
      <p:sp>
        <p:nvSpPr>
          <p:cNvPr id="5" name="Freeform 4"/>
          <p:cNvSpPr/>
          <p:nvPr/>
        </p:nvSpPr>
        <p:spPr>
          <a:xfrm>
            <a:off x="2456266" y="1399486"/>
            <a:ext cx="4088425" cy="3051923"/>
          </a:xfrm>
          <a:custGeom>
            <a:avLst/>
            <a:gdLst>
              <a:gd name="connsiteX0" fmla="*/ 244154 w 4088425"/>
              <a:gd name="connsiteY0" fmla="*/ 0 h 3051923"/>
              <a:gd name="connsiteX1" fmla="*/ 3844271 w 4088425"/>
              <a:gd name="connsiteY1" fmla="*/ 0 h 3051923"/>
              <a:gd name="connsiteX2" fmla="*/ 4088425 w 4088425"/>
              <a:gd name="connsiteY2" fmla="*/ 244154 h 3051923"/>
              <a:gd name="connsiteX3" fmla="*/ 4088425 w 4088425"/>
              <a:gd name="connsiteY3" fmla="*/ 3051923 h 3051923"/>
              <a:gd name="connsiteX4" fmla="*/ 4088425 w 4088425"/>
              <a:gd name="connsiteY4" fmla="*/ 3051923 h 3051923"/>
              <a:gd name="connsiteX5" fmla="*/ 0 w 4088425"/>
              <a:gd name="connsiteY5" fmla="*/ 3051923 h 3051923"/>
              <a:gd name="connsiteX6" fmla="*/ 0 w 4088425"/>
              <a:gd name="connsiteY6" fmla="*/ 3051923 h 3051923"/>
              <a:gd name="connsiteX7" fmla="*/ 0 w 4088425"/>
              <a:gd name="connsiteY7" fmla="*/ 244154 h 3051923"/>
              <a:gd name="connsiteX8" fmla="*/ 244154 w 4088425"/>
              <a:gd name="connsiteY8" fmla="*/ 0 h 305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8425" h="3051923">
                <a:moveTo>
                  <a:pt x="244154" y="0"/>
                </a:moveTo>
                <a:lnTo>
                  <a:pt x="3844271" y="0"/>
                </a:lnTo>
                <a:cubicBezTo>
                  <a:pt x="3979114" y="0"/>
                  <a:pt x="4088425" y="109311"/>
                  <a:pt x="4088425" y="244154"/>
                </a:cubicBezTo>
                <a:lnTo>
                  <a:pt x="4088425" y="3051923"/>
                </a:lnTo>
                <a:lnTo>
                  <a:pt x="4088425" y="3051923"/>
                </a:lnTo>
                <a:lnTo>
                  <a:pt x="0" y="3051923"/>
                </a:lnTo>
                <a:lnTo>
                  <a:pt x="0" y="3051923"/>
                </a:lnTo>
                <a:lnTo>
                  <a:pt x="0" y="244154"/>
                </a:lnTo>
                <a:cubicBezTo>
                  <a:pt x="0" y="109311"/>
                  <a:pt x="109311" y="0"/>
                  <a:pt x="244154"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1990" tIns="162950" rIns="101990" bIns="30480"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يعانى بائعون التجزئة فى المتاجر الكبرى مشاكل أقل من سواهم فى مايتعلق بمواقف السيارات  لذا يتعين عليهم أن يأخذوا بالحسبان أنواع المؤسسات التى تحيط بالموقع.</a:t>
            </a:r>
            <a:endParaRPr lang="ar-EG" sz="2400" kern="1200" dirty="0">
              <a:solidFill>
                <a:srgbClr val="002060"/>
              </a:solidFill>
            </a:endParaRPr>
          </a:p>
        </p:txBody>
      </p:sp>
      <p:sp>
        <p:nvSpPr>
          <p:cNvPr id="6" name="Freeform 5"/>
          <p:cNvSpPr/>
          <p:nvPr/>
        </p:nvSpPr>
        <p:spPr>
          <a:xfrm>
            <a:off x="2456266" y="4451409"/>
            <a:ext cx="4088425" cy="1312326"/>
          </a:xfrm>
          <a:custGeom>
            <a:avLst/>
            <a:gdLst>
              <a:gd name="connsiteX0" fmla="*/ 0 w 4088425"/>
              <a:gd name="connsiteY0" fmla="*/ 0 h 1312326"/>
              <a:gd name="connsiteX1" fmla="*/ 4088425 w 4088425"/>
              <a:gd name="connsiteY1" fmla="*/ 0 h 1312326"/>
              <a:gd name="connsiteX2" fmla="*/ 4088425 w 4088425"/>
              <a:gd name="connsiteY2" fmla="*/ 1312326 h 1312326"/>
              <a:gd name="connsiteX3" fmla="*/ 0 w 4088425"/>
              <a:gd name="connsiteY3" fmla="*/ 1312326 h 1312326"/>
              <a:gd name="connsiteX4" fmla="*/ 0 w 4088425"/>
              <a:gd name="connsiteY4" fmla="*/ 0 h 1312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425" h="1312326">
                <a:moveTo>
                  <a:pt x="0" y="0"/>
                </a:moveTo>
                <a:lnTo>
                  <a:pt x="4088425" y="0"/>
                </a:lnTo>
                <a:lnTo>
                  <a:pt x="4088425" y="1312326"/>
                </a:lnTo>
                <a:lnTo>
                  <a:pt x="0" y="1312326"/>
                </a:lnTo>
                <a:lnTo>
                  <a:pt x="0" y="0"/>
                </a:lnTo>
                <a:close/>
              </a:path>
            </a:pathLst>
          </a:cu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0069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شركات البيع بالتجزئة </a:t>
            </a:r>
            <a:endParaRPr lang="ar-EG" sz="2400" b="1" kern="1200" dirty="0">
              <a:solidFill>
                <a:srgbClr val="FF0000"/>
              </a:solidFill>
            </a:endParaRPr>
          </a:p>
        </p:txBody>
      </p:sp>
      <p:sp>
        <p:nvSpPr>
          <p:cNvPr id="7" name="Oval 6"/>
          <p:cNvSpPr/>
          <p:nvPr/>
        </p:nvSpPr>
        <p:spPr>
          <a:xfrm>
            <a:off x="2118915" y="4659860"/>
            <a:ext cx="1430948" cy="1430948"/>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3" name="Oval 2"/>
          <p:cNvSpPr/>
          <p:nvPr/>
        </p:nvSpPr>
        <p:spPr bwMode="auto">
          <a:xfrm>
            <a:off x="3347864" y="5163483"/>
            <a:ext cx="864096" cy="813083"/>
          </a:xfrm>
          <a:prstGeom prst="ellipse">
            <a:avLst/>
          </a:prstGeom>
          <a:solidFill>
            <a:schemeClr val="accent1"/>
          </a:solidFill>
          <a:ln w="952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1</a:t>
            </a:r>
          </a:p>
        </p:txBody>
      </p:sp>
    </p:spTree>
    <p:extLst>
      <p:ext uri="{BB962C8B-B14F-4D97-AF65-F5344CB8AC3E}">
        <p14:creationId xmlns:p14="http://schemas.microsoft.com/office/powerpoint/2010/main" val="130355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anim calcmode="lin" valueType="num">
                                      <p:cBhvr>
                                        <p:cTn id="28" dur="1000" fill="hold"/>
                                        <p:tgtEl>
                                          <p:spTgt spid="5"/>
                                        </p:tgtEl>
                                        <p:attrNameLst>
                                          <p:attrName>ppt_x</p:attrName>
                                        </p:attrNameLst>
                                      </p:cBhvr>
                                      <p:tavLst>
                                        <p:tav tm="0">
                                          <p:val>
                                            <p:strVal val="#ppt_x"/>
                                          </p:val>
                                        </p:tav>
                                        <p:tav tm="100000">
                                          <p:val>
                                            <p:strVal val="#ppt_x"/>
                                          </p:val>
                                        </p:tav>
                                      </p:tavLst>
                                    </p:anim>
                                    <p:anim calcmode="lin" valueType="num">
                                      <p:cBhvr>
                                        <p:cTn id="2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3"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Multidocument 3"/>
          <p:cNvSpPr/>
          <p:nvPr/>
        </p:nvSpPr>
        <p:spPr bwMode="auto">
          <a:xfrm>
            <a:off x="4932040" y="548680"/>
            <a:ext cx="3060340" cy="648072"/>
          </a:xfrm>
          <a:prstGeom prst="flowChartMultidocument">
            <a:avLst/>
          </a:prstGeom>
          <a:solidFill>
            <a:srgbClr val="FAF6A4"/>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algn="ctr"/>
            <a:r>
              <a:rPr lang="ar-EG" sz="2400" b="1" dirty="0">
                <a:solidFill>
                  <a:srgbClr val="FF0000"/>
                </a:solidFill>
              </a:rPr>
              <a:t>شركات البيع بالجملة </a:t>
            </a:r>
            <a:endParaRPr kumimoji="0" lang="ar-EG" sz="2400" b="0" i="0" u="none" strike="noStrike" cap="none" normalizeH="0" baseline="0" dirty="0" smtClean="0">
              <a:ln>
                <a:noFill/>
              </a:ln>
              <a:solidFill>
                <a:srgbClr val="FF0000"/>
              </a:solidFill>
              <a:effectLst/>
            </a:endParaRPr>
          </a:p>
        </p:txBody>
      </p:sp>
      <p:sp>
        <p:nvSpPr>
          <p:cNvPr id="6" name="Oval 5"/>
          <p:cNvSpPr/>
          <p:nvPr/>
        </p:nvSpPr>
        <p:spPr bwMode="auto">
          <a:xfrm>
            <a:off x="7452320" y="404664"/>
            <a:ext cx="720080" cy="936104"/>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2</a:t>
            </a:r>
          </a:p>
        </p:txBody>
      </p:sp>
      <p:sp>
        <p:nvSpPr>
          <p:cNvPr id="3" name="Freeform 2"/>
          <p:cNvSpPr/>
          <p:nvPr/>
        </p:nvSpPr>
        <p:spPr>
          <a:xfrm>
            <a:off x="755576" y="1747299"/>
            <a:ext cx="7896200" cy="1152128"/>
          </a:xfrm>
          <a:custGeom>
            <a:avLst/>
            <a:gdLst>
              <a:gd name="connsiteX0" fmla="*/ 0 w 7896200"/>
              <a:gd name="connsiteY0" fmla="*/ 115213 h 1152128"/>
              <a:gd name="connsiteX1" fmla="*/ 115213 w 7896200"/>
              <a:gd name="connsiteY1" fmla="*/ 0 h 1152128"/>
              <a:gd name="connsiteX2" fmla="*/ 7780987 w 7896200"/>
              <a:gd name="connsiteY2" fmla="*/ 0 h 1152128"/>
              <a:gd name="connsiteX3" fmla="*/ 7896200 w 7896200"/>
              <a:gd name="connsiteY3" fmla="*/ 115213 h 1152128"/>
              <a:gd name="connsiteX4" fmla="*/ 7896200 w 7896200"/>
              <a:gd name="connsiteY4" fmla="*/ 1036915 h 1152128"/>
              <a:gd name="connsiteX5" fmla="*/ 7780987 w 7896200"/>
              <a:gd name="connsiteY5" fmla="*/ 1152128 h 1152128"/>
              <a:gd name="connsiteX6" fmla="*/ 115213 w 7896200"/>
              <a:gd name="connsiteY6" fmla="*/ 1152128 h 1152128"/>
              <a:gd name="connsiteX7" fmla="*/ 0 w 7896200"/>
              <a:gd name="connsiteY7" fmla="*/ 1036915 h 1152128"/>
              <a:gd name="connsiteX8" fmla="*/ 0 w 7896200"/>
              <a:gd name="connsiteY8" fmla="*/ 115213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6200" h="1152128">
                <a:moveTo>
                  <a:pt x="0" y="115213"/>
                </a:moveTo>
                <a:cubicBezTo>
                  <a:pt x="0" y="51583"/>
                  <a:pt x="51583" y="0"/>
                  <a:pt x="115213" y="0"/>
                </a:cubicBezTo>
                <a:lnTo>
                  <a:pt x="7780987" y="0"/>
                </a:lnTo>
                <a:cubicBezTo>
                  <a:pt x="7844617" y="0"/>
                  <a:pt x="7896200" y="51583"/>
                  <a:pt x="7896200" y="115213"/>
                </a:cubicBezTo>
                <a:lnTo>
                  <a:pt x="7896200" y="1036915"/>
                </a:lnTo>
                <a:cubicBezTo>
                  <a:pt x="7896200" y="1100545"/>
                  <a:pt x="7844617" y="1152128"/>
                  <a:pt x="7780987" y="1152128"/>
                </a:cubicBezTo>
                <a:lnTo>
                  <a:pt x="115213" y="1152128"/>
                </a:lnTo>
                <a:cubicBezTo>
                  <a:pt x="51583" y="1152128"/>
                  <a:pt x="0" y="1100545"/>
                  <a:pt x="0" y="1036915"/>
                </a:cubicBezTo>
                <a:lnTo>
                  <a:pt x="0" y="115213"/>
                </a:lnTo>
                <a:close/>
              </a:path>
            </a:pathLst>
          </a:custGeom>
          <a:solidFill>
            <a:schemeClr val="accent6">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9465" tIns="64225" rIns="79465" bIns="64225"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ينبغى مراعاة عاملين أساسيين لدى اختيار موقع لمتجر بيع بالجملة</a:t>
            </a:r>
            <a:endParaRPr lang="ar-EG" sz="2400" kern="1200" dirty="0">
              <a:solidFill>
                <a:schemeClr val="bg1"/>
              </a:solidFill>
            </a:endParaRPr>
          </a:p>
        </p:txBody>
      </p:sp>
      <p:sp>
        <p:nvSpPr>
          <p:cNvPr id="7" name="Rounded Rectangle 6"/>
          <p:cNvSpPr/>
          <p:nvPr/>
        </p:nvSpPr>
        <p:spPr>
          <a:xfrm>
            <a:off x="755576" y="3106810"/>
            <a:ext cx="1152128" cy="1152128"/>
          </a:xfrm>
          <a:prstGeom prst="roundRect">
            <a:avLst>
              <a:gd name="adj" fmla="val 1667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Freeform 7"/>
          <p:cNvSpPr/>
          <p:nvPr/>
        </p:nvSpPr>
        <p:spPr>
          <a:xfrm>
            <a:off x="1976831" y="3106810"/>
            <a:ext cx="6674944" cy="1152128"/>
          </a:xfrm>
          <a:custGeom>
            <a:avLst/>
            <a:gdLst>
              <a:gd name="connsiteX0" fmla="*/ 0 w 6674944"/>
              <a:gd name="connsiteY0" fmla="*/ 192060 h 1152128"/>
              <a:gd name="connsiteX1" fmla="*/ 192060 w 6674944"/>
              <a:gd name="connsiteY1" fmla="*/ 0 h 1152128"/>
              <a:gd name="connsiteX2" fmla="*/ 6482884 w 6674944"/>
              <a:gd name="connsiteY2" fmla="*/ 0 h 1152128"/>
              <a:gd name="connsiteX3" fmla="*/ 6674944 w 6674944"/>
              <a:gd name="connsiteY3" fmla="*/ 192060 h 1152128"/>
              <a:gd name="connsiteX4" fmla="*/ 6674944 w 6674944"/>
              <a:gd name="connsiteY4" fmla="*/ 960068 h 1152128"/>
              <a:gd name="connsiteX5" fmla="*/ 6482884 w 6674944"/>
              <a:gd name="connsiteY5" fmla="*/ 1152128 h 1152128"/>
              <a:gd name="connsiteX6" fmla="*/ 192060 w 6674944"/>
              <a:gd name="connsiteY6" fmla="*/ 1152128 h 1152128"/>
              <a:gd name="connsiteX7" fmla="*/ 0 w 6674944"/>
              <a:gd name="connsiteY7" fmla="*/ 960068 h 1152128"/>
              <a:gd name="connsiteX8" fmla="*/ 0 w 6674944"/>
              <a:gd name="connsiteY8" fmla="*/ 192060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74944" h="1152128">
                <a:moveTo>
                  <a:pt x="0" y="192060"/>
                </a:moveTo>
                <a:cubicBezTo>
                  <a:pt x="0" y="85988"/>
                  <a:pt x="85988" y="0"/>
                  <a:pt x="192060" y="0"/>
                </a:cubicBezTo>
                <a:lnTo>
                  <a:pt x="6482884" y="0"/>
                </a:lnTo>
                <a:cubicBezTo>
                  <a:pt x="6588956" y="0"/>
                  <a:pt x="6674944" y="85988"/>
                  <a:pt x="6674944" y="192060"/>
                </a:cubicBezTo>
                <a:lnTo>
                  <a:pt x="6674944" y="960068"/>
                </a:lnTo>
                <a:cubicBezTo>
                  <a:pt x="6674944" y="1066140"/>
                  <a:pt x="6588956" y="1152128"/>
                  <a:pt x="6482884" y="1152128"/>
                </a:cubicBezTo>
                <a:lnTo>
                  <a:pt x="192060" y="1152128"/>
                </a:lnTo>
                <a:cubicBezTo>
                  <a:pt x="85988" y="1152128"/>
                  <a:pt x="0" y="1066140"/>
                  <a:pt x="0" y="960068"/>
                </a:cubicBezTo>
                <a:lnTo>
                  <a:pt x="0" y="192060"/>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6940" tIns="226940" rIns="226940" bIns="2269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يتمثل العامل الاول فى خدمة النقل الجيدة بما فى ذلك الطرقات والسكك الحديدية. </a:t>
            </a:r>
            <a:endParaRPr lang="ar-EG" sz="2400" kern="1200" dirty="0">
              <a:solidFill>
                <a:srgbClr val="002060"/>
              </a:solidFill>
            </a:endParaRPr>
          </a:p>
        </p:txBody>
      </p:sp>
      <p:sp>
        <p:nvSpPr>
          <p:cNvPr id="9" name="Rounded Rectangle 8"/>
          <p:cNvSpPr/>
          <p:nvPr/>
        </p:nvSpPr>
        <p:spPr>
          <a:xfrm>
            <a:off x="755576" y="4397194"/>
            <a:ext cx="1152128" cy="1152128"/>
          </a:xfrm>
          <a:prstGeom prst="roundRect">
            <a:avLst>
              <a:gd name="adj" fmla="val 1667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1976831" y="4397194"/>
            <a:ext cx="6674944" cy="1152128"/>
          </a:xfrm>
          <a:custGeom>
            <a:avLst/>
            <a:gdLst>
              <a:gd name="connsiteX0" fmla="*/ 0 w 6674944"/>
              <a:gd name="connsiteY0" fmla="*/ 192060 h 1152128"/>
              <a:gd name="connsiteX1" fmla="*/ 192060 w 6674944"/>
              <a:gd name="connsiteY1" fmla="*/ 0 h 1152128"/>
              <a:gd name="connsiteX2" fmla="*/ 6482884 w 6674944"/>
              <a:gd name="connsiteY2" fmla="*/ 0 h 1152128"/>
              <a:gd name="connsiteX3" fmla="*/ 6674944 w 6674944"/>
              <a:gd name="connsiteY3" fmla="*/ 192060 h 1152128"/>
              <a:gd name="connsiteX4" fmla="*/ 6674944 w 6674944"/>
              <a:gd name="connsiteY4" fmla="*/ 960068 h 1152128"/>
              <a:gd name="connsiteX5" fmla="*/ 6482884 w 6674944"/>
              <a:gd name="connsiteY5" fmla="*/ 1152128 h 1152128"/>
              <a:gd name="connsiteX6" fmla="*/ 192060 w 6674944"/>
              <a:gd name="connsiteY6" fmla="*/ 1152128 h 1152128"/>
              <a:gd name="connsiteX7" fmla="*/ 0 w 6674944"/>
              <a:gd name="connsiteY7" fmla="*/ 960068 h 1152128"/>
              <a:gd name="connsiteX8" fmla="*/ 0 w 6674944"/>
              <a:gd name="connsiteY8" fmla="*/ 192060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74944" h="1152128">
                <a:moveTo>
                  <a:pt x="0" y="192060"/>
                </a:moveTo>
                <a:cubicBezTo>
                  <a:pt x="0" y="85988"/>
                  <a:pt x="85988" y="0"/>
                  <a:pt x="192060" y="0"/>
                </a:cubicBezTo>
                <a:lnTo>
                  <a:pt x="6482884" y="0"/>
                </a:lnTo>
                <a:cubicBezTo>
                  <a:pt x="6588956" y="0"/>
                  <a:pt x="6674944" y="85988"/>
                  <a:pt x="6674944" y="192060"/>
                </a:cubicBezTo>
                <a:lnTo>
                  <a:pt x="6674944" y="960068"/>
                </a:lnTo>
                <a:cubicBezTo>
                  <a:pt x="6674944" y="1066140"/>
                  <a:pt x="6588956" y="1152128"/>
                  <a:pt x="6482884" y="1152128"/>
                </a:cubicBezTo>
                <a:lnTo>
                  <a:pt x="192060" y="1152128"/>
                </a:lnTo>
                <a:cubicBezTo>
                  <a:pt x="85988" y="1152128"/>
                  <a:pt x="0" y="1066140"/>
                  <a:pt x="0" y="960068"/>
                </a:cubicBezTo>
                <a:lnTo>
                  <a:pt x="0" y="192060"/>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6940" tIns="226940" rIns="226940" bIns="2269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يقضى العامل الثانى بتواجد المنشأت الضرورية التى تشمل المبانى والمنشأت والمرافق العامة. </a:t>
            </a:r>
            <a:endParaRPr lang="ar-EG" sz="2400" kern="1200" dirty="0">
              <a:solidFill>
                <a:srgbClr val="002060"/>
              </a:solidFill>
            </a:endParaRPr>
          </a:p>
        </p:txBody>
      </p:sp>
    </p:spTree>
    <p:extLst>
      <p:ext uri="{BB962C8B-B14F-4D97-AF65-F5344CB8AC3E}">
        <p14:creationId xmlns:p14="http://schemas.microsoft.com/office/powerpoint/2010/main" val="890449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1000"/>
                                        <p:tgtEl>
                                          <p:spTgt spid="10"/>
                                        </p:tgtEl>
                                      </p:cBhvr>
                                    </p:animEffect>
                                    <p:anim calcmode="lin" valueType="num">
                                      <p:cBhvr>
                                        <p:cTn id="30" dur="1000" fill="hold"/>
                                        <p:tgtEl>
                                          <p:spTgt spid="10"/>
                                        </p:tgtEl>
                                        <p:attrNameLst>
                                          <p:attrName>ppt_x</p:attrName>
                                        </p:attrNameLst>
                                      </p:cBhvr>
                                      <p:tavLst>
                                        <p:tav tm="0">
                                          <p:val>
                                            <p:strVal val="#ppt_x"/>
                                          </p:val>
                                        </p:tav>
                                        <p:tav tm="100000">
                                          <p:val>
                                            <p:strVal val="#ppt_x"/>
                                          </p:val>
                                        </p:tav>
                                      </p:tavLst>
                                    </p:anim>
                                    <p:anim calcmode="lin" valueType="num">
                                      <p:cBhvr>
                                        <p:cTn id="3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10"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2456266" y="1399486"/>
            <a:ext cx="4088425" cy="3051923"/>
          </a:xfrm>
          <a:custGeom>
            <a:avLst/>
            <a:gdLst>
              <a:gd name="connsiteX0" fmla="*/ 244154 w 4088425"/>
              <a:gd name="connsiteY0" fmla="*/ 0 h 3051923"/>
              <a:gd name="connsiteX1" fmla="*/ 3844271 w 4088425"/>
              <a:gd name="connsiteY1" fmla="*/ 0 h 3051923"/>
              <a:gd name="connsiteX2" fmla="*/ 4088425 w 4088425"/>
              <a:gd name="connsiteY2" fmla="*/ 244154 h 3051923"/>
              <a:gd name="connsiteX3" fmla="*/ 4088425 w 4088425"/>
              <a:gd name="connsiteY3" fmla="*/ 3051923 h 3051923"/>
              <a:gd name="connsiteX4" fmla="*/ 4088425 w 4088425"/>
              <a:gd name="connsiteY4" fmla="*/ 3051923 h 3051923"/>
              <a:gd name="connsiteX5" fmla="*/ 0 w 4088425"/>
              <a:gd name="connsiteY5" fmla="*/ 3051923 h 3051923"/>
              <a:gd name="connsiteX6" fmla="*/ 0 w 4088425"/>
              <a:gd name="connsiteY6" fmla="*/ 3051923 h 3051923"/>
              <a:gd name="connsiteX7" fmla="*/ 0 w 4088425"/>
              <a:gd name="connsiteY7" fmla="*/ 244154 h 3051923"/>
              <a:gd name="connsiteX8" fmla="*/ 244154 w 4088425"/>
              <a:gd name="connsiteY8" fmla="*/ 0 h 305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8425" h="3051923">
                <a:moveTo>
                  <a:pt x="244154" y="0"/>
                </a:moveTo>
                <a:lnTo>
                  <a:pt x="3844271" y="0"/>
                </a:lnTo>
                <a:cubicBezTo>
                  <a:pt x="3979114" y="0"/>
                  <a:pt x="4088425" y="109311"/>
                  <a:pt x="4088425" y="244154"/>
                </a:cubicBezTo>
                <a:lnTo>
                  <a:pt x="4088425" y="3051923"/>
                </a:lnTo>
                <a:lnTo>
                  <a:pt x="4088425" y="3051923"/>
                </a:lnTo>
                <a:lnTo>
                  <a:pt x="0" y="3051923"/>
                </a:lnTo>
                <a:lnTo>
                  <a:pt x="0" y="3051923"/>
                </a:lnTo>
                <a:lnTo>
                  <a:pt x="0" y="244154"/>
                </a:lnTo>
                <a:cubicBezTo>
                  <a:pt x="0" y="109311"/>
                  <a:pt x="109311" y="0"/>
                  <a:pt x="244154"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1990" tIns="162950" rIns="101990" bIns="30480"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ليس من الضرورى أن تعتمد متاجر تصليح أجهزة التليفزيون أو التنظيف الجاف أو تصليح الأحذية أو لعيادة طبيب الأسنان أو مؤسسة الرعاية بالطفل إلى أتخاذ موقع ذات إيجار مرتفع لأن الزبائن مستعدون للسعى ولقطع مسافات بعيدة للحصول على خدمة جيدة. </a:t>
            </a:r>
            <a:endParaRPr lang="ar-EG" sz="2400" kern="1200" dirty="0">
              <a:solidFill>
                <a:srgbClr val="002060"/>
              </a:solidFill>
            </a:endParaRPr>
          </a:p>
        </p:txBody>
      </p:sp>
      <p:sp>
        <p:nvSpPr>
          <p:cNvPr id="6" name="Freeform 5"/>
          <p:cNvSpPr/>
          <p:nvPr/>
        </p:nvSpPr>
        <p:spPr>
          <a:xfrm>
            <a:off x="2456266" y="4451409"/>
            <a:ext cx="4088425" cy="1312326"/>
          </a:xfrm>
          <a:custGeom>
            <a:avLst/>
            <a:gdLst>
              <a:gd name="connsiteX0" fmla="*/ 0 w 4088425"/>
              <a:gd name="connsiteY0" fmla="*/ 0 h 1312326"/>
              <a:gd name="connsiteX1" fmla="*/ 4088425 w 4088425"/>
              <a:gd name="connsiteY1" fmla="*/ 0 h 1312326"/>
              <a:gd name="connsiteX2" fmla="*/ 4088425 w 4088425"/>
              <a:gd name="connsiteY2" fmla="*/ 1312326 h 1312326"/>
              <a:gd name="connsiteX3" fmla="*/ 0 w 4088425"/>
              <a:gd name="connsiteY3" fmla="*/ 1312326 h 1312326"/>
              <a:gd name="connsiteX4" fmla="*/ 0 w 4088425"/>
              <a:gd name="connsiteY4" fmla="*/ 0 h 1312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425" h="1312326">
                <a:moveTo>
                  <a:pt x="0" y="0"/>
                </a:moveTo>
                <a:lnTo>
                  <a:pt x="4088425" y="0"/>
                </a:lnTo>
                <a:lnTo>
                  <a:pt x="4088425" y="1312326"/>
                </a:lnTo>
                <a:lnTo>
                  <a:pt x="0" y="1312326"/>
                </a:lnTo>
                <a:lnTo>
                  <a:pt x="0" y="0"/>
                </a:lnTo>
                <a:close/>
              </a:path>
            </a:pathLst>
          </a:custGeom>
          <a:solidFill>
            <a:srgbClr val="C7F9A5"/>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0069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شركات الخدمات </a:t>
            </a:r>
            <a:endParaRPr lang="ar-EG" sz="2400" b="1" kern="1200" dirty="0">
              <a:solidFill>
                <a:srgbClr val="FF0000"/>
              </a:solidFill>
            </a:endParaRPr>
          </a:p>
        </p:txBody>
      </p:sp>
      <p:sp>
        <p:nvSpPr>
          <p:cNvPr id="7" name="Oval 6"/>
          <p:cNvSpPr/>
          <p:nvPr/>
        </p:nvSpPr>
        <p:spPr>
          <a:xfrm>
            <a:off x="2118915" y="4659860"/>
            <a:ext cx="1430948" cy="1430948"/>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3" name="Oval 2"/>
          <p:cNvSpPr/>
          <p:nvPr/>
        </p:nvSpPr>
        <p:spPr bwMode="auto">
          <a:xfrm>
            <a:off x="3203848" y="5229200"/>
            <a:ext cx="1008112" cy="720080"/>
          </a:xfrm>
          <a:prstGeom prst="ellipse">
            <a:avLst/>
          </a:prstGeom>
          <a:solidFill>
            <a:srgbClr val="C7F9A5"/>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a:r>
              <a:rPr lang="ar-EG" sz="3200" b="1" dirty="0" smtClean="0">
                <a:solidFill>
                  <a:srgbClr val="FF0000"/>
                </a:solidFill>
              </a:rPr>
              <a:t>3</a:t>
            </a:r>
          </a:p>
        </p:txBody>
      </p:sp>
    </p:spTree>
    <p:extLst>
      <p:ext uri="{BB962C8B-B14F-4D97-AF65-F5344CB8AC3E}">
        <p14:creationId xmlns:p14="http://schemas.microsoft.com/office/powerpoint/2010/main" val="3736399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anim calcmode="lin" valueType="num">
                                      <p:cBhvr>
                                        <p:cTn id="28" dur="1000" fill="hold"/>
                                        <p:tgtEl>
                                          <p:spTgt spid="5"/>
                                        </p:tgtEl>
                                        <p:attrNameLst>
                                          <p:attrName>ppt_x</p:attrName>
                                        </p:attrNameLst>
                                      </p:cBhvr>
                                      <p:tavLst>
                                        <p:tav tm="0">
                                          <p:val>
                                            <p:strVal val="#ppt_x"/>
                                          </p:val>
                                        </p:tav>
                                        <p:tav tm="100000">
                                          <p:val>
                                            <p:strVal val="#ppt_x"/>
                                          </p:val>
                                        </p:tav>
                                      </p:tavLst>
                                    </p:anim>
                                    <p:anim calcmode="lin" valueType="num">
                                      <p:cBhvr>
                                        <p:cTn id="2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3"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2456266" y="1399486"/>
            <a:ext cx="4088425" cy="3051923"/>
          </a:xfrm>
          <a:custGeom>
            <a:avLst/>
            <a:gdLst>
              <a:gd name="connsiteX0" fmla="*/ 244154 w 4088425"/>
              <a:gd name="connsiteY0" fmla="*/ 0 h 3051923"/>
              <a:gd name="connsiteX1" fmla="*/ 3844271 w 4088425"/>
              <a:gd name="connsiteY1" fmla="*/ 0 h 3051923"/>
              <a:gd name="connsiteX2" fmla="*/ 4088425 w 4088425"/>
              <a:gd name="connsiteY2" fmla="*/ 244154 h 3051923"/>
              <a:gd name="connsiteX3" fmla="*/ 4088425 w 4088425"/>
              <a:gd name="connsiteY3" fmla="*/ 3051923 h 3051923"/>
              <a:gd name="connsiteX4" fmla="*/ 4088425 w 4088425"/>
              <a:gd name="connsiteY4" fmla="*/ 3051923 h 3051923"/>
              <a:gd name="connsiteX5" fmla="*/ 0 w 4088425"/>
              <a:gd name="connsiteY5" fmla="*/ 3051923 h 3051923"/>
              <a:gd name="connsiteX6" fmla="*/ 0 w 4088425"/>
              <a:gd name="connsiteY6" fmla="*/ 3051923 h 3051923"/>
              <a:gd name="connsiteX7" fmla="*/ 0 w 4088425"/>
              <a:gd name="connsiteY7" fmla="*/ 244154 h 3051923"/>
              <a:gd name="connsiteX8" fmla="*/ 244154 w 4088425"/>
              <a:gd name="connsiteY8" fmla="*/ 0 h 305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8425" h="3051923">
                <a:moveTo>
                  <a:pt x="244154" y="0"/>
                </a:moveTo>
                <a:lnTo>
                  <a:pt x="3844271" y="0"/>
                </a:lnTo>
                <a:cubicBezTo>
                  <a:pt x="3979114" y="0"/>
                  <a:pt x="4088425" y="109311"/>
                  <a:pt x="4088425" y="244154"/>
                </a:cubicBezTo>
                <a:lnTo>
                  <a:pt x="4088425" y="3051923"/>
                </a:lnTo>
                <a:lnTo>
                  <a:pt x="4088425" y="3051923"/>
                </a:lnTo>
                <a:lnTo>
                  <a:pt x="0" y="3051923"/>
                </a:lnTo>
                <a:lnTo>
                  <a:pt x="0" y="3051923"/>
                </a:lnTo>
                <a:lnTo>
                  <a:pt x="0" y="244154"/>
                </a:lnTo>
                <a:cubicBezTo>
                  <a:pt x="0" y="109311"/>
                  <a:pt x="109311" y="0"/>
                  <a:pt x="244154"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1990" tIns="162950" rIns="101990" bIns="30480"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تختلف المواقع التى تكون مناسبة للشركات التصنيعية من تلك التى توافق البائعين بالتجزئة والبائعين بالجملة وشركات الخدمات. </a:t>
            </a:r>
            <a:endParaRPr lang="ar-EG" sz="2400" kern="1200" dirty="0">
              <a:solidFill>
                <a:srgbClr val="002060"/>
              </a:solidFill>
            </a:endParaRPr>
          </a:p>
        </p:txBody>
      </p:sp>
      <p:sp>
        <p:nvSpPr>
          <p:cNvPr id="6" name="Freeform 5"/>
          <p:cNvSpPr/>
          <p:nvPr/>
        </p:nvSpPr>
        <p:spPr>
          <a:xfrm>
            <a:off x="2456266" y="4451409"/>
            <a:ext cx="4088425" cy="1312326"/>
          </a:xfrm>
          <a:custGeom>
            <a:avLst/>
            <a:gdLst>
              <a:gd name="connsiteX0" fmla="*/ 0 w 4088425"/>
              <a:gd name="connsiteY0" fmla="*/ 0 h 1312326"/>
              <a:gd name="connsiteX1" fmla="*/ 4088425 w 4088425"/>
              <a:gd name="connsiteY1" fmla="*/ 0 h 1312326"/>
              <a:gd name="connsiteX2" fmla="*/ 4088425 w 4088425"/>
              <a:gd name="connsiteY2" fmla="*/ 1312326 h 1312326"/>
              <a:gd name="connsiteX3" fmla="*/ 0 w 4088425"/>
              <a:gd name="connsiteY3" fmla="*/ 1312326 h 1312326"/>
              <a:gd name="connsiteX4" fmla="*/ 0 w 4088425"/>
              <a:gd name="connsiteY4" fmla="*/ 0 h 1312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425" h="1312326">
                <a:moveTo>
                  <a:pt x="0" y="0"/>
                </a:moveTo>
                <a:lnTo>
                  <a:pt x="4088425" y="0"/>
                </a:lnTo>
                <a:lnTo>
                  <a:pt x="4088425" y="1312326"/>
                </a:lnTo>
                <a:lnTo>
                  <a:pt x="0" y="1312326"/>
                </a:lnTo>
                <a:lnTo>
                  <a:pt x="0" y="0"/>
                </a:lnTo>
                <a:close/>
              </a:path>
            </a:pathLst>
          </a:custGeom>
          <a:solidFill>
            <a:srgbClr val="FAF6A4"/>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00693"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الشركات التصنيعية </a:t>
            </a:r>
            <a:endParaRPr lang="ar-EG" sz="2400" b="1" kern="1200" dirty="0">
              <a:solidFill>
                <a:srgbClr val="FF0000"/>
              </a:solidFill>
            </a:endParaRPr>
          </a:p>
        </p:txBody>
      </p:sp>
      <p:sp>
        <p:nvSpPr>
          <p:cNvPr id="7" name="Oval 6"/>
          <p:cNvSpPr/>
          <p:nvPr/>
        </p:nvSpPr>
        <p:spPr>
          <a:xfrm>
            <a:off x="2118915" y="4659860"/>
            <a:ext cx="1430948" cy="1430948"/>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3" name="Oval 2"/>
          <p:cNvSpPr/>
          <p:nvPr/>
        </p:nvSpPr>
        <p:spPr bwMode="auto">
          <a:xfrm>
            <a:off x="3275856" y="5157192"/>
            <a:ext cx="864096" cy="792088"/>
          </a:xfrm>
          <a:prstGeom prst="ellipse">
            <a:avLst/>
          </a:prstGeom>
          <a:solidFill>
            <a:srgbClr val="FAF6A4"/>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a:r>
              <a:rPr lang="ar-EG" sz="3200" b="1" dirty="0" smtClean="0">
                <a:solidFill>
                  <a:srgbClr val="FF0000"/>
                </a:solidFill>
              </a:rPr>
              <a:t>4</a:t>
            </a:r>
          </a:p>
        </p:txBody>
      </p:sp>
    </p:spTree>
    <p:extLst>
      <p:ext uri="{BB962C8B-B14F-4D97-AF65-F5344CB8AC3E}">
        <p14:creationId xmlns:p14="http://schemas.microsoft.com/office/powerpoint/2010/main" val="4008991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3"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الإجراءات المتعلقة باختيار موقع معين</a:t>
            </a:r>
          </a:p>
        </p:txBody>
      </p:sp>
      <p:sp>
        <p:nvSpPr>
          <p:cNvPr id="4" name="Freeform 3"/>
          <p:cNvSpPr/>
          <p:nvPr/>
        </p:nvSpPr>
        <p:spPr>
          <a:xfrm>
            <a:off x="931419" y="1700808"/>
            <a:ext cx="7316062" cy="773791"/>
          </a:xfrm>
          <a:custGeom>
            <a:avLst/>
            <a:gdLst>
              <a:gd name="connsiteX0" fmla="*/ 0 w 7316062"/>
              <a:gd name="connsiteY0" fmla="*/ 0 h 665096"/>
              <a:gd name="connsiteX1" fmla="*/ 7316062 w 7316062"/>
              <a:gd name="connsiteY1" fmla="*/ 0 h 665096"/>
              <a:gd name="connsiteX2" fmla="*/ 7316062 w 7316062"/>
              <a:gd name="connsiteY2" fmla="*/ 665096 h 665096"/>
              <a:gd name="connsiteX3" fmla="*/ 0 w 7316062"/>
              <a:gd name="connsiteY3" fmla="*/ 665096 h 665096"/>
              <a:gd name="connsiteX4" fmla="*/ 0 w 7316062"/>
              <a:gd name="connsiteY4" fmla="*/ 0 h 665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6062" h="665096">
                <a:moveTo>
                  <a:pt x="0" y="0"/>
                </a:moveTo>
                <a:lnTo>
                  <a:pt x="7316062" y="0"/>
                </a:lnTo>
                <a:lnTo>
                  <a:pt x="7316062" y="665096"/>
                </a:lnTo>
                <a:lnTo>
                  <a:pt x="0" y="665096"/>
                </a:lnTo>
                <a:lnTo>
                  <a:pt x="0" y="0"/>
                </a:lnTo>
                <a:close/>
              </a:path>
            </a:pathLst>
          </a:custGeom>
          <a:solidFill>
            <a:schemeClr val="accent6">
              <a:lumMod val="40000"/>
              <a:lumOff val="6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ضع لائحة بالعوامل التى تعدها ضرورية لدى أختيار موقع المؤسسة. </a:t>
            </a:r>
            <a:endParaRPr lang="ar-EG" sz="2400" kern="1200" dirty="0">
              <a:solidFill>
                <a:schemeClr val="bg1"/>
              </a:solidFill>
            </a:endParaRPr>
          </a:p>
        </p:txBody>
      </p:sp>
      <p:sp>
        <p:nvSpPr>
          <p:cNvPr id="5" name="Parallelogram 4"/>
          <p:cNvSpPr/>
          <p:nvPr/>
        </p:nvSpPr>
        <p:spPr>
          <a:xfrm>
            <a:off x="1077741" y="2474599"/>
            <a:ext cx="975474" cy="18914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Parallelogram 5"/>
          <p:cNvSpPr/>
          <p:nvPr/>
        </p:nvSpPr>
        <p:spPr>
          <a:xfrm>
            <a:off x="2110118" y="2474599"/>
            <a:ext cx="975474" cy="18914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Parallelogram 6"/>
          <p:cNvSpPr/>
          <p:nvPr/>
        </p:nvSpPr>
        <p:spPr>
          <a:xfrm>
            <a:off x="3142496" y="2474599"/>
            <a:ext cx="975474" cy="18914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Parallelogram 7"/>
          <p:cNvSpPr/>
          <p:nvPr/>
        </p:nvSpPr>
        <p:spPr>
          <a:xfrm>
            <a:off x="4174874" y="2474599"/>
            <a:ext cx="975474" cy="18914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Parallelogram 8"/>
          <p:cNvSpPr/>
          <p:nvPr/>
        </p:nvSpPr>
        <p:spPr>
          <a:xfrm>
            <a:off x="5207251" y="2474599"/>
            <a:ext cx="975474" cy="18914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Parallelogram 9"/>
          <p:cNvSpPr/>
          <p:nvPr/>
        </p:nvSpPr>
        <p:spPr>
          <a:xfrm>
            <a:off x="6239629" y="2474599"/>
            <a:ext cx="975474" cy="18914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Parallelogram 10"/>
          <p:cNvSpPr/>
          <p:nvPr/>
        </p:nvSpPr>
        <p:spPr>
          <a:xfrm>
            <a:off x="7272007" y="2474599"/>
            <a:ext cx="975474" cy="18914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931419" y="2795985"/>
            <a:ext cx="7316062" cy="773791"/>
          </a:xfrm>
          <a:custGeom>
            <a:avLst/>
            <a:gdLst>
              <a:gd name="connsiteX0" fmla="*/ 0 w 7316062"/>
              <a:gd name="connsiteY0" fmla="*/ 0 h 665096"/>
              <a:gd name="connsiteX1" fmla="*/ 7316062 w 7316062"/>
              <a:gd name="connsiteY1" fmla="*/ 0 h 665096"/>
              <a:gd name="connsiteX2" fmla="*/ 7316062 w 7316062"/>
              <a:gd name="connsiteY2" fmla="*/ 665096 h 665096"/>
              <a:gd name="connsiteX3" fmla="*/ 0 w 7316062"/>
              <a:gd name="connsiteY3" fmla="*/ 665096 h 665096"/>
              <a:gd name="connsiteX4" fmla="*/ 0 w 7316062"/>
              <a:gd name="connsiteY4" fmla="*/ 0 h 665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6062" h="665096">
                <a:moveTo>
                  <a:pt x="0" y="0"/>
                </a:moveTo>
                <a:lnTo>
                  <a:pt x="7316062" y="0"/>
                </a:lnTo>
                <a:lnTo>
                  <a:pt x="7316062" y="665096"/>
                </a:lnTo>
                <a:lnTo>
                  <a:pt x="0" y="665096"/>
                </a:lnTo>
                <a:lnTo>
                  <a:pt x="0" y="0"/>
                </a:lnTo>
                <a:close/>
              </a:path>
            </a:pathLst>
          </a:custGeom>
          <a:solidFill>
            <a:srgbClr val="FF9797"/>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جدد كافة المواقع الممكنه فى المجتمع المحلى التى تتواقف مع العوامل التى أدراجتها فى لائحتك.</a:t>
            </a:r>
            <a:endParaRPr lang="ar-EG" sz="2400" kern="1200" dirty="0">
              <a:solidFill>
                <a:schemeClr val="bg1"/>
              </a:solidFill>
            </a:endParaRPr>
          </a:p>
        </p:txBody>
      </p:sp>
      <p:sp>
        <p:nvSpPr>
          <p:cNvPr id="13" name="Parallelogram 12"/>
          <p:cNvSpPr/>
          <p:nvPr/>
        </p:nvSpPr>
        <p:spPr>
          <a:xfrm>
            <a:off x="1077741" y="3569777"/>
            <a:ext cx="975474" cy="18914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Parallelogram 13"/>
          <p:cNvSpPr/>
          <p:nvPr/>
        </p:nvSpPr>
        <p:spPr>
          <a:xfrm>
            <a:off x="2110118" y="3569777"/>
            <a:ext cx="975474" cy="18914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5" name="Parallelogram 14"/>
          <p:cNvSpPr/>
          <p:nvPr/>
        </p:nvSpPr>
        <p:spPr>
          <a:xfrm>
            <a:off x="3142496" y="3569777"/>
            <a:ext cx="975474" cy="18914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 name="Parallelogram 15"/>
          <p:cNvSpPr/>
          <p:nvPr/>
        </p:nvSpPr>
        <p:spPr>
          <a:xfrm>
            <a:off x="4174874" y="3569777"/>
            <a:ext cx="975474" cy="18914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7" name="Parallelogram 16"/>
          <p:cNvSpPr/>
          <p:nvPr/>
        </p:nvSpPr>
        <p:spPr>
          <a:xfrm>
            <a:off x="5207251" y="3569777"/>
            <a:ext cx="975474" cy="18914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8" name="Parallelogram 17"/>
          <p:cNvSpPr/>
          <p:nvPr/>
        </p:nvSpPr>
        <p:spPr>
          <a:xfrm>
            <a:off x="6239629" y="3569777"/>
            <a:ext cx="975474" cy="18914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9" name="Parallelogram 18"/>
          <p:cNvSpPr/>
          <p:nvPr/>
        </p:nvSpPr>
        <p:spPr>
          <a:xfrm>
            <a:off x="7272007" y="3569777"/>
            <a:ext cx="975474" cy="18914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0" name="Freeform 19"/>
          <p:cNvSpPr/>
          <p:nvPr/>
        </p:nvSpPr>
        <p:spPr>
          <a:xfrm>
            <a:off x="931419" y="3891162"/>
            <a:ext cx="7316062" cy="773791"/>
          </a:xfrm>
          <a:custGeom>
            <a:avLst/>
            <a:gdLst>
              <a:gd name="connsiteX0" fmla="*/ 0 w 7316062"/>
              <a:gd name="connsiteY0" fmla="*/ 0 h 665096"/>
              <a:gd name="connsiteX1" fmla="*/ 7316062 w 7316062"/>
              <a:gd name="connsiteY1" fmla="*/ 0 h 665096"/>
              <a:gd name="connsiteX2" fmla="*/ 7316062 w 7316062"/>
              <a:gd name="connsiteY2" fmla="*/ 665096 h 665096"/>
              <a:gd name="connsiteX3" fmla="*/ 0 w 7316062"/>
              <a:gd name="connsiteY3" fmla="*/ 665096 h 665096"/>
              <a:gd name="connsiteX4" fmla="*/ 0 w 7316062"/>
              <a:gd name="connsiteY4" fmla="*/ 0 h 665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6062" h="665096">
                <a:moveTo>
                  <a:pt x="0" y="0"/>
                </a:moveTo>
                <a:lnTo>
                  <a:pt x="7316062" y="0"/>
                </a:lnTo>
                <a:lnTo>
                  <a:pt x="7316062" y="665096"/>
                </a:lnTo>
                <a:lnTo>
                  <a:pt x="0" y="665096"/>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240" tIns="15240" rIns="15240" bIns="15240" numCol="1" spcCol="1270" anchor="ctr" anchorCtr="0">
            <a:noAutofit/>
          </a:bodyPr>
          <a:lstStyle/>
          <a:p>
            <a:pPr lvl="0" algn="ctr" defTabSz="177800" rtl="1">
              <a:lnSpc>
                <a:spcPct val="90000"/>
              </a:lnSpc>
              <a:spcBef>
                <a:spcPct val="0"/>
              </a:spcBef>
              <a:spcAft>
                <a:spcPct val="35000"/>
              </a:spcAft>
            </a:pPr>
            <a:endParaRPr lang="ar-EG" sz="400" kern="1200" dirty="0" smtClean="0">
              <a:solidFill>
                <a:schemeClr val="bg1"/>
              </a:solidFill>
            </a:endParaRPr>
          </a:p>
          <a:p>
            <a:pPr lvl="0" algn="ctr" defTabSz="177800" rtl="1">
              <a:lnSpc>
                <a:spcPct val="90000"/>
              </a:lnSpc>
              <a:spcBef>
                <a:spcPct val="0"/>
              </a:spcBef>
              <a:spcAft>
                <a:spcPct val="35000"/>
              </a:spcAft>
            </a:pPr>
            <a:r>
              <a:rPr lang="ar-EG" sz="2400" kern="1200" dirty="0" smtClean="0">
                <a:solidFill>
                  <a:schemeClr val="bg1"/>
                </a:solidFill>
              </a:rPr>
              <a:t>قم بزيارة الموقع لتكوين فكرة عن طابعها العام واحذف تلك التى لا تتناسب مع حاجاتك. </a:t>
            </a:r>
            <a:endParaRPr lang="ar-EG" sz="2400" kern="1200" dirty="0">
              <a:solidFill>
                <a:schemeClr val="bg1"/>
              </a:solidFill>
            </a:endParaRPr>
          </a:p>
        </p:txBody>
      </p:sp>
      <p:sp>
        <p:nvSpPr>
          <p:cNvPr id="21" name="Parallelogram 20"/>
          <p:cNvSpPr/>
          <p:nvPr/>
        </p:nvSpPr>
        <p:spPr>
          <a:xfrm>
            <a:off x="1077741" y="4664954"/>
            <a:ext cx="975474" cy="18914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2" name="Parallelogram 21"/>
          <p:cNvSpPr/>
          <p:nvPr/>
        </p:nvSpPr>
        <p:spPr>
          <a:xfrm>
            <a:off x="2110118" y="4664954"/>
            <a:ext cx="975474" cy="18914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3" name="Parallelogram 22"/>
          <p:cNvSpPr/>
          <p:nvPr/>
        </p:nvSpPr>
        <p:spPr>
          <a:xfrm>
            <a:off x="3142496" y="4664954"/>
            <a:ext cx="975474" cy="18914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4" name="Parallelogram 23"/>
          <p:cNvSpPr/>
          <p:nvPr/>
        </p:nvSpPr>
        <p:spPr>
          <a:xfrm>
            <a:off x="4174874" y="4664954"/>
            <a:ext cx="975474" cy="18914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5" name="Parallelogram 24"/>
          <p:cNvSpPr/>
          <p:nvPr/>
        </p:nvSpPr>
        <p:spPr>
          <a:xfrm>
            <a:off x="5207251" y="4664954"/>
            <a:ext cx="975474" cy="18914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6" name="Parallelogram 25"/>
          <p:cNvSpPr/>
          <p:nvPr/>
        </p:nvSpPr>
        <p:spPr>
          <a:xfrm>
            <a:off x="6239629" y="4664954"/>
            <a:ext cx="975474" cy="18914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7" name="Parallelogram 26"/>
          <p:cNvSpPr/>
          <p:nvPr/>
        </p:nvSpPr>
        <p:spPr>
          <a:xfrm>
            <a:off x="7272007" y="4664954"/>
            <a:ext cx="975474" cy="18914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8" name="Freeform 27"/>
          <p:cNvSpPr/>
          <p:nvPr/>
        </p:nvSpPr>
        <p:spPr>
          <a:xfrm>
            <a:off x="931419" y="4986340"/>
            <a:ext cx="7316062" cy="773791"/>
          </a:xfrm>
          <a:custGeom>
            <a:avLst/>
            <a:gdLst>
              <a:gd name="connsiteX0" fmla="*/ 0 w 7316062"/>
              <a:gd name="connsiteY0" fmla="*/ 0 h 665096"/>
              <a:gd name="connsiteX1" fmla="*/ 7316062 w 7316062"/>
              <a:gd name="connsiteY1" fmla="*/ 0 h 665096"/>
              <a:gd name="connsiteX2" fmla="*/ 7316062 w 7316062"/>
              <a:gd name="connsiteY2" fmla="*/ 665096 h 665096"/>
              <a:gd name="connsiteX3" fmla="*/ 0 w 7316062"/>
              <a:gd name="connsiteY3" fmla="*/ 665096 h 665096"/>
              <a:gd name="connsiteX4" fmla="*/ 0 w 7316062"/>
              <a:gd name="connsiteY4" fmla="*/ 0 h 665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6062" h="665096">
                <a:moveTo>
                  <a:pt x="0" y="0"/>
                </a:moveTo>
                <a:lnTo>
                  <a:pt x="7316062" y="0"/>
                </a:lnTo>
                <a:lnTo>
                  <a:pt x="7316062" y="665096"/>
                </a:lnTo>
                <a:lnTo>
                  <a:pt x="0" y="665096"/>
                </a:lnTo>
                <a:lnTo>
                  <a:pt x="0" y="0"/>
                </a:lnTo>
                <a:close/>
              </a:path>
            </a:pathLst>
          </a:custGeom>
          <a:solidFill>
            <a:srgbClr val="0070C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قم بزيارة المواقع مجددا واستعمل قائمة مرجعية لإجراء مقارنة بين الموقع والعوامل التى حددتها. </a:t>
            </a:r>
            <a:endParaRPr lang="ar-EG" sz="2400" kern="1200" dirty="0">
              <a:solidFill>
                <a:schemeClr val="bg1"/>
              </a:solidFill>
            </a:endParaRPr>
          </a:p>
        </p:txBody>
      </p:sp>
      <p:sp>
        <p:nvSpPr>
          <p:cNvPr id="29" name="Parallelogram 28"/>
          <p:cNvSpPr/>
          <p:nvPr/>
        </p:nvSpPr>
        <p:spPr>
          <a:xfrm>
            <a:off x="1077741" y="5760131"/>
            <a:ext cx="975474" cy="18914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0" name="Parallelogram 29"/>
          <p:cNvSpPr/>
          <p:nvPr/>
        </p:nvSpPr>
        <p:spPr>
          <a:xfrm>
            <a:off x="2110118" y="5760131"/>
            <a:ext cx="975474" cy="18914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1" name="Parallelogram 30"/>
          <p:cNvSpPr/>
          <p:nvPr/>
        </p:nvSpPr>
        <p:spPr>
          <a:xfrm>
            <a:off x="3142496" y="5760131"/>
            <a:ext cx="975474" cy="18914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2" name="Parallelogram 31"/>
          <p:cNvSpPr/>
          <p:nvPr/>
        </p:nvSpPr>
        <p:spPr>
          <a:xfrm>
            <a:off x="4174874" y="5760131"/>
            <a:ext cx="975474" cy="18914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3" name="Parallelogram 32"/>
          <p:cNvSpPr/>
          <p:nvPr/>
        </p:nvSpPr>
        <p:spPr>
          <a:xfrm>
            <a:off x="5207251" y="5760131"/>
            <a:ext cx="975474" cy="18914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4" name="Parallelogram 33"/>
          <p:cNvSpPr/>
          <p:nvPr/>
        </p:nvSpPr>
        <p:spPr>
          <a:xfrm>
            <a:off x="6239629" y="5760131"/>
            <a:ext cx="975474" cy="18914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5" name="Parallelogram 34"/>
          <p:cNvSpPr/>
          <p:nvPr/>
        </p:nvSpPr>
        <p:spPr>
          <a:xfrm>
            <a:off x="7272007" y="5760131"/>
            <a:ext cx="975474" cy="18914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973726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par>
                                <p:cTn id="23" presetID="3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ppt_w</p:attrName>
                                        </p:attrNameLst>
                                      </p:cBhvr>
                                      <p:tavLst>
                                        <p:tav tm="0">
                                          <p:val>
                                            <p:fltVal val="0"/>
                                          </p:val>
                                        </p:tav>
                                        <p:tav tm="100000">
                                          <p:val>
                                            <p:strVal val="#ppt_w"/>
                                          </p:val>
                                        </p:tav>
                                      </p:tavLst>
                                    </p:anim>
                                    <p:anim calcmode="lin" valueType="num">
                                      <p:cBhvr>
                                        <p:cTn id="26" dur="1000" fill="hold"/>
                                        <p:tgtEl>
                                          <p:spTgt spid="7"/>
                                        </p:tgtEl>
                                        <p:attrNameLst>
                                          <p:attrName>ppt_h</p:attrName>
                                        </p:attrNameLst>
                                      </p:cBhvr>
                                      <p:tavLst>
                                        <p:tav tm="0">
                                          <p:val>
                                            <p:fltVal val="0"/>
                                          </p:val>
                                        </p:tav>
                                        <p:tav tm="100000">
                                          <p:val>
                                            <p:strVal val="#ppt_h"/>
                                          </p:val>
                                        </p:tav>
                                      </p:tavLst>
                                    </p:anim>
                                    <p:anim calcmode="lin" valueType="num">
                                      <p:cBhvr>
                                        <p:cTn id="27" dur="1000" fill="hold"/>
                                        <p:tgtEl>
                                          <p:spTgt spid="7"/>
                                        </p:tgtEl>
                                        <p:attrNameLst>
                                          <p:attrName>style.rotation</p:attrName>
                                        </p:attrNameLst>
                                      </p:cBhvr>
                                      <p:tavLst>
                                        <p:tav tm="0">
                                          <p:val>
                                            <p:fltVal val="90"/>
                                          </p:val>
                                        </p:tav>
                                        <p:tav tm="100000">
                                          <p:val>
                                            <p:fltVal val="0"/>
                                          </p:val>
                                        </p:tav>
                                      </p:tavLst>
                                    </p:anim>
                                    <p:animEffect transition="in" filter="fade">
                                      <p:cBhvr>
                                        <p:cTn id="28" dur="1000"/>
                                        <p:tgtEl>
                                          <p:spTgt spid="7"/>
                                        </p:tgtEl>
                                      </p:cBhvr>
                                    </p:animEffect>
                                  </p:childTnLst>
                                </p:cTn>
                              </p:par>
                              <p:par>
                                <p:cTn id="29" presetID="31"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1000" fill="hold"/>
                                        <p:tgtEl>
                                          <p:spTgt spid="8"/>
                                        </p:tgtEl>
                                        <p:attrNameLst>
                                          <p:attrName>ppt_w</p:attrName>
                                        </p:attrNameLst>
                                      </p:cBhvr>
                                      <p:tavLst>
                                        <p:tav tm="0">
                                          <p:val>
                                            <p:fltVal val="0"/>
                                          </p:val>
                                        </p:tav>
                                        <p:tav tm="100000">
                                          <p:val>
                                            <p:strVal val="#ppt_w"/>
                                          </p:val>
                                        </p:tav>
                                      </p:tavLst>
                                    </p:anim>
                                    <p:anim calcmode="lin" valueType="num">
                                      <p:cBhvr>
                                        <p:cTn id="32" dur="1000" fill="hold"/>
                                        <p:tgtEl>
                                          <p:spTgt spid="8"/>
                                        </p:tgtEl>
                                        <p:attrNameLst>
                                          <p:attrName>ppt_h</p:attrName>
                                        </p:attrNameLst>
                                      </p:cBhvr>
                                      <p:tavLst>
                                        <p:tav tm="0">
                                          <p:val>
                                            <p:fltVal val="0"/>
                                          </p:val>
                                        </p:tav>
                                        <p:tav tm="100000">
                                          <p:val>
                                            <p:strVal val="#ppt_h"/>
                                          </p:val>
                                        </p:tav>
                                      </p:tavLst>
                                    </p:anim>
                                    <p:anim calcmode="lin" valueType="num">
                                      <p:cBhvr>
                                        <p:cTn id="33" dur="1000" fill="hold"/>
                                        <p:tgtEl>
                                          <p:spTgt spid="8"/>
                                        </p:tgtEl>
                                        <p:attrNameLst>
                                          <p:attrName>style.rotation</p:attrName>
                                        </p:attrNameLst>
                                      </p:cBhvr>
                                      <p:tavLst>
                                        <p:tav tm="0">
                                          <p:val>
                                            <p:fltVal val="90"/>
                                          </p:val>
                                        </p:tav>
                                        <p:tav tm="100000">
                                          <p:val>
                                            <p:fltVal val="0"/>
                                          </p:val>
                                        </p:tav>
                                      </p:tavLst>
                                    </p:anim>
                                    <p:animEffect transition="in" filter="fade">
                                      <p:cBhvr>
                                        <p:cTn id="34" dur="1000"/>
                                        <p:tgtEl>
                                          <p:spTgt spid="8"/>
                                        </p:tgtEl>
                                      </p:cBhvr>
                                    </p:animEffect>
                                  </p:childTnLst>
                                </p:cTn>
                              </p:par>
                              <p:par>
                                <p:cTn id="35" presetID="31"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1000" fill="hold"/>
                                        <p:tgtEl>
                                          <p:spTgt spid="9"/>
                                        </p:tgtEl>
                                        <p:attrNameLst>
                                          <p:attrName>ppt_w</p:attrName>
                                        </p:attrNameLst>
                                      </p:cBhvr>
                                      <p:tavLst>
                                        <p:tav tm="0">
                                          <p:val>
                                            <p:fltVal val="0"/>
                                          </p:val>
                                        </p:tav>
                                        <p:tav tm="100000">
                                          <p:val>
                                            <p:strVal val="#ppt_w"/>
                                          </p:val>
                                        </p:tav>
                                      </p:tavLst>
                                    </p:anim>
                                    <p:anim calcmode="lin" valueType="num">
                                      <p:cBhvr>
                                        <p:cTn id="38" dur="1000" fill="hold"/>
                                        <p:tgtEl>
                                          <p:spTgt spid="9"/>
                                        </p:tgtEl>
                                        <p:attrNameLst>
                                          <p:attrName>ppt_h</p:attrName>
                                        </p:attrNameLst>
                                      </p:cBhvr>
                                      <p:tavLst>
                                        <p:tav tm="0">
                                          <p:val>
                                            <p:fltVal val="0"/>
                                          </p:val>
                                        </p:tav>
                                        <p:tav tm="100000">
                                          <p:val>
                                            <p:strVal val="#ppt_h"/>
                                          </p:val>
                                        </p:tav>
                                      </p:tavLst>
                                    </p:anim>
                                    <p:anim calcmode="lin" valueType="num">
                                      <p:cBhvr>
                                        <p:cTn id="39" dur="1000" fill="hold"/>
                                        <p:tgtEl>
                                          <p:spTgt spid="9"/>
                                        </p:tgtEl>
                                        <p:attrNameLst>
                                          <p:attrName>style.rotation</p:attrName>
                                        </p:attrNameLst>
                                      </p:cBhvr>
                                      <p:tavLst>
                                        <p:tav tm="0">
                                          <p:val>
                                            <p:fltVal val="90"/>
                                          </p:val>
                                        </p:tav>
                                        <p:tav tm="100000">
                                          <p:val>
                                            <p:fltVal val="0"/>
                                          </p:val>
                                        </p:tav>
                                      </p:tavLst>
                                    </p:anim>
                                    <p:animEffect transition="in" filter="fade">
                                      <p:cBhvr>
                                        <p:cTn id="40" dur="1000"/>
                                        <p:tgtEl>
                                          <p:spTgt spid="9"/>
                                        </p:tgtEl>
                                      </p:cBhvr>
                                    </p:animEffect>
                                  </p:childTnLst>
                                </p:cTn>
                              </p:par>
                              <p:par>
                                <p:cTn id="41" presetID="31" presetClass="entr" presetSubtype="0"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000" fill="hold"/>
                                        <p:tgtEl>
                                          <p:spTgt spid="10"/>
                                        </p:tgtEl>
                                        <p:attrNameLst>
                                          <p:attrName>ppt_w</p:attrName>
                                        </p:attrNameLst>
                                      </p:cBhvr>
                                      <p:tavLst>
                                        <p:tav tm="0">
                                          <p:val>
                                            <p:fltVal val="0"/>
                                          </p:val>
                                        </p:tav>
                                        <p:tav tm="100000">
                                          <p:val>
                                            <p:strVal val="#ppt_w"/>
                                          </p:val>
                                        </p:tav>
                                      </p:tavLst>
                                    </p:anim>
                                    <p:anim calcmode="lin" valueType="num">
                                      <p:cBhvr>
                                        <p:cTn id="44" dur="1000" fill="hold"/>
                                        <p:tgtEl>
                                          <p:spTgt spid="10"/>
                                        </p:tgtEl>
                                        <p:attrNameLst>
                                          <p:attrName>ppt_h</p:attrName>
                                        </p:attrNameLst>
                                      </p:cBhvr>
                                      <p:tavLst>
                                        <p:tav tm="0">
                                          <p:val>
                                            <p:fltVal val="0"/>
                                          </p:val>
                                        </p:tav>
                                        <p:tav tm="100000">
                                          <p:val>
                                            <p:strVal val="#ppt_h"/>
                                          </p:val>
                                        </p:tav>
                                      </p:tavLst>
                                    </p:anim>
                                    <p:anim calcmode="lin" valueType="num">
                                      <p:cBhvr>
                                        <p:cTn id="45" dur="1000" fill="hold"/>
                                        <p:tgtEl>
                                          <p:spTgt spid="10"/>
                                        </p:tgtEl>
                                        <p:attrNameLst>
                                          <p:attrName>style.rotation</p:attrName>
                                        </p:attrNameLst>
                                      </p:cBhvr>
                                      <p:tavLst>
                                        <p:tav tm="0">
                                          <p:val>
                                            <p:fltVal val="90"/>
                                          </p:val>
                                        </p:tav>
                                        <p:tav tm="100000">
                                          <p:val>
                                            <p:fltVal val="0"/>
                                          </p:val>
                                        </p:tav>
                                      </p:tavLst>
                                    </p:anim>
                                    <p:animEffect transition="in" filter="fade">
                                      <p:cBhvr>
                                        <p:cTn id="46" dur="1000"/>
                                        <p:tgtEl>
                                          <p:spTgt spid="10"/>
                                        </p:tgtEl>
                                      </p:cBhvr>
                                    </p:animEffect>
                                  </p:childTnLst>
                                </p:cTn>
                              </p:par>
                              <p:par>
                                <p:cTn id="47" presetID="31" presetClass="entr" presetSubtype="0" fill="hold" nodeType="with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1000" fill="hold"/>
                                        <p:tgtEl>
                                          <p:spTgt spid="11"/>
                                        </p:tgtEl>
                                        <p:attrNameLst>
                                          <p:attrName>ppt_w</p:attrName>
                                        </p:attrNameLst>
                                      </p:cBhvr>
                                      <p:tavLst>
                                        <p:tav tm="0">
                                          <p:val>
                                            <p:fltVal val="0"/>
                                          </p:val>
                                        </p:tav>
                                        <p:tav tm="100000">
                                          <p:val>
                                            <p:strVal val="#ppt_w"/>
                                          </p:val>
                                        </p:tav>
                                      </p:tavLst>
                                    </p:anim>
                                    <p:anim calcmode="lin" valueType="num">
                                      <p:cBhvr>
                                        <p:cTn id="50" dur="1000" fill="hold"/>
                                        <p:tgtEl>
                                          <p:spTgt spid="11"/>
                                        </p:tgtEl>
                                        <p:attrNameLst>
                                          <p:attrName>ppt_h</p:attrName>
                                        </p:attrNameLst>
                                      </p:cBhvr>
                                      <p:tavLst>
                                        <p:tav tm="0">
                                          <p:val>
                                            <p:fltVal val="0"/>
                                          </p:val>
                                        </p:tav>
                                        <p:tav tm="100000">
                                          <p:val>
                                            <p:strVal val="#ppt_h"/>
                                          </p:val>
                                        </p:tav>
                                      </p:tavLst>
                                    </p:anim>
                                    <p:anim calcmode="lin" valueType="num">
                                      <p:cBhvr>
                                        <p:cTn id="51" dur="1000" fill="hold"/>
                                        <p:tgtEl>
                                          <p:spTgt spid="11"/>
                                        </p:tgtEl>
                                        <p:attrNameLst>
                                          <p:attrName>style.rotation</p:attrName>
                                        </p:attrNameLst>
                                      </p:cBhvr>
                                      <p:tavLst>
                                        <p:tav tm="0">
                                          <p:val>
                                            <p:fltVal val="90"/>
                                          </p:val>
                                        </p:tav>
                                        <p:tav tm="100000">
                                          <p:val>
                                            <p:fltVal val="0"/>
                                          </p:val>
                                        </p:tav>
                                      </p:tavLst>
                                    </p:anim>
                                    <p:animEffect transition="in" filter="fade">
                                      <p:cBhvr>
                                        <p:cTn id="52" dur="1000"/>
                                        <p:tgtEl>
                                          <p:spTgt spid="11"/>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par>
                                <p:cTn id="61" presetID="3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1000" fill="hold"/>
                                        <p:tgtEl>
                                          <p:spTgt spid="13"/>
                                        </p:tgtEl>
                                        <p:attrNameLst>
                                          <p:attrName>ppt_w</p:attrName>
                                        </p:attrNameLst>
                                      </p:cBhvr>
                                      <p:tavLst>
                                        <p:tav tm="0">
                                          <p:val>
                                            <p:fltVal val="0"/>
                                          </p:val>
                                        </p:tav>
                                        <p:tav tm="100000">
                                          <p:val>
                                            <p:strVal val="#ppt_w"/>
                                          </p:val>
                                        </p:tav>
                                      </p:tavLst>
                                    </p:anim>
                                    <p:anim calcmode="lin" valueType="num">
                                      <p:cBhvr>
                                        <p:cTn id="64" dur="1000" fill="hold"/>
                                        <p:tgtEl>
                                          <p:spTgt spid="13"/>
                                        </p:tgtEl>
                                        <p:attrNameLst>
                                          <p:attrName>ppt_h</p:attrName>
                                        </p:attrNameLst>
                                      </p:cBhvr>
                                      <p:tavLst>
                                        <p:tav tm="0">
                                          <p:val>
                                            <p:fltVal val="0"/>
                                          </p:val>
                                        </p:tav>
                                        <p:tav tm="100000">
                                          <p:val>
                                            <p:strVal val="#ppt_h"/>
                                          </p:val>
                                        </p:tav>
                                      </p:tavLst>
                                    </p:anim>
                                    <p:anim calcmode="lin" valueType="num">
                                      <p:cBhvr>
                                        <p:cTn id="65" dur="1000" fill="hold"/>
                                        <p:tgtEl>
                                          <p:spTgt spid="13"/>
                                        </p:tgtEl>
                                        <p:attrNameLst>
                                          <p:attrName>style.rotation</p:attrName>
                                        </p:attrNameLst>
                                      </p:cBhvr>
                                      <p:tavLst>
                                        <p:tav tm="0">
                                          <p:val>
                                            <p:fltVal val="90"/>
                                          </p:val>
                                        </p:tav>
                                        <p:tav tm="100000">
                                          <p:val>
                                            <p:fltVal val="0"/>
                                          </p:val>
                                        </p:tav>
                                      </p:tavLst>
                                    </p:anim>
                                    <p:animEffect transition="in" filter="fade">
                                      <p:cBhvr>
                                        <p:cTn id="66" dur="1000"/>
                                        <p:tgtEl>
                                          <p:spTgt spid="13"/>
                                        </p:tgtEl>
                                      </p:cBhvr>
                                    </p:animEffect>
                                  </p:childTnLst>
                                </p:cTn>
                              </p:par>
                              <p:par>
                                <p:cTn id="67" presetID="31" presetClass="entr" presetSubtype="0" fill="hold" nodeType="withEffect">
                                  <p:stCondLst>
                                    <p:cond delay="0"/>
                                  </p:stCondLst>
                                  <p:childTnLst>
                                    <p:set>
                                      <p:cBhvr>
                                        <p:cTn id="68" dur="1" fill="hold">
                                          <p:stCondLst>
                                            <p:cond delay="0"/>
                                          </p:stCondLst>
                                        </p:cTn>
                                        <p:tgtEl>
                                          <p:spTgt spid="14"/>
                                        </p:tgtEl>
                                        <p:attrNameLst>
                                          <p:attrName>style.visibility</p:attrName>
                                        </p:attrNameLst>
                                      </p:cBhvr>
                                      <p:to>
                                        <p:strVal val="visible"/>
                                      </p:to>
                                    </p:set>
                                    <p:anim calcmode="lin" valueType="num">
                                      <p:cBhvr>
                                        <p:cTn id="69" dur="1000" fill="hold"/>
                                        <p:tgtEl>
                                          <p:spTgt spid="14"/>
                                        </p:tgtEl>
                                        <p:attrNameLst>
                                          <p:attrName>ppt_w</p:attrName>
                                        </p:attrNameLst>
                                      </p:cBhvr>
                                      <p:tavLst>
                                        <p:tav tm="0">
                                          <p:val>
                                            <p:fltVal val="0"/>
                                          </p:val>
                                        </p:tav>
                                        <p:tav tm="100000">
                                          <p:val>
                                            <p:strVal val="#ppt_w"/>
                                          </p:val>
                                        </p:tav>
                                      </p:tavLst>
                                    </p:anim>
                                    <p:anim calcmode="lin" valueType="num">
                                      <p:cBhvr>
                                        <p:cTn id="70" dur="1000" fill="hold"/>
                                        <p:tgtEl>
                                          <p:spTgt spid="14"/>
                                        </p:tgtEl>
                                        <p:attrNameLst>
                                          <p:attrName>ppt_h</p:attrName>
                                        </p:attrNameLst>
                                      </p:cBhvr>
                                      <p:tavLst>
                                        <p:tav tm="0">
                                          <p:val>
                                            <p:fltVal val="0"/>
                                          </p:val>
                                        </p:tav>
                                        <p:tav tm="100000">
                                          <p:val>
                                            <p:strVal val="#ppt_h"/>
                                          </p:val>
                                        </p:tav>
                                      </p:tavLst>
                                    </p:anim>
                                    <p:anim calcmode="lin" valueType="num">
                                      <p:cBhvr>
                                        <p:cTn id="71" dur="1000" fill="hold"/>
                                        <p:tgtEl>
                                          <p:spTgt spid="14"/>
                                        </p:tgtEl>
                                        <p:attrNameLst>
                                          <p:attrName>style.rotation</p:attrName>
                                        </p:attrNameLst>
                                      </p:cBhvr>
                                      <p:tavLst>
                                        <p:tav tm="0">
                                          <p:val>
                                            <p:fltVal val="90"/>
                                          </p:val>
                                        </p:tav>
                                        <p:tav tm="100000">
                                          <p:val>
                                            <p:fltVal val="0"/>
                                          </p:val>
                                        </p:tav>
                                      </p:tavLst>
                                    </p:anim>
                                    <p:animEffect transition="in" filter="fade">
                                      <p:cBhvr>
                                        <p:cTn id="72" dur="1000"/>
                                        <p:tgtEl>
                                          <p:spTgt spid="14"/>
                                        </p:tgtEl>
                                      </p:cBhvr>
                                    </p:animEffect>
                                  </p:childTnLst>
                                </p:cTn>
                              </p:par>
                              <p:par>
                                <p:cTn id="73" presetID="31"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 calcmode="lin" valueType="num">
                                      <p:cBhvr>
                                        <p:cTn id="75" dur="1000" fill="hold"/>
                                        <p:tgtEl>
                                          <p:spTgt spid="15"/>
                                        </p:tgtEl>
                                        <p:attrNameLst>
                                          <p:attrName>ppt_w</p:attrName>
                                        </p:attrNameLst>
                                      </p:cBhvr>
                                      <p:tavLst>
                                        <p:tav tm="0">
                                          <p:val>
                                            <p:fltVal val="0"/>
                                          </p:val>
                                        </p:tav>
                                        <p:tav tm="100000">
                                          <p:val>
                                            <p:strVal val="#ppt_w"/>
                                          </p:val>
                                        </p:tav>
                                      </p:tavLst>
                                    </p:anim>
                                    <p:anim calcmode="lin" valueType="num">
                                      <p:cBhvr>
                                        <p:cTn id="76" dur="1000" fill="hold"/>
                                        <p:tgtEl>
                                          <p:spTgt spid="15"/>
                                        </p:tgtEl>
                                        <p:attrNameLst>
                                          <p:attrName>ppt_h</p:attrName>
                                        </p:attrNameLst>
                                      </p:cBhvr>
                                      <p:tavLst>
                                        <p:tav tm="0">
                                          <p:val>
                                            <p:fltVal val="0"/>
                                          </p:val>
                                        </p:tav>
                                        <p:tav tm="100000">
                                          <p:val>
                                            <p:strVal val="#ppt_h"/>
                                          </p:val>
                                        </p:tav>
                                      </p:tavLst>
                                    </p:anim>
                                    <p:anim calcmode="lin" valueType="num">
                                      <p:cBhvr>
                                        <p:cTn id="77" dur="1000" fill="hold"/>
                                        <p:tgtEl>
                                          <p:spTgt spid="15"/>
                                        </p:tgtEl>
                                        <p:attrNameLst>
                                          <p:attrName>style.rotation</p:attrName>
                                        </p:attrNameLst>
                                      </p:cBhvr>
                                      <p:tavLst>
                                        <p:tav tm="0">
                                          <p:val>
                                            <p:fltVal val="90"/>
                                          </p:val>
                                        </p:tav>
                                        <p:tav tm="100000">
                                          <p:val>
                                            <p:fltVal val="0"/>
                                          </p:val>
                                        </p:tav>
                                      </p:tavLst>
                                    </p:anim>
                                    <p:animEffect transition="in" filter="fade">
                                      <p:cBhvr>
                                        <p:cTn id="78" dur="1000"/>
                                        <p:tgtEl>
                                          <p:spTgt spid="15"/>
                                        </p:tgtEl>
                                      </p:cBhvr>
                                    </p:animEffect>
                                  </p:childTnLst>
                                </p:cTn>
                              </p:par>
                              <p:par>
                                <p:cTn id="79" presetID="31" presetClass="entr" presetSubtype="0" fill="hold" nodeType="withEffect">
                                  <p:stCondLst>
                                    <p:cond delay="0"/>
                                  </p:stCondLst>
                                  <p:childTnLst>
                                    <p:set>
                                      <p:cBhvr>
                                        <p:cTn id="80" dur="1" fill="hold">
                                          <p:stCondLst>
                                            <p:cond delay="0"/>
                                          </p:stCondLst>
                                        </p:cTn>
                                        <p:tgtEl>
                                          <p:spTgt spid="16"/>
                                        </p:tgtEl>
                                        <p:attrNameLst>
                                          <p:attrName>style.visibility</p:attrName>
                                        </p:attrNameLst>
                                      </p:cBhvr>
                                      <p:to>
                                        <p:strVal val="visible"/>
                                      </p:to>
                                    </p:set>
                                    <p:anim calcmode="lin" valueType="num">
                                      <p:cBhvr>
                                        <p:cTn id="81" dur="1000" fill="hold"/>
                                        <p:tgtEl>
                                          <p:spTgt spid="16"/>
                                        </p:tgtEl>
                                        <p:attrNameLst>
                                          <p:attrName>ppt_w</p:attrName>
                                        </p:attrNameLst>
                                      </p:cBhvr>
                                      <p:tavLst>
                                        <p:tav tm="0">
                                          <p:val>
                                            <p:fltVal val="0"/>
                                          </p:val>
                                        </p:tav>
                                        <p:tav tm="100000">
                                          <p:val>
                                            <p:strVal val="#ppt_w"/>
                                          </p:val>
                                        </p:tav>
                                      </p:tavLst>
                                    </p:anim>
                                    <p:anim calcmode="lin" valueType="num">
                                      <p:cBhvr>
                                        <p:cTn id="82" dur="1000" fill="hold"/>
                                        <p:tgtEl>
                                          <p:spTgt spid="16"/>
                                        </p:tgtEl>
                                        <p:attrNameLst>
                                          <p:attrName>ppt_h</p:attrName>
                                        </p:attrNameLst>
                                      </p:cBhvr>
                                      <p:tavLst>
                                        <p:tav tm="0">
                                          <p:val>
                                            <p:fltVal val="0"/>
                                          </p:val>
                                        </p:tav>
                                        <p:tav tm="100000">
                                          <p:val>
                                            <p:strVal val="#ppt_h"/>
                                          </p:val>
                                        </p:tav>
                                      </p:tavLst>
                                    </p:anim>
                                    <p:anim calcmode="lin" valueType="num">
                                      <p:cBhvr>
                                        <p:cTn id="83" dur="1000" fill="hold"/>
                                        <p:tgtEl>
                                          <p:spTgt spid="16"/>
                                        </p:tgtEl>
                                        <p:attrNameLst>
                                          <p:attrName>style.rotation</p:attrName>
                                        </p:attrNameLst>
                                      </p:cBhvr>
                                      <p:tavLst>
                                        <p:tav tm="0">
                                          <p:val>
                                            <p:fltVal val="90"/>
                                          </p:val>
                                        </p:tav>
                                        <p:tav tm="100000">
                                          <p:val>
                                            <p:fltVal val="0"/>
                                          </p:val>
                                        </p:tav>
                                      </p:tavLst>
                                    </p:anim>
                                    <p:animEffect transition="in" filter="fade">
                                      <p:cBhvr>
                                        <p:cTn id="84" dur="1000"/>
                                        <p:tgtEl>
                                          <p:spTgt spid="16"/>
                                        </p:tgtEl>
                                      </p:cBhvr>
                                    </p:animEffect>
                                  </p:childTnLst>
                                </p:cTn>
                              </p:par>
                              <p:par>
                                <p:cTn id="85" presetID="31" presetClass="entr" presetSubtype="0" fill="hold" nodeType="with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1000" fill="hold"/>
                                        <p:tgtEl>
                                          <p:spTgt spid="17"/>
                                        </p:tgtEl>
                                        <p:attrNameLst>
                                          <p:attrName>ppt_w</p:attrName>
                                        </p:attrNameLst>
                                      </p:cBhvr>
                                      <p:tavLst>
                                        <p:tav tm="0">
                                          <p:val>
                                            <p:fltVal val="0"/>
                                          </p:val>
                                        </p:tav>
                                        <p:tav tm="100000">
                                          <p:val>
                                            <p:strVal val="#ppt_w"/>
                                          </p:val>
                                        </p:tav>
                                      </p:tavLst>
                                    </p:anim>
                                    <p:anim calcmode="lin" valueType="num">
                                      <p:cBhvr>
                                        <p:cTn id="88" dur="1000" fill="hold"/>
                                        <p:tgtEl>
                                          <p:spTgt spid="17"/>
                                        </p:tgtEl>
                                        <p:attrNameLst>
                                          <p:attrName>ppt_h</p:attrName>
                                        </p:attrNameLst>
                                      </p:cBhvr>
                                      <p:tavLst>
                                        <p:tav tm="0">
                                          <p:val>
                                            <p:fltVal val="0"/>
                                          </p:val>
                                        </p:tav>
                                        <p:tav tm="100000">
                                          <p:val>
                                            <p:strVal val="#ppt_h"/>
                                          </p:val>
                                        </p:tav>
                                      </p:tavLst>
                                    </p:anim>
                                    <p:anim calcmode="lin" valueType="num">
                                      <p:cBhvr>
                                        <p:cTn id="89" dur="1000" fill="hold"/>
                                        <p:tgtEl>
                                          <p:spTgt spid="17"/>
                                        </p:tgtEl>
                                        <p:attrNameLst>
                                          <p:attrName>style.rotation</p:attrName>
                                        </p:attrNameLst>
                                      </p:cBhvr>
                                      <p:tavLst>
                                        <p:tav tm="0">
                                          <p:val>
                                            <p:fltVal val="90"/>
                                          </p:val>
                                        </p:tav>
                                        <p:tav tm="100000">
                                          <p:val>
                                            <p:fltVal val="0"/>
                                          </p:val>
                                        </p:tav>
                                      </p:tavLst>
                                    </p:anim>
                                    <p:animEffect transition="in" filter="fade">
                                      <p:cBhvr>
                                        <p:cTn id="90" dur="1000"/>
                                        <p:tgtEl>
                                          <p:spTgt spid="17"/>
                                        </p:tgtEl>
                                      </p:cBhvr>
                                    </p:animEffect>
                                  </p:childTnLst>
                                </p:cTn>
                              </p:par>
                              <p:par>
                                <p:cTn id="91" presetID="31" presetClass="entr" presetSubtype="0" fill="hold" nodeType="withEffect">
                                  <p:stCondLst>
                                    <p:cond delay="0"/>
                                  </p:stCondLst>
                                  <p:childTnLst>
                                    <p:set>
                                      <p:cBhvr>
                                        <p:cTn id="92" dur="1" fill="hold">
                                          <p:stCondLst>
                                            <p:cond delay="0"/>
                                          </p:stCondLst>
                                        </p:cTn>
                                        <p:tgtEl>
                                          <p:spTgt spid="18"/>
                                        </p:tgtEl>
                                        <p:attrNameLst>
                                          <p:attrName>style.visibility</p:attrName>
                                        </p:attrNameLst>
                                      </p:cBhvr>
                                      <p:to>
                                        <p:strVal val="visible"/>
                                      </p:to>
                                    </p:set>
                                    <p:anim calcmode="lin" valueType="num">
                                      <p:cBhvr>
                                        <p:cTn id="93" dur="1000" fill="hold"/>
                                        <p:tgtEl>
                                          <p:spTgt spid="18"/>
                                        </p:tgtEl>
                                        <p:attrNameLst>
                                          <p:attrName>ppt_w</p:attrName>
                                        </p:attrNameLst>
                                      </p:cBhvr>
                                      <p:tavLst>
                                        <p:tav tm="0">
                                          <p:val>
                                            <p:fltVal val="0"/>
                                          </p:val>
                                        </p:tav>
                                        <p:tav tm="100000">
                                          <p:val>
                                            <p:strVal val="#ppt_w"/>
                                          </p:val>
                                        </p:tav>
                                      </p:tavLst>
                                    </p:anim>
                                    <p:anim calcmode="lin" valueType="num">
                                      <p:cBhvr>
                                        <p:cTn id="94" dur="1000" fill="hold"/>
                                        <p:tgtEl>
                                          <p:spTgt spid="18"/>
                                        </p:tgtEl>
                                        <p:attrNameLst>
                                          <p:attrName>ppt_h</p:attrName>
                                        </p:attrNameLst>
                                      </p:cBhvr>
                                      <p:tavLst>
                                        <p:tav tm="0">
                                          <p:val>
                                            <p:fltVal val="0"/>
                                          </p:val>
                                        </p:tav>
                                        <p:tav tm="100000">
                                          <p:val>
                                            <p:strVal val="#ppt_h"/>
                                          </p:val>
                                        </p:tav>
                                      </p:tavLst>
                                    </p:anim>
                                    <p:anim calcmode="lin" valueType="num">
                                      <p:cBhvr>
                                        <p:cTn id="95" dur="1000" fill="hold"/>
                                        <p:tgtEl>
                                          <p:spTgt spid="18"/>
                                        </p:tgtEl>
                                        <p:attrNameLst>
                                          <p:attrName>style.rotation</p:attrName>
                                        </p:attrNameLst>
                                      </p:cBhvr>
                                      <p:tavLst>
                                        <p:tav tm="0">
                                          <p:val>
                                            <p:fltVal val="90"/>
                                          </p:val>
                                        </p:tav>
                                        <p:tav tm="100000">
                                          <p:val>
                                            <p:fltVal val="0"/>
                                          </p:val>
                                        </p:tav>
                                      </p:tavLst>
                                    </p:anim>
                                    <p:animEffect transition="in" filter="fade">
                                      <p:cBhvr>
                                        <p:cTn id="96" dur="1000"/>
                                        <p:tgtEl>
                                          <p:spTgt spid="18"/>
                                        </p:tgtEl>
                                      </p:cBhvr>
                                    </p:animEffect>
                                  </p:childTnLst>
                                </p:cTn>
                              </p:par>
                              <p:par>
                                <p:cTn id="97" presetID="31" presetClass="entr" presetSubtype="0" fill="hold" nodeType="withEffect">
                                  <p:stCondLst>
                                    <p:cond delay="0"/>
                                  </p:stCondLst>
                                  <p:childTnLst>
                                    <p:set>
                                      <p:cBhvr>
                                        <p:cTn id="98" dur="1" fill="hold">
                                          <p:stCondLst>
                                            <p:cond delay="0"/>
                                          </p:stCondLst>
                                        </p:cTn>
                                        <p:tgtEl>
                                          <p:spTgt spid="19"/>
                                        </p:tgtEl>
                                        <p:attrNameLst>
                                          <p:attrName>style.visibility</p:attrName>
                                        </p:attrNameLst>
                                      </p:cBhvr>
                                      <p:to>
                                        <p:strVal val="visible"/>
                                      </p:to>
                                    </p:set>
                                    <p:anim calcmode="lin" valueType="num">
                                      <p:cBhvr>
                                        <p:cTn id="99" dur="1000" fill="hold"/>
                                        <p:tgtEl>
                                          <p:spTgt spid="19"/>
                                        </p:tgtEl>
                                        <p:attrNameLst>
                                          <p:attrName>ppt_w</p:attrName>
                                        </p:attrNameLst>
                                      </p:cBhvr>
                                      <p:tavLst>
                                        <p:tav tm="0">
                                          <p:val>
                                            <p:fltVal val="0"/>
                                          </p:val>
                                        </p:tav>
                                        <p:tav tm="100000">
                                          <p:val>
                                            <p:strVal val="#ppt_w"/>
                                          </p:val>
                                        </p:tav>
                                      </p:tavLst>
                                    </p:anim>
                                    <p:anim calcmode="lin" valueType="num">
                                      <p:cBhvr>
                                        <p:cTn id="100" dur="1000" fill="hold"/>
                                        <p:tgtEl>
                                          <p:spTgt spid="19"/>
                                        </p:tgtEl>
                                        <p:attrNameLst>
                                          <p:attrName>ppt_h</p:attrName>
                                        </p:attrNameLst>
                                      </p:cBhvr>
                                      <p:tavLst>
                                        <p:tav tm="0">
                                          <p:val>
                                            <p:fltVal val="0"/>
                                          </p:val>
                                        </p:tav>
                                        <p:tav tm="100000">
                                          <p:val>
                                            <p:strVal val="#ppt_h"/>
                                          </p:val>
                                        </p:tav>
                                      </p:tavLst>
                                    </p:anim>
                                    <p:anim calcmode="lin" valueType="num">
                                      <p:cBhvr>
                                        <p:cTn id="101" dur="1000" fill="hold"/>
                                        <p:tgtEl>
                                          <p:spTgt spid="19"/>
                                        </p:tgtEl>
                                        <p:attrNameLst>
                                          <p:attrName>style.rotation</p:attrName>
                                        </p:attrNameLst>
                                      </p:cBhvr>
                                      <p:tavLst>
                                        <p:tav tm="0">
                                          <p:val>
                                            <p:fltVal val="90"/>
                                          </p:val>
                                        </p:tav>
                                        <p:tav tm="100000">
                                          <p:val>
                                            <p:fltVal val="0"/>
                                          </p:val>
                                        </p:tav>
                                      </p:tavLst>
                                    </p:anim>
                                    <p:animEffect transition="in" filter="fade">
                                      <p:cBhvr>
                                        <p:cTn id="102" dur="1000"/>
                                        <p:tgtEl>
                                          <p:spTgt spid="19"/>
                                        </p:tgtEl>
                                      </p:cBhvr>
                                    </p:animEffect>
                                  </p:childTnLst>
                                </p:cTn>
                              </p:par>
                            </p:childTnLst>
                          </p:cTn>
                        </p:par>
                      </p:childTnLst>
                    </p:cTn>
                  </p:par>
                  <p:par>
                    <p:cTn id="103" fill="hold">
                      <p:stCondLst>
                        <p:cond delay="indefinite"/>
                      </p:stCondLst>
                      <p:childTnLst>
                        <p:par>
                          <p:cTn id="104" fill="hold">
                            <p:stCondLst>
                              <p:cond delay="0"/>
                            </p:stCondLst>
                            <p:childTnLst>
                              <p:par>
                                <p:cTn id="105" presetID="31" presetClass="entr" presetSubtype="0" fill="hold" grpId="0" nodeType="clickEffect">
                                  <p:stCondLst>
                                    <p:cond delay="0"/>
                                  </p:stCondLst>
                                  <p:childTnLst>
                                    <p:set>
                                      <p:cBhvr>
                                        <p:cTn id="106" dur="1" fill="hold">
                                          <p:stCondLst>
                                            <p:cond delay="0"/>
                                          </p:stCondLst>
                                        </p:cTn>
                                        <p:tgtEl>
                                          <p:spTgt spid="20"/>
                                        </p:tgtEl>
                                        <p:attrNameLst>
                                          <p:attrName>style.visibility</p:attrName>
                                        </p:attrNameLst>
                                      </p:cBhvr>
                                      <p:to>
                                        <p:strVal val="visible"/>
                                      </p:to>
                                    </p:set>
                                    <p:anim calcmode="lin" valueType="num">
                                      <p:cBhvr>
                                        <p:cTn id="107" dur="1000" fill="hold"/>
                                        <p:tgtEl>
                                          <p:spTgt spid="20"/>
                                        </p:tgtEl>
                                        <p:attrNameLst>
                                          <p:attrName>ppt_w</p:attrName>
                                        </p:attrNameLst>
                                      </p:cBhvr>
                                      <p:tavLst>
                                        <p:tav tm="0">
                                          <p:val>
                                            <p:fltVal val="0"/>
                                          </p:val>
                                        </p:tav>
                                        <p:tav tm="100000">
                                          <p:val>
                                            <p:strVal val="#ppt_w"/>
                                          </p:val>
                                        </p:tav>
                                      </p:tavLst>
                                    </p:anim>
                                    <p:anim calcmode="lin" valueType="num">
                                      <p:cBhvr>
                                        <p:cTn id="108" dur="1000" fill="hold"/>
                                        <p:tgtEl>
                                          <p:spTgt spid="20"/>
                                        </p:tgtEl>
                                        <p:attrNameLst>
                                          <p:attrName>ppt_h</p:attrName>
                                        </p:attrNameLst>
                                      </p:cBhvr>
                                      <p:tavLst>
                                        <p:tav tm="0">
                                          <p:val>
                                            <p:fltVal val="0"/>
                                          </p:val>
                                        </p:tav>
                                        <p:tav tm="100000">
                                          <p:val>
                                            <p:strVal val="#ppt_h"/>
                                          </p:val>
                                        </p:tav>
                                      </p:tavLst>
                                    </p:anim>
                                    <p:anim calcmode="lin" valueType="num">
                                      <p:cBhvr>
                                        <p:cTn id="109" dur="1000" fill="hold"/>
                                        <p:tgtEl>
                                          <p:spTgt spid="20"/>
                                        </p:tgtEl>
                                        <p:attrNameLst>
                                          <p:attrName>style.rotation</p:attrName>
                                        </p:attrNameLst>
                                      </p:cBhvr>
                                      <p:tavLst>
                                        <p:tav tm="0">
                                          <p:val>
                                            <p:fltVal val="90"/>
                                          </p:val>
                                        </p:tav>
                                        <p:tav tm="100000">
                                          <p:val>
                                            <p:fltVal val="0"/>
                                          </p:val>
                                        </p:tav>
                                      </p:tavLst>
                                    </p:anim>
                                    <p:animEffect transition="in" filter="fade">
                                      <p:cBhvr>
                                        <p:cTn id="110" dur="1000"/>
                                        <p:tgtEl>
                                          <p:spTgt spid="20"/>
                                        </p:tgtEl>
                                      </p:cBhvr>
                                    </p:animEffect>
                                  </p:childTnLst>
                                </p:cTn>
                              </p:par>
                              <p:par>
                                <p:cTn id="111" presetID="31" presetClass="entr" presetSubtype="0" fill="hold" nodeType="withEffect">
                                  <p:stCondLst>
                                    <p:cond delay="0"/>
                                  </p:stCondLst>
                                  <p:childTnLst>
                                    <p:set>
                                      <p:cBhvr>
                                        <p:cTn id="112" dur="1" fill="hold">
                                          <p:stCondLst>
                                            <p:cond delay="0"/>
                                          </p:stCondLst>
                                        </p:cTn>
                                        <p:tgtEl>
                                          <p:spTgt spid="21"/>
                                        </p:tgtEl>
                                        <p:attrNameLst>
                                          <p:attrName>style.visibility</p:attrName>
                                        </p:attrNameLst>
                                      </p:cBhvr>
                                      <p:to>
                                        <p:strVal val="visible"/>
                                      </p:to>
                                    </p:set>
                                    <p:anim calcmode="lin" valueType="num">
                                      <p:cBhvr>
                                        <p:cTn id="113" dur="1000" fill="hold"/>
                                        <p:tgtEl>
                                          <p:spTgt spid="21"/>
                                        </p:tgtEl>
                                        <p:attrNameLst>
                                          <p:attrName>ppt_w</p:attrName>
                                        </p:attrNameLst>
                                      </p:cBhvr>
                                      <p:tavLst>
                                        <p:tav tm="0">
                                          <p:val>
                                            <p:fltVal val="0"/>
                                          </p:val>
                                        </p:tav>
                                        <p:tav tm="100000">
                                          <p:val>
                                            <p:strVal val="#ppt_w"/>
                                          </p:val>
                                        </p:tav>
                                      </p:tavLst>
                                    </p:anim>
                                    <p:anim calcmode="lin" valueType="num">
                                      <p:cBhvr>
                                        <p:cTn id="114" dur="1000" fill="hold"/>
                                        <p:tgtEl>
                                          <p:spTgt spid="21"/>
                                        </p:tgtEl>
                                        <p:attrNameLst>
                                          <p:attrName>ppt_h</p:attrName>
                                        </p:attrNameLst>
                                      </p:cBhvr>
                                      <p:tavLst>
                                        <p:tav tm="0">
                                          <p:val>
                                            <p:fltVal val="0"/>
                                          </p:val>
                                        </p:tav>
                                        <p:tav tm="100000">
                                          <p:val>
                                            <p:strVal val="#ppt_h"/>
                                          </p:val>
                                        </p:tav>
                                      </p:tavLst>
                                    </p:anim>
                                    <p:anim calcmode="lin" valueType="num">
                                      <p:cBhvr>
                                        <p:cTn id="115" dur="1000" fill="hold"/>
                                        <p:tgtEl>
                                          <p:spTgt spid="21"/>
                                        </p:tgtEl>
                                        <p:attrNameLst>
                                          <p:attrName>style.rotation</p:attrName>
                                        </p:attrNameLst>
                                      </p:cBhvr>
                                      <p:tavLst>
                                        <p:tav tm="0">
                                          <p:val>
                                            <p:fltVal val="90"/>
                                          </p:val>
                                        </p:tav>
                                        <p:tav tm="100000">
                                          <p:val>
                                            <p:fltVal val="0"/>
                                          </p:val>
                                        </p:tav>
                                      </p:tavLst>
                                    </p:anim>
                                    <p:animEffect transition="in" filter="fade">
                                      <p:cBhvr>
                                        <p:cTn id="116" dur="1000"/>
                                        <p:tgtEl>
                                          <p:spTgt spid="21"/>
                                        </p:tgtEl>
                                      </p:cBhvr>
                                    </p:animEffect>
                                  </p:childTnLst>
                                </p:cTn>
                              </p:par>
                              <p:par>
                                <p:cTn id="117" presetID="31" presetClass="entr" presetSubtype="0" fill="hold" nodeType="withEffect">
                                  <p:stCondLst>
                                    <p:cond delay="0"/>
                                  </p:stCondLst>
                                  <p:childTnLst>
                                    <p:set>
                                      <p:cBhvr>
                                        <p:cTn id="118" dur="1" fill="hold">
                                          <p:stCondLst>
                                            <p:cond delay="0"/>
                                          </p:stCondLst>
                                        </p:cTn>
                                        <p:tgtEl>
                                          <p:spTgt spid="22"/>
                                        </p:tgtEl>
                                        <p:attrNameLst>
                                          <p:attrName>style.visibility</p:attrName>
                                        </p:attrNameLst>
                                      </p:cBhvr>
                                      <p:to>
                                        <p:strVal val="visible"/>
                                      </p:to>
                                    </p:set>
                                    <p:anim calcmode="lin" valueType="num">
                                      <p:cBhvr>
                                        <p:cTn id="119" dur="1000" fill="hold"/>
                                        <p:tgtEl>
                                          <p:spTgt spid="22"/>
                                        </p:tgtEl>
                                        <p:attrNameLst>
                                          <p:attrName>ppt_w</p:attrName>
                                        </p:attrNameLst>
                                      </p:cBhvr>
                                      <p:tavLst>
                                        <p:tav tm="0">
                                          <p:val>
                                            <p:fltVal val="0"/>
                                          </p:val>
                                        </p:tav>
                                        <p:tav tm="100000">
                                          <p:val>
                                            <p:strVal val="#ppt_w"/>
                                          </p:val>
                                        </p:tav>
                                      </p:tavLst>
                                    </p:anim>
                                    <p:anim calcmode="lin" valueType="num">
                                      <p:cBhvr>
                                        <p:cTn id="120" dur="1000" fill="hold"/>
                                        <p:tgtEl>
                                          <p:spTgt spid="22"/>
                                        </p:tgtEl>
                                        <p:attrNameLst>
                                          <p:attrName>ppt_h</p:attrName>
                                        </p:attrNameLst>
                                      </p:cBhvr>
                                      <p:tavLst>
                                        <p:tav tm="0">
                                          <p:val>
                                            <p:fltVal val="0"/>
                                          </p:val>
                                        </p:tav>
                                        <p:tav tm="100000">
                                          <p:val>
                                            <p:strVal val="#ppt_h"/>
                                          </p:val>
                                        </p:tav>
                                      </p:tavLst>
                                    </p:anim>
                                    <p:anim calcmode="lin" valueType="num">
                                      <p:cBhvr>
                                        <p:cTn id="121" dur="1000" fill="hold"/>
                                        <p:tgtEl>
                                          <p:spTgt spid="22"/>
                                        </p:tgtEl>
                                        <p:attrNameLst>
                                          <p:attrName>style.rotation</p:attrName>
                                        </p:attrNameLst>
                                      </p:cBhvr>
                                      <p:tavLst>
                                        <p:tav tm="0">
                                          <p:val>
                                            <p:fltVal val="90"/>
                                          </p:val>
                                        </p:tav>
                                        <p:tav tm="100000">
                                          <p:val>
                                            <p:fltVal val="0"/>
                                          </p:val>
                                        </p:tav>
                                      </p:tavLst>
                                    </p:anim>
                                    <p:animEffect transition="in" filter="fade">
                                      <p:cBhvr>
                                        <p:cTn id="122" dur="1000"/>
                                        <p:tgtEl>
                                          <p:spTgt spid="22"/>
                                        </p:tgtEl>
                                      </p:cBhvr>
                                    </p:animEffect>
                                  </p:childTnLst>
                                </p:cTn>
                              </p:par>
                              <p:par>
                                <p:cTn id="123" presetID="31" presetClass="entr" presetSubtype="0" fill="hold" nodeType="withEffect">
                                  <p:stCondLst>
                                    <p:cond delay="0"/>
                                  </p:stCondLst>
                                  <p:childTnLst>
                                    <p:set>
                                      <p:cBhvr>
                                        <p:cTn id="124" dur="1" fill="hold">
                                          <p:stCondLst>
                                            <p:cond delay="0"/>
                                          </p:stCondLst>
                                        </p:cTn>
                                        <p:tgtEl>
                                          <p:spTgt spid="23"/>
                                        </p:tgtEl>
                                        <p:attrNameLst>
                                          <p:attrName>style.visibility</p:attrName>
                                        </p:attrNameLst>
                                      </p:cBhvr>
                                      <p:to>
                                        <p:strVal val="visible"/>
                                      </p:to>
                                    </p:set>
                                    <p:anim calcmode="lin" valueType="num">
                                      <p:cBhvr>
                                        <p:cTn id="125" dur="1000" fill="hold"/>
                                        <p:tgtEl>
                                          <p:spTgt spid="23"/>
                                        </p:tgtEl>
                                        <p:attrNameLst>
                                          <p:attrName>ppt_w</p:attrName>
                                        </p:attrNameLst>
                                      </p:cBhvr>
                                      <p:tavLst>
                                        <p:tav tm="0">
                                          <p:val>
                                            <p:fltVal val="0"/>
                                          </p:val>
                                        </p:tav>
                                        <p:tav tm="100000">
                                          <p:val>
                                            <p:strVal val="#ppt_w"/>
                                          </p:val>
                                        </p:tav>
                                      </p:tavLst>
                                    </p:anim>
                                    <p:anim calcmode="lin" valueType="num">
                                      <p:cBhvr>
                                        <p:cTn id="126" dur="1000" fill="hold"/>
                                        <p:tgtEl>
                                          <p:spTgt spid="23"/>
                                        </p:tgtEl>
                                        <p:attrNameLst>
                                          <p:attrName>ppt_h</p:attrName>
                                        </p:attrNameLst>
                                      </p:cBhvr>
                                      <p:tavLst>
                                        <p:tav tm="0">
                                          <p:val>
                                            <p:fltVal val="0"/>
                                          </p:val>
                                        </p:tav>
                                        <p:tav tm="100000">
                                          <p:val>
                                            <p:strVal val="#ppt_h"/>
                                          </p:val>
                                        </p:tav>
                                      </p:tavLst>
                                    </p:anim>
                                    <p:anim calcmode="lin" valueType="num">
                                      <p:cBhvr>
                                        <p:cTn id="127" dur="1000" fill="hold"/>
                                        <p:tgtEl>
                                          <p:spTgt spid="23"/>
                                        </p:tgtEl>
                                        <p:attrNameLst>
                                          <p:attrName>style.rotation</p:attrName>
                                        </p:attrNameLst>
                                      </p:cBhvr>
                                      <p:tavLst>
                                        <p:tav tm="0">
                                          <p:val>
                                            <p:fltVal val="90"/>
                                          </p:val>
                                        </p:tav>
                                        <p:tav tm="100000">
                                          <p:val>
                                            <p:fltVal val="0"/>
                                          </p:val>
                                        </p:tav>
                                      </p:tavLst>
                                    </p:anim>
                                    <p:animEffect transition="in" filter="fade">
                                      <p:cBhvr>
                                        <p:cTn id="128" dur="1000"/>
                                        <p:tgtEl>
                                          <p:spTgt spid="23"/>
                                        </p:tgtEl>
                                      </p:cBhvr>
                                    </p:animEffect>
                                  </p:childTnLst>
                                </p:cTn>
                              </p:par>
                              <p:par>
                                <p:cTn id="129" presetID="31" presetClass="entr" presetSubtype="0" fill="hold" nodeType="withEffect">
                                  <p:stCondLst>
                                    <p:cond delay="0"/>
                                  </p:stCondLst>
                                  <p:childTnLst>
                                    <p:set>
                                      <p:cBhvr>
                                        <p:cTn id="130" dur="1" fill="hold">
                                          <p:stCondLst>
                                            <p:cond delay="0"/>
                                          </p:stCondLst>
                                        </p:cTn>
                                        <p:tgtEl>
                                          <p:spTgt spid="24"/>
                                        </p:tgtEl>
                                        <p:attrNameLst>
                                          <p:attrName>style.visibility</p:attrName>
                                        </p:attrNameLst>
                                      </p:cBhvr>
                                      <p:to>
                                        <p:strVal val="visible"/>
                                      </p:to>
                                    </p:set>
                                    <p:anim calcmode="lin" valueType="num">
                                      <p:cBhvr>
                                        <p:cTn id="131" dur="1000" fill="hold"/>
                                        <p:tgtEl>
                                          <p:spTgt spid="24"/>
                                        </p:tgtEl>
                                        <p:attrNameLst>
                                          <p:attrName>ppt_w</p:attrName>
                                        </p:attrNameLst>
                                      </p:cBhvr>
                                      <p:tavLst>
                                        <p:tav tm="0">
                                          <p:val>
                                            <p:fltVal val="0"/>
                                          </p:val>
                                        </p:tav>
                                        <p:tav tm="100000">
                                          <p:val>
                                            <p:strVal val="#ppt_w"/>
                                          </p:val>
                                        </p:tav>
                                      </p:tavLst>
                                    </p:anim>
                                    <p:anim calcmode="lin" valueType="num">
                                      <p:cBhvr>
                                        <p:cTn id="132" dur="1000" fill="hold"/>
                                        <p:tgtEl>
                                          <p:spTgt spid="24"/>
                                        </p:tgtEl>
                                        <p:attrNameLst>
                                          <p:attrName>ppt_h</p:attrName>
                                        </p:attrNameLst>
                                      </p:cBhvr>
                                      <p:tavLst>
                                        <p:tav tm="0">
                                          <p:val>
                                            <p:fltVal val="0"/>
                                          </p:val>
                                        </p:tav>
                                        <p:tav tm="100000">
                                          <p:val>
                                            <p:strVal val="#ppt_h"/>
                                          </p:val>
                                        </p:tav>
                                      </p:tavLst>
                                    </p:anim>
                                    <p:anim calcmode="lin" valueType="num">
                                      <p:cBhvr>
                                        <p:cTn id="133" dur="1000" fill="hold"/>
                                        <p:tgtEl>
                                          <p:spTgt spid="24"/>
                                        </p:tgtEl>
                                        <p:attrNameLst>
                                          <p:attrName>style.rotation</p:attrName>
                                        </p:attrNameLst>
                                      </p:cBhvr>
                                      <p:tavLst>
                                        <p:tav tm="0">
                                          <p:val>
                                            <p:fltVal val="90"/>
                                          </p:val>
                                        </p:tav>
                                        <p:tav tm="100000">
                                          <p:val>
                                            <p:fltVal val="0"/>
                                          </p:val>
                                        </p:tav>
                                      </p:tavLst>
                                    </p:anim>
                                    <p:animEffect transition="in" filter="fade">
                                      <p:cBhvr>
                                        <p:cTn id="134" dur="1000"/>
                                        <p:tgtEl>
                                          <p:spTgt spid="24"/>
                                        </p:tgtEl>
                                      </p:cBhvr>
                                    </p:animEffect>
                                  </p:childTnLst>
                                </p:cTn>
                              </p:par>
                              <p:par>
                                <p:cTn id="135" presetID="31" presetClass="entr" presetSubtype="0" fill="hold" nodeType="withEffect">
                                  <p:stCondLst>
                                    <p:cond delay="0"/>
                                  </p:stCondLst>
                                  <p:childTnLst>
                                    <p:set>
                                      <p:cBhvr>
                                        <p:cTn id="136" dur="1" fill="hold">
                                          <p:stCondLst>
                                            <p:cond delay="0"/>
                                          </p:stCondLst>
                                        </p:cTn>
                                        <p:tgtEl>
                                          <p:spTgt spid="25"/>
                                        </p:tgtEl>
                                        <p:attrNameLst>
                                          <p:attrName>style.visibility</p:attrName>
                                        </p:attrNameLst>
                                      </p:cBhvr>
                                      <p:to>
                                        <p:strVal val="visible"/>
                                      </p:to>
                                    </p:set>
                                    <p:anim calcmode="lin" valueType="num">
                                      <p:cBhvr>
                                        <p:cTn id="137" dur="1000" fill="hold"/>
                                        <p:tgtEl>
                                          <p:spTgt spid="25"/>
                                        </p:tgtEl>
                                        <p:attrNameLst>
                                          <p:attrName>ppt_w</p:attrName>
                                        </p:attrNameLst>
                                      </p:cBhvr>
                                      <p:tavLst>
                                        <p:tav tm="0">
                                          <p:val>
                                            <p:fltVal val="0"/>
                                          </p:val>
                                        </p:tav>
                                        <p:tav tm="100000">
                                          <p:val>
                                            <p:strVal val="#ppt_w"/>
                                          </p:val>
                                        </p:tav>
                                      </p:tavLst>
                                    </p:anim>
                                    <p:anim calcmode="lin" valueType="num">
                                      <p:cBhvr>
                                        <p:cTn id="138" dur="1000" fill="hold"/>
                                        <p:tgtEl>
                                          <p:spTgt spid="25"/>
                                        </p:tgtEl>
                                        <p:attrNameLst>
                                          <p:attrName>ppt_h</p:attrName>
                                        </p:attrNameLst>
                                      </p:cBhvr>
                                      <p:tavLst>
                                        <p:tav tm="0">
                                          <p:val>
                                            <p:fltVal val="0"/>
                                          </p:val>
                                        </p:tav>
                                        <p:tav tm="100000">
                                          <p:val>
                                            <p:strVal val="#ppt_h"/>
                                          </p:val>
                                        </p:tav>
                                      </p:tavLst>
                                    </p:anim>
                                    <p:anim calcmode="lin" valueType="num">
                                      <p:cBhvr>
                                        <p:cTn id="139" dur="1000" fill="hold"/>
                                        <p:tgtEl>
                                          <p:spTgt spid="25"/>
                                        </p:tgtEl>
                                        <p:attrNameLst>
                                          <p:attrName>style.rotation</p:attrName>
                                        </p:attrNameLst>
                                      </p:cBhvr>
                                      <p:tavLst>
                                        <p:tav tm="0">
                                          <p:val>
                                            <p:fltVal val="90"/>
                                          </p:val>
                                        </p:tav>
                                        <p:tav tm="100000">
                                          <p:val>
                                            <p:fltVal val="0"/>
                                          </p:val>
                                        </p:tav>
                                      </p:tavLst>
                                    </p:anim>
                                    <p:animEffect transition="in" filter="fade">
                                      <p:cBhvr>
                                        <p:cTn id="140" dur="1000"/>
                                        <p:tgtEl>
                                          <p:spTgt spid="25"/>
                                        </p:tgtEl>
                                      </p:cBhvr>
                                    </p:animEffect>
                                  </p:childTnLst>
                                </p:cTn>
                              </p:par>
                              <p:par>
                                <p:cTn id="141" presetID="31" presetClass="entr" presetSubtype="0" fill="hold" nodeType="withEffect">
                                  <p:stCondLst>
                                    <p:cond delay="0"/>
                                  </p:stCondLst>
                                  <p:childTnLst>
                                    <p:set>
                                      <p:cBhvr>
                                        <p:cTn id="142" dur="1" fill="hold">
                                          <p:stCondLst>
                                            <p:cond delay="0"/>
                                          </p:stCondLst>
                                        </p:cTn>
                                        <p:tgtEl>
                                          <p:spTgt spid="26"/>
                                        </p:tgtEl>
                                        <p:attrNameLst>
                                          <p:attrName>style.visibility</p:attrName>
                                        </p:attrNameLst>
                                      </p:cBhvr>
                                      <p:to>
                                        <p:strVal val="visible"/>
                                      </p:to>
                                    </p:set>
                                    <p:anim calcmode="lin" valueType="num">
                                      <p:cBhvr>
                                        <p:cTn id="143" dur="1000" fill="hold"/>
                                        <p:tgtEl>
                                          <p:spTgt spid="26"/>
                                        </p:tgtEl>
                                        <p:attrNameLst>
                                          <p:attrName>ppt_w</p:attrName>
                                        </p:attrNameLst>
                                      </p:cBhvr>
                                      <p:tavLst>
                                        <p:tav tm="0">
                                          <p:val>
                                            <p:fltVal val="0"/>
                                          </p:val>
                                        </p:tav>
                                        <p:tav tm="100000">
                                          <p:val>
                                            <p:strVal val="#ppt_w"/>
                                          </p:val>
                                        </p:tav>
                                      </p:tavLst>
                                    </p:anim>
                                    <p:anim calcmode="lin" valueType="num">
                                      <p:cBhvr>
                                        <p:cTn id="144" dur="1000" fill="hold"/>
                                        <p:tgtEl>
                                          <p:spTgt spid="26"/>
                                        </p:tgtEl>
                                        <p:attrNameLst>
                                          <p:attrName>ppt_h</p:attrName>
                                        </p:attrNameLst>
                                      </p:cBhvr>
                                      <p:tavLst>
                                        <p:tav tm="0">
                                          <p:val>
                                            <p:fltVal val="0"/>
                                          </p:val>
                                        </p:tav>
                                        <p:tav tm="100000">
                                          <p:val>
                                            <p:strVal val="#ppt_h"/>
                                          </p:val>
                                        </p:tav>
                                      </p:tavLst>
                                    </p:anim>
                                    <p:anim calcmode="lin" valueType="num">
                                      <p:cBhvr>
                                        <p:cTn id="145" dur="1000" fill="hold"/>
                                        <p:tgtEl>
                                          <p:spTgt spid="26"/>
                                        </p:tgtEl>
                                        <p:attrNameLst>
                                          <p:attrName>style.rotation</p:attrName>
                                        </p:attrNameLst>
                                      </p:cBhvr>
                                      <p:tavLst>
                                        <p:tav tm="0">
                                          <p:val>
                                            <p:fltVal val="90"/>
                                          </p:val>
                                        </p:tav>
                                        <p:tav tm="100000">
                                          <p:val>
                                            <p:fltVal val="0"/>
                                          </p:val>
                                        </p:tav>
                                      </p:tavLst>
                                    </p:anim>
                                    <p:animEffect transition="in" filter="fade">
                                      <p:cBhvr>
                                        <p:cTn id="146" dur="1000"/>
                                        <p:tgtEl>
                                          <p:spTgt spid="26"/>
                                        </p:tgtEl>
                                      </p:cBhvr>
                                    </p:animEffect>
                                  </p:childTnLst>
                                </p:cTn>
                              </p:par>
                              <p:par>
                                <p:cTn id="147" presetID="31" presetClass="entr" presetSubtype="0" fill="hold" nodeType="withEffect">
                                  <p:stCondLst>
                                    <p:cond delay="0"/>
                                  </p:stCondLst>
                                  <p:childTnLst>
                                    <p:set>
                                      <p:cBhvr>
                                        <p:cTn id="148" dur="1" fill="hold">
                                          <p:stCondLst>
                                            <p:cond delay="0"/>
                                          </p:stCondLst>
                                        </p:cTn>
                                        <p:tgtEl>
                                          <p:spTgt spid="27"/>
                                        </p:tgtEl>
                                        <p:attrNameLst>
                                          <p:attrName>style.visibility</p:attrName>
                                        </p:attrNameLst>
                                      </p:cBhvr>
                                      <p:to>
                                        <p:strVal val="visible"/>
                                      </p:to>
                                    </p:set>
                                    <p:anim calcmode="lin" valueType="num">
                                      <p:cBhvr>
                                        <p:cTn id="149" dur="1000" fill="hold"/>
                                        <p:tgtEl>
                                          <p:spTgt spid="27"/>
                                        </p:tgtEl>
                                        <p:attrNameLst>
                                          <p:attrName>ppt_w</p:attrName>
                                        </p:attrNameLst>
                                      </p:cBhvr>
                                      <p:tavLst>
                                        <p:tav tm="0">
                                          <p:val>
                                            <p:fltVal val="0"/>
                                          </p:val>
                                        </p:tav>
                                        <p:tav tm="100000">
                                          <p:val>
                                            <p:strVal val="#ppt_w"/>
                                          </p:val>
                                        </p:tav>
                                      </p:tavLst>
                                    </p:anim>
                                    <p:anim calcmode="lin" valueType="num">
                                      <p:cBhvr>
                                        <p:cTn id="150" dur="1000" fill="hold"/>
                                        <p:tgtEl>
                                          <p:spTgt spid="27"/>
                                        </p:tgtEl>
                                        <p:attrNameLst>
                                          <p:attrName>ppt_h</p:attrName>
                                        </p:attrNameLst>
                                      </p:cBhvr>
                                      <p:tavLst>
                                        <p:tav tm="0">
                                          <p:val>
                                            <p:fltVal val="0"/>
                                          </p:val>
                                        </p:tav>
                                        <p:tav tm="100000">
                                          <p:val>
                                            <p:strVal val="#ppt_h"/>
                                          </p:val>
                                        </p:tav>
                                      </p:tavLst>
                                    </p:anim>
                                    <p:anim calcmode="lin" valueType="num">
                                      <p:cBhvr>
                                        <p:cTn id="151" dur="1000" fill="hold"/>
                                        <p:tgtEl>
                                          <p:spTgt spid="27"/>
                                        </p:tgtEl>
                                        <p:attrNameLst>
                                          <p:attrName>style.rotation</p:attrName>
                                        </p:attrNameLst>
                                      </p:cBhvr>
                                      <p:tavLst>
                                        <p:tav tm="0">
                                          <p:val>
                                            <p:fltVal val="90"/>
                                          </p:val>
                                        </p:tav>
                                        <p:tav tm="100000">
                                          <p:val>
                                            <p:fltVal val="0"/>
                                          </p:val>
                                        </p:tav>
                                      </p:tavLst>
                                    </p:anim>
                                    <p:animEffect transition="in" filter="fade">
                                      <p:cBhvr>
                                        <p:cTn id="152" dur="1000"/>
                                        <p:tgtEl>
                                          <p:spTgt spid="27"/>
                                        </p:tgtEl>
                                      </p:cBhvr>
                                    </p:animEffect>
                                  </p:childTnLst>
                                </p:cTn>
                              </p:par>
                            </p:childTnLst>
                          </p:cTn>
                        </p:par>
                      </p:childTnLst>
                    </p:cTn>
                  </p:par>
                  <p:par>
                    <p:cTn id="153" fill="hold">
                      <p:stCondLst>
                        <p:cond delay="indefinite"/>
                      </p:stCondLst>
                      <p:childTnLst>
                        <p:par>
                          <p:cTn id="154" fill="hold">
                            <p:stCondLst>
                              <p:cond delay="0"/>
                            </p:stCondLst>
                            <p:childTnLst>
                              <p:par>
                                <p:cTn id="155" presetID="31" presetClass="entr" presetSubtype="0" fill="hold" grpId="0" nodeType="clickEffect">
                                  <p:stCondLst>
                                    <p:cond delay="0"/>
                                  </p:stCondLst>
                                  <p:childTnLst>
                                    <p:set>
                                      <p:cBhvr>
                                        <p:cTn id="156" dur="1" fill="hold">
                                          <p:stCondLst>
                                            <p:cond delay="0"/>
                                          </p:stCondLst>
                                        </p:cTn>
                                        <p:tgtEl>
                                          <p:spTgt spid="28"/>
                                        </p:tgtEl>
                                        <p:attrNameLst>
                                          <p:attrName>style.visibility</p:attrName>
                                        </p:attrNameLst>
                                      </p:cBhvr>
                                      <p:to>
                                        <p:strVal val="visible"/>
                                      </p:to>
                                    </p:set>
                                    <p:anim calcmode="lin" valueType="num">
                                      <p:cBhvr>
                                        <p:cTn id="157" dur="1000" fill="hold"/>
                                        <p:tgtEl>
                                          <p:spTgt spid="28"/>
                                        </p:tgtEl>
                                        <p:attrNameLst>
                                          <p:attrName>ppt_w</p:attrName>
                                        </p:attrNameLst>
                                      </p:cBhvr>
                                      <p:tavLst>
                                        <p:tav tm="0">
                                          <p:val>
                                            <p:fltVal val="0"/>
                                          </p:val>
                                        </p:tav>
                                        <p:tav tm="100000">
                                          <p:val>
                                            <p:strVal val="#ppt_w"/>
                                          </p:val>
                                        </p:tav>
                                      </p:tavLst>
                                    </p:anim>
                                    <p:anim calcmode="lin" valueType="num">
                                      <p:cBhvr>
                                        <p:cTn id="158" dur="1000" fill="hold"/>
                                        <p:tgtEl>
                                          <p:spTgt spid="28"/>
                                        </p:tgtEl>
                                        <p:attrNameLst>
                                          <p:attrName>ppt_h</p:attrName>
                                        </p:attrNameLst>
                                      </p:cBhvr>
                                      <p:tavLst>
                                        <p:tav tm="0">
                                          <p:val>
                                            <p:fltVal val="0"/>
                                          </p:val>
                                        </p:tav>
                                        <p:tav tm="100000">
                                          <p:val>
                                            <p:strVal val="#ppt_h"/>
                                          </p:val>
                                        </p:tav>
                                      </p:tavLst>
                                    </p:anim>
                                    <p:anim calcmode="lin" valueType="num">
                                      <p:cBhvr>
                                        <p:cTn id="159" dur="1000" fill="hold"/>
                                        <p:tgtEl>
                                          <p:spTgt spid="28"/>
                                        </p:tgtEl>
                                        <p:attrNameLst>
                                          <p:attrName>style.rotation</p:attrName>
                                        </p:attrNameLst>
                                      </p:cBhvr>
                                      <p:tavLst>
                                        <p:tav tm="0">
                                          <p:val>
                                            <p:fltVal val="90"/>
                                          </p:val>
                                        </p:tav>
                                        <p:tav tm="100000">
                                          <p:val>
                                            <p:fltVal val="0"/>
                                          </p:val>
                                        </p:tav>
                                      </p:tavLst>
                                    </p:anim>
                                    <p:animEffect transition="in" filter="fade">
                                      <p:cBhvr>
                                        <p:cTn id="160" dur="1000"/>
                                        <p:tgtEl>
                                          <p:spTgt spid="28"/>
                                        </p:tgtEl>
                                      </p:cBhvr>
                                    </p:animEffect>
                                  </p:childTnLst>
                                </p:cTn>
                              </p:par>
                              <p:par>
                                <p:cTn id="161" presetID="31" presetClass="entr" presetSubtype="0" fill="hold"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1000" fill="hold"/>
                                        <p:tgtEl>
                                          <p:spTgt spid="29"/>
                                        </p:tgtEl>
                                        <p:attrNameLst>
                                          <p:attrName>ppt_w</p:attrName>
                                        </p:attrNameLst>
                                      </p:cBhvr>
                                      <p:tavLst>
                                        <p:tav tm="0">
                                          <p:val>
                                            <p:fltVal val="0"/>
                                          </p:val>
                                        </p:tav>
                                        <p:tav tm="100000">
                                          <p:val>
                                            <p:strVal val="#ppt_w"/>
                                          </p:val>
                                        </p:tav>
                                      </p:tavLst>
                                    </p:anim>
                                    <p:anim calcmode="lin" valueType="num">
                                      <p:cBhvr>
                                        <p:cTn id="164" dur="1000" fill="hold"/>
                                        <p:tgtEl>
                                          <p:spTgt spid="29"/>
                                        </p:tgtEl>
                                        <p:attrNameLst>
                                          <p:attrName>ppt_h</p:attrName>
                                        </p:attrNameLst>
                                      </p:cBhvr>
                                      <p:tavLst>
                                        <p:tav tm="0">
                                          <p:val>
                                            <p:fltVal val="0"/>
                                          </p:val>
                                        </p:tav>
                                        <p:tav tm="100000">
                                          <p:val>
                                            <p:strVal val="#ppt_h"/>
                                          </p:val>
                                        </p:tav>
                                      </p:tavLst>
                                    </p:anim>
                                    <p:anim calcmode="lin" valueType="num">
                                      <p:cBhvr>
                                        <p:cTn id="165" dur="1000" fill="hold"/>
                                        <p:tgtEl>
                                          <p:spTgt spid="29"/>
                                        </p:tgtEl>
                                        <p:attrNameLst>
                                          <p:attrName>style.rotation</p:attrName>
                                        </p:attrNameLst>
                                      </p:cBhvr>
                                      <p:tavLst>
                                        <p:tav tm="0">
                                          <p:val>
                                            <p:fltVal val="90"/>
                                          </p:val>
                                        </p:tav>
                                        <p:tav tm="100000">
                                          <p:val>
                                            <p:fltVal val="0"/>
                                          </p:val>
                                        </p:tav>
                                      </p:tavLst>
                                    </p:anim>
                                    <p:animEffect transition="in" filter="fade">
                                      <p:cBhvr>
                                        <p:cTn id="166" dur="1000"/>
                                        <p:tgtEl>
                                          <p:spTgt spid="29"/>
                                        </p:tgtEl>
                                      </p:cBhvr>
                                    </p:animEffect>
                                  </p:childTnLst>
                                </p:cTn>
                              </p:par>
                              <p:par>
                                <p:cTn id="167" presetID="31" presetClass="entr" presetSubtype="0" fill="hold" nodeType="withEffect">
                                  <p:stCondLst>
                                    <p:cond delay="0"/>
                                  </p:stCondLst>
                                  <p:childTnLst>
                                    <p:set>
                                      <p:cBhvr>
                                        <p:cTn id="168" dur="1" fill="hold">
                                          <p:stCondLst>
                                            <p:cond delay="0"/>
                                          </p:stCondLst>
                                        </p:cTn>
                                        <p:tgtEl>
                                          <p:spTgt spid="30"/>
                                        </p:tgtEl>
                                        <p:attrNameLst>
                                          <p:attrName>style.visibility</p:attrName>
                                        </p:attrNameLst>
                                      </p:cBhvr>
                                      <p:to>
                                        <p:strVal val="visible"/>
                                      </p:to>
                                    </p:set>
                                    <p:anim calcmode="lin" valueType="num">
                                      <p:cBhvr>
                                        <p:cTn id="169" dur="1000" fill="hold"/>
                                        <p:tgtEl>
                                          <p:spTgt spid="30"/>
                                        </p:tgtEl>
                                        <p:attrNameLst>
                                          <p:attrName>ppt_w</p:attrName>
                                        </p:attrNameLst>
                                      </p:cBhvr>
                                      <p:tavLst>
                                        <p:tav tm="0">
                                          <p:val>
                                            <p:fltVal val="0"/>
                                          </p:val>
                                        </p:tav>
                                        <p:tav tm="100000">
                                          <p:val>
                                            <p:strVal val="#ppt_w"/>
                                          </p:val>
                                        </p:tav>
                                      </p:tavLst>
                                    </p:anim>
                                    <p:anim calcmode="lin" valueType="num">
                                      <p:cBhvr>
                                        <p:cTn id="170" dur="1000" fill="hold"/>
                                        <p:tgtEl>
                                          <p:spTgt spid="30"/>
                                        </p:tgtEl>
                                        <p:attrNameLst>
                                          <p:attrName>ppt_h</p:attrName>
                                        </p:attrNameLst>
                                      </p:cBhvr>
                                      <p:tavLst>
                                        <p:tav tm="0">
                                          <p:val>
                                            <p:fltVal val="0"/>
                                          </p:val>
                                        </p:tav>
                                        <p:tav tm="100000">
                                          <p:val>
                                            <p:strVal val="#ppt_h"/>
                                          </p:val>
                                        </p:tav>
                                      </p:tavLst>
                                    </p:anim>
                                    <p:anim calcmode="lin" valueType="num">
                                      <p:cBhvr>
                                        <p:cTn id="171" dur="1000" fill="hold"/>
                                        <p:tgtEl>
                                          <p:spTgt spid="30"/>
                                        </p:tgtEl>
                                        <p:attrNameLst>
                                          <p:attrName>style.rotation</p:attrName>
                                        </p:attrNameLst>
                                      </p:cBhvr>
                                      <p:tavLst>
                                        <p:tav tm="0">
                                          <p:val>
                                            <p:fltVal val="90"/>
                                          </p:val>
                                        </p:tav>
                                        <p:tav tm="100000">
                                          <p:val>
                                            <p:fltVal val="0"/>
                                          </p:val>
                                        </p:tav>
                                      </p:tavLst>
                                    </p:anim>
                                    <p:animEffect transition="in" filter="fade">
                                      <p:cBhvr>
                                        <p:cTn id="172" dur="1000"/>
                                        <p:tgtEl>
                                          <p:spTgt spid="30"/>
                                        </p:tgtEl>
                                      </p:cBhvr>
                                    </p:animEffect>
                                  </p:childTnLst>
                                </p:cTn>
                              </p:par>
                              <p:par>
                                <p:cTn id="173" presetID="31" presetClass="entr" presetSubtype="0" fill="hold" nodeType="withEffect">
                                  <p:stCondLst>
                                    <p:cond delay="0"/>
                                  </p:stCondLst>
                                  <p:childTnLst>
                                    <p:set>
                                      <p:cBhvr>
                                        <p:cTn id="174" dur="1" fill="hold">
                                          <p:stCondLst>
                                            <p:cond delay="0"/>
                                          </p:stCondLst>
                                        </p:cTn>
                                        <p:tgtEl>
                                          <p:spTgt spid="31"/>
                                        </p:tgtEl>
                                        <p:attrNameLst>
                                          <p:attrName>style.visibility</p:attrName>
                                        </p:attrNameLst>
                                      </p:cBhvr>
                                      <p:to>
                                        <p:strVal val="visible"/>
                                      </p:to>
                                    </p:set>
                                    <p:anim calcmode="lin" valueType="num">
                                      <p:cBhvr>
                                        <p:cTn id="175" dur="1000" fill="hold"/>
                                        <p:tgtEl>
                                          <p:spTgt spid="31"/>
                                        </p:tgtEl>
                                        <p:attrNameLst>
                                          <p:attrName>ppt_w</p:attrName>
                                        </p:attrNameLst>
                                      </p:cBhvr>
                                      <p:tavLst>
                                        <p:tav tm="0">
                                          <p:val>
                                            <p:fltVal val="0"/>
                                          </p:val>
                                        </p:tav>
                                        <p:tav tm="100000">
                                          <p:val>
                                            <p:strVal val="#ppt_w"/>
                                          </p:val>
                                        </p:tav>
                                      </p:tavLst>
                                    </p:anim>
                                    <p:anim calcmode="lin" valueType="num">
                                      <p:cBhvr>
                                        <p:cTn id="176" dur="1000" fill="hold"/>
                                        <p:tgtEl>
                                          <p:spTgt spid="31"/>
                                        </p:tgtEl>
                                        <p:attrNameLst>
                                          <p:attrName>ppt_h</p:attrName>
                                        </p:attrNameLst>
                                      </p:cBhvr>
                                      <p:tavLst>
                                        <p:tav tm="0">
                                          <p:val>
                                            <p:fltVal val="0"/>
                                          </p:val>
                                        </p:tav>
                                        <p:tav tm="100000">
                                          <p:val>
                                            <p:strVal val="#ppt_h"/>
                                          </p:val>
                                        </p:tav>
                                      </p:tavLst>
                                    </p:anim>
                                    <p:anim calcmode="lin" valueType="num">
                                      <p:cBhvr>
                                        <p:cTn id="177" dur="1000" fill="hold"/>
                                        <p:tgtEl>
                                          <p:spTgt spid="31"/>
                                        </p:tgtEl>
                                        <p:attrNameLst>
                                          <p:attrName>style.rotation</p:attrName>
                                        </p:attrNameLst>
                                      </p:cBhvr>
                                      <p:tavLst>
                                        <p:tav tm="0">
                                          <p:val>
                                            <p:fltVal val="90"/>
                                          </p:val>
                                        </p:tav>
                                        <p:tav tm="100000">
                                          <p:val>
                                            <p:fltVal val="0"/>
                                          </p:val>
                                        </p:tav>
                                      </p:tavLst>
                                    </p:anim>
                                    <p:animEffect transition="in" filter="fade">
                                      <p:cBhvr>
                                        <p:cTn id="178" dur="1000"/>
                                        <p:tgtEl>
                                          <p:spTgt spid="31"/>
                                        </p:tgtEl>
                                      </p:cBhvr>
                                    </p:animEffect>
                                  </p:childTnLst>
                                </p:cTn>
                              </p:par>
                              <p:par>
                                <p:cTn id="179" presetID="31" presetClass="entr" presetSubtype="0" fill="hold" nodeType="withEffect">
                                  <p:stCondLst>
                                    <p:cond delay="0"/>
                                  </p:stCondLst>
                                  <p:childTnLst>
                                    <p:set>
                                      <p:cBhvr>
                                        <p:cTn id="180" dur="1" fill="hold">
                                          <p:stCondLst>
                                            <p:cond delay="0"/>
                                          </p:stCondLst>
                                        </p:cTn>
                                        <p:tgtEl>
                                          <p:spTgt spid="32"/>
                                        </p:tgtEl>
                                        <p:attrNameLst>
                                          <p:attrName>style.visibility</p:attrName>
                                        </p:attrNameLst>
                                      </p:cBhvr>
                                      <p:to>
                                        <p:strVal val="visible"/>
                                      </p:to>
                                    </p:set>
                                    <p:anim calcmode="lin" valueType="num">
                                      <p:cBhvr>
                                        <p:cTn id="181" dur="1000" fill="hold"/>
                                        <p:tgtEl>
                                          <p:spTgt spid="32"/>
                                        </p:tgtEl>
                                        <p:attrNameLst>
                                          <p:attrName>ppt_w</p:attrName>
                                        </p:attrNameLst>
                                      </p:cBhvr>
                                      <p:tavLst>
                                        <p:tav tm="0">
                                          <p:val>
                                            <p:fltVal val="0"/>
                                          </p:val>
                                        </p:tav>
                                        <p:tav tm="100000">
                                          <p:val>
                                            <p:strVal val="#ppt_w"/>
                                          </p:val>
                                        </p:tav>
                                      </p:tavLst>
                                    </p:anim>
                                    <p:anim calcmode="lin" valueType="num">
                                      <p:cBhvr>
                                        <p:cTn id="182" dur="1000" fill="hold"/>
                                        <p:tgtEl>
                                          <p:spTgt spid="32"/>
                                        </p:tgtEl>
                                        <p:attrNameLst>
                                          <p:attrName>ppt_h</p:attrName>
                                        </p:attrNameLst>
                                      </p:cBhvr>
                                      <p:tavLst>
                                        <p:tav tm="0">
                                          <p:val>
                                            <p:fltVal val="0"/>
                                          </p:val>
                                        </p:tav>
                                        <p:tav tm="100000">
                                          <p:val>
                                            <p:strVal val="#ppt_h"/>
                                          </p:val>
                                        </p:tav>
                                      </p:tavLst>
                                    </p:anim>
                                    <p:anim calcmode="lin" valueType="num">
                                      <p:cBhvr>
                                        <p:cTn id="183" dur="1000" fill="hold"/>
                                        <p:tgtEl>
                                          <p:spTgt spid="32"/>
                                        </p:tgtEl>
                                        <p:attrNameLst>
                                          <p:attrName>style.rotation</p:attrName>
                                        </p:attrNameLst>
                                      </p:cBhvr>
                                      <p:tavLst>
                                        <p:tav tm="0">
                                          <p:val>
                                            <p:fltVal val="90"/>
                                          </p:val>
                                        </p:tav>
                                        <p:tav tm="100000">
                                          <p:val>
                                            <p:fltVal val="0"/>
                                          </p:val>
                                        </p:tav>
                                      </p:tavLst>
                                    </p:anim>
                                    <p:animEffect transition="in" filter="fade">
                                      <p:cBhvr>
                                        <p:cTn id="184" dur="1000"/>
                                        <p:tgtEl>
                                          <p:spTgt spid="32"/>
                                        </p:tgtEl>
                                      </p:cBhvr>
                                    </p:animEffect>
                                  </p:childTnLst>
                                </p:cTn>
                              </p:par>
                              <p:par>
                                <p:cTn id="185" presetID="31" presetClass="entr" presetSubtype="0" fill="hold" nodeType="withEffect">
                                  <p:stCondLst>
                                    <p:cond delay="0"/>
                                  </p:stCondLst>
                                  <p:childTnLst>
                                    <p:set>
                                      <p:cBhvr>
                                        <p:cTn id="186" dur="1" fill="hold">
                                          <p:stCondLst>
                                            <p:cond delay="0"/>
                                          </p:stCondLst>
                                        </p:cTn>
                                        <p:tgtEl>
                                          <p:spTgt spid="33"/>
                                        </p:tgtEl>
                                        <p:attrNameLst>
                                          <p:attrName>style.visibility</p:attrName>
                                        </p:attrNameLst>
                                      </p:cBhvr>
                                      <p:to>
                                        <p:strVal val="visible"/>
                                      </p:to>
                                    </p:set>
                                    <p:anim calcmode="lin" valueType="num">
                                      <p:cBhvr>
                                        <p:cTn id="187" dur="1000" fill="hold"/>
                                        <p:tgtEl>
                                          <p:spTgt spid="33"/>
                                        </p:tgtEl>
                                        <p:attrNameLst>
                                          <p:attrName>ppt_w</p:attrName>
                                        </p:attrNameLst>
                                      </p:cBhvr>
                                      <p:tavLst>
                                        <p:tav tm="0">
                                          <p:val>
                                            <p:fltVal val="0"/>
                                          </p:val>
                                        </p:tav>
                                        <p:tav tm="100000">
                                          <p:val>
                                            <p:strVal val="#ppt_w"/>
                                          </p:val>
                                        </p:tav>
                                      </p:tavLst>
                                    </p:anim>
                                    <p:anim calcmode="lin" valueType="num">
                                      <p:cBhvr>
                                        <p:cTn id="188" dur="1000" fill="hold"/>
                                        <p:tgtEl>
                                          <p:spTgt spid="33"/>
                                        </p:tgtEl>
                                        <p:attrNameLst>
                                          <p:attrName>ppt_h</p:attrName>
                                        </p:attrNameLst>
                                      </p:cBhvr>
                                      <p:tavLst>
                                        <p:tav tm="0">
                                          <p:val>
                                            <p:fltVal val="0"/>
                                          </p:val>
                                        </p:tav>
                                        <p:tav tm="100000">
                                          <p:val>
                                            <p:strVal val="#ppt_h"/>
                                          </p:val>
                                        </p:tav>
                                      </p:tavLst>
                                    </p:anim>
                                    <p:anim calcmode="lin" valueType="num">
                                      <p:cBhvr>
                                        <p:cTn id="189" dur="1000" fill="hold"/>
                                        <p:tgtEl>
                                          <p:spTgt spid="33"/>
                                        </p:tgtEl>
                                        <p:attrNameLst>
                                          <p:attrName>style.rotation</p:attrName>
                                        </p:attrNameLst>
                                      </p:cBhvr>
                                      <p:tavLst>
                                        <p:tav tm="0">
                                          <p:val>
                                            <p:fltVal val="90"/>
                                          </p:val>
                                        </p:tav>
                                        <p:tav tm="100000">
                                          <p:val>
                                            <p:fltVal val="0"/>
                                          </p:val>
                                        </p:tav>
                                      </p:tavLst>
                                    </p:anim>
                                    <p:animEffect transition="in" filter="fade">
                                      <p:cBhvr>
                                        <p:cTn id="190" dur="1000"/>
                                        <p:tgtEl>
                                          <p:spTgt spid="33"/>
                                        </p:tgtEl>
                                      </p:cBhvr>
                                    </p:animEffect>
                                  </p:childTnLst>
                                </p:cTn>
                              </p:par>
                              <p:par>
                                <p:cTn id="191" presetID="31" presetClass="entr" presetSubtype="0" fill="hold" nodeType="withEffect">
                                  <p:stCondLst>
                                    <p:cond delay="0"/>
                                  </p:stCondLst>
                                  <p:childTnLst>
                                    <p:set>
                                      <p:cBhvr>
                                        <p:cTn id="192" dur="1" fill="hold">
                                          <p:stCondLst>
                                            <p:cond delay="0"/>
                                          </p:stCondLst>
                                        </p:cTn>
                                        <p:tgtEl>
                                          <p:spTgt spid="34"/>
                                        </p:tgtEl>
                                        <p:attrNameLst>
                                          <p:attrName>style.visibility</p:attrName>
                                        </p:attrNameLst>
                                      </p:cBhvr>
                                      <p:to>
                                        <p:strVal val="visible"/>
                                      </p:to>
                                    </p:set>
                                    <p:anim calcmode="lin" valueType="num">
                                      <p:cBhvr>
                                        <p:cTn id="193" dur="1000" fill="hold"/>
                                        <p:tgtEl>
                                          <p:spTgt spid="34"/>
                                        </p:tgtEl>
                                        <p:attrNameLst>
                                          <p:attrName>ppt_w</p:attrName>
                                        </p:attrNameLst>
                                      </p:cBhvr>
                                      <p:tavLst>
                                        <p:tav tm="0">
                                          <p:val>
                                            <p:fltVal val="0"/>
                                          </p:val>
                                        </p:tav>
                                        <p:tav tm="100000">
                                          <p:val>
                                            <p:strVal val="#ppt_w"/>
                                          </p:val>
                                        </p:tav>
                                      </p:tavLst>
                                    </p:anim>
                                    <p:anim calcmode="lin" valueType="num">
                                      <p:cBhvr>
                                        <p:cTn id="194" dur="1000" fill="hold"/>
                                        <p:tgtEl>
                                          <p:spTgt spid="34"/>
                                        </p:tgtEl>
                                        <p:attrNameLst>
                                          <p:attrName>ppt_h</p:attrName>
                                        </p:attrNameLst>
                                      </p:cBhvr>
                                      <p:tavLst>
                                        <p:tav tm="0">
                                          <p:val>
                                            <p:fltVal val="0"/>
                                          </p:val>
                                        </p:tav>
                                        <p:tav tm="100000">
                                          <p:val>
                                            <p:strVal val="#ppt_h"/>
                                          </p:val>
                                        </p:tav>
                                      </p:tavLst>
                                    </p:anim>
                                    <p:anim calcmode="lin" valueType="num">
                                      <p:cBhvr>
                                        <p:cTn id="195" dur="1000" fill="hold"/>
                                        <p:tgtEl>
                                          <p:spTgt spid="34"/>
                                        </p:tgtEl>
                                        <p:attrNameLst>
                                          <p:attrName>style.rotation</p:attrName>
                                        </p:attrNameLst>
                                      </p:cBhvr>
                                      <p:tavLst>
                                        <p:tav tm="0">
                                          <p:val>
                                            <p:fltVal val="90"/>
                                          </p:val>
                                        </p:tav>
                                        <p:tav tm="100000">
                                          <p:val>
                                            <p:fltVal val="0"/>
                                          </p:val>
                                        </p:tav>
                                      </p:tavLst>
                                    </p:anim>
                                    <p:animEffect transition="in" filter="fade">
                                      <p:cBhvr>
                                        <p:cTn id="196" dur="1000"/>
                                        <p:tgtEl>
                                          <p:spTgt spid="34"/>
                                        </p:tgtEl>
                                      </p:cBhvr>
                                    </p:animEffect>
                                  </p:childTnLst>
                                </p:cTn>
                              </p:par>
                              <p:par>
                                <p:cTn id="197" presetID="31" presetClass="entr" presetSubtype="0" fill="hold" nodeType="withEffect">
                                  <p:stCondLst>
                                    <p:cond delay="0"/>
                                  </p:stCondLst>
                                  <p:childTnLst>
                                    <p:set>
                                      <p:cBhvr>
                                        <p:cTn id="198" dur="1" fill="hold">
                                          <p:stCondLst>
                                            <p:cond delay="0"/>
                                          </p:stCondLst>
                                        </p:cTn>
                                        <p:tgtEl>
                                          <p:spTgt spid="35"/>
                                        </p:tgtEl>
                                        <p:attrNameLst>
                                          <p:attrName>style.visibility</p:attrName>
                                        </p:attrNameLst>
                                      </p:cBhvr>
                                      <p:to>
                                        <p:strVal val="visible"/>
                                      </p:to>
                                    </p:set>
                                    <p:anim calcmode="lin" valueType="num">
                                      <p:cBhvr>
                                        <p:cTn id="199" dur="1000" fill="hold"/>
                                        <p:tgtEl>
                                          <p:spTgt spid="35"/>
                                        </p:tgtEl>
                                        <p:attrNameLst>
                                          <p:attrName>ppt_w</p:attrName>
                                        </p:attrNameLst>
                                      </p:cBhvr>
                                      <p:tavLst>
                                        <p:tav tm="0">
                                          <p:val>
                                            <p:fltVal val="0"/>
                                          </p:val>
                                        </p:tav>
                                        <p:tav tm="100000">
                                          <p:val>
                                            <p:strVal val="#ppt_w"/>
                                          </p:val>
                                        </p:tav>
                                      </p:tavLst>
                                    </p:anim>
                                    <p:anim calcmode="lin" valueType="num">
                                      <p:cBhvr>
                                        <p:cTn id="200" dur="1000" fill="hold"/>
                                        <p:tgtEl>
                                          <p:spTgt spid="35"/>
                                        </p:tgtEl>
                                        <p:attrNameLst>
                                          <p:attrName>ppt_h</p:attrName>
                                        </p:attrNameLst>
                                      </p:cBhvr>
                                      <p:tavLst>
                                        <p:tav tm="0">
                                          <p:val>
                                            <p:fltVal val="0"/>
                                          </p:val>
                                        </p:tav>
                                        <p:tav tm="100000">
                                          <p:val>
                                            <p:strVal val="#ppt_h"/>
                                          </p:val>
                                        </p:tav>
                                      </p:tavLst>
                                    </p:anim>
                                    <p:anim calcmode="lin" valueType="num">
                                      <p:cBhvr>
                                        <p:cTn id="201" dur="1000" fill="hold"/>
                                        <p:tgtEl>
                                          <p:spTgt spid="35"/>
                                        </p:tgtEl>
                                        <p:attrNameLst>
                                          <p:attrName>style.rotation</p:attrName>
                                        </p:attrNameLst>
                                      </p:cBhvr>
                                      <p:tavLst>
                                        <p:tav tm="0">
                                          <p:val>
                                            <p:fltVal val="90"/>
                                          </p:val>
                                        </p:tav>
                                        <p:tav tm="100000">
                                          <p:val>
                                            <p:fltVal val="0"/>
                                          </p:val>
                                        </p:tav>
                                      </p:tavLst>
                                    </p:anim>
                                    <p:animEffect transition="in" filter="fade">
                                      <p:cBhvr>
                                        <p:cTn id="202"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20" grpId="0" animBg="1"/>
      <p:bldP spid="28"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899592" y="1268760"/>
            <a:ext cx="7316062" cy="798134"/>
          </a:xfrm>
          <a:custGeom>
            <a:avLst/>
            <a:gdLst>
              <a:gd name="connsiteX0" fmla="*/ 0 w 7316062"/>
              <a:gd name="connsiteY0" fmla="*/ 0 h 665096"/>
              <a:gd name="connsiteX1" fmla="*/ 7316062 w 7316062"/>
              <a:gd name="connsiteY1" fmla="*/ 0 h 665096"/>
              <a:gd name="connsiteX2" fmla="*/ 7316062 w 7316062"/>
              <a:gd name="connsiteY2" fmla="*/ 665096 h 665096"/>
              <a:gd name="connsiteX3" fmla="*/ 0 w 7316062"/>
              <a:gd name="connsiteY3" fmla="*/ 665096 h 665096"/>
              <a:gd name="connsiteX4" fmla="*/ 0 w 7316062"/>
              <a:gd name="connsiteY4" fmla="*/ 0 h 665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6062" h="665096">
                <a:moveTo>
                  <a:pt x="0" y="0"/>
                </a:moveTo>
                <a:lnTo>
                  <a:pt x="7316062" y="0"/>
                </a:lnTo>
                <a:lnTo>
                  <a:pt x="7316062" y="665096"/>
                </a:lnTo>
                <a:lnTo>
                  <a:pt x="0" y="665096"/>
                </a:lnTo>
                <a:lnTo>
                  <a:pt x="0" y="0"/>
                </a:lnTo>
                <a:close/>
              </a:path>
            </a:pathLst>
          </a:custGeom>
          <a:solidFill>
            <a:srgbClr val="FAF6A4"/>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عد إلى الموقع مرات عديدة فى النهار والمساء لتتعرف أكثر عن مدى ملائمة كل من المواقع </a:t>
            </a:r>
            <a:endParaRPr lang="ar-EG" sz="2400" kern="1200" dirty="0">
              <a:solidFill>
                <a:srgbClr val="002060"/>
              </a:solidFill>
            </a:endParaRPr>
          </a:p>
        </p:txBody>
      </p:sp>
      <p:sp>
        <p:nvSpPr>
          <p:cNvPr id="5" name="Parallelogram 4"/>
          <p:cNvSpPr/>
          <p:nvPr/>
        </p:nvSpPr>
        <p:spPr>
          <a:xfrm>
            <a:off x="1045914" y="2066894"/>
            <a:ext cx="975474" cy="19509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Parallelogram 5"/>
          <p:cNvSpPr/>
          <p:nvPr/>
        </p:nvSpPr>
        <p:spPr>
          <a:xfrm>
            <a:off x="2078291" y="2066894"/>
            <a:ext cx="975474" cy="19509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Parallelogram 6"/>
          <p:cNvSpPr/>
          <p:nvPr/>
        </p:nvSpPr>
        <p:spPr>
          <a:xfrm>
            <a:off x="3110669" y="2066894"/>
            <a:ext cx="975474" cy="19509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Parallelogram 7"/>
          <p:cNvSpPr/>
          <p:nvPr/>
        </p:nvSpPr>
        <p:spPr>
          <a:xfrm>
            <a:off x="4143047" y="2066894"/>
            <a:ext cx="975474" cy="19509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Parallelogram 8"/>
          <p:cNvSpPr/>
          <p:nvPr/>
        </p:nvSpPr>
        <p:spPr>
          <a:xfrm>
            <a:off x="5175424" y="2066894"/>
            <a:ext cx="975474" cy="19509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Parallelogram 9"/>
          <p:cNvSpPr/>
          <p:nvPr/>
        </p:nvSpPr>
        <p:spPr>
          <a:xfrm>
            <a:off x="6207802" y="2066894"/>
            <a:ext cx="975474" cy="19509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Parallelogram 10"/>
          <p:cNvSpPr/>
          <p:nvPr/>
        </p:nvSpPr>
        <p:spPr>
          <a:xfrm>
            <a:off x="7240180" y="2066894"/>
            <a:ext cx="975474" cy="195099"/>
          </a:xfrm>
          <a:prstGeom prst="parallelogram">
            <a:avLst>
              <a:gd name="adj" fmla="val 14084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899592" y="2398391"/>
            <a:ext cx="7316062" cy="798134"/>
          </a:xfrm>
          <a:custGeom>
            <a:avLst/>
            <a:gdLst>
              <a:gd name="connsiteX0" fmla="*/ 0 w 7316062"/>
              <a:gd name="connsiteY0" fmla="*/ 0 h 665096"/>
              <a:gd name="connsiteX1" fmla="*/ 7316062 w 7316062"/>
              <a:gd name="connsiteY1" fmla="*/ 0 h 665096"/>
              <a:gd name="connsiteX2" fmla="*/ 7316062 w 7316062"/>
              <a:gd name="connsiteY2" fmla="*/ 665096 h 665096"/>
              <a:gd name="connsiteX3" fmla="*/ 0 w 7316062"/>
              <a:gd name="connsiteY3" fmla="*/ 665096 h 665096"/>
              <a:gd name="connsiteX4" fmla="*/ 0 w 7316062"/>
              <a:gd name="connsiteY4" fmla="*/ 0 h 665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6062" h="665096">
                <a:moveTo>
                  <a:pt x="0" y="0"/>
                </a:moveTo>
                <a:lnTo>
                  <a:pt x="7316062" y="0"/>
                </a:lnTo>
                <a:lnTo>
                  <a:pt x="7316062" y="665096"/>
                </a:lnTo>
                <a:lnTo>
                  <a:pt x="0" y="665096"/>
                </a:lnTo>
                <a:lnTo>
                  <a:pt x="0" y="0"/>
                </a:lnTo>
                <a:close/>
              </a:path>
            </a:pathLst>
          </a:custGeom>
          <a:solidFill>
            <a:srgbClr val="92D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قدر حركة السير فى كل من المواقع. </a:t>
            </a:r>
            <a:endParaRPr lang="ar-EG" sz="2400" kern="1200" dirty="0">
              <a:solidFill>
                <a:srgbClr val="002060"/>
              </a:solidFill>
            </a:endParaRPr>
          </a:p>
        </p:txBody>
      </p:sp>
      <p:sp>
        <p:nvSpPr>
          <p:cNvPr id="13" name="Parallelogram 12"/>
          <p:cNvSpPr/>
          <p:nvPr/>
        </p:nvSpPr>
        <p:spPr>
          <a:xfrm>
            <a:off x="1045914" y="3196526"/>
            <a:ext cx="975474" cy="19509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Parallelogram 13"/>
          <p:cNvSpPr/>
          <p:nvPr/>
        </p:nvSpPr>
        <p:spPr>
          <a:xfrm>
            <a:off x="2078291" y="3196526"/>
            <a:ext cx="975474" cy="19509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5" name="Parallelogram 14"/>
          <p:cNvSpPr/>
          <p:nvPr/>
        </p:nvSpPr>
        <p:spPr>
          <a:xfrm>
            <a:off x="3110669" y="3196526"/>
            <a:ext cx="975474" cy="19509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 name="Parallelogram 15"/>
          <p:cNvSpPr/>
          <p:nvPr/>
        </p:nvSpPr>
        <p:spPr>
          <a:xfrm>
            <a:off x="4143047" y="3196526"/>
            <a:ext cx="975474" cy="19509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7" name="Parallelogram 16"/>
          <p:cNvSpPr/>
          <p:nvPr/>
        </p:nvSpPr>
        <p:spPr>
          <a:xfrm>
            <a:off x="5175424" y="3196526"/>
            <a:ext cx="975474" cy="19509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8" name="Parallelogram 17"/>
          <p:cNvSpPr/>
          <p:nvPr/>
        </p:nvSpPr>
        <p:spPr>
          <a:xfrm>
            <a:off x="6207802" y="3196526"/>
            <a:ext cx="975474" cy="19509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9" name="Parallelogram 18"/>
          <p:cNvSpPr/>
          <p:nvPr/>
        </p:nvSpPr>
        <p:spPr>
          <a:xfrm>
            <a:off x="7240180" y="3196526"/>
            <a:ext cx="975474" cy="195099"/>
          </a:xfrm>
          <a:prstGeom prst="parallelogram">
            <a:avLst>
              <a:gd name="adj" fmla="val 140840"/>
            </a:avLst>
          </a:pr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0" name="Freeform 19"/>
          <p:cNvSpPr/>
          <p:nvPr/>
        </p:nvSpPr>
        <p:spPr>
          <a:xfrm>
            <a:off x="899592" y="3528022"/>
            <a:ext cx="7316062" cy="798134"/>
          </a:xfrm>
          <a:custGeom>
            <a:avLst/>
            <a:gdLst>
              <a:gd name="connsiteX0" fmla="*/ 0 w 7316062"/>
              <a:gd name="connsiteY0" fmla="*/ 0 h 665096"/>
              <a:gd name="connsiteX1" fmla="*/ 7316062 w 7316062"/>
              <a:gd name="connsiteY1" fmla="*/ 0 h 665096"/>
              <a:gd name="connsiteX2" fmla="*/ 7316062 w 7316062"/>
              <a:gd name="connsiteY2" fmla="*/ 665096 h 665096"/>
              <a:gd name="connsiteX3" fmla="*/ 0 w 7316062"/>
              <a:gd name="connsiteY3" fmla="*/ 665096 h 665096"/>
              <a:gd name="connsiteX4" fmla="*/ 0 w 7316062"/>
              <a:gd name="connsiteY4" fmla="*/ 0 h 665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6062" h="665096">
                <a:moveTo>
                  <a:pt x="0" y="0"/>
                </a:moveTo>
                <a:lnTo>
                  <a:pt x="7316062" y="0"/>
                </a:lnTo>
                <a:lnTo>
                  <a:pt x="7316062" y="665096"/>
                </a:lnTo>
                <a:lnTo>
                  <a:pt x="0" y="665096"/>
                </a:lnTo>
                <a:lnTo>
                  <a:pt x="0" y="0"/>
                </a:lnTo>
                <a:close/>
              </a:path>
            </a:pathLst>
          </a:custGeom>
          <a:solidFill>
            <a:srgbClr val="FFB7CD"/>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أطلب رأى المستشارين ذوى الخبرة ورجال الأعمال فى المنظمة لكى يساعدوك على أختيار موقع واحد </a:t>
            </a:r>
            <a:endParaRPr lang="ar-EG" sz="2400" kern="1200" dirty="0">
              <a:solidFill>
                <a:srgbClr val="002060"/>
              </a:solidFill>
            </a:endParaRPr>
          </a:p>
        </p:txBody>
      </p:sp>
      <p:sp>
        <p:nvSpPr>
          <p:cNvPr id="21" name="Parallelogram 20"/>
          <p:cNvSpPr/>
          <p:nvPr/>
        </p:nvSpPr>
        <p:spPr>
          <a:xfrm>
            <a:off x="1045914" y="4326157"/>
            <a:ext cx="975474" cy="19509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2" name="Parallelogram 21"/>
          <p:cNvSpPr/>
          <p:nvPr/>
        </p:nvSpPr>
        <p:spPr>
          <a:xfrm>
            <a:off x="2078291" y="4326157"/>
            <a:ext cx="975474" cy="19509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3" name="Parallelogram 22"/>
          <p:cNvSpPr/>
          <p:nvPr/>
        </p:nvSpPr>
        <p:spPr>
          <a:xfrm>
            <a:off x="3110669" y="4326157"/>
            <a:ext cx="975474" cy="19509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4" name="Parallelogram 23"/>
          <p:cNvSpPr/>
          <p:nvPr/>
        </p:nvSpPr>
        <p:spPr>
          <a:xfrm>
            <a:off x="4143047" y="4326157"/>
            <a:ext cx="975474" cy="19509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5" name="Parallelogram 24"/>
          <p:cNvSpPr/>
          <p:nvPr/>
        </p:nvSpPr>
        <p:spPr>
          <a:xfrm>
            <a:off x="5175424" y="4326157"/>
            <a:ext cx="975474" cy="19509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6" name="Parallelogram 25"/>
          <p:cNvSpPr/>
          <p:nvPr/>
        </p:nvSpPr>
        <p:spPr>
          <a:xfrm>
            <a:off x="6207802" y="4326157"/>
            <a:ext cx="975474" cy="19509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7" name="Parallelogram 26"/>
          <p:cNvSpPr/>
          <p:nvPr/>
        </p:nvSpPr>
        <p:spPr>
          <a:xfrm>
            <a:off x="7240180" y="4326157"/>
            <a:ext cx="975474" cy="195099"/>
          </a:xfrm>
          <a:prstGeom prst="parallelogram">
            <a:avLst>
              <a:gd name="adj" fmla="val 140840"/>
            </a:avLst>
          </a:prstGeom>
          <a:solidFill>
            <a:srgbClr val="FF9797"/>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8" name="Freeform 27"/>
          <p:cNvSpPr/>
          <p:nvPr/>
        </p:nvSpPr>
        <p:spPr>
          <a:xfrm>
            <a:off x="899592" y="4657655"/>
            <a:ext cx="7316062" cy="798134"/>
          </a:xfrm>
          <a:custGeom>
            <a:avLst/>
            <a:gdLst>
              <a:gd name="connsiteX0" fmla="*/ 0 w 7316062"/>
              <a:gd name="connsiteY0" fmla="*/ 0 h 665096"/>
              <a:gd name="connsiteX1" fmla="*/ 7316062 w 7316062"/>
              <a:gd name="connsiteY1" fmla="*/ 0 h 665096"/>
              <a:gd name="connsiteX2" fmla="*/ 7316062 w 7316062"/>
              <a:gd name="connsiteY2" fmla="*/ 665096 h 665096"/>
              <a:gd name="connsiteX3" fmla="*/ 0 w 7316062"/>
              <a:gd name="connsiteY3" fmla="*/ 665096 h 665096"/>
              <a:gd name="connsiteX4" fmla="*/ 0 w 7316062"/>
              <a:gd name="connsiteY4" fmla="*/ 0 h 665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6062" h="665096">
                <a:moveTo>
                  <a:pt x="0" y="0"/>
                </a:moveTo>
                <a:lnTo>
                  <a:pt x="7316062" y="0"/>
                </a:lnTo>
                <a:lnTo>
                  <a:pt x="7316062" y="665096"/>
                </a:lnTo>
                <a:lnTo>
                  <a:pt x="0" y="665096"/>
                </a:lnTo>
                <a:lnTo>
                  <a:pt x="0" y="0"/>
                </a:lnTo>
                <a:close/>
              </a:path>
            </a:pathLst>
          </a:custGeom>
          <a:solidFill>
            <a:srgbClr val="E2D8BC"/>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حلل الوقائع والاراء التى جمعتها قبل اتخاذ قرار نهائى فى ما يتعلق بموقع مؤسستك .</a:t>
            </a:r>
            <a:endParaRPr lang="ar-EG" sz="2400" kern="1200" dirty="0">
              <a:solidFill>
                <a:srgbClr val="002060"/>
              </a:solidFill>
            </a:endParaRPr>
          </a:p>
        </p:txBody>
      </p:sp>
      <p:sp>
        <p:nvSpPr>
          <p:cNvPr id="29" name="Parallelogram 28"/>
          <p:cNvSpPr/>
          <p:nvPr/>
        </p:nvSpPr>
        <p:spPr>
          <a:xfrm>
            <a:off x="1045914" y="5455789"/>
            <a:ext cx="975474" cy="19509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0" name="Parallelogram 29"/>
          <p:cNvSpPr/>
          <p:nvPr/>
        </p:nvSpPr>
        <p:spPr>
          <a:xfrm>
            <a:off x="2078291" y="5455789"/>
            <a:ext cx="975474" cy="19509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1" name="Parallelogram 30"/>
          <p:cNvSpPr/>
          <p:nvPr/>
        </p:nvSpPr>
        <p:spPr>
          <a:xfrm>
            <a:off x="3110669" y="5455789"/>
            <a:ext cx="975474" cy="19509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2" name="Parallelogram 31"/>
          <p:cNvSpPr/>
          <p:nvPr/>
        </p:nvSpPr>
        <p:spPr>
          <a:xfrm>
            <a:off x="4143047" y="5455789"/>
            <a:ext cx="975474" cy="19509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3" name="Parallelogram 32"/>
          <p:cNvSpPr/>
          <p:nvPr/>
        </p:nvSpPr>
        <p:spPr>
          <a:xfrm>
            <a:off x="5175424" y="5455789"/>
            <a:ext cx="975474" cy="19509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4" name="Parallelogram 33"/>
          <p:cNvSpPr/>
          <p:nvPr/>
        </p:nvSpPr>
        <p:spPr>
          <a:xfrm>
            <a:off x="6207802" y="5455789"/>
            <a:ext cx="975474" cy="19509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5" name="Parallelogram 34"/>
          <p:cNvSpPr/>
          <p:nvPr/>
        </p:nvSpPr>
        <p:spPr>
          <a:xfrm>
            <a:off x="7240180" y="5455789"/>
            <a:ext cx="975474" cy="195099"/>
          </a:xfrm>
          <a:prstGeom prst="parallelogram">
            <a:avLst>
              <a:gd name="adj" fmla="val 14084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32608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par>
                                <p:cTn id="23" presetID="3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ppt_w</p:attrName>
                                        </p:attrNameLst>
                                      </p:cBhvr>
                                      <p:tavLst>
                                        <p:tav tm="0">
                                          <p:val>
                                            <p:fltVal val="0"/>
                                          </p:val>
                                        </p:tav>
                                        <p:tav tm="100000">
                                          <p:val>
                                            <p:strVal val="#ppt_w"/>
                                          </p:val>
                                        </p:tav>
                                      </p:tavLst>
                                    </p:anim>
                                    <p:anim calcmode="lin" valueType="num">
                                      <p:cBhvr>
                                        <p:cTn id="26" dur="1000" fill="hold"/>
                                        <p:tgtEl>
                                          <p:spTgt spid="7"/>
                                        </p:tgtEl>
                                        <p:attrNameLst>
                                          <p:attrName>ppt_h</p:attrName>
                                        </p:attrNameLst>
                                      </p:cBhvr>
                                      <p:tavLst>
                                        <p:tav tm="0">
                                          <p:val>
                                            <p:fltVal val="0"/>
                                          </p:val>
                                        </p:tav>
                                        <p:tav tm="100000">
                                          <p:val>
                                            <p:strVal val="#ppt_h"/>
                                          </p:val>
                                        </p:tav>
                                      </p:tavLst>
                                    </p:anim>
                                    <p:anim calcmode="lin" valueType="num">
                                      <p:cBhvr>
                                        <p:cTn id="27" dur="1000" fill="hold"/>
                                        <p:tgtEl>
                                          <p:spTgt spid="7"/>
                                        </p:tgtEl>
                                        <p:attrNameLst>
                                          <p:attrName>style.rotation</p:attrName>
                                        </p:attrNameLst>
                                      </p:cBhvr>
                                      <p:tavLst>
                                        <p:tav tm="0">
                                          <p:val>
                                            <p:fltVal val="90"/>
                                          </p:val>
                                        </p:tav>
                                        <p:tav tm="100000">
                                          <p:val>
                                            <p:fltVal val="0"/>
                                          </p:val>
                                        </p:tav>
                                      </p:tavLst>
                                    </p:anim>
                                    <p:animEffect transition="in" filter="fade">
                                      <p:cBhvr>
                                        <p:cTn id="28" dur="1000"/>
                                        <p:tgtEl>
                                          <p:spTgt spid="7"/>
                                        </p:tgtEl>
                                      </p:cBhvr>
                                    </p:animEffect>
                                  </p:childTnLst>
                                </p:cTn>
                              </p:par>
                              <p:par>
                                <p:cTn id="29" presetID="31"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1000" fill="hold"/>
                                        <p:tgtEl>
                                          <p:spTgt spid="8"/>
                                        </p:tgtEl>
                                        <p:attrNameLst>
                                          <p:attrName>ppt_w</p:attrName>
                                        </p:attrNameLst>
                                      </p:cBhvr>
                                      <p:tavLst>
                                        <p:tav tm="0">
                                          <p:val>
                                            <p:fltVal val="0"/>
                                          </p:val>
                                        </p:tav>
                                        <p:tav tm="100000">
                                          <p:val>
                                            <p:strVal val="#ppt_w"/>
                                          </p:val>
                                        </p:tav>
                                      </p:tavLst>
                                    </p:anim>
                                    <p:anim calcmode="lin" valueType="num">
                                      <p:cBhvr>
                                        <p:cTn id="32" dur="1000" fill="hold"/>
                                        <p:tgtEl>
                                          <p:spTgt spid="8"/>
                                        </p:tgtEl>
                                        <p:attrNameLst>
                                          <p:attrName>ppt_h</p:attrName>
                                        </p:attrNameLst>
                                      </p:cBhvr>
                                      <p:tavLst>
                                        <p:tav tm="0">
                                          <p:val>
                                            <p:fltVal val="0"/>
                                          </p:val>
                                        </p:tav>
                                        <p:tav tm="100000">
                                          <p:val>
                                            <p:strVal val="#ppt_h"/>
                                          </p:val>
                                        </p:tav>
                                      </p:tavLst>
                                    </p:anim>
                                    <p:anim calcmode="lin" valueType="num">
                                      <p:cBhvr>
                                        <p:cTn id="33" dur="1000" fill="hold"/>
                                        <p:tgtEl>
                                          <p:spTgt spid="8"/>
                                        </p:tgtEl>
                                        <p:attrNameLst>
                                          <p:attrName>style.rotation</p:attrName>
                                        </p:attrNameLst>
                                      </p:cBhvr>
                                      <p:tavLst>
                                        <p:tav tm="0">
                                          <p:val>
                                            <p:fltVal val="90"/>
                                          </p:val>
                                        </p:tav>
                                        <p:tav tm="100000">
                                          <p:val>
                                            <p:fltVal val="0"/>
                                          </p:val>
                                        </p:tav>
                                      </p:tavLst>
                                    </p:anim>
                                    <p:animEffect transition="in" filter="fade">
                                      <p:cBhvr>
                                        <p:cTn id="34" dur="1000"/>
                                        <p:tgtEl>
                                          <p:spTgt spid="8"/>
                                        </p:tgtEl>
                                      </p:cBhvr>
                                    </p:animEffect>
                                  </p:childTnLst>
                                </p:cTn>
                              </p:par>
                              <p:par>
                                <p:cTn id="35" presetID="31"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1000" fill="hold"/>
                                        <p:tgtEl>
                                          <p:spTgt spid="9"/>
                                        </p:tgtEl>
                                        <p:attrNameLst>
                                          <p:attrName>ppt_w</p:attrName>
                                        </p:attrNameLst>
                                      </p:cBhvr>
                                      <p:tavLst>
                                        <p:tav tm="0">
                                          <p:val>
                                            <p:fltVal val="0"/>
                                          </p:val>
                                        </p:tav>
                                        <p:tav tm="100000">
                                          <p:val>
                                            <p:strVal val="#ppt_w"/>
                                          </p:val>
                                        </p:tav>
                                      </p:tavLst>
                                    </p:anim>
                                    <p:anim calcmode="lin" valueType="num">
                                      <p:cBhvr>
                                        <p:cTn id="38" dur="1000" fill="hold"/>
                                        <p:tgtEl>
                                          <p:spTgt spid="9"/>
                                        </p:tgtEl>
                                        <p:attrNameLst>
                                          <p:attrName>ppt_h</p:attrName>
                                        </p:attrNameLst>
                                      </p:cBhvr>
                                      <p:tavLst>
                                        <p:tav tm="0">
                                          <p:val>
                                            <p:fltVal val="0"/>
                                          </p:val>
                                        </p:tav>
                                        <p:tav tm="100000">
                                          <p:val>
                                            <p:strVal val="#ppt_h"/>
                                          </p:val>
                                        </p:tav>
                                      </p:tavLst>
                                    </p:anim>
                                    <p:anim calcmode="lin" valueType="num">
                                      <p:cBhvr>
                                        <p:cTn id="39" dur="1000" fill="hold"/>
                                        <p:tgtEl>
                                          <p:spTgt spid="9"/>
                                        </p:tgtEl>
                                        <p:attrNameLst>
                                          <p:attrName>style.rotation</p:attrName>
                                        </p:attrNameLst>
                                      </p:cBhvr>
                                      <p:tavLst>
                                        <p:tav tm="0">
                                          <p:val>
                                            <p:fltVal val="90"/>
                                          </p:val>
                                        </p:tav>
                                        <p:tav tm="100000">
                                          <p:val>
                                            <p:fltVal val="0"/>
                                          </p:val>
                                        </p:tav>
                                      </p:tavLst>
                                    </p:anim>
                                    <p:animEffect transition="in" filter="fade">
                                      <p:cBhvr>
                                        <p:cTn id="40" dur="1000"/>
                                        <p:tgtEl>
                                          <p:spTgt spid="9"/>
                                        </p:tgtEl>
                                      </p:cBhvr>
                                    </p:animEffect>
                                  </p:childTnLst>
                                </p:cTn>
                              </p:par>
                              <p:par>
                                <p:cTn id="41" presetID="31" presetClass="entr" presetSubtype="0"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000" fill="hold"/>
                                        <p:tgtEl>
                                          <p:spTgt spid="10"/>
                                        </p:tgtEl>
                                        <p:attrNameLst>
                                          <p:attrName>ppt_w</p:attrName>
                                        </p:attrNameLst>
                                      </p:cBhvr>
                                      <p:tavLst>
                                        <p:tav tm="0">
                                          <p:val>
                                            <p:fltVal val="0"/>
                                          </p:val>
                                        </p:tav>
                                        <p:tav tm="100000">
                                          <p:val>
                                            <p:strVal val="#ppt_w"/>
                                          </p:val>
                                        </p:tav>
                                      </p:tavLst>
                                    </p:anim>
                                    <p:anim calcmode="lin" valueType="num">
                                      <p:cBhvr>
                                        <p:cTn id="44" dur="1000" fill="hold"/>
                                        <p:tgtEl>
                                          <p:spTgt spid="10"/>
                                        </p:tgtEl>
                                        <p:attrNameLst>
                                          <p:attrName>ppt_h</p:attrName>
                                        </p:attrNameLst>
                                      </p:cBhvr>
                                      <p:tavLst>
                                        <p:tav tm="0">
                                          <p:val>
                                            <p:fltVal val="0"/>
                                          </p:val>
                                        </p:tav>
                                        <p:tav tm="100000">
                                          <p:val>
                                            <p:strVal val="#ppt_h"/>
                                          </p:val>
                                        </p:tav>
                                      </p:tavLst>
                                    </p:anim>
                                    <p:anim calcmode="lin" valueType="num">
                                      <p:cBhvr>
                                        <p:cTn id="45" dur="1000" fill="hold"/>
                                        <p:tgtEl>
                                          <p:spTgt spid="10"/>
                                        </p:tgtEl>
                                        <p:attrNameLst>
                                          <p:attrName>style.rotation</p:attrName>
                                        </p:attrNameLst>
                                      </p:cBhvr>
                                      <p:tavLst>
                                        <p:tav tm="0">
                                          <p:val>
                                            <p:fltVal val="90"/>
                                          </p:val>
                                        </p:tav>
                                        <p:tav tm="100000">
                                          <p:val>
                                            <p:fltVal val="0"/>
                                          </p:val>
                                        </p:tav>
                                      </p:tavLst>
                                    </p:anim>
                                    <p:animEffect transition="in" filter="fade">
                                      <p:cBhvr>
                                        <p:cTn id="46" dur="1000"/>
                                        <p:tgtEl>
                                          <p:spTgt spid="10"/>
                                        </p:tgtEl>
                                      </p:cBhvr>
                                    </p:animEffect>
                                  </p:childTnLst>
                                </p:cTn>
                              </p:par>
                              <p:par>
                                <p:cTn id="47" presetID="31" presetClass="entr" presetSubtype="0" fill="hold" nodeType="with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1000" fill="hold"/>
                                        <p:tgtEl>
                                          <p:spTgt spid="11"/>
                                        </p:tgtEl>
                                        <p:attrNameLst>
                                          <p:attrName>ppt_w</p:attrName>
                                        </p:attrNameLst>
                                      </p:cBhvr>
                                      <p:tavLst>
                                        <p:tav tm="0">
                                          <p:val>
                                            <p:fltVal val="0"/>
                                          </p:val>
                                        </p:tav>
                                        <p:tav tm="100000">
                                          <p:val>
                                            <p:strVal val="#ppt_w"/>
                                          </p:val>
                                        </p:tav>
                                      </p:tavLst>
                                    </p:anim>
                                    <p:anim calcmode="lin" valueType="num">
                                      <p:cBhvr>
                                        <p:cTn id="50" dur="1000" fill="hold"/>
                                        <p:tgtEl>
                                          <p:spTgt spid="11"/>
                                        </p:tgtEl>
                                        <p:attrNameLst>
                                          <p:attrName>ppt_h</p:attrName>
                                        </p:attrNameLst>
                                      </p:cBhvr>
                                      <p:tavLst>
                                        <p:tav tm="0">
                                          <p:val>
                                            <p:fltVal val="0"/>
                                          </p:val>
                                        </p:tav>
                                        <p:tav tm="100000">
                                          <p:val>
                                            <p:strVal val="#ppt_h"/>
                                          </p:val>
                                        </p:tav>
                                      </p:tavLst>
                                    </p:anim>
                                    <p:anim calcmode="lin" valueType="num">
                                      <p:cBhvr>
                                        <p:cTn id="51" dur="1000" fill="hold"/>
                                        <p:tgtEl>
                                          <p:spTgt spid="11"/>
                                        </p:tgtEl>
                                        <p:attrNameLst>
                                          <p:attrName>style.rotation</p:attrName>
                                        </p:attrNameLst>
                                      </p:cBhvr>
                                      <p:tavLst>
                                        <p:tav tm="0">
                                          <p:val>
                                            <p:fltVal val="90"/>
                                          </p:val>
                                        </p:tav>
                                        <p:tav tm="100000">
                                          <p:val>
                                            <p:fltVal val="0"/>
                                          </p:val>
                                        </p:tav>
                                      </p:tavLst>
                                    </p:anim>
                                    <p:animEffect transition="in" filter="fade">
                                      <p:cBhvr>
                                        <p:cTn id="52" dur="1000"/>
                                        <p:tgtEl>
                                          <p:spTgt spid="11"/>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par>
                                <p:cTn id="61" presetID="3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1000" fill="hold"/>
                                        <p:tgtEl>
                                          <p:spTgt spid="13"/>
                                        </p:tgtEl>
                                        <p:attrNameLst>
                                          <p:attrName>ppt_w</p:attrName>
                                        </p:attrNameLst>
                                      </p:cBhvr>
                                      <p:tavLst>
                                        <p:tav tm="0">
                                          <p:val>
                                            <p:fltVal val="0"/>
                                          </p:val>
                                        </p:tav>
                                        <p:tav tm="100000">
                                          <p:val>
                                            <p:strVal val="#ppt_w"/>
                                          </p:val>
                                        </p:tav>
                                      </p:tavLst>
                                    </p:anim>
                                    <p:anim calcmode="lin" valueType="num">
                                      <p:cBhvr>
                                        <p:cTn id="64" dur="1000" fill="hold"/>
                                        <p:tgtEl>
                                          <p:spTgt spid="13"/>
                                        </p:tgtEl>
                                        <p:attrNameLst>
                                          <p:attrName>ppt_h</p:attrName>
                                        </p:attrNameLst>
                                      </p:cBhvr>
                                      <p:tavLst>
                                        <p:tav tm="0">
                                          <p:val>
                                            <p:fltVal val="0"/>
                                          </p:val>
                                        </p:tav>
                                        <p:tav tm="100000">
                                          <p:val>
                                            <p:strVal val="#ppt_h"/>
                                          </p:val>
                                        </p:tav>
                                      </p:tavLst>
                                    </p:anim>
                                    <p:anim calcmode="lin" valueType="num">
                                      <p:cBhvr>
                                        <p:cTn id="65" dur="1000" fill="hold"/>
                                        <p:tgtEl>
                                          <p:spTgt spid="13"/>
                                        </p:tgtEl>
                                        <p:attrNameLst>
                                          <p:attrName>style.rotation</p:attrName>
                                        </p:attrNameLst>
                                      </p:cBhvr>
                                      <p:tavLst>
                                        <p:tav tm="0">
                                          <p:val>
                                            <p:fltVal val="90"/>
                                          </p:val>
                                        </p:tav>
                                        <p:tav tm="100000">
                                          <p:val>
                                            <p:fltVal val="0"/>
                                          </p:val>
                                        </p:tav>
                                      </p:tavLst>
                                    </p:anim>
                                    <p:animEffect transition="in" filter="fade">
                                      <p:cBhvr>
                                        <p:cTn id="66" dur="1000"/>
                                        <p:tgtEl>
                                          <p:spTgt spid="13"/>
                                        </p:tgtEl>
                                      </p:cBhvr>
                                    </p:animEffect>
                                  </p:childTnLst>
                                </p:cTn>
                              </p:par>
                              <p:par>
                                <p:cTn id="67" presetID="31" presetClass="entr" presetSubtype="0" fill="hold" nodeType="withEffect">
                                  <p:stCondLst>
                                    <p:cond delay="0"/>
                                  </p:stCondLst>
                                  <p:childTnLst>
                                    <p:set>
                                      <p:cBhvr>
                                        <p:cTn id="68" dur="1" fill="hold">
                                          <p:stCondLst>
                                            <p:cond delay="0"/>
                                          </p:stCondLst>
                                        </p:cTn>
                                        <p:tgtEl>
                                          <p:spTgt spid="14"/>
                                        </p:tgtEl>
                                        <p:attrNameLst>
                                          <p:attrName>style.visibility</p:attrName>
                                        </p:attrNameLst>
                                      </p:cBhvr>
                                      <p:to>
                                        <p:strVal val="visible"/>
                                      </p:to>
                                    </p:set>
                                    <p:anim calcmode="lin" valueType="num">
                                      <p:cBhvr>
                                        <p:cTn id="69" dur="1000" fill="hold"/>
                                        <p:tgtEl>
                                          <p:spTgt spid="14"/>
                                        </p:tgtEl>
                                        <p:attrNameLst>
                                          <p:attrName>ppt_w</p:attrName>
                                        </p:attrNameLst>
                                      </p:cBhvr>
                                      <p:tavLst>
                                        <p:tav tm="0">
                                          <p:val>
                                            <p:fltVal val="0"/>
                                          </p:val>
                                        </p:tav>
                                        <p:tav tm="100000">
                                          <p:val>
                                            <p:strVal val="#ppt_w"/>
                                          </p:val>
                                        </p:tav>
                                      </p:tavLst>
                                    </p:anim>
                                    <p:anim calcmode="lin" valueType="num">
                                      <p:cBhvr>
                                        <p:cTn id="70" dur="1000" fill="hold"/>
                                        <p:tgtEl>
                                          <p:spTgt spid="14"/>
                                        </p:tgtEl>
                                        <p:attrNameLst>
                                          <p:attrName>ppt_h</p:attrName>
                                        </p:attrNameLst>
                                      </p:cBhvr>
                                      <p:tavLst>
                                        <p:tav tm="0">
                                          <p:val>
                                            <p:fltVal val="0"/>
                                          </p:val>
                                        </p:tav>
                                        <p:tav tm="100000">
                                          <p:val>
                                            <p:strVal val="#ppt_h"/>
                                          </p:val>
                                        </p:tav>
                                      </p:tavLst>
                                    </p:anim>
                                    <p:anim calcmode="lin" valueType="num">
                                      <p:cBhvr>
                                        <p:cTn id="71" dur="1000" fill="hold"/>
                                        <p:tgtEl>
                                          <p:spTgt spid="14"/>
                                        </p:tgtEl>
                                        <p:attrNameLst>
                                          <p:attrName>style.rotation</p:attrName>
                                        </p:attrNameLst>
                                      </p:cBhvr>
                                      <p:tavLst>
                                        <p:tav tm="0">
                                          <p:val>
                                            <p:fltVal val="90"/>
                                          </p:val>
                                        </p:tav>
                                        <p:tav tm="100000">
                                          <p:val>
                                            <p:fltVal val="0"/>
                                          </p:val>
                                        </p:tav>
                                      </p:tavLst>
                                    </p:anim>
                                    <p:animEffect transition="in" filter="fade">
                                      <p:cBhvr>
                                        <p:cTn id="72" dur="1000"/>
                                        <p:tgtEl>
                                          <p:spTgt spid="14"/>
                                        </p:tgtEl>
                                      </p:cBhvr>
                                    </p:animEffect>
                                  </p:childTnLst>
                                </p:cTn>
                              </p:par>
                              <p:par>
                                <p:cTn id="73" presetID="31"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 calcmode="lin" valueType="num">
                                      <p:cBhvr>
                                        <p:cTn id="75" dur="1000" fill="hold"/>
                                        <p:tgtEl>
                                          <p:spTgt spid="15"/>
                                        </p:tgtEl>
                                        <p:attrNameLst>
                                          <p:attrName>ppt_w</p:attrName>
                                        </p:attrNameLst>
                                      </p:cBhvr>
                                      <p:tavLst>
                                        <p:tav tm="0">
                                          <p:val>
                                            <p:fltVal val="0"/>
                                          </p:val>
                                        </p:tav>
                                        <p:tav tm="100000">
                                          <p:val>
                                            <p:strVal val="#ppt_w"/>
                                          </p:val>
                                        </p:tav>
                                      </p:tavLst>
                                    </p:anim>
                                    <p:anim calcmode="lin" valueType="num">
                                      <p:cBhvr>
                                        <p:cTn id="76" dur="1000" fill="hold"/>
                                        <p:tgtEl>
                                          <p:spTgt spid="15"/>
                                        </p:tgtEl>
                                        <p:attrNameLst>
                                          <p:attrName>ppt_h</p:attrName>
                                        </p:attrNameLst>
                                      </p:cBhvr>
                                      <p:tavLst>
                                        <p:tav tm="0">
                                          <p:val>
                                            <p:fltVal val="0"/>
                                          </p:val>
                                        </p:tav>
                                        <p:tav tm="100000">
                                          <p:val>
                                            <p:strVal val="#ppt_h"/>
                                          </p:val>
                                        </p:tav>
                                      </p:tavLst>
                                    </p:anim>
                                    <p:anim calcmode="lin" valueType="num">
                                      <p:cBhvr>
                                        <p:cTn id="77" dur="1000" fill="hold"/>
                                        <p:tgtEl>
                                          <p:spTgt spid="15"/>
                                        </p:tgtEl>
                                        <p:attrNameLst>
                                          <p:attrName>style.rotation</p:attrName>
                                        </p:attrNameLst>
                                      </p:cBhvr>
                                      <p:tavLst>
                                        <p:tav tm="0">
                                          <p:val>
                                            <p:fltVal val="90"/>
                                          </p:val>
                                        </p:tav>
                                        <p:tav tm="100000">
                                          <p:val>
                                            <p:fltVal val="0"/>
                                          </p:val>
                                        </p:tav>
                                      </p:tavLst>
                                    </p:anim>
                                    <p:animEffect transition="in" filter="fade">
                                      <p:cBhvr>
                                        <p:cTn id="78" dur="1000"/>
                                        <p:tgtEl>
                                          <p:spTgt spid="15"/>
                                        </p:tgtEl>
                                      </p:cBhvr>
                                    </p:animEffect>
                                  </p:childTnLst>
                                </p:cTn>
                              </p:par>
                              <p:par>
                                <p:cTn id="79" presetID="31" presetClass="entr" presetSubtype="0" fill="hold" nodeType="withEffect">
                                  <p:stCondLst>
                                    <p:cond delay="0"/>
                                  </p:stCondLst>
                                  <p:childTnLst>
                                    <p:set>
                                      <p:cBhvr>
                                        <p:cTn id="80" dur="1" fill="hold">
                                          <p:stCondLst>
                                            <p:cond delay="0"/>
                                          </p:stCondLst>
                                        </p:cTn>
                                        <p:tgtEl>
                                          <p:spTgt spid="16"/>
                                        </p:tgtEl>
                                        <p:attrNameLst>
                                          <p:attrName>style.visibility</p:attrName>
                                        </p:attrNameLst>
                                      </p:cBhvr>
                                      <p:to>
                                        <p:strVal val="visible"/>
                                      </p:to>
                                    </p:set>
                                    <p:anim calcmode="lin" valueType="num">
                                      <p:cBhvr>
                                        <p:cTn id="81" dur="1000" fill="hold"/>
                                        <p:tgtEl>
                                          <p:spTgt spid="16"/>
                                        </p:tgtEl>
                                        <p:attrNameLst>
                                          <p:attrName>ppt_w</p:attrName>
                                        </p:attrNameLst>
                                      </p:cBhvr>
                                      <p:tavLst>
                                        <p:tav tm="0">
                                          <p:val>
                                            <p:fltVal val="0"/>
                                          </p:val>
                                        </p:tav>
                                        <p:tav tm="100000">
                                          <p:val>
                                            <p:strVal val="#ppt_w"/>
                                          </p:val>
                                        </p:tav>
                                      </p:tavLst>
                                    </p:anim>
                                    <p:anim calcmode="lin" valueType="num">
                                      <p:cBhvr>
                                        <p:cTn id="82" dur="1000" fill="hold"/>
                                        <p:tgtEl>
                                          <p:spTgt spid="16"/>
                                        </p:tgtEl>
                                        <p:attrNameLst>
                                          <p:attrName>ppt_h</p:attrName>
                                        </p:attrNameLst>
                                      </p:cBhvr>
                                      <p:tavLst>
                                        <p:tav tm="0">
                                          <p:val>
                                            <p:fltVal val="0"/>
                                          </p:val>
                                        </p:tav>
                                        <p:tav tm="100000">
                                          <p:val>
                                            <p:strVal val="#ppt_h"/>
                                          </p:val>
                                        </p:tav>
                                      </p:tavLst>
                                    </p:anim>
                                    <p:anim calcmode="lin" valueType="num">
                                      <p:cBhvr>
                                        <p:cTn id="83" dur="1000" fill="hold"/>
                                        <p:tgtEl>
                                          <p:spTgt spid="16"/>
                                        </p:tgtEl>
                                        <p:attrNameLst>
                                          <p:attrName>style.rotation</p:attrName>
                                        </p:attrNameLst>
                                      </p:cBhvr>
                                      <p:tavLst>
                                        <p:tav tm="0">
                                          <p:val>
                                            <p:fltVal val="90"/>
                                          </p:val>
                                        </p:tav>
                                        <p:tav tm="100000">
                                          <p:val>
                                            <p:fltVal val="0"/>
                                          </p:val>
                                        </p:tav>
                                      </p:tavLst>
                                    </p:anim>
                                    <p:animEffect transition="in" filter="fade">
                                      <p:cBhvr>
                                        <p:cTn id="84" dur="1000"/>
                                        <p:tgtEl>
                                          <p:spTgt spid="16"/>
                                        </p:tgtEl>
                                      </p:cBhvr>
                                    </p:animEffect>
                                  </p:childTnLst>
                                </p:cTn>
                              </p:par>
                              <p:par>
                                <p:cTn id="85" presetID="31" presetClass="entr" presetSubtype="0" fill="hold" nodeType="with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1000" fill="hold"/>
                                        <p:tgtEl>
                                          <p:spTgt spid="17"/>
                                        </p:tgtEl>
                                        <p:attrNameLst>
                                          <p:attrName>ppt_w</p:attrName>
                                        </p:attrNameLst>
                                      </p:cBhvr>
                                      <p:tavLst>
                                        <p:tav tm="0">
                                          <p:val>
                                            <p:fltVal val="0"/>
                                          </p:val>
                                        </p:tav>
                                        <p:tav tm="100000">
                                          <p:val>
                                            <p:strVal val="#ppt_w"/>
                                          </p:val>
                                        </p:tav>
                                      </p:tavLst>
                                    </p:anim>
                                    <p:anim calcmode="lin" valueType="num">
                                      <p:cBhvr>
                                        <p:cTn id="88" dur="1000" fill="hold"/>
                                        <p:tgtEl>
                                          <p:spTgt spid="17"/>
                                        </p:tgtEl>
                                        <p:attrNameLst>
                                          <p:attrName>ppt_h</p:attrName>
                                        </p:attrNameLst>
                                      </p:cBhvr>
                                      <p:tavLst>
                                        <p:tav tm="0">
                                          <p:val>
                                            <p:fltVal val="0"/>
                                          </p:val>
                                        </p:tav>
                                        <p:tav tm="100000">
                                          <p:val>
                                            <p:strVal val="#ppt_h"/>
                                          </p:val>
                                        </p:tav>
                                      </p:tavLst>
                                    </p:anim>
                                    <p:anim calcmode="lin" valueType="num">
                                      <p:cBhvr>
                                        <p:cTn id="89" dur="1000" fill="hold"/>
                                        <p:tgtEl>
                                          <p:spTgt spid="17"/>
                                        </p:tgtEl>
                                        <p:attrNameLst>
                                          <p:attrName>style.rotation</p:attrName>
                                        </p:attrNameLst>
                                      </p:cBhvr>
                                      <p:tavLst>
                                        <p:tav tm="0">
                                          <p:val>
                                            <p:fltVal val="90"/>
                                          </p:val>
                                        </p:tav>
                                        <p:tav tm="100000">
                                          <p:val>
                                            <p:fltVal val="0"/>
                                          </p:val>
                                        </p:tav>
                                      </p:tavLst>
                                    </p:anim>
                                    <p:animEffect transition="in" filter="fade">
                                      <p:cBhvr>
                                        <p:cTn id="90" dur="1000"/>
                                        <p:tgtEl>
                                          <p:spTgt spid="17"/>
                                        </p:tgtEl>
                                      </p:cBhvr>
                                    </p:animEffect>
                                  </p:childTnLst>
                                </p:cTn>
                              </p:par>
                              <p:par>
                                <p:cTn id="91" presetID="31" presetClass="entr" presetSubtype="0" fill="hold" nodeType="withEffect">
                                  <p:stCondLst>
                                    <p:cond delay="0"/>
                                  </p:stCondLst>
                                  <p:childTnLst>
                                    <p:set>
                                      <p:cBhvr>
                                        <p:cTn id="92" dur="1" fill="hold">
                                          <p:stCondLst>
                                            <p:cond delay="0"/>
                                          </p:stCondLst>
                                        </p:cTn>
                                        <p:tgtEl>
                                          <p:spTgt spid="18"/>
                                        </p:tgtEl>
                                        <p:attrNameLst>
                                          <p:attrName>style.visibility</p:attrName>
                                        </p:attrNameLst>
                                      </p:cBhvr>
                                      <p:to>
                                        <p:strVal val="visible"/>
                                      </p:to>
                                    </p:set>
                                    <p:anim calcmode="lin" valueType="num">
                                      <p:cBhvr>
                                        <p:cTn id="93" dur="1000" fill="hold"/>
                                        <p:tgtEl>
                                          <p:spTgt spid="18"/>
                                        </p:tgtEl>
                                        <p:attrNameLst>
                                          <p:attrName>ppt_w</p:attrName>
                                        </p:attrNameLst>
                                      </p:cBhvr>
                                      <p:tavLst>
                                        <p:tav tm="0">
                                          <p:val>
                                            <p:fltVal val="0"/>
                                          </p:val>
                                        </p:tav>
                                        <p:tav tm="100000">
                                          <p:val>
                                            <p:strVal val="#ppt_w"/>
                                          </p:val>
                                        </p:tav>
                                      </p:tavLst>
                                    </p:anim>
                                    <p:anim calcmode="lin" valueType="num">
                                      <p:cBhvr>
                                        <p:cTn id="94" dur="1000" fill="hold"/>
                                        <p:tgtEl>
                                          <p:spTgt spid="18"/>
                                        </p:tgtEl>
                                        <p:attrNameLst>
                                          <p:attrName>ppt_h</p:attrName>
                                        </p:attrNameLst>
                                      </p:cBhvr>
                                      <p:tavLst>
                                        <p:tav tm="0">
                                          <p:val>
                                            <p:fltVal val="0"/>
                                          </p:val>
                                        </p:tav>
                                        <p:tav tm="100000">
                                          <p:val>
                                            <p:strVal val="#ppt_h"/>
                                          </p:val>
                                        </p:tav>
                                      </p:tavLst>
                                    </p:anim>
                                    <p:anim calcmode="lin" valueType="num">
                                      <p:cBhvr>
                                        <p:cTn id="95" dur="1000" fill="hold"/>
                                        <p:tgtEl>
                                          <p:spTgt spid="18"/>
                                        </p:tgtEl>
                                        <p:attrNameLst>
                                          <p:attrName>style.rotation</p:attrName>
                                        </p:attrNameLst>
                                      </p:cBhvr>
                                      <p:tavLst>
                                        <p:tav tm="0">
                                          <p:val>
                                            <p:fltVal val="90"/>
                                          </p:val>
                                        </p:tav>
                                        <p:tav tm="100000">
                                          <p:val>
                                            <p:fltVal val="0"/>
                                          </p:val>
                                        </p:tav>
                                      </p:tavLst>
                                    </p:anim>
                                    <p:animEffect transition="in" filter="fade">
                                      <p:cBhvr>
                                        <p:cTn id="96" dur="1000"/>
                                        <p:tgtEl>
                                          <p:spTgt spid="18"/>
                                        </p:tgtEl>
                                      </p:cBhvr>
                                    </p:animEffect>
                                  </p:childTnLst>
                                </p:cTn>
                              </p:par>
                              <p:par>
                                <p:cTn id="97" presetID="31" presetClass="entr" presetSubtype="0" fill="hold" nodeType="withEffect">
                                  <p:stCondLst>
                                    <p:cond delay="0"/>
                                  </p:stCondLst>
                                  <p:childTnLst>
                                    <p:set>
                                      <p:cBhvr>
                                        <p:cTn id="98" dur="1" fill="hold">
                                          <p:stCondLst>
                                            <p:cond delay="0"/>
                                          </p:stCondLst>
                                        </p:cTn>
                                        <p:tgtEl>
                                          <p:spTgt spid="19"/>
                                        </p:tgtEl>
                                        <p:attrNameLst>
                                          <p:attrName>style.visibility</p:attrName>
                                        </p:attrNameLst>
                                      </p:cBhvr>
                                      <p:to>
                                        <p:strVal val="visible"/>
                                      </p:to>
                                    </p:set>
                                    <p:anim calcmode="lin" valueType="num">
                                      <p:cBhvr>
                                        <p:cTn id="99" dur="1000" fill="hold"/>
                                        <p:tgtEl>
                                          <p:spTgt spid="19"/>
                                        </p:tgtEl>
                                        <p:attrNameLst>
                                          <p:attrName>ppt_w</p:attrName>
                                        </p:attrNameLst>
                                      </p:cBhvr>
                                      <p:tavLst>
                                        <p:tav tm="0">
                                          <p:val>
                                            <p:fltVal val="0"/>
                                          </p:val>
                                        </p:tav>
                                        <p:tav tm="100000">
                                          <p:val>
                                            <p:strVal val="#ppt_w"/>
                                          </p:val>
                                        </p:tav>
                                      </p:tavLst>
                                    </p:anim>
                                    <p:anim calcmode="lin" valueType="num">
                                      <p:cBhvr>
                                        <p:cTn id="100" dur="1000" fill="hold"/>
                                        <p:tgtEl>
                                          <p:spTgt spid="19"/>
                                        </p:tgtEl>
                                        <p:attrNameLst>
                                          <p:attrName>ppt_h</p:attrName>
                                        </p:attrNameLst>
                                      </p:cBhvr>
                                      <p:tavLst>
                                        <p:tav tm="0">
                                          <p:val>
                                            <p:fltVal val="0"/>
                                          </p:val>
                                        </p:tav>
                                        <p:tav tm="100000">
                                          <p:val>
                                            <p:strVal val="#ppt_h"/>
                                          </p:val>
                                        </p:tav>
                                      </p:tavLst>
                                    </p:anim>
                                    <p:anim calcmode="lin" valueType="num">
                                      <p:cBhvr>
                                        <p:cTn id="101" dur="1000" fill="hold"/>
                                        <p:tgtEl>
                                          <p:spTgt spid="19"/>
                                        </p:tgtEl>
                                        <p:attrNameLst>
                                          <p:attrName>style.rotation</p:attrName>
                                        </p:attrNameLst>
                                      </p:cBhvr>
                                      <p:tavLst>
                                        <p:tav tm="0">
                                          <p:val>
                                            <p:fltVal val="90"/>
                                          </p:val>
                                        </p:tav>
                                        <p:tav tm="100000">
                                          <p:val>
                                            <p:fltVal val="0"/>
                                          </p:val>
                                        </p:tav>
                                      </p:tavLst>
                                    </p:anim>
                                    <p:animEffect transition="in" filter="fade">
                                      <p:cBhvr>
                                        <p:cTn id="102" dur="1000"/>
                                        <p:tgtEl>
                                          <p:spTgt spid="19"/>
                                        </p:tgtEl>
                                      </p:cBhvr>
                                    </p:animEffect>
                                  </p:childTnLst>
                                </p:cTn>
                              </p:par>
                            </p:childTnLst>
                          </p:cTn>
                        </p:par>
                      </p:childTnLst>
                    </p:cTn>
                  </p:par>
                  <p:par>
                    <p:cTn id="103" fill="hold">
                      <p:stCondLst>
                        <p:cond delay="indefinite"/>
                      </p:stCondLst>
                      <p:childTnLst>
                        <p:par>
                          <p:cTn id="104" fill="hold">
                            <p:stCondLst>
                              <p:cond delay="0"/>
                            </p:stCondLst>
                            <p:childTnLst>
                              <p:par>
                                <p:cTn id="105" presetID="31" presetClass="entr" presetSubtype="0" fill="hold" grpId="0" nodeType="clickEffect">
                                  <p:stCondLst>
                                    <p:cond delay="0"/>
                                  </p:stCondLst>
                                  <p:childTnLst>
                                    <p:set>
                                      <p:cBhvr>
                                        <p:cTn id="106" dur="1" fill="hold">
                                          <p:stCondLst>
                                            <p:cond delay="0"/>
                                          </p:stCondLst>
                                        </p:cTn>
                                        <p:tgtEl>
                                          <p:spTgt spid="20"/>
                                        </p:tgtEl>
                                        <p:attrNameLst>
                                          <p:attrName>style.visibility</p:attrName>
                                        </p:attrNameLst>
                                      </p:cBhvr>
                                      <p:to>
                                        <p:strVal val="visible"/>
                                      </p:to>
                                    </p:set>
                                    <p:anim calcmode="lin" valueType="num">
                                      <p:cBhvr>
                                        <p:cTn id="107" dur="1000" fill="hold"/>
                                        <p:tgtEl>
                                          <p:spTgt spid="20"/>
                                        </p:tgtEl>
                                        <p:attrNameLst>
                                          <p:attrName>ppt_w</p:attrName>
                                        </p:attrNameLst>
                                      </p:cBhvr>
                                      <p:tavLst>
                                        <p:tav tm="0">
                                          <p:val>
                                            <p:fltVal val="0"/>
                                          </p:val>
                                        </p:tav>
                                        <p:tav tm="100000">
                                          <p:val>
                                            <p:strVal val="#ppt_w"/>
                                          </p:val>
                                        </p:tav>
                                      </p:tavLst>
                                    </p:anim>
                                    <p:anim calcmode="lin" valueType="num">
                                      <p:cBhvr>
                                        <p:cTn id="108" dur="1000" fill="hold"/>
                                        <p:tgtEl>
                                          <p:spTgt spid="20"/>
                                        </p:tgtEl>
                                        <p:attrNameLst>
                                          <p:attrName>ppt_h</p:attrName>
                                        </p:attrNameLst>
                                      </p:cBhvr>
                                      <p:tavLst>
                                        <p:tav tm="0">
                                          <p:val>
                                            <p:fltVal val="0"/>
                                          </p:val>
                                        </p:tav>
                                        <p:tav tm="100000">
                                          <p:val>
                                            <p:strVal val="#ppt_h"/>
                                          </p:val>
                                        </p:tav>
                                      </p:tavLst>
                                    </p:anim>
                                    <p:anim calcmode="lin" valueType="num">
                                      <p:cBhvr>
                                        <p:cTn id="109" dur="1000" fill="hold"/>
                                        <p:tgtEl>
                                          <p:spTgt spid="20"/>
                                        </p:tgtEl>
                                        <p:attrNameLst>
                                          <p:attrName>style.rotation</p:attrName>
                                        </p:attrNameLst>
                                      </p:cBhvr>
                                      <p:tavLst>
                                        <p:tav tm="0">
                                          <p:val>
                                            <p:fltVal val="90"/>
                                          </p:val>
                                        </p:tav>
                                        <p:tav tm="100000">
                                          <p:val>
                                            <p:fltVal val="0"/>
                                          </p:val>
                                        </p:tav>
                                      </p:tavLst>
                                    </p:anim>
                                    <p:animEffect transition="in" filter="fade">
                                      <p:cBhvr>
                                        <p:cTn id="110" dur="1000"/>
                                        <p:tgtEl>
                                          <p:spTgt spid="20"/>
                                        </p:tgtEl>
                                      </p:cBhvr>
                                    </p:animEffect>
                                  </p:childTnLst>
                                </p:cTn>
                              </p:par>
                              <p:par>
                                <p:cTn id="111" presetID="31" presetClass="entr" presetSubtype="0" fill="hold" nodeType="withEffect">
                                  <p:stCondLst>
                                    <p:cond delay="0"/>
                                  </p:stCondLst>
                                  <p:childTnLst>
                                    <p:set>
                                      <p:cBhvr>
                                        <p:cTn id="112" dur="1" fill="hold">
                                          <p:stCondLst>
                                            <p:cond delay="0"/>
                                          </p:stCondLst>
                                        </p:cTn>
                                        <p:tgtEl>
                                          <p:spTgt spid="21"/>
                                        </p:tgtEl>
                                        <p:attrNameLst>
                                          <p:attrName>style.visibility</p:attrName>
                                        </p:attrNameLst>
                                      </p:cBhvr>
                                      <p:to>
                                        <p:strVal val="visible"/>
                                      </p:to>
                                    </p:set>
                                    <p:anim calcmode="lin" valueType="num">
                                      <p:cBhvr>
                                        <p:cTn id="113" dur="1000" fill="hold"/>
                                        <p:tgtEl>
                                          <p:spTgt spid="21"/>
                                        </p:tgtEl>
                                        <p:attrNameLst>
                                          <p:attrName>ppt_w</p:attrName>
                                        </p:attrNameLst>
                                      </p:cBhvr>
                                      <p:tavLst>
                                        <p:tav tm="0">
                                          <p:val>
                                            <p:fltVal val="0"/>
                                          </p:val>
                                        </p:tav>
                                        <p:tav tm="100000">
                                          <p:val>
                                            <p:strVal val="#ppt_w"/>
                                          </p:val>
                                        </p:tav>
                                      </p:tavLst>
                                    </p:anim>
                                    <p:anim calcmode="lin" valueType="num">
                                      <p:cBhvr>
                                        <p:cTn id="114" dur="1000" fill="hold"/>
                                        <p:tgtEl>
                                          <p:spTgt spid="21"/>
                                        </p:tgtEl>
                                        <p:attrNameLst>
                                          <p:attrName>ppt_h</p:attrName>
                                        </p:attrNameLst>
                                      </p:cBhvr>
                                      <p:tavLst>
                                        <p:tav tm="0">
                                          <p:val>
                                            <p:fltVal val="0"/>
                                          </p:val>
                                        </p:tav>
                                        <p:tav tm="100000">
                                          <p:val>
                                            <p:strVal val="#ppt_h"/>
                                          </p:val>
                                        </p:tav>
                                      </p:tavLst>
                                    </p:anim>
                                    <p:anim calcmode="lin" valueType="num">
                                      <p:cBhvr>
                                        <p:cTn id="115" dur="1000" fill="hold"/>
                                        <p:tgtEl>
                                          <p:spTgt spid="21"/>
                                        </p:tgtEl>
                                        <p:attrNameLst>
                                          <p:attrName>style.rotation</p:attrName>
                                        </p:attrNameLst>
                                      </p:cBhvr>
                                      <p:tavLst>
                                        <p:tav tm="0">
                                          <p:val>
                                            <p:fltVal val="90"/>
                                          </p:val>
                                        </p:tav>
                                        <p:tav tm="100000">
                                          <p:val>
                                            <p:fltVal val="0"/>
                                          </p:val>
                                        </p:tav>
                                      </p:tavLst>
                                    </p:anim>
                                    <p:animEffect transition="in" filter="fade">
                                      <p:cBhvr>
                                        <p:cTn id="116" dur="1000"/>
                                        <p:tgtEl>
                                          <p:spTgt spid="21"/>
                                        </p:tgtEl>
                                      </p:cBhvr>
                                    </p:animEffect>
                                  </p:childTnLst>
                                </p:cTn>
                              </p:par>
                              <p:par>
                                <p:cTn id="117" presetID="31" presetClass="entr" presetSubtype="0" fill="hold" nodeType="withEffect">
                                  <p:stCondLst>
                                    <p:cond delay="0"/>
                                  </p:stCondLst>
                                  <p:childTnLst>
                                    <p:set>
                                      <p:cBhvr>
                                        <p:cTn id="118" dur="1" fill="hold">
                                          <p:stCondLst>
                                            <p:cond delay="0"/>
                                          </p:stCondLst>
                                        </p:cTn>
                                        <p:tgtEl>
                                          <p:spTgt spid="22"/>
                                        </p:tgtEl>
                                        <p:attrNameLst>
                                          <p:attrName>style.visibility</p:attrName>
                                        </p:attrNameLst>
                                      </p:cBhvr>
                                      <p:to>
                                        <p:strVal val="visible"/>
                                      </p:to>
                                    </p:set>
                                    <p:anim calcmode="lin" valueType="num">
                                      <p:cBhvr>
                                        <p:cTn id="119" dur="1000" fill="hold"/>
                                        <p:tgtEl>
                                          <p:spTgt spid="22"/>
                                        </p:tgtEl>
                                        <p:attrNameLst>
                                          <p:attrName>ppt_w</p:attrName>
                                        </p:attrNameLst>
                                      </p:cBhvr>
                                      <p:tavLst>
                                        <p:tav tm="0">
                                          <p:val>
                                            <p:fltVal val="0"/>
                                          </p:val>
                                        </p:tav>
                                        <p:tav tm="100000">
                                          <p:val>
                                            <p:strVal val="#ppt_w"/>
                                          </p:val>
                                        </p:tav>
                                      </p:tavLst>
                                    </p:anim>
                                    <p:anim calcmode="lin" valueType="num">
                                      <p:cBhvr>
                                        <p:cTn id="120" dur="1000" fill="hold"/>
                                        <p:tgtEl>
                                          <p:spTgt spid="22"/>
                                        </p:tgtEl>
                                        <p:attrNameLst>
                                          <p:attrName>ppt_h</p:attrName>
                                        </p:attrNameLst>
                                      </p:cBhvr>
                                      <p:tavLst>
                                        <p:tav tm="0">
                                          <p:val>
                                            <p:fltVal val="0"/>
                                          </p:val>
                                        </p:tav>
                                        <p:tav tm="100000">
                                          <p:val>
                                            <p:strVal val="#ppt_h"/>
                                          </p:val>
                                        </p:tav>
                                      </p:tavLst>
                                    </p:anim>
                                    <p:anim calcmode="lin" valueType="num">
                                      <p:cBhvr>
                                        <p:cTn id="121" dur="1000" fill="hold"/>
                                        <p:tgtEl>
                                          <p:spTgt spid="22"/>
                                        </p:tgtEl>
                                        <p:attrNameLst>
                                          <p:attrName>style.rotation</p:attrName>
                                        </p:attrNameLst>
                                      </p:cBhvr>
                                      <p:tavLst>
                                        <p:tav tm="0">
                                          <p:val>
                                            <p:fltVal val="90"/>
                                          </p:val>
                                        </p:tav>
                                        <p:tav tm="100000">
                                          <p:val>
                                            <p:fltVal val="0"/>
                                          </p:val>
                                        </p:tav>
                                      </p:tavLst>
                                    </p:anim>
                                    <p:animEffect transition="in" filter="fade">
                                      <p:cBhvr>
                                        <p:cTn id="122" dur="1000"/>
                                        <p:tgtEl>
                                          <p:spTgt spid="22"/>
                                        </p:tgtEl>
                                      </p:cBhvr>
                                    </p:animEffect>
                                  </p:childTnLst>
                                </p:cTn>
                              </p:par>
                              <p:par>
                                <p:cTn id="123" presetID="31" presetClass="entr" presetSubtype="0" fill="hold" nodeType="withEffect">
                                  <p:stCondLst>
                                    <p:cond delay="0"/>
                                  </p:stCondLst>
                                  <p:childTnLst>
                                    <p:set>
                                      <p:cBhvr>
                                        <p:cTn id="124" dur="1" fill="hold">
                                          <p:stCondLst>
                                            <p:cond delay="0"/>
                                          </p:stCondLst>
                                        </p:cTn>
                                        <p:tgtEl>
                                          <p:spTgt spid="23"/>
                                        </p:tgtEl>
                                        <p:attrNameLst>
                                          <p:attrName>style.visibility</p:attrName>
                                        </p:attrNameLst>
                                      </p:cBhvr>
                                      <p:to>
                                        <p:strVal val="visible"/>
                                      </p:to>
                                    </p:set>
                                    <p:anim calcmode="lin" valueType="num">
                                      <p:cBhvr>
                                        <p:cTn id="125" dur="1000" fill="hold"/>
                                        <p:tgtEl>
                                          <p:spTgt spid="23"/>
                                        </p:tgtEl>
                                        <p:attrNameLst>
                                          <p:attrName>ppt_w</p:attrName>
                                        </p:attrNameLst>
                                      </p:cBhvr>
                                      <p:tavLst>
                                        <p:tav tm="0">
                                          <p:val>
                                            <p:fltVal val="0"/>
                                          </p:val>
                                        </p:tav>
                                        <p:tav tm="100000">
                                          <p:val>
                                            <p:strVal val="#ppt_w"/>
                                          </p:val>
                                        </p:tav>
                                      </p:tavLst>
                                    </p:anim>
                                    <p:anim calcmode="lin" valueType="num">
                                      <p:cBhvr>
                                        <p:cTn id="126" dur="1000" fill="hold"/>
                                        <p:tgtEl>
                                          <p:spTgt spid="23"/>
                                        </p:tgtEl>
                                        <p:attrNameLst>
                                          <p:attrName>ppt_h</p:attrName>
                                        </p:attrNameLst>
                                      </p:cBhvr>
                                      <p:tavLst>
                                        <p:tav tm="0">
                                          <p:val>
                                            <p:fltVal val="0"/>
                                          </p:val>
                                        </p:tav>
                                        <p:tav tm="100000">
                                          <p:val>
                                            <p:strVal val="#ppt_h"/>
                                          </p:val>
                                        </p:tav>
                                      </p:tavLst>
                                    </p:anim>
                                    <p:anim calcmode="lin" valueType="num">
                                      <p:cBhvr>
                                        <p:cTn id="127" dur="1000" fill="hold"/>
                                        <p:tgtEl>
                                          <p:spTgt spid="23"/>
                                        </p:tgtEl>
                                        <p:attrNameLst>
                                          <p:attrName>style.rotation</p:attrName>
                                        </p:attrNameLst>
                                      </p:cBhvr>
                                      <p:tavLst>
                                        <p:tav tm="0">
                                          <p:val>
                                            <p:fltVal val="90"/>
                                          </p:val>
                                        </p:tav>
                                        <p:tav tm="100000">
                                          <p:val>
                                            <p:fltVal val="0"/>
                                          </p:val>
                                        </p:tav>
                                      </p:tavLst>
                                    </p:anim>
                                    <p:animEffect transition="in" filter="fade">
                                      <p:cBhvr>
                                        <p:cTn id="128" dur="1000"/>
                                        <p:tgtEl>
                                          <p:spTgt spid="23"/>
                                        </p:tgtEl>
                                      </p:cBhvr>
                                    </p:animEffect>
                                  </p:childTnLst>
                                </p:cTn>
                              </p:par>
                              <p:par>
                                <p:cTn id="129" presetID="31" presetClass="entr" presetSubtype="0" fill="hold" nodeType="withEffect">
                                  <p:stCondLst>
                                    <p:cond delay="0"/>
                                  </p:stCondLst>
                                  <p:childTnLst>
                                    <p:set>
                                      <p:cBhvr>
                                        <p:cTn id="130" dur="1" fill="hold">
                                          <p:stCondLst>
                                            <p:cond delay="0"/>
                                          </p:stCondLst>
                                        </p:cTn>
                                        <p:tgtEl>
                                          <p:spTgt spid="24"/>
                                        </p:tgtEl>
                                        <p:attrNameLst>
                                          <p:attrName>style.visibility</p:attrName>
                                        </p:attrNameLst>
                                      </p:cBhvr>
                                      <p:to>
                                        <p:strVal val="visible"/>
                                      </p:to>
                                    </p:set>
                                    <p:anim calcmode="lin" valueType="num">
                                      <p:cBhvr>
                                        <p:cTn id="131" dur="1000" fill="hold"/>
                                        <p:tgtEl>
                                          <p:spTgt spid="24"/>
                                        </p:tgtEl>
                                        <p:attrNameLst>
                                          <p:attrName>ppt_w</p:attrName>
                                        </p:attrNameLst>
                                      </p:cBhvr>
                                      <p:tavLst>
                                        <p:tav tm="0">
                                          <p:val>
                                            <p:fltVal val="0"/>
                                          </p:val>
                                        </p:tav>
                                        <p:tav tm="100000">
                                          <p:val>
                                            <p:strVal val="#ppt_w"/>
                                          </p:val>
                                        </p:tav>
                                      </p:tavLst>
                                    </p:anim>
                                    <p:anim calcmode="lin" valueType="num">
                                      <p:cBhvr>
                                        <p:cTn id="132" dur="1000" fill="hold"/>
                                        <p:tgtEl>
                                          <p:spTgt spid="24"/>
                                        </p:tgtEl>
                                        <p:attrNameLst>
                                          <p:attrName>ppt_h</p:attrName>
                                        </p:attrNameLst>
                                      </p:cBhvr>
                                      <p:tavLst>
                                        <p:tav tm="0">
                                          <p:val>
                                            <p:fltVal val="0"/>
                                          </p:val>
                                        </p:tav>
                                        <p:tav tm="100000">
                                          <p:val>
                                            <p:strVal val="#ppt_h"/>
                                          </p:val>
                                        </p:tav>
                                      </p:tavLst>
                                    </p:anim>
                                    <p:anim calcmode="lin" valueType="num">
                                      <p:cBhvr>
                                        <p:cTn id="133" dur="1000" fill="hold"/>
                                        <p:tgtEl>
                                          <p:spTgt spid="24"/>
                                        </p:tgtEl>
                                        <p:attrNameLst>
                                          <p:attrName>style.rotation</p:attrName>
                                        </p:attrNameLst>
                                      </p:cBhvr>
                                      <p:tavLst>
                                        <p:tav tm="0">
                                          <p:val>
                                            <p:fltVal val="90"/>
                                          </p:val>
                                        </p:tav>
                                        <p:tav tm="100000">
                                          <p:val>
                                            <p:fltVal val="0"/>
                                          </p:val>
                                        </p:tav>
                                      </p:tavLst>
                                    </p:anim>
                                    <p:animEffect transition="in" filter="fade">
                                      <p:cBhvr>
                                        <p:cTn id="134" dur="1000"/>
                                        <p:tgtEl>
                                          <p:spTgt spid="24"/>
                                        </p:tgtEl>
                                      </p:cBhvr>
                                    </p:animEffect>
                                  </p:childTnLst>
                                </p:cTn>
                              </p:par>
                              <p:par>
                                <p:cTn id="135" presetID="31" presetClass="entr" presetSubtype="0" fill="hold" nodeType="withEffect">
                                  <p:stCondLst>
                                    <p:cond delay="0"/>
                                  </p:stCondLst>
                                  <p:childTnLst>
                                    <p:set>
                                      <p:cBhvr>
                                        <p:cTn id="136" dur="1" fill="hold">
                                          <p:stCondLst>
                                            <p:cond delay="0"/>
                                          </p:stCondLst>
                                        </p:cTn>
                                        <p:tgtEl>
                                          <p:spTgt spid="25"/>
                                        </p:tgtEl>
                                        <p:attrNameLst>
                                          <p:attrName>style.visibility</p:attrName>
                                        </p:attrNameLst>
                                      </p:cBhvr>
                                      <p:to>
                                        <p:strVal val="visible"/>
                                      </p:to>
                                    </p:set>
                                    <p:anim calcmode="lin" valueType="num">
                                      <p:cBhvr>
                                        <p:cTn id="137" dur="1000" fill="hold"/>
                                        <p:tgtEl>
                                          <p:spTgt spid="25"/>
                                        </p:tgtEl>
                                        <p:attrNameLst>
                                          <p:attrName>ppt_w</p:attrName>
                                        </p:attrNameLst>
                                      </p:cBhvr>
                                      <p:tavLst>
                                        <p:tav tm="0">
                                          <p:val>
                                            <p:fltVal val="0"/>
                                          </p:val>
                                        </p:tav>
                                        <p:tav tm="100000">
                                          <p:val>
                                            <p:strVal val="#ppt_w"/>
                                          </p:val>
                                        </p:tav>
                                      </p:tavLst>
                                    </p:anim>
                                    <p:anim calcmode="lin" valueType="num">
                                      <p:cBhvr>
                                        <p:cTn id="138" dur="1000" fill="hold"/>
                                        <p:tgtEl>
                                          <p:spTgt spid="25"/>
                                        </p:tgtEl>
                                        <p:attrNameLst>
                                          <p:attrName>ppt_h</p:attrName>
                                        </p:attrNameLst>
                                      </p:cBhvr>
                                      <p:tavLst>
                                        <p:tav tm="0">
                                          <p:val>
                                            <p:fltVal val="0"/>
                                          </p:val>
                                        </p:tav>
                                        <p:tav tm="100000">
                                          <p:val>
                                            <p:strVal val="#ppt_h"/>
                                          </p:val>
                                        </p:tav>
                                      </p:tavLst>
                                    </p:anim>
                                    <p:anim calcmode="lin" valueType="num">
                                      <p:cBhvr>
                                        <p:cTn id="139" dur="1000" fill="hold"/>
                                        <p:tgtEl>
                                          <p:spTgt spid="25"/>
                                        </p:tgtEl>
                                        <p:attrNameLst>
                                          <p:attrName>style.rotation</p:attrName>
                                        </p:attrNameLst>
                                      </p:cBhvr>
                                      <p:tavLst>
                                        <p:tav tm="0">
                                          <p:val>
                                            <p:fltVal val="90"/>
                                          </p:val>
                                        </p:tav>
                                        <p:tav tm="100000">
                                          <p:val>
                                            <p:fltVal val="0"/>
                                          </p:val>
                                        </p:tav>
                                      </p:tavLst>
                                    </p:anim>
                                    <p:animEffect transition="in" filter="fade">
                                      <p:cBhvr>
                                        <p:cTn id="140" dur="1000"/>
                                        <p:tgtEl>
                                          <p:spTgt spid="25"/>
                                        </p:tgtEl>
                                      </p:cBhvr>
                                    </p:animEffect>
                                  </p:childTnLst>
                                </p:cTn>
                              </p:par>
                              <p:par>
                                <p:cTn id="141" presetID="31" presetClass="entr" presetSubtype="0" fill="hold" nodeType="withEffect">
                                  <p:stCondLst>
                                    <p:cond delay="0"/>
                                  </p:stCondLst>
                                  <p:childTnLst>
                                    <p:set>
                                      <p:cBhvr>
                                        <p:cTn id="142" dur="1" fill="hold">
                                          <p:stCondLst>
                                            <p:cond delay="0"/>
                                          </p:stCondLst>
                                        </p:cTn>
                                        <p:tgtEl>
                                          <p:spTgt spid="26"/>
                                        </p:tgtEl>
                                        <p:attrNameLst>
                                          <p:attrName>style.visibility</p:attrName>
                                        </p:attrNameLst>
                                      </p:cBhvr>
                                      <p:to>
                                        <p:strVal val="visible"/>
                                      </p:to>
                                    </p:set>
                                    <p:anim calcmode="lin" valueType="num">
                                      <p:cBhvr>
                                        <p:cTn id="143" dur="1000" fill="hold"/>
                                        <p:tgtEl>
                                          <p:spTgt spid="26"/>
                                        </p:tgtEl>
                                        <p:attrNameLst>
                                          <p:attrName>ppt_w</p:attrName>
                                        </p:attrNameLst>
                                      </p:cBhvr>
                                      <p:tavLst>
                                        <p:tav tm="0">
                                          <p:val>
                                            <p:fltVal val="0"/>
                                          </p:val>
                                        </p:tav>
                                        <p:tav tm="100000">
                                          <p:val>
                                            <p:strVal val="#ppt_w"/>
                                          </p:val>
                                        </p:tav>
                                      </p:tavLst>
                                    </p:anim>
                                    <p:anim calcmode="lin" valueType="num">
                                      <p:cBhvr>
                                        <p:cTn id="144" dur="1000" fill="hold"/>
                                        <p:tgtEl>
                                          <p:spTgt spid="26"/>
                                        </p:tgtEl>
                                        <p:attrNameLst>
                                          <p:attrName>ppt_h</p:attrName>
                                        </p:attrNameLst>
                                      </p:cBhvr>
                                      <p:tavLst>
                                        <p:tav tm="0">
                                          <p:val>
                                            <p:fltVal val="0"/>
                                          </p:val>
                                        </p:tav>
                                        <p:tav tm="100000">
                                          <p:val>
                                            <p:strVal val="#ppt_h"/>
                                          </p:val>
                                        </p:tav>
                                      </p:tavLst>
                                    </p:anim>
                                    <p:anim calcmode="lin" valueType="num">
                                      <p:cBhvr>
                                        <p:cTn id="145" dur="1000" fill="hold"/>
                                        <p:tgtEl>
                                          <p:spTgt spid="26"/>
                                        </p:tgtEl>
                                        <p:attrNameLst>
                                          <p:attrName>style.rotation</p:attrName>
                                        </p:attrNameLst>
                                      </p:cBhvr>
                                      <p:tavLst>
                                        <p:tav tm="0">
                                          <p:val>
                                            <p:fltVal val="90"/>
                                          </p:val>
                                        </p:tav>
                                        <p:tav tm="100000">
                                          <p:val>
                                            <p:fltVal val="0"/>
                                          </p:val>
                                        </p:tav>
                                      </p:tavLst>
                                    </p:anim>
                                    <p:animEffect transition="in" filter="fade">
                                      <p:cBhvr>
                                        <p:cTn id="146" dur="1000"/>
                                        <p:tgtEl>
                                          <p:spTgt spid="26"/>
                                        </p:tgtEl>
                                      </p:cBhvr>
                                    </p:animEffect>
                                  </p:childTnLst>
                                </p:cTn>
                              </p:par>
                              <p:par>
                                <p:cTn id="147" presetID="31" presetClass="entr" presetSubtype="0" fill="hold" nodeType="withEffect">
                                  <p:stCondLst>
                                    <p:cond delay="0"/>
                                  </p:stCondLst>
                                  <p:childTnLst>
                                    <p:set>
                                      <p:cBhvr>
                                        <p:cTn id="148" dur="1" fill="hold">
                                          <p:stCondLst>
                                            <p:cond delay="0"/>
                                          </p:stCondLst>
                                        </p:cTn>
                                        <p:tgtEl>
                                          <p:spTgt spid="27"/>
                                        </p:tgtEl>
                                        <p:attrNameLst>
                                          <p:attrName>style.visibility</p:attrName>
                                        </p:attrNameLst>
                                      </p:cBhvr>
                                      <p:to>
                                        <p:strVal val="visible"/>
                                      </p:to>
                                    </p:set>
                                    <p:anim calcmode="lin" valueType="num">
                                      <p:cBhvr>
                                        <p:cTn id="149" dur="1000" fill="hold"/>
                                        <p:tgtEl>
                                          <p:spTgt spid="27"/>
                                        </p:tgtEl>
                                        <p:attrNameLst>
                                          <p:attrName>ppt_w</p:attrName>
                                        </p:attrNameLst>
                                      </p:cBhvr>
                                      <p:tavLst>
                                        <p:tav tm="0">
                                          <p:val>
                                            <p:fltVal val="0"/>
                                          </p:val>
                                        </p:tav>
                                        <p:tav tm="100000">
                                          <p:val>
                                            <p:strVal val="#ppt_w"/>
                                          </p:val>
                                        </p:tav>
                                      </p:tavLst>
                                    </p:anim>
                                    <p:anim calcmode="lin" valueType="num">
                                      <p:cBhvr>
                                        <p:cTn id="150" dur="1000" fill="hold"/>
                                        <p:tgtEl>
                                          <p:spTgt spid="27"/>
                                        </p:tgtEl>
                                        <p:attrNameLst>
                                          <p:attrName>ppt_h</p:attrName>
                                        </p:attrNameLst>
                                      </p:cBhvr>
                                      <p:tavLst>
                                        <p:tav tm="0">
                                          <p:val>
                                            <p:fltVal val="0"/>
                                          </p:val>
                                        </p:tav>
                                        <p:tav tm="100000">
                                          <p:val>
                                            <p:strVal val="#ppt_h"/>
                                          </p:val>
                                        </p:tav>
                                      </p:tavLst>
                                    </p:anim>
                                    <p:anim calcmode="lin" valueType="num">
                                      <p:cBhvr>
                                        <p:cTn id="151" dur="1000" fill="hold"/>
                                        <p:tgtEl>
                                          <p:spTgt spid="27"/>
                                        </p:tgtEl>
                                        <p:attrNameLst>
                                          <p:attrName>style.rotation</p:attrName>
                                        </p:attrNameLst>
                                      </p:cBhvr>
                                      <p:tavLst>
                                        <p:tav tm="0">
                                          <p:val>
                                            <p:fltVal val="90"/>
                                          </p:val>
                                        </p:tav>
                                        <p:tav tm="100000">
                                          <p:val>
                                            <p:fltVal val="0"/>
                                          </p:val>
                                        </p:tav>
                                      </p:tavLst>
                                    </p:anim>
                                    <p:animEffect transition="in" filter="fade">
                                      <p:cBhvr>
                                        <p:cTn id="152" dur="1000"/>
                                        <p:tgtEl>
                                          <p:spTgt spid="27"/>
                                        </p:tgtEl>
                                      </p:cBhvr>
                                    </p:animEffect>
                                  </p:childTnLst>
                                </p:cTn>
                              </p:par>
                            </p:childTnLst>
                          </p:cTn>
                        </p:par>
                      </p:childTnLst>
                    </p:cTn>
                  </p:par>
                  <p:par>
                    <p:cTn id="153" fill="hold">
                      <p:stCondLst>
                        <p:cond delay="indefinite"/>
                      </p:stCondLst>
                      <p:childTnLst>
                        <p:par>
                          <p:cTn id="154" fill="hold">
                            <p:stCondLst>
                              <p:cond delay="0"/>
                            </p:stCondLst>
                            <p:childTnLst>
                              <p:par>
                                <p:cTn id="155" presetID="31" presetClass="entr" presetSubtype="0" fill="hold" grpId="0" nodeType="clickEffect">
                                  <p:stCondLst>
                                    <p:cond delay="0"/>
                                  </p:stCondLst>
                                  <p:childTnLst>
                                    <p:set>
                                      <p:cBhvr>
                                        <p:cTn id="156" dur="1" fill="hold">
                                          <p:stCondLst>
                                            <p:cond delay="0"/>
                                          </p:stCondLst>
                                        </p:cTn>
                                        <p:tgtEl>
                                          <p:spTgt spid="28"/>
                                        </p:tgtEl>
                                        <p:attrNameLst>
                                          <p:attrName>style.visibility</p:attrName>
                                        </p:attrNameLst>
                                      </p:cBhvr>
                                      <p:to>
                                        <p:strVal val="visible"/>
                                      </p:to>
                                    </p:set>
                                    <p:anim calcmode="lin" valueType="num">
                                      <p:cBhvr>
                                        <p:cTn id="157" dur="1000" fill="hold"/>
                                        <p:tgtEl>
                                          <p:spTgt spid="28"/>
                                        </p:tgtEl>
                                        <p:attrNameLst>
                                          <p:attrName>ppt_w</p:attrName>
                                        </p:attrNameLst>
                                      </p:cBhvr>
                                      <p:tavLst>
                                        <p:tav tm="0">
                                          <p:val>
                                            <p:fltVal val="0"/>
                                          </p:val>
                                        </p:tav>
                                        <p:tav tm="100000">
                                          <p:val>
                                            <p:strVal val="#ppt_w"/>
                                          </p:val>
                                        </p:tav>
                                      </p:tavLst>
                                    </p:anim>
                                    <p:anim calcmode="lin" valueType="num">
                                      <p:cBhvr>
                                        <p:cTn id="158" dur="1000" fill="hold"/>
                                        <p:tgtEl>
                                          <p:spTgt spid="28"/>
                                        </p:tgtEl>
                                        <p:attrNameLst>
                                          <p:attrName>ppt_h</p:attrName>
                                        </p:attrNameLst>
                                      </p:cBhvr>
                                      <p:tavLst>
                                        <p:tav tm="0">
                                          <p:val>
                                            <p:fltVal val="0"/>
                                          </p:val>
                                        </p:tav>
                                        <p:tav tm="100000">
                                          <p:val>
                                            <p:strVal val="#ppt_h"/>
                                          </p:val>
                                        </p:tav>
                                      </p:tavLst>
                                    </p:anim>
                                    <p:anim calcmode="lin" valueType="num">
                                      <p:cBhvr>
                                        <p:cTn id="159" dur="1000" fill="hold"/>
                                        <p:tgtEl>
                                          <p:spTgt spid="28"/>
                                        </p:tgtEl>
                                        <p:attrNameLst>
                                          <p:attrName>style.rotation</p:attrName>
                                        </p:attrNameLst>
                                      </p:cBhvr>
                                      <p:tavLst>
                                        <p:tav tm="0">
                                          <p:val>
                                            <p:fltVal val="90"/>
                                          </p:val>
                                        </p:tav>
                                        <p:tav tm="100000">
                                          <p:val>
                                            <p:fltVal val="0"/>
                                          </p:val>
                                        </p:tav>
                                      </p:tavLst>
                                    </p:anim>
                                    <p:animEffect transition="in" filter="fade">
                                      <p:cBhvr>
                                        <p:cTn id="160" dur="1000"/>
                                        <p:tgtEl>
                                          <p:spTgt spid="28"/>
                                        </p:tgtEl>
                                      </p:cBhvr>
                                    </p:animEffect>
                                  </p:childTnLst>
                                </p:cTn>
                              </p:par>
                              <p:par>
                                <p:cTn id="161" presetID="31" presetClass="entr" presetSubtype="0" fill="hold"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1000" fill="hold"/>
                                        <p:tgtEl>
                                          <p:spTgt spid="29"/>
                                        </p:tgtEl>
                                        <p:attrNameLst>
                                          <p:attrName>ppt_w</p:attrName>
                                        </p:attrNameLst>
                                      </p:cBhvr>
                                      <p:tavLst>
                                        <p:tav tm="0">
                                          <p:val>
                                            <p:fltVal val="0"/>
                                          </p:val>
                                        </p:tav>
                                        <p:tav tm="100000">
                                          <p:val>
                                            <p:strVal val="#ppt_w"/>
                                          </p:val>
                                        </p:tav>
                                      </p:tavLst>
                                    </p:anim>
                                    <p:anim calcmode="lin" valueType="num">
                                      <p:cBhvr>
                                        <p:cTn id="164" dur="1000" fill="hold"/>
                                        <p:tgtEl>
                                          <p:spTgt spid="29"/>
                                        </p:tgtEl>
                                        <p:attrNameLst>
                                          <p:attrName>ppt_h</p:attrName>
                                        </p:attrNameLst>
                                      </p:cBhvr>
                                      <p:tavLst>
                                        <p:tav tm="0">
                                          <p:val>
                                            <p:fltVal val="0"/>
                                          </p:val>
                                        </p:tav>
                                        <p:tav tm="100000">
                                          <p:val>
                                            <p:strVal val="#ppt_h"/>
                                          </p:val>
                                        </p:tav>
                                      </p:tavLst>
                                    </p:anim>
                                    <p:anim calcmode="lin" valueType="num">
                                      <p:cBhvr>
                                        <p:cTn id="165" dur="1000" fill="hold"/>
                                        <p:tgtEl>
                                          <p:spTgt spid="29"/>
                                        </p:tgtEl>
                                        <p:attrNameLst>
                                          <p:attrName>style.rotation</p:attrName>
                                        </p:attrNameLst>
                                      </p:cBhvr>
                                      <p:tavLst>
                                        <p:tav tm="0">
                                          <p:val>
                                            <p:fltVal val="90"/>
                                          </p:val>
                                        </p:tav>
                                        <p:tav tm="100000">
                                          <p:val>
                                            <p:fltVal val="0"/>
                                          </p:val>
                                        </p:tav>
                                      </p:tavLst>
                                    </p:anim>
                                    <p:animEffect transition="in" filter="fade">
                                      <p:cBhvr>
                                        <p:cTn id="166" dur="1000"/>
                                        <p:tgtEl>
                                          <p:spTgt spid="29"/>
                                        </p:tgtEl>
                                      </p:cBhvr>
                                    </p:animEffect>
                                  </p:childTnLst>
                                </p:cTn>
                              </p:par>
                              <p:par>
                                <p:cTn id="167" presetID="31" presetClass="entr" presetSubtype="0" fill="hold" nodeType="withEffect">
                                  <p:stCondLst>
                                    <p:cond delay="0"/>
                                  </p:stCondLst>
                                  <p:childTnLst>
                                    <p:set>
                                      <p:cBhvr>
                                        <p:cTn id="168" dur="1" fill="hold">
                                          <p:stCondLst>
                                            <p:cond delay="0"/>
                                          </p:stCondLst>
                                        </p:cTn>
                                        <p:tgtEl>
                                          <p:spTgt spid="30"/>
                                        </p:tgtEl>
                                        <p:attrNameLst>
                                          <p:attrName>style.visibility</p:attrName>
                                        </p:attrNameLst>
                                      </p:cBhvr>
                                      <p:to>
                                        <p:strVal val="visible"/>
                                      </p:to>
                                    </p:set>
                                    <p:anim calcmode="lin" valueType="num">
                                      <p:cBhvr>
                                        <p:cTn id="169" dur="1000" fill="hold"/>
                                        <p:tgtEl>
                                          <p:spTgt spid="30"/>
                                        </p:tgtEl>
                                        <p:attrNameLst>
                                          <p:attrName>ppt_w</p:attrName>
                                        </p:attrNameLst>
                                      </p:cBhvr>
                                      <p:tavLst>
                                        <p:tav tm="0">
                                          <p:val>
                                            <p:fltVal val="0"/>
                                          </p:val>
                                        </p:tav>
                                        <p:tav tm="100000">
                                          <p:val>
                                            <p:strVal val="#ppt_w"/>
                                          </p:val>
                                        </p:tav>
                                      </p:tavLst>
                                    </p:anim>
                                    <p:anim calcmode="lin" valueType="num">
                                      <p:cBhvr>
                                        <p:cTn id="170" dur="1000" fill="hold"/>
                                        <p:tgtEl>
                                          <p:spTgt spid="30"/>
                                        </p:tgtEl>
                                        <p:attrNameLst>
                                          <p:attrName>ppt_h</p:attrName>
                                        </p:attrNameLst>
                                      </p:cBhvr>
                                      <p:tavLst>
                                        <p:tav tm="0">
                                          <p:val>
                                            <p:fltVal val="0"/>
                                          </p:val>
                                        </p:tav>
                                        <p:tav tm="100000">
                                          <p:val>
                                            <p:strVal val="#ppt_h"/>
                                          </p:val>
                                        </p:tav>
                                      </p:tavLst>
                                    </p:anim>
                                    <p:anim calcmode="lin" valueType="num">
                                      <p:cBhvr>
                                        <p:cTn id="171" dur="1000" fill="hold"/>
                                        <p:tgtEl>
                                          <p:spTgt spid="30"/>
                                        </p:tgtEl>
                                        <p:attrNameLst>
                                          <p:attrName>style.rotation</p:attrName>
                                        </p:attrNameLst>
                                      </p:cBhvr>
                                      <p:tavLst>
                                        <p:tav tm="0">
                                          <p:val>
                                            <p:fltVal val="90"/>
                                          </p:val>
                                        </p:tav>
                                        <p:tav tm="100000">
                                          <p:val>
                                            <p:fltVal val="0"/>
                                          </p:val>
                                        </p:tav>
                                      </p:tavLst>
                                    </p:anim>
                                    <p:animEffect transition="in" filter="fade">
                                      <p:cBhvr>
                                        <p:cTn id="172" dur="1000"/>
                                        <p:tgtEl>
                                          <p:spTgt spid="30"/>
                                        </p:tgtEl>
                                      </p:cBhvr>
                                    </p:animEffect>
                                  </p:childTnLst>
                                </p:cTn>
                              </p:par>
                              <p:par>
                                <p:cTn id="173" presetID="31" presetClass="entr" presetSubtype="0" fill="hold" nodeType="withEffect">
                                  <p:stCondLst>
                                    <p:cond delay="0"/>
                                  </p:stCondLst>
                                  <p:childTnLst>
                                    <p:set>
                                      <p:cBhvr>
                                        <p:cTn id="174" dur="1" fill="hold">
                                          <p:stCondLst>
                                            <p:cond delay="0"/>
                                          </p:stCondLst>
                                        </p:cTn>
                                        <p:tgtEl>
                                          <p:spTgt spid="31"/>
                                        </p:tgtEl>
                                        <p:attrNameLst>
                                          <p:attrName>style.visibility</p:attrName>
                                        </p:attrNameLst>
                                      </p:cBhvr>
                                      <p:to>
                                        <p:strVal val="visible"/>
                                      </p:to>
                                    </p:set>
                                    <p:anim calcmode="lin" valueType="num">
                                      <p:cBhvr>
                                        <p:cTn id="175" dur="1000" fill="hold"/>
                                        <p:tgtEl>
                                          <p:spTgt spid="31"/>
                                        </p:tgtEl>
                                        <p:attrNameLst>
                                          <p:attrName>ppt_w</p:attrName>
                                        </p:attrNameLst>
                                      </p:cBhvr>
                                      <p:tavLst>
                                        <p:tav tm="0">
                                          <p:val>
                                            <p:fltVal val="0"/>
                                          </p:val>
                                        </p:tav>
                                        <p:tav tm="100000">
                                          <p:val>
                                            <p:strVal val="#ppt_w"/>
                                          </p:val>
                                        </p:tav>
                                      </p:tavLst>
                                    </p:anim>
                                    <p:anim calcmode="lin" valueType="num">
                                      <p:cBhvr>
                                        <p:cTn id="176" dur="1000" fill="hold"/>
                                        <p:tgtEl>
                                          <p:spTgt spid="31"/>
                                        </p:tgtEl>
                                        <p:attrNameLst>
                                          <p:attrName>ppt_h</p:attrName>
                                        </p:attrNameLst>
                                      </p:cBhvr>
                                      <p:tavLst>
                                        <p:tav tm="0">
                                          <p:val>
                                            <p:fltVal val="0"/>
                                          </p:val>
                                        </p:tav>
                                        <p:tav tm="100000">
                                          <p:val>
                                            <p:strVal val="#ppt_h"/>
                                          </p:val>
                                        </p:tav>
                                      </p:tavLst>
                                    </p:anim>
                                    <p:anim calcmode="lin" valueType="num">
                                      <p:cBhvr>
                                        <p:cTn id="177" dur="1000" fill="hold"/>
                                        <p:tgtEl>
                                          <p:spTgt spid="31"/>
                                        </p:tgtEl>
                                        <p:attrNameLst>
                                          <p:attrName>style.rotation</p:attrName>
                                        </p:attrNameLst>
                                      </p:cBhvr>
                                      <p:tavLst>
                                        <p:tav tm="0">
                                          <p:val>
                                            <p:fltVal val="90"/>
                                          </p:val>
                                        </p:tav>
                                        <p:tav tm="100000">
                                          <p:val>
                                            <p:fltVal val="0"/>
                                          </p:val>
                                        </p:tav>
                                      </p:tavLst>
                                    </p:anim>
                                    <p:animEffect transition="in" filter="fade">
                                      <p:cBhvr>
                                        <p:cTn id="178" dur="1000"/>
                                        <p:tgtEl>
                                          <p:spTgt spid="31"/>
                                        </p:tgtEl>
                                      </p:cBhvr>
                                    </p:animEffect>
                                  </p:childTnLst>
                                </p:cTn>
                              </p:par>
                              <p:par>
                                <p:cTn id="179" presetID="31" presetClass="entr" presetSubtype="0" fill="hold" nodeType="withEffect">
                                  <p:stCondLst>
                                    <p:cond delay="0"/>
                                  </p:stCondLst>
                                  <p:childTnLst>
                                    <p:set>
                                      <p:cBhvr>
                                        <p:cTn id="180" dur="1" fill="hold">
                                          <p:stCondLst>
                                            <p:cond delay="0"/>
                                          </p:stCondLst>
                                        </p:cTn>
                                        <p:tgtEl>
                                          <p:spTgt spid="32"/>
                                        </p:tgtEl>
                                        <p:attrNameLst>
                                          <p:attrName>style.visibility</p:attrName>
                                        </p:attrNameLst>
                                      </p:cBhvr>
                                      <p:to>
                                        <p:strVal val="visible"/>
                                      </p:to>
                                    </p:set>
                                    <p:anim calcmode="lin" valueType="num">
                                      <p:cBhvr>
                                        <p:cTn id="181" dur="1000" fill="hold"/>
                                        <p:tgtEl>
                                          <p:spTgt spid="32"/>
                                        </p:tgtEl>
                                        <p:attrNameLst>
                                          <p:attrName>ppt_w</p:attrName>
                                        </p:attrNameLst>
                                      </p:cBhvr>
                                      <p:tavLst>
                                        <p:tav tm="0">
                                          <p:val>
                                            <p:fltVal val="0"/>
                                          </p:val>
                                        </p:tav>
                                        <p:tav tm="100000">
                                          <p:val>
                                            <p:strVal val="#ppt_w"/>
                                          </p:val>
                                        </p:tav>
                                      </p:tavLst>
                                    </p:anim>
                                    <p:anim calcmode="lin" valueType="num">
                                      <p:cBhvr>
                                        <p:cTn id="182" dur="1000" fill="hold"/>
                                        <p:tgtEl>
                                          <p:spTgt spid="32"/>
                                        </p:tgtEl>
                                        <p:attrNameLst>
                                          <p:attrName>ppt_h</p:attrName>
                                        </p:attrNameLst>
                                      </p:cBhvr>
                                      <p:tavLst>
                                        <p:tav tm="0">
                                          <p:val>
                                            <p:fltVal val="0"/>
                                          </p:val>
                                        </p:tav>
                                        <p:tav tm="100000">
                                          <p:val>
                                            <p:strVal val="#ppt_h"/>
                                          </p:val>
                                        </p:tav>
                                      </p:tavLst>
                                    </p:anim>
                                    <p:anim calcmode="lin" valueType="num">
                                      <p:cBhvr>
                                        <p:cTn id="183" dur="1000" fill="hold"/>
                                        <p:tgtEl>
                                          <p:spTgt spid="32"/>
                                        </p:tgtEl>
                                        <p:attrNameLst>
                                          <p:attrName>style.rotation</p:attrName>
                                        </p:attrNameLst>
                                      </p:cBhvr>
                                      <p:tavLst>
                                        <p:tav tm="0">
                                          <p:val>
                                            <p:fltVal val="90"/>
                                          </p:val>
                                        </p:tav>
                                        <p:tav tm="100000">
                                          <p:val>
                                            <p:fltVal val="0"/>
                                          </p:val>
                                        </p:tav>
                                      </p:tavLst>
                                    </p:anim>
                                    <p:animEffect transition="in" filter="fade">
                                      <p:cBhvr>
                                        <p:cTn id="184" dur="1000"/>
                                        <p:tgtEl>
                                          <p:spTgt spid="32"/>
                                        </p:tgtEl>
                                      </p:cBhvr>
                                    </p:animEffect>
                                  </p:childTnLst>
                                </p:cTn>
                              </p:par>
                              <p:par>
                                <p:cTn id="185" presetID="31" presetClass="entr" presetSubtype="0" fill="hold" nodeType="withEffect">
                                  <p:stCondLst>
                                    <p:cond delay="0"/>
                                  </p:stCondLst>
                                  <p:childTnLst>
                                    <p:set>
                                      <p:cBhvr>
                                        <p:cTn id="186" dur="1" fill="hold">
                                          <p:stCondLst>
                                            <p:cond delay="0"/>
                                          </p:stCondLst>
                                        </p:cTn>
                                        <p:tgtEl>
                                          <p:spTgt spid="33"/>
                                        </p:tgtEl>
                                        <p:attrNameLst>
                                          <p:attrName>style.visibility</p:attrName>
                                        </p:attrNameLst>
                                      </p:cBhvr>
                                      <p:to>
                                        <p:strVal val="visible"/>
                                      </p:to>
                                    </p:set>
                                    <p:anim calcmode="lin" valueType="num">
                                      <p:cBhvr>
                                        <p:cTn id="187" dur="1000" fill="hold"/>
                                        <p:tgtEl>
                                          <p:spTgt spid="33"/>
                                        </p:tgtEl>
                                        <p:attrNameLst>
                                          <p:attrName>ppt_w</p:attrName>
                                        </p:attrNameLst>
                                      </p:cBhvr>
                                      <p:tavLst>
                                        <p:tav tm="0">
                                          <p:val>
                                            <p:fltVal val="0"/>
                                          </p:val>
                                        </p:tav>
                                        <p:tav tm="100000">
                                          <p:val>
                                            <p:strVal val="#ppt_w"/>
                                          </p:val>
                                        </p:tav>
                                      </p:tavLst>
                                    </p:anim>
                                    <p:anim calcmode="lin" valueType="num">
                                      <p:cBhvr>
                                        <p:cTn id="188" dur="1000" fill="hold"/>
                                        <p:tgtEl>
                                          <p:spTgt spid="33"/>
                                        </p:tgtEl>
                                        <p:attrNameLst>
                                          <p:attrName>ppt_h</p:attrName>
                                        </p:attrNameLst>
                                      </p:cBhvr>
                                      <p:tavLst>
                                        <p:tav tm="0">
                                          <p:val>
                                            <p:fltVal val="0"/>
                                          </p:val>
                                        </p:tav>
                                        <p:tav tm="100000">
                                          <p:val>
                                            <p:strVal val="#ppt_h"/>
                                          </p:val>
                                        </p:tav>
                                      </p:tavLst>
                                    </p:anim>
                                    <p:anim calcmode="lin" valueType="num">
                                      <p:cBhvr>
                                        <p:cTn id="189" dur="1000" fill="hold"/>
                                        <p:tgtEl>
                                          <p:spTgt spid="33"/>
                                        </p:tgtEl>
                                        <p:attrNameLst>
                                          <p:attrName>style.rotation</p:attrName>
                                        </p:attrNameLst>
                                      </p:cBhvr>
                                      <p:tavLst>
                                        <p:tav tm="0">
                                          <p:val>
                                            <p:fltVal val="90"/>
                                          </p:val>
                                        </p:tav>
                                        <p:tav tm="100000">
                                          <p:val>
                                            <p:fltVal val="0"/>
                                          </p:val>
                                        </p:tav>
                                      </p:tavLst>
                                    </p:anim>
                                    <p:animEffect transition="in" filter="fade">
                                      <p:cBhvr>
                                        <p:cTn id="190" dur="1000"/>
                                        <p:tgtEl>
                                          <p:spTgt spid="33"/>
                                        </p:tgtEl>
                                      </p:cBhvr>
                                    </p:animEffect>
                                  </p:childTnLst>
                                </p:cTn>
                              </p:par>
                              <p:par>
                                <p:cTn id="191" presetID="31" presetClass="entr" presetSubtype="0" fill="hold" nodeType="withEffect">
                                  <p:stCondLst>
                                    <p:cond delay="0"/>
                                  </p:stCondLst>
                                  <p:childTnLst>
                                    <p:set>
                                      <p:cBhvr>
                                        <p:cTn id="192" dur="1" fill="hold">
                                          <p:stCondLst>
                                            <p:cond delay="0"/>
                                          </p:stCondLst>
                                        </p:cTn>
                                        <p:tgtEl>
                                          <p:spTgt spid="34"/>
                                        </p:tgtEl>
                                        <p:attrNameLst>
                                          <p:attrName>style.visibility</p:attrName>
                                        </p:attrNameLst>
                                      </p:cBhvr>
                                      <p:to>
                                        <p:strVal val="visible"/>
                                      </p:to>
                                    </p:set>
                                    <p:anim calcmode="lin" valueType="num">
                                      <p:cBhvr>
                                        <p:cTn id="193" dur="1000" fill="hold"/>
                                        <p:tgtEl>
                                          <p:spTgt spid="34"/>
                                        </p:tgtEl>
                                        <p:attrNameLst>
                                          <p:attrName>ppt_w</p:attrName>
                                        </p:attrNameLst>
                                      </p:cBhvr>
                                      <p:tavLst>
                                        <p:tav tm="0">
                                          <p:val>
                                            <p:fltVal val="0"/>
                                          </p:val>
                                        </p:tav>
                                        <p:tav tm="100000">
                                          <p:val>
                                            <p:strVal val="#ppt_w"/>
                                          </p:val>
                                        </p:tav>
                                      </p:tavLst>
                                    </p:anim>
                                    <p:anim calcmode="lin" valueType="num">
                                      <p:cBhvr>
                                        <p:cTn id="194" dur="1000" fill="hold"/>
                                        <p:tgtEl>
                                          <p:spTgt spid="34"/>
                                        </p:tgtEl>
                                        <p:attrNameLst>
                                          <p:attrName>ppt_h</p:attrName>
                                        </p:attrNameLst>
                                      </p:cBhvr>
                                      <p:tavLst>
                                        <p:tav tm="0">
                                          <p:val>
                                            <p:fltVal val="0"/>
                                          </p:val>
                                        </p:tav>
                                        <p:tav tm="100000">
                                          <p:val>
                                            <p:strVal val="#ppt_h"/>
                                          </p:val>
                                        </p:tav>
                                      </p:tavLst>
                                    </p:anim>
                                    <p:anim calcmode="lin" valueType="num">
                                      <p:cBhvr>
                                        <p:cTn id="195" dur="1000" fill="hold"/>
                                        <p:tgtEl>
                                          <p:spTgt spid="34"/>
                                        </p:tgtEl>
                                        <p:attrNameLst>
                                          <p:attrName>style.rotation</p:attrName>
                                        </p:attrNameLst>
                                      </p:cBhvr>
                                      <p:tavLst>
                                        <p:tav tm="0">
                                          <p:val>
                                            <p:fltVal val="90"/>
                                          </p:val>
                                        </p:tav>
                                        <p:tav tm="100000">
                                          <p:val>
                                            <p:fltVal val="0"/>
                                          </p:val>
                                        </p:tav>
                                      </p:tavLst>
                                    </p:anim>
                                    <p:animEffect transition="in" filter="fade">
                                      <p:cBhvr>
                                        <p:cTn id="196" dur="1000"/>
                                        <p:tgtEl>
                                          <p:spTgt spid="34"/>
                                        </p:tgtEl>
                                      </p:cBhvr>
                                    </p:animEffect>
                                  </p:childTnLst>
                                </p:cTn>
                              </p:par>
                              <p:par>
                                <p:cTn id="197" presetID="31" presetClass="entr" presetSubtype="0" fill="hold" nodeType="withEffect">
                                  <p:stCondLst>
                                    <p:cond delay="0"/>
                                  </p:stCondLst>
                                  <p:childTnLst>
                                    <p:set>
                                      <p:cBhvr>
                                        <p:cTn id="198" dur="1" fill="hold">
                                          <p:stCondLst>
                                            <p:cond delay="0"/>
                                          </p:stCondLst>
                                        </p:cTn>
                                        <p:tgtEl>
                                          <p:spTgt spid="35"/>
                                        </p:tgtEl>
                                        <p:attrNameLst>
                                          <p:attrName>style.visibility</p:attrName>
                                        </p:attrNameLst>
                                      </p:cBhvr>
                                      <p:to>
                                        <p:strVal val="visible"/>
                                      </p:to>
                                    </p:set>
                                    <p:anim calcmode="lin" valueType="num">
                                      <p:cBhvr>
                                        <p:cTn id="199" dur="1000" fill="hold"/>
                                        <p:tgtEl>
                                          <p:spTgt spid="35"/>
                                        </p:tgtEl>
                                        <p:attrNameLst>
                                          <p:attrName>ppt_w</p:attrName>
                                        </p:attrNameLst>
                                      </p:cBhvr>
                                      <p:tavLst>
                                        <p:tav tm="0">
                                          <p:val>
                                            <p:fltVal val="0"/>
                                          </p:val>
                                        </p:tav>
                                        <p:tav tm="100000">
                                          <p:val>
                                            <p:strVal val="#ppt_w"/>
                                          </p:val>
                                        </p:tav>
                                      </p:tavLst>
                                    </p:anim>
                                    <p:anim calcmode="lin" valueType="num">
                                      <p:cBhvr>
                                        <p:cTn id="200" dur="1000" fill="hold"/>
                                        <p:tgtEl>
                                          <p:spTgt spid="35"/>
                                        </p:tgtEl>
                                        <p:attrNameLst>
                                          <p:attrName>ppt_h</p:attrName>
                                        </p:attrNameLst>
                                      </p:cBhvr>
                                      <p:tavLst>
                                        <p:tav tm="0">
                                          <p:val>
                                            <p:fltVal val="0"/>
                                          </p:val>
                                        </p:tav>
                                        <p:tav tm="100000">
                                          <p:val>
                                            <p:strVal val="#ppt_h"/>
                                          </p:val>
                                        </p:tav>
                                      </p:tavLst>
                                    </p:anim>
                                    <p:anim calcmode="lin" valueType="num">
                                      <p:cBhvr>
                                        <p:cTn id="201" dur="1000" fill="hold"/>
                                        <p:tgtEl>
                                          <p:spTgt spid="35"/>
                                        </p:tgtEl>
                                        <p:attrNameLst>
                                          <p:attrName>style.rotation</p:attrName>
                                        </p:attrNameLst>
                                      </p:cBhvr>
                                      <p:tavLst>
                                        <p:tav tm="0">
                                          <p:val>
                                            <p:fltVal val="90"/>
                                          </p:val>
                                        </p:tav>
                                        <p:tav tm="100000">
                                          <p:val>
                                            <p:fltVal val="0"/>
                                          </p:val>
                                        </p:tav>
                                      </p:tavLst>
                                    </p:anim>
                                    <p:animEffect transition="in" filter="fade">
                                      <p:cBhvr>
                                        <p:cTn id="202"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20" grpId="0" animBg="1"/>
      <p:bldP spid="28"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a:t>الأشكال القانونية لملكية </a:t>
            </a:r>
            <a:r>
              <a:rPr lang="ar-EG" sz="4000" b="1" dirty="0" smtClean="0"/>
              <a:t>مؤسسة</a:t>
            </a:r>
            <a:endParaRPr lang="en-US" sz="4000" dirty="0"/>
          </a:p>
        </p:txBody>
      </p:sp>
    </p:spTree>
    <p:extLst>
      <p:ext uri="{BB962C8B-B14F-4D97-AF65-F5344CB8AC3E}">
        <p14:creationId xmlns:p14="http://schemas.microsoft.com/office/powerpoint/2010/main" val="3375312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أسئلة متعلقة بملكية المؤسسة </a:t>
            </a:r>
          </a:p>
        </p:txBody>
      </p:sp>
      <p:sp>
        <p:nvSpPr>
          <p:cNvPr id="2" name="Pentagon 1"/>
          <p:cNvSpPr/>
          <p:nvPr/>
        </p:nvSpPr>
        <p:spPr bwMode="auto">
          <a:xfrm>
            <a:off x="1346757" y="1068884"/>
            <a:ext cx="7277473" cy="720080"/>
          </a:xfrm>
          <a:prstGeom prst="homePlate">
            <a:avLst/>
          </a:prstGeom>
          <a:solidFill>
            <a:srgbClr val="FAF6A4"/>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lnSpc>
                <a:spcPct val="107000"/>
              </a:lnSpc>
              <a:spcAft>
                <a:spcPts val="800"/>
              </a:spcAft>
            </a:pPr>
            <a:r>
              <a:rPr lang="ar-SA" sz="2400" b="1" dirty="0">
                <a:solidFill>
                  <a:srgbClr val="C00000"/>
                </a:solidFill>
                <a:latin typeface="Calibri" panose="020F0502020204030204" pitchFamily="34" charset="0"/>
                <a:ea typeface="Calibri" panose="020F0502020204030204" pitchFamily="34" charset="0"/>
                <a:cs typeface="Arial" panose="020B0604020202020204" pitchFamily="34" charset="0"/>
              </a:rPr>
              <a:t>ماعدد أصحاب المؤسسات فى الملكية الفردية وشركة التضامن والشركة محدودة المسؤولية والتعاونية؟</a:t>
            </a: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1026" name="Picture 2" descr="http://www.vetogate.com/upload/photo/news/126/0/500x282o/39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4670" y="764704"/>
            <a:ext cx="1080120" cy="132844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6" name="Freeform 5"/>
          <p:cNvSpPr/>
          <p:nvPr/>
        </p:nvSpPr>
        <p:spPr>
          <a:xfrm>
            <a:off x="1346757" y="2128532"/>
            <a:ext cx="6888087" cy="1046876"/>
          </a:xfrm>
          <a:custGeom>
            <a:avLst/>
            <a:gdLst>
              <a:gd name="connsiteX0" fmla="*/ 0 w 6888087"/>
              <a:gd name="connsiteY0" fmla="*/ 104688 h 1046876"/>
              <a:gd name="connsiteX1" fmla="*/ 104688 w 6888087"/>
              <a:gd name="connsiteY1" fmla="*/ 0 h 1046876"/>
              <a:gd name="connsiteX2" fmla="*/ 6783399 w 6888087"/>
              <a:gd name="connsiteY2" fmla="*/ 0 h 1046876"/>
              <a:gd name="connsiteX3" fmla="*/ 6888087 w 6888087"/>
              <a:gd name="connsiteY3" fmla="*/ 104688 h 1046876"/>
              <a:gd name="connsiteX4" fmla="*/ 6888087 w 6888087"/>
              <a:gd name="connsiteY4" fmla="*/ 942188 h 1046876"/>
              <a:gd name="connsiteX5" fmla="*/ 6783399 w 6888087"/>
              <a:gd name="connsiteY5" fmla="*/ 1046876 h 1046876"/>
              <a:gd name="connsiteX6" fmla="*/ 104688 w 6888087"/>
              <a:gd name="connsiteY6" fmla="*/ 1046876 h 1046876"/>
              <a:gd name="connsiteX7" fmla="*/ 0 w 6888087"/>
              <a:gd name="connsiteY7" fmla="*/ 942188 h 1046876"/>
              <a:gd name="connsiteX8" fmla="*/ 0 w 6888087"/>
              <a:gd name="connsiteY8" fmla="*/ 104688 h 104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087" h="1046876">
                <a:moveTo>
                  <a:pt x="0" y="104688"/>
                </a:moveTo>
                <a:cubicBezTo>
                  <a:pt x="0" y="46870"/>
                  <a:pt x="46870" y="0"/>
                  <a:pt x="104688" y="0"/>
                </a:cubicBezTo>
                <a:lnTo>
                  <a:pt x="6783399" y="0"/>
                </a:lnTo>
                <a:cubicBezTo>
                  <a:pt x="6841217" y="0"/>
                  <a:pt x="6888087" y="46870"/>
                  <a:pt x="6888087" y="104688"/>
                </a:cubicBezTo>
                <a:lnTo>
                  <a:pt x="6888087" y="942188"/>
                </a:lnTo>
                <a:cubicBezTo>
                  <a:pt x="6888087" y="1000006"/>
                  <a:pt x="6841217" y="1046876"/>
                  <a:pt x="6783399" y="1046876"/>
                </a:cubicBezTo>
                <a:lnTo>
                  <a:pt x="104688" y="1046876"/>
                </a:lnTo>
                <a:cubicBezTo>
                  <a:pt x="46870" y="1046876"/>
                  <a:pt x="0" y="1000006"/>
                  <a:pt x="0" y="942188"/>
                </a:cubicBezTo>
                <a:lnTo>
                  <a:pt x="0" y="104688"/>
                </a:lnTo>
                <a:close/>
              </a:path>
            </a:pathLst>
          </a:custGeom>
          <a:solidFill>
            <a:srgbClr val="92D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1573746"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تعود المؤسسة ذات الملكية الفردية لشخص واحد. </a:t>
            </a:r>
            <a:endParaRPr lang="ar-EG" sz="2400" kern="1200" dirty="0">
              <a:solidFill>
                <a:srgbClr val="002060"/>
              </a:solidFill>
            </a:endParaRPr>
          </a:p>
        </p:txBody>
      </p:sp>
      <p:sp>
        <p:nvSpPr>
          <p:cNvPr id="7" name="Rounded Rectangle 6"/>
          <p:cNvSpPr/>
          <p:nvPr/>
        </p:nvSpPr>
        <p:spPr>
          <a:xfrm>
            <a:off x="6752538" y="2233219"/>
            <a:ext cx="1377617" cy="837501"/>
          </a:xfrm>
          <a:prstGeom prst="roundRect">
            <a:avLst>
              <a:gd name="adj" fmla="val 10000"/>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1346757" y="3280096"/>
            <a:ext cx="6888087" cy="1046876"/>
          </a:xfrm>
          <a:custGeom>
            <a:avLst/>
            <a:gdLst>
              <a:gd name="connsiteX0" fmla="*/ 0 w 6888087"/>
              <a:gd name="connsiteY0" fmla="*/ 104688 h 1046876"/>
              <a:gd name="connsiteX1" fmla="*/ 104688 w 6888087"/>
              <a:gd name="connsiteY1" fmla="*/ 0 h 1046876"/>
              <a:gd name="connsiteX2" fmla="*/ 6783399 w 6888087"/>
              <a:gd name="connsiteY2" fmla="*/ 0 h 1046876"/>
              <a:gd name="connsiteX3" fmla="*/ 6888087 w 6888087"/>
              <a:gd name="connsiteY3" fmla="*/ 104688 h 1046876"/>
              <a:gd name="connsiteX4" fmla="*/ 6888087 w 6888087"/>
              <a:gd name="connsiteY4" fmla="*/ 942188 h 1046876"/>
              <a:gd name="connsiteX5" fmla="*/ 6783399 w 6888087"/>
              <a:gd name="connsiteY5" fmla="*/ 1046876 h 1046876"/>
              <a:gd name="connsiteX6" fmla="*/ 104688 w 6888087"/>
              <a:gd name="connsiteY6" fmla="*/ 1046876 h 1046876"/>
              <a:gd name="connsiteX7" fmla="*/ 0 w 6888087"/>
              <a:gd name="connsiteY7" fmla="*/ 942188 h 1046876"/>
              <a:gd name="connsiteX8" fmla="*/ 0 w 6888087"/>
              <a:gd name="connsiteY8" fmla="*/ 104688 h 104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087" h="1046876">
                <a:moveTo>
                  <a:pt x="0" y="104688"/>
                </a:moveTo>
                <a:cubicBezTo>
                  <a:pt x="0" y="46870"/>
                  <a:pt x="46870" y="0"/>
                  <a:pt x="104688" y="0"/>
                </a:cubicBezTo>
                <a:lnTo>
                  <a:pt x="6783399" y="0"/>
                </a:lnTo>
                <a:cubicBezTo>
                  <a:pt x="6841217" y="0"/>
                  <a:pt x="6888087" y="46870"/>
                  <a:pt x="6888087" y="104688"/>
                </a:cubicBezTo>
                <a:lnTo>
                  <a:pt x="6888087" y="942188"/>
                </a:lnTo>
                <a:cubicBezTo>
                  <a:pt x="6888087" y="1000006"/>
                  <a:pt x="6841217" y="1046876"/>
                  <a:pt x="6783399" y="1046876"/>
                </a:cubicBezTo>
                <a:lnTo>
                  <a:pt x="104688" y="1046876"/>
                </a:lnTo>
                <a:cubicBezTo>
                  <a:pt x="46870" y="1046876"/>
                  <a:pt x="0" y="1000006"/>
                  <a:pt x="0" y="942188"/>
                </a:cubicBezTo>
                <a:lnTo>
                  <a:pt x="0" y="104688"/>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1573746"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تعود ملكية شركة التضامن إلى شخصين أو أكثر .</a:t>
            </a:r>
            <a:endParaRPr lang="ar-EG" sz="2400" kern="1200" dirty="0">
              <a:solidFill>
                <a:srgbClr val="002060"/>
              </a:solidFill>
            </a:endParaRPr>
          </a:p>
        </p:txBody>
      </p:sp>
      <p:sp>
        <p:nvSpPr>
          <p:cNvPr id="9" name="Rounded Rectangle 8"/>
          <p:cNvSpPr/>
          <p:nvPr/>
        </p:nvSpPr>
        <p:spPr>
          <a:xfrm>
            <a:off x="6752538" y="3384783"/>
            <a:ext cx="1377617" cy="837501"/>
          </a:xfrm>
          <a:prstGeom prst="roundRect">
            <a:avLst>
              <a:gd name="adj" fmla="val 10000"/>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1346757" y="4431660"/>
            <a:ext cx="6888087" cy="1046876"/>
          </a:xfrm>
          <a:custGeom>
            <a:avLst/>
            <a:gdLst>
              <a:gd name="connsiteX0" fmla="*/ 0 w 6888087"/>
              <a:gd name="connsiteY0" fmla="*/ 104688 h 1046876"/>
              <a:gd name="connsiteX1" fmla="*/ 104688 w 6888087"/>
              <a:gd name="connsiteY1" fmla="*/ 0 h 1046876"/>
              <a:gd name="connsiteX2" fmla="*/ 6783399 w 6888087"/>
              <a:gd name="connsiteY2" fmla="*/ 0 h 1046876"/>
              <a:gd name="connsiteX3" fmla="*/ 6888087 w 6888087"/>
              <a:gd name="connsiteY3" fmla="*/ 104688 h 1046876"/>
              <a:gd name="connsiteX4" fmla="*/ 6888087 w 6888087"/>
              <a:gd name="connsiteY4" fmla="*/ 942188 h 1046876"/>
              <a:gd name="connsiteX5" fmla="*/ 6783399 w 6888087"/>
              <a:gd name="connsiteY5" fmla="*/ 1046876 h 1046876"/>
              <a:gd name="connsiteX6" fmla="*/ 104688 w 6888087"/>
              <a:gd name="connsiteY6" fmla="*/ 1046876 h 1046876"/>
              <a:gd name="connsiteX7" fmla="*/ 0 w 6888087"/>
              <a:gd name="connsiteY7" fmla="*/ 942188 h 1046876"/>
              <a:gd name="connsiteX8" fmla="*/ 0 w 6888087"/>
              <a:gd name="connsiteY8" fmla="*/ 104688 h 104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087" h="1046876">
                <a:moveTo>
                  <a:pt x="0" y="104688"/>
                </a:moveTo>
                <a:cubicBezTo>
                  <a:pt x="0" y="46870"/>
                  <a:pt x="46870" y="0"/>
                  <a:pt x="104688" y="0"/>
                </a:cubicBezTo>
                <a:lnTo>
                  <a:pt x="6783399" y="0"/>
                </a:lnTo>
                <a:cubicBezTo>
                  <a:pt x="6841217" y="0"/>
                  <a:pt x="6888087" y="46870"/>
                  <a:pt x="6888087" y="104688"/>
                </a:cubicBezTo>
                <a:lnTo>
                  <a:pt x="6888087" y="942188"/>
                </a:lnTo>
                <a:cubicBezTo>
                  <a:pt x="6888087" y="1000006"/>
                  <a:pt x="6841217" y="1046876"/>
                  <a:pt x="6783399" y="1046876"/>
                </a:cubicBezTo>
                <a:lnTo>
                  <a:pt x="104688" y="1046876"/>
                </a:lnTo>
                <a:cubicBezTo>
                  <a:pt x="46870" y="1046876"/>
                  <a:pt x="0" y="1000006"/>
                  <a:pt x="0" y="942188"/>
                </a:cubicBezTo>
                <a:lnTo>
                  <a:pt x="0" y="104688"/>
                </a:lnTo>
                <a:close/>
              </a:path>
            </a:pathLst>
          </a:custGeom>
          <a:solidFill>
            <a:srgbClr val="FFCCF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1573746"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الشركة محدودة المسؤولية هى مجموعة من الشركاء أو المالكين المرخص لهم من الحكومة تتمتع بسلطة ممارسة الأعمال كما لو كانت شخصا واحدا .</a:t>
            </a:r>
            <a:endParaRPr lang="ar-EG" sz="2400" kern="1200" dirty="0">
              <a:solidFill>
                <a:srgbClr val="002060"/>
              </a:solidFill>
            </a:endParaRPr>
          </a:p>
        </p:txBody>
      </p:sp>
      <p:sp>
        <p:nvSpPr>
          <p:cNvPr id="11" name="Rounded Rectangle 10"/>
          <p:cNvSpPr/>
          <p:nvPr/>
        </p:nvSpPr>
        <p:spPr>
          <a:xfrm>
            <a:off x="6752538" y="4536347"/>
            <a:ext cx="1377617" cy="837501"/>
          </a:xfrm>
          <a:prstGeom prst="roundRect">
            <a:avLst>
              <a:gd name="adj" fmla="val 10000"/>
            </a:avLst>
          </a:prstGeom>
          <a:blipFill rotWithShape="1">
            <a:blip r:embed="rId6"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11"/>
          <p:cNvSpPr/>
          <p:nvPr/>
        </p:nvSpPr>
        <p:spPr>
          <a:xfrm>
            <a:off x="1346757" y="5583224"/>
            <a:ext cx="6888087" cy="1046876"/>
          </a:xfrm>
          <a:custGeom>
            <a:avLst/>
            <a:gdLst>
              <a:gd name="connsiteX0" fmla="*/ 0 w 6888087"/>
              <a:gd name="connsiteY0" fmla="*/ 104688 h 1046876"/>
              <a:gd name="connsiteX1" fmla="*/ 104688 w 6888087"/>
              <a:gd name="connsiteY1" fmla="*/ 0 h 1046876"/>
              <a:gd name="connsiteX2" fmla="*/ 6783399 w 6888087"/>
              <a:gd name="connsiteY2" fmla="*/ 0 h 1046876"/>
              <a:gd name="connsiteX3" fmla="*/ 6888087 w 6888087"/>
              <a:gd name="connsiteY3" fmla="*/ 104688 h 1046876"/>
              <a:gd name="connsiteX4" fmla="*/ 6888087 w 6888087"/>
              <a:gd name="connsiteY4" fmla="*/ 942188 h 1046876"/>
              <a:gd name="connsiteX5" fmla="*/ 6783399 w 6888087"/>
              <a:gd name="connsiteY5" fmla="*/ 1046876 h 1046876"/>
              <a:gd name="connsiteX6" fmla="*/ 104688 w 6888087"/>
              <a:gd name="connsiteY6" fmla="*/ 1046876 h 1046876"/>
              <a:gd name="connsiteX7" fmla="*/ 0 w 6888087"/>
              <a:gd name="connsiteY7" fmla="*/ 942188 h 1046876"/>
              <a:gd name="connsiteX8" fmla="*/ 0 w 6888087"/>
              <a:gd name="connsiteY8" fmla="*/ 104688 h 104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087" h="1046876">
                <a:moveTo>
                  <a:pt x="0" y="104688"/>
                </a:moveTo>
                <a:cubicBezTo>
                  <a:pt x="0" y="46870"/>
                  <a:pt x="46870" y="0"/>
                  <a:pt x="104688" y="0"/>
                </a:cubicBezTo>
                <a:lnTo>
                  <a:pt x="6783399" y="0"/>
                </a:lnTo>
                <a:cubicBezTo>
                  <a:pt x="6841217" y="0"/>
                  <a:pt x="6888087" y="46870"/>
                  <a:pt x="6888087" y="104688"/>
                </a:cubicBezTo>
                <a:lnTo>
                  <a:pt x="6888087" y="942188"/>
                </a:lnTo>
                <a:cubicBezTo>
                  <a:pt x="6888087" y="1000006"/>
                  <a:pt x="6841217" y="1046876"/>
                  <a:pt x="6783399" y="1046876"/>
                </a:cubicBezTo>
                <a:lnTo>
                  <a:pt x="104688" y="1046876"/>
                </a:lnTo>
                <a:cubicBezTo>
                  <a:pt x="46870" y="1046876"/>
                  <a:pt x="0" y="1000006"/>
                  <a:pt x="0" y="942188"/>
                </a:cubicBezTo>
                <a:lnTo>
                  <a:pt x="0" y="104688"/>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1573746"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التعاونية هى جمعية ينشؤها مجموعة من الاشخاص الذين يشغلونها عن طريق منظمة ذات ملكية مشتركة وإدارة ديمقراطية.</a:t>
            </a:r>
            <a:endParaRPr lang="ar-EG" sz="2400" kern="1200" dirty="0">
              <a:solidFill>
                <a:srgbClr val="002060"/>
              </a:solidFill>
            </a:endParaRPr>
          </a:p>
        </p:txBody>
      </p:sp>
      <p:sp>
        <p:nvSpPr>
          <p:cNvPr id="13" name="Rounded Rectangle 12"/>
          <p:cNvSpPr/>
          <p:nvPr/>
        </p:nvSpPr>
        <p:spPr>
          <a:xfrm>
            <a:off x="6752538" y="5687911"/>
            <a:ext cx="1377617" cy="837501"/>
          </a:xfrm>
          <a:prstGeom prst="roundRect">
            <a:avLst>
              <a:gd name="adj" fmla="val 10000"/>
            </a:avLst>
          </a:prstGeom>
          <a:blipFill rotWithShape="1">
            <a:blip r:embed="rId7"/>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4043632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nodeType="withEffect">
                                  <p:stCondLst>
                                    <p:cond delay="0"/>
                                  </p:stCondLst>
                                  <p:childTnLst>
                                    <p:set>
                                      <p:cBhvr>
                                        <p:cTn id="9" dur="1" fill="hold">
                                          <p:stCondLst>
                                            <p:cond delay="0"/>
                                          </p:stCondLst>
                                        </p:cTn>
                                        <p:tgtEl>
                                          <p:spTgt spid="1026"/>
                                        </p:tgtEl>
                                        <p:attrNameLst>
                                          <p:attrName>style.visibility</p:attrName>
                                        </p:attrNameLst>
                                      </p:cBhvr>
                                      <p:to>
                                        <p:strVal val="visible"/>
                                      </p:to>
                                    </p:set>
                                    <p:animEffect transition="in" filter="wipe(down)">
                                      <p:cBhvr>
                                        <p:cTn id="10" dur="500"/>
                                        <p:tgtEl>
                                          <p:spTgt spid="1026"/>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heel(1)">
                                      <p:cBhvr>
                                        <p:cTn id="15" dur="200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heel(1)">
                                      <p:cBhvr>
                                        <p:cTn id="23" dur="2000"/>
                                        <p:tgtEl>
                                          <p:spTgt spid="8"/>
                                        </p:tgtEl>
                                      </p:cBhvr>
                                    </p:animEffect>
                                  </p:childTnLst>
                                </p:cTn>
                              </p:par>
                              <p:par>
                                <p:cTn id="24" presetID="21" presetClass="entr" presetSubtype="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20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1" presetClass="entr" presetSubtype="1"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heel(1)">
                                      <p:cBhvr>
                                        <p:cTn id="31" dur="2000"/>
                                        <p:tgtEl>
                                          <p:spTgt spid="10"/>
                                        </p:tgtEl>
                                      </p:cBhvr>
                                    </p:animEffect>
                                  </p:childTnLst>
                                </p:cTn>
                              </p:par>
                              <p:par>
                                <p:cTn id="32" presetID="21" presetClass="entr" presetSubtype="1" fill="hold"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heel(1)">
                                      <p:cBhvr>
                                        <p:cTn id="34" dur="20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21"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heel(1)">
                                      <p:cBhvr>
                                        <p:cTn id="39" dur="2000"/>
                                        <p:tgtEl>
                                          <p:spTgt spid="12"/>
                                        </p:tgtEl>
                                      </p:cBhvr>
                                    </p:animEffect>
                                  </p:childTnLst>
                                </p:cTn>
                              </p:par>
                              <p:par>
                                <p:cTn id="40" presetID="21" presetClass="entr" presetSubtype="1"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wheel(1)">
                                      <p:cBhvr>
                                        <p:cTn id="4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8" grpId="0" animBg="1"/>
      <p:bldP spid="10" grpId="0" animBg="1"/>
      <p:bldP spid="1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265434" y="1816248"/>
            <a:ext cx="188193" cy="3483053"/>
          </a:xfrm>
          <a:prstGeom prst="rect">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5" name="Frame 4"/>
          <p:cNvSpPr/>
          <p:nvPr/>
        </p:nvSpPr>
        <p:spPr>
          <a:xfrm>
            <a:off x="734549" y="1816248"/>
            <a:ext cx="4894600" cy="3483053"/>
          </a:xfrm>
          <a:prstGeom prst="frame">
            <a:avLst>
              <a:gd name="adj1" fmla="val 5450"/>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6" name="Rectangle 5"/>
          <p:cNvSpPr/>
          <p:nvPr/>
        </p:nvSpPr>
        <p:spPr>
          <a:xfrm>
            <a:off x="546356" y="1398906"/>
            <a:ext cx="4706407" cy="3294663"/>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925905" y="4694740"/>
            <a:ext cx="4515051" cy="413441"/>
          </a:xfrm>
          <a:custGeom>
            <a:avLst/>
            <a:gdLst>
              <a:gd name="connsiteX0" fmla="*/ 0 w 4515051"/>
              <a:gd name="connsiteY0" fmla="*/ 0 h 413441"/>
              <a:gd name="connsiteX1" fmla="*/ 4515051 w 4515051"/>
              <a:gd name="connsiteY1" fmla="*/ 0 h 413441"/>
              <a:gd name="connsiteX2" fmla="*/ 4515051 w 4515051"/>
              <a:gd name="connsiteY2" fmla="*/ 413441 h 413441"/>
              <a:gd name="connsiteX3" fmla="*/ 0 w 4515051"/>
              <a:gd name="connsiteY3" fmla="*/ 413441 h 413441"/>
              <a:gd name="connsiteX4" fmla="*/ 0 w 4515051"/>
              <a:gd name="connsiteY4" fmla="*/ 0 h 413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5051" h="413441">
                <a:moveTo>
                  <a:pt x="0" y="0"/>
                </a:moveTo>
                <a:lnTo>
                  <a:pt x="4515051" y="0"/>
                </a:lnTo>
                <a:lnTo>
                  <a:pt x="4515051" y="413441"/>
                </a:lnTo>
                <a:lnTo>
                  <a:pt x="0" y="413441"/>
                </a:lnTo>
                <a:lnTo>
                  <a:pt x="0" y="0"/>
                </a:lnTo>
                <a:close/>
              </a:path>
            </a:pathLst>
          </a:custGeom>
          <a:solidFill>
            <a:srgbClr val="D77829"/>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kern="1200" dirty="0" smtClean="0"/>
              <a:t>حدد فكرة المشروع المناسبة لك</a:t>
            </a:r>
            <a:endParaRPr lang="ar-EG" sz="2400" kern="1200" dirty="0"/>
          </a:p>
        </p:txBody>
      </p:sp>
      <p:sp>
        <p:nvSpPr>
          <p:cNvPr id="8" name="Freeform 7"/>
          <p:cNvSpPr/>
          <p:nvPr/>
        </p:nvSpPr>
        <p:spPr>
          <a:xfrm>
            <a:off x="5828413" y="1816248"/>
            <a:ext cx="2237757" cy="3483053"/>
          </a:xfrm>
          <a:custGeom>
            <a:avLst/>
            <a:gdLst>
              <a:gd name="connsiteX0" fmla="*/ 0 w 2237757"/>
              <a:gd name="connsiteY0" fmla="*/ 0 h 3483053"/>
              <a:gd name="connsiteX1" fmla="*/ 2237757 w 2237757"/>
              <a:gd name="connsiteY1" fmla="*/ 0 h 3483053"/>
              <a:gd name="connsiteX2" fmla="*/ 2237757 w 2237757"/>
              <a:gd name="connsiteY2" fmla="*/ 3483053 h 3483053"/>
              <a:gd name="connsiteX3" fmla="*/ 0 w 2237757"/>
              <a:gd name="connsiteY3" fmla="*/ 3483053 h 3483053"/>
              <a:gd name="connsiteX4" fmla="*/ 0 w 2237757"/>
              <a:gd name="connsiteY4" fmla="*/ 0 h 3483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757" h="3483053">
                <a:moveTo>
                  <a:pt x="0" y="0"/>
                </a:moveTo>
                <a:lnTo>
                  <a:pt x="2237757" y="0"/>
                </a:lnTo>
                <a:lnTo>
                  <a:pt x="2237757" y="3483053"/>
                </a:lnTo>
                <a:lnTo>
                  <a:pt x="0" y="3483053"/>
                </a:lnTo>
                <a:lnTo>
                  <a:pt x="0" y="0"/>
                </a:lnTo>
                <a:close/>
              </a:path>
            </a:pathLst>
          </a:custGeom>
          <a:solidFill>
            <a:srgbClr val="FAF6A4"/>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ctr" defTabSz="1066800" rtl="1">
              <a:lnSpc>
                <a:spcPct val="90000"/>
              </a:lnSpc>
              <a:spcBef>
                <a:spcPct val="0"/>
              </a:spcBef>
              <a:spcAft>
                <a:spcPct val="35000"/>
              </a:spcAft>
            </a:pPr>
            <a:endParaRPr lang="ar-EG" sz="2400" kern="1200" dirty="0" smtClean="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تأكد من أن المشروع مناسبا لمواردك .</a:t>
            </a:r>
            <a:endParaRPr lang="ar-EG" sz="2400" kern="1200" dirty="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تأكد من فهمك لهذا المشروع .</a:t>
            </a:r>
            <a:endParaRPr lang="ar-EG" sz="2400" kern="1200" dirty="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حدد الهدف من المشروع .</a:t>
            </a:r>
            <a:endParaRPr lang="ar-EG" sz="2400" kern="1200" dirty="0"/>
          </a:p>
        </p:txBody>
      </p:sp>
    </p:spTree>
    <p:extLst>
      <p:ext uri="{BB962C8B-B14F-4D97-AF65-F5344CB8AC3E}">
        <p14:creationId xmlns:p14="http://schemas.microsoft.com/office/powerpoint/2010/main" val="3969070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1" end="1"/>
                                            </p:txEl>
                                          </p:spTgt>
                                        </p:tgtEl>
                                        <p:attrNameLst>
                                          <p:attrName>style.visibility</p:attrName>
                                        </p:attrNameLst>
                                      </p:cBhvr>
                                      <p:to>
                                        <p:strVal val="visible"/>
                                      </p:to>
                                    </p:set>
                                    <p:animEffect transition="in" filter="fade">
                                      <p:cBhvr>
                                        <p:cTn id="24" dur="1000"/>
                                        <p:tgtEl>
                                          <p:spTgt spid="8">
                                            <p:txEl>
                                              <p:pRg st="1" end="1"/>
                                            </p:txEl>
                                          </p:spTgt>
                                        </p:tgtEl>
                                      </p:cBhvr>
                                    </p:animEffect>
                                    <p:anim calcmode="lin" valueType="num">
                                      <p:cBhvr>
                                        <p:cTn id="2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2" end="2"/>
                                            </p:txEl>
                                          </p:spTgt>
                                        </p:tgtEl>
                                        <p:attrNameLst>
                                          <p:attrName>style.visibility</p:attrName>
                                        </p:attrNameLst>
                                      </p:cBhvr>
                                      <p:to>
                                        <p:strVal val="visible"/>
                                      </p:to>
                                    </p:set>
                                    <p:animEffect transition="in" filter="fade">
                                      <p:cBhvr>
                                        <p:cTn id="31" dur="1000"/>
                                        <p:tgtEl>
                                          <p:spTgt spid="8">
                                            <p:txEl>
                                              <p:pRg st="2" end="2"/>
                                            </p:txEl>
                                          </p:spTgt>
                                        </p:tgtEl>
                                      </p:cBhvr>
                                    </p:animEffect>
                                    <p:anim calcmode="lin" valueType="num">
                                      <p:cBhvr>
                                        <p:cTn id="3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8">
                                            <p:txEl>
                                              <p:pRg st="3" end="3"/>
                                            </p:txEl>
                                          </p:spTgt>
                                        </p:tgtEl>
                                        <p:attrNameLst>
                                          <p:attrName>style.visibility</p:attrName>
                                        </p:attrNameLst>
                                      </p:cBhvr>
                                      <p:to>
                                        <p:strVal val="visible"/>
                                      </p:to>
                                    </p:set>
                                    <p:animEffect transition="in" filter="fade">
                                      <p:cBhvr>
                                        <p:cTn id="38" dur="1000"/>
                                        <p:tgtEl>
                                          <p:spTgt spid="8">
                                            <p:txEl>
                                              <p:pRg st="3" end="3"/>
                                            </p:txEl>
                                          </p:spTgt>
                                        </p:tgtEl>
                                      </p:cBhvr>
                                    </p:animEffect>
                                    <p:anim calcmode="lin" valueType="num">
                                      <p:cBhvr>
                                        <p:cTn id="3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39552" y="116632"/>
            <a:ext cx="8213576" cy="1328440"/>
            <a:chOff x="899592" y="748556"/>
            <a:chExt cx="8213576" cy="1328440"/>
          </a:xfrm>
        </p:grpSpPr>
        <p:sp>
          <p:nvSpPr>
            <p:cNvPr id="5" name="Pentagon 4"/>
            <p:cNvSpPr/>
            <p:nvPr/>
          </p:nvSpPr>
          <p:spPr bwMode="auto">
            <a:xfrm>
              <a:off x="1835695" y="1052736"/>
              <a:ext cx="7277473" cy="720080"/>
            </a:xfrm>
            <a:prstGeom prst="homePlate">
              <a:avLst/>
            </a:prstGeom>
            <a:solidFill>
              <a:srgbClr val="FAF6A4"/>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lnSpc>
                  <a:spcPct val="107000"/>
                </a:lnSpc>
                <a:spcAft>
                  <a:spcPts val="800"/>
                </a:spcAft>
              </a:pPr>
              <a:r>
                <a:rPr lang="ar-SA" sz="2400" b="1" dirty="0">
                  <a:solidFill>
                    <a:srgbClr val="C00000"/>
                  </a:solidFill>
                  <a:latin typeface="Calibri" panose="020F0502020204030204" pitchFamily="34" charset="0"/>
                  <a:ea typeface="Calibri" panose="020F0502020204030204" pitchFamily="34" charset="0"/>
                  <a:cs typeface="Arial" panose="020B0604020202020204" pitchFamily="34" charset="0"/>
                </a:rPr>
                <a:t>ما الكلفة والإجراءات القانونية اللازمة من أجل إطلاق أنواع ملكيات المؤسسات الأربعة ؟</a:t>
              </a: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6" name="Picture 2" descr="http://www.vetogate.com/upload/photo/news/126/0/500x282o/396.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9592" y="748556"/>
              <a:ext cx="1080120" cy="132844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grpSp>
      <p:sp>
        <p:nvSpPr>
          <p:cNvPr id="8" name="Rounded Rectangle 7"/>
          <p:cNvSpPr/>
          <p:nvPr/>
        </p:nvSpPr>
        <p:spPr>
          <a:xfrm>
            <a:off x="6571170" y="1722099"/>
            <a:ext cx="1742397" cy="524933"/>
          </a:xfrm>
          <a:prstGeom prst="round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400" b="1" i="0" u="none" strike="noStrike" kern="0" cap="none" spc="0" normalizeH="0" baseline="0" noProof="0" dirty="0">
                <a:ln>
                  <a:noFill/>
                </a:ln>
                <a:solidFill>
                  <a:srgbClr val="FF0000"/>
                </a:solidFill>
                <a:effectLst/>
                <a:uLnTx/>
                <a:uFillTx/>
                <a:latin typeface="Calibri" panose="020F0502020204030204"/>
                <a:ea typeface="Calibri" panose="020F0502020204030204" pitchFamily="34" charset="0"/>
                <a:cs typeface="Arial" panose="020B0604020202020204" pitchFamily="34" charset="0"/>
              </a:rPr>
              <a:t>الملكية الفردية</a:t>
            </a:r>
            <a:endParaRPr kumimoji="0" lang="en-US" sz="2400" b="0" i="0" u="none" strike="noStrike" kern="0" cap="none" spc="0" normalizeH="0" baseline="0" noProof="0" dirty="0">
              <a:ln>
                <a:noFill/>
              </a:ln>
              <a:solidFill>
                <a:sysClr val="windowText" lastClr="000000"/>
              </a:solidFill>
              <a:effectLst/>
              <a:uLnTx/>
              <a:uFillTx/>
              <a:latin typeface="Calibri" panose="020F0502020204030204"/>
              <a:ea typeface="Calibri" panose="020F0502020204030204" pitchFamily="34" charset="0"/>
              <a:cs typeface="Arial" panose="020B0604020202020204" pitchFamily="34" charset="0"/>
            </a:endParaRPr>
          </a:p>
        </p:txBody>
      </p:sp>
      <p:sp>
        <p:nvSpPr>
          <p:cNvPr id="9" name="Teardrop 8"/>
          <p:cNvSpPr/>
          <p:nvPr/>
        </p:nvSpPr>
        <p:spPr>
          <a:xfrm>
            <a:off x="8206336" y="1722099"/>
            <a:ext cx="543750" cy="618066"/>
          </a:xfrm>
          <a:prstGeom prst="teardrop">
            <a:avLst/>
          </a:prstGeom>
          <a:solidFill>
            <a:sysClr val="window" lastClr="FFFFFF"/>
          </a:solidFill>
          <a:ln w="12700" cap="flat" cmpd="sng" algn="ctr">
            <a:solidFill>
              <a:srgbClr val="FFC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3600" b="0" i="0" u="none" strike="noStrike" kern="0" cap="none" spc="0" normalizeH="0" baseline="0" noProof="0" dirty="0">
                <a:ln>
                  <a:noFill/>
                </a:ln>
                <a:solidFill>
                  <a:srgbClr val="FF0000"/>
                </a:solidFill>
                <a:effectLst/>
                <a:uLnTx/>
                <a:uFillTx/>
                <a:latin typeface="Calibri" panose="020F0502020204030204"/>
                <a:ea typeface="Calibri" panose="020F0502020204030204" pitchFamily="34" charset="0"/>
                <a:cs typeface="Arial" panose="020B0604020202020204" pitchFamily="34" charset="0"/>
              </a:rPr>
              <a:t>1</a:t>
            </a:r>
            <a:endParaRPr kumimoji="0" lang="en-US" b="0" i="0" u="none" strike="noStrike" kern="0" cap="none" spc="0" normalizeH="0" baseline="0" noProof="0" dirty="0">
              <a:ln>
                <a:noFill/>
              </a:ln>
              <a:solidFill>
                <a:sysClr val="windowText" lastClr="000000"/>
              </a:solidFill>
              <a:effectLst/>
              <a:uLnTx/>
              <a:uFillTx/>
              <a:latin typeface="Calibri" panose="020F0502020204030204"/>
              <a:ea typeface="Calibri" panose="020F0502020204030204" pitchFamily="34" charset="0"/>
              <a:cs typeface="Arial" panose="020B0604020202020204" pitchFamily="34" charset="0"/>
            </a:endParaRPr>
          </a:p>
        </p:txBody>
      </p:sp>
      <p:pic>
        <p:nvPicPr>
          <p:cNvPr id="10" name="irc_mi" descr="http://images.alarabiya.net/9f/fd/436x328_47549_197553.jp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76024" y="1400365"/>
            <a:ext cx="917252" cy="11684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3" name="Freeform 2"/>
          <p:cNvSpPr/>
          <p:nvPr/>
        </p:nvSpPr>
        <p:spPr>
          <a:xfrm>
            <a:off x="1346368" y="2704652"/>
            <a:ext cx="6095999" cy="1016000"/>
          </a:xfrm>
          <a:custGeom>
            <a:avLst/>
            <a:gdLst>
              <a:gd name="connsiteX0" fmla="*/ 0 w 6095999"/>
              <a:gd name="connsiteY0" fmla="*/ 101600 h 1016000"/>
              <a:gd name="connsiteX1" fmla="*/ 101600 w 6095999"/>
              <a:gd name="connsiteY1" fmla="*/ 0 h 1016000"/>
              <a:gd name="connsiteX2" fmla="*/ 5994399 w 6095999"/>
              <a:gd name="connsiteY2" fmla="*/ 0 h 1016000"/>
              <a:gd name="connsiteX3" fmla="*/ 6095999 w 6095999"/>
              <a:gd name="connsiteY3" fmla="*/ 101600 h 1016000"/>
              <a:gd name="connsiteX4" fmla="*/ 6095999 w 6095999"/>
              <a:gd name="connsiteY4" fmla="*/ 914400 h 1016000"/>
              <a:gd name="connsiteX5" fmla="*/ 5994399 w 6095999"/>
              <a:gd name="connsiteY5" fmla="*/ 1016000 h 1016000"/>
              <a:gd name="connsiteX6" fmla="*/ 101600 w 6095999"/>
              <a:gd name="connsiteY6" fmla="*/ 1016000 h 1016000"/>
              <a:gd name="connsiteX7" fmla="*/ 0 w 6095999"/>
              <a:gd name="connsiteY7" fmla="*/ 914400 h 1016000"/>
              <a:gd name="connsiteX8" fmla="*/ 0 w 6095999"/>
              <a:gd name="connsiteY8" fmla="*/ 1016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5999" h="1016000">
                <a:moveTo>
                  <a:pt x="0" y="101600"/>
                </a:moveTo>
                <a:cubicBezTo>
                  <a:pt x="0" y="45488"/>
                  <a:pt x="45488" y="0"/>
                  <a:pt x="101600" y="0"/>
                </a:cubicBezTo>
                <a:lnTo>
                  <a:pt x="5994399" y="0"/>
                </a:lnTo>
                <a:cubicBezTo>
                  <a:pt x="6050511" y="0"/>
                  <a:pt x="6095999" y="45488"/>
                  <a:pt x="6095999" y="101600"/>
                </a:cubicBezTo>
                <a:lnTo>
                  <a:pt x="6095999" y="914400"/>
                </a:lnTo>
                <a:cubicBezTo>
                  <a:pt x="6095999" y="970512"/>
                  <a:pt x="6050511" y="1016000"/>
                  <a:pt x="5994399" y="1016000"/>
                </a:cubicBezTo>
                <a:lnTo>
                  <a:pt x="101600" y="1016000"/>
                </a:lnTo>
                <a:cubicBezTo>
                  <a:pt x="45488" y="1016000"/>
                  <a:pt x="0" y="970512"/>
                  <a:pt x="0" y="914400"/>
                </a:cubicBezTo>
                <a:lnTo>
                  <a:pt x="0" y="101600"/>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5478" tIns="60238" rIns="75478" bIns="60238"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تتمثل المستلزمات الوحيدة بما يأتى </a:t>
            </a:r>
            <a:endParaRPr lang="ar-EG" sz="2400" b="1" kern="1200" dirty="0">
              <a:solidFill>
                <a:schemeClr val="bg1"/>
              </a:solidFill>
            </a:endParaRPr>
          </a:p>
        </p:txBody>
      </p:sp>
      <p:sp>
        <p:nvSpPr>
          <p:cNvPr id="11" name="Rounded Rectangle 10"/>
          <p:cNvSpPr/>
          <p:nvPr/>
        </p:nvSpPr>
        <p:spPr>
          <a:xfrm>
            <a:off x="1346368" y="3903532"/>
            <a:ext cx="1016000" cy="1016000"/>
          </a:xfrm>
          <a:prstGeom prst="roundRect">
            <a:avLst>
              <a:gd name="adj" fmla="val 16670"/>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3" name="Freeform 12"/>
          <p:cNvSpPr/>
          <p:nvPr/>
        </p:nvSpPr>
        <p:spPr>
          <a:xfrm>
            <a:off x="2423328" y="3903532"/>
            <a:ext cx="5019040" cy="1016000"/>
          </a:xfrm>
          <a:custGeom>
            <a:avLst/>
            <a:gdLst>
              <a:gd name="connsiteX0" fmla="*/ 0 w 5019040"/>
              <a:gd name="connsiteY0" fmla="*/ 169367 h 1016000"/>
              <a:gd name="connsiteX1" fmla="*/ 169367 w 5019040"/>
              <a:gd name="connsiteY1" fmla="*/ 0 h 1016000"/>
              <a:gd name="connsiteX2" fmla="*/ 4849673 w 5019040"/>
              <a:gd name="connsiteY2" fmla="*/ 0 h 1016000"/>
              <a:gd name="connsiteX3" fmla="*/ 5019040 w 5019040"/>
              <a:gd name="connsiteY3" fmla="*/ 169367 h 1016000"/>
              <a:gd name="connsiteX4" fmla="*/ 5019040 w 5019040"/>
              <a:gd name="connsiteY4" fmla="*/ 846633 h 1016000"/>
              <a:gd name="connsiteX5" fmla="*/ 4849673 w 5019040"/>
              <a:gd name="connsiteY5" fmla="*/ 1016000 h 1016000"/>
              <a:gd name="connsiteX6" fmla="*/ 169367 w 5019040"/>
              <a:gd name="connsiteY6" fmla="*/ 1016000 h 1016000"/>
              <a:gd name="connsiteX7" fmla="*/ 0 w 5019040"/>
              <a:gd name="connsiteY7" fmla="*/ 846633 h 1016000"/>
              <a:gd name="connsiteX8" fmla="*/ 0 w 5019040"/>
              <a:gd name="connsiteY8" fmla="*/ 169367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9040" h="1016000">
                <a:moveTo>
                  <a:pt x="0" y="169367"/>
                </a:moveTo>
                <a:cubicBezTo>
                  <a:pt x="0" y="75828"/>
                  <a:pt x="75828" y="0"/>
                  <a:pt x="169367" y="0"/>
                </a:cubicBezTo>
                <a:lnTo>
                  <a:pt x="4849673" y="0"/>
                </a:lnTo>
                <a:cubicBezTo>
                  <a:pt x="4943212" y="0"/>
                  <a:pt x="5019040" y="75828"/>
                  <a:pt x="5019040" y="169367"/>
                </a:cubicBezTo>
                <a:lnTo>
                  <a:pt x="5019040" y="846633"/>
                </a:lnTo>
                <a:cubicBezTo>
                  <a:pt x="5019040" y="940172"/>
                  <a:pt x="4943212" y="1016000"/>
                  <a:pt x="4849673" y="1016000"/>
                </a:cubicBezTo>
                <a:lnTo>
                  <a:pt x="169367" y="1016000"/>
                </a:lnTo>
                <a:cubicBezTo>
                  <a:pt x="75828" y="1016000"/>
                  <a:pt x="0" y="940172"/>
                  <a:pt x="0" y="846633"/>
                </a:cubicBezTo>
                <a:lnTo>
                  <a:pt x="0" y="169367"/>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0294" tIns="220294" rIns="220294" bIns="220294"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هل من الضرورى الحصول على رخصة من أجل هذه المؤسسة بالتحديد ؟</a:t>
            </a:r>
            <a:endParaRPr lang="ar-EG" sz="2400" kern="1200" dirty="0">
              <a:solidFill>
                <a:srgbClr val="002060"/>
              </a:solidFill>
            </a:endParaRPr>
          </a:p>
        </p:txBody>
      </p:sp>
      <p:sp>
        <p:nvSpPr>
          <p:cNvPr id="14" name="Rounded Rectangle 13"/>
          <p:cNvSpPr/>
          <p:nvPr/>
        </p:nvSpPr>
        <p:spPr>
          <a:xfrm>
            <a:off x="1346368" y="5041452"/>
            <a:ext cx="1016000" cy="1016000"/>
          </a:xfrm>
          <a:prstGeom prst="roundRect">
            <a:avLst>
              <a:gd name="adj" fmla="val 16670"/>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5" name="Freeform 14"/>
          <p:cNvSpPr/>
          <p:nvPr/>
        </p:nvSpPr>
        <p:spPr>
          <a:xfrm>
            <a:off x="2423328" y="5041452"/>
            <a:ext cx="5019040" cy="1016000"/>
          </a:xfrm>
          <a:custGeom>
            <a:avLst/>
            <a:gdLst>
              <a:gd name="connsiteX0" fmla="*/ 0 w 5019040"/>
              <a:gd name="connsiteY0" fmla="*/ 169367 h 1016000"/>
              <a:gd name="connsiteX1" fmla="*/ 169367 w 5019040"/>
              <a:gd name="connsiteY1" fmla="*/ 0 h 1016000"/>
              <a:gd name="connsiteX2" fmla="*/ 4849673 w 5019040"/>
              <a:gd name="connsiteY2" fmla="*/ 0 h 1016000"/>
              <a:gd name="connsiteX3" fmla="*/ 5019040 w 5019040"/>
              <a:gd name="connsiteY3" fmla="*/ 169367 h 1016000"/>
              <a:gd name="connsiteX4" fmla="*/ 5019040 w 5019040"/>
              <a:gd name="connsiteY4" fmla="*/ 846633 h 1016000"/>
              <a:gd name="connsiteX5" fmla="*/ 4849673 w 5019040"/>
              <a:gd name="connsiteY5" fmla="*/ 1016000 h 1016000"/>
              <a:gd name="connsiteX6" fmla="*/ 169367 w 5019040"/>
              <a:gd name="connsiteY6" fmla="*/ 1016000 h 1016000"/>
              <a:gd name="connsiteX7" fmla="*/ 0 w 5019040"/>
              <a:gd name="connsiteY7" fmla="*/ 846633 h 1016000"/>
              <a:gd name="connsiteX8" fmla="*/ 0 w 5019040"/>
              <a:gd name="connsiteY8" fmla="*/ 169367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9040" h="1016000">
                <a:moveTo>
                  <a:pt x="0" y="169367"/>
                </a:moveTo>
                <a:cubicBezTo>
                  <a:pt x="0" y="75828"/>
                  <a:pt x="75828" y="0"/>
                  <a:pt x="169367" y="0"/>
                </a:cubicBezTo>
                <a:lnTo>
                  <a:pt x="4849673" y="0"/>
                </a:lnTo>
                <a:cubicBezTo>
                  <a:pt x="4943212" y="0"/>
                  <a:pt x="5019040" y="75828"/>
                  <a:pt x="5019040" y="169367"/>
                </a:cubicBezTo>
                <a:lnTo>
                  <a:pt x="5019040" y="846633"/>
                </a:lnTo>
                <a:cubicBezTo>
                  <a:pt x="5019040" y="940172"/>
                  <a:pt x="4943212" y="1016000"/>
                  <a:pt x="4849673" y="1016000"/>
                </a:cubicBezTo>
                <a:lnTo>
                  <a:pt x="169367" y="1016000"/>
                </a:lnTo>
                <a:cubicBezTo>
                  <a:pt x="75828" y="1016000"/>
                  <a:pt x="0" y="940172"/>
                  <a:pt x="0" y="846633"/>
                </a:cubicBezTo>
                <a:lnTo>
                  <a:pt x="0" y="169367"/>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0294" tIns="220294" rIns="220294" bIns="220294"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هل ينبغى تسديد رسوم أو ضرائب معينة ؟</a:t>
            </a:r>
            <a:endParaRPr lang="ar-EG" sz="2400" kern="1200" dirty="0">
              <a:solidFill>
                <a:srgbClr val="002060"/>
              </a:solidFill>
            </a:endParaRPr>
          </a:p>
        </p:txBody>
      </p:sp>
    </p:spTree>
    <p:extLst>
      <p:ext uri="{BB962C8B-B14F-4D97-AF65-F5344CB8AC3E}">
        <p14:creationId xmlns:p14="http://schemas.microsoft.com/office/powerpoint/2010/main" val="818913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circle(in)">
                                      <p:cBhvr>
                                        <p:cTn id="24" dur="20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21" presetClass="entr" presetSubtype="1"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heel(1)">
                                      <p:cBhvr>
                                        <p:cTn id="29" dur="2000"/>
                                        <p:tgtEl>
                                          <p:spTgt spid="11"/>
                                        </p:tgtEl>
                                      </p:cBhvr>
                                    </p:animEffect>
                                  </p:childTnLst>
                                </p:cTn>
                              </p:par>
                              <p:par>
                                <p:cTn id="30" presetID="21" presetClass="entr" presetSubtype="1"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heel(1)">
                                      <p:cBhvr>
                                        <p:cTn id="32" dur="20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1" fill="hold"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wheel(1)">
                                      <p:cBhvr>
                                        <p:cTn id="37" dur="2000"/>
                                        <p:tgtEl>
                                          <p:spTgt spid="14"/>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heel(1)">
                                      <p:cBhvr>
                                        <p:cTn id="40"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3" grpId="0" animBg="1"/>
      <p:bldP spid="13" grpId="0" animBg="1"/>
      <p:bldP spid="15" grpId="0" animBg="1"/>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453160" y="910172"/>
            <a:ext cx="5053431" cy="404274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2907968" y="4548642"/>
            <a:ext cx="4497554" cy="1414960"/>
          </a:xfrm>
          <a:custGeom>
            <a:avLst/>
            <a:gdLst>
              <a:gd name="connsiteX0" fmla="*/ 0 w 4497554"/>
              <a:gd name="connsiteY0" fmla="*/ 0 h 1414960"/>
              <a:gd name="connsiteX1" fmla="*/ 2623573 w 4497554"/>
              <a:gd name="connsiteY1" fmla="*/ 0 h 1414960"/>
              <a:gd name="connsiteX2" fmla="*/ 3159532 w 4497554"/>
              <a:gd name="connsiteY2" fmla="*/ -151401 h 1414960"/>
              <a:gd name="connsiteX3" fmla="*/ 3747962 w 4497554"/>
              <a:gd name="connsiteY3" fmla="*/ 0 h 1414960"/>
              <a:gd name="connsiteX4" fmla="*/ 4497554 w 4497554"/>
              <a:gd name="connsiteY4" fmla="*/ 0 h 1414960"/>
              <a:gd name="connsiteX5" fmla="*/ 4497554 w 4497554"/>
              <a:gd name="connsiteY5" fmla="*/ 235827 h 1414960"/>
              <a:gd name="connsiteX6" fmla="*/ 4497554 w 4497554"/>
              <a:gd name="connsiteY6" fmla="*/ 235827 h 1414960"/>
              <a:gd name="connsiteX7" fmla="*/ 4497554 w 4497554"/>
              <a:gd name="connsiteY7" fmla="*/ 589567 h 1414960"/>
              <a:gd name="connsiteX8" fmla="*/ 4497554 w 4497554"/>
              <a:gd name="connsiteY8" fmla="*/ 1414960 h 1414960"/>
              <a:gd name="connsiteX9" fmla="*/ 3747962 w 4497554"/>
              <a:gd name="connsiteY9" fmla="*/ 1414960 h 1414960"/>
              <a:gd name="connsiteX10" fmla="*/ 2623573 w 4497554"/>
              <a:gd name="connsiteY10" fmla="*/ 1414960 h 1414960"/>
              <a:gd name="connsiteX11" fmla="*/ 2623573 w 4497554"/>
              <a:gd name="connsiteY11" fmla="*/ 1414960 h 1414960"/>
              <a:gd name="connsiteX12" fmla="*/ 0 w 4497554"/>
              <a:gd name="connsiteY12" fmla="*/ 1414960 h 1414960"/>
              <a:gd name="connsiteX13" fmla="*/ 0 w 4497554"/>
              <a:gd name="connsiteY13" fmla="*/ 589567 h 1414960"/>
              <a:gd name="connsiteX14" fmla="*/ 0 w 4497554"/>
              <a:gd name="connsiteY14" fmla="*/ 235827 h 1414960"/>
              <a:gd name="connsiteX15" fmla="*/ 0 w 4497554"/>
              <a:gd name="connsiteY15" fmla="*/ 235827 h 1414960"/>
              <a:gd name="connsiteX16" fmla="*/ 0 w 4497554"/>
              <a:gd name="connsiteY16" fmla="*/ 0 h 141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97554" h="1414960">
                <a:moveTo>
                  <a:pt x="0" y="0"/>
                </a:moveTo>
                <a:lnTo>
                  <a:pt x="2623573" y="0"/>
                </a:lnTo>
                <a:lnTo>
                  <a:pt x="3159532" y="-151401"/>
                </a:lnTo>
                <a:lnTo>
                  <a:pt x="3747962" y="0"/>
                </a:lnTo>
                <a:lnTo>
                  <a:pt x="4497554" y="0"/>
                </a:lnTo>
                <a:lnTo>
                  <a:pt x="4497554" y="235827"/>
                </a:lnTo>
                <a:lnTo>
                  <a:pt x="4497554" y="235827"/>
                </a:lnTo>
                <a:lnTo>
                  <a:pt x="4497554" y="589567"/>
                </a:lnTo>
                <a:lnTo>
                  <a:pt x="4497554" y="1414960"/>
                </a:lnTo>
                <a:lnTo>
                  <a:pt x="3747962" y="1414960"/>
                </a:lnTo>
                <a:lnTo>
                  <a:pt x="2623573" y="1414960"/>
                </a:lnTo>
                <a:lnTo>
                  <a:pt x="2623573" y="1414960"/>
                </a:lnTo>
                <a:lnTo>
                  <a:pt x="0" y="1414960"/>
                </a:lnTo>
                <a:lnTo>
                  <a:pt x="0" y="589567"/>
                </a:lnTo>
                <a:lnTo>
                  <a:pt x="0" y="235827"/>
                </a:lnTo>
                <a:lnTo>
                  <a:pt x="0" y="235827"/>
                </a:lnTo>
                <a:lnTo>
                  <a:pt x="0" y="0"/>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t>تعد الملكية الفردية بسبب قيودها المحدودة أسهل أنواع المؤسسات التى يمكن إطلاقها كما ان كفلتها قليلة جدا. </a:t>
            </a:r>
            <a:endParaRPr lang="ar-EG" sz="2400" kern="1200" dirty="0"/>
          </a:p>
        </p:txBody>
      </p:sp>
    </p:spTree>
    <p:extLst>
      <p:ext uri="{BB962C8B-B14F-4D97-AF65-F5344CB8AC3E}">
        <p14:creationId xmlns:p14="http://schemas.microsoft.com/office/powerpoint/2010/main" val="3336472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48064" y="332656"/>
            <a:ext cx="3670711" cy="1664320"/>
            <a:chOff x="0" y="0"/>
            <a:chExt cx="2589107" cy="1168400"/>
          </a:xfrm>
        </p:grpSpPr>
        <p:grpSp>
          <p:nvGrpSpPr>
            <p:cNvPr id="5" name="Group 4"/>
            <p:cNvGrpSpPr/>
            <p:nvPr/>
          </p:nvGrpSpPr>
          <p:grpSpPr>
            <a:xfrm>
              <a:off x="618067" y="372534"/>
              <a:ext cx="1971040" cy="617856"/>
              <a:chOff x="770467" y="389467"/>
              <a:chExt cx="1971674" cy="618066"/>
            </a:xfrm>
          </p:grpSpPr>
          <p:sp>
            <p:nvSpPr>
              <p:cNvPr id="7" name="Rounded Rectangle 6"/>
              <p:cNvSpPr/>
              <p:nvPr/>
            </p:nvSpPr>
            <p:spPr>
              <a:xfrm>
                <a:off x="770467" y="482600"/>
                <a:ext cx="1929977" cy="431800"/>
              </a:xfrm>
              <a:prstGeom prst="roundRect">
                <a:avLst/>
              </a:prstGeom>
              <a:solidFill>
                <a:srgbClr val="C7F9A5"/>
              </a:solidFill>
              <a:ln w="6350" cap="flat" cmpd="sng" algn="ctr">
                <a:solidFill>
                  <a:srgbClr val="FFC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b="1">
                    <a:solidFill>
                      <a:srgbClr val="FF0000"/>
                    </a:solidFill>
                    <a:effectLst/>
                    <a:latin typeface="Calibri" panose="020F0502020204030204" pitchFamily="34" charset="0"/>
                    <a:ea typeface="Calibri" panose="020F0502020204030204" pitchFamily="34" charset="0"/>
                    <a:cs typeface="Arial" panose="020B0604020202020204" pitchFamily="34" charset="0"/>
                  </a:rPr>
                  <a:t>شركة التضامن</a:t>
                </a:r>
                <a:endParaRPr lang="en-US" sz="2400">
                  <a:effectLst/>
                  <a:latin typeface="Calibri" panose="020F0502020204030204" pitchFamily="34" charset="0"/>
                  <a:ea typeface="Calibri" panose="020F0502020204030204" pitchFamily="34" charset="0"/>
                  <a:cs typeface="Arial" panose="020B0604020202020204" pitchFamily="34" charset="0"/>
                </a:endParaRPr>
              </a:p>
            </p:txBody>
          </p:sp>
          <p:sp>
            <p:nvSpPr>
              <p:cNvPr id="8" name="Teardrop 7"/>
              <p:cNvSpPr/>
              <p:nvPr/>
            </p:nvSpPr>
            <p:spPr>
              <a:xfrm>
                <a:off x="2379133" y="389467"/>
                <a:ext cx="363008" cy="618066"/>
              </a:xfrm>
              <a:prstGeom prst="teardrop">
                <a:avLst/>
              </a:prstGeom>
              <a:solidFill>
                <a:schemeClr val="bg1"/>
              </a:solidFill>
              <a:ln w="19050" cap="flat" cmpd="sng" algn="ctr">
                <a:solidFill>
                  <a:srgbClr val="00B05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dirty="0">
                    <a:solidFill>
                      <a:srgbClr val="FF0000"/>
                    </a:solidFill>
                    <a:effectLst/>
                    <a:latin typeface="Calibri" panose="020F0502020204030204" pitchFamily="34" charset="0"/>
                    <a:ea typeface="Calibri" panose="020F0502020204030204" pitchFamily="34" charset="0"/>
                    <a:cs typeface="Arial" panose="020B0604020202020204" pitchFamily="34" charset="0"/>
                  </a:rPr>
                  <a:t>2</a:t>
                </a: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grpSp>
        <p:pic>
          <p:nvPicPr>
            <p:cNvPr id="6" name="irc_mi" descr="http://www.blog.saeeed.com/wp-content/uploads/2012/01/General-Partnership.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73455" cy="11684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grpSp>
      <p:sp>
        <p:nvSpPr>
          <p:cNvPr id="9" name="Freeform 8"/>
          <p:cNvSpPr/>
          <p:nvPr/>
        </p:nvSpPr>
        <p:spPr>
          <a:xfrm>
            <a:off x="1254890" y="3092895"/>
            <a:ext cx="7049394" cy="2202935"/>
          </a:xfrm>
          <a:custGeom>
            <a:avLst/>
            <a:gdLst>
              <a:gd name="connsiteX0" fmla="*/ 0 w 7049394"/>
              <a:gd name="connsiteY0" fmla="*/ 0 h 2202935"/>
              <a:gd name="connsiteX1" fmla="*/ 7049394 w 7049394"/>
              <a:gd name="connsiteY1" fmla="*/ 0 h 2202935"/>
              <a:gd name="connsiteX2" fmla="*/ 7049394 w 7049394"/>
              <a:gd name="connsiteY2" fmla="*/ 2202935 h 2202935"/>
              <a:gd name="connsiteX3" fmla="*/ 0 w 7049394"/>
              <a:gd name="connsiteY3" fmla="*/ 2202935 h 2202935"/>
              <a:gd name="connsiteX4" fmla="*/ 0 w 7049394"/>
              <a:gd name="connsiteY4" fmla="*/ 0 h 2202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9394" h="2202935">
                <a:moveTo>
                  <a:pt x="0" y="0"/>
                </a:moveTo>
                <a:lnTo>
                  <a:pt x="7049394" y="0"/>
                </a:lnTo>
                <a:lnTo>
                  <a:pt x="7049394" y="2202935"/>
                </a:lnTo>
                <a:lnTo>
                  <a:pt x="0" y="2202935"/>
                </a:lnTo>
                <a:lnTo>
                  <a:pt x="0" y="0"/>
                </a:lnTo>
                <a:close/>
              </a:path>
            </a:pathLst>
          </a:custGeom>
          <a:solidFill>
            <a:srgbClr val="FFFF00">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492122"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عادة تكون كلفة تنظيم شركة التضامن متدينة فإلى جانب أى رخص قد تلزم يوصى بأن يكلف محام مختص بوضع اتفاقية شراكة التضامن بشكل خطى تعرف ببنود الشراكة. </a:t>
            </a:r>
            <a:endParaRPr lang="ar-EG" sz="2400" kern="1200" dirty="0">
              <a:solidFill>
                <a:srgbClr val="002060"/>
              </a:solidFill>
            </a:endParaRPr>
          </a:p>
        </p:txBody>
      </p:sp>
      <p:sp>
        <p:nvSpPr>
          <p:cNvPr id="10" name="Rectangle 9"/>
          <p:cNvSpPr/>
          <p:nvPr/>
        </p:nvSpPr>
        <p:spPr>
          <a:xfrm>
            <a:off x="961166" y="2774693"/>
            <a:ext cx="1542054" cy="2313082"/>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142083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1000" fill="hold"/>
                                        <p:tgtEl>
                                          <p:spTgt spid="10"/>
                                        </p:tgtEl>
                                        <p:attrNameLst>
                                          <p:attrName>ppt_w</p:attrName>
                                        </p:attrNameLst>
                                      </p:cBhvr>
                                      <p:tavLst>
                                        <p:tav tm="0">
                                          <p:val>
                                            <p:fltVal val="0"/>
                                          </p:val>
                                        </p:tav>
                                        <p:tav tm="100000">
                                          <p:val>
                                            <p:strVal val="#ppt_w"/>
                                          </p:val>
                                        </p:tav>
                                      </p:tavLst>
                                    </p:anim>
                                    <p:anim calcmode="lin" valueType="num">
                                      <p:cBhvr>
                                        <p:cTn id="14" dur="1000" fill="hold"/>
                                        <p:tgtEl>
                                          <p:spTgt spid="10"/>
                                        </p:tgtEl>
                                        <p:attrNameLst>
                                          <p:attrName>ppt_h</p:attrName>
                                        </p:attrNameLst>
                                      </p:cBhvr>
                                      <p:tavLst>
                                        <p:tav tm="0">
                                          <p:val>
                                            <p:fltVal val="0"/>
                                          </p:val>
                                        </p:tav>
                                        <p:tav tm="100000">
                                          <p:val>
                                            <p:strVal val="#ppt_h"/>
                                          </p:val>
                                        </p:tav>
                                      </p:tavLst>
                                    </p:anim>
                                    <p:anim calcmode="lin" valueType="num">
                                      <p:cBhvr>
                                        <p:cTn id="15" dur="1000" fill="hold"/>
                                        <p:tgtEl>
                                          <p:spTgt spid="10"/>
                                        </p:tgtEl>
                                        <p:attrNameLst>
                                          <p:attrName>style.rotation</p:attrName>
                                        </p:attrNameLst>
                                      </p:cBhvr>
                                      <p:tavLst>
                                        <p:tav tm="0">
                                          <p:val>
                                            <p:fltVal val="90"/>
                                          </p:val>
                                        </p:tav>
                                        <p:tav tm="100000">
                                          <p:val>
                                            <p:fltVal val="0"/>
                                          </p:val>
                                        </p:tav>
                                      </p:tavLst>
                                    </p:anim>
                                    <p:animEffect transition="in" filter="fade">
                                      <p:cBhvr>
                                        <p:cTn id="16"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ينبغى </a:t>
            </a:r>
            <a:r>
              <a:rPr lang="ar-EG" sz="3200" b="1" dirty="0">
                <a:solidFill>
                  <a:schemeClr val="bg1"/>
                </a:solidFill>
              </a:rPr>
              <a:t>أن تتضمن بنود الشراكة الأحكام الاتية على الأقل </a:t>
            </a:r>
          </a:p>
        </p:txBody>
      </p:sp>
      <p:sp>
        <p:nvSpPr>
          <p:cNvPr id="3" name="Freeform 2"/>
          <p:cNvSpPr/>
          <p:nvPr/>
        </p:nvSpPr>
        <p:spPr>
          <a:xfrm>
            <a:off x="6721428" y="3028051"/>
            <a:ext cx="1954025" cy="1954025"/>
          </a:xfrm>
          <a:custGeom>
            <a:avLst/>
            <a:gdLst>
              <a:gd name="connsiteX0" fmla="*/ 0 w 1954025"/>
              <a:gd name="connsiteY0" fmla="*/ 977013 h 1954025"/>
              <a:gd name="connsiteX1" fmla="*/ 977013 w 1954025"/>
              <a:gd name="connsiteY1" fmla="*/ 0 h 1954025"/>
              <a:gd name="connsiteX2" fmla="*/ 1954026 w 1954025"/>
              <a:gd name="connsiteY2" fmla="*/ 977013 h 1954025"/>
              <a:gd name="connsiteX3" fmla="*/ 977013 w 1954025"/>
              <a:gd name="connsiteY3" fmla="*/ 1954026 h 1954025"/>
              <a:gd name="connsiteX4" fmla="*/ 0 w 1954025"/>
              <a:gd name="connsiteY4" fmla="*/ 977013 h 1954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025" h="1954025">
                <a:moveTo>
                  <a:pt x="0" y="977013"/>
                </a:moveTo>
                <a:cubicBezTo>
                  <a:pt x="0" y="437424"/>
                  <a:pt x="437424" y="0"/>
                  <a:pt x="977013" y="0"/>
                </a:cubicBezTo>
                <a:cubicBezTo>
                  <a:pt x="1516602" y="0"/>
                  <a:pt x="1954026" y="437424"/>
                  <a:pt x="1954026" y="977013"/>
                </a:cubicBezTo>
                <a:cubicBezTo>
                  <a:pt x="1954026" y="1516602"/>
                  <a:pt x="1516602" y="1954026"/>
                  <a:pt x="977013" y="1954026"/>
                </a:cubicBezTo>
                <a:cubicBezTo>
                  <a:pt x="437424" y="1954026"/>
                  <a:pt x="0" y="1516602"/>
                  <a:pt x="0" y="977013"/>
                </a:cubicBezTo>
                <a:close/>
              </a:path>
            </a:pathLst>
          </a:custGeom>
          <a:solidFill>
            <a:srgbClr val="ED7D31">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tx1"/>
          </a:fontRef>
        </p:style>
        <p:txBody>
          <a:bodyPr spcFirstLastPara="0" vert="horz" wrap="square" lIns="393697" tIns="316640" rIns="393697" bIns="316640" numCol="1" spcCol="1270" anchor="ctr" anchorCtr="0">
            <a:noAutofit/>
          </a:bodyPr>
          <a:lstStyle/>
          <a:p>
            <a:pPr lvl="0" algn="ctr" defTabSz="1066800" rtl="1">
              <a:lnSpc>
                <a:spcPct val="90000"/>
              </a:lnSpc>
              <a:spcBef>
                <a:spcPct val="0"/>
              </a:spcBef>
              <a:spcAft>
                <a:spcPct val="35000"/>
              </a:spcAft>
            </a:pPr>
            <a:r>
              <a:rPr lang="ar-SA" sz="2400" b="1" kern="1200">
                <a:solidFill>
                  <a:sysClr val="window" lastClr="FFFFFF"/>
                </a:solidFill>
                <a:latin typeface="Calibri" panose="020F0502020204030204"/>
                <a:ea typeface="+mn-ea"/>
                <a:cs typeface="Arial" panose="020B0604020202020204" pitchFamily="34" charset="0"/>
              </a:rPr>
              <a:t>توزيع الخسائر </a:t>
            </a:r>
            <a:r>
              <a:rPr lang="en-US" sz="2400" b="1" kern="1200">
                <a:solidFill>
                  <a:sysClr val="window" lastClr="FFFFFF"/>
                </a:solidFill>
                <a:latin typeface="Calibri" panose="020F0502020204030204"/>
                <a:ea typeface="+mn-ea"/>
                <a:cs typeface="+mn-cs"/>
              </a:rPr>
              <a:t/>
            </a:r>
            <a:br>
              <a:rPr lang="en-US" sz="2400" b="1" kern="1200">
                <a:solidFill>
                  <a:sysClr val="window" lastClr="FFFFFF"/>
                </a:solidFill>
                <a:latin typeface="Calibri" panose="020F0502020204030204"/>
                <a:ea typeface="+mn-ea"/>
                <a:cs typeface="+mn-cs"/>
              </a:rPr>
            </a:br>
            <a:r>
              <a:rPr lang="ar-SA" sz="2400" b="1" kern="1200">
                <a:solidFill>
                  <a:sysClr val="window" lastClr="FFFFFF"/>
                </a:solidFill>
                <a:latin typeface="Calibri" panose="020F0502020204030204"/>
                <a:ea typeface="+mn-ea"/>
                <a:cs typeface="Arial" panose="020B0604020202020204" pitchFamily="34" charset="0"/>
              </a:rPr>
              <a:t>أوالشركاء.</a:t>
            </a:r>
          </a:p>
        </p:txBody>
      </p:sp>
      <p:sp>
        <p:nvSpPr>
          <p:cNvPr id="5" name="Freeform 4"/>
          <p:cNvSpPr/>
          <p:nvPr/>
        </p:nvSpPr>
        <p:spPr>
          <a:xfrm>
            <a:off x="5158207" y="3028051"/>
            <a:ext cx="1954025" cy="1954025"/>
          </a:xfrm>
          <a:custGeom>
            <a:avLst/>
            <a:gdLst>
              <a:gd name="connsiteX0" fmla="*/ 0 w 1954025"/>
              <a:gd name="connsiteY0" fmla="*/ 977013 h 1954025"/>
              <a:gd name="connsiteX1" fmla="*/ 977013 w 1954025"/>
              <a:gd name="connsiteY1" fmla="*/ 0 h 1954025"/>
              <a:gd name="connsiteX2" fmla="*/ 1954026 w 1954025"/>
              <a:gd name="connsiteY2" fmla="*/ 977013 h 1954025"/>
              <a:gd name="connsiteX3" fmla="*/ 977013 w 1954025"/>
              <a:gd name="connsiteY3" fmla="*/ 1954026 h 1954025"/>
              <a:gd name="connsiteX4" fmla="*/ 0 w 1954025"/>
              <a:gd name="connsiteY4" fmla="*/ 977013 h 1954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025" h="1954025">
                <a:moveTo>
                  <a:pt x="0" y="977013"/>
                </a:moveTo>
                <a:cubicBezTo>
                  <a:pt x="0" y="437424"/>
                  <a:pt x="437424" y="0"/>
                  <a:pt x="977013" y="0"/>
                </a:cubicBezTo>
                <a:cubicBezTo>
                  <a:pt x="1516602" y="0"/>
                  <a:pt x="1954026" y="437424"/>
                  <a:pt x="1954026" y="977013"/>
                </a:cubicBezTo>
                <a:cubicBezTo>
                  <a:pt x="1954026" y="1516602"/>
                  <a:pt x="1516602" y="1954026"/>
                  <a:pt x="977013" y="1954026"/>
                </a:cubicBezTo>
                <a:cubicBezTo>
                  <a:pt x="437424" y="1954026"/>
                  <a:pt x="0" y="1516602"/>
                  <a:pt x="0" y="977013"/>
                </a:cubicBez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tx1"/>
          </a:fontRef>
        </p:style>
        <p:txBody>
          <a:bodyPr spcFirstLastPara="0" vert="horz" wrap="square" lIns="393697" tIns="316640" rIns="393697" bIns="316640" numCol="1" spcCol="1270" anchor="ctr" anchorCtr="0">
            <a:noAutofit/>
          </a:bodyPr>
          <a:lstStyle/>
          <a:p>
            <a:pPr lvl="0" algn="ctr" defTabSz="1066800" rtl="1">
              <a:lnSpc>
                <a:spcPct val="90000"/>
              </a:lnSpc>
              <a:spcBef>
                <a:spcPct val="0"/>
              </a:spcBef>
              <a:spcAft>
                <a:spcPct val="35000"/>
              </a:spcAft>
            </a:pPr>
            <a:r>
              <a:rPr lang="ar-SA" sz="2400" b="1" kern="1200">
                <a:solidFill>
                  <a:sysClr val="window" lastClr="FFFFFF"/>
                </a:solidFill>
                <a:latin typeface="Calibri" panose="020F0502020204030204"/>
                <a:ea typeface="+mn-ea"/>
                <a:cs typeface="Arial" panose="020B0604020202020204" pitchFamily="34" charset="0"/>
              </a:rPr>
              <a:t>التعويض على كل من الشركاء .</a:t>
            </a:r>
          </a:p>
        </p:txBody>
      </p:sp>
      <p:sp>
        <p:nvSpPr>
          <p:cNvPr id="6" name="Freeform 5"/>
          <p:cNvSpPr/>
          <p:nvPr/>
        </p:nvSpPr>
        <p:spPr>
          <a:xfrm>
            <a:off x="3594987" y="3028051"/>
            <a:ext cx="1954025" cy="1954025"/>
          </a:xfrm>
          <a:custGeom>
            <a:avLst/>
            <a:gdLst>
              <a:gd name="connsiteX0" fmla="*/ 0 w 1954025"/>
              <a:gd name="connsiteY0" fmla="*/ 977013 h 1954025"/>
              <a:gd name="connsiteX1" fmla="*/ 977013 w 1954025"/>
              <a:gd name="connsiteY1" fmla="*/ 0 h 1954025"/>
              <a:gd name="connsiteX2" fmla="*/ 1954026 w 1954025"/>
              <a:gd name="connsiteY2" fmla="*/ 977013 h 1954025"/>
              <a:gd name="connsiteX3" fmla="*/ 977013 w 1954025"/>
              <a:gd name="connsiteY3" fmla="*/ 1954026 h 1954025"/>
              <a:gd name="connsiteX4" fmla="*/ 0 w 1954025"/>
              <a:gd name="connsiteY4" fmla="*/ 977013 h 1954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025" h="1954025">
                <a:moveTo>
                  <a:pt x="0" y="977013"/>
                </a:moveTo>
                <a:cubicBezTo>
                  <a:pt x="0" y="437424"/>
                  <a:pt x="437424" y="0"/>
                  <a:pt x="977013" y="0"/>
                </a:cubicBezTo>
                <a:cubicBezTo>
                  <a:pt x="1516602" y="0"/>
                  <a:pt x="1954026" y="437424"/>
                  <a:pt x="1954026" y="977013"/>
                </a:cubicBezTo>
                <a:cubicBezTo>
                  <a:pt x="1954026" y="1516602"/>
                  <a:pt x="1516602" y="1954026"/>
                  <a:pt x="977013" y="1954026"/>
                </a:cubicBezTo>
                <a:cubicBezTo>
                  <a:pt x="437424" y="1954026"/>
                  <a:pt x="0" y="1516602"/>
                  <a:pt x="0" y="977013"/>
                </a:cubicBezTo>
                <a:close/>
              </a:path>
            </a:pathLst>
          </a:custGeom>
          <a:solidFill>
            <a:srgbClr val="FFC000">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tx1"/>
          </a:fontRef>
        </p:style>
        <p:txBody>
          <a:bodyPr spcFirstLastPara="0" vert="horz" wrap="square" lIns="393697" tIns="316640" rIns="393697" bIns="316640" numCol="1" spcCol="1270" anchor="ctr" anchorCtr="0">
            <a:noAutofit/>
          </a:bodyPr>
          <a:lstStyle/>
          <a:p>
            <a:pPr lvl="0" algn="ctr" defTabSz="1066800" rtl="1">
              <a:lnSpc>
                <a:spcPct val="90000"/>
              </a:lnSpc>
              <a:spcBef>
                <a:spcPct val="0"/>
              </a:spcBef>
              <a:spcAft>
                <a:spcPct val="35000"/>
              </a:spcAft>
            </a:pPr>
            <a:r>
              <a:rPr lang="ar-SA" sz="2400" b="1" kern="1200">
                <a:solidFill>
                  <a:sysClr val="window" lastClr="FFFFFF"/>
                </a:solidFill>
                <a:latin typeface="Calibri" panose="020F0502020204030204"/>
                <a:ea typeface="+mn-ea"/>
                <a:cs typeface="Arial" panose="020B0604020202020204" pitchFamily="34" charset="0"/>
              </a:rPr>
              <a:t>توزيع الموجودات فى حال حلت الشركة .</a:t>
            </a:r>
          </a:p>
        </p:txBody>
      </p:sp>
      <p:sp>
        <p:nvSpPr>
          <p:cNvPr id="7" name="Freeform 6"/>
          <p:cNvSpPr/>
          <p:nvPr/>
        </p:nvSpPr>
        <p:spPr>
          <a:xfrm>
            <a:off x="2031766" y="3028051"/>
            <a:ext cx="1954025" cy="1954025"/>
          </a:xfrm>
          <a:custGeom>
            <a:avLst/>
            <a:gdLst>
              <a:gd name="connsiteX0" fmla="*/ 0 w 1954025"/>
              <a:gd name="connsiteY0" fmla="*/ 977013 h 1954025"/>
              <a:gd name="connsiteX1" fmla="*/ 977013 w 1954025"/>
              <a:gd name="connsiteY1" fmla="*/ 0 h 1954025"/>
              <a:gd name="connsiteX2" fmla="*/ 1954026 w 1954025"/>
              <a:gd name="connsiteY2" fmla="*/ 977013 h 1954025"/>
              <a:gd name="connsiteX3" fmla="*/ 977013 w 1954025"/>
              <a:gd name="connsiteY3" fmla="*/ 1954026 h 1954025"/>
              <a:gd name="connsiteX4" fmla="*/ 0 w 1954025"/>
              <a:gd name="connsiteY4" fmla="*/ 977013 h 1954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025" h="1954025">
                <a:moveTo>
                  <a:pt x="0" y="977013"/>
                </a:moveTo>
                <a:cubicBezTo>
                  <a:pt x="0" y="437424"/>
                  <a:pt x="437424" y="0"/>
                  <a:pt x="977013" y="0"/>
                </a:cubicBezTo>
                <a:cubicBezTo>
                  <a:pt x="1516602" y="0"/>
                  <a:pt x="1954026" y="437424"/>
                  <a:pt x="1954026" y="977013"/>
                </a:cubicBezTo>
                <a:cubicBezTo>
                  <a:pt x="1954026" y="1516602"/>
                  <a:pt x="1516602" y="1954026"/>
                  <a:pt x="977013" y="1954026"/>
                </a:cubicBezTo>
                <a:cubicBezTo>
                  <a:pt x="437424" y="1954026"/>
                  <a:pt x="0" y="1516602"/>
                  <a:pt x="0" y="977013"/>
                </a:cubicBezTo>
                <a:close/>
              </a:path>
            </a:pathLst>
          </a:custGeom>
          <a:solidFill>
            <a:srgbClr val="4472C4">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tx1"/>
          </a:fontRef>
        </p:style>
        <p:txBody>
          <a:bodyPr spcFirstLastPara="0" vert="horz" wrap="square" lIns="393697" tIns="316640" rIns="393697" bIns="316640" numCol="1" spcCol="1270" anchor="ctr" anchorCtr="0">
            <a:noAutofit/>
          </a:bodyPr>
          <a:lstStyle/>
          <a:p>
            <a:pPr lvl="0" algn="ctr" defTabSz="1066800" rtl="1">
              <a:lnSpc>
                <a:spcPct val="90000"/>
              </a:lnSpc>
              <a:spcBef>
                <a:spcPct val="0"/>
              </a:spcBef>
              <a:spcAft>
                <a:spcPct val="35000"/>
              </a:spcAft>
            </a:pPr>
            <a:r>
              <a:rPr lang="ar-SA" sz="2400" b="1" kern="1200" dirty="0">
                <a:solidFill>
                  <a:sysClr val="window" lastClr="FFFFFF"/>
                </a:solidFill>
                <a:latin typeface="Calibri" panose="020F0502020204030204"/>
                <a:ea typeface="+mn-ea"/>
                <a:cs typeface="Arial" panose="020B0604020202020204" pitchFamily="34" charset="0"/>
              </a:rPr>
              <a:t>فترة </a:t>
            </a:r>
            <a:r>
              <a:rPr lang="ar-SA" sz="2400" b="1" kern="1200" dirty="0" smtClean="0">
                <a:solidFill>
                  <a:sysClr val="window" lastClr="FFFFFF"/>
                </a:solidFill>
                <a:latin typeface="Calibri" panose="020F0502020204030204"/>
                <a:ea typeface="+mn-ea"/>
                <a:cs typeface="Arial" panose="020B0604020202020204" pitchFamily="34" charset="0"/>
              </a:rPr>
              <a:t>الشراكة.</a:t>
            </a:r>
            <a:endParaRPr lang="ar-SA" sz="2400" b="1" kern="1200" dirty="0">
              <a:solidFill>
                <a:sysClr val="window" lastClr="FFFFFF"/>
              </a:solidFill>
              <a:latin typeface="Calibri" panose="020F0502020204030204"/>
              <a:ea typeface="+mn-ea"/>
              <a:cs typeface="Arial" panose="020B0604020202020204" pitchFamily="34" charset="0"/>
            </a:endParaRPr>
          </a:p>
        </p:txBody>
      </p:sp>
      <p:sp>
        <p:nvSpPr>
          <p:cNvPr id="8" name="Freeform 7"/>
          <p:cNvSpPr/>
          <p:nvPr/>
        </p:nvSpPr>
        <p:spPr>
          <a:xfrm>
            <a:off x="468546" y="3028051"/>
            <a:ext cx="1954025" cy="1954025"/>
          </a:xfrm>
          <a:custGeom>
            <a:avLst/>
            <a:gdLst>
              <a:gd name="connsiteX0" fmla="*/ 0 w 1954025"/>
              <a:gd name="connsiteY0" fmla="*/ 977013 h 1954025"/>
              <a:gd name="connsiteX1" fmla="*/ 977013 w 1954025"/>
              <a:gd name="connsiteY1" fmla="*/ 0 h 1954025"/>
              <a:gd name="connsiteX2" fmla="*/ 1954026 w 1954025"/>
              <a:gd name="connsiteY2" fmla="*/ 977013 h 1954025"/>
              <a:gd name="connsiteX3" fmla="*/ 977013 w 1954025"/>
              <a:gd name="connsiteY3" fmla="*/ 1954026 h 1954025"/>
              <a:gd name="connsiteX4" fmla="*/ 0 w 1954025"/>
              <a:gd name="connsiteY4" fmla="*/ 977013 h 1954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025" h="1954025">
                <a:moveTo>
                  <a:pt x="0" y="977013"/>
                </a:moveTo>
                <a:cubicBezTo>
                  <a:pt x="0" y="437424"/>
                  <a:pt x="437424" y="0"/>
                  <a:pt x="977013" y="0"/>
                </a:cubicBezTo>
                <a:cubicBezTo>
                  <a:pt x="1516602" y="0"/>
                  <a:pt x="1954026" y="437424"/>
                  <a:pt x="1954026" y="977013"/>
                </a:cubicBezTo>
                <a:cubicBezTo>
                  <a:pt x="1954026" y="1516602"/>
                  <a:pt x="1516602" y="1954026"/>
                  <a:pt x="977013" y="1954026"/>
                </a:cubicBezTo>
                <a:cubicBezTo>
                  <a:pt x="437424" y="1954026"/>
                  <a:pt x="0" y="1516602"/>
                  <a:pt x="0" y="977013"/>
                </a:cubicBezTo>
                <a:close/>
              </a:path>
            </a:pathLst>
          </a:custGeom>
          <a:solidFill>
            <a:srgbClr val="70AD47">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tx1"/>
          </a:fontRef>
        </p:style>
        <p:txBody>
          <a:bodyPr spcFirstLastPara="0" vert="horz" wrap="square" lIns="393697" tIns="316640" rIns="393697" bIns="316640" numCol="1" spcCol="1270" anchor="ctr" anchorCtr="0">
            <a:noAutofit/>
          </a:bodyPr>
          <a:lstStyle/>
          <a:p>
            <a:pPr lvl="0" algn="ctr" defTabSz="1066800" rtl="1">
              <a:lnSpc>
                <a:spcPct val="90000"/>
              </a:lnSpc>
              <a:spcBef>
                <a:spcPct val="0"/>
              </a:spcBef>
              <a:spcAft>
                <a:spcPct val="35000"/>
              </a:spcAft>
            </a:pPr>
            <a:r>
              <a:rPr lang="ar-SA" sz="2400" b="1" kern="1200">
                <a:solidFill>
                  <a:sysClr val="window" lastClr="FFFFFF"/>
                </a:solidFill>
                <a:latin typeface="Calibri" panose="020F0502020204030204"/>
                <a:ea typeface="+mn-ea"/>
                <a:cs typeface="Arial" panose="020B0604020202020204" pitchFamily="34" charset="0"/>
              </a:rPr>
              <a:t>واجبات كل من الشركاء .</a:t>
            </a:r>
          </a:p>
        </p:txBody>
      </p:sp>
    </p:spTree>
    <p:extLst>
      <p:ext uri="{BB962C8B-B14F-4D97-AF65-F5344CB8AC3E}">
        <p14:creationId xmlns:p14="http://schemas.microsoft.com/office/powerpoint/2010/main" val="956641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1000"/>
                                        <p:tgtEl>
                                          <p:spTgt spid="7"/>
                                        </p:tgtEl>
                                      </p:cBhvr>
                                    </p:animEffect>
                                    <p:anim calcmode="lin" valueType="num">
                                      <p:cBhvr>
                                        <p:cTn id="29" dur="1000" fill="hold"/>
                                        <p:tgtEl>
                                          <p:spTgt spid="7"/>
                                        </p:tgtEl>
                                        <p:attrNameLst>
                                          <p:attrName>ppt_x</p:attrName>
                                        </p:attrNameLst>
                                      </p:cBhvr>
                                      <p:tavLst>
                                        <p:tav tm="0">
                                          <p:val>
                                            <p:strVal val="#ppt_x"/>
                                          </p:val>
                                        </p:tav>
                                        <p:tav tm="100000">
                                          <p:val>
                                            <p:strVal val="#ppt_x"/>
                                          </p:val>
                                        </p:tav>
                                      </p:tavLst>
                                    </p:anim>
                                    <p:anim calcmode="lin" valueType="num">
                                      <p:cBhvr>
                                        <p:cTn id="3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6" grpId="0" animBg="1"/>
      <p:bldP spid="7" grpId="0" animBg="1"/>
      <p:bldP spid="8"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4427984" y="260648"/>
            <a:ext cx="4518018" cy="1296144"/>
            <a:chOff x="93731" y="167885"/>
            <a:chExt cx="2940485" cy="745067"/>
          </a:xfrm>
        </p:grpSpPr>
        <p:grpSp>
          <p:nvGrpSpPr>
            <p:cNvPr id="5" name="Group 4"/>
            <p:cNvGrpSpPr/>
            <p:nvPr/>
          </p:nvGrpSpPr>
          <p:grpSpPr>
            <a:xfrm>
              <a:off x="846666" y="287867"/>
              <a:ext cx="2187550" cy="617856"/>
              <a:chOff x="601080" y="389466"/>
              <a:chExt cx="2188253" cy="618066"/>
            </a:xfrm>
          </p:grpSpPr>
          <p:sp>
            <p:nvSpPr>
              <p:cNvPr id="7" name="Rounded Rectangle 6"/>
              <p:cNvSpPr/>
              <p:nvPr/>
            </p:nvSpPr>
            <p:spPr>
              <a:xfrm>
                <a:off x="601080" y="482600"/>
                <a:ext cx="1929977" cy="431800"/>
              </a:xfrm>
              <a:prstGeom prst="roundRect">
                <a:avLst/>
              </a:prstGeom>
              <a:solidFill>
                <a:srgbClr val="FF7171"/>
              </a:solidFill>
              <a:ln w="6350" cap="flat" cmpd="sng" algn="ctr">
                <a:solidFill>
                  <a:srgbClr val="FFC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b="1" dirty="0">
                    <a:solidFill>
                      <a:schemeClr val="bg1"/>
                    </a:solidFill>
                    <a:effectLst/>
                    <a:latin typeface="Calibri" panose="020F0502020204030204" pitchFamily="34" charset="0"/>
                    <a:ea typeface="Calibri" panose="020F0502020204030204" pitchFamily="34" charset="0"/>
                    <a:cs typeface="Arial" panose="020B0604020202020204" pitchFamily="34" charset="0"/>
                  </a:rPr>
                  <a:t>الشركة محدودة المسؤولية</a:t>
                </a:r>
                <a:endParaRPr lang="en-US" sz="2400" dirty="0">
                  <a:solidFill>
                    <a:schemeClr val="bg1"/>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8" name="Teardrop 7"/>
              <p:cNvSpPr/>
              <p:nvPr/>
            </p:nvSpPr>
            <p:spPr>
              <a:xfrm>
                <a:off x="2426325" y="389466"/>
                <a:ext cx="363008" cy="618066"/>
              </a:xfrm>
              <a:prstGeom prst="teardrop">
                <a:avLst/>
              </a:prstGeom>
              <a:solidFill>
                <a:sysClr val="window" lastClr="FFFFFF"/>
              </a:solidFill>
              <a:ln w="28575" cap="flat" cmpd="sng" algn="ctr">
                <a:solidFill>
                  <a:srgbClr val="FF7171"/>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a:solidFill>
                      <a:srgbClr val="FF0000"/>
                    </a:solidFill>
                    <a:effectLst/>
                    <a:latin typeface="Calibri" panose="020F0502020204030204" pitchFamily="34" charset="0"/>
                    <a:ea typeface="Calibri" panose="020F0502020204030204" pitchFamily="34" charset="0"/>
                    <a:cs typeface="Arial" panose="020B0604020202020204" pitchFamily="34" charset="0"/>
                  </a:rPr>
                  <a:t>3</a:t>
                </a:r>
                <a:endParaRPr lang="en-US" sz="2400">
                  <a:effectLst/>
                  <a:latin typeface="Calibri" panose="020F0502020204030204" pitchFamily="34" charset="0"/>
                  <a:ea typeface="Calibri" panose="020F0502020204030204" pitchFamily="34" charset="0"/>
                  <a:cs typeface="Arial" panose="020B0604020202020204" pitchFamily="34" charset="0"/>
                </a:endParaRPr>
              </a:p>
            </p:txBody>
          </p:sp>
        </p:grpSp>
        <p:pic>
          <p:nvPicPr>
            <p:cNvPr id="6" name="irc_mi" descr="http://esyria.sy/eafkar/uploade_files/large/Partnership%205.jp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3731" y="167885"/>
              <a:ext cx="846666" cy="745067"/>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grpSp>
      <p:sp>
        <p:nvSpPr>
          <p:cNvPr id="3" name="Isosceles Triangle 2"/>
          <p:cNvSpPr/>
          <p:nvPr/>
        </p:nvSpPr>
        <p:spPr>
          <a:xfrm>
            <a:off x="1310998" y="1397000"/>
            <a:ext cx="5128344" cy="5128344"/>
          </a:xfrm>
          <a:prstGeom prst="triangle">
            <a:avLst/>
          </a:pr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3875170" y="1910335"/>
            <a:ext cx="3333423" cy="3645932"/>
          </a:xfrm>
          <a:custGeom>
            <a:avLst/>
            <a:gdLst>
              <a:gd name="connsiteX0" fmla="*/ 0 w 3333423"/>
              <a:gd name="connsiteY0" fmla="*/ 555582 h 3645932"/>
              <a:gd name="connsiteX1" fmla="*/ 555582 w 3333423"/>
              <a:gd name="connsiteY1" fmla="*/ 0 h 3645932"/>
              <a:gd name="connsiteX2" fmla="*/ 2777841 w 3333423"/>
              <a:gd name="connsiteY2" fmla="*/ 0 h 3645932"/>
              <a:gd name="connsiteX3" fmla="*/ 3333423 w 3333423"/>
              <a:gd name="connsiteY3" fmla="*/ 555582 h 3645932"/>
              <a:gd name="connsiteX4" fmla="*/ 3333423 w 3333423"/>
              <a:gd name="connsiteY4" fmla="*/ 3090350 h 3645932"/>
              <a:gd name="connsiteX5" fmla="*/ 2777841 w 3333423"/>
              <a:gd name="connsiteY5" fmla="*/ 3645932 h 3645932"/>
              <a:gd name="connsiteX6" fmla="*/ 555582 w 3333423"/>
              <a:gd name="connsiteY6" fmla="*/ 3645932 h 3645932"/>
              <a:gd name="connsiteX7" fmla="*/ 0 w 3333423"/>
              <a:gd name="connsiteY7" fmla="*/ 3090350 h 3645932"/>
              <a:gd name="connsiteX8" fmla="*/ 0 w 3333423"/>
              <a:gd name="connsiteY8" fmla="*/ 555582 h 364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423" h="3645932">
                <a:moveTo>
                  <a:pt x="0" y="555582"/>
                </a:moveTo>
                <a:cubicBezTo>
                  <a:pt x="0" y="248743"/>
                  <a:pt x="248743" y="0"/>
                  <a:pt x="555582" y="0"/>
                </a:cubicBezTo>
                <a:lnTo>
                  <a:pt x="2777841" y="0"/>
                </a:lnTo>
                <a:cubicBezTo>
                  <a:pt x="3084680" y="0"/>
                  <a:pt x="3333423" y="248743"/>
                  <a:pt x="3333423" y="555582"/>
                </a:cubicBezTo>
                <a:lnTo>
                  <a:pt x="3333423" y="3090350"/>
                </a:lnTo>
                <a:cubicBezTo>
                  <a:pt x="3333423" y="3397189"/>
                  <a:pt x="3084680" y="3645932"/>
                  <a:pt x="2777841" y="3645932"/>
                </a:cubicBezTo>
                <a:lnTo>
                  <a:pt x="555582" y="3645932"/>
                </a:lnTo>
                <a:cubicBezTo>
                  <a:pt x="248743" y="3645932"/>
                  <a:pt x="0" y="3397189"/>
                  <a:pt x="0" y="3090350"/>
                </a:cubicBezTo>
                <a:lnTo>
                  <a:pt x="0" y="555582"/>
                </a:lnTo>
                <a:close/>
              </a:path>
            </a:pathLst>
          </a:custGeom>
          <a:ln w="38100">
            <a:solidFill>
              <a:srgbClr val="FF7171"/>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54164" tIns="254164" rIns="254164" bIns="254164"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يعد إنشاء شركة محدودة المسؤولية أصعب وعادة أكثر كلفة من ذوعى الملكيات المذكورتين فغالبا تكون حظوظ هذا النوع من المؤسسات أوفر فى الحصول على رأس مال إضافى. </a:t>
            </a:r>
            <a:endParaRPr lang="ar-EG" sz="2400" kern="1200" dirty="0">
              <a:solidFill>
                <a:srgbClr val="002060"/>
              </a:solidFill>
            </a:endParaRPr>
          </a:p>
        </p:txBody>
      </p:sp>
    </p:spTree>
    <p:extLst>
      <p:ext uri="{BB962C8B-B14F-4D97-AF65-F5344CB8AC3E}">
        <p14:creationId xmlns:p14="http://schemas.microsoft.com/office/powerpoint/2010/main" val="462486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heel(1)">
                                      <p:cBhvr>
                                        <p:cTn id="10"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868144" y="188640"/>
            <a:ext cx="3077755" cy="1224135"/>
            <a:chOff x="0" y="182034"/>
            <a:chExt cx="2411307" cy="773641"/>
          </a:xfrm>
        </p:grpSpPr>
        <p:grpSp>
          <p:nvGrpSpPr>
            <p:cNvPr id="5" name="Group 4"/>
            <p:cNvGrpSpPr/>
            <p:nvPr/>
          </p:nvGrpSpPr>
          <p:grpSpPr>
            <a:xfrm>
              <a:off x="270934" y="237067"/>
              <a:ext cx="2140373" cy="617856"/>
              <a:chOff x="601080" y="389467"/>
              <a:chExt cx="2141061" cy="618066"/>
            </a:xfrm>
          </p:grpSpPr>
          <p:sp>
            <p:nvSpPr>
              <p:cNvPr id="7" name="Rounded Rectangle 6"/>
              <p:cNvSpPr/>
              <p:nvPr/>
            </p:nvSpPr>
            <p:spPr>
              <a:xfrm>
                <a:off x="601080" y="482600"/>
                <a:ext cx="1929977" cy="431800"/>
              </a:xfrm>
              <a:prstGeom prst="roundRect">
                <a:avLst/>
              </a:prstGeom>
              <a:solidFill>
                <a:schemeClr val="accent6">
                  <a:lumMod val="40000"/>
                  <a:lumOff val="60000"/>
                </a:schemeClr>
              </a:solidFill>
              <a:ln w="6350" cap="flat" cmpd="sng" algn="ctr">
                <a:solidFill>
                  <a:srgbClr val="FFC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b="1" dirty="0">
                    <a:solidFill>
                      <a:schemeClr val="bg1"/>
                    </a:solidFill>
                    <a:effectLst/>
                    <a:latin typeface="Calibri" panose="020F0502020204030204" pitchFamily="34" charset="0"/>
                    <a:ea typeface="Calibri" panose="020F0502020204030204" pitchFamily="34" charset="0"/>
                    <a:cs typeface="Simplified Arabic" panose="02020603050405020304" pitchFamily="18" charset="-78"/>
                  </a:rPr>
                  <a:t>التعاونية</a:t>
                </a:r>
                <a:endParaRPr lang="en-US" sz="2400" dirty="0">
                  <a:solidFill>
                    <a:schemeClr val="bg1"/>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8" name="Teardrop 7"/>
              <p:cNvSpPr/>
              <p:nvPr/>
            </p:nvSpPr>
            <p:spPr>
              <a:xfrm>
                <a:off x="2379133" y="389467"/>
                <a:ext cx="363008" cy="618066"/>
              </a:xfrm>
              <a:prstGeom prst="teardrop">
                <a:avLst/>
              </a:prstGeom>
              <a:solidFill>
                <a:sysClr val="window" lastClr="FFFFFF"/>
              </a:solidFill>
              <a:ln w="28575" cap="flat" cmpd="sng" algn="ctr">
                <a:solidFill>
                  <a:schemeClr val="accent2">
                    <a:lumMod val="40000"/>
                    <a:lumOff val="60000"/>
                  </a:schemeClr>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a:solidFill>
                      <a:srgbClr val="FF0000"/>
                    </a:solidFill>
                    <a:effectLst/>
                    <a:latin typeface="Calibri" panose="020F0502020204030204" pitchFamily="34" charset="0"/>
                    <a:ea typeface="Calibri" panose="020F0502020204030204" pitchFamily="34" charset="0"/>
                    <a:cs typeface="Arial" panose="020B0604020202020204" pitchFamily="34" charset="0"/>
                  </a:rPr>
                  <a:t>4</a:t>
                </a:r>
                <a:endParaRPr lang="en-US" sz="2400">
                  <a:effectLst/>
                  <a:latin typeface="Calibri" panose="020F0502020204030204" pitchFamily="34" charset="0"/>
                  <a:ea typeface="Calibri" panose="020F0502020204030204" pitchFamily="34" charset="0"/>
                  <a:cs typeface="Arial" panose="020B0604020202020204" pitchFamily="34" charset="0"/>
                </a:endParaRPr>
              </a:p>
            </p:txBody>
          </p:sp>
        </p:grpSp>
        <p:pic>
          <p:nvPicPr>
            <p:cNvPr id="6" name="irc_mi" descr="http://www.brandsizzle.com/photos/uncategorized/multicolor_paper_doll_sillouettes_holdin_2.jp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82034"/>
              <a:ext cx="676910" cy="773641"/>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grpSp>
      <p:sp>
        <p:nvSpPr>
          <p:cNvPr id="9" name="Rounded Rectangle 8"/>
          <p:cNvSpPr/>
          <p:nvPr/>
        </p:nvSpPr>
        <p:spPr>
          <a:xfrm>
            <a:off x="2051720" y="1772816"/>
            <a:ext cx="5338733" cy="1828800"/>
          </a:xfrm>
          <a:prstGeom prst="roundRect">
            <a:avLst>
              <a:gd name="adj" fmla="val 10000"/>
            </a:avLst>
          </a:prstGeom>
          <a:solidFill>
            <a:srgbClr val="B7ECFF">
              <a:alpha val="90000"/>
            </a:srgbClr>
          </a:solid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10" name="Rounded Rectangle 9"/>
          <p:cNvSpPr/>
          <p:nvPr/>
        </p:nvSpPr>
        <p:spPr>
          <a:xfrm>
            <a:off x="2211881" y="2016656"/>
            <a:ext cx="5018409" cy="1341120"/>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1" name="Freeform 10"/>
          <p:cNvSpPr/>
          <p:nvPr/>
        </p:nvSpPr>
        <p:spPr>
          <a:xfrm>
            <a:off x="2211881" y="3601614"/>
            <a:ext cx="5018410" cy="2235201"/>
          </a:xfrm>
          <a:custGeom>
            <a:avLst/>
            <a:gdLst>
              <a:gd name="connsiteX0" fmla="*/ 234696 w 5018409"/>
              <a:gd name="connsiteY0" fmla="*/ 0 h 2235200"/>
              <a:gd name="connsiteX1" fmla="*/ 4783713 w 5018409"/>
              <a:gd name="connsiteY1" fmla="*/ 0 h 2235200"/>
              <a:gd name="connsiteX2" fmla="*/ 5018409 w 5018409"/>
              <a:gd name="connsiteY2" fmla="*/ 234696 h 2235200"/>
              <a:gd name="connsiteX3" fmla="*/ 5018409 w 5018409"/>
              <a:gd name="connsiteY3" fmla="*/ 2235200 h 2235200"/>
              <a:gd name="connsiteX4" fmla="*/ 5018409 w 5018409"/>
              <a:gd name="connsiteY4" fmla="*/ 2235200 h 2235200"/>
              <a:gd name="connsiteX5" fmla="*/ 0 w 5018409"/>
              <a:gd name="connsiteY5" fmla="*/ 2235200 h 2235200"/>
              <a:gd name="connsiteX6" fmla="*/ 0 w 5018409"/>
              <a:gd name="connsiteY6" fmla="*/ 2235200 h 2235200"/>
              <a:gd name="connsiteX7" fmla="*/ 0 w 5018409"/>
              <a:gd name="connsiteY7" fmla="*/ 234696 h 2235200"/>
              <a:gd name="connsiteX8" fmla="*/ 234696 w 5018409"/>
              <a:gd name="connsiteY8" fmla="*/ 0 h 2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8409" h="2235200">
                <a:moveTo>
                  <a:pt x="4783713" y="2235200"/>
                </a:moveTo>
                <a:lnTo>
                  <a:pt x="234696" y="2235200"/>
                </a:lnTo>
                <a:cubicBezTo>
                  <a:pt x="105077" y="2235200"/>
                  <a:pt x="0" y="2130123"/>
                  <a:pt x="0" y="2000504"/>
                </a:cubicBezTo>
                <a:lnTo>
                  <a:pt x="0" y="0"/>
                </a:lnTo>
                <a:lnTo>
                  <a:pt x="0" y="0"/>
                </a:lnTo>
                <a:lnTo>
                  <a:pt x="5018409" y="0"/>
                </a:lnTo>
                <a:lnTo>
                  <a:pt x="5018409" y="0"/>
                </a:lnTo>
                <a:lnTo>
                  <a:pt x="5018409" y="2000504"/>
                </a:lnTo>
                <a:cubicBezTo>
                  <a:pt x="5018409" y="2130123"/>
                  <a:pt x="4913332" y="2235200"/>
                  <a:pt x="4783713" y="2235200"/>
                </a:cubicBezTo>
                <a:close/>
              </a:path>
            </a:pathLst>
          </a:custGeom>
          <a:solidFill>
            <a:srgbClr val="B7ECF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9428" tIns="170689" rIns="239429" bIns="239428"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ليست كلفة تسجيل التعاونية مرتفعة وهى تقضى بوضع اتفاقية تعاونية خطية ومن ثم إيداعها لدى السلطات الحكومية المختصة .</a:t>
            </a:r>
            <a:endParaRPr lang="ar-EG" sz="2400" kern="1200" dirty="0">
              <a:solidFill>
                <a:srgbClr val="002060"/>
              </a:solidFill>
            </a:endParaRPr>
          </a:p>
        </p:txBody>
      </p:sp>
    </p:spTree>
    <p:extLst>
      <p:ext uri="{BB962C8B-B14F-4D97-AF65-F5344CB8AC3E}">
        <p14:creationId xmlns:p14="http://schemas.microsoft.com/office/powerpoint/2010/main" val="1015057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1000" fill="hold"/>
                                        <p:tgtEl>
                                          <p:spTgt spid="10"/>
                                        </p:tgtEl>
                                        <p:attrNameLst>
                                          <p:attrName>ppt_w</p:attrName>
                                        </p:attrNameLst>
                                      </p:cBhvr>
                                      <p:tavLst>
                                        <p:tav tm="0">
                                          <p:val>
                                            <p:fltVal val="0"/>
                                          </p:val>
                                        </p:tav>
                                        <p:tav tm="100000">
                                          <p:val>
                                            <p:strVal val="#ppt_w"/>
                                          </p:val>
                                        </p:tav>
                                      </p:tavLst>
                                    </p:anim>
                                    <p:anim calcmode="lin" valueType="num">
                                      <p:cBhvr>
                                        <p:cTn id="14" dur="1000" fill="hold"/>
                                        <p:tgtEl>
                                          <p:spTgt spid="10"/>
                                        </p:tgtEl>
                                        <p:attrNameLst>
                                          <p:attrName>ppt_h</p:attrName>
                                        </p:attrNameLst>
                                      </p:cBhvr>
                                      <p:tavLst>
                                        <p:tav tm="0">
                                          <p:val>
                                            <p:fltVal val="0"/>
                                          </p:val>
                                        </p:tav>
                                        <p:tav tm="100000">
                                          <p:val>
                                            <p:strVal val="#ppt_h"/>
                                          </p:val>
                                        </p:tav>
                                      </p:tavLst>
                                    </p:anim>
                                    <p:anim calcmode="lin" valueType="num">
                                      <p:cBhvr>
                                        <p:cTn id="15" dur="1000" fill="hold"/>
                                        <p:tgtEl>
                                          <p:spTgt spid="10"/>
                                        </p:tgtEl>
                                        <p:attrNameLst>
                                          <p:attrName>style.rotation</p:attrName>
                                        </p:attrNameLst>
                                      </p:cBhvr>
                                      <p:tavLst>
                                        <p:tav tm="0">
                                          <p:val>
                                            <p:fltVal val="90"/>
                                          </p:val>
                                        </p:tav>
                                        <p:tav tm="100000">
                                          <p:val>
                                            <p:fltVal val="0"/>
                                          </p:val>
                                        </p:tav>
                                      </p:tavLst>
                                    </p:anim>
                                    <p:animEffect transition="in" filter="fade">
                                      <p:cBhvr>
                                        <p:cTn id="16" dur="1000"/>
                                        <p:tgtEl>
                                          <p:spTgt spid="10"/>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1000" fill="hold"/>
                                        <p:tgtEl>
                                          <p:spTgt spid="11"/>
                                        </p:tgtEl>
                                        <p:attrNameLst>
                                          <p:attrName>ppt_w</p:attrName>
                                        </p:attrNameLst>
                                      </p:cBhvr>
                                      <p:tavLst>
                                        <p:tav tm="0">
                                          <p:val>
                                            <p:fltVal val="0"/>
                                          </p:val>
                                        </p:tav>
                                        <p:tav tm="100000">
                                          <p:val>
                                            <p:strVal val="#ppt_w"/>
                                          </p:val>
                                        </p:tav>
                                      </p:tavLst>
                                    </p:anim>
                                    <p:anim calcmode="lin" valueType="num">
                                      <p:cBhvr>
                                        <p:cTn id="20" dur="1000" fill="hold"/>
                                        <p:tgtEl>
                                          <p:spTgt spid="11"/>
                                        </p:tgtEl>
                                        <p:attrNameLst>
                                          <p:attrName>ppt_h</p:attrName>
                                        </p:attrNameLst>
                                      </p:cBhvr>
                                      <p:tavLst>
                                        <p:tav tm="0">
                                          <p:val>
                                            <p:fltVal val="0"/>
                                          </p:val>
                                        </p:tav>
                                        <p:tav tm="100000">
                                          <p:val>
                                            <p:strVal val="#ppt_h"/>
                                          </p:val>
                                        </p:tav>
                                      </p:tavLst>
                                    </p:anim>
                                    <p:anim calcmode="lin" valueType="num">
                                      <p:cBhvr>
                                        <p:cTn id="21" dur="1000" fill="hold"/>
                                        <p:tgtEl>
                                          <p:spTgt spid="11"/>
                                        </p:tgtEl>
                                        <p:attrNameLst>
                                          <p:attrName>style.rotation</p:attrName>
                                        </p:attrNameLst>
                                      </p:cBhvr>
                                      <p:tavLst>
                                        <p:tav tm="0">
                                          <p:val>
                                            <p:fltVal val="90"/>
                                          </p:val>
                                        </p:tav>
                                        <p:tav tm="100000">
                                          <p:val>
                                            <p:fltVal val="0"/>
                                          </p:val>
                                        </p:tav>
                                      </p:tavLst>
                                    </p:anim>
                                    <p:animEffect transition="in" filter="fade">
                                      <p:cBhvr>
                                        <p:cTn id="22"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39552" y="116632"/>
            <a:ext cx="8213576" cy="1328440"/>
            <a:chOff x="899592" y="748556"/>
            <a:chExt cx="8213576" cy="1328440"/>
          </a:xfrm>
        </p:grpSpPr>
        <p:sp>
          <p:nvSpPr>
            <p:cNvPr id="5" name="Pentagon 4"/>
            <p:cNvSpPr/>
            <p:nvPr/>
          </p:nvSpPr>
          <p:spPr bwMode="auto">
            <a:xfrm>
              <a:off x="1835695" y="1052736"/>
              <a:ext cx="7277473" cy="720080"/>
            </a:xfrm>
            <a:prstGeom prst="homePlate">
              <a:avLst/>
            </a:prstGeom>
            <a:solidFill>
              <a:srgbClr val="FAF6A4"/>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lnSpc>
                  <a:spcPct val="107000"/>
                </a:lnSpc>
                <a:spcAft>
                  <a:spcPts val="800"/>
                </a:spcAft>
              </a:pPr>
              <a:r>
                <a:rPr lang="ar-SA" sz="2400" b="1" dirty="0">
                  <a:solidFill>
                    <a:srgbClr val="C00000"/>
                  </a:solidFill>
                  <a:latin typeface="Calibri" panose="020F0502020204030204" pitchFamily="34" charset="0"/>
                  <a:ea typeface="Calibri" panose="020F0502020204030204" pitchFamily="34" charset="0"/>
                  <a:cs typeface="Arial" panose="020B0604020202020204" pitchFamily="34" charset="0"/>
                </a:rPr>
                <a:t>لماذا ينبغى استشارة محام عند البدء بمؤسسة جديدة ؟</a:t>
              </a: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6" name="Picture 2" descr="http://www.vetogate.com/upload/photo/news/126/0/500x282o/396.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9592" y="748556"/>
              <a:ext cx="1080120" cy="132844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grpSp>
      <p:sp>
        <p:nvSpPr>
          <p:cNvPr id="7" name="Freeform 6"/>
          <p:cNvSpPr/>
          <p:nvPr/>
        </p:nvSpPr>
        <p:spPr>
          <a:xfrm>
            <a:off x="3173032" y="1846471"/>
            <a:ext cx="4425023" cy="2001367"/>
          </a:xfrm>
          <a:custGeom>
            <a:avLst/>
            <a:gdLst>
              <a:gd name="connsiteX0" fmla="*/ 0 w 4425023"/>
              <a:gd name="connsiteY0" fmla="*/ 0 h 2001367"/>
              <a:gd name="connsiteX1" fmla="*/ 4425023 w 4425023"/>
              <a:gd name="connsiteY1" fmla="*/ 0 h 2001367"/>
              <a:gd name="connsiteX2" fmla="*/ 4425023 w 4425023"/>
              <a:gd name="connsiteY2" fmla="*/ 2001367 h 2001367"/>
              <a:gd name="connsiteX3" fmla="*/ 0 w 4425023"/>
              <a:gd name="connsiteY3" fmla="*/ 2001367 h 2001367"/>
              <a:gd name="connsiteX4" fmla="*/ 0 w 4425023"/>
              <a:gd name="connsiteY4" fmla="*/ 0 h 2001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5023" h="2001367">
                <a:moveTo>
                  <a:pt x="0" y="0"/>
                </a:moveTo>
                <a:lnTo>
                  <a:pt x="4425023" y="0"/>
                </a:lnTo>
                <a:lnTo>
                  <a:pt x="4425023" y="2001367"/>
                </a:lnTo>
                <a:lnTo>
                  <a:pt x="0" y="2001367"/>
                </a:lnTo>
                <a:lnTo>
                  <a:pt x="0" y="0"/>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t>ينبغى مناقشة كافة أشكال الملكيات القانونية من محام مختص قبل اتخاذ أى قرار بشأن نوع المؤسسة .</a:t>
            </a:r>
            <a:endParaRPr lang="ar-EG" sz="2400" kern="1200" dirty="0"/>
          </a:p>
        </p:txBody>
      </p:sp>
      <p:sp>
        <p:nvSpPr>
          <p:cNvPr id="8" name="Rectangle 7"/>
          <p:cNvSpPr/>
          <p:nvPr/>
        </p:nvSpPr>
        <p:spPr>
          <a:xfrm>
            <a:off x="993543" y="1846471"/>
            <a:ext cx="1981353" cy="2001367"/>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Freeform 8"/>
          <p:cNvSpPr/>
          <p:nvPr/>
        </p:nvSpPr>
        <p:spPr>
          <a:xfrm>
            <a:off x="993543" y="4178064"/>
            <a:ext cx="4425023" cy="2001367"/>
          </a:xfrm>
          <a:custGeom>
            <a:avLst/>
            <a:gdLst>
              <a:gd name="connsiteX0" fmla="*/ 0 w 4425023"/>
              <a:gd name="connsiteY0" fmla="*/ 0 h 2001367"/>
              <a:gd name="connsiteX1" fmla="*/ 4425023 w 4425023"/>
              <a:gd name="connsiteY1" fmla="*/ 0 h 2001367"/>
              <a:gd name="connsiteX2" fmla="*/ 4425023 w 4425023"/>
              <a:gd name="connsiteY2" fmla="*/ 2001367 h 2001367"/>
              <a:gd name="connsiteX3" fmla="*/ 0 w 4425023"/>
              <a:gd name="connsiteY3" fmla="*/ 2001367 h 2001367"/>
              <a:gd name="connsiteX4" fmla="*/ 0 w 4425023"/>
              <a:gd name="connsiteY4" fmla="*/ 0 h 2001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5023" h="2001367">
                <a:moveTo>
                  <a:pt x="0" y="0"/>
                </a:moveTo>
                <a:lnTo>
                  <a:pt x="4425023" y="0"/>
                </a:lnTo>
                <a:lnTo>
                  <a:pt x="4425023" y="2001367"/>
                </a:lnTo>
                <a:lnTo>
                  <a:pt x="0" y="2001367"/>
                </a:lnTo>
                <a:lnTo>
                  <a:pt x="0" y="0"/>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t>ينبغى أن يعرف المحامى قدر الامكان عن المؤسسة وعن مالكها (أو مالكييها) بما فى ذلك وضعه (وضعهم) المالى الشخصى بهدف التمكن من إعطاء توصية سديدة .</a:t>
            </a:r>
            <a:endParaRPr lang="ar-EG" sz="2400" kern="1200" dirty="0"/>
          </a:p>
        </p:txBody>
      </p:sp>
      <p:sp>
        <p:nvSpPr>
          <p:cNvPr id="10" name="Rectangle 9"/>
          <p:cNvSpPr/>
          <p:nvPr/>
        </p:nvSpPr>
        <p:spPr>
          <a:xfrm>
            <a:off x="5616702" y="4178064"/>
            <a:ext cx="1981353" cy="2001367"/>
          </a:xfrm>
          <a:prstGeom prst="rect">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1556914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par>
                                <p:cTn id="8" presetID="21" presetClass="entr" presetSubtype="1"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heel(1)">
                                      <p:cBhvr>
                                        <p:cTn id="10" dur="20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heel(1)">
                                      <p:cBhvr>
                                        <p:cTn id="15" dur="2000"/>
                                        <p:tgtEl>
                                          <p:spTgt spid="9"/>
                                        </p:tgtEl>
                                      </p:cBhvr>
                                    </p:animEffect>
                                  </p:childTnLst>
                                </p:cTn>
                              </p:par>
                              <p:par>
                                <p:cTn id="16" presetID="21" presetClass="entr" presetSubtype="1"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heel(1)">
                                      <p:cBhvr>
                                        <p:cTn id="18"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39552" y="116632"/>
            <a:ext cx="8213576" cy="1328440"/>
            <a:chOff x="899592" y="748556"/>
            <a:chExt cx="8213576" cy="1328440"/>
          </a:xfrm>
        </p:grpSpPr>
        <p:sp>
          <p:nvSpPr>
            <p:cNvPr id="5" name="Pentagon 4"/>
            <p:cNvSpPr/>
            <p:nvPr/>
          </p:nvSpPr>
          <p:spPr bwMode="auto">
            <a:xfrm>
              <a:off x="1835695" y="1052736"/>
              <a:ext cx="7277473" cy="720080"/>
            </a:xfrm>
            <a:prstGeom prst="homePlate">
              <a:avLst/>
            </a:prstGeom>
            <a:solidFill>
              <a:srgbClr val="FAF6A4"/>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lnSpc>
                  <a:spcPct val="107000"/>
                </a:lnSpc>
                <a:spcAft>
                  <a:spcPts val="800"/>
                </a:spcAft>
              </a:pPr>
              <a:r>
                <a:rPr lang="ar-SA" sz="2400" b="1" dirty="0">
                  <a:solidFill>
                    <a:srgbClr val="C00000"/>
                  </a:solidFill>
                  <a:latin typeface="Calibri" panose="020F0502020204030204" pitchFamily="34" charset="0"/>
                  <a:ea typeface="Calibri" panose="020F0502020204030204" pitchFamily="34" charset="0"/>
                  <a:cs typeface="Arial" panose="020B0604020202020204" pitchFamily="34" charset="0"/>
                </a:rPr>
                <a:t>كيف تؤثر الملكية القانونية على استمرارية المؤسسة ؟</a:t>
              </a: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6" name="Picture 2" descr="http://www.vetogate.com/upload/photo/news/126/0/500x282o/396.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9592" y="748556"/>
              <a:ext cx="1080120" cy="132844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grpSp>
      <p:sp>
        <p:nvSpPr>
          <p:cNvPr id="8" name="Freeform 7"/>
          <p:cNvSpPr/>
          <p:nvPr/>
        </p:nvSpPr>
        <p:spPr>
          <a:xfrm>
            <a:off x="2950300" y="1848626"/>
            <a:ext cx="3535093" cy="2638872"/>
          </a:xfrm>
          <a:custGeom>
            <a:avLst/>
            <a:gdLst>
              <a:gd name="connsiteX0" fmla="*/ 211110 w 3535093"/>
              <a:gd name="connsiteY0" fmla="*/ 0 h 2638872"/>
              <a:gd name="connsiteX1" fmla="*/ 3323983 w 3535093"/>
              <a:gd name="connsiteY1" fmla="*/ 0 h 2638872"/>
              <a:gd name="connsiteX2" fmla="*/ 3535093 w 3535093"/>
              <a:gd name="connsiteY2" fmla="*/ 211110 h 2638872"/>
              <a:gd name="connsiteX3" fmla="*/ 3535093 w 3535093"/>
              <a:gd name="connsiteY3" fmla="*/ 2638872 h 2638872"/>
              <a:gd name="connsiteX4" fmla="*/ 3535093 w 3535093"/>
              <a:gd name="connsiteY4" fmla="*/ 2638872 h 2638872"/>
              <a:gd name="connsiteX5" fmla="*/ 0 w 3535093"/>
              <a:gd name="connsiteY5" fmla="*/ 2638872 h 2638872"/>
              <a:gd name="connsiteX6" fmla="*/ 0 w 3535093"/>
              <a:gd name="connsiteY6" fmla="*/ 2638872 h 2638872"/>
              <a:gd name="connsiteX7" fmla="*/ 0 w 3535093"/>
              <a:gd name="connsiteY7" fmla="*/ 211110 h 2638872"/>
              <a:gd name="connsiteX8" fmla="*/ 211110 w 3535093"/>
              <a:gd name="connsiteY8" fmla="*/ 0 h 263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5093" h="2638872">
                <a:moveTo>
                  <a:pt x="211110" y="0"/>
                </a:moveTo>
                <a:lnTo>
                  <a:pt x="3323983" y="0"/>
                </a:lnTo>
                <a:cubicBezTo>
                  <a:pt x="3440576" y="0"/>
                  <a:pt x="3535093" y="94517"/>
                  <a:pt x="3535093" y="211110"/>
                </a:cubicBezTo>
                <a:lnTo>
                  <a:pt x="3535093" y="2638872"/>
                </a:lnTo>
                <a:lnTo>
                  <a:pt x="3535093" y="2638872"/>
                </a:lnTo>
                <a:lnTo>
                  <a:pt x="0" y="2638872"/>
                </a:lnTo>
                <a:lnTo>
                  <a:pt x="0" y="2638872"/>
                </a:lnTo>
                <a:lnTo>
                  <a:pt x="0" y="211110"/>
                </a:lnTo>
                <a:cubicBezTo>
                  <a:pt x="0" y="94517"/>
                  <a:pt x="94517" y="0"/>
                  <a:pt x="211110" y="0"/>
                </a:cubicBezTo>
                <a:close/>
              </a:path>
            </a:pathLst>
          </a:custGeom>
          <a:ln w="28575">
            <a:solidFill>
              <a:srgbClr val="00B05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2312" tIns="153272" rIns="92312" bIns="30480" numCol="1" spcCol="1270" anchor="ctr" anchorCtr="0">
            <a:noAutofit/>
          </a:bodyPr>
          <a:lstStyle/>
          <a:p>
            <a:pPr marL="285750" lvl="1" indent="-285750" algn="r" defTabSz="1244600" rtl="1">
              <a:lnSpc>
                <a:spcPct val="90000"/>
              </a:lnSpc>
              <a:spcBef>
                <a:spcPct val="0"/>
              </a:spcBef>
              <a:spcAft>
                <a:spcPct val="15000"/>
              </a:spcAft>
              <a:buChar char="••"/>
            </a:pPr>
            <a:endParaRPr lang="ar-EG" sz="2800" kern="1200"/>
          </a:p>
          <a:p>
            <a:pPr marL="228600" lvl="1" indent="-228600" algn="ctr" defTabSz="1066800" rtl="1">
              <a:lnSpc>
                <a:spcPct val="90000"/>
              </a:lnSpc>
              <a:spcBef>
                <a:spcPct val="0"/>
              </a:spcBef>
              <a:spcAft>
                <a:spcPct val="15000"/>
              </a:spcAft>
              <a:buChar char="••"/>
            </a:pPr>
            <a:r>
              <a:rPr lang="ar-EG" sz="2400" kern="1200" dirty="0" smtClean="0">
                <a:solidFill>
                  <a:srgbClr val="002060"/>
                </a:solidFill>
              </a:rPr>
              <a:t>تنتهى المؤسسة بوفاة مالكها </a:t>
            </a:r>
            <a:br>
              <a:rPr lang="ar-EG" sz="2400" kern="1200" dirty="0" smtClean="0">
                <a:solidFill>
                  <a:srgbClr val="002060"/>
                </a:solidFill>
              </a:rPr>
            </a:br>
            <a:r>
              <a:rPr lang="ar-EG" sz="2400" kern="1200" dirty="0" smtClean="0">
                <a:solidFill>
                  <a:srgbClr val="002060"/>
                </a:solidFill>
              </a:rPr>
              <a:t>أو لدى إصابة بالعجز .</a:t>
            </a:r>
            <a:endParaRPr lang="ar-EG" sz="2400" kern="1200" dirty="0">
              <a:solidFill>
                <a:srgbClr val="002060"/>
              </a:solidFill>
            </a:endParaRPr>
          </a:p>
          <a:p>
            <a:pPr marL="285750" lvl="1" indent="-285750" algn="r" defTabSz="1244600" rtl="1">
              <a:lnSpc>
                <a:spcPct val="90000"/>
              </a:lnSpc>
              <a:spcBef>
                <a:spcPct val="0"/>
              </a:spcBef>
              <a:spcAft>
                <a:spcPct val="15000"/>
              </a:spcAft>
              <a:buChar char="••"/>
            </a:pPr>
            <a:endParaRPr lang="ar-EG" sz="2800" kern="1200" dirty="0"/>
          </a:p>
          <a:p>
            <a:pPr marL="285750" lvl="1" indent="-285750" algn="r" defTabSz="1244600" rtl="1">
              <a:lnSpc>
                <a:spcPct val="90000"/>
              </a:lnSpc>
              <a:spcBef>
                <a:spcPct val="0"/>
              </a:spcBef>
              <a:spcAft>
                <a:spcPct val="15000"/>
              </a:spcAft>
              <a:buChar char="••"/>
            </a:pPr>
            <a:endParaRPr lang="ar-EG" sz="2800" kern="1200" dirty="0"/>
          </a:p>
        </p:txBody>
      </p:sp>
      <p:sp>
        <p:nvSpPr>
          <p:cNvPr id="9" name="Freeform 8"/>
          <p:cNvSpPr/>
          <p:nvPr/>
        </p:nvSpPr>
        <p:spPr>
          <a:xfrm>
            <a:off x="2950300" y="4487499"/>
            <a:ext cx="3535093" cy="1134715"/>
          </a:xfrm>
          <a:custGeom>
            <a:avLst/>
            <a:gdLst>
              <a:gd name="connsiteX0" fmla="*/ 0 w 3535093"/>
              <a:gd name="connsiteY0" fmla="*/ 0 h 1134715"/>
              <a:gd name="connsiteX1" fmla="*/ 3535093 w 3535093"/>
              <a:gd name="connsiteY1" fmla="*/ 0 h 1134715"/>
              <a:gd name="connsiteX2" fmla="*/ 3535093 w 3535093"/>
              <a:gd name="connsiteY2" fmla="*/ 1134715 h 1134715"/>
              <a:gd name="connsiteX3" fmla="*/ 0 w 3535093"/>
              <a:gd name="connsiteY3" fmla="*/ 1134715 h 1134715"/>
              <a:gd name="connsiteX4" fmla="*/ 0 w 3535093"/>
              <a:gd name="connsiteY4" fmla="*/ 0 h 1134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5093" h="1134715">
                <a:moveTo>
                  <a:pt x="0" y="0"/>
                </a:moveTo>
                <a:lnTo>
                  <a:pt x="3535093" y="0"/>
                </a:lnTo>
                <a:lnTo>
                  <a:pt x="3535093" y="1134715"/>
                </a:lnTo>
                <a:lnTo>
                  <a:pt x="0" y="1134715"/>
                </a:lnTo>
                <a:lnTo>
                  <a:pt x="0" y="0"/>
                </a:lnTo>
                <a:close/>
              </a:path>
            </a:pathLst>
          </a:custGeom>
          <a:solidFill>
            <a:srgbClr val="92D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137031"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الملكية الفردية</a:t>
            </a:r>
            <a:endParaRPr lang="ar-EG" sz="2400" b="1" kern="1200" dirty="0">
              <a:solidFill>
                <a:srgbClr val="FF0000"/>
              </a:solidFill>
            </a:endParaRPr>
          </a:p>
        </p:txBody>
      </p:sp>
      <p:sp>
        <p:nvSpPr>
          <p:cNvPr id="10" name="Oval 9"/>
          <p:cNvSpPr/>
          <p:nvPr/>
        </p:nvSpPr>
        <p:spPr>
          <a:xfrm>
            <a:off x="2658606" y="4667738"/>
            <a:ext cx="1237282" cy="1237282"/>
          </a:xfrm>
          <a:prstGeom prst="ellipse">
            <a:avLst/>
          </a:prstGeom>
          <a:blipFill rotWithShape="1">
            <a:blip r:embed="rId3"/>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Diamond 6"/>
          <p:cNvSpPr/>
          <p:nvPr/>
        </p:nvSpPr>
        <p:spPr bwMode="auto">
          <a:xfrm>
            <a:off x="2332798" y="4187120"/>
            <a:ext cx="792088" cy="1008112"/>
          </a:xfrm>
          <a:prstGeom prst="diamond">
            <a:avLst/>
          </a:prstGeom>
          <a:solidFill>
            <a:schemeClr val="bg1"/>
          </a:solidFill>
          <a:ln w="28575" cap="flat" cmpd="sng" algn="ctr">
            <a:solidFill>
              <a:srgbClr val="00B05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1</a:t>
            </a:r>
          </a:p>
        </p:txBody>
      </p:sp>
    </p:spTree>
    <p:extLst>
      <p:ext uri="{BB962C8B-B14F-4D97-AF65-F5344CB8AC3E}">
        <p14:creationId xmlns:p14="http://schemas.microsoft.com/office/powerpoint/2010/main" val="1530268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1000" fill="hold"/>
                                        <p:tgtEl>
                                          <p:spTgt spid="10"/>
                                        </p:tgtEl>
                                        <p:attrNameLst>
                                          <p:attrName>ppt_w</p:attrName>
                                        </p:attrNameLst>
                                      </p:cBhvr>
                                      <p:tavLst>
                                        <p:tav tm="0">
                                          <p:val>
                                            <p:fltVal val="0"/>
                                          </p:val>
                                        </p:tav>
                                        <p:tav tm="100000">
                                          <p:val>
                                            <p:strVal val="#ppt_w"/>
                                          </p:val>
                                        </p:tav>
                                      </p:tavLst>
                                    </p:anim>
                                    <p:anim calcmode="lin" valueType="num">
                                      <p:cBhvr>
                                        <p:cTn id="14" dur="1000" fill="hold"/>
                                        <p:tgtEl>
                                          <p:spTgt spid="10"/>
                                        </p:tgtEl>
                                        <p:attrNameLst>
                                          <p:attrName>ppt_h</p:attrName>
                                        </p:attrNameLst>
                                      </p:cBhvr>
                                      <p:tavLst>
                                        <p:tav tm="0">
                                          <p:val>
                                            <p:fltVal val="0"/>
                                          </p:val>
                                        </p:tav>
                                        <p:tav tm="100000">
                                          <p:val>
                                            <p:strVal val="#ppt_h"/>
                                          </p:val>
                                        </p:tav>
                                      </p:tavLst>
                                    </p:anim>
                                    <p:anim calcmode="lin" valueType="num">
                                      <p:cBhvr>
                                        <p:cTn id="15" dur="1000" fill="hold"/>
                                        <p:tgtEl>
                                          <p:spTgt spid="10"/>
                                        </p:tgtEl>
                                        <p:attrNameLst>
                                          <p:attrName>style.rotation</p:attrName>
                                        </p:attrNameLst>
                                      </p:cBhvr>
                                      <p:tavLst>
                                        <p:tav tm="0">
                                          <p:val>
                                            <p:fltVal val="90"/>
                                          </p:val>
                                        </p:tav>
                                        <p:tav tm="100000">
                                          <p:val>
                                            <p:fltVal val="0"/>
                                          </p:val>
                                        </p:tav>
                                      </p:tavLst>
                                    </p:anim>
                                    <p:animEffect transition="in" filter="fade">
                                      <p:cBhvr>
                                        <p:cTn id="16" dur="1000"/>
                                        <p:tgtEl>
                                          <p:spTgt spid="10"/>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7"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2829017" y="1559430"/>
            <a:ext cx="3537122" cy="2640387"/>
          </a:xfrm>
          <a:custGeom>
            <a:avLst/>
            <a:gdLst>
              <a:gd name="connsiteX0" fmla="*/ 211231 w 3537122"/>
              <a:gd name="connsiteY0" fmla="*/ 0 h 2640387"/>
              <a:gd name="connsiteX1" fmla="*/ 3325891 w 3537122"/>
              <a:gd name="connsiteY1" fmla="*/ 0 h 2640387"/>
              <a:gd name="connsiteX2" fmla="*/ 3537122 w 3537122"/>
              <a:gd name="connsiteY2" fmla="*/ 211231 h 2640387"/>
              <a:gd name="connsiteX3" fmla="*/ 3537122 w 3537122"/>
              <a:gd name="connsiteY3" fmla="*/ 2640387 h 2640387"/>
              <a:gd name="connsiteX4" fmla="*/ 3537122 w 3537122"/>
              <a:gd name="connsiteY4" fmla="*/ 2640387 h 2640387"/>
              <a:gd name="connsiteX5" fmla="*/ 0 w 3537122"/>
              <a:gd name="connsiteY5" fmla="*/ 2640387 h 2640387"/>
              <a:gd name="connsiteX6" fmla="*/ 0 w 3537122"/>
              <a:gd name="connsiteY6" fmla="*/ 2640387 h 2640387"/>
              <a:gd name="connsiteX7" fmla="*/ 0 w 3537122"/>
              <a:gd name="connsiteY7" fmla="*/ 211231 h 2640387"/>
              <a:gd name="connsiteX8" fmla="*/ 211231 w 3537122"/>
              <a:gd name="connsiteY8" fmla="*/ 0 h 264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7122" h="2640387">
                <a:moveTo>
                  <a:pt x="211231" y="0"/>
                </a:moveTo>
                <a:lnTo>
                  <a:pt x="3325891" y="0"/>
                </a:lnTo>
                <a:cubicBezTo>
                  <a:pt x="3442551" y="0"/>
                  <a:pt x="3537122" y="94571"/>
                  <a:pt x="3537122" y="211231"/>
                </a:cubicBezTo>
                <a:lnTo>
                  <a:pt x="3537122" y="2640387"/>
                </a:lnTo>
                <a:lnTo>
                  <a:pt x="3537122" y="2640387"/>
                </a:lnTo>
                <a:lnTo>
                  <a:pt x="0" y="2640387"/>
                </a:lnTo>
                <a:lnTo>
                  <a:pt x="0" y="2640387"/>
                </a:lnTo>
                <a:lnTo>
                  <a:pt x="0" y="211231"/>
                </a:lnTo>
                <a:cubicBezTo>
                  <a:pt x="0" y="94571"/>
                  <a:pt x="94571" y="0"/>
                  <a:pt x="211231" y="0"/>
                </a:cubicBezTo>
                <a:close/>
              </a:path>
            </a:pathLst>
          </a:custGeom>
          <a:ln w="28575">
            <a:solidFill>
              <a:srgbClr val="00B0F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2347" tIns="153307" rIns="92347" bIns="30480" numCol="1" spcCol="1270" anchor="ctr" anchorCtr="0">
            <a:noAutofit/>
          </a:bodyPr>
          <a:lstStyle/>
          <a:p>
            <a:pPr marL="285750" lvl="1" indent="-285750" algn="r" defTabSz="1244600" rtl="1">
              <a:lnSpc>
                <a:spcPct val="90000"/>
              </a:lnSpc>
              <a:spcBef>
                <a:spcPct val="0"/>
              </a:spcBef>
              <a:spcAft>
                <a:spcPct val="15000"/>
              </a:spcAft>
              <a:buChar char="••"/>
            </a:pPr>
            <a:endParaRPr lang="ar-EG" sz="2800" kern="1200" dirty="0"/>
          </a:p>
          <a:p>
            <a:pPr marL="228600" lvl="1" indent="-228600" algn="justLow" defTabSz="1066800" rtl="1">
              <a:lnSpc>
                <a:spcPct val="90000"/>
              </a:lnSpc>
              <a:spcBef>
                <a:spcPct val="0"/>
              </a:spcBef>
              <a:spcAft>
                <a:spcPct val="15000"/>
              </a:spcAft>
              <a:buChar char="••"/>
            </a:pP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تنتهى الشركة بوفاة أى من الشركاء أو إصابته بالعجز أو انسحابه من الشركة إلا إذا اشترى الشركاء الاخرون حصة الشريك المتوفى أو المصاب بالعجز أو المنسحب.</a:t>
            </a:r>
            <a:endParaRPr lang="ar-EG" sz="2400" kern="1200" dirty="0">
              <a:solidFill>
                <a:srgbClr val="002060"/>
              </a:solidFill>
            </a:endParaRPr>
          </a:p>
          <a:p>
            <a:pPr marL="285750" lvl="1" indent="-285750" algn="r" defTabSz="1244600" rtl="1">
              <a:lnSpc>
                <a:spcPct val="90000"/>
              </a:lnSpc>
              <a:spcBef>
                <a:spcPct val="0"/>
              </a:spcBef>
              <a:spcAft>
                <a:spcPct val="15000"/>
              </a:spcAft>
              <a:buChar char="••"/>
            </a:pPr>
            <a:endParaRPr lang="ar-EG" sz="2800" kern="1200" dirty="0"/>
          </a:p>
          <a:p>
            <a:pPr marL="285750" lvl="1" indent="-285750" algn="r" defTabSz="1244600" rtl="1">
              <a:lnSpc>
                <a:spcPct val="90000"/>
              </a:lnSpc>
              <a:spcBef>
                <a:spcPct val="0"/>
              </a:spcBef>
              <a:spcAft>
                <a:spcPct val="15000"/>
              </a:spcAft>
              <a:buChar char="••"/>
            </a:pPr>
            <a:endParaRPr lang="ar-EG" sz="2800" kern="1200" dirty="0"/>
          </a:p>
        </p:txBody>
      </p:sp>
      <p:sp>
        <p:nvSpPr>
          <p:cNvPr id="6" name="Freeform 5"/>
          <p:cNvSpPr/>
          <p:nvPr/>
        </p:nvSpPr>
        <p:spPr>
          <a:xfrm>
            <a:off x="2829017" y="4199817"/>
            <a:ext cx="3537122" cy="1135366"/>
          </a:xfrm>
          <a:custGeom>
            <a:avLst/>
            <a:gdLst>
              <a:gd name="connsiteX0" fmla="*/ 0 w 3537122"/>
              <a:gd name="connsiteY0" fmla="*/ 0 h 1135366"/>
              <a:gd name="connsiteX1" fmla="*/ 3537122 w 3537122"/>
              <a:gd name="connsiteY1" fmla="*/ 0 h 1135366"/>
              <a:gd name="connsiteX2" fmla="*/ 3537122 w 3537122"/>
              <a:gd name="connsiteY2" fmla="*/ 1135366 h 1135366"/>
              <a:gd name="connsiteX3" fmla="*/ 0 w 3537122"/>
              <a:gd name="connsiteY3" fmla="*/ 1135366 h 1135366"/>
              <a:gd name="connsiteX4" fmla="*/ 0 w 3537122"/>
              <a:gd name="connsiteY4" fmla="*/ 0 h 1135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7122" h="1135366">
                <a:moveTo>
                  <a:pt x="0" y="0"/>
                </a:moveTo>
                <a:lnTo>
                  <a:pt x="3537122" y="0"/>
                </a:lnTo>
                <a:lnTo>
                  <a:pt x="3537122" y="1135366"/>
                </a:lnTo>
                <a:lnTo>
                  <a:pt x="0" y="1135366"/>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137631"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شركة التضامن</a:t>
            </a:r>
            <a:endParaRPr lang="ar-EG" sz="2400" b="1" kern="1200" dirty="0">
              <a:solidFill>
                <a:srgbClr val="FF0000"/>
              </a:solidFill>
            </a:endParaRPr>
          </a:p>
        </p:txBody>
      </p:sp>
      <p:sp>
        <p:nvSpPr>
          <p:cNvPr id="7" name="Oval 6"/>
          <p:cNvSpPr/>
          <p:nvPr/>
        </p:nvSpPr>
        <p:spPr>
          <a:xfrm>
            <a:off x="2537156" y="4380160"/>
            <a:ext cx="1237992" cy="1237992"/>
          </a:xfrm>
          <a:prstGeom prst="ellipse">
            <a:avLst/>
          </a:prstGeom>
          <a:blipFill rotWithShape="1">
            <a:blip r:embed="rId2"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5" name="Diamond 4"/>
          <p:cNvSpPr/>
          <p:nvPr/>
        </p:nvSpPr>
        <p:spPr bwMode="auto">
          <a:xfrm>
            <a:off x="2251691" y="3991044"/>
            <a:ext cx="792088" cy="1008112"/>
          </a:xfrm>
          <a:prstGeom prst="diamond">
            <a:avLst/>
          </a:prstGeom>
          <a:solidFill>
            <a:schemeClr val="bg1"/>
          </a:solidFill>
          <a:ln w="28575" cap="flat" cmpd="sng" algn="ctr">
            <a:solidFill>
              <a:srgbClr val="00B0F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lang="ar-EG" sz="3200" b="1" dirty="0" smtClean="0">
                <a:solidFill>
                  <a:srgbClr val="FF0000"/>
                </a:solidFill>
              </a:rPr>
              <a:t>2</a:t>
            </a:r>
            <a:endParaRPr kumimoji="0" lang="ar-EG" sz="32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endParaRPr>
          </a:p>
        </p:txBody>
      </p:sp>
    </p:spTree>
    <p:extLst>
      <p:ext uri="{BB962C8B-B14F-4D97-AF65-F5344CB8AC3E}">
        <p14:creationId xmlns:p14="http://schemas.microsoft.com/office/powerpoint/2010/main" val="2850181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1000"/>
                                        <p:tgtEl>
                                          <p:spTgt spid="3"/>
                                        </p:tgtEl>
                                      </p:cBhvr>
                                    </p:animEffect>
                                    <p:anim calcmode="lin" valueType="num">
                                      <p:cBhvr>
                                        <p:cTn id="25" dur="1000" fill="hold"/>
                                        <p:tgtEl>
                                          <p:spTgt spid="3"/>
                                        </p:tgtEl>
                                        <p:attrNameLst>
                                          <p:attrName>ppt_x</p:attrName>
                                        </p:attrNameLst>
                                      </p:cBhvr>
                                      <p:tavLst>
                                        <p:tav tm="0">
                                          <p:val>
                                            <p:strVal val="#ppt_x"/>
                                          </p:val>
                                        </p:tav>
                                        <p:tav tm="100000">
                                          <p:val>
                                            <p:strVal val="#ppt_x"/>
                                          </p:val>
                                        </p:tav>
                                      </p:tavLst>
                                    </p:anim>
                                    <p:anim calcmode="lin" valueType="num">
                                      <p:cBhvr>
                                        <p:cTn id="2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5"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2829017" y="1559430"/>
            <a:ext cx="3537122" cy="2640387"/>
          </a:xfrm>
          <a:custGeom>
            <a:avLst/>
            <a:gdLst>
              <a:gd name="connsiteX0" fmla="*/ 211231 w 3537122"/>
              <a:gd name="connsiteY0" fmla="*/ 0 h 2640387"/>
              <a:gd name="connsiteX1" fmla="*/ 3325891 w 3537122"/>
              <a:gd name="connsiteY1" fmla="*/ 0 h 2640387"/>
              <a:gd name="connsiteX2" fmla="*/ 3537122 w 3537122"/>
              <a:gd name="connsiteY2" fmla="*/ 211231 h 2640387"/>
              <a:gd name="connsiteX3" fmla="*/ 3537122 w 3537122"/>
              <a:gd name="connsiteY3" fmla="*/ 2640387 h 2640387"/>
              <a:gd name="connsiteX4" fmla="*/ 3537122 w 3537122"/>
              <a:gd name="connsiteY4" fmla="*/ 2640387 h 2640387"/>
              <a:gd name="connsiteX5" fmla="*/ 0 w 3537122"/>
              <a:gd name="connsiteY5" fmla="*/ 2640387 h 2640387"/>
              <a:gd name="connsiteX6" fmla="*/ 0 w 3537122"/>
              <a:gd name="connsiteY6" fmla="*/ 2640387 h 2640387"/>
              <a:gd name="connsiteX7" fmla="*/ 0 w 3537122"/>
              <a:gd name="connsiteY7" fmla="*/ 211231 h 2640387"/>
              <a:gd name="connsiteX8" fmla="*/ 211231 w 3537122"/>
              <a:gd name="connsiteY8" fmla="*/ 0 h 264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7122" h="2640387">
                <a:moveTo>
                  <a:pt x="211231" y="0"/>
                </a:moveTo>
                <a:lnTo>
                  <a:pt x="3325891" y="0"/>
                </a:lnTo>
                <a:cubicBezTo>
                  <a:pt x="3442551" y="0"/>
                  <a:pt x="3537122" y="94571"/>
                  <a:pt x="3537122" y="211231"/>
                </a:cubicBezTo>
                <a:lnTo>
                  <a:pt x="3537122" y="2640387"/>
                </a:lnTo>
                <a:lnTo>
                  <a:pt x="3537122" y="2640387"/>
                </a:lnTo>
                <a:lnTo>
                  <a:pt x="0" y="2640387"/>
                </a:lnTo>
                <a:lnTo>
                  <a:pt x="0" y="2640387"/>
                </a:lnTo>
                <a:lnTo>
                  <a:pt x="0" y="211231"/>
                </a:lnTo>
                <a:cubicBezTo>
                  <a:pt x="0" y="94571"/>
                  <a:pt x="94571" y="0"/>
                  <a:pt x="211231" y="0"/>
                </a:cubicBezTo>
                <a:close/>
              </a:path>
            </a:pathLst>
          </a:custGeom>
          <a:ln w="28575">
            <a:solidFill>
              <a:srgbClr val="7030A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2347" tIns="153307" rIns="92347" bIns="30480" numCol="1" spcCol="1270" anchor="ctr" anchorCtr="0">
            <a:noAutofit/>
          </a:bodyPr>
          <a:lstStyle/>
          <a:p>
            <a:pPr marL="285750" lvl="1" indent="-285750" algn="r" defTabSz="1244600" rtl="1">
              <a:lnSpc>
                <a:spcPct val="90000"/>
              </a:lnSpc>
              <a:spcBef>
                <a:spcPct val="0"/>
              </a:spcBef>
              <a:spcAft>
                <a:spcPct val="15000"/>
              </a:spcAft>
              <a:buChar char="••"/>
            </a:pPr>
            <a:endParaRPr lang="ar-EG" sz="2800" kern="1200" dirty="0"/>
          </a:p>
          <a:p>
            <a:pPr marL="228600" lvl="1" indent="-228600" algn="justLow" defTabSz="1066800" rtl="1">
              <a:lnSpc>
                <a:spcPct val="90000"/>
              </a:lnSpc>
              <a:spcBef>
                <a:spcPct val="0"/>
              </a:spcBef>
              <a:spcAft>
                <a:spcPct val="15000"/>
              </a:spcAft>
              <a:buChar char="••"/>
            </a:pP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يتمتع هذا النوع من الشركات بمدة حياة مستقلة ومستمرة ولا يتم حلها لدى وفاة أحد حاملى الأسهم أو لدى بيع الأسهم إلى شخص أخر.</a:t>
            </a:r>
            <a:endParaRPr lang="ar-EG" sz="2400" kern="1200" dirty="0">
              <a:solidFill>
                <a:srgbClr val="002060"/>
              </a:solidFill>
            </a:endParaRPr>
          </a:p>
          <a:p>
            <a:pPr marL="285750" lvl="1" indent="-285750" algn="r" defTabSz="1244600" rtl="1">
              <a:lnSpc>
                <a:spcPct val="90000"/>
              </a:lnSpc>
              <a:spcBef>
                <a:spcPct val="0"/>
              </a:spcBef>
              <a:spcAft>
                <a:spcPct val="15000"/>
              </a:spcAft>
              <a:buChar char="••"/>
            </a:pPr>
            <a:endParaRPr lang="ar-EG" sz="2800" kern="1200" dirty="0"/>
          </a:p>
          <a:p>
            <a:pPr marL="285750" lvl="1" indent="-285750" algn="r" defTabSz="1244600" rtl="1">
              <a:lnSpc>
                <a:spcPct val="90000"/>
              </a:lnSpc>
              <a:spcBef>
                <a:spcPct val="0"/>
              </a:spcBef>
              <a:spcAft>
                <a:spcPct val="15000"/>
              </a:spcAft>
              <a:buChar char="••"/>
            </a:pPr>
            <a:endParaRPr lang="ar-EG" sz="2800" kern="1200" dirty="0"/>
          </a:p>
        </p:txBody>
      </p:sp>
      <p:sp>
        <p:nvSpPr>
          <p:cNvPr id="6" name="Freeform 5"/>
          <p:cNvSpPr/>
          <p:nvPr/>
        </p:nvSpPr>
        <p:spPr>
          <a:xfrm>
            <a:off x="2829017" y="4199817"/>
            <a:ext cx="3537122" cy="1135366"/>
          </a:xfrm>
          <a:custGeom>
            <a:avLst/>
            <a:gdLst>
              <a:gd name="connsiteX0" fmla="*/ 0 w 3537122"/>
              <a:gd name="connsiteY0" fmla="*/ 0 h 1135366"/>
              <a:gd name="connsiteX1" fmla="*/ 3537122 w 3537122"/>
              <a:gd name="connsiteY1" fmla="*/ 0 h 1135366"/>
              <a:gd name="connsiteX2" fmla="*/ 3537122 w 3537122"/>
              <a:gd name="connsiteY2" fmla="*/ 1135366 h 1135366"/>
              <a:gd name="connsiteX3" fmla="*/ 0 w 3537122"/>
              <a:gd name="connsiteY3" fmla="*/ 1135366 h 1135366"/>
              <a:gd name="connsiteX4" fmla="*/ 0 w 3537122"/>
              <a:gd name="connsiteY4" fmla="*/ 0 h 1135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7122" h="1135366">
                <a:moveTo>
                  <a:pt x="0" y="0"/>
                </a:moveTo>
                <a:lnTo>
                  <a:pt x="3537122" y="0"/>
                </a:lnTo>
                <a:lnTo>
                  <a:pt x="3537122" y="1135366"/>
                </a:lnTo>
                <a:lnTo>
                  <a:pt x="0" y="1135366"/>
                </a:lnTo>
                <a:lnTo>
                  <a:pt x="0" y="0"/>
                </a:lnTo>
                <a:close/>
              </a:path>
            </a:pathLst>
          </a:cu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137631"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الشركة محدودة المسؤولية</a:t>
            </a:r>
            <a:endParaRPr lang="ar-EG" sz="2400" b="1" kern="1200" dirty="0">
              <a:solidFill>
                <a:srgbClr val="FF0000"/>
              </a:solidFill>
            </a:endParaRPr>
          </a:p>
        </p:txBody>
      </p:sp>
      <p:sp>
        <p:nvSpPr>
          <p:cNvPr id="7" name="Oval 6"/>
          <p:cNvSpPr/>
          <p:nvPr/>
        </p:nvSpPr>
        <p:spPr>
          <a:xfrm>
            <a:off x="2537156" y="4380160"/>
            <a:ext cx="1237992" cy="1237992"/>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5" name="Diamond 4"/>
          <p:cNvSpPr/>
          <p:nvPr/>
        </p:nvSpPr>
        <p:spPr bwMode="auto">
          <a:xfrm>
            <a:off x="2267744" y="3933056"/>
            <a:ext cx="792088" cy="1008112"/>
          </a:xfrm>
          <a:prstGeom prst="diamond">
            <a:avLst/>
          </a:prstGeom>
          <a:solidFill>
            <a:schemeClr val="bg1"/>
          </a:solidFill>
          <a:ln w="28575" cap="flat" cmpd="sng" algn="ctr">
            <a:solidFill>
              <a:srgbClr val="7030A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lang="ar-EG" sz="3200" b="1" dirty="0" smtClean="0">
                <a:solidFill>
                  <a:srgbClr val="FF0000"/>
                </a:solidFill>
              </a:rPr>
              <a:t>3</a:t>
            </a:r>
            <a:endParaRPr kumimoji="0" lang="ar-EG" sz="32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endParaRPr>
          </a:p>
        </p:txBody>
      </p:sp>
    </p:spTree>
    <p:extLst>
      <p:ext uri="{BB962C8B-B14F-4D97-AF65-F5344CB8AC3E}">
        <p14:creationId xmlns:p14="http://schemas.microsoft.com/office/powerpoint/2010/main" val="2707411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1000"/>
                                        <p:tgtEl>
                                          <p:spTgt spid="3"/>
                                        </p:tgtEl>
                                      </p:cBhvr>
                                    </p:animEffect>
                                    <p:anim calcmode="lin" valueType="num">
                                      <p:cBhvr>
                                        <p:cTn id="25" dur="1000" fill="hold"/>
                                        <p:tgtEl>
                                          <p:spTgt spid="3"/>
                                        </p:tgtEl>
                                        <p:attrNameLst>
                                          <p:attrName>ppt_x</p:attrName>
                                        </p:attrNameLst>
                                      </p:cBhvr>
                                      <p:tavLst>
                                        <p:tav tm="0">
                                          <p:val>
                                            <p:strVal val="#ppt_x"/>
                                          </p:val>
                                        </p:tav>
                                        <p:tav tm="100000">
                                          <p:val>
                                            <p:strVal val="#ppt_x"/>
                                          </p:val>
                                        </p:tav>
                                      </p:tavLst>
                                    </p:anim>
                                    <p:anim calcmode="lin" valueType="num">
                                      <p:cBhvr>
                                        <p:cTn id="2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704049" y="1753325"/>
            <a:ext cx="205547" cy="3804254"/>
          </a:xfrm>
          <a:prstGeom prst="rect">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5" name="Frame 4"/>
          <p:cNvSpPr/>
          <p:nvPr/>
        </p:nvSpPr>
        <p:spPr>
          <a:xfrm>
            <a:off x="476764" y="1854911"/>
            <a:ext cx="5345973" cy="3804254"/>
          </a:xfrm>
          <a:prstGeom prst="frame">
            <a:avLst>
              <a:gd name="adj1" fmla="val 5450"/>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6" name="Rectangle 5"/>
          <p:cNvSpPr/>
          <p:nvPr/>
        </p:nvSpPr>
        <p:spPr>
          <a:xfrm>
            <a:off x="271216" y="1399082"/>
            <a:ext cx="5140425" cy="359849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480348" y="4874764"/>
            <a:ext cx="5342259" cy="699746"/>
          </a:xfrm>
          <a:custGeom>
            <a:avLst/>
            <a:gdLst>
              <a:gd name="connsiteX0" fmla="*/ 0 w 5342259"/>
              <a:gd name="connsiteY0" fmla="*/ 0 h 699746"/>
              <a:gd name="connsiteX1" fmla="*/ 5342259 w 5342259"/>
              <a:gd name="connsiteY1" fmla="*/ 0 h 699746"/>
              <a:gd name="connsiteX2" fmla="*/ 5342259 w 5342259"/>
              <a:gd name="connsiteY2" fmla="*/ 699746 h 699746"/>
              <a:gd name="connsiteX3" fmla="*/ 0 w 5342259"/>
              <a:gd name="connsiteY3" fmla="*/ 699746 h 699746"/>
              <a:gd name="connsiteX4" fmla="*/ 0 w 5342259"/>
              <a:gd name="connsiteY4" fmla="*/ 0 h 69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2259" h="699746">
                <a:moveTo>
                  <a:pt x="0" y="0"/>
                </a:moveTo>
                <a:lnTo>
                  <a:pt x="5342259" y="0"/>
                </a:lnTo>
                <a:lnTo>
                  <a:pt x="5342259" y="699746"/>
                </a:lnTo>
                <a:lnTo>
                  <a:pt x="0" y="699746"/>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kern="1200" dirty="0" smtClean="0"/>
              <a:t>تأكد من وجود القدرة الشخصية علي العمل الحر</a:t>
            </a:r>
            <a:endParaRPr lang="ar-EG" sz="2400" kern="1200" dirty="0"/>
          </a:p>
        </p:txBody>
      </p:sp>
      <p:sp>
        <p:nvSpPr>
          <p:cNvPr id="8" name="Freeform 7"/>
          <p:cNvSpPr/>
          <p:nvPr/>
        </p:nvSpPr>
        <p:spPr>
          <a:xfrm>
            <a:off x="6028285" y="1411746"/>
            <a:ext cx="2444120" cy="4382401"/>
          </a:xfrm>
          <a:custGeom>
            <a:avLst/>
            <a:gdLst>
              <a:gd name="connsiteX0" fmla="*/ 0 w 2444120"/>
              <a:gd name="connsiteY0" fmla="*/ 0 h 3804254"/>
              <a:gd name="connsiteX1" fmla="*/ 2444120 w 2444120"/>
              <a:gd name="connsiteY1" fmla="*/ 0 h 3804254"/>
              <a:gd name="connsiteX2" fmla="*/ 2444120 w 2444120"/>
              <a:gd name="connsiteY2" fmla="*/ 3804254 h 3804254"/>
              <a:gd name="connsiteX3" fmla="*/ 0 w 2444120"/>
              <a:gd name="connsiteY3" fmla="*/ 3804254 h 3804254"/>
              <a:gd name="connsiteX4" fmla="*/ 0 w 2444120"/>
              <a:gd name="connsiteY4" fmla="*/ 0 h 380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120" h="3804254">
                <a:moveTo>
                  <a:pt x="0" y="0"/>
                </a:moveTo>
                <a:lnTo>
                  <a:pt x="2444120" y="0"/>
                </a:lnTo>
                <a:lnTo>
                  <a:pt x="2444120" y="3804254"/>
                </a:lnTo>
                <a:lnTo>
                  <a:pt x="0" y="3804254"/>
                </a:lnTo>
                <a:lnTo>
                  <a:pt x="0" y="0"/>
                </a:lnTo>
                <a:close/>
              </a:path>
            </a:pathLst>
          </a:custGeom>
          <a:solidFill>
            <a:srgbClr val="C7F9A5"/>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خبرة فنية خاصة بالمشروع.</a:t>
            </a:r>
            <a:endParaRPr lang="ar-EG" sz="2400" kern="1200" dirty="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معلومات ومعرفة عن المشروع.</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تدريب سابق في مجالا الأعمال ويفضل من كان له سابق خبرة بنفس مجال المشروع.</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مهام إدارية وسلوكية في فن التعامل مع الآخرين.</a:t>
            </a:r>
          </a:p>
          <a:p>
            <a:pPr lvl="0" algn="ctr" defTabSz="1066800" rtl="1">
              <a:lnSpc>
                <a:spcPct val="90000"/>
              </a:lnSpc>
              <a:spcBef>
                <a:spcPct val="0"/>
              </a:spcBef>
              <a:spcAft>
                <a:spcPct val="35000"/>
              </a:spcAft>
            </a:pPr>
            <a:endParaRPr lang="ar-EG" sz="2400" kern="1200" dirty="0" smtClean="0"/>
          </a:p>
        </p:txBody>
      </p:sp>
    </p:spTree>
    <p:extLst>
      <p:ext uri="{BB962C8B-B14F-4D97-AF65-F5344CB8AC3E}">
        <p14:creationId xmlns:p14="http://schemas.microsoft.com/office/powerpoint/2010/main" val="144961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fade">
                                      <p:cBhvr>
                                        <p:cTn id="24" dur="1000"/>
                                        <p:tgtEl>
                                          <p:spTgt spid="8">
                                            <p:txEl>
                                              <p:pRg st="0" end="0"/>
                                            </p:txEl>
                                          </p:spTgt>
                                        </p:tgtEl>
                                      </p:cBhvr>
                                    </p:animEffect>
                                    <p:anim calcmode="lin" valueType="num">
                                      <p:cBhvr>
                                        <p:cTn id="25"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fade">
                                      <p:cBhvr>
                                        <p:cTn id="31" dur="1000"/>
                                        <p:tgtEl>
                                          <p:spTgt spid="8">
                                            <p:txEl>
                                              <p:pRg st="1" end="1"/>
                                            </p:txEl>
                                          </p:spTgt>
                                        </p:tgtEl>
                                      </p:cBhvr>
                                    </p:animEffect>
                                    <p:anim calcmode="lin" valueType="num">
                                      <p:cBhvr>
                                        <p:cTn id="3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8">
                                            <p:txEl>
                                              <p:pRg st="2" end="2"/>
                                            </p:txEl>
                                          </p:spTgt>
                                        </p:tgtEl>
                                        <p:attrNameLst>
                                          <p:attrName>style.visibility</p:attrName>
                                        </p:attrNameLst>
                                      </p:cBhvr>
                                      <p:to>
                                        <p:strVal val="visible"/>
                                      </p:to>
                                    </p:set>
                                    <p:animEffect transition="in" filter="fade">
                                      <p:cBhvr>
                                        <p:cTn id="38" dur="1000"/>
                                        <p:tgtEl>
                                          <p:spTgt spid="8">
                                            <p:txEl>
                                              <p:pRg st="2" end="2"/>
                                            </p:txEl>
                                          </p:spTgt>
                                        </p:tgtEl>
                                      </p:cBhvr>
                                    </p:animEffect>
                                    <p:anim calcmode="lin" valueType="num">
                                      <p:cBhvr>
                                        <p:cTn id="39"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40"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8">
                                            <p:txEl>
                                              <p:pRg st="3" end="3"/>
                                            </p:txEl>
                                          </p:spTgt>
                                        </p:tgtEl>
                                        <p:attrNameLst>
                                          <p:attrName>style.visibility</p:attrName>
                                        </p:attrNameLst>
                                      </p:cBhvr>
                                      <p:to>
                                        <p:strVal val="visible"/>
                                      </p:to>
                                    </p:set>
                                    <p:animEffect transition="in" filter="fade">
                                      <p:cBhvr>
                                        <p:cTn id="45" dur="1000"/>
                                        <p:tgtEl>
                                          <p:spTgt spid="8">
                                            <p:txEl>
                                              <p:pRg st="3" end="3"/>
                                            </p:txEl>
                                          </p:spTgt>
                                        </p:tgtEl>
                                      </p:cBhvr>
                                    </p:animEffect>
                                    <p:anim calcmode="lin" valueType="num">
                                      <p:cBhvr>
                                        <p:cTn id="46"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2829017" y="1559430"/>
            <a:ext cx="3537122" cy="2640387"/>
          </a:xfrm>
          <a:custGeom>
            <a:avLst/>
            <a:gdLst>
              <a:gd name="connsiteX0" fmla="*/ 211231 w 3537122"/>
              <a:gd name="connsiteY0" fmla="*/ 0 h 2640387"/>
              <a:gd name="connsiteX1" fmla="*/ 3325891 w 3537122"/>
              <a:gd name="connsiteY1" fmla="*/ 0 h 2640387"/>
              <a:gd name="connsiteX2" fmla="*/ 3537122 w 3537122"/>
              <a:gd name="connsiteY2" fmla="*/ 211231 h 2640387"/>
              <a:gd name="connsiteX3" fmla="*/ 3537122 w 3537122"/>
              <a:gd name="connsiteY3" fmla="*/ 2640387 h 2640387"/>
              <a:gd name="connsiteX4" fmla="*/ 3537122 w 3537122"/>
              <a:gd name="connsiteY4" fmla="*/ 2640387 h 2640387"/>
              <a:gd name="connsiteX5" fmla="*/ 0 w 3537122"/>
              <a:gd name="connsiteY5" fmla="*/ 2640387 h 2640387"/>
              <a:gd name="connsiteX6" fmla="*/ 0 w 3537122"/>
              <a:gd name="connsiteY6" fmla="*/ 2640387 h 2640387"/>
              <a:gd name="connsiteX7" fmla="*/ 0 w 3537122"/>
              <a:gd name="connsiteY7" fmla="*/ 211231 h 2640387"/>
              <a:gd name="connsiteX8" fmla="*/ 211231 w 3537122"/>
              <a:gd name="connsiteY8" fmla="*/ 0 h 264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7122" h="2640387">
                <a:moveTo>
                  <a:pt x="211231" y="0"/>
                </a:moveTo>
                <a:lnTo>
                  <a:pt x="3325891" y="0"/>
                </a:lnTo>
                <a:cubicBezTo>
                  <a:pt x="3442551" y="0"/>
                  <a:pt x="3537122" y="94571"/>
                  <a:pt x="3537122" y="211231"/>
                </a:cubicBezTo>
                <a:lnTo>
                  <a:pt x="3537122" y="2640387"/>
                </a:lnTo>
                <a:lnTo>
                  <a:pt x="3537122" y="2640387"/>
                </a:lnTo>
                <a:lnTo>
                  <a:pt x="0" y="2640387"/>
                </a:lnTo>
                <a:lnTo>
                  <a:pt x="0" y="2640387"/>
                </a:lnTo>
                <a:lnTo>
                  <a:pt x="0" y="211231"/>
                </a:lnTo>
                <a:cubicBezTo>
                  <a:pt x="0" y="94571"/>
                  <a:pt x="94571" y="0"/>
                  <a:pt x="211231" y="0"/>
                </a:cubicBezTo>
                <a:close/>
              </a:path>
            </a:pathLst>
          </a:custGeom>
          <a:ln w="28575">
            <a:solidFill>
              <a:srgbClr val="FF7171"/>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2347" tIns="153307" rIns="92347" bIns="30480" numCol="1" spcCol="1270" anchor="ctr" anchorCtr="0">
            <a:noAutofit/>
          </a:bodyPr>
          <a:lstStyle/>
          <a:p>
            <a:pPr marL="285750" lvl="1" indent="-285750" algn="r" defTabSz="1244600" rtl="1">
              <a:lnSpc>
                <a:spcPct val="90000"/>
              </a:lnSpc>
              <a:spcBef>
                <a:spcPct val="0"/>
              </a:spcBef>
              <a:spcAft>
                <a:spcPct val="15000"/>
              </a:spcAft>
              <a:buChar char="••"/>
            </a:pPr>
            <a:endParaRPr lang="ar-EG" sz="2800" kern="1200" dirty="0"/>
          </a:p>
          <a:p>
            <a:pPr marL="228600" lvl="1" indent="-228600" algn="justLow" defTabSz="1066800" rtl="1">
              <a:lnSpc>
                <a:spcPct val="90000"/>
              </a:lnSpc>
              <a:spcBef>
                <a:spcPct val="0"/>
              </a:spcBef>
              <a:spcAft>
                <a:spcPct val="15000"/>
              </a:spcAft>
              <a:buChar char="••"/>
            </a:pP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تتمتع التعاونية بمدة حياة مستقلية.</a:t>
            </a:r>
            <a:endParaRPr lang="ar-EG" sz="2400" kern="1200" dirty="0">
              <a:solidFill>
                <a:srgbClr val="002060"/>
              </a:solidFill>
            </a:endParaRPr>
          </a:p>
          <a:p>
            <a:pPr marL="285750" lvl="1" indent="-285750" algn="r" defTabSz="1244600" rtl="1">
              <a:lnSpc>
                <a:spcPct val="90000"/>
              </a:lnSpc>
              <a:spcBef>
                <a:spcPct val="0"/>
              </a:spcBef>
              <a:spcAft>
                <a:spcPct val="15000"/>
              </a:spcAft>
              <a:buChar char="••"/>
            </a:pPr>
            <a:endParaRPr lang="ar-EG" sz="2800" kern="1200" dirty="0"/>
          </a:p>
          <a:p>
            <a:pPr marL="285750" lvl="1" indent="-285750" algn="r" defTabSz="1244600" rtl="1">
              <a:lnSpc>
                <a:spcPct val="90000"/>
              </a:lnSpc>
              <a:spcBef>
                <a:spcPct val="0"/>
              </a:spcBef>
              <a:spcAft>
                <a:spcPct val="15000"/>
              </a:spcAft>
              <a:buChar char="••"/>
            </a:pPr>
            <a:endParaRPr lang="ar-EG" sz="2800" kern="1200" dirty="0"/>
          </a:p>
        </p:txBody>
      </p:sp>
      <p:sp>
        <p:nvSpPr>
          <p:cNvPr id="6" name="Freeform 5"/>
          <p:cNvSpPr/>
          <p:nvPr/>
        </p:nvSpPr>
        <p:spPr>
          <a:xfrm>
            <a:off x="2829017" y="4199817"/>
            <a:ext cx="3537122" cy="1135366"/>
          </a:xfrm>
          <a:custGeom>
            <a:avLst/>
            <a:gdLst>
              <a:gd name="connsiteX0" fmla="*/ 0 w 3537122"/>
              <a:gd name="connsiteY0" fmla="*/ 0 h 1135366"/>
              <a:gd name="connsiteX1" fmla="*/ 3537122 w 3537122"/>
              <a:gd name="connsiteY1" fmla="*/ 0 h 1135366"/>
              <a:gd name="connsiteX2" fmla="*/ 3537122 w 3537122"/>
              <a:gd name="connsiteY2" fmla="*/ 1135366 h 1135366"/>
              <a:gd name="connsiteX3" fmla="*/ 0 w 3537122"/>
              <a:gd name="connsiteY3" fmla="*/ 1135366 h 1135366"/>
              <a:gd name="connsiteX4" fmla="*/ 0 w 3537122"/>
              <a:gd name="connsiteY4" fmla="*/ 0 h 1135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7122" h="1135366">
                <a:moveTo>
                  <a:pt x="0" y="0"/>
                </a:moveTo>
                <a:lnTo>
                  <a:pt x="3537122" y="0"/>
                </a:lnTo>
                <a:lnTo>
                  <a:pt x="3537122" y="1135366"/>
                </a:lnTo>
                <a:lnTo>
                  <a:pt x="0" y="1135366"/>
                </a:lnTo>
                <a:lnTo>
                  <a:pt x="0" y="0"/>
                </a:lnTo>
                <a:close/>
              </a:path>
            </a:pathLst>
          </a:custGeom>
          <a:solidFill>
            <a:srgbClr val="FF7171"/>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137631" tIns="0" rIns="30480"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التعاونية</a:t>
            </a:r>
            <a:endParaRPr lang="ar-EG" sz="2400" b="1" kern="1200" dirty="0">
              <a:solidFill>
                <a:schemeClr val="bg1"/>
              </a:solidFill>
            </a:endParaRPr>
          </a:p>
        </p:txBody>
      </p:sp>
      <p:sp>
        <p:nvSpPr>
          <p:cNvPr id="7" name="Oval 6"/>
          <p:cNvSpPr/>
          <p:nvPr/>
        </p:nvSpPr>
        <p:spPr>
          <a:xfrm>
            <a:off x="2537156" y="4380160"/>
            <a:ext cx="1237992" cy="1237992"/>
          </a:xfrm>
          <a:prstGeom prst="ellipse">
            <a:avLst/>
          </a:prstGeom>
          <a:blipFill rotWithShape="1">
            <a:blip r:embed="rId2"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5" name="Diamond 4"/>
          <p:cNvSpPr/>
          <p:nvPr/>
        </p:nvSpPr>
        <p:spPr bwMode="auto">
          <a:xfrm>
            <a:off x="2267744" y="3789040"/>
            <a:ext cx="792088" cy="1008112"/>
          </a:xfrm>
          <a:prstGeom prst="diamond">
            <a:avLst/>
          </a:prstGeom>
          <a:solidFill>
            <a:schemeClr val="bg1"/>
          </a:solidFill>
          <a:ln w="28575" cap="flat" cmpd="sng" algn="ctr">
            <a:solidFill>
              <a:srgbClr val="FF717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lang="ar-EG" sz="3200" b="1" dirty="0" smtClean="0">
                <a:solidFill>
                  <a:srgbClr val="FF0000"/>
                </a:solidFill>
              </a:rPr>
              <a:t>4</a:t>
            </a:r>
            <a:endParaRPr kumimoji="0" lang="ar-EG" sz="32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endParaRPr>
          </a:p>
        </p:txBody>
      </p:sp>
    </p:spTree>
    <p:extLst>
      <p:ext uri="{BB962C8B-B14F-4D97-AF65-F5344CB8AC3E}">
        <p14:creationId xmlns:p14="http://schemas.microsoft.com/office/powerpoint/2010/main" val="287452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1000"/>
                                        <p:tgtEl>
                                          <p:spTgt spid="3"/>
                                        </p:tgtEl>
                                      </p:cBhvr>
                                    </p:animEffect>
                                    <p:anim calcmode="lin" valueType="num">
                                      <p:cBhvr>
                                        <p:cTn id="28" dur="1000" fill="hold"/>
                                        <p:tgtEl>
                                          <p:spTgt spid="3"/>
                                        </p:tgtEl>
                                        <p:attrNameLst>
                                          <p:attrName>ppt_x</p:attrName>
                                        </p:attrNameLst>
                                      </p:cBhvr>
                                      <p:tavLst>
                                        <p:tav tm="0">
                                          <p:val>
                                            <p:strVal val="#ppt_x"/>
                                          </p:val>
                                        </p:tav>
                                        <p:tav tm="100000">
                                          <p:val>
                                            <p:strVal val="#ppt_x"/>
                                          </p:val>
                                        </p:tav>
                                      </p:tavLst>
                                    </p:anim>
                                    <p:anim calcmode="lin" valueType="num">
                                      <p:cBhvr>
                                        <p:cTn id="2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5"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39552" y="116632"/>
            <a:ext cx="8213576" cy="1328440"/>
            <a:chOff x="899592" y="748556"/>
            <a:chExt cx="8213576" cy="1328440"/>
          </a:xfrm>
        </p:grpSpPr>
        <p:sp>
          <p:nvSpPr>
            <p:cNvPr id="5" name="Pentagon 4"/>
            <p:cNvSpPr/>
            <p:nvPr/>
          </p:nvSpPr>
          <p:spPr bwMode="auto">
            <a:xfrm>
              <a:off x="1835695" y="1052736"/>
              <a:ext cx="7277473" cy="720080"/>
            </a:xfrm>
            <a:prstGeom prst="homePlate">
              <a:avLst/>
            </a:prstGeom>
            <a:solidFill>
              <a:srgbClr val="FAF6A4"/>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lnSpc>
                  <a:spcPct val="107000"/>
                </a:lnSpc>
                <a:spcAft>
                  <a:spcPts val="800"/>
                </a:spcAft>
              </a:pPr>
              <a:r>
                <a:rPr lang="ar-SA" sz="2400" b="1" dirty="0">
                  <a:solidFill>
                    <a:srgbClr val="C00000"/>
                  </a:solidFill>
                  <a:latin typeface="Calibri" panose="020F0502020204030204" pitchFamily="34" charset="0"/>
                  <a:ea typeface="Calibri" panose="020F0502020204030204" pitchFamily="34" charset="0"/>
                  <a:cs typeface="Arial" panose="020B0604020202020204" pitchFamily="34" charset="0"/>
                </a:rPr>
                <a:t>كيف تؤثر البنية القانونية على إدارة المؤسسة ؟</a:t>
              </a: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6" name="Picture 2" descr="http://www.vetogate.com/upload/photo/news/126/0/500x282o/396.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9592" y="748556"/>
              <a:ext cx="1080120" cy="132844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grpSp>
      <p:sp>
        <p:nvSpPr>
          <p:cNvPr id="8" name="Freeform 7"/>
          <p:cNvSpPr/>
          <p:nvPr/>
        </p:nvSpPr>
        <p:spPr>
          <a:xfrm>
            <a:off x="1259632" y="2727794"/>
            <a:ext cx="6600055" cy="1044116"/>
          </a:xfrm>
          <a:custGeom>
            <a:avLst/>
            <a:gdLst>
              <a:gd name="connsiteX0" fmla="*/ 0 w 6600055"/>
              <a:gd name="connsiteY0" fmla="*/ 104412 h 1044116"/>
              <a:gd name="connsiteX1" fmla="*/ 104412 w 6600055"/>
              <a:gd name="connsiteY1" fmla="*/ 0 h 1044116"/>
              <a:gd name="connsiteX2" fmla="*/ 6495643 w 6600055"/>
              <a:gd name="connsiteY2" fmla="*/ 0 h 1044116"/>
              <a:gd name="connsiteX3" fmla="*/ 6600055 w 6600055"/>
              <a:gd name="connsiteY3" fmla="*/ 104412 h 1044116"/>
              <a:gd name="connsiteX4" fmla="*/ 6600055 w 6600055"/>
              <a:gd name="connsiteY4" fmla="*/ 939704 h 1044116"/>
              <a:gd name="connsiteX5" fmla="*/ 6495643 w 6600055"/>
              <a:gd name="connsiteY5" fmla="*/ 1044116 h 1044116"/>
              <a:gd name="connsiteX6" fmla="*/ 104412 w 6600055"/>
              <a:gd name="connsiteY6" fmla="*/ 1044116 h 1044116"/>
              <a:gd name="connsiteX7" fmla="*/ 0 w 6600055"/>
              <a:gd name="connsiteY7" fmla="*/ 939704 h 1044116"/>
              <a:gd name="connsiteX8" fmla="*/ 0 w 6600055"/>
              <a:gd name="connsiteY8" fmla="*/ 104412 h 10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0055" h="1044116">
                <a:moveTo>
                  <a:pt x="0" y="104412"/>
                </a:moveTo>
                <a:cubicBezTo>
                  <a:pt x="0" y="46747"/>
                  <a:pt x="46747" y="0"/>
                  <a:pt x="104412" y="0"/>
                </a:cubicBezTo>
                <a:lnTo>
                  <a:pt x="6495643" y="0"/>
                </a:lnTo>
                <a:cubicBezTo>
                  <a:pt x="6553308" y="0"/>
                  <a:pt x="6600055" y="46747"/>
                  <a:pt x="6600055" y="104412"/>
                </a:cubicBezTo>
                <a:lnTo>
                  <a:pt x="6600055" y="939704"/>
                </a:lnTo>
                <a:cubicBezTo>
                  <a:pt x="6600055" y="997369"/>
                  <a:pt x="6553308" y="1044116"/>
                  <a:pt x="6495643" y="1044116"/>
                </a:cubicBezTo>
                <a:lnTo>
                  <a:pt x="104412" y="1044116"/>
                </a:lnTo>
                <a:cubicBezTo>
                  <a:pt x="46747" y="1044116"/>
                  <a:pt x="0" y="997369"/>
                  <a:pt x="0" y="939704"/>
                </a:cubicBezTo>
                <a:lnTo>
                  <a:pt x="0" y="104412"/>
                </a:lnTo>
                <a:close/>
              </a:path>
            </a:pathLst>
          </a:custGeom>
          <a:solidFill>
            <a:schemeClr val="accent6">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6301" tIns="61061" rIns="76301" bIns="61061" numCol="1" spcCol="1270" anchor="ctr" anchorCtr="0">
            <a:noAutofit/>
          </a:bodyPr>
          <a:lstStyle/>
          <a:p>
            <a:pPr lvl="0" algn="ctr" defTabSz="1066800" rtl="1">
              <a:lnSpc>
                <a:spcPct val="90000"/>
              </a:lnSpc>
              <a:spcBef>
                <a:spcPct val="0"/>
              </a:spcBef>
              <a:spcAft>
                <a:spcPct val="35000"/>
              </a:spcAft>
            </a:pPr>
            <a:r>
              <a:rPr lang="ar-EG" sz="2400" b="1" kern="1200" dirty="0" smtClean="0"/>
              <a:t>الملكية الفردية</a:t>
            </a:r>
            <a:endParaRPr lang="ar-EG" sz="2400" b="1" kern="1200" dirty="0"/>
          </a:p>
        </p:txBody>
      </p:sp>
      <p:sp>
        <p:nvSpPr>
          <p:cNvPr id="9" name="Rounded Rectangle 8"/>
          <p:cNvSpPr/>
          <p:nvPr/>
        </p:nvSpPr>
        <p:spPr>
          <a:xfrm>
            <a:off x="1259632" y="3959851"/>
            <a:ext cx="1044116" cy="1044116"/>
          </a:xfrm>
          <a:prstGeom prst="roundRect">
            <a:avLst>
              <a:gd name="adj" fmla="val 1667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2366394" y="3959851"/>
            <a:ext cx="5493293" cy="1044116"/>
          </a:xfrm>
          <a:custGeom>
            <a:avLst/>
            <a:gdLst>
              <a:gd name="connsiteX0" fmla="*/ 0 w 5493293"/>
              <a:gd name="connsiteY0" fmla="*/ 174054 h 1044116"/>
              <a:gd name="connsiteX1" fmla="*/ 174054 w 5493293"/>
              <a:gd name="connsiteY1" fmla="*/ 0 h 1044116"/>
              <a:gd name="connsiteX2" fmla="*/ 5319239 w 5493293"/>
              <a:gd name="connsiteY2" fmla="*/ 0 h 1044116"/>
              <a:gd name="connsiteX3" fmla="*/ 5493293 w 5493293"/>
              <a:gd name="connsiteY3" fmla="*/ 174054 h 1044116"/>
              <a:gd name="connsiteX4" fmla="*/ 5493293 w 5493293"/>
              <a:gd name="connsiteY4" fmla="*/ 870062 h 1044116"/>
              <a:gd name="connsiteX5" fmla="*/ 5319239 w 5493293"/>
              <a:gd name="connsiteY5" fmla="*/ 1044116 h 1044116"/>
              <a:gd name="connsiteX6" fmla="*/ 174054 w 5493293"/>
              <a:gd name="connsiteY6" fmla="*/ 1044116 h 1044116"/>
              <a:gd name="connsiteX7" fmla="*/ 0 w 5493293"/>
              <a:gd name="connsiteY7" fmla="*/ 870062 h 1044116"/>
              <a:gd name="connsiteX8" fmla="*/ 0 w 5493293"/>
              <a:gd name="connsiteY8" fmla="*/ 174054 h 10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3293" h="1044116">
                <a:moveTo>
                  <a:pt x="0" y="174054"/>
                </a:moveTo>
                <a:cubicBezTo>
                  <a:pt x="0" y="77927"/>
                  <a:pt x="77927" y="0"/>
                  <a:pt x="174054" y="0"/>
                </a:cubicBezTo>
                <a:lnTo>
                  <a:pt x="5319239" y="0"/>
                </a:lnTo>
                <a:cubicBezTo>
                  <a:pt x="5415366" y="0"/>
                  <a:pt x="5493293" y="77927"/>
                  <a:pt x="5493293" y="174054"/>
                </a:cubicBezTo>
                <a:lnTo>
                  <a:pt x="5493293" y="870062"/>
                </a:lnTo>
                <a:cubicBezTo>
                  <a:pt x="5493293" y="966189"/>
                  <a:pt x="5415366" y="1044116"/>
                  <a:pt x="5319239" y="1044116"/>
                </a:cubicBezTo>
                <a:lnTo>
                  <a:pt x="174054" y="1044116"/>
                </a:lnTo>
                <a:cubicBezTo>
                  <a:pt x="77927" y="1044116"/>
                  <a:pt x="0" y="966189"/>
                  <a:pt x="0" y="870062"/>
                </a:cubicBezTo>
                <a:lnTo>
                  <a:pt x="0" y="174054"/>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1667" tIns="221667" rIns="221667" bIns="221667"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يستطيع المالك الفردى إدارة المؤسسة كما يشاء طالما أنه لا ينتهك القوانين وقد يشكل اتخاذ شخص واحد للقرارات الإدارية كافة نقطة سيئة.</a:t>
            </a:r>
            <a:endParaRPr lang="ar-EG" sz="2400" kern="1200" dirty="0">
              <a:solidFill>
                <a:srgbClr val="002060"/>
              </a:solidFill>
            </a:endParaRPr>
          </a:p>
        </p:txBody>
      </p:sp>
      <p:sp>
        <p:nvSpPr>
          <p:cNvPr id="7" name="Can 6"/>
          <p:cNvSpPr/>
          <p:nvPr/>
        </p:nvSpPr>
        <p:spPr bwMode="auto">
          <a:xfrm>
            <a:off x="7535651" y="2745796"/>
            <a:ext cx="648072" cy="1008112"/>
          </a:xfrm>
          <a:prstGeom prst="can">
            <a:avLst/>
          </a:prstGeom>
          <a:solidFill>
            <a:schemeClr val="bg1"/>
          </a:solidFill>
          <a:ln w="19050" cap="flat" cmpd="sng" algn="ctr">
            <a:solidFill>
              <a:srgbClr val="0070C0"/>
            </a:solidFill>
            <a:prstDash val="dash"/>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6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1</a:t>
            </a:r>
          </a:p>
        </p:txBody>
      </p:sp>
    </p:spTree>
    <p:extLst>
      <p:ext uri="{BB962C8B-B14F-4D97-AF65-F5344CB8AC3E}">
        <p14:creationId xmlns:p14="http://schemas.microsoft.com/office/powerpoint/2010/main" val="3778828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1000"/>
                                        <p:tgtEl>
                                          <p:spTgt spid="10"/>
                                        </p:tgtEl>
                                      </p:cBhvr>
                                    </p:animEffect>
                                    <p:anim calcmode="lin" valueType="num">
                                      <p:cBhvr>
                                        <p:cTn id="21" dur="1000" fill="hold"/>
                                        <p:tgtEl>
                                          <p:spTgt spid="10"/>
                                        </p:tgtEl>
                                        <p:attrNameLst>
                                          <p:attrName>ppt_x</p:attrName>
                                        </p:attrNameLst>
                                      </p:cBhvr>
                                      <p:tavLst>
                                        <p:tav tm="0">
                                          <p:val>
                                            <p:strVal val="#ppt_x"/>
                                          </p:val>
                                        </p:tav>
                                        <p:tav tm="100000">
                                          <p:val>
                                            <p:strVal val="#ppt_x"/>
                                          </p:val>
                                        </p:tav>
                                      </p:tavLst>
                                    </p:anim>
                                    <p:anim calcmode="lin" valueType="num">
                                      <p:cBhvr>
                                        <p:cTn id="2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7"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906597" y="1700808"/>
            <a:ext cx="6977771" cy="1243774"/>
          </a:xfrm>
          <a:custGeom>
            <a:avLst/>
            <a:gdLst>
              <a:gd name="connsiteX0" fmla="*/ 0 w 6600055"/>
              <a:gd name="connsiteY0" fmla="*/ 104412 h 1044116"/>
              <a:gd name="connsiteX1" fmla="*/ 104412 w 6600055"/>
              <a:gd name="connsiteY1" fmla="*/ 0 h 1044116"/>
              <a:gd name="connsiteX2" fmla="*/ 6495643 w 6600055"/>
              <a:gd name="connsiteY2" fmla="*/ 0 h 1044116"/>
              <a:gd name="connsiteX3" fmla="*/ 6600055 w 6600055"/>
              <a:gd name="connsiteY3" fmla="*/ 104412 h 1044116"/>
              <a:gd name="connsiteX4" fmla="*/ 6600055 w 6600055"/>
              <a:gd name="connsiteY4" fmla="*/ 939704 h 1044116"/>
              <a:gd name="connsiteX5" fmla="*/ 6495643 w 6600055"/>
              <a:gd name="connsiteY5" fmla="*/ 1044116 h 1044116"/>
              <a:gd name="connsiteX6" fmla="*/ 104412 w 6600055"/>
              <a:gd name="connsiteY6" fmla="*/ 1044116 h 1044116"/>
              <a:gd name="connsiteX7" fmla="*/ 0 w 6600055"/>
              <a:gd name="connsiteY7" fmla="*/ 939704 h 1044116"/>
              <a:gd name="connsiteX8" fmla="*/ 0 w 6600055"/>
              <a:gd name="connsiteY8" fmla="*/ 104412 h 10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0055" h="1044116">
                <a:moveTo>
                  <a:pt x="0" y="104412"/>
                </a:moveTo>
                <a:cubicBezTo>
                  <a:pt x="0" y="46747"/>
                  <a:pt x="46747" y="0"/>
                  <a:pt x="104412" y="0"/>
                </a:cubicBezTo>
                <a:lnTo>
                  <a:pt x="6495643" y="0"/>
                </a:lnTo>
                <a:cubicBezTo>
                  <a:pt x="6553308" y="0"/>
                  <a:pt x="6600055" y="46747"/>
                  <a:pt x="6600055" y="104412"/>
                </a:cubicBezTo>
                <a:lnTo>
                  <a:pt x="6600055" y="939704"/>
                </a:lnTo>
                <a:cubicBezTo>
                  <a:pt x="6600055" y="997369"/>
                  <a:pt x="6553308" y="1044116"/>
                  <a:pt x="6495643" y="1044116"/>
                </a:cubicBezTo>
                <a:lnTo>
                  <a:pt x="104412" y="1044116"/>
                </a:lnTo>
                <a:cubicBezTo>
                  <a:pt x="46747" y="1044116"/>
                  <a:pt x="0" y="997369"/>
                  <a:pt x="0" y="939704"/>
                </a:cubicBezTo>
                <a:lnTo>
                  <a:pt x="0" y="104412"/>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6301" tIns="61061" rIns="76301" bIns="61061" numCol="1" spcCol="1270" anchor="ctr" anchorCtr="0">
            <a:noAutofit/>
          </a:bodyPr>
          <a:lstStyle/>
          <a:p>
            <a:pPr lvl="0" algn="ctr" defTabSz="1066800" rtl="1">
              <a:lnSpc>
                <a:spcPct val="90000"/>
              </a:lnSpc>
              <a:spcBef>
                <a:spcPct val="0"/>
              </a:spcBef>
              <a:spcAft>
                <a:spcPct val="35000"/>
              </a:spcAft>
            </a:pPr>
            <a:r>
              <a:rPr lang="ar-EG" sz="2400" b="1" kern="1200" dirty="0" smtClean="0"/>
              <a:t>شركة التضامن</a:t>
            </a:r>
            <a:endParaRPr lang="ar-EG" sz="2400" b="1" kern="1200" dirty="0"/>
          </a:p>
        </p:txBody>
      </p:sp>
      <p:sp>
        <p:nvSpPr>
          <p:cNvPr id="5" name="Rounded Rectangle 4"/>
          <p:cNvSpPr/>
          <p:nvPr/>
        </p:nvSpPr>
        <p:spPr>
          <a:xfrm>
            <a:off x="906597" y="3168462"/>
            <a:ext cx="1103870" cy="1243774"/>
          </a:xfrm>
          <a:prstGeom prst="roundRect">
            <a:avLst>
              <a:gd name="adj" fmla="val 1667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2076698" y="3168462"/>
            <a:ext cx="5807670" cy="1243774"/>
          </a:xfrm>
          <a:custGeom>
            <a:avLst/>
            <a:gdLst>
              <a:gd name="connsiteX0" fmla="*/ 0 w 5493293"/>
              <a:gd name="connsiteY0" fmla="*/ 174054 h 1044116"/>
              <a:gd name="connsiteX1" fmla="*/ 174054 w 5493293"/>
              <a:gd name="connsiteY1" fmla="*/ 0 h 1044116"/>
              <a:gd name="connsiteX2" fmla="*/ 5319239 w 5493293"/>
              <a:gd name="connsiteY2" fmla="*/ 0 h 1044116"/>
              <a:gd name="connsiteX3" fmla="*/ 5493293 w 5493293"/>
              <a:gd name="connsiteY3" fmla="*/ 174054 h 1044116"/>
              <a:gd name="connsiteX4" fmla="*/ 5493293 w 5493293"/>
              <a:gd name="connsiteY4" fmla="*/ 870062 h 1044116"/>
              <a:gd name="connsiteX5" fmla="*/ 5319239 w 5493293"/>
              <a:gd name="connsiteY5" fmla="*/ 1044116 h 1044116"/>
              <a:gd name="connsiteX6" fmla="*/ 174054 w 5493293"/>
              <a:gd name="connsiteY6" fmla="*/ 1044116 h 1044116"/>
              <a:gd name="connsiteX7" fmla="*/ 0 w 5493293"/>
              <a:gd name="connsiteY7" fmla="*/ 870062 h 1044116"/>
              <a:gd name="connsiteX8" fmla="*/ 0 w 5493293"/>
              <a:gd name="connsiteY8" fmla="*/ 174054 h 10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3293" h="1044116">
                <a:moveTo>
                  <a:pt x="0" y="174054"/>
                </a:moveTo>
                <a:cubicBezTo>
                  <a:pt x="0" y="77927"/>
                  <a:pt x="77927" y="0"/>
                  <a:pt x="174054" y="0"/>
                </a:cubicBezTo>
                <a:lnTo>
                  <a:pt x="5319239" y="0"/>
                </a:lnTo>
                <a:cubicBezTo>
                  <a:pt x="5415366" y="0"/>
                  <a:pt x="5493293" y="77927"/>
                  <a:pt x="5493293" y="174054"/>
                </a:cubicBezTo>
                <a:lnTo>
                  <a:pt x="5493293" y="870062"/>
                </a:lnTo>
                <a:cubicBezTo>
                  <a:pt x="5493293" y="966189"/>
                  <a:pt x="5415366" y="1044116"/>
                  <a:pt x="5319239" y="1044116"/>
                </a:cubicBezTo>
                <a:lnTo>
                  <a:pt x="174054" y="1044116"/>
                </a:lnTo>
                <a:cubicBezTo>
                  <a:pt x="77927" y="1044116"/>
                  <a:pt x="0" y="966189"/>
                  <a:pt x="0" y="870062"/>
                </a:cubicBezTo>
                <a:lnTo>
                  <a:pt x="0" y="174054"/>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1667" tIns="221667" rIns="221667" bIns="221667"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يلعب كل من الشركاء فى شركة التضامن دوره الإدارى كما تتوزع الواجبات فى مابينهم . </a:t>
            </a:r>
            <a:endParaRPr lang="ar-EG" sz="2400" kern="1200" dirty="0">
              <a:solidFill>
                <a:srgbClr val="002060"/>
              </a:solidFill>
            </a:endParaRPr>
          </a:p>
        </p:txBody>
      </p:sp>
      <p:sp>
        <p:nvSpPr>
          <p:cNvPr id="8" name="Rounded Rectangle 7"/>
          <p:cNvSpPr/>
          <p:nvPr/>
        </p:nvSpPr>
        <p:spPr>
          <a:xfrm>
            <a:off x="906597" y="4561490"/>
            <a:ext cx="1103870" cy="1243774"/>
          </a:xfrm>
          <a:prstGeom prst="roundRect">
            <a:avLst>
              <a:gd name="adj" fmla="val 1667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Freeform 8"/>
          <p:cNvSpPr/>
          <p:nvPr/>
        </p:nvSpPr>
        <p:spPr>
          <a:xfrm>
            <a:off x="2076698" y="4561490"/>
            <a:ext cx="5807670" cy="1243774"/>
          </a:xfrm>
          <a:custGeom>
            <a:avLst/>
            <a:gdLst>
              <a:gd name="connsiteX0" fmla="*/ 0 w 5493293"/>
              <a:gd name="connsiteY0" fmla="*/ 174054 h 1044116"/>
              <a:gd name="connsiteX1" fmla="*/ 174054 w 5493293"/>
              <a:gd name="connsiteY1" fmla="*/ 0 h 1044116"/>
              <a:gd name="connsiteX2" fmla="*/ 5319239 w 5493293"/>
              <a:gd name="connsiteY2" fmla="*/ 0 h 1044116"/>
              <a:gd name="connsiteX3" fmla="*/ 5493293 w 5493293"/>
              <a:gd name="connsiteY3" fmla="*/ 174054 h 1044116"/>
              <a:gd name="connsiteX4" fmla="*/ 5493293 w 5493293"/>
              <a:gd name="connsiteY4" fmla="*/ 870062 h 1044116"/>
              <a:gd name="connsiteX5" fmla="*/ 5319239 w 5493293"/>
              <a:gd name="connsiteY5" fmla="*/ 1044116 h 1044116"/>
              <a:gd name="connsiteX6" fmla="*/ 174054 w 5493293"/>
              <a:gd name="connsiteY6" fmla="*/ 1044116 h 1044116"/>
              <a:gd name="connsiteX7" fmla="*/ 0 w 5493293"/>
              <a:gd name="connsiteY7" fmla="*/ 870062 h 1044116"/>
              <a:gd name="connsiteX8" fmla="*/ 0 w 5493293"/>
              <a:gd name="connsiteY8" fmla="*/ 174054 h 10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3293" h="1044116">
                <a:moveTo>
                  <a:pt x="0" y="174054"/>
                </a:moveTo>
                <a:cubicBezTo>
                  <a:pt x="0" y="77927"/>
                  <a:pt x="77927" y="0"/>
                  <a:pt x="174054" y="0"/>
                </a:cubicBezTo>
                <a:lnTo>
                  <a:pt x="5319239" y="0"/>
                </a:lnTo>
                <a:cubicBezTo>
                  <a:pt x="5415366" y="0"/>
                  <a:pt x="5493293" y="77927"/>
                  <a:pt x="5493293" y="174054"/>
                </a:cubicBezTo>
                <a:lnTo>
                  <a:pt x="5493293" y="870062"/>
                </a:lnTo>
                <a:cubicBezTo>
                  <a:pt x="5493293" y="966189"/>
                  <a:pt x="5415366" y="1044116"/>
                  <a:pt x="5319239" y="1044116"/>
                </a:cubicBezTo>
                <a:lnTo>
                  <a:pt x="174054" y="1044116"/>
                </a:lnTo>
                <a:cubicBezTo>
                  <a:pt x="77927" y="1044116"/>
                  <a:pt x="0" y="966189"/>
                  <a:pt x="0" y="870062"/>
                </a:cubicBezTo>
                <a:lnTo>
                  <a:pt x="0" y="174054"/>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1667" tIns="221667" rIns="221667" bIns="221667"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قد تساهم قدراتهم ومعارفهم مجتمعه فى جعل الشركة أفضل من الملكية الفردية من حيث إدارتها. </a:t>
            </a:r>
          </a:p>
        </p:txBody>
      </p:sp>
      <p:sp>
        <p:nvSpPr>
          <p:cNvPr id="7" name="Can 6"/>
          <p:cNvSpPr/>
          <p:nvPr/>
        </p:nvSpPr>
        <p:spPr bwMode="auto">
          <a:xfrm>
            <a:off x="7236296" y="1700808"/>
            <a:ext cx="648072" cy="1243774"/>
          </a:xfrm>
          <a:prstGeom prst="can">
            <a:avLst/>
          </a:prstGeom>
          <a:solidFill>
            <a:schemeClr val="bg1"/>
          </a:solidFill>
          <a:ln w="19050" cap="flat" cmpd="sng" algn="ctr">
            <a:solidFill>
              <a:srgbClr val="FF7171"/>
            </a:solidFill>
            <a:prstDash val="dash"/>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6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2</a:t>
            </a:r>
          </a:p>
        </p:txBody>
      </p:sp>
    </p:spTree>
    <p:extLst>
      <p:ext uri="{BB962C8B-B14F-4D97-AF65-F5344CB8AC3E}">
        <p14:creationId xmlns:p14="http://schemas.microsoft.com/office/powerpoint/2010/main" val="66926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ircle(in)">
                                      <p:cBhvr>
                                        <p:cTn id="10" dur="2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heel(1)">
                                      <p:cBhvr>
                                        <p:cTn id="15" dur="2000"/>
                                        <p:tgtEl>
                                          <p:spTgt spid="5"/>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heel(1)">
                                      <p:cBhvr>
                                        <p:cTn id="18" dur="2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heel(1)">
                                      <p:cBhvr>
                                        <p:cTn id="23" dur="2000"/>
                                        <p:tgtEl>
                                          <p:spTgt spid="8"/>
                                        </p:tgtEl>
                                      </p:cBhvr>
                                    </p:animEffect>
                                  </p:childTnLst>
                                </p:cTn>
                              </p:par>
                              <p:par>
                                <p:cTn id="24" presetID="21" presetClass="entr" presetSubtype="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9" grpId="0" animBg="1"/>
      <p:bldP spid="7" grpId="0" animBg="1"/>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rot="16200000">
            <a:off x="-1070546" y="3452157"/>
            <a:ext cx="3875470" cy="819811"/>
          </a:xfrm>
          <a:custGeom>
            <a:avLst/>
            <a:gdLst>
              <a:gd name="connsiteX0" fmla="*/ 0 w 3875470"/>
              <a:gd name="connsiteY0" fmla="*/ 0 h 819811"/>
              <a:gd name="connsiteX1" fmla="*/ 3875470 w 3875470"/>
              <a:gd name="connsiteY1" fmla="*/ 0 h 819811"/>
              <a:gd name="connsiteX2" fmla="*/ 3875470 w 3875470"/>
              <a:gd name="connsiteY2" fmla="*/ 819811 h 819811"/>
              <a:gd name="connsiteX3" fmla="*/ 0 w 3875470"/>
              <a:gd name="connsiteY3" fmla="*/ 819811 h 819811"/>
              <a:gd name="connsiteX4" fmla="*/ 0 w 3875470"/>
              <a:gd name="connsiteY4" fmla="*/ 0 h 819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470" h="819811">
                <a:moveTo>
                  <a:pt x="0" y="0"/>
                </a:moveTo>
                <a:lnTo>
                  <a:pt x="3875470" y="0"/>
                </a:lnTo>
                <a:lnTo>
                  <a:pt x="3875470" y="819811"/>
                </a:lnTo>
                <a:lnTo>
                  <a:pt x="0" y="819811"/>
                </a:lnTo>
                <a:lnTo>
                  <a:pt x="0" y="0"/>
                </a:lnTo>
                <a:close/>
              </a:path>
            </a:pathLst>
          </a:custGeom>
          <a:solidFill>
            <a:srgbClr val="FF7171"/>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1" rIns="723028" bIns="0" numCol="1" spcCol="1270" anchor="t" anchorCtr="0">
            <a:noAutofit/>
          </a:bodyPr>
          <a:lstStyle/>
          <a:p>
            <a:pPr lvl="0" algn="r" defTabSz="488950" rtl="1">
              <a:lnSpc>
                <a:spcPct val="90000"/>
              </a:lnSpc>
              <a:spcBef>
                <a:spcPct val="0"/>
              </a:spcBef>
              <a:spcAft>
                <a:spcPct val="35000"/>
              </a:spcAft>
            </a:pPr>
            <a:endParaRPr lang="ar-EG" sz="1100" b="1" kern="1200" dirty="0" smtClean="0"/>
          </a:p>
          <a:p>
            <a:pPr lvl="0" algn="r" defTabSz="488950" rtl="1">
              <a:lnSpc>
                <a:spcPct val="90000"/>
              </a:lnSpc>
              <a:spcBef>
                <a:spcPct val="0"/>
              </a:spcBef>
              <a:spcAft>
                <a:spcPct val="35000"/>
              </a:spcAft>
            </a:pPr>
            <a:r>
              <a:rPr lang="ar-EG" sz="2400" b="1" kern="1200" dirty="0" smtClean="0"/>
              <a:t>الشركة محدودة المسؤولية</a:t>
            </a:r>
            <a:endParaRPr lang="ar-EG" sz="2400" b="1" kern="1200" dirty="0"/>
          </a:p>
        </p:txBody>
      </p:sp>
      <p:sp>
        <p:nvSpPr>
          <p:cNvPr id="5" name="Freeform 4"/>
          <p:cNvSpPr/>
          <p:nvPr/>
        </p:nvSpPr>
        <p:spPr>
          <a:xfrm>
            <a:off x="1277093" y="1924328"/>
            <a:ext cx="6977575" cy="3875470"/>
          </a:xfrm>
          <a:custGeom>
            <a:avLst/>
            <a:gdLst>
              <a:gd name="connsiteX0" fmla="*/ 0 w 6977575"/>
              <a:gd name="connsiteY0" fmla="*/ 0 h 3875470"/>
              <a:gd name="connsiteX1" fmla="*/ 6977575 w 6977575"/>
              <a:gd name="connsiteY1" fmla="*/ 0 h 3875470"/>
              <a:gd name="connsiteX2" fmla="*/ 6977575 w 6977575"/>
              <a:gd name="connsiteY2" fmla="*/ 3875470 h 3875470"/>
              <a:gd name="connsiteX3" fmla="*/ 0 w 6977575"/>
              <a:gd name="connsiteY3" fmla="*/ 3875470 h 3875470"/>
              <a:gd name="connsiteX4" fmla="*/ 0 w 6977575"/>
              <a:gd name="connsiteY4" fmla="*/ 0 h 3875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7575" h="3875470">
                <a:moveTo>
                  <a:pt x="0" y="0"/>
                </a:moveTo>
                <a:lnTo>
                  <a:pt x="6977575" y="0"/>
                </a:lnTo>
                <a:lnTo>
                  <a:pt x="6977575" y="3875470"/>
                </a:lnTo>
                <a:lnTo>
                  <a:pt x="0" y="3875470"/>
                </a:lnTo>
                <a:lnTo>
                  <a:pt x="0" y="0"/>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723028" rIns="170688" bIns="170688" numCol="1" spcCol="1270" anchor="t" anchorCtr="0">
            <a:noAutofit/>
          </a:bodyPr>
          <a:lstStyle/>
          <a:p>
            <a:pPr marL="228600" lvl="1" indent="-228600" algn="r" defTabSz="1066800" rtl="1">
              <a:lnSpc>
                <a:spcPct val="90000"/>
              </a:lnSpc>
              <a:spcBef>
                <a:spcPct val="0"/>
              </a:spcBef>
              <a:spcAft>
                <a:spcPct val="15000"/>
              </a:spcAft>
              <a:buChar char="••"/>
            </a:pPr>
            <a:r>
              <a:rPr lang="ar-EG" sz="2400" kern="1200" dirty="0" smtClean="0">
                <a:solidFill>
                  <a:srgbClr val="002060"/>
                </a:solidFill>
              </a:rPr>
              <a:t>يجدر اتباع الاجراءات القانونية بحذافيرها عملا بقانون الشركة . </a:t>
            </a:r>
            <a:endParaRPr lang="ar-EG" sz="2400" kern="1200" dirty="0">
              <a:solidFill>
                <a:srgbClr val="002060"/>
              </a:solidFill>
            </a:endParaRPr>
          </a:p>
          <a:p>
            <a:pPr marL="228600" lvl="1" indent="-228600" algn="r" defTabSz="1066800" rtl="1">
              <a:lnSpc>
                <a:spcPct val="90000"/>
              </a:lnSpc>
              <a:spcBef>
                <a:spcPct val="0"/>
              </a:spcBef>
              <a:spcAft>
                <a:spcPct val="15000"/>
              </a:spcAft>
              <a:buChar char="••"/>
            </a:pPr>
            <a:r>
              <a:rPr lang="ar-EG" sz="2400" kern="1200" dirty="0" smtClean="0">
                <a:solidFill>
                  <a:srgbClr val="002060"/>
                </a:solidFill>
              </a:rPr>
              <a:t>ينبغى أن يودع المسؤولون الشركة محدودة المسؤولية وثيقة خاصة لدى الحكومة تسمى القانون الأساسى للشركة .</a:t>
            </a:r>
          </a:p>
          <a:p>
            <a:pPr marL="228600" lvl="1" indent="-228600" algn="r" defTabSz="1066800" rtl="1">
              <a:lnSpc>
                <a:spcPct val="90000"/>
              </a:lnSpc>
              <a:spcBef>
                <a:spcPct val="0"/>
              </a:spcBef>
              <a:spcAft>
                <a:spcPct val="15000"/>
              </a:spcAft>
              <a:buChar char="••"/>
            </a:pPr>
            <a:r>
              <a:rPr lang="ar-EG" sz="2400" kern="1200" dirty="0" smtClean="0">
                <a:solidFill>
                  <a:srgbClr val="002060"/>
                </a:solidFill>
              </a:rPr>
              <a:t>كما يتعين عليهم تسديد الضرائب الأولية ورسوم الايداع وعقد اجتماعات رسمية من أجل معالجة تفاصيل معينة تتعلق بالتشغيل والتنظيم .</a:t>
            </a:r>
          </a:p>
        </p:txBody>
      </p:sp>
      <p:sp>
        <p:nvSpPr>
          <p:cNvPr id="6" name="Rectangle 5"/>
          <p:cNvSpPr/>
          <p:nvPr/>
        </p:nvSpPr>
        <p:spPr>
          <a:xfrm>
            <a:off x="457282" y="842177"/>
            <a:ext cx="1639622" cy="1639622"/>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Can 6"/>
          <p:cNvSpPr/>
          <p:nvPr/>
        </p:nvSpPr>
        <p:spPr bwMode="auto">
          <a:xfrm>
            <a:off x="971600" y="4797152"/>
            <a:ext cx="648072" cy="1008112"/>
          </a:xfrm>
          <a:prstGeom prst="can">
            <a:avLst/>
          </a:prstGeom>
          <a:solidFill>
            <a:schemeClr val="bg1"/>
          </a:solidFill>
          <a:ln w="19050" cap="flat" cmpd="sng" algn="ctr">
            <a:solidFill>
              <a:srgbClr val="FF7171"/>
            </a:solidFill>
            <a:prstDash val="dash"/>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6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3</a:t>
            </a:r>
          </a:p>
        </p:txBody>
      </p:sp>
    </p:spTree>
    <p:extLst>
      <p:ext uri="{BB962C8B-B14F-4D97-AF65-F5344CB8AC3E}">
        <p14:creationId xmlns:p14="http://schemas.microsoft.com/office/powerpoint/2010/main" val="2417571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down)">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anim calcmode="lin" valueType="num">
                                      <p:cBhvr>
                                        <p:cTn id="19" dur="1000" fill="hold"/>
                                        <p:tgtEl>
                                          <p:spTgt spid="5"/>
                                        </p:tgtEl>
                                        <p:attrNameLst>
                                          <p:attrName>ppt_x</p:attrName>
                                        </p:attrNameLst>
                                      </p:cBhvr>
                                      <p:tavLst>
                                        <p:tav tm="0">
                                          <p:val>
                                            <p:strVal val="#ppt_x"/>
                                          </p:val>
                                        </p:tav>
                                        <p:tav tm="100000">
                                          <p:val>
                                            <p:strVal val="#ppt_x"/>
                                          </p:val>
                                        </p:tav>
                                      </p:tavLst>
                                    </p:anim>
                                    <p:anim calcmode="lin" valueType="num">
                                      <p:cBhvr>
                                        <p:cTn id="20" dur="1000" fill="hold"/>
                                        <p:tgtEl>
                                          <p:spTgt spid="5"/>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fade">
                                      <p:cBhvr>
                                        <p:cTn id="23" dur="1000"/>
                                        <p:tgtEl>
                                          <p:spTgt spid="5">
                                            <p:txEl>
                                              <p:pRg st="0" end="0"/>
                                            </p:txEl>
                                          </p:spTgt>
                                        </p:tgtEl>
                                      </p:cBhvr>
                                    </p:animEffect>
                                    <p:anim calcmode="lin" valueType="num">
                                      <p:cBhvr>
                                        <p:cTn id="24"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5"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fade">
                                      <p:cBhvr>
                                        <p:cTn id="30" dur="1000"/>
                                        <p:tgtEl>
                                          <p:spTgt spid="5">
                                            <p:txEl>
                                              <p:pRg st="1" end="1"/>
                                            </p:txEl>
                                          </p:spTgt>
                                        </p:tgtEl>
                                      </p:cBhvr>
                                    </p:animEffect>
                                    <p:anim calcmode="lin" valueType="num">
                                      <p:cBhvr>
                                        <p:cTn id="31"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32"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nodeType="clickEffect">
                                  <p:stCondLst>
                                    <p:cond delay="0"/>
                                  </p:stCondLst>
                                  <p:childTnLst>
                                    <p:set>
                                      <p:cBhvr>
                                        <p:cTn id="36" dur="1" fill="hold">
                                          <p:stCondLst>
                                            <p:cond delay="0"/>
                                          </p:stCondLst>
                                        </p:cTn>
                                        <p:tgtEl>
                                          <p:spTgt spid="5">
                                            <p:txEl>
                                              <p:pRg st="2" end="2"/>
                                            </p:txEl>
                                          </p:spTgt>
                                        </p:tgtEl>
                                        <p:attrNameLst>
                                          <p:attrName>style.visibility</p:attrName>
                                        </p:attrNameLst>
                                      </p:cBhvr>
                                      <p:to>
                                        <p:strVal val="visible"/>
                                      </p:to>
                                    </p:set>
                                    <p:animEffect transition="in" filter="fade">
                                      <p:cBhvr>
                                        <p:cTn id="37" dur="1000"/>
                                        <p:tgtEl>
                                          <p:spTgt spid="5">
                                            <p:txEl>
                                              <p:pRg st="2" end="2"/>
                                            </p:txEl>
                                          </p:spTgt>
                                        </p:tgtEl>
                                      </p:cBhvr>
                                    </p:animEffect>
                                    <p:anim calcmode="lin" valueType="num">
                                      <p:cBhvr>
                                        <p:cTn id="38"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39"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1403648" y="2218905"/>
            <a:ext cx="6600055" cy="1044116"/>
          </a:xfrm>
          <a:custGeom>
            <a:avLst/>
            <a:gdLst>
              <a:gd name="connsiteX0" fmla="*/ 0 w 6600055"/>
              <a:gd name="connsiteY0" fmla="*/ 104412 h 1044116"/>
              <a:gd name="connsiteX1" fmla="*/ 104412 w 6600055"/>
              <a:gd name="connsiteY1" fmla="*/ 0 h 1044116"/>
              <a:gd name="connsiteX2" fmla="*/ 6495643 w 6600055"/>
              <a:gd name="connsiteY2" fmla="*/ 0 h 1044116"/>
              <a:gd name="connsiteX3" fmla="*/ 6600055 w 6600055"/>
              <a:gd name="connsiteY3" fmla="*/ 104412 h 1044116"/>
              <a:gd name="connsiteX4" fmla="*/ 6600055 w 6600055"/>
              <a:gd name="connsiteY4" fmla="*/ 939704 h 1044116"/>
              <a:gd name="connsiteX5" fmla="*/ 6495643 w 6600055"/>
              <a:gd name="connsiteY5" fmla="*/ 1044116 h 1044116"/>
              <a:gd name="connsiteX6" fmla="*/ 104412 w 6600055"/>
              <a:gd name="connsiteY6" fmla="*/ 1044116 h 1044116"/>
              <a:gd name="connsiteX7" fmla="*/ 0 w 6600055"/>
              <a:gd name="connsiteY7" fmla="*/ 939704 h 1044116"/>
              <a:gd name="connsiteX8" fmla="*/ 0 w 6600055"/>
              <a:gd name="connsiteY8" fmla="*/ 104412 h 10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0055" h="1044116">
                <a:moveTo>
                  <a:pt x="0" y="104412"/>
                </a:moveTo>
                <a:cubicBezTo>
                  <a:pt x="0" y="46747"/>
                  <a:pt x="46747" y="0"/>
                  <a:pt x="104412" y="0"/>
                </a:cubicBezTo>
                <a:lnTo>
                  <a:pt x="6495643" y="0"/>
                </a:lnTo>
                <a:cubicBezTo>
                  <a:pt x="6553308" y="0"/>
                  <a:pt x="6600055" y="46747"/>
                  <a:pt x="6600055" y="104412"/>
                </a:cubicBezTo>
                <a:lnTo>
                  <a:pt x="6600055" y="939704"/>
                </a:lnTo>
                <a:cubicBezTo>
                  <a:pt x="6600055" y="997369"/>
                  <a:pt x="6553308" y="1044116"/>
                  <a:pt x="6495643" y="1044116"/>
                </a:cubicBezTo>
                <a:lnTo>
                  <a:pt x="104412" y="1044116"/>
                </a:lnTo>
                <a:cubicBezTo>
                  <a:pt x="46747" y="1044116"/>
                  <a:pt x="0" y="997369"/>
                  <a:pt x="0" y="939704"/>
                </a:cubicBezTo>
                <a:lnTo>
                  <a:pt x="0" y="104412"/>
                </a:lnTo>
                <a:close/>
              </a:path>
            </a:pathLst>
          </a:custGeom>
          <a:solidFill>
            <a:schemeClr val="accent6">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6301" tIns="61061" rIns="76301" bIns="61061" numCol="1" spcCol="1270" anchor="ctr" anchorCtr="0">
            <a:noAutofit/>
          </a:bodyPr>
          <a:lstStyle/>
          <a:p>
            <a:pPr lvl="0" algn="ctr" defTabSz="1066800" rtl="1">
              <a:lnSpc>
                <a:spcPct val="90000"/>
              </a:lnSpc>
              <a:spcBef>
                <a:spcPct val="0"/>
              </a:spcBef>
              <a:spcAft>
                <a:spcPct val="35000"/>
              </a:spcAft>
            </a:pPr>
            <a:r>
              <a:rPr lang="ar-EG" sz="2400" b="1" kern="1200" dirty="0" smtClean="0"/>
              <a:t>التعاونية</a:t>
            </a:r>
            <a:endParaRPr lang="ar-EG" sz="2400" b="1" kern="1200" dirty="0"/>
          </a:p>
        </p:txBody>
      </p:sp>
      <p:sp>
        <p:nvSpPr>
          <p:cNvPr id="6" name="Rounded Rectangle 5"/>
          <p:cNvSpPr/>
          <p:nvPr/>
        </p:nvSpPr>
        <p:spPr>
          <a:xfrm>
            <a:off x="1403648" y="3450962"/>
            <a:ext cx="1044116" cy="1044116"/>
          </a:xfrm>
          <a:prstGeom prst="roundRect">
            <a:avLst>
              <a:gd name="adj" fmla="val 1667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Freeform 6"/>
          <p:cNvSpPr/>
          <p:nvPr/>
        </p:nvSpPr>
        <p:spPr>
          <a:xfrm>
            <a:off x="2510410" y="3450962"/>
            <a:ext cx="5493293" cy="1044116"/>
          </a:xfrm>
          <a:custGeom>
            <a:avLst/>
            <a:gdLst>
              <a:gd name="connsiteX0" fmla="*/ 0 w 5493293"/>
              <a:gd name="connsiteY0" fmla="*/ 174054 h 1044116"/>
              <a:gd name="connsiteX1" fmla="*/ 174054 w 5493293"/>
              <a:gd name="connsiteY1" fmla="*/ 0 h 1044116"/>
              <a:gd name="connsiteX2" fmla="*/ 5319239 w 5493293"/>
              <a:gd name="connsiteY2" fmla="*/ 0 h 1044116"/>
              <a:gd name="connsiteX3" fmla="*/ 5493293 w 5493293"/>
              <a:gd name="connsiteY3" fmla="*/ 174054 h 1044116"/>
              <a:gd name="connsiteX4" fmla="*/ 5493293 w 5493293"/>
              <a:gd name="connsiteY4" fmla="*/ 870062 h 1044116"/>
              <a:gd name="connsiteX5" fmla="*/ 5319239 w 5493293"/>
              <a:gd name="connsiteY5" fmla="*/ 1044116 h 1044116"/>
              <a:gd name="connsiteX6" fmla="*/ 174054 w 5493293"/>
              <a:gd name="connsiteY6" fmla="*/ 1044116 h 1044116"/>
              <a:gd name="connsiteX7" fmla="*/ 0 w 5493293"/>
              <a:gd name="connsiteY7" fmla="*/ 870062 h 1044116"/>
              <a:gd name="connsiteX8" fmla="*/ 0 w 5493293"/>
              <a:gd name="connsiteY8" fmla="*/ 174054 h 10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3293" h="1044116">
                <a:moveTo>
                  <a:pt x="0" y="174054"/>
                </a:moveTo>
                <a:cubicBezTo>
                  <a:pt x="0" y="77927"/>
                  <a:pt x="77927" y="0"/>
                  <a:pt x="174054" y="0"/>
                </a:cubicBezTo>
                <a:lnTo>
                  <a:pt x="5319239" y="0"/>
                </a:lnTo>
                <a:cubicBezTo>
                  <a:pt x="5415366" y="0"/>
                  <a:pt x="5493293" y="77927"/>
                  <a:pt x="5493293" y="174054"/>
                </a:cubicBezTo>
                <a:lnTo>
                  <a:pt x="5493293" y="870062"/>
                </a:lnTo>
                <a:cubicBezTo>
                  <a:pt x="5493293" y="966189"/>
                  <a:pt x="5415366" y="1044116"/>
                  <a:pt x="5319239" y="1044116"/>
                </a:cubicBezTo>
                <a:lnTo>
                  <a:pt x="174054" y="1044116"/>
                </a:lnTo>
                <a:cubicBezTo>
                  <a:pt x="77927" y="1044116"/>
                  <a:pt x="0" y="966189"/>
                  <a:pt x="0" y="870062"/>
                </a:cubicBezTo>
                <a:lnTo>
                  <a:pt x="0" y="174054"/>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1667" tIns="221667" rIns="221667" bIns="221667"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ينتخب أعضاء التعاونية الأفراد المعنيين بإداراتها.</a:t>
            </a:r>
            <a:endParaRPr lang="ar-EG" sz="2400" kern="1200" dirty="0">
              <a:solidFill>
                <a:srgbClr val="002060"/>
              </a:solidFill>
            </a:endParaRPr>
          </a:p>
        </p:txBody>
      </p:sp>
      <p:sp>
        <p:nvSpPr>
          <p:cNvPr id="5" name="Can 4"/>
          <p:cNvSpPr/>
          <p:nvPr/>
        </p:nvSpPr>
        <p:spPr bwMode="auto">
          <a:xfrm>
            <a:off x="7355631" y="2254909"/>
            <a:ext cx="648072" cy="1008112"/>
          </a:xfrm>
          <a:prstGeom prst="can">
            <a:avLst/>
          </a:prstGeom>
          <a:solidFill>
            <a:schemeClr val="bg1"/>
          </a:solidFill>
          <a:ln w="19050" cap="flat" cmpd="sng" algn="ctr">
            <a:solidFill>
              <a:srgbClr val="FF7171"/>
            </a:solidFill>
            <a:prstDash val="dash"/>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6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4</a:t>
            </a:r>
          </a:p>
        </p:txBody>
      </p:sp>
    </p:spTree>
    <p:extLst>
      <p:ext uri="{BB962C8B-B14F-4D97-AF65-F5344CB8AC3E}">
        <p14:creationId xmlns:p14="http://schemas.microsoft.com/office/powerpoint/2010/main" val="4070515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5"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39552" y="116632"/>
            <a:ext cx="8213576" cy="1328440"/>
            <a:chOff x="899592" y="748556"/>
            <a:chExt cx="8213576" cy="1328440"/>
          </a:xfrm>
        </p:grpSpPr>
        <p:sp>
          <p:nvSpPr>
            <p:cNvPr id="5" name="Pentagon 4"/>
            <p:cNvSpPr/>
            <p:nvPr/>
          </p:nvSpPr>
          <p:spPr bwMode="auto">
            <a:xfrm>
              <a:off x="1835695" y="1052736"/>
              <a:ext cx="7277473" cy="720080"/>
            </a:xfrm>
            <a:prstGeom prst="homePlate">
              <a:avLst/>
            </a:prstGeom>
            <a:solidFill>
              <a:srgbClr val="FAF6A4"/>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lnSpc>
                  <a:spcPct val="107000"/>
                </a:lnSpc>
                <a:spcAft>
                  <a:spcPts val="800"/>
                </a:spcAft>
              </a:pPr>
              <a:r>
                <a:rPr lang="ar-SA" sz="2400" b="1" dirty="0">
                  <a:solidFill>
                    <a:srgbClr val="C00000"/>
                  </a:solidFill>
                  <a:latin typeface="Calibri" panose="020F0502020204030204" pitchFamily="34" charset="0"/>
                  <a:ea typeface="Calibri" panose="020F0502020204030204" pitchFamily="34" charset="0"/>
                  <a:cs typeface="Arial" panose="020B0604020202020204" pitchFamily="34" charset="0"/>
                </a:rPr>
                <a:t>كيف تؤثر البنية القانونية على الضرائب ؟</a:t>
              </a: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6" name="Picture 2" descr="http://www.vetogate.com/upload/photo/news/126/0/500x282o/39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9592" y="748556"/>
              <a:ext cx="1080120" cy="132844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grpSp>
      <p:sp>
        <p:nvSpPr>
          <p:cNvPr id="3" name="Freeform 2"/>
          <p:cNvSpPr/>
          <p:nvPr/>
        </p:nvSpPr>
        <p:spPr>
          <a:xfrm>
            <a:off x="508258" y="1472683"/>
            <a:ext cx="5575911" cy="1033817"/>
          </a:xfrm>
          <a:custGeom>
            <a:avLst/>
            <a:gdLst>
              <a:gd name="connsiteX0" fmla="*/ 172306 w 1033817"/>
              <a:gd name="connsiteY0" fmla="*/ 0 h 5575911"/>
              <a:gd name="connsiteX1" fmla="*/ 861511 w 1033817"/>
              <a:gd name="connsiteY1" fmla="*/ 0 h 5575911"/>
              <a:gd name="connsiteX2" fmla="*/ 1033817 w 1033817"/>
              <a:gd name="connsiteY2" fmla="*/ 172306 h 5575911"/>
              <a:gd name="connsiteX3" fmla="*/ 1033817 w 1033817"/>
              <a:gd name="connsiteY3" fmla="*/ 5575911 h 5575911"/>
              <a:gd name="connsiteX4" fmla="*/ 1033817 w 1033817"/>
              <a:gd name="connsiteY4" fmla="*/ 5575911 h 5575911"/>
              <a:gd name="connsiteX5" fmla="*/ 0 w 1033817"/>
              <a:gd name="connsiteY5" fmla="*/ 5575911 h 5575911"/>
              <a:gd name="connsiteX6" fmla="*/ 0 w 1033817"/>
              <a:gd name="connsiteY6" fmla="*/ 5575911 h 5575911"/>
              <a:gd name="connsiteX7" fmla="*/ 0 w 1033817"/>
              <a:gd name="connsiteY7" fmla="*/ 172306 h 5575911"/>
              <a:gd name="connsiteX8" fmla="*/ 172306 w 1033817"/>
              <a:gd name="connsiteY8" fmla="*/ 0 h 557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3817" h="5575911">
                <a:moveTo>
                  <a:pt x="0" y="4646574"/>
                </a:moveTo>
                <a:lnTo>
                  <a:pt x="0" y="929337"/>
                </a:lnTo>
                <a:cubicBezTo>
                  <a:pt x="0" y="416080"/>
                  <a:pt x="14303" y="3"/>
                  <a:pt x="31947" y="3"/>
                </a:cubicBezTo>
                <a:lnTo>
                  <a:pt x="1033817" y="3"/>
                </a:lnTo>
                <a:lnTo>
                  <a:pt x="1033817" y="3"/>
                </a:lnTo>
                <a:lnTo>
                  <a:pt x="1033817" y="5575908"/>
                </a:lnTo>
                <a:lnTo>
                  <a:pt x="1033817" y="5575908"/>
                </a:lnTo>
                <a:lnTo>
                  <a:pt x="31947" y="5575908"/>
                </a:lnTo>
                <a:cubicBezTo>
                  <a:pt x="14303" y="5575908"/>
                  <a:pt x="0" y="5159831"/>
                  <a:pt x="0" y="4646574"/>
                </a:cubicBezTo>
                <a:close/>
              </a:path>
            </a:pathLst>
          </a:custGeom>
          <a:solidFill>
            <a:sysClr val="window" lastClr="FFFFFF">
              <a:hueOff val="0"/>
              <a:satOff val="0"/>
              <a:lumOff val="0"/>
              <a:alphaOff val="0"/>
            </a:sysClr>
          </a:solidFill>
          <a:ln w="12700" cap="flat" cmpd="sng" algn="ctr">
            <a:solidFill>
              <a:srgbClr val="00B050"/>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298118" tIns="174291" rIns="247649" bIns="174293" numCol="1" spcCol="1270" anchor="ctr" anchorCtr="0">
            <a:noAutofit/>
          </a:bodyPr>
          <a:lstStyle/>
          <a:p>
            <a:pPr marL="228600" lvl="1" indent="-228600" algn="ctr" defTabSz="1066800" rtl="1">
              <a:lnSpc>
                <a:spcPct val="90000"/>
              </a:lnSpc>
              <a:spcBef>
                <a:spcPct val="0"/>
              </a:spcBef>
              <a:spcAft>
                <a:spcPct val="15000"/>
              </a:spcAft>
              <a:buChar char="••"/>
            </a:pPr>
            <a:r>
              <a:rPr lang="ar-SA" sz="2400" b="1" kern="1200" dirty="0">
                <a:solidFill>
                  <a:srgbClr val="002060"/>
                </a:solidFill>
                <a:latin typeface="Calibri" panose="020F0502020204030204"/>
                <a:ea typeface="+mn-ea"/>
                <a:cs typeface="Arial" panose="020B0604020202020204" pitchFamily="34" charset="0"/>
              </a:rPr>
              <a:t>ينبغى تسديد ضرائب الدخل الفردى على كافة أرباح المؤسسة .</a:t>
            </a:r>
          </a:p>
        </p:txBody>
      </p:sp>
      <p:sp>
        <p:nvSpPr>
          <p:cNvPr id="8" name="Freeform 7"/>
          <p:cNvSpPr/>
          <p:nvPr/>
        </p:nvSpPr>
        <p:spPr>
          <a:xfrm>
            <a:off x="6084170" y="1343454"/>
            <a:ext cx="2478955" cy="1292272"/>
          </a:xfrm>
          <a:custGeom>
            <a:avLst/>
            <a:gdLst>
              <a:gd name="connsiteX0" fmla="*/ 0 w 2478955"/>
              <a:gd name="connsiteY0" fmla="*/ 215383 h 1292272"/>
              <a:gd name="connsiteX1" fmla="*/ 215383 w 2478955"/>
              <a:gd name="connsiteY1" fmla="*/ 0 h 1292272"/>
              <a:gd name="connsiteX2" fmla="*/ 2263572 w 2478955"/>
              <a:gd name="connsiteY2" fmla="*/ 0 h 1292272"/>
              <a:gd name="connsiteX3" fmla="*/ 2478955 w 2478955"/>
              <a:gd name="connsiteY3" fmla="*/ 215383 h 1292272"/>
              <a:gd name="connsiteX4" fmla="*/ 2478955 w 2478955"/>
              <a:gd name="connsiteY4" fmla="*/ 1076889 h 1292272"/>
              <a:gd name="connsiteX5" fmla="*/ 2263572 w 2478955"/>
              <a:gd name="connsiteY5" fmla="*/ 1292272 h 1292272"/>
              <a:gd name="connsiteX6" fmla="*/ 215383 w 2478955"/>
              <a:gd name="connsiteY6" fmla="*/ 1292272 h 1292272"/>
              <a:gd name="connsiteX7" fmla="*/ 0 w 2478955"/>
              <a:gd name="connsiteY7" fmla="*/ 1076889 h 1292272"/>
              <a:gd name="connsiteX8" fmla="*/ 0 w 2478955"/>
              <a:gd name="connsiteY8" fmla="*/ 215383 h 129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955" h="1292272">
                <a:moveTo>
                  <a:pt x="0" y="215383"/>
                </a:moveTo>
                <a:cubicBezTo>
                  <a:pt x="0" y="96430"/>
                  <a:pt x="96430" y="0"/>
                  <a:pt x="215383" y="0"/>
                </a:cubicBezTo>
                <a:lnTo>
                  <a:pt x="2263572" y="0"/>
                </a:lnTo>
                <a:cubicBezTo>
                  <a:pt x="2382525" y="0"/>
                  <a:pt x="2478955" y="96430"/>
                  <a:pt x="2478955" y="215383"/>
                </a:cubicBezTo>
                <a:lnTo>
                  <a:pt x="2478955" y="1076889"/>
                </a:lnTo>
                <a:cubicBezTo>
                  <a:pt x="2478955" y="1195842"/>
                  <a:pt x="2382525" y="1292272"/>
                  <a:pt x="2263572" y="1292272"/>
                </a:cubicBezTo>
                <a:lnTo>
                  <a:pt x="215383" y="1292272"/>
                </a:lnTo>
                <a:cubicBezTo>
                  <a:pt x="96430" y="1292272"/>
                  <a:pt x="0" y="1195842"/>
                  <a:pt x="0" y="1076889"/>
                </a:cubicBezTo>
                <a:lnTo>
                  <a:pt x="0" y="215383"/>
                </a:lnTo>
                <a:close/>
              </a:path>
            </a:pathLst>
          </a:custGeom>
          <a:solidFill>
            <a:srgbClr val="00B050"/>
          </a:solidFill>
          <a:ln>
            <a:noFill/>
          </a:ln>
          <a:effectLst/>
        </p:spPr>
        <p:style>
          <a:lnRef idx="2">
            <a:scrgbClr r="0" g="0" b="0"/>
          </a:lnRef>
          <a:fillRef idx="1">
            <a:scrgbClr r="0" g="0" b="0"/>
          </a:fillRef>
          <a:effectRef idx="0">
            <a:scrgbClr r="0" g="0" b="0"/>
          </a:effectRef>
          <a:fontRef idx="minor">
            <a:schemeClr val="lt1"/>
          </a:fontRef>
        </p:style>
        <p:txBody>
          <a:bodyPr spcFirstLastPara="0" vert="horz" wrap="square" lIns="154524" tIns="108804" rIns="154524" bIns="108804"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latin typeface="Calibri" panose="020F0502020204030204"/>
                <a:ea typeface="+mn-ea"/>
                <a:cs typeface="Arial" panose="020B0604020202020204" pitchFamily="34" charset="0"/>
              </a:rPr>
              <a:t>الملكية الفردية </a:t>
            </a:r>
          </a:p>
        </p:txBody>
      </p:sp>
      <p:sp>
        <p:nvSpPr>
          <p:cNvPr id="9" name="Freeform 8"/>
          <p:cNvSpPr/>
          <p:nvPr/>
        </p:nvSpPr>
        <p:spPr>
          <a:xfrm>
            <a:off x="508257" y="2829569"/>
            <a:ext cx="5575912" cy="1033818"/>
          </a:xfrm>
          <a:custGeom>
            <a:avLst/>
            <a:gdLst>
              <a:gd name="connsiteX0" fmla="*/ 172306 w 1033817"/>
              <a:gd name="connsiteY0" fmla="*/ 0 h 5575911"/>
              <a:gd name="connsiteX1" fmla="*/ 861511 w 1033817"/>
              <a:gd name="connsiteY1" fmla="*/ 0 h 5575911"/>
              <a:gd name="connsiteX2" fmla="*/ 1033817 w 1033817"/>
              <a:gd name="connsiteY2" fmla="*/ 172306 h 5575911"/>
              <a:gd name="connsiteX3" fmla="*/ 1033817 w 1033817"/>
              <a:gd name="connsiteY3" fmla="*/ 5575911 h 5575911"/>
              <a:gd name="connsiteX4" fmla="*/ 1033817 w 1033817"/>
              <a:gd name="connsiteY4" fmla="*/ 5575911 h 5575911"/>
              <a:gd name="connsiteX5" fmla="*/ 0 w 1033817"/>
              <a:gd name="connsiteY5" fmla="*/ 5575911 h 5575911"/>
              <a:gd name="connsiteX6" fmla="*/ 0 w 1033817"/>
              <a:gd name="connsiteY6" fmla="*/ 5575911 h 5575911"/>
              <a:gd name="connsiteX7" fmla="*/ 0 w 1033817"/>
              <a:gd name="connsiteY7" fmla="*/ 172306 h 5575911"/>
              <a:gd name="connsiteX8" fmla="*/ 172306 w 1033817"/>
              <a:gd name="connsiteY8" fmla="*/ 0 h 557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3817" h="5575911">
                <a:moveTo>
                  <a:pt x="0" y="4646574"/>
                </a:moveTo>
                <a:lnTo>
                  <a:pt x="0" y="929337"/>
                </a:lnTo>
                <a:cubicBezTo>
                  <a:pt x="0" y="416080"/>
                  <a:pt x="14303" y="3"/>
                  <a:pt x="31947" y="3"/>
                </a:cubicBezTo>
                <a:lnTo>
                  <a:pt x="1033817" y="3"/>
                </a:lnTo>
                <a:lnTo>
                  <a:pt x="1033817" y="3"/>
                </a:lnTo>
                <a:lnTo>
                  <a:pt x="1033817" y="5575908"/>
                </a:lnTo>
                <a:lnTo>
                  <a:pt x="1033817" y="5575908"/>
                </a:lnTo>
                <a:lnTo>
                  <a:pt x="31947" y="5575908"/>
                </a:lnTo>
                <a:cubicBezTo>
                  <a:pt x="14303" y="5575908"/>
                  <a:pt x="0" y="5159831"/>
                  <a:pt x="0" y="4646574"/>
                </a:cubicBezTo>
                <a:close/>
              </a:path>
            </a:pathLst>
          </a:custGeom>
          <a:solidFill>
            <a:sysClr val="window" lastClr="FFFFFF">
              <a:hueOff val="0"/>
              <a:satOff val="0"/>
              <a:lumOff val="0"/>
              <a:alphaOff val="0"/>
            </a:sysClr>
          </a:solidFill>
          <a:ln w="12700" cap="flat" cmpd="sng" algn="ctr">
            <a:solidFill>
              <a:schemeClr val="accent6">
                <a:lumMod val="60000"/>
                <a:lumOff val="40000"/>
              </a:scheme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298119" tIns="174291" rIns="247649" bIns="174294" numCol="1" spcCol="1270" anchor="ctr" anchorCtr="0">
            <a:noAutofit/>
          </a:bodyPr>
          <a:lstStyle/>
          <a:p>
            <a:pPr marL="228600" lvl="1" indent="-228600" algn="ctr" defTabSz="1066800" rtl="1">
              <a:lnSpc>
                <a:spcPct val="90000"/>
              </a:lnSpc>
              <a:spcBef>
                <a:spcPct val="0"/>
              </a:spcBef>
              <a:spcAft>
                <a:spcPct val="15000"/>
              </a:spcAft>
              <a:buChar char="••"/>
            </a:pPr>
            <a:r>
              <a:rPr lang="ar-SA" sz="2400" b="1" kern="1200" dirty="0">
                <a:solidFill>
                  <a:srgbClr val="002060"/>
                </a:solidFill>
                <a:latin typeface="Calibri" panose="020F0502020204030204"/>
                <a:ea typeface="+mn-ea"/>
                <a:cs typeface="Arial" panose="020B0604020202020204" pitchFamily="34" charset="0"/>
              </a:rPr>
              <a:t>يتعين على الشركاء كافة تسديد ضرائب الدخل الفردى وفق حصتهم الفردية من أرباحها .</a:t>
            </a:r>
          </a:p>
        </p:txBody>
      </p:sp>
      <p:sp>
        <p:nvSpPr>
          <p:cNvPr id="10" name="Freeform 9"/>
          <p:cNvSpPr/>
          <p:nvPr/>
        </p:nvSpPr>
        <p:spPr>
          <a:xfrm>
            <a:off x="6084170" y="2700340"/>
            <a:ext cx="2478955" cy="1292272"/>
          </a:xfrm>
          <a:custGeom>
            <a:avLst/>
            <a:gdLst>
              <a:gd name="connsiteX0" fmla="*/ 0 w 2478955"/>
              <a:gd name="connsiteY0" fmla="*/ 215383 h 1292272"/>
              <a:gd name="connsiteX1" fmla="*/ 215383 w 2478955"/>
              <a:gd name="connsiteY1" fmla="*/ 0 h 1292272"/>
              <a:gd name="connsiteX2" fmla="*/ 2263572 w 2478955"/>
              <a:gd name="connsiteY2" fmla="*/ 0 h 1292272"/>
              <a:gd name="connsiteX3" fmla="*/ 2478955 w 2478955"/>
              <a:gd name="connsiteY3" fmla="*/ 215383 h 1292272"/>
              <a:gd name="connsiteX4" fmla="*/ 2478955 w 2478955"/>
              <a:gd name="connsiteY4" fmla="*/ 1076889 h 1292272"/>
              <a:gd name="connsiteX5" fmla="*/ 2263572 w 2478955"/>
              <a:gd name="connsiteY5" fmla="*/ 1292272 h 1292272"/>
              <a:gd name="connsiteX6" fmla="*/ 215383 w 2478955"/>
              <a:gd name="connsiteY6" fmla="*/ 1292272 h 1292272"/>
              <a:gd name="connsiteX7" fmla="*/ 0 w 2478955"/>
              <a:gd name="connsiteY7" fmla="*/ 1076889 h 1292272"/>
              <a:gd name="connsiteX8" fmla="*/ 0 w 2478955"/>
              <a:gd name="connsiteY8" fmla="*/ 215383 h 129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955" h="1292272">
                <a:moveTo>
                  <a:pt x="0" y="215383"/>
                </a:moveTo>
                <a:cubicBezTo>
                  <a:pt x="0" y="96430"/>
                  <a:pt x="96430" y="0"/>
                  <a:pt x="215383" y="0"/>
                </a:cubicBezTo>
                <a:lnTo>
                  <a:pt x="2263572" y="0"/>
                </a:lnTo>
                <a:cubicBezTo>
                  <a:pt x="2382525" y="0"/>
                  <a:pt x="2478955" y="96430"/>
                  <a:pt x="2478955" y="215383"/>
                </a:cubicBezTo>
                <a:lnTo>
                  <a:pt x="2478955" y="1076889"/>
                </a:lnTo>
                <a:cubicBezTo>
                  <a:pt x="2478955" y="1195842"/>
                  <a:pt x="2382525" y="1292272"/>
                  <a:pt x="2263572" y="1292272"/>
                </a:cubicBezTo>
                <a:lnTo>
                  <a:pt x="215383" y="1292272"/>
                </a:lnTo>
                <a:cubicBezTo>
                  <a:pt x="96430" y="1292272"/>
                  <a:pt x="0" y="1195842"/>
                  <a:pt x="0" y="1076889"/>
                </a:cubicBezTo>
                <a:lnTo>
                  <a:pt x="0" y="215383"/>
                </a:lnTo>
                <a:close/>
              </a:path>
            </a:pathLst>
          </a:custGeom>
          <a:solidFill>
            <a:schemeClr val="accent6">
              <a:lumMod val="60000"/>
              <a:lumOff val="40000"/>
            </a:schemeClr>
          </a:solidFill>
          <a:ln>
            <a:noFill/>
          </a:ln>
          <a:effectLst/>
        </p:spPr>
        <p:style>
          <a:lnRef idx="2">
            <a:scrgbClr r="0" g="0" b="0"/>
          </a:lnRef>
          <a:fillRef idx="1">
            <a:scrgbClr r="0" g="0" b="0"/>
          </a:fillRef>
          <a:effectRef idx="0">
            <a:scrgbClr r="0" g="0" b="0"/>
          </a:effectRef>
          <a:fontRef idx="minor">
            <a:schemeClr val="lt1"/>
          </a:fontRef>
        </p:style>
        <p:txBody>
          <a:bodyPr spcFirstLastPara="0" vert="horz" wrap="square" lIns="154524" tIns="108804" rIns="154524" bIns="108804"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latin typeface="Calibri" panose="020F0502020204030204"/>
                <a:ea typeface="+mn-ea"/>
                <a:cs typeface="Arial" panose="020B0604020202020204" pitchFamily="34" charset="0"/>
              </a:rPr>
              <a:t>شركة التضامن </a:t>
            </a:r>
          </a:p>
        </p:txBody>
      </p:sp>
      <p:sp>
        <p:nvSpPr>
          <p:cNvPr id="11" name="Freeform 10"/>
          <p:cNvSpPr/>
          <p:nvPr/>
        </p:nvSpPr>
        <p:spPr>
          <a:xfrm>
            <a:off x="508258" y="4186454"/>
            <a:ext cx="5575911" cy="1033818"/>
          </a:xfrm>
          <a:custGeom>
            <a:avLst/>
            <a:gdLst>
              <a:gd name="connsiteX0" fmla="*/ 172306 w 1033817"/>
              <a:gd name="connsiteY0" fmla="*/ 0 h 5575911"/>
              <a:gd name="connsiteX1" fmla="*/ 861511 w 1033817"/>
              <a:gd name="connsiteY1" fmla="*/ 0 h 5575911"/>
              <a:gd name="connsiteX2" fmla="*/ 1033817 w 1033817"/>
              <a:gd name="connsiteY2" fmla="*/ 172306 h 5575911"/>
              <a:gd name="connsiteX3" fmla="*/ 1033817 w 1033817"/>
              <a:gd name="connsiteY3" fmla="*/ 5575911 h 5575911"/>
              <a:gd name="connsiteX4" fmla="*/ 1033817 w 1033817"/>
              <a:gd name="connsiteY4" fmla="*/ 5575911 h 5575911"/>
              <a:gd name="connsiteX5" fmla="*/ 0 w 1033817"/>
              <a:gd name="connsiteY5" fmla="*/ 5575911 h 5575911"/>
              <a:gd name="connsiteX6" fmla="*/ 0 w 1033817"/>
              <a:gd name="connsiteY6" fmla="*/ 5575911 h 5575911"/>
              <a:gd name="connsiteX7" fmla="*/ 0 w 1033817"/>
              <a:gd name="connsiteY7" fmla="*/ 172306 h 5575911"/>
              <a:gd name="connsiteX8" fmla="*/ 172306 w 1033817"/>
              <a:gd name="connsiteY8" fmla="*/ 0 h 557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3817" h="5575911">
                <a:moveTo>
                  <a:pt x="0" y="4646574"/>
                </a:moveTo>
                <a:lnTo>
                  <a:pt x="0" y="929337"/>
                </a:lnTo>
                <a:cubicBezTo>
                  <a:pt x="0" y="416080"/>
                  <a:pt x="14303" y="3"/>
                  <a:pt x="31947" y="3"/>
                </a:cubicBezTo>
                <a:lnTo>
                  <a:pt x="1033817" y="3"/>
                </a:lnTo>
                <a:lnTo>
                  <a:pt x="1033817" y="3"/>
                </a:lnTo>
                <a:lnTo>
                  <a:pt x="1033817" y="5575908"/>
                </a:lnTo>
                <a:lnTo>
                  <a:pt x="1033817" y="5575908"/>
                </a:lnTo>
                <a:lnTo>
                  <a:pt x="31947" y="5575908"/>
                </a:lnTo>
                <a:cubicBezTo>
                  <a:pt x="14303" y="5575908"/>
                  <a:pt x="0" y="5159831"/>
                  <a:pt x="0" y="4646574"/>
                </a:cubicBezTo>
                <a:close/>
              </a:path>
            </a:pathLst>
          </a:custGeom>
          <a:solidFill>
            <a:sysClr val="window" lastClr="FFFFFF">
              <a:hueOff val="0"/>
              <a:satOff val="0"/>
              <a:lumOff val="0"/>
              <a:alphaOff val="0"/>
            </a:sysClr>
          </a:solidFill>
          <a:ln w="12700" cap="flat" cmpd="sng" algn="ctr">
            <a:solidFill>
              <a:srgbClr val="FF7171"/>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298118" tIns="174292" rIns="247649" bIns="174293" numCol="1" spcCol="1270" anchor="ctr" anchorCtr="0">
            <a:noAutofit/>
          </a:bodyPr>
          <a:lstStyle/>
          <a:p>
            <a:pPr marL="228600" lvl="1" indent="-228600" algn="ctr" defTabSz="1066800" rtl="1">
              <a:lnSpc>
                <a:spcPct val="90000"/>
              </a:lnSpc>
              <a:spcBef>
                <a:spcPct val="0"/>
              </a:spcBef>
              <a:spcAft>
                <a:spcPct val="15000"/>
              </a:spcAft>
              <a:buChar char="••"/>
            </a:pPr>
            <a:r>
              <a:rPr lang="ar-SA" sz="2400" b="1" kern="1200" dirty="0">
                <a:solidFill>
                  <a:srgbClr val="002060"/>
                </a:solidFill>
                <a:latin typeface="Calibri" panose="020F0502020204030204"/>
                <a:ea typeface="+mn-ea"/>
                <a:cs typeface="Arial" panose="020B0604020202020204" pitchFamily="34" charset="0"/>
              </a:rPr>
              <a:t>تخضع لضريبة مزدوجة تفرض الضريبة الأولى على إجمالى أرباح </a:t>
            </a:r>
            <a:r>
              <a:rPr lang="ar-SA" sz="2400" b="1" kern="1200" dirty="0" smtClean="0">
                <a:solidFill>
                  <a:srgbClr val="002060"/>
                </a:solidFill>
                <a:latin typeface="Calibri" panose="020F0502020204030204"/>
                <a:ea typeface="+mn-ea"/>
                <a:cs typeface="Arial" panose="020B0604020202020204" pitchFamily="34" charset="0"/>
              </a:rPr>
              <a:t>الشركة</a:t>
            </a:r>
            <a:r>
              <a:rPr lang="ar-EG" sz="2400" b="1" kern="1200" dirty="0" smtClean="0">
                <a:solidFill>
                  <a:srgbClr val="002060"/>
                </a:solidFill>
                <a:latin typeface="Calibri" panose="020F0502020204030204"/>
                <a:ea typeface="+mn-ea"/>
                <a:cs typeface="Arial" panose="020B0604020202020204" pitchFamily="34" charset="0"/>
              </a:rPr>
              <a:t> </a:t>
            </a:r>
            <a:r>
              <a:rPr lang="ar-SA" sz="2400" b="1" kern="1200" dirty="0" smtClean="0">
                <a:solidFill>
                  <a:srgbClr val="002060"/>
                </a:solidFill>
                <a:latin typeface="Calibri" panose="020F0502020204030204"/>
                <a:ea typeface="+mn-ea"/>
                <a:cs typeface="Arial" panose="020B0604020202020204" pitchFamily="34" charset="0"/>
              </a:rPr>
              <a:t>والثانية </a:t>
            </a:r>
            <a:r>
              <a:rPr lang="ar-SA" sz="2400" b="1" kern="1200" dirty="0">
                <a:solidFill>
                  <a:srgbClr val="002060"/>
                </a:solidFill>
                <a:latin typeface="Calibri" panose="020F0502020204030204"/>
                <a:ea typeface="+mn-ea"/>
                <a:cs typeface="Arial" panose="020B0604020202020204" pitchFamily="34" charset="0"/>
              </a:rPr>
              <a:t>على أنصبة الأرباح التى تحصل عليها الشركاء .</a:t>
            </a:r>
          </a:p>
        </p:txBody>
      </p:sp>
      <p:sp>
        <p:nvSpPr>
          <p:cNvPr id="12" name="Freeform 11"/>
          <p:cNvSpPr/>
          <p:nvPr/>
        </p:nvSpPr>
        <p:spPr>
          <a:xfrm>
            <a:off x="6084170" y="4057226"/>
            <a:ext cx="2478955" cy="1292272"/>
          </a:xfrm>
          <a:custGeom>
            <a:avLst/>
            <a:gdLst>
              <a:gd name="connsiteX0" fmla="*/ 0 w 2478955"/>
              <a:gd name="connsiteY0" fmla="*/ 215383 h 1292272"/>
              <a:gd name="connsiteX1" fmla="*/ 215383 w 2478955"/>
              <a:gd name="connsiteY1" fmla="*/ 0 h 1292272"/>
              <a:gd name="connsiteX2" fmla="*/ 2263572 w 2478955"/>
              <a:gd name="connsiteY2" fmla="*/ 0 h 1292272"/>
              <a:gd name="connsiteX3" fmla="*/ 2478955 w 2478955"/>
              <a:gd name="connsiteY3" fmla="*/ 215383 h 1292272"/>
              <a:gd name="connsiteX4" fmla="*/ 2478955 w 2478955"/>
              <a:gd name="connsiteY4" fmla="*/ 1076889 h 1292272"/>
              <a:gd name="connsiteX5" fmla="*/ 2263572 w 2478955"/>
              <a:gd name="connsiteY5" fmla="*/ 1292272 h 1292272"/>
              <a:gd name="connsiteX6" fmla="*/ 215383 w 2478955"/>
              <a:gd name="connsiteY6" fmla="*/ 1292272 h 1292272"/>
              <a:gd name="connsiteX7" fmla="*/ 0 w 2478955"/>
              <a:gd name="connsiteY7" fmla="*/ 1076889 h 1292272"/>
              <a:gd name="connsiteX8" fmla="*/ 0 w 2478955"/>
              <a:gd name="connsiteY8" fmla="*/ 215383 h 129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955" h="1292272">
                <a:moveTo>
                  <a:pt x="0" y="215383"/>
                </a:moveTo>
                <a:cubicBezTo>
                  <a:pt x="0" y="96430"/>
                  <a:pt x="96430" y="0"/>
                  <a:pt x="215383" y="0"/>
                </a:cubicBezTo>
                <a:lnTo>
                  <a:pt x="2263572" y="0"/>
                </a:lnTo>
                <a:cubicBezTo>
                  <a:pt x="2382525" y="0"/>
                  <a:pt x="2478955" y="96430"/>
                  <a:pt x="2478955" y="215383"/>
                </a:cubicBezTo>
                <a:lnTo>
                  <a:pt x="2478955" y="1076889"/>
                </a:lnTo>
                <a:cubicBezTo>
                  <a:pt x="2478955" y="1195842"/>
                  <a:pt x="2382525" y="1292272"/>
                  <a:pt x="2263572" y="1292272"/>
                </a:cubicBezTo>
                <a:lnTo>
                  <a:pt x="215383" y="1292272"/>
                </a:lnTo>
                <a:cubicBezTo>
                  <a:pt x="96430" y="1292272"/>
                  <a:pt x="0" y="1195842"/>
                  <a:pt x="0" y="1076889"/>
                </a:cubicBezTo>
                <a:lnTo>
                  <a:pt x="0" y="215383"/>
                </a:lnTo>
                <a:close/>
              </a:path>
            </a:pathLst>
          </a:custGeom>
          <a:solidFill>
            <a:srgbClr val="FF7171"/>
          </a:solidFill>
          <a:ln>
            <a:noFill/>
          </a:ln>
          <a:effectLst/>
        </p:spPr>
        <p:style>
          <a:lnRef idx="2">
            <a:scrgbClr r="0" g="0" b="0"/>
          </a:lnRef>
          <a:fillRef idx="1">
            <a:scrgbClr r="0" g="0" b="0"/>
          </a:fillRef>
          <a:effectRef idx="0">
            <a:scrgbClr r="0" g="0" b="0"/>
          </a:effectRef>
          <a:fontRef idx="minor">
            <a:schemeClr val="lt1"/>
          </a:fontRef>
        </p:style>
        <p:txBody>
          <a:bodyPr spcFirstLastPara="0" vert="horz" wrap="square" lIns="66894" tIns="64989" rIns="66894" bIns="64989" numCol="1" spcCol="1270" anchor="ctr" anchorCtr="0">
            <a:noAutofit/>
          </a:bodyPr>
          <a:lstStyle/>
          <a:p>
            <a:pPr lvl="0" algn="ctr" defTabSz="44450" rtl="1">
              <a:lnSpc>
                <a:spcPct val="90000"/>
              </a:lnSpc>
              <a:spcBef>
                <a:spcPct val="0"/>
              </a:spcBef>
              <a:spcAft>
                <a:spcPct val="35000"/>
              </a:spcAft>
            </a:pPr>
            <a:endParaRPr lang="ar-EG" sz="100" b="1" kern="1200" dirty="0" smtClean="0">
              <a:solidFill>
                <a:srgbClr val="FF0000"/>
              </a:solidFill>
              <a:latin typeface="Calibri" panose="020F0502020204030204"/>
              <a:ea typeface="+mn-ea"/>
              <a:cs typeface="Arial" panose="020B0604020202020204" pitchFamily="34" charset="0"/>
            </a:endParaRPr>
          </a:p>
          <a:p>
            <a:pPr lvl="0" algn="ctr" defTabSz="44450" rtl="1">
              <a:lnSpc>
                <a:spcPct val="90000"/>
              </a:lnSpc>
              <a:spcBef>
                <a:spcPct val="0"/>
              </a:spcBef>
              <a:spcAft>
                <a:spcPct val="35000"/>
              </a:spcAft>
            </a:pPr>
            <a:r>
              <a:rPr lang="ar-SA" sz="2400" b="1" kern="1200" dirty="0" smtClean="0">
                <a:solidFill>
                  <a:schemeClr val="bg1"/>
                </a:solidFill>
                <a:latin typeface="Calibri" panose="020F0502020204030204"/>
                <a:ea typeface="+mn-ea"/>
                <a:cs typeface="Arial" panose="020B0604020202020204" pitchFamily="34" charset="0"/>
              </a:rPr>
              <a:t>الشركة </a:t>
            </a:r>
            <a:r>
              <a:rPr lang="ar-SA" sz="2400" b="1" kern="1200" dirty="0">
                <a:solidFill>
                  <a:schemeClr val="bg1"/>
                </a:solidFill>
                <a:latin typeface="Calibri" panose="020F0502020204030204"/>
                <a:ea typeface="+mn-ea"/>
                <a:cs typeface="Arial" panose="020B0604020202020204" pitchFamily="34" charset="0"/>
              </a:rPr>
              <a:t>محدودة المسؤولية </a:t>
            </a:r>
          </a:p>
        </p:txBody>
      </p:sp>
      <p:sp>
        <p:nvSpPr>
          <p:cNvPr id="13" name="Freeform 12"/>
          <p:cNvSpPr/>
          <p:nvPr/>
        </p:nvSpPr>
        <p:spPr>
          <a:xfrm>
            <a:off x="508258" y="5543340"/>
            <a:ext cx="5575911" cy="1033817"/>
          </a:xfrm>
          <a:custGeom>
            <a:avLst/>
            <a:gdLst>
              <a:gd name="connsiteX0" fmla="*/ 172306 w 1033817"/>
              <a:gd name="connsiteY0" fmla="*/ 0 h 5575911"/>
              <a:gd name="connsiteX1" fmla="*/ 861511 w 1033817"/>
              <a:gd name="connsiteY1" fmla="*/ 0 h 5575911"/>
              <a:gd name="connsiteX2" fmla="*/ 1033817 w 1033817"/>
              <a:gd name="connsiteY2" fmla="*/ 172306 h 5575911"/>
              <a:gd name="connsiteX3" fmla="*/ 1033817 w 1033817"/>
              <a:gd name="connsiteY3" fmla="*/ 5575911 h 5575911"/>
              <a:gd name="connsiteX4" fmla="*/ 1033817 w 1033817"/>
              <a:gd name="connsiteY4" fmla="*/ 5575911 h 5575911"/>
              <a:gd name="connsiteX5" fmla="*/ 0 w 1033817"/>
              <a:gd name="connsiteY5" fmla="*/ 5575911 h 5575911"/>
              <a:gd name="connsiteX6" fmla="*/ 0 w 1033817"/>
              <a:gd name="connsiteY6" fmla="*/ 5575911 h 5575911"/>
              <a:gd name="connsiteX7" fmla="*/ 0 w 1033817"/>
              <a:gd name="connsiteY7" fmla="*/ 172306 h 5575911"/>
              <a:gd name="connsiteX8" fmla="*/ 172306 w 1033817"/>
              <a:gd name="connsiteY8" fmla="*/ 0 h 557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3817" h="5575911">
                <a:moveTo>
                  <a:pt x="0" y="4646574"/>
                </a:moveTo>
                <a:lnTo>
                  <a:pt x="0" y="929337"/>
                </a:lnTo>
                <a:cubicBezTo>
                  <a:pt x="0" y="416080"/>
                  <a:pt x="14303" y="3"/>
                  <a:pt x="31947" y="3"/>
                </a:cubicBezTo>
                <a:lnTo>
                  <a:pt x="1033817" y="3"/>
                </a:lnTo>
                <a:lnTo>
                  <a:pt x="1033817" y="3"/>
                </a:lnTo>
                <a:lnTo>
                  <a:pt x="1033817" y="5575908"/>
                </a:lnTo>
                <a:lnTo>
                  <a:pt x="1033817" y="5575908"/>
                </a:lnTo>
                <a:lnTo>
                  <a:pt x="31947" y="5575908"/>
                </a:lnTo>
                <a:cubicBezTo>
                  <a:pt x="14303" y="5575908"/>
                  <a:pt x="0" y="5159831"/>
                  <a:pt x="0" y="4646574"/>
                </a:cubicBezTo>
                <a:close/>
              </a:path>
            </a:pathLst>
          </a:custGeom>
          <a:solidFill>
            <a:sysClr val="window" lastClr="FFFFFF">
              <a:hueOff val="0"/>
              <a:satOff val="0"/>
              <a:lumOff val="0"/>
              <a:alphaOff val="0"/>
            </a:sysClr>
          </a:solidFill>
          <a:ln w="12700" cap="flat" cmpd="sng" algn="ctr">
            <a:solidFill>
              <a:srgbClr val="4472C4">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298118" tIns="174292" rIns="247649" bIns="174292" numCol="1" spcCol="1270" anchor="ctr" anchorCtr="0">
            <a:noAutofit/>
          </a:bodyPr>
          <a:lstStyle/>
          <a:p>
            <a:pPr marL="228600" lvl="1" indent="-228600" algn="ctr" defTabSz="1066800" rtl="1">
              <a:lnSpc>
                <a:spcPct val="90000"/>
              </a:lnSpc>
              <a:spcBef>
                <a:spcPct val="0"/>
              </a:spcBef>
              <a:spcAft>
                <a:spcPct val="15000"/>
              </a:spcAft>
              <a:buChar char="••"/>
            </a:pPr>
            <a:r>
              <a:rPr lang="ar-EG" sz="2400" b="1" kern="1200" dirty="0">
                <a:solidFill>
                  <a:srgbClr val="002060"/>
                </a:solidFill>
                <a:latin typeface="Calibri" panose="020F0502020204030204"/>
                <a:ea typeface="+mn-ea"/>
                <a:cs typeface="Arial" panose="020B0604020202020204" pitchFamily="34" charset="0"/>
              </a:rPr>
              <a:t>تدفع التعاونية الضرائب وفقا للأنظمة الحكومية </a:t>
            </a:r>
            <a:r>
              <a:rPr lang="ar-EG" sz="2400" b="1" kern="1200" dirty="0" smtClean="0">
                <a:solidFill>
                  <a:srgbClr val="002060"/>
                </a:solidFill>
                <a:latin typeface="Calibri" panose="020F0502020204030204"/>
                <a:ea typeface="+mn-ea"/>
                <a:cs typeface="Arial" panose="020B0604020202020204" pitchFamily="34" charset="0"/>
              </a:rPr>
              <a:t>المعتمدة. </a:t>
            </a:r>
            <a:endParaRPr lang="ar-SA" sz="2400" b="1" kern="1200" dirty="0">
              <a:solidFill>
                <a:srgbClr val="002060"/>
              </a:solidFill>
              <a:latin typeface="Calibri" panose="020F0502020204030204"/>
              <a:ea typeface="+mn-ea"/>
              <a:cs typeface="Arial" panose="020B0604020202020204" pitchFamily="34" charset="0"/>
            </a:endParaRPr>
          </a:p>
        </p:txBody>
      </p:sp>
      <p:sp>
        <p:nvSpPr>
          <p:cNvPr id="14" name="Freeform 13"/>
          <p:cNvSpPr/>
          <p:nvPr/>
        </p:nvSpPr>
        <p:spPr>
          <a:xfrm>
            <a:off x="6084170" y="5414112"/>
            <a:ext cx="2478955" cy="1292272"/>
          </a:xfrm>
          <a:custGeom>
            <a:avLst/>
            <a:gdLst>
              <a:gd name="connsiteX0" fmla="*/ 0 w 2478955"/>
              <a:gd name="connsiteY0" fmla="*/ 215383 h 1292272"/>
              <a:gd name="connsiteX1" fmla="*/ 215383 w 2478955"/>
              <a:gd name="connsiteY1" fmla="*/ 0 h 1292272"/>
              <a:gd name="connsiteX2" fmla="*/ 2263572 w 2478955"/>
              <a:gd name="connsiteY2" fmla="*/ 0 h 1292272"/>
              <a:gd name="connsiteX3" fmla="*/ 2478955 w 2478955"/>
              <a:gd name="connsiteY3" fmla="*/ 215383 h 1292272"/>
              <a:gd name="connsiteX4" fmla="*/ 2478955 w 2478955"/>
              <a:gd name="connsiteY4" fmla="*/ 1076889 h 1292272"/>
              <a:gd name="connsiteX5" fmla="*/ 2263572 w 2478955"/>
              <a:gd name="connsiteY5" fmla="*/ 1292272 h 1292272"/>
              <a:gd name="connsiteX6" fmla="*/ 215383 w 2478955"/>
              <a:gd name="connsiteY6" fmla="*/ 1292272 h 1292272"/>
              <a:gd name="connsiteX7" fmla="*/ 0 w 2478955"/>
              <a:gd name="connsiteY7" fmla="*/ 1076889 h 1292272"/>
              <a:gd name="connsiteX8" fmla="*/ 0 w 2478955"/>
              <a:gd name="connsiteY8" fmla="*/ 215383 h 129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955" h="1292272">
                <a:moveTo>
                  <a:pt x="0" y="215383"/>
                </a:moveTo>
                <a:cubicBezTo>
                  <a:pt x="0" y="96430"/>
                  <a:pt x="96430" y="0"/>
                  <a:pt x="215383" y="0"/>
                </a:cubicBezTo>
                <a:lnTo>
                  <a:pt x="2263572" y="0"/>
                </a:lnTo>
                <a:cubicBezTo>
                  <a:pt x="2382525" y="0"/>
                  <a:pt x="2478955" y="96430"/>
                  <a:pt x="2478955" y="215383"/>
                </a:cubicBezTo>
                <a:lnTo>
                  <a:pt x="2478955" y="1076889"/>
                </a:lnTo>
                <a:cubicBezTo>
                  <a:pt x="2478955" y="1195842"/>
                  <a:pt x="2382525" y="1292272"/>
                  <a:pt x="2263572" y="1292272"/>
                </a:cubicBezTo>
                <a:lnTo>
                  <a:pt x="215383" y="1292272"/>
                </a:lnTo>
                <a:cubicBezTo>
                  <a:pt x="96430" y="1292272"/>
                  <a:pt x="0" y="1195842"/>
                  <a:pt x="0" y="1076889"/>
                </a:cubicBezTo>
                <a:lnTo>
                  <a:pt x="0" y="215383"/>
                </a:lnTo>
                <a:close/>
              </a:path>
            </a:pathLst>
          </a:custGeom>
          <a:solidFill>
            <a:srgbClr val="00B0F0"/>
          </a:solidFill>
          <a:ln>
            <a:noFill/>
          </a:ln>
          <a:effectLst/>
        </p:spPr>
        <p:style>
          <a:lnRef idx="2">
            <a:scrgbClr r="0" g="0" b="0"/>
          </a:lnRef>
          <a:fillRef idx="1">
            <a:scrgbClr r="0" g="0" b="0"/>
          </a:fillRef>
          <a:effectRef idx="0">
            <a:scrgbClr r="0" g="0" b="0"/>
          </a:effectRef>
          <a:fontRef idx="minor">
            <a:schemeClr val="lt1"/>
          </a:fontRef>
        </p:style>
        <p:txBody>
          <a:bodyPr spcFirstLastPara="0" vert="horz" wrap="square" lIns="154524" tIns="108804" rIns="154524" bIns="108804"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latin typeface="Calibri" panose="020F0502020204030204"/>
                <a:ea typeface="+mn-ea"/>
                <a:cs typeface="Arial" panose="020B0604020202020204" pitchFamily="34" charset="0"/>
              </a:rPr>
              <a:t>التعاونية</a:t>
            </a:r>
          </a:p>
        </p:txBody>
      </p:sp>
    </p:spTree>
    <p:extLst>
      <p:ext uri="{BB962C8B-B14F-4D97-AF65-F5344CB8AC3E}">
        <p14:creationId xmlns:p14="http://schemas.microsoft.com/office/powerpoint/2010/main" val="380036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arn(inVertical)">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0"/>
                                        <p:tgtEl>
                                          <p:spTgt spid="11"/>
                                        </p:tgtEl>
                                      </p:cBhvr>
                                    </p:animEffect>
                                    <p:anim calcmode="lin" valueType="num">
                                      <p:cBhvr>
                                        <p:cTn id="37" dur="1000" fill="hold"/>
                                        <p:tgtEl>
                                          <p:spTgt spid="11"/>
                                        </p:tgtEl>
                                        <p:attrNameLst>
                                          <p:attrName>ppt_x</p:attrName>
                                        </p:attrNameLst>
                                      </p:cBhvr>
                                      <p:tavLst>
                                        <p:tav tm="0">
                                          <p:val>
                                            <p:strVal val="#ppt_x"/>
                                          </p:val>
                                        </p:tav>
                                        <p:tav tm="100000">
                                          <p:val>
                                            <p:strVal val="#ppt_x"/>
                                          </p:val>
                                        </p:tav>
                                      </p:tavLst>
                                    </p:anim>
                                    <p:anim calcmode="lin" valueType="num">
                                      <p:cBhvr>
                                        <p:cTn id="3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barn(inVertical)">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1000"/>
                                        <p:tgtEl>
                                          <p:spTgt spid="13"/>
                                        </p:tgtEl>
                                      </p:cBhvr>
                                    </p:animEffect>
                                    <p:anim calcmode="lin" valueType="num">
                                      <p:cBhvr>
                                        <p:cTn id="49" dur="1000" fill="hold"/>
                                        <p:tgtEl>
                                          <p:spTgt spid="13"/>
                                        </p:tgtEl>
                                        <p:attrNameLst>
                                          <p:attrName>ppt_x</p:attrName>
                                        </p:attrNameLst>
                                      </p:cBhvr>
                                      <p:tavLst>
                                        <p:tav tm="0">
                                          <p:val>
                                            <p:strVal val="#ppt_x"/>
                                          </p:val>
                                        </p:tav>
                                        <p:tav tm="100000">
                                          <p:val>
                                            <p:strVal val="#ppt_x"/>
                                          </p:val>
                                        </p:tav>
                                      </p:tavLst>
                                    </p:anim>
                                    <p:anim calcmode="lin" valueType="num">
                                      <p:cBhvr>
                                        <p:cTn id="5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9" grpId="0" animBg="1"/>
      <p:bldP spid="10" grpId="0" animBg="1"/>
      <p:bldP spid="11" grpId="0" animBg="1"/>
      <p:bldP spid="12" grpId="0" animBg="1"/>
      <p:bldP spid="13" grpId="0" animBg="1"/>
      <p:bldP spid="14"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a:solidFill>
                  <a:srgbClr val="FFFFFF"/>
                </a:solidFill>
              </a:rPr>
              <a:t>الاموال اللازمة لإنشاء مؤسسة والحصول عليها</a:t>
            </a:r>
            <a:endParaRPr lang="en-US" sz="4000" dirty="0">
              <a:solidFill>
                <a:srgbClr val="FFFFFF"/>
              </a:solidFill>
            </a:endParaRPr>
          </a:p>
        </p:txBody>
      </p:sp>
    </p:spTree>
    <p:extLst>
      <p:ext uri="{BB962C8B-B14F-4D97-AF65-F5344CB8AC3E}">
        <p14:creationId xmlns:p14="http://schemas.microsoft.com/office/powerpoint/2010/main" val="3040685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تقدير رأسمال البدء</a:t>
            </a:r>
          </a:p>
        </p:txBody>
      </p:sp>
      <p:sp>
        <p:nvSpPr>
          <p:cNvPr id="4" name="Rectangle 3"/>
          <p:cNvSpPr/>
          <p:nvPr/>
        </p:nvSpPr>
        <p:spPr>
          <a:xfrm>
            <a:off x="1046889" y="1657378"/>
            <a:ext cx="2588858" cy="1725899"/>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3743841" y="3491202"/>
            <a:ext cx="3667773" cy="2265519"/>
          </a:xfrm>
          <a:custGeom>
            <a:avLst/>
            <a:gdLst>
              <a:gd name="connsiteX0" fmla="*/ 0 w 3667773"/>
              <a:gd name="connsiteY0" fmla="*/ 0 h 2265519"/>
              <a:gd name="connsiteX1" fmla="*/ 3667773 w 3667773"/>
              <a:gd name="connsiteY1" fmla="*/ 0 h 2265519"/>
              <a:gd name="connsiteX2" fmla="*/ 3667773 w 3667773"/>
              <a:gd name="connsiteY2" fmla="*/ 2265519 h 2265519"/>
              <a:gd name="connsiteX3" fmla="*/ 0 w 3667773"/>
              <a:gd name="connsiteY3" fmla="*/ 2265519 h 2265519"/>
              <a:gd name="connsiteX4" fmla="*/ 0 w 3667773"/>
              <a:gd name="connsiteY4" fmla="*/ 0 h 2265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7773" h="2265519">
                <a:moveTo>
                  <a:pt x="0" y="0"/>
                </a:moveTo>
                <a:lnTo>
                  <a:pt x="3667773" y="0"/>
                </a:lnTo>
                <a:lnTo>
                  <a:pt x="3667773" y="2265519"/>
                </a:lnTo>
                <a:lnTo>
                  <a:pt x="0" y="2265519"/>
                </a:lnTo>
                <a:lnTo>
                  <a:pt x="0" y="0"/>
                </a:lnTo>
                <a:close/>
              </a:path>
            </a:pathLst>
          </a:custGeom>
          <a:solidFill>
            <a:schemeClr val="accent6">
              <a:lumMod val="60000"/>
              <a:lumOff val="4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chemeClr val="bg1"/>
                </a:solidFill>
              </a:rPr>
              <a:t>إذا رغب أحدهم فى البدء بمؤسسة ما عليه أن يدرك أنه يحتاج إلى مبللغ من المال لتسديد مدفوعاته فى أثناء عملية التشغيل الأولى قبل أن تبدأ مؤسسة بكسب دخل خاص ويسمى هذا المبلغ رأسمال البدء ويخدم غرضين. </a:t>
            </a:r>
            <a:endParaRPr lang="ar-EG" sz="2400" kern="1200" dirty="0">
              <a:solidFill>
                <a:schemeClr val="bg1"/>
              </a:solidFill>
            </a:endParaRPr>
          </a:p>
        </p:txBody>
      </p:sp>
      <p:sp>
        <p:nvSpPr>
          <p:cNvPr id="6" name="Half Frame 5"/>
          <p:cNvSpPr/>
          <p:nvPr/>
        </p:nvSpPr>
        <p:spPr>
          <a:xfrm>
            <a:off x="3420233" y="3167872"/>
            <a:ext cx="880856" cy="881084"/>
          </a:xfrm>
          <a:prstGeom prst="halfFrame">
            <a:avLst>
              <a:gd name="adj1" fmla="val 25770"/>
              <a:gd name="adj2" fmla="val 257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7" name="Half Frame 6"/>
          <p:cNvSpPr/>
          <p:nvPr/>
        </p:nvSpPr>
        <p:spPr>
          <a:xfrm rot="5400000">
            <a:off x="6879764" y="3167986"/>
            <a:ext cx="881084" cy="880856"/>
          </a:xfrm>
          <a:prstGeom prst="halfFrame">
            <a:avLst>
              <a:gd name="adj1" fmla="val 25770"/>
              <a:gd name="adj2" fmla="val 257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 name="Half Frame 7"/>
          <p:cNvSpPr/>
          <p:nvPr/>
        </p:nvSpPr>
        <p:spPr>
          <a:xfrm rot="16200000">
            <a:off x="3420119" y="5199522"/>
            <a:ext cx="881084" cy="880856"/>
          </a:xfrm>
          <a:prstGeom prst="halfFrame">
            <a:avLst>
              <a:gd name="adj1" fmla="val 25770"/>
              <a:gd name="adj2" fmla="val 257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9" name="Half Frame 8"/>
          <p:cNvSpPr/>
          <p:nvPr/>
        </p:nvSpPr>
        <p:spPr>
          <a:xfrm rot="10800000">
            <a:off x="6879878" y="5199408"/>
            <a:ext cx="880856" cy="881084"/>
          </a:xfrm>
          <a:prstGeom prst="halfFrame">
            <a:avLst>
              <a:gd name="adj1" fmla="val 25770"/>
              <a:gd name="adj2" fmla="val 2577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2717690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par>
                                <p:cTn id="23" presetID="3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ppt_w</p:attrName>
                                        </p:attrNameLst>
                                      </p:cBhvr>
                                      <p:tavLst>
                                        <p:tav tm="0">
                                          <p:val>
                                            <p:fltVal val="0"/>
                                          </p:val>
                                        </p:tav>
                                        <p:tav tm="100000">
                                          <p:val>
                                            <p:strVal val="#ppt_w"/>
                                          </p:val>
                                        </p:tav>
                                      </p:tavLst>
                                    </p:anim>
                                    <p:anim calcmode="lin" valueType="num">
                                      <p:cBhvr>
                                        <p:cTn id="26" dur="1000" fill="hold"/>
                                        <p:tgtEl>
                                          <p:spTgt spid="7"/>
                                        </p:tgtEl>
                                        <p:attrNameLst>
                                          <p:attrName>ppt_h</p:attrName>
                                        </p:attrNameLst>
                                      </p:cBhvr>
                                      <p:tavLst>
                                        <p:tav tm="0">
                                          <p:val>
                                            <p:fltVal val="0"/>
                                          </p:val>
                                        </p:tav>
                                        <p:tav tm="100000">
                                          <p:val>
                                            <p:strVal val="#ppt_h"/>
                                          </p:val>
                                        </p:tav>
                                      </p:tavLst>
                                    </p:anim>
                                    <p:anim calcmode="lin" valueType="num">
                                      <p:cBhvr>
                                        <p:cTn id="27" dur="1000" fill="hold"/>
                                        <p:tgtEl>
                                          <p:spTgt spid="7"/>
                                        </p:tgtEl>
                                        <p:attrNameLst>
                                          <p:attrName>style.rotation</p:attrName>
                                        </p:attrNameLst>
                                      </p:cBhvr>
                                      <p:tavLst>
                                        <p:tav tm="0">
                                          <p:val>
                                            <p:fltVal val="90"/>
                                          </p:val>
                                        </p:tav>
                                        <p:tav tm="100000">
                                          <p:val>
                                            <p:fltVal val="0"/>
                                          </p:val>
                                        </p:tav>
                                      </p:tavLst>
                                    </p:anim>
                                    <p:animEffect transition="in" filter="fade">
                                      <p:cBhvr>
                                        <p:cTn id="28" dur="1000"/>
                                        <p:tgtEl>
                                          <p:spTgt spid="7"/>
                                        </p:tgtEl>
                                      </p:cBhvr>
                                    </p:animEffect>
                                  </p:childTnLst>
                                </p:cTn>
                              </p:par>
                              <p:par>
                                <p:cTn id="29" presetID="31"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1000" fill="hold"/>
                                        <p:tgtEl>
                                          <p:spTgt spid="8"/>
                                        </p:tgtEl>
                                        <p:attrNameLst>
                                          <p:attrName>ppt_w</p:attrName>
                                        </p:attrNameLst>
                                      </p:cBhvr>
                                      <p:tavLst>
                                        <p:tav tm="0">
                                          <p:val>
                                            <p:fltVal val="0"/>
                                          </p:val>
                                        </p:tav>
                                        <p:tav tm="100000">
                                          <p:val>
                                            <p:strVal val="#ppt_w"/>
                                          </p:val>
                                        </p:tav>
                                      </p:tavLst>
                                    </p:anim>
                                    <p:anim calcmode="lin" valueType="num">
                                      <p:cBhvr>
                                        <p:cTn id="32" dur="1000" fill="hold"/>
                                        <p:tgtEl>
                                          <p:spTgt spid="8"/>
                                        </p:tgtEl>
                                        <p:attrNameLst>
                                          <p:attrName>ppt_h</p:attrName>
                                        </p:attrNameLst>
                                      </p:cBhvr>
                                      <p:tavLst>
                                        <p:tav tm="0">
                                          <p:val>
                                            <p:fltVal val="0"/>
                                          </p:val>
                                        </p:tav>
                                        <p:tav tm="100000">
                                          <p:val>
                                            <p:strVal val="#ppt_h"/>
                                          </p:val>
                                        </p:tav>
                                      </p:tavLst>
                                    </p:anim>
                                    <p:anim calcmode="lin" valueType="num">
                                      <p:cBhvr>
                                        <p:cTn id="33" dur="1000" fill="hold"/>
                                        <p:tgtEl>
                                          <p:spTgt spid="8"/>
                                        </p:tgtEl>
                                        <p:attrNameLst>
                                          <p:attrName>style.rotation</p:attrName>
                                        </p:attrNameLst>
                                      </p:cBhvr>
                                      <p:tavLst>
                                        <p:tav tm="0">
                                          <p:val>
                                            <p:fltVal val="90"/>
                                          </p:val>
                                        </p:tav>
                                        <p:tav tm="100000">
                                          <p:val>
                                            <p:fltVal val="0"/>
                                          </p:val>
                                        </p:tav>
                                      </p:tavLst>
                                    </p:anim>
                                    <p:animEffect transition="in" filter="fade">
                                      <p:cBhvr>
                                        <p:cTn id="34" dur="1000"/>
                                        <p:tgtEl>
                                          <p:spTgt spid="8"/>
                                        </p:tgtEl>
                                      </p:cBhvr>
                                    </p:animEffect>
                                  </p:childTnLst>
                                </p:cTn>
                              </p:par>
                              <p:par>
                                <p:cTn id="35" presetID="31"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1000" fill="hold"/>
                                        <p:tgtEl>
                                          <p:spTgt spid="9"/>
                                        </p:tgtEl>
                                        <p:attrNameLst>
                                          <p:attrName>ppt_w</p:attrName>
                                        </p:attrNameLst>
                                      </p:cBhvr>
                                      <p:tavLst>
                                        <p:tav tm="0">
                                          <p:val>
                                            <p:fltVal val="0"/>
                                          </p:val>
                                        </p:tav>
                                        <p:tav tm="100000">
                                          <p:val>
                                            <p:strVal val="#ppt_w"/>
                                          </p:val>
                                        </p:tav>
                                      </p:tavLst>
                                    </p:anim>
                                    <p:anim calcmode="lin" valueType="num">
                                      <p:cBhvr>
                                        <p:cTn id="38" dur="1000" fill="hold"/>
                                        <p:tgtEl>
                                          <p:spTgt spid="9"/>
                                        </p:tgtEl>
                                        <p:attrNameLst>
                                          <p:attrName>ppt_h</p:attrName>
                                        </p:attrNameLst>
                                      </p:cBhvr>
                                      <p:tavLst>
                                        <p:tav tm="0">
                                          <p:val>
                                            <p:fltVal val="0"/>
                                          </p:val>
                                        </p:tav>
                                        <p:tav tm="100000">
                                          <p:val>
                                            <p:strVal val="#ppt_h"/>
                                          </p:val>
                                        </p:tav>
                                      </p:tavLst>
                                    </p:anim>
                                    <p:anim calcmode="lin" valueType="num">
                                      <p:cBhvr>
                                        <p:cTn id="39" dur="1000" fill="hold"/>
                                        <p:tgtEl>
                                          <p:spTgt spid="9"/>
                                        </p:tgtEl>
                                        <p:attrNameLst>
                                          <p:attrName>style.rotation</p:attrName>
                                        </p:attrNameLst>
                                      </p:cBhvr>
                                      <p:tavLst>
                                        <p:tav tm="0">
                                          <p:val>
                                            <p:fltVal val="90"/>
                                          </p:val>
                                        </p:tav>
                                        <p:tav tm="100000">
                                          <p:val>
                                            <p:fltVal val="0"/>
                                          </p:val>
                                        </p:tav>
                                      </p:tavLst>
                                    </p:anim>
                                    <p:animEffect transition="in" filter="fade">
                                      <p:cBhvr>
                                        <p:cTn id="4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المدفوعات السابقة للتشغيل أو رأس المال الاستثمارى </a:t>
            </a:r>
          </a:p>
        </p:txBody>
      </p:sp>
      <p:sp>
        <p:nvSpPr>
          <p:cNvPr id="4" name="Freeform 3"/>
          <p:cNvSpPr/>
          <p:nvPr/>
        </p:nvSpPr>
        <p:spPr>
          <a:xfrm>
            <a:off x="1187624" y="1860590"/>
            <a:ext cx="6576392" cy="1995817"/>
          </a:xfrm>
          <a:custGeom>
            <a:avLst/>
            <a:gdLst>
              <a:gd name="connsiteX0" fmla="*/ 0 w 6576392"/>
              <a:gd name="connsiteY0" fmla="*/ 199582 h 1995817"/>
              <a:gd name="connsiteX1" fmla="*/ 199582 w 6576392"/>
              <a:gd name="connsiteY1" fmla="*/ 0 h 1995817"/>
              <a:gd name="connsiteX2" fmla="*/ 6376810 w 6576392"/>
              <a:gd name="connsiteY2" fmla="*/ 0 h 1995817"/>
              <a:gd name="connsiteX3" fmla="*/ 6576392 w 6576392"/>
              <a:gd name="connsiteY3" fmla="*/ 199582 h 1995817"/>
              <a:gd name="connsiteX4" fmla="*/ 6576392 w 6576392"/>
              <a:gd name="connsiteY4" fmla="*/ 1796235 h 1995817"/>
              <a:gd name="connsiteX5" fmla="*/ 6376810 w 6576392"/>
              <a:gd name="connsiteY5" fmla="*/ 1995817 h 1995817"/>
              <a:gd name="connsiteX6" fmla="*/ 199582 w 6576392"/>
              <a:gd name="connsiteY6" fmla="*/ 1995817 h 1995817"/>
              <a:gd name="connsiteX7" fmla="*/ 0 w 6576392"/>
              <a:gd name="connsiteY7" fmla="*/ 1796235 h 1995817"/>
              <a:gd name="connsiteX8" fmla="*/ 0 w 6576392"/>
              <a:gd name="connsiteY8" fmla="*/ 199582 h 199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6392" h="1995817">
                <a:moveTo>
                  <a:pt x="0" y="199582"/>
                </a:moveTo>
                <a:cubicBezTo>
                  <a:pt x="0" y="89356"/>
                  <a:pt x="89356" y="0"/>
                  <a:pt x="199582" y="0"/>
                </a:cubicBezTo>
                <a:lnTo>
                  <a:pt x="6376810" y="0"/>
                </a:lnTo>
                <a:cubicBezTo>
                  <a:pt x="6487036" y="0"/>
                  <a:pt x="6576392" y="89356"/>
                  <a:pt x="6576392" y="199582"/>
                </a:cubicBezTo>
                <a:lnTo>
                  <a:pt x="6576392" y="1796235"/>
                </a:lnTo>
                <a:cubicBezTo>
                  <a:pt x="6576392" y="1906461"/>
                  <a:pt x="6487036" y="1995817"/>
                  <a:pt x="6376810" y="1995817"/>
                </a:cubicBezTo>
                <a:lnTo>
                  <a:pt x="199582" y="1995817"/>
                </a:lnTo>
                <a:cubicBezTo>
                  <a:pt x="89356" y="1995817"/>
                  <a:pt x="0" y="1906461"/>
                  <a:pt x="0" y="1796235"/>
                </a:cubicBezTo>
                <a:lnTo>
                  <a:pt x="0" y="199582"/>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06300" tIns="91440" rIns="91441" bIns="91440" numCol="1" spcCol="1270" anchor="ctr" anchorCtr="0">
            <a:noAutofit/>
          </a:bodyPr>
          <a:lstStyle/>
          <a:p>
            <a:pPr lvl="0" algn="ctr" defTabSz="1066800" rtl="1">
              <a:lnSpc>
                <a:spcPct val="90000"/>
              </a:lnSpc>
              <a:spcBef>
                <a:spcPct val="0"/>
              </a:spcBef>
              <a:spcAft>
                <a:spcPct val="35000"/>
              </a:spcAft>
            </a:pPr>
            <a:r>
              <a:rPr lang="ar-EG" sz="2400" kern="1200" dirty="0" smtClean="0"/>
              <a:t>يقصد بالمدفوعات السابقة للتشغيل الأموال التى يتعين على من يبدأ بمؤسسة ما أن ينفقها قبل أن يبدأ بتشغيلها. </a:t>
            </a:r>
            <a:endParaRPr lang="ar-EG" sz="2400" kern="1200" dirty="0"/>
          </a:p>
        </p:txBody>
      </p:sp>
      <p:sp>
        <p:nvSpPr>
          <p:cNvPr id="5" name="Rounded Rectangle 4"/>
          <p:cNvSpPr/>
          <p:nvPr/>
        </p:nvSpPr>
        <p:spPr>
          <a:xfrm>
            <a:off x="1387205" y="2044405"/>
            <a:ext cx="1315278" cy="1596653"/>
          </a:xfrm>
          <a:prstGeom prst="roundRect">
            <a:avLst>
              <a:gd name="adj" fmla="val 1000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187624" y="4040223"/>
            <a:ext cx="6576392" cy="1995817"/>
          </a:xfrm>
          <a:custGeom>
            <a:avLst/>
            <a:gdLst>
              <a:gd name="connsiteX0" fmla="*/ 0 w 6576392"/>
              <a:gd name="connsiteY0" fmla="*/ 199582 h 1995817"/>
              <a:gd name="connsiteX1" fmla="*/ 199582 w 6576392"/>
              <a:gd name="connsiteY1" fmla="*/ 0 h 1995817"/>
              <a:gd name="connsiteX2" fmla="*/ 6376810 w 6576392"/>
              <a:gd name="connsiteY2" fmla="*/ 0 h 1995817"/>
              <a:gd name="connsiteX3" fmla="*/ 6576392 w 6576392"/>
              <a:gd name="connsiteY3" fmla="*/ 199582 h 1995817"/>
              <a:gd name="connsiteX4" fmla="*/ 6576392 w 6576392"/>
              <a:gd name="connsiteY4" fmla="*/ 1796235 h 1995817"/>
              <a:gd name="connsiteX5" fmla="*/ 6376810 w 6576392"/>
              <a:gd name="connsiteY5" fmla="*/ 1995817 h 1995817"/>
              <a:gd name="connsiteX6" fmla="*/ 199582 w 6576392"/>
              <a:gd name="connsiteY6" fmla="*/ 1995817 h 1995817"/>
              <a:gd name="connsiteX7" fmla="*/ 0 w 6576392"/>
              <a:gd name="connsiteY7" fmla="*/ 1796235 h 1995817"/>
              <a:gd name="connsiteX8" fmla="*/ 0 w 6576392"/>
              <a:gd name="connsiteY8" fmla="*/ 199582 h 199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6392" h="1995817">
                <a:moveTo>
                  <a:pt x="0" y="199582"/>
                </a:moveTo>
                <a:cubicBezTo>
                  <a:pt x="0" y="89356"/>
                  <a:pt x="89356" y="0"/>
                  <a:pt x="199582" y="0"/>
                </a:cubicBezTo>
                <a:lnTo>
                  <a:pt x="6376810" y="0"/>
                </a:lnTo>
                <a:cubicBezTo>
                  <a:pt x="6487036" y="0"/>
                  <a:pt x="6576392" y="89356"/>
                  <a:pt x="6576392" y="199582"/>
                </a:cubicBezTo>
                <a:lnTo>
                  <a:pt x="6576392" y="1796235"/>
                </a:lnTo>
                <a:cubicBezTo>
                  <a:pt x="6576392" y="1906461"/>
                  <a:pt x="6487036" y="1995817"/>
                  <a:pt x="6376810" y="1995817"/>
                </a:cubicBezTo>
                <a:lnTo>
                  <a:pt x="199582" y="1995817"/>
                </a:lnTo>
                <a:cubicBezTo>
                  <a:pt x="89356" y="1995817"/>
                  <a:pt x="0" y="1906461"/>
                  <a:pt x="0" y="1796235"/>
                </a:cubicBezTo>
                <a:lnTo>
                  <a:pt x="0" y="199582"/>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06300" tIns="91440" rIns="91441" bIns="91440" numCol="1" spcCol="1270" anchor="ctr" anchorCtr="0">
            <a:noAutofit/>
          </a:bodyPr>
          <a:lstStyle/>
          <a:p>
            <a:pPr lvl="0" algn="ctr" defTabSz="1066800" rtl="1">
              <a:lnSpc>
                <a:spcPct val="90000"/>
              </a:lnSpc>
              <a:spcBef>
                <a:spcPct val="0"/>
              </a:spcBef>
              <a:spcAft>
                <a:spcPct val="35000"/>
              </a:spcAft>
            </a:pPr>
            <a:r>
              <a:rPr lang="ar-EG" sz="2400" kern="1200" dirty="0" smtClean="0"/>
              <a:t>تشمل النفقات السابقة للتشغيل كلا من شراء الأرض وإنشاء ورشة العمل وشراء الالات والأدوات والمفروشات وتجهيز المكاتب.</a:t>
            </a:r>
            <a:endParaRPr lang="ar-EG" sz="2400" kern="1200" dirty="0"/>
          </a:p>
        </p:txBody>
      </p:sp>
      <p:sp>
        <p:nvSpPr>
          <p:cNvPr id="7" name="Rounded Rectangle 6"/>
          <p:cNvSpPr/>
          <p:nvPr/>
        </p:nvSpPr>
        <p:spPr>
          <a:xfrm>
            <a:off x="1387205" y="4239804"/>
            <a:ext cx="1315278" cy="1596653"/>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104648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heel(1)">
                                      <p:cBhvr>
                                        <p:cTn id="15" dur="200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مدفوعات التشغيل الأولية أو رأس المال العامل</a:t>
            </a:r>
          </a:p>
        </p:txBody>
      </p:sp>
      <p:sp>
        <p:nvSpPr>
          <p:cNvPr id="4" name="Freeform 3"/>
          <p:cNvSpPr/>
          <p:nvPr/>
        </p:nvSpPr>
        <p:spPr>
          <a:xfrm>
            <a:off x="755576" y="1596619"/>
            <a:ext cx="7704856" cy="1216800"/>
          </a:xfrm>
          <a:custGeom>
            <a:avLst/>
            <a:gdLst>
              <a:gd name="connsiteX0" fmla="*/ 0 w 7704856"/>
              <a:gd name="connsiteY0" fmla="*/ 202804 h 1216800"/>
              <a:gd name="connsiteX1" fmla="*/ 202804 w 7704856"/>
              <a:gd name="connsiteY1" fmla="*/ 0 h 1216800"/>
              <a:gd name="connsiteX2" fmla="*/ 7502052 w 7704856"/>
              <a:gd name="connsiteY2" fmla="*/ 0 h 1216800"/>
              <a:gd name="connsiteX3" fmla="*/ 7704856 w 7704856"/>
              <a:gd name="connsiteY3" fmla="*/ 202804 h 1216800"/>
              <a:gd name="connsiteX4" fmla="*/ 7704856 w 7704856"/>
              <a:gd name="connsiteY4" fmla="*/ 1013996 h 1216800"/>
              <a:gd name="connsiteX5" fmla="*/ 7502052 w 7704856"/>
              <a:gd name="connsiteY5" fmla="*/ 1216800 h 1216800"/>
              <a:gd name="connsiteX6" fmla="*/ 202804 w 7704856"/>
              <a:gd name="connsiteY6" fmla="*/ 1216800 h 1216800"/>
              <a:gd name="connsiteX7" fmla="*/ 0 w 7704856"/>
              <a:gd name="connsiteY7" fmla="*/ 1013996 h 1216800"/>
              <a:gd name="connsiteX8" fmla="*/ 0 w 7704856"/>
              <a:gd name="connsiteY8" fmla="*/ 20280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4856" h="1216800">
                <a:moveTo>
                  <a:pt x="0" y="202804"/>
                </a:moveTo>
                <a:cubicBezTo>
                  <a:pt x="0" y="90798"/>
                  <a:pt x="90798" y="0"/>
                  <a:pt x="202804" y="0"/>
                </a:cubicBezTo>
                <a:lnTo>
                  <a:pt x="7502052" y="0"/>
                </a:lnTo>
                <a:cubicBezTo>
                  <a:pt x="7614058" y="0"/>
                  <a:pt x="7704856" y="90798"/>
                  <a:pt x="7704856" y="202804"/>
                </a:cubicBezTo>
                <a:lnTo>
                  <a:pt x="7704856" y="1013996"/>
                </a:lnTo>
                <a:cubicBezTo>
                  <a:pt x="7704856" y="1126002"/>
                  <a:pt x="7614058" y="1216800"/>
                  <a:pt x="7502052" y="1216800"/>
                </a:cubicBezTo>
                <a:lnTo>
                  <a:pt x="202804" y="1216800"/>
                </a:lnTo>
                <a:cubicBezTo>
                  <a:pt x="90798" y="1216800"/>
                  <a:pt x="0" y="1126002"/>
                  <a:pt x="0" y="1013996"/>
                </a:cubicBezTo>
                <a:lnTo>
                  <a:pt x="0" y="202804"/>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0839" tIns="150839" rIns="150839" bIns="150839" numCol="1" spcCol="1270" anchor="ctr" anchorCtr="0">
            <a:noAutofit/>
          </a:bodyPr>
          <a:lstStyle/>
          <a:p>
            <a:pPr lvl="0" algn="ctr" defTabSz="1066800" rtl="1">
              <a:lnSpc>
                <a:spcPct val="90000"/>
              </a:lnSpc>
              <a:spcBef>
                <a:spcPct val="0"/>
              </a:spcBef>
              <a:spcAft>
                <a:spcPct val="35000"/>
              </a:spcAft>
            </a:pPr>
            <a:r>
              <a:rPr lang="ar-EG" sz="2400" kern="1200" dirty="0" smtClean="0"/>
              <a:t>مدفوعات التشغيل الأولية فهى ترافق بداية تشغيل مؤسسة جديدة من أجل تغطية النفقات المباشرة.</a:t>
            </a:r>
            <a:endParaRPr lang="ar-EG" sz="2400" kern="1200" dirty="0"/>
          </a:p>
        </p:txBody>
      </p:sp>
      <p:sp>
        <p:nvSpPr>
          <p:cNvPr id="5" name="Freeform 4"/>
          <p:cNvSpPr/>
          <p:nvPr/>
        </p:nvSpPr>
        <p:spPr>
          <a:xfrm>
            <a:off x="755576" y="3000620"/>
            <a:ext cx="7704856" cy="1216800"/>
          </a:xfrm>
          <a:custGeom>
            <a:avLst/>
            <a:gdLst>
              <a:gd name="connsiteX0" fmla="*/ 0 w 7704856"/>
              <a:gd name="connsiteY0" fmla="*/ 202804 h 1216800"/>
              <a:gd name="connsiteX1" fmla="*/ 202804 w 7704856"/>
              <a:gd name="connsiteY1" fmla="*/ 0 h 1216800"/>
              <a:gd name="connsiteX2" fmla="*/ 7502052 w 7704856"/>
              <a:gd name="connsiteY2" fmla="*/ 0 h 1216800"/>
              <a:gd name="connsiteX3" fmla="*/ 7704856 w 7704856"/>
              <a:gd name="connsiteY3" fmla="*/ 202804 h 1216800"/>
              <a:gd name="connsiteX4" fmla="*/ 7704856 w 7704856"/>
              <a:gd name="connsiteY4" fmla="*/ 1013996 h 1216800"/>
              <a:gd name="connsiteX5" fmla="*/ 7502052 w 7704856"/>
              <a:gd name="connsiteY5" fmla="*/ 1216800 h 1216800"/>
              <a:gd name="connsiteX6" fmla="*/ 202804 w 7704856"/>
              <a:gd name="connsiteY6" fmla="*/ 1216800 h 1216800"/>
              <a:gd name="connsiteX7" fmla="*/ 0 w 7704856"/>
              <a:gd name="connsiteY7" fmla="*/ 1013996 h 1216800"/>
              <a:gd name="connsiteX8" fmla="*/ 0 w 7704856"/>
              <a:gd name="connsiteY8" fmla="*/ 20280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4856" h="1216800">
                <a:moveTo>
                  <a:pt x="0" y="202804"/>
                </a:moveTo>
                <a:cubicBezTo>
                  <a:pt x="0" y="90798"/>
                  <a:pt x="90798" y="0"/>
                  <a:pt x="202804" y="0"/>
                </a:cubicBezTo>
                <a:lnTo>
                  <a:pt x="7502052" y="0"/>
                </a:lnTo>
                <a:cubicBezTo>
                  <a:pt x="7614058" y="0"/>
                  <a:pt x="7704856" y="90798"/>
                  <a:pt x="7704856" y="202804"/>
                </a:cubicBezTo>
                <a:lnTo>
                  <a:pt x="7704856" y="1013996"/>
                </a:lnTo>
                <a:cubicBezTo>
                  <a:pt x="7704856" y="1126002"/>
                  <a:pt x="7614058" y="1216800"/>
                  <a:pt x="7502052" y="1216800"/>
                </a:cubicBezTo>
                <a:lnTo>
                  <a:pt x="202804" y="1216800"/>
                </a:lnTo>
                <a:cubicBezTo>
                  <a:pt x="90798" y="1216800"/>
                  <a:pt x="0" y="1126002"/>
                  <a:pt x="0" y="1013996"/>
                </a:cubicBezTo>
                <a:lnTo>
                  <a:pt x="0" y="202804"/>
                </a:lnTo>
                <a:close/>
              </a:path>
            </a:pathLst>
          </a:custGeom>
          <a:solidFill>
            <a:schemeClr val="accent6">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0839" tIns="150839" rIns="150839" bIns="150839" numCol="1" spcCol="1270" anchor="ctr" anchorCtr="0">
            <a:noAutofit/>
          </a:bodyPr>
          <a:lstStyle/>
          <a:p>
            <a:pPr lvl="0" algn="ctr" defTabSz="1066800" rtl="1">
              <a:lnSpc>
                <a:spcPct val="90000"/>
              </a:lnSpc>
              <a:spcBef>
                <a:spcPct val="0"/>
              </a:spcBef>
              <a:spcAft>
                <a:spcPct val="35000"/>
              </a:spcAft>
            </a:pPr>
            <a:r>
              <a:rPr lang="ar-EG" sz="2400" kern="1200" dirty="0" smtClean="0"/>
              <a:t>فقد لا تتعدى هذه الفترة فى النشاطات التجارية بشكل عام  الشهر الواحد بينما قد تطول فى النشاطات التصنيعية لمدة أشهر بين تاريخ البدء بالانتاج. </a:t>
            </a:r>
            <a:endParaRPr lang="ar-EG" sz="2400" kern="1200" dirty="0"/>
          </a:p>
        </p:txBody>
      </p:sp>
      <p:sp>
        <p:nvSpPr>
          <p:cNvPr id="6" name="Freeform 5"/>
          <p:cNvSpPr/>
          <p:nvPr/>
        </p:nvSpPr>
        <p:spPr>
          <a:xfrm>
            <a:off x="755576" y="4404620"/>
            <a:ext cx="7704856" cy="1216800"/>
          </a:xfrm>
          <a:custGeom>
            <a:avLst/>
            <a:gdLst>
              <a:gd name="connsiteX0" fmla="*/ 0 w 7704856"/>
              <a:gd name="connsiteY0" fmla="*/ 202804 h 1216800"/>
              <a:gd name="connsiteX1" fmla="*/ 202804 w 7704856"/>
              <a:gd name="connsiteY1" fmla="*/ 0 h 1216800"/>
              <a:gd name="connsiteX2" fmla="*/ 7502052 w 7704856"/>
              <a:gd name="connsiteY2" fmla="*/ 0 h 1216800"/>
              <a:gd name="connsiteX3" fmla="*/ 7704856 w 7704856"/>
              <a:gd name="connsiteY3" fmla="*/ 202804 h 1216800"/>
              <a:gd name="connsiteX4" fmla="*/ 7704856 w 7704856"/>
              <a:gd name="connsiteY4" fmla="*/ 1013996 h 1216800"/>
              <a:gd name="connsiteX5" fmla="*/ 7502052 w 7704856"/>
              <a:gd name="connsiteY5" fmla="*/ 1216800 h 1216800"/>
              <a:gd name="connsiteX6" fmla="*/ 202804 w 7704856"/>
              <a:gd name="connsiteY6" fmla="*/ 1216800 h 1216800"/>
              <a:gd name="connsiteX7" fmla="*/ 0 w 7704856"/>
              <a:gd name="connsiteY7" fmla="*/ 1013996 h 1216800"/>
              <a:gd name="connsiteX8" fmla="*/ 0 w 7704856"/>
              <a:gd name="connsiteY8" fmla="*/ 20280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4856" h="1216800">
                <a:moveTo>
                  <a:pt x="0" y="202804"/>
                </a:moveTo>
                <a:cubicBezTo>
                  <a:pt x="0" y="90798"/>
                  <a:pt x="90798" y="0"/>
                  <a:pt x="202804" y="0"/>
                </a:cubicBezTo>
                <a:lnTo>
                  <a:pt x="7502052" y="0"/>
                </a:lnTo>
                <a:cubicBezTo>
                  <a:pt x="7614058" y="0"/>
                  <a:pt x="7704856" y="90798"/>
                  <a:pt x="7704856" y="202804"/>
                </a:cubicBezTo>
                <a:lnTo>
                  <a:pt x="7704856" y="1013996"/>
                </a:lnTo>
                <a:cubicBezTo>
                  <a:pt x="7704856" y="1126002"/>
                  <a:pt x="7614058" y="1216800"/>
                  <a:pt x="7502052" y="1216800"/>
                </a:cubicBezTo>
                <a:lnTo>
                  <a:pt x="202804" y="1216800"/>
                </a:lnTo>
                <a:cubicBezTo>
                  <a:pt x="90798" y="1216800"/>
                  <a:pt x="0" y="1126002"/>
                  <a:pt x="0" y="1013996"/>
                </a:cubicBezTo>
                <a:lnTo>
                  <a:pt x="0" y="202804"/>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0839" tIns="150839" rIns="150839" bIns="150839" numCol="1" spcCol="1270" anchor="ctr" anchorCtr="0">
            <a:noAutofit/>
          </a:bodyPr>
          <a:lstStyle/>
          <a:p>
            <a:pPr lvl="0" algn="ctr" defTabSz="1066800" rtl="1">
              <a:lnSpc>
                <a:spcPct val="90000"/>
              </a:lnSpc>
              <a:spcBef>
                <a:spcPct val="0"/>
              </a:spcBef>
              <a:spcAft>
                <a:spcPct val="35000"/>
              </a:spcAft>
            </a:pPr>
            <a:r>
              <a:rPr lang="ar-EG" sz="2400" kern="1200" dirty="0" smtClean="0"/>
              <a:t>ويتم إستثمار هذه الأموال كذلك بشكل دائم فى المؤسسة وهى تسمى رأس المال العامل. </a:t>
            </a:r>
            <a:endParaRPr lang="ar-EG" sz="2400" kern="1200" dirty="0"/>
          </a:p>
        </p:txBody>
      </p:sp>
    </p:spTree>
    <p:extLst>
      <p:ext uri="{BB962C8B-B14F-4D97-AF65-F5344CB8AC3E}">
        <p14:creationId xmlns:p14="http://schemas.microsoft.com/office/powerpoint/2010/main" val="3768095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1000" fill="hold"/>
                                        <p:tgtEl>
                                          <p:spTgt spid="5"/>
                                        </p:tgtEl>
                                        <p:attrNameLst>
                                          <p:attrName>ppt_w</p:attrName>
                                        </p:attrNameLst>
                                      </p:cBhvr>
                                      <p:tavLst>
                                        <p:tav tm="0">
                                          <p:val>
                                            <p:fltVal val="0"/>
                                          </p:val>
                                        </p:tav>
                                        <p:tav tm="100000">
                                          <p:val>
                                            <p:strVal val="#ppt_w"/>
                                          </p:val>
                                        </p:tav>
                                      </p:tavLst>
                                    </p:anim>
                                    <p:anim calcmode="lin" valueType="num">
                                      <p:cBhvr>
                                        <p:cTn id="16" dur="1000" fill="hold"/>
                                        <p:tgtEl>
                                          <p:spTgt spid="5"/>
                                        </p:tgtEl>
                                        <p:attrNameLst>
                                          <p:attrName>ppt_h</p:attrName>
                                        </p:attrNameLst>
                                      </p:cBhvr>
                                      <p:tavLst>
                                        <p:tav tm="0">
                                          <p:val>
                                            <p:fltVal val="0"/>
                                          </p:val>
                                        </p:tav>
                                        <p:tav tm="100000">
                                          <p:val>
                                            <p:strVal val="#ppt_h"/>
                                          </p:val>
                                        </p:tav>
                                      </p:tavLst>
                                    </p:anim>
                                    <p:anim calcmode="lin" valueType="num">
                                      <p:cBhvr>
                                        <p:cTn id="17" dur="1000" fill="hold"/>
                                        <p:tgtEl>
                                          <p:spTgt spid="5"/>
                                        </p:tgtEl>
                                        <p:attrNameLst>
                                          <p:attrName>style.rotation</p:attrName>
                                        </p:attrNameLst>
                                      </p:cBhvr>
                                      <p:tavLst>
                                        <p:tav tm="0">
                                          <p:val>
                                            <p:fltVal val="90"/>
                                          </p:val>
                                        </p:tav>
                                        <p:tav tm="100000">
                                          <p:val>
                                            <p:fltVal val="0"/>
                                          </p:val>
                                        </p:tav>
                                      </p:tavLst>
                                    </p:anim>
                                    <p:animEffect transition="in" filter="fade">
                                      <p:cBhvr>
                                        <p:cTn id="18" dur="1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1000" fill="hold"/>
                                        <p:tgtEl>
                                          <p:spTgt spid="6"/>
                                        </p:tgtEl>
                                        <p:attrNameLst>
                                          <p:attrName>ppt_w</p:attrName>
                                        </p:attrNameLst>
                                      </p:cBhvr>
                                      <p:tavLst>
                                        <p:tav tm="0">
                                          <p:val>
                                            <p:fltVal val="0"/>
                                          </p:val>
                                        </p:tav>
                                        <p:tav tm="100000">
                                          <p:val>
                                            <p:strVal val="#ppt_w"/>
                                          </p:val>
                                        </p:tav>
                                      </p:tavLst>
                                    </p:anim>
                                    <p:anim calcmode="lin" valueType="num">
                                      <p:cBhvr>
                                        <p:cTn id="24" dur="1000" fill="hold"/>
                                        <p:tgtEl>
                                          <p:spTgt spid="6"/>
                                        </p:tgtEl>
                                        <p:attrNameLst>
                                          <p:attrName>ppt_h</p:attrName>
                                        </p:attrNameLst>
                                      </p:cBhvr>
                                      <p:tavLst>
                                        <p:tav tm="0">
                                          <p:val>
                                            <p:fltVal val="0"/>
                                          </p:val>
                                        </p:tav>
                                        <p:tav tm="100000">
                                          <p:val>
                                            <p:strVal val="#ppt_h"/>
                                          </p:val>
                                        </p:tav>
                                      </p:tavLst>
                                    </p:anim>
                                    <p:anim calcmode="lin" valueType="num">
                                      <p:cBhvr>
                                        <p:cTn id="25" dur="1000" fill="hold"/>
                                        <p:tgtEl>
                                          <p:spTgt spid="6"/>
                                        </p:tgtEl>
                                        <p:attrNameLst>
                                          <p:attrName>style.rotation</p:attrName>
                                        </p:attrNameLst>
                                      </p:cBhvr>
                                      <p:tavLst>
                                        <p:tav tm="0">
                                          <p:val>
                                            <p:fltVal val="90"/>
                                          </p:val>
                                        </p:tav>
                                        <p:tav tm="100000">
                                          <p:val>
                                            <p:fltVal val="0"/>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702135" y="1854911"/>
            <a:ext cx="205547" cy="3804254"/>
          </a:xfrm>
          <a:prstGeom prst="rect">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5" name="Frame 4"/>
          <p:cNvSpPr/>
          <p:nvPr/>
        </p:nvSpPr>
        <p:spPr>
          <a:xfrm>
            <a:off x="476764" y="1854911"/>
            <a:ext cx="5345973" cy="3804254"/>
          </a:xfrm>
          <a:prstGeom prst="frame">
            <a:avLst>
              <a:gd name="adj1" fmla="val 5450"/>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6" name="Rectangle 5"/>
          <p:cNvSpPr/>
          <p:nvPr/>
        </p:nvSpPr>
        <p:spPr>
          <a:xfrm>
            <a:off x="271216" y="1399082"/>
            <a:ext cx="5140425" cy="359849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480348" y="4874764"/>
            <a:ext cx="5342259" cy="699746"/>
          </a:xfrm>
          <a:custGeom>
            <a:avLst/>
            <a:gdLst>
              <a:gd name="connsiteX0" fmla="*/ 0 w 5342259"/>
              <a:gd name="connsiteY0" fmla="*/ 0 h 699746"/>
              <a:gd name="connsiteX1" fmla="*/ 5342259 w 5342259"/>
              <a:gd name="connsiteY1" fmla="*/ 0 h 699746"/>
              <a:gd name="connsiteX2" fmla="*/ 5342259 w 5342259"/>
              <a:gd name="connsiteY2" fmla="*/ 699746 h 699746"/>
              <a:gd name="connsiteX3" fmla="*/ 0 w 5342259"/>
              <a:gd name="connsiteY3" fmla="*/ 699746 h 699746"/>
              <a:gd name="connsiteX4" fmla="*/ 0 w 5342259"/>
              <a:gd name="connsiteY4" fmla="*/ 0 h 69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2259" h="699746">
                <a:moveTo>
                  <a:pt x="0" y="0"/>
                </a:moveTo>
                <a:lnTo>
                  <a:pt x="5342259" y="0"/>
                </a:lnTo>
                <a:lnTo>
                  <a:pt x="5342259" y="699746"/>
                </a:lnTo>
                <a:lnTo>
                  <a:pt x="0" y="699746"/>
                </a:lnTo>
                <a:lnTo>
                  <a:pt x="0" y="0"/>
                </a:lnTo>
                <a:close/>
              </a:path>
            </a:pathLst>
          </a:custGeom>
          <a:solidFill>
            <a:srgbClr val="00B0F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kern="1200" dirty="0" smtClean="0"/>
              <a:t>قم بإعداد دراسة جدوى مبدئية أولية لفكرة المشروع من خلال دراسة</a:t>
            </a:r>
            <a:endParaRPr lang="ar-EG" sz="2400" kern="1200" dirty="0"/>
          </a:p>
        </p:txBody>
      </p:sp>
      <p:sp>
        <p:nvSpPr>
          <p:cNvPr id="8" name="Freeform 7"/>
          <p:cNvSpPr/>
          <p:nvPr/>
        </p:nvSpPr>
        <p:spPr>
          <a:xfrm>
            <a:off x="6040376" y="1854911"/>
            <a:ext cx="2444120" cy="3804254"/>
          </a:xfrm>
          <a:custGeom>
            <a:avLst/>
            <a:gdLst>
              <a:gd name="connsiteX0" fmla="*/ 0 w 2444120"/>
              <a:gd name="connsiteY0" fmla="*/ 0 h 3804254"/>
              <a:gd name="connsiteX1" fmla="*/ 2444120 w 2444120"/>
              <a:gd name="connsiteY1" fmla="*/ 0 h 3804254"/>
              <a:gd name="connsiteX2" fmla="*/ 2444120 w 2444120"/>
              <a:gd name="connsiteY2" fmla="*/ 3804254 h 3804254"/>
              <a:gd name="connsiteX3" fmla="*/ 0 w 2444120"/>
              <a:gd name="connsiteY3" fmla="*/ 3804254 h 3804254"/>
              <a:gd name="connsiteX4" fmla="*/ 0 w 2444120"/>
              <a:gd name="connsiteY4" fmla="*/ 0 h 380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120" h="3804254">
                <a:moveTo>
                  <a:pt x="0" y="0"/>
                </a:moveTo>
                <a:lnTo>
                  <a:pt x="2444120" y="0"/>
                </a:lnTo>
                <a:lnTo>
                  <a:pt x="2444120" y="3804254"/>
                </a:lnTo>
                <a:lnTo>
                  <a:pt x="0" y="3804254"/>
                </a:lnTo>
                <a:lnTo>
                  <a:pt x="0" y="0"/>
                </a:lnTo>
                <a:close/>
              </a:path>
            </a:pathLst>
          </a:custGeom>
          <a:solidFill>
            <a:schemeClr val="accent1"/>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ctr" defTabSz="1066800" rtl="1">
              <a:lnSpc>
                <a:spcPct val="90000"/>
              </a:lnSpc>
              <a:spcBef>
                <a:spcPct val="0"/>
              </a:spcBef>
              <a:spcAft>
                <a:spcPct val="35000"/>
              </a:spcAft>
            </a:pPr>
            <a:endParaRPr lang="ar-EG" sz="2400" kern="1200" dirty="0" smtClean="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حاجة السوق.</a:t>
            </a:r>
            <a:endParaRPr lang="ar-EG" sz="2400" kern="1200" dirty="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المشروعات المشابهة لمشروعك وأسلوب إدارتها.</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مراحل عمليات أنشطة المشروع.</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هل المشروع يحقق فائدة لك وللمجتمع.؟</a:t>
            </a:r>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p:txBody>
      </p:sp>
    </p:spTree>
    <p:extLst>
      <p:ext uri="{BB962C8B-B14F-4D97-AF65-F5344CB8AC3E}">
        <p14:creationId xmlns:p14="http://schemas.microsoft.com/office/powerpoint/2010/main" val="549491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1" end="1"/>
                                            </p:txEl>
                                          </p:spTgt>
                                        </p:tgtEl>
                                        <p:attrNameLst>
                                          <p:attrName>style.visibility</p:attrName>
                                        </p:attrNameLst>
                                      </p:cBhvr>
                                      <p:to>
                                        <p:strVal val="visible"/>
                                      </p:to>
                                    </p:set>
                                    <p:animEffect transition="in" filter="fade">
                                      <p:cBhvr>
                                        <p:cTn id="24" dur="1000"/>
                                        <p:tgtEl>
                                          <p:spTgt spid="8">
                                            <p:txEl>
                                              <p:pRg st="1" end="1"/>
                                            </p:txEl>
                                          </p:spTgt>
                                        </p:tgtEl>
                                      </p:cBhvr>
                                    </p:animEffect>
                                    <p:anim calcmode="lin" valueType="num">
                                      <p:cBhvr>
                                        <p:cTn id="2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2" end="2"/>
                                            </p:txEl>
                                          </p:spTgt>
                                        </p:tgtEl>
                                        <p:attrNameLst>
                                          <p:attrName>style.visibility</p:attrName>
                                        </p:attrNameLst>
                                      </p:cBhvr>
                                      <p:to>
                                        <p:strVal val="visible"/>
                                      </p:to>
                                    </p:set>
                                    <p:animEffect transition="in" filter="fade">
                                      <p:cBhvr>
                                        <p:cTn id="31" dur="1000"/>
                                        <p:tgtEl>
                                          <p:spTgt spid="8">
                                            <p:txEl>
                                              <p:pRg st="2" end="2"/>
                                            </p:txEl>
                                          </p:spTgt>
                                        </p:tgtEl>
                                      </p:cBhvr>
                                    </p:animEffect>
                                    <p:anim calcmode="lin" valueType="num">
                                      <p:cBhvr>
                                        <p:cTn id="3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8">
                                            <p:txEl>
                                              <p:pRg st="3" end="3"/>
                                            </p:txEl>
                                          </p:spTgt>
                                        </p:tgtEl>
                                        <p:attrNameLst>
                                          <p:attrName>style.visibility</p:attrName>
                                        </p:attrNameLst>
                                      </p:cBhvr>
                                      <p:to>
                                        <p:strVal val="visible"/>
                                      </p:to>
                                    </p:set>
                                    <p:animEffect transition="in" filter="fade">
                                      <p:cBhvr>
                                        <p:cTn id="38" dur="1000"/>
                                        <p:tgtEl>
                                          <p:spTgt spid="8">
                                            <p:txEl>
                                              <p:pRg st="3" end="3"/>
                                            </p:txEl>
                                          </p:spTgt>
                                        </p:tgtEl>
                                      </p:cBhvr>
                                    </p:animEffect>
                                    <p:anim calcmode="lin" valueType="num">
                                      <p:cBhvr>
                                        <p:cTn id="3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8">
                                            <p:txEl>
                                              <p:pRg st="4" end="4"/>
                                            </p:txEl>
                                          </p:spTgt>
                                        </p:tgtEl>
                                        <p:attrNameLst>
                                          <p:attrName>style.visibility</p:attrName>
                                        </p:attrNameLst>
                                      </p:cBhvr>
                                      <p:to>
                                        <p:strVal val="visible"/>
                                      </p:to>
                                    </p:set>
                                    <p:animEffect transition="in" filter="fade">
                                      <p:cBhvr>
                                        <p:cTn id="45" dur="1000"/>
                                        <p:tgtEl>
                                          <p:spTgt spid="8">
                                            <p:txEl>
                                              <p:pRg st="4" end="4"/>
                                            </p:txEl>
                                          </p:spTgt>
                                        </p:tgtEl>
                                      </p:cBhvr>
                                    </p:animEffect>
                                    <p:anim calcmode="lin" valueType="num">
                                      <p:cBhvr>
                                        <p:cTn id="4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4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899592" y="2010587"/>
            <a:ext cx="7704856" cy="1216800"/>
          </a:xfrm>
          <a:custGeom>
            <a:avLst/>
            <a:gdLst>
              <a:gd name="connsiteX0" fmla="*/ 0 w 7704856"/>
              <a:gd name="connsiteY0" fmla="*/ 202804 h 1216800"/>
              <a:gd name="connsiteX1" fmla="*/ 202804 w 7704856"/>
              <a:gd name="connsiteY1" fmla="*/ 0 h 1216800"/>
              <a:gd name="connsiteX2" fmla="*/ 7502052 w 7704856"/>
              <a:gd name="connsiteY2" fmla="*/ 0 h 1216800"/>
              <a:gd name="connsiteX3" fmla="*/ 7704856 w 7704856"/>
              <a:gd name="connsiteY3" fmla="*/ 202804 h 1216800"/>
              <a:gd name="connsiteX4" fmla="*/ 7704856 w 7704856"/>
              <a:gd name="connsiteY4" fmla="*/ 1013996 h 1216800"/>
              <a:gd name="connsiteX5" fmla="*/ 7502052 w 7704856"/>
              <a:gd name="connsiteY5" fmla="*/ 1216800 h 1216800"/>
              <a:gd name="connsiteX6" fmla="*/ 202804 w 7704856"/>
              <a:gd name="connsiteY6" fmla="*/ 1216800 h 1216800"/>
              <a:gd name="connsiteX7" fmla="*/ 0 w 7704856"/>
              <a:gd name="connsiteY7" fmla="*/ 1013996 h 1216800"/>
              <a:gd name="connsiteX8" fmla="*/ 0 w 7704856"/>
              <a:gd name="connsiteY8" fmla="*/ 20280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4856" h="1216800">
                <a:moveTo>
                  <a:pt x="0" y="202804"/>
                </a:moveTo>
                <a:cubicBezTo>
                  <a:pt x="0" y="90798"/>
                  <a:pt x="90798" y="0"/>
                  <a:pt x="202804" y="0"/>
                </a:cubicBezTo>
                <a:lnTo>
                  <a:pt x="7502052" y="0"/>
                </a:lnTo>
                <a:cubicBezTo>
                  <a:pt x="7614058" y="0"/>
                  <a:pt x="7704856" y="90798"/>
                  <a:pt x="7704856" y="202804"/>
                </a:cubicBezTo>
                <a:lnTo>
                  <a:pt x="7704856" y="1013996"/>
                </a:lnTo>
                <a:cubicBezTo>
                  <a:pt x="7704856" y="1126002"/>
                  <a:pt x="7614058" y="1216800"/>
                  <a:pt x="7502052" y="1216800"/>
                </a:cubicBezTo>
                <a:lnTo>
                  <a:pt x="202804" y="1216800"/>
                </a:lnTo>
                <a:cubicBezTo>
                  <a:pt x="90798" y="1216800"/>
                  <a:pt x="0" y="1126002"/>
                  <a:pt x="0" y="1013996"/>
                </a:cubicBezTo>
                <a:lnTo>
                  <a:pt x="0" y="202804"/>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0839" tIns="150839" rIns="150839" bIns="150839"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أما فى النشاطات الصناعية فيتعين على رأس المال العامل أن يغطى فترة أطول قد تدوم شهورا عدة. </a:t>
            </a:r>
            <a:endParaRPr lang="ar-EG" sz="2400" kern="1200" dirty="0">
              <a:solidFill>
                <a:srgbClr val="002060"/>
              </a:solidFill>
            </a:endParaRPr>
          </a:p>
        </p:txBody>
      </p:sp>
      <p:sp>
        <p:nvSpPr>
          <p:cNvPr id="5" name="Freeform 4"/>
          <p:cNvSpPr/>
          <p:nvPr/>
        </p:nvSpPr>
        <p:spPr>
          <a:xfrm>
            <a:off x="899592" y="3414588"/>
            <a:ext cx="7704856" cy="1216800"/>
          </a:xfrm>
          <a:custGeom>
            <a:avLst/>
            <a:gdLst>
              <a:gd name="connsiteX0" fmla="*/ 0 w 7704856"/>
              <a:gd name="connsiteY0" fmla="*/ 202804 h 1216800"/>
              <a:gd name="connsiteX1" fmla="*/ 202804 w 7704856"/>
              <a:gd name="connsiteY1" fmla="*/ 0 h 1216800"/>
              <a:gd name="connsiteX2" fmla="*/ 7502052 w 7704856"/>
              <a:gd name="connsiteY2" fmla="*/ 0 h 1216800"/>
              <a:gd name="connsiteX3" fmla="*/ 7704856 w 7704856"/>
              <a:gd name="connsiteY3" fmla="*/ 202804 h 1216800"/>
              <a:gd name="connsiteX4" fmla="*/ 7704856 w 7704856"/>
              <a:gd name="connsiteY4" fmla="*/ 1013996 h 1216800"/>
              <a:gd name="connsiteX5" fmla="*/ 7502052 w 7704856"/>
              <a:gd name="connsiteY5" fmla="*/ 1216800 h 1216800"/>
              <a:gd name="connsiteX6" fmla="*/ 202804 w 7704856"/>
              <a:gd name="connsiteY6" fmla="*/ 1216800 h 1216800"/>
              <a:gd name="connsiteX7" fmla="*/ 0 w 7704856"/>
              <a:gd name="connsiteY7" fmla="*/ 1013996 h 1216800"/>
              <a:gd name="connsiteX8" fmla="*/ 0 w 7704856"/>
              <a:gd name="connsiteY8" fmla="*/ 20280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4856" h="1216800">
                <a:moveTo>
                  <a:pt x="0" y="202804"/>
                </a:moveTo>
                <a:cubicBezTo>
                  <a:pt x="0" y="90798"/>
                  <a:pt x="90798" y="0"/>
                  <a:pt x="202804" y="0"/>
                </a:cubicBezTo>
                <a:lnTo>
                  <a:pt x="7502052" y="0"/>
                </a:lnTo>
                <a:cubicBezTo>
                  <a:pt x="7614058" y="0"/>
                  <a:pt x="7704856" y="90798"/>
                  <a:pt x="7704856" y="202804"/>
                </a:cubicBezTo>
                <a:lnTo>
                  <a:pt x="7704856" y="1013996"/>
                </a:lnTo>
                <a:cubicBezTo>
                  <a:pt x="7704856" y="1126002"/>
                  <a:pt x="7614058" y="1216800"/>
                  <a:pt x="7502052" y="1216800"/>
                </a:cubicBezTo>
                <a:lnTo>
                  <a:pt x="202804" y="1216800"/>
                </a:lnTo>
                <a:cubicBezTo>
                  <a:pt x="90798" y="1216800"/>
                  <a:pt x="0" y="1126002"/>
                  <a:pt x="0" y="1013996"/>
                </a:cubicBezTo>
                <a:lnTo>
                  <a:pt x="0" y="202804"/>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0839" tIns="150839" rIns="150839" bIns="150839"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بالتالى من الأفضل أن يتم إدراج نسبة معينة من المال تكون مخصصة للعناصر غير المتوقعة فى رأس المال الإستثمارى.</a:t>
            </a:r>
            <a:endParaRPr lang="ar-EG" sz="2400" kern="1200" dirty="0">
              <a:solidFill>
                <a:srgbClr val="002060"/>
              </a:solidFill>
            </a:endParaRPr>
          </a:p>
        </p:txBody>
      </p:sp>
    </p:spTree>
    <p:extLst>
      <p:ext uri="{BB962C8B-B14F-4D97-AF65-F5344CB8AC3E}">
        <p14:creationId xmlns:p14="http://schemas.microsoft.com/office/powerpoint/2010/main" val="305167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1000" fill="hold"/>
                                        <p:tgtEl>
                                          <p:spTgt spid="5"/>
                                        </p:tgtEl>
                                        <p:attrNameLst>
                                          <p:attrName>ppt_w</p:attrName>
                                        </p:attrNameLst>
                                      </p:cBhvr>
                                      <p:tavLst>
                                        <p:tav tm="0">
                                          <p:val>
                                            <p:fltVal val="0"/>
                                          </p:val>
                                        </p:tav>
                                        <p:tav tm="100000">
                                          <p:val>
                                            <p:strVal val="#ppt_w"/>
                                          </p:val>
                                        </p:tav>
                                      </p:tavLst>
                                    </p:anim>
                                    <p:anim calcmode="lin" valueType="num">
                                      <p:cBhvr>
                                        <p:cTn id="16" dur="1000" fill="hold"/>
                                        <p:tgtEl>
                                          <p:spTgt spid="5"/>
                                        </p:tgtEl>
                                        <p:attrNameLst>
                                          <p:attrName>ppt_h</p:attrName>
                                        </p:attrNameLst>
                                      </p:cBhvr>
                                      <p:tavLst>
                                        <p:tav tm="0">
                                          <p:val>
                                            <p:fltVal val="0"/>
                                          </p:val>
                                        </p:tav>
                                        <p:tav tm="100000">
                                          <p:val>
                                            <p:strVal val="#ppt_h"/>
                                          </p:val>
                                        </p:tav>
                                      </p:tavLst>
                                    </p:anim>
                                    <p:anim calcmode="lin" valueType="num">
                                      <p:cBhvr>
                                        <p:cTn id="17" dur="1000" fill="hold"/>
                                        <p:tgtEl>
                                          <p:spTgt spid="5"/>
                                        </p:tgtEl>
                                        <p:attrNameLst>
                                          <p:attrName>style.rotation</p:attrName>
                                        </p:attrNameLst>
                                      </p:cBhvr>
                                      <p:tavLst>
                                        <p:tav tm="0">
                                          <p:val>
                                            <p:fltVal val="90"/>
                                          </p:val>
                                        </p:tav>
                                        <p:tav tm="100000">
                                          <p:val>
                                            <p:fltVal val="0"/>
                                          </p:val>
                                        </p:tav>
                                      </p:tavLst>
                                    </p:anim>
                                    <p:animEffect transition="in" filter="fade">
                                      <p:cBhvr>
                                        <p:cTn id="18"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a:solidFill>
                  <a:srgbClr val="FFFFFF"/>
                </a:solidFill>
              </a:rPr>
              <a:t>مصادر تمويل المؤسسة</a:t>
            </a:r>
            <a:endParaRPr lang="en-US" sz="4000" dirty="0">
              <a:solidFill>
                <a:srgbClr val="FFFFFF"/>
              </a:solidFill>
            </a:endParaRPr>
          </a:p>
        </p:txBody>
      </p:sp>
    </p:spTree>
    <p:extLst>
      <p:ext uri="{BB962C8B-B14F-4D97-AF65-F5344CB8AC3E}">
        <p14:creationId xmlns:p14="http://schemas.microsoft.com/office/powerpoint/2010/main" val="3826365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مصادر تمويل المؤسسة</a:t>
            </a:r>
          </a:p>
        </p:txBody>
      </p:sp>
      <p:sp>
        <p:nvSpPr>
          <p:cNvPr id="4" name="Pie 3"/>
          <p:cNvSpPr/>
          <p:nvPr/>
        </p:nvSpPr>
        <p:spPr>
          <a:xfrm>
            <a:off x="755576" y="1715209"/>
            <a:ext cx="4363684" cy="4363684"/>
          </a:xfrm>
          <a:prstGeom prst="pie">
            <a:avLst>
              <a:gd name="adj1" fmla="val 5400000"/>
              <a:gd name="adj2" fmla="val 16200000"/>
            </a:avLst>
          </a:prstGeom>
          <a:blipFill rotWithShape="0">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 name="Freeform 4"/>
          <p:cNvSpPr/>
          <p:nvPr/>
        </p:nvSpPr>
        <p:spPr>
          <a:xfrm>
            <a:off x="2937418" y="1715209"/>
            <a:ext cx="5090965" cy="4363684"/>
          </a:xfrm>
          <a:custGeom>
            <a:avLst/>
            <a:gdLst>
              <a:gd name="connsiteX0" fmla="*/ 0 w 5090965"/>
              <a:gd name="connsiteY0" fmla="*/ 0 h 4363684"/>
              <a:gd name="connsiteX1" fmla="*/ 5090965 w 5090965"/>
              <a:gd name="connsiteY1" fmla="*/ 0 h 4363684"/>
              <a:gd name="connsiteX2" fmla="*/ 5090965 w 5090965"/>
              <a:gd name="connsiteY2" fmla="*/ 4363684 h 4363684"/>
              <a:gd name="connsiteX3" fmla="*/ 0 w 5090965"/>
              <a:gd name="connsiteY3" fmla="*/ 4363684 h 4363684"/>
              <a:gd name="connsiteX4" fmla="*/ 0 w 5090965"/>
              <a:gd name="connsiteY4" fmla="*/ 0 h 4363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0965" h="4363684">
                <a:moveTo>
                  <a:pt x="0" y="0"/>
                </a:moveTo>
                <a:lnTo>
                  <a:pt x="5090965" y="0"/>
                </a:lnTo>
                <a:lnTo>
                  <a:pt x="5090965" y="4363684"/>
                </a:lnTo>
                <a:lnTo>
                  <a:pt x="0" y="4363684"/>
                </a:lnTo>
                <a:lnTo>
                  <a:pt x="0" y="0"/>
                </a:lnTo>
                <a:close/>
              </a:path>
            </a:pathLst>
          </a:custGeom>
          <a:solidFill>
            <a:srgbClr val="FFB7CD"/>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3146016" numCol="1" spcCol="1270" anchor="ctr" anchorCtr="0">
            <a:noAutofit/>
          </a:bodyPr>
          <a:lstStyle/>
          <a:p>
            <a:pPr algn="ctr" defTabSz="1066800" rtl="1">
              <a:lnSpc>
                <a:spcPct val="90000"/>
              </a:lnSpc>
              <a:spcAft>
                <a:spcPct val="35000"/>
              </a:spcAft>
            </a:pPr>
            <a:r>
              <a:rPr lang="ar-EG" sz="2400" dirty="0" smtClean="0">
                <a:solidFill>
                  <a:srgbClr val="FFFFFF"/>
                </a:solidFill>
              </a:rPr>
              <a:t>يتمتع عدد كبير من أصحاب المؤسسات الصغيرة المحتملين بأفكار وخطط واعدة لمؤسساتهم. </a:t>
            </a:r>
            <a:endParaRPr lang="ar-EG" sz="2400" dirty="0">
              <a:solidFill>
                <a:srgbClr val="FFFFFF"/>
              </a:solidFill>
            </a:endParaRPr>
          </a:p>
        </p:txBody>
      </p:sp>
      <p:sp>
        <p:nvSpPr>
          <p:cNvPr id="6" name="Pie 5"/>
          <p:cNvSpPr/>
          <p:nvPr/>
        </p:nvSpPr>
        <p:spPr>
          <a:xfrm>
            <a:off x="1519222" y="3024317"/>
            <a:ext cx="2836392" cy="2836392"/>
          </a:xfrm>
          <a:prstGeom prst="pie">
            <a:avLst>
              <a:gd name="adj1" fmla="val 5400000"/>
              <a:gd name="adj2" fmla="val 16200000"/>
            </a:avLst>
          </a:prstGeom>
          <a:blipFill rotWithShape="0">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Freeform 6"/>
          <p:cNvSpPr/>
          <p:nvPr/>
        </p:nvSpPr>
        <p:spPr>
          <a:xfrm>
            <a:off x="2937418" y="3024317"/>
            <a:ext cx="5090965" cy="2836392"/>
          </a:xfrm>
          <a:custGeom>
            <a:avLst/>
            <a:gdLst>
              <a:gd name="connsiteX0" fmla="*/ 0 w 5090965"/>
              <a:gd name="connsiteY0" fmla="*/ 0 h 2836392"/>
              <a:gd name="connsiteX1" fmla="*/ 5090965 w 5090965"/>
              <a:gd name="connsiteY1" fmla="*/ 0 h 2836392"/>
              <a:gd name="connsiteX2" fmla="*/ 5090965 w 5090965"/>
              <a:gd name="connsiteY2" fmla="*/ 2836392 h 2836392"/>
              <a:gd name="connsiteX3" fmla="*/ 0 w 5090965"/>
              <a:gd name="connsiteY3" fmla="*/ 2836392 h 2836392"/>
              <a:gd name="connsiteX4" fmla="*/ 0 w 5090965"/>
              <a:gd name="connsiteY4" fmla="*/ 0 h 2836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0965" h="2836392">
                <a:moveTo>
                  <a:pt x="0" y="0"/>
                </a:moveTo>
                <a:lnTo>
                  <a:pt x="5090965" y="0"/>
                </a:lnTo>
                <a:lnTo>
                  <a:pt x="5090965" y="2836392"/>
                </a:lnTo>
                <a:lnTo>
                  <a:pt x="0" y="2836392"/>
                </a:lnTo>
                <a:lnTo>
                  <a:pt x="0" y="0"/>
                </a:lnTo>
                <a:close/>
              </a:path>
            </a:pathLst>
          </a:cu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1618729" numCol="1" spcCol="1270" anchor="ctr" anchorCtr="0">
            <a:noAutofit/>
          </a:bodyPr>
          <a:lstStyle/>
          <a:p>
            <a:pPr algn="ctr" defTabSz="1066800" rtl="1">
              <a:lnSpc>
                <a:spcPct val="90000"/>
              </a:lnSpc>
              <a:spcAft>
                <a:spcPct val="35000"/>
              </a:spcAft>
            </a:pPr>
            <a:r>
              <a:rPr lang="ar-EG" sz="2400" dirty="0" smtClean="0">
                <a:solidFill>
                  <a:srgbClr val="FFFFFF"/>
                </a:solidFill>
              </a:rPr>
              <a:t>رأس المال اللازم للبدء بخططهم قد لا يكون متوفر لديهم ونتيجة لذلك يبقى الكثير من المؤسسات الصغيرة المحتملة غير عاملة .</a:t>
            </a:r>
            <a:endParaRPr lang="ar-EG" sz="2400" dirty="0">
              <a:solidFill>
                <a:srgbClr val="FFFFFF"/>
              </a:solidFill>
            </a:endParaRPr>
          </a:p>
        </p:txBody>
      </p:sp>
      <p:sp>
        <p:nvSpPr>
          <p:cNvPr id="8" name="Pie 7"/>
          <p:cNvSpPr/>
          <p:nvPr/>
        </p:nvSpPr>
        <p:spPr>
          <a:xfrm>
            <a:off x="2282866" y="4333421"/>
            <a:ext cx="1309104" cy="1309104"/>
          </a:xfrm>
          <a:prstGeom prst="pie">
            <a:avLst>
              <a:gd name="adj1" fmla="val 5400000"/>
              <a:gd name="adj2" fmla="val 16200000"/>
            </a:avLst>
          </a:prstGeom>
          <a:blipFill rotWithShape="0">
            <a:blip r:embed="rId4"/>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Freeform 8"/>
          <p:cNvSpPr/>
          <p:nvPr/>
        </p:nvSpPr>
        <p:spPr>
          <a:xfrm>
            <a:off x="2937418" y="4333421"/>
            <a:ext cx="5090965" cy="1309104"/>
          </a:xfrm>
          <a:custGeom>
            <a:avLst/>
            <a:gdLst>
              <a:gd name="connsiteX0" fmla="*/ 0 w 5090965"/>
              <a:gd name="connsiteY0" fmla="*/ 0 h 1309104"/>
              <a:gd name="connsiteX1" fmla="*/ 5090965 w 5090965"/>
              <a:gd name="connsiteY1" fmla="*/ 0 h 1309104"/>
              <a:gd name="connsiteX2" fmla="*/ 5090965 w 5090965"/>
              <a:gd name="connsiteY2" fmla="*/ 1309104 h 1309104"/>
              <a:gd name="connsiteX3" fmla="*/ 0 w 5090965"/>
              <a:gd name="connsiteY3" fmla="*/ 1309104 h 1309104"/>
              <a:gd name="connsiteX4" fmla="*/ 0 w 5090965"/>
              <a:gd name="connsiteY4" fmla="*/ 0 h 1309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0965" h="1309104">
                <a:moveTo>
                  <a:pt x="0" y="0"/>
                </a:moveTo>
                <a:lnTo>
                  <a:pt x="5090965" y="0"/>
                </a:lnTo>
                <a:lnTo>
                  <a:pt x="5090965" y="1309104"/>
                </a:lnTo>
                <a:lnTo>
                  <a:pt x="0" y="1309104"/>
                </a:lnTo>
                <a:lnTo>
                  <a:pt x="0" y="0"/>
                </a:lnTo>
                <a:close/>
              </a:path>
            </a:pathLst>
          </a:custGeom>
          <a:solidFill>
            <a:schemeClr val="accent1">
              <a:lumMod val="50000"/>
            </a:scheme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algn="ctr" defTabSz="1066800" rtl="1">
              <a:lnSpc>
                <a:spcPct val="90000"/>
              </a:lnSpc>
              <a:spcAft>
                <a:spcPct val="35000"/>
              </a:spcAft>
            </a:pPr>
            <a:r>
              <a:rPr lang="ar-EG" sz="2400" dirty="0" smtClean="0">
                <a:solidFill>
                  <a:srgbClr val="FFFFFF"/>
                </a:solidFill>
              </a:rPr>
              <a:t>إذا يتعين على أصحاب المؤسسات أن يستثمروا مبالغ كبيرة من أموالهم الشخصية للبدء بمؤسسة معينة ولكن بفضل الإعداد والتخطيط السليمين يمكنهم الحصول على التمويل من مصادر أخرى. </a:t>
            </a:r>
            <a:endParaRPr lang="ar-EG" sz="2400" dirty="0">
              <a:solidFill>
                <a:srgbClr val="FFFFFF"/>
              </a:solidFill>
            </a:endParaRPr>
          </a:p>
        </p:txBody>
      </p:sp>
    </p:spTree>
    <p:extLst>
      <p:ext uri="{BB962C8B-B14F-4D97-AF65-F5344CB8AC3E}">
        <p14:creationId xmlns:p14="http://schemas.microsoft.com/office/powerpoint/2010/main" val="1984034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heel(1)">
                                      <p:cBhvr>
                                        <p:cTn id="15" dur="2000"/>
                                        <p:tgtEl>
                                          <p:spTgt spid="6"/>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heel(1)">
                                      <p:cBhvr>
                                        <p:cTn id="23" dur="2000"/>
                                        <p:tgtEl>
                                          <p:spTgt spid="8"/>
                                        </p:tgtEl>
                                      </p:cBhvr>
                                    </p:animEffect>
                                  </p:childTnLst>
                                </p:cTn>
                              </p:par>
                              <p:par>
                                <p:cTn id="24" presetID="21" presetClass="entr" presetSubtype="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تمويل رأس المال بالأسهم</a:t>
            </a:r>
          </a:p>
        </p:txBody>
      </p:sp>
      <p:sp>
        <p:nvSpPr>
          <p:cNvPr id="4" name="Freeform 3"/>
          <p:cNvSpPr/>
          <p:nvPr/>
        </p:nvSpPr>
        <p:spPr>
          <a:xfrm>
            <a:off x="6038886" y="1268760"/>
            <a:ext cx="2563913" cy="4984328"/>
          </a:xfrm>
          <a:custGeom>
            <a:avLst/>
            <a:gdLst>
              <a:gd name="connsiteX0" fmla="*/ 0 w 2563913"/>
              <a:gd name="connsiteY0" fmla="*/ 256391 h 4984328"/>
              <a:gd name="connsiteX1" fmla="*/ 256391 w 2563913"/>
              <a:gd name="connsiteY1" fmla="*/ 0 h 4984328"/>
              <a:gd name="connsiteX2" fmla="*/ 2307522 w 2563913"/>
              <a:gd name="connsiteY2" fmla="*/ 0 h 4984328"/>
              <a:gd name="connsiteX3" fmla="*/ 2563913 w 2563913"/>
              <a:gd name="connsiteY3" fmla="*/ 256391 h 4984328"/>
              <a:gd name="connsiteX4" fmla="*/ 2563913 w 2563913"/>
              <a:gd name="connsiteY4" fmla="*/ 4727937 h 4984328"/>
              <a:gd name="connsiteX5" fmla="*/ 2307522 w 2563913"/>
              <a:gd name="connsiteY5" fmla="*/ 4984328 h 4984328"/>
              <a:gd name="connsiteX6" fmla="*/ 256391 w 2563913"/>
              <a:gd name="connsiteY6" fmla="*/ 4984328 h 4984328"/>
              <a:gd name="connsiteX7" fmla="*/ 0 w 2563913"/>
              <a:gd name="connsiteY7" fmla="*/ 4727937 h 4984328"/>
              <a:gd name="connsiteX8" fmla="*/ 0 w 2563913"/>
              <a:gd name="connsiteY8" fmla="*/ 256391 h 498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3913" h="4984328">
                <a:moveTo>
                  <a:pt x="0" y="256391"/>
                </a:moveTo>
                <a:cubicBezTo>
                  <a:pt x="0" y="114790"/>
                  <a:pt x="114790" y="0"/>
                  <a:pt x="256391" y="0"/>
                </a:cubicBezTo>
                <a:lnTo>
                  <a:pt x="2307522" y="0"/>
                </a:lnTo>
                <a:cubicBezTo>
                  <a:pt x="2449123" y="0"/>
                  <a:pt x="2563913" y="114790"/>
                  <a:pt x="2563913" y="256391"/>
                </a:cubicBezTo>
                <a:lnTo>
                  <a:pt x="2563913" y="4727937"/>
                </a:lnTo>
                <a:cubicBezTo>
                  <a:pt x="2563913" y="4869538"/>
                  <a:pt x="2449123" y="4984328"/>
                  <a:pt x="2307522" y="4984328"/>
                </a:cubicBezTo>
                <a:lnTo>
                  <a:pt x="256391" y="4984328"/>
                </a:lnTo>
                <a:cubicBezTo>
                  <a:pt x="114790" y="4984328"/>
                  <a:pt x="0" y="4869538"/>
                  <a:pt x="0" y="4727937"/>
                </a:cubicBezTo>
                <a:lnTo>
                  <a:pt x="0" y="256391"/>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2164419" rIns="170688" bIns="1167554" numCol="1" spcCol="1270" anchor="ctr" anchorCtr="0">
            <a:noAutofit/>
          </a:bodyPr>
          <a:lstStyle/>
          <a:p>
            <a:pPr algn="ctr" defTabSz="1066800" rtl="1">
              <a:lnSpc>
                <a:spcPct val="90000"/>
              </a:lnSpc>
              <a:spcAft>
                <a:spcPct val="35000"/>
              </a:spcAft>
            </a:pPr>
            <a:endParaRPr lang="ar-EG" sz="2400" dirty="0" smtClean="0">
              <a:solidFill>
                <a:srgbClr val="FFFFFF"/>
              </a:solidFill>
            </a:endParaRPr>
          </a:p>
          <a:p>
            <a:pPr algn="ctr" defTabSz="1066800" rtl="1">
              <a:lnSpc>
                <a:spcPct val="90000"/>
              </a:lnSpc>
              <a:spcAft>
                <a:spcPct val="35000"/>
              </a:spcAft>
            </a:pPr>
            <a:r>
              <a:rPr lang="ar-EG" sz="2400" dirty="0" smtClean="0">
                <a:solidFill>
                  <a:srgbClr val="FFFFFF"/>
                </a:solidFill>
              </a:rPr>
              <a:t>تشكل المدخرات الشخصية بالنسبة لمعظم أصحاب المؤسسات المصدر الرئيسى لتموين رأس المال بالأسهم. </a:t>
            </a:r>
            <a:endParaRPr lang="ar-EG" sz="2400" dirty="0">
              <a:solidFill>
                <a:srgbClr val="FFFFFF"/>
              </a:solidFill>
            </a:endParaRPr>
          </a:p>
        </p:txBody>
      </p:sp>
      <p:sp>
        <p:nvSpPr>
          <p:cNvPr id="5" name="Oval 4"/>
          <p:cNvSpPr/>
          <p:nvPr/>
        </p:nvSpPr>
        <p:spPr>
          <a:xfrm>
            <a:off x="6490952" y="1567819"/>
            <a:ext cx="1659781" cy="1659781"/>
          </a:xfrm>
          <a:prstGeom prst="ellipse">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3398055" y="1268760"/>
            <a:ext cx="2563913" cy="4984328"/>
          </a:xfrm>
          <a:custGeom>
            <a:avLst/>
            <a:gdLst>
              <a:gd name="connsiteX0" fmla="*/ 0 w 2563913"/>
              <a:gd name="connsiteY0" fmla="*/ 256391 h 4984328"/>
              <a:gd name="connsiteX1" fmla="*/ 256391 w 2563913"/>
              <a:gd name="connsiteY1" fmla="*/ 0 h 4984328"/>
              <a:gd name="connsiteX2" fmla="*/ 2307522 w 2563913"/>
              <a:gd name="connsiteY2" fmla="*/ 0 h 4984328"/>
              <a:gd name="connsiteX3" fmla="*/ 2563913 w 2563913"/>
              <a:gd name="connsiteY3" fmla="*/ 256391 h 4984328"/>
              <a:gd name="connsiteX4" fmla="*/ 2563913 w 2563913"/>
              <a:gd name="connsiteY4" fmla="*/ 4727937 h 4984328"/>
              <a:gd name="connsiteX5" fmla="*/ 2307522 w 2563913"/>
              <a:gd name="connsiteY5" fmla="*/ 4984328 h 4984328"/>
              <a:gd name="connsiteX6" fmla="*/ 256391 w 2563913"/>
              <a:gd name="connsiteY6" fmla="*/ 4984328 h 4984328"/>
              <a:gd name="connsiteX7" fmla="*/ 0 w 2563913"/>
              <a:gd name="connsiteY7" fmla="*/ 4727937 h 4984328"/>
              <a:gd name="connsiteX8" fmla="*/ 0 w 2563913"/>
              <a:gd name="connsiteY8" fmla="*/ 256391 h 498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3913" h="4984328">
                <a:moveTo>
                  <a:pt x="0" y="256391"/>
                </a:moveTo>
                <a:cubicBezTo>
                  <a:pt x="0" y="114790"/>
                  <a:pt x="114790" y="0"/>
                  <a:pt x="256391" y="0"/>
                </a:cubicBezTo>
                <a:lnTo>
                  <a:pt x="2307522" y="0"/>
                </a:lnTo>
                <a:cubicBezTo>
                  <a:pt x="2449123" y="0"/>
                  <a:pt x="2563913" y="114790"/>
                  <a:pt x="2563913" y="256391"/>
                </a:cubicBezTo>
                <a:lnTo>
                  <a:pt x="2563913" y="4727937"/>
                </a:lnTo>
                <a:cubicBezTo>
                  <a:pt x="2563913" y="4869538"/>
                  <a:pt x="2449123" y="4984328"/>
                  <a:pt x="2307522" y="4984328"/>
                </a:cubicBezTo>
                <a:lnTo>
                  <a:pt x="256391" y="4984328"/>
                </a:lnTo>
                <a:cubicBezTo>
                  <a:pt x="114790" y="4984328"/>
                  <a:pt x="0" y="4869538"/>
                  <a:pt x="0" y="4727937"/>
                </a:cubicBezTo>
                <a:lnTo>
                  <a:pt x="0" y="256391"/>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2164419" rIns="170688" bIns="1167554" numCol="1" spcCol="1270" anchor="ctr" anchorCtr="0">
            <a:noAutofit/>
          </a:bodyPr>
          <a:lstStyle/>
          <a:p>
            <a:pPr algn="ctr" defTabSz="1066800" rtl="1">
              <a:lnSpc>
                <a:spcPct val="90000"/>
              </a:lnSpc>
              <a:spcAft>
                <a:spcPct val="35000"/>
              </a:spcAft>
            </a:pPr>
            <a:endParaRPr lang="ar-EG" sz="2400" dirty="0" smtClean="0">
              <a:solidFill>
                <a:srgbClr val="FFFFFF"/>
              </a:solidFill>
            </a:endParaRPr>
          </a:p>
          <a:p>
            <a:pPr algn="ctr" defTabSz="1066800" rtl="1">
              <a:lnSpc>
                <a:spcPct val="90000"/>
              </a:lnSpc>
              <a:spcAft>
                <a:spcPct val="35000"/>
              </a:spcAft>
            </a:pPr>
            <a:r>
              <a:rPr lang="ar-EG" sz="2400" dirty="0" smtClean="0">
                <a:solidFill>
                  <a:srgbClr val="FFFFFF"/>
                </a:solidFill>
              </a:rPr>
              <a:t>تشكل أموال العائلة والأصدقاء والممولين المجازفين والمؤسسات الأخرى أحد المصادر الرائجة الأخرى لتمويل رأس المال من الأسهم. </a:t>
            </a:r>
            <a:endParaRPr lang="ar-EG" sz="2400" dirty="0">
              <a:solidFill>
                <a:srgbClr val="FFFFFF"/>
              </a:solidFill>
            </a:endParaRPr>
          </a:p>
        </p:txBody>
      </p:sp>
      <p:sp>
        <p:nvSpPr>
          <p:cNvPr id="7" name="Oval 6"/>
          <p:cNvSpPr/>
          <p:nvPr/>
        </p:nvSpPr>
        <p:spPr>
          <a:xfrm>
            <a:off x="3850121" y="1567819"/>
            <a:ext cx="1659781" cy="1659781"/>
          </a:xfrm>
          <a:prstGeom prst="ellipse">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757223" y="1268760"/>
            <a:ext cx="2563913" cy="4984328"/>
          </a:xfrm>
          <a:custGeom>
            <a:avLst/>
            <a:gdLst>
              <a:gd name="connsiteX0" fmla="*/ 0 w 2563913"/>
              <a:gd name="connsiteY0" fmla="*/ 256391 h 4984328"/>
              <a:gd name="connsiteX1" fmla="*/ 256391 w 2563913"/>
              <a:gd name="connsiteY1" fmla="*/ 0 h 4984328"/>
              <a:gd name="connsiteX2" fmla="*/ 2307522 w 2563913"/>
              <a:gd name="connsiteY2" fmla="*/ 0 h 4984328"/>
              <a:gd name="connsiteX3" fmla="*/ 2563913 w 2563913"/>
              <a:gd name="connsiteY3" fmla="*/ 256391 h 4984328"/>
              <a:gd name="connsiteX4" fmla="*/ 2563913 w 2563913"/>
              <a:gd name="connsiteY4" fmla="*/ 4727937 h 4984328"/>
              <a:gd name="connsiteX5" fmla="*/ 2307522 w 2563913"/>
              <a:gd name="connsiteY5" fmla="*/ 4984328 h 4984328"/>
              <a:gd name="connsiteX6" fmla="*/ 256391 w 2563913"/>
              <a:gd name="connsiteY6" fmla="*/ 4984328 h 4984328"/>
              <a:gd name="connsiteX7" fmla="*/ 0 w 2563913"/>
              <a:gd name="connsiteY7" fmla="*/ 4727937 h 4984328"/>
              <a:gd name="connsiteX8" fmla="*/ 0 w 2563913"/>
              <a:gd name="connsiteY8" fmla="*/ 256391 h 498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3913" h="4984328">
                <a:moveTo>
                  <a:pt x="0" y="256391"/>
                </a:moveTo>
                <a:cubicBezTo>
                  <a:pt x="0" y="114790"/>
                  <a:pt x="114790" y="0"/>
                  <a:pt x="256391" y="0"/>
                </a:cubicBezTo>
                <a:lnTo>
                  <a:pt x="2307522" y="0"/>
                </a:lnTo>
                <a:cubicBezTo>
                  <a:pt x="2449123" y="0"/>
                  <a:pt x="2563913" y="114790"/>
                  <a:pt x="2563913" y="256391"/>
                </a:cubicBezTo>
                <a:lnTo>
                  <a:pt x="2563913" y="4727937"/>
                </a:lnTo>
                <a:cubicBezTo>
                  <a:pt x="2563913" y="4869538"/>
                  <a:pt x="2449123" y="4984328"/>
                  <a:pt x="2307522" y="4984328"/>
                </a:cubicBezTo>
                <a:lnTo>
                  <a:pt x="256391" y="4984328"/>
                </a:lnTo>
                <a:cubicBezTo>
                  <a:pt x="114790" y="4984328"/>
                  <a:pt x="0" y="4869538"/>
                  <a:pt x="0" y="4727937"/>
                </a:cubicBezTo>
                <a:lnTo>
                  <a:pt x="0" y="256391"/>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2164419" rIns="170688" bIns="1167554" numCol="1" spcCol="1270" anchor="ctr" anchorCtr="0">
            <a:noAutofit/>
          </a:bodyPr>
          <a:lstStyle/>
          <a:p>
            <a:pPr algn="ctr" defTabSz="1066800" rtl="1">
              <a:lnSpc>
                <a:spcPct val="90000"/>
              </a:lnSpc>
              <a:spcAft>
                <a:spcPct val="35000"/>
              </a:spcAft>
            </a:pPr>
            <a:endParaRPr lang="ar-EG" sz="2400" dirty="0" smtClean="0">
              <a:solidFill>
                <a:srgbClr val="FFFFFF"/>
              </a:solidFill>
            </a:endParaRPr>
          </a:p>
          <a:p>
            <a:pPr algn="ctr" defTabSz="1066800" rtl="1">
              <a:lnSpc>
                <a:spcPct val="90000"/>
              </a:lnSpc>
              <a:spcAft>
                <a:spcPct val="35000"/>
              </a:spcAft>
            </a:pPr>
            <a:r>
              <a:rPr lang="ar-EG" sz="2400" dirty="0" smtClean="0">
                <a:solidFill>
                  <a:srgbClr val="FFFFFF"/>
                </a:solidFill>
              </a:rPr>
              <a:t>يمكن الحصول على تمويل رأس المال بالأسهم ببيع جزء من المؤسسة إلى شريك </a:t>
            </a:r>
            <a:br>
              <a:rPr lang="ar-EG" sz="2400" dirty="0" smtClean="0">
                <a:solidFill>
                  <a:srgbClr val="FFFFFF"/>
                </a:solidFill>
              </a:rPr>
            </a:br>
            <a:r>
              <a:rPr lang="ar-EG" sz="2400" dirty="0" smtClean="0">
                <a:solidFill>
                  <a:srgbClr val="FFFFFF"/>
                </a:solidFill>
              </a:rPr>
              <a:t>أو أكثر. </a:t>
            </a:r>
            <a:endParaRPr lang="ar-EG" sz="2400" dirty="0">
              <a:solidFill>
                <a:srgbClr val="FFFFFF"/>
              </a:solidFill>
            </a:endParaRPr>
          </a:p>
        </p:txBody>
      </p:sp>
      <p:sp>
        <p:nvSpPr>
          <p:cNvPr id="9" name="Oval 8"/>
          <p:cNvSpPr/>
          <p:nvPr/>
        </p:nvSpPr>
        <p:spPr>
          <a:xfrm>
            <a:off x="1209290" y="1567819"/>
            <a:ext cx="1659781" cy="1659781"/>
          </a:xfrm>
          <a:prstGeom prst="ellipse">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726412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51520" y="941016"/>
            <a:ext cx="8640960" cy="5728344"/>
          </a:xfrm>
          <a:prstGeom prst="rect">
            <a:avLst/>
          </a:prstGeom>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من مؤسسات الاقراض بطلب القرض</a:t>
            </a:r>
          </a:p>
        </p:txBody>
      </p:sp>
      <p:sp>
        <p:nvSpPr>
          <p:cNvPr id="5" name="Rectangle 4"/>
          <p:cNvSpPr/>
          <p:nvPr/>
        </p:nvSpPr>
        <p:spPr>
          <a:xfrm>
            <a:off x="755576" y="1888428"/>
            <a:ext cx="7632848" cy="9828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6" name="Freeform 5"/>
          <p:cNvSpPr/>
          <p:nvPr/>
        </p:nvSpPr>
        <p:spPr>
          <a:xfrm>
            <a:off x="1727695" y="1312787"/>
            <a:ext cx="6279086" cy="1151280"/>
          </a:xfrm>
          <a:custGeom>
            <a:avLst/>
            <a:gdLst>
              <a:gd name="connsiteX0" fmla="*/ 0 w 6279086"/>
              <a:gd name="connsiteY0" fmla="*/ 191884 h 1151280"/>
              <a:gd name="connsiteX1" fmla="*/ 191884 w 6279086"/>
              <a:gd name="connsiteY1" fmla="*/ 0 h 1151280"/>
              <a:gd name="connsiteX2" fmla="*/ 6087202 w 6279086"/>
              <a:gd name="connsiteY2" fmla="*/ 0 h 1151280"/>
              <a:gd name="connsiteX3" fmla="*/ 6279086 w 6279086"/>
              <a:gd name="connsiteY3" fmla="*/ 191884 h 1151280"/>
              <a:gd name="connsiteX4" fmla="*/ 6279086 w 6279086"/>
              <a:gd name="connsiteY4" fmla="*/ 959396 h 1151280"/>
              <a:gd name="connsiteX5" fmla="*/ 6087202 w 6279086"/>
              <a:gd name="connsiteY5" fmla="*/ 1151280 h 1151280"/>
              <a:gd name="connsiteX6" fmla="*/ 191884 w 6279086"/>
              <a:gd name="connsiteY6" fmla="*/ 1151280 h 1151280"/>
              <a:gd name="connsiteX7" fmla="*/ 0 w 6279086"/>
              <a:gd name="connsiteY7" fmla="*/ 959396 h 1151280"/>
              <a:gd name="connsiteX8" fmla="*/ 0 w 6279086"/>
              <a:gd name="connsiteY8" fmla="*/ 191884 h 11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9086" h="1151280">
                <a:moveTo>
                  <a:pt x="0" y="191884"/>
                </a:moveTo>
                <a:cubicBezTo>
                  <a:pt x="0" y="85909"/>
                  <a:pt x="85909" y="0"/>
                  <a:pt x="191884" y="0"/>
                </a:cubicBezTo>
                <a:lnTo>
                  <a:pt x="6087202" y="0"/>
                </a:lnTo>
                <a:cubicBezTo>
                  <a:pt x="6193177" y="0"/>
                  <a:pt x="6279086" y="85909"/>
                  <a:pt x="6279086" y="191884"/>
                </a:cubicBezTo>
                <a:lnTo>
                  <a:pt x="6279086" y="959396"/>
                </a:lnTo>
                <a:cubicBezTo>
                  <a:pt x="6279086" y="1065371"/>
                  <a:pt x="6193177" y="1151280"/>
                  <a:pt x="6087202" y="1151280"/>
                </a:cubicBezTo>
                <a:lnTo>
                  <a:pt x="191884" y="1151280"/>
                </a:lnTo>
                <a:cubicBezTo>
                  <a:pt x="85909" y="1151280"/>
                  <a:pt x="0" y="1065371"/>
                  <a:pt x="0" y="959396"/>
                </a:cubicBezTo>
                <a:lnTo>
                  <a:pt x="0" y="191884"/>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8153" tIns="56201" rIns="258153" bIns="56201" numCol="1" spcCol="1270" anchor="ctr" anchorCtr="0">
            <a:noAutofit/>
          </a:bodyPr>
          <a:lstStyle/>
          <a:p>
            <a:pPr algn="ctr" defTabSz="1066800" rtl="1">
              <a:lnSpc>
                <a:spcPct val="90000"/>
              </a:lnSpc>
              <a:spcAft>
                <a:spcPct val="35000"/>
              </a:spcAft>
            </a:pPr>
            <a:r>
              <a:rPr lang="ar-EG" sz="2400" dirty="0" smtClean="0">
                <a:solidFill>
                  <a:srgbClr val="002060"/>
                </a:solidFill>
              </a:rPr>
              <a:t>عندما لا تكون مصادر أسهم رأس المال كافية ، قد يلجأ صاحب المؤسسة إلى الاقتراض من مصادر أخرى. </a:t>
            </a:r>
            <a:endParaRPr lang="ar-EG" sz="2400" dirty="0">
              <a:solidFill>
                <a:srgbClr val="002060"/>
              </a:solidFill>
            </a:endParaRPr>
          </a:p>
        </p:txBody>
      </p:sp>
      <p:sp>
        <p:nvSpPr>
          <p:cNvPr id="7" name="Rectangle 6"/>
          <p:cNvSpPr/>
          <p:nvPr/>
        </p:nvSpPr>
        <p:spPr>
          <a:xfrm>
            <a:off x="755576" y="3657467"/>
            <a:ext cx="7632848" cy="9828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8" name="Freeform 7"/>
          <p:cNvSpPr/>
          <p:nvPr/>
        </p:nvSpPr>
        <p:spPr>
          <a:xfrm>
            <a:off x="1727695" y="3081828"/>
            <a:ext cx="6279086" cy="1151280"/>
          </a:xfrm>
          <a:custGeom>
            <a:avLst/>
            <a:gdLst>
              <a:gd name="connsiteX0" fmla="*/ 0 w 6279086"/>
              <a:gd name="connsiteY0" fmla="*/ 191884 h 1151280"/>
              <a:gd name="connsiteX1" fmla="*/ 191884 w 6279086"/>
              <a:gd name="connsiteY1" fmla="*/ 0 h 1151280"/>
              <a:gd name="connsiteX2" fmla="*/ 6087202 w 6279086"/>
              <a:gd name="connsiteY2" fmla="*/ 0 h 1151280"/>
              <a:gd name="connsiteX3" fmla="*/ 6279086 w 6279086"/>
              <a:gd name="connsiteY3" fmla="*/ 191884 h 1151280"/>
              <a:gd name="connsiteX4" fmla="*/ 6279086 w 6279086"/>
              <a:gd name="connsiteY4" fmla="*/ 959396 h 1151280"/>
              <a:gd name="connsiteX5" fmla="*/ 6087202 w 6279086"/>
              <a:gd name="connsiteY5" fmla="*/ 1151280 h 1151280"/>
              <a:gd name="connsiteX6" fmla="*/ 191884 w 6279086"/>
              <a:gd name="connsiteY6" fmla="*/ 1151280 h 1151280"/>
              <a:gd name="connsiteX7" fmla="*/ 0 w 6279086"/>
              <a:gd name="connsiteY7" fmla="*/ 959396 h 1151280"/>
              <a:gd name="connsiteX8" fmla="*/ 0 w 6279086"/>
              <a:gd name="connsiteY8" fmla="*/ 191884 h 11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9086" h="1151280">
                <a:moveTo>
                  <a:pt x="0" y="191884"/>
                </a:moveTo>
                <a:cubicBezTo>
                  <a:pt x="0" y="85909"/>
                  <a:pt x="85909" y="0"/>
                  <a:pt x="191884" y="0"/>
                </a:cubicBezTo>
                <a:lnTo>
                  <a:pt x="6087202" y="0"/>
                </a:lnTo>
                <a:cubicBezTo>
                  <a:pt x="6193177" y="0"/>
                  <a:pt x="6279086" y="85909"/>
                  <a:pt x="6279086" y="191884"/>
                </a:cubicBezTo>
                <a:lnTo>
                  <a:pt x="6279086" y="959396"/>
                </a:lnTo>
                <a:cubicBezTo>
                  <a:pt x="6279086" y="1065371"/>
                  <a:pt x="6193177" y="1151280"/>
                  <a:pt x="6087202" y="1151280"/>
                </a:cubicBezTo>
                <a:lnTo>
                  <a:pt x="191884" y="1151280"/>
                </a:lnTo>
                <a:cubicBezTo>
                  <a:pt x="85909" y="1151280"/>
                  <a:pt x="0" y="1065371"/>
                  <a:pt x="0" y="959396"/>
                </a:cubicBezTo>
                <a:lnTo>
                  <a:pt x="0" y="191884"/>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8153" tIns="56201" rIns="258153" bIns="56201" numCol="1" spcCol="1270" anchor="ctr" anchorCtr="0">
            <a:noAutofit/>
          </a:bodyPr>
          <a:lstStyle/>
          <a:p>
            <a:pPr algn="ctr" defTabSz="1066800" rtl="1">
              <a:lnSpc>
                <a:spcPct val="90000"/>
              </a:lnSpc>
              <a:spcAft>
                <a:spcPct val="35000"/>
              </a:spcAft>
            </a:pPr>
            <a:r>
              <a:rPr lang="ar-EG" sz="2400" dirty="0" smtClean="0">
                <a:solidFill>
                  <a:srgbClr val="002060"/>
                </a:solidFill>
              </a:rPr>
              <a:t>وبالتالى يمعن معظم المقرضين فى دراسة عمل خطة المؤسسة التى ينبغى أن تحدد كيف سيتم تشغيل المؤسسة. </a:t>
            </a:r>
            <a:endParaRPr lang="ar-EG" sz="2400" dirty="0">
              <a:solidFill>
                <a:srgbClr val="002060"/>
              </a:solidFill>
            </a:endParaRPr>
          </a:p>
        </p:txBody>
      </p:sp>
      <p:sp>
        <p:nvSpPr>
          <p:cNvPr id="9" name="Rectangle 8"/>
          <p:cNvSpPr/>
          <p:nvPr/>
        </p:nvSpPr>
        <p:spPr>
          <a:xfrm>
            <a:off x="755576" y="5426507"/>
            <a:ext cx="7632848" cy="982800"/>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0" name="Freeform 9"/>
          <p:cNvSpPr/>
          <p:nvPr/>
        </p:nvSpPr>
        <p:spPr>
          <a:xfrm>
            <a:off x="1727695" y="4850868"/>
            <a:ext cx="6279086" cy="1151280"/>
          </a:xfrm>
          <a:custGeom>
            <a:avLst/>
            <a:gdLst>
              <a:gd name="connsiteX0" fmla="*/ 0 w 6279086"/>
              <a:gd name="connsiteY0" fmla="*/ 191884 h 1151280"/>
              <a:gd name="connsiteX1" fmla="*/ 191884 w 6279086"/>
              <a:gd name="connsiteY1" fmla="*/ 0 h 1151280"/>
              <a:gd name="connsiteX2" fmla="*/ 6087202 w 6279086"/>
              <a:gd name="connsiteY2" fmla="*/ 0 h 1151280"/>
              <a:gd name="connsiteX3" fmla="*/ 6279086 w 6279086"/>
              <a:gd name="connsiteY3" fmla="*/ 191884 h 1151280"/>
              <a:gd name="connsiteX4" fmla="*/ 6279086 w 6279086"/>
              <a:gd name="connsiteY4" fmla="*/ 959396 h 1151280"/>
              <a:gd name="connsiteX5" fmla="*/ 6087202 w 6279086"/>
              <a:gd name="connsiteY5" fmla="*/ 1151280 h 1151280"/>
              <a:gd name="connsiteX6" fmla="*/ 191884 w 6279086"/>
              <a:gd name="connsiteY6" fmla="*/ 1151280 h 1151280"/>
              <a:gd name="connsiteX7" fmla="*/ 0 w 6279086"/>
              <a:gd name="connsiteY7" fmla="*/ 959396 h 1151280"/>
              <a:gd name="connsiteX8" fmla="*/ 0 w 6279086"/>
              <a:gd name="connsiteY8" fmla="*/ 191884 h 11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9086" h="1151280">
                <a:moveTo>
                  <a:pt x="0" y="191884"/>
                </a:moveTo>
                <a:cubicBezTo>
                  <a:pt x="0" y="85909"/>
                  <a:pt x="85909" y="0"/>
                  <a:pt x="191884" y="0"/>
                </a:cubicBezTo>
                <a:lnTo>
                  <a:pt x="6087202" y="0"/>
                </a:lnTo>
                <a:cubicBezTo>
                  <a:pt x="6193177" y="0"/>
                  <a:pt x="6279086" y="85909"/>
                  <a:pt x="6279086" y="191884"/>
                </a:cubicBezTo>
                <a:lnTo>
                  <a:pt x="6279086" y="959396"/>
                </a:lnTo>
                <a:cubicBezTo>
                  <a:pt x="6279086" y="1065371"/>
                  <a:pt x="6193177" y="1151280"/>
                  <a:pt x="6087202" y="1151280"/>
                </a:cubicBezTo>
                <a:lnTo>
                  <a:pt x="191884" y="1151280"/>
                </a:lnTo>
                <a:cubicBezTo>
                  <a:pt x="85909" y="1151280"/>
                  <a:pt x="0" y="1065371"/>
                  <a:pt x="0" y="959396"/>
                </a:cubicBezTo>
                <a:lnTo>
                  <a:pt x="0" y="191884"/>
                </a:lnTo>
                <a:close/>
              </a:path>
            </a:pathLst>
          </a:custGeom>
          <a:solidFill>
            <a:srgbClr val="C7F9A5"/>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8153" tIns="56201" rIns="258153" bIns="56201" numCol="1" spcCol="1270" anchor="ctr" anchorCtr="0">
            <a:noAutofit/>
          </a:bodyPr>
          <a:lstStyle/>
          <a:p>
            <a:pPr algn="ctr" defTabSz="1066800" rtl="1">
              <a:lnSpc>
                <a:spcPct val="90000"/>
              </a:lnSpc>
              <a:spcAft>
                <a:spcPct val="35000"/>
              </a:spcAft>
            </a:pPr>
            <a:r>
              <a:rPr lang="ar-EG" sz="2400" dirty="0" smtClean="0">
                <a:solidFill>
                  <a:srgbClr val="002060"/>
                </a:solidFill>
              </a:rPr>
              <a:t>فأذا كان أحد الأشخاص ينوى اقتراض المال فى المستقبل فمن الأفضل له أن يسعى بأسرع مايمكن إلى تطوير علاقة شخصية مع مصرف محلى.</a:t>
            </a:r>
            <a:endParaRPr lang="ar-EG" sz="2400" dirty="0">
              <a:solidFill>
                <a:srgbClr val="002060"/>
              </a:solidFill>
            </a:endParaRPr>
          </a:p>
        </p:txBody>
      </p:sp>
    </p:spTree>
    <p:extLst>
      <p:ext uri="{BB962C8B-B14F-4D97-AF65-F5344CB8AC3E}">
        <p14:creationId xmlns:p14="http://schemas.microsoft.com/office/powerpoint/2010/main" val="24801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اعتبارات ينبغى الأخذ بها لدى التقدم بطلب القرض</a:t>
            </a:r>
          </a:p>
        </p:txBody>
      </p:sp>
      <p:graphicFrame>
        <p:nvGraphicFramePr>
          <p:cNvPr id="2" name="Diagram 1"/>
          <p:cNvGraphicFramePr/>
          <p:nvPr>
            <p:extLst/>
          </p:nvPr>
        </p:nvGraphicFramePr>
        <p:xfrm>
          <a:off x="611560" y="1412776"/>
          <a:ext cx="7704856" cy="53285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33407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من </a:t>
            </a:r>
            <a:r>
              <a:rPr lang="ar-EG" sz="3200" b="1" dirty="0">
                <a:solidFill>
                  <a:schemeClr val="bg1"/>
                </a:solidFill>
              </a:rPr>
              <a:t>الضرورى استيعاب العوامل الأتية التى تتم مراعاتها لدى تقييم طلب قرض ما </a:t>
            </a:r>
          </a:p>
        </p:txBody>
      </p:sp>
      <p:sp>
        <p:nvSpPr>
          <p:cNvPr id="4" name="Freeform 3"/>
          <p:cNvSpPr/>
          <p:nvPr/>
        </p:nvSpPr>
        <p:spPr>
          <a:xfrm>
            <a:off x="1043608" y="1268760"/>
            <a:ext cx="7272808" cy="972776"/>
          </a:xfrm>
          <a:custGeom>
            <a:avLst/>
            <a:gdLst>
              <a:gd name="connsiteX0" fmla="*/ 0 w 7272808"/>
              <a:gd name="connsiteY0" fmla="*/ 97278 h 972776"/>
              <a:gd name="connsiteX1" fmla="*/ 97278 w 7272808"/>
              <a:gd name="connsiteY1" fmla="*/ 0 h 972776"/>
              <a:gd name="connsiteX2" fmla="*/ 7175530 w 7272808"/>
              <a:gd name="connsiteY2" fmla="*/ 0 h 972776"/>
              <a:gd name="connsiteX3" fmla="*/ 7272808 w 7272808"/>
              <a:gd name="connsiteY3" fmla="*/ 97278 h 972776"/>
              <a:gd name="connsiteX4" fmla="*/ 7272808 w 7272808"/>
              <a:gd name="connsiteY4" fmla="*/ 875498 h 972776"/>
              <a:gd name="connsiteX5" fmla="*/ 7175530 w 7272808"/>
              <a:gd name="connsiteY5" fmla="*/ 972776 h 972776"/>
              <a:gd name="connsiteX6" fmla="*/ 97278 w 7272808"/>
              <a:gd name="connsiteY6" fmla="*/ 972776 h 972776"/>
              <a:gd name="connsiteX7" fmla="*/ 0 w 7272808"/>
              <a:gd name="connsiteY7" fmla="*/ 875498 h 972776"/>
              <a:gd name="connsiteX8" fmla="*/ 0 w 7272808"/>
              <a:gd name="connsiteY8" fmla="*/ 97278 h 97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972776">
                <a:moveTo>
                  <a:pt x="0" y="97278"/>
                </a:moveTo>
                <a:cubicBezTo>
                  <a:pt x="0" y="43553"/>
                  <a:pt x="43553" y="0"/>
                  <a:pt x="97278" y="0"/>
                </a:cubicBezTo>
                <a:lnTo>
                  <a:pt x="7175530" y="0"/>
                </a:lnTo>
                <a:cubicBezTo>
                  <a:pt x="7229255" y="0"/>
                  <a:pt x="7272808" y="43553"/>
                  <a:pt x="7272808" y="97278"/>
                </a:cubicBezTo>
                <a:lnTo>
                  <a:pt x="7272808" y="875498"/>
                </a:lnTo>
                <a:cubicBezTo>
                  <a:pt x="7272808" y="929223"/>
                  <a:pt x="7229255" y="972776"/>
                  <a:pt x="7175530" y="972776"/>
                </a:cubicBezTo>
                <a:lnTo>
                  <a:pt x="97278" y="972776"/>
                </a:lnTo>
                <a:cubicBezTo>
                  <a:pt x="43553" y="972776"/>
                  <a:pt x="0" y="929223"/>
                  <a:pt x="0" y="875498"/>
                </a:cubicBezTo>
                <a:lnTo>
                  <a:pt x="0" y="97278"/>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43279"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نوع القرض : قصير الأمد (لغاية سنه واحدة) أو طويل الأمد (أى أكثر من سنة) . </a:t>
            </a:r>
            <a:endParaRPr lang="ar-EG" sz="2400" dirty="0">
              <a:solidFill>
                <a:srgbClr val="FFFFFF"/>
              </a:solidFill>
            </a:endParaRPr>
          </a:p>
        </p:txBody>
      </p:sp>
      <p:sp>
        <p:nvSpPr>
          <p:cNvPr id="5" name="Rounded Rectangle 4"/>
          <p:cNvSpPr/>
          <p:nvPr/>
        </p:nvSpPr>
        <p:spPr>
          <a:xfrm>
            <a:off x="1140885" y="1366037"/>
            <a:ext cx="1454561" cy="778220"/>
          </a:xfrm>
          <a:prstGeom prst="roundRect">
            <a:avLst>
              <a:gd name="adj" fmla="val 1000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043608" y="2338813"/>
            <a:ext cx="7272808" cy="972776"/>
          </a:xfrm>
          <a:custGeom>
            <a:avLst/>
            <a:gdLst>
              <a:gd name="connsiteX0" fmla="*/ 0 w 7272808"/>
              <a:gd name="connsiteY0" fmla="*/ 97278 h 972776"/>
              <a:gd name="connsiteX1" fmla="*/ 97278 w 7272808"/>
              <a:gd name="connsiteY1" fmla="*/ 0 h 972776"/>
              <a:gd name="connsiteX2" fmla="*/ 7175530 w 7272808"/>
              <a:gd name="connsiteY2" fmla="*/ 0 h 972776"/>
              <a:gd name="connsiteX3" fmla="*/ 7272808 w 7272808"/>
              <a:gd name="connsiteY3" fmla="*/ 97278 h 972776"/>
              <a:gd name="connsiteX4" fmla="*/ 7272808 w 7272808"/>
              <a:gd name="connsiteY4" fmla="*/ 875498 h 972776"/>
              <a:gd name="connsiteX5" fmla="*/ 7175530 w 7272808"/>
              <a:gd name="connsiteY5" fmla="*/ 972776 h 972776"/>
              <a:gd name="connsiteX6" fmla="*/ 97278 w 7272808"/>
              <a:gd name="connsiteY6" fmla="*/ 972776 h 972776"/>
              <a:gd name="connsiteX7" fmla="*/ 0 w 7272808"/>
              <a:gd name="connsiteY7" fmla="*/ 875498 h 972776"/>
              <a:gd name="connsiteX8" fmla="*/ 0 w 7272808"/>
              <a:gd name="connsiteY8" fmla="*/ 97278 h 97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972776">
                <a:moveTo>
                  <a:pt x="0" y="97278"/>
                </a:moveTo>
                <a:cubicBezTo>
                  <a:pt x="0" y="43553"/>
                  <a:pt x="43553" y="0"/>
                  <a:pt x="97278" y="0"/>
                </a:cubicBezTo>
                <a:lnTo>
                  <a:pt x="7175530" y="0"/>
                </a:lnTo>
                <a:cubicBezTo>
                  <a:pt x="7229255" y="0"/>
                  <a:pt x="7272808" y="43553"/>
                  <a:pt x="7272808" y="97278"/>
                </a:cubicBezTo>
                <a:lnTo>
                  <a:pt x="7272808" y="875498"/>
                </a:lnTo>
                <a:cubicBezTo>
                  <a:pt x="7272808" y="929223"/>
                  <a:pt x="7229255" y="972776"/>
                  <a:pt x="7175530" y="972776"/>
                </a:cubicBezTo>
                <a:lnTo>
                  <a:pt x="97278" y="972776"/>
                </a:lnTo>
                <a:cubicBezTo>
                  <a:pt x="43553" y="972776"/>
                  <a:pt x="0" y="929223"/>
                  <a:pt x="0" y="875498"/>
                </a:cubicBezTo>
                <a:lnTo>
                  <a:pt x="0" y="97278"/>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43279"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الغاية من القرض : يجدر التأكد أن مقدم الطلب لن يستثمر المال فى مؤسسة غير شرعية. </a:t>
            </a:r>
            <a:endParaRPr lang="ar-EG" sz="2400" dirty="0">
              <a:solidFill>
                <a:srgbClr val="FFFFFF"/>
              </a:solidFill>
            </a:endParaRPr>
          </a:p>
        </p:txBody>
      </p:sp>
      <p:sp>
        <p:nvSpPr>
          <p:cNvPr id="7" name="Rounded Rectangle 6"/>
          <p:cNvSpPr/>
          <p:nvPr/>
        </p:nvSpPr>
        <p:spPr>
          <a:xfrm>
            <a:off x="1140885" y="2436091"/>
            <a:ext cx="1454561" cy="778220"/>
          </a:xfrm>
          <a:prstGeom prst="roundRect">
            <a:avLst>
              <a:gd name="adj" fmla="val 1000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1043608" y="3408867"/>
            <a:ext cx="7272808" cy="972776"/>
          </a:xfrm>
          <a:custGeom>
            <a:avLst/>
            <a:gdLst>
              <a:gd name="connsiteX0" fmla="*/ 0 w 7272808"/>
              <a:gd name="connsiteY0" fmla="*/ 97278 h 972776"/>
              <a:gd name="connsiteX1" fmla="*/ 97278 w 7272808"/>
              <a:gd name="connsiteY1" fmla="*/ 0 h 972776"/>
              <a:gd name="connsiteX2" fmla="*/ 7175530 w 7272808"/>
              <a:gd name="connsiteY2" fmla="*/ 0 h 972776"/>
              <a:gd name="connsiteX3" fmla="*/ 7272808 w 7272808"/>
              <a:gd name="connsiteY3" fmla="*/ 97278 h 972776"/>
              <a:gd name="connsiteX4" fmla="*/ 7272808 w 7272808"/>
              <a:gd name="connsiteY4" fmla="*/ 875498 h 972776"/>
              <a:gd name="connsiteX5" fmla="*/ 7175530 w 7272808"/>
              <a:gd name="connsiteY5" fmla="*/ 972776 h 972776"/>
              <a:gd name="connsiteX6" fmla="*/ 97278 w 7272808"/>
              <a:gd name="connsiteY6" fmla="*/ 972776 h 972776"/>
              <a:gd name="connsiteX7" fmla="*/ 0 w 7272808"/>
              <a:gd name="connsiteY7" fmla="*/ 875498 h 972776"/>
              <a:gd name="connsiteX8" fmla="*/ 0 w 7272808"/>
              <a:gd name="connsiteY8" fmla="*/ 97278 h 97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972776">
                <a:moveTo>
                  <a:pt x="0" y="97278"/>
                </a:moveTo>
                <a:cubicBezTo>
                  <a:pt x="0" y="43553"/>
                  <a:pt x="43553" y="0"/>
                  <a:pt x="97278" y="0"/>
                </a:cubicBezTo>
                <a:lnTo>
                  <a:pt x="7175530" y="0"/>
                </a:lnTo>
                <a:cubicBezTo>
                  <a:pt x="7229255" y="0"/>
                  <a:pt x="7272808" y="43553"/>
                  <a:pt x="7272808" y="97278"/>
                </a:cubicBezTo>
                <a:lnTo>
                  <a:pt x="7272808" y="875498"/>
                </a:lnTo>
                <a:cubicBezTo>
                  <a:pt x="7272808" y="929223"/>
                  <a:pt x="7229255" y="972776"/>
                  <a:pt x="7175530" y="972776"/>
                </a:cubicBezTo>
                <a:lnTo>
                  <a:pt x="97278" y="972776"/>
                </a:lnTo>
                <a:cubicBezTo>
                  <a:pt x="43553" y="972776"/>
                  <a:pt x="0" y="929223"/>
                  <a:pt x="0" y="875498"/>
                </a:cubicBezTo>
                <a:lnTo>
                  <a:pt x="0" y="97278"/>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43279"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جدارة المقترض فى الحصول على السلفة واستقامته : هل يمكن الوثوق بالمقترض؟</a:t>
            </a:r>
            <a:endParaRPr lang="ar-EG" sz="2400" dirty="0">
              <a:solidFill>
                <a:srgbClr val="FFFFFF"/>
              </a:solidFill>
            </a:endParaRPr>
          </a:p>
        </p:txBody>
      </p:sp>
      <p:sp>
        <p:nvSpPr>
          <p:cNvPr id="9" name="Rounded Rectangle 8"/>
          <p:cNvSpPr/>
          <p:nvPr/>
        </p:nvSpPr>
        <p:spPr>
          <a:xfrm>
            <a:off x="1140885" y="3506144"/>
            <a:ext cx="1454561" cy="778220"/>
          </a:xfrm>
          <a:prstGeom prst="roundRect">
            <a:avLst>
              <a:gd name="adj" fmla="val 10000"/>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1043608" y="4478920"/>
            <a:ext cx="7272808" cy="972776"/>
          </a:xfrm>
          <a:custGeom>
            <a:avLst/>
            <a:gdLst>
              <a:gd name="connsiteX0" fmla="*/ 0 w 7272808"/>
              <a:gd name="connsiteY0" fmla="*/ 97278 h 972776"/>
              <a:gd name="connsiteX1" fmla="*/ 97278 w 7272808"/>
              <a:gd name="connsiteY1" fmla="*/ 0 h 972776"/>
              <a:gd name="connsiteX2" fmla="*/ 7175530 w 7272808"/>
              <a:gd name="connsiteY2" fmla="*/ 0 h 972776"/>
              <a:gd name="connsiteX3" fmla="*/ 7272808 w 7272808"/>
              <a:gd name="connsiteY3" fmla="*/ 97278 h 972776"/>
              <a:gd name="connsiteX4" fmla="*/ 7272808 w 7272808"/>
              <a:gd name="connsiteY4" fmla="*/ 875498 h 972776"/>
              <a:gd name="connsiteX5" fmla="*/ 7175530 w 7272808"/>
              <a:gd name="connsiteY5" fmla="*/ 972776 h 972776"/>
              <a:gd name="connsiteX6" fmla="*/ 97278 w 7272808"/>
              <a:gd name="connsiteY6" fmla="*/ 972776 h 972776"/>
              <a:gd name="connsiteX7" fmla="*/ 0 w 7272808"/>
              <a:gd name="connsiteY7" fmla="*/ 875498 h 972776"/>
              <a:gd name="connsiteX8" fmla="*/ 0 w 7272808"/>
              <a:gd name="connsiteY8" fmla="*/ 97278 h 97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972776">
                <a:moveTo>
                  <a:pt x="0" y="97278"/>
                </a:moveTo>
                <a:cubicBezTo>
                  <a:pt x="0" y="43553"/>
                  <a:pt x="43553" y="0"/>
                  <a:pt x="97278" y="0"/>
                </a:cubicBezTo>
                <a:lnTo>
                  <a:pt x="7175530" y="0"/>
                </a:lnTo>
                <a:cubicBezTo>
                  <a:pt x="7229255" y="0"/>
                  <a:pt x="7272808" y="43553"/>
                  <a:pt x="7272808" y="97278"/>
                </a:cubicBezTo>
                <a:lnTo>
                  <a:pt x="7272808" y="875498"/>
                </a:lnTo>
                <a:cubicBezTo>
                  <a:pt x="7272808" y="929223"/>
                  <a:pt x="7229255" y="972776"/>
                  <a:pt x="7175530" y="972776"/>
                </a:cubicBezTo>
                <a:lnTo>
                  <a:pt x="97278" y="972776"/>
                </a:lnTo>
                <a:cubicBezTo>
                  <a:pt x="43553" y="972776"/>
                  <a:pt x="0" y="929223"/>
                  <a:pt x="0" y="875498"/>
                </a:cubicBezTo>
                <a:lnTo>
                  <a:pt x="0" y="97278"/>
                </a:lnTo>
                <a:close/>
              </a:path>
            </a:pathLst>
          </a:custGeom>
          <a:solidFill>
            <a:schemeClr val="accent1">
              <a:lumMod val="7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43279"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القدرة : تصبح سيرة مقدم الطلب فى مجال الأعمال مؤشرا على قدرة صاحب المؤسسة على تشغيل مؤسستة بخبرة مهنية وفعالية.</a:t>
            </a:r>
            <a:endParaRPr lang="ar-EG" sz="2400" dirty="0">
              <a:solidFill>
                <a:srgbClr val="FFFFFF"/>
              </a:solidFill>
            </a:endParaRPr>
          </a:p>
        </p:txBody>
      </p:sp>
      <p:sp>
        <p:nvSpPr>
          <p:cNvPr id="11" name="Rounded Rectangle 10"/>
          <p:cNvSpPr/>
          <p:nvPr/>
        </p:nvSpPr>
        <p:spPr>
          <a:xfrm>
            <a:off x="1140885" y="4576198"/>
            <a:ext cx="1454561" cy="778220"/>
          </a:xfrm>
          <a:prstGeom prst="roundRect">
            <a:avLst>
              <a:gd name="adj" fmla="val 10000"/>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11"/>
          <p:cNvSpPr/>
          <p:nvPr/>
        </p:nvSpPr>
        <p:spPr>
          <a:xfrm>
            <a:off x="1043608" y="5548974"/>
            <a:ext cx="7272808" cy="972776"/>
          </a:xfrm>
          <a:custGeom>
            <a:avLst/>
            <a:gdLst>
              <a:gd name="connsiteX0" fmla="*/ 0 w 7272808"/>
              <a:gd name="connsiteY0" fmla="*/ 97278 h 972776"/>
              <a:gd name="connsiteX1" fmla="*/ 97278 w 7272808"/>
              <a:gd name="connsiteY1" fmla="*/ 0 h 972776"/>
              <a:gd name="connsiteX2" fmla="*/ 7175530 w 7272808"/>
              <a:gd name="connsiteY2" fmla="*/ 0 h 972776"/>
              <a:gd name="connsiteX3" fmla="*/ 7272808 w 7272808"/>
              <a:gd name="connsiteY3" fmla="*/ 97278 h 972776"/>
              <a:gd name="connsiteX4" fmla="*/ 7272808 w 7272808"/>
              <a:gd name="connsiteY4" fmla="*/ 875498 h 972776"/>
              <a:gd name="connsiteX5" fmla="*/ 7175530 w 7272808"/>
              <a:gd name="connsiteY5" fmla="*/ 972776 h 972776"/>
              <a:gd name="connsiteX6" fmla="*/ 97278 w 7272808"/>
              <a:gd name="connsiteY6" fmla="*/ 972776 h 972776"/>
              <a:gd name="connsiteX7" fmla="*/ 0 w 7272808"/>
              <a:gd name="connsiteY7" fmla="*/ 875498 h 972776"/>
              <a:gd name="connsiteX8" fmla="*/ 0 w 7272808"/>
              <a:gd name="connsiteY8" fmla="*/ 97278 h 97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972776">
                <a:moveTo>
                  <a:pt x="0" y="97278"/>
                </a:moveTo>
                <a:cubicBezTo>
                  <a:pt x="0" y="43553"/>
                  <a:pt x="43553" y="0"/>
                  <a:pt x="97278" y="0"/>
                </a:cubicBezTo>
                <a:lnTo>
                  <a:pt x="7175530" y="0"/>
                </a:lnTo>
                <a:cubicBezTo>
                  <a:pt x="7229255" y="0"/>
                  <a:pt x="7272808" y="43553"/>
                  <a:pt x="7272808" y="97278"/>
                </a:cubicBezTo>
                <a:lnTo>
                  <a:pt x="7272808" y="875498"/>
                </a:lnTo>
                <a:cubicBezTo>
                  <a:pt x="7272808" y="929223"/>
                  <a:pt x="7229255" y="972776"/>
                  <a:pt x="7175530" y="972776"/>
                </a:cubicBezTo>
                <a:lnTo>
                  <a:pt x="97278" y="972776"/>
                </a:lnTo>
                <a:cubicBezTo>
                  <a:pt x="43553" y="972776"/>
                  <a:pt x="0" y="929223"/>
                  <a:pt x="0" y="875498"/>
                </a:cubicBezTo>
                <a:lnTo>
                  <a:pt x="0" y="97278"/>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43279"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فترة التسديد : يعد هذا المطلب بالغ الأهمية من وجهة نظر كل من المقترض والمقرض. </a:t>
            </a:r>
            <a:endParaRPr lang="ar-EG" sz="2400" dirty="0">
              <a:solidFill>
                <a:srgbClr val="FFFFFF"/>
              </a:solidFill>
            </a:endParaRPr>
          </a:p>
        </p:txBody>
      </p:sp>
      <p:sp>
        <p:nvSpPr>
          <p:cNvPr id="13" name="Rounded Rectangle 12"/>
          <p:cNvSpPr/>
          <p:nvPr/>
        </p:nvSpPr>
        <p:spPr>
          <a:xfrm>
            <a:off x="1140885" y="5646252"/>
            <a:ext cx="1454561" cy="778220"/>
          </a:xfrm>
          <a:prstGeom prst="roundRect">
            <a:avLst>
              <a:gd name="adj" fmla="val 10000"/>
            </a:avLst>
          </a:prstGeom>
          <a:blipFill rotWithShape="1">
            <a:blip r:embed="rId6"/>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418253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barn(inVertical)">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down)">
                                      <p:cBhvr>
                                        <p:cTn id="31" dur="500"/>
                                        <p:tgtEl>
                                          <p:spTgt spid="1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barn(inVertical)">
                                      <p:cBhvr>
                                        <p:cTn id="4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P spid="12"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899592" y="692696"/>
            <a:ext cx="7272808" cy="1221745"/>
          </a:xfrm>
          <a:custGeom>
            <a:avLst/>
            <a:gdLst>
              <a:gd name="connsiteX0" fmla="*/ 0 w 7272808"/>
              <a:gd name="connsiteY0" fmla="*/ 122175 h 1221745"/>
              <a:gd name="connsiteX1" fmla="*/ 122175 w 7272808"/>
              <a:gd name="connsiteY1" fmla="*/ 0 h 1221745"/>
              <a:gd name="connsiteX2" fmla="*/ 7150634 w 7272808"/>
              <a:gd name="connsiteY2" fmla="*/ 0 h 1221745"/>
              <a:gd name="connsiteX3" fmla="*/ 7272809 w 7272808"/>
              <a:gd name="connsiteY3" fmla="*/ 122175 h 1221745"/>
              <a:gd name="connsiteX4" fmla="*/ 7272808 w 7272808"/>
              <a:gd name="connsiteY4" fmla="*/ 1099571 h 1221745"/>
              <a:gd name="connsiteX5" fmla="*/ 7150633 w 7272808"/>
              <a:gd name="connsiteY5" fmla="*/ 1221746 h 1221745"/>
              <a:gd name="connsiteX6" fmla="*/ 122175 w 7272808"/>
              <a:gd name="connsiteY6" fmla="*/ 1221745 h 1221745"/>
              <a:gd name="connsiteX7" fmla="*/ 0 w 7272808"/>
              <a:gd name="connsiteY7" fmla="*/ 1099570 h 1221745"/>
              <a:gd name="connsiteX8" fmla="*/ 0 w 7272808"/>
              <a:gd name="connsiteY8" fmla="*/ 122175 h 122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1221745">
                <a:moveTo>
                  <a:pt x="0" y="122175"/>
                </a:moveTo>
                <a:cubicBezTo>
                  <a:pt x="0" y="54700"/>
                  <a:pt x="54700" y="0"/>
                  <a:pt x="122175" y="0"/>
                </a:cubicBezTo>
                <a:lnTo>
                  <a:pt x="7150634" y="0"/>
                </a:lnTo>
                <a:cubicBezTo>
                  <a:pt x="7218109" y="0"/>
                  <a:pt x="7272809" y="54700"/>
                  <a:pt x="7272809" y="122175"/>
                </a:cubicBezTo>
                <a:cubicBezTo>
                  <a:pt x="7272809" y="447974"/>
                  <a:pt x="7272808" y="773772"/>
                  <a:pt x="7272808" y="1099571"/>
                </a:cubicBezTo>
                <a:cubicBezTo>
                  <a:pt x="7272808" y="1167046"/>
                  <a:pt x="7218108" y="1221746"/>
                  <a:pt x="7150633" y="1221746"/>
                </a:cubicBezTo>
                <a:lnTo>
                  <a:pt x="122175" y="1221745"/>
                </a:lnTo>
                <a:cubicBezTo>
                  <a:pt x="54700" y="1221745"/>
                  <a:pt x="0" y="1167045"/>
                  <a:pt x="0" y="1099570"/>
                </a:cubicBezTo>
                <a:lnTo>
                  <a:pt x="0" y="122175"/>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68176"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الضمانات : ينبغى أن تكون الضمانة مقبولة بالنسبة للمقرض . فحتى ولو تم استيفاء الشروط الأخرى كافة </a:t>
            </a:r>
            <a:endParaRPr lang="ar-EG" sz="2400" dirty="0">
              <a:solidFill>
                <a:srgbClr val="FFFFFF"/>
              </a:solidFill>
            </a:endParaRPr>
          </a:p>
        </p:txBody>
      </p:sp>
      <p:sp>
        <p:nvSpPr>
          <p:cNvPr id="5" name="Rounded Rectangle 4"/>
          <p:cNvSpPr/>
          <p:nvPr/>
        </p:nvSpPr>
        <p:spPr>
          <a:xfrm>
            <a:off x="1021766" y="814870"/>
            <a:ext cx="1454561" cy="977396"/>
          </a:xfrm>
          <a:prstGeom prst="roundRect">
            <a:avLst>
              <a:gd name="adj" fmla="val 1000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899592" y="2036615"/>
            <a:ext cx="7272808" cy="1221745"/>
          </a:xfrm>
          <a:custGeom>
            <a:avLst/>
            <a:gdLst>
              <a:gd name="connsiteX0" fmla="*/ 0 w 7272808"/>
              <a:gd name="connsiteY0" fmla="*/ 122175 h 1221745"/>
              <a:gd name="connsiteX1" fmla="*/ 122175 w 7272808"/>
              <a:gd name="connsiteY1" fmla="*/ 0 h 1221745"/>
              <a:gd name="connsiteX2" fmla="*/ 7150634 w 7272808"/>
              <a:gd name="connsiteY2" fmla="*/ 0 h 1221745"/>
              <a:gd name="connsiteX3" fmla="*/ 7272809 w 7272808"/>
              <a:gd name="connsiteY3" fmla="*/ 122175 h 1221745"/>
              <a:gd name="connsiteX4" fmla="*/ 7272808 w 7272808"/>
              <a:gd name="connsiteY4" fmla="*/ 1099571 h 1221745"/>
              <a:gd name="connsiteX5" fmla="*/ 7150633 w 7272808"/>
              <a:gd name="connsiteY5" fmla="*/ 1221746 h 1221745"/>
              <a:gd name="connsiteX6" fmla="*/ 122175 w 7272808"/>
              <a:gd name="connsiteY6" fmla="*/ 1221745 h 1221745"/>
              <a:gd name="connsiteX7" fmla="*/ 0 w 7272808"/>
              <a:gd name="connsiteY7" fmla="*/ 1099570 h 1221745"/>
              <a:gd name="connsiteX8" fmla="*/ 0 w 7272808"/>
              <a:gd name="connsiteY8" fmla="*/ 122175 h 122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1221745">
                <a:moveTo>
                  <a:pt x="0" y="122175"/>
                </a:moveTo>
                <a:cubicBezTo>
                  <a:pt x="0" y="54700"/>
                  <a:pt x="54700" y="0"/>
                  <a:pt x="122175" y="0"/>
                </a:cubicBezTo>
                <a:lnTo>
                  <a:pt x="7150634" y="0"/>
                </a:lnTo>
                <a:cubicBezTo>
                  <a:pt x="7218109" y="0"/>
                  <a:pt x="7272809" y="54700"/>
                  <a:pt x="7272809" y="122175"/>
                </a:cubicBezTo>
                <a:cubicBezTo>
                  <a:pt x="7272809" y="447974"/>
                  <a:pt x="7272808" y="773772"/>
                  <a:pt x="7272808" y="1099571"/>
                </a:cubicBezTo>
                <a:cubicBezTo>
                  <a:pt x="7272808" y="1167046"/>
                  <a:pt x="7218108" y="1221746"/>
                  <a:pt x="7150633" y="1221746"/>
                </a:cubicBezTo>
                <a:lnTo>
                  <a:pt x="122175" y="1221745"/>
                </a:lnTo>
                <a:cubicBezTo>
                  <a:pt x="54700" y="1221745"/>
                  <a:pt x="0" y="1167045"/>
                  <a:pt x="0" y="1099570"/>
                </a:cubicBezTo>
                <a:lnTo>
                  <a:pt x="0" y="122175"/>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68176"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الكفلاء : يطلب بعض مانجى القروض ضمانات مثل الأملاك غير المنقول والأصول الملموسة والكفالات من الأصدقاء.</a:t>
            </a:r>
            <a:endParaRPr lang="ar-EG" sz="2400" dirty="0">
              <a:solidFill>
                <a:srgbClr val="FFFFFF"/>
              </a:solidFill>
            </a:endParaRPr>
          </a:p>
        </p:txBody>
      </p:sp>
      <p:sp>
        <p:nvSpPr>
          <p:cNvPr id="7" name="Rounded Rectangle 6"/>
          <p:cNvSpPr/>
          <p:nvPr/>
        </p:nvSpPr>
        <p:spPr>
          <a:xfrm>
            <a:off x="1021766" y="2158790"/>
            <a:ext cx="1454561" cy="977396"/>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899592" y="3380535"/>
            <a:ext cx="7272808" cy="1221745"/>
          </a:xfrm>
          <a:custGeom>
            <a:avLst/>
            <a:gdLst>
              <a:gd name="connsiteX0" fmla="*/ 0 w 7272808"/>
              <a:gd name="connsiteY0" fmla="*/ 122175 h 1221745"/>
              <a:gd name="connsiteX1" fmla="*/ 122175 w 7272808"/>
              <a:gd name="connsiteY1" fmla="*/ 0 h 1221745"/>
              <a:gd name="connsiteX2" fmla="*/ 7150634 w 7272808"/>
              <a:gd name="connsiteY2" fmla="*/ 0 h 1221745"/>
              <a:gd name="connsiteX3" fmla="*/ 7272809 w 7272808"/>
              <a:gd name="connsiteY3" fmla="*/ 122175 h 1221745"/>
              <a:gd name="connsiteX4" fmla="*/ 7272808 w 7272808"/>
              <a:gd name="connsiteY4" fmla="*/ 1099571 h 1221745"/>
              <a:gd name="connsiteX5" fmla="*/ 7150633 w 7272808"/>
              <a:gd name="connsiteY5" fmla="*/ 1221746 h 1221745"/>
              <a:gd name="connsiteX6" fmla="*/ 122175 w 7272808"/>
              <a:gd name="connsiteY6" fmla="*/ 1221745 h 1221745"/>
              <a:gd name="connsiteX7" fmla="*/ 0 w 7272808"/>
              <a:gd name="connsiteY7" fmla="*/ 1099570 h 1221745"/>
              <a:gd name="connsiteX8" fmla="*/ 0 w 7272808"/>
              <a:gd name="connsiteY8" fmla="*/ 122175 h 122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1221745">
                <a:moveTo>
                  <a:pt x="0" y="122175"/>
                </a:moveTo>
                <a:cubicBezTo>
                  <a:pt x="0" y="54700"/>
                  <a:pt x="54700" y="0"/>
                  <a:pt x="122175" y="0"/>
                </a:cubicBezTo>
                <a:lnTo>
                  <a:pt x="7150634" y="0"/>
                </a:lnTo>
                <a:cubicBezTo>
                  <a:pt x="7218109" y="0"/>
                  <a:pt x="7272809" y="54700"/>
                  <a:pt x="7272809" y="122175"/>
                </a:cubicBezTo>
                <a:cubicBezTo>
                  <a:pt x="7272809" y="447974"/>
                  <a:pt x="7272808" y="773772"/>
                  <a:pt x="7272808" y="1099571"/>
                </a:cubicBezTo>
                <a:cubicBezTo>
                  <a:pt x="7272808" y="1167046"/>
                  <a:pt x="7218108" y="1221746"/>
                  <a:pt x="7150633" y="1221746"/>
                </a:cubicBezTo>
                <a:lnTo>
                  <a:pt x="122175" y="1221745"/>
                </a:lnTo>
                <a:cubicBezTo>
                  <a:pt x="54700" y="1221745"/>
                  <a:pt x="0" y="1167045"/>
                  <a:pt x="0" y="1099570"/>
                </a:cubicBezTo>
                <a:lnTo>
                  <a:pt x="0" y="122175"/>
                </a:lnTo>
                <a:close/>
              </a:path>
            </a:pathLst>
          </a:custGeom>
          <a:solidFill>
            <a:schemeClr val="accent2">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68176"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خطة المشروع : وهى الأداة الرئيسية التى تعتمد عليها أية مؤسسة إقراض لتقرر إذا كان المتقدم بطلب قرض يستحق الحصول عليه.</a:t>
            </a:r>
            <a:endParaRPr lang="ar-EG" sz="2400" dirty="0">
              <a:solidFill>
                <a:srgbClr val="FFFFFF"/>
              </a:solidFill>
            </a:endParaRPr>
          </a:p>
        </p:txBody>
      </p:sp>
      <p:sp>
        <p:nvSpPr>
          <p:cNvPr id="9" name="Rounded Rectangle 8"/>
          <p:cNvSpPr/>
          <p:nvPr/>
        </p:nvSpPr>
        <p:spPr>
          <a:xfrm>
            <a:off x="1021766" y="3502709"/>
            <a:ext cx="1454561" cy="977396"/>
          </a:xfrm>
          <a:prstGeom prst="roundRect">
            <a:avLst>
              <a:gd name="adj" fmla="val 10000"/>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899592" y="4724454"/>
            <a:ext cx="7272808" cy="1221745"/>
          </a:xfrm>
          <a:custGeom>
            <a:avLst/>
            <a:gdLst>
              <a:gd name="connsiteX0" fmla="*/ 0 w 7272808"/>
              <a:gd name="connsiteY0" fmla="*/ 122175 h 1221745"/>
              <a:gd name="connsiteX1" fmla="*/ 122175 w 7272808"/>
              <a:gd name="connsiteY1" fmla="*/ 0 h 1221745"/>
              <a:gd name="connsiteX2" fmla="*/ 7150634 w 7272808"/>
              <a:gd name="connsiteY2" fmla="*/ 0 h 1221745"/>
              <a:gd name="connsiteX3" fmla="*/ 7272809 w 7272808"/>
              <a:gd name="connsiteY3" fmla="*/ 122175 h 1221745"/>
              <a:gd name="connsiteX4" fmla="*/ 7272808 w 7272808"/>
              <a:gd name="connsiteY4" fmla="*/ 1099571 h 1221745"/>
              <a:gd name="connsiteX5" fmla="*/ 7150633 w 7272808"/>
              <a:gd name="connsiteY5" fmla="*/ 1221746 h 1221745"/>
              <a:gd name="connsiteX6" fmla="*/ 122175 w 7272808"/>
              <a:gd name="connsiteY6" fmla="*/ 1221745 h 1221745"/>
              <a:gd name="connsiteX7" fmla="*/ 0 w 7272808"/>
              <a:gd name="connsiteY7" fmla="*/ 1099570 h 1221745"/>
              <a:gd name="connsiteX8" fmla="*/ 0 w 7272808"/>
              <a:gd name="connsiteY8" fmla="*/ 122175 h 122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1221745">
                <a:moveTo>
                  <a:pt x="0" y="122175"/>
                </a:moveTo>
                <a:cubicBezTo>
                  <a:pt x="0" y="54700"/>
                  <a:pt x="54700" y="0"/>
                  <a:pt x="122175" y="0"/>
                </a:cubicBezTo>
                <a:lnTo>
                  <a:pt x="7150634" y="0"/>
                </a:lnTo>
                <a:cubicBezTo>
                  <a:pt x="7218109" y="0"/>
                  <a:pt x="7272809" y="54700"/>
                  <a:pt x="7272809" y="122175"/>
                </a:cubicBezTo>
                <a:cubicBezTo>
                  <a:pt x="7272809" y="447974"/>
                  <a:pt x="7272808" y="773772"/>
                  <a:pt x="7272808" y="1099571"/>
                </a:cubicBezTo>
                <a:cubicBezTo>
                  <a:pt x="7272808" y="1167046"/>
                  <a:pt x="7218108" y="1221746"/>
                  <a:pt x="7150633" y="1221746"/>
                </a:cubicBezTo>
                <a:lnTo>
                  <a:pt x="122175" y="1221745"/>
                </a:lnTo>
                <a:cubicBezTo>
                  <a:pt x="54700" y="1221745"/>
                  <a:pt x="0" y="1167045"/>
                  <a:pt x="0" y="1099570"/>
                </a:cubicBezTo>
                <a:lnTo>
                  <a:pt x="0" y="122175"/>
                </a:lnTo>
                <a:close/>
              </a:path>
            </a:pathLst>
          </a:custGeom>
          <a:solidFill>
            <a:schemeClr val="accent1">
              <a:lumMod val="7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68176"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يتمتع زبائن موسسة الإقراض الحاليون بموقع أقوى : لدى تقدمهم بطلب قرض للمؤسسة إذا كان القرض سيستعمل كرأسمال عامل. </a:t>
            </a:r>
            <a:endParaRPr lang="ar-EG" sz="2400" dirty="0">
              <a:solidFill>
                <a:srgbClr val="FFFFFF"/>
              </a:solidFill>
            </a:endParaRPr>
          </a:p>
        </p:txBody>
      </p:sp>
      <p:sp>
        <p:nvSpPr>
          <p:cNvPr id="11" name="Rounded Rectangle 10"/>
          <p:cNvSpPr/>
          <p:nvPr/>
        </p:nvSpPr>
        <p:spPr>
          <a:xfrm>
            <a:off x="1021766" y="4846629"/>
            <a:ext cx="1454561" cy="977396"/>
          </a:xfrm>
          <a:prstGeom prst="roundRect">
            <a:avLst>
              <a:gd name="adj" fmla="val 10000"/>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49096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barn(inVertical)">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down)">
                                      <p:cBhvr>
                                        <p:cTn id="31" dur="500"/>
                                        <p:tgtEl>
                                          <p:spTgt spid="1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معايير تقييم مصادر القروض</a:t>
            </a:r>
          </a:p>
        </p:txBody>
      </p:sp>
      <p:sp>
        <p:nvSpPr>
          <p:cNvPr id="2" name="Round Same Side Corner Rectangle 1"/>
          <p:cNvSpPr/>
          <p:nvPr/>
        </p:nvSpPr>
        <p:spPr bwMode="auto">
          <a:xfrm>
            <a:off x="7164288" y="2204864"/>
            <a:ext cx="1800200" cy="2808312"/>
          </a:xfrm>
          <a:prstGeom prst="round2SameRect">
            <a:avLst/>
          </a:prstGeom>
          <a:solidFill>
            <a:schemeClr val="accent2">
              <a:lumMod val="40000"/>
              <a:lumOff val="60000"/>
            </a:schemeClr>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rtl="1"/>
            <a:r>
              <a:rPr lang="ar-SA" sz="2400" b="1" dirty="0">
                <a:solidFill>
                  <a:srgbClr val="FFFFFF"/>
                </a:solidFill>
              </a:rPr>
              <a:t>ينبغى استخدام المعايير الأتية لتحديد أفضل مصدر لزيادة رأس المال فى وضع محدد</a:t>
            </a:r>
            <a:endParaRPr lang="en-US" sz="2400" b="1" dirty="0">
              <a:solidFill>
                <a:srgbClr val="FFFFFF"/>
              </a:solidFill>
            </a:endParaRPr>
          </a:p>
        </p:txBody>
      </p:sp>
      <p:sp>
        <p:nvSpPr>
          <p:cNvPr id="6" name="Freeform 5"/>
          <p:cNvSpPr/>
          <p:nvPr/>
        </p:nvSpPr>
        <p:spPr>
          <a:xfrm>
            <a:off x="535835" y="1553191"/>
            <a:ext cx="6600055" cy="1224136"/>
          </a:xfrm>
          <a:custGeom>
            <a:avLst/>
            <a:gdLst>
              <a:gd name="connsiteX0" fmla="*/ 0 w 6600055"/>
              <a:gd name="connsiteY0" fmla="*/ 122414 h 1224136"/>
              <a:gd name="connsiteX1" fmla="*/ 122414 w 6600055"/>
              <a:gd name="connsiteY1" fmla="*/ 0 h 1224136"/>
              <a:gd name="connsiteX2" fmla="*/ 6477641 w 6600055"/>
              <a:gd name="connsiteY2" fmla="*/ 0 h 1224136"/>
              <a:gd name="connsiteX3" fmla="*/ 6600055 w 6600055"/>
              <a:gd name="connsiteY3" fmla="*/ 122414 h 1224136"/>
              <a:gd name="connsiteX4" fmla="*/ 6600055 w 6600055"/>
              <a:gd name="connsiteY4" fmla="*/ 1101722 h 1224136"/>
              <a:gd name="connsiteX5" fmla="*/ 6477641 w 6600055"/>
              <a:gd name="connsiteY5" fmla="*/ 1224136 h 1224136"/>
              <a:gd name="connsiteX6" fmla="*/ 122414 w 6600055"/>
              <a:gd name="connsiteY6" fmla="*/ 1224136 h 1224136"/>
              <a:gd name="connsiteX7" fmla="*/ 0 w 6600055"/>
              <a:gd name="connsiteY7" fmla="*/ 1101722 h 1224136"/>
              <a:gd name="connsiteX8" fmla="*/ 0 w 6600055"/>
              <a:gd name="connsiteY8" fmla="*/ 122414 h 1224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0055" h="1224136">
                <a:moveTo>
                  <a:pt x="0" y="122414"/>
                </a:moveTo>
                <a:cubicBezTo>
                  <a:pt x="0" y="54807"/>
                  <a:pt x="54807" y="0"/>
                  <a:pt x="122414" y="0"/>
                </a:cubicBezTo>
                <a:lnTo>
                  <a:pt x="6477641" y="0"/>
                </a:lnTo>
                <a:cubicBezTo>
                  <a:pt x="6545248" y="0"/>
                  <a:pt x="6600055" y="54807"/>
                  <a:pt x="6600055" y="122414"/>
                </a:cubicBezTo>
                <a:lnTo>
                  <a:pt x="6600055" y="1101722"/>
                </a:lnTo>
                <a:cubicBezTo>
                  <a:pt x="6600055" y="1169329"/>
                  <a:pt x="6545248" y="1224136"/>
                  <a:pt x="6477641" y="1224136"/>
                </a:cubicBezTo>
                <a:lnTo>
                  <a:pt x="122414" y="1224136"/>
                </a:lnTo>
                <a:cubicBezTo>
                  <a:pt x="54807" y="1224136"/>
                  <a:pt x="0" y="1169329"/>
                  <a:pt x="0" y="1101722"/>
                </a:cubicBezTo>
                <a:lnTo>
                  <a:pt x="0" y="122414"/>
                </a:lnTo>
                <a:close/>
              </a:path>
            </a:pathLst>
          </a:custGeom>
          <a:solidFill>
            <a:schemeClr val="accent2">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9194" tIns="71414" rIns="89194" bIns="71414" numCol="1" spcCol="1270" anchor="ctr" anchorCtr="0">
            <a:noAutofit/>
          </a:bodyPr>
          <a:lstStyle/>
          <a:p>
            <a:pPr algn="ctr" defTabSz="1244600" rtl="1">
              <a:lnSpc>
                <a:spcPct val="90000"/>
              </a:lnSpc>
              <a:spcAft>
                <a:spcPct val="35000"/>
              </a:spcAft>
            </a:pPr>
            <a:r>
              <a:rPr lang="ar-EG" sz="2800" b="1" dirty="0" smtClean="0">
                <a:solidFill>
                  <a:srgbClr val="FFFFFF"/>
                </a:solidFill>
              </a:rPr>
              <a:t>التكلفة</a:t>
            </a:r>
            <a:endParaRPr lang="ar-EG" sz="2800" b="1" dirty="0">
              <a:solidFill>
                <a:srgbClr val="FFFFFF"/>
              </a:solidFill>
            </a:endParaRPr>
          </a:p>
        </p:txBody>
      </p:sp>
      <p:sp>
        <p:nvSpPr>
          <p:cNvPr id="7" name="Rounded Rectangle 6"/>
          <p:cNvSpPr/>
          <p:nvPr/>
        </p:nvSpPr>
        <p:spPr>
          <a:xfrm>
            <a:off x="535835" y="2997672"/>
            <a:ext cx="1224136" cy="1224136"/>
          </a:xfrm>
          <a:prstGeom prst="roundRect">
            <a:avLst>
              <a:gd name="adj" fmla="val 1667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Freeform 7"/>
          <p:cNvSpPr/>
          <p:nvPr/>
        </p:nvSpPr>
        <p:spPr>
          <a:xfrm>
            <a:off x="1833419" y="2997672"/>
            <a:ext cx="5302471" cy="1224136"/>
          </a:xfrm>
          <a:custGeom>
            <a:avLst/>
            <a:gdLst>
              <a:gd name="connsiteX0" fmla="*/ 0 w 5302471"/>
              <a:gd name="connsiteY0" fmla="*/ 204063 h 1224136"/>
              <a:gd name="connsiteX1" fmla="*/ 204063 w 5302471"/>
              <a:gd name="connsiteY1" fmla="*/ 0 h 1224136"/>
              <a:gd name="connsiteX2" fmla="*/ 5098408 w 5302471"/>
              <a:gd name="connsiteY2" fmla="*/ 0 h 1224136"/>
              <a:gd name="connsiteX3" fmla="*/ 5302471 w 5302471"/>
              <a:gd name="connsiteY3" fmla="*/ 204063 h 1224136"/>
              <a:gd name="connsiteX4" fmla="*/ 5302471 w 5302471"/>
              <a:gd name="connsiteY4" fmla="*/ 1020073 h 1224136"/>
              <a:gd name="connsiteX5" fmla="*/ 5098408 w 5302471"/>
              <a:gd name="connsiteY5" fmla="*/ 1224136 h 1224136"/>
              <a:gd name="connsiteX6" fmla="*/ 204063 w 5302471"/>
              <a:gd name="connsiteY6" fmla="*/ 1224136 h 1224136"/>
              <a:gd name="connsiteX7" fmla="*/ 0 w 5302471"/>
              <a:gd name="connsiteY7" fmla="*/ 1020073 h 1224136"/>
              <a:gd name="connsiteX8" fmla="*/ 0 w 5302471"/>
              <a:gd name="connsiteY8" fmla="*/ 204063 h 1224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471" h="1224136">
                <a:moveTo>
                  <a:pt x="0" y="204063"/>
                </a:moveTo>
                <a:cubicBezTo>
                  <a:pt x="0" y="91362"/>
                  <a:pt x="91362" y="0"/>
                  <a:pt x="204063" y="0"/>
                </a:cubicBezTo>
                <a:lnTo>
                  <a:pt x="5098408" y="0"/>
                </a:lnTo>
                <a:cubicBezTo>
                  <a:pt x="5211109" y="0"/>
                  <a:pt x="5302471" y="91362"/>
                  <a:pt x="5302471" y="204063"/>
                </a:cubicBezTo>
                <a:lnTo>
                  <a:pt x="5302471" y="1020073"/>
                </a:lnTo>
                <a:cubicBezTo>
                  <a:pt x="5302471" y="1132774"/>
                  <a:pt x="5211109" y="1224136"/>
                  <a:pt x="5098408" y="1224136"/>
                </a:cubicBezTo>
                <a:lnTo>
                  <a:pt x="204063" y="1224136"/>
                </a:lnTo>
                <a:cubicBezTo>
                  <a:pt x="91362" y="1224136"/>
                  <a:pt x="0" y="1132774"/>
                  <a:pt x="0" y="1020073"/>
                </a:cubicBezTo>
                <a:lnTo>
                  <a:pt x="0" y="204063"/>
                </a:lnTo>
                <a:close/>
              </a:path>
            </a:pathLst>
          </a:custGeom>
          <a:solidFill>
            <a:srgbClr val="FFCCF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0456" tIns="230456" rIns="230456" bIns="230456" numCol="1" spcCol="1270" anchor="ctr" anchorCtr="0">
            <a:noAutofit/>
          </a:bodyPr>
          <a:lstStyle/>
          <a:p>
            <a:pPr algn="justLow" defTabSz="1066800" rtl="1">
              <a:lnSpc>
                <a:spcPct val="90000"/>
              </a:lnSpc>
              <a:spcAft>
                <a:spcPct val="35000"/>
              </a:spcAft>
            </a:pPr>
            <a:r>
              <a:rPr lang="ar-EG" sz="2400" dirty="0" smtClean="0">
                <a:solidFill>
                  <a:srgbClr val="002060"/>
                </a:solidFill>
              </a:rPr>
              <a:t>مل منافع القرض بالمقارنة مع كلفتة ؟ تقاس كلفة القرض عادة بتأثيرها على مايكسبه مالكو المؤسسة الحاليون.</a:t>
            </a:r>
            <a:endParaRPr lang="ar-EG" sz="2400" dirty="0">
              <a:solidFill>
                <a:srgbClr val="002060"/>
              </a:solidFill>
            </a:endParaRPr>
          </a:p>
        </p:txBody>
      </p:sp>
      <p:sp>
        <p:nvSpPr>
          <p:cNvPr id="9" name="Rounded Rectangle 8"/>
          <p:cNvSpPr/>
          <p:nvPr/>
        </p:nvSpPr>
        <p:spPr>
          <a:xfrm>
            <a:off x="535835" y="4368704"/>
            <a:ext cx="1224136" cy="1224136"/>
          </a:xfrm>
          <a:prstGeom prst="roundRect">
            <a:avLst>
              <a:gd name="adj" fmla="val 1667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1833419" y="4368704"/>
            <a:ext cx="5302471" cy="1224136"/>
          </a:xfrm>
          <a:custGeom>
            <a:avLst/>
            <a:gdLst>
              <a:gd name="connsiteX0" fmla="*/ 0 w 5302471"/>
              <a:gd name="connsiteY0" fmla="*/ 204063 h 1224136"/>
              <a:gd name="connsiteX1" fmla="*/ 204063 w 5302471"/>
              <a:gd name="connsiteY1" fmla="*/ 0 h 1224136"/>
              <a:gd name="connsiteX2" fmla="*/ 5098408 w 5302471"/>
              <a:gd name="connsiteY2" fmla="*/ 0 h 1224136"/>
              <a:gd name="connsiteX3" fmla="*/ 5302471 w 5302471"/>
              <a:gd name="connsiteY3" fmla="*/ 204063 h 1224136"/>
              <a:gd name="connsiteX4" fmla="*/ 5302471 w 5302471"/>
              <a:gd name="connsiteY4" fmla="*/ 1020073 h 1224136"/>
              <a:gd name="connsiteX5" fmla="*/ 5098408 w 5302471"/>
              <a:gd name="connsiteY5" fmla="*/ 1224136 h 1224136"/>
              <a:gd name="connsiteX6" fmla="*/ 204063 w 5302471"/>
              <a:gd name="connsiteY6" fmla="*/ 1224136 h 1224136"/>
              <a:gd name="connsiteX7" fmla="*/ 0 w 5302471"/>
              <a:gd name="connsiteY7" fmla="*/ 1020073 h 1224136"/>
              <a:gd name="connsiteX8" fmla="*/ 0 w 5302471"/>
              <a:gd name="connsiteY8" fmla="*/ 204063 h 1224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471" h="1224136">
                <a:moveTo>
                  <a:pt x="0" y="204063"/>
                </a:moveTo>
                <a:cubicBezTo>
                  <a:pt x="0" y="91362"/>
                  <a:pt x="91362" y="0"/>
                  <a:pt x="204063" y="0"/>
                </a:cubicBezTo>
                <a:lnTo>
                  <a:pt x="5098408" y="0"/>
                </a:lnTo>
                <a:cubicBezTo>
                  <a:pt x="5211109" y="0"/>
                  <a:pt x="5302471" y="91362"/>
                  <a:pt x="5302471" y="204063"/>
                </a:cubicBezTo>
                <a:lnTo>
                  <a:pt x="5302471" y="1020073"/>
                </a:lnTo>
                <a:cubicBezTo>
                  <a:pt x="5302471" y="1132774"/>
                  <a:pt x="5211109" y="1224136"/>
                  <a:pt x="5098408" y="1224136"/>
                </a:cubicBezTo>
                <a:lnTo>
                  <a:pt x="204063" y="1224136"/>
                </a:lnTo>
                <a:cubicBezTo>
                  <a:pt x="91362" y="1224136"/>
                  <a:pt x="0" y="1132774"/>
                  <a:pt x="0" y="1020073"/>
                </a:cubicBezTo>
                <a:lnTo>
                  <a:pt x="0" y="204063"/>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0456" tIns="230456" rIns="230456" bIns="230456" numCol="1" spcCol="1270" anchor="ctr" anchorCtr="0">
            <a:noAutofit/>
          </a:bodyPr>
          <a:lstStyle/>
          <a:p>
            <a:pPr algn="justLow" defTabSz="1066800" rtl="1">
              <a:lnSpc>
                <a:spcPct val="90000"/>
              </a:lnSpc>
              <a:spcAft>
                <a:spcPct val="35000"/>
              </a:spcAft>
            </a:pPr>
            <a:r>
              <a:rPr lang="ar-EG" sz="2400" dirty="0" smtClean="0">
                <a:solidFill>
                  <a:srgbClr val="002060"/>
                </a:solidFill>
              </a:rPr>
              <a:t>لكل مصدر من مصادر رأس المال كلفته الخاصة فقد تؤدى المصادر الداخلية مثل بيع الأصول أو تصفيتها إلى خسارة الدخل بعد تصريف المخزون.</a:t>
            </a:r>
            <a:endParaRPr lang="ar-EG" sz="2400" dirty="0">
              <a:solidFill>
                <a:srgbClr val="002060"/>
              </a:solidFill>
            </a:endParaRPr>
          </a:p>
        </p:txBody>
      </p:sp>
      <p:sp>
        <p:nvSpPr>
          <p:cNvPr id="5" name="Oval 4"/>
          <p:cNvSpPr/>
          <p:nvPr/>
        </p:nvSpPr>
        <p:spPr bwMode="auto">
          <a:xfrm>
            <a:off x="5652120" y="1700808"/>
            <a:ext cx="648072" cy="792088"/>
          </a:xfrm>
          <a:prstGeom prst="ellipse">
            <a:avLst/>
          </a:prstGeom>
          <a:solidFill>
            <a:schemeClr val="bg1"/>
          </a:solidFill>
          <a:ln w="9525" cap="flat" cmpd="sng" algn="ctr">
            <a:solidFill>
              <a:srgbClr val="FF000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a:r>
              <a:rPr lang="ar-EG" sz="3200" dirty="0" smtClean="0">
                <a:solidFill>
                  <a:srgbClr val="FF0000"/>
                </a:solidFill>
              </a:rPr>
              <a:t>1</a:t>
            </a:r>
            <a:endParaRPr lang="ar-EG" dirty="0" smtClean="0">
              <a:solidFill>
                <a:srgbClr val="FF0000"/>
              </a:solidFill>
            </a:endParaRPr>
          </a:p>
        </p:txBody>
      </p:sp>
    </p:spTree>
    <p:extLst>
      <p:ext uri="{BB962C8B-B14F-4D97-AF65-F5344CB8AC3E}">
        <p14:creationId xmlns:p14="http://schemas.microsoft.com/office/powerpoint/2010/main" val="1524384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500" fill="hold"/>
                                        <p:tgtEl>
                                          <p:spTgt spid="8"/>
                                        </p:tgtEl>
                                        <p:attrNameLst>
                                          <p:attrName>ppt_w</p:attrName>
                                        </p:attrNameLst>
                                      </p:cBhvr>
                                      <p:tavLst>
                                        <p:tav tm="0">
                                          <p:val>
                                            <p:fltVal val="0"/>
                                          </p:val>
                                        </p:tav>
                                        <p:tav tm="100000">
                                          <p:val>
                                            <p:strVal val="#ppt_w"/>
                                          </p:val>
                                        </p:tav>
                                      </p:tavLst>
                                    </p:anim>
                                    <p:anim calcmode="lin" valueType="num">
                                      <p:cBhvr>
                                        <p:cTn id="31" dur="500" fill="hold"/>
                                        <p:tgtEl>
                                          <p:spTgt spid="8"/>
                                        </p:tgtEl>
                                        <p:attrNameLst>
                                          <p:attrName>ppt_h</p:attrName>
                                        </p:attrNameLst>
                                      </p:cBhvr>
                                      <p:tavLst>
                                        <p:tav tm="0">
                                          <p:val>
                                            <p:fltVal val="0"/>
                                          </p:val>
                                        </p:tav>
                                        <p:tav tm="100000">
                                          <p:val>
                                            <p:strVal val="#ppt_h"/>
                                          </p:val>
                                        </p:tav>
                                      </p:tavLst>
                                    </p:anim>
                                    <p:animEffect transition="in" filter="fade">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8" grpId="0" animBg="1"/>
      <p:bldP spid="10" grpId="0" animBg="1"/>
      <p:bldP spid="5"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3446444" y="251521"/>
            <a:ext cx="2592288" cy="1249100"/>
            <a:chOff x="0" y="0"/>
            <a:chExt cx="1582843" cy="1202266"/>
          </a:xfrm>
        </p:grpSpPr>
        <p:sp>
          <p:nvSpPr>
            <p:cNvPr id="6" name="Cloud 5"/>
            <p:cNvSpPr/>
            <p:nvPr/>
          </p:nvSpPr>
          <p:spPr>
            <a:xfrm>
              <a:off x="406400" y="93133"/>
              <a:ext cx="1176443" cy="1109133"/>
            </a:xfrm>
            <a:prstGeom prst="cloud">
              <a:avLst/>
            </a:prstGeom>
            <a:solidFill>
              <a:srgbClr val="FAF6A4"/>
            </a:solidFill>
            <a:ln w="12700" cap="flat" cmpd="sng" algn="ctr">
              <a:solidFill>
                <a:srgbClr val="70AD47"/>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SA" sz="2400" b="1" dirty="0">
                  <a:solidFill>
                    <a:srgbClr val="FF0000"/>
                  </a:solidFill>
                  <a:latin typeface="Calibri" panose="020F0502020204030204" pitchFamily="34" charset="0"/>
                  <a:ea typeface="Calibri" panose="020F0502020204030204" pitchFamily="34" charset="0"/>
                  <a:cs typeface="Arial" panose="020B0604020202020204" pitchFamily="34" charset="0"/>
                </a:rPr>
                <a:t>المخاطرة</a:t>
              </a:r>
              <a:endParaRPr lang="en-US" sz="2400" dirty="0">
                <a:solidFill>
                  <a:srgbClr val="000000"/>
                </a:solidFill>
                <a:latin typeface="Calibri" panose="020F0502020204030204" pitchFamily="34" charset="0"/>
                <a:ea typeface="Calibri" panose="020F0502020204030204" pitchFamily="34" charset="0"/>
                <a:cs typeface="Arial" panose="020B0604020202020204" pitchFamily="34" charset="0"/>
              </a:endParaRPr>
            </a:p>
          </p:txBody>
        </p:sp>
        <p:pic>
          <p:nvPicPr>
            <p:cNvPr id="7" name="irc_mi" descr="http://www.skepticalob.com/wp-content/uploads/2012/11/iStock_000019747710XSmall.jp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592455" cy="10160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grpSp>
      <p:sp>
        <p:nvSpPr>
          <p:cNvPr id="4" name="Oval 3"/>
          <p:cNvSpPr/>
          <p:nvPr/>
        </p:nvSpPr>
        <p:spPr bwMode="auto">
          <a:xfrm>
            <a:off x="5508104" y="260648"/>
            <a:ext cx="648072" cy="792088"/>
          </a:xfrm>
          <a:prstGeom prst="ellipse">
            <a:avLst/>
          </a:prstGeom>
          <a:solidFill>
            <a:schemeClr val="bg1"/>
          </a:solidFill>
          <a:ln w="9525" cap="flat" cmpd="sng" algn="ctr">
            <a:solidFill>
              <a:srgbClr val="FF000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a:r>
              <a:rPr lang="ar-EG" sz="3200" dirty="0" smtClean="0">
                <a:solidFill>
                  <a:srgbClr val="FF0000"/>
                </a:solidFill>
              </a:rPr>
              <a:t>2</a:t>
            </a:r>
            <a:endParaRPr lang="ar-EG" dirty="0" smtClean="0">
              <a:solidFill>
                <a:srgbClr val="FF0000"/>
              </a:solidFill>
            </a:endParaRPr>
          </a:p>
        </p:txBody>
      </p:sp>
      <p:sp>
        <p:nvSpPr>
          <p:cNvPr id="3" name="Snip Diagonal Corner Rectangle 2"/>
          <p:cNvSpPr/>
          <p:nvPr/>
        </p:nvSpPr>
        <p:spPr bwMode="auto">
          <a:xfrm>
            <a:off x="2771800" y="1564925"/>
            <a:ext cx="6264696" cy="753749"/>
          </a:xfrm>
          <a:prstGeom prst="snip2DiagRect">
            <a:avLst/>
          </a:prstGeom>
          <a:noFill/>
          <a:ln w="19050" cap="flat" cmpd="sng" algn="ctr">
            <a:solidFill>
              <a:srgbClr val="00B05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justLow" rtl="1"/>
            <a:r>
              <a:rPr lang="ar-SA" sz="2400" b="1" dirty="0">
                <a:solidFill>
                  <a:srgbClr val="FF0000"/>
                </a:solidFill>
              </a:rPr>
              <a:t>أى المصادر تعرض المؤسسة إلى أدنى درجة من المخاطر؟ </a:t>
            </a:r>
            <a:endParaRPr lang="ar-EG" sz="2400" b="1" dirty="0" smtClean="0">
              <a:solidFill>
                <a:srgbClr val="FF0000"/>
              </a:solidFill>
            </a:endParaRPr>
          </a:p>
        </p:txBody>
      </p:sp>
      <p:sp>
        <p:nvSpPr>
          <p:cNvPr id="11" name="Freeform 10"/>
          <p:cNvSpPr/>
          <p:nvPr/>
        </p:nvSpPr>
        <p:spPr>
          <a:xfrm>
            <a:off x="889260" y="2742710"/>
            <a:ext cx="7012585" cy="907300"/>
          </a:xfrm>
          <a:custGeom>
            <a:avLst/>
            <a:gdLst>
              <a:gd name="connsiteX0" fmla="*/ 0 w 7012585"/>
              <a:gd name="connsiteY0" fmla="*/ 0 h 907300"/>
              <a:gd name="connsiteX1" fmla="*/ 7012585 w 7012585"/>
              <a:gd name="connsiteY1" fmla="*/ 0 h 907300"/>
              <a:gd name="connsiteX2" fmla="*/ 7012585 w 7012585"/>
              <a:gd name="connsiteY2" fmla="*/ 907300 h 907300"/>
              <a:gd name="connsiteX3" fmla="*/ 0 w 7012585"/>
              <a:gd name="connsiteY3" fmla="*/ 907300 h 907300"/>
              <a:gd name="connsiteX4" fmla="*/ 0 w 7012585"/>
              <a:gd name="connsiteY4" fmla="*/ 0 h 907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585" h="907300">
                <a:moveTo>
                  <a:pt x="0" y="0"/>
                </a:moveTo>
                <a:lnTo>
                  <a:pt x="7012585" y="0"/>
                </a:lnTo>
                <a:lnTo>
                  <a:pt x="7012585" y="907300"/>
                </a:lnTo>
                <a:lnTo>
                  <a:pt x="0" y="907300"/>
                </a:lnTo>
                <a:lnTo>
                  <a:pt x="0" y="0"/>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20170" tIns="2540" rIns="2540" bIns="2540" numCol="1" spcCol="1270" anchor="ctr" anchorCtr="0">
            <a:noAutofit/>
          </a:bodyPr>
          <a:lstStyle/>
          <a:p>
            <a:pPr algn="ctr" defTabSz="44450" rtl="1">
              <a:lnSpc>
                <a:spcPct val="90000"/>
              </a:lnSpc>
              <a:spcAft>
                <a:spcPct val="35000"/>
              </a:spcAft>
            </a:pPr>
            <a:endParaRPr lang="ar-EG" sz="100" dirty="0" smtClean="0">
              <a:solidFill>
                <a:srgbClr val="FFFFFF"/>
              </a:solidFill>
            </a:endParaRPr>
          </a:p>
          <a:p>
            <a:pPr algn="ctr" defTabSz="44450" rtl="1">
              <a:lnSpc>
                <a:spcPct val="90000"/>
              </a:lnSpc>
              <a:spcAft>
                <a:spcPct val="35000"/>
              </a:spcAft>
            </a:pPr>
            <a:r>
              <a:rPr lang="ar-EG" sz="2400" dirty="0" smtClean="0">
                <a:solidFill>
                  <a:srgbClr val="FFFFFF"/>
                </a:solidFill>
              </a:rPr>
              <a:t>تنطوى زيادة رأس المال على أنواع عدة من المخاطرة فقد يسبب استعمال سلفة تجارية استياء الممون أو تضرر وضع الشخص التسليفى. </a:t>
            </a:r>
            <a:endParaRPr lang="ar-EG" sz="2400" dirty="0">
              <a:solidFill>
                <a:srgbClr val="FFFFFF"/>
              </a:solidFill>
            </a:endParaRPr>
          </a:p>
        </p:txBody>
      </p:sp>
      <p:sp>
        <p:nvSpPr>
          <p:cNvPr id="12" name="Oval 11"/>
          <p:cNvSpPr/>
          <p:nvPr/>
        </p:nvSpPr>
        <p:spPr>
          <a:xfrm>
            <a:off x="322197" y="2629297"/>
            <a:ext cx="1134126" cy="1134126"/>
          </a:xfrm>
          <a:prstGeom prst="ellipse">
            <a:avLst/>
          </a:prstGeom>
          <a:blipFill rotWithShape="0">
            <a:blip r:embed="rId3"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13" name="Freeform 12"/>
          <p:cNvSpPr/>
          <p:nvPr/>
        </p:nvSpPr>
        <p:spPr>
          <a:xfrm>
            <a:off x="1219064" y="4103661"/>
            <a:ext cx="6682781" cy="907300"/>
          </a:xfrm>
          <a:custGeom>
            <a:avLst/>
            <a:gdLst>
              <a:gd name="connsiteX0" fmla="*/ 0 w 6682781"/>
              <a:gd name="connsiteY0" fmla="*/ 0 h 907300"/>
              <a:gd name="connsiteX1" fmla="*/ 6682781 w 6682781"/>
              <a:gd name="connsiteY1" fmla="*/ 0 h 907300"/>
              <a:gd name="connsiteX2" fmla="*/ 6682781 w 6682781"/>
              <a:gd name="connsiteY2" fmla="*/ 907300 h 907300"/>
              <a:gd name="connsiteX3" fmla="*/ 0 w 6682781"/>
              <a:gd name="connsiteY3" fmla="*/ 907300 h 907300"/>
              <a:gd name="connsiteX4" fmla="*/ 0 w 6682781"/>
              <a:gd name="connsiteY4" fmla="*/ 0 h 907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2781" h="907300">
                <a:moveTo>
                  <a:pt x="0" y="0"/>
                </a:moveTo>
                <a:lnTo>
                  <a:pt x="6682781" y="0"/>
                </a:lnTo>
                <a:lnTo>
                  <a:pt x="6682781" y="907300"/>
                </a:lnTo>
                <a:lnTo>
                  <a:pt x="0" y="907300"/>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20170"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فإن رأس المال المدين يفرض واجبات على التدفق النقدى ينبغى تلبيتها من أجل تفادى تقصير المؤسسة. </a:t>
            </a:r>
            <a:endParaRPr lang="ar-EG" sz="2400" dirty="0">
              <a:solidFill>
                <a:srgbClr val="FFFFFF"/>
              </a:solidFill>
            </a:endParaRPr>
          </a:p>
        </p:txBody>
      </p:sp>
      <p:sp>
        <p:nvSpPr>
          <p:cNvPr id="14" name="Oval 13"/>
          <p:cNvSpPr/>
          <p:nvPr/>
        </p:nvSpPr>
        <p:spPr>
          <a:xfrm>
            <a:off x="652001" y="3990249"/>
            <a:ext cx="1134126" cy="1134126"/>
          </a:xfrm>
          <a:prstGeom prst="ellipse">
            <a:avLst/>
          </a:prstGeom>
          <a:blipFill rotWithShape="0">
            <a:blip r:embed="rId4"/>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15" name="Freeform 14"/>
          <p:cNvSpPr/>
          <p:nvPr/>
        </p:nvSpPr>
        <p:spPr>
          <a:xfrm>
            <a:off x="889260" y="5464612"/>
            <a:ext cx="7012585" cy="907300"/>
          </a:xfrm>
          <a:custGeom>
            <a:avLst/>
            <a:gdLst>
              <a:gd name="connsiteX0" fmla="*/ 0 w 7012585"/>
              <a:gd name="connsiteY0" fmla="*/ 0 h 907300"/>
              <a:gd name="connsiteX1" fmla="*/ 7012585 w 7012585"/>
              <a:gd name="connsiteY1" fmla="*/ 0 h 907300"/>
              <a:gd name="connsiteX2" fmla="*/ 7012585 w 7012585"/>
              <a:gd name="connsiteY2" fmla="*/ 907300 h 907300"/>
              <a:gd name="connsiteX3" fmla="*/ 0 w 7012585"/>
              <a:gd name="connsiteY3" fmla="*/ 907300 h 907300"/>
              <a:gd name="connsiteX4" fmla="*/ 0 w 7012585"/>
              <a:gd name="connsiteY4" fmla="*/ 0 h 907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585" h="907300">
                <a:moveTo>
                  <a:pt x="0" y="0"/>
                </a:moveTo>
                <a:lnTo>
                  <a:pt x="7012585" y="0"/>
                </a:lnTo>
                <a:lnTo>
                  <a:pt x="7012585" y="907300"/>
                </a:lnTo>
                <a:lnTo>
                  <a:pt x="0" y="907300"/>
                </a:lnTo>
                <a:lnTo>
                  <a:pt x="0" y="0"/>
                </a:lnTo>
                <a:close/>
              </a:path>
            </a:pathLst>
          </a:custGeom>
          <a:solidFill>
            <a:schemeClr val="accent2">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20170"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وقد يؤدى التقصير إلى تدابير عدة مثل مصادرة الضمانات أو الإفلاس القصرى. </a:t>
            </a:r>
            <a:endParaRPr lang="ar-EG" sz="2400" dirty="0">
              <a:solidFill>
                <a:srgbClr val="FFFFFF"/>
              </a:solidFill>
            </a:endParaRPr>
          </a:p>
        </p:txBody>
      </p:sp>
      <p:sp>
        <p:nvSpPr>
          <p:cNvPr id="16" name="Oval 15"/>
          <p:cNvSpPr/>
          <p:nvPr/>
        </p:nvSpPr>
        <p:spPr>
          <a:xfrm>
            <a:off x="322197" y="5351200"/>
            <a:ext cx="1134126" cy="1134126"/>
          </a:xfrm>
          <a:prstGeom prst="ellipse">
            <a:avLst/>
          </a:prstGeom>
          <a:blipFill rotWithShape="0">
            <a:blip r:embed="rId5"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57837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ppt_x"/>
                                          </p:val>
                                        </p:tav>
                                        <p:tav tm="100000">
                                          <p:val>
                                            <p:strVal val="#ppt_x"/>
                                          </p:val>
                                        </p:tav>
                                      </p:tavLst>
                                    </p:anim>
                                    <p:anim calcmode="lin" valueType="num">
                                      <p:cBhvr additive="base">
                                        <p:cTn id="18" dur="500" fill="hold"/>
                                        <p:tgtEl>
                                          <p:spTgt spid="1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500" fill="hold"/>
                                        <p:tgtEl>
                                          <p:spTgt spid="16"/>
                                        </p:tgtEl>
                                        <p:attrNameLst>
                                          <p:attrName>ppt_x</p:attrName>
                                        </p:attrNameLst>
                                      </p:cBhvr>
                                      <p:tavLst>
                                        <p:tav tm="0">
                                          <p:val>
                                            <p:strVal val="#ppt_x"/>
                                          </p:val>
                                        </p:tav>
                                        <p:tav tm="100000">
                                          <p:val>
                                            <p:strVal val="#ppt_x"/>
                                          </p:val>
                                        </p:tav>
                                      </p:tavLst>
                                    </p:anim>
                                    <p:anim calcmode="lin" valueType="num">
                                      <p:cBhvr additive="base">
                                        <p:cTn id="28" dur="5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ppt_x"/>
                                          </p:val>
                                        </p:tav>
                                        <p:tav tm="100000">
                                          <p:val>
                                            <p:strVal val="#ppt_x"/>
                                          </p:val>
                                        </p:tav>
                                      </p:tavLst>
                                    </p:anim>
                                    <p:anim calcmode="lin" valueType="num">
                                      <p:cBhvr additive="base">
                                        <p:cTn id="3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702135" y="1854911"/>
            <a:ext cx="205547" cy="3804254"/>
          </a:xfrm>
          <a:prstGeom prst="rect">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5" name="Frame 4"/>
          <p:cNvSpPr/>
          <p:nvPr/>
        </p:nvSpPr>
        <p:spPr>
          <a:xfrm>
            <a:off x="476764" y="1854911"/>
            <a:ext cx="5345973" cy="3804254"/>
          </a:xfrm>
          <a:prstGeom prst="frame">
            <a:avLst>
              <a:gd name="adj1" fmla="val 5450"/>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6" name="Rectangle 5"/>
          <p:cNvSpPr/>
          <p:nvPr/>
        </p:nvSpPr>
        <p:spPr>
          <a:xfrm>
            <a:off x="271216" y="1399082"/>
            <a:ext cx="5140425" cy="359849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480348" y="4874764"/>
            <a:ext cx="5342259" cy="699746"/>
          </a:xfrm>
          <a:custGeom>
            <a:avLst/>
            <a:gdLst>
              <a:gd name="connsiteX0" fmla="*/ 0 w 5342259"/>
              <a:gd name="connsiteY0" fmla="*/ 0 h 699746"/>
              <a:gd name="connsiteX1" fmla="*/ 5342259 w 5342259"/>
              <a:gd name="connsiteY1" fmla="*/ 0 h 699746"/>
              <a:gd name="connsiteX2" fmla="*/ 5342259 w 5342259"/>
              <a:gd name="connsiteY2" fmla="*/ 699746 h 699746"/>
              <a:gd name="connsiteX3" fmla="*/ 0 w 5342259"/>
              <a:gd name="connsiteY3" fmla="*/ 699746 h 699746"/>
              <a:gd name="connsiteX4" fmla="*/ 0 w 5342259"/>
              <a:gd name="connsiteY4" fmla="*/ 0 h 69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2259" h="699746">
                <a:moveTo>
                  <a:pt x="0" y="0"/>
                </a:moveTo>
                <a:lnTo>
                  <a:pt x="5342259" y="0"/>
                </a:lnTo>
                <a:lnTo>
                  <a:pt x="5342259" y="699746"/>
                </a:lnTo>
                <a:lnTo>
                  <a:pt x="0" y="699746"/>
                </a:lnTo>
                <a:lnTo>
                  <a:pt x="0" y="0"/>
                </a:lnTo>
                <a:close/>
              </a:path>
            </a:pathLst>
          </a:custGeom>
          <a:solidFill>
            <a:srgbClr val="FFC00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r>
              <a:rPr lang="ar-EG" sz="2400" b="1" kern="1200" dirty="0" smtClean="0"/>
              <a:t>التأكد من أن فكرة المشروع واعدة بالنجاح</a:t>
            </a:r>
          </a:p>
          <a:p>
            <a:pPr lvl="0" algn="ctr" defTabSz="1066800" rtl="1">
              <a:lnSpc>
                <a:spcPct val="90000"/>
              </a:lnSpc>
              <a:spcBef>
                <a:spcPct val="0"/>
              </a:spcBef>
              <a:spcAft>
                <a:spcPct val="35000"/>
              </a:spcAft>
            </a:pPr>
            <a:endParaRPr lang="ar-EG" sz="2400" kern="1200" dirty="0"/>
          </a:p>
        </p:txBody>
      </p:sp>
      <p:sp>
        <p:nvSpPr>
          <p:cNvPr id="8" name="Freeform 7"/>
          <p:cNvSpPr/>
          <p:nvPr/>
        </p:nvSpPr>
        <p:spPr>
          <a:xfrm>
            <a:off x="6040376" y="1854911"/>
            <a:ext cx="2444120" cy="3804254"/>
          </a:xfrm>
          <a:custGeom>
            <a:avLst/>
            <a:gdLst>
              <a:gd name="connsiteX0" fmla="*/ 0 w 2444120"/>
              <a:gd name="connsiteY0" fmla="*/ 0 h 3804254"/>
              <a:gd name="connsiteX1" fmla="*/ 2444120 w 2444120"/>
              <a:gd name="connsiteY1" fmla="*/ 0 h 3804254"/>
              <a:gd name="connsiteX2" fmla="*/ 2444120 w 2444120"/>
              <a:gd name="connsiteY2" fmla="*/ 3804254 h 3804254"/>
              <a:gd name="connsiteX3" fmla="*/ 0 w 2444120"/>
              <a:gd name="connsiteY3" fmla="*/ 3804254 h 3804254"/>
              <a:gd name="connsiteX4" fmla="*/ 0 w 2444120"/>
              <a:gd name="connsiteY4" fmla="*/ 0 h 380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120" h="3804254">
                <a:moveTo>
                  <a:pt x="0" y="0"/>
                </a:moveTo>
                <a:lnTo>
                  <a:pt x="2444120" y="0"/>
                </a:lnTo>
                <a:lnTo>
                  <a:pt x="2444120" y="3804254"/>
                </a:lnTo>
                <a:lnTo>
                  <a:pt x="0" y="3804254"/>
                </a:lnTo>
                <a:lnTo>
                  <a:pt x="0" y="0"/>
                </a:lnTo>
                <a:close/>
              </a:path>
            </a:pathLst>
          </a:custGeom>
          <a:solidFill>
            <a:srgbClr val="D77829"/>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342900" lvl="0" indent="-342900" algn="justLow" defTabSz="1066800" rtl="1">
              <a:lnSpc>
                <a:spcPct val="90000"/>
              </a:lnSpc>
              <a:spcBef>
                <a:spcPct val="0"/>
              </a:spcBef>
              <a:spcAft>
                <a:spcPct val="35000"/>
              </a:spcAft>
              <a:buFont typeface="Arial" panose="020B0604020202020204" pitchFamily="34" charset="0"/>
              <a:buChar char="•"/>
            </a:pPr>
            <a:endParaRPr lang="ar-EG" sz="2400" kern="1200" dirty="0" smtClean="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التأكد من وجود طلب فعال علي السلعة أو الخدمة التي سيقدمها المشروع.</a:t>
            </a:r>
            <a:endParaRPr lang="ar-EG" sz="2400" kern="1200" dirty="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التأكد من السوق الخاص بهذه السلعة أو الخدمة لم يصل بعد لمرحلة النضج والتشبع.</a:t>
            </a:r>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p:txBody>
      </p:sp>
    </p:spTree>
    <p:extLst>
      <p:ext uri="{BB962C8B-B14F-4D97-AF65-F5344CB8AC3E}">
        <p14:creationId xmlns:p14="http://schemas.microsoft.com/office/powerpoint/2010/main" val="1738808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1" end="1"/>
                                            </p:txEl>
                                          </p:spTgt>
                                        </p:tgtEl>
                                        <p:attrNameLst>
                                          <p:attrName>style.visibility</p:attrName>
                                        </p:attrNameLst>
                                      </p:cBhvr>
                                      <p:to>
                                        <p:strVal val="visible"/>
                                      </p:to>
                                    </p:set>
                                    <p:animEffect transition="in" filter="fade">
                                      <p:cBhvr>
                                        <p:cTn id="24" dur="1000"/>
                                        <p:tgtEl>
                                          <p:spTgt spid="8">
                                            <p:txEl>
                                              <p:pRg st="1" end="1"/>
                                            </p:txEl>
                                          </p:spTgt>
                                        </p:tgtEl>
                                      </p:cBhvr>
                                    </p:animEffect>
                                    <p:anim calcmode="lin" valueType="num">
                                      <p:cBhvr>
                                        <p:cTn id="2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2" end="2"/>
                                            </p:txEl>
                                          </p:spTgt>
                                        </p:tgtEl>
                                        <p:attrNameLst>
                                          <p:attrName>style.visibility</p:attrName>
                                        </p:attrNameLst>
                                      </p:cBhvr>
                                      <p:to>
                                        <p:strVal val="visible"/>
                                      </p:to>
                                    </p:set>
                                    <p:animEffect transition="in" filter="fade">
                                      <p:cBhvr>
                                        <p:cTn id="31" dur="1000"/>
                                        <p:tgtEl>
                                          <p:spTgt spid="8">
                                            <p:txEl>
                                              <p:pRg st="2" end="2"/>
                                            </p:txEl>
                                          </p:spTgt>
                                        </p:tgtEl>
                                      </p:cBhvr>
                                    </p:animEffect>
                                    <p:anim calcmode="lin" valueType="num">
                                      <p:cBhvr>
                                        <p:cTn id="3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933457" y="161180"/>
            <a:ext cx="3150712" cy="1418451"/>
            <a:chOff x="0" y="0"/>
            <a:chExt cx="1692910" cy="1109133"/>
          </a:xfrm>
        </p:grpSpPr>
        <p:sp>
          <p:nvSpPr>
            <p:cNvPr id="5" name="Cloud 4"/>
            <p:cNvSpPr/>
            <p:nvPr/>
          </p:nvSpPr>
          <p:spPr>
            <a:xfrm>
              <a:off x="516467" y="0"/>
              <a:ext cx="1176443" cy="1109133"/>
            </a:xfrm>
            <a:prstGeom prst="cloud">
              <a:avLst/>
            </a:prstGeom>
            <a:solidFill>
              <a:srgbClr val="C7F9A5"/>
            </a:solidFill>
            <a:ln w="12700" cap="flat" cmpd="sng" algn="ctr">
              <a:solidFill>
                <a:srgbClr val="70AD47"/>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SA" sz="2400" b="1">
                  <a:solidFill>
                    <a:srgbClr val="FF0000"/>
                  </a:solidFill>
                  <a:latin typeface="Calibri" panose="020F0502020204030204" pitchFamily="34" charset="0"/>
                  <a:ea typeface="Calibri" panose="020F0502020204030204" pitchFamily="34" charset="0"/>
                  <a:cs typeface="Arial" panose="020B0604020202020204" pitchFamily="34" charset="0"/>
                </a:rPr>
                <a:t>المرونة</a:t>
              </a:r>
              <a:endParaRPr lang="en-US" sz="2400">
                <a:solidFill>
                  <a:srgbClr val="000000"/>
                </a:solidFill>
                <a:latin typeface="Calibri" panose="020F0502020204030204" pitchFamily="34" charset="0"/>
                <a:ea typeface="Calibri" panose="020F0502020204030204" pitchFamily="34" charset="0"/>
                <a:cs typeface="Arial" panose="020B0604020202020204" pitchFamily="34" charset="0"/>
              </a:endParaRPr>
            </a:p>
          </p:txBody>
        </p:sp>
        <p:pic>
          <p:nvPicPr>
            <p:cNvPr id="6" name="irc_mi" descr="http://www.mawhiba.org/SkillsDevelopment/Skills/InteractiveSkill/%D8%A7%D9%84%D9%85%D8%B1%D9%88%D9%86%D8%A9%20%D9%81%D9%8A%20%D8%A7%D9%84%D8%AA%D9%81%D9%83%D9%8A%D8%B1.jp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8467"/>
              <a:ext cx="736600" cy="95631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grpSp>
      <p:sp>
        <p:nvSpPr>
          <p:cNvPr id="7" name="Oval 6"/>
          <p:cNvSpPr/>
          <p:nvPr/>
        </p:nvSpPr>
        <p:spPr bwMode="auto">
          <a:xfrm>
            <a:off x="5508104" y="188640"/>
            <a:ext cx="648072" cy="792088"/>
          </a:xfrm>
          <a:prstGeom prst="ellipse">
            <a:avLst/>
          </a:prstGeom>
          <a:solidFill>
            <a:schemeClr val="bg1"/>
          </a:solidFill>
          <a:ln w="9525" cap="flat" cmpd="sng" algn="ctr">
            <a:solidFill>
              <a:srgbClr val="FF000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a:r>
              <a:rPr lang="ar-EG" sz="3200" dirty="0" smtClean="0">
                <a:solidFill>
                  <a:srgbClr val="FF0000"/>
                </a:solidFill>
              </a:rPr>
              <a:t>3</a:t>
            </a:r>
            <a:endParaRPr lang="ar-EG" dirty="0" smtClean="0">
              <a:solidFill>
                <a:srgbClr val="FF0000"/>
              </a:solidFill>
            </a:endParaRPr>
          </a:p>
        </p:txBody>
      </p:sp>
      <p:sp>
        <p:nvSpPr>
          <p:cNvPr id="8" name="Freeform 7"/>
          <p:cNvSpPr/>
          <p:nvPr/>
        </p:nvSpPr>
        <p:spPr>
          <a:xfrm>
            <a:off x="683568" y="1630507"/>
            <a:ext cx="6936432" cy="1535100"/>
          </a:xfrm>
          <a:custGeom>
            <a:avLst/>
            <a:gdLst>
              <a:gd name="connsiteX0" fmla="*/ 0 w 6936432"/>
              <a:gd name="connsiteY0" fmla="*/ 153510 h 1535100"/>
              <a:gd name="connsiteX1" fmla="*/ 153510 w 6936432"/>
              <a:gd name="connsiteY1" fmla="*/ 0 h 1535100"/>
              <a:gd name="connsiteX2" fmla="*/ 6782922 w 6936432"/>
              <a:gd name="connsiteY2" fmla="*/ 0 h 1535100"/>
              <a:gd name="connsiteX3" fmla="*/ 6936432 w 6936432"/>
              <a:gd name="connsiteY3" fmla="*/ 153510 h 1535100"/>
              <a:gd name="connsiteX4" fmla="*/ 6936432 w 6936432"/>
              <a:gd name="connsiteY4" fmla="*/ 1381590 h 1535100"/>
              <a:gd name="connsiteX5" fmla="*/ 6782922 w 6936432"/>
              <a:gd name="connsiteY5" fmla="*/ 1535100 h 1535100"/>
              <a:gd name="connsiteX6" fmla="*/ 153510 w 6936432"/>
              <a:gd name="connsiteY6" fmla="*/ 1535100 h 1535100"/>
              <a:gd name="connsiteX7" fmla="*/ 0 w 6936432"/>
              <a:gd name="connsiteY7" fmla="*/ 1381590 h 1535100"/>
              <a:gd name="connsiteX8" fmla="*/ 0 w 6936432"/>
              <a:gd name="connsiteY8" fmla="*/ 153510 h 153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6432" h="1535100">
                <a:moveTo>
                  <a:pt x="0" y="153510"/>
                </a:moveTo>
                <a:cubicBezTo>
                  <a:pt x="0" y="68729"/>
                  <a:pt x="68729" y="0"/>
                  <a:pt x="153510" y="0"/>
                </a:cubicBezTo>
                <a:lnTo>
                  <a:pt x="6782922" y="0"/>
                </a:lnTo>
                <a:cubicBezTo>
                  <a:pt x="6867703" y="0"/>
                  <a:pt x="6936432" y="68729"/>
                  <a:pt x="6936432" y="153510"/>
                </a:cubicBezTo>
                <a:lnTo>
                  <a:pt x="6936432" y="1381590"/>
                </a:lnTo>
                <a:cubicBezTo>
                  <a:pt x="6936432" y="1466371"/>
                  <a:pt x="6867703" y="1535100"/>
                  <a:pt x="6782922" y="1535100"/>
                </a:cubicBezTo>
                <a:lnTo>
                  <a:pt x="153510" y="1535100"/>
                </a:lnTo>
                <a:cubicBezTo>
                  <a:pt x="68729" y="1535100"/>
                  <a:pt x="0" y="1466371"/>
                  <a:pt x="0" y="1381590"/>
                </a:cubicBezTo>
                <a:lnTo>
                  <a:pt x="0" y="153510"/>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32236"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هل ستجد الشروط التى يفرضها مصدر القروض من مرونة السعى إلى حصول على رأس مال إضافى أو إلى استخدام رأس المال المتأتى من التشغيل. </a:t>
            </a:r>
            <a:endParaRPr lang="ar-EG" sz="2400" dirty="0">
              <a:solidFill>
                <a:srgbClr val="FFFFFF"/>
              </a:solidFill>
            </a:endParaRPr>
          </a:p>
        </p:txBody>
      </p:sp>
      <p:sp>
        <p:nvSpPr>
          <p:cNvPr id="9" name="Rounded Rectangle 8"/>
          <p:cNvSpPr/>
          <p:nvPr/>
        </p:nvSpPr>
        <p:spPr>
          <a:xfrm>
            <a:off x="837078" y="1784017"/>
            <a:ext cx="1387286" cy="1228080"/>
          </a:xfrm>
          <a:prstGeom prst="roundRect">
            <a:avLst>
              <a:gd name="adj" fmla="val 1000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683568" y="3319117"/>
            <a:ext cx="6936432" cy="1535100"/>
          </a:xfrm>
          <a:custGeom>
            <a:avLst/>
            <a:gdLst>
              <a:gd name="connsiteX0" fmla="*/ 0 w 6936432"/>
              <a:gd name="connsiteY0" fmla="*/ 153510 h 1535100"/>
              <a:gd name="connsiteX1" fmla="*/ 153510 w 6936432"/>
              <a:gd name="connsiteY1" fmla="*/ 0 h 1535100"/>
              <a:gd name="connsiteX2" fmla="*/ 6782922 w 6936432"/>
              <a:gd name="connsiteY2" fmla="*/ 0 h 1535100"/>
              <a:gd name="connsiteX3" fmla="*/ 6936432 w 6936432"/>
              <a:gd name="connsiteY3" fmla="*/ 153510 h 1535100"/>
              <a:gd name="connsiteX4" fmla="*/ 6936432 w 6936432"/>
              <a:gd name="connsiteY4" fmla="*/ 1381590 h 1535100"/>
              <a:gd name="connsiteX5" fmla="*/ 6782922 w 6936432"/>
              <a:gd name="connsiteY5" fmla="*/ 1535100 h 1535100"/>
              <a:gd name="connsiteX6" fmla="*/ 153510 w 6936432"/>
              <a:gd name="connsiteY6" fmla="*/ 1535100 h 1535100"/>
              <a:gd name="connsiteX7" fmla="*/ 0 w 6936432"/>
              <a:gd name="connsiteY7" fmla="*/ 1381590 h 1535100"/>
              <a:gd name="connsiteX8" fmla="*/ 0 w 6936432"/>
              <a:gd name="connsiteY8" fmla="*/ 153510 h 153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6432" h="1535100">
                <a:moveTo>
                  <a:pt x="0" y="153510"/>
                </a:moveTo>
                <a:cubicBezTo>
                  <a:pt x="0" y="68729"/>
                  <a:pt x="68729" y="0"/>
                  <a:pt x="153510" y="0"/>
                </a:cubicBezTo>
                <a:lnTo>
                  <a:pt x="6782922" y="0"/>
                </a:lnTo>
                <a:cubicBezTo>
                  <a:pt x="6867703" y="0"/>
                  <a:pt x="6936432" y="68729"/>
                  <a:pt x="6936432" y="153510"/>
                </a:cubicBezTo>
                <a:lnTo>
                  <a:pt x="6936432" y="1381590"/>
                </a:lnTo>
                <a:cubicBezTo>
                  <a:pt x="6936432" y="1466371"/>
                  <a:pt x="6867703" y="1535100"/>
                  <a:pt x="6782922" y="1535100"/>
                </a:cubicBezTo>
                <a:lnTo>
                  <a:pt x="153510" y="1535100"/>
                </a:lnTo>
                <a:cubicBezTo>
                  <a:pt x="68729" y="1535100"/>
                  <a:pt x="0" y="1466371"/>
                  <a:pt x="0" y="1381590"/>
                </a:cubicBezTo>
                <a:lnTo>
                  <a:pt x="0" y="153510"/>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32236"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يسبب إعتماد المؤسسة الكلى على الارباح لتلبية حاجاتها لرأس المال بمبالغتها فى توخى الحيطة. </a:t>
            </a:r>
            <a:endParaRPr lang="ar-EG" sz="2400" dirty="0">
              <a:solidFill>
                <a:srgbClr val="FFFFFF"/>
              </a:solidFill>
            </a:endParaRPr>
          </a:p>
        </p:txBody>
      </p:sp>
      <p:sp>
        <p:nvSpPr>
          <p:cNvPr id="11" name="Rounded Rectangle 10"/>
          <p:cNvSpPr/>
          <p:nvPr/>
        </p:nvSpPr>
        <p:spPr>
          <a:xfrm>
            <a:off x="837078" y="3472626"/>
            <a:ext cx="1387286" cy="1228080"/>
          </a:xfrm>
          <a:prstGeom prst="roundRect">
            <a:avLst>
              <a:gd name="adj" fmla="val 10000"/>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11"/>
          <p:cNvSpPr/>
          <p:nvPr/>
        </p:nvSpPr>
        <p:spPr>
          <a:xfrm>
            <a:off x="683568" y="5007727"/>
            <a:ext cx="6936432" cy="1535100"/>
          </a:xfrm>
          <a:custGeom>
            <a:avLst/>
            <a:gdLst>
              <a:gd name="connsiteX0" fmla="*/ 0 w 6936432"/>
              <a:gd name="connsiteY0" fmla="*/ 153510 h 1535100"/>
              <a:gd name="connsiteX1" fmla="*/ 153510 w 6936432"/>
              <a:gd name="connsiteY1" fmla="*/ 0 h 1535100"/>
              <a:gd name="connsiteX2" fmla="*/ 6782922 w 6936432"/>
              <a:gd name="connsiteY2" fmla="*/ 0 h 1535100"/>
              <a:gd name="connsiteX3" fmla="*/ 6936432 w 6936432"/>
              <a:gd name="connsiteY3" fmla="*/ 153510 h 1535100"/>
              <a:gd name="connsiteX4" fmla="*/ 6936432 w 6936432"/>
              <a:gd name="connsiteY4" fmla="*/ 1381590 h 1535100"/>
              <a:gd name="connsiteX5" fmla="*/ 6782922 w 6936432"/>
              <a:gd name="connsiteY5" fmla="*/ 1535100 h 1535100"/>
              <a:gd name="connsiteX6" fmla="*/ 153510 w 6936432"/>
              <a:gd name="connsiteY6" fmla="*/ 1535100 h 1535100"/>
              <a:gd name="connsiteX7" fmla="*/ 0 w 6936432"/>
              <a:gd name="connsiteY7" fmla="*/ 1381590 h 1535100"/>
              <a:gd name="connsiteX8" fmla="*/ 0 w 6936432"/>
              <a:gd name="connsiteY8" fmla="*/ 153510 h 153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6432" h="1535100">
                <a:moveTo>
                  <a:pt x="0" y="153510"/>
                </a:moveTo>
                <a:cubicBezTo>
                  <a:pt x="0" y="68729"/>
                  <a:pt x="68729" y="0"/>
                  <a:pt x="153510" y="0"/>
                </a:cubicBezTo>
                <a:lnTo>
                  <a:pt x="6782922" y="0"/>
                </a:lnTo>
                <a:cubicBezTo>
                  <a:pt x="6867703" y="0"/>
                  <a:pt x="6936432" y="68729"/>
                  <a:pt x="6936432" y="153510"/>
                </a:cubicBezTo>
                <a:lnTo>
                  <a:pt x="6936432" y="1381590"/>
                </a:lnTo>
                <a:cubicBezTo>
                  <a:pt x="6936432" y="1466371"/>
                  <a:pt x="6867703" y="1535100"/>
                  <a:pt x="6782922" y="1535100"/>
                </a:cubicBezTo>
                <a:lnTo>
                  <a:pt x="153510" y="1535100"/>
                </a:lnTo>
                <a:cubicBezTo>
                  <a:pt x="68729" y="1535100"/>
                  <a:pt x="0" y="1466371"/>
                  <a:pt x="0" y="1381590"/>
                </a:cubicBezTo>
                <a:lnTo>
                  <a:pt x="0" y="153510"/>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32236"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وقد تسبب هذا القيود تفويت فرص فى المبيعات وقد يؤدى استخدام التسليف التجارى كمصدر لرأس المال الأساسى إلى اعتماد المؤسسة المفرط على عدد قليل من الممونين. </a:t>
            </a:r>
            <a:endParaRPr lang="ar-EG" sz="2400" dirty="0">
              <a:solidFill>
                <a:srgbClr val="FFFFFF"/>
              </a:solidFill>
            </a:endParaRPr>
          </a:p>
        </p:txBody>
      </p:sp>
      <p:sp>
        <p:nvSpPr>
          <p:cNvPr id="13" name="Rounded Rectangle 12"/>
          <p:cNvSpPr/>
          <p:nvPr/>
        </p:nvSpPr>
        <p:spPr>
          <a:xfrm>
            <a:off x="837078" y="5161236"/>
            <a:ext cx="1387286" cy="1228080"/>
          </a:xfrm>
          <a:prstGeom prst="roundRect">
            <a:avLst>
              <a:gd name="adj" fmla="val 10000"/>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713191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down)">
                                      <p:cBhvr>
                                        <p:cTn id="23" dur="500"/>
                                        <p:tgtEl>
                                          <p:spTgt spid="1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843808" y="188640"/>
            <a:ext cx="2960087" cy="1512167"/>
            <a:chOff x="0" y="0"/>
            <a:chExt cx="1743710" cy="1134533"/>
          </a:xfrm>
        </p:grpSpPr>
        <p:sp>
          <p:nvSpPr>
            <p:cNvPr id="10" name="Cloud 9"/>
            <p:cNvSpPr/>
            <p:nvPr/>
          </p:nvSpPr>
          <p:spPr>
            <a:xfrm>
              <a:off x="567267" y="25400"/>
              <a:ext cx="1176443" cy="1109133"/>
            </a:xfrm>
            <a:prstGeom prst="cloud">
              <a:avLst/>
            </a:prstGeom>
            <a:solidFill>
              <a:srgbClr val="B7ECFF"/>
            </a:solidFill>
            <a:ln w="12700" cap="flat" cmpd="sng" algn="ctr">
              <a:solidFill>
                <a:srgbClr val="70AD47"/>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SA" sz="2400" b="1">
                  <a:solidFill>
                    <a:srgbClr val="FF0000"/>
                  </a:solidFill>
                  <a:latin typeface="Calibri" panose="020F0502020204030204" pitchFamily="34" charset="0"/>
                  <a:ea typeface="Calibri" panose="020F0502020204030204" pitchFamily="34" charset="0"/>
                  <a:cs typeface="Arial" panose="020B0604020202020204" pitchFamily="34" charset="0"/>
                </a:rPr>
                <a:t>التحكم</a:t>
              </a:r>
              <a:endParaRPr lang="en-US" sz="2400">
                <a:solidFill>
                  <a:srgbClr val="000000"/>
                </a:solidFill>
                <a:latin typeface="Calibri" panose="020F0502020204030204" pitchFamily="34" charset="0"/>
                <a:ea typeface="Calibri" panose="020F0502020204030204" pitchFamily="34" charset="0"/>
                <a:cs typeface="Arial" panose="020B0604020202020204" pitchFamily="34" charset="0"/>
              </a:endParaRPr>
            </a:p>
          </p:txBody>
        </p:sp>
        <p:pic>
          <p:nvPicPr>
            <p:cNvPr id="11" name="irc_mi" descr="https://lamalem.files.wordpress.com/2014/06/self-control-clipart.jp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786765" cy="8890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grpSp>
      <p:sp>
        <p:nvSpPr>
          <p:cNvPr id="4" name="Oval 3"/>
          <p:cNvSpPr/>
          <p:nvPr/>
        </p:nvSpPr>
        <p:spPr bwMode="auto">
          <a:xfrm>
            <a:off x="5155823" y="385049"/>
            <a:ext cx="648072" cy="792088"/>
          </a:xfrm>
          <a:prstGeom prst="ellipse">
            <a:avLst/>
          </a:prstGeom>
          <a:solidFill>
            <a:schemeClr val="bg1"/>
          </a:solidFill>
          <a:ln w="9525" cap="flat" cmpd="sng" algn="ctr">
            <a:solidFill>
              <a:srgbClr val="FF000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a:r>
              <a:rPr lang="ar-EG" sz="3200" dirty="0" smtClean="0">
                <a:solidFill>
                  <a:srgbClr val="FF0000"/>
                </a:solidFill>
              </a:rPr>
              <a:t>4</a:t>
            </a:r>
            <a:endParaRPr lang="ar-EG" dirty="0" smtClean="0">
              <a:solidFill>
                <a:srgbClr val="FF0000"/>
              </a:solidFill>
            </a:endParaRPr>
          </a:p>
        </p:txBody>
      </p:sp>
      <p:graphicFrame>
        <p:nvGraphicFramePr>
          <p:cNvPr id="2" name="Diagram 1"/>
          <p:cNvGraphicFramePr/>
          <p:nvPr>
            <p:extLst/>
          </p:nvPr>
        </p:nvGraphicFramePr>
        <p:xfrm>
          <a:off x="1763688" y="1842064"/>
          <a:ext cx="5064224"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94342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3299276" y="1341590"/>
            <a:ext cx="4353170" cy="1968869"/>
          </a:xfrm>
          <a:custGeom>
            <a:avLst/>
            <a:gdLst>
              <a:gd name="connsiteX0" fmla="*/ 0 w 4353170"/>
              <a:gd name="connsiteY0" fmla="*/ 0 h 1968869"/>
              <a:gd name="connsiteX1" fmla="*/ 4353170 w 4353170"/>
              <a:gd name="connsiteY1" fmla="*/ 0 h 1968869"/>
              <a:gd name="connsiteX2" fmla="*/ 4353170 w 4353170"/>
              <a:gd name="connsiteY2" fmla="*/ 1968869 h 1968869"/>
              <a:gd name="connsiteX3" fmla="*/ 0 w 4353170"/>
              <a:gd name="connsiteY3" fmla="*/ 1968869 h 1968869"/>
              <a:gd name="connsiteX4" fmla="*/ 0 w 4353170"/>
              <a:gd name="connsiteY4" fmla="*/ 0 h 1968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3170" h="1968869">
                <a:moveTo>
                  <a:pt x="0" y="0"/>
                </a:moveTo>
                <a:lnTo>
                  <a:pt x="4353170" y="0"/>
                </a:lnTo>
                <a:lnTo>
                  <a:pt x="4353170" y="1968869"/>
                </a:lnTo>
                <a:lnTo>
                  <a:pt x="0" y="1968869"/>
                </a:lnTo>
                <a:lnTo>
                  <a:pt x="0" y="0"/>
                </a:lnTo>
                <a:close/>
              </a:path>
            </a:pathLst>
          </a:custGeom>
          <a:solidFill>
            <a:srgbClr val="C7F9A5"/>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ctr" defTabSz="1066800" rtl="1">
              <a:lnSpc>
                <a:spcPct val="90000"/>
              </a:lnSpc>
              <a:spcAft>
                <a:spcPct val="35000"/>
              </a:spcAft>
            </a:pPr>
            <a:r>
              <a:rPr lang="ar-EG" sz="2400" dirty="0" smtClean="0">
                <a:solidFill>
                  <a:srgbClr val="002060"/>
                </a:solidFill>
              </a:rPr>
              <a:t>من غير المحتمل أن يكون للممولين الداخلين والمقرضين التجاريين أى تأثير على تحكم أصحاب المؤسسة الحاليين بها. </a:t>
            </a:r>
            <a:endParaRPr lang="ar-EG" sz="2400" dirty="0">
              <a:solidFill>
                <a:srgbClr val="002060"/>
              </a:solidFill>
            </a:endParaRPr>
          </a:p>
        </p:txBody>
      </p:sp>
      <p:sp>
        <p:nvSpPr>
          <p:cNvPr id="5" name="Rectangle 4"/>
          <p:cNvSpPr/>
          <p:nvPr/>
        </p:nvSpPr>
        <p:spPr>
          <a:xfrm>
            <a:off x="1155177" y="1341590"/>
            <a:ext cx="1949180" cy="1968869"/>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1155177" y="3635323"/>
            <a:ext cx="4353170" cy="1968869"/>
          </a:xfrm>
          <a:custGeom>
            <a:avLst/>
            <a:gdLst>
              <a:gd name="connsiteX0" fmla="*/ 0 w 4353170"/>
              <a:gd name="connsiteY0" fmla="*/ 0 h 1968869"/>
              <a:gd name="connsiteX1" fmla="*/ 4353170 w 4353170"/>
              <a:gd name="connsiteY1" fmla="*/ 0 h 1968869"/>
              <a:gd name="connsiteX2" fmla="*/ 4353170 w 4353170"/>
              <a:gd name="connsiteY2" fmla="*/ 1968869 h 1968869"/>
              <a:gd name="connsiteX3" fmla="*/ 0 w 4353170"/>
              <a:gd name="connsiteY3" fmla="*/ 1968869 h 1968869"/>
              <a:gd name="connsiteX4" fmla="*/ 0 w 4353170"/>
              <a:gd name="connsiteY4" fmla="*/ 0 h 1968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3170" h="1968869">
                <a:moveTo>
                  <a:pt x="0" y="0"/>
                </a:moveTo>
                <a:lnTo>
                  <a:pt x="4353170" y="0"/>
                </a:lnTo>
                <a:lnTo>
                  <a:pt x="4353170" y="1968869"/>
                </a:lnTo>
                <a:lnTo>
                  <a:pt x="0" y="1968869"/>
                </a:lnTo>
                <a:lnTo>
                  <a:pt x="0" y="0"/>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ctr" defTabSz="1066800" rtl="1">
              <a:lnSpc>
                <a:spcPct val="90000"/>
              </a:lnSpc>
              <a:spcAft>
                <a:spcPct val="35000"/>
              </a:spcAft>
            </a:pPr>
            <a:r>
              <a:rPr lang="ar-EG" sz="2400" dirty="0" smtClean="0">
                <a:solidFill>
                  <a:srgbClr val="002060"/>
                </a:solidFill>
              </a:rPr>
              <a:t>لا يشارك المقروضون فى أعمال المؤسسة وليسوا مخولين قانونا بالتصويت فى ما له صله بشؤون الشركة محدودة المسؤولية.</a:t>
            </a:r>
            <a:endParaRPr lang="ar-EG" sz="2400" dirty="0">
              <a:solidFill>
                <a:srgbClr val="002060"/>
              </a:solidFill>
            </a:endParaRPr>
          </a:p>
        </p:txBody>
      </p:sp>
      <p:sp>
        <p:nvSpPr>
          <p:cNvPr id="7" name="Rectangle 6"/>
          <p:cNvSpPr/>
          <p:nvPr/>
        </p:nvSpPr>
        <p:spPr>
          <a:xfrm>
            <a:off x="5703265" y="3635323"/>
            <a:ext cx="1949180" cy="1968869"/>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2889703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p:cNvSpPr/>
          <p:nvPr/>
        </p:nvSpPr>
        <p:spPr>
          <a:xfrm>
            <a:off x="971600" y="2420888"/>
            <a:ext cx="7488832" cy="1258439"/>
          </a:xfrm>
          <a:custGeom>
            <a:avLst/>
            <a:gdLst>
              <a:gd name="connsiteX0" fmla="*/ 0 w 7488832"/>
              <a:gd name="connsiteY0" fmla="*/ 125844 h 1258439"/>
              <a:gd name="connsiteX1" fmla="*/ 125844 w 7488832"/>
              <a:gd name="connsiteY1" fmla="*/ 0 h 1258439"/>
              <a:gd name="connsiteX2" fmla="*/ 7362988 w 7488832"/>
              <a:gd name="connsiteY2" fmla="*/ 0 h 1258439"/>
              <a:gd name="connsiteX3" fmla="*/ 7488832 w 7488832"/>
              <a:gd name="connsiteY3" fmla="*/ 125844 h 1258439"/>
              <a:gd name="connsiteX4" fmla="*/ 7488832 w 7488832"/>
              <a:gd name="connsiteY4" fmla="*/ 1132595 h 1258439"/>
              <a:gd name="connsiteX5" fmla="*/ 7362988 w 7488832"/>
              <a:gd name="connsiteY5" fmla="*/ 1258439 h 1258439"/>
              <a:gd name="connsiteX6" fmla="*/ 125844 w 7488832"/>
              <a:gd name="connsiteY6" fmla="*/ 1258439 h 1258439"/>
              <a:gd name="connsiteX7" fmla="*/ 0 w 7488832"/>
              <a:gd name="connsiteY7" fmla="*/ 1132595 h 1258439"/>
              <a:gd name="connsiteX8" fmla="*/ 0 w 7488832"/>
              <a:gd name="connsiteY8" fmla="*/ 125844 h 125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8832" h="1258439">
                <a:moveTo>
                  <a:pt x="0" y="125844"/>
                </a:moveTo>
                <a:cubicBezTo>
                  <a:pt x="0" y="56342"/>
                  <a:pt x="56342" y="0"/>
                  <a:pt x="125844" y="0"/>
                </a:cubicBezTo>
                <a:lnTo>
                  <a:pt x="7362988" y="0"/>
                </a:lnTo>
                <a:cubicBezTo>
                  <a:pt x="7432490" y="0"/>
                  <a:pt x="7488832" y="56342"/>
                  <a:pt x="7488832" y="125844"/>
                </a:cubicBezTo>
                <a:lnTo>
                  <a:pt x="7488832" y="1132595"/>
                </a:lnTo>
                <a:cubicBezTo>
                  <a:pt x="7488832" y="1202097"/>
                  <a:pt x="7432490" y="1258439"/>
                  <a:pt x="7362988" y="1258439"/>
                </a:cubicBezTo>
                <a:lnTo>
                  <a:pt x="125844" y="1258439"/>
                </a:lnTo>
                <a:cubicBezTo>
                  <a:pt x="56342" y="1258439"/>
                  <a:pt x="0" y="1202097"/>
                  <a:pt x="0" y="1132595"/>
                </a:cubicBezTo>
                <a:lnTo>
                  <a:pt x="0" y="125844"/>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2578" tIns="67338" rIns="82578" bIns="67338" numCol="1" spcCol="1270" anchor="ctr" anchorCtr="0">
            <a:noAutofit/>
          </a:bodyPr>
          <a:lstStyle/>
          <a:p>
            <a:pPr algn="ctr" defTabSz="1066800" rtl="1">
              <a:lnSpc>
                <a:spcPct val="90000"/>
              </a:lnSpc>
              <a:spcAft>
                <a:spcPct val="35000"/>
              </a:spcAft>
            </a:pPr>
            <a:r>
              <a:rPr lang="ar-EG" sz="2400" b="1" dirty="0" smtClean="0">
                <a:solidFill>
                  <a:srgbClr val="FFFFFF"/>
                </a:solidFill>
              </a:rPr>
              <a:t>ما المصادر المالية المتوفرة للمؤسسة ؟</a:t>
            </a:r>
            <a:endParaRPr lang="ar-EG" sz="2400" b="1" dirty="0">
              <a:solidFill>
                <a:srgbClr val="FFFFFF"/>
              </a:solidFill>
            </a:endParaRPr>
          </a:p>
        </p:txBody>
      </p:sp>
      <p:sp>
        <p:nvSpPr>
          <p:cNvPr id="9" name="Rounded Rectangle 8"/>
          <p:cNvSpPr/>
          <p:nvPr/>
        </p:nvSpPr>
        <p:spPr>
          <a:xfrm>
            <a:off x="971600" y="3905847"/>
            <a:ext cx="1258439" cy="1258439"/>
          </a:xfrm>
          <a:prstGeom prst="roundRect">
            <a:avLst>
              <a:gd name="adj" fmla="val 1667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2305546" y="3905847"/>
            <a:ext cx="6154885" cy="1258439"/>
          </a:xfrm>
          <a:custGeom>
            <a:avLst/>
            <a:gdLst>
              <a:gd name="connsiteX0" fmla="*/ 0 w 6154885"/>
              <a:gd name="connsiteY0" fmla="*/ 209782 h 1258439"/>
              <a:gd name="connsiteX1" fmla="*/ 209782 w 6154885"/>
              <a:gd name="connsiteY1" fmla="*/ 0 h 1258439"/>
              <a:gd name="connsiteX2" fmla="*/ 5945103 w 6154885"/>
              <a:gd name="connsiteY2" fmla="*/ 0 h 1258439"/>
              <a:gd name="connsiteX3" fmla="*/ 6154885 w 6154885"/>
              <a:gd name="connsiteY3" fmla="*/ 209782 h 1258439"/>
              <a:gd name="connsiteX4" fmla="*/ 6154885 w 6154885"/>
              <a:gd name="connsiteY4" fmla="*/ 1048657 h 1258439"/>
              <a:gd name="connsiteX5" fmla="*/ 5945103 w 6154885"/>
              <a:gd name="connsiteY5" fmla="*/ 1258439 h 1258439"/>
              <a:gd name="connsiteX6" fmla="*/ 209782 w 6154885"/>
              <a:gd name="connsiteY6" fmla="*/ 1258439 h 1258439"/>
              <a:gd name="connsiteX7" fmla="*/ 0 w 6154885"/>
              <a:gd name="connsiteY7" fmla="*/ 1048657 h 1258439"/>
              <a:gd name="connsiteX8" fmla="*/ 0 w 6154885"/>
              <a:gd name="connsiteY8" fmla="*/ 209782 h 125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4885" h="1258439">
                <a:moveTo>
                  <a:pt x="0" y="209782"/>
                </a:moveTo>
                <a:cubicBezTo>
                  <a:pt x="0" y="93923"/>
                  <a:pt x="93923" y="0"/>
                  <a:pt x="209782" y="0"/>
                </a:cubicBezTo>
                <a:lnTo>
                  <a:pt x="5945103" y="0"/>
                </a:lnTo>
                <a:cubicBezTo>
                  <a:pt x="6060962" y="0"/>
                  <a:pt x="6154885" y="93923"/>
                  <a:pt x="6154885" y="209782"/>
                </a:cubicBezTo>
                <a:lnTo>
                  <a:pt x="6154885" y="1048657"/>
                </a:lnTo>
                <a:cubicBezTo>
                  <a:pt x="6154885" y="1164516"/>
                  <a:pt x="6060962" y="1258439"/>
                  <a:pt x="5945103" y="1258439"/>
                </a:cubicBezTo>
                <a:lnTo>
                  <a:pt x="209782" y="1258439"/>
                </a:lnTo>
                <a:cubicBezTo>
                  <a:pt x="93923" y="1258439"/>
                  <a:pt x="0" y="1164516"/>
                  <a:pt x="0" y="1048657"/>
                </a:cubicBezTo>
                <a:lnTo>
                  <a:pt x="0" y="209782"/>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32131" tIns="232131" rIns="232131" bIns="232131" numCol="1" spcCol="1270" anchor="ctr" anchorCtr="0">
            <a:noAutofit/>
          </a:bodyPr>
          <a:lstStyle/>
          <a:p>
            <a:pPr algn="ctr" defTabSz="1066800" rtl="1">
              <a:lnSpc>
                <a:spcPct val="90000"/>
              </a:lnSpc>
              <a:spcAft>
                <a:spcPct val="35000"/>
              </a:spcAft>
            </a:pPr>
            <a:r>
              <a:rPr lang="ar-EG" sz="2400" dirty="0" smtClean="0">
                <a:solidFill>
                  <a:srgbClr val="002060"/>
                </a:solidFill>
              </a:rPr>
              <a:t>غالبا تكون المؤسسة مقيدة فى قدرتها على جمع رأس المال بسبب عدم توفر مواردها المفضلة إذا لا يمكن للمؤسسة الحصول سوى على الموارد المالية المتوفرة لها. </a:t>
            </a:r>
            <a:endParaRPr lang="ar-EG" sz="2400" dirty="0">
              <a:solidFill>
                <a:srgbClr val="002060"/>
              </a:solidFill>
            </a:endParaRPr>
          </a:p>
        </p:txBody>
      </p:sp>
      <p:grpSp>
        <p:nvGrpSpPr>
          <p:cNvPr id="4" name="Group 3"/>
          <p:cNvGrpSpPr/>
          <p:nvPr/>
        </p:nvGrpSpPr>
        <p:grpSpPr>
          <a:xfrm>
            <a:off x="3059832" y="385049"/>
            <a:ext cx="2744063" cy="1315759"/>
            <a:chOff x="0" y="0"/>
            <a:chExt cx="1726777" cy="1109133"/>
          </a:xfrm>
        </p:grpSpPr>
        <p:sp>
          <p:nvSpPr>
            <p:cNvPr id="5" name="Cloud 4"/>
            <p:cNvSpPr/>
            <p:nvPr/>
          </p:nvSpPr>
          <p:spPr>
            <a:xfrm>
              <a:off x="550334" y="0"/>
              <a:ext cx="1176443" cy="1109133"/>
            </a:xfrm>
            <a:prstGeom prst="cloud">
              <a:avLst/>
            </a:prstGeom>
            <a:solidFill>
              <a:srgbClr val="FAF6A4"/>
            </a:solidFill>
            <a:ln w="12700" cap="flat" cmpd="sng" algn="ctr">
              <a:solidFill>
                <a:srgbClr val="70AD47"/>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SA" sz="2400" b="1" dirty="0">
                  <a:solidFill>
                    <a:srgbClr val="FF0000"/>
                  </a:solidFill>
                  <a:latin typeface="Calibri" panose="020F0502020204030204" pitchFamily="34" charset="0"/>
                  <a:ea typeface="Calibri" panose="020F0502020204030204" pitchFamily="34" charset="0"/>
                  <a:cs typeface="Arial" panose="020B0604020202020204" pitchFamily="34" charset="0"/>
                </a:rPr>
                <a:t>التوفر</a:t>
              </a:r>
              <a:endParaRPr lang="en-US" sz="2400" dirty="0">
                <a:solidFill>
                  <a:srgbClr val="000000"/>
                </a:solidFill>
                <a:latin typeface="Calibri" panose="020F0502020204030204" pitchFamily="34" charset="0"/>
                <a:ea typeface="Calibri" panose="020F0502020204030204" pitchFamily="34" charset="0"/>
                <a:cs typeface="Arial" panose="020B0604020202020204" pitchFamily="34" charset="0"/>
              </a:endParaRPr>
            </a:p>
          </p:txBody>
        </p:sp>
        <p:pic>
          <p:nvPicPr>
            <p:cNvPr id="6" name="irc_mi" descr="http://saidaonline.com/newsgfx/money2.jp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8466"/>
              <a:ext cx="769620" cy="8636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grpSp>
      <p:sp>
        <p:nvSpPr>
          <p:cNvPr id="7" name="Oval 6"/>
          <p:cNvSpPr/>
          <p:nvPr/>
        </p:nvSpPr>
        <p:spPr bwMode="auto">
          <a:xfrm>
            <a:off x="5155823" y="385049"/>
            <a:ext cx="648072" cy="792088"/>
          </a:xfrm>
          <a:prstGeom prst="ellipse">
            <a:avLst/>
          </a:prstGeom>
          <a:solidFill>
            <a:schemeClr val="bg1"/>
          </a:solidFill>
          <a:ln w="9525" cap="flat" cmpd="sng" algn="ctr">
            <a:solidFill>
              <a:srgbClr val="FF000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a:r>
              <a:rPr lang="ar-EG" sz="3200" dirty="0" smtClean="0">
                <a:solidFill>
                  <a:srgbClr val="FF0000"/>
                </a:solidFill>
              </a:rPr>
              <a:t>5</a:t>
            </a:r>
            <a:endParaRPr lang="ar-EG" dirty="0" smtClean="0">
              <a:solidFill>
                <a:srgbClr val="FF0000"/>
              </a:solidFill>
            </a:endParaRPr>
          </a:p>
        </p:txBody>
      </p:sp>
    </p:spTree>
    <p:extLst>
      <p:ext uri="{BB962C8B-B14F-4D97-AF65-F5344CB8AC3E}">
        <p14:creationId xmlns:p14="http://schemas.microsoft.com/office/powerpoint/2010/main" val="602403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barn(inVertical)">
                                      <p:cBhvr>
                                        <p:cTn id="13" dur="500"/>
                                        <p:tgtEl>
                                          <p:spTgt spid="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barn(inVertical)">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915816" y="420343"/>
            <a:ext cx="3024336" cy="1346444"/>
            <a:chOff x="458871" y="0"/>
            <a:chExt cx="1284839" cy="1109133"/>
          </a:xfrm>
        </p:grpSpPr>
        <p:sp>
          <p:nvSpPr>
            <p:cNvPr id="5" name="Cloud 4"/>
            <p:cNvSpPr/>
            <p:nvPr/>
          </p:nvSpPr>
          <p:spPr>
            <a:xfrm>
              <a:off x="567267" y="0"/>
              <a:ext cx="1176443" cy="1109133"/>
            </a:xfrm>
            <a:prstGeom prst="cloud">
              <a:avLst/>
            </a:prstGeom>
            <a:solidFill>
              <a:srgbClr val="C7F9A5"/>
            </a:solidFill>
            <a:ln w="12700" cap="flat" cmpd="sng" algn="ctr">
              <a:solidFill>
                <a:srgbClr val="70AD47"/>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SA" sz="2400" b="1" dirty="0">
                  <a:solidFill>
                    <a:srgbClr val="FF0000"/>
                  </a:solidFill>
                  <a:latin typeface="Calibri" panose="020F0502020204030204" pitchFamily="34" charset="0"/>
                  <a:ea typeface="Calibri" panose="020F0502020204030204" pitchFamily="34" charset="0"/>
                  <a:cs typeface="Arial" panose="020B0604020202020204" pitchFamily="34" charset="0"/>
                </a:rPr>
                <a:t>وازن عوامل التقييم</a:t>
              </a:r>
              <a:endParaRPr lang="en-US" sz="2400" dirty="0">
                <a:solidFill>
                  <a:srgbClr val="000000"/>
                </a:solidFill>
                <a:latin typeface="Calibri" panose="020F0502020204030204" pitchFamily="34" charset="0"/>
                <a:ea typeface="Calibri" panose="020F0502020204030204" pitchFamily="34" charset="0"/>
                <a:cs typeface="Arial" panose="020B0604020202020204" pitchFamily="34" charset="0"/>
              </a:endParaRPr>
            </a:p>
          </p:txBody>
        </p:sp>
        <p:pic>
          <p:nvPicPr>
            <p:cNvPr id="6" name="irc_mi" descr="http://uploads.sedty.com/imagehosting/328702_138773294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8871" y="103070"/>
              <a:ext cx="339802" cy="902993"/>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grpSp>
      <p:sp>
        <p:nvSpPr>
          <p:cNvPr id="7" name="Oval 6"/>
          <p:cNvSpPr/>
          <p:nvPr/>
        </p:nvSpPr>
        <p:spPr bwMode="auto">
          <a:xfrm>
            <a:off x="5155823" y="385049"/>
            <a:ext cx="648072" cy="792088"/>
          </a:xfrm>
          <a:prstGeom prst="ellipse">
            <a:avLst/>
          </a:prstGeom>
          <a:solidFill>
            <a:schemeClr val="bg1"/>
          </a:solidFill>
          <a:ln w="9525" cap="flat" cmpd="sng" algn="ctr">
            <a:solidFill>
              <a:srgbClr val="FF0000"/>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a:r>
              <a:rPr lang="ar-EG" sz="3200" dirty="0" smtClean="0">
                <a:solidFill>
                  <a:srgbClr val="FF0000"/>
                </a:solidFill>
              </a:rPr>
              <a:t>5</a:t>
            </a:r>
            <a:endParaRPr lang="ar-EG" dirty="0" smtClean="0">
              <a:solidFill>
                <a:srgbClr val="FF0000"/>
              </a:solidFill>
            </a:endParaRPr>
          </a:p>
        </p:txBody>
      </p:sp>
      <p:sp>
        <p:nvSpPr>
          <p:cNvPr id="8" name="Freeform 7"/>
          <p:cNvSpPr/>
          <p:nvPr/>
        </p:nvSpPr>
        <p:spPr>
          <a:xfrm>
            <a:off x="4644008" y="1925583"/>
            <a:ext cx="2934890" cy="4064000"/>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lnTo>
                  <a:pt x="10000" y="10000"/>
                </a:lnTo>
                <a:lnTo>
                  <a:pt x="0" y="8000"/>
                </a:lnTo>
                <a:lnTo>
                  <a:pt x="0" y="2000"/>
                </a:lnTo>
                <a:lnTo>
                  <a:pt x="10000" y="0"/>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0" tIns="812800" rIns="152400" bIns="812800" numCol="1" spcCol="1270" anchor="ctr" anchorCtr="0">
            <a:noAutofit/>
          </a:bodyPr>
          <a:lstStyle/>
          <a:p>
            <a:pPr algn="ctr" defTabSz="1066800" rtl="1">
              <a:lnSpc>
                <a:spcPct val="90000"/>
              </a:lnSpc>
              <a:spcAft>
                <a:spcPct val="35000"/>
              </a:spcAft>
            </a:pPr>
            <a:r>
              <a:rPr lang="ar-EG" sz="2400" dirty="0" smtClean="0">
                <a:solidFill>
                  <a:srgbClr val="FFFFFF"/>
                </a:solidFill>
              </a:rPr>
              <a:t>نبغى تقييم كل من مصادر رأس مال حيث كلفتة والمخاطر التى ينطوى عليها. </a:t>
            </a:r>
            <a:endParaRPr lang="ar-EG" sz="2400" dirty="0">
              <a:solidFill>
                <a:srgbClr val="FFFFFF"/>
              </a:solidFill>
            </a:endParaRPr>
          </a:p>
        </p:txBody>
      </p:sp>
      <p:sp>
        <p:nvSpPr>
          <p:cNvPr id="9" name="Freeform 8"/>
          <p:cNvSpPr/>
          <p:nvPr/>
        </p:nvSpPr>
        <p:spPr>
          <a:xfrm>
            <a:off x="1489002" y="1925582"/>
            <a:ext cx="2934890" cy="406400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lnTo>
                  <a:pt x="10000" y="10000"/>
                </a:lnTo>
                <a:lnTo>
                  <a:pt x="0" y="8000"/>
                </a:lnTo>
                <a:lnTo>
                  <a:pt x="0" y="2000"/>
                </a:lnTo>
                <a:lnTo>
                  <a:pt x="10000" y="0"/>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0" tIns="812801" rIns="152400" bIns="812800" numCol="1" spcCol="1270" anchor="ctr" anchorCtr="0">
            <a:noAutofit/>
          </a:bodyPr>
          <a:lstStyle/>
          <a:p>
            <a:pPr algn="ctr" defTabSz="1066800" rtl="1">
              <a:lnSpc>
                <a:spcPct val="90000"/>
              </a:lnSpc>
              <a:spcAft>
                <a:spcPct val="35000"/>
              </a:spcAft>
            </a:pPr>
            <a:r>
              <a:rPr lang="ar-EG" sz="2400" dirty="0" smtClean="0">
                <a:solidFill>
                  <a:srgbClr val="FFFFFF"/>
                </a:solidFill>
              </a:rPr>
              <a:t>ففى حالات كثيرة قد يكون توفر المصدر ذأ أهمية كبيرة وفى حالات أخرى قد تشكل الكلفة العامل الحاسم. </a:t>
            </a:r>
            <a:endParaRPr lang="ar-EG" sz="2400" dirty="0">
              <a:solidFill>
                <a:srgbClr val="FFFFFF"/>
              </a:solidFill>
            </a:endParaRPr>
          </a:p>
        </p:txBody>
      </p:sp>
    </p:spTree>
    <p:extLst>
      <p:ext uri="{BB962C8B-B14F-4D97-AF65-F5344CB8AC3E}">
        <p14:creationId xmlns:p14="http://schemas.microsoft.com/office/powerpoint/2010/main" val="284953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 calcmode="lin" valueType="num">
                                      <p:cBhvr>
                                        <p:cTn id="17" dur="1000" fill="hold"/>
                                        <p:tgtEl>
                                          <p:spTgt spid="9"/>
                                        </p:tgtEl>
                                        <p:attrNameLst>
                                          <p:attrName>style.rotation</p:attrName>
                                        </p:attrNameLst>
                                      </p:cBhvr>
                                      <p:tavLst>
                                        <p:tav tm="0">
                                          <p:val>
                                            <p:fltVal val="90"/>
                                          </p:val>
                                        </p:tav>
                                        <p:tav tm="100000">
                                          <p:val>
                                            <p:fltVal val="0"/>
                                          </p:val>
                                        </p:tav>
                                      </p:tavLst>
                                    </p:anim>
                                    <p:animEffect transition="in" filter="fade">
                                      <p:cBhvr>
                                        <p:cTn id="1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اهتمامات المسؤول عن القروض</a:t>
            </a:r>
          </a:p>
        </p:txBody>
      </p:sp>
      <p:graphicFrame>
        <p:nvGraphicFramePr>
          <p:cNvPr id="4" name="Diagram 3"/>
          <p:cNvGraphicFramePr/>
          <p:nvPr>
            <p:extLst/>
          </p:nvPr>
        </p:nvGraphicFramePr>
        <p:xfrm>
          <a:off x="1835696" y="1916832"/>
          <a:ext cx="5400600" cy="33843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64181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هل يمكن أن تسدد الشركة هذا القرض ؟" </a:t>
            </a:r>
          </a:p>
        </p:txBody>
      </p:sp>
      <p:sp>
        <p:nvSpPr>
          <p:cNvPr id="4" name="Freeform 3"/>
          <p:cNvSpPr/>
          <p:nvPr/>
        </p:nvSpPr>
        <p:spPr>
          <a:xfrm>
            <a:off x="2418833" y="1556792"/>
            <a:ext cx="5315270" cy="1948073"/>
          </a:xfrm>
          <a:custGeom>
            <a:avLst/>
            <a:gdLst>
              <a:gd name="connsiteX0" fmla="*/ 0 w 5315270"/>
              <a:gd name="connsiteY0" fmla="*/ 0 h 1948071"/>
              <a:gd name="connsiteX1" fmla="*/ 4341235 w 5315270"/>
              <a:gd name="connsiteY1" fmla="*/ 0 h 1948071"/>
              <a:gd name="connsiteX2" fmla="*/ 5315270 w 5315270"/>
              <a:gd name="connsiteY2" fmla="*/ 974036 h 1948071"/>
              <a:gd name="connsiteX3" fmla="*/ 4341235 w 5315270"/>
              <a:gd name="connsiteY3" fmla="*/ 1948071 h 1948071"/>
              <a:gd name="connsiteX4" fmla="*/ 0 w 5315270"/>
              <a:gd name="connsiteY4" fmla="*/ 1948071 h 1948071"/>
              <a:gd name="connsiteX5" fmla="*/ 0 w 5315270"/>
              <a:gd name="connsiteY5" fmla="*/ 0 h 194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5270" h="1948071">
                <a:moveTo>
                  <a:pt x="5315270" y="1948070"/>
                </a:moveTo>
                <a:lnTo>
                  <a:pt x="974035" y="1948070"/>
                </a:lnTo>
                <a:lnTo>
                  <a:pt x="0" y="974035"/>
                </a:lnTo>
                <a:lnTo>
                  <a:pt x="974035" y="1"/>
                </a:lnTo>
                <a:lnTo>
                  <a:pt x="5315270" y="1"/>
                </a:lnTo>
                <a:lnTo>
                  <a:pt x="5315270" y="1948070"/>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46063" tIns="91441" rIns="170688" bIns="91441" numCol="1" spcCol="1270" anchor="ctr" anchorCtr="0">
            <a:noAutofit/>
          </a:bodyPr>
          <a:lstStyle/>
          <a:p>
            <a:pPr algn="ctr" defTabSz="1066800" rtl="1">
              <a:lnSpc>
                <a:spcPct val="90000"/>
              </a:lnSpc>
              <a:spcAft>
                <a:spcPct val="35000"/>
              </a:spcAft>
            </a:pPr>
            <a:r>
              <a:rPr lang="ar-EG" sz="2400" dirty="0" smtClean="0">
                <a:solidFill>
                  <a:srgbClr val="FFFFFF"/>
                </a:solidFill>
              </a:rPr>
              <a:t>لذا يمكنه أن يرفض منح القرض إذا كان صاحب المؤسسة قد أعد طلب القرض بعجلة وتسرع بفعل تأثير الضغط.</a:t>
            </a:r>
            <a:endParaRPr lang="ar-EG" sz="2400" dirty="0">
              <a:solidFill>
                <a:srgbClr val="FFFFFF"/>
              </a:solidFill>
            </a:endParaRPr>
          </a:p>
        </p:txBody>
      </p:sp>
      <p:sp>
        <p:nvSpPr>
          <p:cNvPr id="5" name="Oval 4"/>
          <p:cNvSpPr/>
          <p:nvPr/>
        </p:nvSpPr>
        <p:spPr>
          <a:xfrm>
            <a:off x="1444797" y="1556793"/>
            <a:ext cx="1948071" cy="1948071"/>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418833" y="4086377"/>
            <a:ext cx="5315270" cy="1948072"/>
          </a:xfrm>
          <a:custGeom>
            <a:avLst/>
            <a:gdLst>
              <a:gd name="connsiteX0" fmla="*/ 0 w 5315270"/>
              <a:gd name="connsiteY0" fmla="*/ 0 h 1948071"/>
              <a:gd name="connsiteX1" fmla="*/ 4341235 w 5315270"/>
              <a:gd name="connsiteY1" fmla="*/ 0 h 1948071"/>
              <a:gd name="connsiteX2" fmla="*/ 5315270 w 5315270"/>
              <a:gd name="connsiteY2" fmla="*/ 974036 h 1948071"/>
              <a:gd name="connsiteX3" fmla="*/ 4341235 w 5315270"/>
              <a:gd name="connsiteY3" fmla="*/ 1948071 h 1948071"/>
              <a:gd name="connsiteX4" fmla="*/ 0 w 5315270"/>
              <a:gd name="connsiteY4" fmla="*/ 1948071 h 1948071"/>
              <a:gd name="connsiteX5" fmla="*/ 0 w 5315270"/>
              <a:gd name="connsiteY5" fmla="*/ 0 h 194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5270" h="1948071">
                <a:moveTo>
                  <a:pt x="5315270" y="1948070"/>
                </a:moveTo>
                <a:lnTo>
                  <a:pt x="974035" y="1948070"/>
                </a:lnTo>
                <a:lnTo>
                  <a:pt x="0" y="974035"/>
                </a:lnTo>
                <a:lnTo>
                  <a:pt x="974035" y="1"/>
                </a:lnTo>
                <a:lnTo>
                  <a:pt x="5315270" y="1"/>
                </a:lnTo>
                <a:lnTo>
                  <a:pt x="5315270" y="194807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46063" tIns="91441" rIns="170688" bIns="91440" numCol="1" spcCol="1270" anchor="ctr" anchorCtr="0">
            <a:noAutofit/>
          </a:bodyPr>
          <a:lstStyle/>
          <a:p>
            <a:pPr algn="ctr" defTabSz="1066800" rtl="1">
              <a:lnSpc>
                <a:spcPct val="90000"/>
              </a:lnSpc>
              <a:spcAft>
                <a:spcPct val="35000"/>
              </a:spcAft>
            </a:pPr>
            <a:r>
              <a:rPr lang="ar-EG" sz="2400" dirty="0" smtClean="0">
                <a:solidFill>
                  <a:srgbClr val="FFFFFF"/>
                </a:solidFill>
              </a:rPr>
              <a:t>نتيجة لذلك قد يلحظ المسؤول عن الروض حالة من عدم الاستقرار أو غياب التخطيط فى وصف صاحب المؤسسة لأعمال مؤسسته. </a:t>
            </a:r>
            <a:endParaRPr lang="ar-EG" sz="2400" dirty="0">
              <a:solidFill>
                <a:srgbClr val="FFFFFF"/>
              </a:solidFill>
            </a:endParaRPr>
          </a:p>
        </p:txBody>
      </p:sp>
      <p:sp>
        <p:nvSpPr>
          <p:cNvPr id="7" name="Oval 6"/>
          <p:cNvSpPr/>
          <p:nvPr/>
        </p:nvSpPr>
        <p:spPr>
          <a:xfrm>
            <a:off x="1444797" y="4086378"/>
            <a:ext cx="1948071" cy="1948071"/>
          </a:xfrm>
          <a:prstGeom prst="ellipse">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626067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1000"/>
                                        <p:tgtEl>
                                          <p:spTgt spid="6"/>
                                        </p:tgtEl>
                                      </p:cBhvr>
                                    </p:animEffect>
                                    <p:anim calcmode="lin" valueType="num">
                                      <p:cBhvr>
                                        <p:cTn id="25" dur="1000" fill="hold"/>
                                        <p:tgtEl>
                                          <p:spTgt spid="6"/>
                                        </p:tgtEl>
                                        <p:attrNameLst>
                                          <p:attrName>ppt_x</p:attrName>
                                        </p:attrNameLst>
                                      </p:cBhvr>
                                      <p:tavLst>
                                        <p:tav tm="0">
                                          <p:val>
                                            <p:strVal val="#ppt_x"/>
                                          </p:val>
                                        </p:tav>
                                        <p:tav tm="100000">
                                          <p:val>
                                            <p:strVal val="#ppt_x"/>
                                          </p:val>
                                        </p:tav>
                                      </p:tavLst>
                                    </p:anim>
                                    <p:anim calcmode="lin" valueType="num">
                                      <p:cBhvr>
                                        <p:cTn id="2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أسئلة متعلقة بالاقتراض</a:t>
            </a:r>
          </a:p>
        </p:txBody>
      </p:sp>
      <p:sp>
        <p:nvSpPr>
          <p:cNvPr id="4" name="Freeform 3"/>
          <p:cNvSpPr/>
          <p:nvPr/>
        </p:nvSpPr>
        <p:spPr>
          <a:xfrm>
            <a:off x="1259632" y="1883108"/>
            <a:ext cx="7008439" cy="1138070"/>
          </a:xfrm>
          <a:custGeom>
            <a:avLst/>
            <a:gdLst>
              <a:gd name="connsiteX0" fmla="*/ 0 w 7008439"/>
              <a:gd name="connsiteY0" fmla="*/ 113807 h 1138070"/>
              <a:gd name="connsiteX1" fmla="*/ 113807 w 7008439"/>
              <a:gd name="connsiteY1" fmla="*/ 0 h 1138070"/>
              <a:gd name="connsiteX2" fmla="*/ 6894632 w 7008439"/>
              <a:gd name="connsiteY2" fmla="*/ 0 h 1138070"/>
              <a:gd name="connsiteX3" fmla="*/ 7008439 w 7008439"/>
              <a:gd name="connsiteY3" fmla="*/ 113807 h 1138070"/>
              <a:gd name="connsiteX4" fmla="*/ 7008439 w 7008439"/>
              <a:gd name="connsiteY4" fmla="*/ 1024263 h 1138070"/>
              <a:gd name="connsiteX5" fmla="*/ 6894632 w 7008439"/>
              <a:gd name="connsiteY5" fmla="*/ 1138070 h 1138070"/>
              <a:gd name="connsiteX6" fmla="*/ 113807 w 7008439"/>
              <a:gd name="connsiteY6" fmla="*/ 1138070 h 1138070"/>
              <a:gd name="connsiteX7" fmla="*/ 0 w 7008439"/>
              <a:gd name="connsiteY7" fmla="*/ 1024263 h 1138070"/>
              <a:gd name="connsiteX8" fmla="*/ 0 w 7008439"/>
              <a:gd name="connsiteY8" fmla="*/ 113807 h 113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08439" h="1138070">
                <a:moveTo>
                  <a:pt x="0" y="113807"/>
                </a:moveTo>
                <a:cubicBezTo>
                  <a:pt x="0" y="50953"/>
                  <a:pt x="50953" y="0"/>
                  <a:pt x="113807" y="0"/>
                </a:cubicBezTo>
                <a:lnTo>
                  <a:pt x="6894632" y="0"/>
                </a:lnTo>
                <a:cubicBezTo>
                  <a:pt x="6957486" y="0"/>
                  <a:pt x="7008439" y="50953"/>
                  <a:pt x="7008439" y="113807"/>
                </a:cubicBezTo>
                <a:lnTo>
                  <a:pt x="7008439" y="1024263"/>
                </a:lnTo>
                <a:cubicBezTo>
                  <a:pt x="7008439" y="1087117"/>
                  <a:pt x="6957486" y="1138070"/>
                  <a:pt x="6894632" y="1138070"/>
                </a:cubicBezTo>
                <a:lnTo>
                  <a:pt x="113807" y="1138070"/>
                </a:lnTo>
                <a:cubicBezTo>
                  <a:pt x="50953" y="1138070"/>
                  <a:pt x="0" y="1087117"/>
                  <a:pt x="0" y="1024263"/>
                </a:cubicBezTo>
                <a:lnTo>
                  <a:pt x="0" y="113807"/>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9053" tIns="63813" rIns="79053" bIns="63813" numCol="1" spcCol="1270" anchor="ctr" anchorCtr="0">
            <a:noAutofit/>
          </a:bodyPr>
          <a:lstStyle/>
          <a:p>
            <a:pPr algn="ctr" defTabSz="1066800" rtl="1">
              <a:lnSpc>
                <a:spcPct val="90000"/>
              </a:lnSpc>
              <a:spcAft>
                <a:spcPct val="35000"/>
              </a:spcAft>
            </a:pPr>
            <a:r>
              <a:rPr lang="ar-EG" sz="2400" dirty="0" smtClean="0">
                <a:solidFill>
                  <a:srgbClr val="FFFFFF"/>
                </a:solidFill>
              </a:rPr>
              <a:t>يتعين على المقرض أن يجب على عدد من الاسئلة قبل أن يحدد مدى قدرة المقترض على تسديد القرض وتتمثل إحدى تلك الاسئلة </a:t>
            </a:r>
            <a:endParaRPr lang="ar-EG" sz="2400" dirty="0">
              <a:solidFill>
                <a:srgbClr val="FFFFFF"/>
              </a:solidFill>
            </a:endParaRPr>
          </a:p>
        </p:txBody>
      </p:sp>
      <p:sp>
        <p:nvSpPr>
          <p:cNvPr id="5" name="Rounded Rectangle 4"/>
          <p:cNvSpPr/>
          <p:nvPr/>
        </p:nvSpPr>
        <p:spPr>
          <a:xfrm>
            <a:off x="1259632" y="3226031"/>
            <a:ext cx="1138070" cy="1138070"/>
          </a:xfrm>
          <a:prstGeom prst="roundRect">
            <a:avLst>
              <a:gd name="adj" fmla="val 16670"/>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2465986" y="3226031"/>
            <a:ext cx="5802085" cy="1138070"/>
          </a:xfrm>
          <a:custGeom>
            <a:avLst/>
            <a:gdLst>
              <a:gd name="connsiteX0" fmla="*/ 0 w 5802085"/>
              <a:gd name="connsiteY0" fmla="*/ 189716 h 1138070"/>
              <a:gd name="connsiteX1" fmla="*/ 189716 w 5802085"/>
              <a:gd name="connsiteY1" fmla="*/ 0 h 1138070"/>
              <a:gd name="connsiteX2" fmla="*/ 5612369 w 5802085"/>
              <a:gd name="connsiteY2" fmla="*/ 0 h 1138070"/>
              <a:gd name="connsiteX3" fmla="*/ 5802085 w 5802085"/>
              <a:gd name="connsiteY3" fmla="*/ 189716 h 1138070"/>
              <a:gd name="connsiteX4" fmla="*/ 5802085 w 5802085"/>
              <a:gd name="connsiteY4" fmla="*/ 948354 h 1138070"/>
              <a:gd name="connsiteX5" fmla="*/ 5612369 w 5802085"/>
              <a:gd name="connsiteY5" fmla="*/ 1138070 h 1138070"/>
              <a:gd name="connsiteX6" fmla="*/ 189716 w 5802085"/>
              <a:gd name="connsiteY6" fmla="*/ 1138070 h 1138070"/>
              <a:gd name="connsiteX7" fmla="*/ 0 w 5802085"/>
              <a:gd name="connsiteY7" fmla="*/ 948354 h 1138070"/>
              <a:gd name="connsiteX8" fmla="*/ 0 w 5802085"/>
              <a:gd name="connsiteY8" fmla="*/ 189716 h 113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2085" h="1138070">
                <a:moveTo>
                  <a:pt x="0" y="189716"/>
                </a:moveTo>
                <a:cubicBezTo>
                  <a:pt x="0" y="84939"/>
                  <a:pt x="84939" y="0"/>
                  <a:pt x="189716" y="0"/>
                </a:cubicBezTo>
                <a:lnTo>
                  <a:pt x="5612369" y="0"/>
                </a:lnTo>
                <a:cubicBezTo>
                  <a:pt x="5717146" y="0"/>
                  <a:pt x="5802085" y="84939"/>
                  <a:pt x="5802085" y="189716"/>
                </a:cubicBezTo>
                <a:lnTo>
                  <a:pt x="5802085" y="948354"/>
                </a:lnTo>
                <a:cubicBezTo>
                  <a:pt x="5802085" y="1053131"/>
                  <a:pt x="5717146" y="1138070"/>
                  <a:pt x="5612369" y="1138070"/>
                </a:cubicBezTo>
                <a:lnTo>
                  <a:pt x="189716" y="1138070"/>
                </a:lnTo>
                <a:cubicBezTo>
                  <a:pt x="84939" y="1138070"/>
                  <a:pt x="0" y="1053131"/>
                  <a:pt x="0" y="948354"/>
                </a:cubicBezTo>
                <a:lnTo>
                  <a:pt x="0" y="189716"/>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6254" tIns="226254" rIns="226254" bIns="226254" numCol="1" spcCol="1270" anchor="ctr" anchorCtr="0">
            <a:noAutofit/>
          </a:bodyPr>
          <a:lstStyle/>
          <a:p>
            <a:pPr algn="ctr" defTabSz="1066800" rtl="1">
              <a:lnSpc>
                <a:spcPct val="90000"/>
              </a:lnSpc>
              <a:spcAft>
                <a:spcPct val="35000"/>
              </a:spcAft>
            </a:pPr>
            <a:r>
              <a:rPr lang="ar-EG" sz="2400" dirty="0" smtClean="0">
                <a:solidFill>
                  <a:srgbClr val="002060"/>
                </a:solidFill>
              </a:rPr>
              <a:t>كيف ينوى المقترض استخدام القرض؟</a:t>
            </a:r>
            <a:endParaRPr lang="ar-EG" sz="2400" dirty="0">
              <a:solidFill>
                <a:srgbClr val="002060"/>
              </a:solidFill>
            </a:endParaRPr>
          </a:p>
        </p:txBody>
      </p:sp>
      <p:sp>
        <p:nvSpPr>
          <p:cNvPr id="7" name="Rounded Rectangle 6"/>
          <p:cNvSpPr/>
          <p:nvPr/>
        </p:nvSpPr>
        <p:spPr>
          <a:xfrm>
            <a:off x="1259632" y="4500669"/>
            <a:ext cx="1138070" cy="1138070"/>
          </a:xfrm>
          <a:prstGeom prst="roundRect">
            <a:avLst>
              <a:gd name="adj" fmla="val 16670"/>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Freeform 7"/>
          <p:cNvSpPr/>
          <p:nvPr/>
        </p:nvSpPr>
        <p:spPr>
          <a:xfrm>
            <a:off x="2465986" y="4500669"/>
            <a:ext cx="5802085" cy="1138070"/>
          </a:xfrm>
          <a:custGeom>
            <a:avLst/>
            <a:gdLst>
              <a:gd name="connsiteX0" fmla="*/ 0 w 5802085"/>
              <a:gd name="connsiteY0" fmla="*/ 189716 h 1138070"/>
              <a:gd name="connsiteX1" fmla="*/ 189716 w 5802085"/>
              <a:gd name="connsiteY1" fmla="*/ 0 h 1138070"/>
              <a:gd name="connsiteX2" fmla="*/ 5612369 w 5802085"/>
              <a:gd name="connsiteY2" fmla="*/ 0 h 1138070"/>
              <a:gd name="connsiteX3" fmla="*/ 5802085 w 5802085"/>
              <a:gd name="connsiteY3" fmla="*/ 189716 h 1138070"/>
              <a:gd name="connsiteX4" fmla="*/ 5802085 w 5802085"/>
              <a:gd name="connsiteY4" fmla="*/ 948354 h 1138070"/>
              <a:gd name="connsiteX5" fmla="*/ 5612369 w 5802085"/>
              <a:gd name="connsiteY5" fmla="*/ 1138070 h 1138070"/>
              <a:gd name="connsiteX6" fmla="*/ 189716 w 5802085"/>
              <a:gd name="connsiteY6" fmla="*/ 1138070 h 1138070"/>
              <a:gd name="connsiteX7" fmla="*/ 0 w 5802085"/>
              <a:gd name="connsiteY7" fmla="*/ 948354 h 1138070"/>
              <a:gd name="connsiteX8" fmla="*/ 0 w 5802085"/>
              <a:gd name="connsiteY8" fmla="*/ 189716 h 113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2085" h="1138070">
                <a:moveTo>
                  <a:pt x="0" y="189716"/>
                </a:moveTo>
                <a:cubicBezTo>
                  <a:pt x="0" y="84939"/>
                  <a:pt x="84939" y="0"/>
                  <a:pt x="189716" y="0"/>
                </a:cubicBezTo>
                <a:lnTo>
                  <a:pt x="5612369" y="0"/>
                </a:lnTo>
                <a:cubicBezTo>
                  <a:pt x="5717146" y="0"/>
                  <a:pt x="5802085" y="84939"/>
                  <a:pt x="5802085" y="189716"/>
                </a:cubicBezTo>
                <a:lnTo>
                  <a:pt x="5802085" y="948354"/>
                </a:lnTo>
                <a:cubicBezTo>
                  <a:pt x="5802085" y="1053131"/>
                  <a:pt x="5717146" y="1138070"/>
                  <a:pt x="5612369" y="1138070"/>
                </a:cubicBezTo>
                <a:lnTo>
                  <a:pt x="189716" y="1138070"/>
                </a:lnTo>
                <a:cubicBezTo>
                  <a:pt x="84939" y="1138070"/>
                  <a:pt x="0" y="1053131"/>
                  <a:pt x="0" y="948354"/>
                </a:cubicBezTo>
                <a:lnTo>
                  <a:pt x="0" y="189716"/>
                </a:lnTo>
                <a:close/>
              </a:path>
            </a:pathLst>
          </a:custGeom>
          <a:solidFill>
            <a:srgbClr val="92D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26254" tIns="226254" rIns="226254" bIns="226254" numCol="1" spcCol="1270" anchor="ctr" anchorCtr="0">
            <a:noAutofit/>
          </a:bodyPr>
          <a:lstStyle/>
          <a:p>
            <a:pPr algn="ctr" defTabSz="1066800" rtl="1">
              <a:lnSpc>
                <a:spcPct val="90000"/>
              </a:lnSpc>
              <a:spcAft>
                <a:spcPct val="35000"/>
              </a:spcAft>
            </a:pPr>
            <a:r>
              <a:rPr lang="ar-EG" sz="2400" dirty="0" smtClean="0">
                <a:solidFill>
                  <a:srgbClr val="002060"/>
                </a:solidFill>
              </a:rPr>
              <a:t>مانوع القرض ؟ </a:t>
            </a:r>
            <a:endParaRPr lang="ar-EG" sz="2400" dirty="0">
              <a:solidFill>
                <a:srgbClr val="002060"/>
              </a:solidFill>
            </a:endParaRPr>
          </a:p>
        </p:txBody>
      </p:sp>
    </p:spTree>
    <p:extLst>
      <p:ext uri="{BB962C8B-B14F-4D97-AF65-F5344CB8AC3E}">
        <p14:creationId xmlns:p14="http://schemas.microsoft.com/office/powerpoint/2010/main" val="4252099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Effect transition="in" filter="fade">
                                      <p:cBhvr>
                                        <p:cTn id="15" dur="500"/>
                                        <p:tgtEl>
                                          <p:spTgt spid="5"/>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500" fill="hold"/>
                                        <p:tgtEl>
                                          <p:spTgt spid="6"/>
                                        </p:tgtEl>
                                        <p:attrNameLst>
                                          <p:attrName>ppt_w</p:attrName>
                                        </p:attrNameLst>
                                      </p:cBhvr>
                                      <p:tavLst>
                                        <p:tav tm="0">
                                          <p:val>
                                            <p:fltVal val="0"/>
                                          </p:val>
                                        </p:tav>
                                        <p:tav tm="100000">
                                          <p:val>
                                            <p:strVal val="#ppt_w"/>
                                          </p:val>
                                        </p:tav>
                                      </p:tavLst>
                                    </p:anim>
                                    <p:anim calcmode="lin" valueType="num">
                                      <p:cBhvr>
                                        <p:cTn id="19" dur="500" fill="hold"/>
                                        <p:tgtEl>
                                          <p:spTgt spid="6"/>
                                        </p:tgtEl>
                                        <p:attrNameLst>
                                          <p:attrName>ppt_h</p:attrName>
                                        </p:attrNameLst>
                                      </p:cBhvr>
                                      <p:tavLst>
                                        <p:tav tm="0">
                                          <p:val>
                                            <p:fltVal val="0"/>
                                          </p:val>
                                        </p:tav>
                                        <p:tav tm="100000">
                                          <p:val>
                                            <p:strVal val="#ppt_h"/>
                                          </p:val>
                                        </p:tav>
                                      </p:tavLst>
                                    </p:anim>
                                    <p:animEffect transition="in" filter="fad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500" fill="hold"/>
                                        <p:tgtEl>
                                          <p:spTgt spid="8"/>
                                        </p:tgtEl>
                                        <p:attrNameLst>
                                          <p:attrName>ppt_w</p:attrName>
                                        </p:attrNameLst>
                                      </p:cBhvr>
                                      <p:tavLst>
                                        <p:tav tm="0">
                                          <p:val>
                                            <p:fltVal val="0"/>
                                          </p:val>
                                        </p:tav>
                                        <p:tav tm="100000">
                                          <p:val>
                                            <p:strVal val="#ppt_w"/>
                                          </p:val>
                                        </p:tav>
                                      </p:tavLst>
                                    </p:anim>
                                    <p:anim calcmode="lin" valueType="num">
                                      <p:cBhvr>
                                        <p:cTn id="31" dur="500" fill="hold"/>
                                        <p:tgtEl>
                                          <p:spTgt spid="8"/>
                                        </p:tgtEl>
                                        <p:attrNameLst>
                                          <p:attrName>ppt_h</p:attrName>
                                        </p:attrNameLst>
                                      </p:cBhvr>
                                      <p:tavLst>
                                        <p:tav tm="0">
                                          <p:val>
                                            <p:fltVal val="0"/>
                                          </p:val>
                                        </p:tav>
                                        <p:tav tm="100000">
                                          <p:val>
                                            <p:strVal val="#ppt_h"/>
                                          </p:val>
                                        </p:tav>
                                      </p:tavLst>
                                    </p:anim>
                                    <p:animEffect transition="in" filter="fade">
                                      <p:cBhvr>
                                        <p:cTn id="3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p:cNvGraphicFramePr/>
          <p:nvPr>
            <p:extLst/>
          </p:nvPr>
        </p:nvGraphicFramePr>
        <p:xfrm>
          <a:off x="1187624" y="836712"/>
          <a:ext cx="7224464" cy="4624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90319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الأقراض التجارىة </a:t>
            </a:r>
          </a:p>
        </p:txBody>
      </p:sp>
      <p:graphicFrame>
        <p:nvGraphicFramePr>
          <p:cNvPr id="2" name="Diagram 1"/>
          <p:cNvGraphicFramePr/>
          <p:nvPr>
            <p:extLst/>
          </p:nvPr>
        </p:nvGraphicFramePr>
        <p:xfrm>
          <a:off x="1619672" y="1700808"/>
          <a:ext cx="5784304" cy="38884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06173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702135" y="1854911"/>
            <a:ext cx="205547" cy="3804254"/>
          </a:xfrm>
          <a:prstGeom prst="rect">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5" name="Frame 4"/>
          <p:cNvSpPr/>
          <p:nvPr/>
        </p:nvSpPr>
        <p:spPr>
          <a:xfrm>
            <a:off x="476764" y="1854911"/>
            <a:ext cx="5345973" cy="3804254"/>
          </a:xfrm>
          <a:prstGeom prst="frame">
            <a:avLst>
              <a:gd name="adj1" fmla="val 5450"/>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6" name="Rectangle 5"/>
          <p:cNvSpPr/>
          <p:nvPr/>
        </p:nvSpPr>
        <p:spPr>
          <a:xfrm>
            <a:off x="271216" y="1399082"/>
            <a:ext cx="5140425" cy="359849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480348" y="4874764"/>
            <a:ext cx="5342259" cy="699746"/>
          </a:xfrm>
          <a:custGeom>
            <a:avLst/>
            <a:gdLst>
              <a:gd name="connsiteX0" fmla="*/ 0 w 5342259"/>
              <a:gd name="connsiteY0" fmla="*/ 0 h 699746"/>
              <a:gd name="connsiteX1" fmla="*/ 5342259 w 5342259"/>
              <a:gd name="connsiteY1" fmla="*/ 0 h 699746"/>
              <a:gd name="connsiteX2" fmla="*/ 5342259 w 5342259"/>
              <a:gd name="connsiteY2" fmla="*/ 699746 h 699746"/>
              <a:gd name="connsiteX3" fmla="*/ 0 w 5342259"/>
              <a:gd name="connsiteY3" fmla="*/ 699746 h 699746"/>
              <a:gd name="connsiteX4" fmla="*/ 0 w 5342259"/>
              <a:gd name="connsiteY4" fmla="*/ 0 h 69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2259" h="699746">
                <a:moveTo>
                  <a:pt x="0" y="0"/>
                </a:moveTo>
                <a:lnTo>
                  <a:pt x="5342259" y="0"/>
                </a:lnTo>
                <a:lnTo>
                  <a:pt x="5342259" y="699746"/>
                </a:lnTo>
                <a:lnTo>
                  <a:pt x="0" y="699746"/>
                </a:lnTo>
                <a:lnTo>
                  <a:pt x="0" y="0"/>
                </a:lnTo>
                <a:close/>
              </a:path>
            </a:pathLst>
          </a:custGeom>
          <a:solidFill>
            <a:srgbClr val="6A6506"/>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حدد مصادر التمويل للمشروع</a:t>
            </a:r>
            <a:endParaRPr lang="ar-EG" sz="2400" b="1" kern="1200" dirty="0">
              <a:solidFill>
                <a:schemeClr val="bg1"/>
              </a:solidFill>
            </a:endParaRPr>
          </a:p>
        </p:txBody>
      </p:sp>
      <p:sp>
        <p:nvSpPr>
          <p:cNvPr id="8" name="Freeform 7"/>
          <p:cNvSpPr/>
          <p:nvPr/>
        </p:nvSpPr>
        <p:spPr>
          <a:xfrm>
            <a:off x="6040376" y="1854911"/>
            <a:ext cx="2444120" cy="3804254"/>
          </a:xfrm>
          <a:custGeom>
            <a:avLst/>
            <a:gdLst>
              <a:gd name="connsiteX0" fmla="*/ 0 w 2444120"/>
              <a:gd name="connsiteY0" fmla="*/ 0 h 3804254"/>
              <a:gd name="connsiteX1" fmla="*/ 2444120 w 2444120"/>
              <a:gd name="connsiteY1" fmla="*/ 0 h 3804254"/>
              <a:gd name="connsiteX2" fmla="*/ 2444120 w 2444120"/>
              <a:gd name="connsiteY2" fmla="*/ 3804254 h 3804254"/>
              <a:gd name="connsiteX3" fmla="*/ 0 w 2444120"/>
              <a:gd name="connsiteY3" fmla="*/ 3804254 h 3804254"/>
              <a:gd name="connsiteX4" fmla="*/ 0 w 2444120"/>
              <a:gd name="connsiteY4" fmla="*/ 0 h 380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120" h="3804254">
                <a:moveTo>
                  <a:pt x="0" y="0"/>
                </a:moveTo>
                <a:lnTo>
                  <a:pt x="2444120" y="0"/>
                </a:lnTo>
                <a:lnTo>
                  <a:pt x="2444120" y="3804254"/>
                </a:lnTo>
                <a:lnTo>
                  <a:pt x="0" y="3804254"/>
                </a:lnTo>
                <a:lnTo>
                  <a:pt x="0" y="0"/>
                </a:lnTo>
                <a:close/>
              </a:path>
            </a:pathLst>
          </a:custGeom>
          <a:solidFill>
            <a:srgbClr val="FFC00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342900" lvl="0" indent="-342900" algn="justLow" defTabSz="1066800" rtl="1">
              <a:lnSpc>
                <a:spcPct val="90000"/>
              </a:lnSpc>
              <a:spcBef>
                <a:spcPct val="0"/>
              </a:spcBef>
              <a:spcAft>
                <a:spcPct val="35000"/>
              </a:spcAft>
              <a:buFont typeface="Arial" panose="020B0604020202020204" pitchFamily="34" charset="0"/>
              <a:buChar char="•"/>
            </a:pPr>
            <a:endParaRPr lang="ar-EG" sz="2400" kern="1200" dirty="0" smtClean="0"/>
          </a:p>
          <a:p>
            <a:pPr marL="342900" lvl="0" indent="-342900" algn="justLow" defTabSz="1066800" rtl="1">
              <a:lnSpc>
                <a:spcPct val="90000"/>
              </a:lnSpc>
              <a:spcBef>
                <a:spcPct val="0"/>
              </a:spcBef>
              <a:spcAft>
                <a:spcPct val="35000"/>
              </a:spcAft>
              <a:buFont typeface="Arial" panose="020B0604020202020204" pitchFamily="34" charset="0"/>
              <a:buChar char="•"/>
            </a:pPr>
            <a:endParaRPr lang="ar-EG" sz="2400" kern="1200" dirty="0" smtClean="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تمويل ذاتي "أي الأموال الخاصة بالمشروع شخصية".</a:t>
            </a:r>
            <a:endParaRPr lang="ar-EG" sz="2400" kern="1200" dirty="0"/>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t>تمويل خارجي "حدد نوع القرض ومقداره وطرق سداده ".</a:t>
            </a:r>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p:txBody>
      </p:sp>
    </p:spTree>
    <p:extLst>
      <p:ext uri="{BB962C8B-B14F-4D97-AF65-F5344CB8AC3E}">
        <p14:creationId xmlns:p14="http://schemas.microsoft.com/office/powerpoint/2010/main" val="27783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fade">
                                      <p:cBhvr>
                                        <p:cTn id="24" dur="1000"/>
                                        <p:tgtEl>
                                          <p:spTgt spid="8">
                                            <p:txEl>
                                              <p:pRg st="2" end="2"/>
                                            </p:txEl>
                                          </p:spTgt>
                                        </p:tgtEl>
                                      </p:cBhvr>
                                    </p:animEffect>
                                    <p:anim calcmode="lin" valueType="num">
                                      <p:cBhvr>
                                        <p:cTn id="2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3" end="3"/>
                                            </p:txEl>
                                          </p:spTgt>
                                        </p:tgtEl>
                                        <p:attrNameLst>
                                          <p:attrName>style.visibility</p:attrName>
                                        </p:attrNameLst>
                                      </p:cBhvr>
                                      <p:to>
                                        <p:strVal val="visible"/>
                                      </p:to>
                                    </p:set>
                                    <p:animEffect transition="in" filter="fade">
                                      <p:cBhvr>
                                        <p:cTn id="31" dur="1000"/>
                                        <p:tgtEl>
                                          <p:spTgt spid="8">
                                            <p:txEl>
                                              <p:pRg st="3" end="3"/>
                                            </p:txEl>
                                          </p:spTgt>
                                        </p:tgtEl>
                                      </p:cBhvr>
                                    </p:animEffect>
                                    <p:anim calcmode="lin" valueType="num">
                                      <p:cBhvr>
                                        <p:cTn id="3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الأقراض قصير الأمد </a:t>
            </a:r>
          </a:p>
        </p:txBody>
      </p:sp>
      <p:graphicFrame>
        <p:nvGraphicFramePr>
          <p:cNvPr id="2" name="Diagram 1"/>
          <p:cNvGraphicFramePr/>
          <p:nvPr>
            <p:extLst/>
          </p:nvPr>
        </p:nvGraphicFramePr>
        <p:xfrm>
          <a:off x="1763688" y="1772816"/>
          <a:ext cx="6288360" cy="3544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99186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الاقراض طويل الأمد </a:t>
            </a:r>
          </a:p>
        </p:txBody>
      </p:sp>
      <p:graphicFrame>
        <p:nvGraphicFramePr>
          <p:cNvPr id="2" name="Diagram 1"/>
          <p:cNvGraphicFramePr/>
          <p:nvPr>
            <p:extLst/>
          </p:nvPr>
        </p:nvGraphicFramePr>
        <p:xfrm>
          <a:off x="899592" y="1268760"/>
          <a:ext cx="7152456" cy="50563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27436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أسهم رأس المال </a:t>
            </a:r>
          </a:p>
        </p:txBody>
      </p:sp>
      <p:graphicFrame>
        <p:nvGraphicFramePr>
          <p:cNvPr id="2" name="Diagram 1"/>
          <p:cNvGraphicFramePr/>
          <p:nvPr>
            <p:extLst/>
          </p:nvPr>
        </p:nvGraphicFramePr>
        <p:xfrm>
          <a:off x="1403648" y="1484784"/>
          <a:ext cx="6504384" cy="47683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5212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p:cNvGraphicFramePr/>
          <p:nvPr>
            <p:extLst/>
          </p:nvPr>
        </p:nvGraphicFramePr>
        <p:xfrm>
          <a:off x="1907704" y="620688"/>
          <a:ext cx="4896544" cy="53285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40372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dirty="0">
                <a:solidFill>
                  <a:srgbClr val="FFFFFF"/>
                </a:solidFill>
              </a:rPr>
              <a:t>طرق الدخول إلى عالم الأعمال</a:t>
            </a:r>
            <a:endParaRPr lang="en-US" sz="4000" dirty="0">
              <a:solidFill>
                <a:srgbClr val="FFFFFF"/>
              </a:solidFill>
            </a:endParaRPr>
          </a:p>
        </p:txBody>
      </p:sp>
    </p:spTree>
    <p:extLst>
      <p:ext uri="{BB962C8B-B14F-4D97-AF65-F5344CB8AC3E}">
        <p14:creationId xmlns:p14="http://schemas.microsoft.com/office/powerpoint/2010/main" val="2677827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553728" y="2222486"/>
            <a:ext cx="4899781" cy="4157688"/>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842819" y="2804305"/>
            <a:ext cx="2326836" cy="2421778"/>
          </a:xfrm>
          <a:custGeom>
            <a:avLst/>
            <a:gdLst>
              <a:gd name="connsiteX0" fmla="*/ 0 w 2326836"/>
              <a:gd name="connsiteY0" fmla="*/ 232684 h 2421778"/>
              <a:gd name="connsiteX1" fmla="*/ 232684 w 2326836"/>
              <a:gd name="connsiteY1" fmla="*/ 0 h 2421778"/>
              <a:gd name="connsiteX2" fmla="*/ 2094152 w 2326836"/>
              <a:gd name="connsiteY2" fmla="*/ 0 h 2421778"/>
              <a:gd name="connsiteX3" fmla="*/ 2326836 w 2326836"/>
              <a:gd name="connsiteY3" fmla="*/ 232684 h 2421778"/>
              <a:gd name="connsiteX4" fmla="*/ 2326836 w 2326836"/>
              <a:gd name="connsiteY4" fmla="*/ 2189094 h 2421778"/>
              <a:gd name="connsiteX5" fmla="*/ 2094152 w 2326836"/>
              <a:gd name="connsiteY5" fmla="*/ 2421778 h 2421778"/>
              <a:gd name="connsiteX6" fmla="*/ 232684 w 2326836"/>
              <a:gd name="connsiteY6" fmla="*/ 2421778 h 2421778"/>
              <a:gd name="connsiteX7" fmla="*/ 0 w 2326836"/>
              <a:gd name="connsiteY7" fmla="*/ 2189094 h 2421778"/>
              <a:gd name="connsiteX8" fmla="*/ 0 w 2326836"/>
              <a:gd name="connsiteY8" fmla="*/ 232684 h 242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6836" h="2421778">
                <a:moveTo>
                  <a:pt x="0" y="232684"/>
                </a:moveTo>
                <a:cubicBezTo>
                  <a:pt x="0" y="104176"/>
                  <a:pt x="104176" y="0"/>
                  <a:pt x="232684" y="0"/>
                </a:cubicBezTo>
                <a:lnTo>
                  <a:pt x="2094152" y="0"/>
                </a:lnTo>
                <a:cubicBezTo>
                  <a:pt x="2222660" y="0"/>
                  <a:pt x="2326836" y="104176"/>
                  <a:pt x="2326836" y="232684"/>
                </a:cubicBezTo>
                <a:lnTo>
                  <a:pt x="2326836" y="2189094"/>
                </a:lnTo>
                <a:cubicBezTo>
                  <a:pt x="2326836" y="2317602"/>
                  <a:pt x="2222660" y="2421778"/>
                  <a:pt x="2094152" y="2421778"/>
                </a:cubicBezTo>
                <a:lnTo>
                  <a:pt x="232684" y="2421778"/>
                </a:lnTo>
                <a:cubicBezTo>
                  <a:pt x="104176" y="2421778"/>
                  <a:pt x="0" y="2317602"/>
                  <a:pt x="0" y="2189094"/>
                </a:cubicBezTo>
                <a:lnTo>
                  <a:pt x="0" y="232684"/>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9591" tIns="159591" rIns="159591" bIns="159591" numCol="1" spcCol="1270" anchor="ctr" anchorCtr="0">
            <a:noAutofit/>
          </a:bodyPr>
          <a:lstStyle/>
          <a:p>
            <a:pPr algn="ctr" defTabSz="1066800" rtl="1">
              <a:lnSpc>
                <a:spcPct val="90000"/>
              </a:lnSpc>
              <a:spcAft>
                <a:spcPct val="35000"/>
              </a:spcAft>
            </a:pPr>
            <a:r>
              <a:rPr lang="ar-EG" sz="2400" dirty="0" smtClean="0">
                <a:solidFill>
                  <a:srgbClr val="002060"/>
                </a:solidFill>
              </a:rPr>
              <a:t>إذا لم يسبق لشخص معين أن إمتلك مؤسسة فإن إقدامه على شراء مؤسسة قائمة وتشغيلها سيتضمن إيجابيات كثيرة بالنسبة إليه. </a:t>
            </a:r>
            <a:endParaRPr lang="ar-EG" sz="2400" dirty="0">
              <a:solidFill>
                <a:srgbClr val="002060"/>
              </a:solidFill>
            </a:endParaRPr>
          </a:p>
        </p:txBody>
      </p:sp>
      <p:sp>
        <p:nvSpPr>
          <p:cNvPr id="9" name="Freeform 8"/>
          <p:cNvSpPr/>
          <p:nvPr/>
        </p:nvSpPr>
        <p:spPr>
          <a:xfrm>
            <a:off x="2553728" y="1429705"/>
            <a:ext cx="4907019" cy="715937"/>
          </a:xfrm>
          <a:custGeom>
            <a:avLst/>
            <a:gdLst>
              <a:gd name="connsiteX0" fmla="*/ 0 w 4907019"/>
              <a:gd name="connsiteY0" fmla="*/ 0 h 715937"/>
              <a:gd name="connsiteX1" fmla="*/ 4907019 w 4907019"/>
              <a:gd name="connsiteY1" fmla="*/ 0 h 715937"/>
              <a:gd name="connsiteX2" fmla="*/ 4907019 w 4907019"/>
              <a:gd name="connsiteY2" fmla="*/ 715937 h 715937"/>
              <a:gd name="connsiteX3" fmla="*/ 0 w 4907019"/>
              <a:gd name="connsiteY3" fmla="*/ 715937 h 715937"/>
              <a:gd name="connsiteX4" fmla="*/ 0 w 4907019"/>
              <a:gd name="connsiteY4" fmla="*/ 0 h 71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7019" h="715937">
                <a:moveTo>
                  <a:pt x="0" y="0"/>
                </a:moveTo>
                <a:lnTo>
                  <a:pt x="4907019" y="0"/>
                </a:lnTo>
                <a:lnTo>
                  <a:pt x="4907019" y="715937"/>
                </a:lnTo>
                <a:lnTo>
                  <a:pt x="0" y="715937"/>
                </a:lnTo>
                <a:lnTo>
                  <a:pt x="0" y="0"/>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ctr" defTabSz="1066800" rtl="1">
              <a:lnSpc>
                <a:spcPct val="90000"/>
              </a:lnSpc>
              <a:spcAft>
                <a:spcPct val="35000"/>
              </a:spcAft>
            </a:pPr>
            <a:r>
              <a:rPr lang="ar-EG" sz="2400" b="1" dirty="0" smtClean="0">
                <a:solidFill>
                  <a:srgbClr val="FFFFFF"/>
                </a:solidFill>
              </a:rPr>
              <a:t>شراء مؤسسة قائمة </a:t>
            </a:r>
            <a:endParaRPr lang="ar-EG" sz="2400" b="1" dirty="0">
              <a:solidFill>
                <a:srgbClr val="FFFFFF"/>
              </a:solidFill>
            </a:endParaRPr>
          </a:p>
        </p:txBody>
      </p:sp>
      <p:sp>
        <p:nvSpPr>
          <p:cNvPr id="5"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شراء مؤسسة قائمة مقابل إنشاء مؤسسة جديدة </a:t>
            </a:r>
          </a:p>
        </p:txBody>
      </p:sp>
      <p:sp>
        <p:nvSpPr>
          <p:cNvPr id="4" name="Diamond 3"/>
          <p:cNvSpPr/>
          <p:nvPr/>
        </p:nvSpPr>
        <p:spPr bwMode="auto">
          <a:xfrm>
            <a:off x="6156176" y="1340768"/>
            <a:ext cx="720080" cy="792088"/>
          </a:xfrm>
          <a:prstGeom prst="diamond">
            <a:avLst/>
          </a:prstGeom>
          <a:ln>
            <a:headEnd type="none" w="med" len="med"/>
            <a:tailEnd type="none" w="med" len="med"/>
          </a:ln>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1" anchor="ctr" anchorCtr="0" compatLnSpc="1">
            <a:prstTxWarp prst="textNoShape">
              <a:avLst/>
            </a:prstTxWarp>
          </a:bodyPr>
          <a:lstStyle/>
          <a:p>
            <a:pPr algn="ctr"/>
            <a:r>
              <a:rPr lang="ar-EG" sz="2800" b="1" dirty="0" smtClean="0">
                <a:solidFill>
                  <a:srgbClr val="FF0000"/>
                </a:solidFill>
              </a:rPr>
              <a:t>1</a:t>
            </a:r>
          </a:p>
        </p:txBody>
      </p:sp>
    </p:spTree>
    <p:extLst>
      <p:ext uri="{BB962C8B-B14F-4D97-AF65-F5344CB8AC3E}">
        <p14:creationId xmlns:p14="http://schemas.microsoft.com/office/powerpoint/2010/main" val="4271299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arn(inVertic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4" grpId="0" animBg="1"/>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أسئلة كثيرة يتعين على الريادى المحتمل طرحها بشان أى مؤسسة معروضة للبيع وهى </a:t>
            </a:r>
          </a:p>
        </p:txBody>
      </p:sp>
      <p:sp>
        <p:nvSpPr>
          <p:cNvPr id="5" name="Freeform 4"/>
          <p:cNvSpPr/>
          <p:nvPr/>
        </p:nvSpPr>
        <p:spPr>
          <a:xfrm>
            <a:off x="1322324" y="1453175"/>
            <a:ext cx="6992077" cy="657283"/>
          </a:xfrm>
          <a:custGeom>
            <a:avLst/>
            <a:gdLst>
              <a:gd name="connsiteX0" fmla="*/ 0 w 6992077"/>
              <a:gd name="connsiteY0" fmla="*/ 0 h 657283"/>
              <a:gd name="connsiteX1" fmla="*/ 6992077 w 6992077"/>
              <a:gd name="connsiteY1" fmla="*/ 0 h 657283"/>
              <a:gd name="connsiteX2" fmla="*/ 6992077 w 6992077"/>
              <a:gd name="connsiteY2" fmla="*/ 657283 h 657283"/>
              <a:gd name="connsiteX3" fmla="*/ 0 w 6992077"/>
              <a:gd name="connsiteY3" fmla="*/ 657283 h 657283"/>
              <a:gd name="connsiteX4" fmla="*/ 0 w 6992077"/>
              <a:gd name="connsiteY4" fmla="*/ 0 h 657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2077" h="657283">
                <a:moveTo>
                  <a:pt x="0" y="0"/>
                </a:moveTo>
                <a:lnTo>
                  <a:pt x="6992077" y="0"/>
                </a:lnTo>
                <a:lnTo>
                  <a:pt x="6992077" y="657283"/>
                </a:lnTo>
                <a:lnTo>
                  <a:pt x="0" y="657283"/>
                </a:lnTo>
                <a:lnTo>
                  <a:pt x="0" y="0"/>
                </a:lnTo>
                <a:close/>
              </a:path>
            </a:pathLst>
          </a:custGeom>
          <a:solidFill>
            <a:schemeClr val="accent2"/>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21719"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لماذا أريد شراء هذه المؤسسة ؟</a:t>
            </a:r>
            <a:endParaRPr lang="ar-EG" sz="2400" dirty="0">
              <a:solidFill>
                <a:srgbClr val="FFFFFF"/>
              </a:solidFill>
            </a:endParaRPr>
          </a:p>
        </p:txBody>
      </p:sp>
      <p:sp>
        <p:nvSpPr>
          <p:cNvPr id="6" name="Oval 5"/>
          <p:cNvSpPr/>
          <p:nvPr/>
        </p:nvSpPr>
        <p:spPr>
          <a:xfrm>
            <a:off x="911522" y="1371014"/>
            <a:ext cx="821604" cy="821604"/>
          </a:xfrm>
          <a:prstGeom prst="ellipse">
            <a:avLst/>
          </a:prstGeom>
          <a:blipFill rotWithShape="0">
            <a:blip r:embed="rId2"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793314" y="2438784"/>
            <a:ext cx="6521087" cy="657283"/>
          </a:xfrm>
          <a:custGeom>
            <a:avLst/>
            <a:gdLst>
              <a:gd name="connsiteX0" fmla="*/ 0 w 6521087"/>
              <a:gd name="connsiteY0" fmla="*/ 0 h 657283"/>
              <a:gd name="connsiteX1" fmla="*/ 6521087 w 6521087"/>
              <a:gd name="connsiteY1" fmla="*/ 0 h 657283"/>
              <a:gd name="connsiteX2" fmla="*/ 6521087 w 6521087"/>
              <a:gd name="connsiteY2" fmla="*/ 657283 h 657283"/>
              <a:gd name="connsiteX3" fmla="*/ 0 w 6521087"/>
              <a:gd name="connsiteY3" fmla="*/ 657283 h 657283"/>
              <a:gd name="connsiteX4" fmla="*/ 0 w 6521087"/>
              <a:gd name="connsiteY4" fmla="*/ 0 h 657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1087" h="657283">
                <a:moveTo>
                  <a:pt x="0" y="0"/>
                </a:moveTo>
                <a:lnTo>
                  <a:pt x="6521087" y="0"/>
                </a:lnTo>
                <a:lnTo>
                  <a:pt x="6521087" y="657283"/>
                </a:lnTo>
                <a:lnTo>
                  <a:pt x="0" y="657283"/>
                </a:lnTo>
                <a:lnTo>
                  <a:pt x="0" y="0"/>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21719"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لماذا يريد صاحب المؤسسة بيعها ؟</a:t>
            </a:r>
            <a:endParaRPr lang="ar-EG" sz="2400" dirty="0">
              <a:solidFill>
                <a:srgbClr val="FFFFFF"/>
              </a:solidFill>
            </a:endParaRPr>
          </a:p>
        </p:txBody>
      </p:sp>
      <p:sp>
        <p:nvSpPr>
          <p:cNvPr id="8" name="Oval 7"/>
          <p:cNvSpPr/>
          <p:nvPr/>
        </p:nvSpPr>
        <p:spPr>
          <a:xfrm>
            <a:off x="1382512" y="2356624"/>
            <a:ext cx="821604" cy="821604"/>
          </a:xfrm>
          <a:prstGeom prst="ellipse">
            <a:avLst/>
          </a:prstGeom>
          <a:blipFill rotWithShape="0">
            <a:blip r:embed="rId3"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937870" y="3424394"/>
            <a:ext cx="6376531" cy="657283"/>
          </a:xfrm>
          <a:custGeom>
            <a:avLst/>
            <a:gdLst>
              <a:gd name="connsiteX0" fmla="*/ 0 w 6376531"/>
              <a:gd name="connsiteY0" fmla="*/ 0 h 657283"/>
              <a:gd name="connsiteX1" fmla="*/ 6376531 w 6376531"/>
              <a:gd name="connsiteY1" fmla="*/ 0 h 657283"/>
              <a:gd name="connsiteX2" fmla="*/ 6376531 w 6376531"/>
              <a:gd name="connsiteY2" fmla="*/ 657283 h 657283"/>
              <a:gd name="connsiteX3" fmla="*/ 0 w 6376531"/>
              <a:gd name="connsiteY3" fmla="*/ 657283 h 657283"/>
              <a:gd name="connsiteX4" fmla="*/ 0 w 6376531"/>
              <a:gd name="connsiteY4" fmla="*/ 0 h 657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6531" h="657283">
                <a:moveTo>
                  <a:pt x="0" y="0"/>
                </a:moveTo>
                <a:lnTo>
                  <a:pt x="6376531" y="0"/>
                </a:lnTo>
                <a:lnTo>
                  <a:pt x="6376531" y="657283"/>
                </a:lnTo>
                <a:lnTo>
                  <a:pt x="0" y="657283"/>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21719"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هل ستحظى المؤسسة بمستقبل جيد حيث هى وبطريقة عملها الحالية ؟</a:t>
            </a:r>
            <a:endParaRPr lang="ar-EG" sz="2400" dirty="0">
              <a:solidFill>
                <a:srgbClr val="FFFFFF"/>
              </a:solidFill>
            </a:endParaRPr>
          </a:p>
        </p:txBody>
      </p:sp>
      <p:sp>
        <p:nvSpPr>
          <p:cNvPr id="10" name="Oval 9"/>
          <p:cNvSpPr/>
          <p:nvPr/>
        </p:nvSpPr>
        <p:spPr>
          <a:xfrm>
            <a:off x="1527068" y="3342233"/>
            <a:ext cx="821604" cy="821604"/>
          </a:xfrm>
          <a:prstGeom prst="ellipse">
            <a:avLst/>
          </a:prstGeom>
          <a:blipFill rotWithShape="0">
            <a:blip r:embed="rId4"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1793314" y="4410003"/>
            <a:ext cx="6521087" cy="657283"/>
          </a:xfrm>
          <a:custGeom>
            <a:avLst/>
            <a:gdLst>
              <a:gd name="connsiteX0" fmla="*/ 0 w 6521087"/>
              <a:gd name="connsiteY0" fmla="*/ 0 h 657283"/>
              <a:gd name="connsiteX1" fmla="*/ 6521087 w 6521087"/>
              <a:gd name="connsiteY1" fmla="*/ 0 h 657283"/>
              <a:gd name="connsiteX2" fmla="*/ 6521087 w 6521087"/>
              <a:gd name="connsiteY2" fmla="*/ 657283 h 657283"/>
              <a:gd name="connsiteX3" fmla="*/ 0 w 6521087"/>
              <a:gd name="connsiteY3" fmla="*/ 657283 h 657283"/>
              <a:gd name="connsiteX4" fmla="*/ 0 w 6521087"/>
              <a:gd name="connsiteY4" fmla="*/ 0 h 657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1087" h="657283">
                <a:moveTo>
                  <a:pt x="0" y="0"/>
                </a:moveTo>
                <a:lnTo>
                  <a:pt x="6521087" y="0"/>
                </a:lnTo>
                <a:lnTo>
                  <a:pt x="6521087" y="657283"/>
                </a:lnTo>
                <a:lnTo>
                  <a:pt x="0" y="657283"/>
                </a:lnTo>
                <a:lnTo>
                  <a:pt x="0" y="0"/>
                </a:lnTo>
                <a:close/>
              </a:path>
            </a:pathLst>
          </a:custGeom>
          <a:solidFill>
            <a:srgbClr val="13D7B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21719"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هل سأكون سعيدا فى إدارة هذه المؤسسة ؟</a:t>
            </a:r>
            <a:endParaRPr lang="ar-EG" sz="2400" dirty="0">
              <a:solidFill>
                <a:srgbClr val="FFFFFF"/>
              </a:solidFill>
            </a:endParaRPr>
          </a:p>
        </p:txBody>
      </p:sp>
      <p:sp>
        <p:nvSpPr>
          <p:cNvPr id="12" name="Oval 11"/>
          <p:cNvSpPr/>
          <p:nvPr/>
        </p:nvSpPr>
        <p:spPr>
          <a:xfrm>
            <a:off x="1382512" y="4327843"/>
            <a:ext cx="821604" cy="821604"/>
          </a:xfrm>
          <a:prstGeom prst="ellipse">
            <a:avLst/>
          </a:prstGeom>
          <a:blipFill rotWithShape="0">
            <a:blip r:embed="rId5"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13" name="Freeform 12"/>
          <p:cNvSpPr/>
          <p:nvPr/>
        </p:nvSpPr>
        <p:spPr>
          <a:xfrm>
            <a:off x="1322324" y="5395613"/>
            <a:ext cx="6992077" cy="657283"/>
          </a:xfrm>
          <a:custGeom>
            <a:avLst/>
            <a:gdLst>
              <a:gd name="connsiteX0" fmla="*/ 0 w 6992077"/>
              <a:gd name="connsiteY0" fmla="*/ 0 h 657283"/>
              <a:gd name="connsiteX1" fmla="*/ 6992077 w 6992077"/>
              <a:gd name="connsiteY1" fmla="*/ 0 h 657283"/>
              <a:gd name="connsiteX2" fmla="*/ 6992077 w 6992077"/>
              <a:gd name="connsiteY2" fmla="*/ 657283 h 657283"/>
              <a:gd name="connsiteX3" fmla="*/ 0 w 6992077"/>
              <a:gd name="connsiteY3" fmla="*/ 657283 h 657283"/>
              <a:gd name="connsiteX4" fmla="*/ 0 w 6992077"/>
              <a:gd name="connsiteY4" fmla="*/ 0 h 657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2077" h="657283">
                <a:moveTo>
                  <a:pt x="0" y="0"/>
                </a:moveTo>
                <a:lnTo>
                  <a:pt x="6992077" y="0"/>
                </a:lnTo>
                <a:lnTo>
                  <a:pt x="6992077" y="657283"/>
                </a:lnTo>
                <a:lnTo>
                  <a:pt x="0" y="657283"/>
                </a:lnTo>
                <a:lnTo>
                  <a:pt x="0" y="0"/>
                </a:ln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21719"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هل أتمتع بالمؤهلات اللازمة ؟</a:t>
            </a:r>
            <a:endParaRPr lang="ar-EG" sz="2400" dirty="0">
              <a:solidFill>
                <a:srgbClr val="FFFFFF"/>
              </a:solidFill>
            </a:endParaRPr>
          </a:p>
        </p:txBody>
      </p:sp>
      <p:sp>
        <p:nvSpPr>
          <p:cNvPr id="14" name="Oval 13"/>
          <p:cNvSpPr/>
          <p:nvPr/>
        </p:nvSpPr>
        <p:spPr>
          <a:xfrm>
            <a:off x="911522" y="5313452"/>
            <a:ext cx="821604" cy="821604"/>
          </a:xfrm>
          <a:prstGeom prst="ellipse">
            <a:avLst/>
          </a:prstGeom>
          <a:blipFill rotWithShape="0">
            <a:blip r:embed="rId6"/>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263474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barn(inVertical)">
                                      <p:cBhvr>
                                        <p:cTn id="39" dur="500"/>
                                        <p:tgtEl>
                                          <p:spTgt spid="14"/>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barn(inVertical)">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P spid="13" grpId="0" animBg="1"/>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وتعد مسألة ثمن المؤسسة صبغة فعليك أن تأخذ بالحسبان ما الذى ستحظى به لقاء المال الذى تدفعه </a:t>
            </a:r>
          </a:p>
        </p:txBody>
      </p:sp>
      <p:sp>
        <p:nvSpPr>
          <p:cNvPr id="4" name="Freeform 3"/>
          <p:cNvSpPr/>
          <p:nvPr/>
        </p:nvSpPr>
        <p:spPr>
          <a:xfrm>
            <a:off x="4707918" y="2072847"/>
            <a:ext cx="3456339" cy="1080105"/>
          </a:xfrm>
          <a:custGeom>
            <a:avLst/>
            <a:gdLst>
              <a:gd name="connsiteX0" fmla="*/ 0 w 3456339"/>
              <a:gd name="connsiteY0" fmla="*/ 0 h 1080105"/>
              <a:gd name="connsiteX1" fmla="*/ 3456339 w 3456339"/>
              <a:gd name="connsiteY1" fmla="*/ 0 h 1080105"/>
              <a:gd name="connsiteX2" fmla="*/ 3456339 w 3456339"/>
              <a:gd name="connsiteY2" fmla="*/ 1080105 h 1080105"/>
              <a:gd name="connsiteX3" fmla="*/ 0 w 3456339"/>
              <a:gd name="connsiteY3" fmla="*/ 1080105 h 1080105"/>
              <a:gd name="connsiteX4" fmla="*/ 0 w 3456339"/>
              <a:gd name="connsiteY4" fmla="*/ 0 h 108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6339" h="1080105">
                <a:moveTo>
                  <a:pt x="0" y="0"/>
                </a:moveTo>
                <a:lnTo>
                  <a:pt x="3456339" y="0"/>
                </a:lnTo>
                <a:lnTo>
                  <a:pt x="3456339" y="1080105"/>
                </a:lnTo>
                <a:lnTo>
                  <a:pt x="0" y="1080105"/>
                </a:lnTo>
                <a:lnTo>
                  <a:pt x="0" y="0"/>
                </a:lnTo>
                <a:close/>
              </a:path>
            </a:pathLst>
          </a:custGeom>
          <a:solidFill>
            <a:srgbClr val="FF0000">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731592" bIns="91440" numCol="1" spcCol="1270" anchor="ctr" anchorCtr="0">
            <a:noAutofit/>
          </a:bodyPr>
          <a:lstStyle/>
          <a:p>
            <a:pPr algn="ctr" defTabSz="1066800" rtl="1">
              <a:lnSpc>
                <a:spcPct val="90000"/>
              </a:lnSpc>
              <a:spcAft>
                <a:spcPct val="35000"/>
              </a:spcAft>
            </a:pPr>
            <a:r>
              <a:rPr lang="ar-EG" sz="2400" dirty="0" smtClean="0">
                <a:solidFill>
                  <a:srgbClr val="002060"/>
                </a:solidFill>
              </a:rPr>
              <a:t>فهل ستحصل على الأرض والمبنى ؟</a:t>
            </a:r>
            <a:endParaRPr lang="ar-EG" sz="2400" dirty="0">
              <a:solidFill>
                <a:srgbClr val="002060"/>
              </a:solidFill>
            </a:endParaRPr>
          </a:p>
        </p:txBody>
      </p:sp>
      <p:sp>
        <p:nvSpPr>
          <p:cNvPr id="5" name="Rectangle 4"/>
          <p:cNvSpPr/>
          <p:nvPr/>
        </p:nvSpPr>
        <p:spPr>
          <a:xfrm>
            <a:off x="7552197" y="1916832"/>
            <a:ext cx="756074" cy="1134111"/>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870628" y="2072847"/>
            <a:ext cx="3456339" cy="1080105"/>
          </a:xfrm>
          <a:custGeom>
            <a:avLst/>
            <a:gdLst>
              <a:gd name="connsiteX0" fmla="*/ 0 w 3456339"/>
              <a:gd name="connsiteY0" fmla="*/ 0 h 1080105"/>
              <a:gd name="connsiteX1" fmla="*/ 3456339 w 3456339"/>
              <a:gd name="connsiteY1" fmla="*/ 0 h 1080105"/>
              <a:gd name="connsiteX2" fmla="*/ 3456339 w 3456339"/>
              <a:gd name="connsiteY2" fmla="*/ 1080105 h 1080105"/>
              <a:gd name="connsiteX3" fmla="*/ 0 w 3456339"/>
              <a:gd name="connsiteY3" fmla="*/ 1080105 h 1080105"/>
              <a:gd name="connsiteX4" fmla="*/ 0 w 3456339"/>
              <a:gd name="connsiteY4" fmla="*/ 0 h 108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6339" h="1080105">
                <a:moveTo>
                  <a:pt x="0" y="0"/>
                </a:moveTo>
                <a:lnTo>
                  <a:pt x="3456339" y="0"/>
                </a:lnTo>
                <a:lnTo>
                  <a:pt x="3456339" y="1080105"/>
                </a:lnTo>
                <a:lnTo>
                  <a:pt x="0" y="1080105"/>
                </a:lnTo>
                <a:lnTo>
                  <a:pt x="0" y="0"/>
                </a:lnTo>
                <a:close/>
              </a:path>
            </a:pathLst>
          </a:custGeom>
          <a:solidFill>
            <a:srgbClr val="FFFF00">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731592" bIns="91440" numCol="1" spcCol="1270" anchor="ctr" anchorCtr="0">
            <a:noAutofit/>
          </a:bodyPr>
          <a:lstStyle/>
          <a:p>
            <a:pPr algn="ctr" defTabSz="1066800" rtl="1">
              <a:lnSpc>
                <a:spcPct val="90000"/>
              </a:lnSpc>
              <a:spcAft>
                <a:spcPct val="35000"/>
              </a:spcAft>
            </a:pPr>
            <a:r>
              <a:rPr lang="ar-EG" sz="2400" dirty="0" smtClean="0">
                <a:solidFill>
                  <a:srgbClr val="002060"/>
                </a:solidFill>
              </a:rPr>
              <a:t>هل ستشترى المخزون والتجهيزات والإمدادات ؟</a:t>
            </a:r>
            <a:endParaRPr lang="ar-EG" sz="2400" dirty="0">
              <a:solidFill>
                <a:srgbClr val="002060"/>
              </a:solidFill>
            </a:endParaRPr>
          </a:p>
        </p:txBody>
      </p:sp>
      <p:sp>
        <p:nvSpPr>
          <p:cNvPr id="7" name="Rectangle 6"/>
          <p:cNvSpPr/>
          <p:nvPr/>
        </p:nvSpPr>
        <p:spPr>
          <a:xfrm>
            <a:off x="3714907" y="1916832"/>
            <a:ext cx="756074" cy="1134111"/>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4707918" y="3432581"/>
            <a:ext cx="3456339" cy="1080105"/>
          </a:xfrm>
          <a:custGeom>
            <a:avLst/>
            <a:gdLst>
              <a:gd name="connsiteX0" fmla="*/ 0 w 3456339"/>
              <a:gd name="connsiteY0" fmla="*/ 0 h 1080105"/>
              <a:gd name="connsiteX1" fmla="*/ 3456339 w 3456339"/>
              <a:gd name="connsiteY1" fmla="*/ 0 h 1080105"/>
              <a:gd name="connsiteX2" fmla="*/ 3456339 w 3456339"/>
              <a:gd name="connsiteY2" fmla="*/ 1080105 h 1080105"/>
              <a:gd name="connsiteX3" fmla="*/ 0 w 3456339"/>
              <a:gd name="connsiteY3" fmla="*/ 1080105 h 1080105"/>
              <a:gd name="connsiteX4" fmla="*/ 0 w 3456339"/>
              <a:gd name="connsiteY4" fmla="*/ 0 h 108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6339" h="1080105">
                <a:moveTo>
                  <a:pt x="0" y="0"/>
                </a:moveTo>
                <a:lnTo>
                  <a:pt x="3456339" y="0"/>
                </a:lnTo>
                <a:lnTo>
                  <a:pt x="3456339" y="1080105"/>
                </a:lnTo>
                <a:lnTo>
                  <a:pt x="0" y="1080105"/>
                </a:lnTo>
                <a:lnTo>
                  <a:pt x="0" y="0"/>
                </a:lnTo>
                <a:close/>
              </a:path>
            </a:pathLst>
          </a:custGeom>
          <a:solidFill>
            <a:srgbClr val="92D050">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731592" bIns="91440" numCol="1" spcCol="1270" anchor="ctr" anchorCtr="0">
            <a:noAutofit/>
          </a:bodyPr>
          <a:lstStyle/>
          <a:p>
            <a:pPr algn="ctr" defTabSz="1066800" rtl="1">
              <a:lnSpc>
                <a:spcPct val="90000"/>
              </a:lnSpc>
              <a:spcAft>
                <a:spcPct val="35000"/>
              </a:spcAft>
            </a:pPr>
            <a:r>
              <a:rPr lang="ar-EG" sz="2400" dirty="0" smtClean="0">
                <a:solidFill>
                  <a:srgbClr val="002060"/>
                </a:solidFill>
              </a:rPr>
              <a:t>هل تشترى إسم المؤسسة وحقوق أستعمال ذلك الأسم إلى الابد ؟</a:t>
            </a:r>
            <a:endParaRPr lang="ar-EG" sz="2400" dirty="0">
              <a:solidFill>
                <a:srgbClr val="002060"/>
              </a:solidFill>
            </a:endParaRPr>
          </a:p>
        </p:txBody>
      </p:sp>
      <p:sp>
        <p:nvSpPr>
          <p:cNvPr id="9" name="Rectangle 8"/>
          <p:cNvSpPr/>
          <p:nvPr/>
        </p:nvSpPr>
        <p:spPr>
          <a:xfrm>
            <a:off x="7552197" y="3276566"/>
            <a:ext cx="756074" cy="1134111"/>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870628" y="3432581"/>
            <a:ext cx="3456339" cy="1080105"/>
          </a:xfrm>
          <a:custGeom>
            <a:avLst/>
            <a:gdLst>
              <a:gd name="connsiteX0" fmla="*/ 0 w 3456339"/>
              <a:gd name="connsiteY0" fmla="*/ 0 h 1080105"/>
              <a:gd name="connsiteX1" fmla="*/ 3456339 w 3456339"/>
              <a:gd name="connsiteY1" fmla="*/ 0 h 1080105"/>
              <a:gd name="connsiteX2" fmla="*/ 3456339 w 3456339"/>
              <a:gd name="connsiteY2" fmla="*/ 1080105 h 1080105"/>
              <a:gd name="connsiteX3" fmla="*/ 0 w 3456339"/>
              <a:gd name="connsiteY3" fmla="*/ 1080105 h 1080105"/>
              <a:gd name="connsiteX4" fmla="*/ 0 w 3456339"/>
              <a:gd name="connsiteY4" fmla="*/ 0 h 108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6339" h="1080105">
                <a:moveTo>
                  <a:pt x="0" y="0"/>
                </a:moveTo>
                <a:lnTo>
                  <a:pt x="3456339" y="0"/>
                </a:lnTo>
                <a:lnTo>
                  <a:pt x="3456339" y="1080105"/>
                </a:lnTo>
                <a:lnTo>
                  <a:pt x="0" y="1080105"/>
                </a:lnTo>
                <a:lnTo>
                  <a:pt x="0" y="0"/>
                </a:lnTo>
                <a:close/>
              </a:path>
            </a:pathLst>
          </a:custGeom>
          <a:solidFill>
            <a:srgbClr val="FFB7CD">
              <a:alpha val="40000"/>
            </a:srgbClr>
          </a:solidFill>
        </p:spPr>
        <p:style>
          <a:lnRef idx="1">
            <a:schemeClr val="accent1">
              <a:hueOff val="0"/>
              <a:satOff val="0"/>
              <a:lumOff val="0"/>
              <a:alphaOff val="0"/>
            </a:schemeClr>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731592" bIns="91440" numCol="1" spcCol="1270" anchor="ctr" anchorCtr="0">
            <a:noAutofit/>
          </a:bodyPr>
          <a:lstStyle/>
          <a:p>
            <a:pPr algn="ctr" defTabSz="1066800" rtl="1">
              <a:lnSpc>
                <a:spcPct val="90000"/>
              </a:lnSpc>
              <a:spcAft>
                <a:spcPct val="35000"/>
              </a:spcAft>
            </a:pPr>
            <a:r>
              <a:rPr lang="ar-EG" sz="2400" dirty="0" smtClean="0">
                <a:solidFill>
                  <a:srgbClr val="002060"/>
                </a:solidFill>
              </a:rPr>
              <a:t>هل تدفع لصاحب المؤسسة الحالى لقاء عدم إنشائه مؤسسة أخرى فى الجوار ؟</a:t>
            </a:r>
            <a:endParaRPr lang="ar-EG" sz="2400" dirty="0">
              <a:solidFill>
                <a:srgbClr val="002060"/>
              </a:solidFill>
            </a:endParaRPr>
          </a:p>
        </p:txBody>
      </p:sp>
      <p:sp>
        <p:nvSpPr>
          <p:cNvPr id="11" name="Rectangle 10"/>
          <p:cNvSpPr/>
          <p:nvPr/>
        </p:nvSpPr>
        <p:spPr>
          <a:xfrm>
            <a:off x="3714907" y="3276566"/>
            <a:ext cx="756074" cy="1134111"/>
          </a:xfrm>
          <a:prstGeom prst="rect">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819440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down)">
                                      <p:cBhvr>
                                        <p:cTn id="31" dur="500"/>
                                        <p:tgtEl>
                                          <p:spTgt spid="1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11"/>
          <p:cNvSpPr/>
          <p:nvPr/>
        </p:nvSpPr>
        <p:spPr>
          <a:xfrm>
            <a:off x="1259632" y="724199"/>
            <a:ext cx="6696744" cy="1530169"/>
          </a:xfrm>
          <a:custGeom>
            <a:avLst/>
            <a:gdLst>
              <a:gd name="connsiteX0" fmla="*/ 0 w 6696744"/>
              <a:gd name="connsiteY0" fmla="*/ 153017 h 1530169"/>
              <a:gd name="connsiteX1" fmla="*/ 153017 w 6696744"/>
              <a:gd name="connsiteY1" fmla="*/ 0 h 1530169"/>
              <a:gd name="connsiteX2" fmla="*/ 6543727 w 6696744"/>
              <a:gd name="connsiteY2" fmla="*/ 0 h 1530169"/>
              <a:gd name="connsiteX3" fmla="*/ 6696744 w 6696744"/>
              <a:gd name="connsiteY3" fmla="*/ 153017 h 1530169"/>
              <a:gd name="connsiteX4" fmla="*/ 6696744 w 6696744"/>
              <a:gd name="connsiteY4" fmla="*/ 1377152 h 1530169"/>
              <a:gd name="connsiteX5" fmla="*/ 6543727 w 6696744"/>
              <a:gd name="connsiteY5" fmla="*/ 1530169 h 1530169"/>
              <a:gd name="connsiteX6" fmla="*/ 153017 w 6696744"/>
              <a:gd name="connsiteY6" fmla="*/ 1530169 h 1530169"/>
              <a:gd name="connsiteX7" fmla="*/ 0 w 6696744"/>
              <a:gd name="connsiteY7" fmla="*/ 1377152 h 1530169"/>
              <a:gd name="connsiteX8" fmla="*/ 0 w 6696744"/>
              <a:gd name="connsiteY8" fmla="*/ 153017 h 153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744" h="1530169">
                <a:moveTo>
                  <a:pt x="0" y="153017"/>
                </a:moveTo>
                <a:cubicBezTo>
                  <a:pt x="0" y="68508"/>
                  <a:pt x="68508" y="0"/>
                  <a:pt x="153017" y="0"/>
                </a:cubicBezTo>
                <a:lnTo>
                  <a:pt x="6543727" y="0"/>
                </a:lnTo>
                <a:cubicBezTo>
                  <a:pt x="6628236" y="0"/>
                  <a:pt x="6696744" y="68508"/>
                  <a:pt x="6696744" y="153017"/>
                </a:cubicBezTo>
                <a:lnTo>
                  <a:pt x="6696744" y="1377152"/>
                </a:lnTo>
                <a:cubicBezTo>
                  <a:pt x="6696744" y="1461661"/>
                  <a:pt x="6628236" y="1530169"/>
                  <a:pt x="6543727" y="1530169"/>
                </a:cubicBezTo>
                <a:lnTo>
                  <a:pt x="153017" y="1530169"/>
                </a:lnTo>
                <a:cubicBezTo>
                  <a:pt x="68508" y="1530169"/>
                  <a:pt x="0" y="1461661"/>
                  <a:pt x="0" y="1377152"/>
                </a:cubicBezTo>
                <a:lnTo>
                  <a:pt x="0" y="153017"/>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0537" tIns="75297" rIns="90537" bIns="75297" numCol="1" spcCol="1270" anchor="ctr" anchorCtr="0">
            <a:noAutofit/>
          </a:bodyPr>
          <a:lstStyle/>
          <a:p>
            <a:pPr algn="ctr" defTabSz="1066800" rtl="1">
              <a:lnSpc>
                <a:spcPct val="90000"/>
              </a:lnSpc>
              <a:spcAft>
                <a:spcPct val="35000"/>
              </a:spcAft>
            </a:pPr>
            <a:r>
              <a:rPr lang="ar-EG" sz="2400" b="1" dirty="0" smtClean="0">
                <a:solidFill>
                  <a:srgbClr val="FFFFFF"/>
                </a:solidFill>
              </a:rPr>
              <a:t>إنشاء مؤسسة جديدة </a:t>
            </a:r>
            <a:endParaRPr lang="ar-EG" sz="2400" b="1" dirty="0">
              <a:solidFill>
                <a:srgbClr val="FFFFFF"/>
              </a:solidFill>
            </a:endParaRPr>
          </a:p>
        </p:txBody>
      </p:sp>
      <p:sp>
        <p:nvSpPr>
          <p:cNvPr id="13" name="Rounded Rectangle 12"/>
          <p:cNvSpPr/>
          <p:nvPr/>
        </p:nvSpPr>
        <p:spPr>
          <a:xfrm>
            <a:off x="1259632" y="2529800"/>
            <a:ext cx="1530169" cy="1530169"/>
          </a:xfrm>
          <a:prstGeom prst="roundRect">
            <a:avLst>
              <a:gd name="adj" fmla="val 1667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Freeform 13"/>
          <p:cNvSpPr/>
          <p:nvPr/>
        </p:nvSpPr>
        <p:spPr>
          <a:xfrm>
            <a:off x="2881612" y="2529800"/>
            <a:ext cx="5074763" cy="1530169"/>
          </a:xfrm>
          <a:custGeom>
            <a:avLst/>
            <a:gdLst>
              <a:gd name="connsiteX0" fmla="*/ 0 w 5074763"/>
              <a:gd name="connsiteY0" fmla="*/ 255079 h 1530169"/>
              <a:gd name="connsiteX1" fmla="*/ 255079 w 5074763"/>
              <a:gd name="connsiteY1" fmla="*/ 0 h 1530169"/>
              <a:gd name="connsiteX2" fmla="*/ 4819684 w 5074763"/>
              <a:gd name="connsiteY2" fmla="*/ 0 h 1530169"/>
              <a:gd name="connsiteX3" fmla="*/ 5074763 w 5074763"/>
              <a:gd name="connsiteY3" fmla="*/ 255079 h 1530169"/>
              <a:gd name="connsiteX4" fmla="*/ 5074763 w 5074763"/>
              <a:gd name="connsiteY4" fmla="*/ 1275090 h 1530169"/>
              <a:gd name="connsiteX5" fmla="*/ 4819684 w 5074763"/>
              <a:gd name="connsiteY5" fmla="*/ 1530169 h 1530169"/>
              <a:gd name="connsiteX6" fmla="*/ 255079 w 5074763"/>
              <a:gd name="connsiteY6" fmla="*/ 1530169 h 1530169"/>
              <a:gd name="connsiteX7" fmla="*/ 0 w 5074763"/>
              <a:gd name="connsiteY7" fmla="*/ 1275090 h 1530169"/>
              <a:gd name="connsiteX8" fmla="*/ 0 w 5074763"/>
              <a:gd name="connsiteY8" fmla="*/ 255079 h 153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4763" h="1530169">
                <a:moveTo>
                  <a:pt x="0" y="255079"/>
                </a:moveTo>
                <a:cubicBezTo>
                  <a:pt x="0" y="114203"/>
                  <a:pt x="114203" y="0"/>
                  <a:pt x="255079" y="0"/>
                </a:cubicBezTo>
                <a:lnTo>
                  <a:pt x="4819684" y="0"/>
                </a:lnTo>
                <a:cubicBezTo>
                  <a:pt x="4960560" y="0"/>
                  <a:pt x="5074763" y="114203"/>
                  <a:pt x="5074763" y="255079"/>
                </a:cubicBezTo>
                <a:lnTo>
                  <a:pt x="5074763" y="1275090"/>
                </a:lnTo>
                <a:cubicBezTo>
                  <a:pt x="5074763" y="1415966"/>
                  <a:pt x="4960560" y="1530169"/>
                  <a:pt x="4819684" y="1530169"/>
                </a:cubicBezTo>
                <a:lnTo>
                  <a:pt x="255079" y="1530169"/>
                </a:lnTo>
                <a:cubicBezTo>
                  <a:pt x="114203" y="1530169"/>
                  <a:pt x="0" y="1415966"/>
                  <a:pt x="0" y="1275090"/>
                </a:cubicBezTo>
                <a:lnTo>
                  <a:pt x="0" y="255079"/>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45398" tIns="245398" rIns="245398" bIns="245398" numCol="1" spcCol="1270" anchor="ctr" anchorCtr="0">
            <a:noAutofit/>
          </a:bodyPr>
          <a:lstStyle/>
          <a:p>
            <a:pPr algn="justLow" defTabSz="1066800" rtl="1">
              <a:lnSpc>
                <a:spcPct val="90000"/>
              </a:lnSpc>
              <a:spcAft>
                <a:spcPct val="35000"/>
              </a:spcAft>
            </a:pPr>
            <a:r>
              <a:rPr lang="ar-EG" sz="2400" dirty="0" smtClean="0">
                <a:solidFill>
                  <a:srgbClr val="002060"/>
                </a:solidFill>
              </a:rPr>
              <a:t>يرى معظم الأشخاص الذين يريدون أن يصبحوا رياديين أن الأسلوب الفضل بالنسبة إليهم يتمثل فى إنشاء مؤسساتهم الخاصة.</a:t>
            </a:r>
            <a:endParaRPr lang="ar-EG" sz="2400" dirty="0">
              <a:solidFill>
                <a:srgbClr val="002060"/>
              </a:solidFill>
            </a:endParaRPr>
          </a:p>
        </p:txBody>
      </p:sp>
      <p:sp>
        <p:nvSpPr>
          <p:cNvPr id="15" name="Rounded Rectangle 14"/>
          <p:cNvSpPr/>
          <p:nvPr/>
        </p:nvSpPr>
        <p:spPr>
          <a:xfrm>
            <a:off x="1259632" y="4243590"/>
            <a:ext cx="1530169" cy="1530169"/>
          </a:xfrm>
          <a:prstGeom prst="roundRect">
            <a:avLst>
              <a:gd name="adj" fmla="val 1667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 name="Freeform 15"/>
          <p:cNvSpPr/>
          <p:nvPr/>
        </p:nvSpPr>
        <p:spPr>
          <a:xfrm>
            <a:off x="2881612" y="4243590"/>
            <a:ext cx="5074763" cy="1530169"/>
          </a:xfrm>
          <a:custGeom>
            <a:avLst/>
            <a:gdLst>
              <a:gd name="connsiteX0" fmla="*/ 0 w 5074763"/>
              <a:gd name="connsiteY0" fmla="*/ 255079 h 1530169"/>
              <a:gd name="connsiteX1" fmla="*/ 255079 w 5074763"/>
              <a:gd name="connsiteY1" fmla="*/ 0 h 1530169"/>
              <a:gd name="connsiteX2" fmla="*/ 4819684 w 5074763"/>
              <a:gd name="connsiteY2" fmla="*/ 0 h 1530169"/>
              <a:gd name="connsiteX3" fmla="*/ 5074763 w 5074763"/>
              <a:gd name="connsiteY3" fmla="*/ 255079 h 1530169"/>
              <a:gd name="connsiteX4" fmla="*/ 5074763 w 5074763"/>
              <a:gd name="connsiteY4" fmla="*/ 1275090 h 1530169"/>
              <a:gd name="connsiteX5" fmla="*/ 4819684 w 5074763"/>
              <a:gd name="connsiteY5" fmla="*/ 1530169 h 1530169"/>
              <a:gd name="connsiteX6" fmla="*/ 255079 w 5074763"/>
              <a:gd name="connsiteY6" fmla="*/ 1530169 h 1530169"/>
              <a:gd name="connsiteX7" fmla="*/ 0 w 5074763"/>
              <a:gd name="connsiteY7" fmla="*/ 1275090 h 1530169"/>
              <a:gd name="connsiteX8" fmla="*/ 0 w 5074763"/>
              <a:gd name="connsiteY8" fmla="*/ 255079 h 153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4763" h="1530169">
                <a:moveTo>
                  <a:pt x="0" y="255079"/>
                </a:moveTo>
                <a:cubicBezTo>
                  <a:pt x="0" y="114203"/>
                  <a:pt x="114203" y="0"/>
                  <a:pt x="255079" y="0"/>
                </a:cubicBezTo>
                <a:lnTo>
                  <a:pt x="4819684" y="0"/>
                </a:lnTo>
                <a:cubicBezTo>
                  <a:pt x="4960560" y="0"/>
                  <a:pt x="5074763" y="114203"/>
                  <a:pt x="5074763" y="255079"/>
                </a:cubicBezTo>
                <a:lnTo>
                  <a:pt x="5074763" y="1275090"/>
                </a:lnTo>
                <a:cubicBezTo>
                  <a:pt x="5074763" y="1415966"/>
                  <a:pt x="4960560" y="1530169"/>
                  <a:pt x="4819684" y="1530169"/>
                </a:cubicBezTo>
                <a:lnTo>
                  <a:pt x="255079" y="1530169"/>
                </a:lnTo>
                <a:cubicBezTo>
                  <a:pt x="114203" y="1530169"/>
                  <a:pt x="0" y="1415966"/>
                  <a:pt x="0" y="1275090"/>
                </a:cubicBezTo>
                <a:lnTo>
                  <a:pt x="0" y="255079"/>
                </a:lnTo>
                <a:close/>
              </a:path>
            </a:pathLst>
          </a:custGeom>
          <a:solidFill>
            <a:srgbClr val="FFCCF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45398" tIns="245398" rIns="245398" bIns="245398" numCol="1" spcCol="1270" anchor="ctr" anchorCtr="0">
            <a:noAutofit/>
          </a:bodyPr>
          <a:lstStyle/>
          <a:p>
            <a:pPr algn="justLow" defTabSz="1066800" rtl="1">
              <a:lnSpc>
                <a:spcPct val="90000"/>
              </a:lnSpc>
              <a:spcAft>
                <a:spcPct val="35000"/>
              </a:spcAft>
            </a:pPr>
            <a:r>
              <a:rPr lang="ar-EG" sz="2400" dirty="0" smtClean="0">
                <a:solidFill>
                  <a:srgbClr val="002060"/>
                </a:solidFill>
              </a:rPr>
              <a:t>يعنى إنشاء مؤسسة جديدة تخصيص الكثير من الوقت للتخطيط ودراسة السوق المحتملة للسلع والخدمات التى ستبيعها المؤسسة الجديدة. </a:t>
            </a:r>
            <a:endParaRPr lang="ar-EG" sz="2400" dirty="0">
              <a:solidFill>
                <a:srgbClr val="002060"/>
              </a:solidFill>
            </a:endParaRPr>
          </a:p>
        </p:txBody>
      </p:sp>
      <p:sp>
        <p:nvSpPr>
          <p:cNvPr id="5" name="Diamond 4"/>
          <p:cNvSpPr/>
          <p:nvPr/>
        </p:nvSpPr>
        <p:spPr bwMode="auto">
          <a:xfrm>
            <a:off x="5868144" y="980728"/>
            <a:ext cx="792088" cy="936104"/>
          </a:xfrm>
          <a:prstGeom prst="diamond">
            <a:avLst/>
          </a:prstGeom>
          <a:ln>
            <a:headEnd type="none" w="med" len="med"/>
            <a:tailEnd type="none" w="med" len="med"/>
          </a:ln>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1" anchor="ctr" anchorCtr="0" compatLnSpc="1">
            <a:prstTxWarp prst="textNoShape">
              <a:avLst/>
            </a:prstTxWarp>
          </a:bodyPr>
          <a:lstStyle/>
          <a:p>
            <a:pPr algn="ctr"/>
            <a:r>
              <a:rPr lang="ar-EG" sz="2800" b="1" dirty="0" smtClean="0">
                <a:solidFill>
                  <a:srgbClr val="FF0000"/>
                </a:solidFill>
              </a:rPr>
              <a:t>2</a:t>
            </a:r>
          </a:p>
        </p:txBody>
      </p:sp>
    </p:spTree>
    <p:extLst>
      <p:ext uri="{BB962C8B-B14F-4D97-AF65-F5344CB8AC3E}">
        <p14:creationId xmlns:p14="http://schemas.microsoft.com/office/powerpoint/2010/main" val="2556037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500"/>
                                        <p:tgtEl>
                                          <p:spTgt spid="1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wipe(down)">
                                      <p:cBhvr>
                                        <p:cTn id="25" dur="500"/>
                                        <p:tgtEl>
                                          <p:spTgt spid="1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down)">
                                      <p:cBhvr>
                                        <p:cTn id="2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6" grpId="0" animBg="1"/>
      <p:bldP spid="5"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ular Callout 2"/>
          <p:cNvSpPr/>
          <p:nvPr/>
        </p:nvSpPr>
        <p:spPr bwMode="auto">
          <a:xfrm>
            <a:off x="3059832" y="404664"/>
            <a:ext cx="3240360" cy="648072"/>
          </a:xfrm>
          <a:prstGeom prst="wedgeRoundRectCallou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1" anchor="ctr" anchorCtr="0" compatLnSpc="1">
            <a:prstTxWarp prst="textNoShape">
              <a:avLst/>
            </a:prstTxWarp>
          </a:bodyPr>
          <a:lstStyle/>
          <a:p>
            <a:r>
              <a:rPr lang="ar-EG" sz="2400" b="1" dirty="0">
                <a:solidFill>
                  <a:srgbClr val="FF0000"/>
                </a:solidFill>
              </a:rPr>
              <a:t>الحصول على حق امتياز </a:t>
            </a:r>
            <a:endParaRPr lang="ar-EG" sz="2400" dirty="0" smtClean="0">
              <a:solidFill>
                <a:srgbClr val="FF0000"/>
              </a:solidFill>
            </a:endParaRPr>
          </a:p>
        </p:txBody>
      </p:sp>
      <p:sp>
        <p:nvSpPr>
          <p:cNvPr id="5" name="Diamond 4"/>
          <p:cNvSpPr/>
          <p:nvPr/>
        </p:nvSpPr>
        <p:spPr bwMode="auto">
          <a:xfrm>
            <a:off x="5652120" y="332656"/>
            <a:ext cx="720080" cy="792088"/>
          </a:xfrm>
          <a:prstGeom prst="diamond">
            <a:avLst/>
          </a:prstGeom>
          <a:ln>
            <a:solidFill>
              <a:srgbClr val="13D7B6"/>
            </a:solidFill>
            <a:headEnd type="none" w="med" len="med"/>
            <a:tailEnd type="none" w="med" len="med"/>
          </a:ln>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1" anchor="ctr" anchorCtr="0" compatLnSpc="1">
            <a:prstTxWarp prst="textNoShape">
              <a:avLst/>
            </a:prstTxWarp>
          </a:bodyPr>
          <a:lstStyle/>
          <a:p>
            <a:pPr algn="ctr"/>
            <a:r>
              <a:rPr lang="ar-EG" sz="2800" b="1" dirty="0" smtClean="0">
                <a:solidFill>
                  <a:srgbClr val="FF0000"/>
                </a:solidFill>
              </a:rPr>
              <a:t>3</a:t>
            </a:r>
          </a:p>
        </p:txBody>
      </p:sp>
      <p:sp>
        <p:nvSpPr>
          <p:cNvPr id="8" name="Rounded Rectangle 7"/>
          <p:cNvSpPr/>
          <p:nvPr/>
        </p:nvSpPr>
        <p:spPr>
          <a:xfrm>
            <a:off x="6076067" y="1782897"/>
            <a:ext cx="2326758" cy="1639622"/>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Freeform 8"/>
          <p:cNvSpPr/>
          <p:nvPr/>
        </p:nvSpPr>
        <p:spPr>
          <a:xfrm>
            <a:off x="6076067" y="3720632"/>
            <a:ext cx="2326759" cy="2732703"/>
          </a:xfrm>
          <a:custGeom>
            <a:avLst/>
            <a:gdLst>
              <a:gd name="connsiteX0" fmla="*/ 244310 w 2326758"/>
              <a:gd name="connsiteY0" fmla="*/ 0 h 2732703"/>
              <a:gd name="connsiteX1" fmla="*/ 2082448 w 2326758"/>
              <a:gd name="connsiteY1" fmla="*/ 0 h 2732703"/>
              <a:gd name="connsiteX2" fmla="*/ 2326758 w 2326758"/>
              <a:gd name="connsiteY2" fmla="*/ 244310 h 2732703"/>
              <a:gd name="connsiteX3" fmla="*/ 2326758 w 2326758"/>
              <a:gd name="connsiteY3" fmla="*/ 2732703 h 2732703"/>
              <a:gd name="connsiteX4" fmla="*/ 2326758 w 2326758"/>
              <a:gd name="connsiteY4" fmla="*/ 2732703 h 2732703"/>
              <a:gd name="connsiteX5" fmla="*/ 0 w 2326758"/>
              <a:gd name="connsiteY5" fmla="*/ 2732703 h 2732703"/>
              <a:gd name="connsiteX6" fmla="*/ 0 w 2326758"/>
              <a:gd name="connsiteY6" fmla="*/ 2732703 h 2732703"/>
              <a:gd name="connsiteX7" fmla="*/ 0 w 2326758"/>
              <a:gd name="connsiteY7" fmla="*/ 244310 h 2732703"/>
              <a:gd name="connsiteX8" fmla="*/ 244310 w 2326758"/>
              <a:gd name="connsiteY8" fmla="*/ 0 h 27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6758" h="2732703">
                <a:moveTo>
                  <a:pt x="2082448" y="2732703"/>
                </a:moveTo>
                <a:lnTo>
                  <a:pt x="244310" y="2732703"/>
                </a:lnTo>
                <a:cubicBezTo>
                  <a:pt x="109381" y="2732703"/>
                  <a:pt x="0" y="2623322"/>
                  <a:pt x="0" y="2488393"/>
                </a:cubicBezTo>
                <a:lnTo>
                  <a:pt x="0" y="0"/>
                </a:lnTo>
                <a:lnTo>
                  <a:pt x="0" y="0"/>
                </a:lnTo>
                <a:lnTo>
                  <a:pt x="2326758" y="0"/>
                </a:lnTo>
                <a:lnTo>
                  <a:pt x="2326758" y="0"/>
                </a:lnTo>
                <a:lnTo>
                  <a:pt x="2326758" y="2488393"/>
                </a:lnTo>
                <a:cubicBezTo>
                  <a:pt x="2326758" y="2623322"/>
                  <a:pt x="2217377" y="2732703"/>
                  <a:pt x="2082448" y="2732703"/>
                </a:cubicBezTo>
                <a:close/>
              </a:path>
            </a:pathLst>
          </a:custGeom>
          <a:solidFill>
            <a:srgbClr val="FFCCF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42244" tIns="170688" rIns="242245" bIns="242244" numCol="1" spcCol="1270" anchor="ctr" anchorCtr="0">
            <a:noAutofit/>
          </a:bodyPr>
          <a:lstStyle/>
          <a:p>
            <a:pPr algn="justLow" defTabSz="1066800" rtl="1">
              <a:lnSpc>
                <a:spcPct val="90000"/>
              </a:lnSpc>
              <a:spcAft>
                <a:spcPct val="35000"/>
              </a:spcAft>
            </a:pPr>
            <a:r>
              <a:rPr lang="ar-EG" sz="2400" dirty="0" smtClean="0">
                <a:solidFill>
                  <a:srgbClr val="002060"/>
                </a:solidFill>
              </a:rPr>
              <a:t>حق الأمتياز هو نظام يطور بموجبه مانع حق الامتياز مؤسسة وينفذها. </a:t>
            </a:r>
            <a:endParaRPr lang="ar-EG" sz="2400" dirty="0">
              <a:solidFill>
                <a:srgbClr val="002060"/>
              </a:solidFill>
            </a:endParaRPr>
          </a:p>
        </p:txBody>
      </p:sp>
      <p:sp>
        <p:nvSpPr>
          <p:cNvPr id="10" name="Rounded Rectangle 9"/>
          <p:cNvSpPr/>
          <p:nvPr/>
        </p:nvSpPr>
        <p:spPr>
          <a:xfrm>
            <a:off x="3516632" y="1782897"/>
            <a:ext cx="2326758" cy="1639622"/>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1" name="Freeform 10"/>
          <p:cNvSpPr/>
          <p:nvPr/>
        </p:nvSpPr>
        <p:spPr>
          <a:xfrm>
            <a:off x="3516632" y="3720631"/>
            <a:ext cx="2326758" cy="2732704"/>
          </a:xfrm>
          <a:custGeom>
            <a:avLst/>
            <a:gdLst>
              <a:gd name="connsiteX0" fmla="*/ 244310 w 2326758"/>
              <a:gd name="connsiteY0" fmla="*/ 0 h 2732703"/>
              <a:gd name="connsiteX1" fmla="*/ 2082448 w 2326758"/>
              <a:gd name="connsiteY1" fmla="*/ 0 h 2732703"/>
              <a:gd name="connsiteX2" fmla="*/ 2326758 w 2326758"/>
              <a:gd name="connsiteY2" fmla="*/ 244310 h 2732703"/>
              <a:gd name="connsiteX3" fmla="*/ 2326758 w 2326758"/>
              <a:gd name="connsiteY3" fmla="*/ 2732703 h 2732703"/>
              <a:gd name="connsiteX4" fmla="*/ 2326758 w 2326758"/>
              <a:gd name="connsiteY4" fmla="*/ 2732703 h 2732703"/>
              <a:gd name="connsiteX5" fmla="*/ 0 w 2326758"/>
              <a:gd name="connsiteY5" fmla="*/ 2732703 h 2732703"/>
              <a:gd name="connsiteX6" fmla="*/ 0 w 2326758"/>
              <a:gd name="connsiteY6" fmla="*/ 2732703 h 2732703"/>
              <a:gd name="connsiteX7" fmla="*/ 0 w 2326758"/>
              <a:gd name="connsiteY7" fmla="*/ 244310 h 2732703"/>
              <a:gd name="connsiteX8" fmla="*/ 244310 w 2326758"/>
              <a:gd name="connsiteY8" fmla="*/ 0 h 27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6758" h="2732703">
                <a:moveTo>
                  <a:pt x="2082448" y="2732703"/>
                </a:moveTo>
                <a:lnTo>
                  <a:pt x="244310" y="2732703"/>
                </a:lnTo>
                <a:cubicBezTo>
                  <a:pt x="109381" y="2732703"/>
                  <a:pt x="0" y="2623322"/>
                  <a:pt x="0" y="2488393"/>
                </a:cubicBezTo>
                <a:lnTo>
                  <a:pt x="0" y="0"/>
                </a:lnTo>
                <a:lnTo>
                  <a:pt x="0" y="0"/>
                </a:lnTo>
                <a:lnTo>
                  <a:pt x="2326758" y="0"/>
                </a:lnTo>
                <a:lnTo>
                  <a:pt x="2326758" y="0"/>
                </a:lnTo>
                <a:lnTo>
                  <a:pt x="2326758" y="2488393"/>
                </a:lnTo>
                <a:cubicBezTo>
                  <a:pt x="2326758" y="2623322"/>
                  <a:pt x="2217377" y="2732703"/>
                  <a:pt x="2082448" y="2732703"/>
                </a:cubicBez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42676" tIns="71121" rIns="142676" bIns="142676" numCol="1" spcCol="1270" anchor="ctr" anchorCtr="0">
            <a:noAutofit/>
          </a:bodyPr>
          <a:lstStyle/>
          <a:p>
            <a:pPr algn="justLow" defTabSz="444500" rtl="1">
              <a:lnSpc>
                <a:spcPct val="90000"/>
              </a:lnSpc>
              <a:spcAft>
                <a:spcPct val="35000"/>
              </a:spcAft>
            </a:pPr>
            <a:endParaRPr lang="ar-EG" sz="1000" dirty="0" smtClean="0">
              <a:solidFill>
                <a:srgbClr val="002060"/>
              </a:solidFill>
            </a:endParaRPr>
          </a:p>
          <a:p>
            <a:pPr algn="justLow" defTabSz="444500" rtl="1">
              <a:lnSpc>
                <a:spcPct val="90000"/>
              </a:lnSpc>
              <a:spcAft>
                <a:spcPct val="35000"/>
              </a:spcAft>
            </a:pPr>
            <a:r>
              <a:rPr lang="ar-EG" sz="2400" dirty="0" smtClean="0">
                <a:solidFill>
                  <a:srgbClr val="002060"/>
                </a:solidFill>
              </a:rPr>
              <a:t>يعمد المستفيد من حق الامتياز إلى افتتاح مؤسسة بالاستناد إلى فكرة مؤسسة مانح الامتياز لقاء رسم معين. </a:t>
            </a:r>
            <a:endParaRPr lang="ar-EG" sz="2400" dirty="0">
              <a:solidFill>
                <a:srgbClr val="002060"/>
              </a:solidFill>
            </a:endParaRPr>
          </a:p>
        </p:txBody>
      </p:sp>
      <p:sp>
        <p:nvSpPr>
          <p:cNvPr id="12" name="Rounded Rectangle 11"/>
          <p:cNvSpPr/>
          <p:nvPr/>
        </p:nvSpPr>
        <p:spPr>
          <a:xfrm>
            <a:off x="957198" y="1782897"/>
            <a:ext cx="2326758" cy="1639622"/>
          </a:xfrm>
          <a:prstGeom prst="roundRect">
            <a:avLst>
              <a:gd name="adj" fmla="val 10000"/>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3" name="Freeform 12"/>
          <p:cNvSpPr/>
          <p:nvPr/>
        </p:nvSpPr>
        <p:spPr>
          <a:xfrm>
            <a:off x="957198" y="3720632"/>
            <a:ext cx="2326758" cy="2732703"/>
          </a:xfrm>
          <a:custGeom>
            <a:avLst/>
            <a:gdLst>
              <a:gd name="connsiteX0" fmla="*/ 244310 w 2326758"/>
              <a:gd name="connsiteY0" fmla="*/ 0 h 2732703"/>
              <a:gd name="connsiteX1" fmla="*/ 2082448 w 2326758"/>
              <a:gd name="connsiteY1" fmla="*/ 0 h 2732703"/>
              <a:gd name="connsiteX2" fmla="*/ 2326758 w 2326758"/>
              <a:gd name="connsiteY2" fmla="*/ 244310 h 2732703"/>
              <a:gd name="connsiteX3" fmla="*/ 2326758 w 2326758"/>
              <a:gd name="connsiteY3" fmla="*/ 2732703 h 2732703"/>
              <a:gd name="connsiteX4" fmla="*/ 2326758 w 2326758"/>
              <a:gd name="connsiteY4" fmla="*/ 2732703 h 2732703"/>
              <a:gd name="connsiteX5" fmla="*/ 0 w 2326758"/>
              <a:gd name="connsiteY5" fmla="*/ 2732703 h 2732703"/>
              <a:gd name="connsiteX6" fmla="*/ 0 w 2326758"/>
              <a:gd name="connsiteY6" fmla="*/ 2732703 h 2732703"/>
              <a:gd name="connsiteX7" fmla="*/ 0 w 2326758"/>
              <a:gd name="connsiteY7" fmla="*/ 244310 h 2732703"/>
              <a:gd name="connsiteX8" fmla="*/ 244310 w 2326758"/>
              <a:gd name="connsiteY8" fmla="*/ 0 h 27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6758" h="2732703">
                <a:moveTo>
                  <a:pt x="2082448" y="2732703"/>
                </a:moveTo>
                <a:lnTo>
                  <a:pt x="244310" y="2732703"/>
                </a:lnTo>
                <a:cubicBezTo>
                  <a:pt x="109381" y="2732703"/>
                  <a:pt x="0" y="2623322"/>
                  <a:pt x="0" y="2488393"/>
                </a:cubicBezTo>
                <a:lnTo>
                  <a:pt x="0" y="0"/>
                </a:lnTo>
                <a:lnTo>
                  <a:pt x="0" y="0"/>
                </a:lnTo>
                <a:lnTo>
                  <a:pt x="2326758" y="0"/>
                </a:lnTo>
                <a:lnTo>
                  <a:pt x="2326758" y="0"/>
                </a:lnTo>
                <a:lnTo>
                  <a:pt x="2326758" y="2488393"/>
                </a:lnTo>
                <a:cubicBezTo>
                  <a:pt x="2326758" y="2623322"/>
                  <a:pt x="2217377" y="2732703"/>
                  <a:pt x="2082448" y="2732703"/>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564" tIns="64008" rIns="135564" bIns="135564" numCol="1" spcCol="1270" anchor="ctr" anchorCtr="0">
            <a:noAutofit/>
          </a:bodyPr>
          <a:lstStyle/>
          <a:p>
            <a:pPr algn="justLow" defTabSz="400050" rtl="1">
              <a:lnSpc>
                <a:spcPct val="90000"/>
              </a:lnSpc>
              <a:spcAft>
                <a:spcPct val="35000"/>
              </a:spcAft>
            </a:pPr>
            <a:endParaRPr lang="ar-EG" sz="900" dirty="0" smtClean="0">
              <a:solidFill>
                <a:srgbClr val="002060"/>
              </a:solidFill>
            </a:endParaRPr>
          </a:p>
          <a:p>
            <a:pPr algn="justLow" defTabSz="400050" rtl="1">
              <a:lnSpc>
                <a:spcPct val="90000"/>
              </a:lnSpc>
              <a:spcAft>
                <a:spcPct val="35000"/>
              </a:spcAft>
            </a:pPr>
            <a:r>
              <a:rPr lang="ar-EG" sz="2400" dirty="0" smtClean="0">
                <a:solidFill>
                  <a:srgbClr val="002060"/>
                </a:solidFill>
              </a:rPr>
              <a:t>كما يحصل على مبدأ التسويق والاسم التجارى للسلعة أو الخدمة وينال كذلك ضمانة من مانح الامتياز. </a:t>
            </a:r>
            <a:endParaRPr lang="ar-EG" sz="2400" dirty="0">
              <a:solidFill>
                <a:srgbClr val="002060"/>
              </a:solidFill>
            </a:endParaRPr>
          </a:p>
        </p:txBody>
      </p:sp>
    </p:spTree>
    <p:extLst>
      <p:ext uri="{BB962C8B-B14F-4D97-AF65-F5344CB8AC3E}">
        <p14:creationId xmlns:p14="http://schemas.microsoft.com/office/powerpoint/2010/main" val="3375671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inVertical)">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702135" y="1854911"/>
            <a:ext cx="205547" cy="3804254"/>
          </a:xfrm>
          <a:prstGeom prst="rect">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5" name="Frame 4"/>
          <p:cNvSpPr/>
          <p:nvPr/>
        </p:nvSpPr>
        <p:spPr>
          <a:xfrm>
            <a:off x="476764" y="1854911"/>
            <a:ext cx="5345973" cy="3804254"/>
          </a:xfrm>
          <a:prstGeom prst="frame">
            <a:avLst>
              <a:gd name="adj1" fmla="val 5450"/>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6" name="Rectangle 5"/>
          <p:cNvSpPr/>
          <p:nvPr/>
        </p:nvSpPr>
        <p:spPr>
          <a:xfrm>
            <a:off x="271216" y="1399082"/>
            <a:ext cx="5140425" cy="359849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480348" y="4874764"/>
            <a:ext cx="5342259" cy="699746"/>
          </a:xfrm>
          <a:custGeom>
            <a:avLst/>
            <a:gdLst>
              <a:gd name="connsiteX0" fmla="*/ 0 w 5342259"/>
              <a:gd name="connsiteY0" fmla="*/ 0 h 699746"/>
              <a:gd name="connsiteX1" fmla="*/ 5342259 w 5342259"/>
              <a:gd name="connsiteY1" fmla="*/ 0 h 699746"/>
              <a:gd name="connsiteX2" fmla="*/ 5342259 w 5342259"/>
              <a:gd name="connsiteY2" fmla="*/ 699746 h 699746"/>
              <a:gd name="connsiteX3" fmla="*/ 0 w 5342259"/>
              <a:gd name="connsiteY3" fmla="*/ 699746 h 699746"/>
              <a:gd name="connsiteX4" fmla="*/ 0 w 5342259"/>
              <a:gd name="connsiteY4" fmla="*/ 0 h 69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2259" h="699746">
                <a:moveTo>
                  <a:pt x="0" y="0"/>
                </a:moveTo>
                <a:lnTo>
                  <a:pt x="5342259" y="0"/>
                </a:lnTo>
                <a:lnTo>
                  <a:pt x="5342259" y="699746"/>
                </a:lnTo>
                <a:lnTo>
                  <a:pt x="0" y="699746"/>
                </a:lnTo>
                <a:lnTo>
                  <a:pt x="0" y="0"/>
                </a:lnTo>
                <a:close/>
              </a:path>
            </a:pathLst>
          </a:custGeom>
          <a:solidFill>
            <a:srgbClr val="7030A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قم بإعداد دراسة جدوى تفصيلية تتضمن</a:t>
            </a:r>
            <a:endParaRPr lang="ar-EG" sz="2400" b="1" kern="1200" dirty="0">
              <a:solidFill>
                <a:schemeClr val="bg1"/>
              </a:solidFill>
            </a:endParaRPr>
          </a:p>
        </p:txBody>
      </p:sp>
      <p:sp>
        <p:nvSpPr>
          <p:cNvPr id="8" name="Freeform 7"/>
          <p:cNvSpPr/>
          <p:nvPr/>
        </p:nvSpPr>
        <p:spPr>
          <a:xfrm>
            <a:off x="6156178" y="1772815"/>
            <a:ext cx="2444120" cy="3804254"/>
          </a:xfrm>
          <a:custGeom>
            <a:avLst/>
            <a:gdLst>
              <a:gd name="connsiteX0" fmla="*/ 0 w 2444120"/>
              <a:gd name="connsiteY0" fmla="*/ 0 h 3804254"/>
              <a:gd name="connsiteX1" fmla="*/ 2444120 w 2444120"/>
              <a:gd name="connsiteY1" fmla="*/ 0 h 3804254"/>
              <a:gd name="connsiteX2" fmla="*/ 2444120 w 2444120"/>
              <a:gd name="connsiteY2" fmla="*/ 3804254 h 3804254"/>
              <a:gd name="connsiteX3" fmla="*/ 0 w 2444120"/>
              <a:gd name="connsiteY3" fmla="*/ 3804254 h 3804254"/>
              <a:gd name="connsiteX4" fmla="*/ 0 w 2444120"/>
              <a:gd name="connsiteY4" fmla="*/ 0 h 380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120" h="3804254">
                <a:moveTo>
                  <a:pt x="0" y="0"/>
                </a:moveTo>
                <a:lnTo>
                  <a:pt x="2444120" y="0"/>
                </a:lnTo>
                <a:lnTo>
                  <a:pt x="2444120" y="3804254"/>
                </a:lnTo>
                <a:lnTo>
                  <a:pt x="0" y="3804254"/>
                </a:lnTo>
                <a:lnTo>
                  <a:pt x="0" y="0"/>
                </a:lnTo>
                <a:close/>
              </a:path>
            </a:pathLst>
          </a:custGeom>
          <a:solidFill>
            <a:schemeClr val="accent6">
              <a:lumMod val="40000"/>
              <a:lumOff val="6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lvl="0" algn="justLow" defTabSz="1066800" rtl="1">
              <a:lnSpc>
                <a:spcPct val="90000"/>
              </a:lnSpc>
              <a:spcBef>
                <a:spcPct val="0"/>
              </a:spcBef>
              <a:spcAft>
                <a:spcPct val="35000"/>
              </a:spcAft>
            </a:pPr>
            <a:endParaRPr lang="ar-EG" sz="2400" kern="1200" dirty="0" smtClean="0"/>
          </a:p>
          <a:p>
            <a:pPr marL="342900" lvl="0" indent="-342900" algn="justLow" defTabSz="1066800" rtl="1" fontAlgn="base">
              <a:lnSpc>
                <a:spcPct val="90000"/>
              </a:lnSpc>
              <a:spcBef>
                <a:spcPct val="0"/>
              </a:spcBef>
              <a:spcAft>
                <a:spcPct val="35000"/>
              </a:spcAft>
              <a:buFont typeface="Arial" panose="020B0604020202020204" pitchFamily="34" charset="0"/>
              <a:buChar char="•"/>
            </a:pPr>
            <a:endParaRPr lang="ar-EG" sz="2400" kern="1200" dirty="0" smtClean="0">
              <a:solidFill>
                <a:schemeClr val="tx1">
                  <a:hueOff val="0"/>
                  <a:satOff val="0"/>
                  <a:lumOff val="0"/>
                  <a:alphaOff val="0"/>
                </a:schemeClr>
              </a:solidFill>
              <a:latin typeface="+mn-lt"/>
              <a:ea typeface="+mn-ea"/>
              <a:cs typeface="+mn-cs"/>
            </a:endParaRPr>
          </a:p>
          <a:p>
            <a:pPr marL="342900" lvl="0" indent="-342900" algn="justLow" defTabSz="1066800" rtl="1" fontAlgn="base">
              <a:lnSpc>
                <a:spcPct val="90000"/>
              </a:lnSpc>
              <a:spcBef>
                <a:spcPct val="0"/>
              </a:spcBef>
              <a:spcAft>
                <a:spcPct val="35000"/>
              </a:spcAft>
              <a:buFont typeface="Arial" panose="020B0604020202020204" pitchFamily="34" charset="0"/>
              <a:buChar char="•"/>
            </a:pPr>
            <a:r>
              <a:rPr lang="ar-EG" sz="2400" kern="1200" dirty="0" smtClean="0">
                <a:solidFill>
                  <a:schemeClr val="tx1">
                    <a:hueOff val="0"/>
                    <a:satOff val="0"/>
                    <a:lumOff val="0"/>
                    <a:alphaOff val="0"/>
                  </a:schemeClr>
                </a:solidFill>
                <a:latin typeface="+mn-lt"/>
                <a:ea typeface="+mn-ea"/>
                <a:cs typeface="+mn-cs"/>
              </a:rPr>
              <a:t>دراسة بيئية .</a:t>
            </a:r>
            <a:endParaRPr lang="ar-EG" sz="2400" kern="1200" dirty="0">
              <a:solidFill>
                <a:schemeClr val="tx1">
                  <a:hueOff val="0"/>
                  <a:satOff val="0"/>
                  <a:lumOff val="0"/>
                  <a:alphaOff val="0"/>
                </a:schemeClr>
              </a:solidFill>
              <a:latin typeface="+mn-lt"/>
              <a:ea typeface="+mn-ea"/>
              <a:cs typeface="+mn-cs"/>
            </a:endParaRPr>
          </a:p>
          <a:p>
            <a:pPr marL="342900" lvl="0" indent="-342900" algn="justLow" defTabSz="1066800" rtl="1" fontAlgn="base">
              <a:lnSpc>
                <a:spcPct val="90000"/>
              </a:lnSpc>
              <a:spcBef>
                <a:spcPct val="0"/>
              </a:spcBef>
              <a:spcAft>
                <a:spcPct val="35000"/>
              </a:spcAft>
              <a:buFont typeface="Arial" panose="020B0604020202020204" pitchFamily="34" charset="0"/>
              <a:buChar char="•"/>
            </a:pPr>
            <a:r>
              <a:rPr lang="ar-EG" sz="2400" kern="1200" dirty="0" smtClean="0">
                <a:solidFill>
                  <a:schemeClr val="tx1">
                    <a:hueOff val="0"/>
                    <a:satOff val="0"/>
                    <a:lumOff val="0"/>
                    <a:alphaOff val="0"/>
                  </a:schemeClr>
                </a:solidFill>
                <a:latin typeface="+mn-lt"/>
                <a:ea typeface="+mn-ea"/>
                <a:cs typeface="+mn-cs"/>
              </a:rPr>
              <a:t>دراسة تسويقية .</a:t>
            </a:r>
          </a:p>
          <a:p>
            <a:pPr marL="342900" lvl="0" indent="-342900" algn="justLow" defTabSz="1066800" rtl="1" fontAlgn="base">
              <a:lnSpc>
                <a:spcPct val="90000"/>
              </a:lnSpc>
              <a:spcBef>
                <a:spcPct val="0"/>
              </a:spcBef>
              <a:spcAft>
                <a:spcPct val="35000"/>
              </a:spcAft>
              <a:buFont typeface="Arial" panose="020B0604020202020204" pitchFamily="34" charset="0"/>
              <a:buChar char="•"/>
            </a:pPr>
            <a:r>
              <a:rPr lang="ar-EG" sz="2400" kern="1200" dirty="0" smtClean="0">
                <a:solidFill>
                  <a:schemeClr val="tx1">
                    <a:hueOff val="0"/>
                    <a:satOff val="0"/>
                    <a:lumOff val="0"/>
                    <a:alphaOff val="0"/>
                  </a:schemeClr>
                </a:solidFill>
                <a:latin typeface="+mn-lt"/>
                <a:ea typeface="+mn-ea"/>
                <a:cs typeface="+mn-cs"/>
              </a:rPr>
              <a:t>دراسة فنية .</a:t>
            </a:r>
          </a:p>
          <a:p>
            <a:pPr marL="342900" lvl="0" indent="-342900" algn="justLow" defTabSz="1066800" rtl="1" fontAlgn="base">
              <a:lnSpc>
                <a:spcPct val="90000"/>
              </a:lnSpc>
              <a:spcBef>
                <a:spcPct val="0"/>
              </a:spcBef>
              <a:spcAft>
                <a:spcPct val="35000"/>
              </a:spcAft>
              <a:buFont typeface="Arial" panose="020B0604020202020204" pitchFamily="34" charset="0"/>
              <a:buChar char="•"/>
            </a:pPr>
            <a:r>
              <a:rPr lang="ar-EG" sz="2400" kern="1200" dirty="0" smtClean="0">
                <a:solidFill>
                  <a:schemeClr val="tx1">
                    <a:hueOff val="0"/>
                    <a:satOff val="0"/>
                    <a:lumOff val="0"/>
                    <a:alphaOff val="0"/>
                  </a:schemeClr>
                </a:solidFill>
                <a:latin typeface="+mn-lt"/>
                <a:ea typeface="+mn-ea"/>
                <a:cs typeface="+mn-cs"/>
              </a:rPr>
              <a:t>دراسة مالية.</a:t>
            </a:r>
          </a:p>
          <a:p>
            <a:pPr marL="342900" lvl="0" indent="-342900" algn="justLow" defTabSz="1066800" rtl="1" fontAlgn="base">
              <a:lnSpc>
                <a:spcPct val="90000"/>
              </a:lnSpc>
              <a:spcBef>
                <a:spcPct val="0"/>
              </a:spcBef>
              <a:spcAft>
                <a:spcPct val="35000"/>
              </a:spcAft>
              <a:buFont typeface="Arial" panose="020B0604020202020204" pitchFamily="34" charset="0"/>
              <a:buChar char="•"/>
            </a:pPr>
            <a:r>
              <a:rPr lang="ar-EG" sz="2400" kern="1200" dirty="0" smtClean="0">
                <a:solidFill>
                  <a:schemeClr val="tx1">
                    <a:hueOff val="0"/>
                    <a:satOff val="0"/>
                    <a:lumOff val="0"/>
                    <a:alphaOff val="0"/>
                  </a:schemeClr>
                </a:solidFill>
                <a:latin typeface="+mn-lt"/>
                <a:ea typeface="+mn-ea"/>
                <a:cs typeface="+mn-cs"/>
              </a:rPr>
              <a:t>دراسة اقتصادية. </a:t>
            </a:r>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p:txBody>
      </p:sp>
    </p:spTree>
    <p:extLst>
      <p:ext uri="{BB962C8B-B14F-4D97-AF65-F5344CB8AC3E}">
        <p14:creationId xmlns:p14="http://schemas.microsoft.com/office/powerpoint/2010/main" val="3199680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fade">
                                      <p:cBhvr>
                                        <p:cTn id="24" dur="1000"/>
                                        <p:tgtEl>
                                          <p:spTgt spid="8">
                                            <p:txEl>
                                              <p:pRg st="2" end="2"/>
                                            </p:txEl>
                                          </p:spTgt>
                                        </p:tgtEl>
                                      </p:cBhvr>
                                    </p:animEffect>
                                    <p:anim calcmode="lin" valueType="num">
                                      <p:cBhvr>
                                        <p:cTn id="2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3" end="3"/>
                                            </p:txEl>
                                          </p:spTgt>
                                        </p:tgtEl>
                                        <p:attrNameLst>
                                          <p:attrName>style.visibility</p:attrName>
                                        </p:attrNameLst>
                                      </p:cBhvr>
                                      <p:to>
                                        <p:strVal val="visible"/>
                                      </p:to>
                                    </p:set>
                                    <p:animEffect transition="in" filter="fade">
                                      <p:cBhvr>
                                        <p:cTn id="31" dur="1000"/>
                                        <p:tgtEl>
                                          <p:spTgt spid="8">
                                            <p:txEl>
                                              <p:pRg st="3" end="3"/>
                                            </p:txEl>
                                          </p:spTgt>
                                        </p:tgtEl>
                                      </p:cBhvr>
                                    </p:animEffect>
                                    <p:anim calcmode="lin" valueType="num">
                                      <p:cBhvr>
                                        <p:cTn id="3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8">
                                            <p:txEl>
                                              <p:pRg st="4" end="4"/>
                                            </p:txEl>
                                          </p:spTgt>
                                        </p:tgtEl>
                                        <p:attrNameLst>
                                          <p:attrName>style.visibility</p:attrName>
                                        </p:attrNameLst>
                                      </p:cBhvr>
                                      <p:to>
                                        <p:strVal val="visible"/>
                                      </p:to>
                                    </p:set>
                                    <p:animEffect transition="in" filter="fade">
                                      <p:cBhvr>
                                        <p:cTn id="38" dur="1000"/>
                                        <p:tgtEl>
                                          <p:spTgt spid="8">
                                            <p:txEl>
                                              <p:pRg st="4" end="4"/>
                                            </p:txEl>
                                          </p:spTgt>
                                        </p:tgtEl>
                                      </p:cBhvr>
                                    </p:animEffect>
                                    <p:anim calcmode="lin" valueType="num">
                                      <p:cBhvr>
                                        <p:cTn id="39"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8">
                                            <p:txEl>
                                              <p:pRg st="5" end="5"/>
                                            </p:txEl>
                                          </p:spTgt>
                                        </p:tgtEl>
                                        <p:attrNameLst>
                                          <p:attrName>style.visibility</p:attrName>
                                        </p:attrNameLst>
                                      </p:cBhvr>
                                      <p:to>
                                        <p:strVal val="visible"/>
                                      </p:to>
                                    </p:set>
                                    <p:animEffect transition="in" filter="fade">
                                      <p:cBhvr>
                                        <p:cTn id="45" dur="1000"/>
                                        <p:tgtEl>
                                          <p:spTgt spid="8">
                                            <p:txEl>
                                              <p:pRg st="5" end="5"/>
                                            </p:txEl>
                                          </p:spTgt>
                                        </p:tgtEl>
                                      </p:cBhvr>
                                    </p:animEffect>
                                    <p:anim calcmode="lin" valueType="num">
                                      <p:cBhvr>
                                        <p:cTn id="46"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47"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nodeType="clickEffect">
                                  <p:stCondLst>
                                    <p:cond delay="0"/>
                                  </p:stCondLst>
                                  <p:childTnLst>
                                    <p:set>
                                      <p:cBhvr>
                                        <p:cTn id="51" dur="1" fill="hold">
                                          <p:stCondLst>
                                            <p:cond delay="0"/>
                                          </p:stCondLst>
                                        </p:cTn>
                                        <p:tgtEl>
                                          <p:spTgt spid="8">
                                            <p:txEl>
                                              <p:pRg st="6" end="6"/>
                                            </p:txEl>
                                          </p:spTgt>
                                        </p:tgtEl>
                                        <p:attrNameLst>
                                          <p:attrName>style.visibility</p:attrName>
                                        </p:attrNameLst>
                                      </p:cBhvr>
                                      <p:to>
                                        <p:strVal val="visible"/>
                                      </p:to>
                                    </p:set>
                                    <p:animEffect transition="in" filter="fade">
                                      <p:cBhvr>
                                        <p:cTn id="52" dur="1000"/>
                                        <p:tgtEl>
                                          <p:spTgt spid="8">
                                            <p:txEl>
                                              <p:pRg st="6" end="6"/>
                                            </p:txEl>
                                          </p:spTgt>
                                        </p:tgtEl>
                                      </p:cBhvr>
                                    </p:animEffect>
                                    <p:anim calcmode="lin" valueType="num">
                                      <p:cBhvr>
                                        <p:cTn id="53"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إيجابيات وسلبيات شراء مؤسسة قائمة </a:t>
            </a:r>
          </a:p>
        </p:txBody>
      </p:sp>
      <p:graphicFrame>
        <p:nvGraphicFramePr>
          <p:cNvPr id="2" name="Table 1"/>
          <p:cNvGraphicFramePr>
            <a:graphicFrameLocks noGrp="1"/>
          </p:cNvGraphicFramePr>
          <p:nvPr/>
        </p:nvGraphicFramePr>
        <p:xfrm>
          <a:off x="467544" y="1628800"/>
          <a:ext cx="8229600" cy="4696208"/>
        </p:xfrm>
        <a:graphic>
          <a:graphicData uri="http://schemas.openxmlformats.org/drawingml/2006/table">
            <a:tbl>
              <a:tblPr rtl="1" firstRow="1" firstCol="1" bandRow="1"/>
              <a:tblGrid>
                <a:gridCol w="4047317"/>
                <a:gridCol w="4182283"/>
              </a:tblGrid>
              <a:tr h="0">
                <a:tc>
                  <a:txBody>
                    <a:bodyPr/>
                    <a:lstStyle/>
                    <a:p>
                      <a:pPr algn="ctr" rtl="1">
                        <a:lnSpc>
                          <a:spcPct val="107000"/>
                        </a:lnSpc>
                        <a:spcAft>
                          <a:spcPts val="0"/>
                        </a:spcAft>
                      </a:pPr>
                      <a:r>
                        <a:rPr lang="ar-SA" sz="2400" b="1" dirty="0">
                          <a:solidFill>
                            <a:srgbClr val="FF0000"/>
                          </a:solidFill>
                          <a:effectLst/>
                          <a:latin typeface="Calibri" panose="020F0502020204030204" pitchFamily="34" charset="0"/>
                          <a:ea typeface="Calibri" panose="020F0502020204030204" pitchFamily="34" charset="0"/>
                          <a:cs typeface="Simplified Arabic" panose="02020603050405020304" pitchFamily="18" charset="-78"/>
                        </a:rPr>
                        <a:t>الإيجابيات</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1">
                        <a:lnSpc>
                          <a:spcPct val="107000"/>
                        </a:lnSpc>
                        <a:spcAft>
                          <a:spcPts val="0"/>
                        </a:spcAft>
                      </a:pPr>
                      <a:r>
                        <a:rPr lang="ar-SA" sz="2400" b="1">
                          <a:solidFill>
                            <a:srgbClr val="FF0000"/>
                          </a:solidFill>
                          <a:effectLst/>
                          <a:latin typeface="Calibri" panose="020F0502020204030204" pitchFamily="34" charset="0"/>
                          <a:ea typeface="Calibri" panose="020F0502020204030204" pitchFamily="34" charset="0"/>
                          <a:cs typeface="Simplified Arabic" panose="02020603050405020304" pitchFamily="18" charset="-78"/>
                        </a:rPr>
                        <a:t>السلبيات</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r>
              <a:tr h="0">
                <a:tc>
                  <a:txBody>
                    <a:bodyPr/>
                    <a:lstStyle/>
                    <a:p>
                      <a:pPr algn="ctr" rtl="1">
                        <a:lnSpc>
                          <a:spcPct val="107000"/>
                        </a:lnSpc>
                        <a:spcAft>
                          <a:spcPts val="0"/>
                        </a:spcAft>
                      </a:pPr>
                      <a:r>
                        <a:rPr lang="ar-SA" sz="2400" dirty="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مخاطرة أقل</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يكون المنتج أو الخدمة فى السوق متراجعة</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E599"/>
                    </a:solidFill>
                  </a:tcPr>
                </a:tc>
              </a:tr>
              <a:tr h="0">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حرية شخصية لا بأس بها</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إمكانية نمو محدودة</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E599"/>
                    </a:solidFill>
                  </a:tcPr>
                </a:tc>
              </a:tr>
              <a:tr h="0">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حصول دخل من المبيعات فور شراء المؤسسة</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تكون الديون عالية جدا أو المخزون كبيرا جدا</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E599"/>
                    </a:solidFill>
                  </a:tcPr>
                </a:tc>
              </a:tr>
              <a:tr h="0">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وجود علاقات مع الموردين والمصاريف</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تكون البضائع قديمة الطراز</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E599"/>
                    </a:solidFill>
                  </a:tcPr>
                </a:tc>
              </a:tr>
              <a:tr h="0">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خدمة أو منتج رائج بين الزبائن ، وطريقة تشغيل معتمدة ، وموظفون موجودون واسم قائم</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يكون للبائع دوافع خفيفة لإقدامه على البيع ،إذا قد تواجه المؤسسات تراجعا منذ عدة سنوات</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E599"/>
                    </a:solidFill>
                  </a:tcPr>
                </a:tc>
              </a:tr>
              <a:tr h="0">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يكون الموقع ممتارا</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dirty="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تكون سمعة المؤسسة سيئة فى الجوار</a:t>
                      </a: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algn="ctr" rtl="1">
                        <a:lnSpc>
                          <a:spcPct val="107000"/>
                        </a:lnSpc>
                        <a:spcAft>
                          <a:spcPts val="0"/>
                        </a:spcAft>
                      </a:pPr>
                      <a:r>
                        <a:rPr lang="ar-SA" sz="2400" dirty="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يكون موقع المؤسسة سيئا</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E599"/>
                    </a:solidFill>
                  </a:tcPr>
                </a:tc>
              </a:tr>
            </a:tbl>
          </a:graphicData>
        </a:graphic>
      </p:graphicFrame>
    </p:spTree>
    <p:extLst>
      <p:ext uri="{BB962C8B-B14F-4D97-AF65-F5344CB8AC3E}">
        <p14:creationId xmlns:p14="http://schemas.microsoft.com/office/powerpoint/2010/main" val="79743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pPr rtl="1"/>
            <a:r>
              <a:rPr lang="ar-EG" sz="3200" b="1" dirty="0">
                <a:solidFill>
                  <a:schemeClr val="bg1"/>
                </a:solidFill>
              </a:rPr>
              <a:t>إيجابيات وسلبيات إنشاء مؤسسة جديدة </a:t>
            </a:r>
            <a:endParaRPr lang="en-US" sz="3200" dirty="0">
              <a:solidFill>
                <a:schemeClr val="bg1"/>
              </a:solidFill>
            </a:endParaRPr>
          </a:p>
        </p:txBody>
      </p:sp>
      <p:graphicFrame>
        <p:nvGraphicFramePr>
          <p:cNvPr id="2" name="Table 1"/>
          <p:cNvGraphicFramePr>
            <a:graphicFrameLocks noGrp="1"/>
          </p:cNvGraphicFramePr>
          <p:nvPr/>
        </p:nvGraphicFramePr>
        <p:xfrm>
          <a:off x="683568" y="1556792"/>
          <a:ext cx="8229600" cy="4304857"/>
        </p:xfrm>
        <a:graphic>
          <a:graphicData uri="http://schemas.openxmlformats.org/drawingml/2006/table">
            <a:tbl>
              <a:tblPr rtl="1" firstRow="1" firstCol="1" bandRow="1"/>
              <a:tblGrid>
                <a:gridCol w="4228368"/>
                <a:gridCol w="4001232"/>
              </a:tblGrid>
              <a:tr h="0">
                <a:tc>
                  <a:txBody>
                    <a:bodyPr/>
                    <a:lstStyle/>
                    <a:p>
                      <a:pPr algn="ctr" rtl="1">
                        <a:lnSpc>
                          <a:spcPct val="107000"/>
                        </a:lnSpc>
                        <a:spcAft>
                          <a:spcPts val="0"/>
                        </a:spcAft>
                      </a:pPr>
                      <a:r>
                        <a:rPr lang="ar-SA" sz="2400" b="1" dirty="0">
                          <a:solidFill>
                            <a:srgbClr val="FFFFFF"/>
                          </a:solidFill>
                          <a:effectLst/>
                          <a:latin typeface="Calibri" panose="020F0502020204030204" pitchFamily="34" charset="0"/>
                          <a:ea typeface="Calibri" panose="020F0502020204030204" pitchFamily="34" charset="0"/>
                          <a:cs typeface="Simplified Arabic" panose="02020603050405020304" pitchFamily="18" charset="-78"/>
                        </a:rPr>
                        <a:t>الإيجابيات</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C000"/>
                      </a:solidFill>
                      <a:prstDash val="solid"/>
                      <a:round/>
                      <a:headEnd type="none" w="med" len="med"/>
                      <a:tailEnd type="none" w="med" len="med"/>
                    </a:lnL>
                    <a:lnR>
                      <a:noFill/>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solidFill>
                      <a:srgbClr val="FFC000"/>
                    </a:solidFill>
                  </a:tcPr>
                </a:tc>
                <a:tc>
                  <a:txBody>
                    <a:bodyPr/>
                    <a:lstStyle/>
                    <a:p>
                      <a:pPr algn="ctr" rtl="1">
                        <a:lnSpc>
                          <a:spcPct val="107000"/>
                        </a:lnSpc>
                        <a:spcAft>
                          <a:spcPts val="0"/>
                        </a:spcAft>
                      </a:pPr>
                      <a:r>
                        <a:rPr lang="ar-SA" sz="2400" b="1">
                          <a:solidFill>
                            <a:srgbClr val="FFFFFF"/>
                          </a:solidFill>
                          <a:effectLst/>
                          <a:latin typeface="Calibri" panose="020F0502020204030204" pitchFamily="34" charset="0"/>
                          <a:ea typeface="Calibri" panose="020F0502020204030204" pitchFamily="34" charset="0"/>
                          <a:cs typeface="Simplified Arabic" panose="02020603050405020304" pitchFamily="18" charset="-78"/>
                        </a:rPr>
                        <a:t>السلبيات</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solidFill>
                      <a:srgbClr val="FFC000"/>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احتمال تكبد نفقات وتكاليف بدء أقل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FFF2CC"/>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مخاطر عالية فى إنشاء مؤسسة جديدة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FFF2CC"/>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حرية شخصية أكبر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D966"/>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الحاجة إلى الكثير من التخطيط الشخصى والعملى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D966"/>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C5E0B3"/>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القدرة على الدخول إلى سوق جديدة أو إدراج منتج جديدة.</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D966"/>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FFF2CC"/>
                    </a:solidFill>
                  </a:tcPr>
                </a:tc>
                <a:tc>
                  <a:txBody>
                    <a:bodyPr/>
                    <a:lstStyle/>
                    <a:p>
                      <a:pPr algn="ctr" rtl="1">
                        <a:lnSpc>
                          <a:spcPct val="107000"/>
                        </a:lnSpc>
                        <a:spcAft>
                          <a:spcPts val="0"/>
                        </a:spcAft>
                      </a:pPr>
                      <a:r>
                        <a:rPr lang="ar-SA" sz="2400" dirty="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يكون من الضرورى إيجاد الزبائن ، وتطوير العلاقات معهم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D966"/>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FFF2CC"/>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القدرة على تغيير الممارسات التى يتبعها المؤسسة</a:t>
                      </a:r>
                      <a:b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b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 أو وجهتها بسرعة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D966"/>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تواجه منافسة شديدة من المؤسسات القائمة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D966"/>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C5E0B3"/>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إمكانية اعتماد عمليات جديدة منذ المرحلة الأولى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D966"/>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FFF2CC"/>
                    </a:solidFill>
                  </a:tcPr>
                </a:tc>
                <a:tc>
                  <a:txBody>
                    <a:bodyPr/>
                    <a:lstStyle/>
                    <a:p>
                      <a:pPr algn="ctr" rtl="1">
                        <a:lnSpc>
                          <a:spcPct val="107000"/>
                        </a:lnSpc>
                        <a:spcAft>
                          <a:spcPts val="0"/>
                        </a:spcAft>
                      </a:pPr>
                      <a:r>
                        <a:rPr lang="ar-SA" sz="2400" dirty="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 يصعب تأمين التمويل لفترة طويلة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FD966"/>
                      </a:solidFill>
                      <a:prstDash val="solid"/>
                      <a:round/>
                      <a:headEnd type="none" w="med" len="med"/>
                      <a:tailEnd type="none" w="med" len="med"/>
                    </a:lnL>
                    <a:lnR w="12700" cap="flat" cmpd="sng" algn="ctr">
                      <a:solidFill>
                        <a:srgbClr val="FFD966"/>
                      </a:solidFill>
                      <a:prstDash val="solid"/>
                      <a:round/>
                      <a:headEnd type="none" w="med" len="med"/>
                      <a:tailEnd type="none" w="med" len="med"/>
                    </a:lnR>
                    <a:lnT w="12700" cap="flat" cmpd="sng" algn="ctr">
                      <a:solidFill>
                        <a:srgbClr val="FFD966"/>
                      </a:solidFill>
                      <a:prstDash val="solid"/>
                      <a:round/>
                      <a:headEnd type="none" w="med" len="med"/>
                      <a:tailEnd type="none" w="med" len="med"/>
                    </a:lnT>
                    <a:lnB w="12700" cap="flat" cmpd="sng" algn="ctr">
                      <a:solidFill>
                        <a:srgbClr val="FFD966"/>
                      </a:solidFill>
                      <a:prstDash val="solid"/>
                      <a:round/>
                      <a:headEnd type="none" w="med" len="med"/>
                      <a:tailEnd type="none" w="med" len="med"/>
                    </a:lnB>
                    <a:solidFill>
                      <a:srgbClr val="FFF2CC"/>
                    </a:solidFill>
                  </a:tcPr>
                </a:tc>
              </a:tr>
            </a:tbl>
          </a:graphicData>
        </a:graphic>
      </p:graphicFrame>
    </p:spTree>
    <p:extLst>
      <p:ext uri="{BB962C8B-B14F-4D97-AF65-F5344CB8AC3E}">
        <p14:creationId xmlns:p14="http://schemas.microsoft.com/office/powerpoint/2010/main" val="465327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إيجابيات وسلبيات الحصول على حق امتياز </a:t>
            </a:r>
          </a:p>
        </p:txBody>
      </p:sp>
      <p:graphicFrame>
        <p:nvGraphicFramePr>
          <p:cNvPr id="2" name="Table 1"/>
          <p:cNvGraphicFramePr>
            <a:graphicFrameLocks noGrp="1"/>
          </p:cNvGraphicFramePr>
          <p:nvPr/>
        </p:nvGraphicFramePr>
        <p:xfrm>
          <a:off x="539552" y="1700808"/>
          <a:ext cx="8229600" cy="3913507"/>
        </p:xfrm>
        <a:graphic>
          <a:graphicData uri="http://schemas.openxmlformats.org/drawingml/2006/table">
            <a:tbl>
              <a:tblPr rtl="1" firstRow="1" firstCol="1" bandRow="1"/>
              <a:tblGrid>
                <a:gridCol w="4114800"/>
                <a:gridCol w="4114800"/>
              </a:tblGrid>
              <a:tr h="0">
                <a:tc>
                  <a:txBody>
                    <a:bodyPr/>
                    <a:lstStyle/>
                    <a:p>
                      <a:pPr algn="ctr" rtl="1">
                        <a:lnSpc>
                          <a:spcPct val="107000"/>
                        </a:lnSpc>
                        <a:spcAft>
                          <a:spcPts val="0"/>
                        </a:spcAft>
                        <a:tabLst>
                          <a:tab pos="964565" algn="l"/>
                        </a:tabLst>
                      </a:pPr>
                      <a:r>
                        <a:rPr lang="ar-SA" sz="2400" b="1" dirty="0">
                          <a:solidFill>
                            <a:srgbClr val="FF0000"/>
                          </a:solidFill>
                          <a:effectLst/>
                          <a:latin typeface="Calibri" panose="020F0502020204030204" pitchFamily="34" charset="0"/>
                          <a:ea typeface="Calibri" panose="020F0502020204030204" pitchFamily="34" charset="0"/>
                          <a:cs typeface="Simplified Arabic" panose="02020603050405020304" pitchFamily="18" charset="-78"/>
                        </a:rPr>
                        <a:t>الإيجابيات</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w="19050" cap="flat" cmpd="sng" algn="ctr">
                      <a:solidFill>
                        <a:srgbClr val="F4B083"/>
                      </a:solidFill>
                      <a:prstDash val="solid"/>
                      <a:round/>
                      <a:headEnd type="none" w="med" len="med"/>
                      <a:tailEnd type="none" w="med" len="med"/>
                    </a:lnB>
                    <a:solidFill>
                      <a:srgbClr val="FFF2CC"/>
                    </a:solidFill>
                  </a:tcPr>
                </a:tc>
                <a:tc>
                  <a:txBody>
                    <a:bodyPr/>
                    <a:lstStyle/>
                    <a:p>
                      <a:pPr algn="ctr" rtl="1">
                        <a:lnSpc>
                          <a:spcPct val="107000"/>
                        </a:lnSpc>
                        <a:spcAft>
                          <a:spcPts val="0"/>
                        </a:spcAft>
                      </a:pPr>
                      <a:r>
                        <a:rPr lang="ar-SA" sz="2400" b="1">
                          <a:solidFill>
                            <a:srgbClr val="FF0000"/>
                          </a:solidFill>
                          <a:effectLst/>
                          <a:latin typeface="Calibri" panose="020F0502020204030204" pitchFamily="34" charset="0"/>
                          <a:ea typeface="Calibri" panose="020F0502020204030204" pitchFamily="34" charset="0"/>
                          <a:cs typeface="Simplified Arabic" panose="02020603050405020304" pitchFamily="18" charset="-78"/>
                        </a:rPr>
                        <a:t>السلبيات</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w="19050" cap="flat" cmpd="sng" algn="ctr">
                      <a:solidFill>
                        <a:srgbClr val="F4B083"/>
                      </a:solidFill>
                      <a:prstDash val="solid"/>
                      <a:round/>
                      <a:headEnd type="none" w="med" len="med"/>
                      <a:tailEnd type="none" w="med" len="med"/>
                    </a:lnB>
                    <a:solidFill>
                      <a:srgbClr val="FFF2CC"/>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مخاطرة أقل فى فترة البدء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solidFill>
                        <a:srgbClr val="F4B083"/>
                      </a:solidFill>
                      <a:prstDash val="solid"/>
                      <a:round/>
                      <a:headEnd type="none" w="med" len="med"/>
                      <a:tailEnd type="none" w="med" len="med"/>
                    </a:lnR>
                    <a:lnT w="1905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FBE4D5"/>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قدرة على صنع القرارات الريادية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4B083"/>
                      </a:solidFill>
                      <a:prstDash val="solid"/>
                      <a:round/>
                      <a:headEnd type="none" w="med" len="med"/>
                      <a:tailEnd type="none" w="med" len="med"/>
                    </a:lnL>
                    <a:lnR>
                      <a:noFill/>
                    </a:lnR>
                    <a:lnT w="1905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FBE4D5"/>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تكاليف الاستثمار فى فترة البدء معروفة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solidFill>
                        <a:srgbClr val="F4B083"/>
                      </a:solidFill>
                      <a:prstDash val="solid"/>
                      <a:round/>
                      <a:headEnd type="none" w="med" len="med"/>
                      <a:tailEnd type="none" w="med" len="med"/>
                    </a:lnR>
                    <a:lnT w="1270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تمثل رسوم الامتياز تكلفة إضافية على المؤسسة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4B083"/>
                      </a:solidFill>
                      <a:prstDash val="solid"/>
                      <a:round/>
                      <a:headEnd type="none" w="med" len="med"/>
                      <a:tailEnd type="none" w="med" len="med"/>
                    </a:lnL>
                    <a:lnR>
                      <a:noFill/>
                    </a:lnR>
                    <a:lnT w="1270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C5E0B3"/>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إطلاق جيد للمنتج أو الخدمة فى السوق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solidFill>
                        <a:srgbClr val="F4B083"/>
                      </a:solidFill>
                      <a:prstDash val="solid"/>
                      <a:round/>
                      <a:headEnd type="none" w="med" len="med"/>
                      <a:tailEnd type="none" w="med" len="med"/>
                    </a:lnR>
                    <a:lnT w="1270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FBE4D5"/>
                    </a:solidFill>
                  </a:tcPr>
                </a:tc>
                <a:tc>
                  <a:txBody>
                    <a:bodyPr/>
                    <a:lstStyle/>
                    <a:p>
                      <a:pPr algn="ctr" rtl="1">
                        <a:lnSpc>
                          <a:spcPct val="107000"/>
                        </a:lnSpc>
                        <a:spcAft>
                          <a:spcPts val="0"/>
                        </a:spcAft>
                      </a:pPr>
                      <a:r>
                        <a:rPr lang="ar-SA" sz="2400" dirty="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عدم إمكانية إدخال منتج جديد من موردين أخرين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4B083"/>
                      </a:solidFill>
                      <a:prstDash val="solid"/>
                      <a:round/>
                      <a:headEnd type="none" w="med" len="med"/>
                      <a:tailEnd type="none" w="med" len="med"/>
                    </a:lnL>
                    <a:lnR>
                      <a:noFill/>
                    </a:lnR>
                    <a:lnT w="1270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FBE4D5"/>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مفهوم تسويق تم الامتياز التدريب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solidFill>
                        <a:srgbClr val="F4B083"/>
                      </a:solidFill>
                      <a:prstDash val="solid"/>
                      <a:round/>
                      <a:headEnd type="none" w="med" len="med"/>
                      <a:tailEnd type="none" w="med" len="med"/>
                    </a:lnR>
                    <a:lnT w="1270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C5E0B3"/>
                    </a:solidFill>
                  </a:tcPr>
                </a:tc>
                <a:tc>
                  <a:txBody>
                    <a:bodyPr/>
                    <a:lstStyle/>
                    <a:p>
                      <a:pPr algn="ctr" rtl="1">
                        <a:lnSpc>
                          <a:spcPct val="107000"/>
                        </a:lnSpc>
                        <a:spcAft>
                          <a:spcPts val="0"/>
                        </a:spcAft>
                      </a:pPr>
                      <a:r>
                        <a:rPr lang="ar-SA" sz="240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اعتماد قوى على مانح الامتياز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4B083"/>
                      </a:solidFill>
                      <a:prstDash val="solid"/>
                      <a:round/>
                      <a:headEnd type="none" w="med" len="med"/>
                      <a:tailEnd type="none" w="med" len="med"/>
                    </a:lnL>
                    <a:lnR>
                      <a:noFill/>
                    </a:lnR>
                    <a:lnT w="1270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C5E0B3"/>
                    </a:solidFill>
                  </a:tcPr>
                </a:tc>
              </a:tr>
              <a:tr h="0">
                <a:tc>
                  <a:txBody>
                    <a:bodyPr/>
                    <a:lstStyle/>
                    <a:p>
                      <a:pPr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يؤمن مانح الامتياز التدريب .</a:t>
                      </a:r>
                      <a:endParaRPr lang="en-US" sz="24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solidFill>
                        <a:srgbClr val="F4B083"/>
                      </a:solidFill>
                      <a:prstDash val="solid"/>
                      <a:round/>
                      <a:headEnd type="none" w="med" len="med"/>
                      <a:tailEnd type="none" w="med" len="med"/>
                    </a:lnR>
                    <a:lnT w="1270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FBE4D5"/>
                    </a:solidFill>
                  </a:tcPr>
                </a:tc>
                <a:tc>
                  <a:txBody>
                    <a:bodyPr/>
                    <a:lstStyle/>
                    <a:p>
                      <a:pPr algn="ctr" rtl="1">
                        <a:lnSpc>
                          <a:spcPct val="107000"/>
                        </a:lnSpc>
                        <a:spcAft>
                          <a:spcPts val="0"/>
                        </a:spcAft>
                      </a:pPr>
                      <a:r>
                        <a:rPr lang="ar-SA" sz="2400" dirty="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إذا خسر مانح الامتياز  فى السوق ، فستواجه مؤسستك خسارة فى السوق </a:t>
                      </a:r>
                      <a:r>
                        <a:rPr lang="ar-SA" sz="2400" dirty="0" smtClean="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كذلك</a:t>
                      </a:r>
                      <a:r>
                        <a:rPr lang="ar-EG" sz="2400" dirty="0" smtClean="0">
                          <a:solidFill>
                            <a:srgbClr val="002060"/>
                          </a:solidFill>
                          <a:effectLst/>
                          <a:latin typeface="Calibri" panose="020F0502020204030204" pitchFamily="34" charset="0"/>
                          <a:ea typeface="Calibri" panose="020F0502020204030204" pitchFamily="34" charset="0"/>
                          <a:cs typeface="Simplified Arabic" panose="02020603050405020304" pitchFamily="18" charset="-78"/>
                        </a:rPr>
                        <a:t>.</a:t>
                      </a:r>
                      <a:endParaRPr lang="en-US" sz="24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F4B083"/>
                      </a:solidFill>
                      <a:prstDash val="solid"/>
                      <a:round/>
                      <a:headEnd type="none" w="med" len="med"/>
                      <a:tailEnd type="none" w="med" len="med"/>
                    </a:lnL>
                    <a:lnR>
                      <a:noFill/>
                    </a:lnR>
                    <a:lnT w="12700" cap="flat" cmpd="sng" algn="ctr">
                      <a:solidFill>
                        <a:srgbClr val="F4B083"/>
                      </a:solidFill>
                      <a:prstDash val="solid"/>
                      <a:round/>
                      <a:headEnd type="none" w="med" len="med"/>
                      <a:tailEnd type="none" w="med" len="med"/>
                    </a:lnT>
                    <a:lnB w="12700" cap="flat" cmpd="sng" algn="ctr">
                      <a:solidFill>
                        <a:srgbClr val="F4B083"/>
                      </a:solidFill>
                      <a:prstDash val="solid"/>
                      <a:round/>
                      <a:headEnd type="none" w="med" len="med"/>
                      <a:tailEnd type="none" w="med" len="med"/>
                    </a:lnB>
                    <a:solidFill>
                      <a:srgbClr val="FBE4D5"/>
                    </a:solidFill>
                  </a:tcPr>
                </a:tc>
              </a:tr>
            </a:tbl>
          </a:graphicData>
        </a:graphic>
      </p:graphicFrame>
    </p:spTree>
    <p:extLst>
      <p:ext uri="{BB962C8B-B14F-4D97-AF65-F5344CB8AC3E}">
        <p14:creationId xmlns:p14="http://schemas.microsoft.com/office/powerpoint/2010/main" val="259296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dirty="0">
                <a:solidFill>
                  <a:srgbClr val="FFFFFF"/>
                </a:solidFill>
              </a:rPr>
              <a:t>أسئلة بشأن الحصول على رأس المال</a:t>
            </a:r>
            <a:endParaRPr lang="en-US" sz="4000" dirty="0">
              <a:solidFill>
                <a:srgbClr val="FFFFFF"/>
              </a:solidFill>
            </a:endParaRPr>
          </a:p>
        </p:txBody>
      </p:sp>
    </p:spTree>
    <p:extLst>
      <p:ext uri="{BB962C8B-B14F-4D97-AF65-F5344CB8AC3E}">
        <p14:creationId xmlns:p14="http://schemas.microsoft.com/office/powerpoint/2010/main" val="1692637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9066"/>
            <a:ext cx="9109100" cy="922114"/>
          </a:xfrm>
          <a:solidFill>
            <a:schemeClr val="accent3">
              <a:lumMod val="50000"/>
            </a:schemeClr>
          </a:solidFill>
        </p:spPr>
        <p:txBody>
          <a:bodyPr/>
          <a:lstStyle/>
          <a:p>
            <a:r>
              <a:rPr lang="ar-EG" sz="3200" b="1" dirty="0">
                <a:solidFill>
                  <a:schemeClr val="bg1"/>
                </a:solidFill>
              </a:rPr>
              <a:t>هل يمكن اقتراض كامل على الحصول رأس المال ؟</a:t>
            </a:r>
          </a:p>
        </p:txBody>
      </p:sp>
      <p:sp>
        <p:nvSpPr>
          <p:cNvPr id="4" name="Freeform 3"/>
          <p:cNvSpPr/>
          <p:nvPr/>
        </p:nvSpPr>
        <p:spPr>
          <a:xfrm>
            <a:off x="467544" y="1052736"/>
            <a:ext cx="8136904" cy="1288690"/>
          </a:xfrm>
          <a:custGeom>
            <a:avLst/>
            <a:gdLst>
              <a:gd name="connsiteX0" fmla="*/ 0 w 8136904"/>
              <a:gd name="connsiteY0" fmla="*/ 128869 h 1288690"/>
              <a:gd name="connsiteX1" fmla="*/ 128869 w 8136904"/>
              <a:gd name="connsiteY1" fmla="*/ 0 h 1288690"/>
              <a:gd name="connsiteX2" fmla="*/ 8008035 w 8136904"/>
              <a:gd name="connsiteY2" fmla="*/ 0 h 1288690"/>
              <a:gd name="connsiteX3" fmla="*/ 8136904 w 8136904"/>
              <a:gd name="connsiteY3" fmla="*/ 128869 h 1288690"/>
              <a:gd name="connsiteX4" fmla="*/ 8136904 w 8136904"/>
              <a:gd name="connsiteY4" fmla="*/ 1159821 h 1288690"/>
              <a:gd name="connsiteX5" fmla="*/ 8008035 w 8136904"/>
              <a:gd name="connsiteY5" fmla="*/ 1288690 h 1288690"/>
              <a:gd name="connsiteX6" fmla="*/ 128869 w 8136904"/>
              <a:gd name="connsiteY6" fmla="*/ 1288690 h 1288690"/>
              <a:gd name="connsiteX7" fmla="*/ 0 w 8136904"/>
              <a:gd name="connsiteY7" fmla="*/ 1159821 h 1288690"/>
              <a:gd name="connsiteX8" fmla="*/ 0 w 8136904"/>
              <a:gd name="connsiteY8" fmla="*/ 128869 h 128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6904" h="1288690">
                <a:moveTo>
                  <a:pt x="0" y="128869"/>
                </a:moveTo>
                <a:cubicBezTo>
                  <a:pt x="0" y="57697"/>
                  <a:pt x="57697" y="0"/>
                  <a:pt x="128869" y="0"/>
                </a:cubicBezTo>
                <a:lnTo>
                  <a:pt x="8008035" y="0"/>
                </a:lnTo>
                <a:cubicBezTo>
                  <a:pt x="8079207" y="0"/>
                  <a:pt x="8136904" y="57697"/>
                  <a:pt x="8136904" y="128869"/>
                </a:cubicBezTo>
                <a:lnTo>
                  <a:pt x="8136904" y="1159821"/>
                </a:lnTo>
                <a:cubicBezTo>
                  <a:pt x="8136904" y="1230993"/>
                  <a:pt x="8079207" y="1288690"/>
                  <a:pt x="8008035" y="1288690"/>
                </a:cubicBezTo>
                <a:lnTo>
                  <a:pt x="128869" y="1288690"/>
                </a:lnTo>
                <a:cubicBezTo>
                  <a:pt x="57697" y="1288690"/>
                  <a:pt x="0" y="1230993"/>
                  <a:pt x="0" y="1159821"/>
                </a:cubicBezTo>
                <a:lnTo>
                  <a:pt x="0" y="128869"/>
                </a:lnTo>
                <a:close/>
              </a:path>
            </a:pathLst>
          </a:custGeom>
          <a:solidFill>
            <a:srgbClr val="FAF6A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47689" tIns="91440" rIns="91441" bIns="91440" numCol="1" spcCol="1270" anchor="ctr" anchorCtr="0">
            <a:noAutofit/>
          </a:bodyPr>
          <a:lstStyle/>
          <a:p>
            <a:pPr algn="ctr" defTabSz="1066800" rtl="1">
              <a:lnSpc>
                <a:spcPct val="90000"/>
              </a:lnSpc>
              <a:spcAft>
                <a:spcPct val="35000"/>
              </a:spcAft>
            </a:pPr>
            <a:r>
              <a:rPr lang="ar-EG" sz="2400" dirty="0" smtClean="0">
                <a:solidFill>
                  <a:srgbClr val="002060"/>
                </a:solidFill>
              </a:rPr>
              <a:t>قد تطلب أى من المؤسسات الإقراض من صاحب المؤسسة تأمين مبلغ كبير من المال اللازم لبدء موسسة ما ويعتمد ذلك إلى حد بعيد على السوق والظروف الاقتصادية. </a:t>
            </a:r>
            <a:endParaRPr lang="ar-EG" sz="2400" dirty="0">
              <a:solidFill>
                <a:srgbClr val="002060"/>
              </a:solidFill>
            </a:endParaRPr>
          </a:p>
        </p:txBody>
      </p:sp>
      <p:sp>
        <p:nvSpPr>
          <p:cNvPr id="5" name="Rounded Rectangle 4"/>
          <p:cNvSpPr/>
          <p:nvPr/>
        </p:nvSpPr>
        <p:spPr>
          <a:xfrm>
            <a:off x="596413" y="1181605"/>
            <a:ext cx="1627380" cy="1030952"/>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467544" y="2470295"/>
            <a:ext cx="8136904" cy="1288690"/>
          </a:xfrm>
          <a:custGeom>
            <a:avLst/>
            <a:gdLst>
              <a:gd name="connsiteX0" fmla="*/ 0 w 8136904"/>
              <a:gd name="connsiteY0" fmla="*/ 128869 h 1288690"/>
              <a:gd name="connsiteX1" fmla="*/ 128869 w 8136904"/>
              <a:gd name="connsiteY1" fmla="*/ 0 h 1288690"/>
              <a:gd name="connsiteX2" fmla="*/ 8008035 w 8136904"/>
              <a:gd name="connsiteY2" fmla="*/ 0 h 1288690"/>
              <a:gd name="connsiteX3" fmla="*/ 8136904 w 8136904"/>
              <a:gd name="connsiteY3" fmla="*/ 128869 h 1288690"/>
              <a:gd name="connsiteX4" fmla="*/ 8136904 w 8136904"/>
              <a:gd name="connsiteY4" fmla="*/ 1159821 h 1288690"/>
              <a:gd name="connsiteX5" fmla="*/ 8008035 w 8136904"/>
              <a:gd name="connsiteY5" fmla="*/ 1288690 h 1288690"/>
              <a:gd name="connsiteX6" fmla="*/ 128869 w 8136904"/>
              <a:gd name="connsiteY6" fmla="*/ 1288690 h 1288690"/>
              <a:gd name="connsiteX7" fmla="*/ 0 w 8136904"/>
              <a:gd name="connsiteY7" fmla="*/ 1159821 h 1288690"/>
              <a:gd name="connsiteX8" fmla="*/ 0 w 8136904"/>
              <a:gd name="connsiteY8" fmla="*/ 128869 h 128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6904" h="1288690">
                <a:moveTo>
                  <a:pt x="0" y="128869"/>
                </a:moveTo>
                <a:cubicBezTo>
                  <a:pt x="0" y="57697"/>
                  <a:pt x="57697" y="0"/>
                  <a:pt x="128869" y="0"/>
                </a:cubicBezTo>
                <a:lnTo>
                  <a:pt x="8008035" y="0"/>
                </a:lnTo>
                <a:cubicBezTo>
                  <a:pt x="8079207" y="0"/>
                  <a:pt x="8136904" y="57697"/>
                  <a:pt x="8136904" y="128869"/>
                </a:cubicBezTo>
                <a:lnTo>
                  <a:pt x="8136904" y="1159821"/>
                </a:lnTo>
                <a:cubicBezTo>
                  <a:pt x="8136904" y="1230993"/>
                  <a:pt x="8079207" y="1288690"/>
                  <a:pt x="8008035" y="1288690"/>
                </a:cubicBezTo>
                <a:lnTo>
                  <a:pt x="128869" y="1288690"/>
                </a:lnTo>
                <a:cubicBezTo>
                  <a:pt x="57697" y="1288690"/>
                  <a:pt x="0" y="1230993"/>
                  <a:pt x="0" y="1159821"/>
                </a:cubicBezTo>
                <a:lnTo>
                  <a:pt x="0" y="128869"/>
                </a:lnTo>
                <a:close/>
              </a:path>
            </a:pathLst>
          </a:custGeom>
          <a:solidFill>
            <a:srgbClr val="92D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47689" tIns="91440" rIns="91441" bIns="91440" numCol="1" spcCol="1270" anchor="ctr" anchorCtr="0">
            <a:noAutofit/>
          </a:bodyPr>
          <a:lstStyle/>
          <a:p>
            <a:pPr algn="ctr" defTabSz="1066800" rtl="1">
              <a:lnSpc>
                <a:spcPct val="90000"/>
              </a:lnSpc>
              <a:spcAft>
                <a:spcPct val="35000"/>
              </a:spcAft>
            </a:pPr>
            <a:r>
              <a:rPr lang="ar-EG" sz="2400" dirty="0" smtClean="0">
                <a:solidFill>
                  <a:srgbClr val="002060"/>
                </a:solidFill>
              </a:rPr>
              <a:t>قليلة هى المؤسسات المقرضة أو الافراد المقرضون الذين سيخاطرون بأموالهم فى مشروع مالم يستثمر أصحاب المشروع البعض من أموالهم الخاصة فيه .</a:t>
            </a:r>
            <a:endParaRPr lang="ar-EG" sz="2400" dirty="0">
              <a:solidFill>
                <a:srgbClr val="002060"/>
              </a:solidFill>
            </a:endParaRPr>
          </a:p>
        </p:txBody>
      </p:sp>
      <p:sp>
        <p:nvSpPr>
          <p:cNvPr id="7" name="Rounded Rectangle 6"/>
          <p:cNvSpPr/>
          <p:nvPr/>
        </p:nvSpPr>
        <p:spPr>
          <a:xfrm>
            <a:off x="596413" y="2599164"/>
            <a:ext cx="1627380" cy="1030952"/>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467544" y="3887854"/>
            <a:ext cx="8136904" cy="1288690"/>
          </a:xfrm>
          <a:custGeom>
            <a:avLst/>
            <a:gdLst>
              <a:gd name="connsiteX0" fmla="*/ 0 w 8136904"/>
              <a:gd name="connsiteY0" fmla="*/ 128869 h 1288690"/>
              <a:gd name="connsiteX1" fmla="*/ 128869 w 8136904"/>
              <a:gd name="connsiteY1" fmla="*/ 0 h 1288690"/>
              <a:gd name="connsiteX2" fmla="*/ 8008035 w 8136904"/>
              <a:gd name="connsiteY2" fmla="*/ 0 h 1288690"/>
              <a:gd name="connsiteX3" fmla="*/ 8136904 w 8136904"/>
              <a:gd name="connsiteY3" fmla="*/ 128869 h 1288690"/>
              <a:gd name="connsiteX4" fmla="*/ 8136904 w 8136904"/>
              <a:gd name="connsiteY4" fmla="*/ 1159821 h 1288690"/>
              <a:gd name="connsiteX5" fmla="*/ 8008035 w 8136904"/>
              <a:gd name="connsiteY5" fmla="*/ 1288690 h 1288690"/>
              <a:gd name="connsiteX6" fmla="*/ 128869 w 8136904"/>
              <a:gd name="connsiteY6" fmla="*/ 1288690 h 1288690"/>
              <a:gd name="connsiteX7" fmla="*/ 0 w 8136904"/>
              <a:gd name="connsiteY7" fmla="*/ 1159821 h 1288690"/>
              <a:gd name="connsiteX8" fmla="*/ 0 w 8136904"/>
              <a:gd name="connsiteY8" fmla="*/ 128869 h 128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6904" h="1288690">
                <a:moveTo>
                  <a:pt x="0" y="128869"/>
                </a:moveTo>
                <a:cubicBezTo>
                  <a:pt x="0" y="57697"/>
                  <a:pt x="57697" y="0"/>
                  <a:pt x="128869" y="0"/>
                </a:cubicBezTo>
                <a:lnTo>
                  <a:pt x="8008035" y="0"/>
                </a:lnTo>
                <a:cubicBezTo>
                  <a:pt x="8079207" y="0"/>
                  <a:pt x="8136904" y="57697"/>
                  <a:pt x="8136904" y="128869"/>
                </a:cubicBezTo>
                <a:lnTo>
                  <a:pt x="8136904" y="1159821"/>
                </a:lnTo>
                <a:cubicBezTo>
                  <a:pt x="8136904" y="1230993"/>
                  <a:pt x="8079207" y="1288690"/>
                  <a:pt x="8008035" y="1288690"/>
                </a:cubicBezTo>
                <a:lnTo>
                  <a:pt x="128869" y="1288690"/>
                </a:lnTo>
                <a:cubicBezTo>
                  <a:pt x="57697" y="1288690"/>
                  <a:pt x="0" y="1230993"/>
                  <a:pt x="0" y="1159821"/>
                </a:cubicBezTo>
                <a:lnTo>
                  <a:pt x="0" y="128869"/>
                </a:lnTo>
                <a:close/>
              </a:path>
            </a:pathLst>
          </a:custGeom>
          <a:solidFill>
            <a:srgbClr val="FFB7CD"/>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47689" tIns="91440" rIns="91441" bIns="91440" numCol="1" spcCol="1270" anchor="ctr" anchorCtr="0">
            <a:noAutofit/>
          </a:bodyPr>
          <a:lstStyle/>
          <a:p>
            <a:pPr algn="ctr" defTabSz="1066800" rtl="1">
              <a:lnSpc>
                <a:spcPct val="90000"/>
              </a:lnSpc>
              <a:spcAft>
                <a:spcPct val="35000"/>
              </a:spcAft>
            </a:pPr>
            <a:r>
              <a:rPr lang="ar-EG" sz="2400" dirty="0" smtClean="0">
                <a:solidFill>
                  <a:srgbClr val="002060"/>
                </a:solidFill>
              </a:rPr>
              <a:t>يسمى المال الذى يوظفه المالك فى مؤسسته برأس المال من الاسهم وهو بمثابة استثمار صاحب المؤسسة بينما يسمى إقتراض رأس المال المطلوب بالتمويل بواسطة الإقراض أو الائتمان .</a:t>
            </a:r>
            <a:endParaRPr lang="ar-EG" sz="2400" dirty="0">
              <a:solidFill>
                <a:srgbClr val="002060"/>
              </a:solidFill>
            </a:endParaRPr>
          </a:p>
        </p:txBody>
      </p:sp>
      <p:sp>
        <p:nvSpPr>
          <p:cNvPr id="9" name="Rounded Rectangle 8"/>
          <p:cNvSpPr/>
          <p:nvPr/>
        </p:nvSpPr>
        <p:spPr>
          <a:xfrm>
            <a:off x="596413" y="4016723"/>
            <a:ext cx="1627380" cy="1030952"/>
          </a:xfrm>
          <a:prstGeom prst="roundRect">
            <a:avLst>
              <a:gd name="adj" fmla="val 10000"/>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467544" y="5305413"/>
            <a:ext cx="8136904" cy="1288690"/>
          </a:xfrm>
          <a:custGeom>
            <a:avLst/>
            <a:gdLst>
              <a:gd name="connsiteX0" fmla="*/ 0 w 8136904"/>
              <a:gd name="connsiteY0" fmla="*/ 128869 h 1288690"/>
              <a:gd name="connsiteX1" fmla="*/ 128869 w 8136904"/>
              <a:gd name="connsiteY1" fmla="*/ 0 h 1288690"/>
              <a:gd name="connsiteX2" fmla="*/ 8008035 w 8136904"/>
              <a:gd name="connsiteY2" fmla="*/ 0 h 1288690"/>
              <a:gd name="connsiteX3" fmla="*/ 8136904 w 8136904"/>
              <a:gd name="connsiteY3" fmla="*/ 128869 h 1288690"/>
              <a:gd name="connsiteX4" fmla="*/ 8136904 w 8136904"/>
              <a:gd name="connsiteY4" fmla="*/ 1159821 h 1288690"/>
              <a:gd name="connsiteX5" fmla="*/ 8008035 w 8136904"/>
              <a:gd name="connsiteY5" fmla="*/ 1288690 h 1288690"/>
              <a:gd name="connsiteX6" fmla="*/ 128869 w 8136904"/>
              <a:gd name="connsiteY6" fmla="*/ 1288690 h 1288690"/>
              <a:gd name="connsiteX7" fmla="*/ 0 w 8136904"/>
              <a:gd name="connsiteY7" fmla="*/ 1159821 h 1288690"/>
              <a:gd name="connsiteX8" fmla="*/ 0 w 8136904"/>
              <a:gd name="connsiteY8" fmla="*/ 128869 h 128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6904" h="1288690">
                <a:moveTo>
                  <a:pt x="0" y="128869"/>
                </a:moveTo>
                <a:cubicBezTo>
                  <a:pt x="0" y="57697"/>
                  <a:pt x="57697" y="0"/>
                  <a:pt x="128869" y="0"/>
                </a:cubicBezTo>
                <a:lnTo>
                  <a:pt x="8008035" y="0"/>
                </a:lnTo>
                <a:cubicBezTo>
                  <a:pt x="8079207" y="0"/>
                  <a:pt x="8136904" y="57697"/>
                  <a:pt x="8136904" y="128869"/>
                </a:cubicBezTo>
                <a:lnTo>
                  <a:pt x="8136904" y="1159821"/>
                </a:lnTo>
                <a:cubicBezTo>
                  <a:pt x="8136904" y="1230993"/>
                  <a:pt x="8079207" y="1288690"/>
                  <a:pt x="8008035" y="1288690"/>
                </a:cubicBezTo>
                <a:lnTo>
                  <a:pt x="128869" y="1288690"/>
                </a:lnTo>
                <a:cubicBezTo>
                  <a:pt x="57697" y="1288690"/>
                  <a:pt x="0" y="1230993"/>
                  <a:pt x="0" y="1159821"/>
                </a:cubicBezTo>
                <a:lnTo>
                  <a:pt x="0" y="128869"/>
                </a:lnTo>
                <a:close/>
              </a:path>
            </a:pathLst>
          </a:custGeom>
          <a:solidFill>
            <a:srgbClr val="F8BDA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47689" tIns="91440" rIns="91441" bIns="91440" numCol="1" spcCol="1270" anchor="ctr" anchorCtr="0">
            <a:noAutofit/>
          </a:bodyPr>
          <a:lstStyle/>
          <a:p>
            <a:pPr algn="ctr" defTabSz="1066800" rtl="1">
              <a:lnSpc>
                <a:spcPct val="90000"/>
              </a:lnSpc>
              <a:spcAft>
                <a:spcPct val="35000"/>
              </a:spcAft>
            </a:pPr>
            <a:r>
              <a:rPr lang="ar-EG" sz="2400" dirty="0" smtClean="0">
                <a:solidFill>
                  <a:srgbClr val="002060"/>
                </a:solidFill>
              </a:rPr>
              <a:t>ينبغى أن يشعر المقرض أن صاحب المؤسسة لدية التزام شخصى بمؤسسته. </a:t>
            </a:r>
            <a:endParaRPr lang="ar-EG" sz="2400" dirty="0">
              <a:solidFill>
                <a:srgbClr val="002060"/>
              </a:solidFill>
            </a:endParaRPr>
          </a:p>
        </p:txBody>
      </p:sp>
      <p:sp>
        <p:nvSpPr>
          <p:cNvPr id="11" name="Rounded Rectangle 10"/>
          <p:cNvSpPr/>
          <p:nvPr/>
        </p:nvSpPr>
        <p:spPr>
          <a:xfrm>
            <a:off x="596413" y="5434282"/>
            <a:ext cx="1627380" cy="1030952"/>
          </a:xfrm>
          <a:prstGeom prst="roundRect">
            <a:avLst>
              <a:gd name="adj" fmla="val 10000"/>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390609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barn(inVertical)">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barn(inVertical)">
                                      <p:cBhvr>
                                        <p:cTn id="3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من أين يمكن الحصول على رأس المال ؟</a:t>
            </a:r>
          </a:p>
        </p:txBody>
      </p:sp>
      <p:sp>
        <p:nvSpPr>
          <p:cNvPr id="6" name="Freeform 5"/>
          <p:cNvSpPr/>
          <p:nvPr/>
        </p:nvSpPr>
        <p:spPr>
          <a:xfrm>
            <a:off x="1485930" y="1762755"/>
            <a:ext cx="6719242" cy="700322"/>
          </a:xfrm>
          <a:custGeom>
            <a:avLst/>
            <a:gdLst>
              <a:gd name="connsiteX0" fmla="*/ 0 w 6719242"/>
              <a:gd name="connsiteY0" fmla="*/ 0 h 700322"/>
              <a:gd name="connsiteX1" fmla="*/ 6719242 w 6719242"/>
              <a:gd name="connsiteY1" fmla="*/ 0 h 700322"/>
              <a:gd name="connsiteX2" fmla="*/ 6719242 w 6719242"/>
              <a:gd name="connsiteY2" fmla="*/ 700322 h 700322"/>
              <a:gd name="connsiteX3" fmla="*/ 0 w 6719242"/>
              <a:gd name="connsiteY3" fmla="*/ 700322 h 700322"/>
              <a:gd name="connsiteX4" fmla="*/ 0 w 6719242"/>
              <a:gd name="connsiteY4" fmla="*/ 0 h 70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9242" h="700322">
                <a:moveTo>
                  <a:pt x="0" y="0"/>
                </a:moveTo>
                <a:lnTo>
                  <a:pt x="6719242" y="0"/>
                </a:lnTo>
                <a:lnTo>
                  <a:pt x="6719242" y="700322"/>
                </a:lnTo>
                <a:lnTo>
                  <a:pt x="0" y="700322"/>
                </a:lnTo>
                <a:lnTo>
                  <a:pt x="0" y="0"/>
                </a:lnTo>
                <a:close/>
              </a:path>
            </a:pathLst>
          </a:custGeom>
          <a:solidFill>
            <a:schemeClr val="accent6">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55881"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المدخرات الشخصية .</a:t>
            </a:r>
            <a:endParaRPr lang="ar-EG" sz="2400" dirty="0">
              <a:solidFill>
                <a:srgbClr val="FFFFFF"/>
              </a:solidFill>
            </a:endParaRPr>
          </a:p>
        </p:txBody>
      </p:sp>
      <p:sp>
        <p:nvSpPr>
          <p:cNvPr id="7" name="Oval 6"/>
          <p:cNvSpPr/>
          <p:nvPr/>
        </p:nvSpPr>
        <p:spPr>
          <a:xfrm>
            <a:off x="1048228" y="1675214"/>
            <a:ext cx="875403" cy="875403"/>
          </a:xfrm>
          <a:prstGeom prst="ellipse">
            <a:avLst/>
          </a:prstGeom>
          <a:blipFill rotWithShape="0">
            <a:blip r:embed="rId2"/>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8" name="Freeform 7"/>
          <p:cNvSpPr/>
          <p:nvPr/>
        </p:nvSpPr>
        <p:spPr>
          <a:xfrm>
            <a:off x="1887441" y="2813421"/>
            <a:ext cx="6317731" cy="700322"/>
          </a:xfrm>
          <a:custGeom>
            <a:avLst/>
            <a:gdLst>
              <a:gd name="connsiteX0" fmla="*/ 0 w 6317731"/>
              <a:gd name="connsiteY0" fmla="*/ 0 h 700322"/>
              <a:gd name="connsiteX1" fmla="*/ 6317731 w 6317731"/>
              <a:gd name="connsiteY1" fmla="*/ 0 h 700322"/>
              <a:gd name="connsiteX2" fmla="*/ 6317731 w 6317731"/>
              <a:gd name="connsiteY2" fmla="*/ 700322 h 700322"/>
              <a:gd name="connsiteX3" fmla="*/ 0 w 6317731"/>
              <a:gd name="connsiteY3" fmla="*/ 700322 h 700322"/>
              <a:gd name="connsiteX4" fmla="*/ 0 w 6317731"/>
              <a:gd name="connsiteY4" fmla="*/ 0 h 70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7731" h="700322">
                <a:moveTo>
                  <a:pt x="0" y="0"/>
                </a:moveTo>
                <a:lnTo>
                  <a:pt x="6317731" y="0"/>
                </a:lnTo>
                <a:lnTo>
                  <a:pt x="6317731" y="700322"/>
                </a:lnTo>
                <a:lnTo>
                  <a:pt x="0" y="700322"/>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55881"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الأصدقاء والأقرباء .</a:t>
            </a:r>
            <a:endParaRPr lang="ar-EG" sz="2400" dirty="0">
              <a:solidFill>
                <a:srgbClr val="FFFFFF"/>
              </a:solidFill>
            </a:endParaRPr>
          </a:p>
        </p:txBody>
      </p:sp>
      <p:sp>
        <p:nvSpPr>
          <p:cNvPr id="9" name="Oval 8"/>
          <p:cNvSpPr/>
          <p:nvPr/>
        </p:nvSpPr>
        <p:spPr>
          <a:xfrm>
            <a:off x="1449740" y="2725881"/>
            <a:ext cx="875403" cy="875403"/>
          </a:xfrm>
          <a:prstGeom prst="ellipse">
            <a:avLst/>
          </a:prstGeom>
          <a:blipFill rotWithShape="0">
            <a:blip r:embed="rId3"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10" name="Freeform 9"/>
          <p:cNvSpPr/>
          <p:nvPr/>
        </p:nvSpPr>
        <p:spPr>
          <a:xfrm>
            <a:off x="1887441" y="3864087"/>
            <a:ext cx="6317731" cy="700322"/>
          </a:xfrm>
          <a:custGeom>
            <a:avLst/>
            <a:gdLst>
              <a:gd name="connsiteX0" fmla="*/ 0 w 6317731"/>
              <a:gd name="connsiteY0" fmla="*/ 0 h 700322"/>
              <a:gd name="connsiteX1" fmla="*/ 6317731 w 6317731"/>
              <a:gd name="connsiteY1" fmla="*/ 0 h 700322"/>
              <a:gd name="connsiteX2" fmla="*/ 6317731 w 6317731"/>
              <a:gd name="connsiteY2" fmla="*/ 700322 h 700322"/>
              <a:gd name="connsiteX3" fmla="*/ 0 w 6317731"/>
              <a:gd name="connsiteY3" fmla="*/ 700322 h 700322"/>
              <a:gd name="connsiteX4" fmla="*/ 0 w 6317731"/>
              <a:gd name="connsiteY4" fmla="*/ 0 h 70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7731" h="700322">
                <a:moveTo>
                  <a:pt x="0" y="0"/>
                </a:moveTo>
                <a:lnTo>
                  <a:pt x="6317731" y="0"/>
                </a:lnTo>
                <a:lnTo>
                  <a:pt x="6317731" y="700322"/>
                </a:lnTo>
                <a:lnTo>
                  <a:pt x="0" y="700322"/>
                </a:lnTo>
                <a:lnTo>
                  <a:pt x="0" y="0"/>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55881"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الشركاء قد يؤلف المالك شراكة مع فرد أو أكثر للحصول على رأس المال اللازم لبدء المؤسسة.</a:t>
            </a:r>
            <a:endParaRPr lang="ar-EG" sz="2400" dirty="0">
              <a:solidFill>
                <a:srgbClr val="FFFFFF"/>
              </a:solidFill>
            </a:endParaRPr>
          </a:p>
        </p:txBody>
      </p:sp>
      <p:sp>
        <p:nvSpPr>
          <p:cNvPr id="11" name="Oval 10"/>
          <p:cNvSpPr/>
          <p:nvPr/>
        </p:nvSpPr>
        <p:spPr>
          <a:xfrm>
            <a:off x="1449740" y="3776547"/>
            <a:ext cx="875403" cy="875403"/>
          </a:xfrm>
          <a:prstGeom prst="ellipse">
            <a:avLst/>
          </a:prstGeom>
          <a:blipFill rotWithShape="0">
            <a:blip r:embed="rId4"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12" name="Freeform 11"/>
          <p:cNvSpPr/>
          <p:nvPr/>
        </p:nvSpPr>
        <p:spPr>
          <a:xfrm>
            <a:off x="1485930" y="4914753"/>
            <a:ext cx="6719242" cy="700322"/>
          </a:xfrm>
          <a:custGeom>
            <a:avLst/>
            <a:gdLst>
              <a:gd name="connsiteX0" fmla="*/ 0 w 6719242"/>
              <a:gd name="connsiteY0" fmla="*/ 0 h 700322"/>
              <a:gd name="connsiteX1" fmla="*/ 6719242 w 6719242"/>
              <a:gd name="connsiteY1" fmla="*/ 0 h 700322"/>
              <a:gd name="connsiteX2" fmla="*/ 6719242 w 6719242"/>
              <a:gd name="connsiteY2" fmla="*/ 700322 h 700322"/>
              <a:gd name="connsiteX3" fmla="*/ 0 w 6719242"/>
              <a:gd name="connsiteY3" fmla="*/ 700322 h 700322"/>
              <a:gd name="connsiteX4" fmla="*/ 0 w 6719242"/>
              <a:gd name="connsiteY4" fmla="*/ 0 h 70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9242" h="700322">
                <a:moveTo>
                  <a:pt x="0" y="0"/>
                </a:moveTo>
                <a:lnTo>
                  <a:pt x="6719242" y="0"/>
                </a:lnTo>
                <a:lnTo>
                  <a:pt x="6719242" y="700322"/>
                </a:lnTo>
                <a:lnTo>
                  <a:pt x="0" y="700322"/>
                </a:lnTo>
                <a:lnTo>
                  <a:pt x="0" y="0"/>
                </a:lnTo>
                <a:close/>
              </a:path>
            </a:pathLst>
          </a:custGeom>
          <a:solidFill>
            <a:srgbClr val="13D7B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55881" tIns="60960" rIns="60960" bIns="60960" numCol="1" spcCol="1270" anchor="ctr" anchorCtr="0">
            <a:noAutofit/>
          </a:bodyPr>
          <a:lstStyle/>
          <a:p>
            <a:pPr algn="ctr" defTabSz="1066800" rtl="1">
              <a:lnSpc>
                <a:spcPct val="90000"/>
              </a:lnSpc>
              <a:spcAft>
                <a:spcPct val="35000"/>
              </a:spcAft>
            </a:pPr>
            <a:r>
              <a:rPr lang="ar-EG" sz="2400" dirty="0" smtClean="0">
                <a:solidFill>
                  <a:srgbClr val="FFFFFF"/>
                </a:solidFill>
              </a:rPr>
              <a:t>الشركة من الممكن تأسيس المؤسة كشركة وبيع الأسهم بهدف تحصيل رأس المال.</a:t>
            </a:r>
            <a:endParaRPr lang="ar-EG" sz="2400" dirty="0">
              <a:solidFill>
                <a:srgbClr val="FFFFFF"/>
              </a:solidFill>
            </a:endParaRPr>
          </a:p>
        </p:txBody>
      </p:sp>
      <p:sp>
        <p:nvSpPr>
          <p:cNvPr id="13" name="Oval 12"/>
          <p:cNvSpPr/>
          <p:nvPr/>
        </p:nvSpPr>
        <p:spPr>
          <a:xfrm>
            <a:off x="1048228" y="4827213"/>
            <a:ext cx="875403" cy="875403"/>
          </a:xfrm>
          <a:prstGeom prst="ellipse">
            <a:avLst/>
          </a:prstGeom>
          <a:blipFill rotWithShape="0">
            <a:blip r:embed="rId5"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66259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500" fill="hold"/>
                                        <p:tgtEl>
                                          <p:spTgt spid="12"/>
                                        </p:tgtEl>
                                        <p:attrNameLst>
                                          <p:attrName>ppt_x</p:attrName>
                                        </p:attrNameLst>
                                      </p:cBhvr>
                                      <p:tavLst>
                                        <p:tav tm="0">
                                          <p:val>
                                            <p:strVal val="#ppt_x"/>
                                          </p:val>
                                        </p:tav>
                                        <p:tav tm="100000">
                                          <p:val>
                                            <p:strVal val="#ppt_x"/>
                                          </p:val>
                                        </p:tav>
                                      </p:tavLst>
                                    </p:anim>
                                    <p:anim calcmode="lin" valueType="num">
                                      <p:cBhvr additive="base">
                                        <p:cTn id="4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من أين يمكن الحصول على تمويل بواسطة التسليف أو الائتمان؟</a:t>
            </a:r>
          </a:p>
        </p:txBody>
      </p:sp>
      <p:sp>
        <p:nvSpPr>
          <p:cNvPr id="5" name="Rectangle 4"/>
          <p:cNvSpPr/>
          <p:nvPr/>
        </p:nvSpPr>
        <p:spPr>
          <a:xfrm>
            <a:off x="1331640" y="1124744"/>
            <a:ext cx="7128792" cy="5328592"/>
          </a:xfrm>
          <a:prstGeom prst="rect">
            <a:avLst/>
          </a:prstGeom>
          <a:noFill/>
        </p:spPr>
      </p:sp>
      <p:sp>
        <p:nvSpPr>
          <p:cNvPr id="6" name="Freeform 5"/>
          <p:cNvSpPr/>
          <p:nvPr/>
        </p:nvSpPr>
        <p:spPr>
          <a:xfrm>
            <a:off x="1331640" y="1124744"/>
            <a:ext cx="7128792" cy="986101"/>
          </a:xfrm>
          <a:custGeom>
            <a:avLst/>
            <a:gdLst>
              <a:gd name="connsiteX0" fmla="*/ 0 w 7128792"/>
              <a:gd name="connsiteY0" fmla="*/ 98610 h 986101"/>
              <a:gd name="connsiteX1" fmla="*/ 98610 w 7128792"/>
              <a:gd name="connsiteY1" fmla="*/ 0 h 986101"/>
              <a:gd name="connsiteX2" fmla="*/ 7030182 w 7128792"/>
              <a:gd name="connsiteY2" fmla="*/ 0 h 986101"/>
              <a:gd name="connsiteX3" fmla="*/ 7128792 w 7128792"/>
              <a:gd name="connsiteY3" fmla="*/ 98610 h 986101"/>
              <a:gd name="connsiteX4" fmla="*/ 7128792 w 7128792"/>
              <a:gd name="connsiteY4" fmla="*/ 887491 h 986101"/>
              <a:gd name="connsiteX5" fmla="*/ 7030182 w 7128792"/>
              <a:gd name="connsiteY5" fmla="*/ 986101 h 986101"/>
              <a:gd name="connsiteX6" fmla="*/ 98610 w 7128792"/>
              <a:gd name="connsiteY6" fmla="*/ 986101 h 986101"/>
              <a:gd name="connsiteX7" fmla="*/ 0 w 7128792"/>
              <a:gd name="connsiteY7" fmla="*/ 887491 h 986101"/>
              <a:gd name="connsiteX8" fmla="*/ 0 w 7128792"/>
              <a:gd name="connsiteY8" fmla="*/ 98610 h 98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28792" h="986101">
                <a:moveTo>
                  <a:pt x="0" y="98610"/>
                </a:moveTo>
                <a:cubicBezTo>
                  <a:pt x="0" y="44149"/>
                  <a:pt x="44149" y="0"/>
                  <a:pt x="98610" y="0"/>
                </a:cubicBezTo>
                <a:lnTo>
                  <a:pt x="7030182" y="0"/>
                </a:lnTo>
                <a:cubicBezTo>
                  <a:pt x="7084643" y="0"/>
                  <a:pt x="7128792" y="44149"/>
                  <a:pt x="7128792" y="98610"/>
                </a:cubicBezTo>
                <a:lnTo>
                  <a:pt x="7128792" y="887491"/>
                </a:lnTo>
                <a:cubicBezTo>
                  <a:pt x="7128792" y="941952"/>
                  <a:pt x="7084643" y="986101"/>
                  <a:pt x="7030182" y="986101"/>
                </a:cubicBezTo>
                <a:lnTo>
                  <a:pt x="98610" y="986101"/>
                </a:lnTo>
                <a:cubicBezTo>
                  <a:pt x="44149" y="986101"/>
                  <a:pt x="0" y="941952"/>
                  <a:pt x="0" y="887491"/>
                </a:cubicBezTo>
                <a:lnTo>
                  <a:pt x="0" y="98610"/>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15808"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المصاريف.</a:t>
            </a:r>
            <a:endParaRPr lang="ar-EG" sz="2400" dirty="0">
              <a:solidFill>
                <a:srgbClr val="FFFFFF"/>
              </a:solidFill>
            </a:endParaRPr>
          </a:p>
        </p:txBody>
      </p:sp>
      <p:sp>
        <p:nvSpPr>
          <p:cNvPr id="7" name="Rounded Rectangle 6"/>
          <p:cNvSpPr/>
          <p:nvPr/>
        </p:nvSpPr>
        <p:spPr>
          <a:xfrm>
            <a:off x="1430250" y="1223354"/>
            <a:ext cx="1425758" cy="788881"/>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1331640" y="2209455"/>
            <a:ext cx="7128792" cy="986101"/>
          </a:xfrm>
          <a:custGeom>
            <a:avLst/>
            <a:gdLst>
              <a:gd name="connsiteX0" fmla="*/ 0 w 7128792"/>
              <a:gd name="connsiteY0" fmla="*/ 98610 h 986101"/>
              <a:gd name="connsiteX1" fmla="*/ 98610 w 7128792"/>
              <a:gd name="connsiteY1" fmla="*/ 0 h 986101"/>
              <a:gd name="connsiteX2" fmla="*/ 7030182 w 7128792"/>
              <a:gd name="connsiteY2" fmla="*/ 0 h 986101"/>
              <a:gd name="connsiteX3" fmla="*/ 7128792 w 7128792"/>
              <a:gd name="connsiteY3" fmla="*/ 98610 h 986101"/>
              <a:gd name="connsiteX4" fmla="*/ 7128792 w 7128792"/>
              <a:gd name="connsiteY4" fmla="*/ 887491 h 986101"/>
              <a:gd name="connsiteX5" fmla="*/ 7030182 w 7128792"/>
              <a:gd name="connsiteY5" fmla="*/ 986101 h 986101"/>
              <a:gd name="connsiteX6" fmla="*/ 98610 w 7128792"/>
              <a:gd name="connsiteY6" fmla="*/ 986101 h 986101"/>
              <a:gd name="connsiteX7" fmla="*/ 0 w 7128792"/>
              <a:gd name="connsiteY7" fmla="*/ 887491 h 986101"/>
              <a:gd name="connsiteX8" fmla="*/ 0 w 7128792"/>
              <a:gd name="connsiteY8" fmla="*/ 98610 h 98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28792" h="986101">
                <a:moveTo>
                  <a:pt x="0" y="98610"/>
                </a:moveTo>
                <a:cubicBezTo>
                  <a:pt x="0" y="44149"/>
                  <a:pt x="44149" y="0"/>
                  <a:pt x="98610" y="0"/>
                </a:cubicBezTo>
                <a:lnTo>
                  <a:pt x="7030182" y="0"/>
                </a:lnTo>
                <a:cubicBezTo>
                  <a:pt x="7084643" y="0"/>
                  <a:pt x="7128792" y="44149"/>
                  <a:pt x="7128792" y="98610"/>
                </a:cubicBezTo>
                <a:lnTo>
                  <a:pt x="7128792" y="887491"/>
                </a:lnTo>
                <a:cubicBezTo>
                  <a:pt x="7128792" y="941952"/>
                  <a:pt x="7084643" y="986101"/>
                  <a:pt x="7030182" y="986101"/>
                </a:cubicBezTo>
                <a:lnTo>
                  <a:pt x="98610" y="986101"/>
                </a:lnTo>
                <a:cubicBezTo>
                  <a:pt x="44149" y="986101"/>
                  <a:pt x="0" y="941952"/>
                  <a:pt x="0" y="887491"/>
                </a:cubicBezTo>
                <a:lnTo>
                  <a:pt x="0" y="98610"/>
                </a:lnTo>
                <a:close/>
              </a:path>
            </a:pathLst>
          </a:cu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15808"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شركات التمويل.</a:t>
            </a:r>
            <a:endParaRPr lang="ar-EG" sz="2400" dirty="0">
              <a:solidFill>
                <a:srgbClr val="FFFFFF"/>
              </a:solidFill>
            </a:endParaRPr>
          </a:p>
        </p:txBody>
      </p:sp>
      <p:sp>
        <p:nvSpPr>
          <p:cNvPr id="9" name="Rounded Rectangle 8"/>
          <p:cNvSpPr/>
          <p:nvPr/>
        </p:nvSpPr>
        <p:spPr>
          <a:xfrm>
            <a:off x="1430250" y="2308066"/>
            <a:ext cx="1425758" cy="788881"/>
          </a:xfrm>
          <a:prstGeom prst="roundRect">
            <a:avLst>
              <a:gd name="adj" fmla="val 10000"/>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1331640" y="3294167"/>
            <a:ext cx="7128792" cy="986101"/>
          </a:xfrm>
          <a:custGeom>
            <a:avLst/>
            <a:gdLst>
              <a:gd name="connsiteX0" fmla="*/ 0 w 7128792"/>
              <a:gd name="connsiteY0" fmla="*/ 98610 h 986101"/>
              <a:gd name="connsiteX1" fmla="*/ 98610 w 7128792"/>
              <a:gd name="connsiteY1" fmla="*/ 0 h 986101"/>
              <a:gd name="connsiteX2" fmla="*/ 7030182 w 7128792"/>
              <a:gd name="connsiteY2" fmla="*/ 0 h 986101"/>
              <a:gd name="connsiteX3" fmla="*/ 7128792 w 7128792"/>
              <a:gd name="connsiteY3" fmla="*/ 98610 h 986101"/>
              <a:gd name="connsiteX4" fmla="*/ 7128792 w 7128792"/>
              <a:gd name="connsiteY4" fmla="*/ 887491 h 986101"/>
              <a:gd name="connsiteX5" fmla="*/ 7030182 w 7128792"/>
              <a:gd name="connsiteY5" fmla="*/ 986101 h 986101"/>
              <a:gd name="connsiteX6" fmla="*/ 98610 w 7128792"/>
              <a:gd name="connsiteY6" fmla="*/ 986101 h 986101"/>
              <a:gd name="connsiteX7" fmla="*/ 0 w 7128792"/>
              <a:gd name="connsiteY7" fmla="*/ 887491 h 986101"/>
              <a:gd name="connsiteX8" fmla="*/ 0 w 7128792"/>
              <a:gd name="connsiteY8" fmla="*/ 98610 h 98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28792" h="986101">
                <a:moveTo>
                  <a:pt x="0" y="98610"/>
                </a:moveTo>
                <a:cubicBezTo>
                  <a:pt x="0" y="44149"/>
                  <a:pt x="44149" y="0"/>
                  <a:pt x="98610" y="0"/>
                </a:cubicBezTo>
                <a:lnTo>
                  <a:pt x="7030182" y="0"/>
                </a:lnTo>
                <a:cubicBezTo>
                  <a:pt x="7084643" y="0"/>
                  <a:pt x="7128792" y="44149"/>
                  <a:pt x="7128792" y="98610"/>
                </a:cubicBezTo>
                <a:lnTo>
                  <a:pt x="7128792" y="887491"/>
                </a:lnTo>
                <a:cubicBezTo>
                  <a:pt x="7128792" y="941952"/>
                  <a:pt x="7084643" y="986101"/>
                  <a:pt x="7030182" y="986101"/>
                </a:cubicBezTo>
                <a:lnTo>
                  <a:pt x="98610" y="986101"/>
                </a:lnTo>
                <a:cubicBezTo>
                  <a:pt x="44149" y="986101"/>
                  <a:pt x="0" y="941952"/>
                  <a:pt x="0" y="887491"/>
                </a:cubicBezTo>
                <a:lnTo>
                  <a:pt x="0" y="9861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15808"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المؤسسات الحكومية.</a:t>
            </a:r>
            <a:endParaRPr lang="ar-EG" sz="2400" dirty="0">
              <a:solidFill>
                <a:srgbClr val="FFFFFF"/>
              </a:solidFill>
            </a:endParaRPr>
          </a:p>
        </p:txBody>
      </p:sp>
      <p:sp>
        <p:nvSpPr>
          <p:cNvPr id="11" name="Rounded Rectangle 10"/>
          <p:cNvSpPr/>
          <p:nvPr/>
        </p:nvSpPr>
        <p:spPr>
          <a:xfrm>
            <a:off x="1430250" y="3392778"/>
            <a:ext cx="1425758" cy="788881"/>
          </a:xfrm>
          <a:prstGeom prst="roundRect">
            <a:avLst>
              <a:gd name="adj" fmla="val 10000"/>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11"/>
          <p:cNvSpPr/>
          <p:nvPr/>
        </p:nvSpPr>
        <p:spPr>
          <a:xfrm>
            <a:off x="1331640" y="4378879"/>
            <a:ext cx="7128792" cy="986101"/>
          </a:xfrm>
          <a:custGeom>
            <a:avLst/>
            <a:gdLst>
              <a:gd name="connsiteX0" fmla="*/ 0 w 7128792"/>
              <a:gd name="connsiteY0" fmla="*/ 98610 h 986101"/>
              <a:gd name="connsiteX1" fmla="*/ 98610 w 7128792"/>
              <a:gd name="connsiteY1" fmla="*/ 0 h 986101"/>
              <a:gd name="connsiteX2" fmla="*/ 7030182 w 7128792"/>
              <a:gd name="connsiteY2" fmla="*/ 0 h 986101"/>
              <a:gd name="connsiteX3" fmla="*/ 7128792 w 7128792"/>
              <a:gd name="connsiteY3" fmla="*/ 98610 h 986101"/>
              <a:gd name="connsiteX4" fmla="*/ 7128792 w 7128792"/>
              <a:gd name="connsiteY4" fmla="*/ 887491 h 986101"/>
              <a:gd name="connsiteX5" fmla="*/ 7030182 w 7128792"/>
              <a:gd name="connsiteY5" fmla="*/ 986101 h 986101"/>
              <a:gd name="connsiteX6" fmla="*/ 98610 w 7128792"/>
              <a:gd name="connsiteY6" fmla="*/ 986101 h 986101"/>
              <a:gd name="connsiteX7" fmla="*/ 0 w 7128792"/>
              <a:gd name="connsiteY7" fmla="*/ 887491 h 986101"/>
              <a:gd name="connsiteX8" fmla="*/ 0 w 7128792"/>
              <a:gd name="connsiteY8" fmla="*/ 98610 h 98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28792" h="986101">
                <a:moveTo>
                  <a:pt x="0" y="98610"/>
                </a:moveTo>
                <a:cubicBezTo>
                  <a:pt x="0" y="44149"/>
                  <a:pt x="44149" y="0"/>
                  <a:pt x="98610" y="0"/>
                </a:cubicBezTo>
                <a:lnTo>
                  <a:pt x="7030182" y="0"/>
                </a:lnTo>
                <a:cubicBezTo>
                  <a:pt x="7084643" y="0"/>
                  <a:pt x="7128792" y="44149"/>
                  <a:pt x="7128792" y="98610"/>
                </a:cubicBezTo>
                <a:lnTo>
                  <a:pt x="7128792" y="887491"/>
                </a:lnTo>
                <a:cubicBezTo>
                  <a:pt x="7128792" y="941952"/>
                  <a:pt x="7084643" y="986101"/>
                  <a:pt x="7030182" y="986101"/>
                </a:cubicBezTo>
                <a:lnTo>
                  <a:pt x="98610" y="986101"/>
                </a:lnTo>
                <a:cubicBezTo>
                  <a:pt x="44149" y="986101"/>
                  <a:pt x="0" y="941952"/>
                  <a:pt x="0" y="887491"/>
                </a:cubicBezTo>
                <a:lnTo>
                  <a:pt x="0" y="98610"/>
                </a:lnTo>
                <a:close/>
              </a:path>
            </a:pathLst>
          </a:custGeom>
          <a:solidFill>
            <a:srgbClr val="FF979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15808"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التسليف التجارى يتيح المزودون الذين يمددون فترات تسديد ثمن التجهيزات والمخزون للمؤسسة بأن تبدأ المبيعات قبل استحقاق مدفوعاتها.</a:t>
            </a:r>
            <a:endParaRPr lang="ar-EG" sz="2400" dirty="0">
              <a:solidFill>
                <a:srgbClr val="FFFFFF"/>
              </a:solidFill>
            </a:endParaRPr>
          </a:p>
        </p:txBody>
      </p:sp>
      <p:sp>
        <p:nvSpPr>
          <p:cNvPr id="13" name="Rounded Rectangle 12"/>
          <p:cNvSpPr/>
          <p:nvPr/>
        </p:nvSpPr>
        <p:spPr>
          <a:xfrm>
            <a:off x="1430250" y="4477489"/>
            <a:ext cx="1425758" cy="788881"/>
          </a:xfrm>
          <a:prstGeom prst="roundRect">
            <a:avLst>
              <a:gd name="adj" fmla="val 10000"/>
            </a:avLst>
          </a:prstGeom>
          <a:blipFill rotWithShape="1">
            <a:blip r:embed="rId6"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4" name="Freeform 13"/>
          <p:cNvSpPr/>
          <p:nvPr/>
        </p:nvSpPr>
        <p:spPr>
          <a:xfrm>
            <a:off x="1331640" y="5463591"/>
            <a:ext cx="7128792" cy="986101"/>
          </a:xfrm>
          <a:custGeom>
            <a:avLst/>
            <a:gdLst>
              <a:gd name="connsiteX0" fmla="*/ 0 w 7128792"/>
              <a:gd name="connsiteY0" fmla="*/ 98610 h 986101"/>
              <a:gd name="connsiteX1" fmla="*/ 98610 w 7128792"/>
              <a:gd name="connsiteY1" fmla="*/ 0 h 986101"/>
              <a:gd name="connsiteX2" fmla="*/ 7030182 w 7128792"/>
              <a:gd name="connsiteY2" fmla="*/ 0 h 986101"/>
              <a:gd name="connsiteX3" fmla="*/ 7128792 w 7128792"/>
              <a:gd name="connsiteY3" fmla="*/ 98610 h 986101"/>
              <a:gd name="connsiteX4" fmla="*/ 7128792 w 7128792"/>
              <a:gd name="connsiteY4" fmla="*/ 887491 h 986101"/>
              <a:gd name="connsiteX5" fmla="*/ 7030182 w 7128792"/>
              <a:gd name="connsiteY5" fmla="*/ 986101 h 986101"/>
              <a:gd name="connsiteX6" fmla="*/ 98610 w 7128792"/>
              <a:gd name="connsiteY6" fmla="*/ 986101 h 986101"/>
              <a:gd name="connsiteX7" fmla="*/ 0 w 7128792"/>
              <a:gd name="connsiteY7" fmla="*/ 887491 h 986101"/>
              <a:gd name="connsiteX8" fmla="*/ 0 w 7128792"/>
              <a:gd name="connsiteY8" fmla="*/ 98610 h 98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28792" h="986101">
                <a:moveTo>
                  <a:pt x="0" y="98610"/>
                </a:moveTo>
                <a:cubicBezTo>
                  <a:pt x="0" y="44149"/>
                  <a:pt x="44149" y="0"/>
                  <a:pt x="98610" y="0"/>
                </a:cubicBezTo>
                <a:lnTo>
                  <a:pt x="7030182" y="0"/>
                </a:lnTo>
                <a:cubicBezTo>
                  <a:pt x="7084643" y="0"/>
                  <a:pt x="7128792" y="44149"/>
                  <a:pt x="7128792" y="98610"/>
                </a:cubicBezTo>
                <a:lnTo>
                  <a:pt x="7128792" y="887491"/>
                </a:lnTo>
                <a:cubicBezTo>
                  <a:pt x="7128792" y="941952"/>
                  <a:pt x="7084643" y="986101"/>
                  <a:pt x="7030182" y="986101"/>
                </a:cubicBezTo>
                <a:lnTo>
                  <a:pt x="98610" y="986101"/>
                </a:lnTo>
                <a:cubicBezTo>
                  <a:pt x="44149" y="986101"/>
                  <a:pt x="0" y="941952"/>
                  <a:pt x="0" y="887491"/>
                </a:cubicBezTo>
                <a:lnTo>
                  <a:pt x="0" y="9861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15808" tIns="91440" rIns="91441" bIns="91440" numCol="1" spcCol="1270" anchor="ctr" anchorCtr="0">
            <a:noAutofit/>
          </a:bodyPr>
          <a:lstStyle/>
          <a:p>
            <a:pPr algn="ctr" defTabSz="1066800" rtl="1">
              <a:lnSpc>
                <a:spcPct val="90000"/>
              </a:lnSpc>
              <a:spcAft>
                <a:spcPct val="35000"/>
              </a:spcAft>
            </a:pPr>
            <a:r>
              <a:rPr lang="ar-EG" sz="2400" dirty="0" smtClean="0">
                <a:solidFill>
                  <a:srgbClr val="FFFFFF"/>
                </a:solidFill>
              </a:rPr>
              <a:t>مؤسسات التمويل الصغيرة .</a:t>
            </a:r>
            <a:endParaRPr lang="ar-EG" sz="2400" dirty="0">
              <a:solidFill>
                <a:srgbClr val="FFFFFF"/>
              </a:solidFill>
            </a:endParaRPr>
          </a:p>
        </p:txBody>
      </p:sp>
      <p:sp>
        <p:nvSpPr>
          <p:cNvPr id="15" name="Rounded Rectangle 14"/>
          <p:cNvSpPr/>
          <p:nvPr/>
        </p:nvSpPr>
        <p:spPr>
          <a:xfrm>
            <a:off x="1430250" y="5562201"/>
            <a:ext cx="1425758" cy="788881"/>
          </a:xfrm>
          <a:prstGeom prst="roundRect">
            <a:avLst>
              <a:gd name="adj" fmla="val 10000"/>
            </a:avLst>
          </a:prstGeom>
          <a:blipFill rotWithShape="1">
            <a:blip r:embed="rId7"/>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711564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barn(inVertical)">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barn(inVertical)">
                                      <p:cBhvr>
                                        <p:cTn id="39" dur="500"/>
                                        <p:tgtEl>
                                          <p:spTgt spid="15"/>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barn(inVertical)">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4" grpId="0" animBg="1"/>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كيف يمكن زيادة فرص الحصول على قروض للرياديات اللواتى يجدن عوائق فى الحصول على قروض ؟</a:t>
            </a:r>
          </a:p>
        </p:txBody>
      </p:sp>
      <p:graphicFrame>
        <p:nvGraphicFramePr>
          <p:cNvPr id="2" name="Diagram 1"/>
          <p:cNvGraphicFramePr/>
          <p:nvPr/>
        </p:nvGraphicFramePr>
        <p:xfrm>
          <a:off x="1259632" y="1340768"/>
          <a:ext cx="6576392" cy="4984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28861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ما الشروط </a:t>
            </a:r>
            <a:r>
              <a:rPr lang="ar-EG" sz="3200" b="1" dirty="0">
                <a:solidFill>
                  <a:schemeClr val="bg1"/>
                </a:solidFill>
              </a:rPr>
              <a:t>الأربعة للحصول على القرض ؟</a:t>
            </a:r>
          </a:p>
        </p:txBody>
      </p:sp>
      <p:graphicFrame>
        <p:nvGraphicFramePr>
          <p:cNvPr id="2" name="Diagram 1"/>
          <p:cNvGraphicFramePr/>
          <p:nvPr/>
        </p:nvGraphicFramePr>
        <p:xfrm>
          <a:off x="1979712" y="1772816"/>
          <a:ext cx="5496272" cy="39042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62523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4754304" y="265450"/>
            <a:ext cx="2592540" cy="1935276"/>
          </a:xfrm>
          <a:custGeom>
            <a:avLst/>
            <a:gdLst>
              <a:gd name="connsiteX0" fmla="*/ 154822 w 2592540"/>
              <a:gd name="connsiteY0" fmla="*/ 0 h 1935276"/>
              <a:gd name="connsiteX1" fmla="*/ 2437718 w 2592540"/>
              <a:gd name="connsiteY1" fmla="*/ 0 h 1935276"/>
              <a:gd name="connsiteX2" fmla="*/ 2592540 w 2592540"/>
              <a:gd name="connsiteY2" fmla="*/ 154822 h 1935276"/>
              <a:gd name="connsiteX3" fmla="*/ 2592540 w 2592540"/>
              <a:gd name="connsiteY3" fmla="*/ 1935276 h 1935276"/>
              <a:gd name="connsiteX4" fmla="*/ 2592540 w 2592540"/>
              <a:gd name="connsiteY4" fmla="*/ 1935276 h 1935276"/>
              <a:gd name="connsiteX5" fmla="*/ 0 w 2592540"/>
              <a:gd name="connsiteY5" fmla="*/ 1935276 h 1935276"/>
              <a:gd name="connsiteX6" fmla="*/ 0 w 2592540"/>
              <a:gd name="connsiteY6" fmla="*/ 1935276 h 1935276"/>
              <a:gd name="connsiteX7" fmla="*/ 0 w 2592540"/>
              <a:gd name="connsiteY7" fmla="*/ 154822 h 1935276"/>
              <a:gd name="connsiteX8" fmla="*/ 154822 w 2592540"/>
              <a:gd name="connsiteY8" fmla="*/ 0 h 193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540" h="1935276">
                <a:moveTo>
                  <a:pt x="154822" y="0"/>
                </a:moveTo>
                <a:lnTo>
                  <a:pt x="2437718" y="0"/>
                </a:lnTo>
                <a:cubicBezTo>
                  <a:pt x="2523224" y="0"/>
                  <a:pt x="2592540" y="69316"/>
                  <a:pt x="2592540" y="154822"/>
                </a:cubicBezTo>
                <a:lnTo>
                  <a:pt x="2592540" y="1935276"/>
                </a:lnTo>
                <a:lnTo>
                  <a:pt x="2592540" y="1935276"/>
                </a:lnTo>
                <a:lnTo>
                  <a:pt x="0" y="1935276"/>
                </a:lnTo>
                <a:lnTo>
                  <a:pt x="0" y="1935276"/>
                </a:lnTo>
                <a:lnTo>
                  <a:pt x="0" y="154822"/>
                </a:lnTo>
                <a:cubicBezTo>
                  <a:pt x="0" y="69316"/>
                  <a:pt x="69316" y="0"/>
                  <a:pt x="154822"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26" tIns="136786" rIns="75826" bIns="30480" numCol="1" spcCol="1270" anchor="ctr" anchorCtr="0">
            <a:noAutofit/>
          </a:bodyPr>
          <a:lstStyle/>
          <a:p>
            <a:pPr marL="228600" lvl="1" indent="-228600" algn="justLow" defTabSz="1066800" rtl="1">
              <a:lnSpc>
                <a:spcPct val="90000"/>
              </a:lnSpc>
              <a:spcAft>
                <a:spcPct val="15000"/>
              </a:spcAft>
              <a:buFont typeface="Arial" panose="020B0604020202020204" pitchFamily="34" charset="0"/>
              <a:buChar char="••"/>
            </a:pPr>
            <a:r>
              <a:rPr lang="ar-EG" sz="2400" dirty="0" smtClean="0">
                <a:solidFill>
                  <a:srgbClr val="002060"/>
                </a:solidFill>
              </a:rPr>
              <a:t>يتم النظر فى اتجاهات مقدم الطلب وموقفه من الاقراض بما فى ذلك سجلة السابق من حيث تأديته لإلتزاماته.</a:t>
            </a:r>
            <a:endParaRPr lang="ar-EG" sz="2400" dirty="0">
              <a:solidFill>
                <a:srgbClr val="002060"/>
              </a:solidFill>
            </a:endParaRPr>
          </a:p>
        </p:txBody>
      </p:sp>
      <p:sp>
        <p:nvSpPr>
          <p:cNvPr id="6" name="Freeform 5"/>
          <p:cNvSpPr/>
          <p:nvPr/>
        </p:nvSpPr>
        <p:spPr>
          <a:xfrm>
            <a:off x="4754304" y="2200726"/>
            <a:ext cx="2592540" cy="832168"/>
          </a:xfrm>
          <a:custGeom>
            <a:avLst/>
            <a:gdLst>
              <a:gd name="connsiteX0" fmla="*/ 0 w 2592540"/>
              <a:gd name="connsiteY0" fmla="*/ 0 h 832168"/>
              <a:gd name="connsiteX1" fmla="*/ 2592540 w 2592540"/>
              <a:gd name="connsiteY1" fmla="*/ 0 h 832168"/>
              <a:gd name="connsiteX2" fmla="*/ 2592540 w 2592540"/>
              <a:gd name="connsiteY2" fmla="*/ 832168 h 832168"/>
              <a:gd name="connsiteX3" fmla="*/ 0 w 2592540"/>
              <a:gd name="connsiteY3" fmla="*/ 832168 h 832168"/>
              <a:gd name="connsiteX4" fmla="*/ 0 w 2592540"/>
              <a:gd name="connsiteY4" fmla="*/ 0 h 83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540" h="832168">
                <a:moveTo>
                  <a:pt x="0" y="0"/>
                </a:moveTo>
                <a:lnTo>
                  <a:pt x="2592540" y="0"/>
                </a:lnTo>
                <a:lnTo>
                  <a:pt x="2592540" y="832168"/>
                </a:lnTo>
                <a:lnTo>
                  <a:pt x="0" y="832168"/>
                </a:lnTo>
                <a:lnTo>
                  <a:pt x="0" y="0"/>
                </a:lnTo>
                <a:close/>
              </a:path>
            </a:pathLst>
          </a:custGeom>
          <a:solidFill>
            <a:srgbClr val="FF7171"/>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58247" tIns="0" rIns="30481" bIns="0" numCol="1" spcCol="1270" anchor="ctr" anchorCtr="0">
            <a:noAutofit/>
          </a:bodyPr>
          <a:lstStyle/>
          <a:p>
            <a:pPr algn="ctr" defTabSz="1066800" rtl="1">
              <a:lnSpc>
                <a:spcPct val="90000"/>
              </a:lnSpc>
              <a:spcAft>
                <a:spcPct val="35000"/>
              </a:spcAft>
            </a:pPr>
            <a:r>
              <a:rPr lang="ar-EG" sz="2400" b="1" dirty="0" smtClean="0">
                <a:solidFill>
                  <a:srgbClr val="FFFFFF"/>
                </a:solidFill>
              </a:rPr>
              <a:t>الطبع</a:t>
            </a:r>
            <a:endParaRPr lang="ar-EG" sz="2400" b="1" dirty="0">
              <a:solidFill>
                <a:srgbClr val="FFFFFF"/>
              </a:solidFill>
            </a:endParaRPr>
          </a:p>
        </p:txBody>
      </p:sp>
      <p:sp>
        <p:nvSpPr>
          <p:cNvPr id="7" name="Oval 6"/>
          <p:cNvSpPr/>
          <p:nvPr/>
        </p:nvSpPr>
        <p:spPr>
          <a:xfrm>
            <a:off x="4540383" y="2332909"/>
            <a:ext cx="907389" cy="907389"/>
          </a:xfrm>
          <a:prstGeom prst="ellipse">
            <a:avLst/>
          </a:prstGeom>
          <a:blipFill rotWithShape="1">
            <a:blip r:embed="rId2"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a:off x="1723043" y="265450"/>
            <a:ext cx="2592540" cy="1935276"/>
          </a:xfrm>
          <a:custGeom>
            <a:avLst/>
            <a:gdLst>
              <a:gd name="connsiteX0" fmla="*/ 154822 w 2592540"/>
              <a:gd name="connsiteY0" fmla="*/ 0 h 1935276"/>
              <a:gd name="connsiteX1" fmla="*/ 2437718 w 2592540"/>
              <a:gd name="connsiteY1" fmla="*/ 0 h 1935276"/>
              <a:gd name="connsiteX2" fmla="*/ 2592540 w 2592540"/>
              <a:gd name="connsiteY2" fmla="*/ 154822 h 1935276"/>
              <a:gd name="connsiteX3" fmla="*/ 2592540 w 2592540"/>
              <a:gd name="connsiteY3" fmla="*/ 1935276 h 1935276"/>
              <a:gd name="connsiteX4" fmla="*/ 2592540 w 2592540"/>
              <a:gd name="connsiteY4" fmla="*/ 1935276 h 1935276"/>
              <a:gd name="connsiteX5" fmla="*/ 0 w 2592540"/>
              <a:gd name="connsiteY5" fmla="*/ 1935276 h 1935276"/>
              <a:gd name="connsiteX6" fmla="*/ 0 w 2592540"/>
              <a:gd name="connsiteY6" fmla="*/ 1935276 h 1935276"/>
              <a:gd name="connsiteX7" fmla="*/ 0 w 2592540"/>
              <a:gd name="connsiteY7" fmla="*/ 154822 h 1935276"/>
              <a:gd name="connsiteX8" fmla="*/ 154822 w 2592540"/>
              <a:gd name="connsiteY8" fmla="*/ 0 h 193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540" h="1935276">
                <a:moveTo>
                  <a:pt x="154822" y="0"/>
                </a:moveTo>
                <a:lnTo>
                  <a:pt x="2437718" y="0"/>
                </a:lnTo>
                <a:cubicBezTo>
                  <a:pt x="2523224" y="0"/>
                  <a:pt x="2592540" y="69316"/>
                  <a:pt x="2592540" y="154822"/>
                </a:cubicBezTo>
                <a:lnTo>
                  <a:pt x="2592540" y="1935276"/>
                </a:lnTo>
                <a:lnTo>
                  <a:pt x="2592540" y="1935276"/>
                </a:lnTo>
                <a:lnTo>
                  <a:pt x="0" y="1935276"/>
                </a:lnTo>
                <a:lnTo>
                  <a:pt x="0" y="1935276"/>
                </a:lnTo>
                <a:lnTo>
                  <a:pt x="0" y="154822"/>
                </a:lnTo>
                <a:cubicBezTo>
                  <a:pt x="0" y="69316"/>
                  <a:pt x="69316" y="0"/>
                  <a:pt x="154822"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26" tIns="136786" rIns="75826" bIns="30480" numCol="1" spcCol="1270" anchor="ctr" anchorCtr="0">
            <a:noAutofit/>
          </a:bodyPr>
          <a:lstStyle/>
          <a:p>
            <a:pPr marL="228600" lvl="1" indent="-228600" algn="justLow" defTabSz="1066800" rtl="1">
              <a:lnSpc>
                <a:spcPct val="90000"/>
              </a:lnSpc>
              <a:spcAft>
                <a:spcPct val="15000"/>
              </a:spcAft>
              <a:buFont typeface="Arial" panose="020B0604020202020204" pitchFamily="34" charset="0"/>
              <a:buChar char="••"/>
            </a:pPr>
            <a:r>
              <a:rPr lang="ar-EG" sz="2400" dirty="0" smtClean="0">
                <a:solidFill>
                  <a:srgbClr val="002060"/>
                </a:solidFill>
              </a:rPr>
              <a:t>يتم النظر فى دخل مقدم الطلب لتحديد قدرته على تسديد القرض.</a:t>
            </a:r>
            <a:endParaRPr lang="ar-EG" sz="2400" dirty="0">
              <a:solidFill>
                <a:srgbClr val="002060"/>
              </a:solidFill>
            </a:endParaRPr>
          </a:p>
        </p:txBody>
      </p:sp>
      <p:sp>
        <p:nvSpPr>
          <p:cNvPr id="9" name="Freeform 8"/>
          <p:cNvSpPr/>
          <p:nvPr/>
        </p:nvSpPr>
        <p:spPr>
          <a:xfrm>
            <a:off x="1723043" y="2200726"/>
            <a:ext cx="2592540" cy="832168"/>
          </a:xfrm>
          <a:custGeom>
            <a:avLst/>
            <a:gdLst>
              <a:gd name="connsiteX0" fmla="*/ 0 w 2592540"/>
              <a:gd name="connsiteY0" fmla="*/ 0 h 832168"/>
              <a:gd name="connsiteX1" fmla="*/ 2592540 w 2592540"/>
              <a:gd name="connsiteY1" fmla="*/ 0 h 832168"/>
              <a:gd name="connsiteX2" fmla="*/ 2592540 w 2592540"/>
              <a:gd name="connsiteY2" fmla="*/ 832168 h 832168"/>
              <a:gd name="connsiteX3" fmla="*/ 0 w 2592540"/>
              <a:gd name="connsiteY3" fmla="*/ 832168 h 832168"/>
              <a:gd name="connsiteX4" fmla="*/ 0 w 2592540"/>
              <a:gd name="connsiteY4" fmla="*/ 0 h 83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540" h="832168">
                <a:moveTo>
                  <a:pt x="0" y="0"/>
                </a:moveTo>
                <a:lnTo>
                  <a:pt x="2592540" y="0"/>
                </a:lnTo>
                <a:lnTo>
                  <a:pt x="2592540" y="832168"/>
                </a:lnTo>
                <a:lnTo>
                  <a:pt x="0" y="832168"/>
                </a:lnTo>
                <a:lnTo>
                  <a:pt x="0" y="0"/>
                </a:lnTo>
                <a:close/>
              </a:path>
            </a:pathLst>
          </a:custGeom>
          <a:solidFill>
            <a:schemeClr val="accent6">
              <a:lumMod val="40000"/>
              <a:lumOff val="60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58248" tIns="0" rIns="30480" bIns="0" numCol="1" spcCol="1270" anchor="ctr" anchorCtr="0">
            <a:noAutofit/>
          </a:bodyPr>
          <a:lstStyle/>
          <a:p>
            <a:pPr algn="ctr" defTabSz="1066800" rtl="1">
              <a:lnSpc>
                <a:spcPct val="90000"/>
              </a:lnSpc>
              <a:spcAft>
                <a:spcPct val="35000"/>
              </a:spcAft>
            </a:pPr>
            <a:r>
              <a:rPr lang="ar-EG" sz="2400" b="1" dirty="0" smtClean="0">
                <a:solidFill>
                  <a:srgbClr val="FFFFFF"/>
                </a:solidFill>
              </a:rPr>
              <a:t>القدرة</a:t>
            </a:r>
            <a:endParaRPr lang="ar-EG" sz="2400" b="1" dirty="0">
              <a:solidFill>
                <a:srgbClr val="FFFFFF"/>
              </a:solidFill>
            </a:endParaRPr>
          </a:p>
        </p:txBody>
      </p:sp>
      <p:sp>
        <p:nvSpPr>
          <p:cNvPr id="10" name="Oval 9"/>
          <p:cNvSpPr/>
          <p:nvPr/>
        </p:nvSpPr>
        <p:spPr>
          <a:xfrm>
            <a:off x="1509123" y="2332909"/>
            <a:ext cx="907389" cy="907389"/>
          </a:xfrm>
          <a:prstGeom prst="ellipse">
            <a:avLst/>
          </a:prstGeom>
          <a:blipFill rotWithShape="1">
            <a:blip r:embed="rId3"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11" name="Freeform 10"/>
          <p:cNvSpPr/>
          <p:nvPr/>
        </p:nvSpPr>
        <p:spPr>
          <a:xfrm>
            <a:off x="3238673" y="3617776"/>
            <a:ext cx="2592540" cy="1935276"/>
          </a:xfrm>
          <a:custGeom>
            <a:avLst/>
            <a:gdLst>
              <a:gd name="connsiteX0" fmla="*/ 154822 w 2592540"/>
              <a:gd name="connsiteY0" fmla="*/ 0 h 1935276"/>
              <a:gd name="connsiteX1" fmla="*/ 2437718 w 2592540"/>
              <a:gd name="connsiteY1" fmla="*/ 0 h 1935276"/>
              <a:gd name="connsiteX2" fmla="*/ 2592540 w 2592540"/>
              <a:gd name="connsiteY2" fmla="*/ 154822 h 1935276"/>
              <a:gd name="connsiteX3" fmla="*/ 2592540 w 2592540"/>
              <a:gd name="connsiteY3" fmla="*/ 1935276 h 1935276"/>
              <a:gd name="connsiteX4" fmla="*/ 2592540 w 2592540"/>
              <a:gd name="connsiteY4" fmla="*/ 1935276 h 1935276"/>
              <a:gd name="connsiteX5" fmla="*/ 0 w 2592540"/>
              <a:gd name="connsiteY5" fmla="*/ 1935276 h 1935276"/>
              <a:gd name="connsiteX6" fmla="*/ 0 w 2592540"/>
              <a:gd name="connsiteY6" fmla="*/ 1935276 h 1935276"/>
              <a:gd name="connsiteX7" fmla="*/ 0 w 2592540"/>
              <a:gd name="connsiteY7" fmla="*/ 154822 h 1935276"/>
              <a:gd name="connsiteX8" fmla="*/ 154822 w 2592540"/>
              <a:gd name="connsiteY8" fmla="*/ 0 h 193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540" h="1935276">
                <a:moveTo>
                  <a:pt x="154822" y="0"/>
                </a:moveTo>
                <a:lnTo>
                  <a:pt x="2437718" y="0"/>
                </a:lnTo>
                <a:cubicBezTo>
                  <a:pt x="2523224" y="0"/>
                  <a:pt x="2592540" y="69316"/>
                  <a:pt x="2592540" y="154822"/>
                </a:cubicBezTo>
                <a:lnTo>
                  <a:pt x="2592540" y="1935276"/>
                </a:lnTo>
                <a:lnTo>
                  <a:pt x="2592540" y="1935276"/>
                </a:lnTo>
                <a:lnTo>
                  <a:pt x="0" y="1935276"/>
                </a:lnTo>
                <a:lnTo>
                  <a:pt x="0" y="1935276"/>
                </a:lnTo>
                <a:lnTo>
                  <a:pt x="0" y="154822"/>
                </a:lnTo>
                <a:cubicBezTo>
                  <a:pt x="0" y="69316"/>
                  <a:pt x="69316" y="0"/>
                  <a:pt x="154822"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26" tIns="136786" rIns="75826" bIns="30480" numCol="1" spcCol="1270" anchor="ctr" anchorCtr="0">
            <a:noAutofit/>
          </a:bodyPr>
          <a:lstStyle/>
          <a:p>
            <a:pPr marL="228600" lvl="1" indent="-228600" algn="justLow" defTabSz="1066800" rtl="1">
              <a:lnSpc>
                <a:spcPct val="90000"/>
              </a:lnSpc>
              <a:spcAft>
                <a:spcPct val="15000"/>
              </a:spcAft>
              <a:buFont typeface="Arial" panose="020B0604020202020204" pitchFamily="34" charset="0"/>
              <a:buChar char="••"/>
            </a:pPr>
            <a:r>
              <a:rPr lang="ar-EG" sz="2400" dirty="0" smtClean="0">
                <a:solidFill>
                  <a:srgbClr val="002060"/>
                </a:solidFill>
              </a:rPr>
              <a:t>يتم النظر فى قيمة الثروة الشخصية التى يملكها صاحب الطلب بما فى ذلك مدخراته وممتلكاته الشخصية أو العقارية الأخرى.</a:t>
            </a:r>
            <a:endParaRPr lang="ar-EG" sz="2400" dirty="0">
              <a:solidFill>
                <a:srgbClr val="002060"/>
              </a:solidFill>
            </a:endParaRPr>
          </a:p>
        </p:txBody>
      </p:sp>
      <p:sp>
        <p:nvSpPr>
          <p:cNvPr id="12" name="Freeform 11"/>
          <p:cNvSpPr/>
          <p:nvPr/>
        </p:nvSpPr>
        <p:spPr>
          <a:xfrm>
            <a:off x="3238673" y="5624986"/>
            <a:ext cx="2592540" cy="832168"/>
          </a:xfrm>
          <a:custGeom>
            <a:avLst/>
            <a:gdLst>
              <a:gd name="connsiteX0" fmla="*/ 0 w 2592540"/>
              <a:gd name="connsiteY0" fmla="*/ 0 h 832168"/>
              <a:gd name="connsiteX1" fmla="*/ 2592540 w 2592540"/>
              <a:gd name="connsiteY1" fmla="*/ 0 h 832168"/>
              <a:gd name="connsiteX2" fmla="*/ 2592540 w 2592540"/>
              <a:gd name="connsiteY2" fmla="*/ 832168 h 832168"/>
              <a:gd name="connsiteX3" fmla="*/ 0 w 2592540"/>
              <a:gd name="connsiteY3" fmla="*/ 832168 h 832168"/>
              <a:gd name="connsiteX4" fmla="*/ 0 w 2592540"/>
              <a:gd name="connsiteY4" fmla="*/ 0 h 83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540" h="832168">
                <a:moveTo>
                  <a:pt x="0" y="0"/>
                </a:moveTo>
                <a:lnTo>
                  <a:pt x="2592540" y="0"/>
                </a:lnTo>
                <a:lnTo>
                  <a:pt x="2592540" y="832168"/>
                </a:lnTo>
                <a:lnTo>
                  <a:pt x="0" y="832168"/>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58248" tIns="0" rIns="30480" bIns="0" numCol="1" spcCol="1270" anchor="ctr" anchorCtr="0">
            <a:noAutofit/>
          </a:bodyPr>
          <a:lstStyle/>
          <a:p>
            <a:pPr algn="ctr" defTabSz="1066800" rtl="1">
              <a:lnSpc>
                <a:spcPct val="90000"/>
              </a:lnSpc>
              <a:spcAft>
                <a:spcPct val="35000"/>
              </a:spcAft>
            </a:pPr>
            <a:r>
              <a:rPr lang="ar-EG" sz="2400" b="1" dirty="0" smtClean="0">
                <a:solidFill>
                  <a:srgbClr val="FFFFFF"/>
                </a:solidFill>
              </a:rPr>
              <a:t>رأس المال</a:t>
            </a:r>
            <a:endParaRPr lang="ar-EG" sz="2400" b="1" dirty="0">
              <a:solidFill>
                <a:srgbClr val="FFFFFF"/>
              </a:solidFill>
            </a:endParaRPr>
          </a:p>
        </p:txBody>
      </p:sp>
      <p:sp>
        <p:nvSpPr>
          <p:cNvPr id="13" name="Oval 12"/>
          <p:cNvSpPr/>
          <p:nvPr/>
        </p:nvSpPr>
        <p:spPr>
          <a:xfrm>
            <a:off x="3024753" y="5757168"/>
            <a:ext cx="907389" cy="907389"/>
          </a:xfrm>
          <a:prstGeom prst="ellipse">
            <a:avLst/>
          </a:prstGeom>
          <a:blipFill rotWithShape="1">
            <a:blip r:embed="rId4"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101472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wipe(down)">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1000"/>
                                        <p:tgtEl>
                                          <p:spTgt spid="13"/>
                                        </p:tgtEl>
                                      </p:cBhvr>
                                    </p:animEffect>
                                    <p:anim calcmode="lin" valueType="num">
                                      <p:cBhvr>
                                        <p:cTn id="42" dur="1000" fill="hold"/>
                                        <p:tgtEl>
                                          <p:spTgt spid="13"/>
                                        </p:tgtEl>
                                        <p:attrNameLst>
                                          <p:attrName>ppt_x</p:attrName>
                                        </p:attrNameLst>
                                      </p:cBhvr>
                                      <p:tavLst>
                                        <p:tav tm="0">
                                          <p:val>
                                            <p:strVal val="#ppt_x"/>
                                          </p:val>
                                        </p:tav>
                                        <p:tav tm="100000">
                                          <p:val>
                                            <p:strVal val="#ppt_x"/>
                                          </p:val>
                                        </p:tav>
                                      </p:tavLst>
                                    </p:anim>
                                    <p:anim calcmode="lin" valueType="num">
                                      <p:cBhvr>
                                        <p:cTn id="43" dur="1000" fill="hold"/>
                                        <p:tgtEl>
                                          <p:spTgt spid="1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wipe(down)">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animBg="1"/>
      <p:bldP spid="11" grpId="0" animBg="1"/>
      <p:bldP spid="1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922967" y="2089049"/>
            <a:ext cx="216584" cy="4008524"/>
          </a:xfrm>
          <a:prstGeom prst="rect">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5" name="Frame 4"/>
          <p:cNvSpPr/>
          <p:nvPr/>
        </p:nvSpPr>
        <p:spPr>
          <a:xfrm>
            <a:off x="255932" y="2089049"/>
            <a:ext cx="5633026" cy="4008524"/>
          </a:xfrm>
          <a:prstGeom prst="frame">
            <a:avLst>
              <a:gd name="adj1" fmla="val 5450"/>
            </a:avLst>
          </a:prstGeom>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6" name="Rectangle 5"/>
          <p:cNvSpPr/>
          <p:nvPr/>
        </p:nvSpPr>
        <p:spPr>
          <a:xfrm>
            <a:off x="39347" y="1608745"/>
            <a:ext cx="5416441" cy="3791714"/>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259709" y="5271054"/>
            <a:ext cx="5629113" cy="737319"/>
          </a:xfrm>
          <a:custGeom>
            <a:avLst/>
            <a:gdLst>
              <a:gd name="connsiteX0" fmla="*/ 0 w 5629113"/>
              <a:gd name="connsiteY0" fmla="*/ 0 h 737319"/>
              <a:gd name="connsiteX1" fmla="*/ 5629113 w 5629113"/>
              <a:gd name="connsiteY1" fmla="*/ 0 h 737319"/>
              <a:gd name="connsiteX2" fmla="*/ 5629113 w 5629113"/>
              <a:gd name="connsiteY2" fmla="*/ 737319 h 737319"/>
              <a:gd name="connsiteX3" fmla="*/ 0 w 5629113"/>
              <a:gd name="connsiteY3" fmla="*/ 737319 h 737319"/>
              <a:gd name="connsiteX4" fmla="*/ 0 w 5629113"/>
              <a:gd name="connsiteY4" fmla="*/ 0 h 73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113" h="737319">
                <a:moveTo>
                  <a:pt x="0" y="0"/>
                </a:moveTo>
                <a:lnTo>
                  <a:pt x="5629113" y="0"/>
                </a:lnTo>
                <a:lnTo>
                  <a:pt x="5629113" y="737319"/>
                </a:lnTo>
                <a:lnTo>
                  <a:pt x="0" y="737319"/>
                </a:lnTo>
                <a:lnTo>
                  <a:pt x="0" y="0"/>
                </a:lnTo>
                <a:close/>
              </a:path>
            </a:pathLst>
          </a:custGeom>
          <a:solidFill>
            <a:schemeClr val="accent1">
              <a:lumMod val="5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جهز جدول زمني للمشروع</a:t>
            </a:r>
            <a:endParaRPr lang="ar-EG" sz="2400" b="1" kern="1200" dirty="0">
              <a:solidFill>
                <a:schemeClr val="bg1"/>
              </a:solidFill>
            </a:endParaRPr>
          </a:p>
        </p:txBody>
      </p:sp>
      <p:sp>
        <p:nvSpPr>
          <p:cNvPr id="8" name="Freeform 7"/>
          <p:cNvSpPr/>
          <p:nvPr/>
        </p:nvSpPr>
        <p:spPr>
          <a:xfrm>
            <a:off x="6118284" y="2089049"/>
            <a:ext cx="2575357" cy="4008524"/>
          </a:xfrm>
          <a:custGeom>
            <a:avLst/>
            <a:gdLst>
              <a:gd name="connsiteX0" fmla="*/ 0 w 2575357"/>
              <a:gd name="connsiteY0" fmla="*/ 0 h 4008524"/>
              <a:gd name="connsiteX1" fmla="*/ 2575357 w 2575357"/>
              <a:gd name="connsiteY1" fmla="*/ 0 h 4008524"/>
              <a:gd name="connsiteX2" fmla="*/ 2575357 w 2575357"/>
              <a:gd name="connsiteY2" fmla="*/ 4008524 h 4008524"/>
              <a:gd name="connsiteX3" fmla="*/ 0 w 2575357"/>
              <a:gd name="connsiteY3" fmla="*/ 4008524 h 4008524"/>
              <a:gd name="connsiteX4" fmla="*/ 0 w 2575357"/>
              <a:gd name="connsiteY4" fmla="*/ 0 h 4008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357" h="4008524">
                <a:moveTo>
                  <a:pt x="0" y="0"/>
                </a:moveTo>
                <a:lnTo>
                  <a:pt x="2575357" y="0"/>
                </a:lnTo>
                <a:lnTo>
                  <a:pt x="2575357" y="4008524"/>
                </a:lnTo>
                <a:lnTo>
                  <a:pt x="0" y="4008524"/>
                </a:lnTo>
                <a:lnTo>
                  <a:pt x="0" y="0"/>
                </a:lnTo>
                <a:close/>
              </a:path>
            </a:pathLst>
          </a:custGeom>
          <a:solidFill>
            <a:schemeClr val="accent1">
              <a:lumMod val="9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342900" lvl="0" indent="-342900" algn="justLow" defTabSz="1066800" rtl="1" fontAlgn="base">
              <a:lnSpc>
                <a:spcPct val="90000"/>
              </a:lnSpc>
              <a:spcBef>
                <a:spcPct val="0"/>
              </a:spcBef>
              <a:spcAft>
                <a:spcPct val="35000"/>
              </a:spcAft>
              <a:buFont typeface="Arial" panose="020B0604020202020204" pitchFamily="34" charset="0"/>
              <a:buChar char="•"/>
            </a:pPr>
            <a:r>
              <a:rPr lang="ar-EG" sz="2400" kern="1200" dirty="0" smtClean="0">
                <a:solidFill>
                  <a:schemeClr val="tx1">
                    <a:hueOff val="0"/>
                    <a:satOff val="0"/>
                    <a:lumOff val="0"/>
                    <a:alphaOff val="0"/>
                  </a:schemeClr>
                </a:solidFill>
                <a:latin typeface="+mn-lt"/>
                <a:ea typeface="+mn-ea"/>
                <a:cs typeface="+mn-cs"/>
              </a:rPr>
              <a:t>وضع خطوات و أولويات تفصيلية لأعمال وأنشطة المشروع .</a:t>
            </a:r>
            <a:endParaRPr lang="ar-EG" sz="2400" kern="1200" dirty="0">
              <a:solidFill>
                <a:schemeClr val="tx1">
                  <a:hueOff val="0"/>
                  <a:satOff val="0"/>
                  <a:lumOff val="0"/>
                  <a:alphaOff val="0"/>
                </a:schemeClr>
              </a:solidFill>
              <a:latin typeface="+mn-lt"/>
              <a:ea typeface="+mn-ea"/>
              <a:cs typeface="+mn-cs"/>
            </a:endParaRPr>
          </a:p>
          <a:p>
            <a:pPr marL="342900" lvl="0" indent="-342900" algn="justLow" defTabSz="1066800" rtl="1" fontAlgn="base">
              <a:lnSpc>
                <a:spcPct val="90000"/>
              </a:lnSpc>
              <a:spcBef>
                <a:spcPct val="0"/>
              </a:spcBef>
              <a:spcAft>
                <a:spcPct val="35000"/>
              </a:spcAft>
              <a:buFont typeface="Arial" panose="020B0604020202020204" pitchFamily="34" charset="0"/>
              <a:buChar char="•"/>
            </a:pPr>
            <a:r>
              <a:rPr lang="ar-EG" sz="2400" kern="1200" dirty="0" smtClean="0">
                <a:solidFill>
                  <a:schemeClr val="tx1">
                    <a:hueOff val="0"/>
                    <a:satOff val="0"/>
                    <a:lumOff val="0"/>
                    <a:alphaOff val="0"/>
                  </a:schemeClr>
                </a:solidFill>
                <a:latin typeface="+mn-lt"/>
                <a:ea typeface="+mn-ea"/>
                <a:cs typeface="+mn-cs"/>
              </a:rPr>
              <a:t>إعداد الموقع وتجهيزه بالمواصفات المطلوبة .</a:t>
            </a:r>
          </a:p>
          <a:p>
            <a:pPr marL="342900" lvl="0" indent="-342900" algn="justLow" defTabSz="1066800" rtl="1" fontAlgn="base">
              <a:lnSpc>
                <a:spcPct val="90000"/>
              </a:lnSpc>
              <a:spcBef>
                <a:spcPct val="0"/>
              </a:spcBef>
              <a:spcAft>
                <a:spcPct val="35000"/>
              </a:spcAft>
              <a:buFont typeface="Arial" panose="020B0604020202020204" pitchFamily="34" charset="0"/>
              <a:buChar char="•"/>
            </a:pPr>
            <a:r>
              <a:rPr lang="ar-EG" sz="2400" kern="1200" dirty="0" smtClean="0">
                <a:solidFill>
                  <a:schemeClr val="tx1">
                    <a:hueOff val="0"/>
                    <a:satOff val="0"/>
                    <a:lumOff val="0"/>
                    <a:alphaOff val="0"/>
                  </a:schemeClr>
                </a:solidFill>
                <a:latin typeface="+mn-lt"/>
                <a:ea typeface="+mn-ea"/>
                <a:cs typeface="+mn-cs"/>
              </a:rPr>
              <a:t>تحديد الفترات الزمنية اللازمة لانجاز الأعمال.</a:t>
            </a:r>
          </a:p>
          <a:p>
            <a:pPr marL="342900" lvl="0" indent="-342900" algn="justLow" defTabSz="1066800" rtl="1" fontAlgn="base">
              <a:lnSpc>
                <a:spcPct val="90000"/>
              </a:lnSpc>
              <a:spcBef>
                <a:spcPct val="0"/>
              </a:spcBef>
              <a:spcAft>
                <a:spcPct val="35000"/>
              </a:spcAft>
              <a:buFont typeface="Arial" panose="020B0604020202020204" pitchFamily="34" charset="0"/>
              <a:buChar char="•"/>
            </a:pPr>
            <a:r>
              <a:rPr lang="ar-EG" sz="2400" kern="1200" dirty="0" smtClean="0">
                <a:solidFill>
                  <a:schemeClr val="tx1">
                    <a:hueOff val="0"/>
                    <a:satOff val="0"/>
                    <a:lumOff val="0"/>
                    <a:alphaOff val="0"/>
                  </a:schemeClr>
                </a:solidFill>
                <a:latin typeface="+mn-lt"/>
                <a:ea typeface="+mn-ea"/>
                <a:cs typeface="+mn-cs"/>
              </a:rPr>
              <a:t>تحديد تكاليف كل عمل وكل نشاط .</a:t>
            </a:r>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endParaRPr lang="ar-EG" sz="2400" kern="1200" dirty="0" smtClean="0"/>
          </a:p>
        </p:txBody>
      </p:sp>
    </p:spTree>
    <p:extLst>
      <p:ext uri="{BB962C8B-B14F-4D97-AF65-F5344CB8AC3E}">
        <p14:creationId xmlns:p14="http://schemas.microsoft.com/office/powerpoint/2010/main" val="328506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fade">
                                      <p:cBhvr>
                                        <p:cTn id="24" dur="1000"/>
                                        <p:tgtEl>
                                          <p:spTgt spid="8">
                                            <p:txEl>
                                              <p:pRg st="0" end="0"/>
                                            </p:txEl>
                                          </p:spTgt>
                                        </p:tgtEl>
                                      </p:cBhvr>
                                    </p:animEffect>
                                    <p:anim calcmode="lin" valueType="num">
                                      <p:cBhvr>
                                        <p:cTn id="25"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fade">
                                      <p:cBhvr>
                                        <p:cTn id="31" dur="1000"/>
                                        <p:tgtEl>
                                          <p:spTgt spid="8">
                                            <p:txEl>
                                              <p:pRg st="1" end="1"/>
                                            </p:txEl>
                                          </p:spTgt>
                                        </p:tgtEl>
                                      </p:cBhvr>
                                    </p:animEffect>
                                    <p:anim calcmode="lin" valueType="num">
                                      <p:cBhvr>
                                        <p:cTn id="3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8">
                                            <p:txEl>
                                              <p:pRg st="2" end="2"/>
                                            </p:txEl>
                                          </p:spTgt>
                                        </p:tgtEl>
                                        <p:attrNameLst>
                                          <p:attrName>style.visibility</p:attrName>
                                        </p:attrNameLst>
                                      </p:cBhvr>
                                      <p:to>
                                        <p:strVal val="visible"/>
                                      </p:to>
                                    </p:set>
                                    <p:animEffect transition="in" filter="fade">
                                      <p:cBhvr>
                                        <p:cTn id="38" dur="1000"/>
                                        <p:tgtEl>
                                          <p:spTgt spid="8">
                                            <p:txEl>
                                              <p:pRg st="2" end="2"/>
                                            </p:txEl>
                                          </p:spTgt>
                                        </p:tgtEl>
                                      </p:cBhvr>
                                    </p:animEffect>
                                    <p:anim calcmode="lin" valueType="num">
                                      <p:cBhvr>
                                        <p:cTn id="39"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40"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8">
                                            <p:txEl>
                                              <p:pRg st="3" end="3"/>
                                            </p:txEl>
                                          </p:spTgt>
                                        </p:tgtEl>
                                        <p:attrNameLst>
                                          <p:attrName>style.visibility</p:attrName>
                                        </p:attrNameLst>
                                      </p:cBhvr>
                                      <p:to>
                                        <p:strVal val="visible"/>
                                      </p:to>
                                    </p:set>
                                    <p:animEffect transition="in" filter="fade">
                                      <p:cBhvr>
                                        <p:cTn id="45" dur="1000"/>
                                        <p:tgtEl>
                                          <p:spTgt spid="8">
                                            <p:txEl>
                                              <p:pRg st="3" end="3"/>
                                            </p:txEl>
                                          </p:spTgt>
                                        </p:tgtEl>
                                      </p:cBhvr>
                                    </p:animEffect>
                                    <p:anim calcmode="lin" valueType="num">
                                      <p:cBhvr>
                                        <p:cTn id="46"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491880" y="66035"/>
            <a:ext cx="3024336" cy="1052736"/>
            <a:chOff x="5805250" y="45548"/>
            <a:chExt cx="3024336" cy="1052736"/>
          </a:xfrm>
        </p:grpSpPr>
        <p:sp>
          <p:nvSpPr>
            <p:cNvPr id="4" name="Rounded Rectangular Callout 3"/>
            <p:cNvSpPr/>
            <p:nvPr/>
          </p:nvSpPr>
          <p:spPr>
            <a:xfrm>
              <a:off x="6012160" y="188640"/>
              <a:ext cx="2817426" cy="681856"/>
            </a:xfrm>
            <a:prstGeom prst="wedgeRoundRectCallout">
              <a:avLst/>
            </a:prstGeom>
            <a:solidFill>
              <a:srgbClr val="D889FF"/>
            </a:solidFill>
            <a:ln>
              <a:noFill/>
            </a:ln>
            <a:effectLst>
              <a:outerShdw blurRad="57150" dist="19050" dir="5400000" algn="ctr" rotWithShape="0">
                <a:srgbClr val="000000">
                  <a:alpha val="63000"/>
                </a:srgbClr>
              </a:outerShdw>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r" rtl="1">
                <a:lnSpc>
                  <a:spcPct val="107000"/>
                </a:lnSpc>
                <a:spcAft>
                  <a:spcPts val="800"/>
                </a:spcAft>
              </a:pPr>
              <a:r>
                <a:rPr lang="ar-SA" sz="2400" b="1" dirty="0">
                  <a:solidFill>
                    <a:srgbClr val="FFFFFF"/>
                  </a:solidFill>
                  <a:latin typeface="Calibri" panose="020F0502020204030204" pitchFamily="34" charset="0"/>
                  <a:ea typeface="Calibri" panose="020F0502020204030204" pitchFamily="34" charset="0"/>
                  <a:cs typeface="Arial" panose="020B0604020202020204" pitchFamily="34" charset="0"/>
                </a:rPr>
                <a:t>الظروف</a:t>
              </a:r>
              <a:endParaRPr lang="en-US" sz="2400" dirty="0">
                <a:solidFill>
                  <a:srgbClr val="000000"/>
                </a:solidFill>
                <a:latin typeface="Calibri" panose="020F0502020204030204" pitchFamily="34" charset="0"/>
                <a:ea typeface="Calibri" panose="020F0502020204030204" pitchFamily="34" charset="0"/>
                <a:cs typeface="Arial" panose="020B0604020202020204" pitchFamily="34" charset="0"/>
              </a:endParaRPr>
            </a:p>
          </p:txBody>
        </p:sp>
        <p:pic>
          <p:nvPicPr>
            <p:cNvPr id="5" name="irc_mi" descr="http://media-plus-tn.com/wp-content/themes/goodnews4711/framework/scripts/timthumb.php?src=http://media-plus-tn.com/wp-content/uploads/2013/11/Untitled-11.jpg&amp;h=275&amp;w=599&amp;zc=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05250" y="45548"/>
              <a:ext cx="1447984" cy="1052736"/>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grpSp>
      <p:sp>
        <p:nvSpPr>
          <p:cNvPr id="8" name="Freeform 7"/>
          <p:cNvSpPr/>
          <p:nvPr/>
        </p:nvSpPr>
        <p:spPr>
          <a:xfrm>
            <a:off x="896125" y="1399526"/>
            <a:ext cx="7639781" cy="694525"/>
          </a:xfrm>
          <a:custGeom>
            <a:avLst/>
            <a:gdLst>
              <a:gd name="connsiteX0" fmla="*/ 0 w 7639781"/>
              <a:gd name="connsiteY0" fmla="*/ 0 h 694525"/>
              <a:gd name="connsiteX1" fmla="*/ 7639781 w 7639781"/>
              <a:gd name="connsiteY1" fmla="*/ 0 h 694525"/>
              <a:gd name="connsiteX2" fmla="*/ 7639781 w 7639781"/>
              <a:gd name="connsiteY2" fmla="*/ 694525 h 694525"/>
              <a:gd name="connsiteX3" fmla="*/ 0 w 7639781"/>
              <a:gd name="connsiteY3" fmla="*/ 694525 h 694525"/>
              <a:gd name="connsiteX4" fmla="*/ 0 w 7639781"/>
              <a:gd name="connsiteY4" fmla="*/ 0 h 694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781" h="694525">
                <a:moveTo>
                  <a:pt x="0" y="0"/>
                </a:moveTo>
                <a:lnTo>
                  <a:pt x="7639781" y="0"/>
                </a:lnTo>
                <a:lnTo>
                  <a:pt x="7639781" y="694525"/>
                </a:lnTo>
                <a:lnTo>
                  <a:pt x="0" y="694525"/>
                </a:lnTo>
                <a:lnTo>
                  <a:pt x="0" y="0"/>
                </a:lnTo>
                <a:close/>
              </a:path>
            </a:pathLst>
          </a:custGeom>
          <a:solidFill>
            <a:srgbClr val="FFFF0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algn="ctr" defTabSz="1066800" rtl="1">
              <a:lnSpc>
                <a:spcPct val="90000"/>
              </a:lnSpc>
              <a:spcAft>
                <a:spcPct val="35000"/>
              </a:spcAft>
            </a:pPr>
            <a:r>
              <a:rPr lang="ar-EG" sz="2400" dirty="0" smtClean="0">
                <a:solidFill>
                  <a:srgbClr val="002060"/>
                </a:solidFill>
              </a:rPr>
              <a:t>تؤثر الظروف الاقتصادية السائدة فى المجتمع المحلى أو الدولة أو المنطقة على مدى توفر القروض .</a:t>
            </a:r>
            <a:endParaRPr lang="ar-EG" sz="2400" dirty="0">
              <a:solidFill>
                <a:srgbClr val="002060"/>
              </a:solidFill>
            </a:endParaRPr>
          </a:p>
        </p:txBody>
      </p:sp>
      <p:sp>
        <p:nvSpPr>
          <p:cNvPr id="9" name="Parallelogram 8"/>
          <p:cNvSpPr/>
          <p:nvPr/>
        </p:nvSpPr>
        <p:spPr>
          <a:xfrm>
            <a:off x="896125" y="209405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0" name="Parallelogram 9"/>
          <p:cNvSpPr/>
          <p:nvPr/>
        </p:nvSpPr>
        <p:spPr>
          <a:xfrm>
            <a:off x="1974183" y="209405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 name="Parallelogram 10"/>
          <p:cNvSpPr/>
          <p:nvPr/>
        </p:nvSpPr>
        <p:spPr>
          <a:xfrm>
            <a:off x="3052241" y="209405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2" name="Parallelogram 11"/>
          <p:cNvSpPr/>
          <p:nvPr/>
        </p:nvSpPr>
        <p:spPr>
          <a:xfrm>
            <a:off x="4130299" y="209405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3" name="Parallelogram 12"/>
          <p:cNvSpPr/>
          <p:nvPr/>
        </p:nvSpPr>
        <p:spPr>
          <a:xfrm>
            <a:off x="5208357" y="209405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 name="Parallelogram 13"/>
          <p:cNvSpPr/>
          <p:nvPr/>
        </p:nvSpPr>
        <p:spPr>
          <a:xfrm>
            <a:off x="6286415" y="209405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 name="Parallelogram 14"/>
          <p:cNvSpPr/>
          <p:nvPr/>
        </p:nvSpPr>
        <p:spPr>
          <a:xfrm>
            <a:off x="7364473" y="209405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Freeform 15"/>
          <p:cNvSpPr/>
          <p:nvPr/>
        </p:nvSpPr>
        <p:spPr>
          <a:xfrm>
            <a:off x="896125" y="2373543"/>
            <a:ext cx="7639781" cy="694525"/>
          </a:xfrm>
          <a:custGeom>
            <a:avLst/>
            <a:gdLst>
              <a:gd name="connsiteX0" fmla="*/ 0 w 7639781"/>
              <a:gd name="connsiteY0" fmla="*/ 0 h 694525"/>
              <a:gd name="connsiteX1" fmla="*/ 7639781 w 7639781"/>
              <a:gd name="connsiteY1" fmla="*/ 0 h 694525"/>
              <a:gd name="connsiteX2" fmla="*/ 7639781 w 7639781"/>
              <a:gd name="connsiteY2" fmla="*/ 694525 h 694525"/>
              <a:gd name="connsiteX3" fmla="*/ 0 w 7639781"/>
              <a:gd name="connsiteY3" fmla="*/ 694525 h 694525"/>
              <a:gd name="connsiteX4" fmla="*/ 0 w 7639781"/>
              <a:gd name="connsiteY4" fmla="*/ 0 h 694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781" h="694525">
                <a:moveTo>
                  <a:pt x="0" y="0"/>
                </a:moveTo>
                <a:lnTo>
                  <a:pt x="7639781" y="0"/>
                </a:lnTo>
                <a:lnTo>
                  <a:pt x="7639781" y="694525"/>
                </a:lnTo>
                <a:lnTo>
                  <a:pt x="0" y="694525"/>
                </a:lnTo>
                <a:lnTo>
                  <a:pt x="0" y="0"/>
                </a:lnTo>
                <a:close/>
              </a:path>
            </a:pathLst>
          </a:custGeom>
          <a:solidFill>
            <a:srgbClr val="13D7B6"/>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algn="ctr" defTabSz="1066800" rtl="1">
              <a:lnSpc>
                <a:spcPct val="90000"/>
              </a:lnSpc>
              <a:spcAft>
                <a:spcPct val="35000"/>
              </a:spcAft>
            </a:pPr>
            <a:r>
              <a:rPr lang="ar-EG" sz="2400" dirty="0" smtClean="0">
                <a:solidFill>
                  <a:srgbClr val="002060"/>
                </a:solidFill>
              </a:rPr>
              <a:t>يتعين على أصحاب المؤسسات المحتملين أن يثبتوا أنهم وضعوا استراتيجية ، أو خطة عمل خاصة ، تضمن لمؤسستهم النجاح .</a:t>
            </a:r>
            <a:endParaRPr lang="ar-EG" sz="2400" dirty="0">
              <a:solidFill>
                <a:srgbClr val="002060"/>
              </a:solidFill>
            </a:endParaRPr>
          </a:p>
        </p:txBody>
      </p:sp>
      <p:sp>
        <p:nvSpPr>
          <p:cNvPr id="17" name="Parallelogram 16"/>
          <p:cNvSpPr/>
          <p:nvPr/>
        </p:nvSpPr>
        <p:spPr>
          <a:xfrm>
            <a:off x="896125" y="306806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Parallelogram 17"/>
          <p:cNvSpPr/>
          <p:nvPr/>
        </p:nvSpPr>
        <p:spPr>
          <a:xfrm>
            <a:off x="1974183" y="306806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9" name="Parallelogram 18"/>
          <p:cNvSpPr/>
          <p:nvPr/>
        </p:nvSpPr>
        <p:spPr>
          <a:xfrm>
            <a:off x="3052241" y="306806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0" name="Parallelogram 19"/>
          <p:cNvSpPr/>
          <p:nvPr/>
        </p:nvSpPr>
        <p:spPr>
          <a:xfrm>
            <a:off x="4130299" y="306806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1" name="Parallelogram 20"/>
          <p:cNvSpPr/>
          <p:nvPr/>
        </p:nvSpPr>
        <p:spPr>
          <a:xfrm>
            <a:off x="5208357" y="306806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2" name="Parallelogram 21"/>
          <p:cNvSpPr/>
          <p:nvPr/>
        </p:nvSpPr>
        <p:spPr>
          <a:xfrm>
            <a:off x="6286415" y="306806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3" name="Parallelogram 22"/>
          <p:cNvSpPr/>
          <p:nvPr/>
        </p:nvSpPr>
        <p:spPr>
          <a:xfrm>
            <a:off x="7364473" y="306806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4" name="Freeform 23"/>
          <p:cNvSpPr/>
          <p:nvPr/>
        </p:nvSpPr>
        <p:spPr>
          <a:xfrm>
            <a:off x="896125" y="3347560"/>
            <a:ext cx="7639781" cy="694525"/>
          </a:xfrm>
          <a:custGeom>
            <a:avLst/>
            <a:gdLst>
              <a:gd name="connsiteX0" fmla="*/ 0 w 7639781"/>
              <a:gd name="connsiteY0" fmla="*/ 0 h 694525"/>
              <a:gd name="connsiteX1" fmla="*/ 7639781 w 7639781"/>
              <a:gd name="connsiteY1" fmla="*/ 0 h 694525"/>
              <a:gd name="connsiteX2" fmla="*/ 7639781 w 7639781"/>
              <a:gd name="connsiteY2" fmla="*/ 694525 h 694525"/>
              <a:gd name="connsiteX3" fmla="*/ 0 w 7639781"/>
              <a:gd name="connsiteY3" fmla="*/ 694525 h 694525"/>
              <a:gd name="connsiteX4" fmla="*/ 0 w 7639781"/>
              <a:gd name="connsiteY4" fmla="*/ 0 h 694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781" h="694525">
                <a:moveTo>
                  <a:pt x="0" y="0"/>
                </a:moveTo>
                <a:lnTo>
                  <a:pt x="7639781" y="0"/>
                </a:lnTo>
                <a:lnTo>
                  <a:pt x="7639781" y="694525"/>
                </a:lnTo>
                <a:lnTo>
                  <a:pt x="0" y="694525"/>
                </a:lnTo>
                <a:lnTo>
                  <a:pt x="0" y="0"/>
                </a:lnTo>
                <a:close/>
              </a:path>
            </a:pathLst>
          </a:custGeom>
          <a:solidFill>
            <a:srgbClr val="FFB7CD"/>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algn="ctr" defTabSz="1066800" rtl="1">
              <a:lnSpc>
                <a:spcPct val="90000"/>
              </a:lnSpc>
              <a:spcAft>
                <a:spcPct val="35000"/>
              </a:spcAft>
            </a:pPr>
            <a:r>
              <a:rPr lang="ar-EG" sz="2400" dirty="0" smtClean="0">
                <a:solidFill>
                  <a:srgbClr val="002060"/>
                </a:solidFill>
              </a:rPr>
              <a:t>يرغب مانح القرض فى التأكيد من أن صاحب المؤسسة المحتمل يتحلى بالخبرة أو المعرفة فى مجال عمل المؤسسة التى ينوى العمل فيها .</a:t>
            </a:r>
            <a:endParaRPr lang="ar-EG" sz="2400" dirty="0">
              <a:solidFill>
                <a:srgbClr val="002060"/>
              </a:solidFill>
            </a:endParaRPr>
          </a:p>
        </p:txBody>
      </p:sp>
      <p:sp>
        <p:nvSpPr>
          <p:cNvPr id="25" name="Parallelogram 24"/>
          <p:cNvSpPr/>
          <p:nvPr/>
        </p:nvSpPr>
        <p:spPr>
          <a:xfrm>
            <a:off x="896125" y="4042085"/>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6" name="Parallelogram 25"/>
          <p:cNvSpPr/>
          <p:nvPr/>
        </p:nvSpPr>
        <p:spPr>
          <a:xfrm>
            <a:off x="1974183" y="4042085"/>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7" name="Parallelogram 26"/>
          <p:cNvSpPr/>
          <p:nvPr/>
        </p:nvSpPr>
        <p:spPr>
          <a:xfrm>
            <a:off x="3052241" y="4042085"/>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8" name="Parallelogram 27"/>
          <p:cNvSpPr/>
          <p:nvPr/>
        </p:nvSpPr>
        <p:spPr>
          <a:xfrm>
            <a:off x="4130299" y="4042085"/>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9" name="Parallelogram 28"/>
          <p:cNvSpPr/>
          <p:nvPr/>
        </p:nvSpPr>
        <p:spPr>
          <a:xfrm>
            <a:off x="5208357" y="4042085"/>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0" name="Parallelogram 29"/>
          <p:cNvSpPr/>
          <p:nvPr/>
        </p:nvSpPr>
        <p:spPr>
          <a:xfrm>
            <a:off x="6286415" y="4042085"/>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1" name="Parallelogram 30"/>
          <p:cNvSpPr/>
          <p:nvPr/>
        </p:nvSpPr>
        <p:spPr>
          <a:xfrm>
            <a:off x="7364473" y="4042085"/>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2" name="Freeform 31"/>
          <p:cNvSpPr/>
          <p:nvPr/>
        </p:nvSpPr>
        <p:spPr>
          <a:xfrm>
            <a:off x="896125" y="4321576"/>
            <a:ext cx="7639781" cy="694525"/>
          </a:xfrm>
          <a:custGeom>
            <a:avLst/>
            <a:gdLst>
              <a:gd name="connsiteX0" fmla="*/ 0 w 7639781"/>
              <a:gd name="connsiteY0" fmla="*/ 0 h 694525"/>
              <a:gd name="connsiteX1" fmla="*/ 7639781 w 7639781"/>
              <a:gd name="connsiteY1" fmla="*/ 0 h 694525"/>
              <a:gd name="connsiteX2" fmla="*/ 7639781 w 7639781"/>
              <a:gd name="connsiteY2" fmla="*/ 694525 h 694525"/>
              <a:gd name="connsiteX3" fmla="*/ 0 w 7639781"/>
              <a:gd name="connsiteY3" fmla="*/ 694525 h 694525"/>
              <a:gd name="connsiteX4" fmla="*/ 0 w 7639781"/>
              <a:gd name="connsiteY4" fmla="*/ 0 h 694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781" h="694525">
                <a:moveTo>
                  <a:pt x="0" y="0"/>
                </a:moveTo>
                <a:lnTo>
                  <a:pt x="7639781" y="0"/>
                </a:lnTo>
                <a:lnTo>
                  <a:pt x="7639781" y="694525"/>
                </a:lnTo>
                <a:lnTo>
                  <a:pt x="0" y="694525"/>
                </a:lnTo>
                <a:lnTo>
                  <a:pt x="0" y="0"/>
                </a:lnTo>
                <a:close/>
              </a:path>
            </a:pathLst>
          </a:custGeom>
          <a:solidFill>
            <a:srgbClr val="FAF6A4"/>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algn="ctr" defTabSz="1066800" rtl="1">
              <a:lnSpc>
                <a:spcPct val="90000"/>
              </a:lnSpc>
              <a:spcAft>
                <a:spcPct val="35000"/>
              </a:spcAft>
            </a:pPr>
            <a:r>
              <a:rPr lang="ar-EG" sz="2400" dirty="0" smtClean="0">
                <a:solidFill>
                  <a:srgbClr val="002060"/>
                </a:solidFill>
              </a:rPr>
              <a:t>من الضرورى وضع خطة مدروسة وواقعية سواء كان ذلك لدى السعى إلى زيادة رأس المال أو الحصول على تمويل بواسطة التسليف .</a:t>
            </a:r>
            <a:endParaRPr lang="ar-EG" sz="2400" dirty="0">
              <a:solidFill>
                <a:srgbClr val="002060"/>
              </a:solidFill>
            </a:endParaRPr>
          </a:p>
        </p:txBody>
      </p:sp>
      <p:sp>
        <p:nvSpPr>
          <p:cNvPr id="33" name="Parallelogram 32"/>
          <p:cNvSpPr/>
          <p:nvPr/>
        </p:nvSpPr>
        <p:spPr>
          <a:xfrm>
            <a:off x="896125" y="501610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4" name="Parallelogram 33"/>
          <p:cNvSpPr/>
          <p:nvPr/>
        </p:nvSpPr>
        <p:spPr>
          <a:xfrm>
            <a:off x="1974183" y="501610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arallelogram 34"/>
          <p:cNvSpPr/>
          <p:nvPr/>
        </p:nvSpPr>
        <p:spPr>
          <a:xfrm>
            <a:off x="3052241" y="501610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6" name="Parallelogram 35"/>
          <p:cNvSpPr/>
          <p:nvPr/>
        </p:nvSpPr>
        <p:spPr>
          <a:xfrm>
            <a:off x="4130299" y="501610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7" name="Parallelogram 36"/>
          <p:cNvSpPr/>
          <p:nvPr/>
        </p:nvSpPr>
        <p:spPr>
          <a:xfrm>
            <a:off x="5208357" y="501610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arallelogram 37"/>
          <p:cNvSpPr/>
          <p:nvPr/>
        </p:nvSpPr>
        <p:spPr>
          <a:xfrm>
            <a:off x="6286415" y="501610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9" name="Parallelogram 38"/>
          <p:cNvSpPr/>
          <p:nvPr/>
        </p:nvSpPr>
        <p:spPr>
          <a:xfrm>
            <a:off x="7364473" y="5016102"/>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0" name="Freeform 39"/>
          <p:cNvSpPr/>
          <p:nvPr/>
        </p:nvSpPr>
        <p:spPr>
          <a:xfrm>
            <a:off x="896125" y="5295593"/>
            <a:ext cx="7639781" cy="694525"/>
          </a:xfrm>
          <a:custGeom>
            <a:avLst/>
            <a:gdLst>
              <a:gd name="connsiteX0" fmla="*/ 0 w 7639781"/>
              <a:gd name="connsiteY0" fmla="*/ 0 h 694525"/>
              <a:gd name="connsiteX1" fmla="*/ 7639781 w 7639781"/>
              <a:gd name="connsiteY1" fmla="*/ 0 h 694525"/>
              <a:gd name="connsiteX2" fmla="*/ 7639781 w 7639781"/>
              <a:gd name="connsiteY2" fmla="*/ 694525 h 694525"/>
              <a:gd name="connsiteX3" fmla="*/ 0 w 7639781"/>
              <a:gd name="connsiteY3" fmla="*/ 694525 h 694525"/>
              <a:gd name="connsiteX4" fmla="*/ 0 w 7639781"/>
              <a:gd name="connsiteY4" fmla="*/ 0 h 694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781" h="694525">
                <a:moveTo>
                  <a:pt x="0" y="0"/>
                </a:moveTo>
                <a:lnTo>
                  <a:pt x="7639781" y="0"/>
                </a:lnTo>
                <a:lnTo>
                  <a:pt x="7639781" y="694525"/>
                </a:lnTo>
                <a:lnTo>
                  <a:pt x="0" y="694525"/>
                </a:lnTo>
                <a:lnTo>
                  <a:pt x="0" y="0"/>
                </a:lnTo>
                <a:close/>
              </a:path>
            </a:pathLst>
          </a:custGeom>
          <a:solidFill>
            <a:srgbClr val="FFCCFF"/>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algn="ctr" defTabSz="1066800" rtl="1">
              <a:lnSpc>
                <a:spcPct val="90000"/>
              </a:lnSpc>
              <a:spcAft>
                <a:spcPct val="35000"/>
              </a:spcAft>
            </a:pPr>
            <a:r>
              <a:rPr lang="ar-EG" sz="2400" dirty="0" smtClean="0">
                <a:solidFill>
                  <a:srgbClr val="002060"/>
                </a:solidFill>
              </a:rPr>
              <a:t>ينبغى أن تكون صاحبات المؤسسات مزودات بالمعلومات والاتصالات والمعدات الضرورية لتسهيل حصولهن على التسليف .</a:t>
            </a:r>
            <a:endParaRPr lang="ar-EG" sz="2400" dirty="0">
              <a:solidFill>
                <a:srgbClr val="002060"/>
              </a:solidFill>
            </a:endParaRPr>
          </a:p>
        </p:txBody>
      </p:sp>
      <p:sp>
        <p:nvSpPr>
          <p:cNvPr id="41" name="Parallelogram 40"/>
          <p:cNvSpPr/>
          <p:nvPr/>
        </p:nvSpPr>
        <p:spPr>
          <a:xfrm>
            <a:off x="896125" y="599011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2" name="Parallelogram 41"/>
          <p:cNvSpPr/>
          <p:nvPr/>
        </p:nvSpPr>
        <p:spPr>
          <a:xfrm>
            <a:off x="1974183" y="599011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Parallelogram 42"/>
          <p:cNvSpPr/>
          <p:nvPr/>
        </p:nvSpPr>
        <p:spPr>
          <a:xfrm>
            <a:off x="3052241" y="599011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4" name="Parallelogram 43"/>
          <p:cNvSpPr/>
          <p:nvPr/>
        </p:nvSpPr>
        <p:spPr>
          <a:xfrm>
            <a:off x="4130299" y="599011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5" name="Parallelogram 44"/>
          <p:cNvSpPr/>
          <p:nvPr/>
        </p:nvSpPr>
        <p:spPr>
          <a:xfrm>
            <a:off x="5208357" y="599011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6" name="Parallelogram 45"/>
          <p:cNvSpPr/>
          <p:nvPr/>
        </p:nvSpPr>
        <p:spPr>
          <a:xfrm>
            <a:off x="6286415" y="599011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7" name="Parallelogram 46"/>
          <p:cNvSpPr/>
          <p:nvPr/>
        </p:nvSpPr>
        <p:spPr>
          <a:xfrm>
            <a:off x="7364473" y="5990119"/>
            <a:ext cx="1018637" cy="169772"/>
          </a:xfrm>
          <a:prstGeom prst="parallelogram">
            <a:avLst>
              <a:gd name="adj" fmla="val 14084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3138997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arn(inVertical)">
                                      <p:cBhvr>
                                        <p:cTn id="13" dur="500"/>
                                        <p:tgtEl>
                                          <p:spTgt spid="10"/>
                                        </p:tgtEl>
                                      </p:cBhvr>
                                    </p:animEffect>
                                  </p:childTnLst>
                                </p:cTn>
                              </p:par>
                              <p:par>
                                <p:cTn id="14" presetID="16" presetClass="entr" presetSubtype="21"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barn(inVertical)">
                                      <p:cBhvr>
                                        <p:cTn id="16" dur="500"/>
                                        <p:tgtEl>
                                          <p:spTgt spid="11"/>
                                        </p:tgtEl>
                                      </p:cBhvr>
                                    </p:animEffect>
                                  </p:childTnLst>
                                </p:cTn>
                              </p:par>
                              <p:par>
                                <p:cTn id="17" presetID="16" presetClass="entr" presetSubtype="21"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barn(inVertical)">
                                      <p:cBhvr>
                                        <p:cTn id="19" dur="500"/>
                                        <p:tgtEl>
                                          <p:spTgt spid="12"/>
                                        </p:tgtEl>
                                      </p:cBhvr>
                                    </p:animEffect>
                                  </p:childTnLst>
                                </p:cTn>
                              </p:par>
                              <p:par>
                                <p:cTn id="20" presetID="16" presetClass="entr" presetSubtype="21" fill="hold"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arn(inVertical)">
                                      <p:cBhvr>
                                        <p:cTn id="22" dur="500"/>
                                        <p:tgtEl>
                                          <p:spTgt spid="13"/>
                                        </p:tgtEl>
                                      </p:cBhvr>
                                    </p:animEffect>
                                  </p:childTnLst>
                                </p:cTn>
                              </p:par>
                              <p:par>
                                <p:cTn id="23" presetID="16" presetClass="entr" presetSubtype="21"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barn(inVertical)">
                                      <p:cBhvr>
                                        <p:cTn id="25" dur="500"/>
                                        <p:tgtEl>
                                          <p:spTgt spid="14"/>
                                        </p:tgtEl>
                                      </p:cBhvr>
                                    </p:animEffect>
                                  </p:childTnLst>
                                </p:cTn>
                              </p:par>
                              <p:par>
                                <p:cTn id="26" presetID="16" presetClass="entr" presetSubtype="21"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barn(inVertical)">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barn(inVertical)">
                                      <p:cBhvr>
                                        <p:cTn id="33" dur="500"/>
                                        <p:tgtEl>
                                          <p:spTgt spid="16"/>
                                        </p:tgtEl>
                                      </p:cBhvr>
                                    </p:animEffect>
                                  </p:childTnLst>
                                </p:cTn>
                              </p:par>
                              <p:par>
                                <p:cTn id="34" presetID="16" presetClass="entr" presetSubtype="21"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barn(inVertical)">
                                      <p:cBhvr>
                                        <p:cTn id="36" dur="500"/>
                                        <p:tgtEl>
                                          <p:spTgt spid="17"/>
                                        </p:tgtEl>
                                      </p:cBhvr>
                                    </p:animEffect>
                                  </p:childTnLst>
                                </p:cTn>
                              </p:par>
                              <p:par>
                                <p:cTn id="37" presetID="16" presetClass="entr" presetSubtype="21"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barn(inVertical)">
                                      <p:cBhvr>
                                        <p:cTn id="39" dur="500"/>
                                        <p:tgtEl>
                                          <p:spTgt spid="18"/>
                                        </p:tgtEl>
                                      </p:cBhvr>
                                    </p:animEffect>
                                  </p:childTnLst>
                                </p:cTn>
                              </p:par>
                              <p:par>
                                <p:cTn id="40" presetID="16" presetClass="entr" presetSubtype="21"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inVertical)">
                                      <p:cBhvr>
                                        <p:cTn id="42" dur="500"/>
                                        <p:tgtEl>
                                          <p:spTgt spid="19"/>
                                        </p:tgtEl>
                                      </p:cBhvr>
                                    </p:animEffect>
                                  </p:childTnLst>
                                </p:cTn>
                              </p:par>
                              <p:par>
                                <p:cTn id="43" presetID="16" presetClass="entr" presetSubtype="21"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barn(inVertical)">
                                      <p:cBhvr>
                                        <p:cTn id="45" dur="500"/>
                                        <p:tgtEl>
                                          <p:spTgt spid="20"/>
                                        </p:tgtEl>
                                      </p:cBhvr>
                                    </p:animEffect>
                                  </p:childTnLst>
                                </p:cTn>
                              </p:par>
                              <p:par>
                                <p:cTn id="46" presetID="16" presetClass="entr" presetSubtype="21" fill="hold" nodeType="with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barn(inVertical)">
                                      <p:cBhvr>
                                        <p:cTn id="48" dur="500"/>
                                        <p:tgtEl>
                                          <p:spTgt spid="21"/>
                                        </p:tgtEl>
                                      </p:cBhvr>
                                    </p:animEffect>
                                  </p:childTnLst>
                                </p:cTn>
                              </p:par>
                              <p:par>
                                <p:cTn id="49" presetID="16" presetClass="entr" presetSubtype="21" fill="hold" nodeType="with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barn(inVertical)">
                                      <p:cBhvr>
                                        <p:cTn id="51" dur="500"/>
                                        <p:tgtEl>
                                          <p:spTgt spid="22"/>
                                        </p:tgtEl>
                                      </p:cBhvr>
                                    </p:animEffect>
                                  </p:childTnLst>
                                </p:cTn>
                              </p:par>
                              <p:par>
                                <p:cTn id="52" presetID="16" presetClass="entr" presetSubtype="21" fill="hold" nodeType="with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barn(inVertical)">
                                      <p:cBhvr>
                                        <p:cTn id="54" dur="500"/>
                                        <p:tgtEl>
                                          <p:spTgt spid="23"/>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24"/>
                                        </p:tgtEl>
                                        <p:attrNameLst>
                                          <p:attrName>style.visibility</p:attrName>
                                        </p:attrNameLst>
                                      </p:cBhvr>
                                      <p:to>
                                        <p:strVal val="visible"/>
                                      </p:to>
                                    </p:set>
                                    <p:animEffect transition="in" filter="barn(inVertical)">
                                      <p:cBhvr>
                                        <p:cTn id="59" dur="500"/>
                                        <p:tgtEl>
                                          <p:spTgt spid="24"/>
                                        </p:tgtEl>
                                      </p:cBhvr>
                                    </p:animEffect>
                                  </p:childTnLst>
                                </p:cTn>
                              </p:par>
                              <p:par>
                                <p:cTn id="60" presetID="16" presetClass="entr" presetSubtype="21" fill="hold"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barn(inVertical)">
                                      <p:cBhvr>
                                        <p:cTn id="62" dur="500"/>
                                        <p:tgtEl>
                                          <p:spTgt spid="25"/>
                                        </p:tgtEl>
                                      </p:cBhvr>
                                    </p:animEffect>
                                  </p:childTnLst>
                                </p:cTn>
                              </p:par>
                              <p:par>
                                <p:cTn id="63" presetID="16" presetClass="entr" presetSubtype="21" fill="hold" nodeType="withEffect">
                                  <p:stCondLst>
                                    <p:cond delay="0"/>
                                  </p:stCondLst>
                                  <p:childTnLst>
                                    <p:set>
                                      <p:cBhvr>
                                        <p:cTn id="64" dur="1" fill="hold">
                                          <p:stCondLst>
                                            <p:cond delay="0"/>
                                          </p:stCondLst>
                                        </p:cTn>
                                        <p:tgtEl>
                                          <p:spTgt spid="26"/>
                                        </p:tgtEl>
                                        <p:attrNameLst>
                                          <p:attrName>style.visibility</p:attrName>
                                        </p:attrNameLst>
                                      </p:cBhvr>
                                      <p:to>
                                        <p:strVal val="visible"/>
                                      </p:to>
                                    </p:set>
                                    <p:animEffect transition="in" filter="barn(inVertical)">
                                      <p:cBhvr>
                                        <p:cTn id="65" dur="500"/>
                                        <p:tgtEl>
                                          <p:spTgt spid="26"/>
                                        </p:tgtEl>
                                      </p:cBhvr>
                                    </p:animEffect>
                                  </p:childTnLst>
                                </p:cTn>
                              </p:par>
                              <p:par>
                                <p:cTn id="66" presetID="16" presetClass="entr" presetSubtype="21" fill="hold" nodeType="with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barn(inVertical)">
                                      <p:cBhvr>
                                        <p:cTn id="68" dur="500"/>
                                        <p:tgtEl>
                                          <p:spTgt spid="27"/>
                                        </p:tgtEl>
                                      </p:cBhvr>
                                    </p:animEffect>
                                  </p:childTnLst>
                                </p:cTn>
                              </p:par>
                              <p:par>
                                <p:cTn id="69" presetID="16" presetClass="entr" presetSubtype="21"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barn(inVertical)">
                                      <p:cBhvr>
                                        <p:cTn id="71" dur="500"/>
                                        <p:tgtEl>
                                          <p:spTgt spid="28"/>
                                        </p:tgtEl>
                                      </p:cBhvr>
                                    </p:animEffect>
                                  </p:childTnLst>
                                </p:cTn>
                              </p:par>
                              <p:par>
                                <p:cTn id="72" presetID="16" presetClass="entr" presetSubtype="21" fill="hold"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barn(inVertical)">
                                      <p:cBhvr>
                                        <p:cTn id="74" dur="500"/>
                                        <p:tgtEl>
                                          <p:spTgt spid="29"/>
                                        </p:tgtEl>
                                      </p:cBhvr>
                                    </p:animEffect>
                                  </p:childTnLst>
                                </p:cTn>
                              </p:par>
                              <p:par>
                                <p:cTn id="75" presetID="16" presetClass="entr" presetSubtype="21" fill="hold" nodeType="with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barn(inVertical)">
                                      <p:cBhvr>
                                        <p:cTn id="77" dur="500"/>
                                        <p:tgtEl>
                                          <p:spTgt spid="30"/>
                                        </p:tgtEl>
                                      </p:cBhvr>
                                    </p:animEffect>
                                  </p:childTnLst>
                                </p:cTn>
                              </p:par>
                              <p:par>
                                <p:cTn id="78" presetID="16" presetClass="entr" presetSubtype="21" fill="hold" nodeType="with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barn(inVertical)">
                                      <p:cBhvr>
                                        <p:cTn id="80" dur="500"/>
                                        <p:tgtEl>
                                          <p:spTgt spid="31"/>
                                        </p:tgtEl>
                                      </p:cBhvr>
                                    </p:animEffect>
                                  </p:childTnLst>
                                </p:cTn>
                              </p:par>
                            </p:childTnLst>
                          </p:cTn>
                        </p:par>
                      </p:childTnLst>
                    </p:cTn>
                  </p:par>
                  <p:par>
                    <p:cTn id="81" fill="hold">
                      <p:stCondLst>
                        <p:cond delay="indefinite"/>
                      </p:stCondLst>
                      <p:childTnLst>
                        <p:par>
                          <p:cTn id="82" fill="hold">
                            <p:stCondLst>
                              <p:cond delay="0"/>
                            </p:stCondLst>
                            <p:childTnLst>
                              <p:par>
                                <p:cTn id="83" presetID="16" presetClass="entr" presetSubtype="21" fill="hold" grpId="0" nodeType="click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barn(inVertical)">
                                      <p:cBhvr>
                                        <p:cTn id="85" dur="500"/>
                                        <p:tgtEl>
                                          <p:spTgt spid="32"/>
                                        </p:tgtEl>
                                      </p:cBhvr>
                                    </p:animEffect>
                                  </p:childTnLst>
                                </p:cTn>
                              </p:par>
                              <p:par>
                                <p:cTn id="86" presetID="16" presetClass="entr" presetSubtype="21" fill="hold" nodeType="withEffect">
                                  <p:stCondLst>
                                    <p:cond delay="0"/>
                                  </p:stCondLst>
                                  <p:childTnLst>
                                    <p:set>
                                      <p:cBhvr>
                                        <p:cTn id="87" dur="1" fill="hold">
                                          <p:stCondLst>
                                            <p:cond delay="0"/>
                                          </p:stCondLst>
                                        </p:cTn>
                                        <p:tgtEl>
                                          <p:spTgt spid="33"/>
                                        </p:tgtEl>
                                        <p:attrNameLst>
                                          <p:attrName>style.visibility</p:attrName>
                                        </p:attrNameLst>
                                      </p:cBhvr>
                                      <p:to>
                                        <p:strVal val="visible"/>
                                      </p:to>
                                    </p:set>
                                    <p:animEffect transition="in" filter="barn(inVertical)">
                                      <p:cBhvr>
                                        <p:cTn id="88" dur="500"/>
                                        <p:tgtEl>
                                          <p:spTgt spid="33"/>
                                        </p:tgtEl>
                                      </p:cBhvr>
                                    </p:animEffect>
                                  </p:childTnLst>
                                </p:cTn>
                              </p:par>
                              <p:par>
                                <p:cTn id="89" presetID="16" presetClass="entr" presetSubtype="21" fill="hold" nodeType="withEffect">
                                  <p:stCondLst>
                                    <p:cond delay="0"/>
                                  </p:stCondLst>
                                  <p:childTnLst>
                                    <p:set>
                                      <p:cBhvr>
                                        <p:cTn id="90" dur="1" fill="hold">
                                          <p:stCondLst>
                                            <p:cond delay="0"/>
                                          </p:stCondLst>
                                        </p:cTn>
                                        <p:tgtEl>
                                          <p:spTgt spid="34"/>
                                        </p:tgtEl>
                                        <p:attrNameLst>
                                          <p:attrName>style.visibility</p:attrName>
                                        </p:attrNameLst>
                                      </p:cBhvr>
                                      <p:to>
                                        <p:strVal val="visible"/>
                                      </p:to>
                                    </p:set>
                                    <p:animEffect transition="in" filter="barn(inVertical)">
                                      <p:cBhvr>
                                        <p:cTn id="91" dur="500"/>
                                        <p:tgtEl>
                                          <p:spTgt spid="34"/>
                                        </p:tgtEl>
                                      </p:cBhvr>
                                    </p:animEffect>
                                  </p:childTnLst>
                                </p:cTn>
                              </p:par>
                              <p:par>
                                <p:cTn id="92" presetID="16" presetClass="entr" presetSubtype="21" fill="hold" nodeType="with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barn(inVertical)">
                                      <p:cBhvr>
                                        <p:cTn id="94" dur="500"/>
                                        <p:tgtEl>
                                          <p:spTgt spid="35"/>
                                        </p:tgtEl>
                                      </p:cBhvr>
                                    </p:animEffect>
                                  </p:childTnLst>
                                </p:cTn>
                              </p:par>
                              <p:par>
                                <p:cTn id="95" presetID="16" presetClass="entr" presetSubtype="21" fill="hold" nodeType="with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barn(inVertical)">
                                      <p:cBhvr>
                                        <p:cTn id="97" dur="500"/>
                                        <p:tgtEl>
                                          <p:spTgt spid="36"/>
                                        </p:tgtEl>
                                      </p:cBhvr>
                                    </p:animEffect>
                                  </p:childTnLst>
                                </p:cTn>
                              </p:par>
                              <p:par>
                                <p:cTn id="98" presetID="16" presetClass="entr" presetSubtype="21" fill="hold" nodeType="with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barn(inVertical)">
                                      <p:cBhvr>
                                        <p:cTn id="100" dur="500"/>
                                        <p:tgtEl>
                                          <p:spTgt spid="37"/>
                                        </p:tgtEl>
                                      </p:cBhvr>
                                    </p:animEffect>
                                  </p:childTnLst>
                                </p:cTn>
                              </p:par>
                              <p:par>
                                <p:cTn id="101" presetID="16" presetClass="entr" presetSubtype="21" fill="hold" nodeType="withEffect">
                                  <p:stCondLst>
                                    <p:cond delay="0"/>
                                  </p:stCondLst>
                                  <p:childTnLst>
                                    <p:set>
                                      <p:cBhvr>
                                        <p:cTn id="102" dur="1" fill="hold">
                                          <p:stCondLst>
                                            <p:cond delay="0"/>
                                          </p:stCondLst>
                                        </p:cTn>
                                        <p:tgtEl>
                                          <p:spTgt spid="38"/>
                                        </p:tgtEl>
                                        <p:attrNameLst>
                                          <p:attrName>style.visibility</p:attrName>
                                        </p:attrNameLst>
                                      </p:cBhvr>
                                      <p:to>
                                        <p:strVal val="visible"/>
                                      </p:to>
                                    </p:set>
                                    <p:animEffect transition="in" filter="barn(inVertical)">
                                      <p:cBhvr>
                                        <p:cTn id="103" dur="500"/>
                                        <p:tgtEl>
                                          <p:spTgt spid="38"/>
                                        </p:tgtEl>
                                      </p:cBhvr>
                                    </p:animEffect>
                                  </p:childTnLst>
                                </p:cTn>
                              </p:par>
                              <p:par>
                                <p:cTn id="104" presetID="16" presetClass="entr" presetSubtype="21" fill="hold"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barn(inVertical)">
                                      <p:cBhvr>
                                        <p:cTn id="106" dur="500"/>
                                        <p:tgtEl>
                                          <p:spTgt spid="39"/>
                                        </p:tgtEl>
                                      </p:cBhvr>
                                    </p:animEffect>
                                  </p:childTnLst>
                                </p:cTn>
                              </p:par>
                            </p:childTnLst>
                          </p:cTn>
                        </p:par>
                      </p:childTnLst>
                    </p:cTn>
                  </p:par>
                  <p:par>
                    <p:cTn id="107" fill="hold">
                      <p:stCondLst>
                        <p:cond delay="indefinite"/>
                      </p:stCondLst>
                      <p:childTnLst>
                        <p:par>
                          <p:cTn id="108" fill="hold">
                            <p:stCondLst>
                              <p:cond delay="0"/>
                            </p:stCondLst>
                            <p:childTnLst>
                              <p:par>
                                <p:cTn id="109" presetID="16" presetClass="entr" presetSubtype="21" fill="hold" grpId="0" nodeType="clickEffect">
                                  <p:stCondLst>
                                    <p:cond delay="0"/>
                                  </p:stCondLst>
                                  <p:childTnLst>
                                    <p:set>
                                      <p:cBhvr>
                                        <p:cTn id="110" dur="1" fill="hold">
                                          <p:stCondLst>
                                            <p:cond delay="0"/>
                                          </p:stCondLst>
                                        </p:cTn>
                                        <p:tgtEl>
                                          <p:spTgt spid="40"/>
                                        </p:tgtEl>
                                        <p:attrNameLst>
                                          <p:attrName>style.visibility</p:attrName>
                                        </p:attrNameLst>
                                      </p:cBhvr>
                                      <p:to>
                                        <p:strVal val="visible"/>
                                      </p:to>
                                    </p:set>
                                    <p:animEffect transition="in" filter="barn(inVertical)">
                                      <p:cBhvr>
                                        <p:cTn id="111" dur="500"/>
                                        <p:tgtEl>
                                          <p:spTgt spid="40"/>
                                        </p:tgtEl>
                                      </p:cBhvr>
                                    </p:animEffect>
                                  </p:childTnLst>
                                </p:cTn>
                              </p:par>
                              <p:par>
                                <p:cTn id="112" presetID="16" presetClass="entr" presetSubtype="21" fill="hold"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barn(inVertical)">
                                      <p:cBhvr>
                                        <p:cTn id="114" dur="500"/>
                                        <p:tgtEl>
                                          <p:spTgt spid="41"/>
                                        </p:tgtEl>
                                      </p:cBhvr>
                                    </p:animEffect>
                                  </p:childTnLst>
                                </p:cTn>
                              </p:par>
                              <p:par>
                                <p:cTn id="115" presetID="16" presetClass="entr" presetSubtype="21" fill="hold" nodeType="with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barn(inVertical)">
                                      <p:cBhvr>
                                        <p:cTn id="117" dur="500"/>
                                        <p:tgtEl>
                                          <p:spTgt spid="42"/>
                                        </p:tgtEl>
                                      </p:cBhvr>
                                    </p:animEffect>
                                  </p:childTnLst>
                                </p:cTn>
                              </p:par>
                              <p:par>
                                <p:cTn id="118" presetID="16" presetClass="entr" presetSubtype="21" fill="hold" nodeType="withEffect">
                                  <p:stCondLst>
                                    <p:cond delay="0"/>
                                  </p:stCondLst>
                                  <p:childTnLst>
                                    <p:set>
                                      <p:cBhvr>
                                        <p:cTn id="119" dur="1" fill="hold">
                                          <p:stCondLst>
                                            <p:cond delay="0"/>
                                          </p:stCondLst>
                                        </p:cTn>
                                        <p:tgtEl>
                                          <p:spTgt spid="43"/>
                                        </p:tgtEl>
                                        <p:attrNameLst>
                                          <p:attrName>style.visibility</p:attrName>
                                        </p:attrNameLst>
                                      </p:cBhvr>
                                      <p:to>
                                        <p:strVal val="visible"/>
                                      </p:to>
                                    </p:set>
                                    <p:animEffect transition="in" filter="barn(inVertical)">
                                      <p:cBhvr>
                                        <p:cTn id="120" dur="500"/>
                                        <p:tgtEl>
                                          <p:spTgt spid="43"/>
                                        </p:tgtEl>
                                      </p:cBhvr>
                                    </p:animEffect>
                                  </p:childTnLst>
                                </p:cTn>
                              </p:par>
                              <p:par>
                                <p:cTn id="121" presetID="16" presetClass="entr" presetSubtype="21" fill="hold" nodeType="withEffect">
                                  <p:stCondLst>
                                    <p:cond delay="0"/>
                                  </p:stCondLst>
                                  <p:childTnLst>
                                    <p:set>
                                      <p:cBhvr>
                                        <p:cTn id="122" dur="1" fill="hold">
                                          <p:stCondLst>
                                            <p:cond delay="0"/>
                                          </p:stCondLst>
                                        </p:cTn>
                                        <p:tgtEl>
                                          <p:spTgt spid="44"/>
                                        </p:tgtEl>
                                        <p:attrNameLst>
                                          <p:attrName>style.visibility</p:attrName>
                                        </p:attrNameLst>
                                      </p:cBhvr>
                                      <p:to>
                                        <p:strVal val="visible"/>
                                      </p:to>
                                    </p:set>
                                    <p:animEffect transition="in" filter="barn(inVertical)">
                                      <p:cBhvr>
                                        <p:cTn id="123" dur="500"/>
                                        <p:tgtEl>
                                          <p:spTgt spid="44"/>
                                        </p:tgtEl>
                                      </p:cBhvr>
                                    </p:animEffect>
                                  </p:childTnLst>
                                </p:cTn>
                              </p:par>
                              <p:par>
                                <p:cTn id="124" presetID="16" presetClass="entr" presetSubtype="21" fill="hold" nodeType="withEffect">
                                  <p:stCondLst>
                                    <p:cond delay="0"/>
                                  </p:stCondLst>
                                  <p:childTnLst>
                                    <p:set>
                                      <p:cBhvr>
                                        <p:cTn id="125" dur="1" fill="hold">
                                          <p:stCondLst>
                                            <p:cond delay="0"/>
                                          </p:stCondLst>
                                        </p:cTn>
                                        <p:tgtEl>
                                          <p:spTgt spid="45"/>
                                        </p:tgtEl>
                                        <p:attrNameLst>
                                          <p:attrName>style.visibility</p:attrName>
                                        </p:attrNameLst>
                                      </p:cBhvr>
                                      <p:to>
                                        <p:strVal val="visible"/>
                                      </p:to>
                                    </p:set>
                                    <p:animEffect transition="in" filter="barn(inVertical)">
                                      <p:cBhvr>
                                        <p:cTn id="126" dur="500"/>
                                        <p:tgtEl>
                                          <p:spTgt spid="45"/>
                                        </p:tgtEl>
                                      </p:cBhvr>
                                    </p:animEffect>
                                  </p:childTnLst>
                                </p:cTn>
                              </p:par>
                              <p:par>
                                <p:cTn id="127" presetID="16" presetClass="entr" presetSubtype="21" fill="hold" nodeType="withEffect">
                                  <p:stCondLst>
                                    <p:cond delay="0"/>
                                  </p:stCondLst>
                                  <p:childTnLst>
                                    <p:set>
                                      <p:cBhvr>
                                        <p:cTn id="128" dur="1" fill="hold">
                                          <p:stCondLst>
                                            <p:cond delay="0"/>
                                          </p:stCondLst>
                                        </p:cTn>
                                        <p:tgtEl>
                                          <p:spTgt spid="46"/>
                                        </p:tgtEl>
                                        <p:attrNameLst>
                                          <p:attrName>style.visibility</p:attrName>
                                        </p:attrNameLst>
                                      </p:cBhvr>
                                      <p:to>
                                        <p:strVal val="visible"/>
                                      </p:to>
                                    </p:set>
                                    <p:animEffect transition="in" filter="barn(inVertical)">
                                      <p:cBhvr>
                                        <p:cTn id="129" dur="500"/>
                                        <p:tgtEl>
                                          <p:spTgt spid="46"/>
                                        </p:tgtEl>
                                      </p:cBhvr>
                                    </p:animEffect>
                                  </p:childTnLst>
                                </p:cTn>
                              </p:par>
                              <p:par>
                                <p:cTn id="130" presetID="16" presetClass="entr" presetSubtype="21" fill="hold" nodeType="withEffect">
                                  <p:stCondLst>
                                    <p:cond delay="0"/>
                                  </p:stCondLst>
                                  <p:childTnLst>
                                    <p:set>
                                      <p:cBhvr>
                                        <p:cTn id="131" dur="1" fill="hold">
                                          <p:stCondLst>
                                            <p:cond delay="0"/>
                                          </p:stCondLst>
                                        </p:cTn>
                                        <p:tgtEl>
                                          <p:spTgt spid="47"/>
                                        </p:tgtEl>
                                        <p:attrNameLst>
                                          <p:attrName>style.visibility</p:attrName>
                                        </p:attrNameLst>
                                      </p:cBhvr>
                                      <p:to>
                                        <p:strVal val="visible"/>
                                      </p:to>
                                    </p:set>
                                    <p:animEffect transition="in" filter="barn(inVertical)">
                                      <p:cBhvr>
                                        <p:cTn id="13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6" grpId="0" animBg="1"/>
      <p:bldP spid="24" grpId="0" animBg="1"/>
      <p:bldP spid="32" grpId="0" animBg="1"/>
      <p:bldP spid="40" grpId="0" animBg="1"/>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كيف سيتم توظيف رأس المال ؟</a:t>
            </a:r>
          </a:p>
        </p:txBody>
      </p:sp>
      <p:graphicFrame>
        <p:nvGraphicFramePr>
          <p:cNvPr id="2" name="Diagram 1"/>
          <p:cNvGraphicFramePr/>
          <p:nvPr/>
        </p:nvGraphicFramePr>
        <p:xfrm>
          <a:off x="1619672" y="1556792"/>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02209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p:nvPr/>
        </p:nvSpPr>
        <p:spPr>
          <a:xfrm rot="2400000">
            <a:off x="5898573" y="2126146"/>
            <a:ext cx="2174940" cy="1413711"/>
          </a:xfrm>
          <a:custGeom>
            <a:avLst/>
            <a:gdLst>
              <a:gd name="connsiteX0" fmla="*/ 235623 w 2174940"/>
              <a:gd name="connsiteY0" fmla="*/ 0 h 1413711"/>
              <a:gd name="connsiteX1" fmla="*/ 1939317 w 2174940"/>
              <a:gd name="connsiteY1" fmla="*/ 0 h 1413711"/>
              <a:gd name="connsiteX2" fmla="*/ 2174940 w 2174940"/>
              <a:gd name="connsiteY2" fmla="*/ 235623 h 1413711"/>
              <a:gd name="connsiteX3" fmla="*/ 2174940 w 2174940"/>
              <a:gd name="connsiteY3" fmla="*/ 1413711 h 1413711"/>
              <a:gd name="connsiteX4" fmla="*/ 2174940 w 2174940"/>
              <a:gd name="connsiteY4" fmla="*/ 1413711 h 1413711"/>
              <a:gd name="connsiteX5" fmla="*/ 0 w 2174940"/>
              <a:gd name="connsiteY5" fmla="*/ 1413711 h 1413711"/>
              <a:gd name="connsiteX6" fmla="*/ 0 w 2174940"/>
              <a:gd name="connsiteY6" fmla="*/ 1413711 h 1413711"/>
              <a:gd name="connsiteX7" fmla="*/ 0 w 2174940"/>
              <a:gd name="connsiteY7" fmla="*/ 235623 h 1413711"/>
              <a:gd name="connsiteX8" fmla="*/ 235623 w 2174940"/>
              <a:gd name="connsiteY8" fmla="*/ 0 h 141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4940" h="1413711">
                <a:moveTo>
                  <a:pt x="235623" y="0"/>
                </a:moveTo>
                <a:lnTo>
                  <a:pt x="1939317" y="0"/>
                </a:lnTo>
                <a:cubicBezTo>
                  <a:pt x="2069448" y="0"/>
                  <a:pt x="2174940" y="105492"/>
                  <a:pt x="2174940" y="235623"/>
                </a:cubicBezTo>
                <a:lnTo>
                  <a:pt x="2174940" y="1413711"/>
                </a:lnTo>
                <a:lnTo>
                  <a:pt x="2174940" y="1413711"/>
                </a:lnTo>
                <a:lnTo>
                  <a:pt x="0" y="1413711"/>
                </a:lnTo>
                <a:lnTo>
                  <a:pt x="0" y="1413711"/>
                </a:lnTo>
                <a:lnTo>
                  <a:pt x="0" y="235623"/>
                </a:lnTo>
                <a:cubicBezTo>
                  <a:pt x="0" y="105492"/>
                  <a:pt x="105492" y="0"/>
                  <a:pt x="235623" y="0"/>
                </a:cubicBez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0452" tIns="99491" rIns="160451" bIns="30480" numCol="1" spcCol="1270" anchor="ctr" anchorCtr="0">
            <a:noAutofit/>
          </a:bodyPr>
          <a:lstStyle/>
          <a:p>
            <a:pPr algn="ctr" defTabSz="1066800" rtl="1">
              <a:lnSpc>
                <a:spcPct val="90000"/>
              </a:lnSpc>
              <a:spcAft>
                <a:spcPct val="35000"/>
              </a:spcAft>
            </a:pPr>
            <a:r>
              <a:rPr lang="ar-SA" sz="2400" b="1" dirty="0" smtClean="0">
                <a:solidFill>
                  <a:srgbClr val="FFFFFF"/>
                </a:solidFill>
              </a:rPr>
              <a:t>تكاليف ما قبل التشغيل </a:t>
            </a:r>
            <a:endParaRPr lang="ar-EG" sz="2400" dirty="0">
              <a:solidFill>
                <a:srgbClr val="FFFFFF"/>
              </a:solidFill>
            </a:endParaRPr>
          </a:p>
        </p:txBody>
      </p:sp>
      <p:sp>
        <p:nvSpPr>
          <p:cNvPr id="8" name="Freeform 7"/>
          <p:cNvSpPr/>
          <p:nvPr/>
        </p:nvSpPr>
        <p:spPr>
          <a:xfrm>
            <a:off x="3436185" y="1229910"/>
            <a:ext cx="2174940" cy="1413711"/>
          </a:xfrm>
          <a:custGeom>
            <a:avLst/>
            <a:gdLst>
              <a:gd name="connsiteX0" fmla="*/ 235623 w 2174940"/>
              <a:gd name="connsiteY0" fmla="*/ 0 h 1413711"/>
              <a:gd name="connsiteX1" fmla="*/ 1939317 w 2174940"/>
              <a:gd name="connsiteY1" fmla="*/ 0 h 1413711"/>
              <a:gd name="connsiteX2" fmla="*/ 2174940 w 2174940"/>
              <a:gd name="connsiteY2" fmla="*/ 235623 h 1413711"/>
              <a:gd name="connsiteX3" fmla="*/ 2174940 w 2174940"/>
              <a:gd name="connsiteY3" fmla="*/ 1413711 h 1413711"/>
              <a:gd name="connsiteX4" fmla="*/ 2174940 w 2174940"/>
              <a:gd name="connsiteY4" fmla="*/ 1413711 h 1413711"/>
              <a:gd name="connsiteX5" fmla="*/ 0 w 2174940"/>
              <a:gd name="connsiteY5" fmla="*/ 1413711 h 1413711"/>
              <a:gd name="connsiteX6" fmla="*/ 0 w 2174940"/>
              <a:gd name="connsiteY6" fmla="*/ 1413711 h 1413711"/>
              <a:gd name="connsiteX7" fmla="*/ 0 w 2174940"/>
              <a:gd name="connsiteY7" fmla="*/ 235623 h 1413711"/>
              <a:gd name="connsiteX8" fmla="*/ 235623 w 2174940"/>
              <a:gd name="connsiteY8" fmla="*/ 0 h 141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4940" h="1413711">
                <a:moveTo>
                  <a:pt x="235623" y="0"/>
                </a:moveTo>
                <a:lnTo>
                  <a:pt x="1939317" y="0"/>
                </a:lnTo>
                <a:cubicBezTo>
                  <a:pt x="2069448" y="0"/>
                  <a:pt x="2174940" y="105492"/>
                  <a:pt x="2174940" y="235623"/>
                </a:cubicBezTo>
                <a:lnTo>
                  <a:pt x="2174940" y="1413711"/>
                </a:lnTo>
                <a:lnTo>
                  <a:pt x="2174940" y="1413711"/>
                </a:lnTo>
                <a:lnTo>
                  <a:pt x="0" y="1413711"/>
                </a:lnTo>
                <a:lnTo>
                  <a:pt x="0" y="1413711"/>
                </a:lnTo>
                <a:lnTo>
                  <a:pt x="0" y="235623"/>
                </a:lnTo>
                <a:cubicBezTo>
                  <a:pt x="0" y="105492"/>
                  <a:pt x="105492" y="0"/>
                  <a:pt x="235623" y="0"/>
                </a:cubicBezTo>
                <a:close/>
              </a:path>
            </a:pathLst>
          </a:custGeom>
          <a:solidFill>
            <a:schemeClr val="accent6">
              <a:lumMod val="40000"/>
              <a:lumOff val="6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0452" tIns="99492" rIns="160452" bIns="30480" numCol="1" spcCol="1270" anchor="ctr" anchorCtr="0">
            <a:noAutofit/>
          </a:bodyPr>
          <a:lstStyle/>
          <a:p>
            <a:pPr algn="ctr" defTabSz="1066800" rtl="1">
              <a:lnSpc>
                <a:spcPct val="90000"/>
              </a:lnSpc>
              <a:spcAft>
                <a:spcPct val="35000"/>
              </a:spcAft>
            </a:pPr>
            <a:r>
              <a:rPr lang="ar-SA" sz="2400" b="1" dirty="0" smtClean="0">
                <a:solidFill>
                  <a:srgbClr val="FFFFFF"/>
                </a:solidFill>
              </a:rPr>
              <a:t>نفقات التشغيل </a:t>
            </a:r>
            <a:endParaRPr lang="ar-EG" sz="2400" dirty="0">
              <a:solidFill>
                <a:srgbClr val="FFFFFF"/>
              </a:solidFill>
            </a:endParaRPr>
          </a:p>
        </p:txBody>
      </p:sp>
      <p:sp>
        <p:nvSpPr>
          <p:cNvPr id="9" name="Freeform 8"/>
          <p:cNvSpPr/>
          <p:nvPr/>
        </p:nvSpPr>
        <p:spPr>
          <a:xfrm rot="19200000">
            <a:off x="973797" y="2126146"/>
            <a:ext cx="2174940" cy="1413711"/>
          </a:xfrm>
          <a:custGeom>
            <a:avLst/>
            <a:gdLst>
              <a:gd name="connsiteX0" fmla="*/ 235623 w 2174940"/>
              <a:gd name="connsiteY0" fmla="*/ 0 h 1413711"/>
              <a:gd name="connsiteX1" fmla="*/ 1939317 w 2174940"/>
              <a:gd name="connsiteY1" fmla="*/ 0 h 1413711"/>
              <a:gd name="connsiteX2" fmla="*/ 2174940 w 2174940"/>
              <a:gd name="connsiteY2" fmla="*/ 235623 h 1413711"/>
              <a:gd name="connsiteX3" fmla="*/ 2174940 w 2174940"/>
              <a:gd name="connsiteY3" fmla="*/ 1413711 h 1413711"/>
              <a:gd name="connsiteX4" fmla="*/ 2174940 w 2174940"/>
              <a:gd name="connsiteY4" fmla="*/ 1413711 h 1413711"/>
              <a:gd name="connsiteX5" fmla="*/ 0 w 2174940"/>
              <a:gd name="connsiteY5" fmla="*/ 1413711 h 1413711"/>
              <a:gd name="connsiteX6" fmla="*/ 0 w 2174940"/>
              <a:gd name="connsiteY6" fmla="*/ 1413711 h 1413711"/>
              <a:gd name="connsiteX7" fmla="*/ 0 w 2174940"/>
              <a:gd name="connsiteY7" fmla="*/ 235623 h 1413711"/>
              <a:gd name="connsiteX8" fmla="*/ 235623 w 2174940"/>
              <a:gd name="connsiteY8" fmla="*/ 0 h 141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4940" h="1413711">
                <a:moveTo>
                  <a:pt x="235623" y="0"/>
                </a:moveTo>
                <a:lnTo>
                  <a:pt x="1939317" y="0"/>
                </a:lnTo>
                <a:cubicBezTo>
                  <a:pt x="2069448" y="0"/>
                  <a:pt x="2174940" y="105492"/>
                  <a:pt x="2174940" y="235623"/>
                </a:cubicBezTo>
                <a:lnTo>
                  <a:pt x="2174940" y="1413711"/>
                </a:lnTo>
                <a:lnTo>
                  <a:pt x="2174940" y="1413711"/>
                </a:lnTo>
                <a:lnTo>
                  <a:pt x="0" y="1413711"/>
                </a:lnTo>
                <a:lnTo>
                  <a:pt x="0" y="1413711"/>
                </a:lnTo>
                <a:lnTo>
                  <a:pt x="0" y="235623"/>
                </a:lnTo>
                <a:cubicBezTo>
                  <a:pt x="0" y="105492"/>
                  <a:pt x="105492" y="0"/>
                  <a:pt x="235623" y="0"/>
                </a:cubicBez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60451" tIns="99491" rIns="160452" bIns="30480" numCol="1" spcCol="1270" anchor="ctr" anchorCtr="0">
            <a:noAutofit/>
          </a:bodyPr>
          <a:lstStyle/>
          <a:p>
            <a:pPr algn="ctr" defTabSz="1066800" rtl="1">
              <a:lnSpc>
                <a:spcPct val="90000"/>
              </a:lnSpc>
              <a:spcAft>
                <a:spcPct val="35000"/>
              </a:spcAft>
            </a:pPr>
            <a:r>
              <a:rPr lang="ar-SA" sz="2400" b="1" dirty="0" smtClean="0">
                <a:solidFill>
                  <a:srgbClr val="FFFFFF"/>
                </a:solidFill>
              </a:rPr>
              <a:t>النفقات الشخصية </a:t>
            </a:r>
            <a:endParaRPr lang="ar-EG" sz="2400" dirty="0">
              <a:solidFill>
                <a:srgbClr val="FFFFFF"/>
              </a:solidFill>
            </a:endParaRPr>
          </a:p>
        </p:txBody>
      </p:sp>
      <p:pic>
        <p:nvPicPr>
          <p:cNvPr id="4098" name="Picture 2" descr="http://al3loom.com/wp-content/uploads/e-commerc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27784" y="2780928"/>
            <a:ext cx="3528392" cy="314325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2800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anim calcmode="lin" valueType="num">
                                      <p:cBhvr>
                                        <p:cTn id="17" dur="1000" fill="hold"/>
                                        <p:tgtEl>
                                          <p:spTgt spid="8"/>
                                        </p:tgtEl>
                                        <p:attrNameLst>
                                          <p:attrName>style.rotation</p:attrName>
                                        </p:attrNameLst>
                                      </p:cBhvr>
                                      <p:tavLst>
                                        <p:tav tm="0">
                                          <p:val>
                                            <p:fltVal val="90"/>
                                          </p:val>
                                        </p:tav>
                                        <p:tav tm="100000">
                                          <p:val>
                                            <p:fltVal val="0"/>
                                          </p:val>
                                        </p:tav>
                                      </p:tavLst>
                                    </p:anim>
                                    <p:animEffect transition="in" filter="fade">
                                      <p:cBhvr>
                                        <p:cTn id="18" dur="10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fltVal val="0"/>
                                          </p:val>
                                        </p:tav>
                                        <p:tav tm="100000">
                                          <p:val>
                                            <p:strVal val="#ppt_w"/>
                                          </p:val>
                                        </p:tav>
                                      </p:tavLst>
                                    </p:anim>
                                    <p:anim calcmode="lin" valueType="num">
                                      <p:cBhvr>
                                        <p:cTn id="24" dur="1000" fill="hold"/>
                                        <p:tgtEl>
                                          <p:spTgt spid="9"/>
                                        </p:tgtEl>
                                        <p:attrNameLst>
                                          <p:attrName>ppt_h</p:attrName>
                                        </p:attrNameLst>
                                      </p:cBhvr>
                                      <p:tavLst>
                                        <p:tav tm="0">
                                          <p:val>
                                            <p:fltVal val="0"/>
                                          </p:val>
                                        </p:tav>
                                        <p:tav tm="100000">
                                          <p:val>
                                            <p:strVal val="#ppt_h"/>
                                          </p:val>
                                        </p:tav>
                                      </p:tavLst>
                                    </p:anim>
                                    <p:anim calcmode="lin" valueType="num">
                                      <p:cBhvr>
                                        <p:cTn id="25" dur="1000" fill="hold"/>
                                        <p:tgtEl>
                                          <p:spTgt spid="9"/>
                                        </p:tgtEl>
                                        <p:attrNameLst>
                                          <p:attrName>style.rotation</p:attrName>
                                        </p:attrNameLst>
                                      </p:cBhvr>
                                      <p:tavLst>
                                        <p:tav tm="0">
                                          <p:val>
                                            <p:fltVal val="90"/>
                                          </p:val>
                                        </p:tav>
                                        <p:tav tm="100000">
                                          <p:val>
                                            <p:fltVal val="0"/>
                                          </p:val>
                                        </p:tav>
                                      </p:tavLst>
                                    </p:anim>
                                    <p:animEffect transition="in" filter="fade">
                                      <p:cBhvr>
                                        <p:cTn id="26"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تكاليف ماقبل التشغيل</a:t>
            </a:r>
          </a:p>
        </p:txBody>
      </p:sp>
      <p:graphicFrame>
        <p:nvGraphicFramePr>
          <p:cNvPr id="2" name="Diagram 1"/>
          <p:cNvGraphicFramePr/>
          <p:nvPr/>
        </p:nvGraphicFramePr>
        <p:xfrm>
          <a:off x="611560" y="1124744"/>
          <a:ext cx="7776864" cy="49685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66570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827584" y="248639"/>
            <a:ext cx="7432171" cy="6348713"/>
          </a:xfrm>
          <a:prstGeom prst="rect">
            <a:avLst/>
          </a:prstGeom>
        </p:spPr>
      </p:pic>
      <p:sp>
        <p:nvSpPr>
          <p:cNvPr id="7" name="Circular Arrow 6"/>
          <p:cNvSpPr/>
          <p:nvPr/>
        </p:nvSpPr>
        <p:spPr>
          <a:xfrm>
            <a:off x="1809225" y="621404"/>
            <a:ext cx="5525548" cy="5525548"/>
          </a:xfrm>
          <a:prstGeom prst="circularArrow">
            <a:avLst>
              <a:gd name="adj1" fmla="val 5544"/>
              <a:gd name="adj2" fmla="val 330680"/>
              <a:gd name="adj3" fmla="val 13791071"/>
              <a:gd name="adj4" fmla="val 17376753"/>
              <a:gd name="adj5" fmla="val 5757"/>
            </a:avLst>
          </a:prstGeom>
          <a:solidFill>
            <a:srgbClr val="FAF6A4"/>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a:off x="3286755" y="655074"/>
            <a:ext cx="2570488" cy="1285244"/>
          </a:xfrm>
          <a:custGeom>
            <a:avLst/>
            <a:gdLst>
              <a:gd name="connsiteX0" fmla="*/ 0 w 2570488"/>
              <a:gd name="connsiteY0" fmla="*/ 214212 h 1285244"/>
              <a:gd name="connsiteX1" fmla="*/ 214212 w 2570488"/>
              <a:gd name="connsiteY1" fmla="*/ 0 h 1285244"/>
              <a:gd name="connsiteX2" fmla="*/ 2356276 w 2570488"/>
              <a:gd name="connsiteY2" fmla="*/ 0 h 1285244"/>
              <a:gd name="connsiteX3" fmla="*/ 2570488 w 2570488"/>
              <a:gd name="connsiteY3" fmla="*/ 214212 h 1285244"/>
              <a:gd name="connsiteX4" fmla="*/ 2570488 w 2570488"/>
              <a:gd name="connsiteY4" fmla="*/ 1071032 h 1285244"/>
              <a:gd name="connsiteX5" fmla="*/ 2356276 w 2570488"/>
              <a:gd name="connsiteY5" fmla="*/ 1285244 h 1285244"/>
              <a:gd name="connsiteX6" fmla="*/ 214212 w 2570488"/>
              <a:gd name="connsiteY6" fmla="*/ 1285244 h 1285244"/>
              <a:gd name="connsiteX7" fmla="*/ 0 w 2570488"/>
              <a:gd name="connsiteY7" fmla="*/ 1071032 h 1285244"/>
              <a:gd name="connsiteX8" fmla="*/ 0 w 2570488"/>
              <a:gd name="connsiteY8" fmla="*/ 214212 h 12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0488" h="1285244">
                <a:moveTo>
                  <a:pt x="0" y="214212"/>
                </a:moveTo>
                <a:cubicBezTo>
                  <a:pt x="0" y="95906"/>
                  <a:pt x="95906" y="0"/>
                  <a:pt x="214212" y="0"/>
                </a:cubicBezTo>
                <a:lnTo>
                  <a:pt x="2356276" y="0"/>
                </a:lnTo>
                <a:cubicBezTo>
                  <a:pt x="2474582" y="0"/>
                  <a:pt x="2570488" y="95906"/>
                  <a:pt x="2570488" y="214212"/>
                </a:cubicBezTo>
                <a:lnTo>
                  <a:pt x="2570488" y="1071032"/>
                </a:lnTo>
                <a:cubicBezTo>
                  <a:pt x="2570488" y="1189338"/>
                  <a:pt x="2474582" y="1285244"/>
                  <a:pt x="2356276" y="1285244"/>
                </a:cubicBezTo>
                <a:lnTo>
                  <a:pt x="214212" y="1285244"/>
                </a:lnTo>
                <a:cubicBezTo>
                  <a:pt x="95906" y="1285244"/>
                  <a:pt x="0" y="1189338"/>
                  <a:pt x="0" y="1071032"/>
                </a:cubicBezTo>
                <a:lnTo>
                  <a:pt x="0" y="214212"/>
                </a:lnTo>
                <a:close/>
              </a:path>
            </a:pathLst>
          </a:custGeom>
          <a:solidFill>
            <a:schemeClr val="accent6">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4180" tIns="154180" rIns="154180" bIns="154180" numCol="1" spcCol="1270" anchor="ctr" anchorCtr="0">
            <a:noAutofit/>
          </a:bodyPr>
          <a:lstStyle/>
          <a:p>
            <a:pPr algn="ctr" defTabSz="1066800" rtl="1">
              <a:lnSpc>
                <a:spcPct val="90000"/>
              </a:lnSpc>
              <a:spcAft>
                <a:spcPct val="35000"/>
              </a:spcAft>
            </a:pPr>
            <a:r>
              <a:rPr lang="ar-EG" sz="2400" dirty="0" smtClean="0">
                <a:solidFill>
                  <a:srgbClr val="FFFFFF"/>
                </a:solidFill>
              </a:rPr>
              <a:t>التركيبات والتجهيزات.</a:t>
            </a:r>
            <a:endParaRPr lang="ar-EG" sz="2400" dirty="0">
              <a:solidFill>
                <a:srgbClr val="FFFFFF"/>
              </a:solidFill>
            </a:endParaRPr>
          </a:p>
        </p:txBody>
      </p:sp>
      <p:sp>
        <p:nvSpPr>
          <p:cNvPr id="9" name="Freeform 8"/>
          <p:cNvSpPr/>
          <p:nvPr/>
        </p:nvSpPr>
        <p:spPr>
          <a:xfrm>
            <a:off x="5527740" y="2283245"/>
            <a:ext cx="2570488" cy="1285244"/>
          </a:xfrm>
          <a:custGeom>
            <a:avLst/>
            <a:gdLst>
              <a:gd name="connsiteX0" fmla="*/ 0 w 2570488"/>
              <a:gd name="connsiteY0" fmla="*/ 214212 h 1285244"/>
              <a:gd name="connsiteX1" fmla="*/ 214212 w 2570488"/>
              <a:gd name="connsiteY1" fmla="*/ 0 h 1285244"/>
              <a:gd name="connsiteX2" fmla="*/ 2356276 w 2570488"/>
              <a:gd name="connsiteY2" fmla="*/ 0 h 1285244"/>
              <a:gd name="connsiteX3" fmla="*/ 2570488 w 2570488"/>
              <a:gd name="connsiteY3" fmla="*/ 214212 h 1285244"/>
              <a:gd name="connsiteX4" fmla="*/ 2570488 w 2570488"/>
              <a:gd name="connsiteY4" fmla="*/ 1071032 h 1285244"/>
              <a:gd name="connsiteX5" fmla="*/ 2356276 w 2570488"/>
              <a:gd name="connsiteY5" fmla="*/ 1285244 h 1285244"/>
              <a:gd name="connsiteX6" fmla="*/ 214212 w 2570488"/>
              <a:gd name="connsiteY6" fmla="*/ 1285244 h 1285244"/>
              <a:gd name="connsiteX7" fmla="*/ 0 w 2570488"/>
              <a:gd name="connsiteY7" fmla="*/ 1071032 h 1285244"/>
              <a:gd name="connsiteX8" fmla="*/ 0 w 2570488"/>
              <a:gd name="connsiteY8" fmla="*/ 214212 h 12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0488" h="1285244">
                <a:moveTo>
                  <a:pt x="0" y="214212"/>
                </a:moveTo>
                <a:cubicBezTo>
                  <a:pt x="0" y="95906"/>
                  <a:pt x="95906" y="0"/>
                  <a:pt x="214212" y="0"/>
                </a:cubicBezTo>
                <a:lnTo>
                  <a:pt x="2356276" y="0"/>
                </a:lnTo>
                <a:cubicBezTo>
                  <a:pt x="2474582" y="0"/>
                  <a:pt x="2570488" y="95906"/>
                  <a:pt x="2570488" y="214212"/>
                </a:cubicBezTo>
                <a:lnTo>
                  <a:pt x="2570488" y="1071032"/>
                </a:lnTo>
                <a:cubicBezTo>
                  <a:pt x="2570488" y="1189338"/>
                  <a:pt x="2474582" y="1285244"/>
                  <a:pt x="2356276" y="1285244"/>
                </a:cubicBezTo>
                <a:lnTo>
                  <a:pt x="214212" y="1285244"/>
                </a:lnTo>
                <a:cubicBezTo>
                  <a:pt x="95906" y="1285244"/>
                  <a:pt x="0" y="1189338"/>
                  <a:pt x="0" y="1071032"/>
                </a:cubicBezTo>
                <a:lnTo>
                  <a:pt x="0" y="214212"/>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4180" tIns="154180" rIns="154180" bIns="154180" numCol="1" spcCol="1270" anchor="ctr" anchorCtr="0">
            <a:noAutofit/>
          </a:bodyPr>
          <a:lstStyle/>
          <a:p>
            <a:pPr algn="ctr" defTabSz="1066800" rtl="1">
              <a:lnSpc>
                <a:spcPct val="90000"/>
              </a:lnSpc>
              <a:spcAft>
                <a:spcPct val="35000"/>
              </a:spcAft>
            </a:pPr>
            <a:r>
              <a:rPr lang="ar-EG" sz="2400" dirty="0" smtClean="0">
                <a:solidFill>
                  <a:srgbClr val="FFFFFF"/>
                </a:solidFill>
              </a:rPr>
              <a:t>المخزون الأولى.</a:t>
            </a:r>
            <a:endParaRPr lang="ar-EG" sz="2400" dirty="0">
              <a:solidFill>
                <a:srgbClr val="FFFFFF"/>
              </a:solidFill>
            </a:endParaRPr>
          </a:p>
        </p:txBody>
      </p:sp>
      <p:sp>
        <p:nvSpPr>
          <p:cNvPr id="10" name="Freeform 9"/>
          <p:cNvSpPr/>
          <p:nvPr/>
        </p:nvSpPr>
        <p:spPr>
          <a:xfrm>
            <a:off x="4671760" y="4917680"/>
            <a:ext cx="2570488" cy="1285244"/>
          </a:xfrm>
          <a:custGeom>
            <a:avLst/>
            <a:gdLst>
              <a:gd name="connsiteX0" fmla="*/ 0 w 2570488"/>
              <a:gd name="connsiteY0" fmla="*/ 214212 h 1285244"/>
              <a:gd name="connsiteX1" fmla="*/ 214212 w 2570488"/>
              <a:gd name="connsiteY1" fmla="*/ 0 h 1285244"/>
              <a:gd name="connsiteX2" fmla="*/ 2356276 w 2570488"/>
              <a:gd name="connsiteY2" fmla="*/ 0 h 1285244"/>
              <a:gd name="connsiteX3" fmla="*/ 2570488 w 2570488"/>
              <a:gd name="connsiteY3" fmla="*/ 214212 h 1285244"/>
              <a:gd name="connsiteX4" fmla="*/ 2570488 w 2570488"/>
              <a:gd name="connsiteY4" fmla="*/ 1071032 h 1285244"/>
              <a:gd name="connsiteX5" fmla="*/ 2356276 w 2570488"/>
              <a:gd name="connsiteY5" fmla="*/ 1285244 h 1285244"/>
              <a:gd name="connsiteX6" fmla="*/ 214212 w 2570488"/>
              <a:gd name="connsiteY6" fmla="*/ 1285244 h 1285244"/>
              <a:gd name="connsiteX7" fmla="*/ 0 w 2570488"/>
              <a:gd name="connsiteY7" fmla="*/ 1071032 h 1285244"/>
              <a:gd name="connsiteX8" fmla="*/ 0 w 2570488"/>
              <a:gd name="connsiteY8" fmla="*/ 214212 h 12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0488" h="1285244">
                <a:moveTo>
                  <a:pt x="0" y="214212"/>
                </a:moveTo>
                <a:cubicBezTo>
                  <a:pt x="0" y="95906"/>
                  <a:pt x="95906" y="0"/>
                  <a:pt x="214212" y="0"/>
                </a:cubicBezTo>
                <a:lnTo>
                  <a:pt x="2356276" y="0"/>
                </a:lnTo>
                <a:cubicBezTo>
                  <a:pt x="2474582" y="0"/>
                  <a:pt x="2570488" y="95906"/>
                  <a:pt x="2570488" y="214212"/>
                </a:cubicBezTo>
                <a:lnTo>
                  <a:pt x="2570488" y="1071032"/>
                </a:lnTo>
                <a:cubicBezTo>
                  <a:pt x="2570488" y="1189338"/>
                  <a:pt x="2474582" y="1285244"/>
                  <a:pt x="2356276" y="1285244"/>
                </a:cubicBezTo>
                <a:lnTo>
                  <a:pt x="214212" y="1285244"/>
                </a:lnTo>
                <a:cubicBezTo>
                  <a:pt x="95906" y="1285244"/>
                  <a:pt x="0" y="1189338"/>
                  <a:pt x="0" y="1071032"/>
                </a:cubicBezTo>
                <a:lnTo>
                  <a:pt x="0" y="214212"/>
                </a:lnTo>
                <a:close/>
              </a:path>
            </a:pathLst>
          </a:custGeom>
          <a:solidFill>
            <a:schemeClr val="accent6">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4180" tIns="154180" rIns="154180" bIns="154180" numCol="1" spcCol="1270" anchor="ctr" anchorCtr="0">
            <a:noAutofit/>
          </a:bodyPr>
          <a:lstStyle/>
          <a:p>
            <a:pPr algn="ctr" defTabSz="1066800" rtl="1">
              <a:lnSpc>
                <a:spcPct val="90000"/>
              </a:lnSpc>
              <a:spcAft>
                <a:spcPct val="35000"/>
              </a:spcAft>
            </a:pPr>
            <a:r>
              <a:rPr lang="ar-EG" sz="2400" dirty="0" smtClean="0">
                <a:solidFill>
                  <a:srgbClr val="FFFFFF"/>
                </a:solidFill>
              </a:rPr>
              <a:t>إيداعات للإيجار والأمدادات .</a:t>
            </a:r>
            <a:endParaRPr lang="ar-EG" sz="2400" dirty="0">
              <a:solidFill>
                <a:srgbClr val="FFFFFF"/>
              </a:solidFill>
            </a:endParaRPr>
          </a:p>
        </p:txBody>
      </p:sp>
      <p:sp>
        <p:nvSpPr>
          <p:cNvPr id="11" name="Freeform 10"/>
          <p:cNvSpPr/>
          <p:nvPr/>
        </p:nvSpPr>
        <p:spPr>
          <a:xfrm>
            <a:off x="1901750" y="4917680"/>
            <a:ext cx="2570488" cy="1285244"/>
          </a:xfrm>
          <a:custGeom>
            <a:avLst/>
            <a:gdLst>
              <a:gd name="connsiteX0" fmla="*/ 0 w 2570488"/>
              <a:gd name="connsiteY0" fmla="*/ 214212 h 1285244"/>
              <a:gd name="connsiteX1" fmla="*/ 214212 w 2570488"/>
              <a:gd name="connsiteY1" fmla="*/ 0 h 1285244"/>
              <a:gd name="connsiteX2" fmla="*/ 2356276 w 2570488"/>
              <a:gd name="connsiteY2" fmla="*/ 0 h 1285244"/>
              <a:gd name="connsiteX3" fmla="*/ 2570488 w 2570488"/>
              <a:gd name="connsiteY3" fmla="*/ 214212 h 1285244"/>
              <a:gd name="connsiteX4" fmla="*/ 2570488 w 2570488"/>
              <a:gd name="connsiteY4" fmla="*/ 1071032 h 1285244"/>
              <a:gd name="connsiteX5" fmla="*/ 2356276 w 2570488"/>
              <a:gd name="connsiteY5" fmla="*/ 1285244 h 1285244"/>
              <a:gd name="connsiteX6" fmla="*/ 214212 w 2570488"/>
              <a:gd name="connsiteY6" fmla="*/ 1285244 h 1285244"/>
              <a:gd name="connsiteX7" fmla="*/ 0 w 2570488"/>
              <a:gd name="connsiteY7" fmla="*/ 1071032 h 1285244"/>
              <a:gd name="connsiteX8" fmla="*/ 0 w 2570488"/>
              <a:gd name="connsiteY8" fmla="*/ 214212 h 12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0488" h="1285244">
                <a:moveTo>
                  <a:pt x="0" y="214212"/>
                </a:moveTo>
                <a:cubicBezTo>
                  <a:pt x="0" y="95906"/>
                  <a:pt x="95906" y="0"/>
                  <a:pt x="214212" y="0"/>
                </a:cubicBezTo>
                <a:lnTo>
                  <a:pt x="2356276" y="0"/>
                </a:lnTo>
                <a:cubicBezTo>
                  <a:pt x="2474582" y="0"/>
                  <a:pt x="2570488" y="95906"/>
                  <a:pt x="2570488" y="214212"/>
                </a:cubicBezTo>
                <a:lnTo>
                  <a:pt x="2570488" y="1071032"/>
                </a:lnTo>
                <a:cubicBezTo>
                  <a:pt x="2570488" y="1189338"/>
                  <a:pt x="2474582" y="1285244"/>
                  <a:pt x="2356276" y="1285244"/>
                </a:cubicBezTo>
                <a:lnTo>
                  <a:pt x="214212" y="1285244"/>
                </a:lnTo>
                <a:cubicBezTo>
                  <a:pt x="95906" y="1285244"/>
                  <a:pt x="0" y="1189338"/>
                  <a:pt x="0" y="1071032"/>
                </a:cubicBezTo>
                <a:lnTo>
                  <a:pt x="0" y="214212"/>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4180" tIns="154180" rIns="154180" bIns="154180" numCol="1" spcCol="1270" anchor="ctr" anchorCtr="0">
            <a:noAutofit/>
          </a:bodyPr>
          <a:lstStyle/>
          <a:p>
            <a:pPr algn="ctr" defTabSz="1066800" rtl="1">
              <a:lnSpc>
                <a:spcPct val="90000"/>
              </a:lnSpc>
              <a:spcAft>
                <a:spcPct val="35000"/>
              </a:spcAft>
            </a:pPr>
            <a:r>
              <a:rPr lang="ar-EG" sz="2400" dirty="0" smtClean="0">
                <a:solidFill>
                  <a:srgbClr val="FFFFFF"/>
                </a:solidFill>
              </a:rPr>
              <a:t>رخص وإجازات المؤسسة .</a:t>
            </a:r>
            <a:endParaRPr lang="ar-EG" sz="2400" dirty="0">
              <a:solidFill>
                <a:srgbClr val="FFFFFF"/>
              </a:solidFill>
            </a:endParaRPr>
          </a:p>
        </p:txBody>
      </p:sp>
      <p:sp>
        <p:nvSpPr>
          <p:cNvPr id="12" name="Freeform 11"/>
          <p:cNvSpPr/>
          <p:nvPr/>
        </p:nvSpPr>
        <p:spPr>
          <a:xfrm>
            <a:off x="1045770" y="2283245"/>
            <a:ext cx="2570488" cy="1285244"/>
          </a:xfrm>
          <a:custGeom>
            <a:avLst/>
            <a:gdLst>
              <a:gd name="connsiteX0" fmla="*/ 0 w 2570488"/>
              <a:gd name="connsiteY0" fmla="*/ 214212 h 1285244"/>
              <a:gd name="connsiteX1" fmla="*/ 214212 w 2570488"/>
              <a:gd name="connsiteY1" fmla="*/ 0 h 1285244"/>
              <a:gd name="connsiteX2" fmla="*/ 2356276 w 2570488"/>
              <a:gd name="connsiteY2" fmla="*/ 0 h 1285244"/>
              <a:gd name="connsiteX3" fmla="*/ 2570488 w 2570488"/>
              <a:gd name="connsiteY3" fmla="*/ 214212 h 1285244"/>
              <a:gd name="connsiteX4" fmla="*/ 2570488 w 2570488"/>
              <a:gd name="connsiteY4" fmla="*/ 1071032 h 1285244"/>
              <a:gd name="connsiteX5" fmla="*/ 2356276 w 2570488"/>
              <a:gd name="connsiteY5" fmla="*/ 1285244 h 1285244"/>
              <a:gd name="connsiteX6" fmla="*/ 214212 w 2570488"/>
              <a:gd name="connsiteY6" fmla="*/ 1285244 h 1285244"/>
              <a:gd name="connsiteX7" fmla="*/ 0 w 2570488"/>
              <a:gd name="connsiteY7" fmla="*/ 1071032 h 1285244"/>
              <a:gd name="connsiteX8" fmla="*/ 0 w 2570488"/>
              <a:gd name="connsiteY8" fmla="*/ 214212 h 12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0488" h="1285244">
                <a:moveTo>
                  <a:pt x="0" y="214212"/>
                </a:moveTo>
                <a:cubicBezTo>
                  <a:pt x="0" y="95906"/>
                  <a:pt x="95906" y="0"/>
                  <a:pt x="214212" y="0"/>
                </a:cubicBezTo>
                <a:lnTo>
                  <a:pt x="2356276" y="0"/>
                </a:lnTo>
                <a:cubicBezTo>
                  <a:pt x="2474582" y="0"/>
                  <a:pt x="2570488" y="95906"/>
                  <a:pt x="2570488" y="214212"/>
                </a:cubicBezTo>
                <a:lnTo>
                  <a:pt x="2570488" y="1071032"/>
                </a:lnTo>
                <a:cubicBezTo>
                  <a:pt x="2570488" y="1189338"/>
                  <a:pt x="2474582" y="1285244"/>
                  <a:pt x="2356276" y="1285244"/>
                </a:cubicBezTo>
                <a:lnTo>
                  <a:pt x="214212" y="1285244"/>
                </a:lnTo>
                <a:cubicBezTo>
                  <a:pt x="95906" y="1285244"/>
                  <a:pt x="0" y="1189338"/>
                  <a:pt x="0" y="1071032"/>
                </a:cubicBezTo>
                <a:lnTo>
                  <a:pt x="0" y="214212"/>
                </a:lnTo>
                <a:close/>
              </a:path>
            </a:pathLst>
          </a:custGeom>
          <a:solidFill>
            <a:srgbClr val="FF717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4180" tIns="154180" rIns="154180" bIns="154180" numCol="1" spcCol="1270" anchor="ctr" anchorCtr="0">
            <a:noAutofit/>
          </a:bodyPr>
          <a:lstStyle/>
          <a:p>
            <a:pPr algn="ctr" defTabSz="1066800" rtl="1">
              <a:lnSpc>
                <a:spcPct val="90000"/>
              </a:lnSpc>
              <a:spcAft>
                <a:spcPct val="35000"/>
              </a:spcAft>
            </a:pPr>
            <a:r>
              <a:rPr lang="ar-EG" sz="2400" dirty="0" smtClean="0">
                <a:solidFill>
                  <a:srgbClr val="FFFFFF"/>
                </a:solidFill>
              </a:rPr>
              <a:t>بعض الرسوم القانونية.</a:t>
            </a:r>
            <a:endParaRPr lang="ar-EG" sz="2400" dirty="0">
              <a:solidFill>
                <a:srgbClr val="FFFFFF"/>
              </a:solidFill>
            </a:endParaRPr>
          </a:p>
        </p:txBody>
      </p:sp>
      <p:sp>
        <p:nvSpPr>
          <p:cNvPr id="4" name="Oval 3"/>
          <p:cNvSpPr/>
          <p:nvPr/>
        </p:nvSpPr>
        <p:spPr bwMode="auto">
          <a:xfrm>
            <a:off x="3635896" y="2492896"/>
            <a:ext cx="1944216" cy="1872208"/>
          </a:xfrm>
          <a:prstGeom prst="ellipse">
            <a:avLst/>
          </a:prstGeom>
          <a:solidFill>
            <a:srgbClr val="FAF6A4"/>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1" anchor="ctr" anchorCtr="0" compatLnSpc="1">
            <a:prstTxWarp prst="textNoShape">
              <a:avLst/>
            </a:prstTxWarp>
          </a:bodyPr>
          <a:lstStyle/>
          <a:p>
            <a:pPr algn="ctr"/>
            <a:r>
              <a:rPr lang="ar-EG" sz="2400" dirty="0">
                <a:solidFill>
                  <a:srgbClr val="FF0000"/>
                </a:solidFill>
              </a:rPr>
              <a:t>بعض الأمثلة عن تكاليف البدء</a:t>
            </a:r>
            <a:endParaRPr lang="ar-EG" sz="2400" dirty="0" smtClean="0">
              <a:solidFill>
                <a:srgbClr val="FF0000"/>
              </a:solidFill>
            </a:endParaRPr>
          </a:p>
        </p:txBody>
      </p:sp>
    </p:spTree>
    <p:extLst>
      <p:ext uri="{BB962C8B-B14F-4D97-AF65-F5344CB8AC3E}">
        <p14:creationId xmlns:p14="http://schemas.microsoft.com/office/powerpoint/2010/main" val="3105763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p:cTn id="36" dur="500" fill="hold"/>
                                        <p:tgtEl>
                                          <p:spTgt spid="11"/>
                                        </p:tgtEl>
                                        <p:attrNameLst>
                                          <p:attrName>ppt_w</p:attrName>
                                        </p:attrNameLst>
                                      </p:cBhvr>
                                      <p:tavLst>
                                        <p:tav tm="0">
                                          <p:val>
                                            <p:fltVal val="0"/>
                                          </p:val>
                                        </p:tav>
                                        <p:tav tm="100000">
                                          <p:val>
                                            <p:strVal val="#ppt_w"/>
                                          </p:val>
                                        </p:tav>
                                      </p:tavLst>
                                    </p:anim>
                                    <p:anim calcmode="lin" valueType="num">
                                      <p:cBhvr>
                                        <p:cTn id="37" dur="500" fill="hold"/>
                                        <p:tgtEl>
                                          <p:spTgt spid="11"/>
                                        </p:tgtEl>
                                        <p:attrNameLst>
                                          <p:attrName>ppt_h</p:attrName>
                                        </p:attrNameLst>
                                      </p:cBhvr>
                                      <p:tavLst>
                                        <p:tav tm="0">
                                          <p:val>
                                            <p:fltVal val="0"/>
                                          </p:val>
                                        </p:tav>
                                        <p:tav tm="100000">
                                          <p:val>
                                            <p:strVal val="#ppt_h"/>
                                          </p:val>
                                        </p:tav>
                                      </p:tavLst>
                                    </p:anim>
                                    <p:animEffect transition="in" filter="fade">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4" grpId="0" animBg="1"/>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نفقات التشغيل</a:t>
            </a:r>
          </a:p>
        </p:txBody>
      </p:sp>
      <p:graphicFrame>
        <p:nvGraphicFramePr>
          <p:cNvPr id="2" name="Diagram 1"/>
          <p:cNvGraphicFramePr/>
          <p:nvPr/>
        </p:nvGraphicFramePr>
        <p:xfrm>
          <a:off x="1763688" y="1628800"/>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0921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النفقات الشخصية</a:t>
            </a:r>
          </a:p>
        </p:txBody>
      </p:sp>
      <p:graphicFrame>
        <p:nvGraphicFramePr>
          <p:cNvPr id="2" name="Diagram 1"/>
          <p:cNvGraphicFramePr/>
          <p:nvPr/>
        </p:nvGraphicFramePr>
        <p:xfrm>
          <a:off x="323528" y="1412776"/>
          <a:ext cx="8352928" cy="48245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1619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547664" y="1124744"/>
            <a:ext cx="6743806" cy="4356485"/>
            <a:chOff x="1547664" y="1124744"/>
            <a:chExt cx="6743806" cy="4356485"/>
          </a:xfrm>
        </p:grpSpPr>
        <p:grpSp>
          <p:nvGrpSpPr>
            <p:cNvPr id="5" name="Group 4"/>
            <p:cNvGrpSpPr/>
            <p:nvPr/>
          </p:nvGrpSpPr>
          <p:grpSpPr>
            <a:xfrm>
              <a:off x="1547664" y="1124744"/>
              <a:ext cx="6743806" cy="3744417"/>
              <a:chOff x="1947861" y="2431629"/>
              <a:chExt cx="5260016" cy="2020180"/>
            </a:xfrm>
          </p:grpSpPr>
          <p:sp>
            <p:nvSpPr>
              <p:cNvPr id="3" name="Rectangle 2"/>
              <p:cNvSpPr/>
              <p:nvPr/>
            </p:nvSpPr>
            <p:spPr>
              <a:xfrm>
                <a:off x="1947861" y="2814955"/>
                <a:ext cx="5248275" cy="1636854"/>
              </a:xfrm>
              <a:prstGeom prst="rect">
                <a:avLst/>
              </a:prstGeom>
              <a:solidFill>
                <a:sysClr val="window" lastClr="FFFFFF"/>
              </a:solidFill>
              <a:ln w="12700" cap="flat" cmpd="sng" algn="ctr">
                <a:solidFill>
                  <a:srgbClr val="FFC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88900" algn="justLow" rtl="1" fontAlgn="auto">
                  <a:lnSpc>
                    <a:spcPct val="107000"/>
                  </a:lnSpc>
                  <a:spcBef>
                    <a:spcPts val="0"/>
                  </a:spcBef>
                  <a:spcAft>
                    <a:spcPts val="800"/>
                  </a:spcAft>
                  <a:buFontTx/>
                  <a:buNone/>
                </a:pPr>
                <a:r>
                  <a:rPr lang="ar-EG" sz="2400" kern="0" dirty="0">
                    <a:solidFill>
                      <a:srgbClr val="002060"/>
                    </a:solidFill>
                    <a:latin typeface="Calibri" panose="020F0502020204030204"/>
                    <a:ea typeface="Calibri" panose="020F0502020204030204" pitchFamily="34" charset="0"/>
                    <a:cs typeface="Arial" panose="020B0604020202020204" pitchFamily="34" charset="0"/>
                  </a:rPr>
                  <a:t>ل</a:t>
                </a:r>
                <a:r>
                  <a:rPr lang="ar-SA" sz="2400" kern="0" dirty="0" smtClean="0">
                    <a:solidFill>
                      <a:srgbClr val="002060"/>
                    </a:solidFill>
                    <a:latin typeface="Calibri" panose="020F0502020204030204"/>
                    <a:ea typeface="Calibri" panose="020F0502020204030204" pitchFamily="34" charset="0"/>
                    <a:cs typeface="Arial" panose="020B0604020202020204" pitchFamily="34" charset="0"/>
                  </a:rPr>
                  <a:t>ا </a:t>
                </a:r>
                <a:r>
                  <a:rPr lang="ar-SA" sz="2400" kern="0" dirty="0">
                    <a:solidFill>
                      <a:srgbClr val="002060"/>
                    </a:solidFill>
                    <a:latin typeface="Calibri" panose="020F0502020204030204"/>
                    <a:ea typeface="Calibri" panose="020F0502020204030204" pitchFamily="34" charset="0"/>
                    <a:cs typeface="Arial" panose="020B0604020202020204" pitchFamily="34" charset="0"/>
                  </a:rPr>
                  <a:t>يدر الكثير من المؤسسات أرباحه على الفور بل قد يستلزم ذلك فترة زمنية من سنة لغاية ثلاثة سنوات لذلك يجدر التخطيط لهذه النفقات كافة فقد يبدأ بعض الاشخاص بمؤسسة جديدة بينما يشغلون وظائف أخرى أو قد يكون أزواجهم يكسبون المال فى وظائف مأجورة مما سيساعد فى التخفيف من الاموال المطلوب تأمينها لتمويل المؤسسة. </a:t>
                </a:r>
                <a:endParaRPr lang="en-US" sz="2400" kern="0" dirty="0">
                  <a:solidFill>
                    <a:sysClr val="windowText" lastClr="000000"/>
                  </a:solidFill>
                  <a:latin typeface="Calibri" panose="020F0502020204030204"/>
                  <a:ea typeface="Calibri" panose="020F0502020204030204" pitchFamily="34" charset="0"/>
                  <a:cs typeface="Arial" panose="020B0604020202020204" pitchFamily="34" charset="0"/>
                </a:endParaRPr>
              </a:p>
            </p:txBody>
          </p:sp>
          <p:sp>
            <p:nvSpPr>
              <p:cNvPr id="4" name="Rounded Rectangular Callout 3"/>
              <p:cNvSpPr/>
              <p:nvPr/>
            </p:nvSpPr>
            <p:spPr>
              <a:xfrm>
                <a:off x="6060133" y="2431629"/>
                <a:ext cx="1147744" cy="383327"/>
              </a:xfrm>
              <a:prstGeom prst="wedgeRoundRectCallou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fontAlgn="auto">
                  <a:lnSpc>
                    <a:spcPct val="107000"/>
                  </a:lnSpc>
                  <a:spcBef>
                    <a:spcPts val="0"/>
                  </a:spcBef>
                  <a:spcAft>
                    <a:spcPts val="800"/>
                  </a:spcAft>
                  <a:buFontTx/>
                  <a:buNone/>
                </a:pPr>
                <a:r>
                  <a:rPr lang="ar-EG" sz="2400" b="1" kern="0">
                    <a:solidFill>
                      <a:srgbClr val="FF0000"/>
                    </a:solidFill>
                    <a:latin typeface="Calibri" panose="020F0502020204030204"/>
                    <a:ea typeface="Calibri" panose="020F0502020204030204" pitchFamily="34" charset="0"/>
                    <a:cs typeface="Arial" panose="020B0604020202020204" pitchFamily="34" charset="0"/>
                  </a:rPr>
                  <a:t>مثال</a:t>
                </a:r>
                <a:endParaRPr lang="en-US" sz="2400" kern="0">
                  <a:solidFill>
                    <a:sysClr val="windowText" lastClr="000000"/>
                  </a:solidFill>
                  <a:latin typeface="Calibri" panose="020F0502020204030204"/>
                  <a:ea typeface="Calibri" panose="020F0502020204030204" pitchFamily="34" charset="0"/>
                  <a:cs typeface="Arial" panose="020B0604020202020204" pitchFamily="34" charset="0"/>
                </a:endParaRPr>
              </a:p>
            </p:txBody>
          </p:sp>
        </p:grpSp>
        <p:pic>
          <p:nvPicPr>
            <p:cNvPr id="7" name="irc_mi" descr="http://www.saffad.com/wp-content/uploads/2013/05/%D8%AF%D9%88%D9%84%D8%A7%D8%B1.jp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35896" y="4257093"/>
              <a:ext cx="1800200" cy="1224136"/>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grpSp>
    </p:spTree>
    <p:extLst>
      <p:ext uri="{BB962C8B-B14F-4D97-AF65-F5344CB8AC3E}">
        <p14:creationId xmlns:p14="http://schemas.microsoft.com/office/powerpoint/2010/main" val="3570782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السابعة</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a:solidFill>
                  <a:srgbClr val="002060"/>
                </a:solidFill>
              </a:rPr>
              <a:t>كيف أشغل المؤسسة ؟</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3671934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763688" y="1772816"/>
            <a:ext cx="5184576"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dirty="0" smtClean="0"/>
              <a:t>كيف أشغل المؤسسة</a:t>
            </a:r>
            <a:endParaRPr lang="en-US" sz="4000" dirty="0"/>
          </a:p>
        </p:txBody>
      </p:sp>
    </p:spTree>
    <p:extLst>
      <p:ext uri="{BB962C8B-B14F-4D97-AF65-F5344CB8AC3E}">
        <p14:creationId xmlns:p14="http://schemas.microsoft.com/office/powerpoint/2010/main" val="807012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702135" y="1854911"/>
            <a:ext cx="205547" cy="3804254"/>
          </a:xfrm>
          <a:prstGeom prst="rect">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5" name="Frame 4"/>
          <p:cNvSpPr/>
          <p:nvPr/>
        </p:nvSpPr>
        <p:spPr>
          <a:xfrm>
            <a:off x="476764" y="1854911"/>
            <a:ext cx="5345973" cy="3804254"/>
          </a:xfrm>
          <a:prstGeom prst="frame">
            <a:avLst>
              <a:gd name="adj1" fmla="val 5450"/>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6" name="Rectangle 5"/>
          <p:cNvSpPr/>
          <p:nvPr/>
        </p:nvSpPr>
        <p:spPr>
          <a:xfrm>
            <a:off x="271216" y="1399082"/>
            <a:ext cx="5140425" cy="3598492"/>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7" name="Freeform 6"/>
          <p:cNvSpPr/>
          <p:nvPr/>
        </p:nvSpPr>
        <p:spPr>
          <a:xfrm>
            <a:off x="480348" y="4874764"/>
            <a:ext cx="5342259" cy="699746"/>
          </a:xfrm>
          <a:custGeom>
            <a:avLst/>
            <a:gdLst>
              <a:gd name="connsiteX0" fmla="*/ 0 w 5342259"/>
              <a:gd name="connsiteY0" fmla="*/ 0 h 699746"/>
              <a:gd name="connsiteX1" fmla="*/ 5342259 w 5342259"/>
              <a:gd name="connsiteY1" fmla="*/ 0 h 699746"/>
              <a:gd name="connsiteX2" fmla="*/ 5342259 w 5342259"/>
              <a:gd name="connsiteY2" fmla="*/ 699746 h 699746"/>
              <a:gd name="connsiteX3" fmla="*/ 0 w 5342259"/>
              <a:gd name="connsiteY3" fmla="*/ 699746 h 699746"/>
              <a:gd name="connsiteX4" fmla="*/ 0 w 5342259"/>
              <a:gd name="connsiteY4" fmla="*/ 0 h 69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2259" h="699746">
                <a:moveTo>
                  <a:pt x="0" y="0"/>
                </a:moveTo>
                <a:lnTo>
                  <a:pt x="5342259" y="0"/>
                </a:lnTo>
                <a:lnTo>
                  <a:pt x="5342259" y="699746"/>
                </a:lnTo>
                <a:lnTo>
                  <a:pt x="0" y="699746"/>
                </a:lnTo>
                <a:lnTo>
                  <a:pt x="0" y="0"/>
                </a:lnTo>
                <a:close/>
              </a:path>
            </a:pathLst>
          </a:custGeom>
          <a:solidFill>
            <a:srgbClr val="5B9BD5">
              <a:lumMod val="50000"/>
            </a:srgbClr>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ysClr val="window" lastClr="FFFFFF"/>
                </a:solidFill>
                <a:latin typeface="Calibri" panose="020F0502020204030204"/>
                <a:ea typeface="+mn-ea"/>
                <a:cs typeface="Arial" panose="020B0604020202020204" pitchFamily="34" charset="0"/>
              </a:rPr>
              <a:t>جهز جدول زمني للمشروع</a:t>
            </a:r>
            <a:endParaRPr lang="ar-EG" sz="2400" b="1" kern="1200" dirty="0">
              <a:solidFill>
                <a:sysClr val="window" lastClr="FFFFFF"/>
              </a:solidFill>
              <a:latin typeface="Calibri" panose="020F0502020204030204"/>
              <a:ea typeface="+mn-ea"/>
              <a:cs typeface="Arial" panose="020B0604020202020204" pitchFamily="34" charset="0"/>
            </a:endParaRPr>
          </a:p>
        </p:txBody>
      </p:sp>
      <p:sp>
        <p:nvSpPr>
          <p:cNvPr id="8" name="Freeform 7"/>
          <p:cNvSpPr/>
          <p:nvPr/>
        </p:nvSpPr>
        <p:spPr>
          <a:xfrm>
            <a:off x="6040376" y="1399082"/>
            <a:ext cx="2444120" cy="4260083"/>
          </a:xfrm>
          <a:custGeom>
            <a:avLst/>
            <a:gdLst>
              <a:gd name="connsiteX0" fmla="*/ 0 w 2444120"/>
              <a:gd name="connsiteY0" fmla="*/ 0 h 3804254"/>
              <a:gd name="connsiteX1" fmla="*/ 2444120 w 2444120"/>
              <a:gd name="connsiteY1" fmla="*/ 0 h 3804254"/>
              <a:gd name="connsiteX2" fmla="*/ 2444120 w 2444120"/>
              <a:gd name="connsiteY2" fmla="*/ 3804254 h 3804254"/>
              <a:gd name="connsiteX3" fmla="*/ 0 w 2444120"/>
              <a:gd name="connsiteY3" fmla="*/ 3804254 h 3804254"/>
              <a:gd name="connsiteX4" fmla="*/ 0 w 2444120"/>
              <a:gd name="connsiteY4" fmla="*/ 0 h 380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120" h="3804254">
                <a:moveTo>
                  <a:pt x="0" y="0"/>
                </a:moveTo>
                <a:lnTo>
                  <a:pt x="2444120" y="0"/>
                </a:lnTo>
                <a:lnTo>
                  <a:pt x="2444120" y="3804254"/>
                </a:lnTo>
                <a:lnTo>
                  <a:pt x="0" y="3804254"/>
                </a:lnTo>
                <a:lnTo>
                  <a:pt x="0" y="0"/>
                </a:lnTo>
                <a:close/>
              </a:path>
            </a:pathLst>
          </a:custGeom>
          <a:solidFill>
            <a:srgbClr val="5B9BD5">
              <a:lumMod val="90000"/>
            </a:srgbClr>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chemeClr val="bg1"/>
                </a:solidFill>
                <a:latin typeface="Calibri" panose="020F0502020204030204"/>
                <a:ea typeface="+mn-ea"/>
                <a:cs typeface="Arial" panose="020B0604020202020204" pitchFamily="34" charset="0"/>
              </a:rPr>
              <a:t>وضع خطوات و أولويات تفصيلية لأعمال وأنشطة المشروع .</a:t>
            </a:r>
            <a:endParaRPr lang="ar-EG" sz="2400" kern="1200" dirty="0">
              <a:solidFill>
                <a:schemeClr val="bg1"/>
              </a:solidFill>
              <a:latin typeface="Calibri" panose="020F0502020204030204"/>
              <a:ea typeface="+mn-ea"/>
              <a:cs typeface="Arial" panose="020B0604020202020204" pitchFamily="34" charset="0"/>
            </a:endParaRP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chemeClr val="bg1"/>
                </a:solidFill>
                <a:latin typeface="Calibri" panose="020F0502020204030204"/>
                <a:ea typeface="+mn-ea"/>
                <a:cs typeface="Arial" panose="020B0604020202020204" pitchFamily="34" charset="0"/>
              </a:rPr>
              <a:t>إعداد الموقع وتجهيزه بالمواصفات المطلوبة.</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chemeClr val="bg1"/>
                </a:solidFill>
                <a:latin typeface="Calibri" panose="020F0502020204030204"/>
                <a:ea typeface="+mn-ea"/>
                <a:cs typeface="Arial" panose="020B0604020202020204" pitchFamily="34" charset="0"/>
              </a:rPr>
              <a:t>تحديد الفترات الزمنية اللازمة لانجاز الأعمال .</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chemeClr val="bg1"/>
                </a:solidFill>
                <a:latin typeface="Calibri" panose="020F0502020204030204"/>
                <a:ea typeface="+mn-ea"/>
                <a:cs typeface="Arial" panose="020B0604020202020204" pitchFamily="34" charset="0"/>
              </a:rPr>
              <a:t>تحديد تكاليف كل عمل وكل نشاط .</a:t>
            </a: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510831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fade">
                                      <p:cBhvr>
                                        <p:cTn id="24" dur="1000"/>
                                        <p:tgtEl>
                                          <p:spTgt spid="8">
                                            <p:txEl>
                                              <p:pRg st="0" end="0"/>
                                            </p:txEl>
                                          </p:spTgt>
                                        </p:tgtEl>
                                      </p:cBhvr>
                                    </p:animEffect>
                                    <p:anim calcmode="lin" valueType="num">
                                      <p:cBhvr>
                                        <p:cTn id="25"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fade">
                                      <p:cBhvr>
                                        <p:cTn id="31" dur="1000"/>
                                        <p:tgtEl>
                                          <p:spTgt spid="8">
                                            <p:txEl>
                                              <p:pRg st="1" end="1"/>
                                            </p:txEl>
                                          </p:spTgt>
                                        </p:tgtEl>
                                      </p:cBhvr>
                                    </p:animEffect>
                                    <p:anim calcmode="lin" valueType="num">
                                      <p:cBhvr>
                                        <p:cTn id="3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8">
                                            <p:txEl>
                                              <p:pRg st="2" end="2"/>
                                            </p:txEl>
                                          </p:spTgt>
                                        </p:tgtEl>
                                        <p:attrNameLst>
                                          <p:attrName>style.visibility</p:attrName>
                                        </p:attrNameLst>
                                      </p:cBhvr>
                                      <p:to>
                                        <p:strVal val="visible"/>
                                      </p:to>
                                    </p:set>
                                    <p:animEffect transition="in" filter="fade">
                                      <p:cBhvr>
                                        <p:cTn id="38" dur="1000"/>
                                        <p:tgtEl>
                                          <p:spTgt spid="8">
                                            <p:txEl>
                                              <p:pRg st="2" end="2"/>
                                            </p:txEl>
                                          </p:spTgt>
                                        </p:tgtEl>
                                      </p:cBhvr>
                                    </p:animEffect>
                                    <p:anim calcmode="lin" valueType="num">
                                      <p:cBhvr>
                                        <p:cTn id="39"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40"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8">
                                            <p:txEl>
                                              <p:pRg st="3" end="3"/>
                                            </p:txEl>
                                          </p:spTgt>
                                        </p:tgtEl>
                                        <p:attrNameLst>
                                          <p:attrName>style.visibility</p:attrName>
                                        </p:attrNameLst>
                                      </p:cBhvr>
                                      <p:to>
                                        <p:strVal val="visible"/>
                                      </p:to>
                                    </p:set>
                                    <p:animEffect transition="in" filter="fade">
                                      <p:cBhvr>
                                        <p:cTn id="45" dur="1000"/>
                                        <p:tgtEl>
                                          <p:spTgt spid="8">
                                            <p:txEl>
                                              <p:pRg st="3" end="3"/>
                                            </p:txEl>
                                          </p:spTgt>
                                        </p:tgtEl>
                                      </p:cBhvr>
                                    </p:animEffect>
                                    <p:anim calcmode="lin" valueType="num">
                                      <p:cBhvr>
                                        <p:cTn id="46"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استخدام موظفين جدد وتوجيهم</a:t>
            </a:r>
            <a:endParaRPr lang="ar-EG" sz="3200" b="1" dirty="0">
              <a:solidFill>
                <a:schemeClr val="bg1"/>
              </a:solidFill>
            </a:endParaRPr>
          </a:p>
        </p:txBody>
      </p:sp>
      <p:sp>
        <p:nvSpPr>
          <p:cNvPr id="3" name="Freeform 2"/>
          <p:cNvSpPr/>
          <p:nvPr/>
        </p:nvSpPr>
        <p:spPr>
          <a:xfrm>
            <a:off x="7744656" y="1196751"/>
            <a:ext cx="1058518" cy="1512169"/>
          </a:xfrm>
          <a:custGeom>
            <a:avLst/>
            <a:gdLst>
              <a:gd name="connsiteX0" fmla="*/ 0 w 1512168"/>
              <a:gd name="connsiteY0" fmla="*/ 0 h 1058517"/>
              <a:gd name="connsiteX1" fmla="*/ 982910 w 1512168"/>
              <a:gd name="connsiteY1" fmla="*/ 0 h 1058517"/>
              <a:gd name="connsiteX2" fmla="*/ 1512168 w 1512168"/>
              <a:gd name="connsiteY2" fmla="*/ 529259 h 1058517"/>
              <a:gd name="connsiteX3" fmla="*/ 982910 w 1512168"/>
              <a:gd name="connsiteY3" fmla="*/ 1058517 h 1058517"/>
              <a:gd name="connsiteX4" fmla="*/ 0 w 1512168"/>
              <a:gd name="connsiteY4" fmla="*/ 1058517 h 1058517"/>
              <a:gd name="connsiteX5" fmla="*/ 529259 w 1512168"/>
              <a:gd name="connsiteY5" fmla="*/ 529259 h 1058517"/>
              <a:gd name="connsiteX6" fmla="*/ 0 w 1512168"/>
              <a:gd name="connsiteY6" fmla="*/ 0 h 105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168" h="1058517">
                <a:moveTo>
                  <a:pt x="1512167" y="0"/>
                </a:moveTo>
                <a:lnTo>
                  <a:pt x="1512167" y="688037"/>
                </a:lnTo>
                <a:lnTo>
                  <a:pt x="756083" y="1058517"/>
                </a:lnTo>
                <a:lnTo>
                  <a:pt x="1" y="688037"/>
                </a:lnTo>
                <a:lnTo>
                  <a:pt x="1" y="0"/>
                </a:lnTo>
                <a:lnTo>
                  <a:pt x="756083" y="370481"/>
                </a:lnTo>
                <a:lnTo>
                  <a:pt x="1512167"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544500" rIns="15240" bIns="544498"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أولاً</a:t>
            </a:r>
            <a:endParaRPr lang="ar-EG" sz="2400" kern="1200" dirty="0">
              <a:solidFill>
                <a:srgbClr val="FF0000"/>
              </a:solidFill>
            </a:endParaRPr>
          </a:p>
        </p:txBody>
      </p:sp>
      <p:sp>
        <p:nvSpPr>
          <p:cNvPr id="6" name="Freeform 5"/>
          <p:cNvSpPr/>
          <p:nvPr/>
        </p:nvSpPr>
        <p:spPr>
          <a:xfrm>
            <a:off x="4554701" y="1196752"/>
            <a:ext cx="3189955" cy="982910"/>
          </a:xfrm>
          <a:custGeom>
            <a:avLst/>
            <a:gdLst>
              <a:gd name="connsiteX0" fmla="*/ 163821 w 982909"/>
              <a:gd name="connsiteY0" fmla="*/ 0 h 3189954"/>
              <a:gd name="connsiteX1" fmla="*/ 819088 w 982909"/>
              <a:gd name="connsiteY1" fmla="*/ 0 h 3189954"/>
              <a:gd name="connsiteX2" fmla="*/ 982909 w 982909"/>
              <a:gd name="connsiteY2" fmla="*/ 163821 h 3189954"/>
              <a:gd name="connsiteX3" fmla="*/ 982909 w 982909"/>
              <a:gd name="connsiteY3" fmla="*/ 3189954 h 3189954"/>
              <a:gd name="connsiteX4" fmla="*/ 982909 w 982909"/>
              <a:gd name="connsiteY4" fmla="*/ 3189954 h 3189954"/>
              <a:gd name="connsiteX5" fmla="*/ 0 w 982909"/>
              <a:gd name="connsiteY5" fmla="*/ 3189954 h 3189954"/>
              <a:gd name="connsiteX6" fmla="*/ 0 w 982909"/>
              <a:gd name="connsiteY6" fmla="*/ 3189954 h 3189954"/>
              <a:gd name="connsiteX7" fmla="*/ 0 w 982909"/>
              <a:gd name="connsiteY7" fmla="*/ 163821 h 3189954"/>
              <a:gd name="connsiteX8" fmla="*/ 163821 w 982909"/>
              <a:gd name="connsiteY8" fmla="*/ 0 h 318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2909" h="3189954">
                <a:moveTo>
                  <a:pt x="0" y="2658285"/>
                </a:moveTo>
                <a:lnTo>
                  <a:pt x="0" y="531669"/>
                </a:lnTo>
                <a:cubicBezTo>
                  <a:pt x="0" y="238037"/>
                  <a:pt x="22600" y="2"/>
                  <a:pt x="50478" y="2"/>
                </a:cubicBezTo>
                <a:lnTo>
                  <a:pt x="982909" y="2"/>
                </a:lnTo>
                <a:lnTo>
                  <a:pt x="982909" y="2"/>
                </a:lnTo>
                <a:lnTo>
                  <a:pt x="982909" y="3189952"/>
                </a:lnTo>
                <a:lnTo>
                  <a:pt x="982909" y="3189952"/>
                </a:lnTo>
                <a:lnTo>
                  <a:pt x="50478" y="3189952"/>
                </a:lnTo>
                <a:cubicBezTo>
                  <a:pt x="22600" y="3189952"/>
                  <a:pt x="0" y="2951917"/>
                  <a:pt x="0" y="2658285"/>
                </a:cubicBezTo>
                <a:close/>
              </a:path>
            </a:pathLst>
          </a:custGeom>
          <a:ln>
            <a:solidFill>
              <a:srgbClr val="FFFF99"/>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3223" tIns="63222" rIns="170688" bIns="63223" numCol="1" spcCol="1270" anchor="ctr" anchorCtr="0">
            <a:noAutofit/>
          </a:bodyPr>
          <a:lstStyle/>
          <a:p>
            <a:pPr marL="228600" lvl="1" indent="-228600" algn="r" defTabSz="1066800" rtl="1">
              <a:lnSpc>
                <a:spcPct val="90000"/>
              </a:lnSpc>
              <a:spcBef>
                <a:spcPct val="0"/>
              </a:spcBef>
              <a:spcAft>
                <a:spcPct val="15000"/>
              </a:spcAft>
              <a:buChar char="••"/>
            </a:pPr>
            <a:r>
              <a:rPr lang="ar-SA" sz="2400" b="1" kern="1200" dirty="0" smtClean="0">
                <a:solidFill>
                  <a:srgbClr val="FF0000"/>
                </a:solidFill>
              </a:rPr>
              <a:t>عميلة الإستخدام </a:t>
            </a:r>
            <a:endParaRPr lang="ar-EG" sz="2400" kern="1200" dirty="0">
              <a:solidFill>
                <a:srgbClr val="FF0000"/>
              </a:solidFill>
            </a:endParaRPr>
          </a:p>
        </p:txBody>
      </p:sp>
      <p:sp>
        <p:nvSpPr>
          <p:cNvPr id="8" name="Freeform 7"/>
          <p:cNvSpPr/>
          <p:nvPr/>
        </p:nvSpPr>
        <p:spPr>
          <a:xfrm>
            <a:off x="494974" y="2852936"/>
            <a:ext cx="8119454" cy="1729506"/>
          </a:xfrm>
          <a:custGeom>
            <a:avLst/>
            <a:gdLst>
              <a:gd name="connsiteX0" fmla="*/ 0 w 8119454"/>
              <a:gd name="connsiteY0" fmla="*/ 288257 h 1729506"/>
              <a:gd name="connsiteX1" fmla="*/ 288257 w 8119454"/>
              <a:gd name="connsiteY1" fmla="*/ 0 h 1729506"/>
              <a:gd name="connsiteX2" fmla="*/ 7831197 w 8119454"/>
              <a:gd name="connsiteY2" fmla="*/ 0 h 1729506"/>
              <a:gd name="connsiteX3" fmla="*/ 8119454 w 8119454"/>
              <a:gd name="connsiteY3" fmla="*/ 288257 h 1729506"/>
              <a:gd name="connsiteX4" fmla="*/ 8119454 w 8119454"/>
              <a:gd name="connsiteY4" fmla="*/ 1441249 h 1729506"/>
              <a:gd name="connsiteX5" fmla="*/ 7831197 w 8119454"/>
              <a:gd name="connsiteY5" fmla="*/ 1729506 h 1729506"/>
              <a:gd name="connsiteX6" fmla="*/ 288257 w 8119454"/>
              <a:gd name="connsiteY6" fmla="*/ 1729506 h 1729506"/>
              <a:gd name="connsiteX7" fmla="*/ 0 w 8119454"/>
              <a:gd name="connsiteY7" fmla="*/ 1441249 h 1729506"/>
              <a:gd name="connsiteX8" fmla="*/ 0 w 8119454"/>
              <a:gd name="connsiteY8" fmla="*/ 288257 h 172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19454" h="1729506">
                <a:moveTo>
                  <a:pt x="0" y="288257"/>
                </a:moveTo>
                <a:cubicBezTo>
                  <a:pt x="0" y="129057"/>
                  <a:pt x="129057" y="0"/>
                  <a:pt x="288257" y="0"/>
                </a:cubicBezTo>
                <a:lnTo>
                  <a:pt x="7831197" y="0"/>
                </a:lnTo>
                <a:cubicBezTo>
                  <a:pt x="7990397" y="0"/>
                  <a:pt x="8119454" y="129057"/>
                  <a:pt x="8119454" y="288257"/>
                </a:cubicBezTo>
                <a:lnTo>
                  <a:pt x="8119454" y="1441249"/>
                </a:lnTo>
                <a:cubicBezTo>
                  <a:pt x="8119454" y="1600449"/>
                  <a:pt x="7990397" y="1729506"/>
                  <a:pt x="7831197" y="1729506"/>
                </a:cubicBezTo>
                <a:lnTo>
                  <a:pt x="288257" y="1729506"/>
                </a:lnTo>
                <a:cubicBezTo>
                  <a:pt x="129057" y="1729506"/>
                  <a:pt x="0" y="1600449"/>
                  <a:pt x="0" y="1441249"/>
                </a:cubicBezTo>
                <a:lnTo>
                  <a:pt x="0" y="288257"/>
                </a:lnTo>
                <a:close/>
              </a:path>
            </a:pathLst>
          </a:custGeom>
          <a:solidFill>
            <a:srgbClr val="FFCC99"/>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5868" tIns="175868" rIns="175868" bIns="175868"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تعد عملية استخدام الموظف الجديد  بالأهمية نفسها بالنسبة  لصاحب المؤسسة  كما للشخص المُستخدم ، فهى إما تعد تكون بداية لعلاقة لها منافعها على نحو متبادل ، أو بداية سلسلة طويلة من الأخطاء.</a:t>
            </a:r>
            <a:endParaRPr lang="ar-EG" sz="2400" kern="1200" dirty="0">
              <a:solidFill>
                <a:srgbClr val="002060"/>
              </a:solidFill>
            </a:endParaRPr>
          </a:p>
        </p:txBody>
      </p:sp>
      <p:sp>
        <p:nvSpPr>
          <p:cNvPr id="9" name="Freeform 8"/>
          <p:cNvSpPr/>
          <p:nvPr/>
        </p:nvSpPr>
        <p:spPr>
          <a:xfrm>
            <a:off x="494974" y="4595057"/>
            <a:ext cx="8119454" cy="1729506"/>
          </a:xfrm>
          <a:custGeom>
            <a:avLst/>
            <a:gdLst>
              <a:gd name="connsiteX0" fmla="*/ 0 w 8119454"/>
              <a:gd name="connsiteY0" fmla="*/ 288257 h 1729506"/>
              <a:gd name="connsiteX1" fmla="*/ 288257 w 8119454"/>
              <a:gd name="connsiteY1" fmla="*/ 0 h 1729506"/>
              <a:gd name="connsiteX2" fmla="*/ 7831197 w 8119454"/>
              <a:gd name="connsiteY2" fmla="*/ 0 h 1729506"/>
              <a:gd name="connsiteX3" fmla="*/ 8119454 w 8119454"/>
              <a:gd name="connsiteY3" fmla="*/ 288257 h 1729506"/>
              <a:gd name="connsiteX4" fmla="*/ 8119454 w 8119454"/>
              <a:gd name="connsiteY4" fmla="*/ 1441249 h 1729506"/>
              <a:gd name="connsiteX5" fmla="*/ 7831197 w 8119454"/>
              <a:gd name="connsiteY5" fmla="*/ 1729506 h 1729506"/>
              <a:gd name="connsiteX6" fmla="*/ 288257 w 8119454"/>
              <a:gd name="connsiteY6" fmla="*/ 1729506 h 1729506"/>
              <a:gd name="connsiteX7" fmla="*/ 0 w 8119454"/>
              <a:gd name="connsiteY7" fmla="*/ 1441249 h 1729506"/>
              <a:gd name="connsiteX8" fmla="*/ 0 w 8119454"/>
              <a:gd name="connsiteY8" fmla="*/ 288257 h 172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19454" h="1729506">
                <a:moveTo>
                  <a:pt x="0" y="288257"/>
                </a:moveTo>
                <a:cubicBezTo>
                  <a:pt x="0" y="129057"/>
                  <a:pt x="129057" y="0"/>
                  <a:pt x="288257" y="0"/>
                </a:cubicBezTo>
                <a:lnTo>
                  <a:pt x="7831197" y="0"/>
                </a:lnTo>
                <a:cubicBezTo>
                  <a:pt x="7990397" y="0"/>
                  <a:pt x="8119454" y="129057"/>
                  <a:pt x="8119454" y="288257"/>
                </a:cubicBezTo>
                <a:lnTo>
                  <a:pt x="8119454" y="1441249"/>
                </a:lnTo>
                <a:cubicBezTo>
                  <a:pt x="8119454" y="1600449"/>
                  <a:pt x="7990397" y="1729506"/>
                  <a:pt x="7831197" y="1729506"/>
                </a:cubicBezTo>
                <a:lnTo>
                  <a:pt x="288257" y="1729506"/>
                </a:lnTo>
                <a:cubicBezTo>
                  <a:pt x="129057" y="1729506"/>
                  <a:pt x="0" y="1600449"/>
                  <a:pt x="0" y="1441249"/>
                </a:cubicBezTo>
                <a:lnTo>
                  <a:pt x="0" y="288257"/>
                </a:lnTo>
                <a:close/>
              </a:path>
            </a:pathLst>
          </a:custGeom>
          <a:solidFill>
            <a:srgbClr val="FFCC99"/>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5868" tIns="175868" rIns="175868" bIns="175868"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وتشكل إجراءات الاستخدام والاختيار المُتبعة أحد أبرز العوامل المؤثرة في كثرة تنقل الموظفين في وظائفهم ، فالطريقة التي يعتمدها أصحاب المؤسسات في " إعلانهم عن المناصب ، وتعاطيهم مع طلبات العمل ، وإجراء المقابلات ، واختيار العمال الجدد وإخالهم إلى العمل " هى عوامل تتدرج ضمن الجهود المؤدية إلى خفض انتقال الموظفين من اعمالهم</a:t>
            </a:r>
            <a:r>
              <a:rPr lang="ar-EG" sz="2400" kern="1200" dirty="0" smtClean="0">
                <a:solidFill>
                  <a:srgbClr val="002060"/>
                </a:solidFill>
              </a:rPr>
              <a:t>. </a:t>
            </a:r>
            <a:r>
              <a:rPr lang="ar-SA" sz="2400" kern="1200" dirty="0" smtClean="0">
                <a:solidFill>
                  <a:srgbClr val="002060"/>
                </a:solidFill>
              </a:rPr>
              <a:t>وتشمل ما يأتي :ـ </a:t>
            </a:r>
            <a:endParaRPr lang="ar-EG" sz="2400" kern="1200" dirty="0">
              <a:solidFill>
                <a:srgbClr val="002060"/>
              </a:solidFill>
            </a:endParaRPr>
          </a:p>
        </p:txBody>
      </p:sp>
    </p:spTree>
    <p:extLst>
      <p:ext uri="{BB962C8B-B14F-4D97-AF65-F5344CB8AC3E}">
        <p14:creationId xmlns:p14="http://schemas.microsoft.com/office/powerpoint/2010/main" val="1253893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8" grpId="0" animBg="1"/>
      <p:bldP spid="9" grpId="0" animBg="1"/>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استخدام موظفين جدد وتوجيهم</a:t>
            </a:r>
            <a:endParaRPr lang="ar-EG" sz="3200" b="1" dirty="0">
              <a:solidFill>
                <a:schemeClr val="bg1"/>
              </a:solidFill>
            </a:endParaRPr>
          </a:p>
        </p:txBody>
      </p:sp>
      <p:sp>
        <p:nvSpPr>
          <p:cNvPr id="4" name="Freeform 3"/>
          <p:cNvSpPr/>
          <p:nvPr/>
        </p:nvSpPr>
        <p:spPr>
          <a:xfrm>
            <a:off x="7965580" y="3732808"/>
            <a:ext cx="367177" cy="1749129"/>
          </a:xfrm>
          <a:custGeom>
            <a:avLst/>
            <a:gdLst>
              <a:gd name="connsiteX0" fmla="*/ 367177 w 367177"/>
              <a:gd name="connsiteY0" fmla="*/ 0 h 1749129"/>
              <a:gd name="connsiteX1" fmla="*/ 183588 w 367177"/>
              <a:gd name="connsiteY1" fmla="*/ 0 h 1749129"/>
              <a:gd name="connsiteX2" fmla="*/ 183588 w 367177"/>
              <a:gd name="connsiteY2" fmla="*/ 1749129 h 1749129"/>
              <a:gd name="connsiteX3" fmla="*/ 0 w 367177"/>
              <a:gd name="connsiteY3" fmla="*/ 1749129 h 1749129"/>
            </a:gdLst>
            <a:ahLst/>
            <a:cxnLst>
              <a:cxn ang="0">
                <a:pos x="connsiteX0" y="connsiteY0"/>
              </a:cxn>
              <a:cxn ang="0">
                <a:pos x="connsiteX1" y="connsiteY1"/>
              </a:cxn>
              <a:cxn ang="0">
                <a:pos x="connsiteX2" y="connsiteY2"/>
              </a:cxn>
              <a:cxn ang="0">
                <a:pos x="connsiteX3" y="connsiteY3"/>
              </a:cxn>
            </a:cxnLst>
            <a:rect l="l" t="t" r="r" b="b"/>
            <a:pathLst>
              <a:path w="367177" h="1749129">
                <a:moveTo>
                  <a:pt x="367177" y="0"/>
                </a:moveTo>
                <a:lnTo>
                  <a:pt x="183588" y="0"/>
                </a:lnTo>
                <a:lnTo>
                  <a:pt x="183588" y="1749129"/>
                </a:lnTo>
                <a:lnTo>
                  <a:pt x="0" y="174912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151608" tIns="829883" rIns="151607" bIns="829884" numCol="1" spcCol="1270" anchor="ctr" anchorCtr="0">
            <a:noAutofit/>
          </a:bodyPr>
          <a:lstStyle/>
          <a:p>
            <a:pPr lvl="0" algn="ctr" defTabSz="1066800" rtl="1">
              <a:lnSpc>
                <a:spcPct val="90000"/>
              </a:lnSpc>
              <a:spcBef>
                <a:spcPct val="0"/>
              </a:spcBef>
              <a:spcAft>
                <a:spcPct val="35000"/>
              </a:spcAft>
            </a:pPr>
            <a:endParaRPr lang="ar-EG" sz="2400" kern="1200"/>
          </a:p>
        </p:txBody>
      </p:sp>
      <p:sp>
        <p:nvSpPr>
          <p:cNvPr id="5" name="Freeform 4"/>
          <p:cNvSpPr/>
          <p:nvPr/>
        </p:nvSpPr>
        <p:spPr>
          <a:xfrm>
            <a:off x="7965580" y="3732808"/>
            <a:ext cx="367177" cy="1049477"/>
          </a:xfrm>
          <a:custGeom>
            <a:avLst/>
            <a:gdLst>
              <a:gd name="connsiteX0" fmla="*/ 367177 w 367177"/>
              <a:gd name="connsiteY0" fmla="*/ 0 h 1049477"/>
              <a:gd name="connsiteX1" fmla="*/ 183588 w 367177"/>
              <a:gd name="connsiteY1" fmla="*/ 0 h 1049477"/>
              <a:gd name="connsiteX2" fmla="*/ 183588 w 367177"/>
              <a:gd name="connsiteY2" fmla="*/ 1049477 h 1049477"/>
              <a:gd name="connsiteX3" fmla="*/ 0 w 367177"/>
              <a:gd name="connsiteY3" fmla="*/ 1049477 h 1049477"/>
            </a:gdLst>
            <a:ahLst/>
            <a:cxnLst>
              <a:cxn ang="0">
                <a:pos x="connsiteX0" y="connsiteY0"/>
              </a:cxn>
              <a:cxn ang="0">
                <a:pos x="connsiteX1" y="connsiteY1"/>
              </a:cxn>
              <a:cxn ang="0">
                <a:pos x="connsiteX2" y="connsiteY2"/>
              </a:cxn>
              <a:cxn ang="0">
                <a:pos x="connsiteX3" y="connsiteY3"/>
              </a:cxn>
            </a:cxnLst>
            <a:rect l="l" t="t" r="r" b="b"/>
            <a:pathLst>
              <a:path w="367177" h="1049477">
                <a:moveTo>
                  <a:pt x="367177" y="0"/>
                </a:moveTo>
                <a:lnTo>
                  <a:pt x="183588" y="0"/>
                </a:lnTo>
                <a:lnTo>
                  <a:pt x="183588" y="1049477"/>
                </a:lnTo>
                <a:lnTo>
                  <a:pt x="0" y="1049477"/>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168493" tIns="496942" rIns="168492" bIns="496943" numCol="1" spcCol="1270" anchor="ctr" anchorCtr="0">
            <a:noAutofit/>
          </a:bodyPr>
          <a:lstStyle/>
          <a:p>
            <a:pPr lvl="0" algn="ctr" defTabSz="1066800" rtl="1">
              <a:lnSpc>
                <a:spcPct val="90000"/>
              </a:lnSpc>
              <a:spcBef>
                <a:spcPct val="0"/>
              </a:spcBef>
              <a:spcAft>
                <a:spcPct val="35000"/>
              </a:spcAft>
            </a:pPr>
            <a:endParaRPr lang="ar-EG" sz="2400" kern="1200"/>
          </a:p>
        </p:txBody>
      </p:sp>
      <p:sp>
        <p:nvSpPr>
          <p:cNvPr id="6" name="Freeform 5"/>
          <p:cNvSpPr/>
          <p:nvPr/>
        </p:nvSpPr>
        <p:spPr>
          <a:xfrm>
            <a:off x="7965580" y="3732808"/>
            <a:ext cx="367177" cy="349825"/>
          </a:xfrm>
          <a:custGeom>
            <a:avLst/>
            <a:gdLst>
              <a:gd name="connsiteX0" fmla="*/ 367177 w 367177"/>
              <a:gd name="connsiteY0" fmla="*/ 0 h 349825"/>
              <a:gd name="connsiteX1" fmla="*/ 183588 w 367177"/>
              <a:gd name="connsiteY1" fmla="*/ 0 h 349825"/>
              <a:gd name="connsiteX2" fmla="*/ 183588 w 367177"/>
              <a:gd name="connsiteY2" fmla="*/ 349825 h 349825"/>
              <a:gd name="connsiteX3" fmla="*/ 0 w 367177"/>
              <a:gd name="connsiteY3" fmla="*/ 349825 h 349825"/>
            </a:gdLst>
            <a:ahLst/>
            <a:cxnLst>
              <a:cxn ang="0">
                <a:pos x="connsiteX0" y="connsiteY0"/>
              </a:cxn>
              <a:cxn ang="0">
                <a:pos x="connsiteX1" y="connsiteY1"/>
              </a:cxn>
              <a:cxn ang="0">
                <a:pos x="connsiteX2" y="connsiteY2"/>
              </a:cxn>
              <a:cxn ang="0">
                <a:pos x="connsiteX3" y="connsiteY3"/>
              </a:cxn>
            </a:cxnLst>
            <a:rect l="l" t="t" r="r" b="b"/>
            <a:pathLst>
              <a:path w="367177" h="349825">
                <a:moveTo>
                  <a:pt x="367177" y="0"/>
                </a:moveTo>
                <a:lnTo>
                  <a:pt x="183588" y="0"/>
                </a:lnTo>
                <a:lnTo>
                  <a:pt x="183588" y="349825"/>
                </a:lnTo>
                <a:lnTo>
                  <a:pt x="0" y="34982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183610" tIns="162234" rIns="183610" bIns="162234" numCol="1" spcCol="1270" anchor="ctr" anchorCtr="0">
            <a:noAutofit/>
          </a:bodyPr>
          <a:lstStyle/>
          <a:p>
            <a:pPr lvl="0" algn="ctr" defTabSz="1066800" rtl="1">
              <a:lnSpc>
                <a:spcPct val="90000"/>
              </a:lnSpc>
              <a:spcBef>
                <a:spcPct val="0"/>
              </a:spcBef>
              <a:spcAft>
                <a:spcPct val="35000"/>
              </a:spcAft>
            </a:pPr>
            <a:endParaRPr lang="ar-EG" sz="2400" kern="1200"/>
          </a:p>
        </p:txBody>
      </p:sp>
      <p:sp>
        <p:nvSpPr>
          <p:cNvPr id="8" name="Freeform 7"/>
          <p:cNvSpPr/>
          <p:nvPr/>
        </p:nvSpPr>
        <p:spPr>
          <a:xfrm>
            <a:off x="7965580" y="3382982"/>
            <a:ext cx="367177" cy="349825"/>
          </a:xfrm>
          <a:custGeom>
            <a:avLst/>
            <a:gdLst>
              <a:gd name="connsiteX0" fmla="*/ 367177 w 367177"/>
              <a:gd name="connsiteY0" fmla="*/ 349825 h 349825"/>
              <a:gd name="connsiteX1" fmla="*/ 183588 w 367177"/>
              <a:gd name="connsiteY1" fmla="*/ 349825 h 349825"/>
              <a:gd name="connsiteX2" fmla="*/ 183588 w 367177"/>
              <a:gd name="connsiteY2" fmla="*/ 0 h 349825"/>
              <a:gd name="connsiteX3" fmla="*/ 0 w 367177"/>
              <a:gd name="connsiteY3" fmla="*/ 0 h 349825"/>
            </a:gdLst>
            <a:ahLst/>
            <a:cxnLst>
              <a:cxn ang="0">
                <a:pos x="connsiteX0" y="connsiteY0"/>
              </a:cxn>
              <a:cxn ang="0">
                <a:pos x="connsiteX1" y="connsiteY1"/>
              </a:cxn>
              <a:cxn ang="0">
                <a:pos x="connsiteX2" y="connsiteY2"/>
              </a:cxn>
              <a:cxn ang="0">
                <a:pos x="connsiteX3" y="connsiteY3"/>
              </a:cxn>
            </a:cxnLst>
            <a:rect l="l" t="t" r="r" b="b"/>
            <a:pathLst>
              <a:path w="367177" h="349825">
                <a:moveTo>
                  <a:pt x="367177" y="349825"/>
                </a:moveTo>
                <a:lnTo>
                  <a:pt x="183588" y="349825"/>
                </a:lnTo>
                <a:lnTo>
                  <a:pt x="183588"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183610" tIns="162234" rIns="183610" bIns="162234" numCol="1" spcCol="1270" anchor="ctr" anchorCtr="0">
            <a:noAutofit/>
          </a:bodyPr>
          <a:lstStyle/>
          <a:p>
            <a:pPr lvl="0" algn="ctr" defTabSz="1066800" rtl="1">
              <a:lnSpc>
                <a:spcPct val="90000"/>
              </a:lnSpc>
              <a:spcBef>
                <a:spcPct val="0"/>
              </a:spcBef>
              <a:spcAft>
                <a:spcPct val="35000"/>
              </a:spcAft>
            </a:pPr>
            <a:endParaRPr lang="ar-EG" sz="2400" kern="1200"/>
          </a:p>
        </p:txBody>
      </p:sp>
      <p:sp>
        <p:nvSpPr>
          <p:cNvPr id="9" name="Freeform 8"/>
          <p:cNvSpPr/>
          <p:nvPr/>
        </p:nvSpPr>
        <p:spPr>
          <a:xfrm>
            <a:off x="7965580" y="2683330"/>
            <a:ext cx="367177" cy="1049477"/>
          </a:xfrm>
          <a:custGeom>
            <a:avLst/>
            <a:gdLst>
              <a:gd name="connsiteX0" fmla="*/ 367177 w 367177"/>
              <a:gd name="connsiteY0" fmla="*/ 1049477 h 1049477"/>
              <a:gd name="connsiteX1" fmla="*/ 183588 w 367177"/>
              <a:gd name="connsiteY1" fmla="*/ 1049477 h 1049477"/>
              <a:gd name="connsiteX2" fmla="*/ 183588 w 367177"/>
              <a:gd name="connsiteY2" fmla="*/ 0 h 1049477"/>
              <a:gd name="connsiteX3" fmla="*/ 0 w 367177"/>
              <a:gd name="connsiteY3" fmla="*/ 0 h 1049477"/>
            </a:gdLst>
            <a:ahLst/>
            <a:cxnLst>
              <a:cxn ang="0">
                <a:pos x="connsiteX0" y="connsiteY0"/>
              </a:cxn>
              <a:cxn ang="0">
                <a:pos x="connsiteX1" y="connsiteY1"/>
              </a:cxn>
              <a:cxn ang="0">
                <a:pos x="connsiteX2" y="connsiteY2"/>
              </a:cxn>
              <a:cxn ang="0">
                <a:pos x="connsiteX3" y="connsiteY3"/>
              </a:cxn>
            </a:cxnLst>
            <a:rect l="l" t="t" r="r" b="b"/>
            <a:pathLst>
              <a:path w="367177" h="1049477">
                <a:moveTo>
                  <a:pt x="367177" y="1049477"/>
                </a:moveTo>
                <a:lnTo>
                  <a:pt x="183588" y="1049477"/>
                </a:lnTo>
                <a:lnTo>
                  <a:pt x="183588"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168493" tIns="496942" rIns="168492" bIns="496943" numCol="1" spcCol="1270" anchor="ctr" anchorCtr="0">
            <a:noAutofit/>
          </a:bodyPr>
          <a:lstStyle/>
          <a:p>
            <a:pPr lvl="0" algn="ctr" defTabSz="1066800" rtl="1">
              <a:lnSpc>
                <a:spcPct val="90000"/>
              </a:lnSpc>
              <a:spcBef>
                <a:spcPct val="0"/>
              </a:spcBef>
              <a:spcAft>
                <a:spcPct val="35000"/>
              </a:spcAft>
            </a:pPr>
            <a:endParaRPr lang="ar-EG" sz="2400" kern="1200"/>
          </a:p>
        </p:txBody>
      </p:sp>
      <p:sp>
        <p:nvSpPr>
          <p:cNvPr id="10" name="Freeform 9"/>
          <p:cNvSpPr/>
          <p:nvPr/>
        </p:nvSpPr>
        <p:spPr>
          <a:xfrm>
            <a:off x="7965580" y="1983678"/>
            <a:ext cx="367177" cy="1749129"/>
          </a:xfrm>
          <a:custGeom>
            <a:avLst/>
            <a:gdLst>
              <a:gd name="connsiteX0" fmla="*/ 367177 w 367177"/>
              <a:gd name="connsiteY0" fmla="*/ 1749129 h 1749129"/>
              <a:gd name="connsiteX1" fmla="*/ 183588 w 367177"/>
              <a:gd name="connsiteY1" fmla="*/ 1749129 h 1749129"/>
              <a:gd name="connsiteX2" fmla="*/ 183588 w 367177"/>
              <a:gd name="connsiteY2" fmla="*/ 0 h 1749129"/>
              <a:gd name="connsiteX3" fmla="*/ 0 w 367177"/>
              <a:gd name="connsiteY3" fmla="*/ 0 h 1749129"/>
            </a:gdLst>
            <a:ahLst/>
            <a:cxnLst>
              <a:cxn ang="0">
                <a:pos x="connsiteX0" y="connsiteY0"/>
              </a:cxn>
              <a:cxn ang="0">
                <a:pos x="connsiteX1" y="connsiteY1"/>
              </a:cxn>
              <a:cxn ang="0">
                <a:pos x="connsiteX2" y="connsiteY2"/>
              </a:cxn>
              <a:cxn ang="0">
                <a:pos x="connsiteX3" y="connsiteY3"/>
              </a:cxn>
            </a:cxnLst>
            <a:rect l="l" t="t" r="r" b="b"/>
            <a:pathLst>
              <a:path w="367177" h="1749129">
                <a:moveTo>
                  <a:pt x="367177" y="1749129"/>
                </a:moveTo>
                <a:lnTo>
                  <a:pt x="183588" y="1749129"/>
                </a:lnTo>
                <a:lnTo>
                  <a:pt x="183588"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151608" tIns="829884" rIns="151607" bIns="829883" numCol="1" spcCol="1270" anchor="ctr" anchorCtr="0">
            <a:noAutofit/>
          </a:bodyPr>
          <a:lstStyle/>
          <a:p>
            <a:pPr lvl="0" algn="ctr" defTabSz="1066800" rtl="1">
              <a:lnSpc>
                <a:spcPct val="90000"/>
              </a:lnSpc>
              <a:spcBef>
                <a:spcPct val="0"/>
              </a:spcBef>
              <a:spcAft>
                <a:spcPct val="35000"/>
              </a:spcAft>
            </a:pPr>
            <a:endParaRPr lang="ar-EG" sz="2400" kern="1200"/>
          </a:p>
        </p:txBody>
      </p:sp>
      <p:sp>
        <p:nvSpPr>
          <p:cNvPr id="11" name="Freeform 10"/>
          <p:cNvSpPr/>
          <p:nvPr/>
        </p:nvSpPr>
        <p:spPr>
          <a:xfrm rot="5400000">
            <a:off x="7044220" y="3452947"/>
            <a:ext cx="3136796" cy="559721"/>
          </a:xfrm>
          <a:custGeom>
            <a:avLst/>
            <a:gdLst>
              <a:gd name="connsiteX0" fmla="*/ 0 w 3136796"/>
              <a:gd name="connsiteY0" fmla="*/ 0 h 559721"/>
              <a:gd name="connsiteX1" fmla="*/ 3136796 w 3136796"/>
              <a:gd name="connsiteY1" fmla="*/ 0 h 559721"/>
              <a:gd name="connsiteX2" fmla="*/ 3136796 w 3136796"/>
              <a:gd name="connsiteY2" fmla="*/ 559721 h 559721"/>
              <a:gd name="connsiteX3" fmla="*/ 0 w 3136796"/>
              <a:gd name="connsiteY3" fmla="*/ 559721 h 559721"/>
              <a:gd name="connsiteX4" fmla="*/ 0 w 3136796"/>
              <a:gd name="connsiteY4" fmla="*/ 0 h 559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6796" h="559721">
                <a:moveTo>
                  <a:pt x="0" y="0"/>
                </a:moveTo>
                <a:lnTo>
                  <a:pt x="3136796" y="0"/>
                </a:lnTo>
                <a:lnTo>
                  <a:pt x="3136796" y="559721"/>
                </a:lnTo>
                <a:lnTo>
                  <a:pt x="0" y="559721"/>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39" rIns="15239"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مصادر الموظفين المحتملين</a:t>
            </a:r>
            <a:endParaRPr lang="ar-EG" sz="2400" kern="1200" dirty="0">
              <a:solidFill>
                <a:srgbClr val="FF0000"/>
              </a:solidFill>
            </a:endParaRPr>
          </a:p>
        </p:txBody>
      </p:sp>
      <p:sp>
        <p:nvSpPr>
          <p:cNvPr id="12" name="Freeform 11"/>
          <p:cNvSpPr/>
          <p:nvPr/>
        </p:nvSpPr>
        <p:spPr>
          <a:xfrm>
            <a:off x="4283968" y="1703818"/>
            <a:ext cx="3681612" cy="559721"/>
          </a:xfrm>
          <a:custGeom>
            <a:avLst/>
            <a:gdLst>
              <a:gd name="connsiteX0" fmla="*/ 0 w 3681612"/>
              <a:gd name="connsiteY0" fmla="*/ 0 h 559721"/>
              <a:gd name="connsiteX1" fmla="*/ 3681612 w 3681612"/>
              <a:gd name="connsiteY1" fmla="*/ 0 h 559721"/>
              <a:gd name="connsiteX2" fmla="*/ 3681612 w 3681612"/>
              <a:gd name="connsiteY2" fmla="*/ 559721 h 559721"/>
              <a:gd name="connsiteX3" fmla="*/ 0 w 3681612"/>
              <a:gd name="connsiteY3" fmla="*/ 559721 h 559721"/>
              <a:gd name="connsiteX4" fmla="*/ 0 w 3681612"/>
              <a:gd name="connsiteY4" fmla="*/ 0 h 559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612" h="559721">
                <a:moveTo>
                  <a:pt x="0" y="0"/>
                </a:moveTo>
                <a:lnTo>
                  <a:pt x="3681612" y="0"/>
                </a:lnTo>
                <a:lnTo>
                  <a:pt x="3681612" y="559721"/>
                </a:lnTo>
                <a:lnTo>
                  <a:pt x="0" y="559721"/>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من داخل المؤسسة.</a:t>
            </a:r>
            <a:endParaRPr lang="ar-EG" sz="2400" kern="1200" dirty="0">
              <a:solidFill>
                <a:srgbClr val="002060"/>
              </a:solidFill>
            </a:endParaRPr>
          </a:p>
        </p:txBody>
      </p:sp>
      <p:sp>
        <p:nvSpPr>
          <p:cNvPr id="13" name="Freeform 12"/>
          <p:cNvSpPr/>
          <p:nvPr/>
        </p:nvSpPr>
        <p:spPr>
          <a:xfrm>
            <a:off x="4283968" y="2403469"/>
            <a:ext cx="3681612" cy="559721"/>
          </a:xfrm>
          <a:custGeom>
            <a:avLst/>
            <a:gdLst>
              <a:gd name="connsiteX0" fmla="*/ 0 w 3681612"/>
              <a:gd name="connsiteY0" fmla="*/ 0 h 559721"/>
              <a:gd name="connsiteX1" fmla="*/ 3681612 w 3681612"/>
              <a:gd name="connsiteY1" fmla="*/ 0 h 559721"/>
              <a:gd name="connsiteX2" fmla="*/ 3681612 w 3681612"/>
              <a:gd name="connsiteY2" fmla="*/ 559721 h 559721"/>
              <a:gd name="connsiteX3" fmla="*/ 0 w 3681612"/>
              <a:gd name="connsiteY3" fmla="*/ 559721 h 559721"/>
              <a:gd name="connsiteX4" fmla="*/ 0 w 3681612"/>
              <a:gd name="connsiteY4" fmla="*/ 0 h 559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612" h="559721">
                <a:moveTo>
                  <a:pt x="0" y="0"/>
                </a:moveTo>
                <a:lnTo>
                  <a:pt x="3681612" y="0"/>
                </a:lnTo>
                <a:lnTo>
                  <a:pt x="3681612" y="559721"/>
                </a:lnTo>
                <a:lnTo>
                  <a:pt x="0" y="559721"/>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إعلانات عن الموظفين المطلوبين.</a:t>
            </a:r>
            <a:endParaRPr lang="ar-EG" sz="2400" kern="1200" dirty="0">
              <a:solidFill>
                <a:srgbClr val="002060"/>
              </a:solidFill>
            </a:endParaRPr>
          </a:p>
        </p:txBody>
      </p:sp>
      <p:sp>
        <p:nvSpPr>
          <p:cNvPr id="14" name="Freeform 13"/>
          <p:cNvSpPr/>
          <p:nvPr/>
        </p:nvSpPr>
        <p:spPr>
          <a:xfrm>
            <a:off x="4283968" y="3103121"/>
            <a:ext cx="3681612" cy="559721"/>
          </a:xfrm>
          <a:custGeom>
            <a:avLst/>
            <a:gdLst>
              <a:gd name="connsiteX0" fmla="*/ 0 w 3681612"/>
              <a:gd name="connsiteY0" fmla="*/ 0 h 559721"/>
              <a:gd name="connsiteX1" fmla="*/ 3681612 w 3681612"/>
              <a:gd name="connsiteY1" fmla="*/ 0 h 559721"/>
              <a:gd name="connsiteX2" fmla="*/ 3681612 w 3681612"/>
              <a:gd name="connsiteY2" fmla="*/ 559721 h 559721"/>
              <a:gd name="connsiteX3" fmla="*/ 0 w 3681612"/>
              <a:gd name="connsiteY3" fmla="*/ 559721 h 559721"/>
              <a:gd name="connsiteX4" fmla="*/ 0 w 3681612"/>
              <a:gd name="connsiteY4" fmla="*/ 0 h 559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612" h="559721">
                <a:moveTo>
                  <a:pt x="0" y="0"/>
                </a:moveTo>
                <a:lnTo>
                  <a:pt x="3681612" y="0"/>
                </a:lnTo>
                <a:lnTo>
                  <a:pt x="3681612" y="559721"/>
                </a:lnTo>
                <a:lnTo>
                  <a:pt x="0" y="559721"/>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وكالات التوظيف.</a:t>
            </a:r>
            <a:endParaRPr lang="ar-EG" sz="2400" kern="1200" dirty="0">
              <a:solidFill>
                <a:srgbClr val="002060"/>
              </a:solidFill>
            </a:endParaRPr>
          </a:p>
        </p:txBody>
      </p:sp>
      <p:sp>
        <p:nvSpPr>
          <p:cNvPr id="15" name="Freeform 14"/>
          <p:cNvSpPr/>
          <p:nvPr/>
        </p:nvSpPr>
        <p:spPr>
          <a:xfrm>
            <a:off x="4283968" y="3802773"/>
            <a:ext cx="3681612" cy="559721"/>
          </a:xfrm>
          <a:custGeom>
            <a:avLst/>
            <a:gdLst>
              <a:gd name="connsiteX0" fmla="*/ 0 w 3681612"/>
              <a:gd name="connsiteY0" fmla="*/ 0 h 559721"/>
              <a:gd name="connsiteX1" fmla="*/ 3681612 w 3681612"/>
              <a:gd name="connsiteY1" fmla="*/ 0 h 559721"/>
              <a:gd name="connsiteX2" fmla="*/ 3681612 w 3681612"/>
              <a:gd name="connsiteY2" fmla="*/ 559721 h 559721"/>
              <a:gd name="connsiteX3" fmla="*/ 0 w 3681612"/>
              <a:gd name="connsiteY3" fmla="*/ 559721 h 559721"/>
              <a:gd name="connsiteX4" fmla="*/ 0 w 3681612"/>
              <a:gd name="connsiteY4" fmla="*/ 0 h 559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612" h="559721">
                <a:moveTo>
                  <a:pt x="0" y="0"/>
                </a:moveTo>
                <a:lnTo>
                  <a:pt x="3681612" y="0"/>
                </a:lnTo>
                <a:lnTo>
                  <a:pt x="3681612" y="559721"/>
                </a:lnTo>
                <a:lnTo>
                  <a:pt x="0" y="559721"/>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المعاهد التربوية.</a:t>
            </a:r>
            <a:endParaRPr lang="ar-EG" sz="2400" kern="1200" dirty="0">
              <a:solidFill>
                <a:srgbClr val="002060"/>
              </a:solidFill>
            </a:endParaRPr>
          </a:p>
        </p:txBody>
      </p:sp>
      <p:sp>
        <p:nvSpPr>
          <p:cNvPr id="16" name="Freeform 15"/>
          <p:cNvSpPr/>
          <p:nvPr/>
        </p:nvSpPr>
        <p:spPr>
          <a:xfrm>
            <a:off x="4283968" y="4502424"/>
            <a:ext cx="3681612" cy="559721"/>
          </a:xfrm>
          <a:custGeom>
            <a:avLst/>
            <a:gdLst>
              <a:gd name="connsiteX0" fmla="*/ 0 w 3681612"/>
              <a:gd name="connsiteY0" fmla="*/ 0 h 559721"/>
              <a:gd name="connsiteX1" fmla="*/ 3681612 w 3681612"/>
              <a:gd name="connsiteY1" fmla="*/ 0 h 559721"/>
              <a:gd name="connsiteX2" fmla="*/ 3681612 w 3681612"/>
              <a:gd name="connsiteY2" fmla="*/ 559721 h 559721"/>
              <a:gd name="connsiteX3" fmla="*/ 0 w 3681612"/>
              <a:gd name="connsiteY3" fmla="*/ 559721 h 559721"/>
              <a:gd name="connsiteX4" fmla="*/ 0 w 3681612"/>
              <a:gd name="connsiteY4" fmla="*/ 0 h 559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612" h="559721">
                <a:moveTo>
                  <a:pt x="0" y="0"/>
                </a:moveTo>
                <a:lnTo>
                  <a:pt x="3681612" y="0"/>
                </a:lnTo>
                <a:lnTo>
                  <a:pt x="3681612" y="559721"/>
                </a:lnTo>
                <a:lnTo>
                  <a:pt x="0" y="559721"/>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الموظفون السابقون.</a:t>
            </a:r>
            <a:endParaRPr lang="ar-EG" sz="2400" kern="1200" dirty="0">
              <a:solidFill>
                <a:srgbClr val="002060"/>
              </a:solidFill>
            </a:endParaRPr>
          </a:p>
        </p:txBody>
      </p:sp>
      <p:sp>
        <p:nvSpPr>
          <p:cNvPr id="17" name="Freeform 16"/>
          <p:cNvSpPr/>
          <p:nvPr/>
        </p:nvSpPr>
        <p:spPr>
          <a:xfrm>
            <a:off x="4283968" y="5202076"/>
            <a:ext cx="3681612" cy="559721"/>
          </a:xfrm>
          <a:custGeom>
            <a:avLst/>
            <a:gdLst>
              <a:gd name="connsiteX0" fmla="*/ 0 w 3681612"/>
              <a:gd name="connsiteY0" fmla="*/ 0 h 559721"/>
              <a:gd name="connsiteX1" fmla="*/ 3681612 w 3681612"/>
              <a:gd name="connsiteY1" fmla="*/ 0 h 559721"/>
              <a:gd name="connsiteX2" fmla="*/ 3681612 w 3681612"/>
              <a:gd name="connsiteY2" fmla="*/ 559721 h 559721"/>
              <a:gd name="connsiteX3" fmla="*/ 0 w 3681612"/>
              <a:gd name="connsiteY3" fmla="*/ 559721 h 559721"/>
              <a:gd name="connsiteX4" fmla="*/ 0 w 3681612"/>
              <a:gd name="connsiteY4" fmla="*/ 0 h 559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612" h="559721">
                <a:moveTo>
                  <a:pt x="0" y="0"/>
                </a:moveTo>
                <a:lnTo>
                  <a:pt x="3681612" y="0"/>
                </a:lnTo>
                <a:lnTo>
                  <a:pt x="3681612" y="559721"/>
                </a:lnTo>
                <a:lnTo>
                  <a:pt x="0" y="559721"/>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الموظفون الحاليون</a:t>
            </a:r>
            <a:r>
              <a:rPr lang="ar-EG" sz="2400" kern="1200" dirty="0" smtClean="0">
                <a:solidFill>
                  <a:srgbClr val="002060"/>
                </a:solidFill>
              </a:rPr>
              <a:t>.</a:t>
            </a:r>
            <a:endParaRPr lang="ar-EG" sz="2400" kern="1200" dirty="0">
              <a:solidFill>
                <a:srgbClr val="002060"/>
              </a:solidFill>
            </a:endParaRPr>
          </a:p>
        </p:txBody>
      </p:sp>
      <p:sp>
        <p:nvSpPr>
          <p:cNvPr id="19" name="Freeform 18"/>
          <p:cNvSpPr/>
          <p:nvPr/>
        </p:nvSpPr>
        <p:spPr>
          <a:xfrm>
            <a:off x="1185695" y="3804816"/>
            <a:ext cx="475373" cy="1358726"/>
          </a:xfrm>
          <a:custGeom>
            <a:avLst/>
            <a:gdLst>
              <a:gd name="connsiteX0" fmla="*/ 0 w 475373"/>
              <a:gd name="connsiteY0" fmla="*/ 0 h 1358726"/>
              <a:gd name="connsiteX1" fmla="*/ 237686 w 475373"/>
              <a:gd name="connsiteY1" fmla="*/ 0 h 1358726"/>
              <a:gd name="connsiteX2" fmla="*/ 237686 w 475373"/>
              <a:gd name="connsiteY2" fmla="*/ 1358726 h 1358726"/>
              <a:gd name="connsiteX3" fmla="*/ 475373 w 475373"/>
              <a:gd name="connsiteY3" fmla="*/ 1358726 h 1358726"/>
            </a:gdLst>
            <a:ahLst/>
            <a:cxnLst>
              <a:cxn ang="0">
                <a:pos x="connsiteX0" y="connsiteY0"/>
              </a:cxn>
              <a:cxn ang="0">
                <a:pos x="connsiteX1" y="connsiteY1"/>
              </a:cxn>
              <a:cxn ang="0">
                <a:pos x="connsiteX2" y="connsiteY2"/>
              </a:cxn>
              <a:cxn ang="0">
                <a:pos x="connsiteX3" y="connsiteY3"/>
              </a:cxn>
            </a:cxnLst>
            <a:rect l="l" t="t" r="r" b="b"/>
            <a:pathLst>
              <a:path w="475373" h="1358726">
                <a:moveTo>
                  <a:pt x="0" y="0"/>
                </a:moveTo>
                <a:lnTo>
                  <a:pt x="237686" y="0"/>
                </a:lnTo>
                <a:lnTo>
                  <a:pt x="237686" y="1358726"/>
                </a:lnTo>
                <a:lnTo>
                  <a:pt x="475373" y="1358726"/>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214400" tIns="643376" rIns="214399" bIns="643376" numCol="1" spcCol="1270" anchor="ctr" anchorCtr="0">
            <a:noAutofit/>
          </a:bodyPr>
          <a:lstStyle/>
          <a:p>
            <a:pPr lvl="0" algn="ctr" defTabSz="222250" rtl="1">
              <a:lnSpc>
                <a:spcPct val="90000"/>
              </a:lnSpc>
              <a:spcBef>
                <a:spcPct val="0"/>
              </a:spcBef>
              <a:spcAft>
                <a:spcPct val="35000"/>
              </a:spcAft>
            </a:pPr>
            <a:endParaRPr lang="ar-EG" sz="500" kern="1200"/>
          </a:p>
        </p:txBody>
      </p:sp>
      <p:sp>
        <p:nvSpPr>
          <p:cNvPr id="20" name="Freeform 19"/>
          <p:cNvSpPr/>
          <p:nvPr/>
        </p:nvSpPr>
        <p:spPr>
          <a:xfrm>
            <a:off x="1185695" y="3804816"/>
            <a:ext cx="475373" cy="452908"/>
          </a:xfrm>
          <a:custGeom>
            <a:avLst/>
            <a:gdLst>
              <a:gd name="connsiteX0" fmla="*/ 0 w 475373"/>
              <a:gd name="connsiteY0" fmla="*/ 0 h 452908"/>
              <a:gd name="connsiteX1" fmla="*/ 237686 w 475373"/>
              <a:gd name="connsiteY1" fmla="*/ 0 h 452908"/>
              <a:gd name="connsiteX2" fmla="*/ 237686 w 475373"/>
              <a:gd name="connsiteY2" fmla="*/ 452908 h 452908"/>
              <a:gd name="connsiteX3" fmla="*/ 475373 w 475373"/>
              <a:gd name="connsiteY3" fmla="*/ 452908 h 452908"/>
            </a:gdLst>
            <a:ahLst/>
            <a:cxnLst>
              <a:cxn ang="0">
                <a:pos x="connsiteX0" y="connsiteY0"/>
              </a:cxn>
              <a:cxn ang="0">
                <a:pos x="connsiteX1" y="connsiteY1"/>
              </a:cxn>
              <a:cxn ang="0">
                <a:pos x="connsiteX2" y="connsiteY2"/>
              </a:cxn>
              <a:cxn ang="0">
                <a:pos x="connsiteX3" y="connsiteY3"/>
              </a:cxn>
            </a:cxnLst>
            <a:rect l="l" t="t" r="r" b="b"/>
            <a:pathLst>
              <a:path w="475373" h="452908">
                <a:moveTo>
                  <a:pt x="0" y="0"/>
                </a:moveTo>
                <a:lnTo>
                  <a:pt x="237686" y="0"/>
                </a:lnTo>
                <a:lnTo>
                  <a:pt x="237686" y="452908"/>
                </a:lnTo>
                <a:lnTo>
                  <a:pt x="475373" y="45290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233972" tIns="210039" rIns="233972" bIns="210040" numCol="1" spcCol="1270" anchor="ctr" anchorCtr="0">
            <a:noAutofit/>
          </a:bodyPr>
          <a:lstStyle/>
          <a:p>
            <a:pPr lvl="0" algn="ctr" defTabSz="222250" rtl="1">
              <a:lnSpc>
                <a:spcPct val="90000"/>
              </a:lnSpc>
              <a:spcBef>
                <a:spcPct val="0"/>
              </a:spcBef>
              <a:spcAft>
                <a:spcPct val="35000"/>
              </a:spcAft>
            </a:pPr>
            <a:endParaRPr lang="ar-EG" sz="500" kern="1200"/>
          </a:p>
        </p:txBody>
      </p:sp>
      <p:sp>
        <p:nvSpPr>
          <p:cNvPr id="21" name="Freeform 20"/>
          <p:cNvSpPr/>
          <p:nvPr/>
        </p:nvSpPr>
        <p:spPr>
          <a:xfrm>
            <a:off x="1185695" y="3351907"/>
            <a:ext cx="475373" cy="452908"/>
          </a:xfrm>
          <a:custGeom>
            <a:avLst/>
            <a:gdLst>
              <a:gd name="connsiteX0" fmla="*/ 0 w 475373"/>
              <a:gd name="connsiteY0" fmla="*/ 452908 h 452908"/>
              <a:gd name="connsiteX1" fmla="*/ 237686 w 475373"/>
              <a:gd name="connsiteY1" fmla="*/ 452908 h 452908"/>
              <a:gd name="connsiteX2" fmla="*/ 237686 w 475373"/>
              <a:gd name="connsiteY2" fmla="*/ 0 h 452908"/>
              <a:gd name="connsiteX3" fmla="*/ 475373 w 475373"/>
              <a:gd name="connsiteY3" fmla="*/ 0 h 452908"/>
            </a:gdLst>
            <a:ahLst/>
            <a:cxnLst>
              <a:cxn ang="0">
                <a:pos x="connsiteX0" y="connsiteY0"/>
              </a:cxn>
              <a:cxn ang="0">
                <a:pos x="connsiteX1" y="connsiteY1"/>
              </a:cxn>
              <a:cxn ang="0">
                <a:pos x="connsiteX2" y="connsiteY2"/>
              </a:cxn>
              <a:cxn ang="0">
                <a:pos x="connsiteX3" y="connsiteY3"/>
              </a:cxn>
            </a:cxnLst>
            <a:rect l="l" t="t" r="r" b="b"/>
            <a:pathLst>
              <a:path w="475373" h="452908">
                <a:moveTo>
                  <a:pt x="0" y="452908"/>
                </a:moveTo>
                <a:lnTo>
                  <a:pt x="237686" y="452908"/>
                </a:lnTo>
                <a:lnTo>
                  <a:pt x="237686" y="0"/>
                </a:lnTo>
                <a:lnTo>
                  <a:pt x="475373"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233972" tIns="210039" rIns="233972" bIns="210040" numCol="1" spcCol="1270" anchor="ctr" anchorCtr="0">
            <a:noAutofit/>
          </a:bodyPr>
          <a:lstStyle/>
          <a:p>
            <a:pPr lvl="0" algn="ctr" defTabSz="222250" rtl="1">
              <a:lnSpc>
                <a:spcPct val="90000"/>
              </a:lnSpc>
              <a:spcBef>
                <a:spcPct val="0"/>
              </a:spcBef>
              <a:spcAft>
                <a:spcPct val="35000"/>
              </a:spcAft>
            </a:pPr>
            <a:endParaRPr lang="ar-EG" sz="500" kern="1200"/>
          </a:p>
        </p:txBody>
      </p:sp>
      <p:sp>
        <p:nvSpPr>
          <p:cNvPr id="22" name="Freeform 21"/>
          <p:cNvSpPr/>
          <p:nvPr/>
        </p:nvSpPr>
        <p:spPr>
          <a:xfrm>
            <a:off x="1185695" y="2446089"/>
            <a:ext cx="475373" cy="1358726"/>
          </a:xfrm>
          <a:custGeom>
            <a:avLst/>
            <a:gdLst>
              <a:gd name="connsiteX0" fmla="*/ 0 w 475373"/>
              <a:gd name="connsiteY0" fmla="*/ 1358726 h 1358726"/>
              <a:gd name="connsiteX1" fmla="*/ 237686 w 475373"/>
              <a:gd name="connsiteY1" fmla="*/ 1358726 h 1358726"/>
              <a:gd name="connsiteX2" fmla="*/ 237686 w 475373"/>
              <a:gd name="connsiteY2" fmla="*/ 0 h 1358726"/>
              <a:gd name="connsiteX3" fmla="*/ 475373 w 475373"/>
              <a:gd name="connsiteY3" fmla="*/ 0 h 1358726"/>
            </a:gdLst>
            <a:ahLst/>
            <a:cxnLst>
              <a:cxn ang="0">
                <a:pos x="connsiteX0" y="connsiteY0"/>
              </a:cxn>
              <a:cxn ang="0">
                <a:pos x="connsiteX1" y="connsiteY1"/>
              </a:cxn>
              <a:cxn ang="0">
                <a:pos x="connsiteX2" y="connsiteY2"/>
              </a:cxn>
              <a:cxn ang="0">
                <a:pos x="connsiteX3" y="connsiteY3"/>
              </a:cxn>
            </a:cxnLst>
            <a:rect l="l" t="t" r="r" b="b"/>
            <a:pathLst>
              <a:path w="475373" h="1358726">
                <a:moveTo>
                  <a:pt x="0" y="1358726"/>
                </a:moveTo>
                <a:lnTo>
                  <a:pt x="237686" y="1358726"/>
                </a:lnTo>
                <a:lnTo>
                  <a:pt x="237686" y="0"/>
                </a:lnTo>
                <a:lnTo>
                  <a:pt x="475373"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214400" tIns="643376" rIns="214399" bIns="643376" numCol="1" spcCol="1270" anchor="ctr" anchorCtr="0">
            <a:noAutofit/>
          </a:bodyPr>
          <a:lstStyle/>
          <a:p>
            <a:pPr lvl="0" algn="ctr" defTabSz="1066800" rtl="1">
              <a:lnSpc>
                <a:spcPct val="90000"/>
              </a:lnSpc>
              <a:spcBef>
                <a:spcPct val="0"/>
              </a:spcBef>
              <a:spcAft>
                <a:spcPct val="35000"/>
              </a:spcAft>
            </a:pPr>
            <a:endParaRPr lang="ar-EG" sz="2400" kern="1200"/>
          </a:p>
        </p:txBody>
      </p:sp>
      <p:sp>
        <p:nvSpPr>
          <p:cNvPr id="23" name="Freeform 22"/>
          <p:cNvSpPr/>
          <p:nvPr/>
        </p:nvSpPr>
        <p:spPr>
          <a:xfrm rot="16200000">
            <a:off x="-1207188" y="3442488"/>
            <a:ext cx="4061113" cy="724654"/>
          </a:xfrm>
          <a:custGeom>
            <a:avLst/>
            <a:gdLst>
              <a:gd name="connsiteX0" fmla="*/ 0 w 4061113"/>
              <a:gd name="connsiteY0" fmla="*/ 0 h 724654"/>
              <a:gd name="connsiteX1" fmla="*/ 4061113 w 4061113"/>
              <a:gd name="connsiteY1" fmla="*/ 0 h 724654"/>
              <a:gd name="connsiteX2" fmla="*/ 4061113 w 4061113"/>
              <a:gd name="connsiteY2" fmla="*/ 724654 h 724654"/>
              <a:gd name="connsiteX3" fmla="*/ 0 w 4061113"/>
              <a:gd name="connsiteY3" fmla="*/ 724654 h 724654"/>
              <a:gd name="connsiteX4" fmla="*/ 0 w 4061113"/>
              <a:gd name="connsiteY4" fmla="*/ 0 h 724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113" h="724654">
                <a:moveTo>
                  <a:pt x="0" y="0"/>
                </a:moveTo>
                <a:lnTo>
                  <a:pt x="4061113" y="0"/>
                </a:lnTo>
                <a:lnTo>
                  <a:pt x="4061113" y="724654"/>
                </a:lnTo>
                <a:lnTo>
                  <a:pt x="0" y="724654"/>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39" tIns="15240" rIns="15240" bIns="15239"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إجراءات الاختيار</a:t>
            </a:r>
            <a:endParaRPr lang="ar-EG" sz="2400" kern="1200" dirty="0">
              <a:solidFill>
                <a:srgbClr val="FF0000"/>
              </a:solidFill>
            </a:endParaRPr>
          </a:p>
        </p:txBody>
      </p:sp>
      <p:sp>
        <p:nvSpPr>
          <p:cNvPr id="24" name="Freeform 23"/>
          <p:cNvSpPr/>
          <p:nvPr/>
        </p:nvSpPr>
        <p:spPr>
          <a:xfrm>
            <a:off x="1661068" y="2083762"/>
            <a:ext cx="2376865" cy="724654"/>
          </a:xfrm>
          <a:custGeom>
            <a:avLst/>
            <a:gdLst>
              <a:gd name="connsiteX0" fmla="*/ 0 w 2376865"/>
              <a:gd name="connsiteY0" fmla="*/ 0 h 724654"/>
              <a:gd name="connsiteX1" fmla="*/ 2376865 w 2376865"/>
              <a:gd name="connsiteY1" fmla="*/ 0 h 724654"/>
              <a:gd name="connsiteX2" fmla="*/ 2376865 w 2376865"/>
              <a:gd name="connsiteY2" fmla="*/ 724654 h 724654"/>
              <a:gd name="connsiteX3" fmla="*/ 0 w 2376865"/>
              <a:gd name="connsiteY3" fmla="*/ 724654 h 724654"/>
              <a:gd name="connsiteX4" fmla="*/ 0 w 2376865"/>
              <a:gd name="connsiteY4" fmla="*/ 0 h 724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865" h="724654">
                <a:moveTo>
                  <a:pt x="0" y="0"/>
                </a:moveTo>
                <a:lnTo>
                  <a:pt x="2376865" y="0"/>
                </a:lnTo>
                <a:lnTo>
                  <a:pt x="2376865" y="724654"/>
                </a:lnTo>
                <a:lnTo>
                  <a:pt x="0" y="724654"/>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استمارة طلب عمل</a:t>
            </a:r>
            <a:r>
              <a:rPr lang="ar-EG" sz="2400" kern="1200" dirty="0" smtClean="0">
                <a:solidFill>
                  <a:srgbClr val="002060"/>
                </a:solidFill>
              </a:rPr>
              <a:t>.</a:t>
            </a:r>
            <a:endParaRPr lang="ar-EG" sz="2400" kern="1200" dirty="0">
              <a:solidFill>
                <a:srgbClr val="002060"/>
              </a:solidFill>
            </a:endParaRPr>
          </a:p>
        </p:txBody>
      </p:sp>
      <p:sp>
        <p:nvSpPr>
          <p:cNvPr id="25" name="Freeform 24"/>
          <p:cNvSpPr/>
          <p:nvPr/>
        </p:nvSpPr>
        <p:spPr>
          <a:xfrm>
            <a:off x="1661068" y="2989580"/>
            <a:ext cx="2376865" cy="724654"/>
          </a:xfrm>
          <a:custGeom>
            <a:avLst/>
            <a:gdLst>
              <a:gd name="connsiteX0" fmla="*/ 0 w 2376865"/>
              <a:gd name="connsiteY0" fmla="*/ 0 h 724654"/>
              <a:gd name="connsiteX1" fmla="*/ 2376865 w 2376865"/>
              <a:gd name="connsiteY1" fmla="*/ 0 h 724654"/>
              <a:gd name="connsiteX2" fmla="*/ 2376865 w 2376865"/>
              <a:gd name="connsiteY2" fmla="*/ 724654 h 724654"/>
              <a:gd name="connsiteX3" fmla="*/ 0 w 2376865"/>
              <a:gd name="connsiteY3" fmla="*/ 724654 h 724654"/>
              <a:gd name="connsiteX4" fmla="*/ 0 w 2376865"/>
              <a:gd name="connsiteY4" fmla="*/ 0 h 724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865" h="724654">
                <a:moveTo>
                  <a:pt x="0" y="0"/>
                </a:moveTo>
                <a:lnTo>
                  <a:pt x="2376865" y="0"/>
                </a:lnTo>
                <a:lnTo>
                  <a:pt x="2376865" y="724654"/>
                </a:lnTo>
                <a:lnTo>
                  <a:pt x="0" y="724654"/>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إجراء المقابلة.</a:t>
            </a:r>
            <a:endParaRPr lang="ar-EG" sz="2400" kern="1200" dirty="0">
              <a:solidFill>
                <a:srgbClr val="002060"/>
              </a:solidFill>
            </a:endParaRPr>
          </a:p>
        </p:txBody>
      </p:sp>
      <p:sp>
        <p:nvSpPr>
          <p:cNvPr id="26" name="Freeform 25"/>
          <p:cNvSpPr/>
          <p:nvPr/>
        </p:nvSpPr>
        <p:spPr>
          <a:xfrm>
            <a:off x="1661068" y="3895397"/>
            <a:ext cx="2376865" cy="724654"/>
          </a:xfrm>
          <a:custGeom>
            <a:avLst/>
            <a:gdLst>
              <a:gd name="connsiteX0" fmla="*/ 0 w 2376865"/>
              <a:gd name="connsiteY0" fmla="*/ 0 h 724654"/>
              <a:gd name="connsiteX1" fmla="*/ 2376865 w 2376865"/>
              <a:gd name="connsiteY1" fmla="*/ 0 h 724654"/>
              <a:gd name="connsiteX2" fmla="*/ 2376865 w 2376865"/>
              <a:gd name="connsiteY2" fmla="*/ 724654 h 724654"/>
              <a:gd name="connsiteX3" fmla="*/ 0 w 2376865"/>
              <a:gd name="connsiteY3" fmla="*/ 724654 h 724654"/>
              <a:gd name="connsiteX4" fmla="*/ 0 w 2376865"/>
              <a:gd name="connsiteY4" fmla="*/ 0 h 724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865" h="724654">
                <a:moveTo>
                  <a:pt x="0" y="0"/>
                </a:moveTo>
                <a:lnTo>
                  <a:pt x="2376865" y="0"/>
                </a:lnTo>
                <a:lnTo>
                  <a:pt x="2376865" y="724654"/>
                </a:lnTo>
                <a:lnTo>
                  <a:pt x="0" y="724654"/>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التدقيق في المراجع.</a:t>
            </a:r>
            <a:endParaRPr lang="ar-EG" sz="2400" kern="1200" dirty="0">
              <a:solidFill>
                <a:srgbClr val="002060"/>
              </a:solidFill>
            </a:endParaRPr>
          </a:p>
        </p:txBody>
      </p:sp>
      <p:sp>
        <p:nvSpPr>
          <p:cNvPr id="27" name="Freeform 26"/>
          <p:cNvSpPr/>
          <p:nvPr/>
        </p:nvSpPr>
        <p:spPr>
          <a:xfrm>
            <a:off x="1661068" y="4801215"/>
            <a:ext cx="2376865" cy="724654"/>
          </a:xfrm>
          <a:custGeom>
            <a:avLst/>
            <a:gdLst>
              <a:gd name="connsiteX0" fmla="*/ 0 w 2376865"/>
              <a:gd name="connsiteY0" fmla="*/ 0 h 724654"/>
              <a:gd name="connsiteX1" fmla="*/ 2376865 w 2376865"/>
              <a:gd name="connsiteY1" fmla="*/ 0 h 724654"/>
              <a:gd name="connsiteX2" fmla="*/ 2376865 w 2376865"/>
              <a:gd name="connsiteY2" fmla="*/ 724654 h 724654"/>
              <a:gd name="connsiteX3" fmla="*/ 0 w 2376865"/>
              <a:gd name="connsiteY3" fmla="*/ 724654 h 724654"/>
              <a:gd name="connsiteX4" fmla="*/ 0 w 2376865"/>
              <a:gd name="connsiteY4" fmla="*/ 0 h 724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865" h="724654">
                <a:moveTo>
                  <a:pt x="0" y="0"/>
                </a:moveTo>
                <a:lnTo>
                  <a:pt x="2376865" y="0"/>
                </a:lnTo>
                <a:lnTo>
                  <a:pt x="2376865" y="724654"/>
                </a:lnTo>
                <a:lnTo>
                  <a:pt x="0" y="724654"/>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امتحان مهارات مقدم الطلب.</a:t>
            </a:r>
            <a:endParaRPr lang="ar-EG" sz="2400" kern="1200" dirty="0">
              <a:solidFill>
                <a:srgbClr val="002060"/>
              </a:solidFill>
            </a:endParaRPr>
          </a:p>
        </p:txBody>
      </p:sp>
    </p:spTree>
    <p:extLst>
      <p:ext uri="{BB962C8B-B14F-4D97-AF65-F5344CB8AC3E}">
        <p14:creationId xmlns:p14="http://schemas.microsoft.com/office/powerpoint/2010/main" val="2887465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1000"/>
                                        <p:tgtEl>
                                          <p:spTgt spid="12"/>
                                        </p:tgtEl>
                                      </p:cBhvr>
                                    </p:animEffect>
                                    <p:anim calcmode="lin" valueType="num">
                                      <p:cBhvr>
                                        <p:cTn id="19" dur="1000" fill="hold"/>
                                        <p:tgtEl>
                                          <p:spTgt spid="12"/>
                                        </p:tgtEl>
                                        <p:attrNameLst>
                                          <p:attrName>ppt_x</p:attrName>
                                        </p:attrNameLst>
                                      </p:cBhvr>
                                      <p:tavLst>
                                        <p:tav tm="0">
                                          <p:val>
                                            <p:strVal val="#ppt_x"/>
                                          </p:val>
                                        </p:tav>
                                        <p:tav tm="100000">
                                          <p:val>
                                            <p:strVal val="#ppt_x"/>
                                          </p:val>
                                        </p:tav>
                                      </p:tavLst>
                                    </p:anim>
                                    <p:anim calcmode="lin" valueType="num">
                                      <p:cBhvr>
                                        <p:cTn id="2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1000"/>
                                        <p:tgtEl>
                                          <p:spTgt spid="13"/>
                                        </p:tgtEl>
                                      </p:cBhvr>
                                    </p:animEffect>
                                    <p:anim calcmode="lin" valueType="num">
                                      <p:cBhvr>
                                        <p:cTn id="31" dur="1000" fill="hold"/>
                                        <p:tgtEl>
                                          <p:spTgt spid="13"/>
                                        </p:tgtEl>
                                        <p:attrNameLst>
                                          <p:attrName>ppt_x</p:attrName>
                                        </p:attrNameLst>
                                      </p:cBhvr>
                                      <p:tavLst>
                                        <p:tav tm="0">
                                          <p:val>
                                            <p:strVal val="#ppt_x"/>
                                          </p:val>
                                        </p:tav>
                                        <p:tav tm="100000">
                                          <p:val>
                                            <p:strVal val="#ppt_x"/>
                                          </p:val>
                                        </p:tav>
                                      </p:tavLst>
                                    </p:anim>
                                    <p:anim calcmode="lin" valueType="num">
                                      <p:cBhvr>
                                        <p:cTn id="3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1000" fill="hold"/>
                                        <p:tgtEl>
                                          <p:spTgt spid="8"/>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1000"/>
                                        <p:tgtEl>
                                          <p:spTgt spid="14"/>
                                        </p:tgtEl>
                                      </p:cBhvr>
                                    </p:animEffect>
                                    <p:anim calcmode="lin" valueType="num">
                                      <p:cBhvr>
                                        <p:cTn id="43" dur="1000" fill="hold"/>
                                        <p:tgtEl>
                                          <p:spTgt spid="14"/>
                                        </p:tgtEl>
                                        <p:attrNameLst>
                                          <p:attrName>ppt_x</p:attrName>
                                        </p:attrNameLst>
                                      </p:cBhvr>
                                      <p:tavLst>
                                        <p:tav tm="0">
                                          <p:val>
                                            <p:strVal val="#ppt_x"/>
                                          </p:val>
                                        </p:tav>
                                        <p:tav tm="100000">
                                          <p:val>
                                            <p:strVal val="#ppt_x"/>
                                          </p:val>
                                        </p:tav>
                                      </p:tavLst>
                                    </p:anim>
                                    <p:anim calcmode="lin" valueType="num">
                                      <p:cBhvr>
                                        <p:cTn id="4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6"/>
                                        </p:tgtEl>
                                        <p:attrNameLst>
                                          <p:attrName>style.visibility</p:attrName>
                                        </p:attrNameLst>
                                      </p:cBhvr>
                                      <p:to>
                                        <p:strVal val="visible"/>
                                      </p:to>
                                    </p:set>
                                    <p:animEffect transition="in" filter="fade">
                                      <p:cBhvr>
                                        <p:cTn id="49" dur="1000"/>
                                        <p:tgtEl>
                                          <p:spTgt spid="6"/>
                                        </p:tgtEl>
                                      </p:cBhvr>
                                    </p:animEffect>
                                    <p:anim calcmode="lin" valueType="num">
                                      <p:cBhvr>
                                        <p:cTn id="50" dur="1000" fill="hold"/>
                                        <p:tgtEl>
                                          <p:spTgt spid="6"/>
                                        </p:tgtEl>
                                        <p:attrNameLst>
                                          <p:attrName>ppt_x</p:attrName>
                                        </p:attrNameLst>
                                      </p:cBhvr>
                                      <p:tavLst>
                                        <p:tav tm="0">
                                          <p:val>
                                            <p:strVal val="#ppt_x"/>
                                          </p:val>
                                        </p:tav>
                                        <p:tav tm="100000">
                                          <p:val>
                                            <p:strVal val="#ppt_x"/>
                                          </p:val>
                                        </p:tav>
                                      </p:tavLst>
                                    </p:anim>
                                    <p:anim calcmode="lin" valueType="num">
                                      <p:cBhvr>
                                        <p:cTn id="51" dur="1000" fill="hold"/>
                                        <p:tgtEl>
                                          <p:spTgt spid="6"/>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1000"/>
                                        <p:tgtEl>
                                          <p:spTgt spid="15"/>
                                        </p:tgtEl>
                                      </p:cBhvr>
                                    </p:animEffect>
                                    <p:anim calcmode="lin" valueType="num">
                                      <p:cBhvr>
                                        <p:cTn id="55" dur="1000" fill="hold"/>
                                        <p:tgtEl>
                                          <p:spTgt spid="15"/>
                                        </p:tgtEl>
                                        <p:attrNameLst>
                                          <p:attrName>ppt_x</p:attrName>
                                        </p:attrNameLst>
                                      </p:cBhvr>
                                      <p:tavLst>
                                        <p:tav tm="0">
                                          <p:val>
                                            <p:strVal val="#ppt_x"/>
                                          </p:val>
                                        </p:tav>
                                        <p:tav tm="100000">
                                          <p:val>
                                            <p:strVal val="#ppt_x"/>
                                          </p:val>
                                        </p:tav>
                                      </p:tavLst>
                                    </p:anim>
                                    <p:anim calcmode="lin" valueType="num">
                                      <p:cBhvr>
                                        <p:cTn id="56"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5"/>
                                        </p:tgtEl>
                                        <p:attrNameLst>
                                          <p:attrName>style.visibility</p:attrName>
                                        </p:attrNameLst>
                                      </p:cBhvr>
                                      <p:to>
                                        <p:strVal val="visible"/>
                                      </p:to>
                                    </p:set>
                                    <p:animEffect transition="in" filter="fade">
                                      <p:cBhvr>
                                        <p:cTn id="61" dur="1000"/>
                                        <p:tgtEl>
                                          <p:spTgt spid="5"/>
                                        </p:tgtEl>
                                      </p:cBhvr>
                                    </p:animEffect>
                                    <p:anim calcmode="lin" valueType="num">
                                      <p:cBhvr>
                                        <p:cTn id="62" dur="1000" fill="hold"/>
                                        <p:tgtEl>
                                          <p:spTgt spid="5"/>
                                        </p:tgtEl>
                                        <p:attrNameLst>
                                          <p:attrName>ppt_x</p:attrName>
                                        </p:attrNameLst>
                                      </p:cBhvr>
                                      <p:tavLst>
                                        <p:tav tm="0">
                                          <p:val>
                                            <p:strVal val="#ppt_x"/>
                                          </p:val>
                                        </p:tav>
                                        <p:tav tm="100000">
                                          <p:val>
                                            <p:strVal val="#ppt_x"/>
                                          </p:val>
                                        </p:tav>
                                      </p:tavLst>
                                    </p:anim>
                                    <p:anim calcmode="lin" valueType="num">
                                      <p:cBhvr>
                                        <p:cTn id="63" dur="1000" fill="hold"/>
                                        <p:tgtEl>
                                          <p:spTgt spid="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fade">
                                      <p:cBhvr>
                                        <p:cTn id="66" dur="1000"/>
                                        <p:tgtEl>
                                          <p:spTgt spid="16"/>
                                        </p:tgtEl>
                                      </p:cBhvr>
                                    </p:animEffect>
                                    <p:anim calcmode="lin" valueType="num">
                                      <p:cBhvr>
                                        <p:cTn id="67" dur="1000" fill="hold"/>
                                        <p:tgtEl>
                                          <p:spTgt spid="16"/>
                                        </p:tgtEl>
                                        <p:attrNameLst>
                                          <p:attrName>ppt_x</p:attrName>
                                        </p:attrNameLst>
                                      </p:cBhvr>
                                      <p:tavLst>
                                        <p:tav tm="0">
                                          <p:val>
                                            <p:strVal val="#ppt_x"/>
                                          </p:val>
                                        </p:tav>
                                        <p:tav tm="100000">
                                          <p:val>
                                            <p:strVal val="#ppt_x"/>
                                          </p:val>
                                        </p:tav>
                                      </p:tavLst>
                                    </p:anim>
                                    <p:anim calcmode="lin" valueType="num">
                                      <p:cBhvr>
                                        <p:cTn id="68"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Effect transition="in" filter="fade">
                                      <p:cBhvr>
                                        <p:cTn id="78" dur="1000"/>
                                        <p:tgtEl>
                                          <p:spTgt spid="17"/>
                                        </p:tgtEl>
                                      </p:cBhvr>
                                    </p:animEffect>
                                    <p:anim calcmode="lin" valueType="num">
                                      <p:cBhvr>
                                        <p:cTn id="79" dur="1000" fill="hold"/>
                                        <p:tgtEl>
                                          <p:spTgt spid="17"/>
                                        </p:tgtEl>
                                        <p:attrNameLst>
                                          <p:attrName>ppt_x</p:attrName>
                                        </p:attrNameLst>
                                      </p:cBhvr>
                                      <p:tavLst>
                                        <p:tav tm="0">
                                          <p:val>
                                            <p:strVal val="#ppt_x"/>
                                          </p:val>
                                        </p:tav>
                                        <p:tav tm="100000">
                                          <p:val>
                                            <p:strVal val="#ppt_x"/>
                                          </p:val>
                                        </p:tav>
                                      </p:tavLst>
                                    </p:anim>
                                    <p:anim calcmode="lin" valueType="num">
                                      <p:cBhvr>
                                        <p:cTn id="8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3"/>
                                        </p:tgtEl>
                                        <p:attrNameLst>
                                          <p:attrName>style.visibility</p:attrName>
                                        </p:attrNameLst>
                                      </p:cBhvr>
                                      <p:to>
                                        <p:strVal val="visible"/>
                                      </p:to>
                                    </p:set>
                                    <p:anim calcmode="lin" valueType="num">
                                      <p:cBhvr additive="base">
                                        <p:cTn id="85" dur="500" fill="hold"/>
                                        <p:tgtEl>
                                          <p:spTgt spid="23"/>
                                        </p:tgtEl>
                                        <p:attrNameLst>
                                          <p:attrName>ppt_x</p:attrName>
                                        </p:attrNameLst>
                                      </p:cBhvr>
                                      <p:tavLst>
                                        <p:tav tm="0">
                                          <p:val>
                                            <p:strVal val="#ppt_x"/>
                                          </p:val>
                                        </p:tav>
                                        <p:tav tm="100000">
                                          <p:val>
                                            <p:strVal val="#ppt_x"/>
                                          </p:val>
                                        </p:tav>
                                      </p:tavLst>
                                    </p:anim>
                                    <p:anim calcmode="lin" valueType="num">
                                      <p:cBhvr additive="base">
                                        <p:cTn id="8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22"/>
                                        </p:tgtEl>
                                        <p:attrNameLst>
                                          <p:attrName>style.visibility</p:attrName>
                                        </p:attrNameLst>
                                      </p:cBhvr>
                                      <p:to>
                                        <p:strVal val="visible"/>
                                      </p:to>
                                    </p:set>
                                    <p:animEffect transition="in" filter="fade">
                                      <p:cBhvr>
                                        <p:cTn id="91" dur="1000"/>
                                        <p:tgtEl>
                                          <p:spTgt spid="22"/>
                                        </p:tgtEl>
                                      </p:cBhvr>
                                    </p:animEffect>
                                    <p:anim calcmode="lin" valueType="num">
                                      <p:cBhvr>
                                        <p:cTn id="92" dur="1000" fill="hold"/>
                                        <p:tgtEl>
                                          <p:spTgt spid="22"/>
                                        </p:tgtEl>
                                        <p:attrNameLst>
                                          <p:attrName>ppt_x</p:attrName>
                                        </p:attrNameLst>
                                      </p:cBhvr>
                                      <p:tavLst>
                                        <p:tav tm="0">
                                          <p:val>
                                            <p:strVal val="#ppt_x"/>
                                          </p:val>
                                        </p:tav>
                                        <p:tav tm="100000">
                                          <p:val>
                                            <p:strVal val="#ppt_x"/>
                                          </p:val>
                                        </p:tav>
                                      </p:tavLst>
                                    </p:anim>
                                    <p:anim calcmode="lin" valueType="num">
                                      <p:cBhvr>
                                        <p:cTn id="93" dur="1000" fill="hold"/>
                                        <p:tgtEl>
                                          <p:spTgt spid="22"/>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4"/>
                                        </p:tgtEl>
                                        <p:attrNameLst>
                                          <p:attrName>style.visibility</p:attrName>
                                        </p:attrNameLst>
                                      </p:cBhvr>
                                      <p:to>
                                        <p:strVal val="visible"/>
                                      </p:to>
                                    </p:set>
                                    <p:animEffect transition="in" filter="fade">
                                      <p:cBhvr>
                                        <p:cTn id="96" dur="1000"/>
                                        <p:tgtEl>
                                          <p:spTgt spid="24"/>
                                        </p:tgtEl>
                                      </p:cBhvr>
                                    </p:animEffect>
                                    <p:anim calcmode="lin" valueType="num">
                                      <p:cBhvr>
                                        <p:cTn id="97" dur="1000" fill="hold"/>
                                        <p:tgtEl>
                                          <p:spTgt spid="24"/>
                                        </p:tgtEl>
                                        <p:attrNameLst>
                                          <p:attrName>ppt_x</p:attrName>
                                        </p:attrNameLst>
                                      </p:cBhvr>
                                      <p:tavLst>
                                        <p:tav tm="0">
                                          <p:val>
                                            <p:strVal val="#ppt_x"/>
                                          </p:val>
                                        </p:tav>
                                        <p:tav tm="100000">
                                          <p:val>
                                            <p:strVal val="#ppt_x"/>
                                          </p:val>
                                        </p:tav>
                                      </p:tavLst>
                                    </p:anim>
                                    <p:anim calcmode="lin" valueType="num">
                                      <p:cBhvr>
                                        <p:cTn id="98"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21"/>
                                        </p:tgtEl>
                                        <p:attrNameLst>
                                          <p:attrName>style.visibility</p:attrName>
                                        </p:attrNameLst>
                                      </p:cBhvr>
                                      <p:to>
                                        <p:strVal val="visible"/>
                                      </p:to>
                                    </p:set>
                                    <p:animEffect transition="in" filter="fade">
                                      <p:cBhvr>
                                        <p:cTn id="103" dur="1000"/>
                                        <p:tgtEl>
                                          <p:spTgt spid="21"/>
                                        </p:tgtEl>
                                      </p:cBhvr>
                                    </p:animEffect>
                                    <p:anim calcmode="lin" valueType="num">
                                      <p:cBhvr>
                                        <p:cTn id="104" dur="1000" fill="hold"/>
                                        <p:tgtEl>
                                          <p:spTgt spid="21"/>
                                        </p:tgtEl>
                                        <p:attrNameLst>
                                          <p:attrName>ppt_x</p:attrName>
                                        </p:attrNameLst>
                                      </p:cBhvr>
                                      <p:tavLst>
                                        <p:tav tm="0">
                                          <p:val>
                                            <p:strVal val="#ppt_x"/>
                                          </p:val>
                                        </p:tav>
                                        <p:tav tm="100000">
                                          <p:val>
                                            <p:strVal val="#ppt_x"/>
                                          </p:val>
                                        </p:tav>
                                      </p:tavLst>
                                    </p:anim>
                                    <p:anim calcmode="lin" valueType="num">
                                      <p:cBhvr>
                                        <p:cTn id="105" dur="1000" fill="hold"/>
                                        <p:tgtEl>
                                          <p:spTgt spid="21"/>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25"/>
                                        </p:tgtEl>
                                        <p:attrNameLst>
                                          <p:attrName>style.visibility</p:attrName>
                                        </p:attrNameLst>
                                      </p:cBhvr>
                                      <p:to>
                                        <p:strVal val="visible"/>
                                      </p:to>
                                    </p:set>
                                    <p:animEffect transition="in" filter="fade">
                                      <p:cBhvr>
                                        <p:cTn id="108" dur="1000"/>
                                        <p:tgtEl>
                                          <p:spTgt spid="25"/>
                                        </p:tgtEl>
                                      </p:cBhvr>
                                    </p:animEffect>
                                    <p:anim calcmode="lin" valueType="num">
                                      <p:cBhvr>
                                        <p:cTn id="109" dur="1000" fill="hold"/>
                                        <p:tgtEl>
                                          <p:spTgt spid="25"/>
                                        </p:tgtEl>
                                        <p:attrNameLst>
                                          <p:attrName>ppt_x</p:attrName>
                                        </p:attrNameLst>
                                      </p:cBhvr>
                                      <p:tavLst>
                                        <p:tav tm="0">
                                          <p:val>
                                            <p:strVal val="#ppt_x"/>
                                          </p:val>
                                        </p:tav>
                                        <p:tav tm="100000">
                                          <p:val>
                                            <p:strVal val="#ppt_x"/>
                                          </p:val>
                                        </p:tav>
                                      </p:tavLst>
                                    </p:anim>
                                    <p:anim calcmode="lin" valueType="num">
                                      <p:cBhvr>
                                        <p:cTn id="110"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42" presetClass="entr" presetSubtype="0" fill="hold" grpId="0" nodeType="clickEffect">
                                  <p:stCondLst>
                                    <p:cond delay="0"/>
                                  </p:stCondLst>
                                  <p:childTnLst>
                                    <p:set>
                                      <p:cBhvr>
                                        <p:cTn id="114" dur="1" fill="hold">
                                          <p:stCondLst>
                                            <p:cond delay="0"/>
                                          </p:stCondLst>
                                        </p:cTn>
                                        <p:tgtEl>
                                          <p:spTgt spid="20"/>
                                        </p:tgtEl>
                                        <p:attrNameLst>
                                          <p:attrName>style.visibility</p:attrName>
                                        </p:attrNameLst>
                                      </p:cBhvr>
                                      <p:to>
                                        <p:strVal val="visible"/>
                                      </p:to>
                                    </p:set>
                                    <p:animEffect transition="in" filter="fade">
                                      <p:cBhvr>
                                        <p:cTn id="115" dur="1000"/>
                                        <p:tgtEl>
                                          <p:spTgt spid="20"/>
                                        </p:tgtEl>
                                      </p:cBhvr>
                                    </p:animEffect>
                                    <p:anim calcmode="lin" valueType="num">
                                      <p:cBhvr>
                                        <p:cTn id="116" dur="1000" fill="hold"/>
                                        <p:tgtEl>
                                          <p:spTgt spid="20"/>
                                        </p:tgtEl>
                                        <p:attrNameLst>
                                          <p:attrName>ppt_x</p:attrName>
                                        </p:attrNameLst>
                                      </p:cBhvr>
                                      <p:tavLst>
                                        <p:tav tm="0">
                                          <p:val>
                                            <p:strVal val="#ppt_x"/>
                                          </p:val>
                                        </p:tav>
                                        <p:tav tm="100000">
                                          <p:val>
                                            <p:strVal val="#ppt_x"/>
                                          </p:val>
                                        </p:tav>
                                      </p:tavLst>
                                    </p:anim>
                                    <p:anim calcmode="lin" valueType="num">
                                      <p:cBhvr>
                                        <p:cTn id="117" dur="1000" fill="hold"/>
                                        <p:tgtEl>
                                          <p:spTgt spid="20"/>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26"/>
                                        </p:tgtEl>
                                        <p:attrNameLst>
                                          <p:attrName>style.visibility</p:attrName>
                                        </p:attrNameLst>
                                      </p:cBhvr>
                                      <p:to>
                                        <p:strVal val="visible"/>
                                      </p:to>
                                    </p:set>
                                    <p:animEffect transition="in" filter="fade">
                                      <p:cBhvr>
                                        <p:cTn id="120" dur="1000"/>
                                        <p:tgtEl>
                                          <p:spTgt spid="26"/>
                                        </p:tgtEl>
                                      </p:cBhvr>
                                    </p:animEffect>
                                    <p:anim calcmode="lin" valueType="num">
                                      <p:cBhvr>
                                        <p:cTn id="121" dur="1000" fill="hold"/>
                                        <p:tgtEl>
                                          <p:spTgt spid="26"/>
                                        </p:tgtEl>
                                        <p:attrNameLst>
                                          <p:attrName>ppt_x</p:attrName>
                                        </p:attrNameLst>
                                      </p:cBhvr>
                                      <p:tavLst>
                                        <p:tav tm="0">
                                          <p:val>
                                            <p:strVal val="#ppt_x"/>
                                          </p:val>
                                        </p:tav>
                                        <p:tav tm="100000">
                                          <p:val>
                                            <p:strVal val="#ppt_x"/>
                                          </p:val>
                                        </p:tav>
                                      </p:tavLst>
                                    </p:anim>
                                    <p:anim calcmode="lin" valueType="num">
                                      <p:cBhvr>
                                        <p:cTn id="122"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42" presetClass="entr" presetSubtype="0" fill="hold" grpId="0" nodeType="click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1000"/>
                                        <p:tgtEl>
                                          <p:spTgt spid="19"/>
                                        </p:tgtEl>
                                      </p:cBhvr>
                                    </p:animEffect>
                                    <p:anim calcmode="lin" valueType="num">
                                      <p:cBhvr>
                                        <p:cTn id="128" dur="1000" fill="hold"/>
                                        <p:tgtEl>
                                          <p:spTgt spid="19"/>
                                        </p:tgtEl>
                                        <p:attrNameLst>
                                          <p:attrName>ppt_x</p:attrName>
                                        </p:attrNameLst>
                                      </p:cBhvr>
                                      <p:tavLst>
                                        <p:tav tm="0">
                                          <p:val>
                                            <p:strVal val="#ppt_x"/>
                                          </p:val>
                                        </p:tav>
                                        <p:tav tm="100000">
                                          <p:val>
                                            <p:strVal val="#ppt_x"/>
                                          </p:val>
                                        </p:tav>
                                      </p:tavLst>
                                    </p:anim>
                                    <p:anim calcmode="lin" valueType="num">
                                      <p:cBhvr>
                                        <p:cTn id="129" dur="1000" fill="hold"/>
                                        <p:tgtEl>
                                          <p:spTgt spid="19"/>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0"/>
                                  </p:stCondLst>
                                  <p:childTnLst>
                                    <p:set>
                                      <p:cBhvr>
                                        <p:cTn id="131" dur="1" fill="hold">
                                          <p:stCondLst>
                                            <p:cond delay="0"/>
                                          </p:stCondLst>
                                        </p:cTn>
                                        <p:tgtEl>
                                          <p:spTgt spid="27"/>
                                        </p:tgtEl>
                                        <p:attrNameLst>
                                          <p:attrName>style.visibility</p:attrName>
                                        </p:attrNameLst>
                                      </p:cBhvr>
                                      <p:to>
                                        <p:strVal val="visible"/>
                                      </p:to>
                                    </p:set>
                                    <p:animEffect transition="in" filter="fade">
                                      <p:cBhvr>
                                        <p:cTn id="132" dur="1000"/>
                                        <p:tgtEl>
                                          <p:spTgt spid="27"/>
                                        </p:tgtEl>
                                      </p:cBhvr>
                                    </p:animEffect>
                                    <p:anim calcmode="lin" valueType="num">
                                      <p:cBhvr>
                                        <p:cTn id="133" dur="1000" fill="hold"/>
                                        <p:tgtEl>
                                          <p:spTgt spid="27"/>
                                        </p:tgtEl>
                                        <p:attrNameLst>
                                          <p:attrName>ppt_x</p:attrName>
                                        </p:attrNameLst>
                                      </p:cBhvr>
                                      <p:tavLst>
                                        <p:tav tm="0">
                                          <p:val>
                                            <p:strVal val="#ppt_x"/>
                                          </p:val>
                                        </p:tav>
                                        <p:tav tm="100000">
                                          <p:val>
                                            <p:strVal val="#ppt_x"/>
                                          </p:val>
                                        </p:tav>
                                      </p:tavLst>
                                    </p:anim>
                                    <p:anim calcmode="lin" valueType="num">
                                      <p:cBhvr>
                                        <p:cTn id="134"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استخدام موظفين جدد وتوجيهم</a:t>
            </a:r>
            <a:endParaRPr lang="ar-EG" sz="3200" b="1" dirty="0">
              <a:solidFill>
                <a:schemeClr val="bg1"/>
              </a:solidFill>
            </a:endParaRPr>
          </a:p>
        </p:txBody>
      </p:sp>
      <p:sp>
        <p:nvSpPr>
          <p:cNvPr id="5" name="Freeform 4"/>
          <p:cNvSpPr/>
          <p:nvPr/>
        </p:nvSpPr>
        <p:spPr>
          <a:xfrm>
            <a:off x="7744656" y="1196751"/>
            <a:ext cx="1058518" cy="1512169"/>
          </a:xfrm>
          <a:custGeom>
            <a:avLst/>
            <a:gdLst>
              <a:gd name="connsiteX0" fmla="*/ 0 w 1512168"/>
              <a:gd name="connsiteY0" fmla="*/ 0 h 1058517"/>
              <a:gd name="connsiteX1" fmla="*/ 982910 w 1512168"/>
              <a:gd name="connsiteY1" fmla="*/ 0 h 1058517"/>
              <a:gd name="connsiteX2" fmla="*/ 1512168 w 1512168"/>
              <a:gd name="connsiteY2" fmla="*/ 529259 h 1058517"/>
              <a:gd name="connsiteX3" fmla="*/ 982910 w 1512168"/>
              <a:gd name="connsiteY3" fmla="*/ 1058517 h 1058517"/>
              <a:gd name="connsiteX4" fmla="*/ 0 w 1512168"/>
              <a:gd name="connsiteY4" fmla="*/ 1058517 h 1058517"/>
              <a:gd name="connsiteX5" fmla="*/ 529259 w 1512168"/>
              <a:gd name="connsiteY5" fmla="*/ 529259 h 1058517"/>
              <a:gd name="connsiteX6" fmla="*/ 0 w 1512168"/>
              <a:gd name="connsiteY6" fmla="*/ 0 h 105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168" h="1058517">
                <a:moveTo>
                  <a:pt x="1512167" y="0"/>
                </a:moveTo>
                <a:lnTo>
                  <a:pt x="1512167" y="688037"/>
                </a:lnTo>
                <a:lnTo>
                  <a:pt x="756083" y="1058517"/>
                </a:lnTo>
                <a:lnTo>
                  <a:pt x="1" y="688037"/>
                </a:lnTo>
                <a:lnTo>
                  <a:pt x="1" y="0"/>
                </a:lnTo>
                <a:lnTo>
                  <a:pt x="756083" y="370481"/>
                </a:lnTo>
                <a:lnTo>
                  <a:pt x="1512167"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544500" rIns="15240" bIns="544498"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ثانيا</a:t>
            </a:r>
            <a:endParaRPr lang="ar-EG" sz="2400" kern="1200" dirty="0">
              <a:solidFill>
                <a:srgbClr val="FF0000"/>
              </a:solidFill>
            </a:endParaRPr>
          </a:p>
        </p:txBody>
      </p:sp>
      <p:sp>
        <p:nvSpPr>
          <p:cNvPr id="6" name="Freeform 5"/>
          <p:cNvSpPr/>
          <p:nvPr/>
        </p:nvSpPr>
        <p:spPr>
          <a:xfrm>
            <a:off x="4554701" y="1196752"/>
            <a:ext cx="3189955" cy="982910"/>
          </a:xfrm>
          <a:custGeom>
            <a:avLst/>
            <a:gdLst>
              <a:gd name="connsiteX0" fmla="*/ 163821 w 982909"/>
              <a:gd name="connsiteY0" fmla="*/ 0 h 3189954"/>
              <a:gd name="connsiteX1" fmla="*/ 819088 w 982909"/>
              <a:gd name="connsiteY1" fmla="*/ 0 h 3189954"/>
              <a:gd name="connsiteX2" fmla="*/ 982909 w 982909"/>
              <a:gd name="connsiteY2" fmla="*/ 163821 h 3189954"/>
              <a:gd name="connsiteX3" fmla="*/ 982909 w 982909"/>
              <a:gd name="connsiteY3" fmla="*/ 3189954 h 3189954"/>
              <a:gd name="connsiteX4" fmla="*/ 982909 w 982909"/>
              <a:gd name="connsiteY4" fmla="*/ 3189954 h 3189954"/>
              <a:gd name="connsiteX5" fmla="*/ 0 w 982909"/>
              <a:gd name="connsiteY5" fmla="*/ 3189954 h 3189954"/>
              <a:gd name="connsiteX6" fmla="*/ 0 w 982909"/>
              <a:gd name="connsiteY6" fmla="*/ 3189954 h 3189954"/>
              <a:gd name="connsiteX7" fmla="*/ 0 w 982909"/>
              <a:gd name="connsiteY7" fmla="*/ 163821 h 3189954"/>
              <a:gd name="connsiteX8" fmla="*/ 163821 w 982909"/>
              <a:gd name="connsiteY8" fmla="*/ 0 h 318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2909" h="3189954">
                <a:moveTo>
                  <a:pt x="0" y="2658285"/>
                </a:moveTo>
                <a:lnTo>
                  <a:pt x="0" y="531669"/>
                </a:lnTo>
                <a:cubicBezTo>
                  <a:pt x="0" y="238037"/>
                  <a:pt x="22600" y="2"/>
                  <a:pt x="50478" y="2"/>
                </a:cubicBezTo>
                <a:lnTo>
                  <a:pt x="982909" y="2"/>
                </a:lnTo>
                <a:lnTo>
                  <a:pt x="982909" y="2"/>
                </a:lnTo>
                <a:lnTo>
                  <a:pt x="982909" y="3189952"/>
                </a:lnTo>
                <a:lnTo>
                  <a:pt x="982909" y="3189952"/>
                </a:lnTo>
                <a:lnTo>
                  <a:pt x="50478" y="3189952"/>
                </a:lnTo>
                <a:cubicBezTo>
                  <a:pt x="22600" y="3189952"/>
                  <a:pt x="0" y="2951917"/>
                  <a:pt x="0" y="2658285"/>
                </a:cubicBezTo>
                <a:close/>
              </a:path>
            </a:pathLst>
          </a:custGeom>
          <a:ln>
            <a:solidFill>
              <a:srgbClr val="FFFF99"/>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3223" tIns="63222" rIns="170688" bIns="63223" numCol="1" spcCol="1270" anchor="ctr" anchorCtr="0">
            <a:noAutofit/>
          </a:bodyPr>
          <a:lstStyle/>
          <a:p>
            <a:pPr marL="228600" lvl="1" indent="-228600" algn="r" defTabSz="1066800" rtl="1">
              <a:lnSpc>
                <a:spcPct val="90000"/>
              </a:lnSpc>
              <a:spcBef>
                <a:spcPct val="0"/>
              </a:spcBef>
              <a:spcAft>
                <a:spcPct val="15000"/>
              </a:spcAft>
              <a:buChar char="••"/>
            </a:pPr>
            <a:r>
              <a:rPr lang="ar-SA" sz="2400" b="1" kern="1200" dirty="0" smtClean="0">
                <a:solidFill>
                  <a:srgbClr val="FF0000"/>
                </a:solidFill>
              </a:rPr>
              <a:t>عملية التوجيه</a:t>
            </a:r>
            <a:endParaRPr lang="ar-EG" sz="2400" kern="1200" dirty="0">
              <a:solidFill>
                <a:srgbClr val="FF0000"/>
              </a:solidFill>
            </a:endParaRPr>
          </a:p>
        </p:txBody>
      </p:sp>
      <p:sp>
        <p:nvSpPr>
          <p:cNvPr id="8" name="Freeform 7"/>
          <p:cNvSpPr/>
          <p:nvPr/>
        </p:nvSpPr>
        <p:spPr>
          <a:xfrm>
            <a:off x="539552" y="2998216"/>
            <a:ext cx="8136904" cy="1755822"/>
          </a:xfrm>
          <a:custGeom>
            <a:avLst/>
            <a:gdLst>
              <a:gd name="connsiteX0" fmla="*/ 0 w 8136904"/>
              <a:gd name="connsiteY0" fmla="*/ 292643 h 1755822"/>
              <a:gd name="connsiteX1" fmla="*/ 292643 w 8136904"/>
              <a:gd name="connsiteY1" fmla="*/ 0 h 1755822"/>
              <a:gd name="connsiteX2" fmla="*/ 7844261 w 8136904"/>
              <a:gd name="connsiteY2" fmla="*/ 0 h 1755822"/>
              <a:gd name="connsiteX3" fmla="*/ 8136904 w 8136904"/>
              <a:gd name="connsiteY3" fmla="*/ 292643 h 1755822"/>
              <a:gd name="connsiteX4" fmla="*/ 8136904 w 8136904"/>
              <a:gd name="connsiteY4" fmla="*/ 1463179 h 1755822"/>
              <a:gd name="connsiteX5" fmla="*/ 7844261 w 8136904"/>
              <a:gd name="connsiteY5" fmla="*/ 1755822 h 1755822"/>
              <a:gd name="connsiteX6" fmla="*/ 292643 w 8136904"/>
              <a:gd name="connsiteY6" fmla="*/ 1755822 h 1755822"/>
              <a:gd name="connsiteX7" fmla="*/ 0 w 8136904"/>
              <a:gd name="connsiteY7" fmla="*/ 1463179 h 1755822"/>
              <a:gd name="connsiteX8" fmla="*/ 0 w 8136904"/>
              <a:gd name="connsiteY8" fmla="*/ 292643 h 175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6904" h="1755822">
                <a:moveTo>
                  <a:pt x="0" y="292643"/>
                </a:moveTo>
                <a:cubicBezTo>
                  <a:pt x="0" y="131021"/>
                  <a:pt x="131021" y="0"/>
                  <a:pt x="292643" y="0"/>
                </a:cubicBezTo>
                <a:lnTo>
                  <a:pt x="7844261" y="0"/>
                </a:lnTo>
                <a:cubicBezTo>
                  <a:pt x="8005883" y="0"/>
                  <a:pt x="8136904" y="131021"/>
                  <a:pt x="8136904" y="292643"/>
                </a:cubicBezTo>
                <a:lnTo>
                  <a:pt x="8136904" y="1463179"/>
                </a:lnTo>
                <a:cubicBezTo>
                  <a:pt x="8136904" y="1624801"/>
                  <a:pt x="8005883" y="1755822"/>
                  <a:pt x="7844261" y="1755822"/>
                </a:cubicBezTo>
                <a:lnTo>
                  <a:pt x="292643" y="1755822"/>
                </a:lnTo>
                <a:cubicBezTo>
                  <a:pt x="131021" y="1755822"/>
                  <a:pt x="0" y="1624801"/>
                  <a:pt x="0" y="1463179"/>
                </a:cubicBezTo>
                <a:lnTo>
                  <a:pt x="0" y="292643"/>
                </a:lnTo>
                <a:close/>
              </a:path>
            </a:pathLst>
          </a:custGeom>
          <a:solidFill>
            <a:srgbClr val="CC99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7152" tIns="177152" rIns="177152" bIns="177152"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كقاعدة عامة يجدر اصطحاب الموظفين الجدد في يوم عملهم الأول في جولة في المؤسسة ، حيث يتم تعريفهم إلى سائر الموظفين ، وإعطائهم نبذة عامة عن العملية بأسرها ، وإطلاعهم بدقة كيف تدخل وظيفتهم في نطاق التشغيل الكلي للمؤسسة ، وتتطلب المبادرات الصغيرة القليل من الجهد إلا أنها توفر الوقت والمال على المدى الطويل .</a:t>
            </a:r>
            <a:endParaRPr lang="ar-EG" sz="2400" kern="1200" dirty="0">
              <a:solidFill>
                <a:srgbClr val="002060"/>
              </a:solidFill>
            </a:endParaRPr>
          </a:p>
        </p:txBody>
      </p:sp>
      <p:sp>
        <p:nvSpPr>
          <p:cNvPr id="9" name="Freeform 8"/>
          <p:cNvSpPr/>
          <p:nvPr/>
        </p:nvSpPr>
        <p:spPr>
          <a:xfrm>
            <a:off x="539552" y="4768256"/>
            <a:ext cx="8136904" cy="1755822"/>
          </a:xfrm>
          <a:custGeom>
            <a:avLst/>
            <a:gdLst>
              <a:gd name="connsiteX0" fmla="*/ 0 w 8136904"/>
              <a:gd name="connsiteY0" fmla="*/ 292643 h 1755822"/>
              <a:gd name="connsiteX1" fmla="*/ 292643 w 8136904"/>
              <a:gd name="connsiteY1" fmla="*/ 0 h 1755822"/>
              <a:gd name="connsiteX2" fmla="*/ 7844261 w 8136904"/>
              <a:gd name="connsiteY2" fmla="*/ 0 h 1755822"/>
              <a:gd name="connsiteX3" fmla="*/ 8136904 w 8136904"/>
              <a:gd name="connsiteY3" fmla="*/ 292643 h 1755822"/>
              <a:gd name="connsiteX4" fmla="*/ 8136904 w 8136904"/>
              <a:gd name="connsiteY4" fmla="*/ 1463179 h 1755822"/>
              <a:gd name="connsiteX5" fmla="*/ 7844261 w 8136904"/>
              <a:gd name="connsiteY5" fmla="*/ 1755822 h 1755822"/>
              <a:gd name="connsiteX6" fmla="*/ 292643 w 8136904"/>
              <a:gd name="connsiteY6" fmla="*/ 1755822 h 1755822"/>
              <a:gd name="connsiteX7" fmla="*/ 0 w 8136904"/>
              <a:gd name="connsiteY7" fmla="*/ 1463179 h 1755822"/>
              <a:gd name="connsiteX8" fmla="*/ 0 w 8136904"/>
              <a:gd name="connsiteY8" fmla="*/ 292643 h 175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6904" h="1755822">
                <a:moveTo>
                  <a:pt x="0" y="292643"/>
                </a:moveTo>
                <a:cubicBezTo>
                  <a:pt x="0" y="131021"/>
                  <a:pt x="131021" y="0"/>
                  <a:pt x="292643" y="0"/>
                </a:cubicBezTo>
                <a:lnTo>
                  <a:pt x="7844261" y="0"/>
                </a:lnTo>
                <a:cubicBezTo>
                  <a:pt x="8005883" y="0"/>
                  <a:pt x="8136904" y="131021"/>
                  <a:pt x="8136904" y="292643"/>
                </a:cubicBezTo>
                <a:lnTo>
                  <a:pt x="8136904" y="1463179"/>
                </a:lnTo>
                <a:cubicBezTo>
                  <a:pt x="8136904" y="1624801"/>
                  <a:pt x="8005883" y="1755822"/>
                  <a:pt x="7844261" y="1755822"/>
                </a:cubicBezTo>
                <a:lnTo>
                  <a:pt x="292643" y="1755822"/>
                </a:lnTo>
                <a:cubicBezTo>
                  <a:pt x="131021" y="1755822"/>
                  <a:pt x="0" y="1624801"/>
                  <a:pt x="0" y="1463179"/>
                </a:cubicBezTo>
                <a:lnTo>
                  <a:pt x="0" y="292643"/>
                </a:lnTo>
                <a:close/>
              </a:path>
            </a:pathLst>
          </a:custGeom>
          <a:solidFill>
            <a:srgbClr val="CC99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7152" tIns="177152" rIns="177152" bIns="177152"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يجدر التذكر أنه من الضروري أن ينطلق الموظف الجديد في عمله بشكل صحيح ، فمن شأن التوجيه المناسب ان يساعد بشكل كبير في الحصول على موظف أكثر إنتاجية واستدامة ، وفي هذا السياق يجب مراعاة ما يأتي :   </a:t>
            </a:r>
            <a:endParaRPr lang="ar-EG" sz="2400" kern="1200" dirty="0">
              <a:solidFill>
                <a:srgbClr val="002060"/>
              </a:solidFill>
            </a:endParaRPr>
          </a:p>
        </p:txBody>
      </p:sp>
    </p:spTree>
    <p:extLst>
      <p:ext uri="{BB962C8B-B14F-4D97-AF65-F5344CB8AC3E}">
        <p14:creationId xmlns:p14="http://schemas.microsoft.com/office/powerpoint/2010/main" val="3775945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animBg="1"/>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استخدام موظفين جدد وتوجيهم</a:t>
            </a:r>
            <a:endParaRPr lang="ar-EG" sz="3200" b="1" dirty="0">
              <a:solidFill>
                <a:schemeClr val="bg1"/>
              </a:solidFill>
            </a:endParaRPr>
          </a:p>
        </p:txBody>
      </p:sp>
      <p:sp>
        <p:nvSpPr>
          <p:cNvPr id="4" name="Freeform 3"/>
          <p:cNvSpPr/>
          <p:nvPr/>
        </p:nvSpPr>
        <p:spPr>
          <a:xfrm rot="1762224">
            <a:off x="2686099" y="4725423"/>
            <a:ext cx="1024999" cy="68203"/>
          </a:xfrm>
          <a:custGeom>
            <a:avLst/>
            <a:gdLst/>
            <a:ahLst/>
            <a:cxnLst/>
            <a:rect l="0" t="0" r="0" b="0"/>
            <a:pathLst>
              <a:path>
                <a:moveTo>
                  <a:pt x="0" y="34101"/>
                </a:moveTo>
                <a:lnTo>
                  <a:pt x="1024999" y="34101"/>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 name="Freeform 4"/>
          <p:cNvSpPr/>
          <p:nvPr/>
        </p:nvSpPr>
        <p:spPr>
          <a:xfrm rot="19837776">
            <a:off x="2686099" y="2906063"/>
            <a:ext cx="1024999" cy="68203"/>
          </a:xfrm>
          <a:custGeom>
            <a:avLst/>
            <a:gdLst/>
            <a:ahLst/>
            <a:cxnLst/>
            <a:rect l="0" t="0" r="0" b="0"/>
            <a:pathLst>
              <a:path>
                <a:moveTo>
                  <a:pt x="0" y="34101"/>
                </a:moveTo>
                <a:lnTo>
                  <a:pt x="1024999" y="34101"/>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Oval 5"/>
          <p:cNvSpPr/>
          <p:nvPr/>
        </p:nvSpPr>
        <p:spPr>
          <a:xfrm>
            <a:off x="229732" y="2564912"/>
            <a:ext cx="2704987" cy="2569865"/>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Freeform 6"/>
          <p:cNvSpPr/>
          <p:nvPr/>
        </p:nvSpPr>
        <p:spPr>
          <a:xfrm>
            <a:off x="3516354" y="1194419"/>
            <a:ext cx="2005279" cy="2005279"/>
          </a:xfrm>
          <a:custGeom>
            <a:avLst/>
            <a:gdLst>
              <a:gd name="connsiteX0" fmla="*/ 0 w 2005279"/>
              <a:gd name="connsiteY0" fmla="*/ 1002640 h 2005279"/>
              <a:gd name="connsiteX1" fmla="*/ 1002640 w 2005279"/>
              <a:gd name="connsiteY1" fmla="*/ 0 h 2005279"/>
              <a:gd name="connsiteX2" fmla="*/ 2005280 w 2005279"/>
              <a:gd name="connsiteY2" fmla="*/ 1002640 h 2005279"/>
              <a:gd name="connsiteX3" fmla="*/ 1002640 w 2005279"/>
              <a:gd name="connsiteY3" fmla="*/ 2005280 h 2005279"/>
              <a:gd name="connsiteX4" fmla="*/ 0 w 2005279"/>
              <a:gd name="connsiteY4" fmla="*/ 1002640 h 200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279" h="2005279">
                <a:moveTo>
                  <a:pt x="0" y="1002640"/>
                </a:moveTo>
                <a:cubicBezTo>
                  <a:pt x="0" y="448897"/>
                  <a:pt x="448897" y="0"/>
                  <a:pt x="1002640" y="0"/>
                </a:cubicBezTo>
                <a:cubicBezTo>
                  <a:pt x="1556383" y="0"/>
                  <a:pt x="2005280" y="448897"/>
                  <a:pt x="2005280" y="1002640"/>
                </a:cubicBezTo>
                <a:cubicBezTo>
                  <a:pt x="2005280" y="1556383"/>
                  <a:pt x="1556383" y="2005280"/>
                  <a:pt x="1002640" y="2005280"/>
                </a:cubicBezTo>
                <a:cubicBezTo>
                  <a:pt x="448897" y="2005280"/>
                  <a:pt x="0" y="1556383"/>
                  <a:pt x="0" y="1002640"/>
                </a:cubicBez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08906" tIns="308906" rIns="308906" bIns="308906"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أربع قواعد أساسية في توجيه الموظف الجد</a:t>
            </a:r>
            <a:r>
              <a:rPr lang="ar-EG" sz="2400" b="1" kern="1200" dirty="0" smtClean="0">
                <a:solidFill>
                  <a:srgbClr val="FF0000"/>
                </a:solidFill>
              </a:rPr>
              <a:t>ي</a:t>
            </a:r>
            <a:r>
              <a:rPr lang="ar-SA" sz="2400" b="1" kern="1200" dirty="0" smtClean="0">
                <a:solidFill>
                  <a:srgbClr val="FF0000"/>
                </a:solidFill>
              </a:rPr>
              <a:t>د</a:t>
            </a:r>
            <a:endParaRPr lang="ar-EG" sz="2400" kern="1200" dirty="0">
              <a:solidFill>
                <a:srgbClr val="FF0000"/>
              </a:solidFill>
            </a:endParaRPr>
          </a:p>
        </p:txBody>
      </p:sp>
      <p:sp>
        <p:nvSpPr>
          <p:cNvPr id="8" name="Freeform 7"/>
          <p:cNvSpPr/>
          <p:nvPr/>
        </p:nvSpPr>
        <p:spPr>
          <a:xfrm>
            <a:off x="5722161" y="1194419"/>
            <a:ext cx="3007918" cy="2005279"/>
          </a:xfrm>
          <a:custGeom>
            <a:avLst/>
            <a:gdLst>
              <a:gd name="connsiteX0" fmla="*/ 0 w 3007918"/>
              <a:gd name="connsiteY0" fmla="*/ 0 h 2005279"/>
              <a:gd name="connsiteX1" fmla="*/ 3007918 w 3007918"/>
              <a:gd name="connsiteY1" fmla="*/ 0 h 2005279"/>
              <a:gd name="connsiteX2" fmla="*/ 3007918 w 3007918"/>
              <a:gd name="connsiteY2" fmla="*/ 2005279 h 2005279"/>
              <a:gd name="connsiteX3" fmla="*/ 0 w 3007918"/>
              <a:gd name="connsiteY3" fmla="*/ 2005279 h 2005279"/>
              <a:gd name="connsiteX4" fmla="*/ 0 w 3007918"/>
              <a:gd name="connsiteY4" fmla="*/ 0 h 200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7918" h="2005279">
                <a:moveTo>
                  <a:pt x="0" y="0"/>
                </a:moveTo>
                <a:lnTo>
                  <a:pt x="3007918" y="0"/>
                </a:lnTo>
                <a:lnTo>
                  <a:pt x="3007918" y="2005279"/>
                </a:lnTo>
                <a:lnTo>
                  <a:pt x="0" y="2005279"/>
                </a:lnTo>
                <a:lnTo>
                  <a:pt x="0" y="0"/>
                </a:lnTo>
                <a:close/>
              </a:path>
            </a:pathLst>
          </a:custGeom>
          <a:solidFill>
            <a:srgbClr val="99FF66"/>
          </a:solidFill>
          <a:ln>
            <a:solidFill>
              <a:srgbClr val="99FF66"/>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تهيئة الموظف.</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التعريف بالعمل.</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اختيار الموظف تحت الإشراف.</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المتابعة.</a:t>
            </a:r>
            <a:endParaRPr lang="ar-EG" sz="2400" kern="1200" dirty="0">
              <a:solidFill>
                <a:srgbClr val="002060"/>
              </a:solidFill>
            </a:endParaRPr>
          </a:p>
        </p:txBody>
      </p:sp>
      <p:sp>
        <p:nvSpPr>
          <p:cNvPr id="9" name="Freeform 8"/>
          <p:cNvSpPr/>
          <p:nvPr/>
        </p:nvSpPr>
        <p:spPr>
          <a:xfrm>
            <a:off x="3516354" y="4499990"/>
            <a:ext cx="2005279" cy="2005279"/>
          </a:xfrm>
          <a:custGeom>
            <a:avLst/>
            <a:gdLst>
              <a:gd name="connsiteX0" fmla="*/ 0 w 2005279"/>
              <a:gd name="connsiteY0" fmla="*/ 1002640 h 2005279"/>
              <a:gd name="connsiteX1" fmla="*/ 1002640 w 2005279"/>
              <a:gd name="connsiteY1" fmla="*/ 0 h 2005279"/>
              <a:gd name="connsiteX2" fmla="*/ 2005280 w 2005279"/>
              <a:gd name="connsiteY2" fmla="*/ 1002640 h 2005279"/>
              <a:gd name="connsiteX3" fmla="*/ 1002640 w 2005279"/>
              <a:gd name="connsiteY3" fmla="*/ 2005280 h 2005279"/>
              <a:gd name="connsiteX4" fmla="*/ 0 w 2005279"/>
              <a:gd name="connsiteY4" fmla="*/ 1002640 h 200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279" h="2005279">
                <a:moveTo>
                  <a:pt x="0" y="1002640"/>
                </a:moveTo>
                <a:cubicBezTo>
                  <a:pt x="0" y="448897"/>
                  <a:pt x="448897" y="0"/>
                  <a:pt x="1002640" y="0"/>
                </a:cubicBezTo>
                <a:cubicBezTo>
                  <a:pt x="1556383" y="0"/>
                  <a:pt x="2005280" y="448897"/>
                  <a:pt x="2005280" y="1002640"/>
                </a:cubicBezTo>
                <a:cubicBezTo>
                  <a:pt x="2005280" y="1556383"/>
                  <a:pt x="1556383" y="2005280"/>
                  <a:pt x="1002640" y="2005280"/>
                </a:cubicBezTo>
                <a:cubicBezTo>
                  <a:pt x="448897" y="2005280"/>
                  <a:pt x="0" y="1556383"/>
                  <a:pt x="0" y="1002640"/>
                </a:cubicBez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08906" tIns="308906" rIns="308906" bIns="308906"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ستة عوامل في التحضير لتوجيه الموظف الجديد</a:t>
            </a:r>
            <a:endParaRPr lang="ar-EG" sz="2400" kern="1200" dirty="0">
              <a:solidFill>
                <a:srgbClr val="FF0000"/>
              </a:solidFill>
            </a:endParaRPr>
          </a:p>
        </p:txBody>
      </p:sp>
      <p:sp>
        <p:nvSpPr>
          <p:cNvPr id="10" name="Freeform 9"/>
          <p:cNvSpPr/>
          <p:nvPr/>
        </p:nvSpPr>
        <p:spPr>
          <a:xfrm>
            <a:off x="5725910" y="3533246"/>
            <a:ext cx="3007918" cy="3284028"/>
          </a:xfrm>
          <a:custGeom>
            <a:avLst/>
            <a:gdLst>
              <a:gd name="connsiteX0" fmla="*/ 0 w 3007918"/>
              <a:gd name="connsiteY0" fmla="*/ 0 h 2005279"/>
              <a:gd name="connsiteX1" fmla="*/ 3007918 w 3007918"/>
              <a:gd name="connsiteY1" fmla="*/ 0 h 2005279"/>
              <a:gd name="connsiteX2" fmla="*/ 3007918 w 3007918"/>
              <a:gd name="connsiteY2" fmla="*/ 2005279 h 2005279"/>
              <a:gd name="connsiteX3" fmla="*/ 0 w 3007918"/>
              <a:gd name="connsiteY3" fmla="*/ 2005279 h 2005279"/>
              <a:gd name="connsiteX4" fmla="*/ 0 w 3007918"/>
              <a:gd name="connsiteY4" fmla="*/ 0 h 200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7918" h="2005279">
                <a:moveTo>
                  <a:pt x="0" y="0"/>
                </a:moveTo>
                <a:lnTo>
                  <a:pt x="3007918" y="0"/>
                </a:lnTo>
                <a:lnTo>
                  <a:pt x="3007918" y="2005279"/>
                </a:lnTo>
                <a:lnTo>
                  <a:pt x="0" y="2005279"/>
                </a:lnTo>
                <a:lnTo>
                  <a:pt x="0" y="0"/>
                </a:lnTo>
                <a:close/>
              </a:path>
            </a:pathLst>
          </a:custGeom>
          <a:solidFill>
            <a:srgbClr val="99FF66"/>
          </a:solidFill>
          <a:ln>
            <a:solidFill>
              <a:srgbClr val="99FF66"/>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الإلمام بالوظيفة.</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الطلب من أحد الموظفين الحاليين لعب دور المرشد.</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إعداد تفصيل بسيط للوظيفة.</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وضع جدول زمني للتدريب.</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اتخاذ  ترتيبات بشأن موقع العمل.</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تقييم عمل الموظف الجديد بشكل يومي.</a:t>
            </a:r>
            <a:endParaRPr lang="ar-EG" sz="2400" kern="1200" dirty="0">
              <a:solidFill>
                <a:srgbClr val="002060"/>
              </a:solidFill>
            </a:endParaRPr>
          </a:p>
        </p:txBody>
      </p:sp>
    </p:spTree>
    <p:extLst>
      <p:ext uri="{BB962C8B-B14F-4D97-AF65-F5344CB8AC3E}">
        <p14:creationId xmlns:p14="http://schemas.microsoft.com/office/powerpoint/2010/main" val="228403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fade">
                                      <p:cBhvr>
                                        <p:cTn id="24" dur="1000"/>
                                        <p:tgtEl>
                                          <p:spTgt spid="8">
                                            <p:txEl>
                                              <p:pRg st="0" end="0"/>
                                            </p:txEl>
                                          </p:spTgt>
                                        </p:tgtEl>
                                      </p:cBhvr>
                                    </p:animEffect>
                                    <p:anim calcmode="lin" valueType="num">
                                      <p:cBhvr>
                                        <p:cTn id="25"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fade">
                                      <p:cBhvr>
                                        <p:cTn id="31" dur="1000"/>
                                        <p:tgtEl>
                                          <p:spTgt spid="8">
                                            <p:txEl>
                                              <p:pRg st="1" end="1"/>
                                            </p:txEl>
                                          </p:spTgt>
                                        </p:tgtEl>
                                      </p:cBhvr>
                                    </p:animEffect>
                                    <p:anim calcmode="lin" valueType="num">
                                      <p:cBhvr>
                                        <p:cTn id="3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8">
                                            <p:txEl>
                                              <p:pRg st="2" end="2"/>
                                            </p:txEl>
                                          </p:spTgt>
                                        </p:tgtEl>
                                        <p:attrNameLst>
                                          <p:attrName>style.visibility</p:attrName>
                                        </p:attrNameLst>
                                      </p:cBhvr>
                                      <p:to>
                                        <p:strVal val="visible"/>
                                      </p:to>
                                    </p:set>
                                    <p:animEffect transition="in" filter="fade">
                                      <p:cBhvr>
                                        <p:cTn id="38" dur="1000"/>
                                        <p:tgtEl>
                                          <p:spTgt spid="8">
                                            <p:txEl>
                                              <p:pRg st="2" end="2"/>
                                            </p:txEl>
                                          </p:spTgt>
                                        </p:tgtEl>
                                      </p:cBhvr>
                                    </p:animEffect>
                                    <p:anim calcmode="lin" valueType="num">
                                      <p:cBhvr>
                                        <p:cTn id="39"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40"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8">
                                            <p:txEl>
                                              <p:pRg st="3" end="3"/>
                                            </p:txEl>
                                          </p:spTgt>
                                        </p:tgtEl>
                                        <p:attrNameLst>
                                          <p:attrName>style.visibility</p:attrName>
                                        </p:attrNameLst>
                                      </p:cBhvr>
                                      <p:to>
                                        <p:strVal val="visible"/>
                                      </p:to>
                                    </p:set>
                                    <p:animEffect transition="in" filter="fade">
                                      <p:cBhvr>
                                        <p:cTn id="45" dur="1000"/>
                                        <p:tgtEl>
                                          <p:spTgt spid="8">
                                            <p:txEl>
                                              <p:pRg st="3" end="3"/>
                                            </p:txEl>
                                          </p:spTgt>
                                        </p:tgtEl>
                                      </p:cBhvr>
                                    </p:animEffect>
                                    <p:anim calcmode="lin" valueType="num">
                                      <p:cBhvr>
                                        <p:cTn id="46"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nodeType="clickEffect">
                                  <p:stCondLst>
                                    <p:cond delay="0"/>
                                  </p:stCondLst>
                                  <p:childTnLst>
                                    <p:set>
                                      <p:cBhvr>
                                        <p:cTn id="51" dur="1" fill="hold">
                                          <p:stCondLst>
                                            <p:cond delay="0"/>
                                          </p:stCondLst>
                                        </p:cTn>
                                        <p:tgtEl>
                                          <p:spTgt spid="4"/>
                                        </p:tgtEl>
                                        <p:attrNameLst>
                                          <p:attrName>style.visibility</p:attrName>
                                        </p:attrNameLst>
                                      </p:cBhvr>
                                      <p:to>
                                        <p:strVal val="visible"/>
                                      </p:to>
                                    </p:set>
                                    <p:anim calcmode="lin" valueType="num">
                                      <p:cBhvr>
                                        <p:cTn id="52" dur="500" fill="hold"/>
                                        <p:tgtEl>
                                          <p:spTgt spid="4"/>
                                        </p:tgtEl>
                                        <p:attrNameLst>
                                          <p:attrName>ppt_w</p:attrName>
                                        </p:attrNameLst>
                                      </p:cBhvr>
                                      <p:tavLst>
                                        <p:tav tm="0">
                                          <p:val>
                                            <p:fltVal val="0"/>
                                          </p:val>
                                        </p:tav>
                                        <p:tav tm="100000">
                                          <p:val>
                                            <p:strVal val="#ppt_w"/>
                                          </p:val>
                                        </p:tav>
                                      </p:tavLst>
                                    </p:anim>
                                    <p:anim calcmode="lin" valueType="num">
                                      <p:cBhvr>
                                        <p:cTn id="53" dur="500" fill="hold"/>
                                        <p:tgtEl>
                                          <p:spTgt spid="4"/>
                                        </p:tgtEl>
                                        <p:attrNameLst>
                                          <p:attrName>ppt_h</p:attrName>
                                        </p:attrNameLst>
                                      </p:cBhvr>
                                      <p:tavLst>
                                        <p:tav tm="0">
                                          <p:val>
                                            <p:fltVal val="0"/>
                                          </p:val>
                                        </p:tav>
                                        <p:tav tm="100000">
                                          <p:val>
                                            <p:strVal val="#ppt_h"/>
                                          </p:val>
                                        </p:tav>
                                      </p:tavLst>
                                    </p:anim>
                                    <p:animEffect transition="in" filter="fade">
                                      <p:cBhvr>
                                        <p:cTn id="54" dur="500"/>
                                        <p:tgtEl>
                                          <p:spTgt spid="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1000"/>
                                        <p:tgtEl>
                                          <p:spTgt spid="10"/>
                                        </p:tgtEl>
                                      </p:cBhvr>
                                    </p:animEffect>
                                    <p:anim calcmode="lin" valueType="num">
                                      <p:cBhvr>
                                        <p:cTn id="65" dur="1000" fill="hold"/>
                                        <p:tgtEl>
                                          <p:spTgt spid="10"/>
                                        </p:tgtEl>
                                        <p:attrNameLst>
                                          <p:attrName>ppt_x</p:attrName>
                                        </p:attrNameLst>
                                      </p:cBhvr>
                                      <p:tavLst>
                                        <p:tav tm="0">
                                          <p:val>
                                            <p:strVal val="#ppt_x"/>
                                          </p:val>
                                        </p:tav>
                                        <p:tav tm="100000">
                                          <p:val>
                                            <p:strVal val="#ppt_x"/>
                                          </p:val>
                                        </p:tav>
                                      </p:tavLst>
                                    </p:anim>
                                    <p:anim calcmode="lin" valueType="num">
                                      <p:cBhvr>
                                        <p:cTn id="66" dur="1000" fill="hold"/>
                                        <p:tgtEl>
                                          <p:spTgt spid="10"/>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10">
                                            <p:txEl>
                                              <p:pRg st="0" end="0"/>
                                            </p:txEl>
                                          </p:spTgt>
                                        </p:tgtEl>
                                        <p:attrNameLst>
                                          <p:attrName>style.visibility</p:attrName>
                                        </p:attrNameLst>
                                      </p:cBhvr>
                                      <p:to>
                                        <p:strVal val="visible"/>
                                      </p:to>
                                    </p:set>
                                    <p:animEffect transition="in" filter="fade">
                                      <p:cBhvr>
                                        <p:cTn id="69" dur="1000"/>
                                        <p:tgtEl>
                                          <p:spTgt spid="10">
                                            <p:txEl>
                                              <p:pRg st="0" end="0"/>
                                            </p:txEl>
                                          </p:spTgt>
                                        </p:tgtEl>
                                      </p:cBhvr>
                                    </p:animEffect>
                                    <p:anim calcmode="lin" valueType="num">
                                      <p:cBhvr>
                                        <p:cTn id="70"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71"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nodeType="clickEffect">
                                  <p:stCondLst>
                                    <p:cond delay="0"/>
                                  </p:stCondLst>
                                  <p:childTnLst>
                                    <p:set>
                                      <p:cBhvr>
                                        <p:cTn id="75" dur="1" fill="hold">
                                          <p:stCondLst>
                                            <p:cond delay="0"/>
                                          </p:stCondLst>
                                        </p:cTn>
                                        <p:tgtEl>
                                          <p:spTgt spid="10">
                                            <p:txEl>
                                              <p:pRg st="1" end="1"/>
                                            </p:txEl>
                                          </p:spTgt>
                                        </p:tgtEl>
                                        <p:attrNameLst>
                                          <p:attrName>style.visibility</p:attrName>
                                        </p:attrNameLst>
                                      </p:cBhvr>
                                      <p:to>
                                        <p:strVal val="visible"/>
                                      </p:to>
                                    </p:set>
                                    <p:animEffect transition="in" filter="fade">
                                      <p:cBhvr>
                                        <p:cTn id="76" dur="1000"/>
                                        <p:tgtEl>
                                          <p:spTgt spid="10">
                                            <p:txEl>
                                              <p:pRg st="1" end="1"/>
                                            </p:txEl>
                                          </p:spTgt>
                                        </p:tgtEl>
                                      </p:cBhvr>
                                    </p:animEffect>
                                    <p:anim calcmode="lin" valueType="num">
                                      <p:cBhvr>
                                        <p:cTn id="77"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78"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nodeType="clickEffect">
                                  <p:stCondLst>
                                    <p:cond delay="0"/>
                                  </p:stCondLst>
                                  <p:childTnLst>
                                    <p:set>
                                      <p:cBhvr>
                                        <p:cTn id="82" dur="1" fill="hold">
                                          <p:stCondLst>
                                            <p:cond delay="0"/>
                                          </p:stCondLst>
                                        </p:cTn>
                                        <p:tgtEl>
                                          <p:spTgt spid="10">
                                            <p:txEl>
                                              <p:pRg st="2" end="2"/>
                                            </p:txEl>
                                          </p:spTgt>
                                        </p:tgtEl>
                                        <p:attrNameLst>
                                          <p:attrName>style.visibility</p:attrName>
                                        </p:attrNameLst>
                                      </p:cBhvr>
                                      <p:to>
                                        <p:strVal val="visible"/>
                                      </p:to>
                                    </p:set>
                                    <p:animEffect transition="in" filter="fade">
                                      <p:cBhvr>
                                        <p:cTn id="83" dur="1000"/>
                                        <p:tgtEl>
                                          <p:spTgt spid="10">
                                            <p:txEl>
                                              <p:pRg st="2" end="2"/>
                                            </p:txEl>
                                          </p:spTgt>
                                        </p:tgtEl>
                                      </p:cBhvr>
                                    </p:animEffect>
                                    <p:anim calcmode="lin" valueType="num">
                                      <p:cBhvr>
                                        <p:cTn id="84"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85"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42" presetClass="entr" presetSubtype="0" fill="hold" nodeType="clickEffect">
                                  <p:stCondLst>
                                    <p:cond delay="0"/>
                                  </p:stCondLst>
                                  <p:childTnLst>
                                    <p:set>
                                      <p:cBhvr>
                                        <p:cTn id="89" dur="1" fill="hold">
                                          <p:stCondLst>
                                            <p:cond delay="0"/>
                                          </p:stCondLst>
                                        </p:cTn>
                                        <p:tgtEl>
                                          <p:spTgt spid="10">
                                            <p:txEl>
                                              <p:pRg st="3" end="3"/>
                                            </p:txEl>
                                          </p:spTgt>
                                        </p:tgtEl>
                                        <p:attrNameLst>
                                          <p:attrName>style.visibility</p:attrName>
                                        </p:attrNameLst>
                                      </p:cBhvr>
                                      <p:to>
                                        <p:strVal val="visible"/>
                                      </p:to>
                                    </p:set>
                                    <p:animEffect transition="in" filter="fade">
                                      <p:cBhvr>
                                        <p:cTn id="90" dur="1000"/>
                                        <p:tgtEl>
                                          <p:spTgt spid="10">
                                            <p:txEl>
                                              <p:pRg st="3" end="3"/>
                                            </p:txEl>
                                          </p:spTgt>
                                        </p:tgtEl>
                                      </p:cBhvr>
                                    </p:animEffect>
                                    <p:anim calcmode="lin" valueType="num">
                                      <p:cBhvr>
                                        <p:cTn id="91"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92"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42" presetClass="entr" presetSubtype="0" fill="hold" nodeType="clickEffect">
                                  <p:stCondLst>
                                    <p:cond delay="0"/>
                                  </p:stCondLst>
                                  <p:childTnLst>
                                    <p:set>
                                      <p:cBhvr>
                                        <p:cTn id="96" dur="1" fill="hold">
                                          <p:stCondLst>
                                            <p:cond delay="0"/>
                                          </p:stCondLst>
                                        </p:cTn>
                                        <p:tgtEl>
                                          <p:spTgt spid="10">
                                            <p:txEl>
                                              <p:pRg st="4" end="4"/>
                                            </p:txEl>
                                          </p:spTgt>
                                        </p:tgtEl>
                                        <p:attrNameLst>
                                          <p:attrName>style.visibility</p:attrName>
                                        </p:attrNameLst>
                                      </p:cBhvr>
                                      <p:to>
                                        <p:strVal val="visible"/>
                                      </p:to>
                                    </p:set>
                                    <p:animEffect transition="in" filter="fade">
                                      <p:cBhvr>
                                        <p:cTn id="97" dur="1000"/>
                                        <p:tgtEl>
                                          <p:spTgt spid="10">
                                            <p:txEl>
                                              <p:pRg st="4" end="4"/>
                                            </p:txEl>
                                          </p:spTgt>
                                        </p:tgtEl>
                                      </p:cBhvr>
                                    </p:animEffect>
                                    <p:anim calcmode="lin" valueType="num">
                                      <p:cBhvr>
                                        <p:cTn id="98" dur="10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99" dur="10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nodeType="clickEffect">
                                  <p:stCondLst>
                                    <p:cond delay="0"/>
                                  </p:stCondLst>
                                  <p:childTnLst>
                                    <p:set>
                                      <p:cBhvr>
                                        <p:cTn id="103" dur="1" fill="hold">
                                          <p:stCondLst>
                                            <p:cond delay="0"/>
                                          </p:stCondLst>
                                        </p:cTn>
                                        <p:tgtEl>
                                          <p:spTgt spid="10">
                                            <p:txEl>
                                              <p:pRg st="5" end="5"/>
                                            </p:txEl>
                                          </p:spTgt>
                                        </p:tgtEl>
                                        <p:attrNameLst>
                                          <p:attrName>style.visibility</p:attrName>
                                        </p:attrNameLst>
                                      </p:cBhvr>
                                      <p:to>
                                        <p:strVal val="visible"/>
                                      </p:to>
                                    </p:set>
                                    <p:animEffect transition="in" filter="fade">
                                      <p:cBhvr>
                                        <p:cTn id="104" dur="1000"/>
                                        <p:tgtEl>
                                          <p:spTgt spid="10">
                                            <p:txEl>
                                              <p:pRg st="5" end="5"/>
                                            </p:txEl>
                                          </p:spTgt>
                                        </p:tgtEl>
                                      </p:cBhvr>
                                    </p:animEffect>
                                    <p:anim calcmode="lin" valueType="num">
                                      <p:cBhvr>
                                        <p:cTn id="105"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106"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استخدام موظفين جدد وتوجيهم</a:t>
            </a:r>
            <a:endParaRPr lang="ar-EG" sz="3200" b="1" dirty="0">
              <a:solidFill>
                <a:schemeClr val="bg1"/>
              </a:solidFill>
            </a:endParaRPr>
          </a:p>
        </p:txBody>
      </p:sp>
      <p:sp>
        <p:nvSpPr>
          <p:cNvPr id="3" name="Freeform 2"/>
          <p:cNvSpPr/>
          <p:nvPr/>
        </p:nvSpPr>
        <p:spPr>
          <a:xfrm>
            <a:off x="7833962" y="1124743"/>
            <a:ext cx="1058518" cy="1512169"/>
          </a:xfrm>
          <a:custGeom>
            <a:avLst/>
            <a:gdLst>
              <a:gd name="connsiteX0" fmla="*/ 0 w 1512168"/>
              <a:gd name="connsiteY0" fmla="*/ 0 h 1058517"/>
              <a:gd name="connsiteX1" fmla="*/ 982910 w 1512168"/>
              <a:gd name="connsiteY1" fmla="*/ 0 h 1058517"/>
              <a:gd name="connsiteX2" fmla="*/ 1512168 w 1512168"/>
              <a:gd name="connsiteY2" fmla="*/ 529259 h 1058517"/>
              <a:gd name="connsiteX3" fmla="*/ 982910 w 1512168"/>
              <a:gd name="connsiteY3" fmla="*/ 1058517 h 1058517"/>
              <a:gd name="connsiteX4" fmla="*/ 0 w 1512168"/>
              <a:gd name="connsiteY4" fmla="*/ 1058517 h 1058517"/>
              <a:gd name="connsiteX5" fmla="*/ 529259 w 1512168"/>
              <a:gd name="connsiteY5" fmla="*/ 529259 h 1058517"/>
              <a:gd name="connsiteX6" fmla="*/ 0 w 1512168"/>
              <a:gd name="connsiteY6" fmla="*/ 0 h 105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168" h="1058517">
                <a:moveTo>
                  <a:pt x="1512167" y="0"/>
                </a:moveTo>
                <a:lnTo>
                  <a:pt x="1512167" y="688037"/>
                </a:lnTo>
                <a:lnTo>
                  <a:pt x="756083" y="1058517"/>
                </a:lnTo>
                <a:lnTo>
                  <a:pt x="1" y="688037"/>
                </a:lnTo>
                <a:lnTo>
                  <a:pt x="1" y="0"/>
                </a:lnTo>
                <a:lnTo>
                  <a:pt x="756083" y="370481"/>
                </a:lnTo>
                <a:lnTo>
                  <a:pt x="1512167"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1" tIns="544500" rIns="15240" bIns="544498"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ثالثا</a:t>
            </a:r>
            <a:endParaRPr lang="ar-EG" sz="2400" kern="1200" dirty="0">
              <a:solidFill>
                <a:srgbClr val="FF0000"/>
              </a:solidFill>
            </a:endParaRPr>
          </a:p>
        </p:txBody>
      </p:sp>
      <p:sp>
        <p:nvSpPr>
          <p:cNvPr id="5" name="Freeform 4"/>
          <p:cNvSpPr/>
          <p:nvPr/>
        </p:nvSpPr>
        <p:spPr>
          <a:xfrm>
            <a:off x="4644007" y="1124744"/>
            <a:ext cx="3189955" cy="982910"/>
          </a:xfrm>
          <a:custGeom>
            <a:avLst/>
            <a:gdLst>
              <a:gd name="connsiteX0" fmla="*/ 163821 w 982909"/>
              <a:gd name="connsiteY0" fmla="*/ 0 h 3189954"/>
              <a:gd name="connsiteX1" fmla="*/ 819088 w 982909"/>
              <a:gd name="connsiteY1" fmla="*/ 0 h 3189954"/>
              <a:gd name="connsiteX2" fmla="*/ 982909 w 982909"/>
              <a:gd name="connsiteY2" fmla="*/ 163821 h 3189954"/>
              <a:gd name="connsiteX3" fmla="*/ 982909 w 982909"/>
              <a:gd name="connsiteY3" fmla="*/ 3189954 h 3189954"/>
              <a:gd name="connsiteX4" fmla="*/ 982909 w 982909"/>
              <a:gd name="connsiteY4" fmla="*/ 3189954 h 3189954"/>
              <a:gd name="connsiteX5" fmla="*/ 0 w 982909"/>
              <a:gd name="connsiteY5" fmla="*/ 3189954 h 3189954"/>
              <a:gd name="connsiteX6" fmla="*/ 0 w 982909"/>
              <a:gd name="connsiteY6" fmla="*/ 3189954 h 3189954"/>
              <a:gd name="connsiteX7" fmla="*/ 0 w 982909"/>
              <a:gd name="connsiteY7" fmla="*/ 163821 h 3189954"/>
              <a:gd name="connsiteX8" fmla="*/ 163821 w 982909"/>
              <a:gd name="connsiteY8" fmla="*/ 0 h 318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2909" h="3189954">
                <a:moveTo>
                  <a:pt x="0" y="2658285"/>
                </a:moveTo>
                <a:lnTo>
                  <a:pt x="0" y="531669"/>
                </a:lnTo>
                <a:cubicBezTo>
                  <a:pt x="0" y="238037"/>
                  <a:pt x="22600" y="2"/>
                  <a:pt x="50478" y="2"/>
                </a:cubicBezTo>
                <a:lnTo>
                  <a:pt x="982909" y="2"/>
                </a:lnTo>
                <a:lnTo>
                  <a:pt x="982909" y="2"/>
                </a:lnTo>
                <a:lnTo>
                  <a:pt x="982909" y="3189952"/>
                </a:lnTo>
                <a:lnTo>
                  <a:pt x="982909" y="3189952"/>
                </a:lnTo>
                <a:lnTo>
                  <a:pt x="50478" y="3189952"/>
                </a:lnTo>
                <a:cubicBezTo>
                  <a:pt x="22600" y="3189952"/>
                  <a:pt x="0" y="2951917"/>
                  <a:pt x="0" y="2658285"/>
                </a:cubicBezTo>
                <a:close/>
              </a:path>
            </a:pathLst>
          </a:custGeom>
          <a:ln>
            <a:solidFill>
              <a:srgbClr val="FFFF99"/>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3223" tIns="63222" rIns="170688" bIns="63223" numCol="1" spcCol="1270" anchor="ctr" anchorCtr="0">
            <a:noAutofit/>
          </a:bodyPr>
          <a:lstStyle/>
          <a:p>
            <a:pPr marL="228600" lvl="1" indent="-228600" algn="r" defTabSz="1066800" rtl="1">
              <a:lnSpc>
                <a:spcPct val="90000"/>
              </a:lnSpc>
              <a:spcBef>
                <a:spcPct val="0"/>
              </a:spcBef>
              <a:spcAft>
                <a:spcPct val="15000"/>
              </a:spcAft>
              <a:buChar char="••"/>
            </a:pPr>
            <a:r>
              <a:rPr lang="ar-EG" sz="2400" b="1" kern="1200" dirty="0" smtClean="0">
                <a:solidFill>
                  <a:srgbClr val="FF0000"/>
                </a:solidFill>
              </a:rPr>
              <a:t>اعتبارات الموظف</a:t>
            </a:r>
            <a:endParaRPr lang="ar-EG" sz="2400" kern="1200" dirty="0">
              <a:solidFill>
                <a:srgbClr val="FF0000"/>
              </a:solidFill>
            </a:endParaRPr>
          </a:p>
        </p:txBody>
      </p:sp>
      <p:sp>
        <p:nvSpPr>
          <p:cNvPr id="8" name="Freeform 7"/>
          <p:cNvSpPr/>
          <p:nvPr/>
        </p:nvSpPr>
        <p:spPr>
          <a:xfrm>
            <a:off x="4644007" y="2365020"/>
            <a:ext cx="3398475" cy="543784"/>
          </a:xfrm>
          <a:custGeom>
            <a:avLst/>
            <a:gdLst>
              <a:gd name="connsiteX0" fmla="*/ 0 w 3398475"/>
              <a:gd name="connsiteY0" fmla="*/ 0 h 213470"/>
              <a:gd name="connsiteX1" fmla="*/ 3398475 w 3398475"/>
              <a:gd name="connsiteY1" fmla="*/ 0 h 213470"/>
              <a:gd name="connsiteX2" fmla="*/ 3398475 w 3398475"/>
              <a:gd name="connsiteY2" fmla="*/ 213470 h 213470"/>
              <a:gd name="connsiteX3" fmla="*/ 0 w 3398475"/>
              <a:gd name="connsiteY3" fmla="*/ 213470 h 213470"/>
              <a:gd name="connsiteX4" fmla="*/ 0 w 3398475"/>
              <a:gd name="connsiteY4" fmla="*/ 0 h 213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8475" h="213470">
                <a:moveTo>
                  <a:pt x="0" y="0"/>
                </a:moveTo>
                <a:lnTo>
                  <a:pt x="3398475" y="0"/>
                </a:lnTo>
                <a:lnTo>
                  <a:pt x="3398475" y="213470"/>
                </a:lnTo>
                <a:lnTo>
                  <a:pt x="0" y="213470"/>
                </a:lnTo>
                <a:lnTo>
                  <a:pt x="0" y="0"/>
                </a:lnTo>
                <a:close/>
              </a:path>
            </a:pathLst>
          </a:custGeom>
          <a:solidFill>
            <a:srgbClr val="99FFCC"/>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97536" rIns="170688" bIns="97536"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خطط الأجور</a:t>
            </a:r>
            <a:endParaRPr lang="ar-EG" sz="2400" kern="1200" dirty="0">
              <a:solidFill>
                <a:srgbClr val="FF0000"/>
              </a:solidFill>
            </a:endParaRPr>
          </a:p>
        </p:txBody>
      </p:sp>
      <p:sp>
        <p:nvSpPr>
          <p:cNvPr id="9" name="Freeform 8"/>
          <p:cNvSpPr/>
          <p:nvPr/>
        </p:nvSpPr>
        <p:spPr>
          <a:xfrm>
            <a:off x="4644007" y="2894278"/>
            <a:ext cx="3398475" cy="3836137"/>
          </a:xfrm>
          <a:custGeom>
            <a:avLst/>
            <a:gdLst>
              <a:gd name="connsiteX0" fmla="*/ 0 w 3398475"/>
              <a:gd name="connsiteY0" fmla="*/ 0 h 3836137"/>
              <a:gd name="connsiteX1" fmla="*/ 3398475 w 3398475"/>
              <a:gd name="connsiteY1" fmla="*/ 0 h 3836137"/>
              <a:gd name="connsiteX2" fmla="*/ 3398475 w 3398475"/>
              <a:gd name="connsiteY2" fmla="*/ 3836137 h 3836137"/>
              <a:gd name="connsiteX3" fmla="*/ 0 w 3398475"/>
              <a:gd name="connsiteY3" fmla="*/ 3836137 h 3836137"/>
              <a:gd name="connsiteX4" fmla="*/ 0 w 3398475"/>
              <a:gd name="connsiteY4" fmla="*/ 0 h 3836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8475" h="3836137">
                <a:moveTo>
                  <a:pt x="0" y="0"/>
                </a:moveTo>
                <a:lnTo>
                  <a:pt x="3398475" y="0"/>
                </a:lnTo>
                <a:lnTo>
                  <a:pt x="3398475" y="3836137"/>
                </a:lnTo>
                <a:lnTo>
                  <a:pt x="0" y="3836137"/>
                </a:lnTo>
                <a:lnTo>
                  <a:pt x="0" y="0"/>
                </a:lnTo>
                <a:close/>
              </a:path>
            </a:pathLst>
          </a:custGeom>
          <a:solidFill>
            <a:srgbClr val="FFFF99">
              <a:alpha val="90000"/>
            </a:srgb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28016" tIns="128016" rIns="170688" bIns="192024"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تُشكل الأجور بالنسبة للموظفين جزءاً أساسياً من وظيفتهم ، فهم يتوقعون أن يعكس أجرهم المهارات والطاقة التي يوظفونها في مؤسسة ما ، فإذا رغب أصحاب المؤسسات في جذب عمال مناسبين واستبقائهم ، عليهم أن يراعوا معدلات الأجور التي تدفعها الشركات الأخرى لوظيفة مماثلة.</a:t>
            </a:r>
            <a:endParaRPr lang="ar-EG" sz="2400" kern="1200" dirty="0">
              <a:solidFill>
                <a:srgbClr val="002060"/>
              </a:solidFill>
            </a:endParaRPr>
          </a:p>
        </p:txBody>
      </p:sp>
      <p:sp>
        <p:nvSpPr>
          <p:cNvPr id="10" name="Freeform 9"/>
          <p:cNvSpPr/>
          <p:nvPr/>
        </p:nvSpPr>
        <p:spPr>
          <a:xfrm>
            <a:off x="769745" y="2365020"/>
            <a:ext cx="3398475" cy="543784"/>
          </a:xfrm>
          <a:custGeom>
            <a:avLst/>
            <a:gdLst>
              <a:gd name="connsiteX0" fmla="*/ 0 w 3398475"/>
              <a:gd name="connsiteY0" fmla="*/ 0 h 213470"/>
              <a:gd name="connsiteX1" fmla="*/ 3398475 w 3398475"/>
              <a:gd name="connsiteY1" fmla="*/ 0 h 213470"/>
              <a:gd name="connsiteX2" fmla="*/ 3398475 w 3398475"/>
              <a:gd name="connsiteY2" fmla="*/ 213470 h 213470"/>
              <a:gd name="connsiteX3" fmla="*/ 0 w 3398475"/>
              <a:gd name="connsiteY3" fmla="*/ 213470 h 213470"/>
              <a:gd name="connsiteX4" fmla="*/ 0 w 3398475"/>
              <a:gd name="connsiteY4" fmla="*/ 0 h 213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8475" h="213470">
                <a:moveTo>
                  <a:pt x="0" y="0"/>
                </a:moveTo>
                <a:lnTo>
                  <a:pt x="3398475" y="0"/>
                </a:lnTo>
                <a:lnTo>
                  <a:pt x="3398475" y="213470"/>
                </a:lnTo>
                <a:lnTo>
                  <a:pt x="0" y="213470"/>
                </a:lnTo>
                <a:lnTo>
                  <a:pt x="0" y="0"/>
                </a:lnTo>
                <a:close/>
              </a:path>
            </a:pathLst>
          </a:custGeom>
          <a:solidFill>
            <a:srgbClr val="99FFCC"/>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97536" rIns="170688" bIns="97536"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المنافع الإضافية</a:t>
            </a:r>
            <a:endParaRPr lang="ar-EG" sz="2400" kern="1200" dirty="0">
              <a:solidFill>
                <a:srgbClr val="FF0000"/>
              </a:solidFill>
            </a:endParaRPr>
          </a:p>
        </p:txBody>
      </p:sp>
      <p:sp>
        <p:nvSpPr>
          <p:cNvPr id="11" name="Freeform 10"/>
          <p:cNvSpPr/>
          <p:nvPr/>
        </p:nvSpPr>
        <p:spPr>
          <a:xfrm>
            <a:off x="769745" y="2894278"/>
            <a:ext cx="3398475" cy="3836137"/>
          </a:xfrm>
          <a:custGeom>
            <a:avLst/>
            <a:gdLst>
              <a:gd name="connsiteX0" fmla="*/ 0 w 3398475"/>
              <a:gd name="connsiteY0" fmla="*/ 0 h 3836137"/>
              <a:gd name="connsiteX1" fmla="*/ 3398475 w 3398475"/>
              <a:gd name="connsiteY1" fmla="*/ 0 h 3836137"/>
              <a:gd name="connsiteX2" fmla="*/ 3398475 w 3398475"/>
              <a:gd name="connsiteY2" fmla="*/ 3836137 h 3836137"/>
              <a:gd name="connsiteX3" fmla="*/ 0 w 3398475"/>
              <a:gd name="connsiteY3" fmla="*/ 3836137 h 3836137"/>
              <a:gd name="connsiteX4" fmla="*/ 0 w 3398475"/>
              <a:gd name="connsiteY4" fmla="*/ 0 h 3836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8475" h="3836137">
                <a:moveTo>
                  <a:pt x="0" y="0"/>
                </a:moveTo>
                <a:lnTo>
                  <a:pt x="3398475" y="0"/>
                </a:lnTo>
                <a:lnTo>
                  <a:pt x="3398475" y="3836137"/>
                </a:lnTo>
                <a:lnTo>
                  <a:pt x="0" y="3836137"/>
                </a:lnTo>
                <a:lnTo>
                  <a:pt x="0" y="0"/>
                </a:lnTo>
                <a:close/>
              </a:path>
            </a:pathLst>
          </a:custGeom>
          <a:solidFill>
            <a:srgbClr val="FFFF99">
              <a:alpha val="90000"/>
            </a:srgb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28016" tIns="128016" rIns="170688" bIns="192024"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إن الأجازات المرضية والعطل هى إحدى المنافع الإضافية التي تلقي الترحيب الأكبر لدى الموظفين ، وينبغي أن يعد أصحاب المؤسسات سياسة واضحة بشأن المنافع الإضافية كافة.</a:t>
            </a:r>
            <a:endParaRPr lang="ar-EG" sz="2400" kern="1200" dirty="0">
              <a:solidFill>
                <a:srgbClr val="002060"/>
              </a:solidFill>
            </a:endParaRPr>
          </a:p>
        </p:txBody>
      </p:sp>
    </p:spTree>
    <p:extLst>
      <p:ext uri="{BB962C8B-B14F-4D97-AF65-F5344CB8AC3E}">
        <p14:creationId xmlns:p14="http://schemas.microsoft.com/office/powerpoint/2010/main" val="670894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8" grpId="0" animBg="1"/>
      <p:bldP spid="9" grpId="0" animBg="1"/>
      <p:bldP spid="10" grpId="0" animBg="1"/>
      <p:bldP spid="11" grpId="0" animBg="1"/>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استخدام موظفين جدد وتوجيهم</a:t>
            </a:r>
            <a:endParaRPr lang="ar-EG" sz="3200" b="1" dirty="0">
              <a:solidFill>
                <a:schemeClr val="bg1"/>
              </a:solidFill>
            </a:endParaRPr>
          </a:p>
        </p:txBody>
      </p:sp>
      <p:sp>
        <p:nvSpPr>
          <p:cNvPr id="4" name="Freeform 3"/>
          <p:cNvSpPr/>
          <p:nvPr/>
        </p:nvSpPr>
        <p:spPr>
          <a:xfrm>
            <a:off x="4932040" y="1484784"/>
            <a:ext cx="3701309" cy="633600"/>
          </a:xfrm>
          <a:custGeom>
            <a:avLst/>
            <a:gdLst>
              <a:gd name="connsiteX0" fmla="*/ 0 w 3701309"/>
              <a:gd name="connsiteY0" fmla="*/ 0 h 633600"/>
              <a:gd name="connsiteX1" fmla="*/ 3701309 w 3701309"/>
              <a:gd name="connsiteY1" fmla="*/ 0 h 633600"/>
              <a:gd name="connsiteX2" fmla="*/ 3701309 w 3701309"/>
              <a:gd name="connsiteY2" fmla="*/ 633600 h 633600"/>
              <a:gd name="connsiteX3" fmla="*/ 0 w 3701309"/>
              <a:gd name="connsiteY3" fmla="*/ 633600 h 633600"/>
              <a:gd name="connsiteX4" fmla="*/ 0 w 3701309"/>
              <a:gd name="connsiteY4" fmla="*/ 0 h 633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1309" h="633600">
                <a:moveTo>
                  <a:pt x="0" y="0"/>
                </a:moveTo>
                <a:lnTo>
                  <a:pt x="3701309" y="0"/>
                </a:lnTo>
                <a:lnTo>
                  <a:pt x="3701309" y="633600"/>
                </a:lnTo>
                <a:lnTo>
                  <a:pt x="0" y="633600"/>
                </a:lnTo>
                <a:lnTo>
                  <a:pt x="0" y="0"/>
                </a:lnTo>
                <a:close/>
              </a:path>
            </a:pathLst>
          </a:custGeom>
          <a:solidFill>
            <a:srgbClr val="99FF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97536" rIns="170688" bIns="97536"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علاقات الموظفين</a:t>
            </a:r>
            <a:endParaRPr lang="ar-EG" sz="2400" kern="1200" dirty="0">
              <a:solidFill>
                <a:srgbClr val="FF0000"/>
              </a:solidFill>
            </a:endParaRPr>
          </a:p>
        </p:txBody>
      </p:sp>
      <p:sp>
        <p:nvSpPr>
          <p:cNvPr id="5" name="Freeform 4"/>
          <p:cNvSpPr/>
          <p:nvPr/>
        </p:nvSpPr>
        <p:spPr>
          <a:xfrm>
            <a:off x="4932040" y="2118384"/>
            <a:ext cx="3701309" cy="4437350"/>
          </a:xfrm>
          <a:custGeom>
            <a:avLst/>
            <a:gdLst>
              <a:gd name="connsiteX0" fmla="*/ 0 w 3701309"/>
              <a:gd name="connsiteY0" fmla="*/ 0 h 3819667"/>
              <a:gd name="connsiteX1" fmla="*/ 3701309 w 3701309"/>
              <a:gd name="connsiteY1" fmla="*/ 0 h 3819667"/>
              <a:gd name="connsiteX2" fmla="*/ 3701309 w 3701309"/>
              <a:gd name="connsiteY2" fmla="*/ 3819667 h 3819667"/>
              <a:gd name="connsiteX3" fmla="*/ 0 w 3701309"/>
              <a:gd name="connsiteY3" fmla="*/ 3819667 h 3819667"/>
              <a:gd name="connsiteX4" fmla="*/ 0 w 3701309"/>
              <a:gd name="connsiteY4" fmla="*/ 0 h 3819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1309" h="3819667">
                <a:moveTo>
                  <a:pt x="0" y="0"/>
                </a:moveTo>
                <a:lnTo>
                  <a:pt x="3701309" y="0"/>
                </a:lnTo>
                <a:lnTo>
                  <a:pt x="3701309" y="3819667"/>
                </a:lnTo>
                <a:lnTo>
                  <a:pt x="0" y="3819667"/>
                </a:lnTo>
                <a:lnTo>
                  <a:pt x="0" y="0"/>
                </a:lnTo>
                <a:close/>
              </a:path>
            </a:pathLst>
          </a:custGeom>
          <a:solidFill>
            <a:schemeClr val="accent3">
              <a:lumMod val="7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17348" tIns="117348" rIns="156464" bIns="176022" numCol="1" spcCol="1270" anchor="t" anchorCtr="0">
            <a:noAutofit/>
          </a:bodyPr>
          <a:lstStyle/>
          <a:p>
            <a:pPr marL="228600" lvl="1" indent="-228600" algn="justLow" defTabSz="977900" rtl="1">
              <a:lnSpc>
                <a:spcPct val="90000"/>
              </a:lnSpc>
              <a:spcBef>
                <a:spcPct val="0"/>
              </a:spcBef>
              <a:spcAft>
                <a:spcPct val="15000"/>
              </a:spcAft>
              <a:buChar char="••"/>
            </a:pPr>
            <a:r>
              <a:rPr lang="ar-EG" sz="2400" kern="1200" dirty="0" smtClean="0">
                <a:solidFill>
                  <a:srgbClr val="002060"/>
                </a:solidFill>
              </a:rPr>
              <a:t>لا تقتصر سعادة الموظفين على الأجور الجيدة والمنافع فحسب ، إذ أن ما يهمهم اكثر هو شعورهم بالرضا في الوظيفة ، ويتعين على أصحاب المؤسسات تأمين المحيط المادي الأفضل لطاقم العمل والحرص على قيام تواصل تنائي دائم معه.</a:t>
            </a:r>
            <a:endParaRPr lang="ar-EG" sz="2400" kern="1200" dirty="0">
              <a:solidFill>
                <a:srgbClr val="002060"/>
              </a:solidFill>
            </a:endParaRPr>
          </a:p>
        </p:txBody>
      </p:sp>
      <p:sp>
        <p:nvSpPr>
          <p:cNvPr id="6" name="Freeform 5"/>
          <p:cNvSpPr/>
          <p:nvPr/>
        </p:nvSpPr>
        <p:spPr>
          <a:xfrm>
            <a:off x="712547" y="1484784"/>
            <a:ext cx="3701309" cy="633600"/>
          </a:xfrm>
          <a:custGeom>
            <a:avLst/>
            <a:gdLst>
              <a:gd name="connsiteX0" fmla="*/ 0 w 3701309"/>
              <a:gd name="connsiteY0" fmla="*/ 0 h 633600"/>
              <a:gd name="connsiteX1" fmla="*/ 3701309 w 3701309"/>
              <a:gd name="connsiteY1" fmla="*/ 0 h 633600"/>
              <a:gd name="connsiteX2" fmla="*/ 3701309 w 3701309"/>
              <a:gd name="connsiteY2" fmla="*/ 633600 h 633600"/>
              <a:gd name="connsiteX3" fmla="*/ 0 w 3701309"/>
              <a:gd name="connsiteY3" fmla="*/ 633600 h 633600"/>
              <a:gd name="connsiteX4" fmla="*/ 0 w 3701309"/>
              <a:gd name="connsiteY4" fmla="*/ 0 h 633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1309" h="633600">
                <a:moveTo>
                  <a:pt x="0" y="0"/>
                </a:moveTo>
                <a:lnTo>
                  <a:pt x="3701309" y="0"/>
                </a:lnTo>
                <a:lnTo>
                  <a:pt x="3701309" y="633600"/>
                </a:lnTo>
                <a:lnTo>
                  <a:pt x="0" y="633600"/>
                </a:lnTo>
                <a:lnTo>
                  <a:pt x="0" y="0"/>
                </a:lnTo>
                <a:close/>
              </a:path>
            </a:pathLst>
          </a:custGeom>
          <a:solidFill>
            <a:srgbClr val="99FF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97536" rIns="170688" bIns="97536"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ظروف العمل</a:t>
            </a:r>
            <a:endParaRPr lang="ar-EG" sz="2400" kern="1200" dirty="0">
              <a:solidFill>
                <a:srgbClr val="FF0000"/>
              </a:solidFill>
            </a:endParaRPr>
          </a:p>
        </p:txBody>
      </p:sp>
      <p:sp>
        <p:nvSpPr>
          <p:cNvPr id="7" name="Freeform 6"/>
          <p:cNvSpPr/>
          <p:nvPr/>
        </p:nvSpPr>
        <p:spPr>
          <a:xfrm>
            <a:off x="712547" y="2118384"/>
            <a:ext cx="3701309" cy="4437350"/>
          </a:xfrm>
          <a:custGeom>
            <a:avLst/>
            <a:gdLst>
              <a:gd name="connsiteX0" fmla="*/ 0 w 3701309"/>
              <a:gd name="connsiteY0" fmla="*/ 0 h 3819667"/>
              <a:gd name="connsiteX1" fmla="*/ 3701309 w 3701309"/>
              <a:gd name="connsiteY1" fmla="*/ 0 h 3819667"/>
              <a:gd name="connsiteX2" fmla="*/ 3701309 w 3701309"/>
              <a:gd name="connsiteY2" fmla="*/ 3819667 h 3819667"/>
              <a:gd name="connsiteX3" fmla="*/ 0 w 3701309"/>
              <a:gd name="connsiteY3" fmla="*/ 3819667 h 3819667"/>
              <a:gd name="connsiteX4" fmla="*/ 0 w 3701309"/>
              <a:gd name="connsiteY4" fmla="*/ 0 h 3819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1309" h="3819667">
                <a:moveTo>
                  <a:pt x="0" y="0"/>
                </a:moveTo>
                <a:lnTo>
                  <a:pt x="3701309" y="0"/>
                </a:lnTo>
                <a:lnTo>
                  <a:pt x="3701309" y="3819667"/>
                </a:lnTo>
                <a:lnTo>
                  <a:pt x="0" y="3819667"/>
                </a:lnTo>
                <a:lnTo>
                  <a:pt x="0" y="0"/>
                </a:lnTo>
                <a:close/>
              </a:path>
            </a:pathLst>
          </a:custGeom>
          <a:solidFill>
            <a:schemeClr val="accent3">
              <a:lumMod val="7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17348" tIns="117348" rIns="156464" bIns="176022" numCol="1" spcCol="1270" anchor="t" anchorCtr="0">
            <a:noAutofit/>
          </a:bodyPr>
          <a:lstStyle/>
          <a:p>
            <a:pPr marL="228600" lvl="1" indent="-228600" algn="justLow" defTabSz="977900" rtl="1">
              <a:lnSpc>
                <a:spcPct val="90000"/>
              </a:lnSpc>
              <a:spcBef>
                <a:spcPct val="0"/>
              </a:spcBef>
              <a:spcAft>
                <a:spcPct val="15000"/>
              </a:spcAft>
              <a:buChar char="••"/>
            </a:pPr>
            <a:r>
              <a:rPr lang="ar-EG" sz="2400" kern="1200" dirty="0" smtClean="0">
                <a:solidFill>
                  <a:srgbClr val="002060"/>
                </a:solidFill>
              </a:rPr>
              <a:t>ينبغي أن يولي أصحاب المؤسسات اهتماماً حقيقياً لصحة موظفيهم وراحتهم وسلامتهم إضافة إلى ظروف العمل اللائقة ، فمن شأن البئة المؤاتية أن تساهم في تحفيز الفاعلية واعتماد المواقف الإيجابية وتفادي الحوادث ، كما يجدر تزويد موقع العمل بتهوية جيدة وتدفئة وتبريد كافيين ، بالإضافة إلى إنارة جيدة وشروط صحية مناسبة ومنشآت صحية ، ومن الضروري كذلك الإحتفاظ بالإسعافات الأولية .</a:t>
            </a:r>
            <a:endParaRPr lang="ar-EG" sz="2400" kern="1200" dirty="0">
              <a:solidFill>
                <a:srgbClr val="002060"/>
              </a:solidFill>
            </a:endParaRPr>
          </a:p>
        </p:txBody>
      </p:sp>
    </p:spTree>
    <p:extLst>
      <p:ext uri="{BB962C8B-B14F-4D97-AF65-F5344CB8AC3E}">
        <p14:creationId xmlns:p14="http://schemas.microsoft.com/office/powerpoint/2010/main" val="4212543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الميزات الشخصية للمسؤل عن ادارة الموظفين</a:t>
            </a:r>
            <a:endParaRPr lang="ar-EG" sz="3200" b="1" dirty="0">
              <a:solidFill>
                <a:schemeClr val="bg1"/>
              </a:solidFill>
            </a:endParaRPr>
          </a:p>
        </p:txBody>
      </p:sp>
      <p:sp>
        <p:nvSpPr>
          <p:cNvPr id="4" name="Freeform 3"/>
          <p:cNvSpPr/>
          <p:nvPr/>
        </p:nvSpPr>
        <p:spPr>
          <a:xfrm>
            <a:off x="6611710"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F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القدرة على التكيف</a:t>
            </a:r>
            <a:endParaRPr lang="ar-EG" sz="2400" kern="1200" dirty="0">
              <a:solidFill>
                <a:srgbClr val="002060"/>
              </a:solidFill>
            </a:endParaRPr>
          </a:p>
        </p:txBody>
      </p:sp>
      <p:sp>
        <p:nvSpPr>
          <p:cNvPr id="5" name="Freeform 4"/>
          <p:cNvSpPr/>
          <p:nvPr/>
        </p:nvSpPr>
        <p:spPr>
          <a:xfrm>
            <a:off x="5075915"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FFCC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الانتباه</a:t>
            </a:r>
            <a:endParaRPr lang="ar-EG" sz="2400" kern="1200" dirty="0">
              <a:solidFill>
                <a:srgbClr val="002060"/>
              </a:solidFill>
            </a:endParaRPr>
          </a:p>
        </p:txBody>
      </p:sp>
      <p:sp>
        <p:nvSpPr>
          <p:cNvPr id="7" name="Freeform 6"/>
          <p:cNvSpPr/>
          <p:nvPr/>
        </p:nvSpPr>
        <p:spPr>
          <a:xfrm>
            <a:off x="3540119"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F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المرونة</a:t>
            </a:r>
            <a:endParaRPr lang="ar-EG" sz="2400" kern="1200" dirty="0">
              <a:solidFill>
                <a:srgbClr val="002060"/>
              </a:solidFill>
            </a:endParaRPr>
          </a:p>
        </p:txBody>
      </p:sp>
      <p:sp>
        <p:nvSpPr>
          <p:cNvPr id="8" name="Freeform 7"/>
          <p:cNvSpPr/>
          <p:nvPr/>
        </p:nvSpPr>
        <p:spPr>
          <a:xfrm>
            <a:off x="2004324"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FFCC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القدرة على التصرف</a:t>
            </a:r>
            <a:endParaRPr lang="ar-EG" sz="2400" kern="1200" dirty="0">
              <a:solidFill>
                <a:srgbClr val="002060"/>
              </a:solidFill>
            </a:endParaRPr>
          </a:p>
        </p:txBody>
      </p:sp>
      <p:sp>
        <p:nvSpPr>
          <p:cNvPr id="9" name="Freeform 8"/>
          <p:cNvSpPr/>
          <p:nvPr/>
        </p:nvSpPr>
        <p:spPr>
          <a:xfrm>
            <a:off x="468528"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F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العلاقات الإنسانية</a:t>
            </a:r>
            <a:endParaRPr lang="ar-EG" sz="2400" kern="1200" dirty="0">
              <a:solidFill>
                <a:srgbClr val="002060"/>
              </a:solidFill>
            </a:endParaRPr>
          </a:p>
        </p:txBody>
      </p:sp>
      <p:sp>
        <p:nvSpPr>
          <p:cNvPr id="11" name="Freeform 10"/>
          <p:cNvSpPr/>
          <p:nvPr/>
        </p:nvSpPr>
        <p:spPr>
          <a:xfrm>
            <a:off x="6611710"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FFCC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تفهم الآخرين</a:t>
            </a:r>
            <a:endParaRPr lang="ar-EG" sz="2400" kern="1200" dirty="0">
              <a:solidFill>
                <a:srgbClr val="002060"/>
              </a:solidFill>
            </a:endParaRPr>
          </a:p>
        </p:txBody>
      </p:sp>
      <p:sp>
        <p:nvSpPr>
          <p:cNvPr id="12" name="Freeform 11"/>
          <p:cNvSpPr/>
          <p:nvPr/>
        </p:nvSpPr>
        <p:spPr>
          <a:xfrm>
            <a:off x="5075915"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F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الثقة بالنفس</a:t>
            </a:r>
            <a:endParaRPr lang="ar-EG" sz="2400" kern="1200" dirty="0">
              <a:solidFill>
                <a:srgbClr val="002060"/>
              </a:solidFill>
            </a:endParaRPr>
          </a:p>
        </p:txBody>
      </p:sp>
      <p:sp>
        <p:nvSpPr>
          <p:cNvPr id="13" name="Freeform 12"/>
          <p:cNvSpPr/>
          <p:nvPr/>
        </p:nvSpPr>
        <p:spPr>
          <a:xfrm>
            <a:off x="3540119"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FFCC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النضج</a:t>
            </a:r>
            <a:endParaRPr lang="ar-EG" sz="2400" kern="1200" dirty="0">
              <a:solidFill>
                <a:srgbClr val="002060"/>
              </a:solidFill>
            </a:endParaRPr>
          </a:p>
        </p:txBody>
      </p:sp>
      <p:sp>
        <p:nvSpPr>
          <p:cNvPr id="14" name="Freeform 13"/>
          <p:cNvSpPr/>
          <p:nvPr/>
        </p:nvSpPr>
        <p:spPr>
          <a:xfrm>
            <a:off x="2004324"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F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القدرة على الدعم</a:t>
            </a:r>
            <a:endParaRPr lang="ar-EG" sz="2400" kern="1200" dirty="0">
              <a:solidFill>
                <a:srgbClr val="002060"/>
              </a:solidFill>
            </a:endParaRPr>
          </a:p>
        </p:txBody>
      </p:sp>
      <p:sp>
        <p:nvSpPr>
          <p:cNvPr id="15" name="Freeform 14"/>
          <p:cNvSpPr/>
          <p:nvPr/>
        </p:nvSpPr>
        <p:spPr>
          <a:xfrm>
            <a:off x="468528"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FFCC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التواصل</a:t>
            </a:r>
            <a:endParaRPr lang="ar-EG" sz="2400" kern="1200" dirty="0">
              <a:solidFill>
                <a:srgbClr val="002060"/>
              </a:solidFill>
            </a:endParaRPr>
          </a:p>
        </p:txBody>
      </p:sp>
    </p:spTree>
    <p:extLst>
      <p:ext uri="{BB962C8B-B14F-4D97-AF65-F5344CB8AC3E}">
        <p14:creationId xmlns:p14="http://schemas.microsoft.com/office/powerpoint/2010/main" val="814077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1000"/>
                                        <p:tgtEl>
                                          <p:spTgt spid="12"/>
                                        </p:tgtEl>
                                      </p:cBhvr>
                                    </p:animEffect>
                                    <p:anim calcmode="lin" valueType="num">
                                      <p:cBhvr>
                                        <p:cTn id="50" dur="1000" fill="hold"/>
                                        <p:tgtEl>
                                          <p:spTgt spid="12"/>
                                        </p:tgtEl>
                                        <p:attrNameLst>
                                          <p:attrName>ppt_x</p:attrName>
                                        </p:attrNameLst>
                                      </p:cBhvr>
                                      <p:tavLst>
                                        <p:tav tm="0">
                                          <p:val>
                                            <p:strVal val="#ppt_x"/>
                                          </p:val>
                                        </p:tav>
                                        <p:tav tm="100000">
                                          <p:val>
                                            <p:strVal val="#ppt_x"/>
                                          </p:val>
                                        </p:tav>
                                      </p:tavLst>
                                    </p:anim>
                                    <p:anim calcmode="lin" valueType="num">
                                      <p:cBhvr>
                                        <p:cTn id="5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1000"/>
                                        <p:tgtEl>
                                          <p:spTgt spid="13"/>
                                        </p:tgtEl>
                                      </p:cBhvr>
                                    </p:animEffect>
                                    <p:anim calcmode="lin" valueType="num">
                                      <p:cBhvr>
                                        <p:cTn id="57" dur="1000" fill="hold"/>
                                        <p:tgtEl>
                                          <p:spTgt spid="13"/>
                                        </p:tgtEl>
                                        <p:attrNameLst>
                                          <p:attrName>ppt_x</p:attrName>
                                        </p:attrNameLst>
                                      </p:cBhvr>
                                      <p:tavLst>
                                        <p:tav tm="0">
                                          <p:val>
                                            <p:strVal val="#ppt_x"/>
                                          </p:val>
                                        </p:tav>
                                        <p:tav tm="100000">
                                          <p:val>
                                            <p:strVal val="#ppt_x"/>
                                          </p:val>
                                        </p:tav>
                                      </p:tavLst>
                                    </p:anim>
                                    <p:anim calcmode="lin" valueType="num">
                                      <p:cBhvr>
                                        <p:cTn id="5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fade">
                                      <p:cBhvr>
                                        <p:cTn id="63" dur="1000"/>
                                        <p:tgtEl>
                                          <p:spTgt spid="14"/>
                                        </p:tgtEl>
                                      </p:cBhvr>
                                    </p:animEffect>
                                    <p:anim calcmode="lin" valueType="num">
                                      <p:cBhvr>
                                        <p:cTn id="64" dur="1000" fill="hold"/>
                                        <p:tgtEl>
                                          <p:spTgt spid="14"/>
                                        </p:tgtEl>
                                        <p:attrNameLst>
                                          <p:attrName>ppt_x</p:attrName>
                                        </p:attrNameLst>
                                      </p:cBhvr>
                                      <p:tavLst>
                                        <p:tav tm="0">
                                          <p:val>
                                            <p:strVal val="#ppt_x"/>
                                          </p:val>
                                        </p:tav>
                                        <p:tav tm="100000">
                                          <p:val>
                                            <p:strVal val="#ppt_x"/>
                                          </p:val>
                                        </p:tav>
                                      </p:tavLst>
                                    </p:anim>
                                    <p:anim calcmode="lin" valueType="num">
                                      <p:cBhvr>
                                        <p:cTn id="6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fade">
                                      <p:cBhvr>
                                        <p:cTn id="70" dur="1000"/>
                                        <p:tgtEl>
                                          <p:spTgt spid="15"/>
                                        </p:tgtEl>
                                      </p:cBhvr>
                                    </p:animEffect>
                                    <p:anim calcmode="lin" valueType="num">
                                      <p:cBhvr>
                                        <p:cTn id="71" dur="1000" fill="hold"/>
                                        <p:tgtEl>
                                          <p:spTgt spid="15"/>
                                        </p:tgtEl>
                                        <p:attrNameLst>
                                          <p:attrName>ppt_x</p:attrName>
                                        </p:attrNameLst>
                                      </p:cBhvr>
                                      <p:tavLst>
                                        <p:tav tm="0">
                                          <p:val>
                                            <p:strVal val="#ppt_x"/>
                                          </p:val>
                                        </p:tav>
                                        <p:tav tm="100000">
                                          <p:val>
                                            <p:strVal val="#ppt_x"/>
                                          </p:val>
                                        </p:tav>
                                      </p:tavLst>
                                    </p:anim>
                                    <p:anim calcmode="lin" valueType="num">
                                      <p:cBhvr>
                                        <p:cTn id="72"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9" grpId="0" animBg="1"/>
      <p:bldP spid="11" grpId="0" animBg="1"/>
      <p:bldP spid="12" grpId="0" animBg="1"/>
      <p:bldP spid="13" grpId="0" animBg="1"/>
      <p:bldP spid="14" grpId="0" animBg="1"/>
      <p:bldP spid="15" grpId="0" animBg="1"/>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الميزات الشخصية للمسؤل عن ادارة الموظفين</a:t>
            </a:r>
            <a:endParaRPr lang="ar-EG" sz="3200" b="1" dirty="0">
              <a:solidFill>
                <a:schemeClr val="bg1"/>
              </a:solidFill>
            </a:endParaRPr>
          </a:p>
        </p:txBody>
      </p:sp>
      <p:sp>
        <p:nvSpPr>
          <p:cNvPr id="4" name="Freeform 3"/>
          <p:cNvSpPr/>
          <p:nvPr/>
        </p:nvSpPr>
        <p:spPr>
          <a:xfrm>
            <a:off x="6539702"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الإنفتاح</a:t>
            </a:r>
            <a:endParaRPr lang="ar-EG" sz="2400" kern="1200" dirty="0">
              <a:solidFill>
                <a:srgbClr val="002060"/>
              </a:solidFill>
            </a:endParaRPr>
          </a:p>
        </p:txBody>
      </p:sp>
      <p:sp>
        <p:nvSpPr>
          <p:cNvPr id="5" name="Freeform 4"/>
          <p:cNvSpPr/>
          <p:nvPr/>
        </p:nvSpPr>
        <p:spPr>
          <a:xfrm>
            <a:off x="5003907"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99FF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القدرة على التدريب</a:t>
            </a:r>
            <a:endParaRPr lang="ar-EG" sz="2400" kern="1200" dirty="0">
              <a:solidFill>
                <a:srgbClr val="002060"/>
              </a:solidFill>
            </a:endParaRPr>
          </a:p>
        </p:txBody>
      </p:sp>
      <p:sp>
        <p:nvSpPr>
          <p:cNvPr id="7" name="Freeform 6"/>
          <p:cNvSpPr/>
          <p:nvPr/>
        </p:nvSpPr>
        <p:spPr>
          <a:xfrm>
            <a:off x="3468111"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القدرة على التوجيه</a:t>
            </a:r>
            <a:endParaRPr lang="ar-EG" sz="2400" kern="1200" dirty="0">
              <a:solidFill>
                <a:srgbClr val="002060"/>
              </a:solidFill>
            </a:endParaRPr>
          </a:p>
        </p:txBody>
      </p:sp>
      <p:sp>
        <p:nvSpPr>
          <p:cNvPr id="8" name="Freeform 7"/>
          <p:cNvSpPr/>
          <p:nvPr/>
        </p:nvSpPr>
        <p:spPr>
          <a:xfrm>
            <a:off x="1932316"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99FF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الإبداع</a:t>
            </a:r>
            <a:endParaRPr lang="ar-EG" sz="2400" kern="1200" dirty="0">
              <a:solidFill>
                <a:srgbClr val="002060"/>
              </a:solidFill>
            </a:endParaRPr>
          </a:p>
        </p:txBody>
      </p:sp>
      <p:sp>
        <p:nvSpPr>
          <p:cNvPr id="9" name="Freeform 8"/>
          <p:cNvSpPr/>
          <p:nvPr/>
        </p:nvSpPr>
        <p:spPr>
          <a:xfrm>
            <a:off x="396520" y="2109087"/>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التفاؤل</a:t>
            </a:r>
            <a:endParaRPr lang="ar-EG" sz="2400" kern="1200" dirty="0">
              <a:solidFill>
                <a:srgbClr val="002060"/>
              </a:solidFill>
            </a:endParaRPr>
          </a:p>
        </p:txBody>
      </p:sp>
      <p:sp>
        <p:nvSpPr>
          <p:cNvPr id="11" name="Freeform 10"/>
          <p:cNvSpPr/>
          <p:nvPr/>
        </p:nvSpPr>
        <p:spPr>
          <a:xfrm>
            <a:off x="6611710"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99FF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قدرة التحمل</a:t>
            </a:r>
            <a:endParaRPr lang="ar-EG" sz="2400" kern="1200" dirty="0">
              <a:solidFill>
                <a:srgbClr val="002060"/>
              </a:solidFill>
            </a:endParaRPr>
          </a:p>
        </p:txBody>
      </p:sp>
      <p:sp>
        <p:nvSpPr>
          <p:cNvPr id="12" name="Freeform 11"/>
          <p:cNvSpPr/>
          <p:nvPr/>
        </p:nvSpPr>
        <p:spPr>
          <a:xfrm>
            <a:off x="5075915"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الإندفاع</a:t>
            </a:r>
            <a:endParaRPr lang="ar-EG" sz="2400" kern="1200" dirty="0">
              <a:solidFill>
                <a:srgbClr val="002060"/>
              </a:solidFill>
            </a:endParaRPr>
          </a:p>
        </p:txBody>
      </p:sp>
      <p:sp>
        <p:nvSpPr>
          <p:cNvPr id="13" name="Freeform 12"/>
          <p:cNvSpPr/>
          <p:nvPr/>
        </p:nvSpPr>
        <p:spPr>
          <a:xfrm>
            <a:off x="3540119"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99FF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الصبر</a:t>
            </a:r>
            <a:endParaRPr lang="ar-EG" sz="2400" kern="1200" dirty="0">
              <a:solidFill>
                <a:srgbClr val="002060"/>
              </a:solidFill>
            </a:endParaRPr>
          </a:p>
        </p:txBody>
      </p:sp>
      <p:sp>
        <p:nvSpPr>
          <p:cNvPr id="14" name="Freeform 13"/>
          <p:cNvSpPr/>
          <p:nvPr/>
        </p:nvSpPr>
        <p:spPr>
          <a:xfrm>
            <a:off x="2004324"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التعاطف مع الآخرين</a:t>
            </a:r>
            <a:endParaRPr lang="ar-EG" sz="2400" kern="1200" dirty="0">
              <a:solidFill>
                <a:srgbClr val="002060"/>
              </a:solidFill>
            </a:endParaRPr>
          </a:p>
        </p:txBody>
      </p:sp>
      <p:sp>
        <p:nvSpPr>
          <p:cNvPr id="15" name="Freeform 14"/>
          <p:cNvSpPr/>
          <p:nvPr/>
        </p:nvSpPr>
        <p:spPr>
          <a:xfrm>
            <a:off x="468528" y="3837279"/>
            <a:ext cx="1919744" cy="1919744"/>
          </a:xfrm>
          <a:custGeom>
            <a:avLst/>
            <a:gdLst>
              <a:gd name="connsiteX0" fmla="*/ 0 w 1919744"/>
              <a:gd name="connsiteY0" fmla="*/ 959872 h 1919744"/>
              <a:gd name="connsiteX1" fmla="*/ 959872 w 1919744"/>
              <a:gd name="connsiteY1" fmla="*/ 0 h 1919744"/>
              <a:gd name="connsiteX2" fmla="*/ 1919744 w 1919744"/>
              <a:gd name="connsiteY2" fmla="*/ 959872 h 1919744"/>
              <a:gd name="connsiteX3" fmla="*/ 959872 w 1919744"/>
              <a:gd name="connsiteY3" fmla="*/ 1919744 h 1919744"/>
              <a:gd name="connsiteX4" fmla="*/ 0 w 1919744"/>
              <a:gd name="connsiteY4" fmla="*/ 959872 h 191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44" h="1919744">
                <a:moveTo>
                  <a:pt x="0" y="959872"/>
                </a:moveTo>
                <a:cubicBezTo>
                  <a:pt x="0" y="429749"/>
                  <a:pt x="429749" y="0"/>
                  <a:pt x="959872" y="0"/>
                </a:cubicBezTo>
                <a:cubicBezTo>
                  <a:pt x="1489995" y="0"/>
                  <a:pt x="1919744" y="429749"/>
                  <a:pt x="1919744" y="959872"/>
                </a:cubicBezTo>
                <a:cubicBezTo>
                  <a:pt x="1919744" y="1489995"/>
                  <a:pt x="1489995" y="1919744"/>
                  <a:pt x="959872" y="1919744"/>
                </a:cubicBezTo>
                <a:cubicBezTo>
                  <a:pt x="429749" y="1919744"/>
                  <a:pt x="0" y="1489995"/>
                  <a:pt x="0" y="959872"/>
                </a:cubicBezTo>
                <a:close/>
              </a:path>
            </a:pathLst>
          </a:custGeom>
          <a:solidFill>
            <a:srgbClr val="99FF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86790" tIns="311620" rIns="386790" bIns="31162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الحماسة</a:t>
            </a:r>
            <a:endParaRPr lang="ar-EG" sz="2400" kern="1200" dirty="0">
              <a:solidFill>
                <a:srgbClr val="002060"/>
              </a:solidFill>
            </a:endParaRPr>
          </a:p>
        </p:txBody>
      </p:sp>
    </p:spTree>
    <p:extLst>
      <p:ext uri="{BB962C8B-B14F-4D97-AF65-F5344CB8AC3E}">
        <p14:creationId xmlns:p14="http://schemas.microsoft.com/office/powerpoint/2010/main" val="1061076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1000"/>
                                        <p:tgtEl>
                                          <p:spTgt spid="12"/>
                                        </p:tgtEl>
                                      </p:cBhvr>
                                    </p:animEffect>
                                    <p:anim calcmode="lin" valueType="num">
                                      <p:cBhvr>
                                        <p:cTn id="50" dur="1000" fill="hold"/>
                                        <p:tgtEl>
                                          <p:spTgt spid="12"/>
                                        </p:tgtEl>
                                        <p:attrNameLst>
                                          <p:attrName>ppt_x</p:attrName>
                                        </p:attrNameLst>
                                      </p:cBhvr>
                                      <p:tavLst>
                                        <p:tav tm="0">
                                          <p:val>
                                            <p:strVal val="#ppt_x"/>
                                          </p:val>
                                        </p:tav>
                                        <p:tav tm="100000">
                                          <p:val>
                                            <p:strVal val="#ppt_x"/>
                                          </p:val>
                                        </p:tav>
                                      </p:tavLst>
                                    </p:anim>
                                    <p:anim calcmode="lin" valueType="num">
                                      <p:cBhvr>
                                        <p:cTn id="5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1000"/>
                                        <p:tgtEl>
                                          <p:spTgt spid="13"/>
                                        </p:tgtEl>
                                      </p:cBhvr>
                                    </p:animEffect>
                                    <p:anim calcmode="lin" valueType="num">
                                      <p:cBhvr>
                                        <p:cTn id="57" dur="1000" fill="hold"/>
                                        <p:tgtEl>
                                          <p:spTgt spid="13"/>
                                        </p:tgtEl>
                                        <p:attrNameLst>
                                          <p:attrName>ppt_x</p:attrName>
                                        </p:attrNameLst>
                                      </p:cBhvr>
                                      <p:tavLst>
                                        <p:tav tm="0">
                                          <p:val>
                                            <p:strVal val="#ppt_x"/>
                                          </p:val>
                                        </p:tav>
                                        <p:tav tm="100000">
                                          <p:val>
                                            <p:strVal val="#ppt_x"/>
                                          </p:val>
                                        </p:tav>
                                      </p:tavLst>
                                    </p:anim>
                                    <p:anim calcmode="lin" valueType="num">
                                      <p:cBhvr>
                                        <p:cTn id="5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fade">
                                      <p:cBhvr>
                                        <p:cTn id="63" dur="1000"/>
                                        <p:tgtEl>
                                          <p:spTgt spid="14"/>
                                        </p:tgtEl>
                                      </p:cBhvr>
                                    </p:animEffect>
                                    <p:anim calcmode="lin" valueType="num">
                                      <p:cBhvr>
                                        <p:cTn id="64" dur="1000" fill="hold"/>
                                        <p:tgtEl>
                                          <p:spTgt spid="14"/>
                                        </p:tgtEl>
                                        <p:attrNameLst>
                                          <p:attrName>ppt_x</p:attrName>
                                        </p:attrNameLst>
                                      </p:cBhvr>
                                      <p:tavLst>
                                        <p:tav tm="0">
                                          <p:val>
                                            <p:strVal val="#ppt_x"/>
                                          </p:val>
                                        </p:tav>
                                        <p:tav tm="100000">
                                          <p:val>
                                            <p:strVal val="#ppt_x"/>
                                          </p:val>
                                        </p:tav>
                                      </p:tavLst>
                                    </p:anim>
                                    <p:anim calcmode="lin" valueType="num">
                                      <p:cBhvr>
                                        <p:cTn id="6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fade">
                                      <p:cBhvr>
                                        <p:cTn id="70" dur="1000"/>
                                        <p:tgtEl>
                                          <p:spTgt spid="15"/>
                                        </p:tgtEl>
                                      </p:cBhvr>
                                    </p:animEffect>
                                    <p:anim calcmode="lin" valueType="num">
                                      <p:cBhvr>
                                        <p:cTn id="71" dur="1000" fill="hold"/>
                                        <p:tgtEl>
                                          <p:spTgt spid="15"/>
                                        </p:tgtEl>
                                        <p:attrNameLst>
                                          <p:attrName>ppt_x</p:attrName>
                                        </p:attrNameLst>
                                      </p:cBhvr>
                                      <p:tavLst>
                                        <p:tav tm="0">
                                          <p:val>
                                            <p:strVal val="#ppt_x"/>
                                          </p:val>
                                        </p:tav>
                                        <p:tav tm="100000">
                                          <p:val>
                                            <p:strVal val="#ppt_x"/>
                                          </p:val>
                                        </p:tav>
                                      </p:tavLst>
                                    </p:anim>
                                    <p:anim calcmode="lin" valueType="num">
                                      <p:cBhvr>
                                        <p:cTn id="72"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9" grpId="0" animBg="1"/>
      <p:bldP spid="11" grpId="0" animBg="1"/>
      <p:bldP spid="12" grpId="0" animBg="1"/>
      <p:bldP spid="13" grpId="0" animBg="1"/>
      <p:bldP spid="14" grpId="0" animBg="1"/>
      <p:bldP spid="15" grpId="0" animBg="1"/>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لدي ادارة اصحاب المؤسسات لموظفيهم (يجدر بهم ان)</a:t>
            </a:r>
            <a:endParaRPr lang="ar-EG" sz="3200" b="1" dirty="0">
              <a:solidFill>
                <a:schemeClr val="bg1"/>
              </a:solidFill>
            </a:endParaRPr>
          </a:p>
        </p:txBody>
      </p:sp>
      <p:sp>
        <p:nvSpPr>
          <p:cNvPr id="5" name="Freeform 4"/>
          <p:cNvSpPr/>
          <p:nvPr/>
        </p:nvSpPr>
        <p:spPr>
          <a:xfrm>
            <a:off x="7569368" y="1779545"/>
            <a:ext cx="1412025" cy="1858748"/>
          </a:xfrm>
          <a:custGeom>
            <a:avLst/>
            <a:gdLst>
              <a:gd name="connsiteX0" fmla="*/ 0 w 1318857"/>
              <a:gd name="connsiteY0" fmla="*/ 131886 h 1858748"/>
              <a:gd name="connsiteX1" fmla="*/ 131886 w 1318857"/>
              <a:gd name="connsiteY1" fmla="*/ 0 h 1858748"/>
              <a:gd name="connsiteX2" fmla="*/ 1186971 w 1318857"/>
              <a:gd name="connsiteY2" fmla="*/ 0 h 1858748"/>
              <a:gd name="connsiteX3" fmla="*/ 1318857 w 1318857"/>
              <a:gd name="connsiteY3" fmla="*/ 131886 h 1858748"/>
              <a:gd name="connsiteX4" fmla="*/ 1318857 w 1318857"/>
              <a:gd name="connsiteY4" fmla="*/ 1726862 h 1858748"/>
              <a:gd name="connsiteX5" fmla="*/ 1186971 w 1318857"/>
              <a:gd name="connsiteY5" fmla="*/ 1858748 h 1858748"/>
              <a:gd name="connsiteX6" fmla="*/ 131886 w 1318857"/>
              <a:gd name="connsiteY6" fmla="*/ 1858748 h 1858748"/>
              <a:gd name="connsiteX7" fmla="*/ 0 w 1318857"/>
              <a:gd name="connsiteY7" fmla="*/ 1726862 h 1858748"/>
              <a:gd name="connsiteX8" fmla="*/ 0 w 1318857"/>
              <a:gd name="connsiteY8" fmla="*/ 131886 h 185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8857" h="1858748">
                <a:moveTo>
                  <a:pt x="0" y="131886"/>
                </a:moveTo>
                <a:cubicBezTo>
                  <a:pt x="0" y="59047"/>
                  <a:pt x="59047" y="0"/>
                  <a:pt x="131886" y="0"/>
                </a:cubicBezTo>
                <a:lnTo>
                  <a:pt x="1186971" y="0"/>
                </a:lnTo>
                <a:cubicBezTo>
                  <a:pt x="1259810" y="0"/>
                  <a:pt x="1318857" y="59047"/>
                  <a:pt x="1318857" y="131886"/>
                </a:cubicBezTo>
                <a:lnTo>
                  <a:pt x="1318857" y="1726862"/>
                </a:lnTo>
                <a:cubicBezTo>
                  <a:pt x="1318857" y="1799701"/>
                  <a:pt x="1259810" y="1858748"/>
                  <a:pt x="1186971" y="1858748"/>
                </a:cubicBezTo>
                <a:lnTo>
                  <a:pt x="131886" y="1858748"/>
                </a:lnTo>
                <a:cubicBezTo>
                  <a:pt x="59047" y="1858748"/>
                  <a:pt x="0" y="1799701"/>
                  <a:pt x="0" y="1726862"/>
                </a:cubicBezTo>
                <a:lnTo>
                  <a:pt x="0" y="131886"/>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0068" tIns="130068" rIns="130068" bIns="130068"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يكونوا مثابرين.</a:t>
            </a:r>
            <a:endParaRPr lang="ar-EG" sz="2400" kern="1200" dirty="0">
              <a:solidFill>
                <a:srgbClr val="002060"/>
              </a:solidFill>
            </a:endParaRPr>
          </a:p>
        </p:txBody>
      </p:sp>
      <p:sp>
        <p:nvSpPr>
          <p:cNvPr id="6" name="Freeform 5"/>
          <p:cNvSpPr/>
          <p:nvPr/>
        </p:nvSpPr>
        <p:spPr>
          <a:xfrm>
            <a:off x="7157884" y="2545381"/>
            <a:ext cx="299348" cy="327076"/>
          </a:xfrm>
          <a:custGeom>
            <a:avLst/>
            <a:gdLst>
              <a:gd name="connsiteX0" fmla="*/ 0 w 279597"/>
              <a:gd name="connsiteY0" fmla="*/ 65415 h 327076"/>
              <a:gd name="connsiteX1" fmla="*/ 139799 w 279597"/>
              <a:gd name="connsiteY1" fmla="*/ 65415 h 327076"/>
              <a:gd name="connsiteX2" fmla="*/ 139799 w 279597"/>
              <a:gd name="connsiteY2" fmla="*/ 0 h 327076"/>
              <a:gd name="connsiteX3" fmla="*/ 279597 w 279597"/>
              <a:gd name="connsiteY3" fmla="*/ 163538 h 327076"/>
              <a:gd name="connsiteX4" fmla="*/ 139799 w 279597"/>
              <a:gd name="connsiteY4" fmla="*/ 327076 h 327076"/>
              <a:gd name="connsiteX5" fmla="*/ 139799 w 279597"/>
              <a:gd name="connsiteY5" fmla="*/ 261661 h 327076"/>
              <a:gd name="connsiteX6" fmla="*/ 0 w 279597"/>
              <a:gd name="connsiteY6" fmla="*/ 261661 h 327076"/>
              <a:gd name="connsiteX7" fmla="*/ 0 w 279597"/>
              <a:gd name="connsiteY7" fmla="*/ 65415 h 3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597" h="327076">
                <a:moveTo>
                  <a:pt x="279597" y="261661"/>
                </a:moveTo>
                <a:lnTo>
                  <a:pt x="139798" y="261661"/>
                </a:lnTo>
                <a:lnTo>
                  <a:pt x="139798" y="327076"/>
                </a:lnTo>
                <a:lnTo>
                  <a:pt x="0" y="163538"/>
                </a:lnTo>
                <a:lnTo>
                  <a:pt x="139798" y="0"/>
                </a:lnTo>
                <a:lnTo>
                  <a:pt x="139798" y="65415"/>
                </a:lnTo>
                <a:lnTo>
                  <a:pt x="279597" y="65415"/>
                </a:lnTo>
                <a:lnTo>
                  <a:pt x="279597" y="261661"/>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83879" tIns="65415" rIns="0" bIns="65414" numCol="1" spcCol="1270" anchor="ctr" anchorCtr="0">
            <a:noAutofit/>
          </a:bodyPr>
          <a:lstStyle/>
          <a:p>
            <a:pPr lvl="0" algn="ctr" defTabSz="622300" rtl="1">
              <a:lnSpc>
                <a:spcPct val="90000"/>
              </a:lnSpc>
              <a:spcBef>
                <a:spcPct val="0"/>
              </a:spcBef>
              <a:spcAft>
                <a:spcPct val="35000"/>
              </a:spcAft>
            </a:pPr>
            <a:endParaRPr lang="ar-EG" sz="1400" kern="1200"/>
          </a:p>
        </p:txBody>
      </p:sp>
      <p:sp>
        <p:nvSpPr>
          <p:cNvPr id="7" name="Freeform 6"/>
          <p:cNvSpPr/>
          <p:nvPr/>
        </p:nvSpPr>
        <p:spPr>
          <a:xfrm>
            <a:off x="5722967" y="1779545"/>
            <a:ext cx="1412025" cy="1858748"/>
          </a:xfrm>
          <a:custGeom>
            <a:avLst/>
            <a:gdLst>
              <a:gd name="connsiteX0" fmla="*/ 0 w 1318857"/>
              <a:gd name="connsiteY0" fmla="*/ 131886 h 1858748"/>
              <a:gd name="connsiteX1" fmla="*/ 131886 w 1318857"/>
              <a:gd name="connsiteY1" fmla="*/ 0 h 1858748"/>
              <a:gd name="connsiteX2" fmla="*/ 1186971 w 1318857"/>
              <a:gd name="connsiteY2" fmla="*/ 0 h 1858748"/>
              <a:gd name="connsiteX3" fmla="*/ 1318857 w 1318857"/>
              <a:gd name="connsiteY3" fmla="*/ 131886 h 1858748"/>
              <a:gd name="connsiteX4" fmla="*/ 1318857 w 1318857"/>
              <a:gd name="connsiteY4" fmla="*/ 1726862 h 1858748"/>
              <a:gd name="connsiteX5" fmla="*/ 1186971 w 1318857"/>
              <a:gd name="connsiteY5" fmla="*/ 1858748 h 1858748"/>
              <a:gd name="connsiteX6" fmla="*/ 131886 w 1318857"/>
              <a:gd name="connsiteY6" fmla="*/ 1858748 h 1858748"/>
              <a:gd name="connsiteX7" fmla="*/ 0 w 1318857"/>
              <a:gd name="connsiteY7" fmla="*/ 1726862 h 1858748"/>
              <a:gd name="connsiteX8" fmla="*/ 0 w 1318857"/>
              <a:gd name="connsiteY8" fmla="*/ 131886 h 185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8857" h="1858748">
                <a:moveTo>
                  <a:pt x="0" y="131886"/>
                </a:moveTo>
                <a:cubicBezTo>
                  <a:pt x="0" y="59047"/>
                  <a:pt x="59047" y="0"/>
                  <a:pt x="131886" y="0"/>
                </a:cubicBezTo>
                <a:lnTo>
                  <a:pt x="1186971" y="0"/>
                </a:lnTo>
                <a:cubicBezTo>
                  <a:pt x="1259810" y="0"/>
                  <a:pt x="1318857" y="59047"/>
                  <a:pt x="1318857" y="131886"/>
                </a:cubicBezTo>
                <a:lnTo>
                  <a:pt x="1318857" y="1726862"/>
                </a:lnTo>
                <a:cubicBezTo>
                  <a:pt x="1318857" y="1799701"/>
                  <a:pt x="1259810" y="1858748"/>
                  <a:pt x="1186971" y="1858748"/>
                </a:cubicBezTo>
                <a:lnTo>
                  <a:pt x="131886" y="1858748"/>
                </a:lnTo>
                <a:cubicBezTo>
                  <a:pt x="59047" y="1858748"/>
                  <a:pt x="0" y="1799701"/>
                  <a:pt x="0" y="1726862"/>
                </a:cubicBezTo>
                <a:lnTo>
                  <a:pt x="0" y="131886"/>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0068" tIns="130068" rIns="130068" bIns="130068"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يكونوا منصفين وصادقين.</a:t>
            </a:r>
            <a:endParaRPr lang="ar-EG" sz="2400" kern="1200" dirty="0">
              <a:solidFill>
                <a:srgbClr val="002060"/>
              </a:solidFill>
            </a:endParaRPr>
          </a:p>
        </p:txBody>
      </p:sp>
      <p:sp>
        <p:nvSpPr>
          <p:cNvPr id="8" name="Freeform 7"/>
          <p:cNvSpPr/>
          <p:nvPr/>
        </p:nvSpPr>
        <p:spPr>
          <a:xfrm>
            <a:off x="5311484" y="2545381"/>
            <a:ext cx="299348" cy="327077"/>
          </a:xfrm>
          <a:custGeom>
            <a:avLst/>
            <a:gdLst>
              <a:gd name="connsiteX0" fmla="*/ 0 w 279597"/>
              <a:gd name="connsiteY0" fmla="*/ 65415 h 327076"/>
              <a:gd name="connsiteX1" fmla="*/ 139799 w 279597"/>
              <a:gd name="connsiteY1" fmla="*/ 65415 h 327076"/>
              <a:gd name="connsiteX2" fmla="*/ 139799 w 279597"/>
              <a:gd name="connsiteY2" fmla="*/ 0 h 327076"/>
              <a:gd name="connsiteX3" fmla="*/ 279597 w 279597"/>
              <a:gd name="connsiteY3" fmla="*/ 163538 h 327076"/>
              <a:gd name="connsiteX4" fmla="*/ 139799 w 279597"/>
              <a:gd name="connsiteY4" fmla="*/ 327076 h 327076"/>
              <a:gd name="connsiteX5" fmla="*/ 139799 w 279597"/>
              <a:gd name="connsiteY5" fmla="*/ 261661 h 327076"/>
              <a:gd name="connsiteX6" fmla="*/ 0 w 279597"/>
              <a:gd name="connsiteY6" fmla="*/ 261661 h 327076"/>
              <a:gd name="connsiteX7" fmla="*/ 0 w 279597"/>
              <a:gd name="connsiteY7" fmla="*/ 65415 h 3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597" h="327076">
                <a:moveTo>
                  <a:pt x="279597" y="261661"/>
                </a:moveTo>
                <a:lnTo>
                  <a:pt x="139798" y="261661"/>
                </a:lnTo>
                <a:lnTo>
                  <a:pt x="139798" y="327076"/>
                </a:lnTo>
                <a:lnTo>
                  <a:pt x="0" y="163538"/>
                </a:lnTo>
                <a:lnTo>
                  <a:pt x="139798" y="0"/>
                </a:lnTo>
                <a:lnTo>
                  <a:pt x="139798" y="65415"/>
                </a:lnTo>
                <a:lnTo>
                  <a:pt x="279597" y="65415"/>
                </a:lnTo>
                <a:lnTo>
                  <a:pt x="279597" y="261661"/>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83879" tIns="65415" rIns="0" bIns="65416" numCol="1" spcCol="1270" anchor="ctr" anchorCtr="0">
            <a:noAutofit/>
          </a:bodyPr>
          <a:lstStyle/>
          <a:p>
            <a:pPr lvl="0" algn="ctr" defTabSz="622300" rtl="1">
              <a:lnSpc>
                <a:spcPct val="90000"/>
              </a:lnSpc>
              <a:spcBef>
                <a:spcPct val="0"/>
              </a:spcBef>
              <a:spcAft>
                <a:spcPct val="35000"/>
              </a:spcAft>
            </a:pPr>
            <a:endParaRPr lang="ar-EG" sz="1400" kern="1200"/>
          </a:p>
        </p:txBody>
      </p:sp>
      <p:sp>
        <p:nvSpPr>
          <p:cNvPr id="9" name="Freeform 8"/>
          <p:cNvSpPr/>
          <p:nvPr/>
        </p:nvSpPr>
        <p:spPr>
          <a:xfrm>
            <a:off x="3876567" y="1779545"/>
            <a:ext cx="1412025" cy="1858748"/>
          </a:xfrm>
          <a:custGeom>
            <a:avLst/>
            <a:gdLst>
              <a:gd name="connsiteX0" fmla="*/ 0 w 1318857"/>
              <a:gd name="connsiteY0" fmla="*/ 131886 h 1858748"/>
              <a:gd name="connsiteX1" fmla="*/ 131886 w 1318857"/>
              <a:gd name="connsiteY1" fmla="*/ 0 h 1858748"/>
              <a:gd name="connsiteX2" fmla="*/ 1186971 w 1318857"/>
              <a:gd name="connsiteY2" fmla="*/ 0 h 1858748"/>
              <a:gd name="connsiteX3" fmla="*/ 1318857 w 1318857"/>
              <a:gd name="connsiteY3" fmla="*/ 131886 h 1858748"/>
              <a:gd name="connsiteX4" fmla="*/ 1318857 w 1318857"/>
              <a:gd name="connsiteY4" fmla="*/ 1726862 h 1858748"/>
              <a:gd name="connsiteX5" fmla="*/ 1186971 w 1318857"/>
              <a:gd name="connsiteY5" fmla="*/ 1858748 h 1858748"/>
              <a:gd name="connsiteX6" fmla="*/ 131886 w 1318857"/>
              <a:gd name="connsiteY6" fmla="*/ 1858748 h 1858748"/>
              <a:gd name="connsiteX7" fmla="*/ 0 w 1318857"/>
              <a:gd name="connsiteY7" fmla="*/ 1726862 h 1858748"/>
              <a:gd name="connsiteX8" fmla="*/ 0 w 1318857"/>
              <a:gd name="connsiteY8" fmla="*/ 131886 h 185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8857" h="1858748">
                <a:moveTo>
                  <a:pt x="0" y="131886"/>
                </a:moveTo>
                <a:cubicBezTo>
                  <a:pt x="0" y="59047"/>
                  <a:pt x="59047" y="0"/>
                  <a:pt x="131886" y="0"/>
                </a:cubicBezTo>
                <a:lnTo>
                  <a:pt x="1186971" y="0"/>
                </a:lnTo>
                <a:cubicBezTo>
                  <a:pt x="1259810" y="0"/>
                  <a:pt x="1318857" y="59047"/>
                  <a:pt x="1318857" y="131886"/>
                </a:cubicBezTo>
                <a:lnTo>
                  <a:pt x="1318857" y="1726862"/>
                </a:lnTo>
                <a:cubicBezTo>
                  <a:pt x="1318857" y="1799701"/>
                  <a:pt x="1259810" y="1858748"/>
                  <a:pt x="1186971" y="1858748"/>
                </a:cubicBezTo>
                <a:lnTo>
                  <a:pt x="131886" y="1858748"/>
                </a:lnTo>
                <a:cubicBezTo>
                  <a:pt x="59047" y="1858748"/>
                  <a:pt x="0" y="1799701"/>
                  <a:pt x="0" y="1726862"/>
                </a:cubicBezTo>
                <a:lnTo>
                  <a:pt x="0" y="131886"/>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0068" tIns="130068" rIns="130068" bIns="130068"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يعززوا الحماسة في العمل.</a:t>
            </a:r>
            <a:endParaRPr lang="ar-EG" sz="2400" kern="1200" dirty="0">
              <a:solidFill>
                <a:srgbClr val="002060"/>
              </a:solidFill>
            </a:endParaRPr>
          </a:p>
        </p:txBody>
      </p:sp>
      <p:sp>
        <p:nvSpPr>
          <p:cNvPr id="10" name="Freeform 9"/>
          <p:cNvSpPr/>
          <p:nvPr/>
        </p:nvSpPr>
        <p:spPr>
          <a:xfrm>
            <a:off x="3465083" y="2545381"/>
            <a:ext cx="299348" cy="327076"/>
          </a:xfrm>
          <a:custGeom>
            <a:avLst/>
            <a:gdLst>
              <a:gd name="connsiteX0" fmla="*/ 0 w 279597"/>
              <a:gd name="connsiteY0" fmla="*/ 65415 h 327076"/>
              <a:gd name="connsiteX1" fmla="*/ 139799 w 279597"/>
              <a:gd name="connsiteY1" fmla="*/ 65415 h 327076"/>
              <a:gd name="connsiteX2" fmla="*/ 139799 w 279597"/>
              <a:gd name="connsiteY2" fmla="*/ 0 h 327076"/>
              <a:gd name="connsiteX3" fmla="*/ 279597 w 279597"/>
              <a:gd name="connsiteY3" fmla="*/ 163538 h 327076"/>
              <a:gd name="connsiteX4" fmla="*/ 139799 w 279597"/>
              <a:gd name="connsiteY4" fmla="*/ 327076 h 327076"/>
              <a:gd name="connsiteX5" fmla="*/ 139799 w 279597"/>
              <a:gd name="connsiteY5" fmla="*/ 261661 h 327076"/>
              <a:gd name="connsiteX6" fmla="*/ 0 w 279597"/>
              <a:gd name="connsiteY6" fmla="*/ 261661 h 327076"/>
              <a:gd name="connsiteX7" fmla="*/ 0 w 279597"/>
              <a:gd name="connsiteY7" fmla="*/ 65415 h 3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597" h="327076">
                <a:moveTo>
                  <a:pt x="279597" y="261661"/>
                </a:moveTo>
                <a:lnTo>
                  <a:pt x="139798" y="261661"/>
                </a:lnTo>
                <a:lnTo>
                  <a:pt x="139798" y="327076"/>
                </a:lnTo>
                <a:lnTo>
                  <a:pt x="0" y="163538"/>
                </a:lnTo>
                <a:lnTo>
                  <a:pt x="139798" y="0"/>
                </a:lnTo>
                <a:lnTo>
                  <a:pt x="139798" y="65415"/>
                </a:lnTo>
                <a:lnTo>
                  <a:pt x="279597" y="65415"/>
                </a:lnTo>
                <a:lnTo>
                  <a:pt x="279597" y="261661"/>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83879" tIns="65415" rIns="0" bIns="65415" numCol="1" spcCol="1270" anchor="ctr" anchorCtr="0">
            <a:noAutofit/>
          </a:bodyPr>
          <a:lstStyle/>
          <a:p>
            <a:pPr lvl="0" algn="ctr" defTabSz="622300" rtl="1">
              <a:lnSpc>
                <a:spcPct val="90000"/>
              </a:lnSpc>
              <a:spcBef>
                <a:spcPct val="0"/>
              </a:spcBef>
              <a:spcAft>
                <a:spcPct val="35000"/>
              </a:spcAft>
            </a:pPr>
            <a:endParaRPr lang="ar-EG" sz="1400" kern="1200"/>
          </a:p>
        </p:txBody>
      </p:sp>
      <p:sp>
        <p:nvSpPr>
          <p:cNvPr id="11" name="Freeform 10"/>
          <p:cNvSpPr/>
          <p:nvPr/>
        </p:nvSpPr>
        <p:spPr>
          <a:xfrm>
            <a:off x="2030166" y="1779545"/>
            <a:ext cx="1412025" cy="1858748"/>
          </a:xfrm>
          <a:custGeom>
            <a:avLst/>
            <a:gdLst>
              <a:gd name="connsiteX0" fmla="*/ 0 w 1318857"/>
              <a:gd name="connsiteY0" fmla="*/ 131886 h 1858748"/>
              <a:gd name="connsiteX1" fmla="*/ 131886 w 1318857"/>
              <a:gd name="connsiteY1" fmla="*/ 0 h 1858748"/>
              <a:gd name="connsiteX2" fmla="*/ 1186971 w 1318857"/>
              <a:gd name="connsiteY2" fmla="*/ 0 h 1858748"/>
              <a:gd name="connsiteX3" fmla="*/ 1318857 w 1318857"/>
              <a:gd name="connsiteY3" fmla="*/ 131886 h 1858748"/>
              <a:gd name="connsiteX4" fmla="*/ 1318857 w 1318857"/>
              <a:gd name="connsiteY4" fmla="*/ 1726862 h 1858748"/>
              <a:gd name="connsiteX5" fmla="*/ 1186971 w 1318857"/>
              <a:gd name="connsiteY5" fmla="*/ 1858748 h 1858748"/>
              <a:gd name="connsiteX6" fmla="*/ 131886 w 1318857"/>
              <a:gd name="connsiteY6" fmla="*/ 1858748 h 1858748"/>
              <a:gd name="connsiteX7" fmla="*/ 0 w 1318857"/>
              <a:gd name="connsiteY7" fmla="*/ 1726862 h 1858748"/>
              <a:gd name="connsiteX8" fmla="*/ 0 w 1318857"/>
              <a:gd name="connsiteY8" fmla="*/ 131886 h 185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8857" h="1858748">
                <a:moveTo>
                  <a:pt x="0" y="131886"/>
                </a:moveTo>
                <a:cubicBezTo>
                  <a:pt x="0" y="59047"/>
                  <a:pt x="59047" y="0"/>
                  <a:pt x="131886" y="0"/>
                </a:cubicBezTo>
                <a:lnTo>
                  <a:pt x="1186971" y="0"/>
                </a:lnTo>
                <a:cubicBezTo>
                  <a:pt x="1259810" y="0"/>
                  <a:pt x="1318857" y="59047"/>
                  <a:pt x="1318857" y="131886"/>
                </a:cubicBezTo>
                <a:lnTo>
                  <a:pt x="1318857" y="1726862"/>
                </a:lnTo>
                <a:cubicBezTo>
                  <a:pt x="1318857" y="1799701"/>
                  <a:pt x="1259810" y="1858748"/>
                  <a:pt x="1186971" y="1858748"/>
                </a:cubicBezTo>
                <a:lnTo>
                  <a:pt x="131886" y="1858748"/>
                </a:lnTo>
                <a:cubicBezTo>
                  <a:pt x="59047" y="1858748"/>
                  <a:pt x="0" y="1799701"/>
                  <a:pt x="0" y="1726862"/>
                </a:cubicBezTo>
                <a:lnTo>
                  <a:pt x="0" y="131886"/>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0068" tIns="130068" rIns="130068" bIns="130068"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يشجعوا طرح الأسئلة.</a:t>
            </a:r>
            <a:endParaRPr lang="ar-EG" sz="2400" kern="1200" dirty="0">
              <a:solidFill>
                <a:srgbClr val="002060"/>
              </a:solidFill>
            </a:endParaRPr>
          </a:p>
        </p:txBody>
      </p:sp>
      <p:sp>
        <p:nvSpPr>
          <p:cNvPr id="12" name="Freeform 11"/>
          <p:cNvSpPr/>
          <p:nvPr/>
        </p:nvSpPr>
        <p:spPr>
          <a:xfrm>
            <a:off x="1618683" y="2545380"/>
            <a:ext cx="299350" cy="327077"/>
          </a:xfrm>
          <a:custGeom>
            <a:avLst/>
            <a:gdLst>
              <a:gd name="connsiteX0" fmla="*/ 0 w 279597"/>
              <a:gd name="connsiteY0" fmla="*/ 65415 h 327076"/>
              <a:gd name="connsiteX1" fmla="*/ 139799 w 279597"/>
              <a:gd name="connsiteY1" fmla="*/ 65415 h 327076"/>
              <a:gd name="connsiteX2" fmla="*/ 139799 w 279597"/>
              <a:gd name="connsiteY2" fmla="*/ 0 h 327076"/>
              <a:gd name="connsiteX3" fmla="*/ 279597 w 279597"/>
              <a:gd name="connsiteY3" fmla="*/ 163538 h 327076"/>
              <a:gd name="connsiteX4" fmla="*/ 139799 w 279597"/>
              <a:gd name="connsiteY4" fmla="*/ 327076 h 327076"/>
              <a:gd name="connsiteX5" fmla="*/ 139799 w 279597"/>
              <a:gd name="connsiteY5" fmla="*/ 261661 h 327076"/>
              <a:gd name="connsiteX6" fmla="*/ 0 w 279597"/>
              <a:gd name="connsiteY6" fmla="*/ 261661 h 327076"/>
              <a:gd name="connsiteX7" fmla="*/ 0 w 279597"/>
              <a:gd name="connsiteY7" fmla="*/ 65415 h 3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597" h="327076">
                <a:moveTo>
                  <a:pt x="279597" y="261661"/>
                </a:moveTo>
                <a:lnTo>
                  <a:pt x="139798" y="261661"/>
                </a:lnTo>
                <a:lnTo>
                  <a:pt x="139798" y="327076"/>
                </a:lnTo>
                <a:lnTo>
                  <a:pt x="0" y="163538"/>
                </a:lnTo>
                <a:lnTo>
                  <a:pt x="139798" y="0"/>
                </a:lnTo>
                <a:lnTo>
                  <a:pt x="139798" y="65415"/>
                </a:lnTo>
                <a:lnTo>
                  <a:pt x="279597" y="65415"/>
                </a:lnTo>
                <a:lnTo>
                  <a:pt x="279597" y="261661"/>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83879" tIns="65416" rIns="1" bIns="65415" numCol="1" spcCol="1270" anchor="ctr" anchorCtr="0">
            <a:noAutofit/>
          </a:bodyPr>
          <a:lstStyle/>
          <a:p>
            <a:pPr lvl="0" algn="ctr" defTabSz="622300" rtl="1">
              <a:lnSpc>
                <a:spcPct val="90000"/>
              </a:lnSpc>
              <a:spcBef>
                <a:spcPct val="0"/>
              </a:spcBef>
              <a:spcAft>
                <a:spcPct val="35000"/>
              </a:spcAft>
            </a:pPr>
            <a:endParaRPr lang="ar-EG" sz="1400" kern="1200"/>
          </a:p>
        </p:txBody>
      </p:sp>
      <p:sp>
        <p:nvSpPr>
          <p:cNvPr id="13" name="Freeform 12"/>
          <p:cNvSpPr/>
          <p:nvPr/>
        </p:nvSpPr>
        <p:spPr>
          <a:xfrm>
            <a:off x="183766" y="1779545"/>
            <a:ext cx="1412025" cy="1858748"/>
          </a:xfrm>
          <a:custGeom>
            <a:avLst/>
            <a:gdLst>
              <a:gd name="connsiteX0" fmla="*/ 0 w 1318857"/>
              <a:gd name="connsiteY0" fmla="*/ 131886 h 1858748"/>
              <a:gd name="connsiteX1" fmla="*/ 131886 w 1318857"/>
              <a:gd name="connsiteY1" fmla="*/ 0 h 1858748"/>
              <a:gd name="connsiteX2" fmla="*/ 1186971 w 1318857"/>
              <a:gd name="connsiteY2" fmla="*/ 0 h 1858748"/>
              <a:gd name="connsiteX3" fmla="*/ 1318857 w 1318857"/>
              <a:gd name="connsiteY3" fmla="*/ 131886 h 1858748"/>
              <a:gd name="connsiteX4" fmla="*/ 1318857 w 1318857"/>
              <a:gd name="connsiteY4" fmla="*/ 1726862 h 1858748"/>
              <a:gd name="connsiteX5" fmla="*/ 1186971 w 1318857"/>
              <a:gd name="connsiteY5" fmla="*/ 1858748 h 1858748"/>
              <a:gd name="connsiteX6" fmla="*/ 131886 w 1318857"/>
              <a:gd name="connsiteY6" fmla="*/ 1858748 h 1858748"/>
              <a:gd name="connsiteX7" fmla="*/ 0 w 1318857"/>
              <a:gd name="connsiteY7" fmla="*/ 1726862 h 1858748"/>
              <a:gd name="connsiteX8" fmla="*/ 0 w 1318857"/>
              <a:gd name="connsiteY8" fmla="*/ 131886 h 185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8857" h="1858748">
                <a:moveTo>
                  <a:pt x="0" y="131886"/>
                </a:moveTo>
                <a:cubicBezTo>
                  <a:pt x="0" y="59047"/>
                  <a:pt x="59047" y="0"/>
                  <a:pt x="131886" y="0"/>
                </a:cubicBezTo>
                <a:lnTo>
                  <a:pt x="1186971" y="0"/>
                </a:lnTo>
                <a:cubicBezTo>
                  <a:pt x="1259810" y="0"/>
                  <a:pt x="1318857" y="59047"/>
                  <a:pt x="1318857" y="131886"/>
                </a:cubicBezTo>
                <a:lnTo>
                  <a:pt x="1318857" y="1726862"/>
                </a:lnTo>
                <a:cubicBezTo>
                  <a:pt x="1318857" y="1799701"/>
                  <a:pt x="1259810" y="1858748"/>
                  <a:pt x="1186971" y="1858748"/>
                </a:cubicBezTo>
                <a:lnTo>
                  <a:pt x="131886" y="1858748"/>
                </a:lnTo>
                <a:cubicBezTo>
                  <a:pt x="59047" y="1858748"/>
                  <a:pt x="0" y="1799701"/>
                  <a:pt x="0" y="1726862"/>
                </a:cubicBezTo>
                <a:lnTo>
                  <a:pt x="0" y="131886"/>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0068" tIns="130068" rIns="130068" bIns="130068"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يشجعوا الموظفين على اتخاذ قراراتهم بأنفسهم.</a:t>
            </a:r>
            <a:endParaRPr lang="ar-EG" sz="2400" kern="1200" dirty="0">
              <a:solidFill>
                <a:srgbClr val="002060"/>
              </a:solidFill>
            </a:endParaRPr>
          </a:p>
        </p:txBody>
      </p:sp>
      <p:sp>
        <p:nvSpPr>
          <p:cNvPr id="15" name="Freeform 14"/>
          <p:cNvSpPr/>
          <p:nvPr/>
        </p:nvSpPr>
        <p:spPr>
          <a:xfrm>
            <a:off x="7809195" y="4127639"/>
            <a:ext cx="1155293" cy="2146889"/>
          </a:xfrm>
          <a:custGeom>
            <a:avLst/>
            <a:gdLst>
              <a:gd name="connsiteX0" fmla="*/ 0 w 1079065"/>
              <a:gd name="connsiteY0" fmla="*/ 107907 h 2146889"/>
              <a:gd name="connsiteX1" fmla="*/ 107907 w 1079065"/>
              <a:gd name="connsiteY1" fmla="*/ 0 h 2146889"/>
              <a:gd name="connsiteX2" fmla="*/ 971159 w 1079065"/>
              <a:gd name="connsiteY2" fmla="*/ 0 h 2146889"/>
              <a:gd name="connsiteX3" fmla="*/ 1079066 w 1079065"/>
              <a:gd name="connsiteY3" fmla="*/ 107907 h 2146889"/>
              <a:gd name="connsiteX4" fmla="*/ 1079065 w 1079065"/>
              <a:gd name="connsiteY4" fmla="*/ 2038983 h 2146889"/>
              <a:gd name="connsiteX5" fmla="*/ 971158 w 1079065"/>
              <a:gd name="connsiteY5" fmla="*/ 2146890 h 2146889"/>
              <a:gd name="connsiteX6" fmla="*/ 107907 w 1079065"/>
              <a:gd name="connsiteY6" fmla="*/ 2146889 h 2146889"/>
              <a:gd name="connsiteX7" fmla="*/ 0 w 1079065"/>
              <a:gd name="connsiteY7" fmla="*/ 2038982 h 2146889"/>
              <a:gd name="connsiteX8" fmla="*/ 0 w 1079065"/>
              <a:gd name="connsiteY8" fmla="*/ 107907 h 214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065" h="2146889">
                <a:moveTo>
                  <a:pt x="0" y="107907"/>
                </a:moveTo>
                <a:cubicBezTo>
                  <a:pt x="0" y="48312"/>
                  <a:pt x="48312" y="0"/>
                  <a:pt x="107907" y="0"/>
                </a:cubicBezTo>
                <a:lnTo>
                  <a:pt x="971159" y="0"/>
                </a:lnTo>
                <a:cubicBezTo>
                  <a:pt x="1030754" y="0"/>
                  <a:pt x="1079066" y="48312"/>
                  <a:pt x="1079066" y="107907"/>
                </a:cubicBezTo>
                <a:cubicBezTo>
                  <a:pt x="1079066" y="751599"/>
                  <a:pt x="1079065" y="1395291"/>
                  <a:pt x="1079065" y="2038983"/>
                </a:cubicBezTo>
                <a:cubicBezTo>
                  <a:pt x="1079065" y="2098578"/>
                  <a:pt x="1030753" y="2146890"/>
                  <a:pt x="971158" y="2146890"/>
                </a:cubicBezTo>
                <a:lnTo>
                  <a:pt x="107907" y="2146889"/>
                </a:lnTo>
                <a:cubicBezTo>
                  <a:pt x="48312" y="2146889"/>
                  <a:pt x="0" y="2098577"/>
                  <a:pt x="0" y="2038982"/>
                </a:cubicBezTo>
                <a:lnTo>
                  <a:pt x="0" y="107907"/>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3045" tIns="123045" rIns="123045" bIns="12304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ينموا لدى الموظفين الشعور بالثقة.</a:t>
            </a:r>
            <a:endParaRPr lang="ar-EG" sz="2400" kern="1200" dirty="0">
              <a:solidFill>
                <a:srgbClr val="002060"/>
              </a:solidFill>
            </a:endParaRPr>
          </a:p>
        </p:txBody>
      </p:sp>
      <p:sp>
        <p:nvSpPr>
          <p:cNvPr id="16" name="Freeform 15"/>
          <p:cNvSpPr/>
          <p:nvPr/>
        </p:nvSpPr>
        <p:spPr>
          <a:xfrm>
            <a:off x="7472527" y="5067279"/>
            <a:ext cx="244921" cy="267608"/>
          </a:xfrm>
          <a:custGeom>
            <a:avLst/>
            <a:gdLst>
              <a:gd name="connsiteX0" fmla="*/ 0 w 228761"/>
              <a:gd name="connsiteY0" fmla="*/ 53522 h 267608"/>
              <a:gd name="connsiteX1" fmla="*/ 114381 w 228761"/>
              <a:gd name="connsiteY1" fmla="*/ 53522 h 267608"/>
              <a:gd name="connsiteX2" fmla="*/ 114381 w 228761"/>
              <a:gd name="connsiteY2" fmla="*/ 0 h 267608"/>
              <a:gd name="connsiteX3" fmla="*/ 228761 w 228761"/>
              <a:gd name="connsiteY3" fmla="*/ 133804 h 267608"/>
              <a:gd name="connsiteX4" fmla="*/ 114381 w 228761"/>
              <a:gd name="connsiteY4" fmla="*/ 267608 h 267608"/>
              <a:gd name="connsiteX5" fmla="*/ 114381 w 228761"/>
              <a:gd name="connsiteY5" fmla="*/ 214086 h 267608"/>
              <a:gd name="connsiteX6" fmla="*/ 0 w 228761"/>
              <a:gd name="connsiteY6" fmla="*/ 214086 h 267608"/>
              <a:gd name="connsiteX7" fmla="*/ 0 w 228761"/>
              <a:gd name="connsiteY7" fmla="*/ 53522 h 26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61" h="267608">
                <a:moveTo>
                  <a:pt x="228761" y="214086"/>
                </a:moveTo>
                <a:lnTo>
                  <a:pt x="114380" y="214086"/>
                </a:lnTo>
                <a:lnTo>
                  <a:pt x="114380" y="267608"/>
                </a:lnTo>
                <a:lnTo>
                  <a:pt x="0" y="133804"/>
                </a:lnTo>
                <a:lnTo>
                  <a:pt x="114380" y="0"/>
                </a:lnTo>
                <a:lnTo>
                  <a:pt x="114380" y="53522"/>
                </a:lnTo>
                <a:lnTo>
                  <a:pt x="228761" y="53522"/>
                </a:lnTo>
                <a:lnTo>
                  <a:pt x="228761" y="214086"/>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68628" tIns="53522" rIns="0" bIns="53522" numCol="1" spcCol="1270" anchor="ctr" anchorCtr="0">
            <a:noAutofit/>
          </a:bodyPr>
          <a:lstStyle/>
          <a:p>
            <a:pPr lvl="0" algn="ctr" defTabSz="533400" rtl="1">
              <a:lnSpc>
                <a:spcPct val="90000"/>
              </a:lnSpc>
              <a:spcBef>
                <a:spcPct val="0"/>
              </a:spcBef>
              <a:spcAft>
                <a:spcPct val="35000"/>
              </a:spcAft>
            </a:pPr>
            <a:endParaRPr lang="ar-EG" sz="1200" kern="1200"/>
          </a:p>
        </p:txBody>
      </p:sp>
      <p:sp>
        <p:nvSpPr>
          <p:cNvPr id="17" name="Freeform 16"/>
          <p:cNvSpPr/>
          <p:nvPr/>
        </p:nvSpPr>
        <p:spPr>
          <a:xfrm>
            <a:off x="6298504" y="4127639"/>
            <a:ext cx="1155293" cy="2146889"/>
          </a:xfrm>
          <a:custGeom>
            <a:avLst/>
            <a:gdLst>
              <a:gd name="connsiteX0" fmla="*/ 0 w 1079065"/>
              <a:gd name="connsiteY0" fmla="*/ 107907 h 2146889"/>
              <a:gd name="connsiteX1" fmla="*/ 107907 w 1079065"/>
              <a:gd name="connsiteY1" fmla="*/ 0 h 2146889"/>
              <a:gd name="connsiteX2" fmla="*/ 971159 w 1079065"/>
              <a:gd name="connsiteY2" fmla="*/ 0 h 2146889"/>
              <a:gd name="connsiteX3" fmla="*/ 1079066 w 1079065"/>
              <a:gd name="connsiteY3" fmla="*/ 107907 h 2146889"/>
              <a:gd name="connsiteX4" fmla="*/ 1079065 w 1079065"/>
              <a:gd name="connsiteY4" fmla="*/ 2038983 h 2146889"/>
              <a:gd name="connsiteX5" fmla="*/ 971158 w 1079065"/>
              <a:gd name="connsiteY5" fmla="*/ 2146890 h 2146889"/>
              <a:gd name="connsiteX6" fmla="*/ 107907 w 1079065"/>
              <a:gd name="connsiteY6" fmla="*/ 2146889 h 2146889"/>
              <a:gd name="connsiteX7" fmla="*/ 0 w 1079065"/>
              <a:gd name="connsiteY7" fmla="*/ 2038982 h 2146889"/>
              <a:gd name="connsiteX8" fmla="*/ 0 w 1079065"/>
              <a:gd name="connsiteY8" fmla="*/ 107907 h 214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065" h="2146889">
                <a:moveTo>
                  <a:pt x="0" y="107907"/>
                </a:moveTo>
                <a:cubicBezTo>
                  <a:pt x="0" y="48312"/>
                  <a:pt x="48312" y="0"/>
                  <a:pt x="107907" y="0"/>
                </a:cubicBezTo>
                <a:lnTo>
                  <a:pt x="971159" y="0"/>
                </a:lnTo>
                <a:cubicBezTo>
                  <a:pt x="1030754" y="0"/>
                  <a:pt x="1079066" y="48312"/>
                  <a:pt x="1079066" y="107907"/>
                </a:cubicBezTo>
                <a:cubicBezTo>
                  <a:pt x="1079066" y="751599"/>
                  <a:pt x="1079065" y="1395291"/>
                  <a:pt x="1079065" y="2038983"/>
                </a:cubicBezTo>
                <a:cubicBezTo>
                  <a:pt x="1079065" y="2098578"/>
                  <a:pt x="1030753" y="2146890"/>
                  <a:pt x="971158" y="2146890"/>
                </a:cubicBezTo>
                <a:lnTo>
                  <a:pt x="107907" y="2146889"/>
                </a:lnTo>
                <a:cubicBezTo>
                  <a:pt x="48312" y="2146889"/>
                  <a:pt x="0" y="2098577"/>
                  <a:pt x="0" y="2038982"/>
                </a:cubicBezTo>
                <a:lnTo>
                  <a:pt x="0" y="107907"/>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3045" tIns="123045" rIns="123045" bIns="12304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يتركوا الباب مفتوحاً.</a:t>
            </a:r>
            <a:endParaRPr lang="ar-EG" sz="2400" kern="1200" dirty="0">
              <a:solidFill>
                <a:srgbClr val="002060"/>
              </a:solidFill>
            </a:endParaRPr>
          </a:p>
        </p:txBody>
      </p:sp>
      <p:sp>
        <p:nvSpPr>
          <p:cNvPr id="18" name="Freeform 17"/>
          <p:cNvSpPr/>
          <p:nvPr/>
        </p:nvSpPr>
        <p:spPr>
          <a:xfrm>
            <a:off x="5961835" y="5067279"/>
            <a:ext cx="244921" cy="267609"/>
          </a:xfrm>
          <a:custGeom>
            <a:avLst/>
            <a:gdLst>
              <a:gd name="connsiteX0" fmla="*/ 0 w 228761"/>
              <a:gd name="connsiteY0" fmla="*/ 53522 h 267608"/>
              <a:gd name="connsiteX1" fmla="*/ 114381 w 228761"/>
              <a:gd name="connsiteY1" fmla="*/ 53522 h 267608"/>
              <a:gd name="connsiteX2" fmla="*/ 114381 w 228761"/>
              <a:gd name="connsiteY2" fmla="*/ 0 h 267608"/>
              <a:gd name="connsiteX3" fmla="*/ 228761 w 228761"/>
              <a:gd name="connsiteY3" fmla="*/ 133804 h 267608"/>
              <a:gd name="connsiteX4" fmla="*/ 114381 w 228761"/>
              <a:gd name="connsiteY4" fmla="*/ 267608 h 267608"/>
              <a:gd name="connsiteX5" fmla="*/ 114381 w 228761"/>
              <a:gd name="connsiteY5" fmla="*/ 214086 h 267608"/>
              <a:gd name="connsiteX6" fmla="*/ 0 w 228761"/>
              <a:gd name="connsiteY6" fmla="*/ 214086 h 267608"/>
              <a:gd name="connsiteX7" fmla="*/ 0 w 228761"/>
              <a:gd name="connsiteY7" fmla="*/ 53522 h 26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61" h="267608">
                <a:moveTo>
                  <a:pt x="228761" y="214086"/>
                </a:moveTo>
                <a:lnTo>
                  <a:pt x="114380" y="214086"/>
                </a:lnTo>
                <a:lnTo>
                  <a:pt x="114380" y="267608"/>
                </a:lnTo>
                <a:lnTo>
                  <a:pt x="0" y="133804"/>
                </a:lnTo>
                <a:lnTo>
                  <a:pt x="114380" y="0"/>
                </a:lnTo>
                <a:lnTo>
                  <a:pt x="114380" y="53522"/>
                </a:lnTo>
                <a:lnTo>
                  <a:pt x="228761" y="53522"/>
                </a:lnTo>
                <a:lnTo>
                  <a:pt x="228761" y="214086"/>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68628" tIns="53522" rIns="0" bIns="53523" numCol="1" spcCol="1270" anchor="ctr" anchorCtr="0">
            <a:noAutofit/>
          </a:bodyPr>
          <a:lstStyle/>
          <a:p>
            <a:pPr lvl="0" algn="ctr" defTabSz="533400" rtl="1">
              <a:lnSpc>
                <a:spcPct val="90000"/>
              </a:lnSpc>
              <a:spcBef>
                <a:spcPct val="0"/>
              </a:spcBef>
              <a:spcAft>
                <a:spcPct val="35000"/>
              </a:spcAft>
            </a:pPr>
            <a:endParaRPr lang="ar-EG" sz="1200" kern="1200"/>
          </a:p>
        </p:txBody>
      </p:sp>
      <p:sp>
        <p:nvSpPr>
          <p:cNvPr id="19" name="Freeform 18"/>
          <p:cNvSpPr/>
          <p:nvPr/>
        </p:nvSpPr>
        <p:spPr>
          <a:xfrm>
            <a:off x="4787813" y="4127639"/>
            <a:ext cx="1155293" cy="2146889"/>
          </a:xfrm>
          <a:custGeom>
            <a:avLst/>
            <a:gdLst>
              <a:gd name="connsiteX0" fmla="*/ 0 w 1079065"/>
              <a:gd name="connsiteY0" fmla="*/ 107907 h 2146889"/>
              <a:gd name="connsiteX1" fmla="*/ 107907 w 1079065"/>
              <a:gd name="connsiteY1" fmla="*/ 0 h 2146889"/>
              <a:gd name="connsiteX2" fmla="*/ 971159 w 1079065"/>
              <a:gd name="connsiteY2" fmla="*/ 0 h 2146889"/>
              <a:gd name="connsiteX3" fmla="*/ 1079066 w 1079065"/>
              <a:gd name="connsiteY3" fmla="*/ 107907 h 2146889"/>
              <a:gd name="connsiteX4" fmla="*/ 1079065 w 1079065"/>
              <a:gd name="connsiteY4" fmla="*/ 2038983 h 2146889"/>
              <a:gd name="connsiteX5" fmla="*/ 971158 w 1079065"/>
              <a:gd name="connsiteY5" fmla="*/ 2146890 h 2146889"/>
              <a:gd name="connsiteX6" fmla="*/ 107907 w 1079065"/>
              <a:gd name="connsiteY6" fmla="*/ 2146889 h 2146889"/>
              <a:gd name="connsiteX7" fmla="*/ 0 w 1079065"/>
              <a:gd name="connsiteY7" fmla="*/ 2038982 h 2146889"/>
              <a:gd name="connsiteX8" fmla="*/ 0 w 1079065"/>
              <a:gd name="connsiteY8" fmla="*/ 107907 h 214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065" h="2146889">
                <a:moveTo>
                  <a:pt x="0" y="107907"/>
                </a:moveTo>
                <a:cubicBezTo>
                  <a:pt x="0" y="48312"/>
                  <a:pt x="48312" y="0"/>
                  <a:pt x="107907" y="0"/>
                </a:cubicBezTo>
                <a:lnTo>
                  <a:pt x="971159" y="0"/>
                </a:lnTo>
                <a:cubicBezTo>
                  <a:pt x="1030754" y="0"/>
                  <a:pt x="1079066" y="48312"/>
                  <a:pt x="1079066" y="107907"/>
                </a:cubicBezTo>
                <a:cubicBezTo>
                  <a:pt x="1079066" y="751599"/>
                  <a:pt x="1079065" y="1395291"/>
                  <a:pt x="1079065" y="2038983"/>
                </a:cubicBezTo>
                <a:cubicBezTo>
                  <a:pt x="1079065" y="2098578"/>
                  <a:pt x="1030753" y="2146890"/>
                  <a:pt x="971158" y="2146890"/>
                </a:cubicBezTo>
                <a:lnTo>
                  <a:pt x="107907" y="2146889"/>
                </a:lnTo>
                <a:cubicBezTo>
                  <a:pt x="48312" y="2146889"/>
                  <a:pt x="0" y="2098577"/>
                  <a:pt x="0" y="2038982"/>
                </a:cubicBezTo>
                <a:lnTo>
                  <a:pt x="0" y="107907"/>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3045" tIns="123045" rIns="123045" bIns="12304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يصغوا بإمعان.</a:t>
            </a:r>
            <a:endParaRPr lang="ar-EG" sz="2400" kern="1200" dirty="0">
              <a:solidFill>
                <a:srgbClr val="002060"/>
              </a:solidFill>
            </a:endParaRPr>
          </a:p>
        </p:txBody>
      </p:sp>
      <p:sp>
        <p:nvSpPr>
          <p:cNvPr id="20" name="Freeform 19"/>
          <p:cNvSpPr/>
          <p:nvPr/>
        </p:nvSpPr>
        <p:spPr>
          <a:xfrm>
            <a:off x="4451144" y="5067279"/>
            <a:ext cx="244921" cy="267608"/>
          </a:xfrm>
          <a:custGeom>
            <a:avLst/>
            <a:gdLst>
              <a:gd name="connsiteX0" fmla="*/ 0 w 228761"/>
              <a:gd name="connsiteY0" fmla="*/ 53522 h 267608"/>
              <a:gd name="connsiteX1" fmla="*/ 114381 w 228761"/>
              <a:gd name="connsiteY1" fmla="*/ 53522 h 267608"/>
              <a:gd name="connsiteX2" fmla="*/ 114381 w 228761"/>
              <a:gd name="connsiteY2" fmla="*/ 0 h 267608"/>
              <a:gd name="connsiteX3" fmla="*/ 228761 w 228761"/>
              <a:gd name="connsiteY3" fmla="*/ 133804 h 267608"/>
              <a:gd name="connsiteX4" fmla="*/ 114381 w 228761"/>
              <a:gd name="connsiteY4" fmla="*/ 267608 h 267608"/>
              <a:gd name="connsiteX5" fmla="*/ 114381 w 228761"/>
              <a:gd name="connsiteY5" fmla="*/ 214086 h 267608"/>
              <a:gd name="connsiteX6" fmla="*/ 0 w 228761"/>
              <a:gd name="connsiteY6" fmla="*/ 214086 h 267608"/>
              <a:gd name="connsiteX7" fmla="*/ 0 w 228761"/>
              <a:gd name="connsiteY7" fmla="*/ 53522 h 26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61" h="267608">
                <a:moveTo>
                  <a:pt x="228761" y="214086"/>
                </a:moveTo>
                <a:lnTo>
                  <a:pt x="114380" y="214086"/>
                </a:lnTo>
                <a:lnTo>
                  <a:pt x="114380" y="267608"/>
                </a:lnTo>
                <a:lnTo>
                  <a:pt x="0" y="133804"/>
                </a:lnTo>
                <a:lnTo>
                  <a:pt x="114380" y="0"/>
                </a:lnTo>
                <a:lnTo>
                  <a:pt x="114380" y="53522"/>
                </a:lnTo>
                <a:lnTo>
                  <a:pt x="228761" y="53522"/>
                </a:lnTo>
                <a:lnTo>
                  <a:pt x="228761" y="214086"/>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68628" tIns="53522" rIns="0" bIns="53522" numCol="1" spcCol="1270" anchor="ctr" anchorCtr="0">
            <a:noAutofit/>
          </a:bodyPr>
          <a:lstStyle/>
          <a:p>
            <a:pPr lvl="0" algn="ctr" defTabSz="533400" rtl="1">
              <a:lnSpc>
                <a:spcPct val="90000"/>
              </a:lnSpc>
              <a:spcBef>
                <a:spcPct val="0"/>
              </a:spcBef>
              <a:spcAft>
                <a:spcPct val="35000"/>
              </a:spcAft>
            </a:pPr>
            <a:endParaRPr lang="ar-EG" sz="1200" kern="1200"/>
          </a:p>
        </p:txBody>
      </p:sp>
      <p:sp>
        <p:nvSpPr>
          <p:cNvPr id="21" name="Freeform 20"/>
          <p:cNvSpPr/>
          <p:nvPr/>
        </p:nvSpPr>
        <p:spPr>
          <a:xfrm>
            <a:off x="3277121" y="4127639"/>
            <a:ext cx="1155293" cy="2146889"/>
          </a:xfrm>
          <a:custGeom>
            <a:avLst/>
            <a:gdLst>
              <a:gd name="connsiteX0" fmla="*/ 0 w 1079065"/>
              <a:gd name="connsiteY0" fmla="*/ 107907 h 2146889"/>
              <a:gd name="connsiteX1" fmla="*/ 107907 w 1079065"/>
              <a:gd name="connsiteY1" fmla="*/ 0 h 2146889"/>
              <a:gd name="connsiteX2" fmla="*/ 971159 w 1079065"/>
              <a:gd name="connsiteY2" fmla="*/ 0 h 2146889"/>
              <a:gd name="connsiteX3" fmla="*/ 1079066 w 1079065"/>
              <a:gd name="connsiteY3" fmla="*/ 107907 h 2146889"/>
              <a:gd name="connsiteX4" fmla="*/ 1079065 w 1079065"/>
              <a:gd name="connsiteY4" fmla="*/ 2038983 h 2146889"/>
              <a:gd name="connsiteX5" fmla="*/ 971158 w 1079065"/>
              <a:gd name="connsiteY5" fmla="*/ 2146890 h 2146889"/>
              <a:gd name="connsiteX6" fmla="*/ 107907 w 1079065"/>
              <a:gd name="connsiteY6" fmla="*/ 2146889 h 2146889"/>
              <a:gd name="connsiteX7" fmla="*/ 0 w 1079065"/>
              <a:gd name="connsiteY7" fmla="*/ 2038982 h 2146889"/>
              <a:gd name="connsiteX8" fmla="*/ 0 w 1079065"/>
              <a:gd name="connsiteY8" fmla="*/ 107907 h 214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065" h="2146889">
                <a:moveTo>
                  <a:pt x="0" y="107907"/>
                </a:moveTo>
                <a:cubicBezTo>
                  <a:pt x="0" y="48312"/>
                  <a:pt x="48312" y="0"/>
                  <a:pt x="107907" y="0"/>
                </a:cubicBezTo>
                <a:lnTo>
                  <a:pt x="971159" y="0"/>
                </a:lnTo>
                <a:cubicBezTo>
                  <a:pt x="1030754" y="0"/>
                  <a:pt x="1079066" y="48312"/>
                  <a:pt x="1079066" y="107907"/>
                </a:cubicBezTo>
                <a:cubicBezTo>
                  <a:pt x="1079066" y="751599"/>
                  <a:pt x="1079065" y="1395291"/>
                  <a:pt x="1079065" y="2038983"/>
                </a:cubicBezTo>
                <a:cubicBezTo>
                  <a:pt x="1079065" y="2098578"/>
                  <a:pt x="1030753" y="2146890"/>
                  <a:pt x="971158" y="2146890"/>
                </a:cubicBezTo>
                <a:lnTo>
                  <a:pt x="107907" y="2146889"/>
                </a:lnTo>
                <a:cubicBezTo>
                  <a:pt x="48312" y="2146889"/>
                  <a:pt x="0" y="2098577"/>
                  <a:pt x="0" y="2038982"/>
                </a:cubicBezTo>
                <a:lnTo>
                  <a:pt x="0" y="107907"/>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3045" tIns="123045" rIns="123045" bIns="12304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يتقبلوا الفروق الفردية.</a:t>
            </a:r>
            <a:endParaRPr lang="ar-EG" sz="2400" kern="1200" dirty="0">
              <a:solidFill>
                <a:srgbClr val="002060"/>
              </a:solidFill>
            </a:endParaRPr>
          </a:p>
        </p:txBody>
      </p:sp>
      <p:sp>
        <p:nvSpPr>
          <p:cNvPr id="22" name="Freeform 21"/>
          <p:cNvSpPr/>
          <p:nvPr/>
        </p:nvSpPr>
        <p:spPr>
          <a:xfrm>
            <a:off x="2940453" y="5067278"/>
            <a:ext cx="244921" cy="267609"/>
          </a:xfrm>
          <a:custGeom>
            <a:avLst/>
            <a:gdLst>
              <a:gd name="connsiteX0" fmla="*/ 0 w 228761"/>
              <a:gd name="connsiteY0" fmla="*/ 53522 h 267608"/>
              <a:gd name="connsiteX1" fmla="*/ 114381 w 228761"/>
              <a:gd name="connsiteY1" fmla="*/ 53522 h 267608"/>
              <a:gd name="connsiteX2" fmla="*/ 114381 w 228761"/>
              <a:gd name="connsiteY2" fmla="*/ 0 h 267608"/>
              <a:gd name="connsiteX3" fmla="*/ 228761 w 228761"/>
              <a:gd name="connsiteY3" fmla="*/ 133804 h 267608"/>
              <a:gd name="connsiteX4" fmla="*/ 114381 w 228761"/>
              <a:gd name="connsiteY4" fmla="*/ 267608 h 267608"/>
              <a:gd name="connsiteX5" fmla="*/ 114381 w 228761"/>
              <a:gd name="connsiteY5" fmla="*/ 214086 h 267608"/>
              <a:gd name="connsiteX6" fmla="*/ 0 w 228761"/>
              <a:gd name="connsiteY6" fmla="*/ 214086 h 267608"/>
              <a:gd name="connsiteX7" fmla="*/ 0 w 228761"/>
              <a:gd name="connsiteY7" fmla="*/ 53522 h 26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61" h="267608">
                <a:moveTo>
                  <a:pt x="228761" y="214086"/>
                </a:moveTo>
                <a:lnTo>
                  <a:pt x="114380" y="214086"/>
                </a:lnTo>
                <a:lnTo>
                  <a:pt x="114380" y="267608"/>
                </a:lnTo>
                <a:lnTo>
                  <a:pt x="0" y="133804"/>
                </a:lnTo>
                <a:lnTo>
                  <a:pt x="114380" y="0"/>
                </a:lnTo>
                <a:lnTo>
                  <a:pt x="114380" y="53522"/>
                </a:lnTo>
                <a:lnTo>
                  <a:pt x="228761" y="53522"/>
                </a:lnTo>
                <a:lnTo>
                  <a:pt x="228761" y="214086"/>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68628" tIns="53523" rIns="0" bIns="53522" numCol="1" spcCol="1270" anchor="ctr" anchorCtr="0">
            <a:noAutofit/>
          </a:bodyPr>
          <a:lstStyle/>
          <a:p>
            <a:pPr lvl="0" algn="ctr" defTabSz="533400" rtl="1">
              <a:lnSpc>
                <a:spcPct val="90000"/>
              </a:lnSpc>
              <a:spcBef>
                <a:spcPct val="0"/>
              </a:spcBef>
              <a:spcAft>
                <a:spcPct val="35000"/>
              </a:spcAft>
            </a:pPr>
            <a:endParaRPr lang="ar-EG" sz="1200" kern="1200"/>
          </a:p>
        </p:txBody>
      </p:sp>
      <p:sp>
        <p:nvSpPr>
          <p:cNvPr id="23" name="Freeform 22"/>
          <p:cNvSpPr/>
          <p:nvPr/>
        </p:nvSpPr>
        <p:spPr>
          <a:xfrm>
            <a:off x="1766430" y="4127639"/>
            <a:ext cx="1155293" cy="2146889"/>
          </a:xfrm>
          <a:custGeom>
            <a:avLst/>
            <a:gdLst>
              <a:gd name="connsiteX0" fmla="*/ 0 w 1079065"/>
              <a:gd name="connsiteY0" fmla="*/ 107907 h 2146889"/>
              <a:gd name="connsiteX1" fmla="*/ 107907 w 1079065"/>
              <a:gd name="connsiteY1" fmla="*/ 0 h 2146889"/>
              <a:gd name="connsiteX2" fmla="*/ 971159 w 1079065"/>
              <a:gd name="connsiteY2" fmla="*/ 0 h 2146889"/>
              <a:gd name="connsiteX3" fmla="*/ 1079066 w 1079065"/>
              <a:gd name="connsiteY3" fmla="*/ 107907 h 2146889"/>
              <a:gd name="connsiteX4" fmla="*/ 1079065 w 1079065"/>
              <a:gd name="connsiteY4" fmla="*/ 2038983 h 2146889"/>
              <a:gd name="connsiteX5" fmla="*/ 971158 w 1079065"/>
              <a:gd name="connsiteY5" fmla="*/ 2146890 h 2146889"/>
              <a:gd name="connsiteX6" fmla="*/ 107907 w 1079065"/>
              <a:gd name="connsiteY6" fmla="*/ 2146889 h 2146889"/>
              <a:gd name="connsiteX7" fmla="*/ 0 w 1079065"/>
              <a:gd name="connsiteY7" fmla="*/ 2038982 h 2146889"/>
              <a:gd name="connsiteX8" fmla="*/ 0 w 1079065"/>
              <a:gd name="connsiteY8" fmla="*/ 107907 h 214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065" h="2146889">
                <a:moveTo>
                  <a:pt x="0" y="107907"/>
                </a:moveTo>
                <a:cubicBezTo>
                  <a:pt x="0" y="48312"/>
                  <a:pt x="48312" y="0"/>
                  <a:pt x="107907" y="0"/>
                </a:cubicBezTo>
                <a:lnTo>
                  <a:pt x="971159" y="0"/>
                </a:lnTo>
                <a:cubicBezTo>
                  <a:pt x="1030754" y="0"/>
                  <a:pt x="1079066" y="48312"/>
                  <a:pt x="1079066" y="107907"/>
                </a:cubicBezTo>
                <a:cubicBezTo>
                  <a:pt x="1079066" y="751599"/>
                  <a:pt x="1079065" y="1395291"/>
                  <a:pt x="1079065" y="2038983"/>
                </a:cubicBezTo>
                <a:cubicBezTo>
                  <a:pt x="1079065" y="2098578"/>
                  <a:pt x="1030753" y="2146890"/>
                  <a:pt x="971158" y="2146890"/>
                </a:cubicBezTo>
                <a:lnTo>
                  <a:pt x="107907" y="2146889"/>
                </a:lnTo>
                <a:cubicBezTo>
                  <a:pt x="48312" y="2146889"/>
                  <a:pt x="0" y="2098577"/>
                  <a:pt x="0" y="2038982"/>
                </a:cubicBezTo>
                <a:lnTo>
                  <a:pt x="0" y="107907"/>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3045" tIns="123045" rIns="123045" bIns="12304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يكونوا مثالاً جيداً.</a:t>
            </a:r>
            <a:endParaRPr lang="ar-EG" sz="2400" kern="1200" dirty="0">
              <a:solidFill>
                <a:srgbClr val="002060"/>
              </a:solidFill>
            </a:endParaRPr>
          </a:p>
        </p:txBody>
      </p:sp>
      <p:sp>
        <p:nvSpPr>
          <p:cNvPr id="24" name="Freeform 23"/>
          <p:cNvSpPr/>
          <p:nvPr/>
        </p:nvSpPr>
        <p:spPr>
          <a:xfrm>
            <a:off x="1429762" y="5067278"/>
            <a:ext cx="244922" cy="267609"/>
          </a:xfrm>
          <a:custGeom>
            <a:avLst/>
            <a:gdLst>
              <a:gd name="connsiteX0" fmla="*/ 0 w 228761"/>
              <a:gd name="connsiteY0" fmla="*/ 53522 h 267608"/>
              <a:gd name="connsiteX1" fmla="*/ 114381 w 228761"/>
              <a:gd name="connsiteY1" fmla="*/ 53522 h 267608"/>
              <a:gd name="connsiteX2" fmla="*/ 114381 w 228761"/>
              <a:gd name="connsiteY2" fmla="*/ 0 h 267608"/>
              <a:gd name="connsiteX3" fmla="*/ 228761 w 228761"/>
              <a:gd name="connsiteY3" fmla="*/ 133804 h 267608"/>
              <a:gd name="connsiteX4" fmla="*/ 114381 w 228761"/>
              <a:gd name="connsiteY4" fmla="*/ 267608 h 267608"/>
              <a:gd name="connsiteX5" fmla="*/ 114381 w 228761"/>
              <a:gd name="connsiteY5" fmla="*/ 214086 h 267608"/>
              <a:gd name="connsiteX6" fmla="*/ 0 w 228761"/>
              <a:gd name="connsiteY6" fmla="*/ 214086 h 267608"/>
              <a:gd name="connsiteX7" fmla="*/ 0 w 228761"/>
              <a:gd name="connsiteY7" fmla="*/ 53522 h 26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61" h="267608">
                <a:moveTo>
                  <a:pt x="228761" y="214086"/>
                </a:moveTo>
                <a:lnTo>
                  <a:pt x="114380" y="214086"/>
                </a:lnTo>
                <a:lnTo>
                  <a:pt x="114380" y="267608"/>
                </a:lnTo>
                <a:lnTo>
                  <a:pt x="0" y="133804"/>
                </a:lnTo>
                <a:lnTo>
                  <a:pt x="114380" y="0"/>
                </a:lnTo>
                <a:lnTo>
                  <a:pt x="114380" y="53522"/>
                </a:lnTo>
                <a:lnTo>
                  <a:pt x="228761" y="53522"/>
                </a:lnTo>
                <a:lnTo>
                  <a:pt x="228761" y="214086"/>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68628" tIns="53523" rIns="1" bIns="53522" numCol="1" spcCol="1270" anchor="ctr" anchorCtr="0">
            <a:noAutofit/>
          </a:bodyPr>
          <a:lstStyle/>
          <a:p>
            <a:pPr lvl="0" algn="ctr" defTabSz="533400" rtl="1">
              <a:lnSpc>
                <a:spcPct val="90000"/>
              </a:lnSpc>
              <a:spcBef>
                <a:spcPct val="0"/>
              </a:spcBef>
              <a:spcAft>
                <a:spcPct val="35000"/>
              </a:spcAft>
            </a:pPr>
            <a:endParaRPr lang="ar-EG" sz="1200" kern="1200"/>
          </a:p>
        </p:txBody>
      </p:sp>
      <p:sp>
        <p:nvSpPr>
          <p:cNvPr id="25" name="Freeform 24"/>
          <p:cNvSpPr/>
          <p:nvPr/>
        </p:nvSpPr>
        <p:spPr>
          <a:xfrm>
            <a:off x="255739" y="4127639"/>
            <a:ext cx="1155293" cy="2146889"/>
          </a:xfrm>
          <a:custGeom>
            <a:avLst/>
            <a:gdLst>
              <a:gd name="connsiteX0" fmla="*/ 0 w 1079065"/>
              <a:gd name="connsiteY0" fmla="*/ 107907 h 2146889"/>
              <a:gd name="connsiteX1" fmla="*/ 107907 w 1079065"/>
              <a:gd name="connsiteY1" fmla="*/ 0 h 2146889"/>
              <a:gd name="connsiteX2" fmla="*/ 971159 w 1079065"/>
              <a:gd name="connsiteY2" fmla="*/ 0 h 2146889"/>
              <a:gd name="connsiteX3" fmla="*/ 1079066 w 1079065"/>
              <a:gd name="connsiteY3" fmla="*/ 107907 h 2146889"/>
              <a:gd name="connsiteX4" fmla="*/ 1079065 w 1079065"/>
              <a:gd name="connsiteY4" fmla="*/ 2038983 h 2146889"/>
              <a:gd name="connsiteX5" fmla="*/ 971158 w 1079065"/>
              <a:gd name="connsiteY5" fmla="*/ 2146890 h 2146889"/>
              <a:gd name="connsiteX6" fmla="*/ 107907 w 1079065"/>
              <a:gd name="connsiteY6" fmla="*/ 2146889 h 2146889"/>
              <a:gd name="connsiteX7" fmla="*/ 0 w 1079065"/>
              <a:gd name="connsiteY7" fmla="*/ 2038982 h 2146889"/>
              <a:gd name="connsiteX8" fmla="*/ 0 w 1079065"/>
              <a:gd name="connsiteY8" fmla="*/ 107907 h 214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065" h="2146889">
                <a:moveTo>
                  <a:pt x="0" y="107907"/>
                </a:moveTo>
                <a:cubicBezTo>
                  <a:pt x="0" y="48312"/>
                  <a:pt x="48312" y="0"/>
                  <a:pt x="107907" y="0"/>
                </a:cubicBezTo>
                <a:lnTo>
                  <a:pt x="971159" y="0"/>
                </a:lnTo>
                <a:cubicBezTo>
                  <a:pt x="1030754" y="0"/>
                  <a:pt x="1079066" y="48312"/>
                  <a:pt x="1079066" y="107907"/>
                </a:cubicBezTo>
                <a:cubicBezTo>
                  <a:pt x="1079066" y="751599"/>
                  <a:pt x="1079065" y="1395291"/>
                  <a:pt x="1079065" y="2038983"/>
                </a:cubicBezTo>
                <a:cubicBezTo>
                  <a:pt x="1079065" y="2098578"/>
                  <a:pt x="1030753" y="2146890"/>
                  <a:pt x="971158" y="2146890"/>
                </a:cubicBezTo>
                <a:lnTo>
                  <a:pt x="107907" y="2146889"/>
                </a:lnTo>
                <a:cubicBezTo>
                  <a:pt x="48312" y="2146889"/>
                  <a:pt x="0" y="2098577"/>
                  <a:pt x="0" y="2038982"/>
                </a:cubicBezTo>
                <a:lnTo>
                  <a:pt x="0" y="107907"/>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3045" tIns="123045" rIns="123045" bIns="12304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يراعوا شعور الآخرين.</a:t>
            </a:r>
            <a:endParaRPr lang="ar-EG" sz="2400" kern="1200" dirty="0">
              <a:solidFill>
                <a:srgbClr val="002060"/>
              </a:solidFill>
            </a:endParaRPr>
          </a:p>
        </p:txBody>
      </p:sp>
    </p:spTree>
    <p:extLst>
      <p:ext uri="{BB962C8B-B14F-4D97-AF65-F5344CB8AC3E}">
        <p14:creationId xmlns:p14="http://schemas.microsoft.com/office/powerpoint/2010/main" val="889104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90"/>
                                          </p:val>
                                        </p:tav>
                                        <p:tav tm="100000">
                                          <p:val>
                                            <p:fltVal val="0"/>
                                          </p:val>
                                        </p:tav>
                                      </p:tavLst>
                                    </p:anim>
                                    <p:animEffect transition="in" filter="fade">
                                      <p:cBhvr>
                                        <p:cTn id="18" dur="1000"/>
                                        <p:tgtEl>
                                          <p:spTgt spid="6"/>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fltVal val="0"/>
                                          </p:val>
                                        </p:tav>
                                        <p:tav tm="100000">
                                          <p:val>
                                            <p:strVal val="#ppt_w"/>
                                          </p:val>
                                        </p:tav>
                                      </p:tavLst>
                                    </p:anim>
                                    <p:anim calcmode="lin" valueType="num">
                                      <p:cBhvr>
                                        <p:cTn id="22" dur="1000" fill="hold"/>
                                        <p:tgtEl>
                                          <p:spTgt spid="7"/>
                                        </p:tgtEl>
                                        <p:attrNameLst>
                                          <p:attrName>ppt_h</p:attrName>
                                        </p:attrNameLst>
                                      </p:cBhvr>
                                      <p:tavLst>
                                        <p:tav tm="0">
                                          <p:val>
                                            <p:fltVal val="0"/>
                                          </p:val>
                                        </p:tav>
                                        <p:tav tm="100000">
                                          <p:val>
                                            <p:strVal val="#ppt_h"/>
                                          </p:val>
                                        </p:tav>
                                      </p:tavLst>
                                    </p:anim>
                                    <p:anim calcmode="lin" valueType="num">
                                      <p:cBhvr>
                                        <p:cTn id="23" dur="1000" fill="hold"/>
                                        <p:tgtEl>
                                          <p:spTgt spid="7"/>
                                        </p:tgtEl>
                                        <p:attrNameLst>
                                          <p:attrName>style.rotation</p:attrName>
                                        </p:attrNameLst>
                                      </p:cBhvr>
                                      <p:tavLst>
                                        <p:tav tm="0">
                                          <p:val>
                                            <p:fltVal val="90"/>
                                          </p:val>
                                        </p:tav>
                                        <p:tav tm="100000">
                                          <p:val>
                                            <p:fltVal val="0"/>
                                          </p:val>
                                        </p:tav>
                                      </p:tavLst>
                                    </p:anim>
                                    <p:animEffect transition="in" filter="fade">
                                      <p:cBhvr>
                                        <p:cTn id="24" dur="10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 calcmode="lin" valueType="num">
                                      <p:cBhvr>
                                        <p:cTn id="31" dur="1000" fill="hold"/>
                                        <p:tgtEl>
                                          <p:spTgt spid="8"/>
                                        </p:tgtEl>
                                        <p:attrNameLst>
                                          <p:attrName>style.rotation</p:attrName>
                                        </p:attrNameLst>
                                      </p:cBhvr>
                                      <p:tavLst>
                                        <p:tav tm="0">
                                          <p:val>
                                            <p:fltVal val="90"/>
                                          </p:val>
                                        </p:tav>
                                        <p:tav tm="100000">
                                          <p:val>
                                            <p:fltVal val="0"/>
                                          </p:val>
                                        </p:tav>
                                      </p:tavLst>
                                    </p:anim>
                                    <p:animEffect transition="in" filter="fade">
                                      <p:cBhvr>
                                        <p:cTn id="32" dur="1000"/>
                                        <p:tgtEl>
                                          <p:spTgt spid="8"/>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1000" fill="hold"/>
                                        <p:tgtEl>
                                          <p:spTgt spid="9"/>
                                        </p:tgtEl>
                                        <p:attrNameLst>
                                          <p:attrName>ppt_w</p:attrName>
                                        </p:attrNameLst>
                                      </p:cBhvr>
                                      <p:tavLst>
                                        <p:tav tm="0">
                                          <p:val>
                                            <p:fltVal val="0"/>
                                          </p:val>
                                        </p:tav>
                                        <p:tav tm="100000">
                                          <p:val>
                                            <p:strVal val="#ppt_w"/>
                                          </p:val>
                                        </p:tav>
                                      </p:tavLst>
                                    </p:anim>
                                    <p:anim calcmode="lin" valueType="num">
                                      <p:cBhvr>
                                        <p:cTn id="36" dur="1000" fill="hold"/>
                                        <p:tgtEl>
                                          <p:spTgt spid="9"/>
                                        </p:tgtEl>
                                        <p:attrNameLst>
                                          <p:attrName>ppt_h</p:attrName>
                                        </p:attrNameLst>
                                      </p:cBhvr>
                                      <p:tavLst>
                                        <p:tav tm="0">
                                          <p:val>
                                            <p:fltVal val="0"/>
                                          </p:val>
                                        </p:tav>
                                        <p:tav tm="100000">
                                          <p:val>
                                            <p:strVal val="#ppt_h"/>
                                          </p:val>
                                        </p:tav>
                                      </p:tavLst>
                                    </p:anim>
                                    <p:anim calcmode="lin" valueType="num">
                                      <p:cBhvr>
                                        <p:cTn id="37" dur="1000" fill="hold"/>
                                        <p:tgtEl>
                                          <p:spTgt spid="9"/>
                                        </p:tgtEl>
                                        <p:attrNameLst>
                                          <p:attrName>style.rotation</p:attrName>
                                        </p:attrNameLst>
                                      </p:cBhvr>
                                      <p:tavLst>
                                        <p:tav tm="0">
                                          <p:val>
                                            <p:fltVal val="90"/>
                                          </p:val>
                                        </p:tav>
                                        <p:tav tm="100000">
                                          <p:val>
                                            <p:fltVal val="0"/>
                                          </p:val>
                                        </p:tav>
                                      </p:tavLst>
                                    </p:anim>
                                    <p:animEffect transition="in" filter="fade">
                                      <p:cBhvr>
                                        <p:cTn id="38" dur="10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000" fill="hold"/>
                                        <p:tgtEl>
                                          <p:spTgt spid="10"/>
                                        </p:tgtEl>
                                        <p:attrNameLst>
                                          <p:attrName>ppt_w</p:attrName>
                                        </p:attrNameLst>
                                      </p:cBhvr>
                                      <p:tavLst>
                                        <p:tav tm="0">
                                          <p:val>
                                            <p:fltVal val="0"/>
                                          </p:val>
                                        </p:tav>
                                        <p:tav tm="100000">
                                          <p:val>
                                            <p:strVal val="#ppt_w"/>
                                          </p:val>
                                        </p:tav>
                                      </p:tavLst>
                                    </p:anim>
                                    <p:anim calcmode="lin" valueType="num">
                                      <p:cBhvr>
                                        <p:cTn id="44" dur="1000" fill="hold"/>
                                        <p:tgtEl>
                                          <p:spTgt spid="10"/>
                                        </p:tgtEl>
                                        <p:attrNameLst>
                                          <p:attrName>ppt_h</p:attrName>
                                        </p:attrNameLst>
                                      </p:cBhvr>
                                      <p:tavLst>
                                        <p:tav tm="0">
                                          <p:val>
                                            <p:fltVal val="0"/>
                                          </p:val>
                                        </p:tav>
                                        <p:tav tm="100000">
                                          <p:val>
                                            <p:strVal val="#ppt_h"/>
                                          </p:val>
                                        </p:tav>
                                      </p:tavLst>
                                    </p:anim>
                                    <p:anim calcmode="lin" valueType="num">
                                      <p:cBhvr>
                                        <p:cTn id="45" dur="1000" fill="hold"/>
                                        <p:tgtEl>
                                          <p:spTgt spid="10"/>
                                        </p:tgtEl>
                                        <p:attrNameLst>
                                          <p:attrName>style.rotation</p:attrName>
                                        </p:attrNameLst>
                                      </p:cBhvr>
                                      <p:tavLst>
                                        <p:tav tm="0">
                                          <p:val>
                                            <p:fltVal val="90"/>
                                          </p:val>
                                        </p:tav>
                                        <p:tav tm="100000">
                                          <p:val>
                                            <p:fltVal val="0"/>
                                          </p:val>
                                        </p:tav>
                                      </p:tavLst>
                                    </p:anim>
                                    <p:animEffect transition="in" filter="fade">
                                      <p:cBhvr>
                                        <p:cTn id="46" dur="1000"/>
                                        <p:tgtEl>
                                          <p:spTgt spid="10"/>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1000" fill="hold"/>
                                        <p:tgtEl>
                                          <p:spTgt spid="11"/>
                                        </p:tgtEl>
                                        <p:attrNameLst>
                                          <p:attrName>ppt_w</p:attrName>
                                        </p:attrNameLst>
                                      </p:cBhvr>
                                      <p:tavLst>
                                        <p:tav tm="0">
                                          <p:val>
                                            <p:fltVal val="0"/>
                                          </p:val>
                                        </p:tav>
                                        <p:tav tm="100000">
                                          <p:val>
                                            <p:strVal val="#ppt_w"/>
                                          </p:val>
                                        </p:tav>
                                      </p:tavLst>
                                    </p:anim>
                                    <p:anim calcmode="lin" valueType="num">
                                      <p:cBhvr>
                                        <p:cTn id="50" dur="1000" fill="hold"/>
                                        <p:tgtEl>
                                          <p:spTgt spid="11"/>
                                        </p:tgtEl>
                                        <p:attrNameLst>
                                          <p:attrName>ppt_h</p:attrName>
                                        </p:attrNameLst>
                                      </p:cBhvr>
                                      <p:tavLst>
                                        <p:tav tm="0">
                                          <p:val>
                                            <p:fltVal val="0"/>
                                          </p:val>
                                        </p:tav>
                                        <p:tav tm="100000">
                                          <p:val>
                                            <p:strVal val="#ppt_h"/>
                                          </p:val>
                                        </p:tav>
                                      </p:tavLst>
                                    </p:anim>
                                    <p:anim calcmode="lin" valueType="num">
                                      <p:cBhvr>
                                        <p:cTn id="51" dur="1000" fill="hold"/>
                                        <p:tgtEl>
                                          <p:spTgt spid="11"/>
                                        </p:tgtEl>
                                        <p:attrNameLst>
                                          <p:attrName>style.rotation</p:attrName>
                                        </p:attrNameLst>
                                      </p:cBhvr>
                                      <p:tavLst>
                                        <p:tav tm="0">
                                          <p:val>
                                            <p:fltVal val="90"/>
                                          </p:val>
                                        </p:tav>
                                        <p:tav tm="100000">
                                          <p:val>
                                            <p:fltVal val="0"/>
                                          </p:val>
                                        </p:tav>
                                      </p:tavLst>
                                    </p:anim>
                                    <p:animEffect transition="in" filter="fade">
                                      <p:cBhvr>
                                        <p:cTn id="52" dur="1000"/>
                                        <p:tgtEl>
                                          <p:spTgt spid="11"/>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1000" fill="hold"/>
                                        <p:tgtEl>
                                          <p:spTgt spid="13"/>
                                        </p:tgtEl>
                                        <p:attrNameLst>
                                          <p:attrName>ppt_w</p:attrName>
                                        </p:attrNameLst>
                                      </p:cBhvr>
                                      <p:tavLst>
                                        <p:tav tm="0">
                                          <p:val>
                                            <p:fltVal val="0"/>
                                          </p:val>
                                        </p:tav>
                                        <p:tav tm="100000">
                                          <p:val>
                                            <p:strVal val="#ppt_w"/>
                                          </p:val>
                                        </p:tav>
                                      </p:tavLst>
                                    </p:anim>
                                    <p:anim calcmode="lin" valueType="num">
                                      <p:cBhvr>
                                        <p:cTn id="64" dur="1000" fill="hold"/>
                                        <p:tgtEl>
                                          <p:spTgt spid="13"/>
                                        </p:tgtEl>
                                        <p:attrNameLst>
                                          <p:attrName>ppt_h</p:attrName>
                                        </p:attrNameLst>
                                      </p:cBhvr>
                                      <p:tavLst>
                                        <p:tav tm="0">
                                          <p:val>
                                            <p:fltVal val="0"/>
                                          </p:val>
                                        </p:tav>
                                        <p:tav tm="100000">
                                          <p:val>
                                            <p:strVal val="#ppt_h"/>
                                          </p:val>
                                        </p:tav>
                                      </p:tavLst>
                                    </p:anim>
                                    <p:anim calcmode="lin" valueType="num">
                                      <p:cBhvr>
                                        <p:cTn id="65" dur="1000" fill="hold"/>
                                        <p:tgtEl>
                                          <p:spTgt spid="13"/>
                                        </p:tgtEl>
                                        <p:attrNameLst>
                                          <p:attrName>style.rotation</p:attrName>
                                        </p:attrNameLst>
                                      </p:cBhvr>
                                      <p:tavLst>
                                        <p:tav tm="0">
                                          <p:val>
                                            <p:fltVal val="90"/>
                                          </p:val>
                                        </p:tav>
                                        <p:tav tm="100000">
                                          <p:val>
                                            <p:fltVal val="0"/>
                                          </p:val>
                                        </p:tav>
                                      </p:tavLst>
                                    </p:anim>
                                    <p:animEffect transition="in" filter="fade">
                                      <p:cBhvr>
                                        <p:cTn id="66" dur="10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p:cTn id="71" dur="1000" fill="hold"/>
                                        <p:tgtEl>
                                          <p:spTgt spid="15"/>
                                        </p:tgtEl>
                                        <p:attrNameLst>
                                          <p:attrName>ppt_w</p:attrName>
                                        </p:attrNameLst>
                                      </p:cBhvr>
                                      <p:tavLst>
                                        <p:tav tm="0">
                                          <p:val>
                                            <p:fltVal val="0"/>
                                          </p:val>
                                        </p:tav>
                                        <p:tav tm="100000">
                                          <p:val>
                                            <p:strVal val="#ppt_w"/>
                                          </p:val>
                                        </p:tav>
                                      </p:tavLst>
                                    </p:anim>
                                    <p:anim calcmode="lin" valueType="num">
                                      <p:cBhvr>
                                        <p:cTn id="72" dur="1000" fill="hold"/>
                                        <p:tgtEl>
                                          <p:spTgt spid="15"/>
                                        </p:tgtEl>
                                        <p:attrNameLst>
                                          <p:attrName>ppt_h</p:attrName>
                                        </p:attrNameLst>
                                      </p:cBhvr>
                                      <p:tavLst>
                                        <p:tav tm="0">
                                          <p:val>
                                            <p:fltVal val="0"/>
                                          </p:val>
                                        </p:tav>
                                        <p:tav tm="100000">
                                          <p:val>
                                            <p:strVal val="#ppt_h"/>
                                          </p:val>
                                        </p:tav>
                                      </p:tavLst>
                                    </p:anim>
                                    <p:anim calcmode="lin" valueType="num">
                                      <p:cBhvr>
                                        <p:cTn id="73" dur="1000" fill="hold"/>
                                        <p:tgtEl>
                                          <p:spTgt spid="15"/>
                                        </p:tgtEl>
                                        <p:attrNameLst>
                                          <p:attrName>style.rotation</p:attrName>
                                        </p:attrNameLst>
                                      </p:cBhvr>
                                      <p:tavLst>
                                        <p:tav tm="0">
                                          <p:val>
                                            <p:fltVal val="90"/>
                                          </p:val>
                                        </p:tav>
                                        <p:tav tm="100000">
                                          <p:val>
                                            <p:fltVal val="0"/>
                                          </p:val>
                                        </p:tav>
                                      </p:tavLst>
                                    </p:anim>
                                    <p:animEffect transition="in" filter="fade">
                                      <p:cBhvr>
                                        <p:cTn id="74" dur="1000"/>
                                        <p:tgtEl>
                                          <p:spTgt spid="15"/>
                                        </p:tgtEl>
                                      </p:cBhvr>
                                    </p:animEffect>
                                  </p:childTnLst>
                                </p:cTn>
                              </p:par>
                            </p:childTnLst>
                          </p:cTn>
                        </p:par>
                      </p:childTnLst>
                    </p:cTn>
                  </p:par>
                  <p:par>
                    <p:cTn id="75" fill="hold">
                      <p:stCondLst>
                        <p:cond delay="indefinite"/>
                      </p:stCondLst>
                      <p:childTnLst>
                        <p:par>
                          <p:cTn id="76" fill="hold">
                            <p:stCondLst>
                              <p:cond delay="0"/>
                            </p:stCondLst>
                            <p:childTnLst>
                              <p:par>
                                <p:cTn id="77" presetID="31" presetClass="entr" presetSubtype="0" fill="hold" grpId="0" nodeType="click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1000" fill="hold"/>
                                        <p:tgtEl>
                                          <p:spTgt spid="16"/>
                                        </p:tgtEl>
                                        <p:attrNameLst>
                                          <p:attrName>ppt_w</p:attrName>
                                        </p:attrNameLst>
                                      </p:cBhvr>
                                      <p:tavLst>
                                        <p:tav tm="0">
                                          <p:val>
                                            <p:fltVal val="0"/>
                                          </p:val>
                                        </p:tav>
                                        <p:tav tm="100000">
                                          <p:val>
                                            <p:strVal val="#ppt_w"/>
                                          </p:val>
                                        </p:tav>
                                      </p:tavLst>
                                    </p:anim>
                                    <p:anim calcmode="lin" valueType="num">
                                      <p:cBhvr>
                                        <p:cTn id="80" dur="1000" fill="hold"/>
                                        <p:tgtEl>
                                          <p:spTgt spid="16"/>
                                        </p:tgtEl>
                                        <p:attrNameLst>
                                          <p:attrName>ppt_h</p:attrName>
                                        </p:attrNameLst>
                                      </p:cBhvr>
                                      <p:tavLst>
                                        <p:tav tm="0">
                                          <p:val>
                                            <p:fltVal val="0"/>
                                          </p:val>
                                        </p:tav>
                                        <p:tav tm="100000">
                                          <p:val>
                                            <p:strVal val="#ppt_h"/>
                                          </p:val>
                                        </p:tav>
                                      </p:tavLst>
                                    </p:anim>
                                    <p:anim calcmode="lin" valueType="num">
                                      <p:cBhvr>
                                        <p:cTn id="81" dur="1000" fill="hold"/>
                                        <p:tgtEl>
                                          <p:spTgt spid="16"/>
                                        </p:tgtEl>
                                        <p:attrNameLst>
                                          <p:attrName>style.rotation</p:attrName>
                                        </p:attrNameLst>
                                      </p:cBhvr>
                                      <p:tavLst>
                                        <p:tav tm="0">
                                          <p:val>
                                            <p:fltVal val="90"/>
                                          </p:val>
                                        </p:tav>
                                        <p:tav tm="100000">
                                          <p:val>
                                            <p:fltVal val="0"/>
                                          </p:val>
                                        </p:tav>
                                      </p:tavLst>
                                    </p:anim>
                                    <p:animEffect transition="in" filter="fade">
                                      <p:cBhvr>
                                        <p:cTn id="82" dur="1000"/>
                                        <p:tgtEl>
                                          <p:spTgt spid="16"/>
                                        </p:tgtEl>
                                      </p:cBhvr>
                                    </p:animEffect>
                                  </p:childTnLst>
                                </p:cTn>
                              </p:par>
                              <p:par>
                                <p:cTn id="83" presetID="31" presetClass="entr" presetSubtype="0" fill="hold" grpId="0" nodeType="withEffect">
                                  <p:stCondLst>
                                    <p:cond delay="0"/>
                                  </p:stCondLst>
                                  <p:childTnLst>
                                    <p:set>
                                      <p:cBhvr>
                                        <p:cTn id="84" dur="1" fill="hold">
                                          <p:stCondLst>
                                            <p:cond delay="0"/>
                                          </p:stCondLst>
                                        </p:cTn>
                                        <p:tgtEl>
                                          <p:spTgt spid="17"/>
                                        </p:tgtEl>
                                        <p:attrNameLst>
                                          <p:attrName>style.visibility</p:attrName>
                                        </p:attrNameLst>
                                      </p:cBhvr>
                                      <p:to>
                                        <p:strVal val="visible"/>
                                      </p:to>
                                    </p:set>
                                    <p:anim calcmode="lin" valueType="num">
                                      <p:cBhvr>
                                        <p:cTn id="85" dur="1000" fill="hold"/>
                                        <p:tgtEl>
                                          <p:spTgt spid="17"/>
                                        </p:tgtEl>
                                        <p:attrNameLst>
                                          <p:attrName>ppt_w</p:attrName>
                                        </p:attrNameLst>
                                      </p:cBhvr>
                                      <p:tavLst>
                                        <p:tav tm="0">
                                          <p:val>
                                            <p:fltVal val="0"/>
                                          </p:val>
                                        </p:tav>
                                        <p:tav tm="100000">
                                          <p:val>
                                            <p:strVal val="#ppt_w"/>
                                          </p:val>
                                        </p:tav>
                                      </p:tavLst>
                                    </p:anim>
                                    <p:anim calcmode="lin" valueType="num">
                                      <p:cBhvr>
                                        <p:cTn id="86" dur="1000" fill="hold"/>
                                        <p:tgtEl>
                                          <p:spTgt spid="17"/>
                                        </p:tgtEl>
                                        <p:attrNameLst>
                                          <p:attrName>ppt_h</p:attrName>
                                        </p:attrNameLst>
                                      </p:cBhvr>
                                      <p:tavLst>
                                        <p:tav tm="0">
                                          <p:val>
                                            <p:fltVal val="0"/>
                                          </p:val>
                                        </p:tav>
                                        <p:tav tm="100000">
                                          <p:val>
                                            <p:strVal val="#ppt_h"/>
                                          </p:val>
                                        </p:tav>
                                      </p:tavLst>
                                    </p:anim>
                                    <p:anim calcmode="lin" valueType="num">
                                      <p:cBhvr>
                                        <p:cTn id="87" dur="1000" fill="hold"/>
                                        <p:tgtEl>
                                          <p:spTgt spid="17"/>
                                        </p:tgtEl>
                                        <p:attrNameLst>
                                          <p:attrName>style.rotation</p:attrName>
                                        </p:attrNameLst>
                                      </p:cBhvr>
                                      <p:tavLst>
                                        <p:tav tm="0">
                                          <p:val>
                                            <p:fltVal val="90"/>
                                          </p:val>
                                        </p:tav>
                                        <p:tav tm="100000">
                                          <p:val>
                                            <p:fltVal val="0"/>
                                          </p:val>
                                        </p:tav>
                                      </p:tavLst>
                                    </p:anim>
                                    <p:animEffect transition="in" filter="fade">
                                      <p:cBhvr>
                                        <p:cTn id="88" dur="1000"/>
                                        <p:tgtEl>
                                          <p:spTgt spid="17"/>
                                        </p:tgtEl>
                                      </p:cBhvr>
                                    </p:animEffect>
                                  </p:childTnLst>
                                </p:cTn>
                              </p:par>
                            </p:childTnLst>
                          </p:cTn>
                        </p:par>
                      </p:childTnLst>
                    </p:cTn>
                  </p:par>
                  <p:par>
                    <p:cTn id="89" fill="hold">
                      <p:stCondLst>
                        <p:cond delay="indefinite"/>
                      </p:stCondLst>
                      <p:childTnLst>
                        <p:par>
                          <p:cTn id="90" fill="hold">
                            <p:stCondLst>
                              <p:cond delay="0"/>
                            </p:stCondLst>
                            <p:childTnLst>
                              <p:par>
                                <p:cTn id="91" presetID="31" presetClass="entr" presetSubtype="0" fill="hold" grpId="0" nodeType="clickEffect">
                                  <p:stCondLst>
                                    <p:cond delay="0"/>
                                  </p:stCondLst>
                                  <p:childTnLst>
                                    <p:set>
                                      <p:cBhvr>
                                        <p:cTn id="92" dur="1" fill="hold">
                                          <p:stCondLst>
                                            <p:cond delay="0"/>
                                          </p:stCondLst>
                                        </p:cTn>
                                        <p:tgtEl>
                                          <p:spTgt spid="18"/>
                                        </p:tgtEl>
                                        <p:attrNameLst>
                                          <p:attrName>style.visibility</p:attrName>
                                        </p:attrNameLst>
                                      </p:cBhvr>
                                      <p:to>
                                        <p:strVal val="visible"/>
                                      </p:to>
                                    </p:set>
                                    <p:anim calcmode="lin" valueType="num">
                                      <p:cBhvr>
                                        <p:cTn id="93" dur="1000" fill="hold"/>
                                        <p:tgtEl>
                                          <p:spTgt spid="18"/>
                                        </p:tgtEl>
                                        <p:attrNameLst>
                                          <p:attrName>ppt_w</p:attrName>
                                        </p:attrNameLst>
                                      </p:cBhvr>
                                      <p:tavLst>
                                        <p:tav tm="0">
                                          <p:val>
                                            <p:fltVal val="0"/>
                                          </p:val>
                                        </p:tav>
                                        <p:tav tm="100000">
                                          <p:val>
                                            <p:strVal val="#ppt_w"/>
                                          </p:val>
                                        </p:tav>
                                      </p:tavLst>
                                    </p:anim>
                                    <p:anim calcmode="lin" valueType="num">
                                      <p:cBhvr>
                                        <p:cTn id="94" dur="1000" fill="hold"/>
                                        <p:tgtEl>
                                          <p:spTgt spid="18"/>
                                        </p:tgtEl>
                                        <p:attrNameLst>
                                          <p:attrName>ppt_h</p:attrName>
                                        </p:attrNameLst>
                                      </p:cBhvr>
                                      <p:tavLst>
                                        <p:tav tm="0">
                                          <p:val>
                                            <p:fltVal val="0"/>
                                          </p:val>
                                        </p:tav>
                                        <p:tav tm="100000">
                                          <p:val>
                                            <p:strVal val="#ppt_h"/>
                                          </p:val>
                                        </p:tav>
                                      </p:tavLst>
                                    </p:anim>
                                    <p:anim calcmode="lin" valueType="num">
                                      <p:cBhvr>
                                        <p:cTn id="95" dur="1000" fill="hold"/>
                                        <p:tgtEl>
                                          <p:spTgt spid="18"/>
                                        </p:tgtEl>
                                        <p:attrNameLst>
                                          <p:attrName>style.rotation</p:attrName>
                                        </p:attrNameLst>
                                      </p:cBhvr>
                                      <p:tavLst>
                                        <p:tav tm="0">
                                          <p:val>
                                            <p:fltVal val="90"/>
                                          </p:val>
                                        </p:tav>
                                        <p:tav tm="100000">
                                          <p:val>
                                            <p:fltVal val="0"/>
                                          </p:val>
                                        </p:tav>
                                      </p:tavLst>
                                    </p:anim>
                                    <p:animEffect transition="in" filter="fade">
                                      <p:cBhvr>
                                        <p:cTn id="96" dur="1000"/>
                                        <p:tgtEl>
                                          <p:spTgt spid="18"/>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19"/>
                                        </p:tgtEl>
                                        <p:attrNameLst>
                                          <p:attrName>style.visibility</p:attrName>
                                        </p:attrNameLst>
                                      </p:cBhvr>
                                      <p:to>
                                        <p:strVal val="visible"/>
                                      </p:to>
                                    </p:set>
                                    <p:anim calcmode="lin" valueType="num">
                                      <p:cBhvr>
                                        <p:cTn id="99" dur="1000" fill="hold"/>
                                        <p:tgtEl>
                                          <p:spTgt spid="19"/>
                                        </p:tgtEl>
                                        <p:attrNameLst>
                                          <p:attrName>ppt_w</p:attrName>
                                        </p:attrNameLst>
                                      </p:cBhvr>
                                      <p:tavLst>
                                        <p:tav tm="0">
                                          <p:val>
                                            <p:fltVal val="0"/>
                                          </p:val>
                                        </p:tav>
                                        <p:tav tm="100000">
                                          <p:val>
                                            <p:strVal val="#ppt_w"/>
                                          </p:val>
                                        </p:tav>
                                      </p:tavLst>
                                    </p:anim>
                                    <p:anim calcmode="lin" valueType="num">
                                      <p:cBhvr>
                                        <p:cTn id="100" dur="1000" fill="hold"/>
                                        <p:tgtEl>
                                          <p:spTgt spid="19"/>
                                        </p:tgtEl>
                                        <p:attrNameLst>
                                          <p:attrName>ppt_h</p:attrName>
                                        </p:attrNameLst>
                                      </p:cBhvr>
                                      <p:tavLst>
                                        <p:tav tm="0">
                                          <p:val>
                                            <p:fltVal val="0"/>
                                          </p:val>
                                        </p:tav>
                                        <p:tav tm="100000">
                                          <p:val>
                                            <p:strVal val="#ppt_h"/>
                                          </p:val>
                                        </p:tav>
                                      </p:tavLst>
                                    </p:anim>
                                    <p:anim calcmode="lin" valueType="num">
                                      <p:cBhvr>
                                        <p:cTn id="101" dur="1000" fill="hold"/>
                                        <p:tgtEl>
                                          <p:spTgt spid="19"/>
                                        </p:tgtEl>
                                        <p:attrNameLst>
                                          <p:attrName>style.rotation</p:attrName>
                                        </p:attrNameLst>
                                      </p:cBhvr>
                                      <p:tavLst>
                                        <p:tav tm="0">
                                          <p:val>
                                            <p:fltVal val="90"/>
                                          </p:val>
                                        </p:tav>
                                        <p:tav tm="100000">
                                          <p:val>
                                            <p:fltVal val="0"/>
                                          </p:val>
                                        </p:tav>
                                      </p:tavLst>
                                    </p:anim>
                                    <p:animEffect transition="in" filter="fade">
                                      <p:cBhvr>
                                        <p:cTn id="102" dur="1000"/>
                                        <p:tgtEl>
                                          <p:spTgt spid="19"/>
                                        </p:tgtEl>
                                      </p:cBhvr>
                                    </p:animEffect>
                                  </p:childTnLst>
                                </p:cTn>
                              </p:par>
                            </p:childTnLst>
                          </p:cTn>
                        </p:par>
                      </p:childTnLst>
                    </p:cTn>
                  </p:par>
                  <p:par>
                    <p:cTn id="103" fill="hold">
                      <p:stCondLst>
                        <p:cond delay="indefinite"/>
                      </p:stCondLst>
                      <p:childTnLst>
                        <p:par>
                          <p:cTn id="104" fill="hold">
                            <p:stCondLst>
                              <p:cond delay="0"/>
                            </p:stCondLst>
                            <p:childTnLst>
                              <p:par>
                                <p:cTn id="105" presetID="31" presetClass="entr" presetSubtype="0" fill="hold" grpId="0" nodeType="clickEffect">
                                  <p:stCondLst>
                                    <p:cond delay="0"/>
                                  </p:stCondLst>
                                  <p:childTnLst>
                                    <p:set>
                                      <p:cBhvr>
                                        <p:cTn id="106" dur="1" fill="hold">
                                          <p:stCondLst>
                                            <p:cond delay="0"/>
                                          </p:stCondLst>
                                        </p:cTn>
                                        <p:tgtEl>
                                          <p:spTgt spid="20"/>
                                        </p:tgtEl>
                                        <p:attrNameLst>
                                          <p:attrName>style.visibility</p:attrName>
                                        </p:attrNameLst>
                                      </p:cBhvr>
                                      <p:to>
                                        <p:strVal val="visible"/>
                                      </p:to>
                                    </p:set>
                                    <p:anim calcmode="lin" valueType="num">
                                      <p:cBhvr>
                                        <p:cTn id="107" dur="1000" fill="hold"/>
                                        <p:tgtEl>
                                          <p:spTgt spid="20"/>
                                        </p:tgtEl>
                                        <p:attrNameLst>
                                          <p:attrName>ppt_w</p:attrName>
                                        </p:attrNameLst>
                                      </p:cBhvr>
                                      <p:tavLst>
                                        <p:tav tm="0">
                                          <p:val>
                                            <p:fltVal val="0"/>
                                          </p:val>
                                        </p:tav>
                                        <p:tav tm="100000">
                                          <p:val>
                                            <p:strVal val="#ppt_w"/>
                                          </p:val>
                                        </p:tav>
                                      </p:tavLst>
                                    </p:anim>
                                    <p:anim calcmode="lin" valueType="num">
                                      <p:cBhvr>
                                        <p:cTn id="108" dur="1000" fill="hold"/>
                                        <p:tgtEl>
                                          <p:spTgt spid="20"/>
                                        </p:tgtEl>
                                        <p:attrNameLst>
                                          <p:attrName>ppt_h</p:attrName>
                                        </p:attrNameLst>
                                      </p:cBhvr>
                                      <p:tavLst>
                                        <p:tav tm="0">
                                          <p:val>
                                            <p:fltVal val="0"/>
                                          </p:val>
                                        </p:tav>
                                        <p:tav tm="100000">
                                          <p:val>
                                            <p:strVal val="#ppt_h"/>
                                          </p:val>
                                        </p:tav>
                                      </p:tavLst>
                                    </p:anim>
                                    <p:anim calcmode="lin" valueType="num">
                                      <p:cBhvr>
                                        <p:cTn id="109" dur="1000" fill="hold"/>
                                        <p:tgtEl>
                                          <p:spTgt spid="20"/>
                                        </p:tgtEl>
                                        <p:attrNameLst>
                                          <p:attrName>style.rotation</p:attrName>
                                        </p:attrNameLst>
                                      </p:cBhvr>
                                      <p:tavLst>
                                        <p:tav tm="0">
                                          <p:val>
                                            <p:fltVal val="90"/>
                                          </p:val>
                                        </p:tav>
                                        <p:tav tm="100000">
                                          <p:val>
                                            <p:fltVal val="0"/>
                                          </p:val>
                                        </p:tav>
                                      </p:tavLst>
                                    </p:anim>
                                    <p:animEffect transition="in" filter="fade">
                                      <p:cBhvr>
                                        <p:cTn id="110" dur="1000"/>
                                        <p:tgtEl>
                                          <p:spTgt spid="2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21"/>
                                        </p:tgtEl>
                                        <p:attrNameLst>
                                          <p:attrName>style.visibility</p:attrName>
                                        </p:attrNameLst>
                                      </p:cBhvr>
                                      <p:to>
                                        <p:strVal val="visible"/>
                                      </p:to>
                                    </p:set>
                                    <p:anim calcmode="lin" valueType="num">
                                      <p:cBhvr>
                                        <p:cTn id="113" dur="1000" fill="hold"/>
                                        <p:tgtEl>
                                          <p:spTgt spid="21"/>
                                        </p:tgtEl>
                                        <p:attrNameLst>
                                          <p:attrName>ppt_w</p:attrName>
                                        </p:attrNameLst>
                                      </p:cBhvr>
                                      <p:tavLst>
                                        <p:tav tm="0">
                                          <p:val>
                                            <p:fltVal val="0"/>
                                          </p:val>
                                        </p:tav>
                                        <p:tav tm="100000">
                                          <p:val>
                                            <p:strVal val="#ppt_w"/>
                                          </p:val>
                                        </p:tav>
                                      </p:tavLst>
                                    </p:anim>
                                    <p:anim calcmode="lin" valueType="num">
                                      <p:cBhvr>
                                        <p:cTn id="114" dur="1000" fill="hold"/>
                                        <p:tgtEl>
                                          <p:spTgt spid="21"/>
                                        </p:tgtEl>
                                        <p:attrNameLst>
                                          <p:attrName>ppt_h</p:attrName>
                                        </p:attrNameLst>
                                      </p:cBhvr>
                                      <p:tavLst>
                                        <p:tav tm="0">
                                          <p:val>
                                            <p:fltVal val="0"/>
                                          </p:val>
                                        </p:tav>
                                        <p:tav tm="100000">
                                          <p:val>
                                            <p:strVal val="#ppt_h"/>
                                          </p:val>
                                        </p:tav>
                                      </p:tavLst>
                                    </p:anim>
                                    <p:anim calcmode="lin" valueType="num">
                                      <p:cBhvr>
                                        <p:cTn id="115" dur="1000" fill="hold"/>
                                        <p:tgtEl>
                                          <p:spTgt spid="21"/>
                                        </p:tgtEl>
                                        <p:attrNameLst>
                                          <p:attrName>style.rotation</p:attrName>
                                        </p:attrNameLst>
                                      </p:cBhvr>
                                      <p:tavLst>
                                        <p:tav tm="0">
                                          <p:val>
                                            <p:fltVal val="90"/>
                                          </p:val>
                                        </p:tav>
                                        <p:tav tm="100000">
                                          <p:val>
                                            <p:fltVal val="0"/>
                                          </p:val>
                                        </p:tav>
                                      </p:tavLst>
                                    </p:anim>
                                    <p:animEffect transition="in" filter="fade">
                                      <p:cBhvr>
                                        <p:cTn id="116" dur="1000"/>
                                        <p:tgtEl>
                                          <p:spTgt spid="21"/>
                                        </p:tgtEl>
                                      </p:cBhvr>
                                    </p:animEffect>
                                  </p:childTnLst>
                                </p:cTn>
                              </p:par>
                            </p:childTnLst>
                          </p:cTn>
                        </p:par>
                      </p:childTnLst>
                    </p:cTn>
                  </p:par>
                  <p:par>
                    <p:cTn id="117" fill="hold">
                      <p:stCondLst>
                        <p:cond delay="indefinite"/>
                      </p:stCondLst>
                      <p:childTnLst>
                        <p:par>
                          <p:cTn id="118" fill="hold">
                            <p:stCondLst>
                              <p:cond delay="0"/>
                            </p:stCondLst>
                            <p:childTnLst>
                              <p:par>
                                <p:cTn id="119" presetID="31" presetClass="entr" presetSubtype="0" fill="hold" grpId="0" nodeType="clickEffect">
                                  <p:stCondLst>
                                    <p:cond delay="0"/>
                                  </p:stCondLst>
                                  <p:childTnLst>
                                    <p:set>
                                      <p:cBhvr>
                                        <p:cTn id="120" dur="1" fill="hold">
                                          <p:stCondLst>
                                            <p:cond delay="0"/>
                                          </p:stCondLst>
                                        </p:cTn>
                                        <p:tgtEl>
                                          <p:spTgt spid="22"/>
                                        </p:tgtEl>
                                        <p:attrNameLst>
                                          <p:attrName>style.visibility</p:attrName>
                                        </p:attrNameLst>
                                      </p:cBhvr>
                                      <p:to>
                                        <p:strVal val="visible"/>
                                      </p:to>
                                    </p:set>
                                    <p:anim calcmode="lin" valueType="num">
                                      <p:cBhvr>
                                        <p:cTn id="121" dur="1000" fill="hold"/>
                                        <p:tgtEl>
                                          <p:spTgt spid="22"/>
                                        </p:tgtEl>
                                        <p:attrNameLst>
                                          <p:attrName>ppt_w</p:attrName>
                                        </p:attrNameLst>
                                      </p:cBhvr>
                                      <p:tavLst>
                                        <p:tav tm="0">
                                          <p:val>
                                            <p:fltVal val="0"/>
                                          </p:val>
                                        </p:tav>
                                        <p:tav tm="100000">
                                          <p:val>
                                            <p:strVal val="#ppt_w"/>
                                          </p:val>
                                        </p:tav>
                                      </p:tavLst>
                                    </p:anim>
                                    <p:anim calcmode="lin" valueType="num">
                                      <p:cBhvr>
                                        <p:cTn id="122" dur="1000" fill="hold"/>
                                        <p:tgtEl>
                                          <p:spTgt spid="22"/>
                                        </p:tgtEl>
                                        <p:attrNameLst>
                                          <p:attrName>ppt_h</p:attrName>
                                        </p:attrNameLst>
                                      </p:cBhvr>
                                      <p:tavLst>
                                        <p:tav tm="0">
                                          <p:val>
                                            <p:fltVal val="0"/>
                                          </p:val>
                                        </p:tav>
                                        <p:tav tm="100000">
                                          <p:val>
                                            <p:strVal val="#ppt_h"/>
                                          </p:val>
                                        </p:tav>
                                      </p:tavLst>
                                    </p:anim>
                                    <p:anim calcmode="lin" valueType="num">
                                      <p:cBhvr>
                                        <p:cTn id="123" dur="1000" fill="hold"/>
                                        <p:tgtEl>
                                          <p:spTgt spid="22"/>
                                        </p:tgtEl>
                                        <p:attrNameLst>
                                          <p:attrName>style.rotation</p:attrName>
                                        </p:attrNameLst>
                                      </p:cBhvr>
                                      <p:tavLst>
                                        <p:tav tm="0">
                                          <p:val>
                                            <p:fltVal val="90"/>
                                          </p:val>
                                        </p:tav>
                                        <p:tav tm="100000">
                                          <p:val>
                                            <p:fltVal val="0"/>
                                          </p:val>
                                        </p:tav>
                                      </p:tavLst>
                                    </p:anim>
                                    <p:animEffect transition="in" filter="fade">
                                      <p:cBhvr>
                                        <p:cTn id="124" dur="1000"/>
                                        <p:tgtEl>
                                          <p:spTgt spid="22"/>
                                        </p:tgtEl>
                                      </p:cBhvr>
                                    </p:animEffect>
                                  </p:childTnLst>
                                </p:cTn>
                              </p:par>
                              <p:par>
                                <p:cTn id="125" presetID="31" presetClass="entr" presetSubtype="0" fill="hold" grpId="0" nodeType="with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p:cTn id="127" dur="1000" fill="hold"/>
                                        <p:tgtEl>
                                          <p:spTgt spid="23"/>
                                        </p:tgtEl>
                                        <p:attrNameLst>
                                          <p:attrName>ppt_w</p:attrName>
                                        </p:attrNameLst>
                                      </p:cBhvr>
                                      <p:tavLst>
                                        <p:tav tm="0">
                                          <p:val>
                                            <p:fltVal val="0"/>
                                          </p:val>
                                        </p:tav>
                                        <p:tav tm="100000">
                                          <p:val>
                                            <p:strVal val="#ppt_w"/>
                                          </p:val>
                                        </p:tav>
                                      </p:tavLst>
                                    </p:anim>
                                    <p:anim calcmode="lin" valueType="num">
                                      <p:cBhvr>
                                        <p:cTn id="128" dur="1000" fill="hold"/>
                                        <p:tgtEl>
                                          <p:spTgt spid="23"/>
                                        </p:tgtEl>
                                        <p:attrNameLst>
                                          <p:attrName>ppt_h</p:attrName>
                                        </p:attrNameLst>
                                      </p:cBhvr>
                                      <p:tavLst>
                                        <p:tav tm="0">
                                          <p:val>
                                            <p:fltVal val="0"/>
                                          </p:val>
                                        </p:tav>
                                        <p:tav tm="100000">
                                          <p:val>
                                            <p:strVal val="#ppt_h"/>
                                          </p:val>
                                        </p:tav>
                                      </p:tavLst>
                                    </p:anim>
                                    <p:anim calcmode="lin" valueType="num">
                                      <p:cBhvr>
                                        <p:cTn id="129" dur="1000" fill="hold"/>
                                        <p:tgtEl>
                                          <p:spTgt spid="23"/>
                                        </p:tgtEl>
                                        <p:attrNameLst>
                                          <p:attrName>style.rotation</p:attrName>
                                        </p:attrNameLst>
                                      </p:cBhvr>
                                      <p:tavLst>
                                        <p:tav tm="0">
                                          <p:val>
                                            <p:fltVal val="90"/>
                                          </p:val>
                                        </p:tav>
                                        <p:tav tm="100000">
                                          <p:val>
                                            <p:fltVal val="0"/>
                                          </p:val>
                                        </p:tav>
                                      </p:tavLst>
                                    </p:anim>
                                    <p:animEffect transition="in" filter="fade">
                                      <p:cBhvr>
                                        <p:cTn id="130" dur="1000"/>
                                        <p:tgtEl>
                                          <p:spTgt spid="23"/>
                                        </p:tgtEl>
                                      </p:cBhvr>
                                    </p:animEffect>
                                  </p:childTnLst>
                                </p:cTn>
                              </p:par>
                            </p:childTnLst>
                          </p:cTn>
                        </p:par>
                      </p:childTnLst>
                    </p:cTn>
                  </p:par>
                  <p:par>
                    <p:cTn id="131" fill="hold">
                      <p:stCondLst>
                        <p:cond delay="indefinite"/>
                      </p:stCondLst>
                      <p:childTnLst>
                        <p:par>
                          <p:cTn id="132" fill="hold">
                            <p:stCondLst>
                              <p:cond delay="0"/>
                            </p:stCondLst>
                            <p:childTnLst>
                              <p:par>
                                <p:cTn id="133" presetID="31" presetClass="entr" presetSubtype="0" fill="hold" grpId="0" nodeType="clickEffect">
                                  <p:stCondLst>
                                    <p:cond delay="0"/>
                                  </p:stCondLst>
                                  <p:childTnLst>
                                    <p:set>
                                      <p:cBhvr>
                                        <p:cTn id="134" dur="1" fill="hold">
                                          <p:stCondLst>
                                            <p:cond delay="0"/>
                                          </p:stCondLst>
                                        </p:cTn>
                                        <p:tgtEl>
                                          <p:spTgt spid="24"/>
                                        </p:tgtEl>
                                        <p:attrNameLst>
                                          <p:attrName>style.visibility</p:attrName>
                                        </p:attrNameLst>
                                      </p:cBhvr>
                                      <p:to>
                                        <p:strVal val="visible"/>
                                      </p:to>
                                    </p:set>
                                    <p:anim calcmode="lin" valueType="num">
                                      <p:cBhvr>
                                        <p:cTn id="135" dur="1000" fill="hold"/>
                                        <p:tgtEl>
                                          <p:spTgt spid="24"/>
                                        </p:tgtEl>
                                        <p:attrNameLst>
                                          <p:attrName>ppt_w</p:attrName>
                                        </p:attrNameLst>
                                      </p:cBhvr>
                                      <p:tavLst>
                                        <p:tav tm="0">
                                          <p:val>
                                            <p:fltVal val="0"/>
                                          </p:val>
                                        </p:tav>
                                        <p:tav tm="100000">
                                          <p:val>
                                            <p:strVal val="#ppt_w"/>
                                          </p:val>
                                        </p:tav>
                                      </p:tavLst>
                                    </p:anim>
                                    <p:anim calcmode="lin" valueType="num">
                                      <p:cBhvr>
                                        <p:cTn id="136" dur="1000" fill="hold"/>
                                        <p:tgtEl>
                                          <p:spTgt spid="24"/>
                                        </p:tgtEl>
                                        <p:attrNameLst>
                                          <p:attrName>ppt_h</p:attrName>
                                        </p:attrNameLst>
                                      </p:cBhvr>
                                      <p:tavLst>
                                        <p:tav tm="0">
                                          <p:val>
                                            <p:fltVal val="0"/>
                                          </p:val>
                                        </p:tav>
                                        <p:tav tm="100000">
                                          <p:val>
                                            <p:strVal val="#ppt_h"/>
                                          </p:val>
                                        </p:tav>
                                      </p:tavLst>
                                    </p:anim>
                                    <p:anim calcmode="lin" valueType="num">
                                      <p:cBhvr>
                                        <p:cTn id="137" dur="1000" fill="hold"/>
                                        <p:tgtEl>
                                          <p:spTgt spid="24"/>
                                        </p:tgtEl>
                                        <p:attrNameLst>
                                          <p:attrName>style.rotation</p:attrName>
                                        </p:attrNameLst>
                                      </p:cBhvr>
                                      <p:tavLst>
                                        <p:tav tm="0">
                                          <p:val>
                                            <p:fltVal val="90"/>
                                          </p:val>
                                        </p:tav>
                                        <p:tav tm="100000">
                                          <p:val>
                                            <p:fltVal val="0"/>
                                          </p:val>
                                        </p:tav>
                                      </p:tavLst>
                                    </p:anim>
                                    <p:animEffect transition="in" filter="fade">
                                      <p:cBhvr>
                                        <p:cTn id="138" dur="1000"/>
                                        <p:tgtEl>
                                          <p:spTgt spid="24"/>
                                        </p:tgtEl>
                                      </p:cBhvr>
                                    </p:animEffect>
                                  </p:childTnLst>
                                </p:cTn>
                              </p:par>
                              <p:par>
                                <p:cTn id="139" presetID="31" presetClass="entr" presetSubtype="0" fill="hold" grpId="0" nodeType="withEffect">
                                  <p:stCondLst>
                                    <p:cond delay="0"/>
                                  </p:stCondLst>
                                  <p:childTnLst>
                                    <p:set>
                                      <p:cBhvr>
                                        <p:cTn id="140" dur="1" fill="hold">
                                          <p:stCondLst>
                                            <p:cond delay="0"/>
                                          </p:stCondLst>
                                        </p:cTn>
                                        <p:tgtEl>
                                          <p:spTgt spid="25"/>
                                        </p:tgtEl>
                                        <p:attrNameLst>
                                          <p:attrName>style.visibility</p:attrName>
                                        </p:attrNameLst>
                                      </p:cBhvr>
                                      <p:to>
                                        <p:strVal val="visible"/>
                                      </p:to>
                                    </p:set>
                                    <p:anim calcmode="lin" valueType="num">
                                      <p:cBhvr>
                                        <p:cTn id="141" dur="1000" fill="hold"/>
                                        <p:tgtEl>
                                          <p:spTgt spid="25"/>
                                        </p:tgtEl>
                                        <p:attrNameLst>
                                          <p:attrName>ppt_w</p:attrName>
                                        </p:attrNameLst>
                                      </p:cBhvr>
                                      <p:tavLst>
                                        <p:tav tm="0">
                                          <p:val>
                                            <p:fltVal val="0"/>
                                          </p:val>
                                        </p:tav>
                                        <p:tav tm="100000">
                                          <p:val>
                                            <p:strVal val="#ppt_w"/>
                                          </p:val>
                                        </p:tav>
                                      </p:tavLst>
                                    </p:anim>
                                    <p:anim calcmode="lin" valueType="num">
                                      <p:cBhvr>
                                        <p:cTn id="142" dur="1000" fill="hold"/>
                                        <p:tgtEl>
                                          <p:spTgt spid="25"/>
                                        </p:tgtEl>
                                        <p:attrNameLst>
                                          <p:attrName>ppt_h</p:attrName>
                                        </p:attrNameLst>
                                      </p:cBhvr>
                                      <p:tavLst>
                                        <p:tav tm="0">
                                          <p:val>
                                            <p:fltVal val="0"/>
                                          </p:val>
                                        </p:tav>
                                        <p:tav tm="100000">
                                          <p:val>
                                            <p:strVal val="#ppt_h"/>
                                          </p:val>
                                        </p:tav>
                                      </p:tavLst>
                                    </p:anim>
                                    <p:anim calcmode="lin" valueType="num">
                                      <p:cBhvr>
                                        <p:cTn id="143" dur="1000" fill="hold"/>
                                        <p:tgtEl>
                                          <p:spTgt spid="25"/>
                                        </p:tgtEl>
                                        <p:attrNameLst>
                                          <p:attrName>style.rotation</p:attrName>
                                        </p:attrNameLst>
                                      </p:cBhvr>
                                      <p:tavLst>
                                        <p:tav tm="0">
                                          <p:val>
                                            <p:fltVal val="90"/>
                                          </p:val>
                                        </p:tav>
                                        <p:tav tm="100000">
                                          <p:val>
                                            <p:fltVal val="0"/>
                                          </p:val>
                                        </p:tav>
                                      </p:tavLst>
                                    </p:anim>
                                    <p:animEffect transition="in" filter="fade">
                                      <p:cBhvr>
                                        <p:cTn id="14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لدي ادارة اصحاب المؤسسات لموظفيهم (يجدر بهم الا)</a:t>
            </a:r>
            <a:endParaRPr lang="ar-EG" sz="3200" b="1" dirty="0">
              <a:solidFill>
                <a:schemeClr val="bg1"/>
              </a:solidFill>
            </a:endParaRPr>
          </a:p>
        </p:txBody>
      </p:sp>
      <p:sp>
        <p:nvSpPr>
          <p:cNvPr id="4" name="Freeform 3"/>
          <p:cNvSpPr/>
          <p:nvPr/>
        </p:nvSpPr>
        <p:spPr>
          <a:xfrm>
            <a:off x="2328914" y="1124861"/>
            <a:ext cx="4836417" cy="1132542"/>
          </a:xfrm>
          <a:custGeom>
            <a:avLst/>
            <a:gdLst>
              <a:gd name="connsiteX0" fmla="*/ 0 w 4836417"/>
              <a:gd name="connsiteY0" fmla="*/ 0 h 1132540"/>
              <a:gd name="connsiteX1" fmla="*/ 4270147 w 4836417"/>
              <a:gd name="connsiteY1" fmla="*/ 0 h 1132540"/>
              <a:gd name="connsiteX2" fmla="*/ 4836417 w 4836417"/>
              <a:gd name="connsiteY2" fmla="*/ 566270 h 1132540"/>
              <a:gd name="connsiteX3" fmla="*/ 4270147 w 4836417"/>
              <a:gd name="connsiteY3" fmla="*/ 1132540 h 1132540"/>
              <a:gd name="connsiteX4" fmla="*/ 0 w 4836417"/>
              <a:gd name="connsiteY4" fmla="*/ 1132540 h 1132540"/>
              <a:gd name="connsiteX5" fmla="*/ 0 w 4836417"/>
              <a:gd name="connsiteY5" fmla="*/ 0 h 113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132540">
                <a:moveTo>
                  <a:pt x="4836417" y="1132539"/>
                </a:moveTo>
                <a:lnTo>
                  <a:pt x="566270" y="1132539"/>
                </a:lnTo>
                <a:lnTo>
                  <a:pt x="0" y="566270"/>
                </a:lnTo>
                <a:lnTo>
                  <a:pt x="566270" y="1"/>
                </a:lnTo>
                <a:lnTo>
                  <a:pt x="4836417" y="1"/>
                </a:lnTo>
                <a:lnTo>
                  <a:pt x="4836417" y="1132539"/>
                </a:lnTo>
                <a:close/>
              </a:path>
            </a:pathLst>
          </a:custGeom>
          <a:solidFill>
            <a:srgbClr val="99FFCC"/>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82554" tIns="91441" rIns="170688"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يكونوا مجادلين.</a:t>
            </a:r>
            <a:endParaRPr lang="ar-EG" sz="2400" kern="1200" dirty="0">
              <a:solidFill>
                <a:srgbClr val="002060"/>
              </a:solidFill>
            </a:endParaRPr>
          </a:p>
        </p:txBody>
      </p:sp>
      <p:sp>
        <p:nvSpPr>
          <p:cNvPr id="5" name="Oval 4"/>
          <p:cNvSpPr/>
          <p:nvPr/>
        </p:nvSpPr>
        <p:spPr>
          <a:xfrm>
            <a:off x="1762644" y="1124862"/>
            <a:ext cx="1132540" cy="1132540"/>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328914" y="2595474"/>
            <a:ext cx="4836417" cy="1132541"/>
          </a:xfrm>
          <a:custGeom>
            <a:avLst/>
            <a:gdLst>
              <a:gd name="connsiteX0" fmla="*/ 0 w 4836417"/>
              <a:gd name="connsiteY0" fmla="*/ 0 h 1132540"/>
              <a:gd name="connsiteX1" fmla="*/ 4270147 w 4836417"/>
              <a:gd name="connsiteY1" fmla="*/ 0 h 1132540"/>
              <a:gd name="connsiteX2" fmla="*/ 4836417 w 4836417"/>
              <a:gd name="connsiteY2" fmla="*/ 566270 h 1132540"/>
              <a:gd name="connsiteX3" fmla="*/ 4270147 w 4836417"/>
              <a:gd name="connsiteY3" fmla="*/ 1132540 h 1132540"/>
              <a:gd name="connsiteX4" fmla="*/ 0 w 4836417"/>
              <a:gd name="connsiteY4" fmla="*/ 1132540 h 1132540"/>
              <a:gd name="connsiteX5" fmla="*/ 0 w 4836417"/>
              <a:gd name="connsiteY5" fmla="*/ 0 h 113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132540">
                <a:moveTo>
                  <a:pt x="4836417" y="1132539"/>
                </a:moveTo>
                <a:lnTo>
                  <a:pt x="566270" y="1132539"/>
                </a:lnTo>
                <a:lnTo>
                  <a:pt x="0" y="566270"/>
                </a:lnTo>
                <a:lnTo>
                  <a:pt x="566270" y="1"/>
                </a:lnTo>
                <a:lnTo>
                  <a:pt x="4836417" y="1"/>
                </a:lnTo>
                <a:lnTo>
                  <a:pt x="4836417" y="1132539"/>
                </a:lnTo>
                <a:close/>
              </a:path>
            </a:pathLst>
          </a:custGeom>
          <a:solidFill>
            <a:srgbClr val="99FFCC"/>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82554" tIns="91441" rIns="170688"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يكونوا مستبدين.</a:t>
            </a:r>
            <a:endParaRPr lang="ar-EG" sz="2400" kern="1200" dirty="0">
              <a:solidFill>
                <a:srgbClr val="002060"/>
              </a:solidFill>
            </a:endParaRPr>
          </a:p>
        </p:txBody>
      </p:sp>
      <p:sp>
        <p:nvSpPr>
          <p:cNvPr id="7" name="Oval 6"/>
          <p:cNvSpPr/>
          <p:nvPr/>
        </p:nvSpPr>
        <p:spPr>
          <a:xfrm>
            <a:off x="1762644" y="2595475"/>
            <a:ext cx="1132540" cy="1132540"/>
          </a:xfrm>
          <a:prstGeom prst="ellipse">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328914" y="4066086"/>
            <a:ext cx="4836417" cy="1132541"/>
          </a:xfrm>
          <a:custGeom>
            <a:avLst/>
            <a:gdLst>
              <a:gd name="connsiteX0" fmla="*/ 0 w 4836417"/>
              <a:gd name="connsiteY0" fmla="*/ 0 h 1132540"/>
              <a:gd name="connsiteX1" fmla="*/ 4270147 w 4836417"/>
              <a:gd name="connsiteY1" fmla="*/ 0 h 1132540"/>
              <a:gd name="connsiteX2" fmla="*/ 4836417 w 4836417"/>
              <a:gd name="connsiteY2" fmla="*/ 566270 h 1132540"/>
              <a:gd name="connsiteX3" fmla="*/ 4270147 w 4836417"/>
              <a:gd name="connsiteY3" fmla="*/ 1132540 h 1132540"/>
              <a:gd name="connsiteX4" fmla="*/ 0 w 4836417"/>
              <a:gd name="connsiteY4" fmla="*/ 1132540 h 1132540"/>
              <a:gd name="connsiteX5" fmla="*/ 0 w 4836417"/>
              <a:gd name="connsiteY5" fmla="*/ 0 h 113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132540">
                <a:moveTo>
                  <a:pt x="4836417" y="1132539"/>
                </a:moveTo>
                <a:lnTo>
                  <a:pt x="566270" y="1132539"/>
                </a:lnTo>
                <a:lnTo>
                  <a:pt x="0" y="566270"/>
                </a:lnTo>
                <a:lnTo>
                  <a:pt x="566270" y="1"/>
                </a:lnTo>
                <a:lnTo>
                  <a:pt x="4836417" y="1"/>
                </a:lnTo>
                <a:lnTo>
                  <a:pt x="4836417" y="1132539"/>
                </a:lnTo>
                <a:close/>
              </a:path>
            </a:pathLst>
          </a:custGeom>
          <a:solidFill>
            <a:srgbClr val="99FFCC"/>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82554" tIns="91441" rIns="170688"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يكونوا كثيري الطلبات بشكل مفرط.</a:t>
            </a:r>
            <a:endParaRPr lang="ar-EG" sz="2400" kern="1200" dirty="0">
              <a:solidFill>
                <a:srgbClr val="002060"/>
              </a:solidFill>
            </a:endParaRPr>
          </a:p>
        </p:txBody>
      </p:sp>
      <p:sp>
        <p:nvSpPr>
          <p:cNvPr id="9" name="Oval 8"/>
          <p:cNvSpPr/>
          <p:nvPr/>
        </p:nvSpPr>
        <p:spPr>
          <a:xfrm>
            <a:off x="1762644" y="4066087"/>
            <a:ext cx="1132540" cy="1132540"/>
          </a:xfrm>
          <a:prstGeom prst="ellipse">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2328914" y="5536699"/>
            <a:ext cx="4836418" cy="1132541"/>
          </a:xfrm>
          <a:custGeom>
            <a:avLst/>
            <a:gdLst>
              <a:gd name="connsiteX0" fmla="*/ 0 w 4836417"/>
              <a:gd name="connsiteY0" fmla="*/ 0 h 1132540"/>
              <a:gd name="connsiteX1" fmla="*/ 4270147 w 4836417"/>
              <a:gd name="connsiteY1" fmla="*/ 0 h 1132540"/>
              <a:gd name="connsiteX2" fmla="*/ 4836417 w 4836417"/>
              <a:gd name="connsiteY2" fmla="*/ 566270 h 1132540"/>
              <a:gd name="connsiteX3" fmla="*/ 4270147 w 4836417"/>
              <a:gd name="connsiteY3" fmla="*/ 1132540 h 1132540"/>
              <a:gd name="connsiteX4" fmla="*/ 0 w 4836417"/>
              <a:gd name="connsiteY4" fmla="*/ 1132540 h 1132540"/>
              <a:gd name="connsiteX5" fmla="*/ 0 w 4836417"/>
              <a:gd name="connsiteY5" fmla="*/ 0 h 113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132540">
                <a:moveTo>
                  <a:pt x="4836417" y="1132539"/>
                </a:moveTo>
                <a:lnTo>
                  <a:pt x="566270" y="1132539"/>
                </a:lnTo>
                <a:lnTo>
                  <a:pt x="0" y="566270"/>
                </a:lnTo>
                <a:lnTo>
                  <a:pt x="566270" y="1"/>
                </a:lnTo>
                <a:lnTo>
                  <a:pt x="4836417" y="1"/>
                </a:lnTo>
                <a:lnTo>
                  <a:pt x="4836417" y="1132539"/>
                </a:lnTo>
                <a:close/>
              </a:path>
            </a:pathLst>
          </a:custGeom>
          <a:solidFill>
            <a:srgbClr val="99FFCC"/>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82554" tIns="91441" rIns="170689"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يكونوا غير منطقيين ويغطوا الحقائق.</a:t>
            </a:r>
            <a:endParaRPr lang="ar-EG" sz="2400" kern="1200" dirty="0">
              <a:solidFill>
                <a:srgbClr val="002060"/>
              </a:solidFill>
            </a:endParaRPr>
          </a:p>
        </p:txBody>
      </p:sp>
      <p:sp>
        <p:nvSpPr>
          <p:cNvPr id="11" name="Oval 10"/>
          <p:cNvSpPr/>
          <p:nvPr/>
        </p:nvSpPr>
        <p:spPr>
          <a:xfrm>
            <a:off x="1762644" y="5536700"/>
            <a:ext cx="1132540" cy="1132540"/>
          </a:xfrm>
          <a:prstGeom prst="ellipse">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750260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fltVal val="0"/>
                                          </p:val>
                                        </p:tav>
                                        <p:tav tm="100000">
                                          <p:val>
                                            <p:strVal val="#ppt_w"/>
                                          </p:val>
                                        </p:tav>
                                      </p:tavLst>
                                    </p:anim>
                                    <p:anim calcmode="lin" valueType="num">
                                      <p:cBhvr>
                                        <p:cTn id="36" dur="1000" fill="hold"/>
                                        <p:tgtEl>
                                          <p:spTgt spid="8"/>
                                        </p:tgtEl>
                                        <p:attrNameLst>
                                          <p:attrName>ppt_h</p:attrName>
                                        </p:attrNameLst>
                                      </p:cBhvr>
                                      <p:tavLst>
                                        <p:tav tm="0">
                                          <p:val>
                                            <p:fltVal val="0"/>
                                          </p:val>
                                        </p:tav>
                                        <p:tav tm="100000">
                                          <p:val>
                                            <p:strVal val="#ppt_h"/>
                                          </p:val>
                                        </p:tav>
                                      </p:tavLst>
                                    </p:anim>
                                    <p:anim calcmode="lin" valueType="num">
                                      <p:cBhvr>
                                        <p:cTn id="37" dur="1000" fill="hold"/>
                                        <p:tgtEl>
                                          <p:spTgt spid="8"/>
                                        </p:tgtEl>
                                        <p:attrNameLst>
                                          <p:attrName>style.rotation</p:attrName>
                                        </p:attrNameLst>
                                      </p:cBhvr>
                                      <p:tavLst>
                                        <p:tav tm="0">
                                          <p:val>
                                            <p:fltVal val="90"/>
                                          </p:val>
                                        </p:tav>
                                        <p:tav tm="100000">
                                          <p:val>
                                            <p:fltVal val="0"/>
                                          </p:val>
                                        </p:tav>
                                      </p:tavLst>
                                    </p:anim>
                                    <p:animEffect transition="in" filter="fade">
                                      <p:cBhvr>
                                        <p:cTn id="38" dur="1000"/>
                                        <p:tgtEl>
                                          <p:spTgt spid="8"/>
                                        </p:tgtEl>
                                      </p:cBhvr>
                                    </p:animEffect>
                                  </p:childTnLst>
                                </p:cTn>
                              </p:par>
                              <p:par>
                                <p:cTn id="39" presetID="31" presetClass="entr" presetSubtype="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31" presetClass="entr" presetSubtype="0" fill="hold"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1000" fill="hold"/>
                                        <p:tgtEl>
                                          <p:spTgt spid="11"/>
                                        </p:tgtEl>
                                        <p:attrNameLst>
                                          <p:attrName>ppt_w</p:attrName>
                                        </p:attrNameLst>
                                      </p:cBhvr>
                                      <p:tavLst>
                                        <p:tav tm="0">
                                          <p:val>
                                            <p:fltVal val="0"/>
                                          </p:val>
                                        </p:tav>
                                        <p:tav tm="100000">
                                          <p:val>
                                            <p:strVal val="#ppt_w"/>
                                          </p:val>
                                        </p:tav>
                                      </p:tavLst>
                                    </p:anim>
                                    <p:anim calcmode="lin" valueType="num">
                                      <p:cBhvr>
                                        <p:cTn id="56" dur="1000" fill="hold"/>
                                        <p:tgtEl>
                                          <p:spTgt spid="11"/>
                                        </p:tgtEl>
                                        <p:attrNameLst>
                                          <p:attrName>ppt_h</p:attrName>
                                        </p:attrNameLst>
                                      </p:cBhvr>
                                      <p:tavLst>
                                        <p:tav tm="0">
                                          <p:val>
                                            <p:fltVal val="0"/>
                                          </p:val>
                                        </p:tav>
                                        <p:tav tm="100000">
                                          <p:val>
                                            <p:strVal val="#ppt_h"/>
                                          </p:val>
                                        </p:tav>
                                      </p:tavLst>
                                    </p:anim>
                                    <p:anim calcmode="lin" valueType="num">
                                      <p:cBhvr>
                                        <p:cTn id="57" dur="1000" fill="hold"/>
                                        <p:tgtEl>
                                          <p:spTgt spid="11"/>
                                        </p:tgtEl>
                                        <p:attrNameLst>
                                          <p:attrName>style.rotation</p:attrName>
                                        </p:attrNameLst>
                                      </p:cBhvr>
                                      <p:tavLst>
                                        <p:tav tm="0">
                                          <p:val>
                                            <p:fltVal val="90"/>
                                          </p:val>
                                        </p:tav>
                                        <p:tav tm="100000">
                                          <p:val>
                                            <p:fltVal val="0"/>
                                          </p:val>
                                        </p:tav>
                                      </p:tavLst>
                                    </p:anim>
                                    <p:animEffect transition="in" filter="fade">
                                      <p:cBhvr>
                                        <p:cTn id="5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2715791" y="273795"/>
            <a:ext cx="3456384" cy="715963"/>
          </a:xfrm>
          <a:prstGeom prst="rect">
            <a:avLst/>
          </a:prstGeom>
          <a:solidFill>
            <a:sysClr val="window" lastClr="FFFFFF"/>
          </a:solidFill>
          <a:ln w="25400" cap="flat" cmpd="sng" algn="ctr">
            <a:solidFill>
              <a:srgbClr val="C0504D"/>
            </a:solidFill>
            <a:prstDash val="solid"/>
          </a:ln>
          <a:effectLst/>
        </p:spPr>
        <p:txBody>
          <a:bodyPr vert="horz" lIns="91430" tIns="45715" rIns="91430" bIns="45715" rtlCol="0" anchor="ctr">
            <a:normAutofit fontScale="92500" lnSpcReduction="10000"/>
          </a:bodyPr>
          <a:lstStyle>
            <a:lvl1pPr algn="ctr" defTabSz="1007943" rtl="0" eaLnBrk="1" latinLnBrk="0" hangingPunct="1">
              <a:spcBef>
                <a:spcPct val="0"/>
              </a:spcBef>
              <a:buNone/>
              <a:defRPr sz="4900" kern="1200">
                <a:solidFill>
                  <a:schemeClr val="tx1"/>
                </a:solidFill>
                <a:latin typeface="+mj-lt"/>
                <a:ea typeface="+mj-ea"/>
                <a:cs typeface="+mj-cs"/>
              </a:defRPr>
            </a:lvl1pPr>
          </a:lstStyle>
          <a:p>
            <a:pPr marL="0" marR="0" lvl="0" indent="0" algn="ctr" defTabSz="1007943" rtl="1" eaLnBrk="1" fontAlgn="auto" latinLnBrk="0" hangingPunct="1">
              <a:lnSpc>
                <a:spcPct val="100000"/>
              </a:lnSpc>
              <a:spcBef>
                <a:spcPct val="0"/>
              </a:spcBef>
              <a:spcAft>
                <a:spcPts val="0"/>
              </a:spcAft>
              <a:buClrTx/>
              <a:buSzTx/>
              <a:buFontTx/>
              <a:buNone/>
              <a:tabLst/>
              <a:defRPr/>
            </a:pPr>
            <a:r>
              <a:rPr kumimoji="0" lang="ar-EG" sz="4900" b="1" i="0" u="none" strike="noStrike" kern="1200" cap="none" spc="0" normalizeH="0" baseline="0" noProof="0" dirty="0">
                <a:ln>
                  <a:noFill/>
                </a:ln>
                <a:solidFill>
                  <a:srgbClr val="C0504D">
                    <a:lumMod val="50000"/>
                  </a:srgbClr>
                </a:solidFill>
                <a:effectLst/>
                <a:uLnTx/>
                <a:uFillTx/>
                <a:latin typeface="Calibri"/>
              </a:rPr>
              <a:t>محاور الدورة</a:t>
            </a:r>
            <a:endParaRPr kumimoji="0" lang="en-US" sz="4900" b="1" i="0" u="none" strike="noStrike" kern="1200" cap="none" spc="0" normalizeH="0" baseline="0" noProof="0" dirty="0">
              <a:ln>
                <a:noFill/>
              </a:ln>
              <a:solidFill>
                <a:srgbClr val="C0504D">
                  <a:lumMod val="50000"/>
                </a:srgbClr>
              </a:solidFill>
              <a:effectLst/>
              <a:uLnTx/>
              <a:uFillTx/>
              <a:latin typeface="Calibri"/>
            </a:endParaRPr>
          </a:p>
        </p:txBody>
      </p:sp>
      <p:graphicFrame>
        <p:nvGraphicFramePr>
          <p:cNvPr id="5" name="Diagram 4"/>
          <p:cNvGraphicFramePr/>
          <p:nvPr>
            <p:extLst>
              <p:ext uri="{D42A27DB-BD31-4B8C-83A1-F6EECF244321}">
                <p14:modId xmlns:p14="http://schemas.microsoft.com/office/powerpoint/2010/main" val="3122900482"/>
              </p:ext>
            </p:extLst>
          </p:nvPr>
        </p:nvGraphicFramePr>
        <p:xfrm>
          <a:off x="1115616" y="1484784"/>
          <a:ext cx="6768752" cy="46531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71288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702135" y="1854911"/>
            <a:ext cx="205547" cy="3804254"/>
          </a:xfrm>
          <a:prstGeom prst="rect">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5" name="Frame 4"/>
          <p:cNvSpPr/>
          <p:nvPr/>
        </p:nvSpPr>
        <p:spPr>
          <a:xfrm>
            <a:off x="476764" y="1854911"/>
            <a:ext cx="5345973" cy="3804254"/>
          </a:xfrm>
          <a:prstGeom prst="frame">
            <a:avLst>
              <a:gd name="adj1" fmla="val 5450"/>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6" name="Rectangle 5"/>
          <p:cNvSpPr/>
          <p:nvPr/>
        </p:nvSpPr>
        <p:spPr>
          <a:xfrm>
            <a:off x="271216" y="1399082"/>
            <a:ext cx="5140425" cy="3598492"/>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7" name="Freeform 6"/>
          <p:cNvSpPr/>
          <p:nvPr/>
        </p:nvSpPr>
        <p:spPr>
          <a:xfrm>
            <a:off x="480348" y="4874764"/>
            <a:ext cx="5342259" cy="699746"/>
          </a:xfrm>
          <a:custGeom>
            <a:avLst/>
            <a:gdLst>
              <a:gd name="connsiteX0" fmla="*/ 0 w 5342259"/>
              <a:gd name="connsiteY0" fmla="*/ 0 h 699746"/>
              <a:gd name="connsiteX1" fmla="*/ 5342259 w 5342259"/>
              <a:gd name="connsiteY1" fmla="*/ 0 h 699746"/>
              <a:gd name="connsiteX2" fmla="*/ 5342259 w 5342259"/>
              <a:gd name="connsiteY2" fmla="*/ 699746 h 699746"/>
              <a:gd name="connsiteX3" fmla="*/ 0 w 5342259"/>
              <a:gd name="connsiteY3" fmla="*/ 699746 h 699746"/>
              <a:gd name="connsiteX4" fmla="*/ 0 w 5342259"/>
              <a:gd name="connsiteY4" fmla="*/ 0 h 69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2259" h="699746">
                <a:moveTo>
                  <a:pt x="0" y="0"/>
                </a:moveTo>
                <a:lnTo>
                  <a:pt x="5342259" y="0"/>
                </a:lnTo>
                <a:lnTo>
                  <a:pt x="5342259" y="699746"/>
                </a:lnTo>
                <a:lnTo>
                  <a:pt x="0" y="699746"/>
                </a:lnTo>
                <a:lnTo>
                  <a:pt x="0" y="0"/>
                </a:lnTo>
                <a:close/>
              </a:path>
            </a:pathLst>
          </a:custGeom>
          <a:solidFill>
            <a:srgbClr val="950380"/>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ysClr val="window" lastClr="FFFFFF"/>
                </a:solidFill>
                <a:latin typeface="Calibri" panose="020F0502020204030204"/>
                <a:ea typeface="+mn-ea"/>
                <a:cs typeface="Arial" panose="020B0604020202020204" pitchFamily="34" charset="0"/>
              </a:rPr>
              <a:t>ابدأ في مرحلة التجهيز والتنفيذ</a:t>
            </a:r>
            <a:endParaRPr lang="ar-EG" sz="2400" b="1" kern="1200" dirty="0">
              <a:solidFill>
                <a:sysClr val="window" lastClr="FFFFFF"/>
              </a:solidFill>
              <a:latin typeface="Calibri" panose="020F0502020204030204"/>
              <a:ea typeface="+mn-ea"/>
              <a:cs typeface="Arial" panose="020B0604020202020204" pitchFamily="34" charset="0"/>
            </a:endParaRPr>
          </a:p>
        </p:txBody>
      </p:sp>
      <p:sp>
        <p:nvSpPr>
          <p:cNvPr id="8" name="Freeform 7"/>
          <p:cNvSpPr/>
          <p:nvPr/>
        </p:nvSpPr>
        <p:spPr>
          <a:xfrm>
            <a:off x="6040376" y="1854911"/>
            <a:ext cx="2444120" cy="3804254"/>
          </a:xfrm>
          <a:custGeom>
            <a:avLst/>
            <a:gdLst>
              <a:gd name="connsiteX0" fmla="*/ 0 w 2444120"/>
              <a:gd name="connsiteY0" fmla="*/ 0 h 3804254"/>
              <a:gd name="connsiteX1" fmla="*/ 2444120 w 2444120"/>
              <a:gd name="connsiteY1" fmla="*/ 0 h 3804254"/>
              <a:gd name="connsiteX2" fmla="*/ 2444120 w 2444120"/>
              <a:gd name="connsiteY2" fmla="*/ 3804254 h 3804254"/>
              <a:gd name="connsiteX3" fmla="*/ 0 w 2444120"/>
              <a:gd name="connsiteY3" fmla="*/ 3804254 h 3804254"/>
              <a:gd name="connsiteX4" fmla="*/ 0 w 2444120"/>
              <a:gd name="connsiteY4" fmla="*/ 0 h 380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120" h="3804254">
                <a:moveTo>
                  <a:pt x="0" y="0"/>
                </a:moveTo>
                <a:lnTo>
                  <a:pt x="2444120" y="0"/>
                </a:lnTo>
                <a:lnTo>
                  <a:pt x="2444120" y="3804254"/>
                </a:lnTo>
                <a:lnTo>
                  <a:pt x="0" y="3804254"/>
                </a:lnTo>
                <a:lnTo>
                  <a:pt x="0" y="0"/>
                </a:lnTo>
                <a:close/>
              </a:path>
            </a:pathLst>
          </a:custGeom>
          <a:solidFill>
            <a:srgbClr val="C74BCA"/>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342900" lvl="0" indent="-342900" algn="justLow" defTabSz="1066800" rtl="1">
              <a:lnSpc>
                <a:spcPct val="90000"/>
              </a:lnSpc>
              <a:spcBef>
                <a:spcPct val="0"/>
              </a:spcBef>
              <a:spcAft>
                <a:spcPct val="35000"/>
              </a:spcAft>
              <a:buFont typeface="Arial" panose="020B0604020202020204" pitchFamily="34" charset="0"/>
              <a:buChar char="•"/>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إقامة المشروع طبقا للجدول الزمني .</a:t>
            </a:r>
            <a:endParaRPr lang="ar-EG" sz="2400" kern="12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شراء وتركيب الآلات والمعدات .</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اختبارات التشغيل والإنتاج .</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التسويق والبيع .</a:t>
            </a: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426495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1" end="1"/>
                                            </p:txEl>
                                          </p:spTgt>
                                        </p:tgtEl>
                                        <p:attrNameLst>
                                          <p:attrName>style.visibility</p:attrName>
                                        </p:attrNameLst>
                                      </p:cBhvr>
                                      <p:to>
                                        <p:strVal val="visible"/>
                                      </p:to>
                                    </p:set>
                                    <p:animEffect transition="in" filter="fade">
                                      <p:cBhvr>
                                        <p:cTn id="24" dur="1000"/>
                                        <p:tgtEl>
                                          <p:spTgt spid="8">
                                            <p:txEl>
                                              <p:pRg st="1" end="1"/>
                                            </p:txEl>
                                          </p:spTgt>
                                        </p:tgtEl>
                                      </p:cBhvr>
                                    </p:animEffect>
                                    <p:anim calcmode="lin" valueType="num">
                                      <p:cBhvr>
                                        <p:cTn id="2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2" end="2"/>
                                            </p:txEl>
                                          </p:spTgt>
                                        </p:tgtEl>
                                        <p:attrNameLst>
                                          <p:attrName>style.visibility</p:attrName>
                                        </p:attrNameLst>
                                      </p:cBhvr>
                                      <p:to>
                                        <p:strVal val="visible"/>
                                      </p:to>
                                    </p:set>
                                    <p:animEffect transition="in" filter="fade">
                                      <p:cBhvr>
                                        <p:cTn id="31" dur="1000"/>
                                        <p:tgtEl>
                                          <p:spTgt spid="8">
                                            <p:txEl>
                                              <p:pRg st="2" end="2"/>
                                            </p:txEl>
                                          </p:spTgt>
                                        </p:tgtEl>
                                      </p:cBhvr>
                                    </p:animEffect>
                                    <p:anim calcmode="lin" valueType="num">
                                      <p:cBhvr>
                                        <p:cTn id="3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8">
                                            <p:txEl>
                                              <p:pRg st="3" end="3"/>
                                            </p:txEl>
                                          </p:spTgt>
                                        </p:tgtEl>
                                        <p:attrNameLst>
                                          <p:attrName>style.visibility</p:attrName>
                                        </p:attrNameLst>
                                      </p:cBhvr>
                                      <p:to>
                                        <p:strVal val="visible"/>
                                      </p:to>
                                    </p:set>
                                    <p:animEffect transition="in" filter="fade">
                                      <p:cBhvr>
                                        <p:cTn id="38" dur="1000"/>
                                        <p:tgtEl>
                                          <p:spTgt spid="8">
                                            <p:txEl>
                                              <p:pRg st="3" end="3"/>
                                            </p:txEl>
                                          </p:spTgt>
                                        </p:tgtEl>
                                      </p:cBhvr>
                                    </p:animEffect>
                                    <p:anim calcmode="lin" valueType="num">
                                      <p:cBhvr>
                                        <p:cTn id="3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8">
                                            <p:txEl>
                                              <p:pRg st="4" end="4"/>
                                            </p:txEl>
                                          </p:spTgt>
                                        </p:tgtEl>
                                        <p:attrNameLst>
                                          <p:attrName>style.visibility</p:attrName>
                                        </p:attrNameLst>
                                      </p:cBhvr>
                                      <p:to>
                                        <p:strVal val="visible"/>
                                      </p:to>
                                    </p:set>
                                    <p:animEffect transition="in" filter="fade">
                                      <p:cBhvr>
                                        <p:cTn id="45" dur="1000"/>
                                        <p:tgtEl>
                                          <p:spTgt spid="8">
                                            <p:txEl>
                                              <p:pRg st="4" end="4"/>
                                            </p:txEl>
                                          </p:spTgt>
                                        </p:tgtEl>
                                      </p:cBhvr>
                                    </p:animEffect>
                                    <p:anim calcmode="lin" valueType="num">
                                      <p:cBhvr>
                                        <p:cTn id="4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4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لدي ادارة اصحاب المؤسسات لموظفيهم (يجدر بهم الا)</a:t>
            </a:r>
            <a:endParaRPr lang="ar-EG" sz="3200" b="1" dirty="0">
              <a:solidFill>
                <a:schemeClr val="bg1"/>
              </a:solidFill>
            </a:endParaRPr>
          </a:p>
        </p:txBody>
      </p:sp>
      <p:sp>
        <p:nvSpPr>
          <p:cNvPr id="4" name="Freeform 3"/>
          <p:cNvSpPr/>
          <p:nvPr/>
        </p:nvSpPr>
        <p:spPr>
          <a:xfrm>
            <a:off x="2328914" y="1124861"/>
            <a:ext cx="4836417" cy="1132542"/>
          </a:xfrm>
          <a:custGeom>
            <a:avLst/>
            <a:gdLst>
              <a:gd name="connsiteX0" fmla="*/ 0 w 4836417"/>
              <a:gd name="connsiteY0" fmla="*/ 0 h 1132540"/>
              <a:gd name="connsiteX1" fmla="*/ 4270147 w 4836417"/>
              <a:gd name="connsiteY1" fmla="*/ 0 h 1132540"/>
              <a:gd name="connsiteX2" fmla="*/ 4836417 w 4836417"/>
              <a:gd name="connsiteY2" fmla="*/ 566270 h 1132540"/>
              <a:gd name="connsiteX3" fmla="*/ 4270147 w 4836417"/>
              <a:gd name="connsiteY3" fmla="*/ 1132540 h 1132540"/>
              <a:gd name="connsiteX4" fmla="*/ 0 w 4836417"/>
              <a:gd name="connsiteY4" fmla="*/ 1132540 h 1132540"/>
              <a:gd name="connsiteX5" fmla="*/ 0 w 4836417"/>
              <a:gd name="connsiteY5" fmla="*/ 0 h 113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132540">
                <a:moveTo>
                  <a:pt x="4836417" y="1132539"/>
                </a:moveTo>
                <a:lnTo>
                  <a:pt x="566270" y="1132539"/>
                </a:lnTo>
                <a:lnTo>
                  <a:pt x="0" y="566270"/>
                </a:lnTo>
                <a:lnTo>
                  <a:pt x="566270" y="1"/>
                </a:lnTo>
                <a:lnTo>
                  <a:pt x="4836417" y="1"/>
                </a:lnTo>
                <a:lnTo>
                  <a:pt x="4836417" y="1132539"/>
                </a:lnTo>
                <a:close/>
              </a:path>
            </a:pathLst>
          </a:custGeom>
          <a:solidFill>
            <a:srgbClr val="99FF66"/>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82554" tIns="91441" rIns="170688"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يثنوا الموظفين عن تقديم المباردات الخاصة والافكار الجديدة.</a:t>
            </a:r>
            <a:endParaRPr lang="ar-EG" sz="2400" kern="1200" dirty="0">
              <a:solidFill>
                <a:srgbClr val="002060"/>
              </a:solidFill>
            </a:endParaRPr>
          </a:p>
        </p:txBody>
      </p:sp>
      <p:sp>
        <p:nvSpPr>
          <p:cNvPr id="5" name="Oval 4"/>
          <p:cNvSpPr/>
          <p:nvPr/>
        </p:nvSpPr>
        <p:spPr>
          <a:xfrm>
            <a:off x="1762644" y="1124862"/>
            <a:ext cx="1132540" cy="1132540"/>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328914" y="2595474"/>
            <a:ext cx="4836417" cy="1132541"/>
          </a:xfrm>
          <a:custGeom>
            <a:avLst/>
            <a:gdLst>
              <a:gd name="connsiteX0" fmla="*/ 0 w 4836417"/>
              <a:gd name="connsiteY0" fmla="*/ 0 h 1132540"/>
              <a:gd name="connsiteX1" fmla="*/ 4270147 w 4836417"/>
              <a:gd name="connsiteY1" fmla="*/ 0 h 1132540"/>
              <a:gd name="connsiteX2" fmla="*/ 4836417 w 4836417"/>
              <a:gd name="connsiteY2" fmla="*/ 566270 h 1132540"/>
              <a:gd name="connsiteX3" fmla="*/ 4270147 w 4836417"/>
              <a:gd name="connsiteY3" fmla="*/ 1132540 h 1132540"/>
              <a:gd name="connsiteX4" fmla="*/ 0 w 4836417"/>
              <a:gd name="connsiteY4" fmla="*/ 1132540 h 1132540"/>
              <a:gd name="connsiteX5" fmla="*/ 0 w 4836417"/>
              <a:gd name="connsiteY5" fmla="*/ 0 h 113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132540">
                <a:moveTo>
                  <a:pt x="4836417" y="1132539"/>
                </a:moveTo>
                <a:lnTo>
                  <a:pt x="566270" y="1132539"/>
                </a:lnTo>
                <a:lnTo>
                  <a:pt x="0" y="566270"/>
                </a:lnTo>
                <a:lnTo>
                  <a:pt x="566270" y="1"/>
                </a:lnTo>
                <a:lnTo>
                  <a:pt x="4836417" y="1"/>
                </a:lnTo>
                <a:lnTo>
                  <a:pt x="4836417" y="1132539"/>
                </a:lnTo>
                <a:close/>
              </a:path>
            </a:pathLst>
          </a:custGeom>
          <a:solidFill>
            <a:srgbClr val="99FF66"/>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82554" tIns="91441" rIns="170688"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يفكروا بالنيابة عن موظفيهم.</a:t>
            </a:r>
            <a:endParaRPr lang="ar-EG" sz="2400" kern="1200" dirty="0">
              <a:solidFill>
                <a:srgbClr val="002060"/>
              </a:solidFill>
            </a:endParaRPr>
          </a:p>
        </p:txBody>
      </p:sp>
      <p:sp>
        <p:nvSpPr>
          <p:cNvPr id="7" name="Oval 6"/>
          <p:cNvSpPr/>
          <p:nvPr/>
        </p:nvSpPr>
        <p:spPr>
          <a:xfrm>
            <a:off x="1762644" y="2595475"/>
            <a:ext cx="1132540" cy="1132540"/>
          </a:xfrm>
          <a:prstGeom prst="ellipse">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328914" y="4066086"/>
            <a:ext cx="4836417" cy="1132541"/>
          </a:xfrm>
          <a:custGeom>
            <a:avLst/>
            <a:gdLst>
              <a:gd name="connsiteX0" fmla="*/ 0 w 4836417"/>
              <a:gd name="connsiteY0" fmla="*/ 0 h 1132540"/>
              <a:gd name="connsiteX1" fmla="*/ 4270147 w 4836417"/>
              <a:gd name="connsiteY1" fmla="*/ 0 h 1132540"/>
              <a:gd name="connsiteX2" fmla="*/ 4836417 w 4836417"/>
              <a:gd name="connsiteY2" fmla="*/ 566270 h 1132540"/>
              <a:gd name="connsiteX3" fmla="*/ 4270147 w 4836417"/>
              <a:gd name="connsiteY3" fmla="*/ 1132540 h 1132540"/>
              <a:gd name="connsiteX4" fmla="*/ 0 w 4836417"/>
              <a:gd name="connsiteY4" fmla="*/ 1132540 h 1132540"/>
              <a:gd name="connsiteX5" fmla="*/ 0 w 4836417"/>
              <a:gd name="connsiteY5" fmla="*/ 0 h 113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132540">
                <a:moveTo>
                  <a:pt x="4836417" y="1132539"/>
                </a:moveTo>
                <a:lnTo>
                  <a:pt x="566270" y="1132539"/>
                </a:lnTo>
                <a:lnTo>
                  <a:pt x="0" y="566270"/>
                </a:lnTo>
                <a:lnTo>
                  <a:pt x="566270" y="1"/>
                </a:lnTo>
                <a:lnTo>
                  <a:pt x="4836417" y="1"/>
                </a:lnTo>
                <a:lnTo>
                  <a:pt x="4836417" y="1132539"/>
                </a:lnTo>
                <a:close/>
              </a:path>
            </a:pathLst>
          </a:custGeom>
          <a:solidFill>
            <a:srgbClr val="99FF66"/>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82554" tIns="91441" rIns="170688"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يهملوا توضيح التوجيهات ويفكروا بعقلية ضيقة.</a:t>
            </a:r>
            <a:endParaRPr lang="ar-EG" sz="2400" kern="1200" dirty="0">
              <a:solidFill>
                <a:srgbClr val="002060"/>
              </a:solidFill>
            </a:endParaRPr>
          </a:p>
        </p:txBody>
      </p:sp>
      <p:sp>
        <p:nvSpPr>
          <p:cNvPr id="9" name="Oval 8"/>
          <p:cNvSpPr/>
          <p:nvPr/>
        </p:nvSpPr>
        <p:spPr>
          <a:xfrm>
            <a:off x="1762644" y="4066087"/>
            <a:ext cx="1132540" cy="1132540"/>
          </a:xfrm>
          <a:prstGeom prst="ellipse">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2328914" y="5536699"/>
            <a:ext cx="4836418" cy="1132541"/>
          </a:xfrm>
          <a:custGeom>
            <a:avLst/>
            <a:gdLst>
              <a:gd name="connsiteX0" fmla="*/ 0 w 4836417"/>
              <a:gd name="connsiteY0" fmla="*/ 0 h 1132540"/>
              <a:gd name="connsiteX1" fmla="*/ 4270147 w 4836417"/>
              <a:gd name="connsiteY1" fmla="*/ 0 h 1132540"/>
              <a:gd name="connsiteX2" fmla="*/ 4836417 w 4836417"/>
              <a:gd name="connsiteY2" fmla="*/ 566270 h 1132540"/>
              <a:gd name="connsiteX3" fmla="*/ 4270147 w 4836417"/>
              <a:gd name="connsiteY3" fmla="*/ 1132540 h 1132540"/>
              <a:gd name="connsiteX4" fmla="*/ 0 w 4836417"/>
              <a:gd name="connsiteY4" fmla="*/ 1132540 h 1132540"/>
              <a:gd name="connsiteX5" fmla="*/ 0 w 4836417"/>
              <a:gd name="connsiteY5" fmla="*/ 0 h 113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132540">
                <a:moveTo>
                  <a:pt x="4836417" y="1132539"/>
                </a:moveTo>
                <a:lnTo>
                  <a:pt x="566270" y="1132539"/>
                </a:lnTo>
                <a:lnTo>
                  <a:pt x="0" y="566270"/>
                </a:lnTo>
                <a:lnTo>
                  <a:pt x="566270" y="1"/>
                </a:lnTo>
                <a:lnTo>
                  <a:pt x="4836417" y="1"/>
                </a:lnTo>
                <a:lnTo>
                  <a:pt x="4836417" y="1132539"/>
                </a:lnTo>
                <a:close/>
              </a:path>
            </a:pathLst>
          </a:custGeom>
          <a:solidFill>
            <a:srgbClr val="99FF66"/>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82554" tIns="91441" rIns="170689"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يفضلوا أحد الموظفين على غيره.</a:t>
            </a:r>
            <a:endParaRPr lang="ar-EG" sz="2400" kern="1200" dirty="0">
              <a:solidFill>
                <a:srgbClr val="002060"/>
              </a:solidFill>
            </a:endParaRPr>
          </a:p>
        </p:txBody>
      </p:sp>
      <p:sp>
        <p:nvSpPr>
          <p:cNvPr id="11" name="Oval 10"/>
          <p:cNvSpPr/>
          <p:nvPr/>
        </p:nvSpPr>
        <p:spPr>
          <a:xfrm>
            <a:off x="1762644" y="5536700"/>
            <a:ext cx="1132540" cy="1132540"/>
          </a:xfrm>
          <a:prstGeom prst="ellipse">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810146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fltVal val="0"/>
                                          </p:val>
                                        </p:tav>
                                        <p:tav tm="100000">
                                          <p:val>
                                            <p:strVal val="#ppt_w"/>
                                          </p:val>
                                        </p:tav>
                                      </p:tavLst>
                                    </p:anim>
                                    <p:anim calcmode="lin" valueType="num">
                                      <p:cBhvr>
                                        <p:cTn id="36" dur="1000" fill="hold"/>
                                        <p:tgtEl>
                                          <p:spTgt spid="8"/>
                                        </p:tgtEl>
                                        <p:attrNameLst>
                                          <p:attrName>ppt_h</p:attrName>
                                        </p:attrNameLst>
                                      </p:cBhvr>
                                      <p:tavLst>
                                        <p:tav tm="0">
                                          <p:val>
                                            <p:fltVal val="0"/>
                                          </p:val>
                                        </p:tav>
                                        <p:tav tm="100000">
                                          <p:val>
                                            <p:strVal val="#ppt_h"/>
                                          </p:val>
                                        </p:tav>
                                      </p:tavLst>
                                    </p:anim>
                                    <p:anim calcmode="lin" valueType="num">
                                      <p:cBhvr>
                                        <p:cTn id="37" dur="1000" fill="hold"/>
                                        <p:tgtEl>
                                          <p:spTgt spid="8"/>
                                        </p:tgtEl>
                                        <p:attrNameLst>
                                          <p:attrName>style.rotation</p:attrName>
                                        </p:attrNameLst>
                                      </p:cBhvr>
                                      <p:tavLst>
                                        <p:tav tm="0">
                                          <p:val>
                                            <p:fltVal val="90"/>
                                          </p:val>
                                        </p:tav>
                                        <p:tav tm="100000">
                                          <p:val>
                                            <p:fltVal val="0"/>
                                          </p:val>
                                        </p:tav>
                                      </p:tavLst>
                                    </p:anim>
                                    <p:animEffect transition="in" filter="fade">
                                      <p:cBhvr>
                                        <p:cTn id="38" dur="1000"/>
                                        <p:tgtEl>
                                          <p:spTgt spid="8"/>
                                        </p:tgtEl>
                                      </p:cBhvr>
                                    </p:animEffect>
                                  </p:childTnLst>
                                </p:cTn>
                              </p:par>
                              <p:par>
                                <p:cTn id="39" presetID="31" presetClass="entr" presetSubtype="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31" presetClass="entr" presetSubtype="0" fill="hold"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1000" fill="hold"/>
                                        <p:tgtEl>
                                          <p:spTgt spid="11"/>
                                        </p:tgtEl>
                                        <p:attrNameLst>
                                          <p:attrName>ppt_w</p:attrName>
                                        </p:attrNameLst>
                                      </p:cBhvr>
                                      <p:tavLst>
                                        <p:tav tm="0">
                                          <p:val>
                                            <p:fltVal val="0"/>
                                          </p:val>
                                        </p:tav>
                                        <p:tav tm="100000">
                                          <p:val>
                                            <p:strVal val="#ppt_w"/>
                                          </p:val>
                                        </p:tav>
                                      </p:tavLst>
                                    </p:anim>
                                    <p:anim calcmode="lin" valueType="num">
                                      <p:cBhvr>
                                        <p:cTn id="56" dur="1000" fill="hold"/>
                                        <p:tgtEl>
                                          <p:spTgt spid="11"/>
                                        </p:tgtEl>
                                        <p:attrNameLst>
                                          <p:attrName>ppt_h</p:attrName>
                                        </p:attrNameLst>
                                      </p:cBhvr>
                                      <p:tavLst>
                                        <p:tav tm="0">
                                          <p:val>
                                            <p:fltVal val="0"/>
                                          </p:val>
                                        </p:tav>
                                        <p:tav tm="100000">
                                          <p:val>
                                            <p:strVal val="#ppt_h"/>
                                          </p:val>
                                        </p:tav>
                                      </p:tavLst>
                                    </p:anim>
                                    <p:anim calcmode="lin" valueType="num">
                                      <p:cBhvr>
                                        <p:cTn id="57" dur="1000" fill="hold"/>
                                        <p:tgtEl>
                                          <p:spTgt spid="11"/>
                                        </p:tgtEl>
                                        <p:attrNameLst>
                                          <p:attrName>style.rotation</p:attrName>
                                        </p:attrNameLst>
                                      </p:cBhvr>
                                      <p:tavLst>
                                        <p:tav tm="0">
                                          <p:val>
                                            <p:fltVal val="90"/>
                                          </p:val>
                                        </p:tav>
                                        <p:tav tm="100000">
                                          <p:val>
                                            <p:fltVal val="0"/>
                                          </p:val>
                                        </p:tav>
                                      </p:tavLst>
                                    </p:anim>
                                    <p:animEffect transition="in" filter="fade">
                                      <p:cBhvr>
                                        <p:cTn id="5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763688" y="1772816"/>
            <a:ext cx="5184576"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ادارة الوقت</a:t>
            </a:r>
            <a:endParaRPr lang="en-US" sz="4000" dirty="0"/>
          </a:p>
        </p:txBody>
      </p:sp>
    </p:spTree>
    <p:extLst>
      <p:ext uri="{BB962C8B-B14F-4D97-AF65-F5344CB8AC3E}">
        <p14:creationId xmlns:p14="http://schemas.microsoft.com/office/powerpoint/2010/main" val="3637689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ادارة الوقت</a:t>
            </a:r>
            <a:endParaRPr lang="ar-EG" sz="3200" b="1" dirty="0">
              <a:solidFill>
                <a:schemeClr val="bg1"/>
              </a:solidFill>
            </a:endParaRPr>
          </a:p>
        </p:txBody>
      </p:sp>
      <p:sp>
        <p:nvSpPr>
          <p:cNvPr id="4" name="Rectangle 3"/>
          <p:cNvSpPr/>
          <p:nvPr/>
        </p:nvSpPr>
        <p:spPr>
          <a:xfrm>
            <a:off x="467544" y="3233716"/>
            <a:ext cx="8136904" cy="1638000"/>
          </a:xfrm>
          <a:prstGeom prst="rect">
            <a:avLst/>
          </a:prstGeom>
          <a:ln>
            <a:solidFill>
              <a:srgbClr val="FFFF99"/>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501769" y="2274316"/>
            <a:ext cx="5695832" cy="1918800"/>
          </a:xfrm>
          <a:custGeom>
            <a:avLst/>
            <a:gdLst>
              <a:gd name="connsiteX0" fmla="*/ 0 w 5695832"/>
              <a:gd name="connsiteY0" fmla="*/ 319806 h 1918800"/>
              <a:gd name="connsiteX1" fmla="*/ 319806 w 5695832"/>
              <a:gd name="connsiteY1" fmla="*/ 0 h 1918800"/>
              <a:gd name="connsiteX2" fmla="*/ 5376026 w 5695832"/>
              <a:gd name="connsiteY2" fmla="*/ 0 h 1918800"/>
              <a:gd name="connsiteX3" fmla="*/ 5695832 w 5695832"/>
              <a:gd name="connsiteY3" fmla="*/ 319806 h 1918800"/>
              <a:gd name="connsiteX4" fmla="*/ 5695832 w 5695832"/>
              <a:gd name="connsiteY4" fmla="*/ 1598994 h 1918800"/>
              <a:gd name="connsiteX5" fmla="*/ 5376026 w 5695832"/>
              <a:gd name="connsiteY5" fmla="*/ 1918800 h 1918800"/>
              <a:gd name="connsiteX6" fmla="*/ 319806 w 5695832"/>
              <a:gd name="connsiteY6" fmla="*/ 1918800 h 1918800"/>
              <a:gd name="connsiteX7" fmla="*/ 0 w 5695832"/>
              <a:gd name="connsiteY7" fmla="*/ 1598994 h 1918800"/>
              <a:gd name="connsiteX8" fmla="*/ 0 w 5695832"/>
              <a:gd name="connsiteY8" fmla="*/ 319806 h 191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95832" h="1918800">
                <a:moveTo>
                  <a:pt x="0" y="319806"/>
                </a:moveTo>
                <a:cubicBezTo>
                  <a:pt x="0" y="143182"/>
                  <a:pt x="143182" y="0"/>
                  <a:pt x="319806" y="0"/>
                </a:cubicBezTo>
                <a:lnTo>
                  <a:pt x="5376026" y="0"/>
                </a:lnTo>
                <a:cubicBezTo>
                  <a:pt x="5552650" y="0"/>
                  <a:pt x="5695832" y="143182"/>
                  <a:pt x="5695832" y="319806"/>
                </a:cubicBezTo>
                <a:lnTo>
                  <a:pt x="5695832" y="1598994"/>
                </a:lnTo>
                <a:cubicBezTo>
                  <a:pt x="5695832" y="1775618"/>
                  <a:pt x="5552650" y="1918800"/>
                  <a:pt x="5376026" y="1918800"/>
                </a:cubicBezTo>
                <a:lnTo>
                  <a:pt x="319806" y="1918800"/>
                </a:lnTo>
                <a:cubicBezTo>
                  <a:pt x="143182" y="1918800"/>
                  <a:pt x="0" y="1775618"/>
                  <a:pt x="0" y="1598994"/>
                </a:cubicBezTo>
                <a:lnTo>
                  <a:pt x="0" y="319806"/>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08957" tIns="93668" rIns="308957" bIns="93668" numCol="1" spcCol="1270" anchor="ctr" anchorCtr="0">
            <a:noAutofit/>
          </a:bodyPr>
          <a:lstStyle/>
          <a:p>
            <a:pPr lvl="0" algn="justLow" defTabSz="1066800" rtl="1">
              <a:lnSpc>
                <a:spcPct val="90000"/>
              </a:lnSpc>
              <a:spcBef>
                <a:spcPct val="0"/>
              </a:spcBef>
              <a:spcAft>
                <a:spcPct val="35000"/>
              </a:spcAft>
            </a:pPr>
            <a:r>
              <a:rPr lang="ar-SA" sz="2400" b="1" u="none" kern="1200" dirty="0" smtClean="0">
                <a:solidFill>
                  <a:srgbClr val="FF0000"/>
                </a:solidFill>
              </a:rPr>
              <a:t>إدارة الوقت تعني استخدام الوقت بالشكل الأمثل ، أي انجاز الحد الأقصى من الأعمال ضمن الوقت المتوفر</a:t>
            </a:r>
            <a:r>
              <a:rPr lang="ar-EG" sz="2400" b="1" u="none" kern="1200" dirty="0" smtClean="0">
                <a:solidFill>
                  <a:srgbClr val="FF0000"/>
                </a:solidFill>
              </a:rPr>
              <a:t> </a:t>
            </a:r>
            <a:r>
              <a:rPr lang="ar-SA" sz="2400" b="1" u="none" kern="1200" dirty="0" smtClean="0">
                <a:solidFill>
                  <a:srgbClr val="FF0000"/>
                </a:solidFill>
                <a:uFillTx/>
              </a:rPr>
              <a:t>ويتم ذلك عن طريق الآتي :</a:t>
            </a:r>
            <a:endParaRPr lang="ar-EG" sz="2400" b="1" u="none" kern="1200" dirty="0">
              <a:solidFill>
                <a:srgbClr val="FF0000"/>
              </a:solidFill>
            </a:endParaRPr>
          </a:p>
        </p:txBody>
      </p:sp>
    </p:spTree>
    <p:extLst>
      <p:ext uri="{BB962C8B-B14F-4D97-AF65-F5344CB8AC3E}">
        <p14:creationId xmlns:p14="http://schemas.microsoft.com/office/powerpoint/2010/main" val="839734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حدد اهدافك اليومية</a:t>
            </a:r>
            <a:endParaRPr lang="ar-EG" sz="3200" b="1" dirty="0">
              <a:solidFill>
                <a:schemeClr val="bg1"/>
              </a:solidFill>
            </a:endParaRPr>
          </a:p>
        </p:txBody>
      </p:sp>
      <p:sp>
        <p:nvSpPr>
          <p:cNvPr id="3" name="Oval 2"/>
          <p:cNvSpPr/>
          <p:nvPr/>
        </p:nvSpPr>
        <p:spPr bwMode="auto">
          <a:xfrm>
            <a:off x="5940152" y="83915"/>
            <a:ext cx="792088"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1</a:t>
            </a:r>
          </a:p>
        </p:txBody>
      </p:sp>
      <p:sp>
        <p:nvSpPr>
          <p:cNvPr id="5" name="L-Shape 4"/>
          <p:cNvSpPr/>
          <p:nvPr/>
        </p:nvSpPr>
        <p:spPr>
          <a:xfrm rot="5400000">
            <a:off x="646389" y="3694268"/>
            <a:ext cx="1182001" cy="1966823"/>
          </a:xfrm>
          <a:prstGeom prst="corner">
            <a:avLst>
              <a:gd name="adj1" fmla="val 16120"/>
              <a:gd name="adj2" fmla="val 16110"/>
            </a:avLst>
          </a:prstGeom>
          <a:blipFill rotWithShape="0">
            <a:blip r:embed="rId2"/>
            <a:tile tx="0" ty="0" sx="100000" sy="100000" flip="none" algn="tl"/>
          </a:blipFill>
          <a:ln>
            <a:solidFill>
              <a:srgbClr val="99FFCC"/>
            </a:solidFill>
            <a:prstDash val="dashDot"/>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7" name="Freeform 6"/>
          <p:cNvSpPr/>
          <p:nvPr/>
        </p:nvSpPr>
        <p:spPr>
          <a:xfrm>
            <a:off x="395529" y="4293092"/>
            <a:ext cx="1775659" cy="2079490"/>
          </a:xfrm>
          <a:custGeom>
            <a:avLst/>
            <a:gdLst>
              <a:gd name="connsiteX0" fmla="*/ 0 w 1775659"/>
              <a:gd name="connsiteY0" fmla="*/ 0 h 2079490"/>
              <a:gd name="connsiteX1" fmla="*/ 1775659 w 1775659"/>
              <a:gd name="connsiteY1" fmla="*/ 0 h 2079490"/>
              <a:gd name="connsiteX2" fmla="*/ 1775659 w 1775659"/>
              <a:gd name="connsiteY2" fmla="*/ 2079490 h 2079490"/>
              <a:gd name="connsiteX3" fmla="*/ 0 w 1775659"/>
              <a:gd name="connsiteY3" fmla="*/ 2079490 h 2079490"/>
              <a:gd name="connsiteX4" fmla="*/ 0 w 1775659"/>
              <a:gd name="connsiteY4" fmla="*/ 0 h 207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5659" h="2079490">
                <a:moveTo>
                  <a:pt x="0" y="0"/>
                </a:moveTo>
                <a:lnTo>
                  <a:pt x="1775659" y="0"/>
                </a:lnTo>
                <a:lnTo>
                  <a:pt x="1775659" y="2079490"/>
                </a:lnTo>
                <a:lnTo>
                  <a:pt x="0" y="2079490"/>
                </a:lnTo>
                <a:lnTo>
                  <a:pt x="0" y="0"/>
                </a:lnTo>
                <a:close/>
              </a:path>
            </a:pathLst>
          </a:custGeom>
          <a:solidFill>
            <a:schemeClr val="bg1"/>
          </a:solidFill>
          <a:ln>
            <a:solidFill>
              <a:srgbClr val="00B0F0"/>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تأكد من انك تدرك إنجازه كل يوم ، فقبل وصولك إلى العمل أو ما أن تصل إليه.</a:t>
            </a:r>
            <a:endParaRPr lang="ar-EG" sz="2400" kern="1200" dirty="0">
              <a:solidFill>
                <a:srgbClr val="002060"/>
              </a:solidFill>
            </a:endParaRPr>
          </a:p>
        </p:txBody>
      </p:sp>
      <p:sp>
        <p:nvSpPr>
          <p:cNvPr id="8" name="Isosceles Triangle 7"/>
          <p:cNvSpPr/>
          <p:nvPr/>
        </p:nvSpPr>
        <p:spPr>
          <a:xfrm>
            <a:off x="1889713" y="3549468"/>
            <a:ext cx="335030" cy="335030"/>
          </a:xfrm>
          <a:prstGeom prst="triangle">
            <a:avLst>
              <a:gd name="adj" fmla="val 100000"/>
            </a:avLst>
          </a:prstGeom>
          <a:blipFill rotWithShape="0">
            <a:blip r:embed="rId2"/>
            <a:tile tx="0" ty="0" sx="100000" sy="100000" flip="none" algn="tl"/>
          </a:blipFill>
          <a:ln>
            <a:solidFill>
              <a:srgbClr val="99FFCC"/>
            </a:solidFill>
            <a:prstDash val="dashDot"/>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9" name="L-Shape 8"/>
          <p:cNvSpPr/>
          <p:nvPr/>
        </p:nvSpPr>
        <p:spPr>
          <a:xfrm rot="5400000">
            <a:off x="2820143" y="2894860"/>
            <a:ext cx="1182001" cy="1966823"/>
          </a:xfrm>
          <a:prstGeom prst="corner">
            <a:avLst>
              <a:gd name="adj1" fmla="val 16120"/>
              <a:gd name="adj2" fmla="val 16110"/>
            </a:avLst>
          </a:prstGeom>
          <a:blipFill rotWithShape="0">
            <a:blip r:embed="rId2"/>
            <a:tile tx="0" ty="0" sx="100000" sy="100000" flip="none" algn="tl"/>
          </a:blipFill>
          <a:ln>
            <a:solidFill>
              <a:srgbClr val="99FFCC"/>
            </a:solidFill>
            <a:prstDash val="dashDot"/>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2569284" y="3493684"/>
            <a:ext cx="1775659" cy="2079490"/>
          </a:xfrm>
          <a:custGeom>
            <a:avLst/>
            <a:gdLst>
              <a:gd name="connsiteX0" fmla="*/ 0 w 1775659"/>
              <a:gd name="connsiteY0" fmla="*/ 0 h 2079490"/>
              <a:gd name="connsiteX1" fmla="*/ 1775659 w 1775659"/>
              <a:gd name="connsiteY1" fmla="*/ 0 h 2079490"/>
              <a:gd name="connsiteX2" fmla="*/ 1775659 w 1775659"/>
              <a:gd name="connsiteY2" fmla="*/ 2079490 h 2079490"/>
              <a:gd name="connsiteX3" fmla="*/ 0 w 1775659"/>
              <a:gd name="connsiteY3" fmla="*/ 2079490 h 2079490"/>
              <a:gd name="connsiteX4" fmla="*/ 0 w 1775659"/>
              <a:gd name="connsiteY4" fmla="*/ 0 h 207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5659" h="2079490">
                <a:moveTo>
                  <a:pt x="0" y="0"/>
                </a:moveTo>
                <a:lnTo>
                  <a:pt x="1775659" y="0"/>
                </a:lnTo>
                <a:lnTo>
                  <a:pt x="1775659" y="2079490"/>
                </a:lnTo>
                <a:lnTo>
                  <a:pt x="0" y="2079490"/>
                </a:lnTo>
                <a:lnTo>
                  <a:pt x="0" y="0"/>
                </a:lnTo>
                <a:close/>
              </a:path>
            </a:pathLst>
          </a:custGeom>
          <a:solidFill>
            <a:schemeClr val="bg1"/>
          </a:solidFill>
          <a:ln>
            <a:solidFill>
              <a:srgbClr val="00B0F0"/>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ضع لائحة بأهدافك في العمل وفقاً لترتيبها من حيث الأهمية.</a:t>
            </a:r>
            <a:endParaRPr lang="ar-EG" sz="2400" kern="1200" dirty="0">
              <a:solidFill>
                <a:srgbClr val="002060"/>
              </a:solidFill>
            </a:endParaRPr>
          </a:p>
        </p:txBody>
      </p:sp>
      <p:sp>
        <p:nvSpPr>
          <p:cNvPr id="11" name="Isosceles Triangle 10"/>
          <p:cNvSpPr/>
          <p:nvPr/>
        </p:nvSpPr>
        <p:spPr>
          <a:xfrm>
            <a:off x="4063467" y="2750060"/>
            <a:ext cx="335030" cy="335030"/>
          </a:xfrm>
          <a:prstGeom prst="triangle">
            <a:avLst>
              <a:gd name="adj" fmla="val 100000"/>
            </a:avLst>
          </a:prstGeom>
          <a:blipFill rotWithShape="0">
            <a:blip r:embed="rId2"/>
            <a:tile tx="0" ty="0" sx="100000" sy="100000" flip="none" algn="tl"/>
          </a:blipFill>
          <a:ln>
            <a:solidFill>
              <a:srgbClr val="99FFCC"/>
            </a:solidFill>
            <a:prstDash val="dashDot"/>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2" name="L-Shape 11"/>
          <p:cNvSpPr/>
          <p:nvPr/>
        </p:nvSpPr>
        <p:spPr>
          <a:xfrm rot="5400000">
            <a:off x="4993897" y="2095452"/>
            <a:ext cx="1182001" cy="1966823"/>
          </a:xfrm>
          <a:prstGeom prst="corner">
            <a:avLst>
              <a:gd name="adj1" fmla="val 16120"/>
              <a:gd name="adj2" fmla="val 16110"/>
            </a:avLst>
          </a:prstGeom>
          <a:blipFill rotWithShape="0">
            <a:blip r:embed="rId2"/>
            <a:tile tx="0" ty="0" sx="100000" sy="100000" flip="none" algn="tl"/>
          </a:blipFill>
          <a:ln>
            <a:solidFill>
              <a:srgbClr val="99FFCC"/>
            </a:solidFill>
            <a:prstDash val="dashDot"/>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3" name="Freeform 12"/>
          <p:cNvSpPr/>
          <p:nvPr/>
        </p:nvSpPr>
        <p:spPr>
          <a:xfrm>
            <a:off x="4743038" y="2694276"/>
            <a:ext cx="1775659" cy="2079490"/>
          </a:xfrm>
          <a:custGeom>
            <a:avLst/>
            <a:gdLst>
              <a:gd name="connsiteX0" fmla="*/ 0 w 1775659"/>
              <a:gd name="connsiteY0" fmla="*/ 0 h 2079490"/>
              <a:gd name="connsiteX1" fmla="*/ 1775659 w 1775659"/>
              <a:gd name="connsiteY1" fmla="*/ 0 h 2079490"/>
              <a:gd name="connsiteX2" fmla="*/ 1775659 w 1775659"/>
              <a:gd name="connsiteY2" fmla="*/ 2079490 h 2079490"/>
              <a:gd name="connsiteX3" fmla="*/ 0 w 1775659"/>
              <a:gd name="connsiteY3" fmla="*/ 2079490 h 2079490"/>
              <a:gd name="connsiteX4" fmla="*/ 0 w 1775659"/>
              <a:gd name="connsiteY4" fmla="*/ 0 h 207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5659" h="2079490">
                <a:moveTo>
                  <a:pt x="0" y="0"/>
                </a:moveTo>
                <a:lnTo>
                  <a:pt x="1775659" y="0"/>
                </a:lnTo>
                <a:lnTo>
                  <a:pt x="1775659" y="2079490"/>
                </a:lnTo>
                <a:lnTo>
                  <a:pt x="0" y="2079490"/>
                </a:lnTo>
                <a:lnTo>
                  <a:pt x="0" y="0"/>
                </a:lnTo>
                <a:close/>
              </a:path>
            </a:pathLst>
          </a:custGeom>
          <a:solidFill>
            <a:schemeClr val="bg1"/>
          </a:solidFill>
          <a:ln>
            <a:solidFill>
              <a:srgbClr val="00B0F0"/>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لا تدع التأثيرات الخارجية تمنعك من تحقيق هدفك</a:t>
            </a:r>
            <a:r>
              <a:rPr lang="ar-EG" sz="2400" kern="1200" dirty="0" smtClean="0">
                <a:solidFill>
                  <a:srgbClr val="002060"/>
                </a:solidFill>
              </a:rPr>
              <a:t>.</a:t>
            </a:r>
            <a:endParaRPr lang="ar-EG" sz="2400" kern="1200" dirty="0">
              <a:solidFill>
                <a:srgbClr val="002060"/>
              </a:solidFill>
            </a:endParaRPr>
          </a:p>
        </p:txBody>
      </p:sp>
      <p:sp>
        <p:nvSpPr>
          <p:cNvPr id="14" name="Isosceles Triangle 13"/>
          <p:cNvSpPr/>
          <p:nvPr/>
        </p:nvSpPr>
        <p:spPr>
          <a:xfrm>
            <a:off x="6237221" y="1950652"/>
            <a:ext cx="335030" cy="335030"/>
          </a:xfrm>
          <a:prstGeom prst="triangle">
            <a:avLst>
              <a:gd name="adj" fmla="val 100000"/>
            </a:avLst>
          </a:prstGeom>
          <a:blipFill rotWithShape="0">
            <a:blip r:embed="rId2"/>
            <a:tile tx="0" ty="0" sx="100000" sy="100000" flip="none" algn="tl"/>
          </a:blipFill>
          <a:ln>
            <a:solidFill>
              <a:srgbClr val="99FFCC"/>
            </a:solidFill>
            <a:prstDash val="dashDot"/>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5" name="L-Shape 14"/>
          <p:cNvSpPr/>
          <p:nvPr/>
        </p:nvSpPr>
        <p:spPr>
          <a:xfrm rot="5400000">
            <a:off x="7167651" y="1296045"/>
            <a:ext cx="1182001" cy="1966823"/>
          </a:xfrm>
          <a:prstGeom prst="corner">
            <a:avLst>
              <a:gd name="adj1" fmla="val 16120"/>
              <a:gd name="adj2" fmla="val 16110"/>
            </a:avLst>
          </a:prstGeom>
          <a:blipFill rotWithShape="0">
            <a:blip r:embed="rId2"/>
            <a:tile tx="0" ty="0" sx="100000" sy="100000" flip="none" algn="tl"/>
          </a:blipFill>
          <a:ln>
            <a:solidFill>
              <a:srgbClr val="99FFCC"/>
            </a:solidFill>
            <a:prstDash val="dashDot"/>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6" name="Freeform 15"/>
          <p:cNvSpPr/>
          <p:nvPr/>
        </p:nvSpPr>
        <p:spPr>
          <a:xfrm>
            <a:off x="6916792" y="1894868"/>
            <a:ext cx="1775659" cy="2079490"/>
          </a:xfrm>
          <a:custGeom>
            <a:avLst/>
            <a:gdLst>
              <a:gd name="connsiteX0" fmla="*/ 0 w 1775659"/>
              <a:gd name="connsiteY0" fmla="*/ 0 h 2079490"/>
              <a:gd name="connsiteX1" fmla="*/ 1775659 w 1775659"/>
              <a:gd name="connsiteY1" fmla="*/ 0 h 2079490"/>
              <a:gd name="connsiteX2" fmla="*/ 1775659 w 1775659"/>
              <a:gd name="connsiteY2" fmla="*/ 2079490 h 2079490"/>
              <a:gd name="connsiteX3" fmla="*/ 0 w 1775659"/>
              <a:gd name="connsiteY3" fmla="*/ 2079490 h 2079490"/>
              <a:gd name="connsiteX4" fmla="*/ 0 w 1775659"/>
              <a:gd name="connsiteY4" fmla="*/ 0 h 207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5659" h="2079490">
                <a:moveTo>
                  <a:pt x="0" y="0"/>
                </a:moveTo>
                <a:lnTo>
                  <a:pt x="1775659" y="0"/>
                </a:lnTo>
                <a:lnTo>
                  <a:pt x="1775659" y="2079490"/>
                </a:lnTo>
                <a:lnTo>
                  <a:pt x="0" y="2079490"/>
                </a:lnTo>
                <a:lnTo>
                  <a:pt x="0" y="0"/>
                </a:lnTo>
                <a:close/>
              </a:path>
            </a:pathLst>
          </a:custGeom>
          <a:solidFill>
            <a:schemeClr val="bg1"/>
          </a:solidFill>
          <a:ln>
            <a:solidFill>
              <a:srgbClr val="00B0F0"/>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تفاد أي انقطاع عن العمل أو صرف لإنتباهك عنه.</a:t>
            </a:r>
            <a:endParaRPr lang="ar-EG" sz="2400" kern="1200" dirty="0">
              <a:solidFill>
                <a:srgbClr val="002060"/>
              </a:solidFill>
            </a:endParaRPr>
          </a:p>
        </p:txBody>
      </p:sp>
      <p:pic>
        <p:nvPicPr>
          <p:cNvPr id="6" name="Picture 5" descr="http://1.bp.blogspot.com/-GM8Uy2rT8Rs/TaL_xPIwH4I/AAAAAAAAAcA/DeUlB_afv6A/s1600/215396_165410276850958_134314463293873_369014_5560116_n.jpg"/>
          <p:cNvPicPr/>
          <p:nvPr/>
        </p:nvPicPr>
        <p:blipFill>
          <a:blip r:embed="rId3">
            <a:extLst>
              <a:ext uri="{28A0092B-C50C-407E-A947-70E740481C1C}">
                <a14:useLocalDpi xmlns:a14="http://schemas.microsoft.com/office/drawing/2010/main" val="0"/>
              </a:ext>
            </a:extLst>
          </a:blip>
          <a:srcRect/>
          <a:stretch>
            <a:fillRect/>
          </a:stretch>
        </p:blipFill>
        <p:spPr bwMode="auto">
          <a:xfrm>
            <a:off x="467544" y="1340768"/>
            <a:ext cx="1894205" cy="1666875"/>
          </a:xfrm>
          <a:prstGeom prst="rect">
            <a:avLst/>
          </a:prstGeom>
          <a:noFill/>
          <a:ln>
            <a:noFill/>
          </a:ln>
        </p:spPr>
      </p:pic>
    </p:spTree>
    <p:extLst>
      <p:ext uri="{BB962C8B-B14F-4D97-AF65-F5344CB8AC3E}">
        <p14:creationId xmlns:p14="http://schemas.microsoft.com/office/powerpoint/2010/main" val="4201751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1000"/>
                                        <p:tgtEl>
                                          <p:spTgt spid="12"/>
                                        </p:tgtEl>
                                      </p:cBhvr>
                                    </p:animEffect>
                                    <p:anim calcmode="lin" valueType="num">
                                      <p:cBhvr>
                                        <p:cTn id="25" dur="1000" fill="hold"/>
                                        <p:tgtEl>
                                          <p:spTgt spid="12"/>
                                        </p:tgtEl>
                                        <p:attrNameLst>
                                          <p:attrName>ppt_x</p:attrName>
                                        </p:attrNameLst>
                                      </p:cBhvr>
                                      <p:tavLst>
                                        <p:tav tm="0">
                                          <p:val>
                                            <p:strVal val="#ppt_x"/>
                                          </p:val>
                                        </p:tav>
                                        <p:tav tm="100000">
                                          <p:val>
                                            <p:strVal val="#ppt_x"/>
                                          </p:val>
                                        </p:tav>
                                      </p:tavLst>
                                    </p:anim>
                                    <p:anim calcmode="lin" valueType="num">
                                      <p:cBhvr>
                                        <p:cTn id="26" dur="1000" fill="hold"/>
                                        <p:tgtEl>
                                          <p:spTgt spid="12"/>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1000"/>
                                        <p:tgtEl>
                                          <p:spTgt spid="13"/>
                                        </p:tgtEl>
                                      </p:cBhvr>
                                    </p:animEffect>
                                    <p:anim calcmode="lin" valueType="num">
                                      <p:cBhvr>
                                        <p:cTn id="30" dur="1000" fill="hold"/>
                                        <p:tgtEl>
                                          <p:spTgt spid="13"/>
                                        </p:tgtEl>
                                        <p:attrNameLst>
                                          <p:attrName>ppt_x</p:attrName>
                                        </p:attrNameLst>
                                      </p:cBhvr>
                                      <p:tavLst>
                                        <p:tav tm="0">
                                          <p:val>
                                            <p:strVal val="#ppt_x"/>
                                          </p:val>
                                        </p:tav>
                                        <p:tav tm="100000">
                                          <p:val>
                                            <p:strVal val="#ppt_x"/>
                                          </p:val>
                                        </p:tav>
                                      </p:tavLst>
                                    </p:anim>
                                    <p:anim calcmode="lin" valueType="num">
                                      <p:cBhvr>
                                        <p:cTn id="3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0"/>
                                        <p:tgtEl>
                                          <p:spTgt spid="11"/>
                                        </p:tgtEl>
                                      </p:cBhvr>
                                    </p:animEffect>
                                    <p:anim calcmode="lin" valueType="num">
                                      <p:cBhvr>
                                        <p:cTn id="37" dur="1000" fill="hold"/>
                                        <p:tgtEl>
                                          <p:spTgt spid="11"/>
                                        </p:tgtEl>
                                        <p:attrNameLst>
                                          <p:attrName>ppt_x</p:attrName>
                                        </p:attrNameLst>
                                      </p:cBhvr>
                                      <p:tavLst>
                                        <p:tav tm="0">
                                          <p:val>
                                            <p:strVal val="#ppt_x"/>
                                          </p:val>
                                        </p:tav>
                                        <p:tav tm="100000">
                                          <p:val>
                                            <p:strVal val="#ppt_x"/>
                                          </p:val>
                                        </p:tav>
                                      </p:tavLst>
                                    </p:anim>
                                    <p:anim calcmode="lin" valueType="num">
                                      <p:cBhvr>
                                        <p:cTn id="38" dur="1000" fill="hold"/>
                                        <p:tgtEl>
                                          <p:spTgt spid="11"/>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anim calcmode="lin" valueType="num">
                                      <p:cBhvr>
                                        <p:cTn id="42" dur="1000" fill="hold"/>
                                        <p:tgtEl>
                                          <p:spTgt spid="9"/>
                                        </p:tgtEl>
                                        <p:attrNameLst>
                                          <p:attrName>ppt_x</p:attrName>
                                        </p:attrNameLst>
                                      </p:cBhvr>
                                      <p:tavLst>
                                        <p:tav tm="0">
                                          <p:val>
                                            <p:strVal val="#ppt_x"/>
                                          </p:val>
                                        </p:tav>
                                        <p:tav tm="100000">
                                          <p:val>
                                            <p:strVal val="#ppt_x"/>
                                          </p:val>
                                        </p:tav>
                                      </p:tavLst>
                                    </p:anim>
                                    <p:anim calcmode="lin" valueType="num">
                                      <p:cBhvr>
                                        <p:cTn id="43" dur="1000" fill="hold"/>
                                        <p:tgtEl>
                                          <p:spTgt spid="9"/>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1000"/>
                                        <p:tgtEl>
                                          <p:spTgt spid="10"/>
                                        </p:tgtEl>
                                      </p:cBhvr>
                                    </p:animEffect>
                                    <p:anim calcmode="lin" valueType="num">
                                      <p:cBhvr>
                                        <p:cTn id="47" dur="1000" fill="hold"/>
                                        <p:tgtEl>
                                          <p:spTgt spid="10"/>
                                        </p:tgtEl>
                                        <p:attrNameLst>
                                          <p:attrName>ppt_x</p:attrName>
                                        </p:attrNameLst>
                                      </p:cBhvr>
                                      <p:tavLst>
                                        <p:tav tm="0">
                                          <p:val>
                                            <p:strVal val="#ppt_x"/>
                                          </p:val>
                                        </p:tav>
                                        <p:tav tm="100000">
                                          <p:val>
                                            <p:strVal val="#ppt_x"/>
                                          </p:val>
                                        </p:tav>
                                      </p:tavLst>
                                    </p:anim>
                                    <p:anim calcmode="lin" valueType="num">
                                      <p:cBhvr>
                                        <p:cTn id="4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fade">
                                      <p:cBhvr>
                                        <p:cTn id="53" dur="1000"/>
                                        <p:tgtEl>
                                          <p:spTgt spid="8"/>
                                        </p:tgtEl>
                                      </p:cBhvr>
                                    </p:animEffect>
                                    <p:anim calcmode="lin" valueType="num">
                                      <p:cBhvr>
                                        <p:cTn id="54" dur="1000" fill="hold"/>
                                        <p:tgtEl>
                                          <p:spTgt spid="8"/>
                                        </p:tgtEl>
                                        <p:attrNameLst>
                                          <p:attrName>ppt_x</p:attrName>
                                        </p:attrNameLst>
                                      </p:cBhvr>
                                      <p:tavLst>
                                        <p:tav tm="0">
                                          <p:val>
                                            <p:strVal val="#ppt_x"/>
                                          </p:val>
                                        </p:tav>
                                        <p:tav tm="100000">
                                          <p:val>
                                            <p:strVal val="#ppt_x"/>
                                          </p:val>
                                        </p:tav>
                                      </p:tavLst>
                                    </p:anim>
                                    <p:anim calcmode="lin" valueType="num">
                                      <p:cBhvr>
                                        <p:cTn id="55" dur="1000" fill="hold"/>
                                        <p:tgtEl>
                                          <p:spTgt spid="8"/>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fade">
                                      <p:cBhvr>
                                        <p:cTn id="58" dur="1000"/>
                                        <p:tgtEl>
                                          <p:spTgt spid="5"/>
                                        </p:tgtEl>
                                      </p:cBhvr>
                                    </p:animEffect>
                                    <p:anim calcmode="lin" valueType="num">
                                      <p:cBhvr>
                                        <p:cTn id="59" dur="1000" fill="hold"/>
                                        <p:tgtEl>
                                          <p:spTgt spid="5"/>
                                        </p:tgtEl>
                                        <p:attrNameLst>
                                          <p:attrName>ppt_x</p:attrName>
                                        </p:attrNameLst>
                                      </p:cBhvr>
                                      <p:tavLst>
                                        <p:tav tm="0">
                                          <p:val>
                                            <p:strVal val="#ppt_x"/>
                                          </p:val>
                                        </p:tav>
                                        <p:tav tm="100000">
                                          <p:val>
                                            <p:strVal val="#ppt_x"/>
                                          </p:val>
                                        </p:tav>
                                      </p:tavLst>
                                    </p:anim>
                                    <p:anim calcmode="lin" valueType="num">
                                      <p:cBhvr>
                                        <p:cTn id="60" dur="1000" fill="hold"/>
                                        <p:tgtEl>
                                          <p:spTgt spid="5"/>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fade">
                                      <p:cBhvr>
                                        <p:cTn id="63" dur="1000"/>
                                        <p:tgtEl>
                                          <p:spTgt spid="7"/>
                                        </p:tgtEl>
                                      </p:cBhvr>
                                    </p:animEffect>
                                    <p:anim calcmode="lin" valueType="num">
                                      <p:cBhvr>
                                        <p:cTn id="64" dur="1000" fill="hold"/>
                                        <p:tgtEl>
                                          <p:spTgt spid="7"/>
                                        </p:tgtEl>
                                        <p:attrNameLst>
                                          <p:attrName>ppt_x</p:attrName>
                                        </p:attrNameLst>
                                      </p:cBhvr>
                                      <p:tavLst>
                                        <p:tav tm="0">
                                          <p:val>
                                            <p:strVal val="#ppt_x"/>
                                          </p:val>
                                        </p:tav>
                                        <p:tav tm="100000">
                                          <p:val>
                                            <p:strVal val="#ppt_x"/>
                                          </p:val>
                                        </p:tav>
                                      </p:tavLst>
                                    </p:anim>
                                    <p:anim calcmode="lin" valueType="num">
                                      <p:cBhvr>
                                        <p:cTn id="6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13" grpId="0" animBg="1"/>
      <p:bldP spid="16" grpId="0" animBg="1"/>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كن مندفعا ومتحمسا</a:t>
            </a:r>
            <a:endParaRPr lang="ar-EG" sz="3200" b="1" dirty="0">
              <a:solidFill>
                <a:schemeClr val="bg1"/>
              </a:solidFill>
            </a:endParaRPr>
          </a:p>
        </p:txBody>
      </p:sp>
      <p:sp>
        <p:nvSpPr>
          <p:cNvPr id="3" name="Oval 2"/>
          <p:cNvSpPr/>
          <p:nvPr/>
        </p:nvSpPr>
        <p:spPr bwMode="auto">
          <a:xfrm>
            <a:off x="6012160" y="83915"/>
            <a:ext cx="792088"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2</a:t>
            </a:r>
          </a:p>
        </p:txBody>
      </p:sp>
      <p:sp>
        <p:nvSpPr>
          <p:cNvPr id="5" name="Freeform 4"/>
          <p:cNvSpPr/>
          <p:nvPr/>
        </p:nvSpPr>
        <p:spPr>
          <a:xfrm>
            <a:off x="1389246" y="2998926"/>
            <a:ext cx="6567129" cy="2052228"/>
          </a:xfrm>
          <a:custGeom>
            <a:avLst/>
            <a:gdLst>
              <a:gd name="connsiteX0" fmla="*/ 0 w 6567129"/>
              <a:gd name="connsiteY0" fmla="*/ 0 h 2052228"/>
              <a:gd name="connsiteX1" fmla="*/ 6567129 w 6567129"/>
              <a:gd name="connsiteY1" fmla="*/ 0 h 2052228"/>
              <a:gd name="connsiteX2" fmla="*/ 6567129 w 6567129"/>
              <a:gd name="connsiteY2" fmla="*/ 2052228 h 2052228"/>
              <a:gd name="connsiteX3" fmla="*/ 0 w 6567129"/>
              <a:gd name="connsiteY3" fmla="*/ 2052228 h 2052228"/>
              <a:gd name="connsiteX4" fmla="*/ 0 w 6567129"/>
              <a:gd name="connsiteY4" fmla="*/ 0 h 2052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7129" h="2052228">
                <a:moveTo>
                  <a:pt x="0" y="0"/>
                </a:moveTo>
                <a:lnTo>
                  <a:pt x="6567129" y="0"/>
                </a:lnTo>
                <a:lnTo>
                  <a:pt x="6567129" y="2052228"/>
                </a:lnTo>
                <a:lnTo>
                  <a:pt x="0" y="2052228"/>
                </a:lnTo>
                <a:lnTo>
                  <a:pt x="0" y="0"/>
                </a:lnTo>
                <a:close/>
              </a:path>
            </a:pathLst>
          </a:custGeom>
          <a:solidFill>
            <a:srgbClr val="FF6699">
              <a:alpha val="40000"/>
            </a:srgbClr>
          </a:solidFill>
          <a:ln>
            <a:solidFill>
              <a:schemeClr val="bg1"/>
            </a:solid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390042" tIns="91440" rIns="91440" bIns="91440"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يتحلى الراياديون عادة بالكثير من الاندفاع ، ويبدو أنهم يستمتعون بأعمالهم مهما كانت ، ويمكن لغالبية الأشخاص تحقيق أهداف قريبة مما يريدون إنجازه ، غير أن الرياديين قادرون على تحفيز أنفسهم للتوصيل إلى إنتاجية عالية</a:t>
            </a:r>
            <a:r>
              <a:rPr lang="ar-EG" sz="2400" kern="1200" dirty="0" smtClean="0">
                <a:solidFill>
                  <a:srgbClr val="002060"/>
                </a:solidFill>
              </a:rPr>
              <a:t> </a:t>
            </a:r>
            <a:r>
              <a:rPr lang="ar-SA" sz="2400" kern="1200" dirty="0" smtClean="0">
                <a:solidFill>
                  <a:srgbClr val="002060"/>
                </a:solidFill>
              </a:rPr>
              <a:t>في عملهم . </a:t>
            </a:r>
            <a:endParaRPr lang="ar-EG" sz="2400" kern="1200" dirty="0">
              <a:solidFill>
                <a:srgbClr val="002060"/>
              </a:solidFill>
            </a:endParaRPr>
          </a:p>
        </p:txBody>
      </p:sp>
      <p:sp>
        <p:nvSpPr>
          <p:cNvPr id="6" name="Rectangle 5"/>
          <p:cNvSpPr/>
          <p:nvPr/>
        </p:nvSpPr>
        <p:spPr>
          <a:xfrm>
            <a:off x="1115616" y="2702493"/>
            <a:ext cx="1436559" cy="2154839"/>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617407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حدد مواعيد للانجاز</a:t>
            </a:r>
            <a:endParaRPr lang="ar-EG" sz="3200" b="1" dirty="0">
              <a:solidFill>
                <a:schemeClr val="bg1"/>
              </a:solidFill>
            </a:endParaRPr>
          </a:p>
        </p:txBody>
      </p:sp>
      <p:sp>
        <p:nvSpPr>
          <p:cNvPr id="3" name="Oval 2"/>
          <p:cNvSpPr/>
          <p:nvPr/>
        </p:nvSpPr>
        <p:spPr bwMode="auto">
          <a:xfrm>
            <a:off x="5940152" y="83915"/>
            <a:ext cx="792088"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3</a:t>
            </a:r>
          </a:p>
        </p:txBody>
      </p:sp>
      <p:sp>
        <p:nvSpPr>
          <p:cNvPr id="5" name="Freeform 4"/>
          <p:cNvSpPr/>
          <p:nvPr/>
        </p:nvSpPr>
        <p:spPr>
          <a:xfrm>
            <a:off x="2368645" y="2381397"/>
            <a:ext cx="5794123" cy="2918845"/>
          </a:xfrm>
          <a:custGeom>
            <a:avLst/>
            <a:gdLst>
              <a:gd name="connsiteX0" fmla="*/ 0 w 5794123"/>
              <a:gd name="connsiteY0" fmla="*/ 0 h 2918844"/>
              <a:gd name="connsiteX1" fmla="*/ 4334701 w 5794123"/>
              <a:gd name="connsiteY1" fmla="*/ 0 h 2918844"/>
              <a:gd name="connsiteX2" fmla="*/ 5794123 w 5794123"/>
              <a:gd name="connsiteY2" fmla="*/ 1459422 h 2918844"/>
              <a:gd name="connsiteX3" fmla="*/ 4334701 w 5794123"/>
              <a:gd name="connsiteY3" fmla="*/ 2918844 h 2918844"/>
              <a:gd name="connsiteX4" fmla="*/ 0 w 5794123"/>
              <a:gd name="connsiteY4" fmla="*/ 2918844 h 2918844"/>
              <a:gd name="connsiteX5" fmla="*/ 0 w 5794123"/>
              <a:gd name="connsiteY5" fmla="*/ 0 h 291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4123" h="2918844">
                <a:moveTo>
                  <a:pt x="5794123" y="2918843"/>
                </a:moveTo>
                <a:lnTo>
                  <a:pt x="1459422" y="2918843"/>
                </a:lnTo>
                <a:lnTo>
                  <a:pt x="0" y="1459422"/>
                </a:lnTo>
                <a:lnTo>
                  <a:pt x="1459422" y="1"/>
                </a:lnTo>
                <a:lnTo>
                  <a:pt x="5794123" y="1"/>
                </a:lnTo>
                <a:lnTo>
                  <a:pt x="5794123" y="2918843"/>
                </a:lnTo>
                <a:close/>
              </a:path>
            </a:pathLst>
          </a:custGeom>
          <a:solidFill>
            <a:srgbClr val="FFCC99"/>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016840" tIns="91440" rIns="170688" bIns="91441"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تستطيع إنجاز قدر أكبر من الأعمال إذا وضعت مواعيد زمنية محددة لتحقيق بعض المهام ، ولكن احرص على ان تكون المواعيد واقعية ، وما أن تحدد هذه المواعيد يتعين عليك أن تبذل ما في وسعك للتقيد بها.</a:t>
            </a:r>
            <a:endParaRPr lang="ar-EG" sz="2400" kern="1200" dirty="0">
              <a:solidFill>
                <a:srgbClr val="002060"/>
              </a:solidFill>
            </a:endParaRPr>
          </a:p>
        </p:txBody>
      </p:sp>
      <p:sp>
        <p:nvSpPr>
          <p:cNvPr id="6" name="Oval 5"/>
          <p:cNvSpPr/>
          <p:nvPr/>
        </p:nvSpPr>
        <p:spPr>
          <a:xfrm>
            <a:off x="909223" y="2381397"/>
            <a:ext cx="2918844" cy="2918844"/>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95221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وسائل الاتصال الحديثة</a:t>
            </a:r>
            <a:endParaRPr lang="ar-EG" sz="3200" b="1" dirty="0">
              <a:solidFill>
                <a:schemeClr val="bg1"/>
              </a:solidFill>
            </a:endParaRPr>
          </a:p>
        </p:txBody>
      </p:sp>
      <p:sp>
        <p:nvSpPr>
          <p:cNvPr id="3" name="Oval 2"/>
          <p:cNvSpPr/>
          <p:nvPr/>
        </p:nvSpPr>
        <p:spPr bwMode="auto">
          <a:xfrm>
            <a:off x="6228184" y="83915"/>
            <a:ext cx="792088"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4</a:t>
            </a:r>
          </a:p>
        </p:txBody>
      </p:sp>
      <p:sp>
        <p:nvSpPr>
          <p:cNvPr id="5" name="Rectangle 4"/>
          <p:cNvSpPr/>
          <p:nvPr/>
        </p:nvSpPr>
        <p:spPr>
          <a:xfrm>
            <a:off x="585690" y="1343194"/>
            <a:ext cx="2905264" cy="193683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3626574" y="3366985"/>
            <a:ext cx="4116042" cy="2663522"/>
          </a:xfrm>
          <a:custGeom>
            <a:avLst/>
            <a:gdLst>
              <a:gd name="connsiteX0" fmla="*/ 0 w 4116042"/>
              <a:gd name="connsiteY0" fmla="*/ 0 h 2542407"/>
              <a:gd name="connsiteX1" fmla="*/ 4116042 w 4116042"/>
              <a:gd name="connsiteY1" fmla="*/ 0 h 2542407"/>
              <a:gd name="connsiteX2" fmla="*/ 4116042 w 4116042"/>
              <a:gd name="connsiteY2" fmla="*/ 2542407 h 2542407"/>
              <a:gd name="connsiteX3" fmla="*/ 0 w 4116042"/>
              <a:gd name="connsiteY3" fmla="*/ 2542407 h 2542407"/>
              <a:gd name="connsiteX4" fmla="*/ 0 w 4116042"/>
              <a:gd name="connsiteY4" fmla="*/ 0 h 254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042" h="2542407">
                <a:moveTo>
                  <a:pt x="0" y="0"/>
                </a:moveTo>
                <a:lnTo>
                  <a:pt x="4116042" y="0"/>
                </a:lnTo>
                <a:lnTo>
                  <a:pt x="4116042" y="2542407"/>
                </a:lnTo>
                <a:lnTo>
                  <a:pt x="0" y="2542407"/>
                </a:lnTo>
                <a:lnTo>
                  <a:pt x="0" y="0"/>
                </a:lnTo>
                <a:close/>
              </a:path>
            </a:pathLst>
          </a:custGeom>
          <a:solidFill>
            <a:schemeClr val="bg1"/>
          </a:solidFill>
          <a:ln>
            <a:solidFill>
              <a:srgbClr val="FF6699"/>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استخدم وسائل الاتصال السريعة (الهاتف والبريد الإلكتروني) حيث أنهم يمثلون صلة تواصل أساسية بينك وبين عالم الأعمال ، وقد تكون الرسائل مهمة في بعض الأحيان ، لكن اعمل على إبقائها ضمن الحد الادنى ، ويمكن معالجة المشاكل بسرعة أكبر عبر استخدام الهاتف الخليوي او البريد الالكتروني.</a:t>
            </a:r>
            <a:endParaRPr lang="ar-EG" sz="2400" kern="1200" dirty="0">
              <a:solidFill>
                <a:srgbClr val="002060"/>
              </a:solidFill>
            </a:endParaRPr>
          </a:p>
        </p:txBody>
      </p:sp>
      <p:sp>
        <p:nvSpPr>
          <p:cNvPr id="7" name="Half Frame 6"/>
          <p:cNvSpPr/>
          <p:nvPr/>
        </p:nvSpPr>
        <p:spPr>
          <a:xfrm>
            <a:off x="3249101" y="3038297"/>
            <a:ext cx="988513" cy="988769"/>
          </a:xfrm>
          <a:prstGeom prst="halfFrame">
            <a:avLst>
              <a:gd name="adj1" fmla="val 25770"/>
              <a:gd name="adj2" fmla="val 25770"/>
            </a:avLst>
          </a:prstGeom>
          <a:solidFill>
            <a:srgbClr val="FF6699"/>
          </a:solidFill>
          <a:ln>
            <a:solidFill>
              <a:srgbClr val="FF6699"/>
            </a:solid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8" name="Half Frame 7"/>
          <p:cNvSpPr/>
          <p:nvPr/>
        </p:nvSpPr>
        <p:spPr>
          <a:xfrm rot="5400000">
            <a:off x="7131449" y="3038425"/>
            <a:ext cx="988769" cy="988513"/>
          </a:xfrm>
          <a:prstGeom prst="halfFrame">
            <a:avLst>
              <a:gd name="adj1" fmla="val 25770"/>
              <a:gd name="adj2" fmla="val 25770"/>
            </a:avLst>
          </a:prstGeom>
          <a:solidFill>
            <a:srgbClr val="FF6699"/>
          </a:solidFill>
          <a:ln>
            <a:solidFill>
              <a:srgbClr val="FF6699"/>
            </a:solid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9" name="Half Frame 8"/>
          <p:cNvSpPr/>
          <p:nvPr/>
        </p:nvSpPr>
        <p:spPr>
          <a:xfrm rot="16200000">
            <a:off x="3248973" y="5318252"/>
            <a:ext cx="988769" cy="988513"/>
          </a:xfrm>
          <a:prstGeom prst="halfFrame">
            <a:avLst>
              <a:gd name="adj1" fmla="val 25770"/>
              <a:gd name="adj2" fmla="val 25770"/>
            </a:avLst>
          </a:prstGeom>
          <a:solidFill>
            <a:srgbClr val="FF6699"/>
          </a:solidFill>
          <a:ln>
            <a:solidFill>
              <a:srgbClr val="FF6699"/>
            </a:solid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0" name="Half Frame 9"/>
          <p:cNvSpPr/>
          <p:nvPr/>
        </p:nvSpPr>
        <p:spPr>
          <a:xfrm rot="10800000">
            <a:off x="7131577" y="5318124"/>
            <a:ext cx="988513" cy="988769"/>
          </a:xfrm>
          <a:prstGeom prst="halfFrame">
            <a:avLst>
              <a:gd name="adj1" fmla="val 25770"/>
              <a:gd name="adj2" fmla="val 25770"/>
            </a:avLst>
          </a:prstGeom>
          <a:solidFill>
            <a:srgbClr val="FF6699"/>
          </a:solidFill>
          <a:ln>
            <a:solidFill>
              <a:srgbClr val="FF6699"/>
            </a:solidFill>
          </a:ln>
        </p:spPr>
        <p:style>
          <a:lnRef idx="2">
            <a:scrgbClr r="0" g="0" b="0"/>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798930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par>
                                <p:cTn id="17" presetID="3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par>
                                <p:cTn id="29" presetID="31" presetClass="entr" presetSubtype="0"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0" fill="hold"/>
                                        <p:tgtEl>
                                          <p:spTgt spid="9"/>
                                        </p:tgtEl>
                                        <p:attrNameLst>
                                          <p:attrName>ppt_w</p:attrName>
                                        </p:attrNameLst>
                                      </p:cBhvr>
                                      <p:tavLst>
                                        <p:tav tm="0">
                                          <p:val>
                                            <p:fltVal val="0"/>
                                          </p:val>
                                        </p:tav>
                                        <p:tav tm="100000">
                                          <p:val>
                                            <p:strVal val="#ppt_w"/>
                                          </p:val>
                                        </p:tav>
                                      </p:tavLst>
                                    </p:anim>
                                    <p:anim calcmode="lin" valueType="num">
                                      <p:cBhvr>
                                        <p:cTn id="32" dur="1000" fill="hold"/>
                                        <p:tgtEl>
                                          <p:spTgt spid="9"/>
                                        </p:tgtEl>
                                        <p:attrNameLst>
                                          <p:attrName>ppt_h</p:attrName>
                                        </p:attrNameLst>
                                      </p:cBhvr>
                                      <p:tavLst>
                                        <p:tav tm="0">
                                          <p:val>
                                            <p:fltVal val="0"/>
                                          </p:val>
                                        </p:tav>
                                        <p:tav tm="100000">
                                          <p:val>
                                            <p:strVal val="#ppt_h"/>
                                          </p:val>
                                        </p:tav>
                                      </p:tavLst>
                                    </p:anim>
                                    <p:anim calcmode="lin" valueType="num">
                                      <p:cBhvr>
                                        <p:cTn id="33" dur="1000" fill="hold"/>
                                        <p:tgtEl>
                                          <p:spTgt spid="9"/>
                                        </p:tgtEl>
                                        <p:attrNameLst>
                                          <p:attrName>style.rotation</p:attrName>
                                        </p:attrNameLst>
                                      </p:cBhvr>
                                      <p:tavLst>
                                        <p:tav tm="0">
                                          <p:val>
                                            <p:fltVal val="90"/>
                                          </p:val>
                                        </p:tav>
                                        <p:tav tm="100000">
                                          <p:val>
                                            <p:fltVal val="0"/>
                                          </p:val>
                                        </p:tav>
                                      </p:tavLst>
                                    </p:anim>
                                    <p:animEffect transition="in" filter="fade">
                                      <p:cBhvr>
                                        <p:cTn id="34" dur="1000"/>
                                        <p:tgtEl>
                                          <p:spTgt spid="9"/>
                                        </p:tgtEl>
                                      </p:cBhvr>
                                    </p:animEffect>
                                  </p:childTnLst>
                                </p:cTn>
                              </p:par>
                              <p:par>
                                <p:cTn id="35" presetID="31"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1000" fill="hold"/>
                                        <p:tgtEl>
                                          <p:spTgt spid="10"/>
                                        </p:tgtEl>
                                        <p:attrNameLst>
                                          <p:attrName>ppt_w</p:attrName>
                                        </p:attrNameLst>
                                      </p:cBhvr>
                                      <p:tavLst>
                                        <p:tav tm="0">
                                          <p:val>
                                            <p:fltVal val="0"/>
                                          </p:val>
                                        </p:tav>
                                        <p:tav tm="100000">
                                          <p:val>
                                            <p:strVal val="#ppt_w"/>
                                          </p:val>
                                        </p:tav>
                                      </p:tavLst>
                                    </p:anim>
                                    <p:anim calcmode="lin" valueType="num">
                                      <p:cBhvr>
                                        <p:cTn id="38" dur="1000" fill="hold"/>
                                        <p:tgtEl>
                                          <p:spTgt spid="10"/>
                                        </p:tgtEl>
                                        <p:attrNameLst>
                                          <p:attrName>ppt_h</p:attrName>
                                        </p:attrNameLst>
                                      </p:cBhvr>
                                      <p:tavLst>
                                        <p:tav tm="0">
                                          <p:val>
                                            <p:fltVal val="0"/>
                                          </p:val>
                                        </p:tav>
                                        <p:tav tm="100000">
                                          <p:val>
                                            <p:strVal val="#ppt_h"/>
                                          </p:val>
                                        </p:tav>
                                      </p:tavLst>
                                    </p:anim>
                                    <p:anim calcmode="lin" valueType="num">
                                      <p:cBhvr>
                                        <p:cTn id="39" dur="1000" fill="hold"/>
                                        <p:tgtEl>
                                          <p:spTgt spid="10"/>
                                        </p:tgtEl>
                                        <p:attrNameLst>
                                          <p:attrName>style.rotation</p:attrName>
                                        </p:attrNameLst>
                                      </p:cBhvr>
                                      <p:tavLst>
                                        <p:tav tm="0">
                                          <p:val>
                                            <p:fltVal val="90"/>
                                          </p:val>
                                        </p:tav>
                                        <p:tav tm="100000">
                                          <p:val>
                                            <p:fltVal val="0"/>
                                          </p:val>
                                        </p:tav>
                                      </p:tavLst>
                                    </p:anim>
                                    <p:animEffect transition="in" filter="fade">
                                      <p:cBhvr>
                                        <p:cTn id="40"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 name="Picture 6" descr="https://science.ma/wp-content/uploads/2014/06/main-ecriture.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63688" y="1556792"/>
            <a:ext cx="5688632" cy="3386537"/>
          </a:xfrm>
          <a:prstGeom prst="rect">
            <a:avLst/>
          </a:prstGeom>
          <a:noFill/>
          <a:extLst>
            <a:ext uri="{909E8E84-426E-40DD-AFC4-6F175D3DCCD1}">
              <a14:hiddenFill xmlns:a14="http://schemas.microsoft.com/office/drawing/2010/main">
                <a:solidFill>
                  <a:srgbClr val="FFFFFF"/>
                </a:solidFill>
              </a14:hiddenFill>
            </a:ext>
          </a:extLst>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دون الملاحظات</a:t>
            </a:r>
            <a:endParaRPr lang="ar-EG" sz="3200" b="1" dirty="0">
              <a:solidFill>
                <a:schemeClr val="bg1"/>
              </a:solidFill>
            </a:endParaRPr>
          </a:p>
        </p:txBody>
      </p:sp>
      <p:sp>
        <p:nvSpPr>
          <p:cNvPr id="3" name="Oval 2"/>
          <p:cNvSpPr/>
          <p:nvPr/>
        </p:nvSpPr>
        <p:spPr bwMode="auto">
          <a:xfrm>
            <a:off x="5940152" y="83915"/>
            <a:ext cx="792088"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5</a:t>
            </a:r>
          </a:p>
        </p:txBody>
      </p:sp>
      <p:sp>
        <p:nvSpPr>
          <p:cNvPr id="6" name="Freeform 5"/>
          <p:cNvSpPr/>
          <p:nvPr/>
        </p:nvSpPr>
        <p:spPr>
          <a:xfrm>
            <a:off x="1619677" y="4771406"/>
            <a:ext cx="5688621" cy="1752179"/>
          </a:xfrm>
          <a:custGeom>
            <a:avLst/>
            <a:gdLst>
              <a:gd name="connsiteX0" fmla="*/ 0 w 5688621"/>
              <a:gd name="connsiteY0" fmla="*/ 0 h 1752179"/>
              <a:gd name="connsiteX1" fmla="*/ 3318362 w 5688621"/>
              <a:gd name="connsiteY1" fmla="*/ 0 h 1752179"/>
              <a:gd name="connsiteX2" fmla="*/ 3996256 w 5688621"/>
              <a:gd name="connsiteY2" fmla="*/ -187483 h 1752179"/>
              <a:gd name="connsiteX3" fmla="*/ 4740518 w 5688621"/>
              <a:gd name="connsiteY3" fmla="*/ 0 h 1752179"/>
              <a:gd name="connsiteX4" fmla="*/ 5688621 w 5688621"/>
              <a:gd name="connsiteY4" fmla="*/ 0 h 1752179"/>
              <a:gd name="connsiteX5" fmla="*/ 5688621 w 5688621"/>
              <a:gd name="connsiteY5" fmla="*/ 292030 h 1752179"/>
              <a:gd name="connsiteX6" fmla="*/ 5688621 w 5688621"/>
              <a:gd name="connsiteY6" fmla="*/ 292030 h 1752179"/>
              <a:gd name="connsiteX7" fmla="*/ 5688621 w 5688621"/>
              <a:gd name="connsiteY7" fmla="*/ 730075 h 1752179"/>
              <a:gd name="connsiteX8" fmla="*/ 5688621 w 5688621"/>
              <a:gd name="connsiteY8" fmla="*/ 1752179 h 1752179"/>
              <a:gd name="connsiteX9" fmla="*/ 4740518 w 5688621"/>
              <a:gd name="connsiteY9" fmla="*/ 1752179 h 1752179"/>
              <a:gd name="connsiteX10" fmla="*/ 3318362 w 5688621"/>
              <a:gd name="connsiteY10" fmla="*/ 1752179 h 1752179"/>
              <a:gd name="connsiteX11" fmla="*/ 3318362 w 5688621"/>
              <a:gd name="connsiteY11" fmla="*/ 1752179 h 1752179"/>
              <a:gd name="connsiteX12" fmla="*/ 0 w 5688621"/>
              <a:gd name="connsiteY12" fmla="*/ 1752179 h 1752179"/>
              <a:gd name="connsiteX13" fmla="*/ 0 w 5688621"/>
              <a:gd name="connsiteY13" fmla="*/ 730075 h 1752179"/>
              <a:gd name="connsiteX14" fmla="*/ 0 w 5688621"/>
              <a:gd name="connsiteY14" fmla="*/ 292030 h 1752179"/>
              <a:gd name="connsiteX15" fmla="*/ 0 w 5688621"/>
              <a:gd name="connsiteY15" fmla="*/ 292030 h 1752179"/>
              <a:gd name="connsiteX16" fmla="*/ 0 w 5688621"/>
              <a:gd name="connsiteY16" fmla="*/ 0 h 175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88621" h="1752179">
                <a:moveTo>
                  <a:pt x="0" y="0"/>
                </a:moveTo>
                <a:lnTo>
                  <a:pt x="3318362" y="0"/>
                </a:lnTo>
                <a:lnTo>
                  <a:pt x="3996256" y="-187483"/>
                </a:lnTo>
                <a:lnTo>
                  <a:pt x="4740518" y="0"/>
                </a:lnTo>
                <a:lnTo>
                  <a:pt x="5688621" y="0"/>
                </a:lnTo>
                <a:lnTo>
                  <a:pt x="5688621" y="292030"/>
                </a:lnTo>
                <a:lnTo>
                  <a:pt x="5688621" y="292030"/>
                </a:lnTo>
                <a:lnTo>
                  <a:pt x="5688621" y="730075"/>
                </a:lnTo>
                <a:lnTo>
                  <a:pt x="5688621" y="1752179"/>
                </a:lnTo>
                <a:lnTo>
                  <a:pt x="4740518" y="1752179"/>
                </a:lnTo>
                <a:lnTo>
                  <a:pt x="3318362" y="1752179"/>
                </a:lnTo>
                <a:lnTo>
                  <a:pt x="3318362" y="1752179"/>
                </a:lnTo>
                <a:lnTo>
                  <a:pt x="0" y="1752179"/>
                </a:lnTo>
                <a:lnTo>
                  <a:pt x="0" y="730075"/>
                </a:lnTo>
                <a:lnTo>
                  <a:pt x="0" y="292030"/>
                </a:lnTo>
                <a:lnTo>
                  <a:pt x="0" y="292030"/>
                </a:lnTo>
                <a:lnTo>
                  <a:pt x="0" y="0"/>
                </a:lnTo>
                <a:close/>
              </a:path>
            </a:pathLst>
          </a:custGeom>
          <a:solidFill>
            <a:srgbClr val="FF66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احتفظ بدفتر ملاحظات بمتناول يدك طوال الوقت ، فمن شأن تدوين النقاط الأساسية أن يشكل سجلاً دائماً لاجتماعاتك ، ومحادثاتك الهاتفية ، ونقاشاتك مع طاقم العمل أو زبائنك ، او بكل بساطة لأفكارك الخاصة ، سجل أفكارك وخواطرك ودون ملاحظاتك والمعلومات المهمة.</a:t>
            </a:r>
            <a:endParaRPr lang="ar-EG" sz="2400" kern="1200" dirty="0">
              <a:solidFill>
                <a:srgbClr val="002060"/>
              </a:solidFill>
            </a:endParaRPr>
          </a:p>
        </p:txBody>
      </p:sp>
    </p:spTree>
    <p:extLst>
      <p:ext uri="{BB962C8B-B14F-4D97-AF65-F5344CB8AC3E}">
        <p14:creationId xmlns:p14="http://schemas.microsoft.com/office/powerpoint/2010/main" val="1967640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1030"/>
                                        </p:tgtEl>
                                        <p:attrNameLst>
                                          <p:attrName>style.visibility</p:attrName>
                                        </p:attrNameLst>
                                      </p:cBhvr>
                                      <p:to>
                                        <p:strVal val="visible"/>
                                      </p:to>
                                    </p:set>
                                    <p:animEffect transition="in" filter="wheel(1)">
                                      <p:cBhvr>
                                        <p:cTn id="7" dur="2000"/>
                                        <p:tgtEl>
                                          <p:spTgt spid="1030"/>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heel(1)">
                                      <p:cBhvr>
                                        <p:cTn id="10"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اعمل ضمن مجموعات زمنية</a:t>
            </a:r>
            <a:endParaRPr lang="ar-EG" sz="3200" b="1" dirty="0">
              <a:solidFill>
                <a:schemeClr val="bg1"/>
              </a:solidFill>
            </a:endParaRPr>
          </a:p>
        </p:txBody>
      </p:sp>
      <p:sp>
        <p:nvSpPr>
          <p:cNvPr id="3" name="Oval 2"/>
          <p:cNvSpPr/>
          <p:nvPr/>
        </p:nvSpPr>
        <p:spPr bwMode="auto">
          <a:xfrm>
            <a:off x="6588224" y="83915"/>
            <a:ext cx="792088"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6</a:t>
            </a:r>
          </a:p>
        </p:txBody>
      </p:sp>
      <p:sp>
        <p:nvSpPr>
          <p:cNvPr id="5" name="Rounded Rectangle 4"/>
          <p:cNvSpPr/>
          <p:nvPr/>
        </p:nvSpPr>
        <p:spPr>
          <a:xfrm>
            <a:off x="903014" y="1628800"/>
            <a:ext cx="6021372" cy="2790310"/>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883237" y="3302986"/>
            <a:ext cx="6021372" cy="2790310"/>
          </a:xfrm>
          <a:custGeom>
            <a:avLst/>
            <a:gdLst>
              <a:gd name="connsiteX0" fmla="*/ 0 w 6021372"/>
              <a:gd name="connsiteY0" fmla="*/ 279031 h 2790310"/>
              <a:gd name="connsiteX1" fmla="*/ 279031 w 6021372"/>
              <a:gd name="connsiteY1" fmla="*/ 0 h 2790310"/>
              <a:gd name="connsiteX2" fmla="*/ 5742341 w 6021372"/>
              <a:gd name="connsiteY2" fmla="*/ 0 h 2790310"/>
              <a:gd name="connsiteX3" fmla="*/ 6021372 w 6021372"/>
              <a:gd name="connsiteY3" fmla="*/ 279031 h 2790310"/>
              <a:gd name="connsiteX4" fmla="*/ 6021372 w 6021372"/>
              <a:gd name="connsiteY4" fmla="*/ 2511279 h 2790310"/>
              <a:gd name="connsiteX5" fmla="*/ 5742341 w 6021372"/>
              <a:gd name="connsiteY5" fmla="*/ 2790310 h 2790310"/>
              <a:gd name="connsiteX6" fmla="*/ 279031 w 6021372"/>
              <a:gd name="connsiteY6" fmla="*/ 2790310 h 2790310"/>
              <a:gd name="connsiteX7" fmla="*/ 0 w 6021372"/>
              <a:gd name="connsiteY7" fmla="*/ 2511279 h 2790310"/>
              <a:gd name="connsiteX8" fmla="*/ 0 w 6021372"/>
              <a:gd name="connsiteY8" fmla="*/ 279031 h 2790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1372" h="2790310">
                <a:moveTo>
                  <a:pt x="0" y="279031"/>
                </a:moveTo>
                <a:cubicBezTo>
                  <a:pt x="0" y="124926"/>
                  <a:pt x="124926" y="0"/>
                  <a:pt x="279031" y="0"/>
                </a:cubicBezTo>
                <a:lnTo>
                  <a:pt x="5742341" y="0"/>
                </a:lnTo>
                <a:cubicBezTo>
                  <a:pt x="5896446" y="0"/>
                  <a:pt x="6021372" y="124926"/>
                  <a:pt x="6021372" y="279031"/>
                </a:cubicBezTo>
                <a:lnTo>
                  <a:pt x="6021372" y="2511279"/>
                </a:lnTo>
                <a:cubicBezTo>
                  <a:pt x="6021372" y="2665384"/>
                  <a:pt x="5896446" y="2790310"/>
                  <a:pt x="5742341" y="2790310"/>
                </a:cubicBezTo>
                <a:lnTo>
                  <a:pt x="279031" y="2790310"/>
                </a:lnTo>
                <a:cubicBezTo>
                  <a:pt x="124926" y="2790310"/>
                  <a:pt x="0" y="2665384"/>
                  <a:pt x="0" y="2511279"/>
                </a:cubicBezTo>
                <a:lnTo>
                  <a:pt x="0" y="279031"/>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3165" tIns="173165" rIns="173165" bIns="17316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حاول إنجاز المهام الأساسية ضمن مجوعات زمنية محددة في فترات النهار ، حين تشعر أنك أكثر إنتاجية ، وحاول تنظيم نشاطاتك الأخرى حول هذه الفترات الزمنية ، فمن شأن العمل بدون انقطاع ان يكون مثمراً للغاية لدى التعاطي مع مشكلة معينة.</a:t>
            </a:r>
            <a:endParaRPr lang="ar-EG" sz="2400" kern="1200" dirty="0">
              <a:solidFill>
                <a:srgbClr val="002060"/>
              </a:solidFill>
            </a:endParaRPr>
          </a:p>
        </p:txBody>
      </p:sp>
    </p:spTree>
    <p:extLst>
      <p:ext uri="{BB962C8B-B14F-4D97-AF65-F5344CB8AC3E}">
        <p14:creationId xmlns:p14="http://schemas.microsoft.com/office/powerpoint/2010/main" val="375767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دراسة المهام المطلوبة</a:t>
            </a:r>
            <a:endParaRPr lang="ar-EG" sz="3200" b="1" dirty="0">
              <a:solidFill>
                <a:schemeClr val="bg1"/>
              </a:solidFill>
            </a:endParaRPr>
          </a:p>
        </p:txBody>
      </p:sp>
      <p:sp>
        <p:nvSpPr>
          <p:cNvPr id="3" name="Oval 2"/>
          <p:cNvSpPr/>
          <p:nvPr/>
        </p:nvSpPr>
        <p:spPr bwMode="auto">
          <a:xfrm>
            <a:off x="6228184" y="83915"/>
            <a:ext cx="792088"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7</a:t>
            </a:r>
          </a:p>
        </p:txBody>
      </p:sp>
      <p:sp>
        <p:nvSpPr>
          <p:cNvPr id="5" name="Rectangle 4"/>
          <p:cNvSpPr/>
          <p:nvPr/>
        </p:nvSpPr>
        <p:spPr>
          <a:xfrm>
            <a:off x="3348923" y="1675535"/>
            <a:ext cx="4615716" cy="3882147"/>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214259" y="3070036"/>
            <a:ext cx="3331844" cy="2976523"/>
          </a:xfrm>
          <a:custGeom>
            <a:avLst/>
            <a:gdLst>
              <a:gd name="connsiteX0" fmla="*/ 0 w 3331844"/>
              <a:gd name="connsiteY0" fmla="*/ 0 h 2976523"/>
              <a:gd name="connsiteX1" fmla="*/ 3331844 w 3331844"/>
              <a:gd name="connsiteY1" fmla="*/ 0 h 2976523"/>
              <a:gd name="connsiteX2" fmla="*/ 3331844 w 3331844"/>
              <a:gd name="connsiteY2" fmla="*/ 2976523 h 2976523"/>
              <a:gd name="connsiteX3" fmla="*/ 0 w 3331844"/>
              <a:gd name="connsiteY3" fmla="*/ 2976523 h 2976523"/>
              <a:gd name="connsiteX4" fmla="*/ 0 w 3331844"/>
              <a:gd name="connsiteY4" fmla="*/ 0 h 2976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1844" h="2976523">
                <a:moveTo>
                  <a:pt x="0" y="0"/>
                </a:moveTo>
                <a:lnTo>
                  <a:pt x="3331844" y="0"/>
                </a:lnTo>
                <a:lnTo>
                  <a:pt x="3331844" y="2976523"/>
                </a:lnTo>
                <a:lnTo>
                  <a:pt x="0" y="2976523"/>
                </a:lnTo>
                <a:lnTo>
                  <a:pt x="0" y="0"/>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ادرس المهام المطلوبة قبل البدء بتنفيذها فيمكن إنجاز أي نوع من العمل بفاعلية أكبر ، فقبل أن تبدأ أي عمل احرص على الإجابة على بعض الأسئلة مثل : "ماذا ؟ - أين ؟ - متى ؟ - من ؟ - لماذا ؟" وستساعدك الإجابة على هذه</a:t>
            </a:r>
            <a:r>
              <a:rPr lang="ar-EG" sz="2400" kern="1200" dirty="0" smtClean="0">
                <a:solidFill>
                  <a:srgbClr val="002060"/>
                </a:solidFill>
              </a:rPr>
              <a:t> </a:t>
            </a:r>
            <a:r>
              <a:rPr lang="ar-SA" sz="2400" kern="1200" dirty="0" smtClean="0">
                <a:solidFill>
                  <a:srgbClr val="002060"/>
                </a:solidFill>
              </a:rPr>
              <a:t>الاسئلة في إيجاد سبل أكثر فاعلية لإنجاز العمل.</a:t>
            </a:r>
            <a:endParaRPr lang="ar-EG" sz="2400" kern="1200" dirty="0">
              <a:solidFill>
                <a:srgbClr val="002060"/>
              </a:solidFill>
            </a:endParaRPr>
          </a:p>
        </p:txBody>
      </p:sp>
    </p:spTree>
    <p:extLst>
      <p:ext uri="{BB962C8B-B14F-4D97-AF65-F5344CB8AC3E}">
        <p14:creationId xmlns:p14="http://schemas.microsoft.com/office/powerpoint/2010/main" val="3694730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تضع خطة لمشروعك الصغير؟</a:t>
            </a:r>
            <a:endParaRPr lang="ar-EG" sz="3200" b="1" dirty="0">
              <a:solidFill>
                <a:schemeClr val="bg1"/>
              </a:solidFill>
            </a:endParaRPr>
          </a:p>
        </p:txBody>
      </p:sp>
      <p:sp>
        <p:nvSpPr>
          <p:cNvPr id="4" name="Rectangle 3"/>
          <p:cNvSpPr/>
          <p:nvPr/>
        </p:nvSpPr>
        <p:spPr>
          <a:xfrm>
            <a:off x="8702135" y="1854911"/>
            <a:ext cx="205547" cy="3804254"/>
          </a:xfrm>
          <a:prstGeom prst="rect">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5" name="Frame 4"/>
          <p:cNvSpPr/>
          <p:nvPr/>
        </p:nvSpPr>
        <p:spPr>
          <a:xfrm>
            <a:off x="476764" y="1854911"/>
            <a:ext cx="5345973" cy="3804254"/>
          </a:xfrm>
          <a:prstGeom prst="frame">
            <a:avLst>
              <a:gd name="adj1" fmla="val 5450"/>
            </a:avLst>
          </a:prstGeom>
          <a:solidFill>
            <a:srgbClr val="5B9BD5">
              <a:tint val="50000"/>
              <a:alpha val="40000"/>
              <a:hueOff val="0"/>
              <a:satOff val="0"/>
              <a:lumOff val="0"/>
              <a:alphaOff val="0"/>
            </a:srgbClr>
          </a:solidFill>
          <a:ln>
            <a:noFill/>
          </a:ln>
          <a:effectLst/>
        </p:spPr>
        <p:style>
          <a:lnRef idx="0">
            <a:scrgbClr r="0" g="0" b="0"/>
          </a:lnRef>
          <a:fillRef idx="1">
            <a:scrgbClr r="0" g="0" b="0"/>
          </a:fillRef>
          <a:effectRef idx="0">
            <a:scrgbClr r="0" g="0" b="0"/>
          </a:effectRef>
          <a:fontRef idx="minor">
            <a:schemeClr val="lt1">
              <a:hueOff val="0"/>
              <a:satOff val="0"/>
              <a:lumOff val="0"/>
              <a:alphaOff val="0"/>
            </a:schemeClr>
          </a:fontRef>
        </p:style>
      </p:sp>
      <p:sp>
        <p:nvSpPr>
          <p:cNvPr id="6" name="Rectangle 5"/>
          <p:cNvSpPr/>
          <p:nvPr/>
        </p:nvSpPr>
        <p:spPr>
          <a:xfrm>
            <a:off x="271216" y="1399082"/>
            <a:ext cx="5140425" cy="3598492"/>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7" name="Freeform 6"/>
          <p:cNvSpPr/>
          <p:nvPr/>
        </p:nvSpPr>
        <p:spPr>
          <a:xfrm>
            <a:off x="480348" y="4874764"/>
            <a:ext cx="5342259" cy="699746"/>
          </a:xfrm>
          <a:custGeom>
            <a:avLst/>
            <a:gdLst>
              <a:gd name="connsiteX0" fmla="*/ 0 w 5342259"/>
              <a:gd name="connsiteY0" fmla="*/ 0 h 699746"/>
              <a:gd name="connsiteX1" fmla="*/ 5342259 w 5342259"/>
              <a:gd name="connsiteY1" fmla="*/ 0 h 699746"/>
              <a:gd name="connsiteX2" fmla="*/ 5342259 w 5342259"/>
              <a:gd name="connsiteY2" fmla="*/ 699746 h 699746"/>
              <a:gd name="connsiteX3" fmla="*/ 0 w 5342259"/>
              <a:gd name="connsiteY3" fmla="*/ 699746 h 699746"/>
              <a:gd name="connsiteX4" fmla="*/ 0 w 5342259"/>
              <a:gd name="connsiteY4" fmla="*/ 0 h 69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2259" h="699746">
                <a:moveTo>
                  <a:pt x="0" y="0"/>
                </a:moveTo>
                <a:lnTo>
                  <a:pt x="5342259" y="0"/>
                </a:lnTo>
                <a:lnTo>
                  <a:pt x="5342259" y="699746"/>
                </a:lnTo>
                <a:lnTo>
                  <a:pt x="0" y="699746"/>
                </a:lnTo>
                <a:lnTo>
                  <a:pt x="0" y="0"/>
                </a:lnTo>
                <a:close/>
              </a:path>
            </a:pathLst>
          </a:custGeom>
          <a:solidFill>
            <a:schemeClr val="bg2">
              <a:lumMod val="75000"/>
            </a:schemeClr>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43840" tIns="91440" rIns="243840"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ysClr val="window" lastClr="FFFFFF"/>
                </a:solidFill>
                <a:latin typeface="Calibri" panose="020F0502020204030204"/>
                <a:ea typeface="+mn-ea"/>
                <a:cs typeface="Arial" panose="020B0604020202020204" pitchFamily="34" charset="0"/>
              </a:rPr>
              <a:t>احرص علي المتابعة والتقييم</a:t>
            </a:r>
            <a:endParaRPr lang="ar-EG" sz="2400" b="1" kern="1200" dirty="0">
              <a:solidFill>
                <a:sysClr val="window" lastClr="FFFFFF"/>
              </a:solidFill>
              <a:latin typeface="Calibri" panose="020F0502020204030204"/>
              <a:ea typeface="+mn-ea"/>
              <a:cs typeface="Arial" panose="020B0604020202020204" pitchFamily="34" charset="0"/>
            </a:endParaRPr>
          </a:p>
        </p:txBody>
      </p:sp>
      <p:sp>
        <p:nvSpPr>
          <p:cNvPr id="8" name="Freeform 7"/>
          <p:cNvSpPr/>
          <p:nvPr/>
        </p:nvSpPr>
        <p:spPr>
          <a:xfrm>
            <a:off x="6040376" y="1854911"/>
            <a:ext cx="2444120" cy="3804254"/>
          </a:xfrm>
          <a:custGeom>
            <a:avLst/>
            <a:gdLst>
              <a:gd name="connsiteX0" fmla="*/ 0 w 2444120"/>
              <a:gd name="connsiteY0" fmla="*/ 0 h 3804254"/>
              <a:gd name="connsiteX1" fmla="*/ 2444120 w 2444120"/>
              <a:gd name="connsiteY1" fmla="*/ 0 h 3804254"/>
              <a:gd name="connsiteX2" fmla="*/ 2444120 w 2444120"/>
              <a:gd name="connsiteY2" fmla="*/ 3804254 h 3804254"/>
              <a:gd name="connsiteX3" fmla="*/ 0 w 2444120"/>
              <a:gd name="connsiteY3" fmla="*/ 3804254 h 3804254"/>
              <a:gd name="connsiteX4" fmla="*/ 0 w 2444120"/>
              <a:gd name="connsiteY4" fmla="*/ 0 h 380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120" h="3804254">
                <a:moveTo>
                  <a:pt x="0" y="0"/>
                </a:moveTo>
                <a:lnTo>
                  <a:pt x="2444120" y="0"/>
                </a:lnTo>
                <a:lnTo>
                  <a:pt x="2444120" y="3804254"/>
                </a:lnTo>
                <a:lnTo>
                  <a:pt x="0" y="3804254"/>
                </a:lnTo>
                <a:lnTo>
                  <a:pt x="0" y="0"/>
                </a:lnTo>
                <a:close/>
              </a:path>
            </a:pathLst>
          </a:custGeom>
          <a:solidFill>
            <a:schemeClr val="bg2">
              <a:lumMod val="40000"/>
              <a:lumOff val="60000"/>
            </a:schemeClr>
          </a:solid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t" anchorCtr="0">
            <a:noAutofit/>
          </a:bodyPr>
          <a:lstStyle/>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من حيث الأعمال.</a:t>
            </a:r>
            <a:endParaRPr lang="ar-EG" sz="2400" kern="12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من حيث الزمن.</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من حيث الإنفاق.</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من حيث نسبة التنفيذ وهل توجد مشكلة تواجه القائمين علي التشغيل والإنتاج.</a:t>
            </a:r>
          </a:p>
          <a:p>
            <a:pPr marL="342900" lvl="0" indent="-342900" algn="justLow" defTabSz="1066800" rtl="1">
              <a:lnSpc>
                <a:spcPct val="90000"/>
              </a:lnSpc>
              <a:spcBef>
                <a:spcPct val="0"/>
              </a:spcBef>
              <a:spcAft>
                <a:spcPct val="35000"/>
              </a:spcAft>
              <a:buFont typeface="Arial" panose="020B0604020202020204" pitchFamily="34" charset="0"/>
              <a:buChar char="•"/>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من حيث التصحيح للتأكد من تحقق هدف المشروع.</a:t>
            </a: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ctr"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851046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fade">
                                      <p:cBhvr>
                                        <p:cTn id="24" dur="1000"/>
                                        <p:tgtEl>
                                          <p:spTgt spid="8">
                                            <p:txEl>
                                              <p:pRg st="0" end="0"/>
                                            </p:txEl>
                                          </p:spTgt>
                                        </p:tgtEl>
                                      </p:cBhvr>
                                    </p:animEffect>
                                    <p:anim calcmode="lin" valueType="num">
                                      <p:cBhvr>
                                        <p:cTn id="25"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fade">
                                      <p:cBhvr>
                                        <p:cTn id="31" dur="1000"/>
                                        <p:tgtEl>
                                          <p:spTgt spid="8">
                                            <p:txEl>
                                              <p:pRg st="1" end="1"/>
                                            </p:txEl>
                                          </p:spTgt>
                                        </p:tgtEl>
                                      </p:cBhvr>
                                    </p:animEffect>
                                    <p:anim calcmode="lin" valueType="num">
                                      <p:cBhvr>
                                        <p:cTn id="3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3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8">
                                            <p:txEl>
                                              <p:pRg st="2" end="2"/>
                                            </p:txEl>
                                          </p:spTgt>
                                        </p:tgtEl>
                                        <p:attrNameLst>
                                          <p:attrName>style.visibility</p:attrName>
                                        </p:attrNameLst>
                                      </p:cBhvr>
                                      <p:to>
                                        <p:strVal val="visible"/>
                                      </p:to>
                                    </p:set>
                                    <p:animEffect transition="in" filter="fade">
                                      <p:cBhvr>
                                        <p:cTn id="38" dur="1000"/>
                                        <p:tgtEl>
                                          <p:spTgt spid="8">
                                            <p:txEl>
                                              <p:pRg st="2" end="2"/>
                                            </p:txEl>
                                          </p:spTgt>
                                        </p:tgtEl>
                                      </p:cBhvr>
                                    </p:animEffect>
                                    <p:anim calcmode="lin" valueType="num">
                                      <p:cBhvr>
                                        <p:cTn id="39"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40"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8">
                                            <p:txEl>
                                              <p:pRg st="3" end="3"/>
                                            </p:txEl>
                                          </p:spTgt>
                                        </p:tgtEl>
                                        <p:attrNameLst>
                                          <p:attrName>style.visibility</p:attrName>
                                        </p:attrNameLst>
                                      </p:cBhvr>
                                      <p:to>
                                        <p:strVal val="visible"/>
                                      </p:to>
                                    </p:set>
                                    <p:animEffect transition="in" filter="fade">
                                      <p:cBhvr>
                                        <p:cTn id="45" dur="1000"/>
                                        <p:tgtEl>
                                          <p:spTgt spid="8">
                                            <p:txEl>
                                              <p:pRg st="3" end="3"/>
                                            </p:txEl>
                                          </p:spTgt>
                                        </p:tgtEl>
                                      </p:cBhvr>
                                    </p:animEffect>
                                    <p:anim calcmode="lin" valueType="num">
                                      <p:cBhvr>
                                        <p:cTn id="46"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nodeType="clickEffect">
                                  <p:stCondLst>
                                    <p:cond delay="0"/>
                                  </p:stCondLst>
                                  <p:childTnLst>
                                    <p:set>
                                      <p:cBhvr>
                                        <p:cTn id="51" dur="1" fill="hold">
                                          <p:stCondLst>
                                            <p:cond delay="0"/>
                                          </p:stCondLst>
                                        </p:cTn>
                                        <p:tgtEl>
                                          <p:spTgt spid="8">
                                            <p:txEl>
                                              <p:pRg st="4" end="4"/>
                                            </p:txEl>
                                          </p:spTgt>
                                        </p:tgtEl>
                                        <p:attrNameLst>
                                          <p:attrName>style.visibility</p:attrName>
                                        </p:attrNameLst>
                                      </p:cBhvr>
                                      <p:to>
                                        <p:strVal val="visible"/>
                                      </p:to>
                                    </p:set>
                                    <p:animEffect transition="in" filter="fade">
                                      <p:cBhvr>
                                        <p:cTn id="52" dur="1000"/>
                                        <p:tgtEl>
                                          <p:spTgt spid="8">
                                            <p:txEl>
                                              <p:pRg st="4" end="4"/>
                                            </p:txEl>
                                          </p:spTgt>
                                        </p:tgtEl>
                                      </p:cBhvr>
                                    </p:animEffect>
                                    <p:anim calcmode="lin" valueType="num">
                                      <p:cBhvr>
                                        <p:cTn id="53"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كن متوجها نحو العمل</a:t>
            </a:r>
            <a:endParaRPr lang="ar-EG" sz="3200" b="1" dirty="0">
              <a:solidFill>
                <a:schemeClr val="bg1"/>
              </a:solidFill>
            </a:endParaRPr>
          </a:p>
        </p:txBody>
      </p:sp>
      <p:sp>
        <p:nvSpPr>
          <p:cNvPr id="3" name="Oval 2"/>
          <p:cNvSpPr/>
          <p:nvPr/>
        </p:nvSpPr>
        <p:spPr bwMode="auto">
          <a:xfrm>
            <a:off x="6156176" y="83915"/>
            <a:ext cx="792088"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8</a:t>
            </a:r>
          </a:p>
        </p:txBody>
      </p:sp>
      <p:sp>
        <p:nvSpPr>
          <p:cNvPr id="5" name="Rounded Rectangle 4"/>
          <p:cNvSpPr/>
          <p:nvPr/>
        </p:nvSpPr>
        <p:spPr>
          <a:xfrm>
            <a:off x="1619672" y="1556792"/>
            <a:ext cx="6048672" cy="2041426"/>
          </a:xfrm>
          <a:prstGeom prst="roundRect">
            <a:avLst>
              <a:gd name="adj" fmla="val 10000"/>
            </a:avLst>
          </a:prstGeom>
          <a:solidFill>
            <a:srgbClr val="CC99FF">
              <a:alpha val="90000"/>
            </a:srgbClr>
          </a:solidFill>
          <a:ln>
            <a:solidFill>
              <a:schemeClr val="bg1">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6" name="Rounded Rectangle 5"/>
          <p:cNvSpPr/>
          <p:nvPr/>
        </p:nvSpPr>
        <p:spPr>
          <a:xfrm>
            <a:off x="1801132" y="1828982"/>
            <a:ext cx="5685751" cy="1497046"/>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a:off x="1801132" y="3598217"/>
            <a:ext cx="5685752" cy="2495078"/>
          </a:xfrm>
          <a:custGeom>
            <a:avLst/>
            <a:gdLst>
              <a:gd name="connsiteX0" fmla="*/ 261983 w 5685751"/>
              <a:gd name="connsiteY0" fmla="*/ 0 h 2495077"/>
              <a:gd name="connsiteX1" fmla="*/ 5423768 w 5685751"/>
              <a:gd name="connsiteY1" fmla="*/ 0 h 2495077"/>
              <a:gd name="connsiteX2" fmla="*/ 5685751 w 5685751"/>
              <a:gd name="connsiteY2" fmla="*/ 261983 h 2495077"/>
              <a:gd name="connsiteX3" fmla="*/ 5685751 w 5685751"/>
              <a:gd name="connsiteY3" fmla="*/ 2495077 h 2495077"/>
              <a:gd name="connsiteX4" fmla="*/ 5685751 w 5685751"/>
              <a:gd name="connsiteY4" fmla="*/ 2495077 h 2495077"/>
              <a:gd name="connsiteX5" fmla="*/ 0 w 5685751"/>
              <a:gd name="connsiteY5" fmla="*/ 2495077 h 2495077"/>
              <a:gd name="connsiteX6" fmla="*/ 0 w 5685751"/>
              <a:gd name="connsiteY6" fmla="*/ 2495077 h 2495077"/>
              <a:gd name="connsiteX7" fmla="*/ 0 w 5685751"/>
              <a:gd name="connsiteY7" fmla="*/ 261983 h 2495077"/>
              <a:gd name="connsiteX8" fmla="*/ 261983 w 5685751"/>
              <a:gd name="connsiteY8" fmla="*/ 0 h 249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85751" h="2495077">
                <a:moveTo>
                  <a:pt x="5423768" y="2495077"/>
                </a:moveTo>
                <a:lnTo>
                  <a:pt x="261983" y="2495077"/>
                </a:lnTo>
                <a:cubicBezTo>
                  <a:pt x="117294" y="2495077"/>
                  <a:pt x="0" y="2377783"/>
                  <a:pt x="0" y="2233094"/>
                </a:cubicBezTo>
                <a:lnTo>
                  <a:pt x="0" y="0"/>
                </a:lnTo>
                <a:lnTo>
                  <a:pt x="0" y="0"/>
                </a:lnTo>
                <a:lnTo>
                  <a:pt x="5685751" y="0"/>
                </a:lnTo>
                <a:lnTo>
                  <a:pt x="5685751" y="0"/>
                </a:lnTo>
                <a:lnTo>
                  <a:pt x="5685751" y="2233094"/>
                </a:lnTo>
                <a:cubicBezTo>
                  <a:pt x="5685751" y="2377783"/>
                  <a:pt x="5568457" y="2495077"/>
                  <a:pt x="5423768" y="2495077"/>
                </a:cubicBezTo>
                <a:close/>
              </a:path>
            </a:pathLst>
          </a:custGeom>
          <a:solidFill>
            <a:srgbClr val="CC99FF"/>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47420" tIns="170689" rIns="247421" bIns="247420" numCol="1" spcCol="1270" anchor="t"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عندما تقرر معالجة مشكلة معينة ، ضع تصميماً لمجرى عملك ثم باشر به ، وما أن تبدأ استكمل ما في وسعك منه ، ومن شأن هذا التوجه نحو العمل أن يساعدك على التوقف عن الشعور بالقلق حيال مشكلة محددة ، فإذا ما عمدت إلى مقاربة كل مشكلة على إنها فرصة لتحسن محتمل ، ستكون أكثر وعياً للسبل المبتكرة والخلاقة لمعالجة تلك المشكلة</a:t>
            </a:r>
            <a:r>
              <a:rPr lang="ar-EG" sz="2400" kern="1200" dirty="0" smtClean="0">
                <a:solidFill>
                  <a:srgbClr val="002060"/>
                </a:solidFill>
              </a:rPr>
              <a:t>.</a:t>
            </a:r>
            <a:endParaRPr lang="ar-EG" sz="2400" kern="1200" dirty="0">
              <a:solidFill>
                <a:srgbClr val="002060"/>
              </a:solidFill>
            </a:endParaRPr>
          </a:p>
        </p:txBody>
      </p:sp>
    </p:spTree>
    <p:extLst>
      <p:ext uri="{BB962C8B-B14F-4D97-AF65-F5344CB8AC3E}">
        <p14:creationId xmlns:p14="http://schemas.microsoft.com/office/powerpoint/2010/main" val="3290999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فكر بتأمل</a:t>
            </a:r>
            <a:endParaRPr lang="ar-EG" sz="3200" b="1" dirty="0">
              <a:solidFill>
                <a:schemeClr val="bg1"/>
              </a:solidFill>
            </a:endParaRPr>
          </a:p>
        </p:txBody>
      </p:sp>
      <p:sp>
        <p:nvSpPr>
          <p:cNvPr id="3" name="Oval 2"/>
          <p:cNvSpPr/>
          <p:nvPr/>
        </p:nvSpPr>
        <p:spPr bwMode="auto">
          <a:xfrm>
            <a:off x="5436096" y="83915"/>
            <a:ext cx="792088"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9</a:t>
            </a:r>
          </a:p>
        </p:txBody>
      </p:sp>
      <p:sp>
        <p:nvSpPr>
          <p:cNvPr id="5" name="Freeform 4"/>
          <p:cNvSpPr/>
          <p:nvPr/>
        </p:nvSpPr>
        <p:spPr>
          <a:xfrm>
            <a:off x="1187624" y="2060848"/>
            <a:ext cx="6864424" cy="3256136"/>
          </a:xfrm>
          <a:custGeom>
            <a:avLst/>
            <a:gdLst>
              <a:gd name="connsiteX0" fmla="*/ 0 w 6864424"/>
              <a:gd name="connsiteY0" fmla="*/ 325614 h 3256136"/>
              <a:gd name="connsiteX1" fmla="*/ 325614 w 6864424"/>
              <a:gd name="connsiteY1" fmla="*/ 0 h 3256136"/>
              <a:gd name="connsiteX2" fmla="*/ 6538810 w 6864424"/>
              <a:gd name="connsiteY2" fmla="*/ 0 h 3256136"/>
              <a:gd name="connsiteX3" fmla="*/ 6864424 w 6864424"/>
              <a:gd name="connsiteY3" fmla="*/ 325614 h 3256136"/>
              <a:gd name="connsiteX4" fmla="*/ 6864424 w 6864424"/>
              <a:gd name="connsiteY4" fmla="*/ 2930522 h 3256136"/>
              <a:gd name="connsiteX5" fmla="*/ 6538810 w 6864424"/>
              <a:gd name="connsiteY5" fmla="*/ 3256136 h 3256136"/>
              <a:gd name="connsiteX6" fmla="*/ 325614 w 6864424"/>
              <a:gd name="connsiteY6" fmla="*/ 3256136 h 3256136"/>
              <a:gd name="connsiteX7" fmla="*/ 0 w 6864424"/>
              <a:gd name="connsiteY7" fmla="*/ 2930522 h 3256136"/>
              <a:gd name="connsiteX8" fmla="*/ 0 w 6864424"/>
              <a:gd name="connsiteY8" fmla="*/ 325614 h 325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4424" h="3256136">
                <a:moveTo>
                  <a:pt x="0" y="325614"/>
                </a:moveTo>
                <a:cubicBezTo>
                  <a:pt x="0" y="145782"/>
                  <a:pt x="145782" y="0"/>
                  <a:pt x="325614" y="0"/>
                </a:cubicBezTo>
                <a:lnTo>
                  <a:pt x="6538810" y="0"/>
                </a:lnTo>
                <a:cubicBezTo>
                  <a:pt x="6718642" y="0"/>
                  <a:pt x="6864424" y="145782"/>
                  <a:pt x="6864424" y="325614"/>
                </a:cubicBezTo>
                <a:lnTo>
                  <a:pt x="6864424" y="2930522"/>
                </a:lnTo>
                <a:cubicBezTo>
                  <a:pt x="6864424" y="3110354"/>
                  <a:pt x="6718642" y="3256136"/>
                  <a:pt x="6538810" y="3256136"/>
                </a:cubicBezTo>
                <a:lnTo>
                  <a:pt x="325614" y="3256136"/>
                </a:lnTo>
                <a:cubicBezTo>
                  <a:pt x="145782" y="3256136"/>
                  <a:pt x="0" y="3110354"/>
                  <a:pt x="0" y="2930522"/>
                </a:cubicBezTo>
                <a:lnTo>
                  <a:pt x="0" y="325614"/>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89938" tIns="91440" rIns="91441" bIns="91440"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إن التفكير التأملي هو التعلم من الأفعال الماضية والحالية والمستقبلية المحتملة ، إن معظم الأشخاص لا يفكرون في ما يقومون به ، وقد يصعب عليهم تخصيص الوقت للتفكير التأملي ولكن يمكن للمرء في بعض الاحيان الإختلاء بنفسة وبافكاره فيستخدم هذه الاوقات للتفكير في العمل</a:t>
            </a:r>
            <a:r>
              <a:rPr lang="ar-EG" sz="2400" kern="1200" dirty="0" smtClean="0">
                <a:solidFill>
                  <a:srgbClr val="002060"/>
                </a:solidFill>
              </a:rPr>
              <a:t>.</a:t>
            </a:r>
            <a:endParaRPr lang="ar-EG" sz="2400" kern="1200" dirty="0">
              <a:solidFill>
                <a:srgbClr val="002060"/>
              </a:solidFill>
            </a:endParaRPr>
          </a:p>
        </p:txBody>
      </p:sp>
      <p:sp>
        <p:nvSpPr>
          <p:cNvPr id="6" name="Rounded Rectangle 5"/>
          <p:cNvSpPr/>
          <p:nvPr/>
        </p:nvSpPr>
        <p:spPr>
          <a:xfrm>
            <a:off x="1513237" y="2386461"/>
            <a:ext cx="1372884" cy="2604908"/>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92745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heel(1)">
                                      <p:cBhvr>
                                        <p:cTn id="10"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خطط لغد بالتفصيل</a:t>
            </a:r>
            <a:endParaRPr lang="ar-EG" sz="3200" b="1" dirty="0">
              <a:solidFill>
                <a:schemeClr val="bg1"/>
              </a:solidFill>
            </a:endParaRPr>
          </a:p>
        </p:txBody>
      </p:sp>
      <p:sp>
        <p:nvSpPr>
          <p:cNvPr id="3" name="Oval 2"/>
          <p:cNvSpPr/>
          <p:nvPr/>
        </p:nvSpPr>
        <p:spPr bwMode="auto">
          <a:xfrm>
            <a:off x="5868144" y="83915"/>
            <a:ext cx="1008112"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10</a:t>
            </a:r>
          </a:p>
        </p:txBody>
      </p:sp>
      <p:sp>
        <p:nvSpPr>
          <p:cNvPr id="5" name="Freeform 4"/>
          <p:cNvSpPr/>
          <p:nvPr/>
        </p:nvSpPr>
        <p:spPr>
          <a:xfrm>
            <a:off x="1446883" y="3897052"/>
            <a:ext cx="7221356" cy="2001782"/>
          </a:xfrm>
          <a:custGeom>
            <a:avLst/>
            <a:gdLst>
              <a:gd name="connsiteX0" fmla="*/ 0 w 7221356"/>
              <a:gd name="connsiteY0" fmla="*/ 333637 h 2001782"/>
              <a:gd name="connsiteX1" fmla="*/ 333637 w 7221356"/>
              <a:gd name="connsiteY1" fmla="*/ 0 h 2001782"/>
              <a:gd name="connsiteX2" fmla="*/ 6887719 w 7221356"/>
              <a:gd name="connsiteY2" fmla="*/ 0 h 2001782"/>
              <a:gd name="connsiteX3" fmla="*/ 7221356 w 7221356"/>
              <a:gd name="connsiteY3" fmla="*/ 333637 h 2001782"/>
              <a:gd name="connsiteX4" fmla="*/ 7221356 w 7221356"/>
              <a:gd name="connsiteY4" fmla="*/ 1668145 h 2001782"/>
              <a:gd name="connsiteX5" fmla="*/ 6887719 w 7221356"/>
              <a:gd name="connsiteY5" fmla="*/ 2001782 h 2001782"/>
              <a:gd name="connsiteX6" fmla="*/ 333637 w 7221356"/>
              <a:gd name="connsiteY6" fmla="*/ 2001782 h 2001782"/>
              <a:gd name="connsiteX7" fmla="*/ 0 w 7221356"/>
              <a:gd name="connsiteY7" fmla="*/ 1668145 h 2001782"/>
              <a:gd name="connsiteX8" fmla="*/ 0 w 7221356"/>
              <a:gd name="connsiteY8" fmla="*/ 333637 h 200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1356" h="2001782">
                <a:moveTo>
                  <a:pt x="0" y="333637"/>
                </a:moveTo>
                <a:cubicBezTo>
                  <a:pt x="0" y="149374"/>
                  <a:pt x="149374" y="0"/>
                  <a:pt x="333637" y="0"/>
                </a:cubicBezTo>
                <a:lnTo>
                  <a:pt x="6887719" y="0"/>
                </a:lnTo>
                <a:cubicBezTo>
                  <a:pt x="7071982" y="0"/>
                  <a:pt x="7221356" y="149374"/>
                  <a:pt x="7221356" y="333637"/>
                </a:cubicBezTo>
                <a:lnTo>
                  <a:pt x="7221356" y="1668145"/>
                </a:lnTo>
                <a:cubicBezTo>
                  <a:pt x="7221356" y="1852408"/>
                  <a:pt x="7071982" y="2001782"/>
                  <a:pt x="6887719" y="2001782"/>
                </a:cubicBezTo>
                <a:lnTo>
                  <a:pt x="333637" y="2001782"/>
                </a:lnTo>
                <a:cubicBezTo>
                  <a:pt x="149374" y="2001782"/>
                  <a:pt x="0" y="1852408"/>
                  <a:pt x="0" y="1668145"/>
                </a:cubicBezTo>
                <a:lnTo>
                  <a:pt x="0" y="333637"/>
                </a:lnTo>
                <a:close/>
              </a:path>
            </a:pathLst>
          </a:custGeom>
          <a:solidFill>
            <a:srgbClr val="99FF66"/>
          </a:solidFill>
          <a:ln>
            <a:solidFill>
              <a:srgbClr val="99FF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35889" tIns="189159" rIns="189159" bIns="189159"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في نهاية كل يوم عمل ضع جدولاً زمنياً بشاطات اليوم التالي ، كما يمكنك أن تباشر بنشاط معين مما سيوفر لك انطلاقة جيدة في اليوم التالي ، ويوفر آخر النهار فرصة ثمينة أيضاً للنظر في سبل إضاعتك للوقت أو استعماله بشكل غير فعال ، هذه العوامل المسببة بإضاعة الوقت ، وستكون أقل قابلية لارتكاب الأخطاء نفسها في المستقبل</a:t>
            </a:r>
            <a:r>
              <a:rPr lang="ar-EG" sz="2400" kern="1200" dirty="0" smtClean="0">
                <a:solidFill>
                  <a:srgbClr val="002060"/>
                </a:solidFill>
              </a:rPr>
              <a:t>.</a:t>
            </a:r>
            <a:endParaRPr lang="ar-EG" sz="2400" kern="1200" dirty="0">
              <a:solidFill>
                <a:srgbClr val="002060"/>
              </a:solidFill>
            </a:endParaRPr>
          </a:p>
        </p:txBody>
      </p:sp>
      <p:sp>
        <p:nvSpPr>
          <p:cNvPr id="6" name="Oval 5"/>
          <p:cNvSpPr/>
          <p:nvPr/>
        </p:nvSpPr>
        <p:spPr>
          <a:xfrm>
            <a:off x="510660" y="1664818"/>
            <a:ext cx="2712030" cy="2712436"/>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80533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par>
                                <p:cTn id="8" presetID="6" presetClass="entr" presetSubtype="16"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circle(in)">
                                      <p:cBhvr>
                                        <p:cTn id="10"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تعلم من تجاربك</a:t>
            </a:r>
            <a:endParaRPr lang="ar-EG" sz="3200" b="1" dirty="0">
              <a:solidFill>
                <a:schemeClr val="bg1"/>
              </a:solidFill>
            </a:endParaRPr>
          </a:p>
        </p:txBody>
      </p:sp>
      <p:sp>
        <p:nvSpPr>
          <p:cNvPr id="3" name="Oval 2"/>
          <p:cNvSpPr/>
          <p:nvPr/>
        </p:nvSpPr>
        <p:spPr bwMode="auto">
          <a:xfrm>
            <a:off x="5868144" y="83915"/>
            <a:ext cx="1008112"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11</a:t>
            </a:r>
          </a:p>
        </p:txBody>
      </p:sp>
      <p:sp>
        <p:nvSpPr>
          <p:cNvPr id="5" name="Freeform 4"/>
          <p:cNvSpPr/>
          <p:nvPr/>
        </p:nvSpPr>
        <p:spPr>
          <a:xfrm>
            <a:off x="1907704" y="1340768"/>
            <a:ext cx="5352256" cy="4840311"/>
          </a:xfrm>
          <a:custGeom>
            <a:avLst/>
            <a:gdLst>
              <a:gd name="connsiteX0" fmla="*/ 0 w 5352256"/>
              <a:gd name="connsiteY0" fmla="*/ 484031 h 4840311"/>
              <a:gd name="connsiteX1" fmla="*/ 484031 w 5352256"/>
              <a:gd name="connsiteY1" fmla="*/ 0 h 4840311"/>
              <a:gd name="connsiteX2" fmla="*/ 4868225 w 5352256"/>
              <a:gd name="connsiteY2" fmla="*/ 0 h 4840311"/>
              <a:gd name="connsiteX3" fmla="*/ 5352256 w 5352256"/>
              <a:gd name="connsiteY3" fmla="*/ 484031 h 4840311"/>
              <a:gd name="connsiteX4" fmla="*/ 5352256 w 5352256"/>
              <a:gd name="connsiteY4" fmla="*/ 4356280 h 4840311"/>
              <a:gd name="connsiteX5" fmla="*/ 4868225 w 5352256"/>
              <a:gd name="connsiteY5" fmla="*/ 4840311 h 4840311"/>
              <a:gd name="connsiteX6" fmla="*/ 484031 w 5352256"/>
              <a:gd name="connsiteY6" fmla="*/ 4840311 h 4840311"/>
              <a:gd name="connsiteX7" fmla="*/ 0 w 5352256"/>
              <a:gd name="connsiteY7" fmla="*/ 4356280 h 4840311"/>
              <a:gd name="connsiteX8" fmla="*/ 0 w 5352256"/>
              <a:gd name="connsiteY8" fmla="*/ 484031 h 484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52256" h="4840311">
                <a:moveTo>
                  <a:pt x="0" y="484031"/>
                </a:moveTo>
                <a:cubicBezTo>
                  <a:pt x="0" y="216708"/>
                  <a:pt x="216708" y="0"/>
                  <a:pt x="484031" y="0"/>
                </a:cubicBezTo>
                <a:lnTo>
                  <a:pt x="4868225" y="0"/>
                </a:lnTo>
                <a:cubicBezTo>
                  <a:pt x="5135548" y="0"/>
                  <a:pt x="5352256" y="216708"/>
                  <a:pt x="5352256" y="484031"/>
                </a:cubicBezTo>
                <a:lnTo>
                  <a:pt x="5352256" y="4356280"/>
                </a:lnTo>
                <a:cubicBezTo>
                  <a:pt x="5352256" y="4623603"/>
                  <a:pt x="5135548" y="4840311"/>
                  <a:pt x="4868225" y="4840311"/>
                </a:cubicBezTo>
                <a:lnTo>
                  <a:pt x="484031" y="4840311"/>
                </a:lnTo>
                <a:cubicBezTo>
                  <a:pt x="216708" y="4840311"/>
                  <a:pt x="0" y="4623603"/>
                  <a:pt x="0" y="4356280"/>
                </a:cubicBezTo>
                <a:lnTo>
                  <a:pt x="0" y="484031"/>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2106812" rIns="170688" bIns="1138751"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من شأن مراجعتك لتجاربك الماضية أن تساعدك في تحديد تلك التي كانت مثيرة للاهتمام ومثمرة ، وتلك التي كانت مملة ةاستلزمت وقتاً ولم تكن منتجة ، وستواجه تجارب مماثلة في المستقبل ويتعين عليك اختيار النشاطات الأكثر جدوى وإنتاجية.</a:t>
            </a:r>
            <a:endParaRPr lang="ar-EG" sz="2400" kern="1200" dirty="0">
              <a:solidFill>
                <a:srgbClr val="002060"/>
              </a:solidFill>
            </a:endParaRPr>
          </a:p>
        </p:txBody>
      </p:sp>
      <p:sp>
        <p:nvSpPr>
          <p:cNvPr id="6" name="Oval 5"/>
          <p:cNvSpPr/>
          <p:nvPr/>
        </p:nvSpPr>
        <p:spPr>
          <a:xfrm>
            <a:off x="3777920" y="1631186"/>
            <a:ext cx="1611823" cy="1611823"/>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Left-Right Arrow 6"/>
          <p:cNvSpPr/>
          <p:nvPr/>
        </p:nvSpPr>
        <p:spPr>
          <a:xfrm>
            <a:off x="2121794" y="5213017"/>
            <a:ext cx="4924075" cy="726046"/>
          </a:xfrm>
          <a:prstGeom prst="leftRightArrow">
            <a:avLst/>
          </a:prstGeom>
          <a:solidFill>
            <a:schemeClr val="accent5">
              <a:lumMod val="50000"/>
            </a:schemeClr>
          </a:solidFill>
          <a:ln>
            <a:solidFill>
              <a:schemeClr val="bg1"/>
            </a:solidFill>
          </a:ln>
        </p:spPr>
        <p:style>
          <a:lnRef idx="2">
            <a:scrgbClr r="0" g="0" b="0"/>
          </a:lnRef>
          <a:fillRef idx="1">
            <a:scrgbClr r="0" g="0" b="0"/>
          </a:fillRef>
          <a:effectRef idx="0">
            <a:schemeClr val="accent1">
              <a:tint val="6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741864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heel(1)">
                                      <p:cBhvr>
                                        <p:cTn id="10" dur="2000"/>
                                        <p:tgtEl>
                                          <p:spTgt spid="6"/>
                                        </p:tgtEl>
                                      </p:cBhvr>
                                    </p:animEffect>
                                  </p:childTnLst>
                                </p:cTn>
                              </p:par>
                              <p:par>
                                <p:cTn id="11" presetID="21" presetClass="entr" presetSubtype="1"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heel(1)">
                                      <p:cBhvr>
                                        <p:cTn id="13"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قيم اسلوبك في استخدام الوقت</a:t>
            </a:r>
            <a:endParaRPr lang="ar-EG" sz="3200" b="1" dirty="0">
              <a:solidFill>
                <a:schemeClr val="bg1"/>
              </a:solidFill>
            </a:endParaRPr>
          </a:p>
        </p:txBody>
      </p:sp>
      <p:sp>
        <p:nvSpPr>
          <p:cNvPr id="3" name="Oval 2"/>
          <p:cNvSpPr/>
          <p:nvPr/>
        </p:nvSpPr>
        <p:spPr bwMode="auto">
          <a:xfrm>
            <a:off x="6732240" y="83915"/>
            <a:ext cx="1008112" cy="792088"/>
          </a:xfrm>
          <a:prstGeom prst="ellipse">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3200" b="0"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12</a:t>
            </a:r>
          </a:p>
        </p:txBody>
      </p:sp>
      <p:sp>
        <p:nvSpPr>
          <p:cNvPr id="4" name="Freeform 3"/>
          <p:cNvSpPr/>
          <p:nvPr/>
        </p:nvSpPr>
        <p:spPr>
          <a:xfrm>
            <a:off x="3352904" y="4057693"/>
            <a:ext cx="2294174" cy="2294174"/>
          </a:xfrm>
          <a:custGeom>
            <a:avLst/>
            <a:gdLst>
              <a:gd name="connsiteX0" fmla="*/ 0 w 2294174"/>
              <a:gd name="connsiteY0" fmla="*/ 1147087 h 2294174"/>
              <a:gd name="connsiteX1" fmla="*/ 1147087 w 2294174"/>
              <a:gd name="connsiteY1" fmla="*/ 0 h 2294174"/>
              <a:gd name="connsiteX2" fmla="*/ 2294174 w 2294174"/>
              <a:gd name="connsiteY2" fmla="*/ 1147087 h 2294174"/>
              <a:gd name="connsiteX3" fmla="*/ 1147087 w 2294174"/>
              <a:gd name="connsiteY3" fmla="*/ 2294174 h 2294174"/>
              <a:gd name="connsiteX4" fmla="*/ 0 w 2294174"/>
              <a:gd name="connsiteY4" fmla="*/ 1147087 h 2294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4174" h="2294174">
                <a:moveTo>
                  <a:pt x="0" y="1147087"/>
                </a:moveTo>
                <a:cubicBezTo>
                  <a:pt x="0" y="513568"/>
                  <a:pt x="513568" y="0"/>
                  <a:pt x="1147087" y="0"/>
                </a:cubicBezTo>
                <a:cubicBezTo>
                  <a:pt x="1780606" y="0"/>
                  <a:pt x="2294174" y="513568"/>
                  <a:pt x="2294174" y="1147087"/>
                </a:cubicBezTo>
                <a:cubicBezTo>
                  <a:pt x="2294174" y="1780606"/>
                  <a:pt x="1780606" y="2294174"/>
                  <a:pt x="1147087" y="2294174"/>
                </a:cubicBezTo>
                <a:cubicBezTo>
                  <a:pt x="513568" y="2294174"/>
                  <a:pt x="0" y="1780606"/>
                  <a:pt x="0" y="1147087"/>
                </a:cubicBez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51214" tIns="351214" rIns="351214" bIns="351214"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FF0000"/>
                </a:solidFill>
                <a:uFillTx/>
              </a:rPr>
              <a:t>لكي تتمكن من إدارة الوقت بشكل مناسب ، عليك أن تطرح الأسئلة الاتية </a:t>
            </a:r>
            <a:r>
              <a:rPr lang="ar-EG" sz="2400" b="1" u="none" kern="1200" dirty="0" smtClean="0">
                <a:solidFill>
                  <a:srgbClr val="FF0000"/>
                </a:solidFill>
                <a:uFillTx/>
              </a:rPr>
              <a:t>:</a:t>
            </a:r>
            <a:endParaRPr lang="ar-EG" sz="2400" b="1" u="none" kern="1200" dirty="0">
              <a:solidFill>
                <a:srgbClr val="FF0000"/>
              </a:solidFill>
            </a:endParaRPr>
          </a:p>
        </p:txBody>
      </p:sp>
      <p:sp>
        <p:nvSpPr>
          <p:cNvPr id="6" name="Left Arrow 5"/>
          <p:cNvSpPr/>
          <p:nvPr/>
        </p:nvSpPr>
        <p:spPr>
          <a:xfrm rot="20700000">
            <a:off x="5686560" y="4291267"/>
            <a:ext cx="2005256" cy="653839"/>
          </a:xfrm>
          <a:prstGeom prst="leftArrow">
            <a:avLst>
              <a:gd name="adj1" fmla="val 60000"/>
              <a:gd name="adj2" fmla="val 50000"/>
            </a:avLst>
          </a:prstGeom>
          <a:solidFill>
            <a:schemeClr val="accent3">
              <a:lumMod val="50000"/>
            </a:schemeClr>
          </a:solidFill>
          <a:ln>
            <a:solidFill>
              <a:schemeClr val="bg1"/>
            </a:solid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7" name="Freeform 6"/>
          <p:cNvSpPr/>
          <p:nvPr/>
        </p:nvSpPr>
        <p:spPr>
          <a:xfrm>
            <a:off x="6567920" y="3486901"/>
            <a:ext cx="2179466" cy="1743572"/>
          </a:xfrm>
          <a:custGeom>
            <a:avLst/>
            <a:gdLst>
              <a:gd name="connsiteX0" fmla="*/ 0 w 2179466"/>
              <a:gd name="connsiteY0" fmla="*/ 174357 h 1743572"/>
              <a:gd name="connsiteX1" fmla="*/ 174357 w 2179466"/>
              <a:gd name="connsiteY1" fmla="*/ 0 h 1743572"/>
              <a:gd name="connsiteX2" fmla="*/ 2005109 w 2179466"/>
              <a:gd name="connsiteY2" fmla="*/ 0 h 1743572"/>
              <a:gd name="connsiteX3" fmla="*/ 2179466 w 2179466"/>
              <a:gd name="connsiteY3" fmla="*/ 174357 h 1743572"/>
              <a:gd name="connsiteX4" fmla="*/ 2179466 w 2179466"/>
              <a:gd name="connsiteY4" fmla="*/ 1569215 h 1743572"/>
              <a:gd name="connsiteX5" fmla="*/ 2005109 w 2179466"/>
              <a:gd name="connsiteY5" fmla="*/ 1743572 h 1743572"/>
              <a:gd name="connsiteX6" fmla="*/ 174357 w 2179466"/>
              <a:gd name="connsiteY6" fmla="*/ 1743572 h 1743572"/>
              <a:gd name="connsiteX7" fmla="*/ 0 w 2179466"/>
              <a:gd name="connsiteY7" fmla="*/ 1569215 h 1743572"/>
              <a:gd name="connsiteX8" fmla="*/ 0 w 2179466"/>
              <a:gd name="connsiteY8" fmla="*/ 174357 h 1743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9466" h="1743572">
                <a:moveTo>
                  <a:pt x="0" y="174357"/>
                </a:moveTo>
                <a:cubicBezTo>
                  <a:pt x="0" y="78062"/>
                  <a:pt x="78062" y="0"/>
                  <a:pt x="174357" y="0"/>
                </a:cubicBezTo>
                <a:lnTo>
                  <a:pt x="2005109" y="0"/>
                </a:lnTo>
                <a:cubicBezTo>
                  <a:pt x="2101404" y="0"/>
                  <a:pt x="2179466" y="78062"/>
                  <a:pt x="2179466" y="174357"/>
                </a:cubicBezTo>
                <a:lnTo>
                  <a:pt x="2179466" y="1569215"/>
                </a:lnTo>
                <a:cubicBezTo>
                  <a:pt x="2179466" y="1665510"/>
                  <a:pt x="2101404" y="1743572"/>
                  <a:pt x="2005109" y="1743572"/>
                </a:cubicBezTo>
                <a:lnTo>
                  <a:pt x="174357" y="1743572"/>
                </a:lnTo>
                <a:cubicBezTo>
                  <a:pt x="78062" y="1743572"/>
                  <a:pt x="0" y="1665510"/>
                  <a:pt x="0" y="1569215"/>
                </a:cubicBezTo>
                <a:lnTo>
                  <a:pt x="0" y="174357"/>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6787" tIns="96787" rIns="96787" bIns="96787"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ما النشاطات التي أقوم بها ، والتي يجدر بي أن أفوضها إلى أخرين ؟</a:t>
            </a:r>
            <a:endParaRPr lang="ar-EG" sz="2400" kern="1200" dirty="0">
              <a:solidFill>
                <a:srgbClr val="002060"/>
              </a:solidFill>
            </a:endParaRPr>
          </a:p>
        </p:txBody>
      </p:sp>
      <p:sp>
        <p:nvSpPr>
          <p:cNvPr id="8" name="Left Arrow 7"/>
          <p:cNvSpPr/>
          <p:nvPr/>
        </p:nvSpPr>
        <p:spPr>
          <a:xfrm rot="17700000">
            <a:off x="4455195" y="2823783"/>
            <a:ext cx="2005256" cy="653839"/>
          </a:xfrm>
          <a:prstGeom prst="leftArrow">
            <a:avLst>
              <a:gd name="adj1" fmla="val 60000"/>
              <a:gd name="adj2" fmla="val 50000"/>
            </a:avLst>
          </a:prstGeom>
          <a:solidFill>
            <a:schemeClr val="accent3">
              <a:lumMod val="50000"/>
            </a:schemeClr>
          </a:solidFill>
          <a:ln>
            <a:solidFill>
              <a:schemeClr val="bg1"/>
            </a:solid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9" name="Freeform 8"/>
          <p:cNvSpPr/>
          <p:nvPr/>
        </p:nvSpPr>
        <p:spPr>
          <a:xfrm>
            <a:off x="4791819" y="1370227"/>
            <a:ext cx="2179466" cy="1743572"/>
          </a:xfrm>
          <a:custGeom>
            <a:avLst/>
            <a:gdLst>
              <a:gd name="connsiteX0" fmla="*/ 0 w 2179466"/>
              <a:gd name="connsiteY0" fmla="*/ 174357 h 1743572"/>
              <a:gd name="connsiteX1" fmla="*/ 174357 w 2179466"/>
              <a:gd name="connsiteY1" fmla="*/ 0 h 1743572"/>
              <a:gd name="connsiteX2" fmla="*/ 2005109 w 2179466"/>
              <a:gd name="connsiteY2" fmla="*/ 0 h 1743572"/>
              <a:gd name="connsiteX3" fmla="*/ 2179466 w 2179466"/>
              <a:gd name="connsiteY3" fmla="*/ 174357 h 1743572"/>
              <a:gd name="connsiteX4" fmla="*/ 2179466 w 2179466"/>
              <a:gd name="connsiteY4" fmla="*/ 1569215 h 1743572"/>
              <a:gd name="connsiteX5" fmla="*/ 2005109 w 2179466"/>
              <a:gd name="connsiteY5" fmla="*/ 1743572 h 1743572"/>
              <a:gd name="connsiteX6" fmla="*/ 174357 w 2179466"/>
              <a:gd name="connsiteY6" fmla="*/ 1743572 h 1743572"/>
              <a:gd name="connsiteX7" fmla="*/ 0 w 2179466"/>
              <a:gd name="connsiteY7" fmla="*/ 1569215 h 1743572"/>
              <a:gd name="connsiteX8" fmla="*/ 0 w 2179466"/>
              <a:gd name="connsiteY8" fmla="*/ 174357 h 1743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9466" h="1743572">
                <a:moveTo>
                  <a:pt x="0" y="174357"/>
                </a:moveTo>
                <a:cubicBezTo>
                  <a:pt x="0" y="78062"/>
                  <a:pt x="78062" y="0"/>
                  <a:pt x="174357" y="0"/>
                </a:cubicBezTo>
                <a:lnTo>
                  <a:pt x="2005109" y="0"/>
                </a:lnTo>
                <a:cubicBezTo>
                  <a:pt x="2101404" y="0"/>
                  <a:pt x="2179466" y="78062"/>
                  <a:pt x="2179466" y="174357"/>
                </a:cubicBezTo>
                <a:lnTo>
                  <a:pt x="2179466" y="1569215"/>
                </a:lnTo>
                <a:cubicBezTo>
                  <a:pt x="2179466" y="1665510"/>
                  <a:pt x="2101404" y="1743572"/>
                  <a:pt x="2005109" y="1743572"/>
                </a:cubicBezTo>
                <a:lnTo>
                  <a:pt x="174357" y="1743572"/>
                </a:lnTo>
                <a:cubicBezTo>
                  <a:pt x="78062" y="1743572"/>
                  <a:pt x="0" y="1665510"/>
                  <a:pt x="0" y="1569215"/>
                </a:cubicBezTo>
                <a:lnTo>
                  <a:pt x="0" y="174357"/>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6787" tIns="96787" rIns="96787" bIns="96787"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هل أظقوم بتحديد الاولويات لدى اختيار النشاطات التي علي القيام بها ؟</a:t>
            </a:r>
            <a:endParaRPr lang="ar-EG" sz="2400" kern="1200" dirty="0">
              <a:solidFill>
                <a:srgbClr val="002060"/>
              </a:solidFill>
            </a:endParaRPr>
          </a:p>
        </p:txBody>
      </p:sp>
      <p:sp>
        <p:nvSpPr>
          <p:cNvPr id="10" name="Left Arrow 9"/>
          <p:cNvSpPr/>
          <p:nvPr/>
        </p:nvSpPr>
        <p:spPr>
          <a:xfrm rot="14700000">
            <a:off x="2539531" y="2823783"/>
            <a:ext cx="2005256" cy="653839"/>
          </a:xfrm>
          <a:prstGeom prst="leftArrow">
            <a:avLst>
              <a:gd name="adj1" fmla="val 60000"/>
              <a:gd name="adj2" fmla="val 50000"/>
            </a:avLst>
          </a:prstGeom>
          <a:solidFill>
            <a:schemeClr val="accent3">
              <a:lumMod val="50000"/>
            </a:schemeClr>
          </a:solidFill>
          <a:ln>
            <a:solidFill>
              <a:schemeClr val="bg1"/>
            </a:solid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11" name="Freeform 10"/>
          <p:cNvSpPr/>
          <p:nvPr/>
        </p:nvSpPr>
        <p:spPr>
          <a:xfrm>
            <a:off x="2028697" y="1370227"/>
            <a:ext cx="2179466" cy="1743572"/>
          </a:xfrm>
          <a:custGeom>
            <a:avLst/>
            <a:gdLst>
              <a:gd name="connsiteX0" fmla="*/ 0 w 2179466"/>
              <a:gd name="connsiteY0" fmla="*/ 174357 h 1743572"/>
              <a:gd name="connsiteX1" fmla="*/ 174357 w 2179466"/>
              <a:gd name="connsiteY1" fmla="*/ 0 h 1743572"/>
              <a:gd name="connsiteX2" fmla="*/ 2005109 w 2179466"/>
              <a:gd name="connsiteY2" fmla="*/ 0 h 1743572"/>
              <a:gd name="connsiteX3" fmla="*/ 2179466 w 2179466"/>
              <a:gd name="connsiteY3" fmla="*/ 174357 h 1743572"/>
              <a:gd name="connsiteX4" fmla="*/ 2179466 w 2179466"/>
              <a:gd name="connsiteY4" fmla="*/ 1569215 h 1743572"/>
              <a:gd name="connsiteX5" fmla="*/ 2005109 w 2179466"/>
              <a:gd name="connsiteY5" fmla="*/ 1743572 h 1743572"/>
              <a:gd name="connsiteX6" fmla="*/ 174357 w 2179466"/>
              <a:gd name="connsiteY6" fmla="*/ 1743572 h 1743572"/>
              <a:gd name="connsiteX7" fmla="*/ 0 w 2179466"/>
              <a:gd name="connsiteY7" fmla="*/ 1569215 h 1743572"/>
              <a:gd name="connsiteX8" fmla="*/ 0 w 2179466"/>
              <a:gd name="connsiteY8" fmla="*/ 174357 h 1743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9466" h="1743572">
                <a:moveTo>
                  <a:pt x="0" y="174357"/>
                </a:moveTo>
                <a:cubicBezTo>
                  <a:pt x="0" y="78062"/>
                  <a:pt x="78062" y="0"/>
                  <a:pt x="174357" y="0"/>
                </a:cubicBezTo>
                <a:lnTo>
                  <a:pt x="2005109" y="0"/>
                </a:lnTo>
                <a:cubicBezTo>
                  <a:pt x="2101404" y="0"/>
                  <a:pt x="2179466" y="78062"/>
                  <a:pt x="2179466" y="174357"/>
                </a:cubicBezTo>
                <a:lnTo>
                  <a:pt x="2179466" y="1569215"/>
                </a:lnTo>
                <a:cubicBezTo>
                  <a:pt x="2179466" y="1665510"/>
                  <a:pt x="2101404" y="1743572"/>
                  <a:pt x="2005109" y="1743572"/>
                </a:cubicBezTo>
                <a:lnTo>
                  <a:pt x="174357" y="1743572"/>
                </a:lnTo>
                <a:cubicBezTo>
                  <a:pt x="78062" y="1743572"/>
                  <a:pt x="0" y="1665510"/>
                  <a:pt x="0" y="1569215"/>
                </a:cubicBezTo>
                <a:lnTo>
                  <a:pt x="0" y="174357"/>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6787" tIns="96787" rIns="96787" bIns="96787"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هل النشاطات التي أقوم بها مبرمجة ويمكن إنجازها ضمن فترة زمنية معقولة ؟</a:t>
            </a:r>
            <a:endParaRPr lang="ar-EG" sz="2400" kern="1200" dirty="0">
              <a:solidFill>
                <a:srgbClr val="002060"/>
              </a:solidFill>
            </a:endParaRPr>
          </a:p>
        </p:txBody>
      </p:sp>
      <p:sp>
        <p:nvSpPr>
          <p:cNvPr id="12" name="Left Arrow 11"/>
          <p:cNvSpPr/>
          <p:nvPr/>
        </p:nvSpPr>
        <p:spPr>
          <a:xfrm rot="11700000">
            <a:off x="1308166" y="4291267"/>
            <a:ext cx="2005256" cy="653839"/>
          </a:xfrm>
          <a:prstGeom prst="leftArrow">
            <a:avLst>
              <a:gd name="adj1" fmla="val 60000"/>
              <a:gd name="adj2" fmla="val 50000"/>
            </a:avLst>
          </a:prstGeom>
          <a:solidFill>
            <a:schemeClr val="accent3">
              <a:lumMod val="50000"/>
            </a:schemeClr>
          </a:solidFill>
          <a:ln>
            <a:solidFill>
              <a:schemeClr val="bg1"/>
            </a:solid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13" name="Freeform 12"/>
          <p:cNvSpPr/>
          <p:nvPr/>
        </p:nvSpPr>
        <p:spPr>
          <a:xfrm>
            <a:off x="252597" y="3486901"/>
            <a:ext cx="2179466" cy="1743572"/>
          </a:xfrm>
          <a:custGeom>
            <a:avLst/>
            <a:gdLst>
              <a:gd name="connsiteX0" fmla="*/ 0 w 2179466"/>
              <a:gd name="connsiteY0" fmla="*/ 174357 h 1743572"/>
              <a:gd name="connsiteX1" fmla="*/ 174357 w 2179466"/>
              <a:gd name="connsiteY1" fmla="*/ 0 h 1743572"/>
              <a:gd name="connsiteX2" fmla="*/ 2005109 w 2179466"/>
              <a:gd name="connsiteY2" fmla="*/ 0 h 1743572"/>
              <a:gd name="connsiteX3" fmla="*/ 2179466 w 2179466"/>
              <a:gd name="connsiteY3" fmla="*/ 174357 h 1743572"/>
              <a:gd name="connsiteX4" fmla="*/ 2179466 w 2179466"/>
              <a:gd name="connsiteY4" fmla="*/ 1569215 h 1743572"/>
              <a:gd name="connsiteX5" fmla="*/ 2005109 w 2179466"/>
              <a:gd name="connsiteY5" fmla="*/ 1743572 h 1743572"/>
              <a:gd name="connsiteX6" fmla="*/ 174357 w 2179466"/>
              <a:gd name="connsiteY6" fmla="*/ 1743572 h 1743572"/>
              <a:gd name="connsiteX7" fmla="*/ 0 w 2179466"/>
              <a:gd name="connsiteY7" fmla="*/ 1569215 h 1743572"/>
              <a:gd name="connsiteX8" fmla="*/ 0 w 2179466"/>
              <a:gd name="connsiteY8" fmla="*/ 174357 h 1743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9466" h="1743572">
                <a:moveTo>
                  <a:pt x="0" y="174357"/>
                </a:moveTo>
                <a:cubicBezTo>
                  <a:pt x="0" y="78062"/>
                  <a:pt x="78062" y="0"/>
                  <a:pt x="174357" y="0"/>
                </a:cubicBezTo>
                <a:lnTo>
                  <a:pt x="2005109" y="0"/>
                </a:lnTo>
                <a:cubicBezTo>
                  <a:pt x="2101404" y="0"/>
                  <a:pt x="2179466" y="78062"/>
                  <a:pt x="2179466" y="174357"/>
                </a:cubicBezTo>
                <a:lnTo>
                  <a:pt x="2179466" y="1569215"/>
                </a:lnTo>
                <a:cubicBezTo>
                  <a:pt x="2179466" y="1665510"/>
                  <a:pt x="2101404" y="1743572"/>
                  <a:pt x="2005109" y="1743572"/>
                </a:cubicBezTo>
                <a:lnTo>
                  <a:pt x="174357" y="1743572"/>
                </a:lnTo>
                <a:cubicBezTo>
                  <a:pt x="78062" y="1743572"/>
                  <a:pt x="0" y="1665510"/>
                  <a:pt x="0" y="1569215"/>
                </a:cubicBezTo>
                <a:lnTo>
                  <a:pt x="0" y="174357"/>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6787" tIns="96787" rIns="96787" bIns="96787"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هل أنا قادر على التركيز على كل من النشاطات على حدى ؟</a:t>
            </a:r>
            <a:endParaRPr lang="ar-EG" sz="2400" kern="1200" dirty="0">
              <a:solidFill>
                <a:srgbClr val="002060"/>
              </a:solidFill>
            </a:endParaRPr>
          </a:p>
        </p:txBody>
      </p:sp>
    </p:spTree>
    <p:extLst>
      <p:ext uri="{BB962C8B-B14F-4D97-AF65-F5344CB8AC3E}">
        <p14:creationId xmlns:p14="http://schemas.microsoft.com/office/powerpoint/2010/main" val="569292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1000"/>
                                        <p:tgtEl>
                                          <p:spTgt spid="12"/>
                                        </p:tgtEl>
                                      </p:cBhvr>
                                    </p:animEffect>
                                    <p:anim calcmode="lin" valueType="num">
                                      <p:cBhvr>
                                        <p:cTn id="49" dur="1000" fill="hold"/>
                                        <p:tgtEl>
                                          <p:spTgt spid="12"/>
                                        </p:tgtEl>
                                        <p:attrNameLst>
                                          <p:attrName>ppt_x</p:attrName>
                                        </p:attrNameLst>
                                      </p:cBhvr>
                                      <p:tavLst>
                                        <p:tav tm="0">
                                          <p:val>
                                            <p:strVal val="#ppt_x"/>
                                          </p:val>
                                        </p:tav>
                                        <p:tav tm="100000">
                                          <p:val>
                                            <p:strVal val="#ppt_x"/>
                                          </p:val>
                                        </p:tav>
                                      </p:tavLst>
                                    </p:anim>
                                    <p:anim calcmode="lin" valueType="num">
                                      <p:cBhvr>
                                        <p:cTn id="50" dur="1000" fill="hold"/>
                                        <p:tgtEl>
                                          <p:spTgt spid="12"/>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1000"/>
                                        <p:tgtEl>
                                          <p:spTgt spid="13"/>
                                        </p:tgtEl>
                                      </p:cBhvr>
                                    </p:animEffect>
                                    <p:anim calcmode="lin" valueType="num">
                                      <p:cBhvr>
                                        <p:cTn id="54" dur="1000" fill="hold"/>
                                        <p:tgtEl>
                                          <p:spTgt spid="13"/>
                                        </p:tgtEl>
                                        <p:attrNameLst>
                                          <p:attrName>ppt_x</p:attrName>
                                        </p:attrNameLst>
                                      </p:cBhvr>
                                      <p:tavLst>
                                        <p:tav tm="0">
                                          <p:val>
                                            <p:strVal val="#ppt_x"/>
                                          </p:val>
                                        </p:tav>
                                        <p:tav tm="100000">
                                          <p:val>
                                            <p:strVal val="#ppt_x"/>
                                          </p:val>
                                        </p:tav>
                                      </p:tavLst>
                                    </p:anim>
                                    <p:anim calcmode="lin" valueType="num">
                                      <p:cBhvr>
                                        <p:cTn id="5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9" grpId="0" animBg="1"/>
      <p:bldP spid="11" grpId="0" animBg="1"/>
      <p:bldP spid="13" grpId="0" animBg="1"/>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763688" y="1772816"/>
            <a:ext cx="5184576"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اختيار الموردين</a:t>
            </a:r>
            <a:endParaRPr lang="en-US" sz="4000" dirty="0"/>
          </a:p>
        </p:txBody>
      </p:sp>
    </p:spTree>
    <p:extLst>
      <p:ext uri="{BB962C8B-B14F-4D97-AF65-F5344CB8AC3E}">
        <p14:creationId xmlns:p14="http://schemas.microsoft.com/office/powerpoint/2010/main" val="55752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http://www.psdgraphics.com/file/red-number-1.jp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36296" y="2492896"/>
            <a:ext cx="1028700" cy="974090"/>
          </a:xfrm>
          <a:prstGeom prst="rect">
            <a:avLst/>
          </a:prstGeo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خطوات التعامل مع الموردين</a:t>
            </a:r>
            <a:endParaRPr lang="ar-EG" sz="3200" b="1" dirty="0">
              <a:solidFill>
                <a:schemeClr val="bg1"/>
              </a:solidFill>
            </a:endParaRPr>
          </a:p>
        </p:txBody>
      </p:sp>
      <p:sp>
        <p:nvSpPr>
          <p:cNvPr id="3" name="Freeform 2"/>
          <p:cNvSpPr/>
          <p:nvPr/>
        </p:nvSpPr>
        <p:spPr>
          <a:xfrm>
            <a:off x="5094301" y="3725883"/>
            <a:ext cx="1559735" cy="135164"/>
          </a:xfrm>
          <a:custGeom>
            <a:avLst/>
            <a:gdLst/>
            <a:ahLst/>
            <a:cxnLst/>
            <a:rect l="0" t="0" r="0" b="0"/>
            <a:pathLst>
              <a:path>
                <a:moveTo>
                  <a:pt x="1559735" y="135164"/>
                </a:moveTo>
                <a:lnTo>
                  <a:pt x="0" y="135164"/>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 name="Freeform 4"/>
          <p:cNvSpPr/>
          <p:nvPr/>
        </p:nvSpPr>
        <p:spPr>
          <a:xfrm>
            <a:off x="3534566" y="3861048"/>
            <a:ext cx="3119471" cy="2318436"/>
          </a:xfrm>
          <a:custGeom>
            <a:avLst/>
            <a:gdLst/>
            <a:ahLst/>
            <a:cxnLst/>
            <a:rect l="0" t="0" r="0" b="0"/>
            <a:pathLst>
              <a:path>
                <a:moveTo>
                  <a:pt x="3119471" y="0"/>
                </a:moveTo>
                <a:lnTo>
                  <a:pt x="216263" y="0"/>
                </a:lnTo>
                <a:lnTo>
                  <a:pt x="216263" y="2318436"/>
                </a:lnTo>
                <a:lnTo>
                  <a:pt x="0" y="2318436"/>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6"/>
          <p:cNvSpPr/>
          <p:nvPr/>
        </p:nvSpPr>
        <p:spPr>
          <a:xfrm>
            <a:off x="3534566" y="3861048"/>
            <a:ext cx="3119471" cy="1159218"/>
          </a:xfrm>
          <a:custGeom>
            <a:avLst/>
            <a:gdLst/>
            <a:ahLst/>
            <a:cxnLst/>
            <a:rect l="0" t="0" r="0" b="0"/>
            <a:pathLst>
              <a:path>
                <a:moveTo>
                  <a:pt x="3119471" y="0"/>
                </a:moveTo>
                <a:lnTo>
                  <a:pt x="216263" y="0"/>
                </a:lnTo>
                <a:lnTo>
                  <a:pt x="216263" y="1159218"/>
                </a:lnTo>
                <a:lnTo>
                  <a:pt x="0" y="115921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3534566" y="3815328"/>
            <a:ext cx="3119471" cy="91440"/>
          </a:xfrm>
          <a:custGeom>
            <a:avLst/>
            <a:gdLst/>
            <a:ahLst/>
            <a:cxnLst/>
            <a:rect l="0" t="0" r="0" b="0"/>
            <a:pathLst>
              <a:path>
                <a:moveTo>
                  <a:pt x="3119471" y="45720"/>
                </a:moveTo>
                <a:lnTo>
                  <a:pt x="0" y="4572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3534566" y="2701829"/>
            <a:ext cx="3119471" cy="1159218"/>
          </a:xfrm>
          <a:custGeom>
            <a:avLst/>
            <a:gdLst/>
            <a:ahLst/>
            <a:cxnLst/>
            <a:rect l="0" t="0" r="0" b="0"/>
            <a:pathLst>
              <a:path>
                <a:moveTo>
                  <a:pt x="3119471" y="1159218"/>
                </a:moveTo>
                <a:lnTo>
                  <a:pt x="216263" y="1159218"/>
                </a:lnTo>
                <a:lnTo>
                  <a:pt x="216263"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0" name="Freeform 9"/>
          <p:cNvSpPr/>
          <p:nvPr/>
        </p:nvSpPr>
        <p:spPr>
          <a:xfrm>
            <a:off x="3534566" y="1542611"/>
            <a:ext cx="3119471" cy="2318436"/>
          </a:xfrm>
          <a:custGeom>
            <a:avLst/>
            <a:gdLst/>
            <a:ahLst/>
            <a:cxnLst/>
            <a:rect l="0" t="0" r="0" b="0"/>
            <a:pathLst>
              <a:path>
                <a:moveTo>
                  <a:pt x="3119471" y="2318436"/>
                </a:moveTo>
                <a:lnTo>
                  <a:pt x="216263" y="2318436"/>
                </a:lnTo>
                <a:lnTo>
                  <a:pt x="216263"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6654037" y="3531246"/>
            <a:ext cx="2162635" cy="659603"/>
          </a:xfrm>
          <a:custGeom>
            <a:avLst/>
            <a:gdLst>
              <a:gd name="connsiteX0" fmla="*/ 0 w 2162635"/>
              <a:gd name="connsiteY0" fmla="*/ 0 h 659603"/>
              <a:gd name="connsiteX1" fmla="*/ 2162635 w 2162635"/>
              <a:gd name="connsiteY1" fmla="*/ 0 h 659603"/>
              <a:gd name="connsiteX2" fmla="*/ 2162635 w 2162635"/>
              <a:gd name="connsiteY2" fmla="*/ 659603 h 659603"/>
              <a:gd name="connsiteX3" fmla="*/ 0 w 2162635"/>
              <a:gd name="connsiteY3" fmla="*/ 659603 h 659603"/>
              <a:gd name="connsiteX4" fmla="*/ 0 w 2162635"/>
              <a:gd name="connsiteY4" fmla="*/ 0 h 659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2635" h="659603">
                <a:moveTo>
                  <a:pt x="0" y="0"/>
                </a:moveTo>
                <a:lnTo>
                  <a:pt x="2162635" y="0"/>
                </a:lnTo>
                <a:lnTo>
                  <a:pt x="2162635" y="659603"/>
                </a:lnTo>
                <a:lnTo>
                  <a:pt x="0" y="659603"/>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حدد حاجات مؤسستك </a:t>
            </a:r>
            <a:endParaRPr lang="ar-EG" sz="2400" kern="1200" dirty="0">
              <a:solidFill>
                <a:srgbClr val="FF0000"/>
              </a:solidFill>
            </a:endParaRPr>
          </a:p>
        </p:txBody>
      </p:sp>
      <p:sp>
        <p:nvSpPr>
          <p:cNvPr id="12" name="Freeform 11"/>
          <p:cNvSpPr/>
          <p:nvPr/>
        </p:nvSpPr>
        <p:spPr>
          <a:xfrm>
            <a:off x="255318" y="1098167"/>
            <a:ext cx="3279247" cy="888888"/>
          </a:xfrm>
          <a:custGeom>
            <a:avLst/>
            <a:gdLst>
              <a:gd name="connsiteX0" fmla="*/ 0 w 3279247"/>
              <a:gd name="connsiteY0" fmla="*/ 0 h 888888"/>
              <a:gd name="connsiteX1" fmla="*/ 3279247 w 3279247"/>
              <a:gd name="connsiteY1" fmla="*/ 0 h 888888"/>
              <a:gd name="connsiteX2" fmla="*/ 3279247 w 3279247"/>
              <a:gd name="connsiteY2" fmla="*/ 888888 h 888888"/>
              <a:gd name="connsiteX3" fmla="*/ 0 w 3279247"/>
              <a:gd name="connsiteY3" fmla="*/ 888888 h 888888"/>
              <a:gd name="connsiteX4" fmla="*/ 0 w 3279247"/>
              <a:gd name="connsiteY4" fmla="*/ 0 h 888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9247" h="888888">
                <a:moveTo>
                  <a:pt x="0" y="0"/>
                </a:moveTo>
                <a:lnTo>
                  <a:pt x="3279247" y="0"/>
                </a:lnTo>
                <a:lnTo>
                  <a:pt x="3279247" y="888888"/>
                </a:lnTo>
                <a:lnTo>
                  <a:pt x="0" y="888888"/>
                </a:lnTo>
                <a:lnTo>
                  <a:pt x="0"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المواد والأجهزة التي ستحتاج إليها مؤسستك لإنتاج سلع يتم بيعها للزبائن</a:t>
            </a:r>
            <a:r>
              <a:rPr lang="ar-EG" sz="2400" kern="1200" dirty="0" smtClean="0">
                <a:solidFill>
                  <a:srgbClr val="002060"/>
                </a:solidFill>
              </a:rPr>
              <a:t>.</a:t>
            </a:r>
            <a:endParaRPr lang="ar-EG" sz="2400" kern="1200" dirty="0">
              <a:solidFill>
                <a:srgbClr val="002060"/>
              </a:solidFill>
            </a:endParaRPr>
          </a:p>
        </p:txBody>
      </p:sp>
      <p:sp>
        <p:nvSpPr>
          <p:cNvPr id="13" name="Freeform 12"/>
          <p:cNvSpPr/>
          <p:nvPr/>
        </p:nvSpPr>
        <p:spPr>
          <a:xfrm>
            <a:off x="255318" y="2257385"/>
            <a:ext cx="3279247" cy="888888"/>
          </a:xfrm>
          <a:custGeom>
            <a:avLst/>
            <a:gdLst>
              <a:gd name="connsiteX0" fmla="*/ 0 w 3279247"/>
              <a:gd name="connsiteY0" fmla="*/ 0 h 888888"/>
              <a:gd name="connsiteX1" fmla="*/ 3279247 w 3279247"/>
              <a:gd name="connsiteY1" fmla="*/ 0 h 888888"/>
              <a:gd name="connsiteX2" fmla="*/ 3279247 w 3279247"/>
              <a:gd name="connsiteY2" fmla="*/ 888888 h 888888"/>
              <a:gd name="connsiteX3" fmla="*/ 0 w 3279247"/>
              <a:gd name="connsiteY3" fmla="*/ 888888 h 888888"/>
              <a:gd name="connsiteX4" fmla="*/ 0 w 3279247"/>
              <a:gd name="connsiteY4" fmla="*/ 0 h 888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9247" h="888888">
                <a:moveTo>
                  <a:pt x="0" y="0"/>
                </a:moveTo>
                <a:lnTo>
                  <a:pt x="3279247" y="0"/>
                </a:lnTo>
                <a:lnTo>
                  <a:pt x="3279247" y="888888"/>
                </a:lnTo>
                <a:lnTo>
                  <a:pt x="0" y="888888"/>
                </a:lnTo>
                <a:lnTo>
                  <a:pt x="0"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السلع التامة الصنع التي يتم شراؤها من الموردين لإعادة بيعها للزبائن</a:t>
            </a:r>
            <a:r>
              <a:rPr lang="ar-EG" sz="2400" kern="1200" dirty="0" smtClean="0">
                <a:solidFill>
                  <a:srgbClr val="002060"/>
                </a:solidFill>
              </a:rPr>
              <a:t>.</a:t>
            </a:r>
            <a:endParaRPr lang="ar-EG" sz="2400" kern="1200" dirty="0">
              <a:solidFill>
                <a:srgbClr val="002060"/>
              </a:solidFill>
            </a:endParaRPr>
          </a:p>
        </p:txBody>
      </p:sp>
      <p:sp>
        <p:nvSpPr>
          <p:cNvPr id="14" name="Freeform 13"/>
          <p:cNvSpPr/>
          <p:nvPr/>
        </p:nvSpPr>
        <p:spPr>
          <a:xfrm>
            <a:off x="255318" y="3416603"/>
            <a:ext cx="3279247" cy="888888"/>
          </a:xfrm>
          <a:custGeom>
            <a:avLst/>
            <a:gdLst>
              <a:gd name="connsiteX0" fmla="*/ 0 w 3279247"/>
              <a:gd name="connsiteY0" fmla="*/ 0 h 888888"/>
              <a:gd name="connsiteX1" fmla="*/ 3279247 w 3279247"/>
              <a:gd name="connsiteY1" fmla="*/ 0 h 888888"/>
              <a:gd name="connsiteX2" fmla="*/ 3279247 w 3279247"/>
              <a:gd name="connsiteY2" fmla="*/ 888888 h 888888"/>
              <a:gd name="connsiteX3" fmla="*/ 0 w 3279247"/>
              <a:gd name="connsiteY3" fmla="*/ 888888 h 888888"/>
              <a:gd name="connsiteX4" fmla="*/ 0 w 3279247"/>
              <a:gd name="connsiteY4" fmla="*/ 0 h 888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9247" h="888888">
                <a:moveTo>
                  <a:pt x="0" y="0"/>
                </a:moveTo>
                <a:lnTo>
                  <a:pt x="3279247" y="0"/>
                </a:lnTo>
                <a:lnTo>
                  <a:pt x="3279247" y="888888"/>
                </a:lnTo>
                <a:lnTo>
                  <a:pt x="0" y="888888"/>
                </a:lnTo>
                <a:lnTo>
                  <a:pt x="0"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كمية المخزون التي ينبغي شراؤها من كل منتج</a:t>
            </a:r>
            <a:r>
              <a:rPr lang="ar-EG" sz="2400" kern="1200" dirty="0" smtClean="0">
                <a:solidFill>
                  <a:srgbClr val="002060"/>
                </a:solidFill>
              </a:rPr>
              <a:t>.</a:t>
            </a:r>
            <a:endParaRPr lang="ar-EG" sz="2400" kern="1200" dirty="0">
              <a:solidFill>
                <a:srgbClr val="002060"/>
              </a:solidFill>
            </a:endParaRPr>
          </a:p>
        </p:txBody>
      </p:sp>
      <p:sp>
        <p:nvSpPr>
          <p:cNvPr id="15" name="Freeform 14"/>
          <p:cNvSpPr/>
          <p:nvPr/>
        </p:nvSpPr>
        <p:spPr>
          <a:xfrm>
            <a:off x="255318" y="4575821"/>
            <a:ext cx="3279247" cy="888888"/>
          </a:xfrm>
          <a:custGeom>
            <a:avLst/>
            <a:gdLst>
              <a:gd name="connsiteX0" fmla="*/ 0 w 3279247"/>
              <a:gd name="connsiteY0" fmla="*/ 0 h 888888"/>
              <a:gd name="connsiteX1" fmla="*/ 3279247 w 3279247"/>
              <a:gd name="connsiteY1" fmla="*/ 0 h 888888"/>
              <a:gd name="connsiteX2" fmla="*/ 3279247 w 3279247"/>
              <a:gd name="connsiteY2" fmla="*/ 888888 h 888888"/>
              <a:gd name="connsiteX3" fmla="*/ 0 w 3279247"/>
              <a:gd name="connsiteY3" fmla="*/ 888888 h 888888"/>
              <a:gd name="connsiteX4" fmla="*/ 0 w 3279247"/>
              <a:gd name="connsiteY4" fmla="*/ 0 h 888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9247" h="888888">
                <a:moveTo>
                  <a:pt x="0" y="0"/>
                </a:moveTo>
                <a:lnTo>
                  <a:pt x="3279247" y="0"/>
                </a:lnTo>
                <a:lnTo>
                  <a:pt x="3279247" y="888888"/>
                </a:lnTo>
                <a:lnTo>
                  <a:pt x="0" y="888888"/>
                </a:lnTo>
                <a:lnTo>
                  <a:pt x="0"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السعر الذي ينبغي تسديده لقاء كميات السلع التي يتم شراؤها من الموردين</a:t>
            </a:r>
            <a:r>
              <a:rPr lang="ar-EG" sz="2400" kern="1200" dirty="0" smtClean="0">
                <a:solidFill>
                  <a:srgbClr val="002060"/>
                </a:solidFill>
              </a:rPr>
              <a:t>.</a:t>
            </a:r>
            <a:endParaRPr lang="ar-EG" sz="2400" kern="1200" dirty="0">
              <a:solidFill>
                <a:srgbClr val="002060"/>
              </a:solidFill>
            </a:endParaRPr>
          </a:p>
        </p:txBody>
      </p:sp>
      <p:sp>
        <p:nvSpPr>
          <p:cNvPr id="16" name="Freeform 15"/>
          <p:cNvSpPr/>
          <p:nvPr/>
        </p:nvSpPr>
        <p:spPr>
          <a:xfrm>
            <a:off x="255318" y="5735039"/>
            <a:ext cx="3279247" cy="888888"/>
          </a:xfrm>
          <a:custGeom>
            <a:avLst/>
            <a:gdLst>
              <a:gd name="connsiteX0" fmla="*/ 0 w 3279247"/>
              <a:gd name="connsiteY0" fmla="*/ 0 h 888888"/>
              <a:gd name="connsiteX1" fmla="*/ 3279247 w 3279247"/>
              <a:gd name="connsiteY1" fmla="*/ 0 h 888888"/>
              <a:gd name="connsiteX2" fmla="*/ 3279247 w 3279247"/>
              <a:gd name="connsiteY2" fmla="*/ 888888 h 888888"/>
              <a:gd name="connsiteX3" fmla="*/ 0 w 3279247"/>
              <a:gd name="connsiteY3" fmla="*/ 888888 h 888888"/>
              <a:gd name="connsiteX4" fmla="*/ 0 w 3279247"/>
              <a:gd name="connsiteY4" fmla="*/ 0 h 888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9247" h="888888">
                <a:moveTo>
                  <a:pt x="0" y="0"/>
                </a:moveTo>
                <a:lnTo>
                  <a:pt x="3279247" y="0"/>
                </a:lnTo>
                <a:lnTo>
                  <a:pt x="3279247" y="888888"/>
                </a:lnTo>
                <a:lnTo>
                  <a:pt x="0" y="888888"/>
                </a:lnTo>
                <a:lnTo>
                  <a:pt x="0"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الفترات المحددة التي يتعين فيها استلام السلع والموارد من الموردين</a:t>
            </a:r>
            <a:r>
              <a:rPr lang="ar-EG" sz="2400" kern="1200" dirty="0" smtClean="0">
                <a:solidFill>
                  <a:srgbClr val="002060"/>
                </a:solidFill>
              </a:rPr>
              <a:t>.</a:t>
            </a:r>
            <a:endParaRPr lang="ar-EG" sz="2400" kern="1200" dirty="0">
              <a:solidFill>
                <a:srgbClr val="002060"/>
              </a:solidFill>
            </a:endParaRPr>
          </a:p>
        </p:txBody>
      </p:sp>
      <p:sp>
        <p:nvSpPr>
          <p:cNvPr id="17" name="Freeform 16"/>
          <p:cNvSpPr/>
          <p:nvPr/>
        </p:nvSpPr>
        <p:spPr>
          <a:xfrm>
            <a:off x="3967093" y="2022139"/>
            <a:ext cx="2254417" cy="1703743"/>
          </a:xfrm>
          <a:custGeom>
            <a:avLst/>
            <a:gdLst>
              <a:gd name="connsiteX0" fmla="*/ 0 w 2254417"/>
              <a:gd name="connsiteY0" fmla="*/ 0 h 1703743"/>
              <a:gd name="connsiteX1" fmla="*/ 2254417 w 2254417"/>
              <a:gd name="connsiteY1" fmla="*/ 0 h 1703743"/>
              <a:gd name="connsiteX2" fmla="*/ 2254417 w 2254417"/>
              <a:gd name="connsiteY2" fmla="*/ 1703743 h 1703743"/>
              <a:gd name="connsiteX3" fmla="*/ 0 w 2254417"/>
              <a:gd name="connsiteY3" fmla="*/ 1703743 h 1703743"/>
              <a:gd name="connsiteX4" fmla="*/ 0 w 2254417"/>
              <a:gd name="connsiteY4" fmla="*/ 0 h 1703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417" h="1703743">
                <a:moveTo>
                  <a:pt x="0" y="0"/>
                </a:moveTo>
                <a:lnTo>
                  <a:pt x="2254417" y="0"/>
                </a:lnTo>
                <a:lnTo>
                  <a:pt x="2254417" y="1703743"/>
                </a:lnTo>
                <a:lnTo>
                  <a:pt x="0" y="1703743"/>
                </a:lnTo>
                <a:lnTo>
                  <a:pt x="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0" u="none" kern="1200" dirty="0" smtClean="0">
                <a:solidFill>
                  <a:srgbClr val="002060"/>
                </a:solidFill>
              </a:rPr>
              <a:t>بإجرائك مسح للسوق تستطيع معرفة زبائنك والسلع التي يريدونها وستحدد حاجات الزبائن ما يأتي :</a:t>
            </a:r>
            <a:endParaRPr lang="ar-EG" sz="2400" b="0" u="none" kern="1200" dirty="0">
              <a:solidFill>
                <a:srgbClr val="002060"/>
              </a:solidFill>
            </a:endParaRPr>
          </a:p>
        </p:txBody>
      </p:sp>
    </p:spTree>
    <p:extLst>
      <p:ext uri="{BB962C8B-B14F-4D97-AF65-F5344CB8AC3E}">
        <p14:creationId xmlns:p14="http://schemas.microsoft.com/office/powerpoint/2010/main" val="2753013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1000"/>
                                        <p:tgtEl>
                                          <p:spTgt spid="10"/>
                                        </p:tgtEl>
                                      </p:cBhvr>
                                    </p:animEffect>
                                    <p:anim calcmode="lin" valueType="num">
                                      <p:cBhvr>
                                        <p:cTn id="24" dur="1000" fill="hold"/>
                                        <p:tgtEl>
                                          <p:spTgt spid="10"/>
                                        </p:tgtEl>
                                        <p:attrNameLst>
                                          <p:attrName>ppt_x</p:attrName>
                                        </p:attrNameLst>
                                      </p:cBhvr>
                                      <p:tavLst>
                                        <p:tav tm="0">
                                          <p:val>
                                            <p:strVal val="#ppt_x"/>
                                          </p:val>
                                        </p:tav>
                                        <p:tav tm="100000">
                                          <p:val>
                                            <p:strVal val="#ppt_x"/>
                                          </p:val>
                                        </p:tav>
                                      </p:tavLst>
                                    </p:anim>
                                    <p:anim calcmode="lin" valueType="num">
                                      <p:cBhvr>
                                        <p:cTn id="25" dur="1000" fill="hold"/>
                                        <p:tgtEl>
                                          <p:spTgt spid="10"/>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000"/>
                                        <p:tgtEl>
                                          <p:spTgt spid="12"/>
                                        </p:tgtEl>
                                      </p:cBhvr>
                                    </p:animEffect>
                                    <p:anim calcmode="lin" valueType="num">
                                      <p:cBhvr>
                                        <p:cTn id="29" dur="1000" fill="hold"/>
                                        <p:tgtEl>
                                          <p:spTgt spid="12"/>
                                        </p:tgtEl>
                                        <p:attrNameLst>
                                          <p:attrName>ppt_x</p:attrName>
                                        </p:attrNameLst>
                                      </p:cBhvr>
                                      <p:tavLst>
                                        <p:tav tm="0">
                                          <p:val>
                                            <p:strVal val="#ppt_x"/>
                                          </p:val>
                                        </p:tav>
                                        <p:tav tm="100000">
                                          <p:val>
                                            <p:strVal val="#ppt_x"/>
                                          </p:val>
                                        </p:tav>
                                      </p:tavLst>
                                    </p:anim>
                                    <p:anim calcmode="lin" valueType="num">
                                      <p:cBhvr>
                                        <p:cTn id="3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1000"/>
                                        <p:tgtEl>
                                          <p:spTgt spid="13"/>
                                        </p:tgtEl>
                                      </p:cBhvr>
                                    </p:animEffect>
                                    <p:anim calcmode="lin" valueType="num">
                                      <p:cBhvr>
                                        <p:cTn id="41" dur="1000" fill="hold"/>
                                        <p:tgtEl>
                                          <p:spTgt spid="13"/>
                                        </p:tgtEl>
                                        <p:attrNameLst>
                                          <p:attrName>ppt_x</p:attrName>
                                        </p:attrNameLst>
                                      </p:cBhvr>
                                      <p:tavLst>
                                        <p:tav tm="0">
                                          <p:val>
                                            <p:strVal val="#ppt_x"/>
                                          </p:val>
                                        </p:tav>
                                        <p:tav tm="100000">
                                          <p:val>
                                            <p:strVal val="#ppt_x"/>
                                          </p:val>
                                        </p:tav>
                                      </p:tavLst>
                                    </p:anim>
                                    <p:anim calcmode="lin" valueType="num">
                                      <p:cBhvr>
                                        <p:cTn id="4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1000"/>
                                        <p:tgtEl>
                                          <p:spTgt spid="14"/>
                                        </p:tgtEl>
                                      </p:cBhvr>
                                    </p:animEffect>
                                    <p:anim calcmode="lin" valueType="num">
                                      <p:cBhvr>
                                        <p:cTn id="53" dur="1000" fill="hold"/>
                                        <p:tgtEl>
                                          <p:spTgt spid="14"/>
                                        </p:tgtEl>
                                        <p:attrNameLst>
                                          <p:attrName>ppt_x</p:attrName>
                                        </p:attrNameLst>
                                      </p:cBhvr>
                                      <p:tavLst>
                                        <p:tav tm="0">
                                          <p:val>
                                            <p:strVal val="#ppt_x"/>
                                          </p:val>
                                        </p:tav>
                                        <p:tav tm="100000">
                                          <p:val>
                                            <p:strVal val="#ppt_x"/>
                                          </p:val>
                                        </p:tav>
                                      </p:tavLst>
                                    </p:anim>
                                    <p:anim calcmode="lin" valueType="num">
                                      <p:cBhvr>
                                        <p:cTn id="5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nodeType="click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1000"/>
                                        <p:tgtEl>
                                          <p:spTgt spid="7"/>
                                        </p:tgtEl>
                                      </p:cBhvr>
                                    </p:animEffect>
                                    <p:anim calcmode="lin" valueType="num">
                                      <p:cBhvr>
                                        <p:cTn id="60" dur="1000" fill="hold"/>
                                        <p:tgtEl>
                                          <p:spTgt spid="7"/>
                                        </p:tgtEl>
                                        <p:attrNameLst>
                                          <p:attrName>ppt_x</p:attrName>
                                        </p:attrNameLst>
                                      </p:cBhvr>
                                      <p:tavLst>
                                        <p:tav tm="0">
                                          <p:val>
                                            <p:strVal val="#ppt_x"/>
                                          </p:val>
                                        </p:tav>
                                        <p:tav tm="100000">
                                          <p:val>
                                            <p:strVal val="#ppt_x"/>
                                          </p:val>
                                        </p:tav>
                                      </p:tavLst>
                                    </p:anim>
                                    <p:anim calcmode="lin" valueType="num">
                                      <p:cBhvr>
                                        <p:cTn id="61" dur="1000" fill="hold"/>
                                        <p:tgtEl>
                                          <p:spTgt spid="7"/>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nodeType="clickEffect">
                                  <p:stCondLst>
                                    <p:cond delay="0"/>
                                  </p:stCondLst>
                                  <p:childTnLst>
                                    <p:set>
                                      <p:cBhvr>
                                        <p:cTn id="70" dur="1" fill="hold">
                                          <p:stCondLst>
                                            <p:cond delay="0"/>
                                          </p:stCondLst>
                                        </p:cTn>
                                        <p:tgtEl>
                                          <p:spTgt spid="5"/>
                                        </p:tgtEl>
                                        <p:attrNameLst>
                                          <p:attrName>style.visibility</p:attrName>
                                        </p:attrNameLst>
                                      </p:cBhvr>
                                      <p:to>
                                        <p:strVal val="visible"/>
                                      </p:to>
                                    </p:set>
                                    <p:animEffect transition="in" filter="fade">
                                      <p:cBhvr>
                                        <p:cTn id="71" dur="1000"/>
                                        <p:tgtEl>
                                          <p:spTgt spid="5"/>
                                        </p:tgtEl>
                                      </p:cBhvr>
                                    </p:animEffect>
                                    <p:anim calcmode="lin" valueType="num">
                                      <p:cBhvr>
                                        <p:cTn id="72" dur="1000" fill="hold"/>
                                        <p:tgtEl>
                                          <p:spTgt spid="5"/>
                                        </p:tgtEl>
                                        <p:attrNameLst>
                                          <p:attrName>ppt_x</p:attrName>
                                        </p:attrNameLst>
                                      </p:cBhvr>
                                      <p:tavLst>
                                        <p:tav tm="0">
                                          <p:val>
                                            <p:strVal val="#ppt_x"/>
                                          </p:val>
                                        </p:tav>
                                        <p:tav tm="100000">
                                          <p:val>
                                            <p:strVal val="#ppt_x"/>
                                          </p:val>
                                        </p:tav>
                                      </p:tavLst>
                                    </p:anim>
                                    <p:anim calcmode="lin" valueType="num">
                                      <p:cBhvr>
                                        <p:cTn id="73" dur="1000" fill="hold"/>
                                        <p:tgtEl>
                                          <p:spTgt spid="5"/>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16"/>
                                        </p:tgtEl>
                                        <p:attrNameLst>
                                          <p:attrName>style.visibility</p:attrName>
                                        </p:attrNameLst>
                                      </p:cBhvr>
                                      <p:to>
                                        <p:strVal val="visible"/>
                                      </p:to>
                                    </p:set>
                                    <p:animEffect transition="in" filter="fade">
                                      <p:cBhvr>
                                        <p:cTn id="76" dur="1000"/>
                                        <p:tgtEl>
                                          <p:spTgt spid="16"/>
                                        </p:tgtEl>
                                      </p:cBhvr>
                                    </p:animEffect>
                                    <p:anim calcmode="lin" valueType="num">
                                      <p:cBhvr>
                                        <p:cTn id="77" dur="1000" fill="hold"/>
                                        <p:tgtEl>
                                          <p:spTgt spid="16"/>
                                        </p:tgtEl>
                                        <p:attrNameLst>
                                          <p:attrName>ppt_x</p:attrName>
                                        </p:attrNameLst>
                                      </p:cBhvr>
                                      <p:tavLst>
                                        <p:tav tm="0">
                                          <p:val>
                                            <p:strVal val="#ppt_x"/>
                                          </p:val>
                                        </p:tav>
                                        <p:tav tm="100000">
                                          <p:val>
                                            <p:strVal val="#ppt_x"/>
                                          </p:val>
                                        </p:tav>
                                      </p:tavLst>
                                    </p:anim>
                                    <p:anim calcmode="lin" valueType="num">
                                      <p:cBhvr>
                                        <p:cTn id="78"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7" grpId="0" animBg="1"/>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http://cdn.bleacherreport.net/images_root/images/photos/001/510/866/red-number-2_crop_650x440.jp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20272" y="2492896"/>
            <a:ext cx="1218565" cy="1144905"/>
          </a:xfrm>
          <a:prstGeom prst="rect">
            <a:avLst/>
          </a:prstGeom>
          <a:ln>
            <a:noFill/>
          </a:ln>
          <a:effectLst>
            <a:outerShdw blurRad="190500" algn="tl" rotWithShape="0">
              <a:srgbClr val="000000">
                <a:alpha val="70000"/>
              </a:srgbClr>
            </a:outerShdw>
          </a:effectLst>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خطوات التعامل مع الموردين</a:t>
            </a:r>
            <a:endParaRPr lang="ar-EG" sz="3200" b="1" dirty="0">
              <a:solidFill>
                <a:schemeClr val="bg1"/>
              </a:solidFill>
            </a:endParaRPr>
          </a:p>
        </p:txBody>
      </p:sp>
      <p:sp>
        <p:nvSpPr>
          <p:cNvPr id="5" name="Freeform 4"/>
          <p:cNvSpPr/>
          <p:nvPr/>
        </p:nvSpPr>
        <p:spPr>
          <a:xfrm>
            <a:off x="5265787" y="3769140"/>
            <a:ext cx="1432609" cy="127911"/>
          </a:xfrm>
          <a:custGeom>
            <a:avLst/>
            <a:gdLst/>
            <a:ahLst/>
            <a:cxnLst/>
            <a:rect l="0" t="0" r="0" b="0"/>
            <a:pathLst>
              <a:path>
                <a:moveTo>
                  <a:pt x="1432609" y="127911"/>
                </a:moveTo>
                <a:lnTo>
                  <a:pt x="0" y="127911"/>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Freeform 5"/>
          <p:cNvSpPr/>
          <p:nvPr/>
        </p:nvSpPr>
        <p:spPr>
          <a:xfrm>
            <a:off x="3833178" y="3897052"/>
            <a:ext cx="2865218" cy="2049444"/>
          </a:xfrm>
          <a:custGeom>
            <a:avLst/>
            <a:gdLst/>
            <a:ahLst/>
            <a:cxnLst/>
            <a:rect l="0" t="0" r="0" b="0"/>
            <a:pathLst>
              <a:path>
                <a:moveTo>
                  <a:pt x="2865218" y="0"/>
                </a:moveTo>
                <a:lnTo>
                  <a:pt x="204658" y="0"/>
                </a:lnTo>
                <a:lnTo>
                  <a:pt x="204658" y="2049444"/>
                </a:lnTo>
                <a:lnTo>
                  <a:pt x="0" y="2049444"/>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6"/>
          <p:cNvSpPr/>
          <p:nvPr/>
        </p:nvSpPr>
        <p:spPr>
          <a:xfrm>
            <a:off x="3833178" y="3897052"/>
            <a:ext cx="2865218" cy="683148"/>
          </a:xfrm>
          <a:custGeom>
            <a:avLst/>
            <a:gdLst/>
            <a:ahLst/>
            <a:cxnLst/>
            <a:rect l="0" t="0" r="0" b="0"/>
            <a:pathLst>
              <a:path>
                <a:moveTo>
                  <a:pt x="2865218" y="0"/>
                </a:moveTo>
                <a:lnTo>
                  <a:pt x="204658" y="0"/>
                </a:lnTo>
                <a:lnTo>
                  <a:pt x="204658" y="683148"/>
                </a:lnTo>
                <a:lnTo>
                  <a:pt x="0" y="68314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3833178" y="3213903"/>
            <a:ext cx="2865218" cy="683148"/>
          </a:xfrm>
          <a:custGeom>
            <a:avLst/>
            <a:gdLst/>
            <a:ahLst/>
            <a:cxnLst/>
            <a:rect l="0" t="0" r="0" b="0"/>
            <a:pathLst>
              <a:path>
                <a:moveTo>
                  <a:pt x="2865218" y="683148"/>
                </a:moveTo>
                <a:lnTo>
                  <a:pt x="204658" y="683148"/>
                </a:lnTo>
                <a:lnTo>
                  <a:pt x="204658"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3833178" y="1847607"/>
            <a:ext cx="2865218" cy="2049444"/>
          </a:xfrm>
          <a:custGeom>
            <a:avLst/>
            <a:gdLst/>
            <a:ahLst/>
            <a:cxnLst/>
            <a:rect l="0" t="0" r="0" b="0"/>
            <a:pathLst>
              <a:path>
                <a:moveTo>
                  <a:pt x="2865218" y="2049444"/>
                </a:moveTo>
                <a:lnTo>
                  <a:pt x="204658" y="2049444"/>
                </a:lnTo>
                <a:lnTo>
                  <a:pt x="204658"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0" name="Freeform 9"/>
          <p:cNvSpPr/>
          <p:nvPr/>
        </p:nvSpPr>
        <p:spPr>
          <a:xfrm>
            <a:off x="6698397" y="3584947"/>
            <a:ext cx="2046584" cy="624208"/>
          </a:xfrm>
          <a:custGeom>
            <a:avLst/>
            <a:gdLst>
              <a:gd name="connsiteX0" fmla="*/ 0 w 2046584"/>
              <a:gd name="connsiteY0" fmla="*/ 0 h 624208"/>
              <a:gd name="connsiteX1" fmla="*/ 2046584 w 2046584"/>
              <a:gd name="connsiteY1" fmla="*/ 0 h 624208"/>
              <a:gd name="connsiteX2" fmla="*/ 2046584 w 2046584"/>
              <a:gd name="connsiteY2" fmla="*/ 624208 h 624208"/>
              <a:gd name="connsiteX3" fmla="*/ 0 w 2046584"/>
              <a:gd name="connsiteY3" fmla="*/ 624208 h 624208"/>
              <a:gd name="connsiteX4" fmla="*/ 0 w 2046584"/>
              <a:gd name="connsiteY4" fmla="*/ 0 h 624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6584" h="624208">
                <a:moveTo>
                  <a:pt x="0" y="0"/>
                </a:moveTo>
                <a:lnTo>
                  <a:pt x="2046584" y="0"/>
                </a:lnTo>
                <a:lnTo>
                  <a:pt x="2046584" y="624208"/>
                </a:lnTo>
                <a:lnTo>
                  <a:pt x="0" y="624208"/>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حدد الموردين المحتملين</a:t>
            </a:r>
            <a:endParaRPr lang="ar-EG" sz="2400" kern="1200" dirty="0">
              <a:solidFill>
                <a:srgbClr val="FF0000"/>
              </a:solidFill>
            </a:endParaRPr>
          </a:p>
        </p:txBody>
      </p:sp>
      <p:sp>
        <p:nvSpPr>
          <p:cNvPr id="11" name="Freeform 10"/>
          <p:cNvSpPr/>
          <p:nvPr/>
        </p:nvSpPr>
        <p:spPr>
          <a:xfrm>
            <a:off x="327010" y="1292371"/>
            <a:ext cx="3506168" cy="1110472"/>
          </a:xfrm>
          <a:custGeom>
            <a:avLst/>
            <a:gdLst>
              <a:gd name="connsiteX0" fmla="*/ 0 w 3506168"/>
              <a:gd name="connsiteY0" fmla="*/ 0 h 1110472"/>
              <a:gd name="connsiteX1" fmla="*/ 3506168 w 3506168"/>
              <a:gd name="connsiteY1" fmla="*/ 0 h 1110472"/>
              <a:gd name="connsiteX2" fmla="*/ 3506168 w 3506168"/>
              <a:gd name="connsiteY2" fmla="*/ 1110472 h 1110472"/>
              <a:gd name="connsiteX3" fmla="*/ 0 w 3506168"/>
              <a:gd name="connsiteY3" fmla="*/ 1110472 h 1110472"/>
              <a:gd name="connsiteX4" fmla="*/ 0 w 3506168"/>
              <a:gd name="connsiteY4" fmla="*/ 0 h 111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68" h="1110472">
                <a:moveTo>
                  <a:pt x="0" y="0"/>
                </a:moveTo>
                <a:lnTo>
                  <a:pt x="3506168" y="0"/>
                </a:lnTo>
                <a:lnTo>
                  <a:pt x="3506168" y="1110472"/>
                </a:lnTo>
                <a:lnTo>
                  <a:pt x="0" y="1110472"/>
                </a:lnTo>
                <a:lnTo>
                  <a:pt x="0" y="0"/>
                </a:lnTo>
                <a:close/>
              </a:path>
            </a:pathLst>
          </a:custGeom>
          <a:solidFill>
            <a:srgbClr val="99FF66"/>
          </a:solidFill>
          <a:ln>
            <a:solidFill>
              <a:srgbClr val="99FF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rtl="1">
              <a:lnSpc>
                <a:spcPct val="90000"/>
              </a:lnSpc>
              <a:spcBef>
                <a:spcPct val="0"/>
              </a:spcBef>
              <a:spcAft>
                <a:spcPct val="35000"/>
              </a:spcAft>
            </a:pPr>
            <a:r>
              <a:rPr lang="ar-SA" sz="2000" b="1" kern="1200" dirty="0" smtClean="0">
                <a:solidFill>
                  <a:srgbClr val="002060"/>
                </a:solidFill>
              </a:rPr>
              <a:t>طرح الأسئلة على الاشخاص العاملين معك وأصدقائك في العمل وغيرهم وحاول معرفة من أين يشتري منافسوك ؟</a:t>
            </a:r>
            <a:endParaRPr lang="ar-EG" sz="2000" b="1" kern="1200" dirty="0">
              <a:solidFill>
                <a:srgbClr val="002060"/>
              </a:solidFill>
            </a:endParaRPr>
          </a:p>
        </p:txBody>
      </p:sp>
      <p:sp>
        <p:nvSpPr>
          <p:cNvPr id="12" name="Freeform 11"/>
          <p:cNvSpPr/>
          <p:nvPr/>
        </p:nvSpPr>
        <p:spPr>
          <a:xfrm>
            <a:off x="327010" y="2658667"/>
            <a:ext cx="3506168" cy="1110472"/>
          </a:xfrm>
          <a:custGeom>
            <a:avLst/>
            <a:gdLst>
              <a:gd name="connsiteX0" fmla="*/ 0 w 3506168"/>
              <a:gd name="connsiteY0" fmla="*/ 0 h 1110472"/>
              <a:gd name="connsiteX1" fmla="*/ 3506168 w 3506168"/>
              <a:gd name="connsiteY1" fmla="*/ 0 h 1110472"/>
              <a:gd name="connsiteX2" fmla="*/ 3506168 w 3506168"/>
              <a:gd name="connsiteY2" fmla="*/ 1110472 h 1110472"/>
              <a:gd name="connsiteX3" fmla="*/ 0 w 3506168"/>
              <a:gd name="connsiteY3" fmla="*/ 1110472 h 1110472"/>
              <a:gd name="connsiteX4" fmla="*/ 0 w 3506168"/>
              <a:gd name="connsiteY4" fmla="*/ 0 h 111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68" h="1110472">
                <a:moveTo>
                  <a:pt x="0" y="0"/>
                </a:moveTo>
                <a:lnTo>
                  <a:pt x="3506168" y="0"/>
                </a:lnTo>
                <a:lnTo>
                  <a:pt x="3506168" y="1110472"/>
                </a:lnTo>
                <a:lnTo>
                  <a:pt x="0" y="1110472"/>
                </a:lnTo>
                <a:lnTo>
                  <a:pt x="0" y="0"/>
                </a:lnTo>
                <a:close/>
              </a:path>
            </a:pathLst>
          </a:custGeom>
          <a:solidFill>
            <a:srgbClr val="99FF66"/>
          </a:solidFill>
          <a:ln>
            <a:solidFill>
              <a:srgbClr val="99FF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rtl="1">
              <a:lnSpc>
                <a:spcPct val="90000"/>
              </a:lnSpc>
              <a:spcBef>
                <a:spcPct val="0"/>
              </a:spcBef>
              <a:spcAft>
                <a:spcPct val="35000"/>
              </a:spcAft>
            </a:pPr>
            <a:r>
              <a:rPr lang="ar-SA" sz="2000" b="1" kern="1200" dirty="0" smtClean="0">
                <a:solidFill>
                  <a:srgbClr val="002060"/>
                </a:solidFill>
              </a:rPr>
              <a:t>الاتصال بالمنظمات الداعمة للمؤسسات الصغيرة فقد تساعد في تحديد الموردين الصادقين والموثوق بهم.</a:t>
            </a:r>
            <a:endParaRPr lang="ar-EG" sz="2000" b="1" kern="1200" dirty="0">
              <a:solidFill>
                <a:srgbClr val="002060"/>
              </a:solidFill>
            </a:endParaRPr>
          </a:p>
        </p:txBody>
      </p:sp>
      <p:sp>
        <p:nvSpPr>
          <p:cNvPr id="13" name="Freeform 12"/>
          <p:cNvSpPr/>
          <p:nvPr/>
        </p:nvSpPr>
        <p:spPr>
          <a:xfrm>
            <a:off x="327010" y="4024963"/>
            <a:ext cx="3506168" cy="1110472"/>
          </a:xfrm>
          <a:custGeom>
            <a:avLst/>
            <a:gdLst>
              <a:gd name="connsiteX0" fmla="*/ 0 w 3506168"/>
              <a:gd name="connsiteY0" fmla="*/ 0 h 1110472"/>
              <a:gd name="connsiteX1" fmla="*/ 3506168 w 3506168"/>
              <a:gd name="connsiteY1" fmla="*/ 0 h 1110472"/>
              <a:gd name="connsiteX2" fmla="*/ 3506168 w 3506168"/>
              <a:gd name="connsiteY2" fmla="*/ 1110472 h 1110472"/>
              <a:gd name="connsiteX3" fmla="*/ 0 w 3506168"/>
              <a:gd name="connsiteY3" fmla="*/ 1110472 h 1110472"/>
              <a:gd name="connsiteX4" fmla="*/ 0 w 3506168"/>
              <a:gd name="connsiteY4" fmla="*/ 0 h 111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68" h="1110472">
                <a:moveTo>
                  <a:pt x="0" y="0"/>
                </a:moveTo>
                <a:lnTo>
                  <a:pt x="3506168" y="0"/>
                </a:lnTo>
                <a:lnTo>
                  <a:pt x="3506168" y="1110472"/>
                </a:lnTo>
                <a:lnTo>
                  <a:pt x="0" y="1110472"/>
                </a:lnTo>
                <a:lnTo>
                  <a:pt x="0" y="0"/>
                </a:lnTo>
                <a:close/>
              </a:path>
            </a:pathLst>
          </a:custGeom>
          <a:solidFill>
            <a:srgbClr val="99FF66"/>
          </a:solidFill>
          <a:ln>
            <a:solidFill>
              <a:srgbClr val="99FF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rtl="1">
              <a:lnSpc>
                <a:spcPct val="90000"/>
              </a:lnSpc>
              <a:spcBef>
                <a:spcPct val="0"/>
              </a:spcBef>
              <a:spcAft>
                <a:spcPct val="35000"/>
              </a:spcAft>
            </a:pPr>
            <a:r>
              <a:rPr lang="ar-SA" sz="2000" b="1" kern="1200" dirty="0" smtClean="0">
                <a:solidFill>
                  <a:srgbClr val="002060"/>
                </a:solidFill>
              </a:rPr>
              <a:t>تحديد السلع أو المواد أو المعدات التي يعرضها كل من الموردين ، فضلاً عن الأسعار والتخفيضات والتسليف وخدمات التسليم.</a:t>
            </a:r>
            <a:endParaRPr lang="ar-EG" sz="2000" b="1" kern="1200" dirty="0">
              <a:solidFill>
                <a:srgbClr val="002060"/>
              </a:solidFill>
            </a:endParaRPr>
          </a:p>
        </p:txBody>
      </p:sp>
      <p:sp>
        <p:nvSpPr>
          <p:cNvPr id="14" name="Freeform 13"/>
          <p:cNvSpPr/>
          <p:nvPr/>
        </p:nvSpPr>
        <p:spPr>
          <a:xfrm>
            <a:off x="327010" y="5391259"/>
            <a:ext cx="3506168" cy="1110472"/>
          </a:xfrm>
          <a:custGeom>
            <a:avLst/>
            <a:gdLst>
              <a:gd name="connsiteX0" fmla="*/ 0 w 3506168"/>
              <a:gd name="connsiteY0" fmla="*/ 0 h 1110472"/>
              <a:gd name="connsiteX1" fmla="*/ 3506168 w 3506168"/>
              <a:gd name="connsiteY1" fmla="*/ 0 h 1110472"/>
              <a:gd name="connsiteX2" fmla="*/ 3506168 w 3506168"/>
              <a:gd name="connsiteY2" fmla="*/ 1110472 h 1110472"/>
              <a:gd name="connsiteX3" fmla="*/ 0 w 3506168"/>
              <a:gd name="connsiteY3" fmla="*/ 1110472 h 1110472"/>
              <a:gd name="connsiteX4" fmla="*/ 0 w 3506168"/>
              <a:gd name="connsiteY4" fmla="*/ 0 h 111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68" h="1110472">
                <a:moveTo>
                  <a:pt x="0" y="0"/>
                </a:moveTo>
                <a:lnTo>
                  <a:pt x="3506168" y="0"/>
                </a:lnTo>
                <a:lnTo>
                  <a:pt x="3506168" y="1110472"/>
                </a:lnTo>
                <a:lnTo>
                  <a:pt x="0" y="1110472"/>
                </a:lnTo>
                <a:lnTo>
                  <a:pt x="0" y="0"/>
                </a:lnTo>
                <a:close/>
              </a:path>
            </a:pathLst>
          </a:custGeom>
          <a:solidFill>
            <a:srgbClr val="99FF66"/>
          </a:solidFill>
          <a:ln>
            <a:solidFill>
              <a:srgbClr val="99FF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rtl="1">
              <a:lnSpc>
                <a:spcPct val="90000"/>
              </a:lnSpc>
              <a:spcBef>
                <a:spcPct val="0"/>
              </a:spcBef>
              <a:spcAft>
                <a:spcPct val="35000"/>
              </a:spcAft>
            </a:pPr>
            <a:r>
              <a:rPr lang="ar-SA" sz="2000" b="1" kern="1200" dirty="0" smtClean="0">
                <a:solidFill>
                  <a:srgbClr val="002060"/>
                </a:solidFill>
              </a:rPr>
              <a:t>تحديد إلى أي مدى يمكن الاعتماد على كل من الموردين.</a:t>
            </a:r>
            <a:endParaRPr lang="ar-EG" sz="2000" b="1" kern="1200" dirty="0">
              <a:solidFill>
                <a:srgbClr val="002060"/>
              </a:solidFill>
            </a:endParaRPr>
          </a:p>
        </p:txBody>
      </p:sp>
      <p:sp>
        <p:nvSpPr>
          <p:cNvPr id="15" name="Freeform 14"/>
          <p:cNvSpPr/>
          <p:nvPr/>
        </p:nvSpPr>
        <p:spPr>
          <a:xfrm>
            <a:off x="4242495" y="2092328"/>
            <a:ext cx="2046584" cy="1636283"/>
          </a:xfrm>
          <a:custGeom>
            <a:avLst/>
            <a:gdLst>
              <a:gd name="connsiteX0" fmla="*/ 0 w 2046584"/>
              <a:gd name="connsiteY0" fmla="*/ 0 h 1480809"/>
              <a:gd name="connsiteX1" fmla="*/ 2046584 w 2046584"/>
              <a:gd name="connsiteY1" fmla="*/ 0 h 1480809"/>
              <a:gd name="connsiteX2" fmla="*/ 2046584 w 2046584"/>
              <a:gd name="connsiteY2" fmla="*/ 1480809 h 1480809"/>
              <a:gd name="connsiteX3" fmla="*/ 0 w 2046584"/>
              <a:gd name="connsiteY3" fmla="*/ 1480809 h 1480809"/>
              <a:gd name="connsiteX4" fmla="*/ 0 w 2046584"/>
              <a:gd name="connsiteY4" fmla="*/ 0 h 1480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6584" h="1480809">
                <a:moveTo>
                  <a:pt x="0" y="0"/>
                </a:moveTo>
                <a:lnTo>
                  <a:pt x="2046584" y="0"/>
                </a:lnTo>
                <a:lnTo>
                  <a:pt x="2046584" y="1480809"/>
                </a:lnTo>
                <a:lnTo>
                  <a:pt x="0" y="1480809"/>
                </a:lnTo>
                <a:lnTo>
                  <a:pt x="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0" u="none" kern="1200" dirty="0" smtClean="0">
                <a:solidFill>
                  <a:srgbClr val="002060"/>
                </a:solidFill>
              </a:rPr>
              <a:t>حدد الموردين الذين يبيعون السلع أو الموارد أو المعدات التي تحتاج إليها من خلال :</a:t>
            </a:r>
            <a:endParaRPr lang="ar-EG" sz="2400" b="0" u="none" kern="1200" dirty="0">
              <a:solidFill>
                <a:srgbClr val="002060"/>
              </a:solidFill>
            </a:endParaRPr>
          </a:p>
        </p:txBody>
      </p:sp>
    </p:spTree>
    <p:extLst>
      <p:ext uri="{BB962C8B-B14F-4D97-AF65-F5344CB8AC3E}">
        <p14:creationId xmlns:p14="http://schemas.microsoft.com/office/powerpoint/2010/main" val="2169326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1000"/>
                                        <p:tgtEl>
                                          <p:spTgt spid="11"/>
                                        </p:tgtEl>
                                      </p:cBhvr>
                                    </p:animEffect>
                                    <p:anim calcmode="lin" valueType="num">
                                      <p:cBhvr>
                                        <p:cTn id="33" dur="1000" fill="hold"/>
                                        <p:tgtEl>
                                          <p:spTgt spid="11"/>
                                        </p:tgtEl>
                                        <p:attrNameLst>
                                          <p:attrName>ppt_x</p:attrName>
                                        </p:attrNameLst>
                                      </p:cBhvr>
                                      <p:tavLst>
                                        <p:tav tm="0">
                                          <p:val>
                                            <p:strVal val="#ppt_x"/>
                                          </p:val>
                                        </p:tav>
                                        <p:tav tm="100000">
                                          <p:val>
                                            <p:strVal val="#ppt_x"/>
                                          </p:val>
                                        </p:tav>
                                      </p:tavLst>
                                    </p:anim>
                                    <p:anim calcmode="lin" valueType="num">
                                      <p:cBhvr>
                                        <p:cTn id="3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1000"/>
                                        <p:tgtEl>
                                          <p:spTgt spid="12"/>
                                        </p:tgtEl>
                                      </p:cBhvr>
                                    </p:animEffect>
                                    <p:anim calcmode="lin" valueType="num">
                                      <p:cBhvr>
                                        <p:cTn id="45" dur="1000" fill="hold"/>
                                        <p:tgtEl>
                                          <p:spTgt spid="12"/>
                                        </p:tgtEl>
                                        <p:attrNameLst>
                                          <p:attrName>ppt_x</p:attrName>
                                        </p:attrNameLst>
                                      </p:cBhvr>
                                      <p:tavLst>
                                        <p:tav tm="0">
                                          <p:val>
                                            <p:strVal val="#ppt_x"/>
                                          </p:val>
                                        </p:tav>
                                        <p:tav tm="100000">
                                          <p:val>
                                            <p:strVal val="#ppt_x"/>
                                          </p:val>
                                        </p:tav>
                                      </p:tavLst>
                                    </p:anim>
                                    <p:anim calcmode="lin" valueType="num">
                                      <p:cBhvr>
                                        <p:cTn id="4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fade">
                                      <p:cBhvr>
                                        <p:cTn id="51" dur="1000"/>
                                        <p:tgtEl>
                                          <p:spTgt spid="7"/>
                                        </p:tgtEl>
                                      </p:cBhvr>
                                    </p:animEffect>
                                    <p:anim calcmode="lin" valueType="num">
                                      <p:cBhvr>
                                        <p:cTn id="52" dur="1000" fill="hold"/>
                                        <p:tgtEl>
                                          <p:spTgt spid="7"/>
                                        </p:tgtEl>
                                        <p:attrNameLst>
                                          <p:attrName>ppt_x</p:attrName>
                                        </p:attrNameLst>
                                      </p:cBhvr>
                                      <p:tavLst>
                                        <p:tav tm="0">
                                          <p:val>
                                            <p:strVal val="#ppt_x"/>
                                          </p:val>
                                        </p:tav>
                                        <p:tav tm="100000">
                                          <p:val>
                                            <p:strVal val="#ppt_x"/>
                                          </p:val>
                                        </p:tav>
                                      </p:tavLst>
                                    </p:anim>
                                    <p:anim calcmode="lin" valueType="num">
                                      <p:cBhvr>
                                        <p:cTn id="53" dur="1000" fill="hold"/>
                                        <p:tgtEl>
                                          <p:spTgt spid="7"/>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1000"/>
                                        <p:tgtEl>
                                          <p:spTgt spid="13"/>
                                        </p:tgtEl>
                                      </p:cBhvr>
                                    </p:animEffect>
                                    <p:anim calcmode="lin" valueType="num">
                                      <p:cBhvr>
                                        <p:cTn id="57" dur="1000" fill="hold"/>
                                        <p:tgtEl>
                                          <p:spTgt spid="13"/>
                                        </p:tgtEl>
                                        <p:attrNameLst>
                                          <p:attrName>ppt_x</p:attrName>
                                        </p:attrNameLst>
                                      </p:cBhvr>
                                      <p:tavLst>
                                        <p:tav tm="0">
                                          <p:val>
                                            <p:strVal val="#ppt_x"/>
                                          </p:val>
                                        </p:tav>
                                        <p:tav tm="100000">
                                          <p:val>
                                            <p:strVal val="#ppt_x"/>
                                          </p:val>
                                        </p:tav>
                                      </p:tavLst>
                                    </p:anim>
                                    <p:anim calcmode="lin" valueType="num">
                                      <p:cBhvr>
                                        <p:cTn id="5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fade">
                                      <p:cBhvr>
                                        <p:cTn id="63" dur="1000"/>
                                        <p:tgtEl>
                                          <p:spTgt spid="6"/>
                                        </p:tgtEl>
                                      </p:cBhvr>
                                    </p:animEffect>
                                    <p:anim calcmode="lin" valueType="num">
                                      <p:cBhvr>
                                        <p:cTn id="64" dur="1000" fill="hold"/>
                                        <p:tgtEl>
                                          <p:spTgt spid="6"/>
                                        </p:tgtEl>
                                        <p:attrNameLst>
                                          <p:attrName>ppt_x</p:attrName>
                                        </p:attrNameLst>
                                      </p:cBhvr>
                                      <p:tavLst>
                                        <p:tav tm="0">
                                          <p:val>
                                            <p:strVal val="#ppt_x"/>
                                          </p:val>
                                        </p:tav>
                                        <p:tav tm="100000">
                                          <p:val>
                                            <p:strVal val="#ppt_x"/>
                                          </p:val>
                                        </p:tav>
                                      </p:tavLst>
                                    </p:anim>
                                    <p:anim calcmode="lin" valueType="num">
                                      <p:cBhvr>
                                        <p:cTn id="65" dur="1000" fill="hold"/>
                                        <p:tgtEl>
                                          <p:spTgt spid="6"/>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fade">
                                      <p:cBhvr>
                                        <p:cTn id="68" dur="1000"/>
                                        <p:tgtEl>
                                          <p:spTgt spid="14"/>
                                        </p:tgtEl>
                                      </p:cBhvr>
                                    </p:animEffect>
                                    <p:anim calcmode="lin" valueType="num">
                                      <p:cBhvr>
                                        <p:cTn id="69" dur="1000" fill="hold"/>
                                        <p:tgtEl>
                                          <p:spTgt spid="14"/>
                                        </p:tgtEl>
                                        <p:attrNameLst>
                                          <p:attrName>ppt_x</p:attrName>
                                        </p:attrNameLst>
                                      </p:cBhvr>
                                      <p:tavLst>
                                        <p:tav tm="0">
                                          <p:val>
                                            <p:strVal val="#ppt_x"/>
                                          </p:val>
                                        </p:tav>
                                        <p:tav tm="100000">
                                          <p:val>
                                            <p:strVal val="#ppt_x"/>
                                          </p:val>
                                        </p:tav>
                                      </p:tavLst>
                                    </p:anim>
                                    <p:anim calcmode="lin" valueType="num">
                                      <p:cBhvr>
                                        <p:cTn id="70"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red-number-3.gif"/>
          <p:cNvPicPr/>
          <p:nvPr/>
        </p:nvPicPr>
        <p:blipFill>
          <a:blip r:embed="rId2">
            <a:extLst>
              <a:ext uri="{28A0092B-C50C-407E-A947-70E740481C1C}">
                <a14:useLocalDpi xmlns:a14="http://schemas.microsoft.com/office/drawing/2010/main" val="0"/>
              </a:ext>
            </a:extLst>
          </a:blip>
          <a:srcRect/>
          <a:stretch>
            <a:fillRect/>
          </a:stretch>
        </p:blipFill>
        <p:spPr bwMode="auto">
          <a:xfrm>
            <a:off x="7236296" y="2564904"/>
            <a:ext cx="1204595" cy="1144905"/>
          </a:xfrm>
          <a:prstGeom prst="rect">
            <a:avLst/>
          </a:prstGeom>
          <a:ln>
            <a:noFill/>
          </a:ln>
          <a:effectLst>
            <a:outerShdw blurRad="190500" algn="tl" rotWithShape="0">
              <a:srgbClr val="000000">
                <a:alpha val="70000"/>
              </a:srgbClr>
            </a:outerShdw>
          </a:effectLst>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خطوات التعامل مع الموردين</a:t>
            </a:r>
            <a:endParaRPr lang="ar-EG" sz="3200" b="1" dirty="0">
              <a:solidFill>
                <a:schemeClr val="bg1"/>
              </a:solidFill>
            </a:endParaRPr>
          </a:p>
        </p:txBody>
      </p:sp>
      <p:sp>
        <p:nvSpPr>
          <p:cNvPr id="5" name="Freeform 4"/>
          <p:cNvSpPr/>
          <p:nvPr/>
        </p:nvSpPr>
        <p:spPr>
          <a:xfrm>
            <a:off x="4941106" y="3797304"/>
            <a:ext cx="1992996" cy="117896"/>
          </a:xfrm>
          <a:custGeom>
            <a:avLst/>
            <a:gdLst/>
            <a:ahLst/>
            <a:cxnLst/>
            <a:rect l="0" t="0" r="0" b="0"/>
            <a:pathLst>
              <a:path>
                <a:moveTo>
                  <a:pt x="1992996" y="117896"/>
                </a:moveTo>
                <a:lnTo>
                  <a:pt x="0" y="117896"/>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Freeform 5"/>
          <p:cNvSpPr/>
          <p:nvPr/>
        </p:nvSpPr>
        <p:spPr>
          <a:xfrm>
            <a:off x="2948110" y="3915201"/>
            <a:ext cx="3985992" cy="2075054"/>
          </a:xfrm>
          <a:custGeom>
            <a:avLst/>
            <a:gdLst/>
            <a:ahLst/>
            <a:cxnLst/>
            <a:rect l="0" t="0" r="0" b="0"/>
            <a:pathLst>
              <a:path>
                <a:moveTo>
                  <a:pt x="3985992" y="0"/>
                </a:moveTo>
                <a:lnTo>
                  <a:pt x="188634" y="0"/>
                </a:lnTo>
                <a:lnTo>
                  <a:pt x="188634" y="2075054"/>
                </a:lnTo>
                <a:lnTo>
                  <a:pt x="0" y="2075054"/>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6"/>
          <p:cNvSpPr/>
          <p:nvPr/>
        </p:nvSpPr>
        <p:spPr>
          <a:xfrm>
            <a:off x="2948110" y="3915201"/>
            <a:ext cx="3985992" cy="1037527"/>
          </a:xfrm>
          <a:custGeom>
            <a:avLst/>
            <a:gdLst/>
            <a:ahLst/>
            <a:cxnLst/>
            <a:rect l="0" t="0" r="0" b="0"/>
            <a:pathLst>
              <a:path>
                <a:moveTo>
                  <a:pt x="3985992" y="0"/>
                </a:moveTo>
                <a:lnTo>
                  <a:pt x="188634" y="0"/>
                </a:lnTo>
                <a:lnTo>
                  <a:pt x="188634" y="1037527"/>
                </a:lnTo>
                <a:lnTo>
                  <a:pt x="0" y="1037527"/>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2948110" y="3869481"/>
            <a:ext cx="3985992" cy="91440"/>
          </a:xfrm>
          <a:custGeom>
            <a:avLst/>
            <a:gdLst/>
            <a:ahLst/>
            <a:cxnLst/>
            <a:rect l="0" t="0" r="0" b="0"/>
            <a:pathLst>
              <a:path>
                <a:moveTo>
                  <a:pt x="3985992" y="45720"/>
                </a:moveTo>
                <a:lnTo>
                  <a:pt x="0" y="4572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2948110" y="2877674"/>
            <a:ext cx="3985992" cy="1037527"/>
          </a:xfrm>
          <a:custGeom>
            <a:avLst/>
            <a:gdLst/>
            <a:ahLst/>
            <a:cxnLst/>
            <a:rect l="0" t="0" r="0" b="0"/>
            <a:pathLst>
              <a:path>
                <a:moveTo>
                  <a:pt x="3985992" y="1037527"/>
                </a:moveTo>
                <a:lnTo>
                  <a:pt x="188634" y="1037527"/>
                </a:lnTo>
                <a:lnTo>
                  <a:pt x="188634"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0" name="Freeform 9"/>
          <p:cNvSpPr/>
          <p:nvPr/>
        </p:nvSpPr>
        <p:spPr>
          <a:xfrm>
            <a:off x="2948110" y="1840147"/>
            <a:ext cx="3985992" cy="2075054"/>
          </a:xfrm>
          <a:custGeom>
            <a:avLst/>
            <a:gdLst/>
            <a:ahLst/>
            <a:cxnLst/>
            <a:rect l="0" t="0" r="0" b="0"/>
            <a:pathLst>
              <a:path>
                <a:moveTo>
                  <a:pt x="3985992" y="2075054"/>
                </a:moveTo>
                <a:lnTo>
                  <a:pt x="188634" y="2075054"/>
                </a:lnTo>
                <a:lnTo>
                  <a:pt x="188634"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6934103" y="3627533"/>
            <a:ext cx="1886342" cy="575334"/>
          </a:xfrm>
          <a:custGeom>
            <a:avLst/>
            <a:gdLst>
              <a:gd name="connsiteX0" fmla="*/ 0 w 1886342"/>
              <a:gd name="connsiteY0" fmla="*/ 0 h 575334"/>
              <a:gd name="connsiteX1" fmla="*/ 1886342 w 1886342"/>
              <a:gd name="connsiteY1" fmla="*/ 0 h 575334"/>
              <a:gd name="connsiteX2" fmla="*/ 1886342 w 1886342"/>
              <a:gd name="connsiteY2" fmla="*/ 575334 h 575334"/>
              <a:gd name="connsiteX3" fmla="*/ 0 w 1886342"/>
              <a:gd name="connsiteY3" fmla="*/ 575334 h 575334"/>
              <a:gd name="connsiteX4" fmla="*/ 0 w 1886342"/>
              <a:gd name="connsiteY4" fmla="*/ 0 h 57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342" h="575334">
                <a:moveTo>
                  <a:pt x="0" y="0"/>
                </a:moveTo>
                <a:lnTo>
                  <a:pt x="1886342" y="0"/>
                </a:lnTo>
                <a:lnTo>
                  <a:pt x="1886342" y="575334"/>
                </a:lnTo>
                <a:lnTo>
                  <a:pt x="0" y="575334"/>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اتصل بالموردين</a:t>
            </a:r>
            <a:endParaRPr lang="ar-EG" sz="2400" kern="1200" dirty="0">
              <a:solidFill>
                <a:srgbClr val="FF0000"/>
              </a:solidFill>
            </a:endParaRPr>
          </a:p>
        </p:txBody>
      </p:sp>
      <p:sp>
        <p:nvSpPr>
          <p:cNvPr id="12" name="Freeform 11"/>
          <p:cNvSpPr/>
          <p:nvPr/>
        </p:nvSpPr>
        <p:spPr>
          <a:xfrm>
            <a:off x="467570" y="1336164"/>
            <a:ext cx="2480540" cy="1007964"/>
          </a:xfrm>
          <a:custGeom>
            <a:avLst/>
            <a:gdLst>
              <a:gd name="connsiteX0" fmla="*/ 0 w 2480540"/>
              <a:gd name="connsiteY0" fmla="*/ 0 h 801734"/>
              <a:gd name="connsiteX1" fmla="*/ 2480540 w 2480540"/>
              <a:gd name="connsiteY1" fmla="*/ 0 h 801734"/>
              <a:gd name="connsiteX2" fmla="*/ 2480540 w 2480540"/>
              <a:gd name="connsiteY2" fmla="*/ 801734 h 801734"/>
              <a:gd name="connsiteX3" fmla="*/ 0 w 2480540"/>
              <a:gd name="connsiteY3" fmla="*/ 801734 h 801734"/>
              <a:gd name="connsiteX4" fmla="*/ 0 w 2480540"/>
              <a:gd name="connsiteY4" fmla="*/ 0 h 80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0540" h="801734">
                <a:moveTo>
                  <a:pt x="0" y="0"/>
                </a:moveTo>
                <a:lnTo>
                  <a:pt x="2480540" y="0"/>
                </a:lnTo>
                <a:lnTo>
                  <a:pt x="2480540" y="801734"/>
                </a:lnTo>
                <a:lnTo>
                  <a:pt x="0" y="801734"/>
                </a:lnTo>
                <a:lnTo>
                  <a:pt x="0" y="0"/>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هل يملك المورد ما تحتاج إليه بالنوعية والكمية المطلوبتين ؟</a:t>
            </a:r>
            <a:endParaRPr lang="ar-EG" sz="2400" kern="1200" dirty="0">
              <a:solidFill>
                <a:srgbClr val="002060"/>
              </a:solidFill>
            </a:endParaRPr>
          </a:p>
        </p:txBody>
      </p:sp>
      <p:sp>
        <p:nvSpPr>
          <p:cNvPr id="13" name="Freeform 12"/>
          <p:cNvSpPr/>
          <p:nvPr/>
        </p:nvSpPr>
        <p:spPr>
          <a:xfrm>
            <a:off x="467570" y="2476806"/>
            <a:ext cx="2480540" cy="801734"/>
          </a:xfrm>
          <a:custGeom>
            <a:avLst/>
            <a:gdLst>
              <a:gd name="connsiteX0" fmla="*/ 0 w 2480540"/>
              <a:gd name="connsiteY0" fmla="*/ 0 h 801734"/>
              <a:gd name="connsiteX1" fmla="*/ 2480540 w 2480540"/>
              <a:gd name="connsiteY1" fmla="*/ 0 h 801734"/>
              <a:gd name="connsiteX2" fmla="*/ 2480540 w 2480540"/>
              <a:gd name="connsiteY2" fmla="*/ 801734 h 801734"/>
              <a:gd name="connsiteX3" fmla="*/ 0 w 2480540"/>
              <a:gd name="connsiteY3" fmla="*/ 801734 h 801734"/>
              <a:gd name="connsiteX4" fmla="*/ 0 w 2480540"/>
              <a:gd name="connsiteY4" fmla="*/ 0 h 80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0540" h="801734">
                <a:moveTo>
                  <a:pt x="0" y="0"/>
                </a:moveTo>
                <a:lnTo>
                  <a:pt x="2480540" y="0"/>
                </a:lnTo>
                <a:lnTo>
                  <a:pt x="2480540" y="801734"/>
                </a:lnTo>
                <a:lnTo>
                  <a:pt x="0" y="801734"/>
                </a:lnTo>
                <a:lnTo>
                  <a:pt x="0" y="0"/>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ما أصغر كمية يمكنك شراؤها ؟</a:t>
            </a:r>
            <a:endParaRPr lang="ar-EG" sz="2400" kern="1200" dirty="0">
              <a:solidFill>
                <a:srgbClr val="002060"/>
              </a:solidFill>
            </a:endParaRPr>
          </a:p>
        </p:txBody>
      </p:sp>
      <p:sp>
        <p:nvSpPr>
          <p:cNvPr id="14" name="Freeform 13"/>
          <p:cNvSpPr/>
          <p:nvPr/>
        </p:nvSpPr>
        <p:spPr>
          <a:xfrm>
            <a:off x="467570" y="3514334"/>
            <a:ext cx="2480540" cy="801734"/>
          </a:xfrm>
          <a:custGeom>
            <a:avLst/>
            <a:gdLst>
              <a:gd name="connsiteX0" fmla="*/ 0 w 2480540"/>
              <a:gd name="connsiteY0" fmla="*/ 0 h 801734"/>
              <a:gd name="connsiteX1" fmla="*/ 2480540 w 2480540"/>
              <a:gd name="connsiteY1" fmla="*/ 0 h 801734"/>
              <a:gd name="connsiteX2" fmla="*/ 2480540 w 2480540"/>
              <a:gd name="connsiteY2" fmla="*/ 801734 h 801734"/>
              <a:gd name="connsiteX3" fmla="*/ 0 w 2480540"/>
              <a:gd name="connsiteY3" fmla="*/ 801734 h 801734"/>
              <a:gd name="connsiteX4" fmla="*/ 0 w 2480540"/>
              <a:gd name="connsiteY4" fmla="*/ 0 h 80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0540" h="801734">
                <a:moveTo>
                  <a:pt x="0" y="0"/>
                </a:moveTo>
                <a:lnTo>
                  <a:pt x="2480540" y="0"/>
                </a:lnTo>
                <a:lnTo>
                  <a:pt x="2480540" y="801734"/>
                </a:lnTo>
                <a:lnTo>
                  <a:pt x="0" y="801734"/>
                </a:lnTo>
                <a:lnTo>
                  <a:pt x="0" y="0"/>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هل ستدفع نقداً أو يمكنك الشراء بالآجل ؟</a:t>
            </a:r>
            <a:endParaRPr lang="ar-EG" sz="2400" kern="1200" dirty="0">
              <a:solidFill>
                <a:srgbClr val="002060"/>
              </a:solidFill>
            </a:endParaRPr>
          </a:p>
        </p:txBody>
      </p:sp>
      <p:sp>
        <p:nvSpPr>
          <p:cNvPr id="15" name="Freeform 14"/>
          <p:cNvSpPr/>
          <p:nvPr/>
        </p:nvSpPr>
        <p:spPr>
          <a:xfrm>
            <a:off x="467570" y="4551861"/>
            <a:ext cx="2480540" cy="801734"/>
          </a:xfrm>
          <a:custGeom>
            <a:avLst/>
            <a:gdLst>
              <a:gd name="connsiteX0" fmla="*/ 0 w 2480540"/>
              <a:gd name="connsiteY0" fmla="*/ 0 h 801734"/>
              <a:gd name="connsiteX1" fmla="*/ 2480540 w 2480540"/>
              <a:gd name="connsiteY1" fmla="*/ 0 h 801734"/>
              <a:gd name="connsiteX2" fmla="*/ 2480540 w 2480540"/>
              <a:gd name="connsiteY2" fmla="*/ 801734 h 801734"/>
              <a:gd name="connsiteX3" fmla="*/ 0 w 2480540"/>
              <a:gd name="connsiteY3" fmla="*/ 801734 h 801734"/>
              <a:gd name="connsiteX4" fmla="*/ 0 w 2480540"/>
              <a:gd name="connsiteY4" fmla="*/ 0 h 80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0540" h="801734">
                <a:moveTo>
                  <a:pt x="0" y="0"/>
                </a:moveTo>
                <a:lnTo>
                  <a:pt x="2480540" y="0"/>
                </a:lnTo>
                <a:lnTo>
                  <a:pt x="2480540" y="801734"/>
                </a:lnTo>
                <a:lnTo>
                  <a:pt x="0" y="801734"/>
                </a:lnTo>
                <a:lnTo>
                  <a:pt x="0" y="0"/>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ما نسبة االحسم التي يمكنك الحصول عليه ؟</a:t>
            </a:r>
            <a:endParaRPr lang="ar-EG" sz="2400" kern="1200" dirty="0">
              <a:solidFill>
                <a:srgbClr val="002060"/>
              </a:solidFill>
            </a:endParaRPr>
          </a:p>
        </p:txBody>
      </p:sp>
      <p:sp>
        <p:nvSpPr>
          <p:cNvPr id="16" name="Freeform 15"/>
          <p:cNvSpPr/>
          <p:nvPr/>
        </p:nvSpPr>
        <p:spPr>
          <a:xfrm>
            <a:off x="467570" y="5589388"/>
            <a:ext cx="2480540" cy="1007964"/>
          </a:xfrm>
          <a:custGeom>
            <a:avLst/>
            <a:gdLst>
              <a:gd name="connsiteX0" fmla="*/ 0 w 2480540"/>
              <a:gd name="connsiteY0" fmla="*/ 0 h 801734"/>
              <a:gd name="connsiteX1" fmla="*/ 2480540 w 2480540"/>
              <a:gd name="connsiteY1" fmla="*/ 0 h 801734"/>
              <a:gd name="connsiteX2" fmla="*/ 2480540 w 2480540"/>
              <a:gd name="connsiteY2" fmla="*/ 801734 h 801734"/>
              <a:gd name="connsiteX3" fmla="*/ 0 w 2480540"/>
              <a:gd name="connsiteY3" fmla="*/ 801734 h 801734"/>
              <a:gd name="connsiteX4" fmla="*/ 0 w 2480540"/>
              <a:gd name="connsiteY4" fmla="*/ 0 h 80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0540" h="801734">
                <a:moveTo>
                  <a:pt x="0" y="0"/>
                </a:moveTo>
                <a:lnTo>
                  <a:pt x="2480540" y="0"/>
                </a:lnTo>
                <a:lnTo>
                  <a:pt x="2480540" y="801734"/>
                </a:lnTo>
                <a:lnTo>
                  <a:pt x="0" y="801734"/>
                </a:lnTo>
                <a:lnTo>
                  <a:pt x="0" y="0"/>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هل سيؤمن المورد توصيل البضائع إلى مؤسستك ؟</a:t>
            </a:r>
            <a:endParaRPr lang="ar-EG" sz="2400" kern="1200" dirty="0">
              <a:solidFill>
                <a:srgbClr val="002060"/>
              </a:solidFill>
            </a:endParaRPr>
          </a:p>
        </p:txBody>
      </p:sp>
      <p:sp>
        <p:nvSpPr>
          <p:cNvPr id="17" name="Freeform 16"/>
          <p:cNvSpPr/>
          <p:nvPr/>
        </p:nvSpPr>
        <p:spPr>
          <a:xfrm>
            <a:off x="3325379" y="1341883"/>
            <a:ext cx="3531363" cy="2455420"/>
          </a:xfrm>
          <a:custGeom>
            <a:avLst/>
            <a:gdLst>
              <a:gd name="connsiteX0" fmla="*/ 0 w 3231455"/>
              <a:gd name="connsiteY0" fmla="*/ 0 h 2394323"/>
              <a:gd name="connsiteX1" fmla="*/ 3231455 w 3231455"/>
              <a:gd name="connsiteY1" fmla="*/ 0 h 2394323"/>
              <a:gd name="connsiteX2" fmla="*/ 3231455 w 3231455"/>
              <a:gd name="connsiteY2" fmla="*/ 2394323 h 2394323"/>
              <a:gd name="connsiteX3" fmla="*/ 0 w 3231455"/>
              <a:gd name="connsiteY3" fmla="*/ 2394323 h 2394323"/>
              <a:gd name="connsiteX4" fmla="*/ 0 w 3231455"/>
              <a:gd name="connsiteY4" fmla="*/ 0 h 2394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455" h="2394323">
                <a:moveTo>
                  <a:pt x="0" y="0"/>
                </a:moveTo>
                <a:lnTo>
                  <a:pt x="3231455" y="0"/>
                </a:lnTo>
                <a:lnTo>
                  <a:pt x="3231455" y="2394323"/>
                </a:lnTo>
                <a:lnTo>
                  <a:pt x="0" y="2394323"/>
                </a:lnTo>
                <a:lnTo>
                  <a:pt x="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0" u="none" kern="1200" dirty="0" smtClean="0">
                <a:solidFill>
                  <a:srgbClr val="002060"/>
                </a:solidFill>
              </a:rPr>
              <a:t>اتصل بأحد الموردين إما بزيارة مكتبية شخصياً أو بالاتصال به هاتفياً أو بإرسال رسالة إليه ، ويتعين على كل مورد محتمل تزويدك بمعلومات خطية بشأن أنواع السلع أو المواد أو المعدات التي يوفرها .. وتشمل الاسئلة المحددة : </a:t>
            </a:r>
            <a:endParaRPr lang="ar-EG" sz="2400" b="0" u="none" kern="1200" dirty="0">
              <a:solidFill>
                <a:srgbClr val="002060"/>
              </a:solidFill>
            </a:endParaRPr>
          </a:p>
        </p:txBody>
      </p:sp>
    </p:spTree>
    <p:extLst>
      <p:ext uri="{BB962C8B-B14F-4D97-AF65-F5344CB8AC3E}">
        <p14:creationId xmlns:p14="http://schemas.microsoft.com/office/powerpoint/2010/main" val="56737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1000"/>
                                        <p:tgtEl>
                                          <p:spTgt spid="10"/>
                                        </p:tgtEl>
                                      </p:cBhvr>
                                    </p:animEffect>
                                    <p:anim calcmode="lin" valueType="num">
                                      <p:cBhvr>
                                        <p:cTn id="24" dur="1000" fill="hold"/>
                                        <p:tgtEl>
                                          <p:spTgt spid="10"/>
                                        </p:tgtEl>
                                        <p:attrNameLst>
                                          <p:attrName>ppt_x</p:attrName>
                                        </p:attrNameLst>
                                      </p:cBhvr>
                                      <p:tavLst>
                                        <p:tav tm="0">
                                          <p:val>
                                            <p:strVal val="#ppt_x"/>
                                          </p:val>
                                        </p:tav>
                                        <p:tav tm="100000">
                                          <p:val>
                                            <p:strVal val="#ppt_x"/>
                                          </p:val>
                                        </p:tav>
                                      </p:tavLst>
                                    </p:anim>
                                    <p:anim calcmode="lin" valueType="num">
                                      <p:cBhvr>
                                        <p:cTn id="25" dur="1000" fill="hold"/>
                                        <p:tgtEl>
                                          <p:spTgt spid="10"/>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000"/>
                                        <p:tgtEl>
                                          <p:spTgt spid="12"/>
                                        </p:tgtEl>
                                      </p:cBhvr>
                                    </p:animEffect>
                                    <p:anim calcmode="lin" valueType="num">
                                      <p:cBhvr>
                                        <p:cTn id="29" dur="1000" fill="hold"/>
                                        <p:tgtEl>
                                          <p:spTgt spid="12"/>
                                        </p:tgtEl>
                                        <p:attrNameLst>
                                          <p:attrName>ppt_x</p:attrName>
                                        </p:attrNameLst>
                                      </p:cBhvr>
                                      <p:tavLst>
                                        <p:tav tm="0">
                                          <p:val>
                                            <p:strVal val="#ppt_x"/>
                                          </p:val>
                                        </p:tav>
                                        <p:tav tm="100000">
                                          <p:val>
                                            <p:strVal val="#ppt_x"/>
                                          </p:val>
                                        </p:tav>
                                      </p:tavLst>
                                    </p:anim>
                                    <p:anim calcmode="lin" valueType="num">
                                      <p:cBhvr>
                                        <p:cTn id="3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1000"/>
                                        <p:tgtEl>
                                          <p:spTgt spid="13"/>
                                        </p:tgtEl>
                                      </p:cBhvr>
                                    </p:animEffect>
                                    <p:anim calcmode="lin" valueType="num">
                                      <p:cBhvr>
                                        <p:cTn id="41" dur="1000" fill="hold"/>
                                        <p:tgtEl>
                                          <p:spTgt spid="13"/>
                                        </p:tgtEl>
                                        <p:attrNameLst>
                                          <p:attrName>ppt_x</p:attrName>
                                        </p:attrNameLst>
                                      </p:cBhvr>
                                      <p:tavLst>
                                        <p:tav tm="0">
                                          <p:val>
                                            <p:strVal val="#ppt_x"/>
                                          </p:val>
                                        </p:tav>
                                        <p:tav tm="100000">
                                          <p:val>
                                            <p:strVal val="#ppt_x"/>
                                          </p:val>
                                        </p:tav>
                                      </p:tavLst>
                                    </p:anim>
                                    <p:anim calcmode="lin" valueType="num">
                                      <p:cBhvr>
                                        <p:cTn id="4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1000"/>
                                        <p:tgtEl>
                                          <p:spTgt spid="14"/>
                                        </p:tgtEl>
                                      </p:cBhvr>
                                    </p:animEffect>
                                    <p:anim calcmode="lin" valueType="num">
                                      <p:cBhvr>
                                        <p:cTn id="53" dur="1000" fill="hold"/>
                                        <p:tgtEl>
                                          <p:spTgt spid="14"/>
                                        </p:tgtEl>
                                        <p:attrNameLst>
                                          <p:attrName>ppt_x</p:attrName>
                                        </p:attrNameLst>
                                      </p:cBhvr>
                                      <p:tavLst>
                                        <p:tav tm="0">
                                          <p:val>
                                            <p:strVal val="#ppt_x"/>
                                          </p:val>
                                        </p:tav>
                                        <p:tav tm="100000">
                                          <p:val>
                                            <p:strVal val="#ppt_x"/>
                                          </p:val>
                                        </p:tav>
                                      </p:tavLst>
                                    </p:anim>
                                    <p:anim calcmode="lin" valueType="num">
                                      <p:cBhvr>
                                        <p:cTn id="5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nodeType="click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1000"/>
                                        <p:tgtEl>
                                          <p:spTgt spid="7"/>
                                        </p:tgtEl>
                                      </p:cBhvr>
                                    </p:animEffect>
                                    <p:anim calcmode="lin" valueType="num">
                                      <p:cBhvr>
                                        <p:cTn id="60" dur="1000" fill="hold"/>
                                        <p:tgtEl>
                                          <p:spTgt spid="7"/>
                                        </p:tgtEl>
                                        <p:attrNameLst>
                                          <p:attrName>ppt_x</p:attrName>
                                        </p:attrNameLst>
                                      </p:cBhvr>
                                      <p:tavLst>
                                        <p:tav tm="0">
                                          <p:val>
                                            <p:strVal val="#ppt_x"/>
                                          </p:val>
                                        </p:tav>
                                        <p:tav tm="100000">
                                          <p:val>
                                            <p:strVal val="#ppt_x"/>
                                          </p:val>
                                        </p:tav>
                                      </p:tavLst>
                                    </p:anim>
                                    <p:anim calcmode="lin" valueType="num">
                                      <p:cBhvr>
                                        <p:cTn id="61" dur="1000" fill="hold"/>
                                        <p:tgtEl>
                                          <p:spTgt spid="7"/>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nodeType="clickEffect">
                                  <p:stCondLst>
                                    <p:cond delay="0"/>
                                  </p:stCondLst>
                                  <p:childTnLst>
                                    <p:set>
                                      <p:cBhvr>
                                        <p:cTn id="70" dur="1" fill="hold">
                                          <p:stCondLst>
                                            <p:cond delay="0"/>
                                          </p:stCondLst>
                                        </p:cTn>
                                        <p:tgtEl>
                                          <p:spTgt spid="6"/>
                                        </p:tgtEl>
                                        <p:attrNameLst>
                                          <p:attrName>style.visibility</p:attrName>
                                        </p:attrNameLst>
                                      </p:cBhvr>
                                      <p:to>
                                        <p:strVal val="visible"/>
                                      </p:to>
                                    </p:set>
                                    <p:animEffect transition="in" filter="fade">
                                      <p:cBhvr>
                                        <p:cTn id="71" dur="1000"/>
                                        <p:tgtEl>
                                          <p:spTgt spid="6"/>
                                        </p:tgtEl>
                                      </p:cBhvr>
                                    </p:animEffect>
                                    <p:anim calcmode="lin" valueType="num">
                                      <p:cBhvr>
                                        <p:cTn id="72" dur="1000" fill="hold"/>
                                        <p:tgtEl>
                                          <p:spTgt spid="6"/>
                                        </p:tgtEl>
                                        <p:attrNameLst>
                                          <p:attrName>ppt_x</p:attrName>
                                        </p:attrNameLst>
                                      </p:cBhvr>
                                      <p:tavLst>
                                        <p:tav tm="0">
                                          <p:val>
                                            <p:strVal val="#ppt_x"/>
                                          </p:val>
                                        </p:tav>
                                        <p:tav tm="100000">
                                          <p:val>
                                            <p:strVal val="#ppt_x"/>
                                          </p:val>
                                        </p:tav>
                                      </p:tavLst>
                                    </p:anim>
                                    <p:anim calcmode="lin" valueType="num">
                                      <p:cBhvr>
                                        <p:cTn id="73" dur="1000" fill="hold"/>
                                        <p:tgtEl>
                                          <p:spTgt spid="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16"/>
                                        </p:tgtEl>
                                        <p:attrNameLst>
                                          <p:attrName>style.visibility</p:attrName>
                                        </p:attrNameLst>
                                      </p:cBhvr>
                                      <p:to>
                                        <p:strVal val="visible"/>
                                      </p:to>
                                    </p:set>
                                    <p:animEffect transition="in" filter="fade">
                                      <p:cBhvr>
                                        <p:cTn id="76" dur="1000"/>
                                        <p:tgtEl>
                                          <p:spTgt spid="16"/>
                                        </p:tgtEl>
                                      </p:cBhvr>
                                    </p:animEffect>
                                    <p:anim calcmode="lin" valueType="num">
                                      <p:cBhvr>
                                        <p:cTn id="77" dur="1000" fill="hold"/>
                                        <p:tgtEl>
                                          <p:spTgt spid="16"/>
                                        </p:tgtEl>
                                        <p:attrNameLst>
                                          <p:attrName>ppt_x</p:attrName>
                                        </p:attrNameLst>
                                      </p:cBhvr>
                                      <p:tavLst>
                                        <p:tav tm="0">
                                          <p:val>
                                            <p:strVal val="#ppt_x"/>
                                          </p:val>
                                        </p:tav>
                                        <p:tav tm="100000">
                                          <p:val>
                                            <p:strVal val="#ppt_x"/>
                                          </p:val>
                                        </p:tav>
                                      </p:tavLst>
                                    </p:anim>
                                    <p:anim calcmode="lin" valueType="num">
                                      <p:cBhvr>
                                        <p:cTn id="78"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7" grpId="0" animBg="1"/>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http://www.psdgraphics.com/file/red-number-4.jp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64288" y="2492896"/>
            <a:ext cx="1235710" cy="1134745"/>
          </a:xfrm>
          <a:prstGeom prst="rect">
            <a:avLst/>
          </a:prstGeom>
          <a:ln>
            <a:noFill/>
          </a:ln>
          <a:effectLst>
            <a:outerShdw blurRad="190500" algn="tl" rotWithShape="0">
              <a:srgbClr val="000000">
                <a:alpha val="70000"/>
              </a:srgbClr>
            </a:outerShdw>
          </a:effectLst>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خطوات التعامل مع الموردين</a:t>
            </a:r>
            <a:endParaRPr lang="ar-EG" sz="3200" b="1" dirty="0">
              <a:solidFill>
                <a:schemeClr val="bg1"/>
              </a:solidFill>
            </a:endParaRPr>
          </a:p>
        </p:txBody>
      </p:sp>
      <p:sp>
        <p:nvSpPr>
          <p:cNvPr id="5" name="Freeform 4"/>
          <p:cNvSpPr/>
          <p:nvPr/>
        </p:nvSpPr>
        <p:spPr>
          <a:xfrm>
            <a:off x="4680012" y="3933055"/>
            <a:ext cx="2123154" cy="126040"/>
          </a:xfrm>
          <a:custGeom>
            <a:avLst/>
            <a:gdLst/>
            <a:ahLst/>
            <a:cxnLst/>
            <a:rect l="0" t="0" r="0" b="0"/>
            <a:pathLst>
              <a:path>
                <a:moveTo>
                  <a:pt x="2123154" y="0"/>
                </a:moveTo>
                <a:lnTo>
                  <a:pt x="0" y="0"/>
                </a:lnTo>
                <a:lnTo>
                  <a:pt x="0" y="12604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Freeform 5"/>
          <p:cNvSpPr/>
          <p:nvPr/>
        </p:nvSpPr>
        <p:spPr>
          <a:xfrm>
            <a:off x="4680012" y="3807015"/>
            <a:ext cx="2123154" cy="126040"/>
          </a:xfrm>
          <a:custGeom>
            <a:avLst/>
            <a:gdLst/>
            <a:ahLst/>
            <a:cxnLst/>
            <a:rect l="0" t="0" r="0" b="0"/>
            <a:pathLst>
              <a:path>
                <a:moveTo>
                  <a:pt x="2123154" y="126040"/>
                </a:moveTo>
                <a:lnTo>
                  <a:pt x="0" y="12604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6"/>
          <p:cNvSpPr/>
          <p:nvPr/>
        </p:nvSpPr>
        <p:spPr>
          <a:xfrm>
            <a:off x="2556857" y="3933055"/>
            <a:ext cx="4246308" cy="587513"/>
          </a:xfrm>
          <a:custGeom>
            <a:avLst/>
            <a:gdLst/>
            <a:ahLst/>
            <a:cxnLst/>
            <a:rect l="0" t="0" r="0" b="0"/>
            <a:pathLst>
              <a:path>
                <a:moveTo>
                  <a:pt x="4246308" y="0"/>
                </a:moveTo>
                <a:lnTo>
                  <a:pt x="201665" y="0"/>
                </a:lnTo>
                <a:lnTo>
                  <a:pt x="201665" y="587513"/>
                </a:lnTo>
                <a:lnTo>
                  <a:pt x="0" y="587513"/>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2556857" y="3345542"/>
            <a:ext cx="4246308" cy="587513"/>
          </a:xfrm>
          <a:custGeom>
            <a:avLst/>
            <a:gdLst/>
            <a:ahLst/>
            <a:cxnLst/>
            <a:rect l="0" t="0" r="0" b="0"/>
            <a:pathLst>
              <a:path>
                <a:moveTo>
                  <a:pt x="4246308" y="587513"/>
                </a:moveTo>
                <a:lnTo>
                  <a:pt x="201665" y="587513"/>
                </a:lnTo>
                <a:lnTo>
                  <a:pt x="201665"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6803166" y="3573016"/>
            <a:ext cx="2016654" cy="720079"/>
          </a:xfrm>
          <a:custGeom>
            <a:avLst/>
            <a:gdLst>
              <a:gd name="connsiteX0" fmla="*/ 0 w 2016654"/>
              <a:gd name="connsiteY0" fmla="*/ 0 h 720079"/>
              <a:gd name="connsiteX1" fmla="*/ 2016654 w 2016654"/>
              <a:gd name="connsiteY1" fmla="*/ 0 h 720079"/>
              <a:gd name="connsiteX2" fmla="*/ 2016654 w 2016654"/>
              <a:gd name="connsiteY2" fmla="*/ 720079 h 720079"/>
              <a:gd name="connsiteX3" fmla="*/ 0 w 2016654"/>
              <a:gd name="connsiteY3" fmla="*/ 720079 h 720079"/>
              <a:gd name="connsiteX4" fmla="*/ 0 w 2016654"/>
              <a:gd name="connsiteY4" fmla="*/ 0 h 72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654" h="720079">
                <a:moveTo>
                  <a:pt x="0" y="0"/>
                </a:moveTo>
                <a:lnTo>
                  <a:pt x="2016654" y="0"/>
                </a:lnTo>
                <a:lnTo>
                  <a:pt x="2016654" y="720079"/>
                </a:lnTo>
                <a:lnTo>
                  <a:pt x="0" y="720079"/>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اختر أفضل الموردين</a:t>
            </a:r>
            <a:endParaRPr lang="ar-EG" sz="2400" kern="1200" dirty="0">
              <a:solidFill>
                <a:srgbClr val="FF0000"/>
              </a:solidFill>
            </a:endParaRPr>
          </a:p>
        </p:txBody>
      </p:sp>
      <p:sp>
        <p:nvSpPr>
          <p:cNvPr id="10" name="Freeform 9"/>
          <p:cNvSpPr/>
          <p:nvPr/>
        </p:nvSpPr>
        <p:spPr>
          <a:xfrm>
            <a:off x="540203" y="2884069"/>
            <a:ext cx="2016654" cy="922945"/>
          </a:xfrm>
          <a:custGeom>
            <a:avLst/>
            <a:gdLst>
              <a:gd name="connsiteX0" fmla="*/ 0 w 2016654"/>
              <a:gd name="connsiteY0" fmla="*/ 0 h 922945"/>
              <a:gd name="connsiteX1" fmla="*/ 2016654 w 2016654"/>
              <a:gd name="connsiteY1" fmla="*/ 0 h 922945"/>
              <a:gd name="connsiteX2" fmla="*/ 2016654 w 2016654"/>
              <a:gd name="connsiteY2" fmla="*/ 922945 h 922945"/>
              <a:gd name="connsiteX3" fmla="*/ 0 w 2016654"/>
              <a:gd name="connsiteY3" fmla="*/ 922945 h 922945"/>
              <a:gd name="connsiteX4" fmla="*/ 0 w 2016654"/>
              <a:gd name="connsiteY4" fmla="*/ 0 h 9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654" h="922945">
                <a:moveTo>
                  <a:pt x="0" y="0"/>
                </a:moveTo>
                <a:lnTo>
                  <a:pt x="2016654" y="0"/>
                </a:lnTo>
                <a:lnTo>
                  <a:pt x="2016654" y="922945"/>
                </a:lnTo>
                <a:lnTo>
                  <a:pt x="0" y="922945"/>
                </a:lnTo>
                <a:lnTo>
                  <a:pt x="0" y="0"/>
                </a:lnTo>
                <a:close/>
              </a:path>
            </a:pathLst>
          </a:custGeom>
          <a:solidFill>
            <a:schemeClr val="accent3">
              <a:lumMod val="75000"/>
            </a:schemeClr>
          </a:solidFill>
          <a:ln>
            <a:solidFill>
              <a:schemeClr val="accent3">
                <a:lumMod val="7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حاول التفاوض معهم للحصول على شروط أفضل.</a:t>
            </a:r>
            <a:endParaRPr lang="ar-EG" sz="2400" kern="1200" dirty="0">
              <a:solidFill>
                <a:srgbClr val="002060"/>
              </a:solidFill>
            </a:endParaRPr>
          </a:p>
        </p:txBody>
      </p:sp>
      <p:sp>
        <p:nvSpPr>
          <p:cNvPr id="11" name="Freeform 10"/>
          <p:cNvSpPr/>
          <p:nvPr/>
        </p:nvSpPr>
        <p:spPr>
          <a:xfrm>
            <a:off x="540203" y="4059096"/>
            <a:ext cx="2016654" cy="922945"/>
          </a:xfrm>
          <a:custGeom>
            <a:avLst/>
            <a:gdLst>
              <a:gd name="connsiteX0" fmla="*/ 0 w 2016654"/>
              <a:gd name="connsiteY0" fmla="*/ 0 h 922945"/>
              <a:gd name="connsiteX1" fmla="*/ 2016654 w 2016654"/>
              <a:gd name="connsiteY1" fmla="*/ 0 h 922945"/>
              <a:gd name="connsiteX2" fmla="*/ 2016654 w 2016654"/>
              <a:gd name="connsiteY2" fmla="*/ 922945 h 922945"/>
              <a:gd name="connsiteX3" fmla="*/ 0 w 2016654"/>
              <a:gd name="connsiteY3" fmla="*/ 922945 h 922945"/>
              <a:gd name="connsiteX4" fmla="*/ 0 w 2016654"/>
              <a:gd name="connsiteY4" fmla="*/ 0 h 9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654" h="922945">
                <a:moveTo>
                  <a:pt x="0" y="0"/>
                </a:moveTo>
                <a:lnTo>
                  <a:pt x="2016654" y="0"/>
                </a:lnTo>
                <a:lnTo>
                  <a:pt x="2016654" y="922945"/>
                </a:lnTo>
                <a:lnTo>
                  <a:pt x="0" y="922945"/>
                </a:lnTo>
                <a:lnTo>
                  <a:pt x="0" y="0"/>
                </a:lnTo>
                <a:close/>
              </a:path>
            </a:pathLst>
          </a:custGeom>
          <a:solidFill>
            <a:schemeClr val="accent3">
              <a:lumMod val="75000"/>
            </a:schemeClr>
          </a:solidFill>
          <a:ln>
            <a:solidFill>
              <a:schemeClr val="accent3">
                <a:lumMod val="7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اختر أفضل الموردين لمؤسسة أعمالك</a:t>
            </a:r>
            <a:r>
              <a:rPr lang="ar-EG" sz="2400" kern="1200" dirty="0" smtClean="0">
                <a:solidFill>
                  <a:srgbClr val="002060"/>
                </a:solidFill>
              </a:rPr>
              <a:t>.</a:t>
            </a:r>
            <a:endParaRPr lang="ar-EG" sz="2400" kern="1200" dirty="0">
              <a:solidFill>
                <a:srgbClr val="002060"/>
              </a:solidFill>
            </a:endParaRPr>
          </a:p>
        </p:txBody>
      </p:sp>
      <p:sp>
        <p:nvSpPr>
          <p:cNvPr id="12" name="Freeform 11"/>
          <p:cNvSpPr/>
          <p:nvPr/>
        </p:nvSpPr>
        <p:spPr>
          <a:xfrm>
            <a:off x="2943698" y="1566710"/>
            <a:ext cx="3439646" cy="2240304"/>
          </a:xfrm>
          <a:custGeom>
            <a:avLst/>
            <a:gdLst>
              <a:gd name="connsiteX0" fmla="*/ 0 w 3439646"/>
              <a:gd name="connsiteY0" fmla="*/ 0 h 2240304"/>
              <a:gd name="connsiteX1" fmla="*/ 3439646 w 3439646"/>
              <a:gd name="connsiteY1" fmla="*/ 0 h 2240304"/>
              <a:gd name="connsiteX2" fmla="*/ 3439646 w 3439646"/>
              <a:gd name="connsiteY2" fmla="*/ 2240304 h 2240304"/>
              <a:gd name="connsiteX3" fmla="*/ 0 w 3439646"/>
              <a:gd name="connsiteY3" fmla="*/ 2240304 h 2240304"/>
              <a:gd name="connsiteX4" fmla="*/ 0 w 3439646"/>
              <a:gd name="connsiteY4" fmla="*/ 0 h 2240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9646" h="2240304">
                <a:moveTo>
                  <a:pt x="0" y="0"/>
                </a:moveTo>
                <a:lnTo>
                  <a:pt x="3439646" y="0"/>
                </a:lnTo>
                <a:lnTo>
                  <a:pt x="3439646" y="2240304"/>
                </a:lnTo>
                <a:lnTo>
                  <a:pt x="0" y="2240304"/>
                </a:lnTo>
                <a:lnTo>
                  <a:pt x="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rtl="1">
              <a:lnSpc>
                <a:spcPct val="90000"/>
              </a:lnSpc>
              <a:spcBef>
                <a:spcPct val="0"/>
              </a:spcBef>
              <a:spcAft>
                <a:spcPct val="35000"/>
              </a:spcAft>
            </a:pPr>
            <a:r>
              <a:rPr lang="ar-SA" sz="2000" b="1" kern="1200" dirty="0" smtClean="0">
                <a:solidFill>
                  <a:srgbClr val="002060"/>
                </a:solidFill>
              </a:rPr>
              <a:t>قارن عروض الأسعار التي تلقيتها من مختلف الموردين لتحديد ما يمكن أن يعرضه كل منهم ، إذ يشكل عرض الاسعار جواباً خطياً على أسئلتك ، ففي عرض الاسعار يزودك المرود بمعلومات مفصلة عن السلع أو المواد أو المعدات والأسعار والدفعات والتسليم وغيرها من الشروط المتصلة بطلبيتك.</a:t>
            </a:r>
            <a:endParaRPr lang="ar-EG" sz="2000" b="1" kern="1200" dirty="0">
              <a:solidFill>
                <a:srgbClr val="002060"/>
              </a:solidFill>
            </a:endParaRPr>
          </a:p>
        </p:txBody>
      </p:sp>
      <p:sp>
        <p:nvSpPr>
          <p:cNvPr id="13" name="Freeform 12"/>
          <p:cNvSpPr/>
          <p:nvPr/>
        </p:nvSpPr>
        <p:spPr>
          <a:xfrm>
            <a:off x="2960188" y="4054708"/>
            <a:ext cx="3439646" cy="2240304"/>
          </a:xfrm>
          <a:custGeom>
            <a:avLst/>
            <a:gdLst>
              <a:gd name="connsiteX0" fmla="*/ 0 w 3439646"/>
              <a:gd name="connsiteY0" fmla="*/ 0 h 2240304"/>
              <a:gd name="connsiteX1" fmla="*/ 3439646 w 3439646"/>
              <a:gd name="connsiteY1" fmla="*/ 0 h 2240304"/>
              <a:gd name="connsiteX2" fmla="*/ 3439646 w 3439646"/>
              <a:gd name="connsiteY2" fmla="*/ 2240304 h 2240304"/>
              <a:gd name="connsiteX3" fmla="*/ 0 w 3439646"/>
              <a:gd name="connsiteY3" fmla="*/ 2240304 h 2240304"/>
              <a:gd name="connsiteX4" fmla="*/ 0 w 3439646"/>
              <a:gd name="connsiteY4" fmla="*/ 0 h 2240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9646" h="2240304">
                <a:moveTo>
                  <a:pt x="0" y="0"/>
                </a:moveTo>
                <a:lnTo>
                  <a:pt x="3439646" y="0"/>
                </a:lnTo>
                <a:lnTo>
                  <a:pt x="3439646" y="2240304"/>
                </a:lnTo>
                <a:lnTo>
                  <a:pt x="0" y="2240304"/>
                </a:lnTo>
                <a:lnTo>
                  <a:pt x="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ويتعين على الريادي أن يقرر ما الشروط والأولويات الأكثر أهمية لدى اختيار مورديه ، وعند اتخاذك قرار بشأن الموردين الذين يلبون حاجات المؤسسة أكثر من غيرهم :</a:t>
            </a:r>
            <a:endParaRPr lang="ar-EG" sz="2400" kern="1200" dirty="0">
              <a:solidFill>
                <a:srgbClr val="002060"/>
              </a:solidFill>
            </a:endParaRPr>
          </a:p>
        </p:txBody>
      </p:sp>
    </p:spTree>
    <p:extLst>
      <p:ext uri="{BB962C8B-B14F-4D97-AF65-F5344CB8AC3E}">
        <p14:creationId xmlns:p14="http://schemas.microsoft.com/office/powerpoint/2010/main" val="522849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circle(in)">
                                      <p:cBhvr>
                                        <p:cTn id="10" dur="20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barn(inVertical)">
                                      <p:cBhvr>
                                        <p:cTn id="23" dur="500"/>
                                        <p:tgtEl>
                                          <p:spTgt spid="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1000"/>
                                        <p:tgtEl>
                                          <p:spTgt spid="7"/>
                                        </p:tgtEl>
                                      </p:cBhvr>
                                    </p:animEffect>
                                    <p:anim calcmode="lin" valueType="num">
                                      <p:cBhvr>
                                        <p:cTn id="44" dur="1000" fill="hold"/>
                                        <p:tgtEl>
                                          <p:spTgt spid="7"/>
                                        </p:tgtEl>
                                        <p:attrNameLst>
                                          <p:attrName>ppt_x</p:attrName>
                                        </p:attrNameLst>
                                      </p:cBhvr>
                                      <p:tavLst>
                                        <p:tav tm="0">
                                          <p:val>
                                            <p:strVal val="#ppt_x"/>
                                          </p:val>
                                        </p:tav>
                                        <p:tav tm="100000">
                                          <p:val>
                                            <p:strVal val="#ppt_x"/>
                                          </p:val>
                                        </p:tav>
                                      </p:tavLst>
                                    </p:anim>
                                    <p:anim calcmode="lin" valueType="num">
                                      <p:cBhvr>
                                        <p:cTn id="45" dur="1000" fill="hold"/>
                                        <p:tgtEl>
                                          <p:spTgt spid="7"/>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dirty="0"/>
              <a:t>من الذي ينبغي اشراكه في المشروع ؟</a:t>
            </a:r>
            <a:endParaRPr lang="en-US" sz="4000" dirty="0"/>
          </a:p>
        </p:txBody>
      </p:sp>
    </p:spTree>
    <p:extLst>
      <p:ext uri="{BB962C8B-B14F-4D97-AF65-F5344CB8AC3E}">
        <p14:creationId xmlns:p14="http://schemas.microsoft.com/office/powerpoint/2010/main" val="2910391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http://clareluffman.com/wp-content/uploads/2013/10/red-number-5.jp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76256" y="2564904"/>
            <a:ext cx="1266825" cy="1134745"/>
          </a:xfrm>
          <a:prstGeom prst="rect">
            <a:avLst/>
          </a:prstGeom>
          <a:ln>
            <a:noFill/>
          </a:ln>
          <a:effectLst>
            <a:outerShdw blurRad="190500" algn="tl" rotWithShape="0">
              <a:srgbClr val="000000">
                <a:alpha val="70000"/>
              </a:srgbClr>
            </a:outerShdw>
          </a:effectLst>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خطوات التعامل مع الموردين</a:t>
            </a:r>
            <a:endParaRPr lang="ar-EG" sz="3200" b="1" dirty="0">
              <a:solidFill>
                <a:schemeClr val="bg1"/>
              </a:solidFill>
            </a:endParaRPr>
          </a:p>
        </p:txBody>
      </p:sp>
      <p:sp>
        <p:nvSpPr>
          <p:cNvPr id="5" name="Freeform 4"/>
          <p:cNvSpPr/>
          <p:nvPr/>
        </p:nvSpPr>
        <p:spPr>
          <a:xfrm>
            <a:off x="4592912" y="3892940"/>
            <a:ext cx="1762796" cy="157392"/>
          </a:xfrm>
          <a:custGeom>
            <a:avLst/>
            <a:gdLst/>
            <a:ahLst/>
            <a:cxnLst/>
            <a:rect l="0" t="0" r="0" b="0"/>
            <a:pathLst>
              <a:path>
                <a:moveTo>
                  <a:pt x="1762796" y="157392"/>
                </a:moveTo>
                <a:lnTo>
                  <a:pt x="0" y="157392"/>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Freeform 5"/>
          <p:cNvSpPr/>
          <p:nvPr/>
        </p:nvSpPr>
        <p:spPr>
          <a:xfrm>
            <a:off x="2830115" y="4050332"/>
            <a:ext cx="3525592" cy="1082860"/>
          </a:xfrm>
          <a:custGeom>
            <a:avLst/>
            <a:gdLst/>
            <a:ahLst/>
            <a:cxnLst/>
            <a:rect l="0" t="0" r="0" b="0"/>
            <a:pathLst>
              <a:path>
                <a:moveTo>
                  <a:pt x="3525592" y="0"/>
                </a:moveTo>
                <a:lnTo>
                  <a:pt x="251828" y="0"/>
                </a:lnTo>
                <a:lnTo>
                  <a:pt x="251828" y="1082860"/>
                </a:lnTo>
                <a:lnTo>
                  <a:pt x="0" y="108286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6"/>
          <p:cNvSpPr/>
          <p:nvPr/>
        </p:nvSpPr>
        <p:spPr>
          <a:xfrm>
            <a:off x="2830115" y="4004612"/>
            <a:ext cx="3525592" cy="91440"/>
          </a:xfrm>
          <a:custGeom>
            <a:avLst/>
            <a:gdLst/>
            <a:ahLst/>
            <a:cxnLst/>
            <a:rect l="0" t="0" r="0" b="0"/>
            <a:pathLst>
              <a:path>
                <a:moveTo>
                  <a:pt x="3525592" y="45720"/>
                </a:moveTo>
                <a:lnTo>
                  <a:pt x="0" y="4572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2830115" y="2967472"/>
            <a:ext cx="3525592" cy="1082860"/>
          </a:xfrm>
          <a:custGeom>
            <a:avLst/>
            <a:gdLst/>
            <a:ahLst/>
            <a:cxnLst/>
            <a:rect l="0" t="0" r="0" b="0"/>
            <a:pathLst>
              <a:path>
                <a:moveTo>
                  <a:pt x="3525592" y="1082860"/>
                </a:moveTo>
                <a:lnTo>
                  <a:pt x="251828" y="1082860"/>
                </a:lnTo>
                <a:lnTo>
                  <a:pt x="251828"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6355708" y="3666295"/>
            <a:ext cx="2518280" cy="768075"/>
          </a:xfrm>
          <a:custGeom>
            <a:avLst/>
            <a:gdLst>
              <a:gd name="connsiteX0" fmla="*/ 0 w 2518280"/>
              <a:gd name="connsiteY0" fmla="*/ 0 h 768075"/>
              <a:gd name="connsiteX1" fmla="*/ 2518280 w 2518280"/>
              <a:gd name="connsiteY1" fmla="*/ 0 h 768075"/>
              <a:gd name="connsiteX2" fmla="*/ 2518280 w 2518280"/>
              <a:gd name="connsiteY2" fmla="*/ 768075 h 768075"/>
              <a:gd name="connsiteX3" fmla="*/ 0 w 2518280"/>
              <a:gd name="connsiteY3" fmla="*/ 768075 h 768075"/>
              <a:gd name="connsiteX4" fmla="*/ 0 w 2518280"/>
              <a:gd name="connsiteY4" fmla="*/ 0 h 768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8280" h="768075">
                <a:moveTo>
                  <a:pt x="0" y="0"/>
                </a:moveTo>
                <a:lnTo>
                  <a:pt x="2518280" y="0"/>
                </a:lnTo>
                <a:lnTo>
                  <a:pt x="2518280" y="768075"/>
                </a:lnTo>
                <a:lnTo>
                  <a:pt x="0" y="768075"/>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اطلب السلع</a:t>
            </a:r>
            <a:endParaRPr lang="ar-EG" sz="2400" kern="1200" dirty="0">
              <a:solidFill>
                <a:srgbClr val="FF0000"/>
              </a:solidFill>
            </a:endParaRPr>
          </a:p>
        </p:txBody>
      </p:sp>
      <p:sp>
        <p:nvSpPr>
          <p:cNvPr id="10" name="Freeform 9"/>
          <p:cNvSpPr/>
          <p:nvPr/>
        </p:nvSpPr>
        <p:spPr>
          <a:xfrm>
            <a:off x="311835" y="2583434"/>
            <a:ext cx="2518280" cy="768075"/>
          </a:xfrm>
          <a:custGeom>
            <a:avLst/>
            <a:gdLst>
              <a:gd name="connsiteX0" fmla="*/ 0 w 2518280"/>
              <a:gd name="connsiteY0" fmla="*/ 0 h 768075"/>
              <a:gd name="connsiteX1" fmla="*/ 2518280 w 2518280"/>
              <a:gd name="connsiteY1" fmla="*/ 0 h 768075"/>
              <a:gd name="connsiteX2" fmla="*/ 2518280 w 2518280"/>
              <a:gd name="connsiteY2" fmla="*/ 768075 h 768075"/>
              <a:gd name="connsiteX3" fmla="*/ 0 w 2518280"/>
              <a:gd name="connsiteY3" fmla="*/ 768075 h 768075"/>
              <a:gd name="connsiteX4" fmla="*/ 0 w 2518280"/>
              <a:gd name="connsiteY4" fmla="*/ 0 h 768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8280" h="768075">
                <a:moveTo>
                  <a:pt x="0" y="0"/>
                </a:moveTo>
                <a:lnTo>
                  <a:pt x="2518280" y="0"/>
                </a:lnTo>
                <a:lnTo>
                  <a:pt x="2518280" y="768075"/>
                </a:lnTo>
                <a:lnTo>
                  <a:pt x="0" y="768075"/>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ما أصغر كمية يمكنك أن تطلبها ؟</a:t>
            </a:r>
            <a:endParaRPr lang="ar-EG" sz="2400" kern="1200" dirty="0">
              <a:solidFill>
                <a:srgbClr val="002060"/>
              </a:solidFill>
            </a:endParaRPr>
          </a:p>
        </p:txBody>
      </p:sp>
      <p:sp>
        <p:nvSpPr>
          <p:cNvPr id="11" name="Freeform 10"/>
          <p:cNvSpPr/>
          <p:nvPr/>
        </p:nvSpPr>
        <p:spPr>
          <a:xfrm>
            <a:off x="311835" y="3666295"/>
            <a:ext cx="2518280" cy="768075"/>
          </a:xfrm>
          <a:custGeom>
            <a:avLst/>
            <a:gdLst>
              <a:gd name="connsiteX0" fmla="*/ 0 w 2518280"/>
              <a:gd name="connsiteY0" fmla="*/ 0 h 768075"/>
              <a:gd name="connsiteX1" fmla="*/ 2518280 w 2518280"/>
              <a:gd name="connsiteY1" fmla="*/ 0 h 768075"/>
              <a:gd name="connsiteX2" fmla="*/ 2518280 w 2518280"/>
              <a:gd name="connsiteY2" fmla="*/ 768075 h 768075"/>
              <a:gd name="connsiteX3" fmla="*/ 0 w 2518280"/>
              <a:gd name="connsiteY3" fmla="*/ 768075 h 768075"/>
              <a:gd name="connsiteX4" fmla="*/ 0 w 2518280"/>
              <a:gd name="connsiteY4" fmla="*/ 0 h 768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8280" h="768075">
                <a:moveTo>
                  <a:pt x="0" y="0"/>
                </a:moveTo>
                <a:lnTo>
                  <a:pt x="2518280" y="0"/>
                </a:lnTo>
                <a:lnTo>
                  <a:pt x="2518280" y="768075"/>
                </a:lnTo>
                <a:lnTo>
                  <a:pt x="0" y="768075"/>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كم تحتوي كل من المجموعات الكاملة ؟</a:t>
            </a:r>
            <a:endParaRPr lang="ar-EG" sz="2400" kern="1200" dirty="0">
              <a:solidFill>
                <a:srgbClr val="002060"/>
              </a:solidFill>
            </a:endParaRPr>
          </a:p>
        </p:txBody>
      </p:sp>
      <p:sp>
        <p:nvSpPr>
          <p:cNvPr id="12" name="Freeform 11"/>
          <p:cNvSpPr/>
          <p:nvPr/>
        </p:nvSpPr>
        <p:spPr>
          <a:xfrm>
            <a:off x="311835" y="4749155"/>
            <a:ext cx="2518280" cy="768075"/>
          </a:xfrm>
          <a:custGeom>
            <a:avLst/>
            <a:gdLst>
              <a:gd name="connsiteX0" fmla="*/ 0 w 2518280"/>
              <a:gd name="connsiteY0" fmla="*/ 0 h 768075"/>
              <a:gd name="connsiteX1" fmla="*/ 2518280 w 2518280"/>
              <a:gd name="connsiteY1" fmla="*/ 0 h 768075"/>
              <a:gd name="connsiteX2" fmla="*/ 2518280 w 2518280"/>
              <a:gd name="connsiteY2" fmla="*/ 768075 h 768075"/>
              <a:gd name="connsiteX3" fmla="*/ 0 w 2518280"/>
              <a:gd name="connsiteY3" fmla="*/ 768075 h 768075"/>
              <a:gd name="connsiteX4" fmla="*/ 0 w 2518280"/>
              <a:gd name="connsiteY4" fmla="*/ 0 h 768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8280" h="768075">
                <a:moveTo>
                  <a:pt x="0" y="0"/>
                </a:moveTo>
                <a:lnTo>
                  <a:pt x="2518280" y="0"/>
                </a:lnTo>
                <a:lnTo>
                  <a:pt x="2518280" y="768075"/>
                </a:lnTo>
                <a:lnTo>
                  <a:pt x="0" y="768075"/>
                </a:lnTo>
                <a:lnTo>
                  <a:pt x="0" y="0"/>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هل يمكنك طلب أقل من مجموعة واحدة كاملة ؟</a:t>
            </a:r>
            <a:endParaRPr lang="ar-EG" sz="2400" kern="1200" dirty="0">
              <a:solidFill>
                <a:srgbClr val="002060"/>
              </a:solidFill>
            </a:endParaRPr>
          </a:p>
        </p:txBody>
      </p:sp>
      <p:sp>
        <p:nvSpPr>
          <p:cNvPr id="13" name="Freeform 12"/>
          <p:cNvSpPr/>
          <p:nvPr/>
        </p:nvSpPr>
        <p:spPr>
          <a:xfrm>
            <a:off x="3324807" y="2134579"/>
            <a:ext cx="2518280" cy="1760083"/>
          </a:xfrm>
          <a:custGeom>
            <a:avLst/>
            <a:gdLst>
              <a:gd name="connsiteX0" fmla="*/ 0 w 2518280"/>
              <a:gd name="connsiteY0" fmla="*/ 0 h 1760083"/>
              <a:gd name="connsiteX1" fmla="*/ 2518280 w 2518280"/>
              <a:gd name="connsiteY1" fmla="*/ 0 h 1760083"/>
              <a:gd name="connsiteX2" fmla="*/ 2518280 w 2518280"/>
              <a:gd name="connsiteY2" fmla="*/ 1760083 h 1760083"/>
              <a:gd name="connsiteX3" fmla="*/ 0 w 2518280"/>
              <a:gd name="connsiteY3" fmla="*/ 1760083 h 1760083"/>
              <a:gd name="connsiteX4" fmla="*/ 0 w 2518280"/>
              <a:gd name="connsiteY4" fmla="*/ 0 h 1760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8280" h="1760083">
                <a:moveTo>
                  <a:pt x="0" y="0"/>
                </a:moveTo>
                <a:lnTo>
                  <a:pt x="2518280" y="0"/>
                </a:lnTo>
                <a:lnTo>
                  <a:pt x="2518280" y="1760083"/>
                </a:lnTo>
                <a:lnTo>
                  <a:pt x="0" y="1760083"/>
                </a:lnTo>
                <a:lnTo>
                  <a:pt x="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0" u="none" kern="1200" dirty="0" smtClean="0">
                <a:solidFill>
                  <a:srgbClr val="002060"/>
                </a:solidFill>
              </a:rPr>
              <a:t>اطلب السلع .. لكن أحرص على أن تكون طلبيتك خطية ، فكر ملياً في الكميات التي تحتاج إليها :</a:t>
            </a:r>
            <a:endParaRPr lang="ar-EG" sz="2400" b="0" u="none" kern="1200" dirty="0">
              <a:solidFill>
                <a:srgbClr val="002060"/>
              </a:solidFill>
            </a:endParaRPr>
          </a:p>
        </p:txBody>
      </p:sp>
    </p:spTree>
    <p:extLst>
      <p:ext uri="{BB962C8B-B14F-4D97-AF65-F5344CB8AC3E}">
        <p14:creationId xmlns:p14="http://schemas.microsoft.com/office/powerpoint/2010/main" val="383185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circle(in)">
                                      <p:cBhvr>
                                        <p:cTn id="10" dur="20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1000"/>
                                        <p:tgtEl>
                                          <p:spTgt spid="6"/>
                                        </p:tgtEl>
                                      </p:cBhvr>
                                    </p:animEffect>
                                    <p:anim calcmode="lin" valueType="num">
                                      <p:cBhvr>
                                        <p:cTn id="48" dur="1000" fill="hold"/>
                                        <p:tgtEl>
                                          <p:spTgt spid="6"/>
                                        </p:tgtEl>
                                        <p:attrNameLst>
                                          <p:attrName>ppt_x</p:attrName>
                                        </p:attrNameLst>
                                      </p:cBhvr>
                                      <p:tavLst>
                                        <p:tav tm="0">
                                          <p:val>
                                            <p:strVal val="#ppt_x"/>
                                          </p:val>
                                        </p:tav>
                                        <p:tav tm="100000">
                                          <p:val>
                                            <p:strVal val="#ppt_x"/>
                                          </p:val>
                                        </p:tav>
                                      </p:tavLst>
                                    </p:anim>
                                    <p:anim calcmode="lin" valueType="num">
                                      <p:cBhvr>
                                        <p:cTn id="49" dur="1000" fill="hold"/>
                                        <p:tgtEl>
                                          <p:spTgt spid="6"/>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1000"/>
                                        <p:tgtEl>
                                          <p:spTgt spid="12"/>
                                        </p:tgtEl>
                                      </p:cBhvr>
                                    </p:animEffect>
                                    <p:anim calcmode="lin" valueType="num">
                                      <p:cBhvr>
                                        <p:cTn id="53" dur="1000" fill="hold"/>
                                        <p:tgtEl>
                                          <p:spTgt spid="12"/>
                                        </p:tgtEl>
                                        <p:attrNameLst>
                                          <p:attrName>ppt_x</p:attrName>
                                        </p:attrNameLst>
                                      </p:cBhvr>
                                      <p:tavLst>
                                        <p:tav tm="0">
                                          <p:val>
                                            <p:strVal val="#ppt_x"/>
                                          </p:val>
                                        </p:tav>
                                        <p:tav tm="100000">
                                          <p:val>
                                            <p:strVal val="#ppt_x"/>
                                          </p:val>
                                        </p:tav>
                                      </p:tavLst>
                                    </p:anim>
                                    <p:anim calcmode="lin" valueType="num">
                                      <p:cBhvr>
                                        <p:cTn id="5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http://www.schooljotter.com/imagefolders/rifthouse/red-number-6.jp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00774" y="2281338"/>
            <a:ext cx="1266190" cy="854075"/>
          </a:xfrm>
          <a:prstGeom prst="rect">
            <a:avLst/>
          </a:prstGeom>
          <a:ln>
            <a:noFill/>
          </a:ln>
          <a:effectLst>
            <a:outerShdw blurRad="190500" algn="tl" rotWithShape="0">
              <a:srgbClr val="000000">
                <a:alpha val="70000"/>
              </a:srgbClr>
            </a:outerShdw>
          </a:effectLst>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خطوات التعامل مع الموردين</a:t>
            </a:r>
            <a:endParaRPr lang="ar-EG" sz="3200" b="1" dirty="0">
              <a:solidFill>
                <a:schemeClr val="bg1"/>
              </a:solidFill>
            </a:endParaRPr>
          </a:p>
        </p:txBody>
      </p:sp>
      <p:sp>
        <p:nvSpPr>
          <p:cNvPr id="5" name="Freeform 4"/>
          <p:cNvSpPr/>
          <p:nvPr/>
        </p:nvSpPr>
        <p:spPr>
          <a:xfrm>
            <a:off x="5471203" y="3608354"/>
            <a:ext cx="612964" cy="1486536"/>
          </a:xfrm>
          <a:custGeom>
            <a:avLst/>
            <a:gdLst/>
            <a:ahLst/>
            <a:cxnLst/>
            <a:rect l="0" t="0" r="0" b="0"/>
            <a:pathLst>
              <a:path>
                <a:moveTo>
                  <a:pt x="612964" y="0"/>
                </a:moveTo>
                <a:lnTo>
                  <a:pt x="306482" y="0"/>
                </a:lnTo>
                <a:lnTo>
                  <a:pt x="306482" y="1486536"/>
                </a:lnTo>
                <a:lnTo>
                  <a:pt x="0" y="1486536"/>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Freeform 5"/>
          <p:cNvSpPr/>
          <p:nvPr/>
        </p:nvSpPr>
        <p:spPr>
          <a:xfrm>
            <a:off x="5471203" y="2121817"/>
            <a:ext cx="612964" cy="1486536"/>
          </a:xfrm>
          <a:custGeom>
            <a:avLst/>
            <a:gdLst/>
            <a:ahLst/>
            <a:cxnLst/>
            <a:rect l="0" t="0" r="0" b="0"/>
            <a:pathLst>
              <a:path>
                <a:moveTo>
                  <a:pt x="612964" y="1486536"/>
                </a:moveTo>
                <a:lnTo>
                  <a:pt x="306482" y="1486536"/>
                </a:lnTo>
                <a:lnTo>
                  <a:pt x="306482" y="0"/>
                </a:lnTo>
                <a:lnTo>
                  <a:pt x="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6"/>
          <p:cNvSpPr/>
          <p:nvPr/>
        </p:nvSpPr>
        <p:spPr>
          <a:xfrm>
            <a:off x="6084168" y="3140968"/>
            <a:ext cx="2699403" cy="934770"/>
          </a:xfrm>
          <a:custGeom>
            <a:avLst/>
            <a:gdLst>
              <a:gd name="connsiteX0" fmla="*/ 0 w 3064822"/>
              <a:gd name="connsiteY0" fmla="*/ 0 h 934770"/>
              <a:gd name="connsiteX1" fmla="*/ 3064822 w 3064822"/>
              <a:gd name="connsiteY1" fmla="*/ 0 h 934770"/>
              <a:gd name="connsiteX2" fmla="*/ 3064822 w 3064822"/>
              <a:gd name="connsiteY2" fmla="*/ 934770 h 934770"/>
              <a:gd name="connsiteX3" fmla="*/ 0 w 3064822"/>
              <a:gd name="connsiteY3" fmla="*/ 934770 h 934770"/>
              <a:gd name="connsiteX4" fmla="*/ 0 w 3064822"/>
              <a:gd name="connsiteY4" fmla="*/ 0 h 93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22" h="934770">
                <a:moveTo>
                  <a:pt x="0" y="0"/>
                </a:moveTo>
                <a:lnTo>
                  <a:pt x="3064822" y="0"/>
                </a:lnTo>
                <a:lnTo>
                  <a:pt x="3064822" y="934770"/>
                </a:lnTo>
                <a:lnTo>
                  <a:pt x="0" y="934770"/>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افحص السلع فور استلامها</a:t>
            </a:r>
            <a:endParaRPr lang="ar-EG" sz="2400" kern="1200" dirty="0">
              <a:solidFill>
                <a:srgbClr val="FF0000"/>
              </a:solidFill>
            </a:endParaRPr>
          </a:p>
        </p:txBody>
      </p:sp>
      <p:sp>
        <p:nvSpPr>
          <p:cNvPr id="8" name="Freeform 7"/>
          <p:cNvSpPr/>
          <p:nvPr/>
        </p:nvSpPr>
        <p:spPr>
          <a:xfrm>
            <a:off x="298314" y="1264633"/>
            <a:ext cx="5172889" cy="2152168"/>
          </a:xfrm>
          <a:custGeom>
            <a:avLst/>
            <a:gdLst>
              <a:gd name="connsiteX0" fmla="*/ 0 w 4877359"/>
              <a:gd name="connsiteY0" fmla="*/ 0 h 2589969"/>
              <a:gd name="connsiteX1" fmla="*/ 4877359 w 4877359"/>
              <a:gd name="connsiteY1" fmla="*/ 0 h 2589969"/>
              <a:gd name="connsiteX2" fmla="*/ 4877359 w 4877359"/>
              <a:gd name="connsiteY2" fmla="*/ 2589969 h 2589969"/>
              <a:gd name="connsiteX3" fmla="*/ 0 w 4877359"/>
              <a:gd name="connsiteY3" fmla="*/ 2589969 h 2589969"/>
              <a:gd name="connsiteX4" fmla="*/ 0 w 4877359"/>
              <a:gd name="connsiteY4" fmla="*/ 0 h 2589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7359" h="2589969">
                <a:moveTo>
                  <a:pt x="0" y="0"/>
                </a:moveTo>
                <a:lnTo>
                  <a:pt x="4877359" y="0"/>
                </a:lnTo>
                <a:lnTo>
                  <a:pt x="4877359" y="2589969"/>
                </a:lnTo>
                <a:lnTo>
                  <a:pt x="0" y="2589969"/>
                </a:lnTo>
                <a:lnTo>
                  <a:pt x="0" y="0"/>
                </a:lnTo>
                <a:close/>
              </a:path>
            </a:pathLst>
          </a:custGeom>
          <a:solidFill>
            <a:schemeClr val="accent5">
              <a:lumMod val="90000"/>
            </a:schemeClr>
          </a:solidFill>
          <a:ln>
            <a:solidFill>
              <a:schemeClr val="accent5">
                <a:lumMod val="9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دقق في السلع فور استلامها ، يرسل المورد عادة قسيمة استلام مع السلع أو الموارد ، وتبين هذه القسيمة تفاصيل السلع ، سيطلب منك المورد التوقيع على قسيمة الاستلام فور استلامك للبضائع كإثبات على ذلك.</a:t>
            </a:r>
            <a:endParaRPr lang="ar-EG" sz="2400" kern="1200" dirty="0">
              <a:solidFill>
                <a:srgbClr val="002060"/>
              </a:solidFill>
            </a:endParaRPr>
          </a:p>
        </p:txBody>
      </p:sp>
      <p:sp>
        <p:nvSpPr>
          <p:cNvPr id="9" name="Freeform 8"/>
          <p:cNvSpPr/>
          <p:nvPr/>
        </p:nvSpPr>
        <p:spPr>
          <a:xfrm>
            <a:off x="298314" y="3603606"/>
            <a:ext cx="5172889" cy="2953405"/>
          </a:xfrm>
          <a:custGeom>
            <a:avLst/>
            <a:gdLst>
              <a:gd name="connsiteX0" fmla="*/ 0 w 4877359"/>
              <a:gd name="connsiteY0" fmla="*/ 0 h 2589969"/>
              <a:gd name="connsiteX1" fmla="*/ 4877359 w 4877359"/>
              <a:gd name="connsiteY1" fmla="*/ 0 h 2589969"/>
              <a:gd name="connsiteX2" fmla="*/ 4877359 w 4877359"/>
              <a:gd name="connsiteY2" fmla="*/ 2589969 h 2589969"/>
              <a:gd name="connsiteX3" fmla="*/ 0 w 4877359"/>
              <a:gd name="connsiteY3" fmla="*/ 2589969 h 2589969"/>
              <a:gd name="connsiteX4" fmla="*/ 0 w 4877359"/>
              <a:gd name="connsiteY4" fmla="*/ 0 h 2589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7359" h="2589969">
                <a:moveTo>
                  <a:pt x="0" y="0"/>
                </a:moveTo>
                <a:lnTo>
                  <a:pt x="4877359" y="0"/>
                </a:lnTo>
                <a:lnTo>
                  <a:pt x="4877359" y="2589969"/>
                </a:lnTo>
                <a:lnTo>
                  <a:pt x="0" y="2589969"/>
                </a:lnTo>
                <a:lnTo>
                  <a:pt x="0" y="0"/>
                </a:lnTo>
                <a:close/>
              </a:path>
            </a:pathLst>
          </a:custGeom>
          <a:solidFill>
            <a:schemeClr val="accent5">
              <a:lumMod val="90000"/>
            </a:schemeClr>
          </a:solidFill>
          <a:ln>
            <a:solidFill>
              <a:schemeClr val="accent5">
                <a:lumMod val="9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970" tIns="13970" rIns="13970" bIns="13970" numCol="1" spcCol="1270" anchor="ctr" anchorCtr="0">
            <a:noAutofit/>
          </a:bodyPr>
          <a:lstStyle/>
          <a:p>
            <a:pPr lvl="0" algn="justLow" defTabSz="977900" rtl="1">
              <a:lnSpc>
                <a:spcPct val="90000"/>
              </a:lnSpc>
              <a:spcBef>
                <a:spcPct val="0"/>
              </a:spcBef>
              <a:spcAft>
                <a:spcPct val="35000"/>
              </a:spcAft>
            </a:pPr>
            <a:r>
              <a:rPr lang="ar-SA" sz="2400" kern="1200" dirty="0" smtClean="0">
                <a:solidFill>
                  <a:srgbClr val="002060"/>
                </a:solidFill>
              </a:rPr>
              <a:t>ويرسل بعض الموردين فاتورة بدلاً من قسيمة الاستلام ، وعليك أن تقارن السلع مع العناصر الواردة في الفاتورة ، وإذا قمت باستلام السلع أو المواد شخصياً من مكتب المورد ، يتعين عليك التدقيق في نوع البشائع وجودتها قبل أن تنقلها معك ، قارن قسيمة الاستلام أو الفاتورة بالطلبية وتحقق من استلامك لكل ما هو وارد فيها في الوقت المحدد ، وإذا وقع أي خطأ بلغ المورد بذلك على الفور ولا توقع قسيمة الاستلام أو تسدد ثمن السلع قبل معالجة المشكلة</a:t>
            </a:r>
            <a:r>
              <a:rPr lang="ar-EG" sz="2400" kern="1200" dirty="0" smtClean="0">
                <a:solidFill>
                  <a:srgbClr val="002060"/>
                </a:solidFill>
              </a:rPr>
              <a:t>.</a:t>
            </a:r>
            <a:endParaRPr lang="ar-EG" sz="2400" kern="1200" dirty="0">
              <a:solidFill>
                <a:srgbClr val="002060"/>
              </a:solidFill>
            </a:endParaRPr>
          </a:p>
        </p:txBody>
      </p:sp>
    </p:spTree>
    <p:extLst>
      <p:ext uri="{BB962C8B-B14F-4D97-AF65-F5344CB8AC3E}">
        <p14:creationId xmlns:p14="http://schemas.microsoft.com/office/powerpoint/2010/main" val="748185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ircle(in)">
                                      <p:cBhvr>
                                        <p:cTn id="10" dur="2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anim calcmode="lin" valueType="num">
                                      <p:cBhvr>
                                        <p:cTn id="28" dur="1000" fill="hold"/>
                                        <p:tgtEl>
                                          <p:spTgt spid="5"/>
                                        </p:tgtEl>
                                        <p:attrNameLst>
                                          <p:attrName>ppt_x</p:attrName>
                                        </p:attrNameLst>
                                      </p:cBhvr>
                                      <p:tavLst>
                                        <p:tav tm="0">
                                          <p:val>
                                            <p:strVal val="#ppt_x"/>
                                          </p:val>
                                        </p:tav>
                                        <p:tav tm="100000">
                                          <p:val>
                                            <p:strVal val="#ppt_x"/>
                                          </p:val>
                                        </p:tav>
                                      </p:tavLst>
                                    </p:anim>
                                    <p:anim calcmode="lin" valueType="num">
                                      <p:cBhvr>
                                        <p:cTn id="29" dur="1000" fill="hold"/>
                                        <p:tgtEl>
                                          <p:spTgt spid="5"/>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http://images.szallas.hu/rooms/1192766/original/57262.jp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00192" y="4005064"/>
            <a:ext cx="1329690" cy="933450"/>
          </a:xfrm>
          <a:prstGeom prst="rect">
            <a:avLst/>
          </a:prstGeom>
          <a:ln>
            <a:noFill/>
          </a:ln>
          <a:effectLst>
            <a:outerShdw blurRad="190500" algn="tl" rotWithShape="0">
              <a:srgbClr val="000000">
                <a:alpha val="70000"/>
              </a:srgbClr>
            </a:outerShdw>
          </a:effectLst>
        </p:spPr>
      </p:pic>
      <p:pic>
        <p:nvPicPr>
          <p:cNvPr id="4" name="Picture 3" descr="http://stockodo.com/wp-content/uploads/2012/12/red-number-7-e1356993172500-640x640.jpg"/>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04248" y="1585118"/>
            <a:ext cx="1275080" cy="923925"/>
          </a:xfrm>
          <a:prstGeom prst="rect">
            <a:avLst/>
          </a:prstGeom>
          <a:ln>
            <a:noFill/>
          </a:ln>
          <a:effectLst>
            <a:outerShdw blurRad="190500" algn="tl" rotWithShape="0">
              <a:srgbClr val="000000">
                <a:alpha val="70000"/>
              </a:srgbClr>
            </a:outerShdw>
          </a:effectLst>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خطوات التعامل مع الموردين</a:t>
            </a:r>
            <a:endParaRPr lang="ar-EG" sz="3200" b="1" dirty="0">
              <a:solidFill>
                <a:schemeClr val="bg1"/>
              </a:solidFill>
            </a:endParaRPr>
          </a:p>
        </p:txBody>
      </p:sp>
      <p:sp>
        <p:nvSpPr>
          <p:cNvPr id="8" name="Freeform 7"/>
          <p:cNvSpPr/>
          <p:nvPr/>
        </p:nvSpPr>
        <p:spPr>
          <a:xfrm>
            <a:off x="5951216" y="2479361"/>
            <a:ext cx="2913150" cy="888510"/>
          </a:xfrm>
          <a:custGeom>
            <a:avLst/>
            <a:gdLst>
              <a:gd name="connsiteX0" fmla="*/ 0 w 2913150"/>
              <a:gd name="connsiteY0" fmla="*/ 0 h 888510"/>
              <a:gd name="connsiteX1" fmla="*/ 2913150 w 2913150"/>
              <a:gd name="connsiteY1" fmla="*/ 0 h 888510"/>
              <a:gd name="connsiteX2" fmla="*/ 2913150 w 2913150"/>
              <a:gd name="connsiteY2" fmla="*/ 888510 h 888510"/>
              <a:gd name="connsiteX3" fmla="*/ 0 w 2913150"/>
              <a:gd name="connsiteY3" fmla="*/ 888510 h 888510"/>
              <a:gd name="connsiteX4" fmla="*/ 0 w 2913150"/>
              <a:gd name="connsiteY4" fmla="*/ 0 h 8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3150" h="888510">
                <a:moveTo>
                  <a:pt x="0" y="0"/>
                </a:moveTo>
                <a:lnTo>
                  <a:pt x="2913150" y="0"/>
                </a:lnTo>
                <a:lnTo>
                  <a:pt x="2913150" y="888510"/>
                </a:lnTo>
                <a:lnTo>
                  <a:pt x="0" y="888510"/>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دقق الفاتورة</a:t>
            </a:r>
            <a:endParaRPr lang="ar-EG" sz="2400" kern="1200" dirty="0">
              <a:solidFill>
                <a:srgbClr val="FF0000"/>
              </a:solidFill>
            </a:endParaRPr>
          </a:p>
        </p:txBody>
      </p:sp>
      <p:sp>
        <p:nvSpPr>
          <p:cNvPr id="9" name="Freeform 8"/>
          <p:cNvSpPr/>
          <p:nvPr/>
        </p:nvSpPr>
        <p:spPr>
          <a:xfrm>
            <a:off x="314532" y="1306340"/>
            <a:ext cx="5054054" cy="3234553"/>
          </a:xfrm>
          <a:custGeom>
            <a:avLst/>
            <a:gdLst>
              <a:gd name="connsiteX0" fmla="*/ 0 w 5054054"/>
              <a:gd name="connsiteY0" fmla="*/ 0 h 3234553"/>
              <a:gd name="connsiteX1" fmla="*/ 5054054 w 5054054"/>
              <a:gd name="connsiteY1" fmla="*/ 0 h 3234553"/>
              <a:gd name="connsiteX2" fmla="*/ 5054054 w 5054054"/>
              <a:gd name="connsiteY2" fmla="*/ 3234553 h 3234553"/>
              <a:gd name="connsiteX3" fmla="*/ 0 w 5054054"/>
              <a:gd name="connsiteY3" fmla="*/ 3234553 h 3234553"/>
              <a:gd name="connsiteX4" fmla="*/ 0 w 5054054"/>
              <a:gd name="connsiteY4" fmla="*/ 0 h 3234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4054" h="3234553">
                <a:moveTo>
                  <a:pt x="0" y="0"/>
                </a:moveTo>
                <a:lnTo>
                  <a:pt x="5054054" y="0"/>
                </a:lnTo>
                <a:lnTo>
                  <a:pt x="5054054" y="3234553"/>
                </a:lnTo>
                <a:lnTo>
                  <a:pt x="0" y="3234553"/>
                </a:lnTo>
                <a:lnTo>
                  <a:pt x="0" y="0"/>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chemeClr val="bg1"/>
                </a:solidFill>
              </a:rPr>
              <a:t>دقق الفاتورة لأنها تفصل ما اشتريته وتاريخ تسديد المبلغ المستحق للمورد فضلاً عن طريقة الدفع ، احرص على أن تكون الفاتورة صحيحة ، فإذا كنت بصدد الشراء بالآجل ، عليك أن تقارن الفاتورة بقسيمة الاستلام ويجب أن تكون لائحة السلع أو المواد هى نفسها في الاثنتين ، احرص على استلامك كل ما تدفع ثمنه ، واحرص على أن تكون الأسعار والمبالغ المجموعة صحيحة ، وإذا لم تكن الفاتورة صحيحة بلغ المورد بذلك على الفور وحدد أفضل طريقة لمعالجة المشكلة</a:t>
            </a:r>
            <a:r>
              <a:rPr lang="ar-EG" sz="2400" kern="1200" dirty="0" smtClean="0">
                <a:solidFill>
                  <a:schemeClr val="bg1"/>
                </a:solidFill>
              </a:rPr>
              <a:t>.</a:t>
            </a:r>
            <a:endParaRPr lang="ar-EG" sz="2400" kern="1200" dirty="0">
              <a:solidFill>
                <a:schemeClr val="bg1"/>
              </a:solidFill>
            </a:endParaRPr>
          </a:p>
        </p:txBody>
      </p:sp>
      <p:sp>
        <p:nvSpPr>
          <p:cNvPr id="11" name="Freeform 10"/>
          <p:cNvSpPr/>
          <p:nvPr/>
        </p:nvSpPr>
        <p:spPr>
          <a:xfrm>
            <a:off x="4360681" y="5512186"/>
            <a:ext cx="810661" cy="91440"/>
          </a:xfrm>
          <a:custGeom>
            <a:avLst/>
            <a:gdLst/>
            <a:ahLst/>
            <a:cxnLst/>
            <a:rect l="0" t="0" r="0" b="0"/>
            <a:pathLst>
              <a:path>
                <a:moveTo>
                  <a:pt x="810661" y="45720"/>
                </a:moveTo>
                <a:lnTo>
                  <a:pt x="0" y="4572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5171342" y="4894057"/>
            <a:ext cx="3700182" cy="1236258"/>
          </a:xfrm>
          <a:custGeom>
            <a:avLst/>
            <a:gdLst>
              <a:gd name="connsiteX0" fmla="*/ 0 w 3700182"/>
              <a:gd name="connsiteY0" fmla="*/ 0 h 1236258"/>
              <a:gd name="connsiteX1" fmla="*/ 3700182 w 3700182"/>
              <a:gd name="connsiteY1" fmla="*/ 0 h 1236258"/>
              <a:gd name="connsiteX2" fmla="*/ 3700182 w 3700182"/>
              <a:gd name="connsiteY2" fmla="*/ 1236258 h 1236258"/>
              <a:gd name="connsiteX3" fmla="*/ 0 w 3700182"/>
              <a:gd name="connsiteY3" fmla="*/ 1236258 h 1236258"/>
              <a:gd name="connsiteX4" fmla="*/ 0 w 3700182"/>
              <a:gd name="connsiteY4" fmla="*/ 0 h 1236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182" h="1236258">
                <a:moveTo>
                  <a:pt x="0" y="0"/>
                </a:moveTo>
                <a:lnTo>
                  <a:pt x="3700182" y="0"/>
                </a:lnTo>
                <a:lnTo>
                  <a:pt x="3700182" y="1236258"/>
                </a:lnTo>
                <a:lnTo>
                  <a:pt x="0" y="1236258"/>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سدد مدفوعاتك</a:t>
            </a:r>
            <a:endParaRPr lang="ar-EG" sz="2400" kern="1200" dirty="0">
              <a:solidFill>
                <a:srgbClr val="FF0000"/>
              </a:solidFill>
            </a:endParaRPr>
          </a:p>
        </p:txBody>
      </p:sp>
      <p:sp>
        <p:nvSpPr>
          <p:cNvPr id="13" name="Freeform 12"/>
          <p:cNvSpPr/>
          <p:nvPr/>
        </p:nvSpPr>
        <p:spPr>
          <a:xfrm>
            <a:off x="307374" y="4894057"/>
            <a:ext cx="4053306" cy="1236258"/>
          </a:xfrm>
          <a:custGeom>
            <a:avLst/>
            <a:gdLst>
              <a:gd name="connsiteX0" fmla="*/ 0 w 4053306"/>
              <a:gd name="connsiteY0" fmla="*/ 0 h 1236258"/>
              <a:gd name="connsiteX1" fmla="*/ 4053306 w 4053306"/>
              <a:gd name="connsiteY1" fmla="*/ 0 h 1236258"/>
              <a:gd name="connsiteX2" fmla="*/ 4053306 w 4053306"/>
              <a:gd name="connsiteY2" fmla="*/ 1236258 h 1236258"/>
              <a:gd name="connsiteX3" fmla="*/ 0 w 4053306"/>
              <a:gd name="connsiteY3" fmla="*/ 1236258 h 1236258"/>
              <a:gd name="connsiteX4" fmla="*/ 0 w 4053306"/>
              <a:gd name="connsiteY4" fmla="*/ 0 h 1236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06" h="1236258">
                <a:moveTo>
                  <a:pt x="0" y="0"/>
                </a:moveTo>
                <a:lnTo>
                  <a:pt x="4053306" y="0"/>
                </a:lnTo>
                <a:lnTo>
                  <a:pt x="4053306" y="1236258"/>
                </a:lnTo>
                <a:lnTo>
                  <a:pt x="0" y="1236258"/>
                </a:lnTo>
                <a:lnTo>
                  <a:pt x="0" y="0"/>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t>سدد مدفوعاتك للمورد نقداً أو بواسطة شيك ، احرص على حصولك على إيصال كإثبات على الدفع</a:t>
            </a:r>
            <a:r>
              <a:rPr lang="ar-EG" sz="2400" kern="1200" dirty="0" smtClean="0"/>
              <a:t>.</a:t>
            </a:r>
            <a:endParaRPr lang="ar-EG" sz="2400" kern="1200" dirty="0"/>
          </a:p>
        </p:txBody>
      </p:sp>
      <p:sp>
        <p:nvSpPr>
          <p:cNvPr id="15" name="Freeform 14"/>
          <p:cNvSpPr/>
          <p:nvPr/>
        </p:nvSpPr>
        <p:spPr>
          <a:xfrm>
            <a:off x="5341153" y="2840317"/>
            <a:ext cx="582630" cy="91440"/>
          </a:xfrm>
          <a:custGeom>
            <a:avLst/>
            <a:gdLst/>
            <a:ahLst/>
            <a:cxnLst/>
            <a:rect l="0" t="0" r="0" b="0"/>
            <a:pathLst>
              <a:path>
                <a:moveTo>
                  <a:pt x="582630" y="45720"/>
                </a:moveTo>
                <a:lnTo>
                  <a:pt x="0" y="4572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15"/>
          <p:cNvSpPr/>
          <p:nvPr/>
        </p:nvSpPr>
        <p:spPr>
          <a:xfrm>
            <a:off x="287099" y="1268760"/>
            <a:ext cx="5054054" cy="3234553"/>
          </a:xfrm>
          <a:custGeom>
            <a:avLst/>
            <a:gdLst>
              <a:gd name="connsiteX0" fmla="*/ 0 w 5054054"/>
              <a:gd name="connsiteY0" fmla="*/ 0 h 3234553"/>
              <a:gd name="connsiteX1" fmla="*/ 5054054 w 5054054"/>
              <a:gd name="connsiteY1" fmla="*/ 0 h 3234553"/>
              <a:gd name="connsiteX2" fmla="*/ 5054054 w 5054054"/>
              <a:gd name="connsiteY2" fmla="*/ 3234553 h 3234553"/>
              <a:gd name="connsiteX3" fmla="*/ 0 w 5054054"/>
              <a:gd name="connsiteY3" fmla="*/ 3234553 h 3234553"/>
              <a:gd name="connsiteX4" fmla="*/ 0 w 5054054"/>
              <a:gd name="connsiteY4" fmla="*/ 0 h 3234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4054" h="3234553">
                <a:moveTo>
                  <a:pt x="0" y="0"/>
                </a:moveTo>
                <a:lnTo>
                  <a:pt x="5054054" y="0"/>
                </a:lnTo>
                <a:lnTo>
                  <a:pt x="5054054" y="3234553"/>
                </a:lnTo>
                <a:lnTo>
                  <a:pt x="0" y="3234553"/>
                </a:lnTo>
                <a:lnTo>
                  <a:pt x="0" y="0"/>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kern="1200" dirty="0" smtClean="0">
                <a:solidFill>
                  <a:schemeClr val="bg1"/>
                </a:solidFill>
              </a:rPr>
              <a:t>دقق الفاتورة لأنها تفصل ما اشتريته وتاريخ تسديد المبلغ المستحق للمورد فضلاً عن طريقة الدفع ، احرص على أن تكون الفاتورة صحيحة ، فإذا كنت بصدد الشراء بالآجل ، عليك أن تقارن الفاتورة بقسيمة الاستلام ويجب أن تكون لائحة السلع أو المواد هى نفسها في الاثنتين ، احرص على استلامك كل ما تدفع ثمنه ، واحرص على أن تكون الأسعار والمبالغ المجموعة صحيحة ، وإذا لم تكن الفاتورة صحيحة بلغ المورد بذلك على الفور وحدد أفضل طريقة لمعالجة المشكلة</a:t>
            </a:r>
            <a:r>
              <a:rPr lang="ar-EG" sz="2400" kern="1200" dirty="0" smtClean="0">
                <a:solidFill>
                  <a:schemeClr val="bg1"/>
                </a:solidFill>
              </a:rPr>
              <a:t>.</a:t>
            </a:r>
            <a:endParaRPr lang="ar-EG" sz="2400" kern="1200" dirty="0">
              <a:solidFill>
                <a:schemeClr val="bg1"/>
              </a:solidFill>
            </a:endParaRPr>
          </a:p>
        </p:txBody>
      </p:sp>
    </p:spTree>
    <p:extLst>
      <p:ext uri="{BB962C8B-B14F-4D97-AF65-F5344CB8AC3E}">
        <p14:creationId xmlns:p14="http://schemas.microsoft.com/office/powerpoint/2010/main" val="3132701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circle(in)">
                                      <p:cBhvr>
                                        <p:cTn id="10" dur="20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inVertical)">
                                      <p:cBhvr>
                                        <p:cTn id="15" dur="500"/>
                                        <p:tgtEl>
                                          <p:spTgt spid="1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barn(inVertical)">
                                      <p:cBhvr>
                                        <p:cTn id="20" dur="500"/>
                                        <p:tgtEl>
                                          <p:spTgt spid="16"/>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circle(in)">
                                      <p:cBhvr>
                                        <p:cTn id="28" dur="2000"/>
                                        <p:tgtEl>
                                          <p:spTgt spid="6"/>
                                        </p:tgtEl>
                                      </p:cBhvr>
                                    </p:animEffect>
                                  </p:childTnLst>
                                </p:cTn>
                              </p:par>
                              <p:par>
                                <p:cTn id="29" presetID="6" presetClass="entr" presetSubtype="16"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circle(in)">
                                      <p:cBhvr>
                                        <p:cTn id="31" dur="20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arn(inVertical)">
                                      <p:cBhvr>
                                        <p:cTn id="36" dur="500"/>
                                        <p:tgtEl>
                                          <p:spTgt spid="11"/>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2" grpId="0" animBg="1"/>
      <p:bldP spid="13" grpId="0" animBg="1"/>
      <p:bldP spid="16" grpId="0" animBg="1"/>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1115599" y="1105246"/>
            <a:ext cx="7702104" cy="2992040"/>
          </a:xfrm>
          <a:custGeom>
            <a:avLst/>
            <a:gdLst>
              <a:gd name="connsiteX0" fmla="*/ 0 w 7702104"/>
              <a:gd name="connsiteY0" fmla="*/ 0 h 2379664"/>
              <a:gd name="connsiteX1" fmla="*/ 6512272 w 7702104"/>
              <a:gd name="connsiteY1" fmla="*/ 0 h 2379664"/>
              <a:gd name="connsiteX2" fmla="*/ 7702104 w 7702104"/>
              <a:gd name="connsiteY2" fmla="*/ 1189832 h 2379664"/>
              <a:gd name="connsiteX3" fmla="*/ 6512272 w 7702104"/>
              <a:gd name="connsiteY3" fmla="*/ 2379664 h 2379664"/>
              <a:gd name="connsiteX4" fmla="*/ 0 w 7702104"/>
              <a:gd name="connsiteY4" fmla="*/ 2379664 h 2379664"/>
              <a:gd name="connsiteX5" fmla="*/ 0 w 7702104"/>
              <a:gd name="connsiteY5" fmla="*/ 0 h 237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02104" h="2379664">
                <a:moveTo>
                  <a:pt x="7702104" y="2379663"/>
                </a:moveTo>
                <a:lnTo>
                  <a:pt x="1189832" y="2379663"/>
                </a:lnTo>
                <a:lnTo>
                  <a:pt x="0" y="1189832"/>
                </a:lnTo>
                <a:lnTo>
                  <a:pt x="1189832" y="1"/>
                </a:lnTo>
                <a:lnTo>
                  <a:pt x="7702104" y="1"/>
                </a:lnTo>
                <a:lnTo>
                  <a:pt x="7702104" y="2379663"/>
                </a:lnTo>
                <a:close/>
              </a:path>
            </a:pathLst>
          </a:custGeom>
          <a:solidFill>
            <a:srgbClr val="FF66FF"/>
          </a:solidFill>
          <a:ln>
            <a:solidFill>
              <a:srgbClr val="FF66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644282" tIns="83820" rIns="156464" bIns="83821" numCol="1" spcCol="1270" anchor="ctr" anchorCtr="0">
            <a:noAutofit/>
          </a:bodyPr>
          <a:lstStyle/>
          <a:p>
            <a:pPr lvl="0" algn="justLow" defTabSz="977900" rtl="1">
              <a:lnSpc>
                <a:spcPct val="90000"/>
              </a:lnSpc>
              <a:spcBef>
                <a:spcPct val="0"/>
              </a:spcBef>
              <a:spcAft>
                <a:spcPct val="35000"/>
              </a:spcAft>
            </a:pPr>
            <a:r>
              <a:rPr lang="ar-SA" sz="2400" kern="1200" dirty="0" smtClean="0">
                <a:solidFill>
                  <a:srgbClr val="002060"/>
                </a:solidFill>
              </a:rPr>
              <a:t>تحدث التكنولوجيا تغيراً مستمراً في طلبات الزبائن ، وتلجأ المؤسسات إلى استخدام تكنولوجيا حديثة لإنتاج منتجات وخدمات جديدة ، وينبغي أن يدرك الرياديون أنه من شأن اعتماد التطورات التكنولوجية الحديثة مثل " الانترنت والهواتف الخلوية " أن يزيد من تبادل المعلومات ، وقد يكون لها تأثيرا على تشغيل مؤسساتهم ، وقد لا يعي الرياديون طبيعة وتأثير الابتكارات التكنولوجية الجديدة ولكن يتعين عليهم أن يحاولوا تحديد التطورات التقنية التي من المحتمل أن تؤثر بشكل كبير على تشغيل مؤسساتهم.</a:t>
            </a:r>
            <a:endParaRPr lang="ar-EG" sz="2400" kern="1200" dirty="0">
              <a:solidFill>
                <a:srgbClr val="002060"/>
              </a:solidFill>
            </a:endParaRPr>
          </a:p>
        </p:txBody>
      </p:sp>
      <p:sp>
        <p:nvSpPr>
          <p:cNvPr id="5" name="Oval 4"/>
          <p:cNvSpPr/>
          <p:nvPr/>
        </p:nvSpPr>
        <p:spPr>
          <a:xfrm>
            <a:off x="179516" y="1367324"/>
            <a:ext cx="2379664" cy="2513937"/>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115599" y="4286752"/>
            <a:ext cx="7702104" cy="2379665"/>
          </a:xfrm>
          <a:custGeom>
            <a:avLst/>
            <a:gdLst>
              <a:gd name="connsiteX0" fmla="*/ 0 w 7702104"/>
              <a:gd name="connsiteY0" fmla="*/ 0 h 2379664"/>
              <a:gd name="connsiteX1" fmla="*/ 6512272 w 7702104"/>
              <a:gd name="connsiteY1" fmla="*/ 0 h 2379664"/>
              <a:gd name="connsiteX2" fmla="*/ 7702104 w 7702104"/>
              <a:gd name="connsiteY2" fmla="*/ 1189832 h 2379664"/>
              <a:gd name="connsiteX3" fmla="*/ 6512272 w 7702104"/>
              <a:gd name="connsiteY3" fmla="*/ 2379664 h 2379664"/>
              <a:gd name="connsiteX4" fmla="*/ 0 w 7702104"/>
              <a:gd name="connsiteY4" fmla="*/ 2379664 h 2379664"/>
              <a:gd name="connsiteX5" fmla="*/ 0 w 7702104"/>
              <a:gd name="connsiteY5" fmla="*/ 0 h 237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02104" h="2379664">
                <a:moveTo>
                  <a:pt x="7702104" y="2379663"/>
                </a:moveTo>
                <a:lnTo>
                  <a:pt x="1189832" y="2379663"/>
                </a:lnTo>
                <a:lnTo>
                  <a:pt x="0" y="1189832"/>
                </a:lnTo>
                <a:lnTo>
                  <a:pt x="1189832" y="1"/>
                </a:lnTo>
                <a:lnTo>
                  <a:pt x="7702104" y="1"/>
                </a:lnTo>
                <a:lnTo>
                  <a:pt x="7702104" y="2379663"/>
                </a:lnTo>
                <a:close/>
              </a:path>
            </a:pathLst>
          </a:custGeom>
          <a:solidFill>
            <a:srgbClr val="FF66FF"/>
          </a:solidFill>
          <a:ln>
            <a:solidFill>
              <a:srgbClr val="FF66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644282" tIns="91441" rIns="170688" bIns="91440" numCol="1" spcCol="1270" anchor="ctr" anchorCtr="0">
            <a:noAutofit/>
          </a:bodyPr>
          <a:lstStyle/>
          <a:p>
            <a:pPr lvl="0" algn="justLow" defTabSz="1066800" rtl="1">
              <a:lnSpc>
                <a:spcPct val="90000"/>
              </a:lnSpc>
              <a:spcBef>
                <a:spcPct val="0"/>
              </a:spcBef>
              <a:spcAft>
                <a:spcPct val="35000"/>
              </a:spcAft>
            </a:pPr>
            <a:r>
              <a:rPr lang="ar-SA" sz="2400" b="0" kern="1200" dirty="0" smtClean="0">
                <a:solidFill>
                  <a:srgbClr val="002060"/>
                </a:solidFill>
              </a:rPr>
              <a:t>تتميز المؤسسات الصغيرة بالمرونة وبقدرتها على ابتكار منتجات جديدة وإدخالها إلى الأسواق ، لكنها من جهه أخرى قد لا تتمتع بالخبرة أو الوقت أو رأس المال لتطوير منتج جديد وتسويقه ، وينبغي أن تكون المؤسسة الصغيرة واقعية في حكمها على الطلب على منتج جديد ، والنواحي المالية لتطوير سوق جديدة والوقت اللازم لإدخال تكنولوجيا جديدة.</a:t>
            </a:r>
            <a:endParaRPr lang="ar-EG" sz="2400" b="0" kern="1200" dirty="0">
              <a:solidFill>
                <a:srgbClr val="002060"/>
              </a:solidFill>
            </a:endParaRPr>
          </a:p>
        </p:txBody>
      </p:sp>
      <p:sp>
        <p:nvSpPr>
          <p:cNvPr id="7" name="Oval 6"/>
          <p:cNvSpPr/>
          <p:nvPr/>
        </p:nvSpPr>
        <p:spPr>
          <a:xfrm>
            <a:off x="179516" y="4289695"/>
            <a:ext cx="2379664" cy="2379664"/>
          </a:xfrm>
          <a:prstGeom prst="ellipse">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استخدام التكنولوجيا في المؤسسات الصغيرة</a:t>
            </a:r>
            <a:endParaRPr lang="ar-EG" sz="3200" b="1" dirty="0">
              <a:solidFill>
                <a:schemeClr val="bg1"/>
              </a:solidFill>
            </a:endParaRPr>
          </a:p>
        </p:txBody>
      </p:sp>
    </p:spTree>
    <p:extLst>
      <p:ext uri="{BB962C8B-B14F-4D97-AF65-F5344CB8AC3E}">
        <p14:creationId xmlns:p14="http://schemas.microsoft.com/office/powerpoint/2010/main" val="1522652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خصائص التكنولوجيا المناسبة</a:t>
            </a:r>
            <a:endParaRPr lang="ar-EG" sz="3200" b="1" dirty="0">
              <a:solidFill>
                <a:schemeClr val="bg1"/>
              </a:solidFill>
            </a:endParaRPr>
          </a:p>
        </p:txBody>
      </p:sp>
      <p:sp>
        <p:nvSpPr>
          <p:cNvPr id="5" name="Freeform 4"/>
          <p:cNvSpPr/>
          <p:nvPr/>
        </p:nvSpPr>
        <p:spPr>
          <a:xfrm>
            <a:off x="6364334" y="1701282"/>
            <a:ext cx="2303306" cy="2303306"/>
          </a:xfrm>
          <a:custGeom>
            <a:avLst/>
            <a:gdLst>
              <a:gd name="connsiteX0" fmla="*/ 0 w 2303306"/>
              <a:gd name="connsiteY0" fmla="*/ 1151653 h 2303306"/>
              <a:gd name="connsiteX1" fmla="*/ 1151653 w 2303306"/>
              <a:gd name="connsiteY1" fmla="*/ 0 h 2303306"/>
              <a:gd name="connsiteX2" fmla="*/ 2303306 w 2303306"/>
              <a:gd name="connsiteY2" fmla="*/ 1151653 h 2303306"/>
              <a:gd name="connsiteX3" fmla="*/ 1151653 w 2303306"/>
              <a:gd name="connsiteY3" fmla="*/ 2303306 h 2303306"/>
              <a:gd name="connsiteX4" fmla="*/ 0 w 2303306"/>
              <a:gd name="connsiteY4" fmla="*/ 1151653 h 230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3306" h="2303306">
                <a:moveTo>
                  <a:pt x="0" y="1151653"/>
                </a:moveTo>
                <a:cubicBezTo>
                  <a:pt x="0" y="515613"/>
                  <a:pt x="515613" y="0"/>
                  <a:pt x="1151653" y="0"/>
                </a:cubicBezTo>
                <a:cubicBezTo>
                  <a:pt x="1787693" y="0"/>
                  <a:pt x="2303306" y="515613"/>
                  <a:pt x="2303306" y="1151653"/>
                </a:cubicBezTo>
                <a:cubicBezTo>
                  <a:pt x="2303306" y="1787693"/>
                  <a:pt x="1787693" y="2303306"/>
                  <a:pt x="1151653" y="2303306"/>
                </a:cubicBezTo>
                <a:cubicBezTo>
                  <a:pt x="515613" y="2303306"/>
                  <a:pt x="0" y="1787693"/>
                  <a:pt x="0" y="1151653"/>
                </a:cubicBezTo>
                <a:close/>
              </a:path>
            </a:pathLst>
          </a:custGeom>
          <a:solidFill>
            <a:srgbClr val="FF99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4070" tIns="367791" rIns="464070" bIns="367791"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002060"/>
                </a:solidFill>
              </a:rPr>
              <a:t>البساطة</a:t>
            </a:r>
            <a:endParaRPr lang="ar-EG" sz="2400" u="none" kern="1200" dirty="0">
              <a:solidFill>
                <a:srgbClr val="002060"/>
              </a:solidFill>
            </a:endParaRPr>
          </a:p>
        </p:txBody>
      </p:sp>
      <p:sp>
        <p:nvSpPr>
          <p:cNvPr id="6" name="Freeform 5"/>
          <p:cNvSpPr/>
          <p:nvPr/>
        </p:nvSpPr>
        <p:spPr>
          <a:xfrm>
            <a:off x="4521689" y="1701282"/>
            <a:ext cx="2303306" cy="2303306"/>
          </a:xfrm>
          <a:custGeom>
            <a:avLst/>
            <a:gdLst>
              <a:gd name="connsiteX0" fmla="*/ 0 w 2303306"/>
              <a:gd name="connsiteY0" fmla="*/ 1151653 h 2303306"/>
              <a:gd name="connsiteX1" fmla="*/ 1151653 w 2303306"/>
              <a:gd name="connsiteY1" fmla="*/ 0 h 2303306"/>
              <a:gd name="connsiteX2" fmla="*/ 2303306 w 2303306"/>
              <a:gd name="connsiteY2" fmla="*/ 1151653 h 2303306"/>
              <a:gd name="connsiteX3" fmla="*/ 1151653 w 2303306"/>
              <a:gd name="connsiteY3" fmla="*/ 2303306 h 2303306"/>
              <a:gd name="connsiteX4" fmla="*/ 0 w 2303306"/>
              <a:gd name="connsiteY4" fmla="*/ 1151653 h 230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3306" h="2303306">
                <a:moveTo>
                  <a:pt x="0" y="1151653"/>
                </a:moveTo>
                <a:cubicBezTo>
                  <a:pt x="0" y="515613"/>
                  <a:pt x="515613" y="0"/>
                  <a:pt x="1151653" y="0"/>
                </a:cubicBezTo>
                <a:cubicBezTo>
                  <a:pt x="1787693" y="0"/>
                  <a:pt x="2303306" y="515613"/>
                  <a:pt x="2303306" y="1151653"/>
                </a:cubicBezTo>
                <a:cubicBezTo>
                  <a:pt x="2303306" y="1787693"/>
                  <a:pt x="1787693" y="2303306"/>
                  <a:pt x="1151653" y="2303306"/>
                </a:cubicBezTo>
                <a:cubicBezTo>
                  <a:pt x="515613" y="2303306"/>
                  <a:pt x="0" y="1787693"/>
                  <a:pt x="0" y="1151653"/>
                </a:cubicBezTo>
                <a:close/>
              </a:path>
            </a:pathLst>
          </a:custGeom>
          <a:solidFill>
            <a:srgbClr val="CC99FF">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4070" tIns="367791" rIns="464070" bIns="367791"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002060"/>
                </a:solidFill>
              </a:rPr>
              <a:t>الفاعلية</a:t>
            </a:r>
            <a:endParaRPr lang="ar-EG" sz="2400" u="none" kern="1200" dirty="0">
              <a:solidFill>
                <a:srgbClr val="002060"/>
              </a:solidFill>
            </a:endParaRPr>
          </a:p>
        </p:txBody>
      </p:sp>
      <p:sp>
        <p:nvSpPr>
          <p:cNvPr id="7" name="Freeform 6"/>
          <p:cNvSpPr/>
          <p:nvPr/>
        </p:nvSpPr>
        <p:spPr>
          <a:xfrm>
            <a:off x="2679043" y="1701282"/>
            <a:ext cx="2303306" cy="2303306"/>
          </a:xfrm>
          <a:custGeom>
            <a:avLst/>
            <a:gdLst>
              <a:gd name="connsiteX0" fmla="*/ 0 w 2303306"/>
              <a:gd name="connsiteY0" fmla="*/ 1151653 h 2303306"/>
              <a:gd name="connsiteX1" fmla="*/ 1151653 w 2303306"/>
              <a:gd name="connsiteY1" fmla="*/ 0 h 2303306"/>
              <a:gd name="connsiteX2" fmla="*/ 2303306 w 2303306"/>
              <a:gd name="connsiteY2" fmla="*/ 1151653 h 2303306"/>
              <a:gd name="connsiteX3" fmla="*/ 1151653 w 2303306"/>
              <a:gd name="connsiteY3" fmla="*/ 2303306 h 2303306"/>
              <a:gd name="connsiteX4" fmla="*/ 0 w 2303306"/>
              <a:gd name="connsiteY4" fmla="*/ 1151653 h 230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3306" h="2303306">
                <a:moveTo>
                  <a:pt x="0" y="1151653"/>
                </a:moveTo>
                <a:cubicBezTo>
                  <a:pt x="0" y="515613"/>
                  <a:pt x="515613" y="0"/>
                  <a:pt x="1151653" y="0"/>
                </a:cubicBezTo>
                <a:cubicBezTo>
                  <a:pt x="1787693" y="0"/>
                  <a:pt x="2303306" y="515613"/>
                  <a:pt x="2303306" y="1151653"/>
                </a:cubicBezTo>
                <a:cubicBezTo>
                  <a:pt x="2303306" y="1787693"/>
                  <a:pt x="1787693" y="2303306"/>
                  <a:pt x="1151653" y="2303306"/>
                </a:cubicBezTo>
                <a:cubicBezTo>
                  <a:pt x="515613" y="2303306"/>
                  <a:pt x="0" y="1787693"/>
                  <a:pt x="0" y="1151653"/>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4070" tIns="367791" rIns="464070" bIns="367791"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002060"/>
                </a:solidFill>
              </a:rPr>
              <a:t>التوفر</a:t>
            </a:r>
            <a:endParaRPr lang="ar-EG" sz="2400" u="none" kern="1200" dirty="0">
              <a:solidFill>
                <a:srgbClr val="002060"/>
              </a:solidFill>
            </a:endParaRPr>
          </a:p>
        </p:txBody>
      </p:sp>
      <p:sp>
        <p:nvSpPr>
          <p:cNvPr id="8" name="Freeform 7"/>
          <p:cNvSpPr/>
          <p:nvPr/>
        </p:nvSpPr>
        <p:spPr>
          <a:xfrm>
            <a:off x="836398" y="1701282"/>
            <a:ext cx="2303306" cy="2303306"/>
          </a:xfrm>
          <a:custGeom>
            <a:avLst/>
            <a:gdLst>
              <a:gd name="connsiteX0" fmla="*/ 0 w 2303306"/>
              <a:gd name="connsiteY0" fmla="*/ 1151653 h 2303306"/>
              <a:gd name="connsiteX1" fmla="*/ 1151653 w 2303306"/>
              <a:gd name="connsiteY1" fmla="*/ 0 h 2303306"/>
              <a:gd name="connsiteX2" fmla="*/ 2303306 w 2303306"/>
              <a:gd name="connsiteY2" fmla="*/ 1151653 h 2303306"/>
              <a:gd name="connsiteX3" fmla="*/ 1151653 w 2303306"/>
              <a:gd name="connsiteY3" fmla="*/ 2303306 h 2303306"/>
              <a:gd name="connsiteX4" fmla="*/ 0 w 2303306"/>
              <a:gd name="connsiteY4" fmla="*/ 1151653 h 230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3306" h="2303306">
                <a:moveTo>
                  <a:pt x="0" y="1151653"/>
                </a:moveTo>
                <a:cubicBezTo>
                  <a:pt x="0" y="515613"/>
                  <a:pt x="515613" y="0"/>
                  <a:pt x="1151653" y="0"/>
                </a:cubicBezTo>
                <a:cubicBezTo>
                  <a:pt x="1787693" y="0"/>
                  <a:pt x="2303306" y="515613"/>
                  <a:pt x="2303306" y="1151653"/>
                </a:cubicBezTo>
                <a:cubicBezTo>
                  <a:pt x="2303306" y="1787693"/>
                  <a:pt x="1787693" y="2303306"/>
                  <a:pt x="1151653" y="2303306"/>
                </a:cubicBezTo>
                <a:cubicBezTo>
                  <a:pt x="515613" y="2303306"/>
                  <a:pt x="0" y="1787693"/>
                  <a:pt x="0" y="1151653"/>
                </a:cubicBezTo>
                <a:close/>
              </a:path>
            </a:pathLst>
          </a:custGeom>
          <a:solidFill>
            <a:srgbClr val="FF99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4070" tIns="367791" rIns="464070" bIns="367791"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002060"/>
                </a:solidFill>
              </a:rPr>
              <a:t>المرونة</a:t>
            </a:r>
            <a:endParaRPr lang="ar-EG" sz="2400" u="none" kern="1200" dirty="0">
              <a:solidFill>
                <a:srgbClr val="002060"/>
              </a:solidFill>
            </a:endParaRPr>
          </a:p>
        </p:txBody>
      </p:sp>
      <p:sp>
        <p:nvSpPr>
          <p:cNvPr id="10" name="Freeform 9"/>
          <p:cNvSpPr/>
          <p:nvPr/>
        </p:nvSpPr>
        <p:spPr>
          <a:xfrm>
            <a:off x="5441028" y="3648803"/>
            <a:ext cx="2296696" cy="2296696"/>
          </a:xfrm>
          <a:custGeom>
            <a:avLst/>
            <a:gdLst>
              <a:gd name="connsiteX0" fmla="*/ 0 w 2296696"/>
              <a:gd name="connsiteY0" fmla="*/ 1148348 h 2296696"/>
              <a:gd name="connsiteX1" fmla="*/ 1148348 w 2296696"/>
              <a:gd name="connsiteY1" fmla="*/ 0 h 2296696"/>
              <a:gd name="connsiteX2" fmla="*/ 2296696 w 2296696"/>
              <a:gd name="connsiteY2" fmla="*/ 1148348 h 2296696"/>
              <a:gd name="connsiteX3" fmla="*/ 1148348 w 2296696"/>
              <a:gd name="connsiteY3" fmla="*/ 2296696 h 2296696"/>
              <a:gd name="connsiteX4" fmla="*/ 0 w 2296696"/>
              <a:gd name="connsiteY4" fmla="*/ 1148348 h 229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6696" h="2296696">
                <a:moveTo>
                  <a:pt x="0" y="1148348"/>
                </a:moveTo>
                <a:cubicBezTo>
                  <a:pt x="0" y="514133"/>
                  <a:pt x="514133" y="0"/>
                  <a:pt x="1148348" y="0"/>
                </a:cubicBezTo>
                <a:cubicBezTo>
                  <a:pt x="1782563" y="0"/>
                  <a:pt x="2296696" y="514133"/>
                  <a:pt x="2296696" y="1148348"/>
                </a:cubicBezTo>
                <a:cubicBezTo>
                  <a:pt x="2296696" y="1782563"/>
                  <a:pt x="1782563" y="2296696"/>
                  <a:pt x="1148348" y="2296696"/>
                </a:cubicBezTo>
                <a:cubicBezTo>
                  <a:pt x="514133" y="2296696"/>
                  <a:pt x="0" y="1782563"/>
                  <a:pt x="0" y="1148348"/>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2738" tIns="366823" rIns="462738" bIns="366823"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002060"/>
                </a:solidFill>
              </a:rPr>
              <a:t>الاستدامة</a:t>
            </a:r>
            <a:endParaRPr lang="ar-EG" sz="2400" u="none" kern="1200" dirty="0">
              <a:solidFill>
                <a:srgbClr val="002060"/>
              </a:solidFill>
            </a:endParaRPr>
          </a:p>
        </p:txBody>
      </p:sp>
      <p:sp>
        <p:nvSpPr>
          <p:cNvPr id="11" name="Freeform 10"/>
          <p:cNvSpPr/>
          <p:nvPr/>
        </p:nvSpPr>
        <p:spPr>
          <a:xfrm>
            <a:off x="3603671" y="3648803"/>
            <a:ext cx="2296696" cy="2296696"/>
          </a:xfrm>
          <a:custGeom>
            <a:avLst/>
            <a:gdLst>
              <a:gd name="connsiteX0" fmla="*/ 0 w 2296696"/>
              <a:gd name="connsiteY0" fmla="*/ 1148348 h 2296696"/>
              <a:gd name="connsiteX1" fmla="*/ 1148348 w 2296696"/>
              <a:gd name="connsiteY1" fmla="*/ 0 h 2296696"/>
              <a:gd name="connsiteX2" fmla="*/ 2296696 w 2296696"/>
              <a:gd name="connsiteY2" fmla="*/ 1148348 h 2296696"/>
              <a:gd name="connsiteX3" fmla="*/ 1148348 w 2296696"/>
              <a:gd name="connsiteY3" fmla="*/ 2296696 h 2296696"/>
              <a:gd name="connsiteX4" fmla="*/ 0 w 2296696"/>
              <a:gd name="connsiteY4" fmla="*/ 1148348 h 229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6696" h="2296696">
                <a:moveTo>
                  <a:pt x="0" y="1148348"/>
                </a:moveTo>
                <a:cubicBezTo>
                  <a:pt x="0" y="514133"/>
                  <a:pt x="514133" y="0"/>
                  <a:pt x="1148348" y="0"/>
                </a:cubicBezTo>
                <a:cubicBezTo>
                  <a:pt x="1782563" y="0"/>
                  <a:pt x="2296696" y="514133"/>
                  <a:pt x="2296696" y="1148348"/>
                </a:cubicBezTo>
                <a:cubicBezTo>
                  <a:pt x="2296696" y="1782563"/>
                  <a:pt x="1782563" y="2296696"/>
                  <a:pt x="1148348" y="2296696"/>
                </a:cubicBezTo>
                <a:cubicBezTo>
                  <a:pt x="514133" y="2296696"/>
                  <a:pt x="0" y="1782563"/>
                  <a:pt x="0" y="1148348"/>
                </a:cubicBezTo>
                <a:close/>
              </a:path>
            </a:pathLst>
          </a:custGeom>
          <a:solidFill>
            <a:srgbClr val="FF99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2738" tIns="366823" rIns="462738" bIns="366823"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002060"/>
                </a:solidFill>
              </a:rPr>
              <a:t>الكفاءة</a:t>
            </a:r>
            <a:endParaRPr lang="ar-EG" sz="2400" u="none" kern="1200" dirty="0">
              <a:solidFill>
                <a:srgbClr val="002060"/>
              </a:solidFill>
            </a:endParaRPr>
          </a:p>
        </p:txBody>
      </p:sp>
      <p:sp>
        <p:nvSpPr>
          <p:cNvPr id="12" name="Freeform 11"/>
          <p:cNvSpPr/>
          <p:nvPr/>
        </p:nvSpPr>
        <p:spPr>
          <a:xfrm>
            <a:off x="1766314" y="3648803"/>
            <a:ext cx="2296696" cy="2296696"/>
          </a:xfrm>
          <a:custGeom>
            <a:avLst/>
            <a:gdLst>
              <a:gd name="connsiteX0" fmla="*/ 0 w 2296696"/>
              <a:gd name="connsiteY0" fmla="*/ 1148348 h 2296696"/>
              <a:gd name="connsiteX1" fmla="*/ 1148348 w 2296696"/>
              <a:gd name="connsiteY1" fmla="*/ 0 h 2296696"/>
              <a:gd name="connsiteX2" fmla="*/ 2296696 w 2296696"/>
              <a:gd name="connsiteY2" fmla="*/ 1148348 h 2296696"/>
              <a:gd name="connsiteX3" fmla="*/ 1148348 w 2296696"/>
              <a:gd name="connsiteY3" fmla="*/ 2296696 h 2296696"/>
              <a:gd name="connsiteX4" fmla="*/ 0 w 2296696"/>
              <a:gd name="connsiteY4" fmla="*/ 1148348 h 229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6696" h="2296696">
                <a:moveTo>
                  <a:pt x="0" y="1148348"/>
                </a:moveTo>
                <a:cubicBezTo>
                  <a:pt x="0" y="514133"/>
                  <a:pt x="514133" y="0"/>
                  <a:pt x="1148348" y="0"/>
                </a:cubicBezTo>
                <a:cubicBezTo>
                  <a:pt x="1782563" y="0"/>
                  <a:pt x="2296696" y="514133"/>
                  <a:pt x="2296696" y="1148348"/>
                </a:cubicBezTo>
                <a:cubicBezTo>
                  <a:pt x="2296696" y="1782563"/>
                  <a:pt x="1782563" y="2296696"/>
                  <a:pt x="1148348" y="2296696"/>
                </a:cubicBezTo>
                <a:cubicBezTo>
                  <a:pt x="514133" y="2296696"/>
                  <a:pt x="0" y="1782563"/>
                  <a:pt x="0" y="1148348"/>
                </a:cubicBezTo>
                <a:close/>
              </a:path>
            </a:pathLst>
          </a:custGeom>
          <a:solidFill>
            <a:srgbClr val="CC99FF">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2738" tIns="366823" rIns="462738" bIns="366823"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002060"/>
                </a:solidFill>
              </a:rPr>
              <a:t>الفاعلية من حيث الكلفة</a:t>
            </a:r>
            <a:endParaRPr lang="ar-EG" sz="2400" u="none" kern="1200" dirty="0">
              <a:solidFill>
                <a:srgbClr val="002060"/>
              </a:solidFill>
            </a:endParaRPr>
          </a:p>
        </p:txBody>
      </p:sp>
    </p:spTree>
    <p:extLst>
      <p:ext uri="{BB962C8B-B14F-4D97-AF65-F5344CB8AC3E}">
        <p14:creationId xmlns:p14="http://schemas.microsoft.com/office/powerpoint/2010/main" val="1917144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1000"/>
                                        <p:tgtEl>
                                          <p:spTgt spid="12"/>
                                        </p:tgtEl>
                                      </p:cBhvr>
                                    </p:animEffect>
                                    <p:anim calcmode="lin" valueType="num">
                                      <p:cBhvr>
                                        <p:cTn id="50" dur="1000" fill="hold"/>
                                        <p:tgtEl>
                                          <p:spTgt spid="12"/>
                                        </p:tgtEl>
                                        <p:attrNameLst>
                                          <p:attrName>ppt_x</p:attrName>
                                        </p:attrNameLst>
                                      </p:cBhvr>
                                      <p:tavLst>
                                        <p:tav tm="0">
                                          <p:val>
                                            <p:strVal val="#ppt_x"/>
                                          </p:val>
                                        </p:tav>
                                        <p:tav tm="100000">
                                          <p:val>
                                            <p:strVal val="#ppt_x"/>
                                          </p:val>
                                        </p:tav>
                                      </p:tavLst>
                                    </p:anim>
                                    <p:anim calcmode="lin" valueType="num">
                                      <p:cBhvr>
                                        <p:cTn id="5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10" grpId="0" animBg="1"/>
      <p:bldP spid="11" grpId="0" animBg="1"/>
      <p:bldP spid="12" grpId="0" animBg="1"/>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259632" y="1916832"/>
            <a:ext cx="6408712"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تحديد التكاليف التي تتكبدها المؤسسة</a:t>
            </a:r>
            <a:endParaRPr lang="en-US" sz="4000" dirty="0"/>
          </a:p>
        </p:txBody>
      </p:sp>
    </p:spTree>
    <p:extLst>
      <p:ext uri="{BB962C8B-B14F-4D97-AF65-F5344CB8AC3E}">
        <p14:creationId xmlns:p14="http://schemas.microsoft.com/office/powerpoint/2010/main" val="4063498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تحديد التكاليف التي تتكبدها المؤسسة</a:t>
            </a:r>
            <a:endParaRPr lang="ar-EG" sz="3200" b="1" dirty="0">
              <a:solidFill>
                <a:schemeClr val="bg1"/>
              </a:solidFill>
            </a:endParaRPr>
          </a:p>
        </p:txBody>
      </p:sp>
      <p:sp>
        <p:nvSpPr>
          <p:cNvPr id="4" name="Freeform 3"/>
          <p:cNvSpPr/>
          <p:nvPr/>
        </p:nvSpPr>
        <p:spPr>
          <a:xfrm>
            <a:off x="1000403" y="2572279"/>
            <a:ext cx="7604044" cy="2376264"/>
          </a:xfrm>
          <a:custGeom>
            <a:avLst/>
            <a:gdLst>
              <a:gd name="connsiteX0" fmla="*/ 0 w 7604044"/>
              <a:gd name="connsiteY0" fmla="*/ 0 h 2376264"/>
              <a:gd name="connsiteX1" fmla="*/ 7604044 w 7604044"/>
              <a:gd name="connsiteY1" fmla="*/ 0 h 2376264"/>
              <a:gd name="connsiteX2" fmla="*/ 7604044 w 7604044"/>
              <a:gd name="connsiteY2" fmla="*/ 2376264 h 2376264"/>
              <a:gd name="connsiteX3" fmla="*/ 0 w 7604044"/>
              <a:gd name="connsiteY3" fmla="*/ 2376264 h 2376264"/>
              <a:gd name="connsiteX4" fmla="*/ 0 w 7604044"/>
              <a:gd name="connsiteY4" fmla="*/ 0 h 237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4044" h="2376264">
                <a:moveTo>
                  <a:pt x="0" y="0"/>
                </a:moveTo>
                <a:lnTo>
                  <a:pt x="7604044" y="0"/>
                </a:lnTo>
                <a:lnTo>
                  <a:pt x="7604044" y="2376264"/>
                </a:lnTo>
                <a:lnTo>
                  <a:pt x="0" y="2376264"/>
                </a:lnTo>
                <a:lnTo>
                  <a:pt x="0" y="0"/>
                </a:lnTo>
                <a:close/>
              </a:path>
            </a:pathLst>
          </a:custGeom>
          <a:solidFill>
            <a:srgbClr val="C74BCA">
              <a:alpha val="40000"/>
            </a:srgbClr>
          </a:solidFill>
          <a:ln>
            <a:solidFill>
              <a:schemeClr val="bg1"/>
            </a:solid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609523" tIns="91440" rIns="91440" bIns="91440"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تولًد كل من مؤسسات الأعمال تكاليف ، حتى ولو لم تكن عمليات الإنتاج أو الخدمة أو النشاطات التجارية مستمرة فيها ، ولاستيعاب هذه المسألة من الضروري التنبه إلى وجود التكاليف المباشرة وغير المباشرة.</a:t>
            </a:r>
            <a:endParaRPr lang="ar-EG" sz="2400" kern="1200" dirty="0">
              <a:solidFill>
                <a:srgbClr val="002060"/>
              </a:solidFill>
            </a:endParaRPr>
          </a:p>
        </p:txBody>
      </p:sp>
      <p:sp>
        <p:nvSpPr>
          <p:cNvPr id="5" name="Rectangle 4"/>
          <p:cNvSpPr/>
          <p:nvPr/>
        </p:nvSpPr>
        <p:spPr>
          <a:xfrm>
            <a:off x="683568" y="2229040"/>
            <a:ext cx="1663384" cy="2495077"/>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39846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التكاليف المباشرة</a:t>
            </a:r>
            <a:endParaRPr lang="ar-EG" sz="3200" b="1" dirty="0">
              <a:solidFill>
                <a:schemeClr val="bg1"/>
              </a:solidFill>
            </a:endParaRPr>
          </a:p>
        </p:txBody>
      </p:sp>
      <p:sp>
        <p:nvSpPr>
          <p:cNvPr id="4" name="Rectangle 3"/>
          <p:cNvSpPr/>
          <p:nvPr/>
        </p:nvSpPr>
        <p:spPr>
          <a:xfrm>
            <a:off x="251520" y="3382952"/>
            <a:ext cx="8280920" cy="1612800"/>
          </a:xfrm>
          <a:prstGeom prst="rect">
            <a:avLst/>
          </a:prstGeom>
          <a:ln>
            <a:solidFill>
              <a:srgbClr val="FF6699"/>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1745679" y="2276872"/>
            <a:ext cx="6372714" cy="2050720"/>
          </a:xfrm>
          <a:custGeom>
            <a:avLst/>
            <a:gdLst>
              <a:gd name="connsiteX0" fmla="*/ 0 w 6372714"/>
              <a:gd name="connsiteY0" fmla="*/ 314886 h 1889280"/>
              <a:gd name="connsiteX1" fmla="*/ 314886 w 6372714"/>
              <a:gd name="connsiteY1" fmla="*/ 0 h 1889280"/>
              <a:gd name="connsiteX2" fmla="*/ 6057828 w 6372714"/>
              <a:gd name="connsiteY2" fmla="*/ 0 h 1889280"/>
              <a:gd name="connsiteX3" fmla="*/ 6372714 w 6372714"/>
              <a:gd name="connsiteY3" fmla="*/ 314886 h 1889280"/>
              <a:gd name="connsiteX4" fmla="*/ 6372714 w 6372714"/>
              <a:gd name="connsiteY4" fmla="*/ 1574394 h 1889280"/>
              <a:gd name="connsiteX5" fmla="*/ 6057828 w 6372714"/>
              <a:gd name="connsiteY5" fmla="*/ 1889280 h 1889280"/>
              <a:gd name="connsiteX6" fmla="*/ 314886 w 6372714"/>
              <a:gd name="connsiteY6" fmla="*/ 1889280 h 1889280"/>
              <a:gd name="connsiteX7" fmla="*/ 0 w 6372714"/>
              <a:gd name="connsiteY7" fmla="*/ 1574394 h 1889280"/>
              <a:gd name="connsiteX8" fmla="*/ 0 w 6372714"/>
              <a:gd name="connsiteY8" fmla="*/ 314886 h 188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72714" h="1889280">
                <a:moveTo>
                  <a:pt x="0" y="314886"/>
                </a:moveTo>
                <a:cubicBezTo>
                  <a:pt x="0" y="140979"/>
                  <a:pt x="140979" y="0"/>
                  <a:pt x="314886" y="0"/>
                </a:cubicBezTo>
                <a:lnTo>
                  <a:pt x="6057828" y="0"/>
                </a:lnTo>
                <a:cubicBezTo>
                  <a:pt x="6231735" y="0"/>
                  <a:pt x="6372714" y="140979"/>
                  <a:pt x="6372714" y="314886"/>
                </a:cubicBezTo>
                <a:lnTo>
                  <a:pt x="6372714" y="1574394"/>
                </a:lnTo>
                <a:cubicBezTo>
                  <a:pt x="6372714" y="1748301"/>
                  <a:pt x="6231735" y="1889280"/>
                  <a:pt x="6057828" y="1889280"/>
                </a:cubicBezTo>
                <a:lnTo>
                  <a:pt x="314886" y="1889280"/>
                </a:lnTo>
                <a:cubicBezTo>
                  <a:pt x="140979" y="1889280"/>
                  <a:pt x="0" y="1748301"/>
                  <a:pt x="0" y="1574394"/>
                </a:cubicBezTo>
                <a:lnTo>
                  <a:pt x="0" y="314886"/>
                </a:lnTo>
                <a:close/>
              </a:path>
            </a:pathLst>
          </a:custGeom>
          <a:solidFill>
            <a:srgbClr val="FF6699"/>
          </a:solidFill>
          <a:ln>
            <a:solidFill>
              <a:srgbClr val="FF66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11326" tIns="92227" rIns="311326" bIns="92227" numCol="1" spcCol="1270" anchor="ctr" anchorCtr="0">
            <a:noAutofit/>
          </a:bodyPr>
          <a:lstStyle/>
          <a:p>
            <a:pPr lvl="0" algn="justLow" defTabSz="1066800" rtl="1">
              <a:lnSpc>
                <a:spcPct val="90000"/>
              </a:lnSpc>
              <a:spcBef>
                <a:spcPct val="0"/>
              </a:spcBef>
              <a:spcAft>
                <a:spcPct val="35000"/>
              </a:spcAft>
            </a:pPr>
            <a:r>
              <a:rPr lang="ar-SA" sz="2400" b="1" u="none" kern="1200" dirty="0" smtClean="0">
                <a:solidFill>
                  <a:schemeClr val="bg1"/>
                </a:solidFill>
              </a:rPr>
              <a:t>هى تلك التي تترتب على مؤسسة ما ، فقط عندما تقوم بتصنيع السلع أو توفير الخدمات أو شراء السلع بهدف إعادة بيعها ، وتعتمد هذه التكاليف بشكل مباشر على عدد المنتجات أو الخدمات أو السلع التي يتم إنتاجها.</a:t>
            </a:r>
            <a:r>
              <a:rPr lang="ar-EG" sz="2400" b="1" u="none" kern="1200" dirty="0" smtClean="0">
                <a:solidFill>
                  <a:schemeClr val="bg1"/>
                </a:solidFill>
              </a:rPr>
              <a:t> </a:t>
            </a:r>
            <a:r>
              <a:rPr lang="ar-SA" sz="2400" b="1" u="none" kern="1200" dirty="0" smtClean="0">
                <a:solidFill>
                  <a:schemeClr val="bg1"/>
                </a:solidFill>
              </a:rPr>
              <a:t>وتتألف التكاليف المباشرة من مجموعتين فرعيتين من التكاليف هما :  تكاليف المواد المباشرة</a:t>
            </a:r>
            <a:r>
              <a:rPr lang="ar-EG" sz="2400" b="1" u="none" kern="1200" dirty="0" smtClean="0">
                <a:solidFill>
                  <a:schemeClr val="bg1"/>
                </a:solidFill>
              </a:rPr>
              <a:t> ، و</a:t>
            </a:r>
            <a:r>
              <a:rPr lang="ar-SA" sz="2400" b="1" u="none" kern="1200" dirty="0" smtClean="0">
                <a:solidFill>
                  <a:schemeClr val="bg1"/>
                </a:solidFill>
              </a:rPr>
              <a:t>تكاليف العمالة المباشرة</a:t>
            </a:r>
            <a:r>
              <a:rPr lang="ar-EG" sz="2400" b="1" u="none" kern="1200" dirty="0" smtClean="0">
                <a:solidFill>
                  <a:schemeClr val="bg1"/>
                </a:solidFill>
              </a:rPr>
              <a:t>.</a:t>
            </a:r>
            <a:endParaRPr lang="ar-EG" sz="2400" b="1" u="none" kern="1200" dirty="0">
              <a:solidFill>
                <a:schemeClr val="bg1"/>
              </a:solidFill>
            </a:endParaRPr>
          </a:p>
        </p:txBody>
      </p:sp>
    </p:spTree>
    <p:extLst>
      <p:ext uri="{BB962C8B-B14F-4D97-AF65-F5344CB8AC3E}">
        <p14:creationId xmlns:p14="http://schemas.microsoft.com/office/powerpoint/2010/main" val="1170303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التكاليف المباشرة</a:t>
            </a:r>
          </a:p>
        </p:txBody>
      </p:sp>
      <p:sp>
        <p:nvSpPr>
          <p:cNvPr id="4" name="Freeform 3"/>
          <p:cNvSpPr/>
          <p:nvPr/>
        </p:nvSpPr>
        <p:spPr>
          <a:xfrm>
            <a:off x="4854396" y="1576780"/>
            <a:ext cx="3890737" cy="3680337"/>
          </a:xfrm>
          <a:custGeom>
            <a:avLst/>
            <a:gdLst>
              <a:gd name="connsiteX0" fmla="*/ 294427 w 3890737"/>
              <a:gd name="connsiteY0" fmla="*/ 0 h 3680337"/>
              <a:gd name="connsiteX1" fmla="*/ 3596310 w 3890737"/>
              <a:gd name="connsiteY1" fmla="*/ 0 h 3680337"/>
              <a:gd name="connsiteX2" fmla="*/ 3890737 w 3890737"/>
              <a:gd name="connsiteY2" fmla="*/ 294427 h 3680337"/>
              <a:gd name="connsiteX3" fmla="*/ 3890737 w 3890737"/>
              <a:gd name="connsiteY3" fmla="*/ 3680337 h 3680337"/>
              <a:gd name="connsiteX4" fmla="*/ 3890737 w 3890737"/>
              <a:gd name="connsiteY4" fmla="*/ 3680337 h 3680337"/>
              <a:gd name="connsiteX5" fmla="*/ 0 w 3890737"/>
              <a:gd name="connsiteY5" fmla="*/ 3680337 h 3680337"/>
              <a:gd name="connsiteX6" fmla="*/ 0 w 3890737"/>
              <a:gd name="connsiteY6" fmla="*/ 3680337 h 3680337"/>
              <a:gd name="connsiteX7" fmla="*/ 0 w 3890737"/>
              <a:gd name="connsiteY7" fmla="*/ 294427 h 3680337"/>
              <a:gd name="connsiteX8" fmla="*/ 294427 w 3890737"/>
              <a:gd name="connsiteY8" fmla="*/ 0 h 368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0737" h="3680337">
                <a:moveTo>
                  <a:pt x="294427" y="0"/>
                </a:moveTo>
                <a:lnTo>
                  <a:pt x="3596310" y="0"/>
                </a:lnTo>
                <a:cubicBezTo>
                  <a:pt x="3758918" y="0"/>
                  <a:pt x="3890737" y="131819"/>
                  <a:pt x="3890737" y="294427"/>
                </a:cubicBezTo>
                <a:lnTo>
                  <a:pt x="3890737" y="3680337"/>
                </a:lnTo>
                <a:lnTo>
                  <a:pt x="3890737" y="3680337"/>
                </a:lnTo>
                <a:lnTo>
                  <a:pt x="0" y="3680337"/>
                </a:lnTo>
                <a:lnTo>
                  <a:pt x="0" y="3680337"/>
                </a:lnTo>
                <a:lnTo>
                  <a:pt x="0" y="294427"/>
                </a:lnTo>
                <a:cubicBezTo>
                  <a:pt x="0" y="131819"/>
                  <a:pt x="131819" y="0"/>
                  <a:pt x="294427" y="0"/>
                </a:cubicBezTo>
                <a:close/>
              </a:path>
            </a:pathLst>
          </a:custGeom>
          <a:solidFill>
            <a:schemeClr val="bg1">
              <a:alpha val="90000"/>
            </a:schemeClr>
          </a:solidFill>
          <a:ln>
            <a:solidFill>
              <a:srgbClr val="00B050"/>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16715" tIns="177675" rIns="116715" bIns="30480" numCol="1" spcCol="1270" anchor="t" anchorCtr="0">
            <a:noAutofit/>
          </a:bodyPr>
          <a:lstStyle/>
          <a:p>
            <a:pPr marL="228600" lvl="1" indent="-228600" algn="justLow" defTabSz="1066800" rtl="1">
              <a:lnSpc>
                <a:spcPct val="90000"/>
              </a:lnSpc>
              <a:spcBef>
                <a:spcPct val="0"/>
              </a:spcBef>
              <a:spcAft>
                <a:spcPct val="15000"/>
              </a:spcAft>
              <a:buChar char="••"/>
            </a:pPr>
            <a:r>
              <a:rPr lang="ar-SA" sz="2400" kern="1200" dirty="0" smtClean="0">
                <a:solidFill>
                  <a:srgbClr val="002060"/>
                </a:solidFill>
              </a:rPr>
              <a:t>كل ما ينفق على جميع العناصر التي تصبح جزءاً من سلعة معينة ، أو تستخدم لإنتاج خدمة أو يتم شراؤها بهدف إعادة بيعها ، يندرج ضمن إطار فئة تكاليف المواد المباشرة ، وتشمل هذه التكاليف المباشرة التكاليف المتعلقة بحيازة المواد الخام مثل نقلها من المورد إلى المؤسسة.</a:t>
            </a:r>
            <a:endParaRPr lang="ar-EG" sz="2400" kern="1200" dirty="0">
              <a:solidFill>
                <a:srgbClr val="002060"/>
              </a:solidFill>
            </a:endParaRPr>
          </a:p>
        </p:txBody>
      </p:sp>
      <p:sp>
        <p:nvSpPr>
          <p:cNvPr id="5" name="Freeform 4"/>
          <p:cNvSpPr/>
          <p:nvPr/>
        </p:nvSpPr>
        <p:spPr>
          <a:xfrm>
            <a:off x="4854396" y="4766957"/>
            <a:ext cx="3890737" cy="1161006"/>
          </a:xfrm>
          <a:custGeom>
            <a:avLst/>
            <a:gdLst>
              <a:gd name="connsiteX0" fmla="*/ 0 w 3890737"/>
              <a:gd name="connsiteY0" fmla="*/ 0 h 1161006"/>
              <a:gd name="connsiteX1" fmla="*/ 3890737 w 3890737"/>
              <a:gd name="connsiteY1" fmla="*/ 0 h 1161006"/>
              <a:gd name="connsiteX2" fmla="*/ 3890737 w 3890737"/>
              <a:gd name="connsiteY2" fmla="*/ 1161006 h 1161006"/>
              <a:gd name="connsiteX3" fmla="*/ 0 w 3890737"/>
              <a:gd name="connsiteY3" fmla="*/ 1161006 h 1161006"/>
              <a:gd name="connsiteX4" fmla="*/ 0 w 3890737"/>
              <a:gd name="connsiteY4" fmla="*/ 0 h 116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0737" h="1161006">
                <a:moveTo>
                  <a:pt x="0" y="0"/>
                </a:moveTo>
                <a:lnTo>
                  <a:pt x="3890737" y="0"/>
                </a:lnTo>
                <a:lnTo>
                  <a:pt x="3890737" y="1161006"/>
                </a:lnTo>
                <a:lnTo>
                  <a:pt x="0" y="1161006"/>
                </a:lnTo>
                <a:lnTo>
                  <a:pt x="0" y="0"/>
                </a:lnTo>
                <a:close/>
              </a:path>
            </a:pathLst>
          </a:custGeom>
          <a:solidFill>
            <a:srgbClr val="00B050"/>
          </a:solidFill>
          <a:ln>
            <a:solidFill>
              <a:srgbClr val="00B05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42222" tIns="0" rIns="30480" bIns="0" numCol="1" spcCol="1270" anchor="ctr" anchorCtr="0">
            <a:noAutofit/>
          </a:bodyPr>
          <a:lstStyle/>
          <a:p>
            <a:pPr lvl="0" algn="ctr" defTabSz="1066800" rtl="1">
              <a:lnSpc>
                <a:spcPct val="90000"/>
              </a:lnSpc>
              <a:spcBef>
                <a:spcPct val="0"/>
              </a:spcBef>
              <a:spcAft>
                <a:spcPct val="35000"/>
              </a:spcAft>
            </a:pPr>
            <a:r>
              <a:rPr lang="ar-SA" sz="2400" b="1" kern="1200" dirty="0" smtClean="0">
                <a:solidFill>
                  <a:schemeClr val="bg1"/>
                </a:solidFill>
              </a:rPr>
              <a:t>تكاليف المواد المباشرة</a:t>
            </a:r>
            <a:endParaRPr lang="ar-EG" sz="2400" kern="1200" dirty="0">
              <a:solidFill>
                <a:schemeClr val="bg1"/>
              </a:solidFill>
            </a:endParaRPr>
          </a:p>
        </p:txBody>
      </p:sp>
      <p:sp>
        <p:nvSpPr>
          <p:cNvPr id="6" name="Oval 5"/>
          <p:cNvSpPr/>
          <p:nvPr/>
        </p:nvSpPr>
        <p:spPr>
          <a:xfrm>
            <a:off x="4692811" y="4951372"/>
            <a:ext cx="1265950" cy="1265950"/>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488442" y="1576780"/>
            <a:ext cx="3890737" cy="3680337"/>
          </a:xfrm>
          <a:custGeom>
            <a:avLst/>
            <a:gdLst>
              <a:gd name="connsiteX0" fmla="*/ 294427 w 3890737"/>
              <a:gd name="connsiteY0" fmla="*/ 0 h 3680337"/>
              <a:gd name="connsiteX1" fmla="*/ 3596310 w 3890737"/>
              <a:gd name="connsiteY1" fmla="*/ 0 h 3680337"/>
              <a:gd name="connsiteX2" fmla="*/ 3890737 w 3890737"/>
              <a:gd name="connsiteY2" fmla="*/ 294427 h 3680337"/>
              <a:gd name="connsiteX3" fmla="*/ 3890737 w 3890737"/>
              <a:gd name="connsiteY3" fmla="*/ 3680337 h 3680337"/>
              <a:gd name="connsiteX4" fmla="*/ 3890737 w 3890737"/>
              <a:gd name="connsiteY4" fmla="*/ 3680337 h 3680337"/>
              <a:gd name="connsiteX5" fmla="*/ 0 w 3890737"/>
              <a:gd name="connsiteY5" fmla="*/ 3680337 h 3680337"/>
              <a:gd name="connsiteX6" fmla="*/ 0 w 3890737"/>
              <a:gd name="connsiteY6" fmla="*/ 3680337 h 3680337"/>
              <a:gd name="connsiteX7" fmla="*/ 0 w 3890737"/>
              <a:gd name="connsiteY7" fmla="*/ 294427 h 3680337"/>
              <a:gd name="connsiteX8" fmla="*/ 294427 w 3890737"/>
              <a:gd name="connsiteY8" fmla="*/ 0 h 368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0737" h="3680337">
                <a:moveTo>
                  <a:pt x="294427" y="0"/>
                </a:moveTo>
                <a:lnTo>
                  <a:pt x="3596310" y="0"/>
                </a:lnTo>
                <a:cubicBezTo>
                  <a:pt x="3758918" y="0"/>
                  <a:pt x="3890737" y="131819"/>
                  <a:pt x="3890737" y="294427"/>
                </a:cubicBezTo>
                <a:lnTo>
                  <a:pt x="3890737" y="3680337"/>
                </a:lnTo>
                <a:lnTo>
                  <a:pt x="3890737" y="3680337"/>
                </a:lnTo>
                <a:lnTo>
                  <a:pt x="0" y="3680337"/>
                </a:lnTo>
                <a:lnTo>
                  <a:pt x="0" y="3680337"/>
                </a:lnTo>
                <a:lnTo>
                  <a:pt x="0" y="294427"/>
                </a:lnTo>
                <a:cubicBezTo>
                  <a:pt x="0" y="131819"/>
                  <a:pt x="131819" y="0"/>
                  <a:pt x="294427" y="0"/>
                </a:cubicBezTo>
                <a:close/>
              </a:path>
            </a:pathLst>
          </a:custGeom>
          <a:solidFill>
            <a:schemeClr val="bg1">
              <a:alpha val="90000"/>
            </a:schemeClr>
          </a:solidFill>
          <a:ln>
            <a:solidFill>
              <a:srgbClr val="00B050"/>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16715" tIns="177675" rIns="116715" bIns="30480" numCol="1" spcCol="1270" anchor="t" anchorCtr="0">
            <a:noAutofit/>
          </a:bodyPr>
          <a:lstStyle/>
          <a:p>
            <a:pPr marL="228600" lvl="1" indent="-228600" algn="justLow" defTabSz="1066800" rtl="1">
              <a:lnSpc>
                <a:spcPct val="90000"/>
              </a:lnSpc>
              <a:spcBef>
                <a:spcPct val="0"/>
              </a:spcBef>
              <a:spcAft>
                <a:spcPct val="15000"/>
              </a:spcAft>
              <a:buChar char="••"/>
            </a:pPr>
            <a:r>
              <a:rPr lang="ar-SA" sz="2400" kern="1200" dirty="0" smtClean="0">
                <a:solidFill>
                  <a:srgbClr val="002060"/>
                </a:solidFill>
              </a:rPr>
              <a:t>وتشمل اجور جميع العمال والمساعدين المعنيين مباشرة بالإنتاج أو بتوفير الخدمات ، وتتضمن كذلك تكاليف الضمان الاجتماعي.</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SA" sz="2400" kern="1200" dirty="0" smtClean="0">
                <a:solidFill>
                  <a:srgbClr val="002060"/>
                </a:solidFill>
              </a:rPr>
              <a:t>لا تعتبر أجور الموظفين تكاليف مباشرة بالنسبة للبائع بالجملة والبائع بالتجزئة لان شخصاً واحداً قد يبيع بشكل عام عدداً من المواد المختلفة.</a:t>
            </a:r>
            <a:endParaRPr lang="ar-EG" sz="2400" kern="1200" dirty="0">
              <a:solidFill>
                <a:srgbClr val="002060"/>
              </a:solidFill>
            </a:endParaRPr>
          </a:p>
        </p:txBody>
      </p:sp>
      <p:sp>
        <p:nvSpPr>
          <p:cNvPr id="8" name="Freeform 7"/>
          <p:cNvSpPr/>
          <p:nvPr/>
        </p:nvSpPr>
        <p:spPr>
          <a:xfrm>
            <a:off x="488442" y="4766957"/>
            <a:ext cx="3890737" cy="1161006"/>
          </a:xfrm>
          <a:custGeom>
            <a:avLst/>
            <a:gdLst>
              <a:gd name="connsiteX0" fmla="*/ 0 w 3890737"/>
              <a:gd name="connsiteY0" fmla="*/ 0 h 1161006"/>
              <a:gd name="connsiteX1" fmla="*/ 3890737 w 3890737"/>
              <a:gd name="connsiteY1" fmla="*/ 0 h 1161006"/>
              <a:gd name="connsiteX2" fmla="*/ 3890737 w 3890737"/>
              <a:gd name="connsiteY2" fmla="*/ 1161006 h 1161006"/>
              <a:gd name="connsiteX3" fmla="*/ 0 w 3890737"/>
              <a:gd name="connsiteY3" fmla="*/ 1161006 h 1161006"/>
              <a:gd name="connsiteX4" fmla="*/ 0 w 3890737"/>
              <a:gd name="connsiteY4" fmla="*/ 0 h 116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0737" h="1161006">
                <a:moveTo>
                  <a:pt x="0" y="0"/>
                </a:moveTo>
                <a:lnTo>
                  <a:pt x="3890737" y="0"/>
                </a:lnTo>
                <a:lnTo>
                  <a:pt x="3890737" y="1161006"/>
                </a:lnTo>
                <a:lnTo>
                  <a:pt x="0" y="1161006"/>
                </a:lnTo>
                <a:lnTo>
                  <a:pt x="0" y="0"/>
                </a:lnTo>
                <a:close/>
              </a:path>
            </a:pathLst>
          </a:custGeom>
          <a:solidFill>
            <a:srgbClr val="00B050"/>
          </a:solidFill>
          <a:ln>
            <a:solidFill>
              <a:srgbClr val="00B05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42222" tIns="0" rIns="30480" bIns="0" numCol="1" spcCol="1270" anchor="ctr" anchorCtr="0">
            <a:noAutofit/>
          </a:bodyPr>
          <a:lstStyle/>
          <a:p>
            <a:pPr lvl="0" algn="ctr" defTabSz="1066800" rtl="1">
              <a:lnSpc>
                <a:spcPct val="90000"/>
              </a:lnSpc>
              <a:spcBef>
                <a:spcPct val="0"/>
              </a:spcBef>
              <a:spcAft>
                <a:spcPct val="35000"/>
              </a:spcAft>
            </a:pPr>
            <a:r>
              <a:rPr lang="ar-SA" sz="2400" b="1" kern="1200" dirty="0" smtClean="0">
                <a:solidFill>
                  <a:schemeClr val="bg1"/>
                </a:solidFill>
              </a:rPr>
              <a:t>تكاليف العمالة المباشرة</a:t>
            </a:r>
            <a:endParaRPr lang="ar-EG" sz="2400" kern="1200" dirty="0">
              <a:solidFill>
                <a:schemeClr val="bg1"/>
              </a:solidFill>
            </a:endParaRPr>
          </a:p>
        </p:txBody>
      </p:sp>
      <p:sp>
        <p:nvSpPr>
          <p:cNvPr id="9" name="Oval 8"/>
          <p:cNvSpPr/>
          <p:nvPr/>
        </p:nvSpPr>
        <p:spPr>
          <a:xfrm>
            <a:off x="326857" y="4951372"/>
            <a:ext cx="1265950" cy="1265950"/>
          </a:xfrm>
          <a:prstGeom prst="ellipse">
            <a:avLst/>
          </a:prstGeom>
          <a:blipFill rotWithShape="1">
            <a:blip r:embed="rId3"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4255554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inVertical)">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0"/>
                                        <p:tgtEl>
                                          <p:spTgt spid="7"/>
                                        </p:tgtEl>
                                      </p:cBhvr>
                                    </p:animEffect>
                                    <p:anim calcmode="lin" valueType="num">
                                      <p:cBhvr>
                                        <p:cTn id="31" dur="1000" fill="hold"/>
                                        <p:tgtEl>
                                          <p:spTgt spid="7"/>
                                        </p:tgtEl>
                                        <p:attrNameLst>
                                          <p:attrName>ppt_x</p:attrName>
                                        </p:attrNameLst>
                                      </p:cBhvr>
                                      <p:tavLst>
                                        <p:tav tm="0">
                                          <p:val>
                                            <p:strVal val="#ppt_x"/>
                                          </p:val>
                                        </p:tav>
                                        <p:tav tm="100000">
                                          <p:val>
                                            <p:strVal val="#ppt_x"/>
                                          </p:val>
                                        </p:tav>
                                      </p:tavLst>
                                    </p:anim>
                                    <p:anim calcmode="lin" valueType="num">
                                      <p:cBhvr>
                                        <p:cTn id="3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التكاليف غير </a:t>
            </a:r>
            <a:r>
              <a:rPr lang="ar-EG" sz="3200" b="1" dirty="0">
                <a:solidFill>
                  <a:schemeClr val="bg1"/>
                </a:solidFill>
              </a:rPr>
              <a:t>المباشرة</a:t>
            </a:r>
          </a:p>
        </p:txBody>
      </p:sp>
      <p:sp>
        <p:nvSpPr>
          <p:cNvPr id="4" name="Freeform 3"/>
          <p:cNvSpPr/>
          <p:nvPr/>
        </p:nvSpPr>
        <p:spPr>
          <a:xfrm>
            <a:off x="4690701" y="1124743"/>
            <a:ext cx="4125482" cy="554461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lnTo>
                  <a:pt x="10000" y="10000"/>
                </a:lnTo>
                <a:lnTo>
                  <a:pt x="0" y="8000"/>
                </a:lnTo>
                <a:lnTo>
                  <a:pt x="0" y="2000"/>
                </a:lnTo>
                <a:lnTo>
                  <a:pt x="1000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9701" tIns="1108923" rIns="139700" bIns="1108924" numCol="1" spcCol="1270" anchor="ctr" anchorCtr="0">
            <a:noAutofit/>
          </a:bodyPr>
          <a:lstStyle/>
          <a:p>
            <a:pPr lvl="0" algn="ctr" defTabSz="977900" rtl="1">
              <a:lnSpc>
                <a:spcPct val="90000"/>
              </a:lnSpc>
              <a:spcBef>
                <a:spcPct val="0"/>
              </a:spcBef>
              <a:spcAft>
                <a:spcPct val="35000"/>
              </a:spcAft>
            </a:pPr>
            <a:r>
              <a:rPr lang="ar-SA" sz="2200" kern="1200" dirty="0" smtClean="0">
                <a:solidFill>
                  <a:srgbClr val="002060"/>
                </a:solidFill>
              </a:rPr>
              <a:t>هى التكاليف التي لا تعزي بشكل مباشر إلى سلعة أو خدمة محددة ، كبدل إيجار المكتب أو راتب المحاسب ، أو الفوائد المترتبة عن قرض مصرفي ، أو فواتير الهاتف أو تأمين السيارة والتأمين ضد الحرائق وغيرها .. وللتبسيط .. هى التكاليف الاخرى كافة المترتبة عن نشاطات المؤسسة والتي ليست تكاليف مباشرة ، وتعد كافة النفقات المتصلة بطاقم العمل في مؤسسات البيع بالجملة أو التجزئة تكاليف غير مباشرة</a:t>
            </a:r>
            <a:r>
              <a:rPr lang="ar-EG" sz="2200" kern="1200" dirty="0" smtClean="0">
                <a:solidFill>
                  <a:srgbClr val="002060"/>
                </a:solidFill>
              </a:rPr>
              <a:t>.</a:t>
            </a:r>
            <a:endParaRPr lang="ar-EG" sz="2200" kern="1200" dirty="0">
              <a:solidFill>
                <a:srgbClr val="002060"/>
              </a:solidFill>
            </a:endParaRPr>
          </a:p>
        </p:txBody>
      </p:sp>
      <p:sp>
        <p:nvSpPr>
          <p:cNvPr id="5" name="Freeform 4"/>
          <p:cNvSpPr/>
          <p:nvPr/>
        </p:nvSpPr>
        <p:spPr>
          <a:xfrm>
            <a:off x="255809" y="1124743"/>
            <a:ext cx="4125482" cy="554461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lnTo>
                  <a:pt x="10000" y="10000"/>
                </a:lnTo>
                <a:lnTo>
                  <a:pt x="0" y="8000"/>
                </a:lnTo>
                <a:lnTo>
                  <a:pt x="0" y="2000"/>
                </a:lnTo>
                <a:lnTo>
                  <a:pt x="1000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9701" tIns="1108923" rIns="139700" bIns="1108924" numCol="1" spcCol="1270" anchor="ctr" anchorCtr="0">
            <a:noAutofit/>
          </a:bodyPr>
          <a:lstStyle/>
          <a:p>
            <a:pPr lvl="0" algn="ctr" defTabSz="977900" rtl="1">
              <a:lnSpc>
                <a:spcPct val="90000"/>
              </a:lnSpc>
              <a:spcBef>
                <a:spcPct val="0"/>
              </a:spcBef>
              <a:spcAft>
                <a:spcPct val="35000"/>
              </a:spcAft>
            </a:pPr>
            <a:r>
              <a:rPr lang="ar-SA" sz="2200" kern="1200" dirty="0" smtClean="0">
                <a:solidFill>
                  <a:srgbClr val="002060"/>
                </a:solidFill>
              </a:rPr>
              <a:t>للتمكن من حساب التكاليف التصنيعية العائدة لسلعة أو خدمة واحدة ينبغي توزيع التكاليف غير المباشرة بشكل نسبي ، فإذا كانت المؤسسة تنتج منتجاً أو خدمة واحدة ، أو إذا كانت السلع متشابهة إلى حد ما ، تقسم التكاليف غير المباشرة على عدد المنتجات وتضاف هذه النسبة إلى التكاليف المباشرة بغية احتساب الكلفة الإجمالية لكل من العناصر ، ويتم حساب التكاليف غير المباشرة في مشاريع الخدمات بشكل عام على اساس ساعات العمل ، كما يضاف إليها الوقت الذي تتم تمضيته في تسليم الخدمات</a:t>
            </a:r>
            <a:r>
              <a:rPr lang="ar-EG" sz="2200" kern="1200" dirty="0" smtClean="0">
                <a:solidFill>
                  <a:srgbClr val="002060"/>
                </a:solidFill>
              </a:rPr>
              <a:t>.</a:t>
            </a:r>
            <a:endParaRPr lang="ar-EG" sz="2200" kern="1200" dirty="0">
              <a:solidFill>
                <a:srgbClr val="002060"/>
              </a:solidFill>
            </a:endParaRPr>
          </a:p>
        </p:txBody>
      </p:sp>
    </p:spTree>
    <p:extLst>
      <p:ext uri="{BB962C8B-B14F-4D97-AF65-F5344CB8AC3E}">
        <p14:creationId xmlns:p14="http://schemas.microsoft.com/office/powerpoint/2010/main" val="126116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heel(1)">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من الذي ينبغي اشراكه في المشروع ؟</a:t>
            </a:r>
            <a:endParaRPr lang="ar-EG" sz="3200" b="1" dirty="0">
              <a:solidFill>
                <a:schemeClr val="bg1"/>
              </a:solidFill>
            </a:endParaRPr>
          </a:p>
        </p:txBody>
      </p:sp>
      <p:sp>
        <p:nvSpPr>
          <p:cNvPr id="5" name="Freeform 4"/>
          <p:cNvSpPr/>
          <p:nvPr/>
        </p:nvSpPr>
        <p:spPr>
          <a:xfrm>
            <a:off x="731109" y="1758414"/>
            <a:ext cx="8109771" cy="979308"/>
          </a:xfrm>
          <a:custGeom>
            <a:avLst/>
            <a:gdLst>
              <a:gd name="connsiteX0" fmla="*/ 0 w 8109771"/>
              <a:gd name="connsiteY0" fmla="*/ 0 h 979308"/>
              <a:gd name="connsiteX1" fmla="*/ 8109771 w 8109771"/>
              <a:gd name="connsiteY1" fmla="*/ 0 h 979308"/>
              <a:gd name="connsiteX2" fmla="*/ 8109771 w 8109771"/>
              <a:gd name="connsiteY2" fmla="*/ 979308 h 979308"/>
              <a:gd name="connsiteX3" fmla="*/ 0 w 8109771"/>
              <a:gd name="connsiteY3" fmla="*/ 979308 h 979308"/>
              <a:gd name="connsiteX4" fmla="*/ 0 w 8109771"/>
              <a:gd name="connsiteY4" fmla="*/ 0 h 979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9771" h="979308">
                <a:moveTo>
                  <a:pt x="0" y="0"/>
                </a:moveTo>
                <a:lnTo>
                  <a:pt x="8109771" y="0"/>
                </a:lnTo>
                <a:lnTo>
                  <a:pt x="8109771" y="979308"/>
                </a:lnTo>
                <a:lnTo>
                  <a:pt x="0" y="979308"/>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7732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ان الاجابه لهذا السؤال هي انت و الفريق الرئيسي الذي يعمل معك و قبل ان تبدأ اول جلسه من جلسات التخطيط ينبغي مراجعه و استعراض مهارات و خبرات كل اعضاء الفريق</a:t>
            </a:r>
            <a:endParaRPr lang="ar-EG" sz="2400" kern="1200" dirty="0"/>
          </a:p>
        </p:txBody>
      </p:sp>
      <p:sp>
        <p:nvSpPr>
          <p:cNvPr id="6" name="Oval 5"/>
          <p:cNvSpPr/>
          <p:nvPr/>
        </p:nvSpPr>
        <p:spPr>
          <a:xfrm>
            <a:off x="119041" y="1636000"/>
            <a:ext cx="1224136" cy="1224136"/>
          </a:xfrm>
          <a:prstGeom prst="ellipse">
            <a:avLst/>
          </a:prstGeom>
          <a:blipFill rotWithShape="0">
            <a:blip r:embed="rId2" cstate="print"/>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087088" y="3227377"/>
            <a:ext cx="7753792" cy="979308"/>
          </a:xfrm>
          <a:custGeom>
            <a:avLst/>
            <a:gdLst>
              <a:gd name="connsiteX0" fmla="*/ 0 w 7753792"/>
              <a:gd name="connsiteY0" fmla="*/ 0 h 979308"/>
              <a:gd name="connsiteX1" fmla="*/ 7753792 w 7753792"/>
              <a:gd name="connsiteY1" fmla="*/ 0 h 979308"/>
              <a:gd name="connsiteX2" fmla="*/ 7753792 w 7753792"/>
              <a:gd name="connsiteY2" fmla="*/ 979308 h 979308"/>
              <a:gd name="connsiteX3" fmla="*/ 0 w 7753792"/>
              <a:gd name="connsiteY3" fmla="*/ 979308 h 979308"/>
              <a:gd name="connsiteX4" fmla="*/ 0 w 7753792"/>
              <a:gd name="connsiteY4" fmla="*/ 0 h 979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792" h="979308">
                <a:moveTo>
                  <a:pt x="0" y="0"/>
                </a:moveTo>
                <a:lnTo>
                  <a:pt x="7753792" y="0"/>
                </a:lnTo>
                <a:lnTo>
                  <a:pt x="7753792" y="979308"/>
                </a:lnTo>
                <a:lnTo>
                  <a:pt x="0" y="979308"/>
                </a:lnTo>
                <a:lnTo>
                  <a:pt x="0" y="0"/>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7732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و يمكنك دعوه خبراء من ادارات اخري للانضمام اليك مع التاكيد علي ان ذاك لا يعد التزام وتعاهد بالعمل في المشروع بعد ذلك و انك تقدر اسهامتهم و ما يقدمون من جهد </a:t>
            </a:r>
            <a:endParaRPr lang="ar-EG" sz="2400" kern="1200" dirty="0"/>
          </a:p>
        </p:txBody>
      </p:sp>
      <p:sp>
        <p:nvSpPr>
          <p:cNvPr id="8" name="Oval 7"/>
          <p:cNvSpPr/>
          <p:nvPr/>
        </p:nvSpPr>
        <p:spPr>
          <a:xfrm>
            <a:off x="475020" y="3104964"/>
            <a:ext cx="1224136" cy="1224136"/>
          </a:xfrm>
          <a:prstGeom prst="ellipse">
            <a:avLst/>
          </a:prstGeom>
          <a:blipFill rotWithShape="0">
            <a:blip r:embed="rId3"/>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731109" y="4696340"/>
            <a:ext cx="8109771" cy="979308"/>
          </a:xfrm>
          <a:custGeom>
            <a:avLst/>
            <a:gdLst>
              <a:gd name="connsiteX0" fmla="*/ 0 w 8109771"/>
              <a:gd name="connsiteY0" fmla="*/ 0 h 979308"/>
              <a:gd name="connsiteX1" fmla="*/ 8109771 w 8109771"/>
              <a:gd name="connsiteY1" fmla="*/ 0 h 979308"/>
              <a:gd name="connsiteX2" fmla="*/ 8109771 w 8109771"/>
              <a:gd name="connsiteY2" fmla="*/ 979308 h 979308"/>
              <a:gd name="connsiteX3" fmla="*/ 0 w 8109771"/>
              <a:gd name="connsiteY3" fmla="*/ 979308 h 979308"/>
              <a:gd name="connsiteX4" fmla="*/ 0 w 8109771"/>
              <a:gd name="connsiteY4" fmla="*/ 0 h 979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9771" h="979308">
                <a:moveTo>
                  <a:pt x="0" y="0"/>
                </a:moveTo>
                <a:lnTo>
                  <a:pt x="8109771" y="0"/>
                </a:lnTo>
                <a:lnTo>
                  <a:pt x="8109771" y="979308"/>
                </a:lnTo>
                <a:lnTo>
                  <a:pt x="0" y="979308"/>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7732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ويجب اقناع المسئول عن المشروع بحضور جلسات التخطيط و افتتاحها بحيث يقوم بشرح السياق الاستراتيجي للمشروع و اهميته و اولوياته.</a:t>
            </a:r>
            <a:endParaRPr lang="ar-EG" sz="2400" kern="1200" dirty="0"/>
          </a:p>
        </p:txBody>
      </p:sp>
      <p:sp>
        <p:nvSpPr>
          <p:cNvPr id="10" name="Oval 9"/>
          <p:cNvSpPr/>
          <p:nvPr/>
        </p:nvSpPr>
        <p:spPr>
          <a:xfrm>
            <a:off x="119041" y="4573927"/>
            <a:ext cx="1224136" cy="1224136"/>
          </a:xfrm>
          <a:prstGeom prst="ellipse">
            <a:avLst/>
          </a:prstGeom>
          <a:blipFill rotWithShape="0">
            <a:blip r:embed="rId4"/>
            <a:stretch>
              <a:fillRect/>
            </a:stretch>
          </a:blipFill>
        </p:spPr>
        <p:style>
          <a:lnRef idx="2">
            <a:schemeClr val="accent1">
              <a:hueOff val="0"/>
              <a:satOff val="0"/>
              <a:lumOff val="0"/>
              <a:alphaOff val="0"/>
            </a:schemeClr>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3657663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par>
                                <p:cTn id="34" presetID="53" presetClass="entr" presetSubtype="16"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التكاليف غير المباشرة</a:t>
            </a:r>
            <a:endParaRPr lang="ar-EG" sz="3200" b="1" dirty="0">
              <a:solidFill>
                <a:schemeClr val="bg1"/>
              </a:solidFill>
            </a:endParaRPr>
          </a:p>
        </p:txBody>
      </p:sp>
      <p:sp>
        <p:nvSpPr>
          <p:cNvPr id="5" name="Freeform 4"/>
          <p:cNvSpPr/>
          <p:nvPr/>
        </p:nvSpPr>
        <p:spPr>
          <a:xfrm>
            <a:off x="3583188" y="1268759"/>
            <a:ext cx="4807192" cy="1671962"/>
          </a:xfrm>
          <a:custGeom>
            <a:avLst/>
            <a:gdLst>
              <a:gd name="connsiteX0" fmla="*/ 0 w 4807192"/>
              <a:gd name="connsiteY0" fmla="*/ 0 h 1671960"/>
              <a:gd name="connsiteX1" fmla="*/ 3971212 w 4807192"/>
              <a:gd name="connsiteY1" fmla="*/ 0 h 1671960"/>
              <a:gd name="connsiteX2" fmla="*/ 4807192 w 4807192"/>
              <a:gd name="connsiteY2" fmla="*/ 835980 h 1671960"/>
              <a:gd name="connsiteX3" fmla="*/ 3971212 w 4807192"/>
              <a:gd name="connsiteY3" fmla="*/ 1671960 h 1671960"/>
              <a:gd name="connsiteX4" fmla="*/ 0 w 4807192"/>
              <a:gd name="connsiteY4" fmla="*/ 1671960 h 1671960"/>
              <a:gd name="connsiteX5" fmla="*/ 0 w 4807192"/>
              <a:gd name="connsiteY5" fmla="*/ 0 h 167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07192" h="1671960">
                <a:moveTo>
                  <a:pt x="4807192" y="1671959"/>
                </a:moveTo>
                <a:lnTo>
                  <a:pt x="835980" y="1671959"/>
                </a:lnTo>
                <a:lnTo>
                  <a:pt x="0" y="835980"/>
                </a:lnTo>
                <a:lnTo>
                  <a:pt x="835980" y="1"/>
                </a:lnTo>
                <a:lnTo>
                  <a:pt x="4807192" y="1"/>
                </a:lnTo>
                <a:lnTo>
                  <a:pt x="4807192" y="1671959"/>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55278" tIns="91441" rIns="170688" bIns="91441" numCol="1" spcCol="1270" anchor="ctr" anchorCtr="0">
            <a:noAutofit/>
          </a:bodyPr>
          <a:lstStyle/>
          <a:p>
            <a:pPr lvl="0" algn="ctr" defTabSz="1066800" rtl="1">
              <a:lnSpc>
                <a:spcPct val="90000"/>
              </a:lnSpc>
              <a:spcBef>
                <a:spcPct val="0"/>
              </a:spcBef>
              <a:spcAft>
                <a:spcPct val="35000"/>
              </a:spcAft>
            </a:pPr>
            <a:r>
              <a:rPr lang="ar-SA" sz="2400" b="0" u="none" kern="1200" dirty="0" smtClean="0">
                <a:solidFill>
                  <a:srgbClr val="FF0000"/>
                </a:solidFill>
              </a:rPr>
              <a:t>وتعرف التكاليف الغير مباشرة كذلك بالتكاليف العامة ، والتكلفة الإجمالية لمنتج أو خدمة هى :</a:t>
            </a:r>
            <a:endParaRPr lang="ar-EG" sz="2400" b="0" u="none" kern="1200" dirty="0">
              <a:solidFill>
                <a:srgbClr val="FF0000"/>
              </a:solidFill>
            </a:endParaRPr>
          </a:p>
        </p:txBody>
      </p:sp>
      <p:sp>
        <p:nvSpPr>
          <p:cNvPr id="6" name="Oval 5"/>
          <p:cNvSpPr/>
          <p:nvPr/>
        </p:nvSpPr>
        <p:spPr>
          <a:xfrm>
            <a:off x="2759020" y="1268760"/>
            <a:ext cx="1671960" cy="1671960"/>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7343412" y="3789040"/>
            <a:ext cx="1328262" cy="2349949"/>
          </a:xfrm>
          <a:custGeom>
            <a:avLst/>
            <a:gdLst>
              <a:gd name="connsiteX0" fmla="*/ 0 w 1328262"/>
              <a:gd name="connsiteY0" fmla="*/ 1174975 h 2349949"/>
              <a:gd name="connsiteX1" fmla="*/ 664131 w 1328262"/>
              <a:gd name="connsiteY1" fmla="*/ 0 h 2349949"/>
              <a:gd name="connsiteX2" fmla="*/ 1328262 w 1328262"/>
              <a:gd name="connsiteY2" fmla="*/ 1174975 h 2349949"/>
              <a:gd name="connsiteX3" fmla="*/ 664131 w 1328262"/>
              <a:gd name="connsiteY3" fmla="*/ 2349950 h 2349949"/>
              <a:gd name="connsiteX4" fmla="*/ 0 w 1328262"/>
              <a:gd name="connsiteY4" fmla="*/ 1174975 h 2349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262" h="2349949">
                <a:moveTo>
                  <a:pt x="0" y="1174975"/>
                </a:moveTo>
                <a:cubicBezTo>
                  <a:pt x="0" y="526054"/>
                  <a:pt x="297342" y="0"/>
                  <a:pt x="664131" y="0"/>
                </a:cubicBezTo>
                <a:cubicBezTo>
                  <a:pt x="1030920" y="0"/>
                  <a:pt x="1328262" y="526054"/>
                  <a:pt x="1328262" y="1174975"/>
                </a:cubicBezTo>
                <a:cubicBezTo>
                  <a:pt x="1328262" y="1823896"/>
                  <a:pt x="1030920" y="2349950"/>
                  <a:pt x="664131" y="2349950"/>
                </a:cubicBezTo>
                <a:cubicBezTo>
                  <a:pt x="297342" y="2349950"/>
                  <a:pt x="0" y="1823896"/>
                  <a:pt x="0" y="1174975"/>
                </a:cubicBez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24999" tIns="374622" rIns="224999" bIns="374622"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مجموع تكاليف المواد المباشرة</a:t>
            </a:r>
            <a:endParaRPr lang="ar-EG" sz="2400" b="0" kern="1200" dirty="0">
              <a:solidFill>
                <a:srgbClr val="002060"/>
              </a:solidFill>
            </a:endParaRPr>
          </a:p>
        </p:txBody>
      </p:sp>
      <p:sp>
        <p:nvSpPr>
          <p:cNvPr id="9" name="Freeform 8"/>
          <p:cNvSpPr/>
          <p:nvPr/>
        </p:nvSpPr>
        <p:spPr>
          <a:xfrm>
            <a:off x="6465164" y="4578819"/>
            <a:ext cx="770392" cy="770392"/>
          </a:xfrm>
          <a:custGeom>
            <a:avLst/>
            <a:gdLst>
              <a:gd name="connsiteX0" fmla="*/ 102115 w 770392"/>
              <a:gd name="connsiteY0" fmla="*/ 294598 h 770392"/>
              <a:gd name="connsiteX1" fmla="*/ 294598 w 770392"/>
              <a:gd name="connsiteY1" fmla="*/ 294598 h 770392"/>
              <a:gd name="connsiteX2" fmla="*/ 294598 w 770392"/>
              <a:gd name="connsiteY2" fmla="*/ 102115 h 770392"/>
              <a:gd name="connsiteX3" fmla="*/ 475794 w 770392"/>
              <a:gd name="connsiteY3" fmla="*/ 102115 h 770392"/>
              <a:gd name="connsiteX4" fmla="*/ 475794 w 770392"/>
              <a:gd name="connsiteY4" fmla="*/ 294598 h 770392"/>
              <a:gd name="connsiteX5" fmla="*/ 668277 w 770392"/>
              <a:gd name="connsiteY5" fmla="*/ 294598 h 770392"/>
              <a:gd name="connsiteX6" fmla="*/ 668277 w 770392"/>
              <a:gd name="connsiteY6" fmla="*/ 475794 h 770392"/>
              <a:gd name="connsiteX7" fmla="*/ 475794 w 770392"/>
              <a:gd name="connsiteY7" fmla="*/ 475794 h 770392"/>
              <a:gd name="connsiteX8" fmla="*/ 475794 w 770392"/>
              <a:gd name="connsiteY8" fmla="*/ 668277 h 770392"/>
              <a:gd name="connsiteX9" fmla="*/ 294598 w 770392"/>
              <a:gd name="connsiteY9" fmla="*/ 668277 h 770392"/>
              <a:gd name="connsiteX10" fmla="*/ 294598 w 770392"/>
              <a:gd name="connsiteY10" fmla="*/ 475794 h 770392"/>
              <a:gd name="connsiteX11" fmla="*/ 102115 w 770392"/>
              <a:gd name="connsiteY11" fmla="*/ 475794 h 770392"/>
              <a:gd name="connsiteX12" fmla="*/ 102115 w 770392"/>
              <a:gd name="connsiteY12" fmla="*/ 294598 h 77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0392" h="770392">
                <a:moveTo>
                  <a:pt x="102115" y="294598"/>
                </a:moveTo>
                <a:lnTo>
                  <a:pt x="294598" y="294598"/>
                </a:lnTo>
                <a:lnTo>
                  <a:pt x="294598" y="102115"/>
                </a:lnTo>
                <a:lnTo>
                  <a:pt x="475794" y="102115"/>
                </a:lnTo>
                <a:lnTo>
                  <a:pt x="475794" y="294598"/>
                </a:lnTo>
                <a:lnTo>
                  <a:pt x="668277" y="294598"/>
                </a:lnTo>
                <a:lnTo>
                  <a:pt x="668277" y="475794"/>
                </a:lnTo>
                <a:lnTo>
                  <a:pt x="475794" y="475794"/>
                </a:lnTo>
                <a:lnTo>
                  <a:pt x="475794" y="668277"/>
                </a:lnTo>
                <a:lnTo>
                  <a:pt x="294598" y="668277"/>
                </a:lnTo>
                <a:lnTo>
                  <a:pt x="294598" y="475794"/>
                </a:lnTo>
                <a:lnTo>
                  <a:pt x="102115" y="475794"/>
                </a:lnTo>
                <a:lnTo>
                  <a:pt x="102115" y="294598"/>
                </a:lnTo>
                <a:close/>
              </a:path>
            </a:pathLst>
          </a:custGeom>
          <a:solidFill>
            <a:srgbClr val="00B050"/>
          </a:solidFill>
          <a:ln>
            <a:solidFill>
              <a:srgbClr val="00B050"/>
            </a:solid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02115" tIns="294598" rIns="102115" bIns="294598" numCol="1" spcCol="1270" anchor="ctr" anchorCtr="0">
            <a:noAutofit/>
          </a:bodyPr>
          <a:lstStyle/>
          <a:p>
            <a:pPr lvl="0" algn="ctr" defTabSz="577850" rtl="1">
              <a:lnSpc>
                <a:spcPct val="90000"/>
              </a:lnSpc>
              <a:spcBef>
                <a:spcPct val="0"/>
              </a:spcBef>
              <a:spcAft>
                <a:spcPct val="35000"/>
              </a:spcAft>
            </a:pPr>
            <a:endParaRPr lang="ar-EG" sz="1300" kern="1200"/>
          </a:p>
        </p:txBody>
      </p:sp>
      <p:sp>
        <p:nvSpPr>
          <p:cNvPr id="10" name="Freeform 9"/>
          <p:cNvSpPr/>
          <p:nvPr/>
        </p:nvSpPr>
        <p:spPr>
          <a:xfrm>
            <a:off x="5029047" y="3789040"/>
            <a:ext cx="1328262" cy="2349949"/>
          </a:xfrm>
          <a:custGeom>
            <a:avLst/>
            <a:gdLst>
              <a:gd name="connsiteX0" fmla="*/ 0 w 1328262"/>
              <a:gd name="connsiteY0" fmla="*/ 1174975 h 2349949"/>
              <a:gd name="connsiteX1" fmla="*/ 664131 w 1328262"/>
              <a:gd name="connsiteY1" fmla="*/ 0 h 2349949"/>
              <a:gd name="connsiteX2" fmla="*/ 1328262 w 1328262"/>
              <a:gd name="connsiteY2" fmla="*/ 1174975 h 2349949"/>
              <a:gd name="connsiteX3" fmla="*/ 664131 w 1328262"/>
              <a:gd name="connsiteY3" fmla="*/ 2349950 h 2349949"/>
              <a:gd name="connsiteX4" fmla="*/ 0 w 1328262"/>
              <a:gd name="connsiteY4" fmla="*/ 1174975 h 2349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262" h="2349949">
                <a:moveTo>
                  <a:pt x="0" y="1174975"/>
                </a:moveTo>
                <a:cubicBezTo>
                  <a:pt x="0" y="526054"/>
                  <a:pt x="297342" y="0"/>
                  <a:pt x="664131" y="0"/>
                </a:cubicBezTo>
                <a:cubicBezTo>
                  <a:pt x="1030920" y="0"/>
                  <a:pt x="1328262" y="526054"/>
                  <a:pt x="1328262" y="1174975"/>
                </a:cubicBezTo>
                <a:cubicBezTo>
                  <a:pt x="1328262" y="1823896"/>
                  <a:pt x="1030920" y="2349950"/>
                  <a:pt x="664131" y="2349950"/>
                </a:cubicBezTo>
                <a:cubicBezTo>
                  <a:pt x="297342" y="2349950"/>
                  <a:pt x="0" y="1823896"/>
                  <a:pt x="0" y="1174975"/>
                </a:cubicBez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24999" tIns="374622" rIns="224999" bIns="374622"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مجموع تكاليف العمالة المباشرة</a:t>
            </a:r>
            <a:endParaRPr lang="ar-EG" sz="2400" b="0" kern="1200" dirty="0">
              <a:solidFill>
                <a:srgbClr val="002060"/>
              </a:solidFill>
            </a:endParaRPr>
          </a:p>
        </p:txBody>
      </p:sp>
      <p:sp>
        <p:nvSpPr>
          <p:cNvPr id="11" name="Freeform 10"/>
          <p:cNvSpPr/>
          <p:nvPr/>
        </p:nvSpPr>
        <p:spPr>
          <a:xfrm>
            <a:off x="4150799" y="4578819"/>
            <a:ext cx="770392" cy="770392"/>
          </a:xfrm>
          <a:custGeom>
            <a:avLst/>
            <a:gdLst>
              <a:gd name="connsiteX0" fmla="*/ 102115 w 770392"/>
              <a:gd name="connsiteY0" fmla="*/ 294598 h 770392"/>
              <a:gd name="connsiteX1" fmla="*/ 294598 w 770392"/>
              <a:gd name="connsiteY1" fmla="*/ 294598 h 770392"/>
              <a:gd name="connsiteX2" fmla="*/ 294598 w 770392"/>
              <a:gd name="connsiteY2" fmla="*/ 102115 h 770392"/>
              <a:gd name="connsiteX3" fmla="*/ 475794 w 770392"/>
              <a:gd name="connsiteY3" fmla="*/ 102115 h 770392"/>
              <a:gd name="connsiteX4" fmla="*/ 475794 w 770392"/>
              <a:gd name="connsiteY4" fmla="*/ 294598 h 770392"/>
              <a:gd name="connsiteX5" fmla="*/ 668277 w 770392"/>
              <a:gd name="connsiteY5" fmla="*/ 294598 h 770392"/>
              <a:gd name="connsiteX6" fmla="*/ 668277 w 770392"/>
              <a:gd name="connsiteY6" fmla="*/ 475794 h 770392"/>
              <a:gd name="connsiteX7" fmla="*/ 475794 w 770392"/>
              <a:gd name="connsiteY7" fmla="*/ 475794 h 770392"/>
              <a:gd name="connsiteX8" fmla="*/ 475794 w 770392"/>
              <a:gd name="connsiteY8" fmla="*/ 668277 h 770392"/>
              <a:gd name="connsiteX9" fmla="*/ 294598 w 770392"/>
              <a:gd name="connsiteY9" fmla="*/ 668277 h 770392"/>
              <a:gd name="connsiteX10" fmla="*/ 294598 w 770392"/>
              <a:gd name="connsiteY10" fmla="*/ 475794 h 770392"/>
              <a:gd name="connsiteX11" fmla="*/ 102115 w 770392"/>
              <a:gd name="connsiteY11" fmla="*/ 475794 h 770392"/>
              <a:gd name="connsiteX12" fmla="*/ 102115 w 770392"/>
              <a:gd name="connsiteY12" fmla="*/ 294598 h 77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0392" h="770392">
                <a:moveTo>
                  <a:pt x="102115" y="294598"/>
                </a:moveTo>
                <a:lnTo>
                  <a:pt x="294598" y="294598"/>
                </a:lnTo>
                <a:lnTo>
                  <a:pt x="294598" y="102115"/>
                </a:lnTo>
                <a:lnTo>
                  <a:pt x="475794" y="102115"/>
                </a:lnTo>
                <a:lnTo>
                  <a:pt x="475794" y="294598"/>
                </a:lnTo>
                <a:lnTo>
                  <a:pt x="668277" y="294598"/>
                </a:lnTo>
                <a:lnTo>
                  <a:pt x="668277" y="475794"/>
                </a:lnTo>
                <a:lnTo>
                  <a:pt x="475794" y="475794"/>
                </a:lnTo>
                <a:lnTo>
                  <a:pt x="475794" y="668277"/>
                </a:lnTo>
                <a:lnTo>
                  <a:pt x="294598" y="668277"/>
                </a:lnTo>
                <a:lnTo>
                  <a:pt x="294598" y="475794"/>
                </a:lnTo>
                <a:lnTo>
                  <a:pt x="102115" y="475794"/>
                </a:lnTo>
                <a:lnTo>
                  <a:pt x="102115" y="294598"/>
                </a:lnTo>
                <a:close/>
              </a:path>
            </a:pathLst>
          </a:custGeom>
          <a:solidFill>
            <a:srgbClr val="00B050"/>
          </a:solidFill>
          <a:ln>
            <a:solidFill>
              <a:srgbClr val="00B050"/>
            </a:solid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02115" tIns="294598" rIns="102115" bIns="294598" numCol="1" spcCol="1270" anchor="ctr" anchorCtr="0">
            <a:noAutofit/>
          </a:bodyPr>
          <a:lstStyle/>
          <a:p>
            <a:pPr lvl="0" algn="ctr" defTabSz="577850" rtl="1">
              <a:lnSpc>
                <a:spcPct val="90000"/>
              </a:lnSpc>
              <a:spcBef>
                <a:spcPct val="0"/>
              </a:spcBef>
              <a:spcAft>
                <a:spcPct val="35000"/>
              </a:spcAft>
            </a:pPr>
            <a:endParaRPr lang="ar-EG" sz="1300" kern="1200"/>
          </a:p>
        </p:txBody>
      </p:sp>
      <p:sp>
        <p:nvSpPr>
          <p:cNvPr id="12" name="Freeform 11"/>
          <p:cNvSpPr/>
          <p:nvPr/>
        </p:nvSpPr>
        <p:spPr>
          <a:xfrm>
            <a:off x="2714682" y="3789040"/>
            <a:ext cx="1328262" cy="2349949"/>
          </a:xfrm>
          <a:custGeom>
            <a:avLst/>
            <a:gdLst>
              <a:gd name="connsiteX0" fmla="*/ 0 w 1328262"/>
              <a:gd name="connsiteY0" fmla="*/ 1174975 h 2349949"/>
              <a:gd name="connsiteX1" fmla="*/ 664131 w 1328262"/>
              <a:gd name="connsiteY1" fmla="*/ 0 h 2349949"/>
              <a:gd name="connsiteX2" fmla="*/ 1328262 w 1328262"/>
              <a:gd name="connsiteY2" fmla="*/ 1174975 h 2349949"/>
              <a:gd name="connsiteX3" fmla="*/ 664131 w 1328262"/>
              <a:gd name="connsiteY3" fmla="*/ 2349950 h 2349949"/>
              <a:gd name="connsiteX4" fmla="*/ 0 w 1328262"/>
              <a:gd name="connsiteY4" fmla="*/ 1174975 h 2349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262" h="2349949">
                <a:moveTo>
                  <a:pt x="0" y="1174975"/>
                </a:moveTo>
                <a:cubicBezTo>
                  <a:pt x="0" y="526054"/>
                  <a:pt x="297342" y="0"/>
                  <a:pt x="664131" y="0"/>
                </a:cubicBezTo>
                <a:cubicBezTo>
                  <a:pt x="1030920" y="0"/>
                  <a:pt x="1328262" y="526054"/>
                  <a:pt x="1328262" y="1174975"/>
                </a:cubicBezTo>
                <a:cubicBezTo>
                  <a:pt x="1328262" y="1823896"/>
                  <a:pt x="1030920" y="2349950"/>
                  <a:pt x="664131" y="2349950"/>
                </a:cubicBezTo>
                <a:cubicBezTo>
                  <a:pt x="297342" y="2349950"/>
                  <a:pt x="0" y="1823896"/>
                  <a:pt x="0" y="1174975"/>
                </a:cubicBez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24999" tIns="374622" rIns="224999" bIns="374622"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نسبة من التكاليف غير المباشرة الكلية</a:t>
            </a:r>
            <a:endParaRPr lang="ar-EG" sz="2400" b="0" kern="1200" dirty="0">
              <a:solidFill>
                <a:srgbClr val="002060"/>
              </a:solidFill>
            </a:endParaRPr>
          </a:p>
        </p:txBody>
      </p:sp>
      <p:sp>
        <p:nvSpPr>
          <p:cNvPr id="13" name="Freeform 12"/>
          <p:cNvSpPr/>
          <p:nvPr/>
        </p:nvSpPr>
        <p:spPr>
          <a:xfrm>
            <a:off x="1836434" y="4578819"/>
            <a:ext cx="770392" cy="770392"/>
          </a:xfrm>
          <a:custGeom>
            <a:avLst/>
            <a:gdLst>
              <a:gd name="connsiteX0" fmla="*/ 102115 w 770392"/>
              <a:gd name="connsiteY0" fmla="*/ 158701 h 770392"/>
              <a:gd name="connsiteX1" fmla="*/ 668277 w 770392"/>
              <a:gd name="connsiteY1" fmla="*/ 158701 h 770392"/>
              <a:gd name="connsiteX2" fmla="*/ 668277 w 770392"/>
              <a:gd name="connsiteY2" fmla="*/ 339897 h 770392"/>
              <a:gd name="connsiteX3" fmla="*/ 102115 w 770392"/>
              <a:gd name="connsiteY3" fmla="*/ 339897 h 770392"/>
              <a:gd name="connsiteX4" fmla="*/ 102115 w 770392"/>
              <a:gd name="connsiteY4" fmla="*/ 158701 h 770392"/>
              <a:gd name="connsiteX5" fmla="*/ 102115 w 770392"/>
              <a:gd name="connsiteY5" fmla="*/ 430495 h 770392"/>
              <a:gd name="connsiteX6" fmla="*/ 668277 w 770392"/>
              <a:gd name="connsiteY6" fmla="*/ 430495 h 770392"/>
              <a:gd name="connsiteX7" fmla="*/ 668277 w 770392"/>
              <a:gd name="connsiteY7" fmla="*/ 611691 h 770392"/>
              <a:gd name="connsiteX8" fmla="*/ 102115 w 770392"/>
              <a:gd name="connsiteY8" fmla="*/ 611691 h 770392"/>
              <a:gd name="connsiteX9" fmla="*/ 102115 w 770392"/>
              <a:gd name="connsiteY9" fmla="*/ 430495 h 77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392" h="770392">
                <a:moveTo>
                  <a:pt x="102115" y="158701"/>
                </a:moveTo>
                <a:lnTo>
                  <a:pt x="668277" y="158701"/>
                </a:lnTo>
                <a:lnTo>
                  <a:pt x="668277" y="339897"/>
                </a:lnTo>
                <a:lnTo>
                  <a:pt x="102115" y="339897"/>
                </a:lnTo>
                <a:lnTo>
                  <a:pt x="102115" y="158701"/>
                </a:lnTo>
                <a:close/>
                <a:moveTo>
                  <a:pt x="102115" y="430495"/>
                </a:moveTo>
                <a:lnTo>
                  <a:pt x="668277" y="430495"/>
                </a:lnTo>
                <a:lnTo>
                  <a:pt x="668277" y="611691"/>
                </a:lnTo>
                <a:lnTo>
                  <a:pt x="102115" y="611691"/>
                </a:lnTo>
                <a:lnTo>
                  <a:pt x="102115" y="430495"/>
                </a:lnTo>
                <a:close/>
              </a:path>
            </a:pathLst>
          </a:custGeom>
          <a:solidFill>
            <a:srgbClr val="00B050"/>
          </a:solidFill>
          <a:ln>
            <a:solidFill>
              <a:srgbClr val="00B050"/>
            </a:solid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02115" tIns="158701" rIns="102115" bIns="158701" numCol="1" spcCol="1270" anchor="ctr" anchorCtr="0">
            <a:noAutofit/>
          </a:bodyPr>
          <a:lstStyle/>
          <a:p>
            <a:pPr lvl="0" algn="ctr" defTabSz="1511300" rtl="1">
              <a:lnSpc>
                <a:spcPct val="90000"/>
              </a:lnSpc>
              <a:spcBef>
                <a:spcPct val="0"/>
              </a:spcBef>
              <a:spcAft>
                <a:spcPct val="35000"/>
              </a:spcAft>
            </a:pPr>
            <a:endParaRPr lang="ar-EG" sz="3400" kern="1200"/>
          </a:p>
        </p:txBody>
      </p:sp>
      <p:sp>
        <p:nvSpPr>
          <p:cNvPr id="14" name="Freeform 13"/>
          <p:cNvSpPr/>
          <p:nvPr/>
        </p:nvSpPr>
        <p:spPr>
          <a:xfrm>
            <a:off x="400316" y="3789040"/>
            <a:ext cx="1328262" cy="2349949"/>
          </a:xfrm>
          <a:custGeom>
            <a:avLst/>
            <a:gdLst>
              <a:gd name="connsiteX0" fmla="*/ 0 w 1328262"/>
              <a:gd name="connsiteY0" fmla="*/ 1174975 h 2349949"/>
              <a:gd name="connsiteX1" fmla="*/ 664131 w 1328262"/>
              <a:gd name="connsiteY1" fmla="*/ 0 h 2349949"/>
              <a:gd name="connsiteX2" fmla="*/ 1328262 w 1328262"/>
              <a:gd name="connsiteY2" fmla="*/ 1174975 h 2349949"/>
              <a:gd name="connsiteX3" fmla="*/ 664131 w 1328262"/>
              <a:gd name="connsiteY3" fmla="*/ 2349950 h 2349949"/>
              <a:gd name="connsiteX4" fmla="*/ 0 w 1328262"/>
              <a:gd name="connsiteY4" fmla="*/ 1174975 h 2349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262" h="2349949">
                <a:moveTo>
                  <a:pt x="0" y="1174975"/>
                </a:moveTo>
                <a:cubicBezTo>
                  <a:pt x="0" y="526054"/>
                  <a:pt x="297342" y="0"/>
                  <a:pt x="664131" y="0"/>
                </a:cubicBezTo>
                <a:cubicBezTo>
                  <a:pt x="1030920" y="0"/>
                  <a:pt x="1328262" y="526054"/>
                  <a:pt x="1328262" y="1174975"/>
                </a:cubicBezTo>
                <a:cubicBezTo>
                  <a:pt x="1328262" y="1823896"/>
                  <a:pt x="1030920" y="2349950"/>
                  <a:pt x="664131" y="2349950"/>
                </a:cubicBezTo>
                <a:cubicBezTo>
                  <a:pt x="297342" y="2349950"/>
                  <a:pt x="0" y="1823896"/>
                  <a:pt x="0" y="1174975"/>
                </a:cubicBez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24999" tIns="374622" rIns="224999" bIns="374622"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التكلفة الإجمالية للمنتج أو الخدمة الواحدة</a:t>
            </a:r>
            <a:endParaRPr lang="ar-EG" sz="2400" b="0" kern="1200" dirty="0">
              <a:solidFill>
                <a:srgbClr val="002060"/>
              </a:solidFill>
            </a:endParaRPr>
          </a:p>
        </p:txBody>
      </p:sp>
    </p:spTree>
    <p:extLst>
      <p:ext uri="{BB962C8B-B14F-4D97-AF65-F5344CB8AC3E}">
        <p14:creationId xmlns:p14="http://schemas.microsoft.com/office/powerpoint/2010/main" val="2543124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1000" fill="hold"/>
                                        <p:tgtEl>
                                          <p:spTgt spid="8"/>
                                        </p:tgtEl>
                                        <p:attrNameLst>
                                          <p:attrName>ppt_w</p:attrName>
                                        </p:attrNameLst>
                                      </p:cBhvr>
                                      <p:tavLst>
                                        <p:tav tm="0">
                                          <p:val>
                                            <p:fltVal val="0"/>
                                          </p:val>
                                        </p:tav>
                                        <p:tav tm="100000">
                                          <p:val>
                                            <p:strVal val="#ppt_w"/>
                                          </p:val>
                                        </p:tav>
                                      </p:tavLst>
                                    </p:anim>
                                    <p:anim calcmode="lin" valueType="num">
                                      <p:cBhvr>
                                        <p:cTn id="22" dur="1000" fill="hold"/>
                                        <p:tgtEl>
                                          <p:spTgt spid="8"/>
                                        </p:tgtEl>
                                        <p:attrNameLst>
                                          <p:attrName>ppt_h</p:attrName>
                                        </p:attrNameLst>
                                      </p:cBhvr>
                                      <p:tavLst>
                                        <p:tav tm="0">
                                          <p:val>
                                            <p:fltVal val="0"/>
                                          </p:val>
                                        </p:tav>
                                        <p:tav tm="100000">
                                          <p:val>
                                            <p:strVal val="#ppt_h"/>
                                          </p:val>
                                        </p:tav>
                                      </p:tavLst>
                                    </p:anim>
                                    <p:anim calcmode="lin" valueType="num">
                                      <p:cBhvr>
                                        <p:cTn id="23" dur="1000" fill="hold"/>
                                        <p:tgtEl>
                                          <p:spTgt spid="8"/>
                                        </p:tgtEl>
                                        <p:attrNameLst>
                                          <p:attrName>style.rotation</p:attrName>
                                        </p:attrNameLst>
                                      </p:cBhvr>
                                      <p:tavLst>
                                        <p:tav tm="0">
                                          <p:val>
                                            <p:fltVal val="90"/>
                                          </p:val>
                                        </p:tav>
                                        <p:tav tm="100000">
                                          <p:val>
                                            <p:fltVal val="0"/>
                                          </p:val>
                                        </p:tav>
                                      </p:tavLst>
                                    </p:anim>
                                    <p:animEffect transition="in" filter="fade">
                                      <p:cBhvr>
                                        <p:cTn id="24" dur="10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500" fill="hold"/>
                                        <p:tgtEl>
                                          <p:spTgt spid="9"/>
                                        </p:tgtEl>
                                        <p:attrNameLst>
                                          <p:attrName>ppt_w</p:attrName>
                                        </p:attrNameLst>
                                      </p:cBhvr>
                                      <p:tavLst>
                                        <p:tav tm="0">
                                          <p:val>
                                            <p:fltVal val="0"/>
                                          </p:val>
                                        </p:tav>
                                        <p:tav tm="100000">
                                          <p:val>
                                            <p:strVal val="#ppt_w"/>
                                          </p:val>
                                        </p:tav>
                                      </p:tavLst>
                                    </p:anim>
                                    <p:anim calcmode="lin" valueType="num">
                                      <p:cBhvr>
                                        <p:cTn id="30" dur="500" fill="hold"/>
                                        <p:tgtEl>
                                          <p:spTgt spid="9"/>
                                        </p:tgtEl>
                                        <p:attrNameLst>
                                          <p:attrName>ppt_h</p:attrName>
                                        </p:attrNameLst>
                                      </p:cBhvr>
                                      <p:tavLst>
                                        <p:tav tm="0">
                                          <p:val>
                                            <p:fltVal val="0"/>
                                          </p:val>
                                        </p:tav>
                                        <p:tav tm="100000">
                                          <p:val>
                                            <p:strVal val="#ppt_h"/>
                                          </p:val>
                                        </p:tav>
                                      </p:tavLst>
                                    </p:anim>
                                    <p:animEffect transition="in" filter="fade">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31" presetClass="entr" presetSubtype="0"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1000" fill="hold"/>
                                        <p:tgtEl>
                                          <p:spTgt spid="10"/>
                                        </p:tgtEl>
                                        <p:attrNameLst>
                                          <p:attrName>ppt_w</p:attrName>
                                        </p:attrNameLst>
                                      </p:cBhvr>
                                      <p:tavLst>
                                        <p:tav tm="0">
                                          <p:val>
                                            <p:fltVal val="0"/>
                                          </p:val>
                                        </p:tav>
                                        <p:tav tm="100000">
                                          <p:val>
                                            <p:strVal val="#ppt_w"/>
                                          </p:val>
                                        </p:tav>
                                      </p:tavLst>
                                    </p:anim>
                                    <p:anim calcmode="lin" valueType="num">
                                      <p:cBhvr>
                                        <p:cTn id="37" dur="1000" fill="hold"/>
                                        <p:tgtEl>
                                          <p:spTgt spid="10"/>
                                        </p:tgtEl>
                                        <p:attrNameLst>
                                          <p:attrName>ppt_h</p:attrName>
                                        </p:attrNameLst>
                                      </p:cBhvr>
                                      <p:tavLst>
                                        <p:tav tm="0">
                                          <p:val>
                                            <p:fltVal val="0"/>
                                          </p:val>
                                        </p:tav>
                                        <p:tav tm="100000">
                                          <p:val>
                                            <p:strVal val="#ppt_h"/>
                                          </p:val>
                                        </p:tav>
                                      </p:tavLst>
                                    </p:anim>
                                    <p:anim calcmode="lin" valueType="num">
                                      <p:cBhvr>
                                        <p:cTn id="38" dur="1000" fill="hold"/>
                                        <p:tgtEl>
                                          <p:spTgt spid="10"/>
                                        </p:tgtEl>
                                        <p:attrNameLst>
                                          <p:attrName>style.rotation</p:attrName>
                                        </p:attrNameLst>
                                      </p:cBhvr>
                                      <p:tavLst>
                                        <p:tav tm="0">
                                          <p:val>
                                            <p:fltVal val="90"/>
                                          </p:val>
                                        </p:tav>
                                        <p:tav tm="100000">
                                          <p:val>
                                            <p:fltVal val="0"/>
                                          </p:val>
                                        </p:tav>
                                      </p:tavLst>
                                    </p:anim>
                                    <p:animEffect transition="in" filter="fade">
                                      <p:cBhvr>
                                        <p:cTn id="39" dur="1000"/>
                                        <p:tgtEl>
                                          <p:spTgt spid="10"/>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grpId="0" nodeType="click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childTnLst>
                    </p:cTn>
                  </p:par>
                  <p:par>
                    <p:cTn id="47" fill="hold">
                      <p:stCondLst>
                        <p:cond delay="indefinite"/>
                      </p:stCondLst>
                      <p:childTnLst>
                        <p:par>
                          <p:cTn id="48" fill="hold">
                            <p:stCondLst>
                              <p:cond delay="0"/>
                            </p:stCondLst>
                            <p:childTnLst>
                              <p:par>
                                <p:cTn id="49" presetID="31" presetClass="entr" presetSubtype="0"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1000" fill="hold"/>
                                        <p:tgtEl>
                                          <p:spTgt spid="12"/>
                                        </p:tgtEl>
                                        <p:attrNameLst>
                                          <p:attrName>ppt_w</p:attrName>
                                        </p:attrNameLst>
                                      </p:cBhvr>
                                      <p:tavLst>
                                        <p:tav tm="0">
                                          <p:val>
                                            <p:fltVal val="0"/>
                                          </p:val>
                                        </p:tav>
                                        <p:tav tm="100000">
                                          <p:val>
                                            <p:strVal val="#ppt_w"/>
                                          </p:val>
                                        </p:tav>
                                      </p:tavLst>
                                    </p:anim>
                                    <p:anim calcmode="lin" valueType="num">
                                      <p:cBhvr>
                                        <p:cTn id="52" dur="1000" fill="hold"/>
                                        <p:tgtEl>
                                          <p:spTgt spid="12"/>
                                        </p:tgtEl>
                                        <p:attrNameLst>
                                          <p:attrName>ppt_h</p:attrName>
                                        </p:attrNameLst>
                                      </p:cBhvr>
                                      <p:tavLst>
                                        <p:tav tm="0">
                                          <p:val>
                                            <p:fltVal val="0"/>
                                          </p:val>
                                        </p:tav>
                                        <p:tav tm="100000">
                                          <p:val>
                                            <p:strVal val="#ppt_h"/>
                                          </p:val>
                                        </p:tav>
                                      </p:tavLst>
                                    </p:anim>
                                    <p:anim calcmode="lin" valueType="num">
                                      <p:cBhvr>
                                        <p:cTn id="53" dur="1000" fill="hold"/>
                                        <p:tgtEl>
                                          <p:spTgt spid="12"/>
                                        </p:tgtEl>
                                        <p:attrNameLst>
                                          <p:attrName>style.rotation</p:attrName>
                                        </p:attrNameLst>
                                      </p:cBhvr>
                                      <p:tavLst>
                                        <p:tav tm="0">
                                          <p:val>
                                            <p:fltVal val="90"/>
                                          </p:val>
                                        </p:tav>
                                        <p:tav tm="100000">
                                          <p:val>
                                            <p:fltVal val="0"/>
                                          </p:val>
                                        </p:tav>
                                      </p:tavLst>
                                    </p:anim>
                                    <p:animEffect transition="in" filter="fade">
                                      <p:cBhvr>
                                        <p:cTn id="54" dur="1000"/>
                                        <p:tgtEl>
                                          <p:spTgt spid="12"/>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p:cTn id="59" dur="500" fill="hold"/>
                                        <p:tgtEl>
                                          <p:spTgt spid="13"/>
                                        </p:tgtEl>
                                        <p:attrNameLst>
                                          <p:attrName>ppt_w</p:attrName>
                                        </p:attrNameLst>
                                      </p:cBhvr>
                                      <p:tavLst>
                                        <p:tav tm="0">
                                          <p:val>
                                            <p:fltVal val="0"/>
                                          </p:val>
                                        </p:tav>
                                        <p:tav tm="100000">
                                          <p:val>
                                            <p:strVal val="#ppt_w"/>
                                          </p:val>
                                        </p:tav>
                                      </p:tavLst>
                                    </p:anim>
                                    <p:anim calcmode="lin" valueType="num">
                                      <p:cBhvr>
                                        <p:cTn id="60" dur="500" fill="hold"/>
                                        <p:tgtEl>
                                          <p:spTgt spid="13"/>
                                        </p:tgtEl>
                                        <p:attrNameLst>
                                          <p:attrName>ppt_h</p:attrName>
                                        </p:attrNameLst>
                                      </p:cBhvr>
                                      <p:tavLst>
                                        <p:tav tm="0">
                                          <p:val>
                                            <p:fltVal val="0"/>
                                          </p:val>
                                        </p:tav>
                                        <p:tav tm="100000">
                                          <p:val>
                                            <p:strVal val="#ppt_h"/>
                                          </p:val>
                                        </p:tav>
                                      </p:tavLst>
                                    </p:anim>
                                    <p:animEffect transition="in" filter="fade">
                                      <p:cBhvr>
                                        <p:cTn id="61" dur="500"/>
                                        <p:tgtEl>
                                          <p:spTgt spid="13"/>
                                        </p:tgtEl>
                                      </p:cBhvr>
                                    </p:animEffect>
                                  </p:childTnLst>
                                </p:cTn>
                              </p:par>
                            </p:childTnLst>
                          </p:cTn>
                        </p:par>
                      </p:childTnLst>
                    </p:cTn>
                  </p:par>
                  <p:par>
                    <p:cTn id="62" fill="hold">
                      <p:stCondLst>
                        <p:cond delay="indefinite"/>
                      </p:stCondLst>
                      <p:childTnLst>
                        <p:par>
                          <p:cTn id="63" fill="hold">
                            <p:stCondLst>
                              <p:cond delay="0"/>
                            </p:stCondLst>
                            <p:childTnLst>
                              <p:par>
                                <p:cTn id="64" presetID="31" presetClass="entr" presetSubtype="0" fill="hold" grpId="0" nodeType="clickEffect">
                                  <p:stCondLst>
                                    <p:cond delay="0"/>
                                  </p:stCondLst>
                                  <p:childTnLst>
                                    <p:set>
                                      <p:cBhvr>
                                        <p:cTn id="65" dur="1" fill="hold">
                                          <p:stCondLst>
                                            <p:cond delay="0"/>
                                          </p:stCondLst>
                                        </p:cTn>
                                        <p:tgtEl>
                                          <p:spTgt spid="14"/>
                                        </p:tgtEl>
                                        <p:attrNameLst>
                                          <p:attrName>style.visibility</p:attrName>
                                        </p:attrNameLst>
                                      </p:cBhvr>
                                      <p:to>
                                        <p:strVal val="visible"/>
                                      </p:to>
                                    </p:set>
                                    <p:anim calcmode="lin" valueType="num">
                                      <p:cBhvr>
                                        <p:cTn id="66" dur="1000" fill="hold"/>
                                        <p:tgtEl>
                                          <p:spTgt spid="14"/>
                                        </p:tgtEl>
                                        <p:attrNameLst>
                                          <p:attrName>ppt_w</p:attrName>
                                        </p:attrNameLst>
                                      </p:cBhvr>
                                      <p:tavLst>
                                        <p:tav tm="0">
                                          <p:val>
                                            <p:fltVal val="0"/>
                                          </p:val>
                                        </p:tav>
                                        <p:tav tm="100000">
                                          <p:val>
                                            <p:strVal val="#ppt_w"/>
                                          </p:val>
                                        </p:tav>
                                      </p:tavLst>
                                    </p:anim>
                                    <p:anim calcmode="lin" valueType="num">
                                      <p:cBhvr>
                                        <p:cTn id="67" dur="1000" fill="hold"/>
                                        <p:tgtEl>
                                          <p:spTgt spid="14"/>
                                        </p:tgtEl>
                                        <p:attrNameLst>
                                          <p:attrName>ppt_h</p:attrName>
                                        </p:attrNameLst>
                                      </p:cBhvr>
                                      <p:tavLst>
                                        <p:tav tm="0">
                                          <p:val>
                                            <p:fltVal val="0"/>
                                          </p:val>
                                        </p:tav>
                                        <p:tav tm="100000">
                                          <p:val>
                                            <p:strVal val="#ppt_h"/>
                                          </p:val>
                                        </p:tav>
                                      </p:tavLst>
                                    </p:anim>
                                    <p:anim calcmode="lin" valueType="num">
                                      <p:cBhvr>
                                        <p:cTn id="68" dur="1000" fill="hold"/>
                                        <p:tgtEl>
                                          <p:spTgt spid="14"/>
                                        </p:tgtEl>
                                        <p:attrNameLst>
                                          <p:attrName>style.rotation</p:attrName>
                                        </p:attrNameLst>
                                      </p:cBhvr>
                                      <p:tavLst>
                                        <p:tav tm="0">
                                          <p:val>
                                            <p:fltVal val="90"/>
                                          </p:val>
                                        </p:tav>
                                        <p:tav tm="100000">
                                          <p:val>
                                            <p:fltVal val="0"/>
                                          </p:val>
                                        </p:tav>
                                      </p:tavLst>
                                    </p:anim>
                                    <p:animEffect transition="in" filter="fade">
                                      <p:cBhvr>
                                        <p:cTn id="69"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9" grpId="0" animBg="1"/>
      <p:bldP spid="10" grpId="0" animBg="1"/>
      <p:bldP spid="11" grpId="0" animBg="1"/>
      <p:bldP spid="12" grpId="0" animBg="1"/>
      <p:bldP spid="13" grpId="0" animBg="1"/>
      <p:bldP spid="14" grpId="0" animBg="1"/>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تصنيف التكاليف وفق فناتها</a:t>
            </a:r>
            <a:endParaRPr lang="ar-EG" sz="3200" b="1" dirty="0">
              <a:solidFill>
                <a:schemeClr val="bg1"/>
              </a:solidFill>
            </a:endParaRPr>
          </a:p>
        </p:txBody>
      </p:sp>
      <p:sp>
        <p:nvSpPr>
          <p:cNvPr id="6" name="Freeform 5"/>
          <p:cNvSpPr/>
          <p:nvPr/>
        </p:nvSpPr>
        <p:spPr>
          <a:xfrm>
            <a:off x="800754" y="1124743"/>
            <a:ext cx="8091725" cy="1942319"/>
          </a:xfrm>
          <a:custGeom>
            <a:avLst/>
            <a:gdLst>
              <a:gd name="connsiteX0" fmla="*/ 0 w 8091725"/>
              <a:gd name="connsiteY0" fmla="*/ 0 h 1942317"/>
              <a:gd name="connsiteX1" fmla="*/ 7120567 w 8091725"/>
              <a:gd name="connsiteY1" fmla="*/ 0 h 1942317"/>
              <a:gd name="connsiteX2" fmla="*/ 8091725 w 8091725"/>
              <a:gd name="connsiteY2" fmla="*/ 971159 h 1942317"/>
              <a:gd name="connsiteX3" fmla="*/ 7120567 w 8091725"/>
              <a:gd name="connsiteY3" fmla="*/ 1942317 h 1942317"/>
              <a:gd name="connsiteX4" fmla="*/ 0 w 8091725"/>
              <a:gd name="connsiteY4" fmla="*/ 1942317 h 1942317"/>
              <a:gd name="connsiteX5" fmla="*/ 0 w 8091725"/>
              <a:gd name="connsiteY5" fmla="*/ 0 h 194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1725" h="1942317">
                <a:moveTo>
                  <a:pt x="8091725" y="1942316"/>
                </a:moveTo>
                <a:lnTo>
                  <a:pt x="971158" y="1942316"/>
                </a:lnTo>
                <a:lnTo>
                  <a:pt x="0" y="971158"/>
                </a:lnTo>
                <a:lnTo>
                  <a:pt x="971158" y="1"/>
                </a:lnTo>
                <a:lnTo>
                  <a:pt x="8091725" y="1"/>
                </a:lnTo>
                <a:lnTo>
                  <a:pt x="8091725" y="1942316"/>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42087" tIns="91441" rIns="170688" bIns="91441"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تكاليف العمالة</a:t>
            </a:r>
            <a:endParaRPr lang="ar-EG" sz="2400" b="1" kern="1200" dirty="0" smtClean="0">
              <a:solidFill>
                <a:srgbClr val="FF0000"/>
              </a:solidFill>
            </a:endParaRPr>
          </a:p>
          <a:p>
            <a:pPr lvl="0" algn="justLow" defTabSz="1066800" rtl="1">
              <a:lnSpc>
                <a:spcPct val="90000"/>
              </a:lnSpc>
              <a:spcBef>
                <a:spcPct val="0"/>
              </a:spcBef>
              <a:spcAft>
                <a:spcPct val="35000"/>
              </a:spcAft>
            </a:pPr>
            <a:r>
              <a:rPr lang="ar-SA" sz="2400" kern="1200" dirty="0" smtClean="0">
                <a:solidFill>
                  <a:srgbClr val="002060"/>
                </a:solidFill>
              </a:rPr>
              <a:t>ما أن يقدم الريادي على توظيف طاقم عمل يتحول إلى صاحب عمل ، ويصبح لديه مسؤلية قانونية واجتماعية حيال موظفيه ، وتعني هذه المسؤلية أن عليه تلبية عدد من المتطلبات التي تقضي بها القوانين والأنظمة المعمول بها أو الاتفاقيات الجماعية مثل </a:t>
            </a:r>
            <a:r>
              <a:rPr lang="ar-EG" sz="2400" kern="1200" dirty="0" smtClean="0">
                <a:solidFill>
                  <a:srgbClr val="002060"/>
                </a:solidFill>
              </a:rPr>
              <a:t>:</a:t>
            </a:r>
            <a:endParaRPr lang="ar-EG" sz="2400" kern="1200" dirty="0">
              <a:solidFill>
                <a:srgbClr val="002060"/>
              </a:solidFill>
            </a:endParaRPr>
          </a:p>
        </p:txBody>
      </p:sp>
      <p:sp>
        <p:nvSpPr>
          <p:cNvPr id="7" name="Oval 6"/>
          <p:cNvSpPr/>
          <p:nvPr/>
        </p:nvSpPr>
        <p:spPr>
          <a:xfrm>
            <a:off x="179512" y="1196753"/>
            <a:ext cx="1791302" cy="1741967"/>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Freeform 8"/>
          <p:cNvSpPr/>
          <p:nvPr/>
        </p:nvSpPr>
        <p:spPr>
          <a:xfrm>
            <a:off x="7221256" y="3249879"/>
            <a:ext cx="1742168" cy="1742168"/>
          </a:xfrm>
          <a:custGeom>
            <a:avLst/>
            <a:gdLst>
              <a:gd name="connsiteX0" fmla="*/ 0 w 1742168"/>
              <a:gd name="connsiteY0" fmla="*/ 871084 h 1742168"/>
              <a:gd name="connsiteX1" fmla="*/ 871084 w 1742168"/>
              <a:gd name="connsiteY1" fmla="*/ 0 h 1742168"/>
              <a:gd name="connsiteX2" fmla="*/ 1742168 w 1742168"/>
              <a:gd name="connsiteY2" fmla="*/ 871084 h 1742168"/>
              <a:gd name="connsiteX3" fmla="*/ 871084 w 1742168"/>
              <a:gd name="connsiteY3" fmla="*/ 1742168 h 1742168"/>
              <a:gd name="connsiteX4" fmla="*/ 0 w 1742168"/>
              <a:gd name="connsiteY4" fmla="*/ 871084 h 174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68" h="1742168">
                <a:moveTo>
                  <a:pt x="0" y="871084"/>
                </a:moveTo>
                <a:cubicBezTo>
                  <a:pt x="0" y="389998"/>
                  <a:pt x="389998" y="0"/>
                  <a:pt x="871084" y="0"/>
                </a:cubicBezTo>
                <a:cubicBezTo>
                  <a:pt x="1352170" y="0"/>
                  <a:pt x="1742168" y="389998"/>
                  <a:pt x="1742168" y="871084"/>
                </a:cubicBezTo>
                <a:cubicBezTo>
                  <a:pt x="1742168" y="1352170"/>
                  <a:pt x="1352170" y="1742168"/>
                  <a:pt x="871084" y="1742168"/>
                </a:cubicBezTo>
                <a:cubicBezTo>
                  <a:pt x="389998" y="1742168"/>
                  <a:pt x="0" y="1352170"/>
                  <a:pt x="0" y="871084"/>
                </a:cubicBezTo>
                <a:close/>
              </a:path>
            </a:pathLst>
          </a:custGeom>
          <a:solidFill>
            <a:srgbClr val="FF66FF">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51012" tIns="285615" rIns="351012" bIns="28561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الحد الأدنى للأجور</a:t>
            </a:r>
            <a:endParaRPr lang="ar-EG" sz="2400" kern="1200" dirty="0">
              <a:solidFill>
                <a:srgbClr val="002060"/>
              </a:solidFill>
            </a:endParaRPr>
          </a:p>
        </p:txBody>
      </p:sp>
      <p:sp>
        <p:nvSpPr>
          <p:cNvPr id="10" name="Freeform 9"/>
          <p:cNvSpPr/>
          <p:nvPr/>
        </p:nvSpPr>
        <p:spPr>
          <a:xfrm>
            <a:off x="5827521" y="3249879"/>
            <a:ext cx="1742168" cy="1742168"/>
          </a:xfrm>
          <a:custGeom>
            <a:avLst/>
            <a:gdLst>
              <a:gd name="connsiteX0" fmla="*/ 0 w 1742168"/>
              <a:gd name="connsiteY0" fmla="*/ 871084 h 1742168"/>
              <a:gd name="connsiteX1" fmla="*/ 871084 w 1742168"/>
              <a:gd name="connsiteY1" fmla="*/ 0 h 1742168"/>
              <a:gd name="connsiteX2" fmla="*/ 1742168 w 1742168"/>
              <a:gd name="connsiteY2" fmla="*/ 871084 h 1742168"/>
              <a:gd name="connsiteX3" fmla="*/ 871084 w 1742168"/>
              <a:gd name="connsiteY3" fmla="*/ 1742168 h 1742168"/>
              <a:gd name="connsiteX4" fmla="*/ 0 w 1742168"/>
              <a:gd name="connsiteY4" fmla="*/ 871084 h 174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68" h="1742168">
                <a:moveTo>
                  <a:pt x="0" y="871084"/>
                </a:moveTo>
                <a:cubicBezTo>
                  <a:pt x="0" y="389998"/>
                  <a:pt x="389998" y="0"/>
                  <a:pt x="871084" y="0"/>
                </a:cubicBezTo>
                <a:cubicBezTo>
                  <a:pt x="1352170" y="0"/>
                  <a:pt x="1742168" y="389998"/>
                  <a:pt x="1742168" y="871084"/>
                </a:cubicBezTo>
                <a:cubicBezTo>
                  <a:pt x="1742168" y="1352170"/>
                  <a:pt x="1352170" y="1742168"/>
                  <a:pt x="871084" y="1742168"/>
                </a:cubicBezTo>
                <a:cubicBezTo>
                  <a:pt x="389998" y="1742168"/>
                  <a:pt x="0" y="1352170"/>
                  <a:pt x="0" y="871084"/>
                </a:cubicBezTo>
                <a:close/>
              </a:path>
            </a:pathLst>
          </a:custGeom>
          <a:solidFill>
            <a:srgbClr val="CC99FF">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51012" tIns="285615" rIns="351012" bIns="28561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العدد القانوني لساعات العمل</a:t>
            </a:r>
            <a:endParaRPr lang="ar-EG" sz="2400" kern="1200" dirty="0">
              <a:solidFill>
                <a:srgbClr val="002060"/>
              </a:solidFill>
            </a:endParaRPr>
          </a:p>
        </p:txBody>
      </p:sp>
      <p:sp>
        <p:nvSpPr>
          <p:cNvPr id="11" name="Freeform 10"/>
          <p:cNvSpPr/>
          <p:nvPr/>
        </p:nvSpPr>
        <p:spPr>
          <a:xfrm>
            <a:off x="4433787" y="3249879"/>
            <a:ext cx="1742168" cy="1742168"/>
          </a:xfrm>
          <a:custGeom>
            <a:avLst/>
            <a:gdLst>
              <a:gd name="connsiteX0" fmla="*/ 0 w 1742168"/>
              <a:gd name="connsiteY0" fmla="*/ 871084 h 1742168"/>
              <a:gd name="connsiteX1" fmla="*/ 871084 w 1742168"/>
              <a:gd name="connsiteY1" fmla="*/ 0 h 1742168"/>
              <a:gd name="connsiteX2" fmla="*/ 1742168 w 1742168"/>
              <a:gd name="connsiteY2" fmla="*/ 871084 h 1742168"/>
              <a:gd name="connsiteX3" fmla="*/ 871084 w 1742168"/>
              <a:gd name="connsiteY3" fmla="*/ 1742168 h 1742168"/>
              <a:gd name="connsiteX4" fmla="*/ 0 w 1742168"/>
              <a:gd name="connsiteY4" fmla="*/ 871084 h 174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68" h="1742168">
                <a:moveTo>
                  <a:pt x="0" y="871084"/>
                </a:moveTo>
                <a:cubicBezTo>
                  <a:pt x="0" y="389998"/>
                  <a:pt x="389998" y="0"/>
                  <a:pt x="871084" y="0"/>
                </a:cubicBezTo>
                <a:cubicBezTo>
                  <a:pt x="1352170" y="0"/>
                  <a:pt x="1742168" y="389998"/>
                  <a:pt x="1742168" y="871084"/>
                </a:cubicBezTo>
                <a:cubicBezTo>
                  <a:pt x="1742168" y="1352170"/>
                  <a:pt x="1352170" y="1742168"/>
                  <a:pt x="871084" y="1742168"/>
                </a:cubicBezTo>
                <a:cubicBezTo>
                  <a:pt x="389998" y="1742168"/>
                  <a:pt x="0" y="1352170"/>
                  <a:pt x="0" y="871084"/>
                </a:cubicBezTo>
                <a:close/>
              </a:path>
            </a:pathLst>
          </a:custGeom>
          <a:solidFill>
            <a:srgbClr val="FF66FF">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51012" tIns="285615" rIns="351012" bIns="28561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بدل ساعات العمل الإضافية</a:t>
            </a:r>
            <a:endParaRPr lang="ar-EG" sz="2400" kern="1200" dirty="0">
              <a:solidFill>
                <a:srgbClr val="002060"/>
              </a:solidFill>
            </a:endParaRPr>
          </a:p>
        </p:txBody>
      </p:sp>
      <p:sp>
        <p:nvSpPr>
          <p:cNvPr id="12" name="Freeform 11"/>
          <p:cNvSpPr/>
          <p:nvPr/>
        </p:nvSpPr>
        <p:spPr>
          <a:xfrm>
            <a:off x="3040052" y="3249879"/>
            <a:ext cx="1742168" cy="1742168"/>
          </a:xfrm>
          <a:custGeom>
            <a:avLst/>
            <a:gdLst>
              <a:gd name="connsiteX0" fmla="*/ 0 w 1742168"/>
              <a:gd name="connsiteY0" fmla="*/ 871084 h 1742168"/>
              <a:gd name="connsiteX1" fmla="*/ 871084 w 1742168"/>
              <a:gd name="connsiteY1" fmla="*/ 0 h 1742168"/>
              <a:gd name="connsiteX2" fmla="*/ 1742168 w 1742168"/>
              <a:gd name="connsiteY2" fmla="*/ 871084 h 1742168"/>
              <a:gd name="connsiteX3" fmla="*/ 871084 w 1742168"/>
              <a:gd name="connsiteY3" fmla="*/ 1742168 h 1742168"/>
              <a:gd name="connsiteX4" fmla="*/ 0 w 1742168"/>
              <a:gd name="connsiteY4" fmla="*/ 871084 h 174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68" h="1742168">
                <a:moveTo>
                  <a:pt x="0" y="871084"/>
                </a:moveTo>
                <a:cubicBezTo>
                  <a:pt x="0" y="389998"/>
                  <a:pt x="389998" y="0"/>
                  <a:pt x="871084" y="0"/>
                </a:cubicBezTo>
                <a:cubicBezTo>
                  <a:pt x="1352170" y="0"/>
                  <a:pt x="1742168" y="389998"/>
                  <a:pt x="1742168" y="871084"/>
                </a:cubicBezTo>
                <a:cubicBezTo>
                  <a:pt x="1742168" y="1352170"/>
                  <a:pt x="1352170" y="1742168"/>
                  <a:pt x="871084" y="1742168"/>
                </a:cubicBezTo>
                <a:cubicBezTo>
                  <a:pt x="389998" y="1742168"/>
                  <a:pt x="0" y="1352170"/>
                  <a:pt x="0" y="871084"/>
                </a:cubicBezTo>
                <a:close/>
              </a:path>
            </a:pathLst>
          </a:custGeom>
          <a:solidFill>
            <a:srgbClr val="CC99FF">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51012" tIns="285615" rIns="351012" bIns="28561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الأجازة السنوية</a:t>
            </a:r>
            <a:endParaRPr lang="ar-EG" sz="2400" kern="1200" dirty="0">
              <a:solidFill>
                <a:srgbClr val="002060"/>
              </a:solidFill>
            </a:endParaRPr>
          </a:p>
        </p:txBody>
      </p:sp>
      <p:sp>
        <p:nvSpPr>
          <p:cNvPr id="13" name="Freeform 12"/>
          <p:cNvSpPr/>
          <p:nvPr/>
        </p:nvSpPr>
        <p:spPr>
          <a:xfrm>
            <a:off x="1646318" y="3249879"/>
            <a:ext cx="1742168" cy="1742168"/>
          </a:xfrm>
          <a:custGeom>
            <a:avLst/>
            <a:gdLst>
              <a:gd name="connsiteX0" fmla="*/ 0 w 1742168"/>
              <a:gd name="connsiteY0" fmla="*/ 871084 h 1742168"/>
              <a:gd name="connsiteX1" fmla="*/ 871084 w 1742168"/>
              <a:gd name="connsiteY1" fmla="*/ 0 h 1742168"/>
              <a:gd name="connsiteX2" fmla="*/ 1742168 w 1742168"/>
              <a:gd name="connsiteY2" fmla="*/ 871084 h 1742168"/>
              <a:gd name="connsiteX3" fmla="*/ 871084 w 1742168"/>
              <a:gd name="connsiteY3" fmla="*/ 1742168 h 1742168"/>
              <a:gd name="connsiteX4" fmla="*/ 0 w 1742168"/>
              <a:gd name="connsiteY4" fmla="*/ 871084 h 174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68" h="1742168">
                <a:moveTo>
                  <a:pt x="0" y="871084"/>
                </a:moveTo>
                <a:cubicBezTo>
                  <a:pt x="0" y="389998"/>
                  <a:pt x="389998" y="0"/>
                  <a:pt x="871084" y="0"/>
                </a:cubicBezTo>
                <a:cubicBezTo>
                  <a:pt x="1352170" y="0"/>
                  <a:pt x="1742168" y="389998"/>
                  <a:pt x="1742168" y="871084"/>
                </a:cubicBezTo>
                <a:cubicBezTo>
                  <a:pt x="1742168" y="1352170"/>
                  <a:pt x="1352170" y="1742168"/>
                  <a:pt x="871084" y="1742168"/>
                </a:cubicBezTo>
                <a:cubicBezTo>
                  <a:pt x="389998" y="1742168"/>
                  <a:pt x="0" y="1352170"/>
                  <a:pt x="0" y="871084"/>
                </a:cubicBezTo>
                <a:close/>
              </a:path>
            </a:pathLst>
          </a:custGeom>
          <a:solidFill>
            <a:srgbClr val="FF66FF">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51012" tIns="285615" rIns="351012" bIns="28561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الأجازة المرضية</a:t>
            </a:r>
            <a:endParaRPr lang="ar-EG" sz="2400" kern="1200" dirty="0">
              <a:solidFill>
                <a:srgbClr val="002060"/>
              </a:solidFill>
            </a:endParaRPr>
          </a:p>
        </p:txBody>
      </p:sp>
      <p:sp>
        <p:nvSpPr>
          <p:cNvPr id="14" name="Freeform 13"/>
          <p:cNvSpPr/>
          <p:nvPr/>
        </p:nvSpPr>
        <p:spPr>
          <a:xfrm>
            <a:off x="252583" y="3249879"/>
            <a:ext cx="1742168" cy="1742168"/>
          </a:xfrm>
          <a:custGeom>
            <a:avLst/>
            <a:gdLst>
              <a:gd name="connsiteX0" fmla="*/ 0 w 1742168"/>
              <a:gd name="connsiteY0" fmla="*/ 871084 h 1742168"/>
              <a:gd name="connsiteX1" fmla="*/ 871084 w 1742168"/>
              <a:gd name="connsiteY1" fmla="*/ 0 h 1742168"/>
              <a:gd name="connsiteX2" fmla="*/ 1742168 w 1742168"/>
              <a:gd name="connsiteY2" fmla="*/ 871084 h 1742168"/>
              <a:gd name="connsiteX3" fmla="*/ 871084 w 1742168"/>
              <a:gd name="connsiteY3" fmla="*/ 1742168 h 1742168"/>
              <a:gd name="connsiteX4" fmla="*/ 0 w 1742168"/>
              <a:gd name="connsiteY4" fmla="*/ 871084 h 174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68" h="1742168">
                <a:moveTo>
                  <a:pt x="0" y="871084"/>
                </a:moveTo>
                <a:cubicBezTo>
                  <a:pt x="0" y="389998"/>
                  <a:pt x="389998" y="0"/>
                  <a:pt x="871084" y="0"/>
                </a:cubicBezTo>
                <a:cubicBezTo>
                  <a:pt x="1352170" y="0"/>
                  <a:pt x="1742168" y="389998"/>
                  <a:pt x="1742168" y="871084"/>
                </a:cubicBezTo>
                <a:cubicBezTo>
                  <a:pt x="1742168" y="1352170"/>
                  <a:pt x="1352170" y="1742168"/>
                  <a:pt x="871084" y="1742168"/>
                </a:cubicBezTo>
                <a:cubicBezTo>
                  <a:pt x="389998" y="1742168"/>
                  <a:pt x="0" y="1352170"/>
                  <a:pt x="0" y="871084"/>
                </a:cubicBezTo>
                <a:close/>
              </a:path>
            </a:pathLst>
          </a:custGeom>
          <a:solidFill>
            <a:srgbClr val="CC99FF">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51012" tIns="285615" rIns="351012" bIns="28561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الضمان الاجتماعي</a:t>
            </a:r>
            <a:endParaRPr lang="ar-EG" sz="2400" kern="1200" dirty="0">
              <a:solidFill>
                <a:srgbClr val="002060"/>
              </a:solidFill>
            </a:endParaRPr>
          </a:p>
        </p:txBody>
      </p:sp>
      <p:graphicFrame>
        <p:nvGraphicFramePr>
          <p:cNvPr id="4" name="Diagram 3"/>
          <p:cNvGraphicFramePr/>
          <p:nvPr>
            <p:extLst/>
          </p:nvPr>
        </p:nvGraphicFramePr>
        <p:xfrm>
          <a:off x="467544" y="5085184"/>
          <a:ext cx="8244408" cy="15437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79248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1000"/>
                                        <p:tgtEl>
                                          <p:spTgt spid="11"/>
                                        </p:tgtEl>
                                      </p:cBhvr>
                                    </p:animEffect>
                                    <p:anim calcmode="lin" valueType="num">
                                      <p:cBhvr>
                                        <p:cTn id="34" dur="1000" fill="hold"/>
                                        <p:tgtEl>
                                          <p:spTgt spid="11"/>
                                        </p:tgtEl>
                                        <p:attrNameLst>
                                          <p:attrName>ppt_x</p:attrName>
                                        </p:attrNameLst>
                                      </p:cBhvr>
                                      <p:tavLst>
                                        <p:tav tm="0">
                                          <p:val>
                                            <p:strVal val="#ppt_x"/>
                                          </p:val>
                                        </p:tav>
                                        <p:tav tm="100000">
                                          <p:val>
                                            <p:strVal val="#ppt_x"/>
                                          </p:val>
                                        </p:tav>
                                      </p:tavLst>
                                    </p:anim>
                                    <p:anim calcmode="lin" valueType="num">
                                      <p:cBhvr>
                                        <p:cTn id="3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0"/>
                                        <p:tgtEl>
                                          <p:spTgt spid="12"/>
                                        </p:tgtEl>
                                      </p:cBhvr>
                                    </p:animEffect>
                                    <p:anim calcmode="lin" valueType="num">
                                      <p:cBhvr>
                                        <p:cTn id="41" dur="1000" fill="hold"/>
                                        <p:tgtEl>
                                          <p:spTgt spid="12"/>
                                        </p:tgtEl>
                                        <p:attrNameLst>
                                          <p:attrName>ppt_x</p:attrName>
                                        </p:attrNameLst>
                                      </p:cBhvr>
                                      <p:tavLst>
                                        <p:tav tm="0">
                                          <p:val>
                                            <p:strVal val="#ppt_x"/>
                                          </p:val>
                                        </p:tav>
                                        <p:tav tm="100000">
                                          <p:val>
                                            <p:strVal val="#ppt_x"/>
                                          </p:val>
                                        </p:tav>
                                      </p:tavLst>
                                    </p:anim>
                                    <p:anim calcmode="lin" valueType="num">
                                      <p:cBhvr>
                                        <p:cTn id="42"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1000"/>
                                        <p:tgtEl>
                                          <p:spTgt spid="14"/>
                                        </p:tgtEl>
                                      </p:cBhvr>
                                    </p:animEffect>
                                    <p:anim calcmode="lin" valueType="num">
                                      <p:cBhvr>
                                        <p:cTn id="55" dur="1000" fill="hold"/>
                                        <p:tgtEl>
                                          <p:spTgt spid="14"/>
                                        </p:tgtEl>
                                        <p:attrNameLst>
                                          <p:attrName>ppt_x</p:attrName>
                                        </p:attrNameLst>
                                      </p:cBhvr>
                                      <p:tavLst>
                                        <p:tav tm="0">
                                          <p:val>
                                            <p:strVal val="#ppt_x"/>
                                          </p:val>
                                        </p:tav>
                                        <p:tav tm="100000">
                                          <p:val>
                                            <p:strVal val="#ppt_x"/>
                                          </p:val>
                                        </p:tav>
                                      </p:tavLst>
                                    </p:anim>
                                    <p:anim calcmode="lin" valueType="num">
                                      <p:cBhvr>
                                        <p:cTn id="5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grpId="0" nodeType="click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barn(inVertical)">
                                      <p:cBhvr>
                                        <p:cTn id="6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P spid="10" grpId="0" animBg="1"/>
      <p:bldP spid="11" grpId="0" animBg="1"/>
      <p:bldP spid="12" grpId="0" animBg="1"/>
      <p:bldP spid="13" grpId="0" animBg="1"/>
      <p:bldP spid="14" grpId="0" animBg="1"/>
      <p:bldGraphic spid="4" grpId="0">
        <p:bldAsOne/>
      </p:bldGraphic>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تصنيف التكاليف وفق فناتها</a:t>
            </a:r>
            <a:endParaRPr lang="ar-EG" sz="3200" b="1" dirty="0">
              <a:solidFill>
                <a:schemeClr val="bg1"/>
              </a:solidFill>
            </a:endParaRPr>
          </a:p>
        </p:txBody>
      </p:sp>
      <p:sp>
        <p:nvSpPr>
          <p:cNvPr id="5" name="Freeform 4"/>
          <p:cNvSpPr/>
          <p:nvPr/>
        </p:nvSpPr>
        <p:spPr>
          <a:xfrm>
            <a:off x="467556" y="1328738"/>
            <a:ext cx="5933432" cy="1624013"/>
          </a:xfrm>
          <a:custGeom>
            <a:avLst/>
            <a:gdLst>
              <a:gd name="connsiteX0" fmla="*/ 270674 w 1624012"/>
              <a:gd name="connsiteY0" fmla="*/ 0 h 5933431"/>
              <a:gd name="connsiteX1" fmla="*/ 1353338 w 1624012"/>
              <a:gd name="connsiteY1" fmla="*/ 0 h 5933431"/>
              <a:gd name="connsiteX2" fmla="*/ 1624012 w 1624012"/>
              <a:gd name="connsiteY2" fmla="*/ 270674 h 5933431"/>
              <a:gd name="connsiteX3" fmla="*/ 1624012 w 1624012"/>
              <a:gd name="connsiteY3" fmla="*/ 5933431 h 5933431"/>
              <a:gd name="connsiteX4" fmla="*/ 1624012 w 1624012"/>
              <a:gd name="connsiteY4" fmla="*/ 5933431 h 5933431"/>
              <a:gd name="connsiteX5" fmla="*/ 0 w 1624012"/>
              <a:gd name="connsiteY5" fmla="*/ 5933431 h 5933431"/>
              <a:gd name="connsiteX6" fmla="*/ 0 w 1624012"/>
              <a:gd name="connsiteY6" fmla="*/ 5933431 h 5933431"/>
              <a:gd name="connsiteX7" fmla="*/ 0 w 1624012"/>
              <a:gd name="connsiteY7" fmla="*/ 270674 h 5933431"/>
              <a:gd name="connsiteX8" fmla="*/ 270674 w 1624012"/>
              <a:gd name="connsiteY8" fmla="*/ 0 h 593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012" h="5933431">
                <a:moveTo>
                  <a:pt x="0" y="4944505"/>
                </a:moveTo>
                <a:lnTo>
                  <a:pt x="0" y="988926"/>
                </a:lnTo>
                <a:cubicBezTo>
                  <a:pt x="0" y="442759"/>
                  <a:pt x="33169" y="2"/>
                  <a:pt x="74085" y="2"/>
                </a:cubicBezTo>
                <a:lnTo>
                  <a:pt x="1624012" y="2"/>
                </a:lnTo>
                <a:lnTo>
                  <a:pt x="1624012" y="2"/>
                </a:lnTo>
                <a:lnTo>
                  <a:pt x="1624012" y="5933429"/>
                </a:lnTo>
                <a:lnTo>
                  <a:pt x="1624012" y="5933429"/>
                </a:lnTo>
                <a:lnTo>
                  <a:pt x="74085" y="5933429"/>
                </a:lnTo>
                <a:cubicBezTo>
                  <a:pt x="33169" y="5933429"/>
                  <a:pt x="0" y="5490672"/>
                  <a:pt x="0" y="4944505"/>
                </a:cubicBezTo>
                <a:close/>
              </a:path>
            </a:pathLst>
          </a:custGeom>
          <a:solidFill>
            <a:srgbClr val="00B050">
              <a:alpha val="90000"/>
            </a:srgbClr>
          </a:solidFill>
          <a:ln>
            <a:solidFill>
              <a:srgbClr val="00B050">
                <a:alpha val="90000"/>
              </a:srgb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6929" tIns="203103" rIns="247650" bIns="203104" numCol="1" spcCol="1270" anchor="ctr" anchorCtr="0">
            <a:noAutofit/>
          </a:bodyPr>
          <a:lstStyle/>
          <a:p>
            <a:pPr marL="228600" lvl="1" indent="-228600" algn="justLow" defTabSz="1066800" rtl="1">
              <a:lnSpc>
                <a:spcPct val="90000"/>
              </a:lnSpc>
              <a:spcBef>
                <a:spcPct val="0"/>
              </a:spcBef>
              <a:spcAft>
                <a:spcPct val="15000"/>
              </a:spcAft>
              <a:buChar char="••"/>
            </a:pPr>
            <a:r>
              <a:rPr lang="ar-SA" sz="2400" kern="1200" dirty="0" smtClean="0">
                <a:solidFill>
                  <a:schemeClr val="bg1"/>
                </a:solidFill>
              </a:rPr>
              <a:t>تندرج جميع المواد المستخدمة لصناعة المنتج أو</a:t>
            </a:r>
            <a:r>
              <a:rPr lang="ar-EG" sz="2400" kern="1200" dirty="0" smtClean="0">
                <a:solidFill>
                  <a:schemeClr val="bg1"/>
                </a:solidFill>
              </a:rPr>
              <a:t> </a:t>
            </a:r>
            <a:r>
              <a:rPr lang="ar-SA" sz="2400" kern="1200" dirty="0" smtClean="0">
                <a:solidFill>
                  <a:schemeClr val="bg1"/>
                </a:solidFill>
              </a:rPr>
              <a:t>لتوفير خدمة ضمن فئة "تكاليف المواد" كما تحسب المواد التي لا تستخدم لإنتاج منتج ، بل تكون ضرورية لحسن سير المؤسسة مثل المستلزمات المكتبية أو مواد تنظيف المكاتب كتكاليف مواد أيضاً</a:t>
            </a:r>
            <a:r>
              <a:rPr lang="ar-EG" sz="2400" kern="1200" dirty="0" smtClean="0">
                <a:solidFill>
                  <a:schemeClr val="bg1"/>
                </a:solidFill>
              </a:rPr>
              <a:t>.</a:t>
            </a:r>
            <a:endParaRPr lang="ar-EG" sz="2400" kern="1200" dirty="0">
              <a:solidFill>
                <a:schemeClr val="bg1"/>
              </a:solidFill>
            </a:endParaRPr>
          </a:p>
        </p:txBody>
      </p:sp>
      <p:sp>
        <p:nvSpPr>
          <p:cNvPr id="6" name="Freeform 5"/>
          <p:cNvSpPr/>
          <p:nvPr/>
        </p:nvSpPr>
        <p:spPr>
          <a:xfrm>
            <a:off x="6400988" y="1125736"/>
            <a:ext cx="2347461" cy="2030015"/>
          </a:xfrm>
          <a:custGeom>
            <a:avLst/>
            <a:gdLst>
              <a:gd name="connsiteX0" fmla="*/ 0 w 2347461"/>
              <a:gd name="connsiteY0" fmla="*/ 338343 h 2030015"/>
              <a:gd name="connsiteX1" fmla="*/ 338343 w 2347461"/>
              <a:gd name="connsiteY1" fmla="*/ 0 h 2030015"/>
              <a:gd name="connsiteX2" fmla="*/ 2009118 w 2347461"/>
              <a:gd name="connsiteY2" fmla="*/ 0 h 2030015"/>
              <a:gd name="connsiteX3" fmla="*/ 2347461 w 2347461"/>
              <a:gd name="connsiteY3" fmla="*/ 338343 h 2030015"/>
              <a:gd name="connsiteX4" fmla="*/ 2347461 w 2347461"/>
              <a:gd name="connsiteY4" fmla="*/ 1691672 h 2030015"/>
              <a:gd name="connsiteX5" fmla="*/ 2009118 w 2347461"/>
              <a:gd name="connsiteY5" fmla="*/ 2030015 h 2030015"/>
              <a:gd name="connsiteX6" fmla="*/ 338343 w 2347461"/>
              <a:gd name="connsiteY6" fmla="*/ 2030015 h 2030015"/>
              <a:gd name="connsiteX7" fmla="*/ 0 w 2347461"/>
              <a:gd name="connsiteY7" fmla="*/ 1691672 h 2030015"/>
              <a:gd name="connsiteX8" fmla="*/ 0 w 2347461"/>
              <a:gd name="connsiteY8" fmla="*/ 338343 h 203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461" h="2030015">
                <a:moveTo>
                  <a:pt x="0" y="338343"/>
                </a:moveTo>
                <a:cubicBezTo>
                  <a:pt x="0" y="151481"/>
                  <a:pt x="151481" y="0"/>
                  <a:pt x="338343" y="0"/>
                </a:cubicBezTo>
                <a:lnTo>
                  <a:pt x="2009118" y="0"/>
                </a:lnTo>
                <a:cubicBezTo>
                  <a:pt x="2195980" y="0"/>
                  <a:pt x="2347461" y="151481"/>
                  <a:pt x="2347461" y="338343"/>
                </a:cubicBezTo>
                <a:lnTo>
                  <a:pt x="2347461" y="1691672"/>
                </a:lnTo>
                <a:cubicBezTo>
                  <a:pt x="2347461" y="1878534"/>
                  <a:pt x="2195980" y="2030015"/>
                  <a:pt x="2009118" y="2030015"/>
                </a:cubicBezTo>
                <a:lnTo>
                  <a:pt x="338343" y="2030015"/>
                </a:lnTo>
                <a:cubicBezTo>
                  <a:pt x="151481" y="2030015"/>
                  <a:pt x="0" y="1878534"/>
                  <a:pt x="0" y="1691672"/>
                </a:cubicBezTo>
                <a:lnTo>
                  <a:pt x="0" y="338343"/>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90537" tIns="144817" rIns="190537" bIns="144817"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تكاليف المواد</a:t>
            </a:r>
            <a:endParaRPr lang="ar-EG" sz="2400" kern="1200" dirty="0">
              <a:solidFill>
                <a:srgbClr val="FF0000"/>
              </a:solidFill>
            </a:endParaRPr>
          </a:p>
        </p:txBody>
      </p:sp>
      <p:sp>
        <p:nvSpPr>
          <p:cNvPr id="8" name="Freeform 7"/>
          <p:cNvSpPr/>
          <p:nvPr/>
        </p:nvSpPr>
        <p:spPr>
          <a:xfrm>
            <a:off x="3419872" y="4982075"/>
            <a:ext cx="1944214" cy="1748988"/>
          </a:xfrm>
          <a:custGeom>
            <a:avLst/>
            <a:gdLst>
              <a:gd name="connsiteX0" fmla="*/ 0 w 1944214"/>
              <a:gd name="connsiteY0" fmla="*/ 874494 h 1748988"/>
              <a:gd name="connsiteX1" fmla="*/ 972107 w 1944214"/>
              <a:gd name="connsiteY1" fmla="*/ 0 h 1748988"/>
              <a:gd name="connsiteX2" fmla="*/ 1944214 w 1944214"/>
              <a:gd name="connsiteY2" fmla="*/ 874494 h 1748988"/>
              <a:gd name="connsiteX3" fmla="*/ 972107 w 1944214"/>
              <a:gd name="connsiteY3" fmla="*/ 1748988 h 1748988"/>
              <a:gd name="connsiteX4" fmla="*/ 0 w 1944214"/>
              <a:gd name="connsiteY4" fmla="*/ 874494 h 174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4214" h="1748988">
                <a:moveTo>
                  <a:pt x="0" y="874494"/>
                </a:moveTo>
                <a:cubicBezTo>
                  <a:pt x="0" y="391524"/>
                  <a:pt x="435227" y="0"/>
                  <a:pt x="972107" y="0"/>
                </a:cubicBezTo>
                <a:cubicBezTo>
                  <a:pt x="1508987" y="0"/>
                  <a:pt x="1944214" y="391524"/>
                  <a:pt x="1944214" y="874494"/>
                </a:cubicBezTo>
                <a:cubicBezTo>
                  <a:pt x="1944214" y="1357464"/>
                  <a:pt x="1508987" y="1748988"/>
                  <a:pt x="972107" y="1748988"/>
                </a:cubicBezTo>
                <a:cubicBezTo>
                  <a:pt x="435227" y="1748988"/>
                  <a:pt x="0" y="1357464"/>
                  <a:pt x="0" y="874494"/>
                </a:cubicBez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99964" tIns="271373" rIns="299964" bIns="271373"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FF0000"/>
                </a:solidFill>
              </a:rPr>
              <a:t>يتم التمييز في الإنتاج بين أنواع مختلفة من المواد </a:t>
            </a:r>
            <a:r>
              <a:rPr lang="ar-EG" sz="2400" b="1" u="none" kern="1200" dirty="0" smtClean="0">
                <a:solidFill>
                  <a:srgbClr val="FF0000"/>
                </a:solidFill>
              </a:rPr>
              <a:t>:</a:t>
            </a:r>
            <a:endParaRPr lang="ar-EG" sz="2400" b="1" u="none" kern="1200" dirty="0">
              <a:solidFill>
                <a:srgbClr val="FF0000"/>
              </a:solidFill>
            </a:endParaRPr>
          </a:p>
        </p:txBody>
      </p:sp>
      <p:sp>
        <p:nvSpPr>
          <p:cNvPr id="9" name="Left Arrow 8"/>
          <p:cNvSpPr/>
          <p:nvPr/>
        </p:nvSpPr>
        <p:spPr>
          <a:xfrm rot="19757184">
            <a:off x="5169837" y="4670382"/>
            <a:ext cx="1658293" cy="463004"/>
          </a:xfrm>
          <a:prstGeom prst="leftArrow">
            <a:avLst>
              <a:gd name="adj1" fmla="val 60000"/>
              <a:gd name="adj2" fmla="val 50000"/>
            </a:avLst>
          </a:prstGeom>
          <a:solidFill>
            <a:schemeClr val="accent3">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5940152" y="3861061"/>
            <a:ext cx="1543349" cy="1234679"/>
          </a:xfrm>
          <a:custGeom>
            <a:avLst/>
            <a:gdLst>
              <a:gd name="connsiteX0" fmla="*/ 0 w 1543349"/>
              <a:gd name="connsiteY0" fmla="*/ 123468 h 1234679"/>
              <a:gd name="connsiteX1" fmla="*/ 123468 w 1543349"/>
              <a:gd name="connsiteY1" fmla="*/ 0 h 1234679"/>
              <a:gd name="connsiteX2" fmla="*/ 1419881 w 1543349"/>
              <a:gd name="connsiteY2" fmla="*/ 0 h 1234679"/>
              <a:gd name="connsiteX3" fmla="*/ 1543349 w 1543349"/>
              <a:gd name="connsiteY3" fmla="*/ 123468 h 1234679"/>
              <a:gd name="connsiteX4" fmla="*/ 1543349 w 1543349"/>
              <a:gd name="connsiteY4" fmla="*/ 1111211 h 1234679"/>
              <a:gd name="connsiteX5" fmla="*/ 1419881 w 1543349"/>
              <a:gd name="connsiteY5" fmla="*/ 1234679 h 1234679"/>
              <a:gd name="connsiteX6" fmla="*/ 123468 w 1543349"/>
              <a:gd name="connsiteY6" fmla="*/ 1234679 h 1234679"/>
              <a:gd name="connsiteX7" fmla="*/ 0 w 1543349"/>
              <a:gd name="connsiteY7" fmla="*/ 1111211 h 1234679"/>
              <a:gd name="connsiteX8" fmla="*/ 0 w 1543349"/>
              <a:gd name="connsiteY8" fmla="*/ 123468 h 123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3349" h="1234679">
                <a:moveTo>
                  <a:pt x="0" y="123468"/>
                </a:moveTo>
                <a:cubicBezTo>
                  <a:pt x="0" y="55279"/>
                  <a:pt x="55279" y="0"/>
                  <a:pt x="123468" y="0"/>
                </a:cubicBezTo>
                <a:lnTo>
                  <a:pt x="1419881" y="0"/>
                </a:lnTo>
                <a:cubicBezTo>
                  <a:pt x="1488070" y="0"/>
                  <a:pt x="1543349" y="55279"/>
                  <a:pt x="1543349" y="123468"/>
                </a:cubicBezTo>
                <a:lnTo>
                  <a:pt x="1543349" y="1111211"/>
                </a:lnTo>
                <a:cubicBezTo>
                  <a:pt x="1543349" y="1179400"/>
                  <a:pt x="1488070" y="1234679"/>
                  <a:pt x="1419881" y="1234679"/>
                </a:cubicBezTo>
                <a:lnTo>
                  <a:pt x="123468" y="1234679"/>
                </a:lnTo>
                <a:cubicBezTo>
                  <a:pt x="55279" y="1234679"/>
                  <a:pt x="0" y="1179400"/>
                  <a:pt x="0" y="1111211"/>
                </a:cubicBezTo>
                <a:lnTo>
                  <a:pt x="0" y="123468"/>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1883" tIns="81883" rIns="81883" bIns="81883"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المواد الخام</a:t>
            </a:r>
            <a:endParaRPr lang="ar-EG" sz="2400" b="1" kern="1200" dirty="0">
              <a:solidFill>
                <a:srgbClr val="002060"/>
              </a:solidFill>
            </a:endParaRPr>
          </a:p>
        </p:txBody>
      </p:sp>
      <p:sp>
        <p:nvSpPr>
          <p:cNvPr id="11" name="Left Arrow 10"/>
          <p:cNvSpPr/>
          <p:nvPr/>
        </p:nvSpPr>
        <p:spPr>
          <a:xfrm rot="16200000">
            <a:off x="3799502" y="4089130"/>
            <a:ext cx="1184954" cy="463004"/>
          </a:xfrm>
          <a:prstGeom prst="leftArrow">
            <a:avLst>
              <a:gd name="adj1" fmla="val 60000"/>
              <a:gd name="adj2" fmla="val 50000"/>
            </a:avLst>
          </a:prstGeom>
          <a:solidFill>
            <a:schemeClr val="accent3">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3620305" y="3110816"/>
            <a:ext cx="1543349" cy="1234679"/>
          </a:xfrm>
          <a:custGeom>
            <a:avLst/>
            <a:gdLst>
              <a:gd name="connsiteX0" fmla="*/ 0 w 1543349"/>
              <a:gd name="connsiteY0" fmla="*/ 123468 h 1234679"/>
              <a:gd name="connsiteX1" fmla="*/ 123468 w 1543349"/>
              <a:gd name="connsiteY1" fmla="*/ 0 h 1234679"/>
              <a:gd name="connsiteX2" fmla="*/ 1419881 w 1543349"/>
              <a:gd name="connsiteY2" fmla="*/ 0 h 1234679"/>
              <a:gd name="connsiteX3" fmla="*/ 1543349 w 1543349"/>
              <a:gd name="connsiteY3" fmla="*/ 123468 h 1234679"/>
              <a:gd name="connsiteX4" fmla="*/ 1543349 w 1543349"/>
              <a:gd name="connsiteY4" fmla="*/ 1111211 h 1234679"/>
              <a:gd name="connsiteX5" fmla="*/ 1419881 w 1543349"/>
              <a:gd name="connsiteY5" fmla="*/ 1234679 h 1234679"/>
              <a:gd name="connsiteX6" fmla="*/ 123468 w 1543349"/>
              <a:gd name="connsiteY6" fmla="*/ 1234679 h 1234679"/>
              <a:gd name="connsiteX7" fmla="*/ 0 w 1543349"/>
              <a:gd name="connsiteY7" fmla="*/ 1111211 h 1234679"/>
              <a:gd name="connsiteX8" fmla="*/ 0 w 1543349"/>
              <a:gd name="connsiteY8" fmla="*/ 123468 h 123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3349" h="1234679">
                <a:moveTo>
                  <a:pt x="0" y="123468"/>
                </a:moveTo>
                <a:cubicBezTo>
                  <a:pt x="0" y="55279"/>
                  <a:pt x="55279" y="0"/>
                  <a:pt x="123468" y="0"/>
                </a:cubicBezTo>
                <a:lnTo>
                  <a:pt x="1419881" y="0"/>
                </a:lnTo>
                <a:cubicBezTo>
                  <a:pt x="1488070" y="0"/>
                  <a:pt x="1543349" y="55279"/>
                  <a:pt x="1543349" y="123468"/>
                </a:cubicBezTo>
                <a:lnTo>
                  <a:pt x="1543349" y="1111211"/>
                </a:lnTo>
                <a:cubicBezTo>
                  <a:pt x="1543349" y="1179400"/>
                  <a:pt x="1488070" y="1234679"/>
                  <a:pt x="1419881" y="1234679"/>
                </a:cubicBezTo>
                <a:lnTo>
                  <a:pt x="123468" y="1234679"/>
                </a:lnTo>
                <a:cubicBezTo>
                  <a:pt x="55279" y="1234679"/>
                  <a:pt x="0" y="1179400"/>
                  <a:pt x="0" y="1111211"/>
                </a:cubicBezTo>
                <a:lnTo>
                  <a:pt x="0" y="123468"/>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1883" tIns="81883" rIns="81883" bIns="81883"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اللوازم العامة</a:t>
            </a:r>
            <a:endParaRPr lang="ar-EG" sz="2400" b="1" kern="1200" dirty="0">
              <a:solidFill>
                <a:srgbClr val="002060"/>
              </a:solidFill>
            </a:endParaRPr>
          </a:p>
        </p:txBody>
      </p:sp>
      <p:sp>
        <p:nvSpPr>
          <p:cNvPr id="13" name="Left Arrow 12"/>
          <p:cNvSpPr/>
          <p:nvPr/>
        </p:nvSpPr>
        <p:spPr>
          <a:xfrm rot="12582840">
            <a:off x="1998307" y="4714706"/>
            <a:ext cx="1597090" cy="463004"/>
          </a:xfrm>
          <a:prstGeom prst="leftArrow">
            <a:avLst>
              <a:gd name="adj1" fmla="val 60000"/>
              <a:gd name="adj2" fmla="val 50000"/>
            </a:avLst>
          </a:prstGeom>
          <a:solidFill>
            <a:schemeClr val="accent3">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1331633" y="3933053"/>
            <a:ext cx="1543349" cy="1234679"/>
          </a:xfrm>
          <a:custGeom>
            <a:avLst/>
            <a:gdLst>
              <a:gd name="connsiteX0" fmla="*/ 0 w 1543349"/>
              <a:gd name="connsiteY0" fmla="*/ 123468 h 1234679"/>
              <a:gd name="connsiteX1" fmla="*/ 123468 w 1543349"/>
              <a:gd name="connsiteY1" fmla="*/ 0 h 1234679"/>
              <a:gd name="connsiteX2" fmla="*/ 1419881 w 1543349"/>
              <a:gd name="connsiteY2" fmla="*/ 0 h 1234679"/>
              <a:gd name="connsiteX3" fmla="*/ 1543349 w 1543349"/>
              <a:gd name="connsiteY3" fmla="*/ 123468 h 1234679"/>
              <a:gd name="connsiteX4" fmla="*/ 1543349 w 1543349"/>
              <a:gd name="connsiteY4" fmla="*/ 1111211 h 1234679"/>
              <a:gd name="connsiteX5" fmla="*/ 1419881 w 1543349"/>
              <a:gd name="connsiteY5" fmla="*/ 1234679 h 1234679"/>
              <a:gd name="connsiteX6" fmla="*/ 123468 w 1543349"/>
              <a:gd name="connsiteY6" fmla="*/ 1234679 h 1234679"/>
              <a:gd name="connsiteX7" fmla="*/ 0 w 1543349"/>
              <a:gd name="connsiteY7" fmla="*/ 1111211 h 1234679"/>
              <a:gd name="connsiteX8" fmla="*/ 0 w 1543349"/>
              <a:gd name="connsiteY8" fmla="*/ 123468 h 123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3349" h="1234679">
                <a:moveTo>
                  <a:pt x="0" y="123468"/>
                </a:moveTo>
                <a:cubicBezTo>
                  <a:pt x="0" y="55279"/>
                  <a:pt x="55279" y="0"/>
                  <a:pt x="123468" y="0"/>
                </a:cubicBezTo>
                <a:lnTo>
                  <a:pt x="1419881" y="0"/>
                </a:lnTo>
                <a:cubicBezTo>
                  <a:pt x="1488070" y="0"/>
                  <a:pt x="1543349" y="55279"/>
                  <a:pt x="1543349" y="123468"/>
                </a:cubicBezTo>
                <a:lnTo>
                  <a:pt x="1543349" y="1111211"/>
                </a:lnTo>
                <a:cubicBezTo>
                  <a:pt x="1543349" y="1179400"/>
                  <a:pt x="1488070" y="1234679"/>
                  <a:pt x="1419881" y="1234679"/>
                </a:cubicBezTo>
                <a:lnTo>
                  <a:pt x="123468" y="1234679"/>
                </a:lnTo>
                <a:cubicBezTo>
                  <a:pt x="55279" y="1234679"/>
                  <a:pt x="0" y="1179400"/>
                  <a:pt x="0" y="1111211"/>
                </a:cubicBezTo>
                <a:lnTo>
                  <a:pt x="0" y="123468"/>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1883" tIns="81883" rIns="81883" bIns="81883"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المعدات التكميلية</a:t>
            </a:r>
            <a:endParaRPr lang="ar-EG" sz="2400" b="1" kern="1200" dirty="0">
              <a:solidFill>
                <a:srgbClr val="002060"/>
              </a:solidFill>
            </a:endParaRPr>
          </a:p>
        </p:txBody>
      </p:sp>
    </p:spTree>
    <p:extLst>
      <p:ext uri="{BB962C8B-B14F-4D97-AF65-F5344CB8AC3E}">
        <p14:creationId xmlns:p14="http://schemas.microsoft.com/office/powerpoint/2010/main" val="3896209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circle(in)">
                                      <p:cBhvr>
                                        <p:cTn id="17" dur="2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1000"/>
                                        <p:tgtEl>
                                          <p:spTgt spid="10"/>
                                        </p:tgtEl>
                                      </p:cBhvr>
                                    </p:animEffect>
                                    <p:anim calcmode="lin" valueType="num">
                                      <p:cBhvr>
                                        <p:cTn id="28" dur="1000" fill="hold"/>
                                        <p:tgtEl>
                                          <p:spTgt spid="10"/>
                                        </p:tgtEl>
                                        <p:attrNameLst>
                                          <p:attrName>ppt_x</p:attrName>
                                        </p:attrNameLst>
                                      </p:cBhvr>
                                      <p:tavLst>
                                        <p:tav tm="0">
                                          <p:val>
                                            <p:strVal val="#ppt_x"/>
                                          </p:val>
                                        </p:tav>
                                        <p:tav tm="100000">
                                          <p:val>
                                            <p:strVal val="#ppt_x"/>
                                          </p:val>
                                        </p:tav>
                                      </p:tavLst>
                                    </p:anim>
                                    <p:anim calcmode="lin" valueType="num">
                                      <p:cBhvr>
                                        <p:cTn id="2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1000"/>
                                        <p:tgtEl>
                                          <p:spTgt spid="12"/>
                                        </p:tgtEl>
                                      </p:cBhvr>
                                    </p:animEffect>
                                    <p:anim calcmode="lin" valueType="num">
                                      <p:cBhvr>
                                        <p:cTn id="35" dur="1000" fill="hold"/>
                                        <p:tgtEl>
                                          <p:spTgt spid="12"/>
                                        </p:tgtEl>
                                        <p:attrNameLst>
                                          <p:attrName>ppt_x</p:attrName>
                                        </p:attrNameLst>
                                      </p:cBhvr>
                                      <p:tavLst>
                                        <p:tav tm="0">
                                          <p:val>
                                            <p:strVal val="#ppt_x"/>
                                          </p:val>
                                        </p:tav>
                                        <p:tav tm="100000">
                                          <p:val>
                                            <p:strVal val="#ppt_x"/>
                                          </p:val>
                                        </p:tav>
                                      </p:tavLst>
                                    </p:anim>
                                    <p:anim calcmode="lin" valueType="num">
                                      <p:cBhvr>
                                        <p:cTn id="36" dur="1000" fill="hold"/>
                                        <p:tgtEl>
                                          <p:spTgt spid="12"/>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1000"/>
                                        <p:tgtEl>
                                          <p:spTgt spid="14"/>
                                        </p:tgtEl>
                                      </p:cBhvr>
                                    </p:animEffect>
                                    <p:anim calcmode="lin" valueType="num">
                                      <p:cBhvr>
                                        <p:cTn id="47" dur="1000" fill="hold"/>
                                        <p:tgtEl>
                                          <p:spTgt spid="14"/>
                                        </p:tgtEl>
                                        <p:attrNameLst>
                                          <p:attrName>ppt_x</p:attrName>
                                        </p:attrNameLst>
                                      </p:cBhvr>
                                      <p:tavLst>
                                        <p:tav tm="0">
                                          <p:val>
                                            <p:strVal val="#ppt_x"/>
                                          </p:val>
                                        </p:tav>
                                        <p:tav tm="100000">
                                          <p:val>
                                            <p:strVal val="#ppt_x"/>
                                          </p:val>
                                        </p:tav>
                                      </p:tavLst>
                                    </p:anim>
                                    <p:anim calcmode="lin" valueType="num">
                                      <p:cBhvr>
                                        <p:cTn id="48" dur="1000" fill="hold"/>
                                        <p:tgtEl>
                                          <p:spTgt spid="1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10" grpId="0" animBg="1"/>
      <p:bldP spid="12" grpId="0" animBg="1"/>
      <p:bldP spid="14" grpId="0" animBg="1"/>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تصنيف التكاليف وفق فناتها</a:t>
            </a:r>
            <a:endParaRPr lang="ar-EG" sz="3200" b="1" dirty="0">
              <a:solidFill>
                <a:schemeClr val="bg1"/>
              </a:solidFill>
            </a:endParaRPr>
          </a:p>
        </p:txBody>
      </p:sp>
      <p:sp>
        <p:nvSpPr>
          <p:cNvPr id="4" name="Rectangle 3"/>
          <p:cNvSpPr/>
          <p:nvPr/>
        </p:nvSpPr>
        <p:spPr>
          <a:xfrm>
            <a:off x="951727" y="2233881"/>
            <a:ext cx="4955788" cy="4199009"/>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4580855" y="2571578"/>
            <a:ext cx="3683424" cy="2945656"/>
          </a:xfrm>
          <a:custGeom>
            <a:avLst/>
            <a:gdLst>
              <a:gd name="connsiteX0" fmla="*/ 0 w 3683424"/>
              <a:gd name="connsiteY0" fmla="*/ 294566 h 2945656"/>
              <a:gd name="connsiteX1" fmla="*/ 294566 w 3683424"/>
              <a:gd name="connsiteY1" fmla="*/ 0 h 2945656"/>
              <a:gd name="connsiteX2" fmla="*/ 3388858 w 3683424"/>
              <a:gd name="connsiteY2" fmla="*/ 0 h 2945656"/>
              <a:gd name="connsiteX3" fmla="*/ 3683424 w 3683424"/>
              <a:gd name="connsiteY3" fmla="*/ 294566 h 2945656"/>
              <a:gd name="connsiteX4" fmla="*/ 3683424 w 3683424"/>
              <a:gd name="connsiteY4" fmla="*/ 2651090 h 2945656"/>
              <a:gd name="connsiteX5" fmla="*/ 3388858 w 3683424"/>
              <a:gd name="connsiteY5" fmla="*/ 2945656 h 2945656"/>
              <a:gd name="connsiteX6" fmla="*/ 294566 w 3683424"/>
              <a:gd name="connsiteY6" fmla="*/ 2945656 h 2945656"/>
              <a:gd name="connsiteX7" fmla="*/ 0 w 3683424"/>
              <a:gd name="connsiteY7" fmla="*/ 2651090 h 2945656"/>
              <a:gd name="connsiteX8" fmla="*/ 0 w 3683424"/>
              <a:gd name="connsiteY8" fmla="*/ 294566 h 294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3424" h="2945656">
                <a:moveTo>
                  <a:pt x="0" y="294566"/>
                </a:moveTo>
                <a:cubicBezTo>
                  <a:pt x="0" y="131882"/>
                  <a:pt x="131882" y="0"/>
                  <a:pt x="294566" y="0"/>
                </a:cubicBezTo>
                <a:lnTo>
                  <a:pt x="3388858" y="0"/>
                </a:lnTo>
                <a:cubicBezTo>
                  <a:pt x="3551542" y="0"/>
                  <a:pt x="3683424" y="131882"/>
                  <a:pt x="3683424" y="294566"/>
                </a:cubicBezTo>
                <a:lnTo>
                  <a:pt x="3683424" y="2651090"/>
                </a:lnTo>
                <a:cubicBezTo>
                  <a:pt x="3683424" y="2813774"/>
                  <a:pt x="3551542" y="2945656"/>
                  <a:pt x="3388858" y="2945656"/>
                </a:cubicBezTo>
                <a:lnTo>
                  <a:pt x="294566" y="2945656"/>
                </a:lnTo>
                <a:cubicBezTo>
                  <a:pt x="131882" y="2945656"/>
                  <a:pt x="0" y="2813774"/>
                  <a:pt x="0" y="2651090"/>
                </a:cubicBezTo>
                <a:lnTo>
                  <a:pt x="0" y="294566"/>
                </a:lnTo>
                <a:close/>
              </a:path>
            </a:pathLst>
          </a:custGeom>
          <a:solidFill>
            <a:schemeClr val="bg1">
              <a:alpha val="90000"/>
            </a:schemeClr>
          </a:solidFill>
          <a:ln>
            <a:solidFill>
              <a:srgbClr val="C00000"/>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77715" tIns="177715" rIns="177715" bIns="177715"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تصنف جميع النفقات على السلع والخدمات التي لا تندرج ضمن الفئات الآنفة الذكر ضمن فئة "التكاليف الاخرى" ، وتغطي هذه التكاليف بشكل اساسي (الكهرباء – الماء – الهاتف – الانترنت – التأمين – الإيجار – الإعلانات – النفقات الإدارية وغيرها)</a:t>
            </a:r>
            <a:r>
              <a:rPr lang="ar-EG" sz="2400" kern="1200" dirty="0" smtClean="0">
                <a:solidFill>
                  <a:srgbClr val="002060"/>
                </a:solidFill>
              </a:rPr>
              <a:t>.</a:t>
            </a:r>
            <a:endParaRPr lang="ar-EG" sz="2400" kern="1200" dirty="0">
              <a:solidFill>
                <a:srgbClr val="002060"/>
              </a:solidFill>
            </a:endParaRPr>
          </a:p>
        </p:txBody>
      </p:sp>
      <p:sp>
        <p:nvSpPr>
          <p:cNvPr id="6" name="Freeform 5"/>
          <p:cNvSpPr/>
          <p:nvPr/>
        </p:nvSpPr>
        <p:spPr>
          <a:xfrm>
            <a:off x="951727" y="1433220"/>
            <a:ext cx="4955788" cy="723052"/>
          </a:xfrm>
          <a:custGeom>
            <a:avLst/>
            <a:gdLst>
              <a:gd name="connsiteX0" fmla="*/ 0 w 4955788"/>
              <a:gd name="connsiteY0" fmla="*/ 0 h 723052"/>
              <a:gd name="connsiteX1" fmla="*/ 4955788 w 4955788"/>
              <a:gd name="connsiteY1" fmla="*/ 0 h 723052"/>
              <a:gd name="connsiteX2" fmla="*/ 4955788 w 4955788"/>
              <a:gd name="connsiteY2" fmla="*/ 723052 h 723052"/>
              <a:gd name="connsiteX3" fmla="*/ 0 w 4955788"/>
              <a:gd name="connsiteY3" fmla="*/ 723052 h 723052"/>
              <a:gd name="connsiteX4" fmla="*/ 0 w 4955788"/>
              <a:gd name="connsiteY4" fmla="*/ 0 h 723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5788" h="723052">
                <a:moveTo>
                  <a:pt x="0" y="0"/>
                </a:moveTo>
                <a:lnTo>
                  <a:pt x="4955788" y="0"/>
                </a:lnTo>
                <a:lnTo>
                  <a:pt x="4955788" y="723052"/>
                </a:lnTo>
                <a:lnTo>
                  <a:pt x="0" y="723052"/>
                </a:lnTo>
                <a:lnTo>
                  <a:pt x="0" y="0"/>
                </a:lnTo>
                <a:close/>
              </a:path>
            </a:pathLst>
          </a:custGeom>
          <a:solidFill>
            <a:srgbClr val="C00000"/>
          </a:solidFill>
          <a:ln>
            <a:solidFill>
              <a:srgbClr val="C0000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smtClean="0"/>
              <a:t>المصروفات العامة </a:t>
            </a:r>
            <a:endParaRPr lang="ar-EG" sz="2400" kern="1200" dirty="0"/>
          </a:p>
        </p:txBody>
      </p:sp>
    </p:spTree>
    <p:extLst>
      <p:ext uri="{BB962C8B-B14F-4D97-AF65-F5344CB8AC3E}">
        <p14:creationId xmlns:p14="http://schemas.microsoft.com/office/powerpoint/2010/main" val="2410774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par>
                                <p:cTn id="8" presetID="21"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تصنيف التكاليف وفق فناتها</a:t>
            </a:r>
            <a:endParaRPr lang="ar-EG" sz="3200" b="1" dirty="0">
              <a:solidFill>
                <a:schemeClr val="bg1"/>
              </a:solidFill>
            </a:endParaRPr>
          </a:p>
        </p:txBody>
      </p:sp>
      <p:sp>
        <p:nvSpPr>
          <p:cNvPr id="4" name="Freeform 3"/>
          <p:cNvSpPr/>
          <p:nvPr/>
        </p:nvSpPr>
        <p:spPr>
          <a:xfrm>
            <a:off x="467544" y="1556792"/>
            <a:ext cx="8136904" cy="4680520"/>
          </a:xfrm>
          <a:custGeom>
            <a:avLst/>
            <a:gdLst>
              <a:gd name="connsiteX0" fmla="*/ 0 w 8136904"/>
              <a:gd name="connsiteY0" fmla="*/ 468052 h 4680520"/>
              <a:gd name="connsiteX1" fmla="*/ 468052 w 8136904"/>
              <a:gd name="connsiteY1" fmla="*/ 0 h 4680520"/>
              <a:gd name="connsiteX2" fmla="*/ 7668852 w 8136904"/>
              <a:gd name="connsiteY2" fmla="*/ 0 h 4680520"/>
              <a:gd name="connsiteX3" fmla="*/ 8136904 w 8136904"/>
              <a:gd name="connsiteY3" fmla="*/ 468052 h 4680520"/>
              <a:gd name="connsiteX4" fmla="*/ 8136904 w 8136904"/>
              <a:gd name="connsiteY4" fmla="*/ 4212468 h 4680520"/>
              <a:gd name="connsiteX5" fmla="*/ 7668852 w 8136904"/>
              <a:gd name="connsiteY5" fmla="*/ 4680520 h 4680520"/>
              <a:gd name="connsiteX6" fmla="*/ 468052 w 8136904"/>
              <a:gd name="connsiteY6" fmla="*/ 4680520 h 4680520"/>
              <a:gd name="connsiteX7" fmla="*/ 0 w 8136904"/>
              <a:gd name="connsiteY7" fmla="*/ 4212468 h 4680520"/>
              <a:gd name="connsiteX8" fmla="*/ 0 w 8136904"/>
              <a:gd name="connsiteY8" fmla="*/ 468052 h 468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6904" h="4680520">
                <a:moveTo>
                  <a:pt x="0" y="468052"/>
                </a:moveTo>
                <a:cubicBezTo>
                  <a:pt x="0" y="209554"/>
                  <a:pt x="209554" y="0"/>
                  <a:pt x="468052" y="0"/>
                </a:cubicBezTo>
                <a:lnTo>
                  <a:pt x="7668852" y="0"/>
                </a:lnTo>
                <a:cubicBezTo>
                  <a:pt x="7927350" y="0"/>
                  <a:pt x="8136904" y="209554"/>
                  <a:pt x="8136904" y="468052"/>
                </a:cubicBezTo>
                <a:lnTo>
                  <a:pt x="8136904" y="4212468"/>
                </a:lnTo>
                <a:cubicBezTo>
                  <a:pt x="8136904" y="4470966"/>
                  <a:pt x="7927350" y="4680520"/>
                  <a:pt x="7668852" y="4680520"/>
                </a:cubicBezTo>
                <a:lnTo>
                  <a:pt x="468052" y="4680520"/>
                </a:lnTo>
                <a:cubicBezTo>
                  <a:pt x="209554" y="4680520"/>
                  <a:pt x="0" y="4470966"/>
                  <a:pt x="0" y="4212468"/>
                </a:cubicBezTo>
                <a:lnTo>
                  <a:pt x="0" y="468052"/>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186872" tIns="91440" rIns="91441" bIns="91440" numCol="1" spcCol="1270" anchor="t"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التكاليف الرأسمالية</a:t>
            </a:r>
            <a:endParaRPr lang="ar-EG" sz="2400" kern="1200" dirty="0">
              <a:solidFill>
                <a:srgbClr val="FF0000"/>
              </a:solidFill>
            </a:endParaRPr>
          </a:p>
          <a:p>
            <a:pPr marL="228600" lvl="1" indent="-228600" algn="justLow" defTabSz="1066800" rtl="1">
              <a:lnSpc>
                <a:spcPct val="90000"/>
              </a:lnSpc>
              <a:spcBef>
                <a:spcPct val="0"/>
              </a:spcBef>
              <a:spcAft>
                <a:spcPct val="15000"/>
              </a:spcAft>
              <a:buChar char="••"/>
            </a:pPr>
            <a:r>
              <a:rPr lang="ar-SA" sz="2400" kern="1200" dirty="0" smtClean="0">
                <a:solidFill>
                  <a:srgbClr val="002060"/>
                </a:solidFill>
              </a:rPr>
              <a:t>يتعين على الريادي الذي يقترض مبلغاً من المال أن يدفع فائدة عن فترة القرض ، كما تستحق الفائدة عن أي سحب زائد على حساب الريادي الجاري ، وتسمى هذه المدفوعات بالتكاليف الرأسمالية</a:t>
            </a:r>
            <a:r>
              <a:rPr lang="ar-EG" sz="2400" kern="1200" dirty="0" smtClean="0">
                <a:solidFill>
                  <a:srgbClr val="002060"/>
                </a:solidFill>
              </a:rPr>
              <a:t>.</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SA" sz="2400" kern="1200" dirty="0" smtClean="0">
                <a:solidFill>
                  <a:srgbClr val="002060"/>
                </a:solidFill>
              </a:rPr>
              <a:t>وقد يبرز نوع خاص من التكاليف الرأسمالية يعرف بتكاليف الاستهلاك ، فلدى البدء بعملية الإنتاج يعمد الريادي إلى شراء آلات جديدة من رأسمال المؤسسة ، وإذا رغب بعد عدة سنوات ببيع إحداها لحاجته إلى آلة تعمل بسرعة أكبر أو لأي سبب آخر فإنه سيتقاضى عنها مبلغاً أدنى بكثير من المبلغ الذي دفعه عندما كانت جديدة .. يعرف انخفاض قيمة الآلات أو المعدات أو السيارات العاملة في مؤسسة معينة بقيمة الاستهلاك</a:t>
            </a:r>
            <a:r>
              <a:rPr lang="ar-EG" sz="2400" kern="1200" dirty="0" smtClean="0">
                <a:solidFill>
                  <a:srgbClr val="002060"/>
                </a:solidFill>
              </a:rPr>
              <a:t>.</a:t>
            </a:r>
            <a:endParaRPr lang="ar-EG" sz="2400" kern="1200" dirty="0">
              <a:solidFill>
                <a:srgbClr val="002060"/>
              </a:solidFill>
            </a:endParaRPr>
          </a:p>
        </p:txBody>
      </p:sp>
      <p:sp>
        <p:nvSpPr>
          <p:cNvPr id="5" name="Rounded Rectangle 4"/>
          <p:cNvSpPr/>
          <p:nvPr/>
        </p:nvSpPr>
        <p:spPr>
          <a:xfrm>
            <a:off x="935596" y="2024844"/>
            <a:ext cx="1627380" cy="3744416"/>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824403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4">
                                            <p:txEl>
                                              <p:pRg st="1" end="1"/>
                                            </p:txEl>
                                          </p:spTgt>
                                        </p:tgtEl>
                                        <p:attrNameLst>
                                          <p:attrName>style.visibility</p:attrName>
                                        </p:attrNameLst>
                                      </p:cBhvr>
                                      <p:to>
                                        <p:strVal val="visible"/>
                                      </p:to>
                                    </p:set>
                                    <p:animEffect transition="in" filter="fade">
                                      <p:cBhvr>
                                        <p:cTn id="18" dur="1000"/>
                                        <p:tgtEl>
                                          <p:spTgt spid="4">
                                            <p:txEl>
                                              <p:pRg st="1" end="1"/>
                                            </p:txEl>
                                          </p:spTgt>
                                        </p:tgtEl>
                                      </p:cBhvr>
                                    </p:animEffect>
                                    <p:anim calcmode="lin" valueType="num">
                                      <p:cBhvr>
                                        <p:cTn id="19"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0"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Effect transition="in" filter="fade">
                                      <p:cBhvr>
                                        <p:cTn id="25" dur="1000"/>
                                        <p:tgtEl>
                                          <p:spTgt spid="4">
                                            <p:txEl>
                                              <p:pRg st="2" end="2"/>
                                            </p:txEl>
                                          </p:spTgt>
                                        </p:tgtEl>
                                      </p:cBhvr>
                                    </p:animEffect>
                                    <p:anim calcmode="lin" valueType="num">
                                      <p:cBhvr>
                                        <p:cTn id="26"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7"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تصنيف التكاليف وفق فناتها</a:t>
            </a:r>
            <a:endParaRPr lang="ar-EG" sz="3200" b="1" dirty="0">
              <a:solidFill>
                <a:schemeClr val="bg1"/>
              </a:solidFill>
            </a:endParaRPr>
          </a:p>
        </p:txBody>
      </p:sp>
      <p:sp>
        <p:nvSpPr>
          <p:cNvPr id="4" name="Freeform 3"/>
          <p:cNvSpPr/>
          <p:nvPr/>
        </p:nvSpPr>
        <p:spPr>
          <a:xfrm>
            <a:off x="298209" y="1124745"/>
            <a:ext cx="7713547" cy="2079004"/>
          </a:xfrm>
          <a:custGeom>
            <a:avLst/>
            <a:gdLst>
              <a:gd name="connsiteX0" fmla="*/ 0 w 7713547"/>
              <a:gd name="connsiteY0" fmla="*/ 0 h 1659605"/>
              <a:gd name="connsiteX1" fmla="*/ 7713547 w 7713547"/>
              <a:gd name="connsiteY1" fmla="*/ 0 h 1659605"/>
              <a:gd name="connsiteX2" fmla="*/ 7713547 w 7713547"/>
              <a:gd name="connsiteY2" fmla="*/ 1659605 h 1659605"/>
              <a:gd name="connsiteX3" fmla="*/ 0 w 7713547"/>
              <a:gd name="connsiteY3" fmla="*/ 1659605 h 1659605"/>
              <a:gd name="connsiteX4" fmla="*/ 0 w 7713547"/>
              <a:gd name="connsiteY4" fmla="*/ 0 h 1659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3547" h="1659605">
                <a:moveTo>
                  <a:pt x="0" y="0"/>
                </a:moveTo>
                <a:lnTo>
                  <a:pt x="7713547" y="0"/>
                </a:lnTo>
                <a:lnTo>
                  <a:pt x="7713547" y="1659605"/>
                </a:lnTo>
                <a:lnTo>
                  <a:pt x="0" y="1659605"/>
                </a:lnTo>
                <a:lnTo>
                  <a:pt x="0" y="0"/>
                </a:lnTo>
                <a:close/>
              </a:path>
            </a:pathLst>
          </a:custGeom>
          <a:solidFill>
            <a:srgbClr val="FF99CC">
              <a:alpha val="90000"/>
            </a:srgbClr>
          </a:solidFill>
          <a:ln>
            <a:solidFill>
              <a:schemeClr val="bg1">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56464" tIns="156464" rIns="1349871" bIns="156464" numCol="1" spcCol="1270" anchor="ctr" anchorCtr="0">
            <a:noAutofit/>
          </a:bodyPr>
          <a:lstStyle/>
          <a:p>
            <a:pPr lvl="0" algn="justLow" defTabSz="977900" rtl="1">
              <a:lnSpc>
                <a:spcPct val="90000"/>
              </a:lnSpc>
              <a:spcBef>
                <a:spcPct val="0"/>
              </a:spcBef>
              <a:spcAft>
                <a:spcPct val="35000"/>
              </a:spcAft>
            </a:pPr>
            <a:r>
              <a:rPr lang="ar-SA" sz="2400" kern="1200" dirty="0" smtClean="0">
                <a:solidFill>
                  <a:srgbClr val="002060"/>
                </a:solidFill>
              </a:rPr>
              <a:t>يتعين على الريادي أن يتطلع دائماً إلى المستقبل ، وأن يتوقع تطور مؤسسته وتبين خطة المبيعات عدد المنتجات أو الخدمات أو السلع المتوقع إنتاجها أو بيعها ، وتبرز أية تغيرات موسمية أو انخفاضات أو ارتفاعات في المبيعات وبالتالي ستتغير التكاليف المباشرة في حين ستظل التكاليف غير المباشرة عند المستوى نفسه</a:t>
            </a:r>
            <a:r>
              <a:rPr lang="ar-EG" sz="2400" kern="1200" dirty="0" smtClean="0">
                <a:solidFill>
                  <a:srgbClr val="002060"/>
                </a:solidFill>
              </a:rPr>
              <a:t>.</a:t>
            </a:r>
            <a:endParaRPr lang="ar-EG" sz="2400" kern="1200" dirty="0">
              <a:solidFill>
                <a:srgbClr val="002060"/>
              </a:solidFill>
            </a:endParaRPr>
          </a:p>
        </p:txBody>
      </p:sp>
      <p:sp>
        <p:nvSpPr>
          <p:cNvPr id="5" name="Freeform 4"/>
          <p:cNvSpPr/>
          <p:nvPr/>
        </p:nvSpPr>
        <p:spPr>
          <a:xfrm>
            <a:off x="298209" y="3203749"/>
            <a:ext cx="7713547" cy="1659605"/>
          </a:xfrm>
          <a:custGeom>
            <a:avLst/>
            <a:gdLst>
              <a:gd name="connsiteX0" fmla="*/ 0 w 7713547"/>
              <a:gd name="connsiteY0" fmla="*/ 0 h 1659605"/>
              <a:gd name="connsiteX1" fmla="*/ 7713547 w 7713547"/>
              <a:gd name="connsiteY1" fmla="*/ 0 h 1659605"/>
              <a:gd name="connsiteX2" fmla="*/ 7713547 w 7713547"/>
              <a:gd name="connsiteY2" fmla="*/ 1659605 h 1659605"/>
              <a:gd name="connsiteX3" fmla="*/ 0 w 7713547"/>
              <a:gd name="connsiteY3" fmla="*/ 1659605 h 1659605"/>
              <a:gd name="connsiteX4" fmla="*/ 0 w 7713547"/>
              <a:gd name="connsiteY4" fmla="*/ 0 h 1659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3547" h="1659605">
                <a:moveTo>
                  <a:pt x="0" y="0"/>
                </a:moveTo>
                <a:lnTo>
                  <a:pt x="7713547" y="0"/>
                </a:lnTo>
                <a:lnTo>
                  <a:pt x="7713547" y="1659605"/>
                </a:lnTo>
                <a:lnTo>
                  <a:pt x="0" y="1659605"/>
                </a:lnTo>
                <a:lnTo>
                  <a:pt x="0" y="0"/>
                </a:lnTo>
                <a:close/>
              </a:path>
            </a:pathLst>
          </a:custGeom>
          <a:solidFill>
            <a:srgbClr val="FF99CC">
              <a:alpha val="90000"/>
            </a:srgbClr>
          </a:solidFill>
          <a:ln>
            <a:solidFill>
              <a:schemeClr val="bg1">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56464" tIns="156464" rIns="1349871" bIns="156464" numCol="1" spcCol="1270" anchor="ctr" anchorCtr="0">
            <a:noAutofit/>
          </a:bodyPr>
          <a:lstStyle/>
          <a:p>
            <a:pPr algn="justLow" defTabSz="977900" rtl="1">
              <a:lnSpc>
                <a:spcPct val="90000"/>
              </a:lnSpc>
              <a:spcAft>
                <a:spcPct val="35000"/>
              </a:spcAft>
            </a:pPr>
            <a:r>
              <a:rPr lang="ar-SA" sz="2400" dirty="0">
                <a:solidFill>
                  <a:srgbClr val="002060"/>
                </a:solidFill>
              </a:rPr>
              <a:t>تشكل تكاليف العمالة وتكاليف المواد والمصروفات العامة إجمالي التكاليف التشغيلية كونها تعتمد على النشاطات التشغيلية للمؤسسة ، في حين تكون التكاليف الرأسمالية مستقلة تماماً عن النشاطات التشغيلية</a:t>
            </a:r>
            <a:r>
              <a:rPr lang="ar-EG" sz="2400" dirty="0">
                <a:solidFill>
                  <a:srgbClr val="002060"/>
                </a:solidFill>
              </a:rPr>
              <a:t>.</a:t>
            </a:r>
          </a:p>
        </p:txBody>
      </p:sp>
      <p:sp>
        <p:nvSpPr>
          <p:cNvPr id="6" name="Freeform 5"/>
          <p:cNvSpPr/>
          <p:nvPr/>
        </p:nvSpPr>
        <p:spPr>
          <a:xfrm>
            <a:off x="298209" y="4863355"/>
            <a:ext cx="7713547" cy="1659605"/>
          </a:xfrm>
          <a:custGeom>
            <a:avLst/>
            <a:gdLst>
              <a:gd name="connsiteX0" fmla="*/ 0 w 7713547"/>
              <a:gd name="connsiteY0" fmla="*/ 0 h 1659605"/>
              <a:gd name="connsiteX1" fmla="*/ 7713547 w 7713547"/>
              <a:gd name="connsiteY1" fmla="*/ 0 h 1659605"/>
              <a:gd name="connsiteX2" fmla="*/ 7713547 w 7713547"/>
              <a:gd name="connsiteY2" fmla="*/ 1659605 h 1659605"/>
              <a:gd name="connsiteX3" fmla="*/ 0 w 7713547"/>
              <a:gd name="connsiteY3" fmla="*/ 1659605 h 1659605"/>
              <a:gd name="connsiteX4" fmla="*/ 0 w 7713547"/>
              <a:gd name="connsiteY4" fmla="*/ 0 h 1659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3547" h="1659605">
                <a:moveTo>
                  <a:pt x="0" y="0"/>
                </a:moveTo>
                <a:lnTo>
                  <a:pt x="7713547" y="0"/>
                </a:lnTo>
                <a:lnTo>
                  <a:pt x="7713547" y="1659605"/>
                </a:lnTo>
                <a:lnTo>
                  <a:pt x="0" y="1659605"/>
                </a:lnTo>
                <a:lnTo>
                  <a:pt x="0" y="0"/>
                </a:lnTo>
                <a:close/>
              </a:path>
            </a:pathLst>
          </a:custGeom>
          <a:solidFill>
            <a:srgbClr val="FF99CC">
              <a:alpha val="90000"/>
            </a:srgbClr>
          </a:solidFill>
          <a:ln>
            <a:solidFill>
              <a:schemeClr val="bg1">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56464" tIns="156464" rIns="1349871" bIns="156464" numCol="1" spcCol="1270" anchor="ctr" anchorCtr="0">
            <a:noAutofit/>
          </a:bodyPr>
          <a:lstStyle/>
          <a:p>
            <a:pPr lvl="0" algn="justLow" defTabSz="977900" rtl="1">
              <a:lnSpc>
                <a:spcPct val="90000"/>
              </a:lnSpc>
              <a:spcAft>
                <a:spcPct val="35000"/>
              </a:spcAft>
            </a:pPr>
            <a:r>
              <a:rPr lang="ar-SA" sz="2400" dirty="0">
                <a:solidFill>
                  <a:srgbClr val="002060"/>
                </a:solidFill>
              </a:rPr>
              <a:t>ويمكن تفصيل كل من فئات التكاليف إلى عدة فئات فرعية ، وذلك وفقاً لطبيعة المؤسسة مثل :"تكاليف العمالة الموزعة على موظفي الإنتاج والموظفين الإداريين وموظفي المبيعات .. وغيرها"</a:t>
            </a:r>
            <a:r>
              <a:rPr lang="ar-EG" sz="2400" dirty="0">
                <a:solidFill>
                  <a:srgbClr val="002060"/>
                </a:solidFill>
              </a:rPr>
              <a:t>.</a:t>
            </a:r>
          </a:p>
        </p:txBody>
      </p:sp>
      <p:sp>
        <p:nvSpPr>
          <p:cNvPr id="7" name="Freeform 6"/>
          <p:cNvSpPr/>
          <p:nvPr/>
        </p:nvSpPr>
        <p:spPr>
          <a:xfrm>
            <a:off x="6854906" y="1340764"/>
            <a:ext cx="2281475" cy="1566793"/>
          </a:xfrm>
          <a:custGeom>
            <a:avLst/>
            <a:gdLst>
              <a:gd name="connsiteX0" fmla="*/ 0 w 2281475"/>
              <a:gd name="connsiteY0" fmla="*/ 783397 h 1566793"/>
              <a:gd name="connsiteX1" fmla="*/ 1140738 w 2281475"/>
              <a:gd name="connsiteY1" fmla="*/ 0 h 1566793"/>
              <a:gd name="connsiteX2" fmla="*/ 2281476 w 2281475"/>
              <a:gd name="connsiteY2" fmla="*/ 783397 h 1566793"/>
              <a:gd name="connsiteX3" fmla="*/ 1140738 w 2281475"/>
              <a:gd name="connsiteY3" fmla="*/ 1566794 h 1566793"/>
              <a:gd name="connsiteX4" fmla="*/ 0 w 2281475"/>
              <a:gd name="connsiteY4" fmla="*/ 783397 h 1566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1475" h="1566793">
                <a:moveTo>
                  <a:pt x="0" y="783397"/>
                </a:moveTo>
                <a:cubicBezTo>
                  <a:pt x="0" y="350739"/>
                  <a:pt x="510726" y="0"/>
                  <a:pt x="1140738" y="0"/>
                </a:cubicBezTo>
                <a:cubicBezTo>
                  <a:pt x="1770750" y="0"/>
                  <a:pt x="2281476" y="350739"/>
                  <a:pt x="2281476" y="783397"/>
                </a:cubicBezTo>
                <a:cubicBezTo>
                  <a:pt x="2281476" y="1216055"/>
                  <a:pt x="1770750" y="1566794"/>
                  <a:pt x="1140738" y="1566794"/>
                </a:cubicBezTo>
                <a:cubicBezTo>
                  <a:pt x="510726" y="1566794"/>
                  <a:pt x="0" y="1216055"/>
                  <a:pt x="0" y="783397"/>
                </a:cubicBez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34114" tIns="229452" rIns="334114" bIns="229452"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تنبؤ التكاليف</a:t>
            </a:r>
            <a:endParaRPr lang="ar-EG" sz="2400" kern="1200" dirty="0">
              <a:solidFill>
                <a:srgbClr val="FF0000"/>
              </a:solidFill>
            </a:endParaRPr>
          </a:p>
        </p:txBody>
      </p:sp>
    </p:spTree>
    <p:extLst>
      <p:ext uri="{BB962C8B-B14F-4D97-AF65-F5344CB8AC3E}">
        <p14:creationId xmlns:p14="http://schemas.microsoft.com/office/powerpoint/2010/main" val="2672300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الثامنة</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smtClean="0">
                <a:solidFill>
                  <a:srgbClr val="002060"/>
                </a:solidFill>
              </a:rPr>
              <a:t>ادارة الاموال</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2838382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تمويل المشروعات</a:t>
            </a:r>
            <a:endParaRPr lang="en-US" sz="4000" dirty="0"/>
          </a:p>
        </p:txBody>
      </p:sp>
    </p:spTree>
    <p:extLst>
      <p:ext uri="{BB962C8B-B14F-4D97-AF65-F5344CB8AC3E}">
        <p14:creationId xmlns:p14="http://schemas.microsoft.com/office/powerpoint/2010/main" val="119394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مقدمة</a:t>
            </a:r>
            <a:endParaRPr lang="ar-EG" sz="3200" b="1" dirty="0">
              <a:solidFill>
                <a:schemeClr val="bg1"/>
              </a:solidFill>
            </a:endParaRPr>
          </a:p>
        </p:txBody>
      </p:sp>
      <p:sp>
        <p:nvSpPr>
          <p:cNvPr id="4" name="Freeform 3"/>
          <p:cNvSpPr/>
          <p:nvPr/>
        </p:nvSpPr>
        <p:spPr>
          <a:xfrm>
            <a:off x="778339" y="1571714"/>
            <a:ext cx="7443304" cy="2294563"/>
          </a:xfrm>
          <a:custGeom>
            <a:avLst/>
            <a:gdLst>
              <a:gd name="connsiteX0" fmla="*/ 0 w 7443304"/>
              <a:gd name="connsiteY0" fmla="*/ 0 h 2294563"/>
              <a:gd name="connsiteX1" fmla="*/ 7443304 w 7443304"/>
              <a:gd name="connsiteY1" fmla="*/ 0 h 2294563"/>
              <a:gd name="connsiteX2" fmla="*/ 7443304 w 7443304"/>
              <a:gd name="connsiteY2" fmla="*/ 2294563 h 2294563"/>
              <a:gd name="connsiteX3" fmla="*/ 0 w 7443304"/>
              <a:gd name="connsiteY3" fmla="*/ 2294563 h 2294563"/>
              <a:gd name="connsiteX4" fmla="*/ 0 w 7443304"/>
              <a:gd name="connsiteY4" fmla="*/ 0 h 2294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3304" h="2294563">
                <a:moveTo>
                  <a:pt x="0" y="0"/>
                </a:moveTo>
                <a:lnTo>
                  <a:pt x="7443304" y="0"/>
                </a:lnTo>
                <a:lnTo>
                  <a:pt x="7443304" y="2294563"/>
                </a:lnTo>
                <a:lnTo>
                  <a:pt x="0" y="2294563"/>
                </a:lnTo>
                <a:lnTo>
                  <a:pt x="0" y="0"/>
                </a:lnTo>
                <a:close/>
              </a:path>
            </a:pathLst>
          </a:custGeom>
          <a:solidFill>
            <a:srgbClr val="FF6699">
              <a:alpha val="40000"/>
            </a:srgbClr>
          </a:solidFill>
          <a:ln>
            <a:solidFill>
              <a:schemeClr val="bg1"/>
            </a:solid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21663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إن الهدف من التعرف على أنواع الأموال المتاحة و تحديد الخصائص المميزة لكل منها ، هو إمكانية المفاضلة والاختيار من بينها بأفضل الشروط والوصول إلى هيكل التمويل الذي يتحقق معه الهدف الأساسي للإدارة المالية وهو تعظيم قيمة المنشاة . ويوضح هيكل التمويل كيفية قيام المنشأة بتمويل استخداماتها أو اسستثثمارها المختلفة.</a:t>
            </a:r>
            <a:endParaRPr lang="ar-EG" sz="2400" kern="1200" dirty="0">
              <a:solidFill>
                <a:srgbClr val="002060"/>
              </a:solidFill>
            </a:endParaRPr>
          </a:p>
        </p:txBody>
      </p:sp>
      <p:sp>
        <p:nvSpPr>
          <p:cNvPr id="5" name="Rectangle 4"/>
          <p:cNvSpPr/>
          <p:nvPr/>
        </p:nvSpPr>
        <p:spPr>
          <a:xfrm>
            <a:off x="539546" y="1484793"/>
            <a:ext cx="1257344" cy="1886016"/>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778339" y="4082116"/>
            <a:ext cx="7443304" cy="2294563"/>
          </a:xfrm>
          <a:custGeom>
            <a:avLst/>
            <a:gdLst>
              <a:gd name="connsiteX0" fmla="*/ 0 w 7443304"/>
              <a:gd name="connsiteY0" fmla="*/ 0 h 2294563"/>
              <a:gd name="connsiteX1" fmla="*/ 7443304 w 7443304"/>
              <a:gd name="connsiteY1" fmla="*/ 0 h 2294563"/>
              <a:gd name="connsiteX2" fmla="*/ 7443304 w 7443304"/>
              <a:gd name="connsiteY2" fmla="*/ 2294563 h 2294563"/>
              <a:gd name="connsiteX3" fmla="*/ 0 w 7443304"/>
              <a:gd name="connsiteY3" fmla="*/ 2294563 h 2294563"/>
              <a:gd name="connsiteX4" fmla="*/ 0 w 7443304"/>
              <a:gd name="connsiteY4" fmla="*/ 0 h 2294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3304" h="2294563">
                <a:moveTo>
                  <a:pt x="0" y="0"/>
                </a:moveTo>
                <a:lnTo>
                  <a:pt x="7443304" y="0"/>
                </a:lnTo>
                <a:lnTo>
                  <a:pt x="7443304" y="2294563"/>
                </a:lnTo>
                <a:lnTo>
                  <a:pt x="0" y="2294563"/>
                </a:lnTo>
                <a:lnTo>
                  <a:pt x="0" y="0"/>
                </a:lnTo>
                <a:close/>
              </a:path>
            </a:pathLst>
          </a:custGeom>
          <a:solidFill>
            <a:srgbClr val="FF6699">
              <a:alpha val="40000"/>
            </a:srgbClr>
          </a:solidFill>
          <a:ln>
            <a:solidFill>
              <a:schemeClr val="bg1"/>
            </a:solid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21663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وهو ينطوي على كل أنواع و أشكال التمويل من ملكية وإقتراض ، ومن دائم و مؤقت ، ومن قصير الأجل وطويل الأجل . ولا يمكن الحديث عن هيكل التمويل دون التعرض لهيكل رأس المال وهو يقتصر على جميع أنواع وأشكال التمويل طويل الأجل – أو التمويل الدائم فقط . ولذا يعتبر هيكل رأس المال جزءا من هيكل التمويل حيث أنه لا يتضمن مصادر التمويل قصيرة الأجل . وهو ما يعبر عنه بالتمويل طويل الأجل.</a:t>
            </a:r>
            <a:endParaRPr lang="ar-EG" sz="2400" kern="1200" dirty="0">
              <a:solidFill>
                <a:srgbClr val="002060"/>
              </a:solidFill>
            </a:endParaRPr>
          </a:p>
        </p:txBody>
      </p:sp>
      <p:sp>
        <p:nvSpPr>
          <p:cNvPr id="7" name="Rectangle 6"/>
          <p:cNvSpPr/>
          <p:nvPr/>
        </p:nvSpPr>
        <p:spPr>
          <a:xfrm>
            <a:off x="539546" y="3995195"/>
            <a:ext cx="1257344" cy="1886016"/>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154768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تمويل المشروعات</a:t>
            </a:r>
            <a:endParaRPr lang="ar-EG" sz="3200" b="1" dirty="0">
              <a:solidFill>
                <a:schemeClr val="bg1"/>
              </a:solidFill>
            </a:endParaRPr>
          </a:p>
        </p:txBody>
      </p:sp>
      <p:sp>
        <p:nvSpPr>
          <p:cNvPr id="4" name="Freeform 3"/>
          <p:cNvSpPr/>
          <p:nvPr/>
        </p:nvSpPr>
        <p:spPr>
          <a:xfrm>
            <a:off x="2090211" y="2348880"/>
            <a:ext cx="6442229" cy="2774109"/>
          </a:xfrm>
          <a:custGeom>
            <a:avLst/>
            <a:gdLst>
              <a:gd name="connsiteX0" fmla="*/ 0 w 5506811"/>
              <a:gd name="connsiteY0" fmla="*/ 0 h 2774108"/>
              <a:gd name="connsiteX1" fmla="*/ 4119757 w 5506811"/>
              <a:gd name="connsiteY1" fmla="*/ 0 h 2774108"/>
              <a:gd name="connsiteX2" fmla="*/ 5506811 w 5506811"/>
              <a:gd name="connsiteY2" fmla="*/ 1387054 h 2774108"/>
              <a:gd name="connsiteX3" fmla="*/ 4119757 w 5506811"/>
              <a:gd name="connsiteY3" fmla="*/ 2774108 h 2774108"/>
              <a:gd name="connsiteX4" fmla="*/ 0 w 5506811"/>
              <a:gd name="connsiteY4" fmla="*/ 2774108 h 2774108"/>
              <a:gd name="connsiteX5" fmla="*/ 0 w 5506811"/>
              <a:gd name="connsiteY5" fmla="*/ 0 h 277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06811" h="2774108">
                <a:moveTo>
                  <a:pt x="5506811" y="2774108"/>
                </a:moveTo>
                <a:lnTo>
                  <a:pt x="1387054" y="2774108"/>
                </a:lnTo>
                <a:lnTo>
                  <a:pt x="0" y="1387054"/>
                </a:lnTo>
                <a:lnTo>
                  <a:pt x="1387054" y="0"/>
                </a:lnTo>
                <a:lnTo>
                  <a:pt x="5506811" y="0"/>
                </a:lnTo>
                <a:lnTo>
                  <a:pt x="5506811" y="2774108"/>
                </a:lnTo>
                <a:close/>
              </a:path>
            </a:pathLst>
          </a:custGeom>
          <a:solidFill>
            <a:srgbClr val="99FF66"/>
          </a:solidFill>
          <a:ln>
            <a:solidFill>
              <a:srgbClr val="99FF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916832" tIns="91440" rIns="170688" bIns="91441" numCol="1" spcCol="1270" anchor="ctr" anchorCtr="0">
            <a:noAutofit/>
          </a:bodyPr>
          <a:lstStyle/>
          <a:p>
            <a:pPr lvl="0" algn="justLow" defTabSz="1066800" rtl="1">
              <a:lnSpc>
                <a:spcPct val="90000"/>
              </a:lnSpc>
              <a:spcBef>
                <a:spcPct val="0"/>
              </a:spcBef>
              <a:spcAft>
                <a:spcPct val="35000"/>
              </a:spcAft>
            </a:pPr>
            <a:r>
              <a:rPr lang="ar-EG" sz="2400" b="0" u="none" kern="1200" dirty="0" smtClean="0">
                <a:solidFill>
                  <a:srgbClr val="002060"/>
                </a:solidFill>
              </a:rPr>
              <a:t>ويمكن تصنيف مصادر هيكل راس المال إلى تمويل داخلي وخارجي ، ويقصد بالتمويل الداخلي الأرباح المحتجزة أما ، التمويل الخارجي يشمل على كل من أموال الملكية بنوعيها و أموال الاقتراض طويل الأجل كما يمكن تصنيفه أيضا إلى ملكية و اقتراض.</a:t>
            </a:r>
            <a:endParaRPr lang="ar-EG" sz="2400" b="0" u="none" kern="1200" dirty="0">
              <a:solidFill>
                <a:srgbClr val="002060"/>
              </a:solidFill>
            </a:endParaRPr>
          </a:p>
        </p:txBody>
      </p:sp>
      <p:sp>
        <p:nvSpPr>
          <p:cNvPr id="5" name="Oval 4"/>
          <p:cNvSpPr/>
          <p:nvPr/>
        </p:nvSpPr>
        <p:spPr>
          <a:xfrm>
            <a:off x="467544" y="2348880"/>
            <a:ext cx="3245334" cy="2774108"/>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917230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a:t>تقيم المشروع</a:t>
            </a:r>
            <a:endParaRPr lang="en-US" sz="4000" dirty="0"/>
          </a:p>
        </p:txBody>
      </p:sp>
    </p:spTree>
    <p:extLst>
      <p:ext uri="{BB962C8B-B14F-4D97-AF65-F5344CB8AC3E}">
        <p14:creationId xmlns:p14="http://schemas.microsoft.com/office/powerpoint/2010/main" val="708824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اشكال التمويل</a:t>
            </a:r>
            <a:endParaRPr lang="ar-EG" sz="3200" b="1" dirty="0">
              <a:solidFill>
                <a:schemeClr val="bg1"/>
              </a:solidFill>
            </a:endParaRPr>
          </a:p>
        </p:txBody>
      </p:sp>
      <p:sp>
        <p:nvSpPr>
          <p:cNvPr id="4" name="Freeform 3"/>
          <p:cNvSpPr/>
          <p:nvPr/>
        </p:nvSpPr>
        <p:spPr>
          <a:xfrm>
            <a:off x="2610166" y="1561160"/>
            <a:ext cx="3757626" cy="2804988"/>
          </a:xfrm>
          <a:custGeom>
            <a:avLst/>
            <a:gdLst>
              <a:gd name="connsiteX0" fmla="*/ 224399 w 3757626"/>
              <a:gd name="connsiteY0" fmla="*/ 0 h 2804988"/>
              <a:gd name="connsiteX1" fmla="*/ 3533227 w 3757626"/>
              <a:gd name="connsiteY1" fmla="*/ 0 h 2804988"/>
              <a:gd name="connsiteX2" fmla="*/ 3757626 w 3757626"/>
              <a:gd name="connsiteY2" fmla="*/ 224399 h 2804988"/>
              <a:gd name="connsiteX3" fmla="*/ 3757626 w 3757626"/>
              <a:gd name="connsiteY3" fmla="*/ 2804988 h 2804988"/>
              <a:gd name="connsiteX4" fmla="*/ 3757626 w 3757626"/>
              <a:gd name="connsiteY4" fmla="*/ 2804988 h 2804988"/>
              <a:gd name="connsiteX5" fmla="*/ 0 w 3757626"/>
              <a:gd name="connsiteY5" fmla="*/ 2804988 h 2804988"/>
              <a:gd name="connsiteX6" fmla="*/ 0 w 3757626"/>
              <a:gd name="connsiteY6" fmla="*/ 2804988 h 2804988"/>
              <a:gd name="connsiteX7" fmla="*/ 0 w 3757626"/>
              <a:gd name="connsiteY7" fmla="*/ 224399 h 2804988"/>
              <a:gd name="connsiteX8" fmla="*/ 224399 w 3757626"/>
              <a:gd name="connsiteY8" fmla="*/ 0 h 2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7626" h="2804988">
                <a:moveTo>
                  <a:pt x="224399" y="0"/>
                </a:moveTo>
                <a:lnTo>
                  <a:pt x="3533227" y="0"/>
                </a:lnTo>
                <a:cubicBezTo>
                  <a:pt x="3657159" y="0"/>
                  <a:pt x="3757626" y="100467"/>
                  <a:pt x="3757626" y="224399"/>
                </a:cubicBezTo>
                <a:lnTo>
                  <a:pt x="3757626" y="2804988"/>
                </a:lnTo>
                <a:lnTo>
                  <a:pt x="3757626" y="2804988"/>
                </a:lnTo>
                <a:lnTo>
                  <a:pt x="0" y="2804988"/>
                </a:lnTo>
                <a:lnTo>
                  <a:pt x="0" y="2804988"/>
                </a:lnTo>
                <a:lnTo>
                  <a:pt x="0" y="224399"/>
                </a:lnTo>
                <a:cubicBezTo>
                  <a:pt x="0" y="100467"/>
                  <a:pt x="100467" y="0"/>
                  <a:pt x="224399" y="0"/>
                </a:cubicBezTo>
                <a:close/>
              </a:path>
            </a:pathLst>
          </a:custGeom>
          <a:ln>
            <a:solidFill>
              <a:srgbClr val="FFFF99"/>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6204" tIns="157164" rIns="96204"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أهم هذه الأنواع هي الأسهم العادية والممتازة و الأرباح المحتجزة و القروض طويلة الأجل ( سواء كانت تمثل قروض من البنك أو السندات ).</a:t>
            </a:r>
            <a:endParaRPr lang="ar-EG" sz="2400" kern="1200" dirty="0">
              <a:solidFill>
                <a:srgbClr val="002060"/>
              </a:solidFill>
            </a:endParaRPr>
          </a:p>
        </p:txBody>
      </p:sp>
      <p:sp>
        <p:nvSpPr>
          <p:cNvPr id="5" name="Freeform 4"/>
          <p:cNvSpPr/>
          <p:nvPr/>
        </p:nvSpPr>
        <p:spPr>
          <a:xfrm>
            <a:off x="2610166" y="4366149"/>
            <a:ext cx="3757626" cy="1206145"/>
          </a:xfrm>
          <a:custGeom>
            <a:avLst/>
            <a:gdLst>
              <a:gd name="connsiteX0" fmla="*/ 0 w 3757626"/>
              <a:gd name="connsiteY0" fmla="*/ 0 h 1206145"/>
              <a:gd name="connsiteX1" fmla="*/ 3757626 w 3757626"/>
              <a:gd name="connsiteY1" fmla="*/ 0 h 1206145"/>
              <a:gd name="connsiteX2" fmla="*/ 3757626 w 3757626"/>
              <a:gd name="connsiteY2" fmla="*/ 1206145 h 1206145"/>
              <a:gd name="connsiteX3" fmla="*/ 0 w 3757626"/>
              <a:gd name="connsiteY3" fmla="*/ 1206145 h 1206145"/>
              <a:gd name="connsiteX4" fmla="*/ 0 w 3757626"/>
              <a:gd name="connsiteY4" fmla="*/ 0 h 1206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7626" h="1206145">
                <a:moveTo>
                  <a:pt x="0" y="0"/>
                </a:moveTo>
                <a:lnTo>
                  <a:pt x="3757626" y="0"/>
                </a:lnTo>
                <a:lnTo>
                  <a:pt x="3757626" y="1206145"/>
                </a:lnTo>
                <a:lnTo>
                  <a:pt x="0" y="1206145"/>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1141891" bIns="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الأشكال الرئيسية للتمويل طويل الأجل</a:t>
            </a:r>
            <a:endParaRPr lang="ar-EG" sz="2400" kern="1200" dirty="0">
              <a:solidFill>
                <a:srgbClr val="FF0000"/>
              </a:solidFill>
            </a:endParaRPr>
          </a:p>
        </p:txBody>
      </p:sp>
      <p:sp>
        <p:nvSpPr>
          <p:cNvPr id="6" name="Oval 5"/>
          <p:cNvSpPr/>
          <p:nvPr/>
        </p:nvSpPr>
        <p:spPr>
          <a:xfrm>
            <a:off x="5362679" y="4557734"/>
            <a:ext cx="1315169" cy="1315169"/>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3964952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الاسهم العادية</a:t>
            </a:r>
            <a:endParaRPr lang="ar-EG" sz="3200" b="1" dirty="0">
              <a:solidFill>
                <a:schemeClr val="bg1"/>
              </a:solidFill>
            </a:endParaRPr>
          </a:p>
        </p:txBody>
      </p:sp>
      <p:sp>
        <p:nvSpPr>
          <p:cNvPr id="4" name="Freeform 3"/>
          <p:cNvSpPr/>
          <p:nvPr/>
        </p:nvSpPr>
        <p:spPr>
          <a:xfrm>
            <a:off x="3208763" y="1340904"/>
            <a:ext cx="5441530" cy="2461117"/>
          </a:xfrm>
          <a:custGeom>
            <a:avLst/>
            <a:gdLst>
              <a:gd name="connsiteX0" fmla="*/ 0 w 5441530"/>
              <a:gd name="connsiteY0" fmla="*/ 0 h 2461117"/>
              <a:gd name="connsiteX1" fmla="*/ 5441530 w 5441530"/>
              <a:gd name="connsiteY1" fmla="*/ 0 h 2461117"/>
              <a:gd name="connsiteX2" fmla="*/ 5441530 w 5441530"/>
              <a:gd name="connsiteY2" fmla="*/ 2461117 h 2461117"/>
              <a:gd name="connsiteX3" fmla="*/ 0 w 5441530"/>
              <a:gd name="connsiteY3" fmla="*/ 2461117 h 2461117"/>
              <a:gd name="connsiteX4" fmla="*/ 0 w 5441530"/>
              <a:gd name="connsiteY4" fmla="*/ 0 h 2461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1530" h="2461117">
                <a:moveTo>
                  <a:pt x="0" y="0"/>
                </a:moveTo>
                <a:lnTo>
                  <a:pt x="5441530" y="0"/>
                </a:lnTo>
                <a:lnTo>
                  <a:pt x="5441530" y="2461117"/>
                </a:lnTo>
                <a:lnTo>
                  <a:pt x="0" y="2461117"/>
                </a:lnTo>
                <a:lnTo>
                  <a:pt x="0" y="0"/>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6200" tIns="76200" rIns="76200" bIns="76200" numCol="1" spcCol="1270" anchor="ctr" anchorCtr="0">
            <a:noAutofit/>
          </a:bodyPr>
          <a:lstStyle/>
          <a:p>
            <a:pPr lvl="0" algn="justLow" defTabSz="889000" rtl="1">
              <a:lnSpc>
                <a:spcPct val="90000"/>
              </a:lnSpc>
              <a:spcBef>
                <a:spcPct val="0"/>
              </a:spcBef>
              <a:spcAft>
                <a:spcPct val="35000"/>
              </a:spcAft>
            </a:pPr>
            <a:r>
              <a:rPr lang="ar-EG" sz="2000" b="1" kern="1200" dirty="0" smtClean="0">
                <a:solidFill>
                  <a:srgbClr val="002060"/>
                </a:solidFill>
              </a:rPr>
              <a:t>تمثل الأسهم العادية الملكية الأصلية في المنشأة ، و هي أيضا أحد الوسائل الرئيسية للتمويل طويل الأجل و خاصة رأس المال الدائم ، فالشركات المساهمة تعتمد اعتمادا تاما على إصدار هذه الأسهم للحصول على رأس المال اللازم لها بصفة دائمة و خاصة عند بدء التكوين . حيث أن إصدار هذا النوع من الأسهم يجيز لحاملها استرداد قيمتها من المنشاة التي أصدرتها بالإضافة إلى أن هذا النوع من الأسهم لا يحمل الشركة أعباء أخرى فهي غير ملتزمة قانوناً بإجراء توزيعات لحملة هذه الأسهم كما هو الحال بالنسبة للأنواع الأخرى (مثل الأسهم الممتازة أو السندات).</a:t>
            </a:r>
            <a:endParaRPr lang="ar-EG" sz="2000" b="1" kern="1200" dirty="0">
              <a:solidFill>
                <a:srgbClr val="002060"/>
              </a:solidFill>
            </a:endParaRPr>
          </a:p>
        </p:txBody>
      </p:sp>
      <p:sp>
        <p:nvSpPr>
          <p:cNvPr id="5" name="Rectangle 4"/>
          <p:cNvSpPr/>
          <p:nvPr/>
        </p:nvSpPr>
        <p:spPr>
          <a:xfrm>
            <a:off x="528606" y="1340904"/>
            <a:ext cx="2436506" cy="2461117"/>
          </a:xfrm>
          <a:prstGeom prst="rect">
            <a:avLst/>
          </a:prstGeom>
          <a:blipFill rotWithShape="1">
            <a:blip r:embed="rId2"/>
            <a:stretch>
              <a:fillRect/>
            </a:stretch>
          </a:bli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528606" y="4208106"/>
            <a:ext cx="5441530" cy="2461117"/>
          </a:xfrm>
          <a:custGeom>
            <a:avLst/>
            <a:gdLst>
              <a:gd name="connsiteX0" fmla="*/ 0 w 5441530"/>
              <a:gd name="connsiteY0" fmla="*/ 0 h 2461117"/>
              <a:gd name="connsiteX1" fmla="*/ 5441530 w 5441530"/>
              <a:gd name="connsiteY1" fmla="*/ 0 h 2461117"/>
              <a:gd name="connsiteX2" fmla="*/ 5441530 w 5441530"/>
              <a:gd name="connsiteY2" fmla="*/ 2461117 h 2461117"/>
              <a:gd name="connsiteX3" fmla="*/ 0 w 5441530"/>
              <a:gd name="connsiteY3" fmla="*/ 2461117 h 2461117"/>
              <a:gd name="connsiteX4" fmla="*/ 0 w 5441530"/>
              <a:gd name="connsiteY4" fmla="*/ 0 h 2461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1530" h="2461117">
                <a:moveTo>
                  <a:pt x="0" y="0"/>
                </a:moveTo>
                <a:lnTo>
                  <a:pt x="5441530" y="0"/>
                </a:lnTo>
                <a:lnTo>
                  <a:pt x="5441530" y="2461117"/>
                </a:lnTo>
                <a:lnTo>
                  <a:pt x="0" y="2461117"/>
                </a:lnTo>
                <a:lnTo>
                  <a:pt x="0" y="0"/>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6200" tIns="76200" rIns="76200" bIns="76200" numCol="1" spcCol="1270" anchor="ctr" anchorCtr="0">
            <a:noAutofit/>
          </a:bodyPr>
          <a:lstStyle/>
          <a:p>
            <a:pPr lvl="0" algn="justLow" defTabSz="889000" rtl="1">
              <a:lnSpc>
                <a:spcPct val="90000"/>
              </a:lnSpc>
              <a:spcBef>
                <a:spcPct val="0"/>
              </a:spcBef>
              <a:spcAft>
                <a:spcPct val="35000"/>
              </a:spcAft>
            </a:pPr>
            <a:r>
              <a:rPr lang="ar-EG" sz="2000" b="1" kern="1200" dirty="0" smtClean="0">
                <a:solidFill>
                  <a:srgbClr val="002060"/>
                </a:solidFill>
              </a:rPr>
              <a:t>فالأسهم العادية لاتحمل أي تاريخ ثابت للاستحقاق وهي لا تحمل الشركة أعباء ثابتة فهي ليست مجبرة على توزيع عائد إلا إذا حققت أرباحا، و إذا تقرر أيضا توزيع هذه الأرباح. و يتمتع حملة هذا النوع من الأسهم بمزايا مختلفة وحقوق متعددة يصفهم ملاك المشروع ويحدد طبيعة هذه الحقوق بدقة عقد إنشاء الشركة وما تنص عليه قوانين الدولة التي تنظم هذا النوع من الشركات من أهم هذه الحقوق الاشتراك في الأرباح.</a:t>
            </a:r>
            <a:endParaRPr lang="ar-EG" sz="2000" b="1" kern="1200" dirty="0">
              <a:solidFill>
                <a:srgbClr val="002060"/>
              </a:solidFill>
            </a:endParaRPr>
          </a:p>
        </p:txBody>
      </p:sp>
      <p:sp>
        <p:nvSpPr>
          <p:cNvPr id="7" name="Rectangle 6"/>
          <p:cNvSpPr/>
          <p:nvPr/>
        </p:nvSpPr>
        <p:spPr>
          <a:xfrm>
            <a:off x="6213787" y="4208106"/>
            <a:ext cx="2436506" cy="2461117"/>
          </a:xfrm>
          <a:prstGeom prst="rect">
            <a:avLst/>
          </a:prstGeom>
          <a:blipFill rotWithShape="1">
            <a:blip r:embed="rId3"/>
            <a:stretch>
              <a:fillRect/>
            </a:stretch>
          </a:bli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285816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الاسهم الممتازة</a:t>
            </a:r>
            <a:endParaRPr lang="ar-EG" sz="3200" b="1" dirty="0">
              <a:solidFill>
                <a:schemeClr val="bg1"/>
              </a:solidFill>
            </a:endParaRPr>
          </a:p>
        </p:txBody>
      </p:sp>
      <p:sp>
        <p:nvSpPr>
          <p:cNvPr id="9" name="Freeform 8"/>
          <p:cNvSpPr/>
          <p:nvPr/>
        </p:nvSpPr>
        <p:spPr>
          <a:xfrm>
            <a:off x="34900" y="1268760"/>
            <a:ext cx="8892480" cy="2536805"/>
          </a:xfrm>
          <a:custGeom>
            <a:avLst/>
            <a:gdLst>
              <a:gd name="connsiteX0" fmla="*/ 0 w 8712968"/>
              <a:gd name="connsiteY0" fmla="*/ 253681 h 2536805"/>
              <a:gd name="connsiteX1" fmla="*/ 253681 w 8712968"/>
              <a:gd name="connsiteY1" fmla="*/ 0 h 2536805"/>
              <a:gd name="connsiteX2" fmla="*/ 8459288 w 8712968"/>
              <a:gd name="connsiteY2" fmla="*/ 0 h 2536805"/>
              <a:gd name="connsiteX3" fmla="*/ 8712969 w 8712968"/>
              <a:gd name="connsiteY3" fmla="*/ 253681 h 2536805"/>
              <a:gd name="connsiteX4" fmla="*/ 8712968 w 8712968"/>
              <a:gd name="connsiteY4" fmla="*/ 2283125 h 2536805"/>
              <a:gd name="connsiteX5" fmla="*/ 8459287 w 8712968"/>
              <a:gd name="connsiteY5" fmla="*/ 2536806 h 2536805"/>
              <a:gd name="connsiteX6" fmla="*/ 253681 w 8712968"/>
              <a:gd name="connsiteY6" fmla="*/ 2536805 h 2536805"/>
              <a:gd name="connsiteX7" fmla="*/ 0 w 8712968"/>
              <a:gd name="connsiteY7" fmla="*/ 2283124 h 2536805"/>
              <a:gd name="connsiteX8" fmla="*/ 0 w 8712968"/>
              <a:gd name="connsiteY8" fmla="*/ 253681 h 253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2968" h="2536805">
                <a:moveTo>
                  <a:pt x="0" y="253681"/>
                </a:moveTo>
                <a:cubicBezTo>
                  <a:pt x="0" y="113577"/>
                  <a:pt x="113577" y="0"/>
                  <a:pt x="253681" y="0"/>
                </a:cubicBezTo>
                <a:lnTo>
                  <a:pt x="8459288" y="0"/>
                </a:lnTo>
                <a:cubicBezTo>
                  <a:pt x="8599392" y="0"/>
                  <a:pt x="8712969" y="113577"/>
                  <a:pt x="8712969" y="253681"/>
                </a:cubicBezTo>
                <a:cubicBezTo>
                  <a:pt x="8712969" y="930162"/>
                  <a:pt x="8712968" y="1606644"/>
                  <a:pt x="8712968" y="2283125"/>
                </a:cubicBezTo>
                <a:cubicBezTo>
                  <a:pt x="8712968" y="2423229"/>
                  <a:pt x="8599391" y="2536806"/>
                  <a:pt x="8459287" y="2536806"/>
                </a:cubicBezTo>
                <a:lnTo>
                  <a:pt x="253681" y="2536805"/>
                </a:lnTo>
                <a:cubicBezTo>
                  <a:pt x="113577" y="2536805"/>
                  <a:pt x="0" y="2423228"/>
                  <a:pt x="0" y="2283124"/>
                </a:cubicBezTo>
                <a:lnTo>
                  <a:pt x="0" y="253681"/>
                </a:lnTo>
                <a:close/>
              </a:path>
            </a:pathLst>
          </a:custGeom>
          <a:solidFill>
            <a:srgbClr val="99FFCC"/>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87714"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تشبه الأسهم الممتازة الأسهم العادية في أن كليهما يمثل سند للملكية وأيضا في أنها لاتستحق أرباحا الا إذا تقرر توزيعها.  غير أنها تختلف عنها في هذا الصدد لأن التوزيعات تكون محددة بمقدار معين و حملة هذه الأسهم الممتازة يمتازون عن حملة الأسهم العادية في نواحي متعددة منها حق الأولوية في الحصول على الأرباح المقررة وغالبا ما تتمتع أيضا بحق الأولوية في قيمة التصفية إذا حدث ذلك و لهذا تحرم عادة من حق التصويت (أي حضور الجمعيات العمومية ).</a:t>
            </a:r>
            <a:endParaRPr lang="ar-EG" sz="2400" kern="1200" dirty="0">
              <a:solidFill>
                <a:srgbClr val="002060"/>
              </a:solidFill>
            </a:endParaRPr>
          </a:p>
        </p:txBody>
      </p:sp>
      <p:sp>
        <p:nvSpPr>
          <p:cNvPr id="10" name="Rounded Rectangle 9"/>
          <p:cNvSpPr/>
          <p:nvPr/>
        </p:nvSpPr>
        <p:spPr>
          <a:xfrm>
            <a:off x="288579" y="1464776"/>
            <a:ext cx="1742593" cy="2029444"/>
          </a:xfrm>
          <a:prstGeom prst="roundRect">
            <a:avLst>
              <a:gd name="adj" fmla="val 10000"/>
            </a:avLst>
          </a:prstGeom>
          <a:blipFill rotWithShape="1">
            <a:blip r:embed="rId2"/>
            <a:stretch>
              <a:fillRect/>
            </a:stretch>
          </a:blipFill>
          <a:ln>
            <a:noFill/>
          </a:ln>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1" name="Freeform 10"/>
          <p:cNvSpPr/>
          <p:nvPr/>
        </p:nvSpPr>
        <p:spPr>
          <a:xfrm>
            <a:off x="34900" y="3976000"/>
            <a:ext cx="8892480" cy="2662994"/>
          </a:xfrm>
          <a:custGeom>
            <a:avLst/>
            <a:gdLst>
              <a:gd name="connsiteX0" fmla="*/ 0 w 8712968"/>
              <a:gd name="connsiteY0" fmla="*/ 253681 h 2536805"/>
              <a:gd name="connsiteX1" fmla="*/ 253681 w 8712968"/>
              <a:gd name="connsiteY1" fmla="*/ 0 h 2536805"/>
              <a:gd name="connsiteX2" fmla="*/ 8459288 w 8712968"/>
              <a:gd name="connsiteY2" fmla="*/ 0 h 2536805"/>
              <a:gd name="connsiteX3" fmla="*/ 8712969 w 8712968"/>
              <a:gd name="connsiteY3" fmla="*/ 253681 h 2536805"/>
              <a:gd name="connsiteX4" fmla="*/ 8712968 w 8712968"/>
              <a:gd name="connsiteY4" fmla="*/ 2283125 h 2536805"/>
              <a:gd name="connsiteX5" fmla="*/ 8459287 w 8712968"/>
              <a:gd name="connsiteY5" fmla="*/ 2536806 h 2536805"/>
              <a:gd name="connsiteX6" fmla="*/ 253681 w 8712968"/>
              <a:gd name="connsiteY6" fmla="*/ 2536805 h 2536805"/>
              <a:gd name="connsiteX7" fmla="*/ 0 w 8712968"/>
              <a:gd name="connsiteY7" fmla="*/ 2283124 h 2536805"/>
              <a:gd name="connsiteX8" fmla="*/ 0 w 8712968"/>
              <a:gd name="connsiteY8" fmla="*/ 253681 h 253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2968" h="2536805">
                <a:moveTo>
                  <a:pt x="0" y="253681"/>
                </a:moveTo>
                <a:cubicBezTo>
                  <a:pt x="0" y="113577"/>
                  <a:pt x="113577" y="0"/>
                  <a:pt x="253681" y="0"/>
                </a:cubicBezTo>
                <a:lnTo>
                  <a:pt x="8459288" y="0"/>
                </a:lnTo>
                <a:cubicBezTo>
                  <a:pt x="8599392" y="0"/>
                  <a:pt x="8712969" y="113577"/>
                  <a:pt x="8712969" y="253681"/>
                </a:cubicBezTo>
                <a:cubicBezTo>
                  <a:pt x="8712969" y="930162"/>
                  <a:pt x="8712968" y="1606644"/>
                  <a:pt x="8712968" y="2283125"/>
                </a:cubicBezTo>
                <a:cubicBezTo>
                  <a:pt x="8712968" y="2423229"/>
                  <a:pt x="8599391" y="2536806"/>
                  <a:pt x="8459287" y="2536806"/>
                </a:cubicBezTo>
                <a:lnTo>
                  <a:pt x="253681" y="2536805"/>
                </a:lnTo>
                <a:cubicBezTo>
                  <a:pt x="113577" y="2536805"/>
                  <a:pt x="0" y="2423228"/>
                  <a:pt x="0" y="2283124"/>
                </a:cubicBezTo>
                <a:lnTo>
                  <a:pt x="0" y="253681"/>
                </a:lnTo>
                <a:close/>
              </a:path>
            </a:pathLst>
          </a:custGeom>
          <a:solidFill>
            <a:srgbClr val="99FFCC"/>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87714" tIns="91440" rIns="91441"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وجدير بالذكر أنه على الرغم من أنه ليس هناك التزام من قبل المنشأة بإجراء التوزيعات المحددة لأصحاب الأسهم الممتازة إلا أنه هناك التزاما أدبيا قد يدفع الشركة على دفعها حفاظا لسمعتها من ناحية ولإمكان حصولها على ما تحتاجه من أموال إضافية في المستقبل من ناحية أخرى . وهنا قد تتشابه الأسهم غير أن مقابل ذلك نجد أن الشركات التي تلجأ إلى هذا النوع من التمويل من حقها عند إصداره أن يكون لها حق استدعاء هذه الأسهم التي أصدرتها أي إعادة شرائها مقابل حصول حاملها على مبلغ يفوق قيمته الاسمية.</a:t>
            </a:r>
            <a:endParaRPr lang="ar-EG" sz="2400" kern="1200" dirty="0">
              <a:solidFill>
                <a:srgbClr val="002060"/>
              </a:solidFill>
            </a:endParaRPr>
          </a:p>
        </p:txBody>
      </p:sp>
      <p:sp>
        <p:nvSpPr>
          <p:cNvPr id="12" name="Rounded Rectangle 11"/>
          <p:cNvSpPr/>
          <p:nvPr/>
        </p:nvSpPr>
        <p:spPr>
          <a:xfrm>
            <a:off x="288580" y="4355869"/>
            <a:ext cx="1742593" cy="2029444"/>
          </a:xfrm>
          <a:prstGeom prst="roundRect">
            <a:avLst>
              <a:gd name="adj" fmla="val 10000"/>
            </a:avLst>
          </a:prstGeom>
          <a:blipFill rotWithShape="1">
            <a:blip r:embed="rId3"/>
            <a:stretch>
              <a:fillRect/>
            </a:stretch>
          </a:blipFill>
          <a:ln>
            <a:noFill/>
          </a:ln>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413299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16" presetClass="entr" presetSubtype="21"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par>
                                <p:cTn id="16" presetID="16" presetClass="entr" presetSubtype="21"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الارباح المحتجزة</a:t>
            </a:r>
            <a:endParaRPr lang="ar-EG" sz="3200" b="1" dirty="0">
              <a:solidFill>
                <a:schemeClr val="bg1"/>
              </a:solidFill>
            </a:endParaRPr>
          </a:p>
        </p:txBody>
      </p:sp>
      <p:sp>
        <p:nvSpPr>
          <p:cNvPr id="4" name="Rectangle 3"/>
          <p:cNvSpPr/>
          <p:nvPr/>
        </p:nvSpPr>
        <p:spPr>
          <a:xfrm>
            <a:off x="459806" y="1343369"/>
            <a:ext cx="3115791" cy="2077186"/>
          </a:xfrm>
          <a:prstGeom prst="rect">
            <a:avLst/>
          </a:prstGeom>
          <a:blipFill rotWithShape="1">
            <a:blip r:embed="rId2"/>
            <a:stretch>
              <a:fillRect/>
            </a:stretch>
          </a:blipFill>
          <a:ln>
            <a:noFill/>
          </a:ln>
        </p:spPr>
        <p:style>
          <a:lnRef idx="2">
            <a:scrgbClr r="0" g="0" b="0"/>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3575598" y="2674961"/>
            <a:ext cx="4740818" cy="3723569"/>
          </a:xfrm>
          <a:custGeom>
            <a:avLst/>
            <a:gdLst>
              <a:gd name="connsiteX0" fmla="*/ 0 w 4414306"/>
              <a:gd name="connsiteY0" fmla="*/ 0 h 2969528"/>
              <a:gd name="connsiteX1" fmla="*/ 4414306 w 4414306"/>
              <a:gd name="connsiteY1" fmla="*/ 0 h 2969528"/>
              <a:gd name="connsiteX2" fmla="*/ 4414306 w 4414306"/>
              <a:gd name="connsiteY2" fmla="*/ 2969528 h 2969528"/>
              <a:gd name="connsiteX3" fmla="*/ 0 w 4414306"/>
              <a:gd name="connsiteY3" fmla="*/ 2969528 h 2969528"/>
              <a:gd name="connsiteX4" fmla="*/ 0 w 4414306"/>
              <a:gd name="connsiteY4" fmla="*/ 0 h 296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4306" h="2969528">
                <a:moveTo>
                  <a:pt x="0" y="0"/>
                </a:moveTo>
                <a:lnTo>
                  <a:pt x="4414306" y="0"/>
                </a:lnTo>
                <a:lnTo>
                  <a:pt x="4414306" y="2969528"/>
                </a:lnTo>
                <a:lnTo>
                  <a:pt x="0" y="2969528"/>
                </a:lnTo>
                <a:lnTo>
                  <a:pt x="0" y="0"/>
                </a:lnTo>
                <a:close/>
              </a:path>
            </a:pathLst>
          </a:custGeom>
          <a:solidFill>
            <a:schemeClr val="bg1"/>
          </a:solidFill>
          <a:ln>
            <a:solidFill>
              <a:srgbClr val="FF6699"/>
            </a:solidFill>
          </a:ln>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تعتمد المنشأت في تمويل جزء لا يستهان به من احتياجاتها المالية على الأرباح المحتجزة . وسياسة توزيع الأرباح تحدد  ذلك الجزء من الأرباح الذي يوزع على الملاك و أيضا الجزء الذي يحتجز، حيث يمثل هذا الجزء مصدرا رئيسيا لتمويل الاستثمارات في المنشأة و خاصة بغرض النمو و التوسع.</a:t>
            </a:r>
          </a:p>
          <a:p>
            <a:pPr lvl="0" algn="ctr" defTabSz="1066800" rtl="1">
              <a:lnSpc>
                <a:spcPct val="90000"/>
              </a:lnSpc>
              <a:spcBef>
                <a:spcPct val="0"/>
              </a:spcBef>
              <a:spcAft>
                <a:spcPct val="35000"/>
              </a:spcAft>
            </a:pPr>
            <a:r>
              <a:rPr lang="ar-EG" sz="2400" kern="1200" dirty="0" smtClean="0">
                <a:solidFill>
                  <a:srgbClr val="002060"/>
                </a:solidFill>
              </a:rPr>
              <a:t>وإذا كان هدف التوسع و النمو من الأشياء المرغوب فيها أيضا توزيع الأرباح يعتبر أيضا من الأشياء المرغوب بها أي أن لسياسة التوزيع هدفين كلاهما مرغوب.</a:t>
            </a:r>
            <a:endParaRPr lang="ar-EG" sz="2400" kern="1200" dirty="0">
              <a:solidFill>
                <a:srgbClr val="002060"/>
              </a:solidFill>
            </a:endParaRPr>
          </a:p>
        </p:txBody>
      </p:sp>
      <p:sp>
        <p:nvSpPr>
          <p:cNvPr id="6" name="Half Frame 5"/>
          <p:cNvSpPr/>
          <p:nvPr/>
        </p:nvSpPr>
        <p:spPr>
          <a:xfrm>
            <a:off x="3170805" y="2360137"/>
            <a:ext cx="1060144" cy="1060418"/>
          </a:xfrm>
          <a:prstGeom prst="halfFrame">
            <a:avLst>
              <a:gd name="adj1" fmla="val 25770"/>
              <a:gd name="adj2" fmla="val 25770"/>
            </a:avLst>
          </a:prstGeom>
          <a:solidFill>
            <a:srgbClr val="FF6699"/>
          </a:solidFill>
          <a:ln>
            <a:solidFill>
              <a:srgbClr val="FF6699"/>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7" name="Half Frame 6"/>
          <p:cNvSpPr/>
          <p:nvPr/>
        </p:nvSpPr>
        <p:spPr>
          <a:xfrm rot="5400000">
            <a:off x="7668207" y="2360274"/>
            <a:ext cx="1060418" cy="1060144"/>
          </a:xfrm>
          <a:prstGeom prst="halfFrame">
            <a:avLst>
              <a:gd name="adj1" fmla="val 25770"/>
              <a:gd name="adj2" fmla="val 25770"/>
            </a:avLst>
          </a:prstGeom>
          <a:solidFill>
            <a:srgbClr val="FF6699"/>
          </a:solidFill>
          <a:ln>
            <a:solidFill>
              <a:srgbClr val="FF6699"/>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 name="Half Frame 7"/>
          <p:cNvSpPr/>
          <p:nvPr/>
        </p:nvSpPr>
        <p:spPr>
          <a:xfrm rot="16200000">
            <a:off x="3170668" y="5666076"/>
            <a:ext cx="1060418" cy="1060144"/>
          </a:xfrm>
          <a:prstGeom prst="halfFrame">
            <a:avLst>
              <a:gd name="adj1" fmla="val 25770"/>
              <a:gd name="adj2" fmla="val 25770"/>
            </a:avLst>
          </a:prstGeom>
          <a:solidFill>
            <a:srgbClr val="FF6699"/>
          </a:solidFill>
          <a:ln>
            <a:solidFill>
              <a:srgbClr val="FF6699"/>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9" name="Half Frame 8"/>
          <p:cNvSpPr/>
          <p:nvPr/>
        </p:nvSpPr>
        <p:spPr>
          <a:xfrm rot="10800000">
            <a:off x="7668344" y="5665939"/>
            <a:ext cx="1060144" cy="1060418"/>
          </a:xfrm>
          <a:prstGeom prst="halfFrame">
            <a:avLst>
              <a:gd name="adj1" fmla="val 25770"/>
              <a:gd name="adj2" fmla="val 25770"/>
            </a:avLst>
          </a:prstGeom>
          <a:solidFill>
            <a:srgbClr val="FF6699"/>
          </a:solidFill>
          <a:ln>
            <a:solidFill>
              <a:srgbClr val="FF6699"/>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1033426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par>
                                <p:cTn id="23" presetID="3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ppt_w</p:attrName>
                                        </p:attrNameLst>
                                      </p:cBhvr>
                                      <p:tavLst>
                                        <p:tav tm="0">
                                          <p:val>
                                            <p:fltVal val="0"/>
                                          </p:val>
                                        </p:tav>
                                        <p:tav tm="100000">
                                          <p:val>
                                            <p:strVal val="#ppt_w"/>
                                          </p:val>
                                        </p:tav>
                                      </p:tavLst>
                                    </p:anim>
                                    <p:anim calcmode="lin" valueType="num">
                                      <p:cBhvr>
                                        <p:cTn id="26" dur="1000" fill="hold"/>
                                        <p:tgtEl>
                                          <p:spTgt spid="7"/>
                                        </p:tgtEl>
                                        <p:attrNameLst>
                                          <p:attrName>ppt_h</p:attrName>
                                        </p:attrNameLst>
                                      </p:cBhvr>
                                      <p:tavLst>
                                        <p:tav tm="0">
                                          <p:val>
                                            <p:fltVal val="0"/>
                                          </p:val>
                                        </p:tav>
                                        <p:tav tm="100000">
                                          <p:val>
                                            <p:strVal val="#ppt_h"/>
                                          </p:val>
                                        </p:tav>
                                      </p:tavLst>
                                    </p:anim>
                                    <p:anim calcmode="lin" valueType="num">
                                      <p:cBhvr>
                                        <p:cTn id="27" dur="1000" fill="hold"/>
                                        <p:tgtEl>
                                          <p:spTgt spid="7"/>
                                        </p:tgtEl>
                                        <p:attrNameLst>
                                          <p:attrName>style.rotation</p:attrName>
                                        </p:attrNameLst>
                                      </p:cBhvr>
                                      <p:tavLst>
                                        <p:tav tm="0">
                                          <p:val>
                                            <p:fltVal val="90"/>
                                          </p:val>
                                        </p:tav>
                                        <p:tav tm="100000">
                                          <p:val>
                                            <p:fltVal val="0"/>
                                          </p:val>
                                        </p:tav>
                                      </p:tavLst>
                                    </p:anim>
                                    <p:animEffect transition="in" filter="fade">
                                      <p:cBhvr>
                                        <p:cTn id="28" dur="1000"/>
                                        <p:tgtEl>
                                          <p:spTgt spid="7"/>
                                        </p:tgtEl>
                                      </p:cBhvr>
                                    </p:animEffect>
                                  </p:childTnLst>
                                </p:cTn>
                              </p:par>
                              <p:par>
                                <p:cTn id="29" presetID="31"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1000" fill="hold"/>
                                        <p:tgtEl>
                                          <p:spTgt spid="8"/>
                                        </p:tgtEl>
                                        <p:attrNameLst>
                                          <p:attrName>ppt_w</p:attrName>
                                        </p:attrNameLst>
                                      </p:cBhvr>
                                      <p:tavLst>
                                        <p:tav tm="0">
                                          <p:val>
                                            <p:fltVal val="0"/>
                                          </p:val>
                                        </p:tav>
                                        <p:tav tm="100000">
                                          <p:val>
                                            <p:strVal val="#ppt_w"/>
                                          </p:val>
                                        </p:tav>
                                      </p:tavLst>
                                    </p:anim>
                                    <p:anim calcmode="lin" valueType="num">
                                      <p:cBhvr>
                                        <p:cTn id="32" dur="1000" fill="hold"/>
                                        <p:tgtEl>
                                          <p:spTgt spid="8"/>
                                        </p:tgtEl>
                                        <p:attrNameLst>
                                          <p:attrName>ppt_h</p:attrName>
                                        </p:attrNameLst>
                                      </p:cBhvr>
                                      <p:tavLst>
                                        <p:tav tm="0">
                                          <p:val>
                                            <p:fltVal val="0"/>
                                          </p:val>
                                        </p:tav>
                                        <p:tav tm="100000">
                                          <p:val>
                                            <p:strVal val="#ppt_h"/>
                                          </p:val>
                                        </p:tav>
                                      </p:tavLst>
                                    </p:anim>
                                    <p:anim calcmode="lin" valueType="num">
                                      <p:cBhvr>
                                        <p:cTn id="33" dur="1000" fill="hold"/>
                                        <p:tgtEl>
                                          <p:spTgt spid="8"/>
                                        </p:tgtEl>
                                        <p:attrNameLst>
                                          <p:attrName>style.rotation</p:attrName>
                                        </p:attrNameLst>
                                      </p:cBhvr>
                                      <p:tavLst>
                                        <p:tav tm="0">
                                          <p:val>
                                            <p:fltVal val="90"/>
                                          </p:val>
                                        </p:tav>
                                        <p:tav tm="100000">
                                          <p:val>
                                            <p:fltVal val="0"/>
                                          </p:val>
                                        </p:tav>
                                      </p:tavLst>
                                    </p:anim>
                                    <p:animEffect transition="in" filter="fade">
                                      <p:cBhvr>
                                        <p:cTn id="34" dur="1000"/>
                                        <p:tgtEl>
                                          <p:spTgt spid="8"/>
                                        </p:tgtEl>
                                      </p:cBhvr>
                                    </p:animEffect>
                                  </p:childTnLst>
                                </p:cTn>
                              </p:par>
                              <p:par>
                                <p:cTn id="35" presetID="31"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1000" fill="hold"/>
                                        <p:tgtEl>
                                          <p:spTgt spid="9"/>
                                        </p:tgtEl>
                                        <p:attrNameLst>
                                          <p:attrName>ppt_w</p:attrName>
                                        </p:attrNameLst>
                                      </p:cBhvr>
                                      <p:tavLst>
                                        <p:tav tm="0">
                                          <p:val>
                                            <p:fltVal val="0"/>
                                          </p:val>
                                        </p:tav>
                                        <p:tav tm="100000">
                                          <p:val>
                                            <p:strVal val="#ppt_w"/>
                                          </p:val>
                                        </p:tav>
                                      </p:tavLst>
                                    </p:anim>
                                    <p:anim calcmode="lin" valueType="num">
                                      <p:cBhvr>
                                        <p:cTn id="38" dur="1000" fill="hold"/>
                                        <p:tgtEl>
                                          <p:spTgt spid="9"/>
                                        </p:tgtEl>
                                        <p:attrNameLst>
                                          <p:attrName>ppt_h</p:attrName>
                                        </p:attrNameLst>
                                      </p:cBhvr>
                                      <p:tavLst>
                                        <p:tav tm="0">
                                          <p:val>
                                            <p:fltVal val="0"/>
                                          </p:val>
                                        </p:tav>
                                        <p:tav tm="100000">
                                          <p:val>
                                            <p:strVal val="#ppt_h"/>
                                          </p:val>
                                        </p:tav>
                                      </p:tavLst>
                                    </p:anim>
                                    <p:anim calcmode="lin" valueType="num">
                                      <p:cBhvr>
                                        <p:cTn id="39" dur="1000" fill="hold"/>
                                        <p:tgtEl>
                                          <p:spTgt spid="9"/>
                                        </p:tgtEl>
                                        <p:attrNameLst>
                                          <p:attrName>style.rotation</p:attrName>
                                        </p:attrNameLst>
                                      </p:cBhvr>
                                      <p:tavLst>
                                        <p:tav tm="0">
                                          <p:val>
                                            <p:fltVal val="90"/>
                                          </p:val>
                                        </p:tav>
                                        <p:tav tm="100000">
                                          <p:val>
                                            <p:fltVal val="0"/>
                                          </p:val>
                                        </p:tav>
                                      </p:tavLst>
                                    </p:anim>
                                    <p:animEffect transition="in" filter="fade">
                                      <p:cBhvr>
                                        <p:cTn id="4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الافتراض طويل الاجل</a:t>
            </a:r>
            <a:endParaRPr lang="ar-EG" sz="3200" b="1" dirty="0">
              <a:solidFill>
                <a:schemeClr val="bg1"/>
              </a:solidFill>
            </a:endParaRPr>
          </a:p>
        </p:txBody>
      </p:sp>
      <p:sp>
        <p:nvSpPr>
          <p:cNvPr id="5" name="Rectangle 4"/>
          <p:cNvSpPr/>
          <p:nvPr/>
        </p:nvSpPr>
        <p:spPr>
          <a:xfrm>
            <a:off x="251520" y="2981688"/>
            <a:ext cx="8352928" cy="1638000"/>
          </a:xfrm>
          <a:prstGeom prst="rect">
            <a:avLst/>
          </a:prstGeom>
          <a:ln>
            <a:solidFill>
              <a:srgbClr val="FF9966"/>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6" name="Freeform 5"/>
          <p:cNvSpPr/>
          <p:nvPr/>
        </p:nvSpPr>
        <p:spPr>
          <a:xfrm>
            <a:off x="2339752" y="2022287"/>
            <a:ext cx="5847049" cy="1918800"/>
          </a:xfrm>
          <a:custGeom>
            <a:avLst/>
            <a:gdLst>
              <a:gd name="connsiteX0" fmla="*/ 0 w 5847049"/>
              <a:gd name="connsiteY0" fmla="*/ 319806 h 1918800"/>
              <a:gd name="connsiteX1" fmla="*/ 319806 w 5847049"/>
              <a:gd name="connsiteY1" fmla="*/ 0 h 1918800"/>
              <a:gd name="connsiteX2" fmla="*/ 5527243 w 5847049"/>
              <a:gd name="connsiteY2" fmla="*/ 0 h 1918800"/>
              <a:gd name="connsiteX3" fmla="*/ 5847049 w 5847049"/>
              <a:gd name="connsiteY3" fmla="*/ 319806 h 1918800"/>
              <a:gd name="connsiteX4" fmla="*/ 5847049 w 5847049"/>
              <a:gd name="connsiteY4" fmla="*/ 1598994 h 1918800"/>
              <a:gd name="connsiteX5" fmla="*/ 5527243 w 5847049"/>
              <a:gd name="connsiteY5" fmla="*/ 1918800 h 1918800"/>
              <a:gd name="connsiteX6" fmla="*/ 319806 w 5847049"/>
              <a:gd name="connsiteY6" fmla="*/ 1918800 h 1918800"/>
              <a:gd name="connsiteX7" fmla="*/ 0 w 5847049"/>
              <a:gd name="connsiteY7" fmla="*/ 1598994 h 1918800"/>
              <a:gd name="connsiteX8" fmla="*/ 0 w 5847049"/>
              <a:gd name="connsiteY8" fmla="*/ 319806 h 191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7049" h="1918800">
                <a:moveTo>
                  <a:pt x="0" y="319806"/>
                </a:moveTo>
                <a:cubicBezTo>
                  <a:pt x="0" y="143182"/>
                  <a:pt x="143182" y="0"/>
                  <a:pt x="319806" y="0"/>
                </a:cubicBezTo>
                <a:lnTo>
                  <a:pt x="5527243" y="0"/>
                </a:lnTo>
                <a:cubicBezTo>
                  <a:pt x="5703867" y="0"/>
                  <a:pt x="5847049" y="143182"/>
                  <a:pt x="5847049" y="319806"/>
                </a:cubicBezTo>
                <a:lnTo>
                  <a:pt x="5847049" y="1598994"/>
                </a:lnTo>
                <a:cubicBezTo>
                  <a:pt x="5847049" y="1775618"/>
                  <a:pt x="5703867" y="1918800"/>
                  <a:pt x="5527243" y="1918800"/>
                </a:cubicBezTo>
                <a:lnTo>
                  <a:pt x="319806" y="1918800"/>
                </a:lnTo>
                <a:cubicBezTo>
                  <a:pt x="143182" y="1918800"/>
                  <a:pt x="0" y="1775618"/>
                  <a:pt x="0" y="1598994"/>
                </a:cubicBezTo>
                <a:lnTo>
                  <a:pt x="0" y="319806"/>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14673" tIns="93668" rIns="314673" bIns="93668" numCol="1" spcCol="1270" anchor="ctr" anchorCtr="0">
            <a:noAutofit/>
          </a:bodyPr>
          <a:lstStyle/>
          <a:p>
            <a:pPr lvl="0" algn="justLow" defTabSz="1066800" rtl="1">
              <a:lnSpc>
                <a:spcPct val="90000"/>
              </a:lnSpc>
              <a:spcBef>
                <a:spcPct val="0"/>
              </a:spcBef>
              <a:spcAft>
                <a:spcPct val="35000"/>
              </a:spcAft>
            </a:pPr>
            <a:r>
              <a:rPr lang="ar-EG" sz="2400" b="0" u="none" kern="1200" dirty="0" smtClean="0">
                <a:solidFill>
                  <a:srgbClr val="002060"/>
                </a:solidFill>
              </a:rPr>
              <a:t>وهذا النوع من مصادر التمويل يمثل مديونية ينبغي على المنشأة الوفاء بقيمتها في تاريخ الاستحقاق طبقا للمتفق عليه ،  ونأخذ هذه المصادر شكلين أساسيين هما : القروض طويلة الأجل ، و السندات و نتناول الخصائص المميزة لكل منها.</a:t>
            </a:r>
            <a:endParaRPr lang="ar-EG" sz="2400" b="0" u="none" kern="1200" dirty="0">
              <a:solidFill>
                <a:srgbClr val="002060"/>
              </a:solidFill>
            </a:endParaRPr>
          </a:p>
        </p:txBody>
      </p:sp>
      <p:pic>
        <p:nvPicPr>
          <p:cNvPr id="4" name="Picture 3" descr="http://www.tsaweeq.com/files/news/la/95ebdaf744.jp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99592" y="4725144"/>
            <a:ext cx="2135505" cy="1512168"/>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extLst>
      <p:ext uri="{BB962C8B-B14F-4D97-AF65-F5344CB8AC3E}">
        <p14:creationId xmlns:p14="http://schemas.microsoft.com/office/powerpoint/2010/main" val="437433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500"/>
                                        <p:tgtEl>
                                          <p:spTgt spid="6"/>
                                        </p:tgtEl>
                                      </p:cBhvr>
                                    </p:animEffect>
                                  </p:childTnLst>
                                </p:cTn>
                              </p:par>
                              <p:par>
                                <p:cTn id="11" presetID="14" presetClass="entr" presetSubtype="1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القروض طويلة الاجل</a:t>
            </a:r>
            <a:endParaRPr lang="ar-EG" sz="3200" b="1" dirty="0">
              <a:solidFill>
                <a:schemeClr val="bg1"/>
              </a:solidFill>
            </a:endParaRPr>
          </a:p>
        </p:txBody>
      </p:sp>
      <p:sp>
        <p:nvSpPr>
          <p:cNvPr id="4" name="Freeform 3"/>
          <p:cNvSpPr/>
          <p:nvPr/>
        </p:nvSpPr>
        <p:spPr>
          <a:xfrm>
            <a:off x="1524000" y="1397000"/>
            <a:ext cx="6096000" cy="4984328"/>
          </a:xfrm>
          <a:custGeom>
            <a:avLst/>
            <a:gdLst>
              <a:gd name="connsiteX0" fmla="*/ 0 w 6096000"/>
              <a:gd name="connsiteY0" fmla="*/ 498433 h 4984328"/>
              <a:gd name="connsiteX1" fmla="*/ 498433 w 6096000"/>
              <a:gd name="connsiteY1" fmla="*/ 0 h 4984328"/>
              <a:gd name="connsiteX2" fmla="*/ 5597567 w 6096000"/>
              <a:gd name="connsiteY2" fmla="*/ 0 h 4984328"/>
              <a:gd name="connsiteX3" fmla="*/ 6096000 w 6096000"/>
              <a:gd name="connsiteY3" fmla="*/ 498433 h 4984328"/>
              <a:gd name="connsiteX4" fmla="*/ 6096000 w 6096000"/>
              <a:gd name="connsiteY4" fmla="*/ 4485895 h 4984328"/>
              <a:gd name="connsiteX5" fmla="*/ 5597567 w 6096000"/>
              <a:gd name="connsiteY5" fmla="*/ 4984328 h 4984328"/>
              <a:gd name="connsiteX6" fmla="*/ 498433 w 6096000"/>
              <a:gd name="connsiteY6" fmla="*/ 4984328 h 4984328"/>
              <a:gd name="connsiteX7" fmla="*/ 0 w 6096000"/>
              <a:gd name="connsiteY7" fmla="*/ 4485895 h 4984328"/>
              <a:gd name="connsiteX8" fmla="*/ 0 w 6096000"/>
              <a:gd name="connsiteY8" fmla="*/ 498433 h 498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4984328">
                <a:moveTo>
                  <a:pt x="0" y="498433"/>
                </a:moveTo>
                <a:cubicBezTo>
                  <a:pt x="0" y="223156"/>
                  <a:pt x="223156" y="0"/>
                  <a:pt x="498433" y="0"/>
                </a:cubicBezTo>
                <a:lnTo>
                  <a:pt x="5597567" y="0"/>
                </a:lnTo>
                <a:cubicBezTo>
                  <a:pt x="5872844" y="0"/>
                  <a:pt x="6096000" y="223156"/>
                  <a:pt x="6096000" y="498433"/>
                </a:cubicBezTo>
                <a:lnTo>
                  <a:pt x="6096000" y="4485895"/>
                </a:lnTo>
                <a:cubicBezTo>
                  <a:pt x="6096000" y="4761172"/>
                  <a:pt x="5872844" y="4984328"/>
                  <a:pt x="5597567" y="4984328"/>
                </a:cubicBezTo>
                <a:lnTo>
                  <a:pt x="498433" y="4984328"/>
                </a:lnTo>
                <a:cubicBezTo>
                  <a:pt x="223156" y="4984328"/>
                  <a:pt x="0" y="4761172"/>
                  <a:pt x="0" y="4485895"/>
                </a:cubicBezTo>
                <a:lnTo>
                  <a:pt x="0" y="498433"/>
                </a:lnTo>
                <a:close/>
              </a:path>
            </a:pathLst>
          </a:custGeom>
          <a:solidFill>
            <a:srgbClr val="FF66FF"/>
          </a:solidFill>
          <a:ln>
            <a:solidFill>
              <a:srgbClr val="FF66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2164419" rIns="170688" bIns="1167554"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تحصل عليها المنشأة من المؤسسات المالية المختلفة مثل البنوك و شركات التأمين و غالبا ما  تستحق هذه القروض بعد فترة طويلة من الزمن . و تتوقف عملية سداد القرض على ما يتم الاتفاق عليه من شروط يتفق عليها بين الشركة والجهات التي تقدم هذه الأموال في شكل قروض و ذلك فيما يتعلق بمعدل الفائدة ، و تاريخ الاستحقاق و طريقة السداد و ما إذا كان يسدد مرة واحدة أو على دفعات.</a:t>
            </a:r>
            <a:endParaRPr lang="ar-EG" sz="2400" kern="1200" dirty="0">
              <a:solidFill>
                <a:srgbClr val="002060"/>
              </a:solidFill>
            </a:endParaRPr>
          </a:p>
        </p:txBody>
      </p:sp>
      <p:sp>
        <p:nvSpPr>
          <p:cNvPr id="5" name="Oval 4"/>
          <p:cNvSpPr/>
          <p:nvPr/>
        </p:nvSpPr>
        <p:spPr>
          <a:xfrm>
            <a:off x="3707901" y="1556787"/>
            <a:ext cx="1659781" cy="1659781"/>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Left-Right Arrow 5"/>
          <p:cNvSpPr/>
          <p:nvPr/>
        </p:nvSpPr>
        <p:spPr>
          <a:xfrm>
            <a:off x="1767839" y="5384462"/>
            <a:ext cx="5608320" cy="747649"/>
          </a:xfrm>
          <a:prstGeom prst="leftRightArrow">
            <a:avLst/>
          </a:prstGeom>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3587813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السندات</a:t>
            </a:r>
            <a:endParaRPr lang="ar-EG" sz="3200" b="1" dirty="0">
              <a:solidFill>
                <a:schemeClr val="bg1"/>
              </a:solidFill>
            </a:endParaRPr>
          </a:p>
        </p:txBody>
      </p:sp>
      <p:sp>
        <p:nvSpPr>
          <p:cNvPr id="4" name="Pie 3"/>
          <p:cNvSpPr/>
          <p:nvPr/>
        </p:nvSpPr>
        <p:spPr>
          <a:xfrm>
            <a:off x="1115616" y="2060848"/>
            <a:ext cx="3256136" cy="3256136"/>
          </a:xfrm>
          <a:prstGeom prst="pie">
            <a:avLst>
              <a:gd name="adj1" fmla="val 5400000"/>
              <a:gd name="adj2" fmla="val 16200000"/>
            </a:avLst>
          </a:prstGeom>
          <a:blipFill rotWithShape="0">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 name="Freeform 4"/>
          <p:cNvSpPr/>
          <p:nvPr/>
        </p:nvSpPr>
        <p:spPr>
          <a:xfrm>
            <a:off x="2743684" y="2060848"/>
            <a:ext cx="5236356" cy="3256136"/>
          </a:xfrm>
          <a:custGeom>
            <a:avLst/>
            <a:gdLst>
              <a:gd name="connsiteX0" fmla="*/ 0 w 5236356"/>
              <a:gd name="connsiteY0" fmla="*/ 0 h 3256136"/>
              <a:gd name="connsiteX1" fmla="*/ 5236356 w 5236356"/>
              <a:gd name="connsiteY1" fmla="*/ 0 h 3256136"/>
              <a:gd name="connsiteX2" fmla="*/ 5236356 w 5236356"/>
              <a:gd name="connsiteY2" fmla="*/ 3256136 h 3256136"/>
              <a:gd name="connsiteX3" fmla="*/ 0 w 5236356"/>
              <a:gd name="connsiteY3" fmla="*/ 3256136 h 3256136"/>
              <a:gd name="connsiteX4" fmla="*/ 0 w 5236356"/>
              <a:gd name="connsiteY4" fmla="*/ 0 h 3256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6356" h="3256136">
                <a:moveTo>
                  <a:pt x="0" y="0"/>
                </a:moveTo>
                <a:lnTo>
                  <a:pt x="5236356" y="0"/>
                </a:lnTo>
                <a:lnTo>
                  <a:pt x="5236356" y="3256136"/>
                </a:lnTo>
                <a:lnTo>
                  <a:pt x="0" y="3256136"/>
                </a:lnTo>
                <a:lnTo>
                  <a:pt x="0" y="0"/>
                </a:lnTo>
                <a:close/>
              </a:path>
            </a:pathLst>
          </a:custGeom>
          <a:solidFill>
            <a:srgbClr val="99FFCC">
              <a:alpha val="90000"/>
            </a:srgbClr>
          </a:solidFill>
          <a:ln>
            <a:solidFill>
              <a:srgbClr val="99FFCC"/>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تمثل السندات الاستخدام طويل الأجل لأموال الدائنين أو المقرضين في المنشأة. و هي بذلك تختلف عن  الأسهم العادية والممتازة . وعندما تقرر المنشاة إصدار السندات فإنها تطرحها في الاكتتاب العام كما يمكن تغطيتها يضا في اكتتاب خاص بين مجموعة من أفراد الشركات.</a:t>
            </a:r>
            <a:endParaRPr lang="ar-EG" sz="2400" kern="1200" dirty="0">
              <a:solidFill>
                <a:srgbClr val="002060"/>
              </a:solidFill>
            </a:endParaRPr>
          </a:p>
        </p:txBody>
      </p:sp>
    </p:spTree>
    <p:extLst>
      <p:ext uri="{BB962C8B-B14F-4D97-AF65-F5344CB8AC3E}">
        <p14:creationId xmlns:p14="http://schemas.microsoft.com/office/powerpoint/2010/main" val="11831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حفظ السجلات</a:t>
            </a:r>
            <a:endParaRPr lang="en-US" sz="4000" dirty="0"/>
          </a:p>
        </p:txBody>
      </p:sp>
    </p:spTree>
    <p:extLst>
      <p:ext uri="{BB962C8B-B14F-4D97-AF65-F5344CB8AC3E}">
        <p14:creationId xmlns:p14="http://schemas.microsoft.com/office/powerpoint/2010/main" val="361764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مقدمة</a:t>
            </a:r>
            <a:endParaRPr lang="ar-EG" sz="3200" b="1" dirty="0">
              <a:solidFill>
                <a:schemeClr val="bg1"/>
              </a:solidFill>
            </a:endParaRPr>
          </a:p>
        </p:txBody>
      </p:sp>
      <p:sp>
        <p:nvSpPr>
          <p:cNvPr id="4" name="Freeform 3"/>
          <p:cNvSpPr/>
          <p:nvPr/>
        </p:nvSpPr>
        <p:spPr>
          <a:xfrm>
            <a:off x="1403648" y="1187116"/>
            <a:ext cx="7133322" cy="2647240"/>
          </a:xfrm>
          <a:custGeom>
            <a:avLst/>
            <a:gdLst>
              <a:gd name="connsiteX0" fmla="*/ 0 w 7133322"/>
              <a:gd name="connsiteY0" fmla="*/ 0 h 2493588"/>
              <a:gd name="connsiteX1" fmla="*/ 7133322 w 7133322"/>
              <a:gd name="connsiteY1" fmla="*/ 0 h 2493588"/>
              <a:gd name="connsiteX2" fmla="*/ 7133322 w 7133322"/>
              <a:gd name="connsiteY2" fmla="*/ 2493588 h 2493588"/>
              <a:gd name="connsiteX3" fmla="*/ 0 w 7133322"/>
              <a:gd name="connsiteY3" fmla="*/ 2493588 h 2493588"/>
              <a:gd name="connsiteX4" fmla="*/ 0 w 7133322"/>
              <a:gd name="connsiteY4" fmla="*/ 0 h 2493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3322" h="2493588">
                <a:moveTo>
                  <a:pt x="0" y="0"/>
                </a:moveTo>
                <a:lnTo>
                  <a:pt x="7133322" y="0"/>
                </a:lnTo>
                <a:lnTo>
                  <a:pt x="7133322" y="2493588"/>
                </a:lnTo>
                <a:lnTo>
                  <a:pt x="0" y="2493588"/>
                </a:lnTo>
                <a:lnTo>
                  <a:pt x="0" y="0"/>
                </a:lnTo>
                <a:close/>
              </a:path>
            </a:pathLst>
          </a:custGeom>
          <a:solidFill>
            <a:srgbClr val="FF6699">
              <a:alpha val="40000"/>
            </a:srgbClr>
          </a:solidFill>
          <a:ln>
            <a:solidFill>
              <a:schemeClr val="bg1"/>
            </a:solid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671909"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تعد عملية إمساك الدفاتر الملائمة هامة لتحقيق الاستدامة للشركة وتوسعتها فبدونها، تخاطر بالدخول في أزمات تدفقات نقدية طاحنة وتبديد الأموال وإهدار فرص التوسع. عندما تقوم بالتخطيط لعملية إمساك الدفاتر الروتينية أو مراجعتها، فتذكر أن الغرض من ذلك هو مساعدتك على إدارة شركتك وتمكين الهيئات الضريبية من تقييم نشاط شركتك. وطالما كانت عملية إمساك الدفاتر لديك تحقق هذين الهدفين، فبإمكانها أن تكون بسيطة قدر الإمكان، وهذا ما ينبغي لها.</a:t>
            </a:r>
            <a:endParaRPr lang="ar-EG" sz="2400" kern="1200" dirty="0">
              <a:solidFill>
                <a:srgbClr val="002060"/>
              </a:solidFill>
            </a:endParaRPr>
          </a:p>
        </p:txBody>
      </p:sp>
      <p:sp>
        <p:nvSpPr>
          <p:cNvPr id="5" name="Rectangle 4"/>
          <p:cNvSpPr/>
          <p:nvPr/>
        </p:nvSpPr>
        <p:spPr>
          <a:xfrm>
            <a:off x="520905" y="1586868"/>
            <a:ext cx="1321834" cy="1905673"/>
          </a:xfrm>
          <a:prstGeom prst="rect">
            <a:avLst/>
          </a:prstGeom>
          <a:blipFill rotWithShape="1">
            <a:blip r:embed="rId2"/>
            <a:stretch>
              <a:fillRect/>
            </a:stretch>
          </a:blipFill>
          <a:ln>
            <a:noFill/>
          </a:ln>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403648" y="3947884"/>
            <a:ext cx="7133322" cy="2493588"/>
          </a:xfrm>
          <a:custGeom>
            <a:avLst/>
            <a:gdLst>
              <a:gd name="connsiteX0" fmla="*/ 0 w 7133322"/>
              <a:gd name="connsiteY0" fmla="*/ 0 h 2493588"/>
              <a:gd name="connsiteX1" fmla="*/ 7133322 w 7133322"/>
              <a:gd name="connsiteY1" fmla="*/ 0 h 2493588"/>
              <a:gd name="connsiteX2" fmla="*/ 7133322 w 7133322"/>
              <a:gd name="connsiteY2" fmla="*/ 2493588 h 2493588"/>
              <a:gd name="connsiteX3" fmla="*/ 0 w 7133322"/>
              <a:gd name="connsiteY3" fmla="*/ 2493588 h 2493588"/>
              <a:gd name="connsiteX4" fmla="*/ 0 w 7133322"/>
              <a:gd name="connsiteY4" fmla="*/ 0 h 2493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3322" h="2493588">
                <a:moveTo>
                  <a:pt x="0" y="0"/>
                </a:moveTo>
                <a:lnTo>
                  <a:pt x="7133322" y="0"/>
                </a:lnTo>
                <a:lnTo>
                  <a:pt x="7133322" y="2493588"/>
                </a:lnTo>
                <a:lnTo>
                  <a:pt x="0" y="2493588"/>
                </a:lnTo>
                <a:lnTo>
                  <a:pt x="0" y="0"/>
                </a:lnTo>
                <a:close/>
              </a:path>
            </a:pathLst>
          </a:custGeom>
          <a:solidFill>
            <a:srgbClr val="FF6699">
              <a:alpha val="40000"/>
            </a:srgbClr>
          </a:solidFill>
          <a:ln>
            <a:solidFill>
              <a:schemeClr val="bg1"/>
            </a:solid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671909"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توضح المبادئ التوجيهية العامة ما ينبغي عليك التعامل معه بعناية كما تقدم أفكارًا حول كيفية الحفاظ على دفاترك بصورة مرتبة. لكن قبل اتخاذ أية قرارات بشأن إمساك الدفاتر، استشر المحاسب أو معد الضرائب الذي تتعامل معه لأن احتياجات إمساك الدفاتر تتنوع بصورة كبيرة بحسب الشركة.</a:t>
            </a:r>
            <a:endParaRPr lang="ar-EG" sz="2400" kern="1200" dirty="0">
              <a:solidFill>
                <a:srgbClr val="002060"/>
              </a:solidFill>
            </a:endParaRPr>
          </a:p>
        </p:txBody>
      </p:sp>
      <p:sp>
        <p:nvSpPr>
          <p:cNvPr id="7" name="Rectangle 6"/>
          <p:cNvSpPr/>
          <p:nvPr/>
        </p:nvSpPr>
        <p:spPr>
          <a:xfrm>
            <a:off x="520905" y="4193984"/>
            <a:ext cx="1321834" cy="1905673"/>
          </a:xfrm>
          <a:prstGeom prst="rect">
            <a:avLst/>
          </a:prstGeom>
          <a:blipFill rotWithShape="1">
            <a:blip r:embed="rId3"/>
            <a:stretch>
              <a:fillRect/>
            </a:stretch>
          </a:blipFill>
          <a:ln>
            <a:noFill/>
          </a:ln>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45706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دورة حياة السجلات</a:t>
            </a:r>
            <a:endParaRPr lang="ar-EG" sz="3200" b="1" dirty="0">
              <a:solidFill>
                <a:schemeClr val="bg1"/>
              </a:solidFill>
            </a:endParaRPr>
          </a:p>
        </p:txBody>
      </p:sp>
      <p:sp>
        <p:nvSpPr>
          <p:cNvPr id="4" name="Freeform 3"/>
          <p:cNvSpPr/>
          <p:nvPr/>
        </p:nvSpPr>
        <p:spPr>
          <a:xfrm>
            <a:off x="3490079" y="4060555"/>
            <a:ext cx="2235848" cy="2235848"/>
          </a:xfrm>
          <a:custGeom>
            <a:avLst/>
            <a:gdLst>
              <a:gd name="connsiteX0" fmla="*/ 0 w 2235848"/>
              <a:gd name="connsiteY0" fmla="*/ 1117924 h 2235848"/>
              <a:gd name="connsiteX1" fmla="*/ 1117924 w 2235848"/>
              <a:gd name="connsiteY1" fmla="*/ 0 h 2235848"/>
              <a:gd name="connsiteX2" fmla="*/ 2235848 w 2235848"/>
              <a:gd name="connsiteY2" fmla="*/ 1117924 h 2235848"/>
              <a:gd name="connsiteX3" fmla="*/ 1117924 w 2235848"/>
              <a:gd name="connsiteY3" fmla="*/ 2235848 h 2235848"/>
              <a:gd name="connsiteX4" fmla="*/ 0 w 2235848"/>
              <a:gd name="connsiteY4" fmla="*/ 1117924 h 2235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5848" h="2235848">
                <a:moveTo>
                  <a:pt x="0" y="1117924"/>
                </a:moveTo>
                <a:cubicBezTo>
                  <a:pt x="0" y="500512"/>
                  <a:pt x="500512" y="0"/>
                  <a:pt x="1117924" y="0"/>
                </a:cubicBezTo>
                <a:cubicBezTo>
                  <a:pt x="1735336" y="0"/>
                  <a:pt x="2235848" y="500512"/>
                  <a:pt x="2235848" y="1117924"/>
                </a:cubicBezTo>
                <a:cubicBezTo>
                  <a:pt x="2235848" y="1735336"/>
                  <a:pt x="1735336" y="2235848"/>
                  <a:pt x="1117924" y="2235848"/>
                </a:cubicBezTo>
                <a:cubicBezTo>
                  <a:pt x="500512" y="2235848"/>
                  <a:pt x="0" y="1735336"/>
                  <a:pt x="0" y="1117924"/>
                </a:cubicBez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42672" tIns="342672" rIns="342672" bIns="342672"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FF0000"/>
                </a:solidFill>
              </a:rPr>
              <a:t>تتكون مرحلة إدارة السجلات ودورة حياتها مما يلي :</a:t>
            </a:r>
            <a:endParaRPr lang="ar-EG" sz="2400" b="1" u="none" kern="1200" dirty="0">
              <a:solidFill>
                <a:srgbClr val="FF0000"/>
              </a:solidFill>
            </a:endParaRPr>
          </a:p>
        </p:txBody>
      </p:sp>
      <p:sp>
        <p:nvSpPr>
          <p:cNvPr id="5" name="Left Arrow 4"/>
          <p:cNvSpPr/>
          <p:nvPr/>
        </p:nvSpPr>
        <p:spPr>
          <a:xfrm rot="20700000">
            <a:off x="5764403" y="4288199"/>
            <a:ext cx="1954219" cy="637216"/>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6" name="Freeform 5"/>
          <p:cNvSpPr/>
          <p:nvPr/>
        </p:nvSpPr>
        <p:spPr>
          <a:xfrm>
            <a:off x="6623301" y="3504290"/>
            <a:ext cx="2124055" cy="1699244"/>
          </a:xfrm>
          <a:custGeom>
            <a:avLst/>
            <a:gdLst>
              <a:gd name="connsiteX0" fmla="*/ 0 w 2124055"/>
              <a:gd name="connsiteY0" fmla="*/ 169924 h 1699244"/>
              <a:gd name="connsiteX1" fmla="*/ 169924 w 2124055"/>
              <a:gd name="connsiteY1" fmla="*/ 0 h 1699244"/>
              <a:gd name="connsiteX2" fmla="*/ 1954131 w 2124055"/>
              <a:gd name="connsiteY2" fmla="*/ 0 h 1699244"/>
              <a:gd name="connsiteX3" fmla="*/ 2124055 w 2124055"/>
              <a:gd name="connsiteY3" fmla="*/ 169924 h 1699244"/>
              <a:gd name="connsiteX4" fmla="*/ 2124055 w 2124055"/>
              <a:gd name="connsiteY4" fmla="*/ 1529320 h 1699244"/>
              <a:gd name="connsiteX5" fmla="*/ 1954131 w 2124055"/>
              <a:gd name="connsiteY5" fmla="*/ 1699244 h 1699244"/>
              <a:gd name="connsiteX6" fmla="*/ 169924 w 2124055"/>
              <a:gd name="connsiteY6" fmla="*/ 1699244 h 1699244"/>
              <a:gd name="connsiteX7" fmla="*/ 0 w 2124055"/>
              <a:gd name="connsiteY7" fmla="*/ 1529320 h 1699244"/>
              <a:gd name="connsiteX8" fmla="*/ 0 w 2124055"/>
              <a:gd name="connsiteY8" fmla="*/ 169924 h 16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4055" h="1699244">
                <a:moveTo>
                  <a:pt x="0" y="169924"/>
                </a:moveTo>
                <a:cubicBezTo>
                  <a:pt x="0" y="76078"/>
                  <a:pt x="76078" y="0"/>
                  <a:pt x="169924" y="0"/>
                </a:cubicBezTo>
                <a:lnTo>
                  <a:pt x="1954131" y="0"/>
                </a:lnTo>
                <a:cubicBezTo>
                  <a:pt x="2047977" y="0"/>
                  <a:pt x="2124055" y="76078"/>
                  <a:pt x="2124055" y="169924"/>
                </a:cubicBezTo>
                <a:lnTo>
                  <a:pt x="2124055" y="1529320"/>
                </a:lnTo>
                <a:cubicBezTo>
                  <a:pt x="2124055" y="1623166"/>
                  <a:pt x="2047977" y="1699244"/>
                  <a:pt x="1954131" y="1699244"/>
                </a:cubicBezTo>
                <a:lnTo>
                  <a:pt x="169924" y="1699244"/>
                </a:lnTo>
                <a:cubicBezTo>
                  <a:pt x="76078" y="1699244"/>
                  <a:pt x="0" y="1623166"/>
                  <a:pt x="0" y="1529320"/>
                </a:cubicBezTo>
                <a:lnTo>
                  <a:pt x="0" y="169924"/>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489" tIns="95489" rIns="95489" bIns="95489"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إنشاء أو استلام معلومات في هيئة سجلات</a:t>
            </a:r>
            <a:endParaRPr lang="ar-EG" sz="2400" kern="1200" dirty="0">
              <a:solidFill>
                <a:srgbClr val="002060"/>
              </a:solidFill>
            </a:endParaRPr>
          </a:p>
        </p:txBody>
      </p:sp>
      <p:sp>
        <p:nvSpPr>
          <p:cNvPr id="7" name="Left Arrow 6"/>
          <p:cNvSpPr/>
          <p:nvPr/>
        </p:nvSpPr>
        <p:spPr>
          <a:xfrm rot="17700000">
            <a:off x="4564361" y="2858044"/>
            <a:ext cx="1954219" cy="637216"/>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4892387" y="1441467"/>
            <a:ext cx="2124055" cy="1699244"/>
          </a:xfrm>
          <a:custGeom>
            <a:avLst/>
            <a:gdLst>
              <a:gd name="connsiteX0" fmla="*/ 0 w 2124055"/>
              <a:gd name="connsiteY0" fmla="*/ 169924 h 1699244"/>
              <a:gd name="connsiteX1" fmla="*/ 169924 w 2124055"/>
              <a:gd name="connsiteY1" fmla="*/ 0 h 1699244"/>
              <a:gd name="connsiteX2" fmla="*/ 1954131 w 2124055"/>
              <a:gd name="connsiteY2" fmla="*/ 0 h 1699244"/>
              <a:gd name="connsiteX3" fmla="*/ 2124055 w 2124055"/>
              <a:gd name="connsiteY3" fmla="*/ 169924 h 1699244"/>
              <a:gd name="connsiteX4" fmla="*/ 2124055 w 2124055"/>
              <a:gd name="connsiteY4" fmla="*/ 1529320 h 1699244"/>
              <a:gd name="connsiteX5" fmla="*/ 1954131 w 2124055"/>
              <a:gd name="connsiteY5" fmla="*/ 1699244 h 1699244"/>
              <a:gd name="connsiteX6" fmla="*/ 169924 w 2124055"/>
              <a:gd name="connsiteY6" fmla="*/ 1699244 h 1699244"/>
              <a:gd name="connsiteX7" fmla="*/ 0 w 2124055"/>
              <a:gd name="connsiteY7" fmla="*/ 1529320 h 1699244"/>
              <a:gd name="connsiteX8" fmla="*/ 0 w 2124055"/>
              <a:gd name="connsiteY8" fmla="*/ 169924 h 16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4055" h="1699244">
                <a:moveTo>
                  <a:pt x="0" y="169924"/>
                </a:moveTo>
                <a:cubicBezTo>
                  <a:pt x="0" y="76078"/>
                  <a:pt x="76078" y="0"/>
                  <a:pt x="169924" y="0"/>
                </a:cubicBezTo>
                <a:lnTo>
                  <a:pt x="1954131" y="0"/>
                </a:lnTo>
                <a:cubicBezTo>
                  <a:pt x="2047977" y="0"/>
                  <a:pt x="2124055" y="76078"/>
                  <a:pt x="2124055" y="169924"/>
                </a:cubicBezTo>
                <a:lnTo>
                  <a:pt x="2124055" y="1529320"/>
                </a:lnTo>
                <a:cubicBezTo>
                  <a:pt x="2124055" y="1623166"/>
                  <a:pt x="2047977" y="1699244"/>
                  <a:pt x="1954131" y="1699244"/>
                </a:cubicBezTo>
                <a:lnTo>
                  <a:pt x="169924" y="1699244"/>
                </a:lnTo>
                <a:cubicBezTo>
                  <a:pt x="76078" y="1699244"/>
                  <a:pt x="0" y="1623166"/>
                  <a:pt x="0" y="1529320"/>
                </a:cubicBezTo>
                <a:lnTo>
                  <a:pt x="0" y="169924"/>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489" tIns="95489" rIns="95489" bIns="95489"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تصنيف السجلات أو المعلومات التي تضمها وفق نظام منطقي</a:t>
            </a:r>
            <a:endParaRPr lang="ar-EG" sz="2400" kern="1200" dirty="0">
              <a:solidFill>
                <a:srgbClr val="002060"/>
              </a:solidFill>
            </a:endParaRPr>
          </a:p>
        </p:txBody>
      </p:sp>
      <p:sp>
        <p:nvSpPr>
          <p:cNvPr id="9" name="Left Arrow 8"/>
          <p:cNvSpPr/>
          <p:nvPr/>
        </p:nvSpPr>
        <p:spPr>
          <a:xfrm rot="14700000">
            <a:off x="2697426" y="2858044"/>
            <a:ext cx="1954219" cy="637216"/>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2199564" y="1441467"/>
            <a:ext cx="2124055" cy="1699244"/>
          </a:xfrm>
          <a:custGeom>
            <a:avLst/>
            <a:gdLst>
              <a:gd name="connsiteX0" fmla="*/ 0 w 2124055"/>
              <a:gd name="connsiteY0" fmla="*/ 169924 h 1699244"/>
              <a:gd name="connsiteX1" fmla="*/ 169924 w 2124055"/>
              <a:gd name="connsiteY1" fmla="*/ 0 h 1699244"/>
              <a:gd name="connsiteX2" fmla="*/ 1954131 w 2124055"/>
              <a:gd name="connsiteY2" fmla="*/ 0 h 1699244"/>
              <a:gd name="connsiteX3" fmla="*/ 2124055 w 2124055"/>
              <a:gd name="connsiteY3" fmla="*/ 169924 h 1699244"/>
              <a:gd name="connsiteX4" fmla="*/ 2124055 w 2124055"/>
              <a:gd name="connsiteY4" fmla="*/ 1529320 h 1699244"/>
              <a:gd name="connsiteX5" fmla="*/ 1954131 w 2124055"/>
              <a:gd name="connsiteY5" fmla="*/ 1699244 h 1699244"/>
              <a:gd name="connsiteX6" fmla="*/ 169924 w 2124055"/>
              <a:gd name="connsiteY6" fmla="*/ 1699244 h 1699244"/>
              <a:gd name="connsiteX7" fmla="*/ 0 w 2124055"/>
              <a:gd name="connsiteY7" fmla="*/ 1529320 h 1699244"/>
              <a:gd name="connsiteX8" fmla="*/ 0 w 2124055"/>
              <a:gd name="connsiteY8" fmla="*/ 169924 h 16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4055" h="1699244">
                <a:moveTo>
                  <a:pt x="0" y="169924"/>
                </a:moveTo>
                <a:cubicBezTo>
                  <a:pt x="0" y="76078"/>
                  <a:pt x="76078" y="0"/>
                  <a:pt x="169924" y="0"/>
                </a:cubicBezTo>
                <a:lnTo>
                  <a:pt x="1954131" y="0"/>
                </a:lnTo>
                <a:cubicBezTo>
                  <a:pt x="2047977" y="0"/>
                  <a:pt x="2124055" y="76078"/>
                  <a:pt x="2124055" y="169924"/>
                </a:cubicBezTo>
                <a:lnTo>
                  <a:pt x="2124055" y="1529320"/>
                </a:lnTo>
                <a:cubicBezTo>
                  <a:pt x="2124055" y="1623166"/>
                  <a:pt x="2047977" y="1699244"/>
                  <a:pt x="1954131" y="1699244"/>
                </a:cubicBezTo>
                <a:lnTo>
                  <a:pt x="169924" y="1699244"/>
                </a:lnTo>
                <a:cubicBezTo>
                  <a:pt x="76078" y="1699244"/>
                  <a:pt x="0" y="1623166"/>
                  <a:pt x="0" y="1529320"/>
                </a:cubicBezTo>
                <a:lnTo>
                  <a:pt x="0" y="169924"/>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489" tIns="95489" rIns="95489" bIns="95489"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حفظ واستخدام السجلات</a:t>
            </a:r>
            <a:endParaRPr lang="ar-EG" sz="2400" kern="1200" dirty="0">
              <a:solidFill>
                <a:srgbClr val="002060"/>
              </a:solidFill>
            </a:endParaRPr>
          </a:p>
        </p:txBody>
      </p:sp>
      <p:sp>
        <p:nvSpPr>
          <p:cNvPr id="11" name="Left Arrow 10"/>
          <p:cNvSpPr/>
          <p:nvPr/>
        </p:nvSpPr>
        <p:spPr>
          <a:xfrm rot="11700000">
            <a:off x="1497384" y="4288199"/>
            <a:ext cx="1954219" cy="637216"/>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468650" y="3504290"/>
            <a:ext cx="2124055" cy="1699244"/>
          </a:xfrm>
          <a:custGeom>
            <a:avLst/>
            <a:gdLst>
              <a:gd name="connsiteX0" fmla="*/ 0 w 2124055"/>
              <a:gd name="connsiteY0" fmla="*/ 169924 h 1699244"/>
              <a:gd name="connsiteX1" fmla="*/ 169924 w 2124055"/>
              <a:gd name="connsiteY1" fmla="*/ 0 h 1699244"/>
              <a:gd name="connsiteX2" fmla="*/ 1954131 w 2124055"/>
              <a:gd name="connsiteY2" fmla="*/ 0 h 1699244"/>
              <a:gd name="connsiteX3" fmla="*/ 2124055 w 2124055"/>
              <a:gd name="connsiteY3" fmla="*/ 169924 h 1699244"/>
              <a:gd name="connsiteX4" fmla="*/ 2124055 w 2124055"/>
              <a:gd name="connsiteY4" fmla="*/ 1529320 h 1699244"/>
              <a:gd name="connsiteX5" fmla="*/ 1954131 w 2124055"/>
              <a:gd name="connsiteY5" fmla="*/ 1699244 h 1699244"/>
              <a:gd name="connsiteX6" fmla="*/ 169924 w 2124055"/>
              <a:gd name="connsiteY6" fmla="*/ 1699244 h 1699244"/>
              <a:gd name="connsiteX7" fmla="*/ 0 w 2124055"/>
              <a:gd name="connsiteY7" fmla="*/ 1529320 h 1699244"/>
              <a:gd name="connsiteX8" fmla="*/ 0 w 2124055"/>
              <a:gd name="connsiteY8" fmla="*/ 169924 h 16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4055" h="1699244">
                <a:moveTo>
                  <a:pt x="0" y="169924"/>
                </a:moveTo>
                <a:cubicBezTo>
                  <a:pt x="0" y="76078"/>
                  <a:pt x="76078" y="0"/>
                  <a:pt x="169924" y="0"/>
                </a:cubicBezTo>
                <a:lnTo>
                  <a:pt x="1954131" y="0"/>
                </a:lnTo>
                <a:cubicBezTo>
                  <a:pt x="2047977" y="0"/>
                  <a:pt x="2124055" y="76078"/>
                  <a:pt x="2124055" y="169924"/>
                </a:cubicBezTo>
                <a:lnTo>
                  <a:pt x="2124055" y="1529320"/>
                </a:lnTo>
                <a:cubicBezTo>
                  <a:pt x="2124055" y="1623166"/>
                  <a:pt x="2047977" y="1699244"/>
                  <a:pt x="1954131" y="1699244"/>
                </a:cubicBezTo>
                <a:lnTo>
                  <a:pt x="169924" y="1699244"/>
                </a:lnTo>
                <a:cubicBezTo>
                  <a:pt x="76078" y="1699244"/>
                  <a:pt x="0" y="1623166"/>
                  <a:pt x="0" y="1529320"/>
                </a:cubicBezTo>
                <a:lnTo>
                  <a:pt x="0" y="169924"/>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489" tIns="95489" rIns="95489" bIns="95489"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التخلص منها من خلال تدميرها أو نقلها لقسم المحفوظات</a:t>
            </a:r>
            <a:endParaRPr lang="ar-EG" sz="2400" kern="1200" dirty="0">
              <a:solidFill>
                <a:srgbClr val="002060"/>
              </a:solidFill>
            </a:endParaRPr>
          </a:p>
        </p:txBody>
      </p:sp>
    </p:spTree>
    <p:extLst>
      <p:ext uri="{BB962C8B-B14F-4D97-AF65-F5344CB8AC3E}">
        <p14:creationId xmlns:p14="http://schemas.microsoft.com/office/powerpoint/2010/main" val="2320609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fade">
                                      <p:cBhvr>
                                        <p:cTn id="53" dur="1000"/>
                                        <p:tgtEl>
                                          <p:spTgt spid="12"/>
                                        </p:tgtEl>
                                      </p:cBhvr>
                                    </p:animEffect>
                                    <p:anim calcmode="lin" valueType="num">
                                      <p:cBhvr>
                                        <p:cTn id="54" dur="1000" fill="hold"/>
                                        <p:tgtEl>
                                          <p:spTgt spid="12"/>
                                        </p:tgtEl>
                                        <p:attrNameLst>
                                          <p:attrName>ppt_x</p:attrName>
                                        </p:attrNameLst>
                                      </p:cBhvr>
                                      <p:tavLst>
                                        <p:tav tm="0">
                                          <p:val>
                                            <p:strVal val="#ppt_x"/>
                                          </p:val>
                                        </p:tav>
                                        <p:tav tm="100000">
                                          <p:val>
                                            <p:strVal val="#ppt_x"/>
                                          </p:val>
                                        </p:tav>
                                      </p:tavLst>
                                    </p:anim>
                                    <p:anim calcmode="lin" valueType="num">
                                      <p:cBhvr>
                                        <p:cTn id="5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P spid="1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لماذا التقيم </a:t>
            </a:r>
          </a:p>
        </p:txBody>
      </p:sp>
      <p:graphicFrame>
        <p:nvGraphicFramePr>
          <p:cNvPr id="2" name="Diagram 1"/>
          <p:cNvGraphicFramePr/>
          <p:nvPr>
            <p:extLst>
              <p:ext uri="{D42A27DB-BD31-4B8C-83A1-F6EECF244321}">
                <p14:modId xmlns:p14="http://schemas.microsoft.com/office/powerpoint/2010/main" val="1111597034"/>
              </p:ext>
            </p:extLst>
          </p:nvPr>
        </p:nvGraphicFramePr>
        <p:xfrm>
          <a:off x="899592" y="1397000"/>
          <a:ext cx="792088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10467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دورة حياة السجلات</a:t>
            </a:r>
            <a:endParaRPr lang="ar-EG" sz="3200" b="1" dirty="0">
              <a:solidFill>
                <a:schemeClr val="bg1"/>
              </a:solidFill>
            </a:endParaRPr>
          </a:p>
        </p:txBody>
      </p:sp>
      <p:sp>
        <p:nvSpPr>
          <p:cNvPr id="4" name="Freeform 3"/>
          <p:cNvSpPr/>
          <p:nvPr/>
        </p:nvSpPr>
        <p:spPr>
          <a:xfrm>
            <a:off x="3347867" y="4190566"/>
            <a:ext cx="2448265" cy="2333059"/>
          </a:xfrm>
          <a:custGeom>
            <a:avLst/>
            <a:gdLst>
              <a:gd name="connsiteX0" fmla="*/ 0 w 2448265"/>
              <a:gd name="connsiteY0" fmla="*/ 1166530 h 2333059"/>
              <a:gd name="connsiteX1" fmla="*/ 1224133 w 2448265"/>
              <a:gd name="connsiteY1" fmla="*/ 0 h 2333059"/>
              <a:gd name="connsiteX2" fmla="*/ 2448266 w 2448265"/>
              <a:gd name="connsiteY2" fmla="*/ 1166530 h 2333059"/>
              <a:gd name="connsiteX3" fmla="*/ 1224133 w 2448265"/>
              <a:gd name="connsiteY3" fmla="*/ 2333060 h 2333059"/>
              <a:gd name="connsiteX4" fmla="*/ 0 w 2448265"/>
              <a:gd name="connsiteY4" fmla="*/ 1166530 h 2333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8265" h="2333059">
                <a:moveTo>
                  <a:pt x="0" y="1166530"/>
                </a:moveTo>
                <a:cubicBezTo>
                  <a:pt x="0" y="522273"/>
                  <a:pt x="548063" y="0"/>
                  <a:pt x="1224133" y="0"/>
                </a:cubicBezTo>
                <a:cubicBezTo>
                  <a:pt x="1900203" y="0"/>
                  <a:pt x="2448266" y="522273"/>
                  <a:pt x="2448266" y="1166530"/>
                </a:cubicBezTo>
                <a:cubicBezTo>
                  <a:pt x="2448266" y="1810787"/>
                  <a:pt x="1900203" y="2333060"/>
                  <a:pt x="1224133" y="2333060"/>
                </a:cubicBezTo>
                <a:cubicBezTo>
                  <a:pt x="548063" y="2333060"/>
                  <a:pt x="0" y="1810787"/>
                  <a:pt x="0" y="1166530"/>
                </a:cubicBez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73780" tIns="356909" rIns="373780" bIns="356909"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FF0000"/>
                </a:solidFill>
              </a:rPr>
              <a:t>ثم يتبع ذلك بمرحلة ثانية للحفظ تتكون من</a:t>
            </a:r>
            <a:r>
              <a:rPr lang="ar-EG" sz="2400" b="1" u="none" kern="1200" dirty="0" smtClean="0">
                <a:solidFill>
                  <a:srgbClr val="FF0000"/>
                </a:solidFill>
              </a:rPr>
              <a:t> </a:t>
            </a:r>
            <a:r>
              <a:rPr lang="ar-SA" sz="2400" b="1" u="none" kern="1200" dirty="0" smtClean="0">
                <a:solidFill>
                  <a:srgbClr val="FF0000"/>
                </a:solidFill>
              </a:rPr>
              <a:t>:</a:t>
            </a:r>
            <a:endParaRPr lang="ar-EG" sz="2400" b="1" u="none" kern="1200" dirty="0">
              <a:solidFill>
                <a:srgbClr val="FF0000"/>
              </a:solidFill>
            </a:endParaRPr>
          </a:p>
        </p:txBody>
      </p:sp>
      <p:sp>
        <p:nvSpPr>
          <p:cNvPr id="5" name="Left Arrow 4"/>
          <p:cNvSpPr/>
          <p:nvPr/>
        </p:nvSpPr>
        <p:spPr>
          <a:xfrm rot="20700000">
            <a:off x="5827170" y="4425921"/>
            <a:ext cx="1958521" cy="664921"/>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6" name="Freeform 5"/>
          <p:cNvSpPr/>
          <p:nvPr/>
        </p:nvSpPr>
        <p:spPr>
          <a:xfrm>
            <a:off x="6644121" y="3618368"/>
            <a:ext cx="2216406" cy="1773124"/>
          </a:xfrm>
          <a:custGeom>
            <a:avLst/>
            <a:gdLst>
              <a:gd name="connsiteX0" fmla="*/ 0 w 2216406"/>
              <a:gd name="connsiteY0" fmla="*/ 177312 h 1773124"/>
              <a:gd name="connsiteX1" fmla="*/ 177312 w 2216406"/>
              <a:gd name="connsiteY1" fmla="*/ 0 h 1773124"/>
              <a:gd name="connsiteX2" fmla="*/ 2039094 w 2216406"/>
              <a:gd name="connsiteY2" fmla="*/ 0 h 1773124"/>
              <a:gd name="connsiteX3" fmla="*/ 2216406 w 2216406"/>
              <a:gd name="connsiteY3" fmla="*/ 177312 h 1773124"/>
              <a:gd name="connsiteX4" fmla="*/ 2216406 w 2216406"/>
              <a:gd name="connsiteY4" fmla="*/ 1595812 h 1773124"/>
              <a:gd name="connsiteX5" fmla="*/ 2039094 w 2216406"/>
              <a:gd name="connsiteY5" fmla="*/ 1773124 h 1773124"/>
              <a:gd name="connsiteX6" fmla="*/ 177312 w 2216406"/>
              <a:gd name="connsiteY6" fmla="*/ 1773124 h 1773124"/>
              <a:gd name="connsiteX7" fmla="*/ 0 w 2216406"/>
              <a:gd name="connsiteY7" fmla="*/ 1595812 h 1773124"/>
              <a:gd name="connsiteX8" fmla="*/ 0 w 2216406"/>
              <a:gd name="connsiteY8" fmla="*/ 177312 h 177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6406" h="1773124">
                <a:moveTo>
                  <a:pt x="0" y="177312"/>
                </a:moveTo>
                <a:cubicBezTo>
                  <a:pt x="0" y="79385"/>
                  <a:pt x="79385" y="0"/>
                  <a:pt x="177312" y="0"/>
                </a:cubicBezTo>
                <a:lnTo>
                  <a:pt x="2039094" y="0"/>
                </a:lnTo>
                <a:cubicBezTo>
                  <a:pt x="2137021" y="0"/>
                  <a:pt x="2216406" y="79385"/>
                  <a:pt x="2216406" y="177312"/>
                </a:cubicBezTo>
                <a:lnTo>
                  <a:pt x="2216406" y="1595812"/>
                </a:lnTo>
                <a:cubicBezTo>
                  <a:pt x="2216406" y="1693739"/>
                  <a:pt x="2137021" y="1773124"/>
                  <a:pt x="2039094" y="1773124"/>
                </a:cubicBezTo>
                <a:lnTo>
                  <a:pt x="177312" y="1773124"/>
                </a:lnTo>
                <a:cubicBezTo>
                  <a:pt x="79385" y="1773124"/>
                  <a:pt x="0" y="1693739"/>
                  <a:pt x="0" y="1595812"/>
                </a:cubicBezTo>
                <a:lnTo>
                  <a:pt x="0" y="177312"/>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7653" tIns="97653" rIns="97653" bIns="97653"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اختيار/ استحواذ قسم المحفوظات على السجلات</a:t>
            </a:r>
            <a:endParaRPr lang="ar-EG" sz="2400" kern="1200" dirty="0">
              <a:solidFill>
                <a:srgbClr val="002060"/>
              </a:solidFill>
            </a:endParaRPr>
          </a:p>
        </p:txBody>
      </p:sp>
      <p:sp>
        <p:nvSpPr>
          <p:cNvPr id="7" name="Left Arrow 6"/>
          <p:cNvSpPr/>
          <p:nvPr/>
        </p:nvSpPr>
        <p:spPr>
          <a:xfrm rot="17700000">
            <a:off x="4540932" y="2946864"/>
            <a:ext cx="1999895" cy="664921"/>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4855273" y="1486502"/>
            <a:ext cx="2216406" cy="1773124"/>
          </a:xfrm>
          <a:custGeom>
            <a:avLst/>
            <a:gdLst>
              <a:gd name="connsiteX0" fmla="*/ 0 w 2216406"/>
              <a:gd name="connsiteY0" fmla="*/ 177312 h 1773124"/>
              <a:gd name="connsiteX1" fmla="*/ 177312 w 2216406"/>
              <a:gd name="connsiteY1" fmla="*/ 0 h 1773124"/>
              <a:gd name="connsiteX2" fmla="*/ 2039094 w 2216406"/>
              <a:gd name="connsiteY2" fmla="*/ 0 h 1773124"/>
              <a:gd name="connsiteX3" fmla="*/ 2216406 w 2216406"/>
              <a:gd name="connsiteY3" fmla="*/ 177312 h 1773124"/>
              <a:gd name="connsiteX4" fmla="*/ 2216406 w 2216406"/>
              <a:gd name="connsiteY4" fmla="*/ 1595812 h 1773124"/>
              <a:gd name="connsiteX5" fmla="*/ 2039094 w 2216406"/>
              <a:gd name="connsiteY5" fmla="*/ 1773124 h 1773124"/>
              <a:gd name="connsiteX6" fmla="*/ 177312 w 2216406"/>
              <a:gd name="connsiteY6" fmla="*/ 1773124 h 1773124"/>
              <a:gd name="connsiteX7" fmla="*/ 0 w 2216406"/>
              <a:gd name="connsiteY7" fmla="*/ 1595812 h 1773124"/>
              <a:gd name="connsiteX8" fmla="*/ 0 w 2216406"/>
              <a:gd name="connsiteY8" fmla="*/ 177312 h 177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6406" h="1773124">
                <a:moveTo>
                  <a:pt x="0" y="177312"/>
                </a:moveTo>
                <a:cubicBezTo>
                  <a:pt x="0" y="79385"/>
                  <a:pt x="79385" y="0"/>
                  <a:pt x="177312" y="0"/>
                </a:cubicBezTo>
                <a:lnTo>
                  <a:pt x="2039094" y="0"/>
                </a:lnTo>
                <a:cubicBezTo>
                  <a:pt x="2137021" y="0"/>
                  <a:pt x="2216406" y="79385"/>
                  <a:pt x="2216406" y="177312"/>
                </a:cubicBezTo>
                <a:lnTo>
                  <a:pt x="2216406" y="1595812"/>
                </a:lnTo>
                <a:cubicBezTo>
                  <a:pt x="2216406" y="1693739"/>
                  <a:pt x="2137021" y="1773124"/>
                  <a:pt x="2039094" y="1773124"/>
                </a:cubicBezTo>
                <a:lnTo>
                  <a:pt x="177312" y="1773124"/>
                </a:lnTo>
                <a:cubicBezTo>
                  <a:pt x="79385" y="1773124"/>
                  <a:pt x="0" y="1693739"/>
                  <a:pt x="0" y="1595812"/>
                </a:cubicBezTo>
                <a:lnTo>
                  <a:pt x="0" y="177312"/>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7653" tIns="97653" rIns="97653" bIns="97653"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وصف السجلات في قوائم جرد ومساعدات الوصول للأشياء</a:t>
            </a:r>
            <a:endParaRPr lang="ar-EG" sz="2400" kern="1200" dirty="0">
              <a:solidFill>
                <a:srgbClr val="002060"/>
              </a:solidFill>
            </a:endParaRPr>
          </a:p>
        </p:txBody>
      </p:sp>
      <p:sp>
        <p:nvSpPr>
          <p:cNvPr id="9" name="Left Arrow 8"/>
          <p:cNvSpPr/>
          <p:nvPr/>
        </p:nvSpPr>
        <p:spPr>
          <a:xfrm rot="14700000">
            <a:off x="2603171" y="2946864"/>
            <a:ext cx="1999895" cy="664921"/>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2072320" y="1486502"/>
            <a:ext cx="2216406" cy="1773124"/>
          </a:xfrm>
          <a:custGeom>
            <a:avLst/>
            <a:gdLst>
              <a:gd name="connsiteX0" fmla="*/ 0 w 2216406"/>
              <a:gd name="connsiteY0" fmla="*/ 177312 h 1773124"/>
              <a:gd name="connsiteX1" fmla="*/ 177312 w 2216406"/>
              <a:gd name="connsiteY1" fmla="*/ 0 h 1773124"/>
              <a:gd name="connsiteX2" fmla="*/ 2039094 w 2216406"/>
              <a:gd name="connsiteY2" fmla="*/ 0 h 1773124"/>
              <a:gd name="connsiteX3" fmla="*/ 2216406 w 2216406"/>
              <a:gd name="connsiteY3" fmla="*/ 177312 h 1773124"/>
              <a:gd name="connsiteX4" fmla="*/ 2216406 w 2216406"/>
              <a:gd name="connsiteY4" fmla="*/ 1595812 h 1773124"/>
              <a:gd name="connsiteX5" fmla="*/ 2039094 w 2216406"/>
              <a:gd name="connsiteY5" fmla="*/ 1773124 h 1773124"/>
              <a:gd name="connsiteX6" fmla="*/ 177312 w 2216406"/>
              <a:gd name="connsiteY6" fmla="*/ 1773124 h 1773124"/>
              <a:gd name="connsiteX7" fmla="*/ 0 w 2216406"/>
              <a:gd name="connsiteY7" fmla="*/ 1595812 h 1773124"/>
              <a:gd name="connsiteX8" fmla="*/ 0 w 2216406"/>
              <a:gd name="connsiteY8" fmla="*/ 177312 h 177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6406" h="1773124">
                <a:moveTo>
                  <a:pt x="0" y="177312"/>
                </a:moveTo>
                <a:cubicBezTo>
                  <a:pt x="0" y="79385"/>
                  <a:pt x="79385" y="0"/>
                  <a:pt x="177312" y="0"/>
                </a:cubicBezTo>
                <a:lnTo>
                  <a:pt x="2039094" y="0"/>
                </a:lnTo>
                <a:cubicBezTo>
                  <a:pt x="2137021" y="0"/>
                  <a:pt x="2216406" y="79385"/>
                  <a:pt x="2216406" y="177312"/>
                </a:cubicBezTo>
                <a:lnTo>
                  <a:pt x="2216406" y="1595812"/>
                </a:lnTo>
                <a:cubicBezTo>
                  <a:pt x="2216406" y="1693739"/>
                  <a:pt x="2137021" y="1773124"/>
                  <a:pt x="2039094" y="1773124"/>
                </a:cubicBezTo>
                <a:lnTo>
                  <a:pt x="177312" y="1773124"/>
                </a:lnTo>
                <a:cubicBezTo>
                  <a:pt x="79385" y="1773124"/>
                  <a:pt x="0" y="1693739"/>
                  <a:pt x="0" y="1595812"/>
                </a:cubicBezTo>
                <a:lnTo>
                  <a:pt x="0" y="177312"/>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7653" tIns="97653" rIns="97653" bIns="97653"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حفظ السجلات أو ربما المعلومات التي بالسجلات</a:t>
            </a:r>
            <a:endParaRPr lang="ar-EG" sz="2400" kern="1200" dirty="0">
              <a:solidFill>
                <a:srgbClr val="002060"/>
              </a:solidFill>
            </a:endParaRPr>
          </a:p>
        </p:txBody>
      </p:sp>
      <p:sp>
        <p:nvSpPr>
          <p:cNvPr id="11" name="Left Arrow 10"/>
          <p:cNvSpPr/>
          <p:nvPr/>
        </p:nvSpPr>
        <p:spPr>
          <a:xfrm rot="11700000">
            <a:off x="1358308" y="4425921"/>
            <a:ext cx="1958521" cy="664921"/>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283472" y="3618368"/>
            <a:ext cx="2216406" cy="1773124"/>
          </a:xfrm>
          <a:custGeom>
            <a:avLst/>
            <a:gdLst>
              <a:gd name="connsiteX0" fmla="*/ 0 w 2216406"/>
              <a:gd name="connsiteY0" fmla="*/ 177312 h 1773124"/>
              <a:gd name="connsiteX1" fmla="*/ 177312 w 2216406"/>
              <a:gd name="connsiteY1" fmla="*/ 0 h 1773124"/>
              <a:gd name="connsiteX2" fmla="*/ 2039094 w 2216406"/>
              <a:gd name="connsiteY2" fmla="*/ 0 h 1773124"/>
              <a:gd name="connsiteX3" fmla="*/ 2216406 w 2216406"/>
              <a:gd name="connsiteY3" fmla="*/ 177312 h 1773124"/>
              <a:gd name="connsiteX4" fmla="*/ 2216406 w 2216406"/>
              <a:gd name="connsiteY4" fmla="*/ 1595812 h 1773124"/>
              <a:gd name="connsiteX5" fmla="*/ 2039094 w 2216406"/>
              <a:gd name="connsiteY5" fmla="*/ 1773124 h 1773124"/>
              <a:gd name="connsiteX6" fmla="*/ 177312 w 2216406"/>
              <a:gd name="connsiteY6" fmla="*/ 1773124 h 1773124"/>
              <a:gd name="connsiteX7" fmla="*/ 0 w 2216406"/>
              <a:gd name="connsiteY7" fmla="*/ 1595812 h 1773124"/>
              <a:gd name="connsiteX8" fmla="*/ 0 w 2216406"/>
              <a:gd name="connsiteY8" fmla="*/ 177312 h 177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6406" h="1773124">
                <a:moveTo>
                  <a:pt x="0" y="177312"/>
                </a:moveTo>
                <a:cubicBezTo>
                  <a:pt x="0" y="79385"/>
                  <a:pt x="79385" y="0"/>
                  <a:pt x="177312" y="0"/>
                </a:cubicBezTo>
                <a:lnTo>
                  <a:pt x="2039094" y="0"/>
                </a:lnTo>
                <a:cubicBezTo>
                  <a:pt x="2137021" y="0"/>
                  <a:pt x="2216406" y="79385"/>
                  <a:pt x="2216406" y="177312"/>
                </a:cubicBezTo>
                <a:lnTo>
                  <a:pt x="2216406" y="1595812"/>
                </a:lnTo>
                <a:cubicBezTo>
                  <a:pt x="2216406" y="1693739"/>
                  <a:pt x="2137021" y="1773124"/>
                  <a:pt x="2039094" y="1773124"/>
                </a:cubicBezTo>
                <a:lnTo>
                  <a:pt x="177312" y="1773124"/>
                </a:lnTo>
                <a:cubicBezTo>
                  <a:pt x="79385" y="1773124"/>
                  <a:pt x="0" y="1693739"/>
                  <a:pt x="0" y="1595812"/>
                </a:cubicBezTo>
                <a:lnTo>
                  <a:pt x="0" y="177312"/>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7653" tIns="97653" rIns="97653" bIns="97653"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المراجع واستخدام الباحثين والعلماء للمعلومات</a:t>
            </a:r>
            <a:endParaRPr lang="ar-EG" sz="2400" kern="1200" dirty="0">
              <a:solidFill>
                <a:srgbClr val="002060"/>
              </a:solidFill>
            </a:endParaRPr>
          </a:p>
        </p:txBody>
      </p:sp>
    </p:spTree>
    <p:extLst>
      <p:ext uri="{BB962C8B-B14F-4D97-AF65-F5344CB8AC3E}">
        <p14:creationId xmlns:p14="http://schemas.microsoft.com/office/powerpoint/2010/main" val="1414117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fade">
                                      <p:cBhvr>
                                        <p:cTn id="53" dur="1000"/>
                                        <p:tgtEl>
                                          <p:spTgt spid="12"/>
                                        </p:tgtEl>
                                      </p:cBhvr>
                                    </p:animEffect>
                                    <p:anim calcmode="lin" valueType="num">
                                      <p:cBhvr>
                                        <p:cTn id="54" dur="1000" fill="hold"/>
                                        <p:tgtEl>
                                          <p:spTgt spid="12"/>
                                        </p:tgtEl>
                                        <p:attrNameLst>
                                          <p:attrName>ppt_x</p:attrName>
                                        </p:attrNameLst>
                                      </p:cBhvr>
                                      <p:tavLst>
                                        <p:tav tm="0">
                                          <p:val>
                                            <p:strVal val="#ppt_x"/>
                                          </p:val>
                                        </p:tav>
                                        <p:tav tm="100000">
                                          <p:val>
                                            <p:strVal val="#ppt_x"/>
                                          </p:val>
                                        </p:tav>
                                      </p:tavLst>
                                    </p:anim>
                                    <p:anim calcmode="lin" valueType="num">
                                      <p:cBhvr>
                                        <p:cTn id="5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P spid="12" grpId="0"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السجلات الاساسية تحتاج الشركات الصغيرة للاحتفاظ بها</a:t>
            </a:r>
            <a:endParaRPr lang="ar-EG" sz="3200" b="1" dirty="0">
              <a:solidFill>
                <a:schemeClr val="bg1"/>
              </a:solidFill>
            </a:endParaRPr>
          </a:p>
        </p:txBody>
      </p:sp>
      <p:sp>
        <p:nvSpPr>
          <p:cNvPr id="4" name="Rectangle 3"/>
          <p:cNvSpPr/>
          <p:nvPr/>
        </p:nvSpPr>
        <p:spPr>
          <a:xfrm>
            <a:off x="755290" y="2187180"/>
            <a:ext cx="5238976" cy="4438953"/>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4649021" y="2759322"/>
            <a:ext cx="3774588" cy="3220971"/>
          </a:xfrm>
          <a:custGeom>
            <a:avLst/>
            <a:gdLst>
              <a:gd name="connsiteX0" fmla="*/ 0 w 3774588"/>
              <a:gd name="connsiteY0" fmla="*/ 322097 h 3220971"/>
              <a:gd name="connsiteX1" fmla="*/ 322097 w 3774588"/>
              <a:gd name="connsiteY1" fmla="*/ 0 h 3220971"/>
              <a:gd name="connsiteX2" fmla="*/ 3452491 w 3774588"/>
              <a:gd name="connsiteY2" fmla="*/ 0 h 3220971"/>
              <a:gd name="connsiteX3" fmla="*/ 3774588 w 3774588"/>
              <a:gd name="connsiteY3" fmla="*/ 322097 h 3220971"/>
              <a:gd name="connsiteX4" fmla="*/ 3774588 w 3774588"/>
              <a:gd name="connsiteY4" fmla="*/ 2898874 h 3220971"/>
              <a:gd name="connsiteX5" fmla="*/ 3452491 w 3774588"/>
              <a:gd name="connsiteY5" fmla="*/ 3220971 h 3220971"/>
              <a:gd name="connsiteX6" fmla="*/ 322097 w 3774588"/>
              <a:gd name="connsiteY6" fmla="*/ 3220971 h 3220971"/>
              <a:gd name="connsiteX7" fmla="*/ 0 w 3774588"/>
              <a:gd name="connsiteY7" fmla="*/ 2898874 h 3220971"/>
              <a:gd name="connsiteX8" fmla="*/ 0 w 3774588"/>
              <a:gd name="connsiteY8" fmla="*/ 322097 h 322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4588" h="3220971">
                <a:moveTo>
                  <a:pt x="0" y="322097"/>
                </a:moveTo>
                <a:cubicBezTo>
                  <a:pt x="0" y="144208"/>
                  <a:pt x="144208" y="0"/>
                  <a:pt x="322097" y="0"/>
                </a:cubicBezTo>
                <a:lnTo>
                  <a:pt x="3452491" y="0"/>
                </a:lnTo>
                <a:cubicBezTo>
                  <a:pt x="3630380" y="0"/>
                  <a:pt x="3774588" y="144208"/>
                  <a:pt x="3774588" y="322097"/>
                </a:cubicBezTo>
                <a:lnTo>
                  <a:pt x="3774588" y="2898874"/>
                </a:lnTo>
                <a:cubicBezTo>
                  <a:pt x="3774588" y="3076763"/>
                  <a:pt x="3630380" y="3220971"/>
                  <a:pt x="3452491" y="3220971"/>
                </a:cubicBezTo>
                <a:lnTo>
                  <a:pt x="322097" y="3220971"/>
                </a:lnTo>
                <a:cubicBezTo>
                  <a:pt x="144208" y="3220971"/>
                  <a:pt x="0" y="3076763"/>
                  <a:pt x="0" y="2898874"/>
                </a:cubicBezTo>
                <a:lnTo>
                  <a:pt x="0" y="322097"/>
                </a:lnTo>
                <a:close/>
              </a:path>
            </a:pathLst>
          </a:custGeom>
          <a:ln>
            <a:solidFill>
              <a:srgbClr val="00B05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85779" tIns="185779" rIns="185779" bIns="185779" numCol="1" spcCol="1270" anchor="ctr" anchorCtr="0">
            <a:noAutofit/>
          </a:bodyPr>
          <a:lstStyle/>
          <a:p>
            <a:pPr lvl="0" algn="ctr" defTabSz="1066800" rtl="1">
              <a:lnSpc>
                <a:spcPct val="90000"/>
              </a:lnSpc>
              <a:spcBef>
                <a:spcPct val="0"/>
              </a:spcBef>
              <a:spcAft>
                <a:spcPct val="35000"/>
              </a:spcAft>
            </a:pPr>
            <a:r>
              <a:rPr lang="ar-EG" sz="2400" b="0" u="none" kern="1200" dirty="0" smtClean="0">
                <a:solidFill>
                  <a:srgbClr val="002060"/>
                </a:solidFill>
              </a:rPr>
              <a:t>ستستخدم شركتك إما يومية الإيرادات والنفقات أو دفتر أستاذ للاحتفاظ بسجل يتعقب كيفية إنفاق الأموال وأوجه الإنفاق وطبيعة الواردات ، وتستخدم أغلب الشركات الصغيرة يومية الإيرادات والنفقات وهي عبارة عن محاسبة ذات قيد فردي – تقوم بتسجيل المبالغ المستلمة والنفقات فقط. </a:t>
            </a:r>
            <a:endParaRPr lang="ar-EG" sz="2400" b="0" u="none" kern="1200" dirty="0">
              <a:solidFill>
                <a:srgbClr val="002060"/>
              </a:solidFill>
            </a:endParaRPr>
          </a:p>
        </p:txBody>
      </p:sp>
      <p:sp>
        <p:nvSpPr>
          <p:cNvPr id="6" name="Freeform 5"/>
          <p:cNvSpPr/>
          <p:nvPr/>
        </p:nvSpPr>
        <p:spPr>
          <a:xfrm>
            <a:off x="755290" y="1340768"/>
            <a:ext cx="5238976" cy="764370"/>
          </a:xfrm>
          <a:custGeom>
            <a:avLst/>
            <a:gdLst>
              <a:gd name="connsiteX0" fmla="*/ 0 w 5238976"/>
              <a:gd name="connsiteY0" fmla="*/ 0 h 764370"/>
              <a:gd name="connsiteX1" fmla="*/ 5238976 w 5238976"/>
              <a:gd name="connsiteY1" fmla="*/ 0 h 764370"/>
              <a:gd name="connsiteX2" fmla="*/ 5238976 w 5238976"/>
              <a:gd name="connsiteY2" fmla="*/ 764370 h 764370"/>
              <a:gd name="connsiteX3" fmla="*/ 0 w 5238976"/>
              <a:gd name="connsiteY3" fmla="*/ 764370 h 764370"/>
              <a:gd name="connsiteX4" fmla="*/ 0 w 5238976"/>
              <a:gd name="connsiteY4" fmla="*/ 0 h 764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8976" h="764370">
                <a:moveTo>
                  <a:pt x="0" y="0"/>
                </a:moveTo>
                <a:lnTo>
                  <a:pt x="5238976" y="0"/>
                </a:lnTo>
                <a:lnTo>
                  <a:pt x="5238976" y="764370"/>
                </a:lnTo>
                <a:lnTo>
                  <a:pt x="0" y="764370"/>
                </a:lnTo>
                <a:lnTo>
                  <a:pt x="0" y="0"/>
                </a:lnTo>
                <a:close/>
              </a:path>
            </a:pathLst>
          </a:custGeom>
          <a:solidFill>
            <a:srgbClr val="00B050"/>
          </a:solidFill>
          <a:ln>
            <a:solidFill>
              <a:srgbClr val="00B05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b="1" kern="1200" dirty="0" smtClean="0"/>
              <a:t>الإيرادات والنفقات</a:t>
            </a:r>
            <a:endParaRPr lang="ar-EG" sz="2400" kern="1200" dirty="0"/>
          </a:p>
        </p:txBody>
      </p:sp>
    </p:spTree>
    <p:extLst>
      <p:ext uri="{BB962C8B-B14F-4D97-AF65-F5344CB8AC3E}">
        <p14:creationId xmlns:p14="http://schemas.microsoft.com/office/powerpoint/2010/main" val="1488973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heel(1)">
                                      <p:cBhvr>
                                        <p:cTn id="10" dur="2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السجلات الاساسية تحتاج الشركات الصغيرة للاحتفاظ بها</a:t>
            </a:r>
          </a:p>
        </p:txBody>
      </p:sp>
      <p:sp>
        <p:nvSpPr>
          <p:cNvPr id="4" name="Rounded Rectangle 3"/>
          <p:cNvSpPr/>
          <p:nvPr/>
        </p:nvSpPr>
        <p:spPr>
          <a:xfrm>
            <a:off x="1119026" y="1484784"/>
            <a:ext cx="6333294" cy="2828031"/>
          </a:xfrm>
          <a:prstGeom prst="roundRect">
            <a:avLst>
              <a:gd name="adj" fmla="val 10000"/>
            </a:avLst>
          </a:prstGeom>
          <a:blipFill rotWithShape="1">
            <a:blip r:embed="rId2"/>
            <a:stretch>
              <a:fillRect/>
            </a:stretch>
          </a:blipFill>
          <a:ln>
            <a:noFill/>
          </a:ln>
        </p:spPr>
        <p:style>
          <a:lnRef idx="2">
            <a:scrgbClr r="0" g="0" b="0"/>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2095940" y="3296816"/>
            <a:ext cx="6001041" cy="2539999"/>
          </a:xfrm>
          <a:custGeom>
            <a:avLst/>
            <a:gdLst>
              <a:gd name="connsiteX0" fmla="*/ 0 w 6001041"/>
              <a:gd name="connsiteY0" fmla="*/ 254000 h 2539999"/>
              <a:gd name="connsiteX1" fmla="*/ 254000 w 6001041"/>
              <a:gd name="connsiteY1" fmla="*/ 0 h 2539999"/>
              <a:gd name="connsiteX2" fmla="*/ 5747041 w 6001041"/>
              <a:gd name="connsiteY2" fmla="*/ 0 h 2539999"/>
              <a:gd name="connsiteX3" fmla="*/ 6001041 w 6001041"/>
              <a:gd name="connsiteY3" fmla="*/ 254000 h 2539999"/>
              <a:gd name="connsiteX4" fmla="*/ 6001041 w 6001041"/>
              <a:gd name="connsiteY4" fmla="*/ 2285999 h 2539999"/>
              <a:gd name="connsiteX5" fmla="*/ 5747041 w 6001041"/>
              <a:gd name="connsiteY5" fmla="*/ 2539999 h 2539999"/>
              <a:gd name="connsiteX6" fmla="*/ 254000 w 6001041"/>
              <a:gd name="connsiteY6" fmla="*/ 2539999 h 2539999"/>
              <a:gd name="connsiteX7" fmla="*/ 0 w 6001041"/>
              <a:gd name="connsiteY7" fmla="*/ 2285999 h 2539999"/>
              <a:gd name="connsiteX8" fmla="*/ 0 w 6001041"/>
              <a:gd name="connsiteY8" fmla="*/ 254000 h 25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01041" h="2539999">
                <a:moveTo>
                  <a:pt x="0" y="254000"/>
                </a:moveTo>
                <a:cubicBezTo>
                  <a:pt x="0" y="113720"/>
                  <a:pt x="113720" y="0"/>
                  <a:pt x="254000" y="0"/>
                </a:cubicBezTo>
                <a:lnTo>
                  <a:pt x="5747041" y="0"/>
                </a:lnTo>
                <a:cubicBezTo>
                  <a:pt x="5887321" y="0"/>
                  <a:pt x="6001041" y="113720"/>
                  <a:pt x="6001041" y="254000"/>
                </a:cubicBezTo>
                <a:lnTo>
                  <a:pt x="6001041" y="2285999"/>
                </a:lnTo>
                <a:cubicBezTo>
                  <a:pt x="6001041" y="2426279"/>
                  <a:pt x="5887321" y="2539999"/>
                  <a:pt x="5747041" y="2539999"/>
                </a:cubicBezTo>
                <a:lnTo>
                  <a:pt x="254000" y="2539999"/>
                </a:lnTo>
                <a:cubicBezTo>
                  <a:pt x="113720" y="2539999"/>
                  <a:pt x="0" y="2426279"/>
                  <a:pt x="0" y="2285999"/>
                </a:cubicBezTo>
                <a:lnTo>
                  <a:pt x="0" y="254000"/>
                </a:lnTo>
                <a:close/>
              </a:path>
            </a:pathLst>
          </a:custGeom>
          <a:solidFill>
            <a:srgbClr val="FF66FF"/>
          </a:solidFill>
          <a:ln>
            <a:solidFill>
              <a:srgbClr val="FF66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65834" tIns="165834" rIns="165834" bIns="165834" numCol="1" spcCol="1270" anchor="t" anchorCtr="0">
            <a:noAutofit/>
          </a:bodyPr>
          <a:lstStyle/>
          <a:p>
            <a:pPr lvl="0" algn="ctr" defTabSz="1066800" rtl="1">
              <a:lnSpc>
                <a:spcPct val="90000"/>
              </a:lnSpc>
              <a:spcBef>
                <a:spcPct val="0"/>
              </a:spcBef>
              <a:spcAft>
                <a:spcPct val="35000"/>
              </a:spcAft>
            </a:pPr>
            <a:r>
              <a:rPr lang="ar-EG" sz="2400" b="1" kern="1200" dirty="0" smtClean="0"/>
              <a:t>نفقات نقدية</a:t>
            </a:r>
            <a:endParaRPr lang="ar-EG" sz="2400" kern="1200" dirty="0"/>
          </a:p>
          <a:p>
            <a:pPr marL="228600" lvl="1" indent="-228600" algn="justLow" defTabSz="1066800" rtl="1">
              <a:lnSpc>
                <a:spcPct val="90000"/>
              </a:lnSpc>
              <a:spcBef>
                <a:spcPct val="0"/>
              </a:spcBef>
              <a:spcAft>
                <a:spcPct val="15000"/>
              </a:spcAft>
              <a:buChar char="••"/>
            </a:pPr>
            <a:r>
              <a:rPr lang="ar-EG" sz="2400" b="0" kern="1200" dirty="0" smtClean="0">
                <a:solidFill>
                  <a:srgbClr val="002060"/>
                </a:solidFill>
              </a:rPr>
              <a:t>يلزم تقديم بيان عن النقد الذي تم إنفاقه في شركتك إذا كنت ترغب في تسجيل كل نفقات الشركة في عام محدد. وتوجد  طريقتان على الأقل للقيام بذلك: اكتب لنفسك شيكات مستحقة السداد أو احتفظ بسجل مصروفات نثرية.</a:t>
            </a:r>
            <a:endParaRPr lang="ar-EG" sz="2400" b="0" kern="1200" dirty="0">
              <a:solidFill>
                <a:srgbClr val="002060"/>
              </a:solidFill>
            </a:endParaRPr>
          </a:p>
        </p:txBody>
      </p:sp>
    </p:spTree>
    <p:extLst>
      <p:ext uri="{BB962C8B-B14F-4D97-AF65-F5344CB8AC3E}">
        <p14:creationId xmlns:p14="http://schemas.microsoft.com/office/powerpoint/2010/main" val="3726361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السجلات الاساسية تحتاج الشركات الصغيرة للاحتفاظ بها</a:t>
            </a:r>
          </a:p>
        </p:txBody>
      </p:sp>
      <p:sp>
        <p:nvSpPr>
          <p:cNvPr id="4" name="Freeform 3"/>
          <p:cNvSpPr/>
          <p:nvPr/>
        </p:nvSpPr>
        <p:spPr>
          <a:xfrm>
            <a:off x="395536" y="1412776"/>
            <a:ext cx="8424936" cy="5328592"/>
          </a:xfrm>
          <a:custGeom>
            <a:avLst/>
            <a:gdLst>
              <a:gd name="connsiteX0" fmla="*/ 0 w 8424936"/>
              <a:gd name="connsiteY0" fmla="*/ 510758 h 5107575"/>
              <a:gd name="connsiteX1" fmla="*/ 510758 w 8424936"/>
              <a:gd name="connsiteY1" fmla="*/ 0 h 5107575"/>
              <a:gd name="connsiteX2" fmla="*/ 7914179 w 8424936"/>
              <a:gd name="connsiteY2" fmla="*/ 0 h 5107575"/>
              <a:gd name="connsiteX3" fmla="*/ 8424937 w 8424936"/>
              <a:gd name="connsiteY3" fmla="*/ 510758 h 5107575"/>
              <a:gd name="connsiteX4" fmla="*/ 8424936 w 8424936"/>
              <a:gd name="connsiteY4" fmla="*/ 4596818 h 5107575"/>
              <a:gd name="connsiteX5" fmla="*/ 7914178 w 8424936"/>
              <a:gd name="connsiteY5" fmla="*/ 5107576 h 5107575"/>
              <a:gd name="connsiteX6" fmla="*/ 510758 w 8424936"/>
              <a:gd name="connsiteY6" fmla="*/ 5107575 h 5107575"/>
              <a:gd name="connsiteX7" fmla="*/ 0 w 8424936"/>
              <a:gd name="connsiteY7" fmla="*/ 4596817 h 5107575"/>
              <a:gd name="connsiteX8" fmla="*/ 0 w 8424936"/>
              <a:gd name="connsiteY8" fmla="*/ 510758 h 510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4936" h="5107575">
                <a:moveTo>
                  <a:pt x="0" y="510758"/>
                </a:moveTo>
                <a:cubicBezTo>
                  <a:pt x="0" y="228674"/>
                  <a:pt x="228674" y="0"/>
                  <a:pt x="510758" y="0"/>
                </a:cubicBezTo>
                <a:lnTo>
                  <a:pt x="7914179" y="0"/>
                </a:lnTo>
                <a:cubicBezTo>
                  <a:pt x="8196263" y="0"/>
                  <a:pt x="8424937" y="228674"/>
                  <a:pt x="8424937" y="510758"/>
                </a:cubicBezTo>
                <a:cubicBezTo>
                  <a:pt x="8424937" y="1872778"/>
                  <a:pt x="8424936" y="3234798"/>
                  <a:pt x="8424936" y="4596818"/>
                </a:cubicBezTo>
                <a:cubicBezTo>
                  <a:pt x="8424936" y="4878902"/>
                  <a:pt x="8196262" y="5107576"/>
                  <a:pt x="7914178" y="5107576"/>
                </a:cubicBezTo>
                <a:lnTo>
                  <a:pt x="510758" y="5107575"/>
                </a:lnTo>
                <a:cubicBezTo>
                  <a:pt x="228674" y="5107575"/>
                  <a:pt x="0" y="4878901"/>
                  <a:pt x="0" y="4596817"/>
                </a:cubicBezTo>
                <a:lnTo>
                  <a:pt x="0" y="510758"/>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287184" tIns="91440" rIns="91441" bIns="9144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سجلات المخزون</a:t>
            </a:r>
            <a:endParaRPr lang="ar-EG" sz="2400" kern="1200" dirty="0">
              <a:solidFill>
                <a:srgbClr val="FF0000"/>
              </a:solidFill>
            </a:endParaRPr>
          </a:p>
          <a:p>
            <a:pPr marL="228600" lvl="1" indent="-228600" algn="justLow" defTabSz="1066800" rtl="1">
              <a:lnSpc>
                <a:spcPct val="90000"/>
              </a:lnSpc>
              <a:spcBef>
                <a:spcPct val="0"/>
              </a:spcBef>
              <a:spcAft>
                <a:spcPct val="15000"/>
              </a:spcAft>
              <a:buChar char="••"/>
            </a:pPr>
            <a:r>
              <a:rPr lang="ar-EG" sz="2400" b="0" u="none" kern="1200" dirty="0" smtClean="0">
                <a:solidFill>
                  <a:srgbClr val="002060"/>
                </a:solidFill>
              </a:rPr>
              <a:t>سيعمل حسن اطلاعك على سجلات المخزون على تمكينك من الحيلولة دون الاختلاس ، والحفاظ على أرصدة المخزون  عند الحد الأدنى ، وتتبع التوجهات الشرائية ، وميزات أخرى غيرها.</a:t>
            </a:r>
            <a:endParaRPr lang="ar-EG" sz="2400" b="0" u="none" kern="1200" dirty="0">
              <a:solidFill>
                <a:srgbClr val="002060"/>
              </a:solidFill>
            </a:endParaRPr>
          </a:p>
          <a:p>
            <a:pPr marL="228600" lvl="1" indent="-228600" algn="justLow" defTabSz="1066800" rtl="1">
              <a:lnSpc>
                <a:spcPct val="90000"/>
              </a:lnSpc>
              <a:spcBef>
                <a:spcPct val="0"/>
              </a:spcBef>
              <a:spcAft>
                <a:spcPct val="15000"/>
              </a:spcAft>
              <a:buChar char="••"/>
            </a:pPr>
            <a:r>
              <a:rPr lang="ar-EG" sz="2400" b="0" u="none" kern="1200" dirty="0" smtClean="0">
                <a:solidFill>
                  <a:srgbClr val="002060"/>
                </a:solidFill>
              </a:rPr>
              <a:t>وإذا قمت ببيع كمية كبيرة من الأصناف منخفضة التكلفة – كما هو الحال في متجر الأدوات المكتبية على سبيل المثال – فينصح باستخدام نظام كمبيوتر لتعقب المخزون لديك أو ربط نظام الكمبيوتر بالمبيعات لديك عن طريق إرساء نظام مخزون (مركز البيع) </a:t>
            </a:r>
            <a:r>
              <a:rPr lang="en-US" sz="2400" b="0" u="none" kern="1200" dirty="0" smtClean="0">
                <a:solidFill>
                  <a:srgbClr val="002060"/>
                </a:solidFill>
              </a:rPr>
              <a:t>POS</a:t>
            </a:r>
            <a:r>
              <a:rPr lang="ar-EG" sz="2400" b="0" u="none" kern="1200" dirty="0" smtClean="0">
                <a:solidFill>
                  <a:srgbClr val="002060"/>
                </a:solidFill>
              </a:rPr>
              <a:t>. أما إذا قمت ببيع أصناف مرتفعة التكلفة فربما قد تكون قادرًا على القيام بذلك بنفسك على الورق.</a:t>
            </a:r>
            <a:endParaRPr lang="ar-EG" sz="2400" b="0" u="none" kern="1200" dirty="0">
              <a:solidFill>
                <a:srgbClr val="002060"/>
              </a:solidFill>
            </a:endParaRPr>
          </a:p>
          <a:p>
            <a:pPr marL="228600" lvl="1" indent="-228600" algn="justLow" defTabSz="1066800" rtl="1">
              <a:lnSpc>
                <a:spcPct val="90000"/>
              </a:lnSpc>
              <a:spcBef>
                <a:spcPct val="0"/>
              </a:spcBef>
              <a:spcAft>
                <a:spcPct val="15000"/>
              </a:spcAft>
              <a:buChar char="••"/>
            </a:pPr>
            <a:r>
              <a:rPr lang="ar-EG" sz="2400" b="0" u="none" kern="1200" dirty="0" smtClean="0">
                <a:solidFill>
                  <a:srgbClr val="002060"/>
                </a:solidFill>
              </a:rPr>
              <a:t>تكون معلومات المخزون المهمة التي يتعين عليك جمعها هي: تاريخ الشراء ، ورقم المخزون للصنف الذي تم شراؤه ، وسعر الشراء ، وتاريخ البيع ، وسعر البيع.</a:t>
            </a:r>
            <a:endParaRPr lang="ar-EG" sz="2400" b="0" u="none" kern="1200" dirty="0">
              <a:solidFill>
                <a:srgbClr val="002060"/>
              </a:solidFill>
            </a:endParaRPr>
          </a:p>
        </p:txBody>
      </p:sp>
      <p:sp>
        <p:nvSpPr>
          <p:cNvPr id="5" name="Rounded Rectangle 4"/>
          <p:cNvSpPr/>
          <p:nvPr/>
        </p:nvSpPr>
        <p:spPr>
          <a:xfrm>
            <a:off x="755571" y="1916832"/>
            <a:ext cx="1684987" cy="4086060"/>
          </a:xfrm>
          <a:prstGeom prst="roundRect">
            <a:avLst>
              <a:gd name="adj" fmla="val 10000"/>
            </a:avLst>
          </a:prstGeom>
          <a:blipFill rotWithShape="1">
            <a:blip r:embed="rId2"/>
            <a:stretch>
              <a:fillRect/>
            </a:stretch>
          </a:blipFill>
          <a:ln>
            <a:noFill/>
          </a:ln>
        </p:spPr>
        <p:style>
          <a:lnRef idx="2">
            <a:scrgbClr r="0" g="0" b="0"/>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677961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barn(inVertical)">
                                      <p:cBhvr>
                                        <p:cTn id="13" dur="500"/>
                                        <p:tgtEl>
                                          <p:spTgt spid="4">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4">
                                            <p:txEl>
                                              <p:pRg st="1" end="1"/>
                                            </p:txEl>
                                          </p:spTgt>
                                        </p:tgtEl>
                                        <p:attrNameLst>
                                          <p:attrName>style.visibility</p:attrName>
                                        </p:attrNameLst>
                                      </p:cBhvr>
                                      <p:to>
                                        <p:strVal val="visible"/>
                                      </p:to>
                                    </p:set>
                                    <p:animEffect transition="in" filter="fade">
                                      <p:cBhvr>
                                        <p:cTn id="18" dur="1000"/>
                                        <p:tgtEl>
                                          <p:spTgt spid="4">
                                            <p:txEl>
                                              <p:pRg st="1" end="1"/>
                                            </p:txEl>
                                          </p:spTgt>
                                        </p:tgtEl>
                                      </p:cBhvr>
                                    </p:animEffect>
                                    <p:anim calcmode="lin" valueType="num">
                                      <p:cBhvr>
                                        <p:cTn id="19"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0"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Effect transition="in" filter="fade">
                                      <p:cBhvr>
                                        <p:cTn id="25" dur="1000"/>
                                        <p:tgtEl>
                                          <p:spTgt spid="4">
                                            <p:txEl>
                                              <p:pRg st="2" end="2"/>
                                            </p:txEl>
                                          </p:spTgt>
                                        </p:tgtEl>
                                      </p:cBhvr>
                                    </p:animEffect>
                                    <p:anim calcmode="lin" valueType="num">
                                      <p:cBhvr>
                                        <p:cTn id="26"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7"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4">
                                            <p:txEl>
                                              <p:pRg st="3" end="3"/>
                                            </p:txEl>
                                          </p:spTgt>
                                        </p:tgtEl>
                                        <p:attrNameLst>
                                          <p:attrName>style.visibility</p:attrName>
                                        </p:attrNameLst>
                                      </p:cBhvr>
                                      <p:to>
                                        <p:strVal val="visible"/>
                                      </p:to>
                                    </p:set>
                                    <p:animEffect transition="in" filter="fade">
                                      <p:cBhvr>
                                        <p:cTn id="32" dur="1000"/>
                                        <p:tgtEl>
                                          <p:spTgt spid="4">
                                            <p:txEl>
                                              <p:pRg st="3" end="3"/>
                                            </p:txEl>
                                          </p:spTgt>
                                        </p:tgtEl>
                                      </p:cBhvr>
                                    </p:animEffect>
                                    <p:anim calcmode="lin" valueType="num">
                                      <p:cBhvr>
                                        <p:cTn id="33"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4"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السجلات الاساسية تحتاج الشركات الصغيرة للاحتفاظ بها</a:t>
            </a:r>
          </a:p>
        </p:txBody>
      </p:sp>
      <p:sp>
        <p:nvSpPr>
          <p:cNvPr id="4" name="Straight Connector 3"/>
          <p:cNvSpPr/>
          <p:nvPr/>
        </p:nvSpPr>
        <p:spPr>
          <a:xfrm>
            <a:off x="683568" y="1556784"/>
            <a:ext cx="0" cy="4726305"/>
          </a:xfrm>
          <a:prstGeom prst="line">
            <a:avLst/>
          </a:prstGeom>
          <a:ln>
            <a:solidFill>
              <a:srgbClr val="99FF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Rectangle 4"/>
          <p:cNvSpPr/>
          <p:nvPr/>
        </p:nvSpPr>
        <p:spPr>
          <a:xfrm>
            <a:off x="819258" y="1804978"/>
            <a:ext cx="7412081" cy="2126837"/>
          </a:xfrm>
          <a:prstGeom prst="rect">
            <a:avLst/>
          </a:prstGeom>
          <a:blipFill rotWithShape="1">
            <a:blip r:embed="rId2"/>
            <a:stretch>
              <a:fillRect/>
            </a:stretch>
          </a:blip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819258" y="3633742"/>
            <a:ext cx="7412081" cy="3038071"/>
          </a:xfrm>
          <a:custGeom>
            <a:avLst/>
            <a:gdLst>
              <a:gd name="connsiteX0" fmla="*/ 0 w 7412081"/>
              <a:gd name="connsiteY0" fmla="*/ 0 h 3038071"/>
              <a:gd name="connsiteX1" fmla="*/ 7412081 w 7412081"/>
              <a:gd name="connsiteY1" fmla="*/ 0 h 3038071"/>
              <a:gd name="connsiteX2" fmla="*/ 7412081 w 7412081"/>
              <a:gd name="connsiteY2" fmla="*/ 3038071 h 3038071"/>
              <a:gd name="connsiteX3" fmla="*/ 0 w 7412081"/>
              <a:gd name="connsiteY3" fmla="*/ 3038071 h 3038071"/>
              <a:gd name="connsiteX4" fmla="*/ 0 w 7412081"/>
              <a:gd name="connsiteY4" fmla="*/ 0 h 303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2081" h="3038071">
                <a:moveTo>
                  <a:pt x="0" y="0"/>
                </a:moveTo>
                <a:lnTo>
                  <a:pt x="7412081" y="0"/>
                </a:lnTo>
                <a:lnTo>
                  <a:pt x="7412081" y="3038071"/>
                </a:lnTo>
                <a:lnTo>
                  <a:pt x="0" y="3038071"/>
                </a:lnTo>
                <a:lnTo>
                  <a:pt x="0" y="0"/>
                </a:lnTo>
                <a:close/>
              </a:path>
            </a:pathLst>
          </a:custGeom>
          <a:solidFill>
            <a:srgbClr val="99FFCC"/>
          </a:solidFill>
          <a:ln>
            <a:solidFill>
              <a:srgbClr val="99FFCC"/>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b="0" u="none" kern="1200" dirty="0" smtClean="0">
                <a:solidFill>
                  <a:srgbClr val="002060"/>
                </a:solidFill>
              </a:rPr>
              <a:t>إذا كانت الخدمات أو المنتجات التي تقدمها من النوع الذي يتم سداد قيمته عند التسليم ، فلن تحتاج لتشغيل نظام تعقب حساب المقبوضات ومع ذلك .. إذا كنت تقدم خدمات أو منتجات يسدد المشترون قيمتها في تاريخ لاحق ، فإن سجلات حساب المقبوضات تعمل على تعقب ما يدين به الآخرون لك . ويمكنك مراقبة حسابات المقبوضات من خلال الاحتفاظ بنسخة من كل الفواتير التي تم إرسالها أو من خلال الاحتفاظ بسجل لحساب المقبوضات . سواءً استخدمت أيًا من الطريقتين ، فإن المعلومات التي تحتاج لجمعها هي : تاريخ الفاتورة ، ورقم الفاتورة ، ومبلغ الفاتورة ، والشروط ، وتاريخ السداد ، والمبلغ المدفوع ، واسم الجهة التي سيتم إرسال الفاتورة إليها.</a:t>
            </a:r>
            <a:endParaRPr lang="ar-EG" sz="2400" b="0" u="none" kern="1200" dirty="0">
              <a:solidFill>
                <a:srgbClr val="002060"/>
              </a:solidFill>
            </a:endParaRPr>
          </a:p>
        </p:txBody>
      </p:sp>
      <p:sp>
        <p:nvSpPr>
          <p:cNvPr id="7" name="Freeform 6"/>
          <p:cNvSpPr/>
          <p:nvPr/>
        </p:nvSpPr>
        <p:spPr>
          <a:xfrm>
            <a:off x="620530" y="1122290"/>
            <a:ext cx="7686915" cy="525145"/>
          </a:xfrm>
          <a:custGeom>
            <a:avLst/>
            <a:gdLst>
              <a:gd name="connsiteX0" fmla="*/ 0 w 7686915"/>
              <a:gd name="connsiteY0" fmla="*/ 0 h 525145"/>
              <a:gd name="connsiteX1" fmla="*/ 7686915 w 7686915"/>
              <a:gd name="connsiteY1" fmla="*/ 0 h 525145"/>
              <a:gd name="connsiteX2" fmla="*/ 7686915 w 7686915"/>
              <a:gd name="connsiteY2" fmla="*/ 525145 h 525145"/>
              <a:gd name="connsiteX3" fmla="*/ 0 w 7686915"/>
              <a:gd name="connsiteY3" fmla="*/ 525145 h 525145"/>
              <a:gd name="connsiteX4" fmla="*/ 0 w 7686915"/>
              <a:gd name="connsiteY4" fmla="*/ 0 h 52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6915" h="525145">
                <a:moveTo>
                  <a:pt x="0" y="0"/>
                </a:moveTo>
                <a:lnTo>
                  <a:pt x="7686915" y="0"/>
                </a:lnTo>
                <a:lnTo>
                  <a:pt x="7686915" y="525145"/>
                </a:lnTo>
                <a:lnTo>
                  <a:pt x="0" y="525145"/>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حساب المقبوضات</a:t>
            </a:r>
            <a:endParaRPr lang="ar-EG" sz="2400" kern="1200" dirty="0">
              <a:solidFill>
                <a:srgbClr val="FF0000"/>
              </a:solidFill>
            </a:endParaRPr>
          </a:p>
        </p:txBody>
      </p:sp>
    </p:spTree>
    <p:extLst>
      <p:ext uri="{BB962C8B-B14F-4D97-AF65-F5344CB8AC3E}">
        <p14:creationId xmlns:p14="http://schemas.microsoft.com/office/powerpoint/2010/main" val="2382748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1000"/>
                                        <p:tgtEl>
                                          <p:spTgt spid="6"/>
                                        </p:tgtEl>
                                      </p:cBhvr>
                                    </p:animEffect>
                                    <p:anim calcmode="lin" valueType="num">
                                      <p:cBhvr>
                                        <p:cTn id="23" dur="1000" fill="hold"/>
                                        <p:tgtEl>
                                          <p:spTgt spid="6"/>
                                        </p:tgtEl>
                                        <p:attrNameLst>
                                          <p:attrName>ppt_x</p:attrName>
                                        </p:attrNameLst>
                                      </p:cBhvr>
                                      <p:tavLst>
                                        <p:tav tm="0">
                                          <p:val>
                                            <p:strVal val="#ppt_x"/>
                                          </p:val>
                                        </p:tav>
                                        <p:tav tm="100000">
                                          <p:val>
                                            <p:strVal val="#ppt_x"/>
                                          </p:val>
                                        </p:tav>
                                      </p:tavLst>
                                    </p:anim>
                                    <p:anim calcmode="lin" valueType="num">
                                      <p:cBhvr>
                                        <p:cTn id="2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السجلات الاساسية تحتاج الشركات الصغيرة للاحتفاظ بها</a:t>
            </a:r>
          </a:p>
        </p:txBody>
      </p:sp>
      <p:sp>
        <p:nvSpPr>
          <p:cNvPr id="8" name="Freeform 7"/>
          <p:cNvSpPr/>
          <p:nvPr/>
        </p:nvSpPr>
        <p:spPr>
          <a:xfrm>
            <a:off x="1121191" y="1107075"/>
            <a:ext cx="7204440" cy="4050118"/>
          </a:xfrm>
          <a:custGeom>
            <a:avLst/>
            <a:gdLst>
              <a:gd name="connsiteX0" fmla="*/ 324009 w 7034638"/>
              <a:gd name="connsiteY0" fmla="*/ 0 h 4050118"/>
              <a:gd name="connsiteX1" fmla="*/ 6710629 w 7034638"/>
              <a:gd name="connsiteY1" fmla="*/ 0 h 4050118"/>
              <a:gd name="connsiteX2" fmla="*/ 7034638 w 7034638"/>
              <a:gd name="connsiteY2" fmla="*/ 324009 h 4050118"/>
              <a:gd name="connsiteX3" fmla="*/ 7034638 w 7034638"/>
              <a:gd name="connsiteY3" fmla="*/ 4050118 h 4050118"/>
              <a:gd name="connsiteX4" fmla="*/ 7034638 w 7034638"/>
              <a:gd name="connsiteY4" fmla="*/ 4050118 h 4050118"/>
              <a:gd name="connsiteX5" fmla="*/ 0 w 7034638"/>
              <a:gd name="connsiteY5" fmla="*/ 4050118 h 4050118"/>
              <a:gd name="connsiteX6" fmla="*/ 0 w 7034638"/>
              <a:gd name="connsiteY6" fmla="*/ 4050118 h 4050118"/>
              <a:gd name="connsiteX7" fmla="*/ 0 w 7034638"/>
              <a:gd name="connsiteY7" fmla="*/ 324009 h 4050118"/>
              <a:gd name="connsiteX8" fmla="*/ 324009 w 7034638"/>
              <a:gd name="connsiteY8" fmla="*/ 0 h 405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4638" h="4050118">
                <a:moveTo>
                  <a:pt x="324009" y="0"/>
                </a:moveTo>
                <a:lnTo>
                  <a:pt x="6710629" y="0"/>
                </a:lnTo>
                <a:cubicBezTo>
                  <a:pt x="6889574" y="0"/>
                  <a:pt x="7034638" y="145064"/>
                  <a:pt x="7034638" y="324009"/>
                </a:cubicBezTo>
                <a:lnTo>
                  <a:pt x="7034638" y="4050118"/>
                </a:lnTo>
                <a:lnTo>
                  <a:pt x="7034638" y="4050118"/>
                </a:lnTo>
                <a:lnTo>
                  <a:pt x="0" y="4050118"/>
                </a:lnTo>
                <a:lnTo>
                  <a:pt x="0" y="4050118"/>
                </a:lnTo>
                <a:lnTo>
                  <a:pt x="0" y="324009"/>
                </a:lnTo>
                <a:cubicBezTo>
                  <a:pt x="0" y="145064"/>
                  <a:pt x="145064" y="0"/>
                  <a:pt x="324009" y="0"/>
                </a:cubicBezTo>
                <a:close/>
              </a:path>
            </a:pathLst>
          </a:custGeom>
          <a:ln>
            <a:solidFill>
              <a:srgbClr val="00B05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22839" tIns="178719" rIns="122839" bIns="27940" numCol="1" spcCol="1270" anchor="t" anchorCtr="0">
            <a:noAutofit/>
          </a:bodyPr>
          <a:lstStyle/>
          <a:p>
            <a:pPr marL="228600" lvl="1" indent="-228600" algn="justLow" defTabSz="977900" rtl="1">
              <a:lnSpc>
                <a:spcPct val="90000"/>
              </a:lnSpc>
              <a:spcBef>
                <a:spcPct val="0"/>
              </a:spcBef>
              <a:spcAft>
                <a:spcPct val="15000"/>
              </a:spcAft>
              <a:buChar char="••"/>
            </a:pPr>
            <a:r>
              <a:rPr lang="ar-EG" sz="2200" u="none" kern="1200" dirty="0" smtClean="0">
                <a:solidFill>
                  <a:srgbClr val="002060"/>
                </a:solidFill>
              </a:rPr>
              <a:t>حساب المدفوعات عبارة عن ديون مستحقة على شركتك مقابل السلع والخدمات . وسيؤدي الاحتفاظ بسجل لما أنت مدين به وموعد استحقاقه إلى تمكينك من تأسيس ائتمان جيد والحفاظ على أموالك لأطول فترة ممكنة.</a:t>
            </a:r>
            <a:endParaRPr lang="ar-EG" sz="2200" u="none" kern="1200" dirty="0">
              <a:solidFill>
                <a:srgbClr val="002060"/>
              </a:solidFill>
            </a:endParaRPr>
          </a:p>
          <a:p>
            <a:pPr marL="228600" lvl="1" indent="-228600" algn="justLow" defTabSz="977900" rtl="1">
              <a:lnSpc>
                <a:spcPct val="90000"/>
              </a:lnSpc>
              <a:spcBef>
                <a:spcPct val="0"/>
              </a:spcBef>
              <a:spcAft>
                <a:spcPct val="15000"/>
              </a:spcAft>
              <a:buChar char="••"/>
            </a:pPr>
            <a:r>
              <a:rPr lang="ar-EG" sz="2200" u="none" kern="1200" dirty="0" smtClean="0">
                <a:solidFill>
                  <a:srgbClr val="002060"/>
                </a:solidFill>
              </a:rPr>
              <a:t>يستخدم مالكو الشركات ممن تتوافر لديهم بنود حساب مدفوعات قليلة مجلدات ملفات مسماة بالتواريخ لسهولة التتبع.</a:t>
            </a:r>
            <a:endParaRPr lang="ar-EG" sz="2200" u="none" kern="1200" dirty="0">
              <a:solidFill>
                <a:srgbClr val="002060"/>
              </a:solidFill>
            </a:endParaRPr>
          </a:p>
          <a:p>
            <a:pPr marL="228600" lvl="1" indent="-228600" algn="justLow" defTabSz="977900" rtl="1">
              <a:lnSpc>
                <a:spcPct val="90000"/>
              </a:lnSpc>
              <a:spcBef>
                <a:spcPct val="0"/>
              </a:spcBef>
              <a:spcAft>
                <a:spcPct val="15000"/>
              </a:spcAft>
              <a:buChar char="••"/>
            </a:pPr>
            <a:r>
              <a:rPr lang="ar-EG" sz="2200" u="none" kern="1200" dirty="0" smtClean="0">
                <a:solidFill>
                  <a:srgbClr val="002060"/>
                </a:solidFill>
              </a:rPr>
              <a:t>تسدد الشركات الصغيرة الأخرى فواتيرها مرتين كل شهر وتحتفظ بجميع الفواتير في مجلد اسمه "للسداد". أما الشركات الكبيرة فتستخدم سجلات ورقية لحساب المدفوعات يتولى المقرض عملية تنظيمها . وبغض النظر عن النظام الذي تختاره، ينبغي عليك الاحتفاظ بالمعلومات التالية حول حساب المدفوعات: تاريخ الفاتورة ، ورقم الفاتورة ، ومبلغ الفاتورة ، والشروط، وتاريخ السداد ، والمبلغ المدفوع ، والرصيد (إن كان ينطبق) ، وأسماء العملاء وعناوينهم.</a:t>
            </a:r>
            <a:endParaRPr lang="ar-EG" sz="2200" u="none" kern="1200" dirty="0">
              <a:solidFill>
                <a:srgbClr val="002060"/>
              </a:solidFill>
            </a:endParaRPr>
          </a:p>
        </p:txBody>
      </p:sp>
      <p:sp>
        <p:nvSpPr>
          <p:cNvPr id="9" name="Freeform 8"/>
          <p:cNvSpPr/>
          <p:nvPr/>
        </p:nvSpPr>
        <p:spPr>
          <a:xfrm>
            <a:off x="1121191" y="5157193"/>
            <a:ext cx="7217591" cy="1532003"/>
          </a:xfrm>
          <a:custGeom>
            <a:avLst/>
            <a:gdLst>
              <a:gd name="connsiteX0" fmla="*/ 0 w 7034638"/>
              <a:gd name="connsiteY0" fmla="*/ 0 h 1532003"/>
              <a:gd name="connsiteX1" fmla="*/ 7034638 w 7034638"/>
              <a:gd name="connsiteY1" fmla="*/ 0 h 1532003"/>
              <a:gd name="connsiteX2" fmla="*/ 7034638 w 7034638"/>
              <a:gd name="connsiteY2" fmla="*/ 1532003 h 1532003"/>
              <a:gd name="connsiteX3" fmla="*/ 0 w 7034638"/>
              <a:gd name="connsiteY3" fmla="*/ 1532003 h 1532003"/>
              <a:gd name="connsiteX4" fmla="*/ 0 w 7034638"/>
              <a:gd name="connsiteY4" fmla="*/ 0 h 153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4638" h="1532003">
                <a:moveTo>
                  <a:pt x="0" y="0"/>
                </a:moveTo>
                <a:lnTo>
                  <a:pt x="7034638" y="0"/>
                </a:lnTo>
                <a:lnTo>
                  <a:pt x="7034638" y="1532003"/>
                </a:lnTo>
                <a:lnTo>
                  <a:pt x="0" y="1532003"/>
                </a:lnTo>
                <a:lnTo>
                  <a:pt x="0" y="0"/>
                </a:lnTo>
                <a:close/>
              </a:path>
            </a:pathLst>
          </a:custGeom>
          <a:solidFill>
            <a:srgbClr val="00B050"/>
          </a:solidFill>
          <a:ln>
            <a:solidFill>
              <a:srgbClr val="00B05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2111148"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حساب المدفوعات</a:t>
            </a:r>
            <a:endParaRPr lang="ar-EG" sz="2400" kern="1200" dirty="0">
              <a:solidFill>
                <a:schemeClr val="bg1"/>
              </a:solidFill>
            </a:endParaRPr>
          </a:p>
        </p:txBody>
      </p:sp>
      <p:sp>
        <p:nvSpPr>
          <p:cNvPr id="10" name="Oval 9"/>
          <p:cNvSpPr/>
          <p:nvPr/>
        </p:nvSpPr>
        <p:spPr>
          <a:xfrm>
            <a:off x="6804249" y="5187518"/>
            <a:ext cx="1670481" cy="1670481"/>
          </a:xfrm>
          <a:prstGeom prst="ellipse">
            <a:avLst/>
          </a:prstGeom>
          <a:blipFill rotWithShape="1">
            <a:blip r:embed="rId2"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636203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16" presetClass="entr" presetSubtype="21"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0"/>
                                        <p:tgtEl>
                                          <p:spTgt spid="8"/>
                                        </p:tgtEl>
                                      </p:cBhvr>
                                    </p:animEffect>
                                    <p:anim calcmode="lin" valueType="num">
                                      <p:cBhvr>
                                        <p:cTn id="16" dur="1000" fill="hold"/>
                                        <p:tgtEl>
                                          <p:spTgt spid="8"/>
                                        </p:tgtEl>
                                        <p:attrNameLst>
                                          <p:attrName>ppt_x</p:attrName>
                                        </p:attrNameLst>
                                      </p:cBhvr>
                                      <p:tavLst>
                                        <p:tav tm="0">
                                          <p:val>
                                            <p:strVal val="#ppt_x"/>
                                          </p:val>
                                        </p:tav>
                                        <p:tav tm="100000">
                                          <p:val>
                                            <p:strVal val="#ppt_x"/>
                                          </p:val>
                                        </p:tav>
                                      </p:tavLst>
                                    </p:anim>
                                    <p:anim calcmode="lin" valueType="num">
                                      <p:cBhvr>
                                        <p:cTn id="17" dur="1000" fill="hold"/>
                                        <p:tgtEl>
                                          <p:spTgt spid="8"/>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fade">
                                      <p:cBhvr>
                                        <p:cTn id="20" dur="1000"/>
                                        <p:tgtEl>
                                          <p:spTgt spid="8">
                                            <p:txEl>
                                              <p:pRg st="0" end="0"/>
                                            </p:txEl>
                                          </p:spTgt>
                                        </p:tgtEl>
                                      </p:cBhvr>
                                    </p:animEffect>
                                    <p:anim calcmode="lin" valueType="num">
                                      <p:cBhvr>
                                        <p:cTn id="21"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22"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8">
                                            <p:txEl>
                                              <p:pRg st="1" end="1"/>
                                            </p:txEl>
                                          </p:spTgt>
                                        </p:tgtEl>
                                        <p:attrNameLst>
                                          <p:attrName>style.visibility</p:attrName>
                                        </p:attrNameLst>
                                      </p:cBhvr>
                                      <p:to>
                                        <p:strVal val="visible"/>
                                      </p:to>
                                    </p:set>
                                    <p:animEffect transition="in" filter="fade">
                                      <p:cBhvr>
                                        <p:cTn id="27" dur="1000"/>
                                        <p:tgtEl>
                                          <p:spTgt spid="8">
                                            <p:txEl>
                                              <p:pRg st="1" end="1"/>
                                            </p:txEl>
                                          </p:spTgt>
                                        </p:tgtEl>
                                      </p:cBhvr>
                                    </p:animEffect>
                                    <p:anim calcmode="lin" valueType="num">
                                      <p:cBhvr>
                                        <p:cTn id="2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8">
                                            <p:txEl>
                                              <p:pRg st="2" end="2"/>
                                            </p:txEl>
                                          </p:spTgt>
                                        </p:tgtEl>
                                        <p:attrNameLst>
                                          <p:attrName>style.visibility</p:attrName>
                                        </p:attrNameLst>
                                      </p:cBhvr>
                                      <p:to>
                                        <p:strVal val="visible"/>
                                      </p:to>
                                    </p:set>
                                    <p:animEffect transition="in" filter="fade">
                                      <p:cBhvr>
                                        <p:cTn id="34" dur="1000"/>
                                        <p:tgtEl>
                                          <p:spTgt spid="8">
                                            <p:txEl>
                                              <p:pRg st="2" end="2"/>
                                            </p:txEl>
                                          </p:spTgt>
                                        </p:tgtEl>
                                      </p:cBhvr>
                                    </p:animEffect>
                                    <p:anim calcmode="lin" valueType="num">
                                      <p:cBhvr>
                                        <p:cTn id="3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التدفق المالي</a:t>
            </a:r>
            <a:endParaRPr lang="en-US" sz="4000" dirty="0"/>
          </a:p>
        </p:txBody>
      </p:sp>
    </p:spTree>
    <p:extLst>
      <p:ext uri="{BB962C8B-B14F-4D97-AF65-F5344CB8AC3E}">
        <p14:creationId xmlns:p14="http://schemas.microsoft.com/office/powerpoint/2010/main" val="1723576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التدفق المالي</a:t>
            </a:r>
            <a:endParaRPr lang="ar-EG" sz="3200" b="1" dirty="0">
              <a:solidFill>
                <a:schemeClr val="bg1"/>
              </a:solidFill>
            </a:endParaRPr>
          </a:p>
        </p:txBody>
      </p:sp>
      <p:sp>
        <p:nvSpPr>
          <p:cNvPr id="4" name="Freeform 3"/>
          <p:cNvSpPr/>
          <p:nvPr/>
        </p:nvSpPr>
        <p:spPr>
          <a:xfrm>
            <a:off x="793020" y="2708799"/>
            <a:ext cx="7811427" cy="2441071"/>
          </a:xfrm>
          <a:custGeom>
            <a:avLst/>
            <a:gdLst>
              <a:gd name="connsiteX0" fmla="*/ 0 w 7811427"/>
              <a:gd name="connsiteY0" fmla="*/ 0 h 2441071"/>
              <a:gd name="connsiteX1" fmla="*/ 7811427 w 7811427"/>
              <a:gd name="connsiteY1" fmla="*/ 0 h 2441071"/>
              <a:gd name="connsiteX2" fmla="*/ 7811427 w 7811427"/>
              <a:gd name="connsiteY2" fmla="*/ 2441071 h 2441071"/>
              <a:gd name="connsiteX3" fmla="*/ 0 w 7811427"/>
              <a:gd name="connsiteY3" fmla="*/ 2441071 h 2441071"/>
              <a:gd name="connsiteX4" fmla="*/ 0 w 7811427"/>
              <a:gd name="connsiteY4" fmla="*/ 0 h 2441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27" h="2441071">
                <a:moveTo>
                  <a:pt x="0" y="0"/>
                </a:moveTo>
                <a:lnTo>
                  <a:pt x="7811427" y="0"/>
                </a:lnTo>
                <a:lnTo>
                  <a:pt x="7811427" y="2441071"/>
                </a:lnTo>
                <a:lnTo>
                  <a:pt x="0" y="2441071"/>
                </a:lnTo>
                <a:lnTo>
                  <a:pt x="0" y="0"/>
                </a:lnTo>
                <a:close/>
              </a:path>
            </a:pathLst>
          </a:custGeom>
          <a:solidFill>
            <a:srgbClr val="FF6699">
              <a:alpha val="40000"/>
            </a:srgbClr>
          </a:solidFill>
          <a:ln>
            <a:solidFill>
              <a:schemeClr val="bg1"/>
            </a:solid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653419" tIns="91440" rIns="91440" bIns="91440" numCol="1" spcCol="1270" anchor="ctr" anchorCtr="0">
            <a:noAutofit/>
          </a:bodyPr>
          <a:lstStyle/>
          <a:p>
            <a:pPr lvl="0" algn="justLow" defTabSz="1066800" rtl="1">
              <a:lnSpc>
                <a:spcPct val="90000"/>
              </a:lnSpc>
              <a:spcBef>
                <a:spcPct val="0"/>
              </a:spcBef>
              <a:spcAft>
                <a:spcPct val="35000"/>
              </a:spcAft>
            </a:pPr>
            <a:r>
              <a:rPr lang="ar-SA" sz="2400" b="0" kern="1200" dirty="0" smtClean="0">
                <a:solidFill>
                  <a:srgbClr val="002060"/>
                </a:solidFill>
              </a:rPr>
              <a:t>قائمة التدفقات النقدية </a:t>
            </a:r>
            <a:r>
              <a:rPr lang="en-US" sz="2400" b="0" kern="1200" dirty="0" smtClean="0">
                <a:solidFill>
                  <a:srgbClr val="002060"/>
                </a:solidFill>
              </a:rPr>
              <a:t>CASH FLOW STATEMENTS </a:t>
            </a:r>
            <a:r>
              <a:rPr lang="ar-SA" sz="2400" b="0" kern="1200" dirty="0" smtClean="0">
                <a:solidFill>
                  <a:srgbClr val="002060"/>
                </a:solidFill>
              </a:rPr>
              <a:t>هي القائمة الرابعة بعد كل من قائمة المركز المالي (الميزانية العمومية) وقائمة الدخل (بيان الأرباح والخسائر) و قائمة التغيرات في حقوق الملكية والتي أصبح لزاما على الشركات إعدادها على أنها جزء لا يتجزأ من بياناتها المالية لكل فترة تقدم البيانات المالية عنها.</a:t>
            </a:r>
            <a:endParaRPr lang="ar-EG" sz="2400" b="0" kern="1200" dirty="0">
              <a:solidFill>
                <a:srgbClr val="002060"/>
              </a:solidFill>
            </a:endParaRPr>
          </a:p>
        </p:txBody>
      </p:sp>
      <p:sp>
        <p:nvSpPr>
          <p:cNvPr id="5" name="Rectangle 4"/>
          <p:cNvSpPr/>
          <p:nvPr/>
        </p:nvSpPr>
        <p:spPr>
          <a:xfrm>
            <a:off x="467544" y="2356200"/>
            <a:ext cx="1708749" cy="2563124"/>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774570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قائمة التدفقات النقدية</a:t>
            </a:r>
            <a:endParaRPr lang="ar-EG" sz="3200" b="1" dirty="0">
              <a:solidFill>
                <a:schemeClr val="bg1"/>
              </a:solidFill>
            </a:endParaRPr>
          </a:p>
        </p:txBody>
      </p:sp>
      <p:sp>
        <p:nvSpPr>
          <p:cNvPr id="4" name="Rectangle 3"/>
          <p:cNvSpPr/>
          <p:nvPr/>
        </p:nvSpPr>
        <p:spPr>
          <a:xfrm>
            <a:off x="251520" y="3904430"/>
            <a:ext cx="8712968" cy="2044852"/>
          </a:xfrm>
          <a:prstGeom prst="rect">
            <a:avLst/>
          </a:prstGeom>
          <a:ln>
            <a:solidFill>
              <a:srgbClr val="CC99FF"/>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755578" y="1844831"/>
            <a:ext cx="7978508" cy="3076257"/>
          </a:xfrm>
          <a:custGeom>
            <a:avLst/>
            <a:gdLst>
              <a:gd name="connsiteX0" fmla="*/ 0 w 7978508"/>
              <a:gd name="connsiteY0" fmla="*/ 512720 h 3076257"/>
              <a:gd name="connsiteX1" fmla="*/ 512720 w 7978508"/>
              <a:gd name="connsiteY1" fmla="*/ 0 h 3076257"/>
              <a:gd name="connsiteX2" fmla="*/ 7465788 w 7978508"/>
              <a:gd name="connsiteY2" fmla="*/ 0 h 3076257"/>
              <a:gd name="connsiteX3" fmla="*/ 7978508 w 7978508"/>
              <a:gd name="connsiteY3" fmla="*/ 512720 h 3076257"/>
              <a:gd name="connsiteX4" fmla="*/ 7978508 w 7978508"/>
              <a:gd name="connsiteY4" fmla="*/ 2563537 h 3076257"/>
              <a:gd name="connsiteX5" fmla="*/ 7465788 w 7978508"/>
              <a:gd name="connsiteY5" fmla="*/ 3076257 h 3076257"/>
              <a:gd name="connsiteX6" fmla="*/ 512720 w 7978508"/>
              <a:gd name="connsiteY6" fmla="*/ 3076257 h 3076257"/>
              <a:gd name="connsiteX7" fmla="*/ 0 w 7978508"/>
              <a:gd name="connsiteY7" fmla="*/ 2563537 h 3076257"/>
              <a:gd name="connsiteX8" fmla="*/ 0 w 7978508"/>
              <a:gd name="connsiteY8" fmla="*/ 512720 h 307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8508" h="3076257">
                <a:moveTo>
                  <a:pt x="0" y="512720"/>
                </a:moveTo>
                <a:cubicBezTo>
                  <a:pt x="0" y="229553"/>
                  <a:pt x="229553" y="0"/>
                  <a:pt x="512720" y="0"/>
                </a:cubicBezTo>
                <a:lnTo>
                  <a:pt x="7465788" y="0"/>
                </a:lnTo>
                <a:cubicBezTo>
                  <a:pt x="7748955" y="0"/>
                  <a:pt x="7978508" y="229553"/>
                  <a:pt x="7978508" y="512720"/>
                </a:cubicBezTo>
                <a:lnTo>
                  <a:pt x="7978508" y="2563537"/>
                </a:lnTo>
                <a:cubicBezTo>
                  <a:pt x="7978508" y="2846704"/>
                  <a:pt x="7748955" y="3076257"/>
                  <a:pt x="7465788" y="3076257"/>
                </a:cubicBezTo>
                <a:lnTo>
                  <a:pt x="512720" y="3076257"/>
                </a:lnTo>
                <a:cubicBezTo>
                  <a:pt x="229553" y="3076257"/>
                  <a:pt x="0" y="2846704"/>
                  <a:pt x="0" y="2563537"/>
                </a:cubicBezTo>
                <a:lnTo>
                  <a:pt x="0" y="512720"/>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80701" tIns="150170" rIns="380701" bIns="150170"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يتطلب إعداد هذه القائمة توفر قائمتي مركز مالي (موازنة عمومية) لبداية الفترة ونهايتها، والتي تعد عنها قائمة التدفقات النقدية، بالإضافة إلى قائمة الدخل لتلك الفترة، وكذلك بعض المعلومات الإضافية التي يمكن الحصول عليها</a:t>
            </a:r>
            <a:r>
              <a:rPr lang="ar-EG" sz="2400" kern="1200" dirty="0" smtClean="0">
                <a:solidFill>
                  <a:srgbClr val="002060"/>
                </a:solidFill>
              </a:rPr>
              <a:t> </a:t>
            </a:r>
            <a:r>
              <a:rPr lang="ar-SA" sz="2400" kern="1200" dirty="0" smtClean="0">
                <a:solidFill>
                  <a:srgbClr val="002060"/>
                </a:solidFill>
              </a:rPr>
              <a:t>من السجلات والتقارير المالية للشركة . وسبب الحاجة لموزنتين وقائمة دخل واحدة هو أن الموازنة تمثل صورة للمؤسسة في لحظة معينة ، وهذا لا يمكن معد القائمة من التعرف على التغيرات الحاصلة في بنود الموازنة إلا إذا توفرت له موازنة لبداية الفترة وكوازنة أخرى لنهايتها؛ أما سبب الاكتفاء بقائمة دخل واحدة فيعود لكون قائم الدخل تعد على أساس تراكمي وتمثل سجلا للفترة التي تشملها.</a:t>
            </a:r>
            <a:endParaRPr lang="ar-EG" sz="2400" kern="1200" dirty="0">
              <a:solidFill>
                <a:srgbClr val="002060"/>
              </a:solidFill>
            </a:endParaRPr>
          </a:p>
        </p:txBody>
      </p:sp>
    </p:spTree>
    <p:extLst>
      <p:ext uri="{BB962C8B-B14F-4D97-AF65-F5344CB8AC3E}">
        <p14:creationId xmlns:p14="http://schemas.microsoft.com/office/powerpoint/2010/main" val="3919996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ويتم اعدادها كالتالي :</a:t>
            </a:r>
            <a:endParaRPr lang="ar-EG" sz="3200" b="1" dirty="0">
              <a:solidFill>
                <a:schemeClr val="bg1"/>
              </a:solidFill>
            </a:endParaRPr>
          </a:p>
        </p:txBody>
      </p:sp>
      <p:sp>
        <p:nvSpPr>
          <p:cNvPr id="4" name="Freeform 3"/>
          <p:cNvSpPr/>
          <p:nvPr/>
        </p:nvSpPr>
        <p:spPr>
          <a:xfrm>
            <a:off x="7314295" y="1856507"/>
            <a:ext cx="1646427" cy="3752601"/>
          </a:xfrm>
          <a:custGeom>
            <a:avLst/>
            <a:gdLst>
              <a:gd name="connsiteX0" fmla="*/ 0 w 1646427"/>
              <a:gd name="connsiteY0" fmla="*/ 164643 h 3752601"/>
              <a:gd name="connsiteX1" fmla="*/ 164643 w 1646427"/>
              <a:gd name="connsiteY1" fmla="*/ 0 h 3752601"/>
              <a:gd name="connsiteX2" fmla="*/ 1481784 w 1646427"/>
              <a:gd name="connsiteY2" fmla="*/ 0 h 3752601"/>
              <a:gd name="connsiteX3" fmla="*/ 1646427 w 1646427"/>
              <a:gd name="connsiteY3" fmla="*/ 164643 h 3752601"/>
              <a:gd name="connsiteX4" fmla="*/ 1646427 w 1646427"/>
              <a:gd name="connsiteY4" fmla="*/ 3587958 h 3752601"/>
              <a:gd name="connsiteX5" fmla="*/ 1481784 w 1646427"/>
              <a:gd name="connsiteY5" fmla="*/ 3752601 h 3752601"/>
              <a:gd name="connsiteX6" fmla="*/ 164643 w 1646427"/>
              <a:gd name="connsiteY6" fmla="*/ 3752601 h 3752601"/>
              <a:gd name="connsiteX7" fmla="*/ 0 w 1646427"/>
              <a:gd name="connsiteY7" fmla="*/ 3587958 h 3752601"/>
              <a:gd name="connsiteX8" fmla="*/ 0 w 1646427"/>
              <a:gd name="connsiteY8" fmla="*/ 164643 h 3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427" h="3752601">
                <a:moveTo>
                  <a:pt x="0" y="164643"/>
                </a:moveTo>
                <a:cubicBezTo>
                  <a:pt x="0" y="73713"/>
                  <a:pt x="73713" y="0"/>
                  <a:pt x="164643" y="0"/>
                </a:cubicBezTo>
                <a:lnTo>
                  <a:pt x="1481784" y="0"/>
                </a:lnTo>
                <a:cubicBezTo>
                  <a:pt x="1572714" y="0"/>
                  <a:pt x="1646427" y="73713"/>
                  <a:pt x="1646427" y="164643"/>
                </a:cubicBezTo>
                <a:lnTo>
                  <a:pt x="1646427" y="3587958"/>
                </a:lnTo>
                <a:cubicBezTo>
                  <a:pt x="1646427" y="3678888"/>
                  <a:pt x="1572714" y="3752601"/>
                  <a:pt x="1481784" y="3752601"/>
                </a:cubicBezTo>
                <a:lnTo>
                  <a:pt x="164643" y="3752601"/>
                </a:lnTo>
                <a:cubicBezTo>
                  <a:pt x="73713" y="3752601"/>
                  <a:pt x="0" y="3678888"/>
                  <a:pt x="0" y="3587958"/>
                </a:cubicBezTo>
                <a:lnTo>
                  <a:pt x="0" y="164643"/>
                </a:lnTo>
                <a:close/>
              </a:path>
            </a:pathLst>
          </a:custGeom>
          <a:solidFill>
            <a:srgbClr val="FF66FF"/>
          </a:solidFill>
          <a:ln>
            <a:solidFill>
              <a:srgbClr val="FF66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9662" tIns="139662" rIns="139662" bIns="139662" numCol="1" spcCol="1270" anchor="ctr" anchorCtr="0">
            <a:noAutofit/>
          </a:bodyPr>
          <a:lstStyle/>
          <a:p>
            <a:pPr lvl="0" algn="ctr" defTabSz="1066800" rtl="1">
              <a:lnSpc>
                <a:spcPct val="90000"/>
              </a:lnSpc>
              <a:spcBef>
                <a:spcPct val="0"/>
              </a:spcBef>
              <a:spcAft>
                <a:spcPct val="35000"/>
              </a:spcAft>
            </a:pPr>
            <a:r>
              <a:rPr lang="ar-SA" sz="2400" kern="1200" dirty="0" smtClean="0">
                <a:solidFill>
                  <a:schemeClr val="bg1"/>
                </a:solidFill>
              </a:rPr>
              <a:t>تحديد صافي التدفقات النقدية لكل نشاط من الأنشطة الثلاثة التي تحتويها القائمة.</a:t>
            </a:r>
            <a:endParaRPr lang="ar-EG" sz="2400" kern="1200" dirty="0">
              <a:solidFill>
                <a:schemeClr val="bg1"/>
              </a:solidFill>
            </a:endParaRPr>
          </a:p>
        </p:txBody>
      </p:sp>
      <p:sp>
        <p:nvSpPr>
          <p:cNvPr id="5" name="Freeform 4"/>
          <p:cNvSpPr/>
          <p:nvPr/>
        </p:nvSpPr>
        <p:spPr>
          <a:xfrm>
            <a:off x="6800610" y="3528651"/>
            <a:ext cx="349042" cy="408313"/>
          </a:xfrm>
          <a:custGeom>
            <a:avLst/>
            <a:gdLst>
              <a:gd name="connsiteX0" fmla="*/ 0 w 349042"/>
              <a:gd name="connsiteY0" fmla="*/ 81663 h 408313"/>
              <a:gd name="connsiteX1" fmla="*/ 174521 w 349042"/>
              <a:gd name="connsiteY1" fmla="*/ 81663 h 408313"/>
              <a:gd name="connsiteX2" fmla="*/ 174521 w 349042"/>
              <a:gd name="connsiteY2" fmla="*/ 0 h 408313"/>
              <a:gd name="connsiteX3" fmla="*/ 349042 w 349042"/>
              <a:gd name="connsiteY3" fmla="*/ 204157 h 408313"/>
              <a:gd name="connsiteX4" fmla="*/ 174521 w 349042"/>
              <a:gd name="connsiteY4" fmla="*/ 408313 h 408313"/>
              <a:gd name="connsiteX5" fmla="*/ 174521 w 349042"/>
              <a:gd name="connsiteY5" fmla="*/ 326650 h 408313"/>
              <a:gd name="connsiteX6" fmla="*/ 0 w 349042"/>
              <a:gd name="connsiteY6" fmla="*/ 326650 h 408313"/>
              <a:gd name="connsiteX7" fmla="*/ 0 w 349042"/>
              <a:gd name="connsiteY7" fmla="*/ 81663 h 40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042" h="408313">
                <a:moveTo>
                  <a:pt x="349042" y="326650"/>
                </a:moveTo>
                <a:lnTo>
                  <a:pt x="174521" y="326650"/>
                </a:lnTo>
                <a:lnTo>
                  <a:pt x="174521" y="408313"/>
                </a:lnTo>
                <a:lnTo>
                  <a:pt x="0" y="204156"/>
                </a:lnTo>
                <a:lnTo>
                  <a:pt x="174521" y="0"/>
                </a:lnTo>
                <a:lnTo>
                  <a:pt x="174521" y="81663"/>
                </a:lnTo>
                <a:lnTo>
                  <a:pt x="349042" y="81663"/>
                </a:lnTo>
                <a:lnTo>
                  <a:pt x="349042" y="326650"/>
                </a:lnTo>
                <a:close/>
              </a:path>
            </a:pathLst>
          </a:cu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04713" tIns="81663" rIns="0" bIns="81663" numCol="1" spcCol="1270" anchor="ctr" anchorCtr="0">
            <a:noAutofit/>
          </a:bodyPr>
          <a:lstStyle/>
          <a:p>
            <a:pPr lvl="0" algn="ctr" defTabSz="1066800" rtl="1">
              <a:lnSpc>
                <a:spcPct val="90000"/>
              </a:lnSpc>
              <a:spcBef>
                <a:spcPct val="0"/>
              </a:spcBef>
              <a:spcAft>
                <a:spcPct val="35000"/>
              </a:spcAft>
            </a:pPr>
            <a:endParaRPr lang="ar-EG" sz="2400" kern="1200">
              <a:solidFill>
                <a:srgbClr val="002060"/>
              </a:solidFill>
            </a:endParaRPr>
          </a:p>
        </p:txBody>
      </p:sp>
      <p:sp>
        <p:nvSpPr>
          <p:cNvPr id="6" name="Freeform 5"/>
          <p:cNvSpPr/>
          <p:nvPr/>
        </p:nvSpPr>
        <p:spPr>
          <a:xfrm>
            <a:off x="5009297" y="1856507"/>
            <a:ext cx="1646427" cy="3752601"/>
          </a:xfrm>
          <a:custGeom>
            <a:avLst/>
            <a:gdLst>
              <a:gd name="connsiteX0" fmla="*/ 0 w 1646427"/>
              <a:gd name="connsiteY0" fmla="*/ 164643 h 3752601"/>
              <a:gd name="connsiteX1" fmla="*/ 164643 w 1646427"/>
              <a:gd name="connsiteY1" fmla="*/ 0 h 3752601"/>
              <a:gd name="connsiteX2" fmla="*/ 1481784 w 1646427"/>
              <a:gd name="connsiteY2" fmla="*/ 0 h 3752601"/>
              <a:gd name="connsiteX3" fmla="*/ 1646427 w 1646427"/>
              <a:gd name="connsiteY3" fmla="*/ 164643 h 3752601"/>
              <a:gd name="connsiteX4" fmla="*/ 1646427 w 1646427"/>
              <a:gd name="connsiteY4" fmla="*/ 3587958 h 3752601"/>
              <a:gd name="connsiteX5" fmla="*/ 1481784 w 1646427"/>
              <a:gd name="connsiteY5" fmla="*/ 3752601 h 3752601"/>
              <a:gd name="connsiteX6" fmla="*/ 164643 w 1646427"/>
              <a:gd name="connsiteY6" fmla="*/ 3752601 h 3752601"/>
              <a:gd name="connsiteX7" fmla="*/ 0 w 1646427"/>
              <a:gd name="connsiteY7" fmla="*/ 3587958 h 3752601"/>
              <a:gd name="connsiteX8" fmla="*/ 0 w 1646427"/>
              <a:gd name="connsiteY8" fmla="*/ 164643 h 3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427" h="3752601">
                <a:moveTo>
                  <a:pt x="0" y="164643"/>
                </a:moveTo>
                <a:cubicBezTo>
                  <a:pt x="0" y="73713"/>
                  <a:pt x="73713" y="0"/>
                  <a:pt x="164643" y="0"/>
                </a:cubicBezTo>
                <a:lnTo>
                  <a:pt x="1481784" y="0"/>
                </a:lnTo>
                <a:cubicBezTo>
                  <a:pt x="1572714" y="0"/>
                  <a:pt x="1646427" y="73713"/>
                  <a:pt x="1646427" y="164643"/>
                </a:cubicBezTo>
                <a:lnTo>
                  <a:pt x="1646427" y="3587958"/>
                </a:lnTo>
                <a:cubicBezTo>
                  <a:pt x="1646427" y="3678888"/>
                  <a:pt x="1572714" y="3752601"/>
                  <a:pt x="1481784" y="3752601"/>
                </a:cubicBezTo>
                <a:lnTo>
                  <a:pt x="164643" y="3752601"/>
                </a:lnTo>
                <a:cubicBezTo>
                  <a:pt x="73713" y="3752601"/>
                  <a:pt x="0" y="3678888"/>
                  <a:pt x="0" y="3587958"/>
                </a:cubicBezTo>
                <a:lnTo>
                  <a:pt x="0" y="164643"/>
                </a:lnTo>
                <a:close/>
              </a:path>
            </a:pathLst>
          </a:custGeom>
          <a:solidFill>
            <a:srgbClr val="FF66FF"/>
          </a:solidFill>
          <a:ln>
            <a:solidFill>
              <a:srgbClr val="FF66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9662" tIns="139662" rIns="139662" bIns="139662" numCol="1" spcCol="1270" anchor="ctr" anchorCtr="0">
            <a:noAutofit/>
          </a:bodyPr>
          <a:lstStyle/>
          <a:p>
            <a:pPr lvl="0" algn="ctr" defTabSz="1066800" rtl="1">
              <a:lnSpc>
                <a:spcPct val="90000"/>
              </a:lnSpc>
              <a:spcBef>
                <a:spcPct val="0"/>
              </a:spcBef>
              <a:spcAft>
                <a:spcPct val="35000"/>
              </a:spcAft>
            </a:pPr>
            <a:r>
              <a:rPr lang="ar-SA" sz="2400" kern="1200" dirty="0" smtClean="0">
                <a:solidFill>
                  <a:schemeClr val="bg1"/>
                </a:solidFill>
              </a:rPr>
              <a:t>تحديد صافي التدفق النقدي للفترة بتجميع صافي التدفقات النقدية (سلبا أو إيجابا) للأنشطة الثلاثة التي تحتويها القائمة</a:t>
            </a:r>
            <a:r>
              <a:rPr lang="ar-EG" sz="2400" kern="1200" dirty="0" smtClean="0">
                <a:solidFill>
                  <a:schemeClr val="bg1"/>
                </a:solidFill>
              </a:rPr>
              <a:t>.</a:t>
            </a:r>
            <a:endParaRPr lang="ar-EG" sz="2400" kern="1200" dirty="0">
              <a:solidFill>
                <a:schemeClr val="bg1"/>
              </a:solidFill>
            </a:endParaRPr>
          </a:p>
        </p:txBody>
      </p:sp>
      <p:sp>
        <p:nvSpPr>
          <p:cNvPr id="7" name="Freeform 6"/>
          <p:cNvSpPr/>
          <p:nvPr/>
        </p:nvSpPr>
        <p:spPr>
          <a:xfrm>
            <a:off x="4495612" y="3528651"/>
            <a:ext cx="349042" cy="408313"/>
          </a:xfrm>
          <a:custGeom>
            <a:avLst/>
            <a:gdLst>
              <a:gd name="connsiteX0" fmla="*/ 0 w 349042"/>
              <a:gd name="connsiteY0" fmla="*/ 81663 h 408313"/>
              <a:gd name="connsiteX1" fmla="*/ 174521 w 349042"/>
              <a:gd name="connsiteY1" fmla="*/ 81663 h 408313"/>
              <a:gd name="connsiteX2" fmla="*/ 174521 w 349042"/>
              <a:gd name="connsiteY2" fmla="*/ 0 h 408313"/>
              <a:gd name="connsiteX3" fmla="*/ 349042 w 349042"/>
              <a:gd name="connsiteY3" fmla="*/ 204157 h 408313"/>
              <a:gd name="connsiteX4" fmla="*/ 174521 w 349042"/>
              <a:gd name="connsiteY4" fmla="*/ 408313 h 408313"/>
              <a:gd name="connsiteX5" fmla="*/ 174521 w 349042"/>
              <a:gd name="connsiteY5" fmla="*/ 326650 h 408313"/>
              <a:gd name="connsiteX6" fmla="*/ 0 w 349042"/>
              <a:gd name="connsiteY6" fmla="*/ 326650 h 408313"/>
              <a:gd name="connsiteX7" fmla="*/ 0 w 349042"/>
              <a:gd name="connsiteY7" fmla="*/ 81663 h 40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042" h="408313">
                <a:moveTo>
                  <a:pt x="349042" y="326650"/>
                </a:moveTo>
                <a:lnTo>
                  <a:pt x="174521" y="326650"/>
                </a:lnTo>
                <a:lnTo>
                  <a:pt x="174521" y="408313"/>
                </a:lnTo>
                <a:lnTo>
                  <a:pt x="0" y="204156"/>
                </a:lnTo>
                <a:lnTo>
                  <a:pt x="174521" y="0"/>
                </a:lnTo>
                <a:lnTo>
                  <a:pt x="174521" y="81663"/>
                </a:lnTo>
                <a:lnTo>
                  <a:pt x="349042" y="81663"/>
                </a:lnTo>
                <a:lnTo>
                  <a:pt x="349042" y="326650"/>
                </a:lnTo>
                <a:close/>
              </a:path>
            </a:pathLst>
          </a:cu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04713" tIns="81663" rIns="0" bIns="81663" numCol="1" spcCol="1270" anchor="ctr" anchorCtr="0">
            <a:noAutofit/>
          </a:bodyPr>
          <a:lstStyle/>
          <a:p>
            <a:pPr lvl="0" algn="ctr" defTabSz="1066800" rtl="1">
              <a:lnSpc>
                <a:spcPct val="90000"/>
              </a:lnSpc>
              <a:spcBef>
                <a:spcPct val="0"/>
              </a:spcBef>
              <a:spcAft>
                <a:spcPct val="35000"/>
              </a:spcAft>
            </a:pPr>
            <a:endParaRPr lang="ar-EG" sz="2400" kern="1200">
              <a:solidFill>
                <a:srgbClr val="002060"/>
              </a:solidFill>
            </a:endParaRPr>
          </a:p>
        </p:txBody>
      </p:sp>
      <p:sp>
        <p:nvSpPr>
          <p:cNvPr id="8" name="Freeform 7"/>
          <p:cNvSpPr/>
          <p:nvPr/>
        </p:nvSpPr>
        <p:spPr>
          <a:xfrm>
            <a:off x="2704299" y="1856507"/>
            <a:ext cx="1646427" cy="3752601"/>
          </a:xfrm>
          <a:custGeom>
            <a:avLst/>
            <a:gdLst>
              <a:gd name="connsiteX0" fmla="*/ 0 w 1646427"/>
              <a:gd name="connsiteY0" fmla="*/ 164643 h 3752601"/>
              <a:gd name="connsiteX1" fmla="*/ 164643 w 1646427"/>
              <a:gd name="connsiteY1" fmla="*/ 0 h 3752601"/>
              <a:gd name="connsiteX2" fmla="*/ 1481784 w 1646427"/>
              <a:gd name="connsiteY2" fmla="*/ 0 h 3752601"/>
              <a:gd name="connsiteX3" fmla="*/ 1646427 w 1646427"/>
              <a:gd name="connsiteY3" fmla="*/ 164643 h 3752601"/>
              <a:gd name="connsiteX4" fmla="*/ 1646427 w 1646427"/>
              <a:gd name="connsiteY4" fmla="*/ 3587958 h 3752601"/>
              <a:gd name="connsiteX5" fmla="*/ 1481784 w 1646427"/>
              <a:gd name="connsiteY5" fmla="*/ 3752601 h 3752601"/>
              <a:gd name="connsiteX6" fmla="*/ 164643 w 1646427"/>
              <a:gd name="connsiteY6" fmla="*/ 3752601 h 3752601"/>
              <a:gd name="connsiteX7" fmla="*/ 0 w 1646427"/>
              <a:gd name="connsiteY7" fmla="*/ 3587958 h 3752601"/>
              <a:gd name="connsiteX8" fmla="*/ 0 w 1646427"/>
              <a:gd name="connsiteY8" fmla="*/ 164643 h 3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427" h="3752601">
                <a:moveTo>
                  <a:pt x="0" y="164643"/>
                </a:moveTo>
                <a:cubicBezTo>
                  <a:pt x="0" y="73713"/>
                  <a:pt x="73713" y="0"/>
                  <a:pt x="164643" y="0"/>
                </a:cubicBezTo>
                <a:lnTo>
                  <a:pt x="1481784" y="0"/>
                </a:lnTo>
                <a:cubicBezTo>
                  <a:pt x="1572714" y="0"/>
                  <a:pt x="1646427" y="73713"/>
                  <a:pt x="1646427" y="164643"/>
                </a:cubicBezTo>
                <a:lnTo>
                  <a:pt x="1646427" y="3587958"/>
                </a:lnTo>
                <a:cubicBezTo>
                  <a:pt x="1646427" y="3678888"/>
                  <a:pt x="1572714" y="3752601"/>
                  <a:pt x="1481784" y="3752601"/>
                </a:cubicBezTo>
                <a:lnTo>
                  <a:pt x="164643" y="3752601"/>
                </a:lnTo>
                <a:cubicBezTo>
                  <a:pt x="73713" y="3752601"/>
                  <a:pt x="0" y="3678888"/>
                  <a:pt x="0" y="3587958"/>
                </a:cubicBezTo>
                <a:lnTo>
                  <a:pt x="0" y="164643"/>
                </a:lnTo>
                <a:close/>
              </a:path>
            </a:pathLst>
          </a:custGeom>
          <a:solidFill>
            <a:srgbClr val="FF66FF"/>
          </a:solidFill>
          <a:ln>
            <a:solidFill>
              <a:srgbClr val="FF66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9662" tIns="139662" rIns="139662" bIns="139662" numCol="1" spcCol="1270" anchor="ctr" anchorCtr="0">
            <a:noAutofit/>
          </a:bodyPr>
          <a:lstStyle/>
          <a:p>
            <a:pPr lvl="0" algn="ctr" defTabSz="1066800" rtl="1">
              <a:lnSpc>
                <a:spcPct val="90000"/>
              </a:lnSpc>
              <a:spcBef>
                <a:spcPct val="0"/>
              </a:spcBef>
              <a:spcAft>
                <a:spcPct val="35000"/>
              </a:spcAft>
            </a:pPr>
            <a:r>
              <a:rPr lang="ar-SA" sz="2400" kern="1200" dirty="0" smtClean="0">
                <a:solidFill>
                  <a:schemeClr val="bg1"/>
                </a:solidFill>
              </a:rPr>
              <a:t>تحديد صافي النقد في نهاية الفترة، وذلك في أول الفترة إلى صافي التدفق النقدي للفترة والمستخرج في البند السابق</a:t>
            </a:r>
            <a:r>
              <a:rPr lang="ar-EG" sz="2400" kern="1200" dirty="0" smtClean="0">
                <a:solidFill>
                  <a:schemeClr val="bg1"/>
                </a:solidFill>
              </a:rPr>
              <a:t>.</a:t>
            </a:r>
            <a:endParaRPr lang="ar-EG" sz="2400" kern="1200" dirty="0">
              <a:solidFill>
                <a:schemeClr val="bg1"/>
              </a:solidFill>
            </a:endParaRPr>
          </a:p>
        </p:txBody>
      </p:sp>
      <p:sp>
        <p:nvSpPr>
          <p:cNvPr id="9" name="Freeform 8"/>
          <p:cNvSpPr/>
          <p:nvPr/>
        </p:nvSpPr>
        <p:spPr>
          <a:xfrm>
            <a:off x="2190614" y="3528650"/>
            <a:ext cx="349042" cy="408314"/>
          </a:xfrm>
          <a:custGeom>
            <a:avLst/>
            <a:gdLst>
              <a:gd name="connsiteX0" fmla="*/ 0 w 349042"/>
              <a:gd name="connsiteY0" fmla="*/ 81663 h 408313"/>
              <a:gd name="connsiteX1" fmla="*/ 174521 w 349042"/>
              <a:gd name="connsiteY1" fmla="*/ 81663 h 408313"/>
              <a:gd name="connsiteX2" fmla="*/ 174521 w 349042"/>
              <a:gd name="connsiteY2" fmla="*/ 0 h 408313"/>
              <a:gd name="connsiteX3" fmla="*/ 349042 w 349042"/>
              <a:gd name="connsiteY3" fmla="*/ 204157 h 408313"/>
              <a:gd name="connsiteX4" fmla="*/ 174521 w 349042"/>
              <a:gd name="connsiteY4" fmla="*/ 408313 h 408313"/>
              <a:gd name="connsiteX5" fmla="*/ 174521 w 349042"/>
              <a:gd name="connsiteY5" fmla="*/ 326650 h 408313"/>
              <a:gd name="connsiteX6" fmla="*/ 0 w 349042"/>
              <a:gd name="connsiteY6" fmla="*/ 326650 h 408313"/>
              <a:gd name="connsiteX7" fmla="*/ 0 w 349042"/>
              <a:gd name="connsiteY7" fmla="*/ 81663 h 40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042" h="408313">
                <a:moveTo>
                  <a:pt x="349042" y="326650"/>
                </a:moveTo>
                <a:lnTo>
                  <a:pt x="174521" y="326650"/>
                </a:lnTo>
                <a:lnTo>
                  <a:pt x="174521" y="408313"/>
                </a:lnTo>
                <a:lnTo>
                  <a:pt x="0" y="204156"/>
                </a:lnTo>
                <a:lnTo>
                  <a:pt x="174521" y="0"/>
                </a:lnTo>
                <a:lnTo>
                  <a:pt x="174521" y="81663"/>
                </a:lnTo>
                <a:lnTo>
                  <a:pt x="349042" y="81663"/>
                </a:lnTo>
                <a:lnTo>
                  <a:pt x="349042" y="326650"/>
                </a:lnTo>
                <a:close/>
              </a:path>
            </a:pathLst>
          </a:cu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04713" tIns="81664" rIns="0" bIns="81663" numCol="1" spcCol="1270" anchor="ctr" anchorCtr="0">
            <a:noAutofit/>
          </a:bodyPr>
          <a:lstStyle/>
          <a:p>
            <a:pPr lvl="0" algn="ctr" defTabSz="1066800" rtl="1">
              <a:lnSpc>
                <a:spcPct val="90000"/>
              </a:lnSpc>
              <a:spcBef>
                <a:spcPct val="0"/>
              </a:spcBef>
              <a:spcAft>
                <a:spcPct val="35000"/>
              </a:spcAft>
            </a:pPr>
            <a:endParaRPr lang="ar-EG" sz="2400" kern="1200">
              <a:solidFill>
                <a:srgbClr val="002060"/>
              </a:solidFill>
            </a:endParaRPr>
          </a:p>
        </p:txBody>
      </p:sp>
      <p:sp>
        <p:nvSpPr>
          <p:cNvPr id="10" name="Freeform 9"/>
          <p:cNvSpPr/>
          <p:nvPr/>
        </p:nvSpPr>
        <p:spPr>
          <a:xfrm>
            <a:off x="399301" y="1856507"/>
            <a:ext cx="1646427" cy="3752601"/>
          </a:xfrm>
          <a:custGeom>
            <a:avLst/>
            <a:gdLst>
              <a:gd name="connsiteX0" fmla="*/ 0 w 1646427"/>
              <a:gd name="connsiteY0" fmla="*/ 164643 h 3752601"/>
              <a:gd name="connsiteX1" fmla="*/ 164643 w 1646427"/>
              <a:gd name="connsiteY1" fmla="*/ 0 h 3752601"/>
              <a:gd name="connsiteX2" fmla="*/ 1481784 w 1646427"/>
              <a:gd name="connsiteY2" fmla="*/ 0 h 3752601"/>
              <a:gd name="connsiteX3" fmla="*/ 1646427 w 1646427"/>
              <a:gd name="connsiteY3" fmla="*/ 164643 h 3752601"/>
              <a:gd name="connsiteX4" fmla="*/ 1646427 w 1646427"/>
              <a:gd name="connsiteY4" fmla="*/ 3587958 h 3752601"/>
              <a:gd name="connsiteX5" fmla="*/ 1481784 w 1646427"/>
              <a:gd name="connsiteY5" fmla="*/ 3752601 h 3752601"/>
              <a:gd name="connsiteX6" fmla="*/ 164643 w 1646427"/>
              <a:gd name="connsiteY6" fmla="*/ 3752601 h 3752601"/>
              <a:gd name="connsiteX7" fmla="*/ 0 w 1646427"/>
              <a:gd name="connsiteY7" fmla="*/ 3587958 h 3752601"/>
              <a:gd name="connsiteX8" fmla="*/ 0 w 1646427"/>
              <a:gd name="connsiteY8" fmla="*/ 164643 h 3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427" h="3752601">
                <a:moveTo>
                  <a:pt x="0" y="164643"/>
                </a:moveTo>
                <a:cubicBezTo>
                  <a:pt x="0" y="73713"/>
                  <a:pt x="73713" y="0"/>
                  <a:pt x="164643" y="0"/>
                </a:cubicBezTo>
                <a:lnTo>
                  <a:pt x="1481784" y="0"/>
                </a:lnTo>
                <a:cubicBezTo>
                  <a:pt x="1572714" y="0"/>
                  <a:pt x="1646427" y="73713"/>
                  <a:pt x="1646427" y="164643"/>
                </a:cubicBezTo>
                <a:lnTo>
                  <a:pt x="1646427" y="3587958"/>
                </a:lnTo>
                <a:cubicBezTo>
                  <a:pt x="1646427" y="3678888"/>
                  <a:pt x="1572714" y="3752601"/>
                  <a:pt x="1481784" y="3752601"/>
                </a:cubicBezTo>
                <a:lnTo>
                  <a:pt x="164643" y="3752601"/>
                </a:lnTo>
                <a:cubicBezTo>
                  <a:pt x="73713" y="3752601"/>
                  <a:pt x="0" y="3678888"/>
                  <a:pt x="0" y="3587958"/>
                </a:cubicBezTo>
                <a:lnTo>
                  <a:pt x="0" y="164643"/>
                </a:lnTo>
                <a:close/>
              </a:path>
            </a:pathLst>
          </a:custGeom>
          <a:solidFill>
            <a:srgbClr val="FF66FF"/>
          </a:solidFill>
          <a:ln>
            <a:solidFill>
              <a:srgbClr val="FF66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39662" tIns="139662" rIns="139662" bIns="139662" numCol="1" spcCol="1270" anchor="ctr" anchorCtr="0">
            <a:noAutofit/>
          </a:bodyPr>
          <a:lstStyle/>
          <a:p>
            <a:pPr lvl="0" algn="ctr" defTabSz="1066800" rtl="1">
              <a:lnSpc>
                <a:spcPct val="90000"/>
              </a:lnSpc>
              <a:spcBef>
                <a:spcPct val="0"/>
              </a:spcBef>
              <a:spcAft>
                <a:spcPct val="35000"/>
              </a:spcAft>
            </a:pPr>
            <a:r>
              <a:rPr lang="ar-SA" sz="2400" kern="1200" dirty="0" smtClean="0">
                <a:solidFill>
                  <a:schemeClr val="bg1"/>
                </a:solidFill>
              </a:rPr>
              <a:t>التأكد من أن صافي النقد المستخرج في البند السابق يساوي صافي النقد الظاهر في الميزانية في نهاية الفترة</a:t>
            </a:r>
            <a:r>
              <a:rPr lang="ar-EG" sz="2400" kern="1200" dirty="0" smtClean="0">
                <a:solidFill>
                  <a:schemeClr val="bg1"/>
                </a:solidFill>
              </a:rPr>
              <a:t>.</a:t>
            </a:r>
            <a:endParaRPr lang="ar-EG" sz="2400" kern="1200" dirty="0">
              <a:solidFill>
                <a:schemeClr val="bg1"/>
              </a:solidFill>
            </a:endParaRPr>
          </a:p>
        </p:txBody>
      </p:sp>
    </p:spTree>
    <p:extLst>
      <p:ext uri="{BB962C8B-B14F-4D97-AF65-F5344CB8AC3E}">
        <p14:creationId xmlns:p14="http://schemas.microsoft.com/office/powerpoint/2010/main" val="1812721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1000"/>
                                        <p:tgtEl>
                                          <p:spTgt spid="9"/>
                                        </p:tgtEl>
                                      </p:cBhvr>
                                    </p:animEffect>
                                    <p:anim calcmode="lin" valueType="num">
                                      <p:cBhvr>
                                        <p:cTn id="39" dur="1000" fill="hold"/>
                                        <p:tgtEl>
                                          <p:spTgt spid="9"/>
                                        </p:tgtEl>
                                        <p:attrNameLst>
                                          <p:attrName>ppt_x</p:attrName>
                                        </p:attrNameLst>
                                      </p:cBhvr>
                                      <p:tavLst>
                                        <p:tav tm="0">
                                          <p:val>
                                            <p:strVal val="#ppt_x"/>
                                          </p:val>
                                        </p:tav>
                                        <p:tav tm="100000">
                                          <p:val>
                                            <p:strVal val="#ppt_x"/>
                                          </p:val>
                                        </p:tav>
                                      </p:tavLst>
                                    </p:anim>
                                    <p:anim calcmode="lin" valueType="num">
                                      <p:cBhvr>
                                        <p:cTn id="40" dur="1000" fill="hold"/>
                                        <p:tgtEl>
                                          <p:spTgt spid="9"/>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1000"/>
                                        <p:tgtEl>
                                          <p:spTgt spid="10"/>
                                        </p:tgtEl>
                                      </p:cBhvr>
                                    </p:animEffect>
                                    <p:anim calcmode="lin" valueType="num">
                                      <p:cBhvr>
                                        <p:cTn id="44" dur="1000" fill="hold"/>
                                        <p:tgtEl>
                                          <p:spTgt spid="10"/>
                                        </p:tgtEl>
                                        <p:attrNameLst>
                                          <p:attrName>ppt_x</p:attrName>
                                        </p:attrNameLst>
                                      </p:cBhvr>
                                      <p:tavLst>
                                        <p:tav tm="0">
                                          <p:val>
                                            <p:strVal val="#ppt_x"/>
                                          </p:val>
                                        </p:tav>
                                        <p:tav tm="100000">
                                          <p:val>
                                            <p:strVal val="#ppt_x"/>
                                          </p:val>
                                        </p:tav>
                                      </p:tavLst>
                                    </p:anim>
                                    <p:anim calcmode="lin" valueType="num">
                                      <p:cBhvr>
                                        <p:cTn id="4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تقيم </a:t>
            </a:r>
            <a:r>
              <a:rPr lang="ar-EG" sz="3200" b="1" dirty="0">
                <a:solidFill>
                  <a:schemeClr val="bg1"/>
                </a:solidFill>
              </a:rPr>
              <a:t>المشروعات له عاده نمطين اساسين : </a:t>
            </a:r>
          </a:p>
        </p:txBody>
      </p:sp>
      <p:sp>
        <p:nvSpPr>
          <p:cNvPr id="4" name="Straight Connector 3"/>
          <p:cNvSpPr/>
          <p:nvPr/>
        </p:nvSpPr>
        <p:spPr>
          <a:xfrm>
            <a:off x="7159574" y="1895432"/>
            <a:ext cx="0" cy="4485895"/>
          </a:xfrm>
          <a:prstGeom prst="line">
            <a:avLst/>
          </a:prstGeom>
          <a:solidFill>
            <a:sysClr val="window" lastClr="FFFFFF">
              <a:alpha val="90000"/>
              <a:hueOff val="0"/>
              <a:satOff val="0"/>
              <a:lumOff val="0"/>
              <a:alphaOff val="0"/>
            </a:sysClr>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5" name="Rectangle 4"/>
          <p:cNvSpPr/>
          <p:nvPr/>
        </p:nvSpPr>
        <p:spPr>
          <a:xfrm>
            <a:off x="4667410" y="2044962"/>
            <a:ext cx="2359331" cy="2018652"/>
          </a:xfrm>
          <a:prstGeom prst="rect">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sp>
      <p:sp>
        <p:nvSpPr>
          <p:cNvPr id="6" name="Freeform 5"/>
          <p:cNvSpPr/>
          <p:nvPr/>
        </p:nvSpPr>
        <p:spPr>
          <a:xfrm>
            <a:off x="4667410" y="4063615"/>
            <a:ext cx="2359331" cy="2317712"/>
          </a:xfrm>
          <a:custGeom>
            <a:avLst/>
            <a:gdLst>
              <a:gd name="connsiteX0" fmla="*/ 0 w 2359331"/>
              <a:gd name="connsiteY0" fmla="*/ 0 h 2317712"/>
              <a:gd name="connsiteX1" fmla="*/ 2359331 w 2359331"/>
              <a:gd name="connsiteY1" fmla="*/ 0 h 2317712"/>
              <a:gd name="connsiteX2" fmla="*/ 2359331 w 2359331"/>
              <a:gd name="connsiteY2" fmla="*/ 2317712 h 2317712"/>
              <a:gd name="connsiteX3" fmla="*/ 0 w 2359331"/>
              <a:gd name="connsiteY3" fmla="*/ 2317712 h 2317712"/>
              <a:gd name="connsiteX4" fmla="*/ 0 w 2359331"/>
              <a:gd name="connsiteY4" fmla="*/ 0 h 2317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331" h="2317712">
                <a:moveTo>
                  <a:pt x="0" y="0"/>
                </a:moveTo>
                <a:lnTo>
                  <a:pt x="2359331" y="0"/>
                </a:lnTo>
                <a:lnTo>
                  <a:pt x="2359331" y="2317712"/>
                </a:lnTo>
                <a:lnTo>
                  <a:pt x="0" y="2317712"/>
                </a:lnTo>
                <a:lnTo>
                  <a:pt x="0" y="0"/>
                </a:lnTo>
                <a:close/>
              </a:path>
            </a:pathLst>
          </a:cu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endPar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endParaRPr>
          </a:p>
          <a:p>
            <a:pPr lvl="0" algn="justLow" defTabSz="1066800" rtl="1">
              <a:lnSpc>
                <a:spcPct val="90000"/>
              </a:lnSpc>
              <a:spcBef>
                <a:spcPct val="0"/>
              </a:spcBef>
              <a:spcAft>
                <a:spcPct val="35000"/>
              </a:spcAft>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التقيم الفعال وهو عمليه مستمره طوال مراحل تنفيذ المشروع.</a:t>
            </a:r>
            <a:endParaRPr lang="ar-EG" sz="2400" kern="12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
        <p:nvSpPr>
          <p:cNvPr id="7" name="Freeform 6"/>
          <p:cNvSpPr/>
          <p:nvPr/>
        </p:nvSpPr>
        <p:spPr>
          <a:xfrm>
            <a:off x="4667410" y="1397000"/>
            <a:ext cx="2492164" cy="498432"/>
          </a:xfrm>
          <a:custGeom>
            <a:avLst/>
            <a:gdLst>
              <a:gd name="connsiteX0" fmla="*/ 0 w 2492164"/>
              <a:gd name="connsiteY0" fmla="*/ 0 h 498432"/>
              <a:gd name="connsiteX1" fmla="*/ 2492164 w 2492164"/>
              <a:gd name="connsiteY1" fmla="*/ 0 h 498432"/>
              <a:gd name="connsiteX2" fmla="*/ 2492164 w 2492164"/>
              <a:gd name="connsiteY2" fmla="*/ 498432 h 498432"/>
              <a:gd name="connsiteX3" fmla="*/ 0 w 2492164"/>
              <a:gd name="connsiteY3" fmla="*/ 498432 h 498432"/>
              <a:gd name="connsiteX4" fmla="*/ 0 w 2492164"/>
              <a:gd name="connsiteY4" fmla="*/ 0 h 498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164" h="498432">
                <a:moveTo>
                  <a:pt x="0" y="0"/>
                </a:moveTo>
                <a:lnTo>
                  <a:pt x="2492164" y="0"/>
                </a:lnTo>
                <a:lnTo>
                  <a:pt x="2492164" y="498432"/>
                </a:lnTo>
                <a:lnTo>
                  <a:pt x="0" y="498432"/>
                </a:lnTo>
                <a:lnTo>
                  <a:pt x="0" y="0"/>
                </a:lnTo>
                <a:close/>
              </a:path>
            </a:pathLst>
          </a:custGeom>
          <a:solidFill>
            <a:srgbClr val="00B050"/>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ysClr val="window" lastClr="FFFFFF"/>
                </a:solidFill>
                <a:latin typeface="Calibri" panose="020F0502020204030204"/>
                <a:ea typeface="+mn-ea"/>
                <a:cs typeface="Arial" panose="020B0604020202020204" pitchFamily="34" charset="0"/>
              </a:rPr>
              <a:t>النمط الأول</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8" name="Straight Connector 7"/>
          <p:cNvSpPr/>
          <p:nvPr/>
        </p:nvSpPr>
        <p:spPr>
          <a:xfrm>
            <a:off x="4260565" y="1895432"/>
            <a:ext cx="0" cy="4485895"/>
          </a:xfrm>
          <a:prstGeom prst="line">
            <a:avLst/>
          </a:prstGeom>
          <a:solidFill>
            <a:sysClr val="window" lastClr="FFFFFF">
              <a:alpha val="90000"/>
              <a:hueOff val="0"/>
              <a:satOff val="0"/>
              <a:lumOff val="0"/>
              <a:alphaOff val="0"/>
            </a:sysClr>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9" name="Rectangle 8"/>
          <p:cNvSpPr/>
          <p:nvPr/>
        </p:nvSpPr>
        <p:spPr>
          <a:xfrm>
            <a:off x="1768401" y="2044962"/>
            <a:ext cx="2359331" cy="2018652"/>
          </a:xfrm>
          <a:prstGeom prst="rect">
            <a:avLst/>
          </a:prstGeom>
          <a:blipFill rotWithShape="1">
            <a:blip r:embed="rId3"/>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sp>
      <p:sp>
        <p:nvSpPr>
          <p:cNvPr id="10" name="Freeform 9"/>
          <p:cNvSpPr/>
          <p:nvPr/>
        </p:nvSpPr>
        <p:spPr>
          <a:xfrm>
            <a:off x="1768401" y="4063615"/>
            <a:ext cx="2359331" cy="2317712"/>
          </a:xfrm>
          <a:custGeom>
            <a:avLst/>
            <a:gdLst>
              <a:gd name="connsiteX0" fmla="*/ 0 w 2359331"/>
              <a:gd name="connsiteY0" fmla="*/ 0 h 2317712"/>
              <a:gd name="connsiteX1" fmla="*/ 2359331 w 2359331"/>
              <a:gd name="connsiteY1" fmla="*/ 0 h 2317712"/>
              <a:gd name="connsiteX2" fmla="*/ 2359331 w 2359331"/>
              <a:gd name="connsiteY2" fmla="*/ 2317712 h 2317712"/>
              <a:gd name="connsiteX3" fmla="*/ 0 w 2359331"/>
              <a:gd name="connsiteY3" fmla="*/ 2317712 h 2317712"/>
              <a:gd name="connsiteX4" fmla="*/ 0 w 2359331"/>
              <a:gd name="connsiteY4" fmla="*/ 0 h 2317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331" h="2317712">
                <a:moveTo>
                  <a:pt x="0" y="0"/>
                </a:moveTo>
                <a:lnTo>
                  <a:pt x="2359331" y="0"/>
                </a:lnTo>
                <a:lnTo>
                  <a:pt x="2359331" y="2317712"/>
                </a:lnTo>
                <a:lnTo>
                  <a:pt x="0" y="2317712"/>
                </a:lnTo>
                <a:lnTo>
                  <a:pt x="0" y="0"/>
                </a:lnTo>
                <a:close/>
              </a:path>
            </a:pathLst>
          </a:cu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solidFill>
                  <a:sysClr val="windowText" lastClr="000000">
                    <a:hueOff val="0"/>
                    <a:satOff val="0"/>
                    <a:lumOff val="0"/>
                    <a:alphaOff val="0"/>
                  </a:sysClr>
                </a:solidFill>
                <a:latin typeface="Calibri" panose="020F0502020204030204"/>
                <a:ea typeface="+mn-ea"/>
                <a:cs typeface="Arial" panose="020B0604020202020204" pitchFamily="34" charset="0"/>
              </a:rPr>
              <a:t>تقيم لاحق للمشروع  ويتم مع تسليم المشروع للعميل وعمليه التقيم اللاحق توفر البيانات اللازمه للمشروعات المستقبله.</a:t>
            </a:r>
            <a:endParaRPr lang="ar-EG" sz="2400" kern="1200" dirty="0">
              <a:solidFill>
                <a:sysClr val="windowText" lastClr="000000">
                  <a:hueOff val="0"/>
                  <a:satOff val="0"/>
                  <a:lumOff val="0"/>
                  <a:alphaOff val="0"/>
                </a:sysClr>
              </a:solidFill>
              <a:latin typeface="Calibri" panose="020F0502020204030204"/>
              <a:ea typeface="+mn-ea"/>
              <a:cs typeface="Arial" panose="020B0604020202020204" pitchFamily="34" charset="0"/>
            </a:endParaRPr>
          </a:p>
        </p:txBody>
      </p:sp>
      <p:sp>
        <p:nvSpPr>
          <p:cNvPr id="11" name="Freeform 10"/>
          <p:cNvSpPr/>
          <p:nvPr/>
        </p:nvSpPr>
        <p:spPr>
          <a:xfrm>
            <a:off x="1768401" y="1397000"/>
            <a:ext cx="2492164" cy="498432"/>
          </a:xfrm>
          <a:custGeom>
            <a:avLst/>
            <a:gdLst>
              <a:gd name="connsiteX0" fmla="*/ 0 w 2492164"/>
              <a:gd name="connsiteY0" fmla="*/ 0 h 498432"/>
              <a:gd name="connsiteX1" fmla="*/ 2492164 w 2492164"/>
              <a:gd name="connsiteY1" fmla="*/ 0 h 498432"/>
              <a:gd name="connsiteX2" fmla="*/ 2492164 w 2492164"/>
              <a:gd name="connsiteY2" fmla="*/ 498432 h 498432"/>
              <a:gd name="connsiteX3" fmla="*/ 0 w 2492164"/>
              <a:gd name="connsiteY3" fmla="*/ 498432 h 498432"/>
              <a:gd name="connsiteX4" fmla="*/ 0 w 2492164"/>
              <a:gd name="connsiteY4" fmla="*/ 0 h 498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164" h="498432">
                <a:moveTo>
                  <a:pt x="0" y="0"/>
                </a:moveTo>
                <a:lnTo>
                  <a:pt x="2492164" y="0"/>
                </a:lnTo>
                <a:lnTo>
                  <a:pt x="2492164" y="498432"/>
                </a:lnTo>
                <a:lnTo>
                  <a:pt x="0" y="498432"/>
                </a:lnTo>
                <a:lnTo>
                  <a:pt x="0" y="0"/>
                </a:lnTo>
                <a:close/>
              </a:path>
            </a:pathLst>
          </a:custGeom>
          <a:solidFill>
            <a:srgbClr val="6A6506"/>
          </a:solidFill>
          <a:ln w="12700" cap="flat" cmpd="sng" algn="ctr">
            <a:solidFill>
              <a:srgbClr val="5B9BD5">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solidFill>
                  <a:sysClr val="window" lastClr="FFFFFF"/>
                </a:solidFill>
                <a:latin typeface="Calibri" panose="020F0502020204030204"/>
                <a:ea typeface="+mn-ea"/>
                <a:cs typeface="Arial" panose="020B0604020202020204" pitchFamily="34" charset="0"/>
              </a:rPr>
              <a:t>النمط الثاني</a:t>
            </a:r>
            <a:endParaRPr lang="ar-EG" sz="2400" kern="1200" dirty="0">
              <a:solidFill>
                <a:sysClr val="window" lastClr="FFFFFF"/>
              </a:solidFill>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165098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randombar(horizontal)">
                                      <p:cBhvr>
                                        <p:cTn id="13" dur="500"/>
                                        <p:tgtEl>
                                          <p:spTgt spid="6"/>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randombar(horizontal)">
                                      <p:cBhvr>
                                        <p:cTn id="21" dur="500"/>
                                        <p:tgtEl>
                                          <p:spTgt spid="8"/>
                                        </p:tgtEl>
                                      </p:cBhvr>
                                    </p:animEffect>
                                  </p:childTnLst>
                                </p:cTn>
                              </p:par>
                              <p:par>
                                <p:cTn id="22" presetID="14" presetClass="entr" presetSubtype="1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randombar(horizontal)">
                                      <p:cBhvr>
                                        <p:cTn id="24" dur="500"/>
                                        <p:tgtEl>
                                          <p:spTgt spid="9"/>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randombar(horizontal)">
                                      <p:cBhvr>
                                        <p:cTn id="27" dur="500"/>
                                        <p:tgtEl>
                                          <p:spTgt spid="10"/>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randombar(horizontal)">
                                      <p:cBhvr>
                                        <p:cTn id="3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10" grpId="0"/>
      <p:bldP spid="11" grpId="0" animBg="1"/>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تصنف التدفقات النقدية الي :</a:t>
            </a:r>
            <a:endParaRPr lang="ar-EG" sz="3200" b="1" dirty="0">
              <a:solidFill>
                <a:schemeClr val="bg1"/>
              </a:solidFill>
            </a:endParaRPr>
          </a:p>
        </p:txBody>
      </p:sp>
      <p:sp>
        <p:nvSpPr>
          <p:cNvPr id="4" name="Freeform 3"/>
          <p:cNvSpPr/>
          <p:nvPr/>
        </p:nvSpPr>
        <p:spPr>
          <a:xfrm>
            <a:off x="5562654" y="2141723"/>
            <a:ext cx="3182169" cy="3182169"/>
          </a:xfrm>
          <a:custGeom>
            <a:avLst/>
            <a:gdLst>
              <a:gd name="connsiteX0" fmla="*/ 0 w 3182169"/>
              <a:gd name="connsiteY0" fmla="*/ 1591085 h 3182169"/>
              <a:gd name="connsiteX1" fmla="*/ 1591085 w 3182169"/>
              <a:gd name="connsiteY1" fmla="*/ 0 h 3182169"/>
              <a:gd name="connsiteX2" fmla="*/ 3182170 w 3182169"/>
              <a:gd name="connsiteY2" fmla="*/ 1591085 h 3182169"/>
              <a:gd name="connsiteX3" fmla="*/ 1591085 w 3182169"/>
              <a:gd name="connsiteY3" fmla="*/ 3182170 h 3182169"/>
              <a:gd name="connsiteX4" fmla="*/ 0 w 3182169"/>
              <a:gd name="connsiteY4" fmla="*/ 1591085 h 318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2169" h="3182169">
                <a:moveTo>
                  <a:pt x="0" y="1591085"/>
                </a:moveTo>
                <a:cubicBezTo>
                  <a:pt x="0" y="712353"/>
                  <a:pt x="712353" y="0"/>
                  <a:pt x="1591085" y="0"/>
                </a:cubicBezTo>
                <a:cubicBezTo>
                  <a:pt x="2469817" y="0"/>
                  <a:pt x="3182170" y="712353"/>
                  <a:pt x="3182170" y="1591085"/>
                </a:cubicBezTo>
                <a:cubicBezTo>
                  <a:pt x="3182170" y="2469817"/>
                  <a:pt x="2469817" y="3182170"/>
                  <a:pt x="1591085" y="3182170"/>
                </a:cubicBezTo>
                <a:cubicBezTo>
                  <a:pt x="712353" y="3182170"/>
                  <a:pt x="0" y="2469817"/>
                  <a:pt x="0" y="1591085"/>
                </a:cubicBezTo>
                <a:close/>
              </a:path>
            </a:pathLst>
          </a:custGeom>
          <a:solidFill>
            <a:srgbClr val="FFC00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641143" tIns="496498" rIns="641143" bIns="496498"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التدفقات النقدية من الأنشطة التشغيلية</a:t>
            </a:r>
            <a:endParaRPr lang="ar-EG" sz="2400" kern="1200" dirty="0">
              <a:solidFill>
                <a:srgbClr val="002060"/>
              </a:solidFill>
            </a:endParaRPr>
          </a:p>
        </p:txBody>
      </p:sp>
      <p:sp>
        <p:nvSpPr>
          <p:cNvPr id="5" name="Freeform 4"/>
          <p:cNvSpPr/>
          <p:nvPr/>
        </p:nvSpPr>
        <p:spPr>
          <a:xfrm>
            <a:off x="3016919" y="2141723"/>
            <a:ext cx="3182169" cy="3182169"/>
          </a:xfrm>
          <a:custGeom>
            <a:avLst/>
            <a:gdLst>
              <a:gd name="connsiteX0" fmla="*/ 0 w 3182169"/>
              <a:gd name="connsiteY0" fmla="*/ 1591085 h 3182169"/>
              <a:gd name="connsiteX1" fmla="*/ 1591085 w 3182169"/>
              <a:gd name="connsiteY1" fmla="*/ 0 h 3182169"/>
              <a:gd name="connsiteX2" fmla="*/ 3182170 w 3182169"/>
              <a:gd name="connsiteY2" fmla="*/ 1591085 h 3182169"/>
              <a:gd name="connsiteX3" fmla="*/ 1591085 w 3182169"/>
              <a:gd name="connsiteY3" fmla="*/ 3182170 h 3182169"/>
              <a:gd name="connsiteX4" fmla="*/ 0 w 3182169"/>
              <a:gd name="connsiteY4" fmla="*/ 1591085 h 318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2169" h="3182169">
                <a:moveTo>
                  <a:pt x="0" y="1591085"/>
                </a:moveTo>
                <a:cubicBezTo>
                  <a:pt x="0" y="712353"/>
                  <a:pt x="712353" y="0"/>
                  <a:pt x="1591085" y="0"/>
                </a:cubicBezTo>
                <a:cubicBezTo>
                  <a:pt x="2469817" y="0"/>
                  <a:pt x="3182170" y="712353"/>
                  <a:pt x="3182170" y="1591085"/>
                </a:cubicBezTo>
                <a:cubicBezTo>
                  <a:pt x="3182170" y="2469817"/>
                  <a:pt x="2469817" y="3182170"/>
                  <a:pt x="1591085" y="3182170"/>
                </a:cubicBezTo>
                <a:cubicBezTo>
                  <a:pt x="712353" y="3182170"/>
                  <a:pt x="0" y="2469817"/>
                  <a:pt x="0" y="1591085"/>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641143" tIns="496498" rIns="641143" bIns="496498"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التدفقات النقدية من الأنشطة الاستثمارية</a:t>
            </a:r>
            <a:endParaRPr lang="ar-EG" sz="2400" kern="1200" dirty="0">
              <a:solidFill>
                <a:srgbClr val="002060"/>
              </a:solidFill>
            </a:endParaRPr>
          </a:p>
        </p:txBody>
      </p:sp>
      <p:sp>
        <p:nvSpPr>
          <p:cNvPr id="6" name="Freeform 5"/>
          <p:cNvSpPr/>
          <p:nvPr/>
        </p:nvSpPr>
        <p:spPr>
          <a:xfrm>
            <a:off x="471183" y="2141723"/>
            <a:ext cx="3182169" cy="3182169"/>
          </a:xfrm>
          <a:custGeom>
            <a:avLst/>
            <a:gdLst>
              <a:gd name="connsiteX0" fmla="*/ 0 w 3182169"/>
              <a:gd name="connsiteY0" fmla="*/ 1591085 h 3182169"/>
              <a:gd name="connsiteX1" fmla="*/ 1591085 w 3182169"/>
              <a:gd name="connsiteY1" fmla="*/ 0 h 3182169"/>
              <a:gd name="connsiteX2" fmla="*/ 3182170 w 3182169"/>
              <a:gd name="connsiteY2" fmla="*/ 1591085 h 3182169"/>
              <a:gd name="connsiteX3" fmla="*/ 1591085 w 3182169"/>
              <a:gd name="connsiteY3" fmla="*/ 3182170 h 3182169"/>
              <a:gd name="connsiteX4" fmla="*/ 0 w 3182169"/>
              <a:gd name="connsiteY4" fmla="*/ 1591085 h 318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2169" h="3182169">
                <a:moveTo>
                  <a:pt x="0" y="1591085"/>
                </a:moveTo>
                <a:cubicBezTo>
                  <a:pt x="0" y="712353"/>
                  <a:pt x="712353" y="0"/>
                  <a:pt x="1591085" y="0"/>
                </a:cubicBezTo>
                <a:cubicBezTo>
                  <a:pt x="2469817" y="0"/>
                  <a:pt x="3182170" y="712353"/>
                  <a:pt x="3182170" y="1591085"/>
                </a:cubicBezTo>
                <a:cubicBezTo>
                  <a:pt x="3182170" y="2469817"/>
                  <a:pt x="2469817" y="3182170"/>
                  <a:pt x="1591085" y="3182170"/>
                </a:cubicBezTo>
                <a:cubicBezTo>
                  <a:pt x="712353" y="3182170"/>
                  <a:pt x="0" y="2469817"/>
                  <a:pt x="0" y="1591085"/>
                </a:cubicBezTo>
                <a:close/>
              </a:path>
            </a:pathLst>
          </a:custGeom>
          <a:solidFill>
            <a:srgbClr val="FF000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641143" tIns="496498" rIns="641143" bIns="496498"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التدفقات النقدية من الأنشطة التمويلية</a:t>
            </a:r>
            <a:endParaRPr lang="ar-EG" sz="2400" kern="1200" dirty="0">
              <a:solidFill>
                <a:srgbClr val="002060"/>
              </a:solidFill>
            </a:endParaRPr>
          </a:p>
        </p:txBody>
      </p:sp>
    </p:spTree>
    <p:extLst>
      <p:ext uri="{BB962C8B-B14F-4D97-AF65-F5344CB8AC3E}">
        <p14:creationId xmlns:p14="http://schemas.microsoft.com/office/powerpoint/2010/main" val="225144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سبل زيادة التدفق النقدي</a:t>
            </a:r>
            <a:endParaRPr lang="ar-EG" sz="3200" b="1" dirty="0">
              <a:solidFill>
                <a:schemeClr val="bg1"/>
              </a:solidFill>
            </a:endParaRPr>
          </a:p>
        </p:txBody>
      </p:sp>
      <p:sp>
        <p:nvSpPr>
          <p:cNvPr id="4" name="Freeform 3"/>
          <p:cNvSpPr/>
          <p:nvPr/>
        </p:nvSpPr>
        <p:spPr>
          <a:xfrm>
            <a:off x="7566443" y="1847987"/>
            <a:ext cx="1038005" cy="1482862"/>
          </a:xfrm>
          <a:custGeom>
            <a:avLst/>
            <a:gdLst>
              <a:gd name="connsiteX0" fmla="*/ 0 w 1482862"/>
              <a:gd name="connsiteY0" fmla="*/ 0 h 1038004"/>
              <a:gd name="connsiteX1" fmla="*/ 963860 w 1482862"/>
              <a:gd name="connsiteY1" fmla="*/ 0 h 1038004"/>
              <a:gd name="connsiteX2" fmla="*/ 1482862 w 1482862"/>
              <a:gd name="connsiteY2" fmla="*/ 519002 h 1038004"/>
              <a:gd name="connsiteX3" fmla="*/ 963860 w 1482862"/>
              <a:gd name="connsiteY3" fmla="*/ 1038004 h 1038004"/>
              <a:gd name="connsiteX4" fmla="*/ 0 w 1482862"/>
              <a:gd name="connsiteY4" fmla="*/ 1038004 h 1038004"/>
              <a:gd name="connsiteX5" fmla="*/ 519002 w 1482862"/>
              <a:gd name="connsiteY5" fmla="*/ 519002 h 1038004"/>
              <a:gd name="connsiteX6" fmla="*/ 0 w 1482862"/>
              <a:gd name="connsiteY6" fmla="*/ 0 h 103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862" h="1038004">
                <a:moveTo>
                  <a:pt x="1482862" y="0"/>
                </a:moveTo>
                <a:lnTo>
                  <a:pt x="1482862" y="674702"/>
                </a:lnTo>
                <a:lnTo>
                  <a:pt x="741431" y="1038004"/>
                </a:lnTo>
                <a:lnTo>
                  <a:pt x="0" y="674702"/>
                </a:lnTo>
                <a:lnTo>
                  <a:pt x="0" y="0"/>
                </a:lnTo>
                <a:lnTo>
                  <a:pt x="741431" y="363302"/>
                </a:lnTo>
                <a:lnTo>
                  <a:pt x="1482862"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534242" rIns="15241" bIns="534242"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البيع</a:t>
            </a:r>
            <a:endParaRPr lang="ar-EG" sz="2400" kern="1200" dirty="0">
              <a:solidFill>
                <a:srgbClr val="FF0000"/>
              </a:solidFill>
            </a:endParaRPr>
          </a:p>
        </p:txBody>
      </p:sp>
      <p:sp>
        <p:nvSpPr>
          <p:cNvPr id="5" name="Freeform 4"/>
          <p:cNvSpPr/>
          <p:nvPr/>
        </p:nvSpPr>
        <p:spPr>
          <a:xfrm>
            <a:off x="395535" y="1847987"/>
            <a:ext cx="7170908" cy="963861"/>
          </a:xfrm>
          <a:custGeom>
            <a:avLst/>
            <a:gdLst>
              <a:gd name="connsiteX0" fmla="*/ 160647 w 963860"/>
              <a:gd name="connsiteY0" fmla="*/ 0 h 7170907"/>
              <a:gd name="connsiteX1" fmla="*/ 803213 w 963860"/>
              <a:gd name="connsiteY1" fmla="*/ 0 h 7170907"/>
              <a:gd name="connsiteX2" fmla="*/ 963860 w 963860"/>
              <a:gd name="connsiteY2" fmla="*/ 160647 h 7170907"/>
              <a:gd name="connsiteX3" fmla="*/ 963860 w 963860"/>
              <a:gd name="connsiteY3" fmla="*/ 7170907 h 7170907"/>
              <a:gd name="connsiteX4" fmla="*/ 963860 w 963860"/>
              <a:gd name="connsiteY4" fmla="*/ 7170907 h 7170907"/>
              <a:gd name="connsiteX5" fmla="*/ 0 w 963860"/>
              <a:gd name="connsiteY5" fmla="*/ 7170907 h 7170907"/>
              <a:gd name="connsiteX6" fmla="*/ 0 w 963860"/>
              <a:gd name="connsiteY6" fmla="*/ 7170907 h 7170907"/>
              <a:gd name="connsiteX7" fmla="*/ 0 w 963860"/>
              <a:gd name="connsiteY7" fmla="*/ 160647 h 7170907"/>
              <a:gd name="connsiteX8" fmla="*/ 160647 w 963860"/>
              <a:gd name="connsiteY8" fmla="*/ 0 h 717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860" h="7170907">
                <a:moveTo>
                  <a:pt x="0" y="5975726"/>
                </a:moveTo>
                <a:lnTo>
                  <a:pt x="0" y="1195181"/>
                </a:lnTo>
                <a:cubicBezTo>
                  <a:pt x="0" y="535102"/>
                  <a:pt x="9668" y="4"/>
                  <a:pt x="21593" y="4"/>
                </a:cubicBezTo>
                <a:lnTo>
                  <a:pt x="963860" y="4"/>
                </a:lnTo>
                <a:lnTo>
                  <a:pt x="963860" y="4"/>
                </a:lnTo>
                <a:lnTo>
                  <a:pt x="963860" y="7170903"/>
                </a:lnTo>
                <a:lnTo>
                  <a:pt x="963860" y="7170903"/>
                </a:lnTo>
                <a:lnTo>
                  <a:pt x="21593" y="7170903"/>
                </a:lnTo>
                <a:cubicBezTo>
                  <a:pt x="9668" y="7170903"/>
                  <a:pt x="0" y="6635805"/>
                  <a:pt x="0" y="5975726"/>
                </a:cubicBezTo>
                <a:close/>
              </a:path>
            </a:pathLst>
          </a:custGeom>
          <a:ln>
            <a:solidFill>
              <a:srgbClr val="99FF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2293" tIns="62292" rIns="170688" bIns="62293" numCol="1" spcCol="1270" anchor="ctr" anchorCtr="0">
            <a:noAutofit/>
          </a:bodyPr>
          <a:lstStyle/>
          <a:p>
            <a:pPr marL="228600" lvl="1" indent="-228600" algn="ctr" defTabSz="1066800" rtl="1">
              <a:lnSpc>
                <a:spcPct val="90000"/>
              </a:lnSpc>
              <a:spcBef>
                <a:spcPct val="0"/>
              </a:spcBef>
              <a:spcAft>
                <a:spcPct val="15000"/>
              </a:spcAft>
              <a:buChar char="••"/>
            </a:pPr>
            <a:r>
              <a:rPr lang="ar-SA" sz="2400" b="0" kern="1200" dirty="0" smtClean="0">
                <a:solidFill>
                  <a:srgbClr val="002060"/>
                </a:solidFill>
              </a:rPr>
              <a:t>البيع إلى العميل للحصول على النقدية الفورية.</a:t>
            </a:r>
            <a:endParaRPr lang="ar-EG" sz="2400" b="0" kern="1200" dirty="0">
              <a:solidFill>
                <a:srgbClr val="002060"/>
              </a:solidFill>
            </a:endParaRPr>
          </a:p>
        </p:txBody>
      </p:sp>
      <p:sp>
        <p:nvSpPr>
          <p:cNvPr id="6" name="Freeform 5"/>
          <p:cNvSpPr/>
          <p:nvPr/>
        </p:nvSpPr>
        <p:spPr>
          <a:xfrm>
            <a:off x="7566443" y="3135392"/>
            <a:ext cx="1038004" cy="1482862"/>
          </a:xfrm>
          <a:custGeom>
            <a:avLst/>
            <a:gdLst>
              <a:gd name="connsiteX0" fmla="*/ 0 w 1482862"/>
              <a:gd name="connsiteY0" fmla="*/ 0 h 1038004"/>
              <a:gd name="connsiteX1" fmla="*/ 963860 w 1482862"/>
              <a:gd name="connsiteY1" fmla="*/ 0 h 1038004"/>
              <a:gd name="connsiteX2" fmla="*/ 1482862 w 1482862"/>
              <a:gd name="connsiteY2" fmla="*/ 519002 h 1038004"/>
              <a:gd name="connsiteX3" fmla="*/ 963860 w 1482862"/>
              <a:gd name="connsiteY3" fmla="*/ 1038004 h 1038004"/>
              <a:gd name="connsiteX4" fmla="*/ 0 w 1482862"/>
              <a:gd name="connsiteY4" fmla="*/ 1038004 h 1038004"/>
              <a:gd name="connsiteX5" fmla="*/ 519002 w 1482862"/>
              <a:gd name="connsiteY5" fmla="*/ 519002 h 1038004"/>
              <a:gd name="connsiteX6" fmla="*/ 0 w 1482862"/>
              <a:gd name="connsiteY6" fmla="*/ 0 h 103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862" h="1038004">
                <a:moveTo>
                  <a:pt x="1482862" y="0"/>
                </a:moveTo>
                <a:lnTo>
                  <a:pt x="1482862" y="674702"/>
                </a:lnTo>
                <a:lnTo>
                  <a:pt x="741431" y="1038004"/>
                </a:lnTo>
                <a:lnTo>
                  <a:pt x="0" y="674702"/>
                </a:lnTo>
                <a:lnTo>
                  <a:pt x="0" y="0"/>
                </a:lnTo>
                <a:lnTo>
                  <a:pt x="741431" y="363302"/>
                </a:lnTo>
                <a:lnTo>
                  <a:pt x="1482862"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534242" rIns="15240" bIns="534242"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الجرد</a:t>
            </a:r>
            <a:endParaRPr lang="ar-EG" sz="2400" kern="1200" dirty="0">
              <a:solidFill>
                <a:srgbClr val="FF0000"/>
              </a:solidFill>
            </a:endParaRPr>
          </a:p>
        </p:txBody>
      </p:sp>
      <p:sp>
        <p:nvSpPr>
          <p:cNvPr id="7" name="Freeform 6"/>
          <p:cNvSpPr/>
          <p:nvPr/>
        </p:nvSpPr>
        <p:spPr>
          <a:xfrm>
            <a:off x="395535" y="3135393"/>
            <a:ext cx="7170908" cy="963861"/>
          </a:xfrm>
          <a:custGeom>
            <a:avLst/>
            <a:gdLst>
              <a:gd name="connsiteX0" fmla="*/ 160647 w 963860"/>
              <a:gd name="connsiteY0" fmla="*/ 0 h 7170907"/>
              <a:gd name="connsiteX1" fmla="*/ 803213 w 963860"/>
              <a:gd name="connsiteY1" fmla="*/ 0 h 7170907"/>
              <a:gd name="connsiteX2" fmla="*/ 963860 w 963860"/>
              <a:gd name="connsiteY2" fmla="*/ 160647 h 7170907"/>
              <a:gd name="connsiteX3" fmla="*/ 963860 w 963860"/>
              <a:gd name="connsiteY3" fmla="*/ 7170907 h 7170907"/>
              <a:gd name="connsiteX4" fmla="*/ 963860 w 963860"/>
              <a:gd name="connsiteY4" fmla="*/ 7170907 h 7170907"/>
              <a:gd name="connsiteX5" fmla="*/ 0 w 963860"/>
              <a:gd name="connsiteY5" fmla="*/ 7170907 h 7170907"/>
              <a:gd name="connsiteX6" fmla="*/ 0 w 963860"/>
              <a:gd name="connsiteY6" fmla="*/ 7170907 h 7170907"/>
              <a:gd name="connsiteX7" fmla="*/ 0 w 963860"/>
              <a:gd name="connsiteY7" fmla="*/ 160647 h 7170907"/>
              <a:gd name="connsiteX8" fmla="*/ 160647 w 963860"/>
              <a:gd name="connsiteY8" fmla="*/ 0 h 717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860" h="7170907">
                <a:moveTo>
                  <a:pt x="0" y="5975726"/>
                </a:moveTo>
                <a:lnTo>
                  <a:pt x="0" y="1195181"/>
                </a:lnTo>
                <a:cubicBezTo>
                  <a:pt x="0" y="535102"/>
                  <a:pt x="9668" y="4"/>
                  <a:pt x="21593" y="4"/>
                </a:cubicBezTo>
                <a:lnTo>
                  <a:pt x="963860" y="4"/>
                </a:lnTo>
                <a:lnTo>
                  <a:pt x="963860" y="4"/>
                </a:lnTo>
                <a:lnTo>
                  <a:pt x="963860" y="7170903"/>
                </a:lnTo>
                <a:lnTo>
                  <a:pt x="963860" y="7170903"/>
                </a:lnTo>
                <a:lnTo>
                  <a:pt x="21593" y="7170903"/>
                </a:lnTo>
                <a:cubicBezTo>
                  <a:pt x="9668" y="7170903"/>
                  <a:pt x="0" y="6635805"/>
                  <a:pt x="0" y="5975726"/>
                </a:cubicBezTo>
                <a:close/>
              </a:path>
            </a:pathLst>
          </a:custGeom>
          <a:ln>
            <a:solidFill>
              <a:srgbClr val="99FF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2293" tIns="62292" rIns="170688" bIns="62293" numCol="1" spcCol="1270" anchor="ctr" anchorCtr="0">
            <a:noAutofit/>
          </a:bodyPr>
          <a:lstStyle/>
          <a:p>
            <a:pPr marL="228600" lvl="1" indent="-228600" algn="ctr" defTabSz="1066800" rtl="1">
              <a:lnSpc>
                <a:spcPct val="90000"/>
              </a:lnSpc>
              <a:spcBef>
                <a:spcPct val="0"/>
              </a:spcBef>
              <a:spcAft>
                <a:spcPct val="15000"/>
              </a:spcAft>
              <a:buChar char="••"/>
            </a:pPr>
            <a:r>
              <a:rPr lang="ar-SA" sz="2400" b="0" kern="1200" dirty="0" smtClean="0">
                <a:solidFill>
                  <a:srgbClr val="002060"/>
                </a:solidFill>
              </a:rPr>
              <a:t>لا تدفع إلى الموردين لبضعة أسابيع إضافية في نهاية الفترة.</a:t>
            </a:r>
            <a:endParaRPr lang="ar-EG" sz="2400" b="0" kern="1200" dirty="0">
              <a:solidFill>
                <a:srgbClr val="002060"/>
              </a:solidFill>
            </a:endParaRPr>
          </a:p>
        </p:txBody>
      </p:sp>
      <p:sp>
        <p:nvSpPr>
          <p:cNvPr id="8" name="Freeform 7"/>
          <p:cNvSpPr/>
          <p:nvPr/>
        </p:nvSpPr>
        <p:spPr>
          <a:xfrm>
            <a:off x="7566443" y="4422798"/>
            <a:ext cx="1038004" cy="1482862"/>
          </a:xfrm>
          <a:custGeom>
            <a:avLst/>
            <a:gdLst>
              <a:gd name="connsiteX0" fmla="*/ 0 w 1482862"/>
              <a:gd name="connsiteY0" fmla="*/ 0 h 1038004"/>
              <a:gd name="connsiteX1" fmla="*/ 963860 w 1482862"/>
              <a:gd name="connsiteY1" fmla="*/ 0 h 1038004"/>
              <a:gd name="connsiteX2" fmla="*/ 1482862 w 1482862"/>
              <a:gd name="connsiteY2" fmla="*/ 519002 h 1038004"/>
              <a:gd name="connsiteX3" fmla="*/ 963860 w 1482862"/>
              <a:gd name="connsiteY3" fmla="*/ 1038004 h 1038004"/>
              <a:gd name="connsiteX4" fmla="*/ 0 w 1482862"/>
              <a:gd name="connsiteY4" fmla="*/ 1038004 h 1038004"/>
              <a:gd name="connsiteX5" fmla="*/ 519002 w 1482862"/>
              <a:gd name="connsiteY5" fmla="*/ 519002 h 1038004"/>
              <a:gd name="connsiteX6" fmla="*/ 0 w 1482862"/>
              <a:gd name="connsiteY6" fmla="*/ 0 h 103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862" h="1038004">
                <a:moveTo>
                  <a:pt x="1482862" y="0"/>
                </a:moveTo>
                <a:lnTo>
                  <a:pt x="1482862" y="674702"/>
                </a:lnTo>
                <a:lnTo>
                  <a:pt x="741431" y="1038004"/>
                </a:lnTo>
                <a:lnTo>
                  <a:pt x="0" y="674702"/>
                </a:lnTo>
                <a:lnTo>
                  <a:pt x="0" y="0"/>
                </a:lnTo>
                <a:lnTo>
                  <a:pt x="741431" y="363302"/>
                </a:lnTo>
                <a:lnTo>
                  <a:pt x="1482862"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534242" rIns="15240" bIns="534242"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لجنة المبيعات</a:t>
            </a:r>
            <a:endParaRPr lang="ar-EG" sz="2400" kern="1200" dirty="0">
              <a:solidFill>
                <a:srgbClr val="FF0000"/>
              </a:solidFill>
            </a:endParaRPr>
          </a:p>
        </p:txBody>
      </p:sp>
      <p:sp>
        <p:nvSpPr>
          <p:cNvPr id="9" name="Freeform 8"/>
          <p:cNvSpPr/>
          <p:nvPr/>
        </p:nvSpPr>
        <p:spPr>
          <a:xfrm>
            <a:off x="395536" y="4422798"/>
            <a:ext cx="7170907" cy="964368"/>
          </a:xfrm>
          <a:custGeom>
            <a:avLst/>
            <a:gdLst>
              <a:gd name="connsiteX0" fmla="*/ 160731 w 964367"/>
              <a:gd name="connsiteY0" fmla="*/ 0 h 7170907"/>
              <a:gd name="connsiteX1" fmla="*/ 803636 w 964367"/>
              <a:gd name="connsiteY1" fmla="*/ 0 h 7170907"/>
              <a:gd name="connsiteX2" fmla="*/ 964367 w 964367"/>
              <a:gd name="connsiteY2" fmla="*/ 160731 h 7170907"/>
              <a:gd name="connsiteX3" fmla="*/ 964367 w 964367"/>
              <a:gd name="connsiteY3" fmla="*/ 7170907 h 7170907"/>
              <a:gd name="connsiteX4" fmla="*/ 964367 w 964367"/>
              <a:gd name="connsiteY4" fmla="*/ 7170907 h 7170907"/>
              <a:gd name="connsiteX5" fmla="*/ 0 w 964367"/>
              <a:gd name="connsiteY5" fmla="*/ 7170907 h 7170907"/>
              <a:gd name="connsiteX6" fmla="*/ 0 w 964367"/>
              <a:gd name="connsiteY6" fmla="*/ 7170907 h 7170907"/>
              <a:gd name="connsiteX7" fmla="*/ 0 w 964367"/>
              <a:gd name="connsiteY7" fmla="*/ 160731 h 7170907"/>
              <a:gd name="connsiteX8" fmla="*/ 160731 w 964367"/>
              <a:gd name="connsiteY8" fmla="*/ 0 h 717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4367" h="7170907">
                <a:moveTo>
                  <a:pt x="0" y="5975730"/>
                </a:moveTo>
                <a:lnTo>
                  <a:pt x="0" y="1195177"/>
                </a:lnTo>
                <a:cubicBezTo>
                  <a:pt x="0" y="535103"/>
                  <a:pt x="9678" y="4"/>
                  <a:pt x="21616" y="4"/>
                </a:cubicBezTo>
                <a:lnTo>
                  <a:pt x="964367" y="4"/>
                </a:lnTo>
                <a:lnTo>
                  <a:pt x="964367" y="4"/>
                </a:lnTo>
                <a:lnTo>
                  <a:pt x="964367" y="7170903"/>
                </a:lnTo>
                <a:lnTo>
                  <a:pt x="964367" y="7170903"/>
                </a:lnTo>
                <a:lnTo>
                  <a:pt x="21616" y="7170903"/>
                </a:lnTo>
                <a:cubicBezTo>
                  <a:pt x="9678" y="7170903"/>
                  <a:pt x="0" y="6635804"/>
                  <a:pt x="0" y="5975730"/>
                </a:cubicBezTo>
                <a:close/>
              </a:path>
            </a:pathLst>
          </a:custGeom>
          <a:ln>
            <a:solidFill>
              <a:srgbClr val="99FF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2318" tIns="62316" rIns="170687" bIns="62319" numCol="1" spcCol="1270" anchor="ctr" anchorCtr="0">
            <a:noAutofit/>
          </a:bodyPr>
          <a:lstStyle/>
          <a:p>
            <a:pPr marL="228600" lvl="1" indent="-228600" algn="ctr" defTabSz="1066800" rtl="1">
              <a:lnSpc>
                <a:spcPct val="90000"/>
              </a:lnSpc>
              <a:spcBef>
                <a:spcPct val="0"/>
              </a:spcBef>
              <a:spcAft>
                <a:spcPct val="15000"/>
              </a:spcAft>
              <a:buChar char="••"/>
            </a:pPr>
            <a:r>
              <a:rPr lang="ar-SA" sz="2400" b="0" kern="1200" dirty="0" smtClean="0">
                <a:solidFill>
                  <a:srgbClr val="002060"/>
                </a:solidFill>
              </a:rPr>
              <a:t>يمكن تشكيل إدارة منفصلة لا علاقة لها بالشركة وتعمل كوكيل.</a:t>
            </a:r>
            <a:endParaRPr lang="ar-EG" sz="2400" b="0" kern="1200" dirty="0">
              <a:solidFill>
                <a:srgbClr val="002060"/>
              </a:solidFill>
            </a:endParaRPr>
          </a:p>
        </p:txBody>
      </p:sp>
    </p:spTree>
    <p:extLst>
      <p:ext uri="{BB962C8B-B14F-4D97-AF65-F5344CB8AC3E}">
        <p14:creationId xmlns:p14="http://schemas.microsoft.com/office/powerpoint/2010/main" val="323272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arn(inVertical)">
                                      <p:cBhvr>
                                        <p:cTn id="31" dur="500"/>
                                        <p:tgtEl>
                                          <p:spTgt spid="8"/>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سبل زيادة التدفق النقدي</a:t>
            </a:r>
            <a:endParaRPr lang="ar-EG" sz="3200" b="1" dirty="0">
              <a:solidFill>
                <a:schemeClr val="bg1"/>
              </a:solidFill>
            </a:endParaRPr>
          </a:p>
        </p:txBody>
      </p:sp>
      <p:sp>
        <p:nvSpPr>
          <p:cNvPr id="4" name="Freeform 3"/>
          <p:cNvSpPr/>
          <p:nvPr/>
        </p:nvSpPr>
        <p:spPr>
          <a:xfrm>
            <a:off x="2843786" y="1453542"/>
            <a:ext cx="3519959" cy="558350"/>
          </a:xfrm>
          <a:custGeom>
            <a:avLst/>
            <a:gdLst>
              <a:gd name="connsiteX0" fmla="*/ 0 w 3519959"/>
              <a:gd name="connsiteY0" fmla="*/ 0 h 558350"/>
              <a:gd name="connsiteX1" fmla="*/ 3519959 w 3519959"/>
              <a:gd name="connsiteY1" fmla="*/ 0 h 558350"/>
              <a:gd name="connsiteX2" fmla="*/ 3519959 w 3519959"/>
              <a:gd name="connsiteY2" fmla="*/ 558350 h 558350"/>
              <a:gd name="connsiteX3" fmla="*/ 0 w 3519959"/>
              <a:gd name="connsiteY3" fmla="*/ 558350 h 558350"/>
              <a:gd name="connsiteX4" fmla="*/ 0 w 3519959"/>
              <a:gd name="connsiteY4" fmla="*/ 0 h 558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959" h="558350">
                <a:moveTo>
                  <a:pt x="0" y="0"/>
                </a:moveTo>
                <a:lnTo>
                  <a:pt x="3519959" y="0"/>
                </a:lnTo>
                <a:lnTo>
                  <a:pt x="3519959" y="558350"/>
                </a:lnTo>
                <a:lnTo>
                  <a:pt x="0" y="558350"/>
                </a:lnTo>
                <a:lnTo>
                  <a:pt x="0" y="0"/>
                </a:lnTo>
                <a:close/>
              </a:path>
            </a:pathLst>
          </a:custGeom>
          <a:solidFill>
            <a:srgbClr val="FFFF99"/>
          </a:solidFill>
          <a:ln>
            <a:solidFill>
              <a:srgbClr val="FFFF99"/>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الصيانة</a:t>
            </a:r>
            <a:endParaRPr lang="ar-EG" sz="2400" kern="1200" dirty="0">
              <a:solidFill>
                <a:srgbClr val="FF0000"/>
              </a:solidFill>
            </a:endParaRPr>
          </a:p>
        </p:txBody>
      </p:sp>
      <p:sp>
        <p:nvSpPr>
          <p:cNvPr id="5" name="Chevron 4"/>
          <p:cNvSpPr/>
          <p:nvPr/>
        </p:nvSpPr>
        <p:spPr>
          <a:xfrm rot="10800000">
            <a:off x="1352318" y="1971736"/>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6" name="Chevron 5"/>
          <p:cNvSpPr/>
          <p:nvPr/>
        </p:nvSpPr>
        <p:spPr>
          <a:xfrm rot="10800000">
            <a:off x="2215590" y="1971736"/>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7" name="Chevron 6"/>
          <p:cNvSpPr/>
          <p:nvPr/>
        </p:nvSpPr>
        <p:spPr>
          <a:xfrm rot="10800000">
            <a:off x="3079545" y="1971736"/>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8" name="Chevron 7"/>
          <p:cNvSpPr/>
          <p:nvPr/>
        </p:nvSpPr>
        <p:spPr>
          <a:xfrm rot="10800000">
            <a:off x="3942817" y="1971736"/>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9" name="Chevron 8"/>
          <p:cNvSpPr/>
          <p:nvPr/>
        </p:nvSpPr>
        <p:spPr>
          <a:xfrm rot="10800000">
            <a:off x="4806772" y="1971736"/>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0" name="Chevron 9"/>
          <p:cNvSpPr/>
          <p:nvPr/>
        </p:nvSpPr>
        <p:spPr>
          <a:xfrm rot="10800000">
            <a:off x="5670044" y="1971736"/>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1" name="Chevron 10"/>
          <p:cNvSpPr/>
          <p:nvPr/>
        </p:nvSpPr>
        <p:spPr>
          <a:xfrm rot="10800000">
            <a:off x="6533998" y="1971736"/>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2" name="Freeform 11"/>
          <p:cNvSpPr/>
          <p:nvPr/>
        </p:nvSpPr>
        <p:spPr>
          <a:xfrm>
            <a:off x="1749492" y="2085474"/>
            <a:ext cx="6221701" cy="909904"/>
          </a:xfrm>
          <a:custGeom>
            <a:avLst/>
            <a:gdLst>
              <a:gd name="connsiteX0" fmla="*/ 0 w 6221701"/>
              <a:gd name="connsiteY0" fmla="*/ 0 h 909904"/>
              <a:gd name="connsiteX1" fmla="*/ 6221701 w 6221701"/>
              <a:gd name="connsiteY1" fmla="*/ 0 h 909904"/>
              <a:gd name="connsiteX2" fmla="*/ 6221701 w 6221701"/>
              <a:gd name="connsiteY2" fmla="*/ 909904 h 909904"/>
              <a:gd name="connsiteX3" fmla="*/ 0 w 6221701"/>
              <a:gd name="connsiteY3" fmla="*/ 909904 h 909904"/>
              <a:gd name="connsiteX4" fmla="*/ 0 w 6221701"/>
              <a:gd name="connsiteY4" fmla="*/ 0 h 90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701" h="909904">
                <a:moveTo>
                  <a:pt x="0" y="0"/>
                </a:moveTo>
                <a:lnTo>
                  <a:pt x="6221701" y="0"/>
                </a:lnTo>
                <a:lnTo>
                  <a:pt x="6221701" y="909904"/>
                </a:lnTo>
                <a:lnTo>
                  <a:pt x="0" y="909904"/>
                </a:lnTo>
                <a:lnTo>
                  <a:pt x="0" y="0"/>
                </a:lnTo>
                <a:close/>
              </a:path>
            </a:pathLst>
          </a:custGeom>
          <a:solidFill>
            <a:srgbClr val="FF99CC"/>
          </a:solidFill>
          <a:ln>
            <a:solidFill>
              <a:srgbClr val="FF99CC"/>
            </a:solidFill>
          </a:ln>
        </p:spPr>
        <p:style>
          <a:lnRef idx="2">
            <a:scrgbClr r="0" g="0" b="0"/>
          </a:lnRef>
          <a:fillRef idx="1">
            <a:scrgbClr r="0" g="0" b="0"/>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التعاقد مع الشركة التي تدفع لها خمس سنوات مقدما لمواصلة القيام بالعمل.</a:t>
            </a:r>
            <a:endParaRPr lang="ar-EG" sz="2400" b="0" kern="1200" dirty="0">
              <a:solidFill>
                <a:srgbClr val="002060"/>
              </a:solidFill>
            </a:endParaRPr>
          </a:p>
        </p:txBody>
      </p:sp>
      <p:sp>
        <p:nvSpPr>
          <p:cNvPr id="13" name="Freeform 12"/>
          <p:cNvSpPr/>
          <p:nvPr/>
        </p:nvSpPr>
        <p:spPr>
          <a:xfrm>
            <a:off x="2843786" y="3233358"/>
            <a:ext cx="3519959" cy="558350"/>
          </a:xfrm>
          <a:custGeom>
            <a:avLst/>
            <a:gdLst>
              <a:gd name="connsiteX0" fmla="*/ 0 w 3519959"/>
              <a:gd name="connsiteY0" fmla="*/ 0 h 558350"/>
              <a:gd name="connsiteX1" fmla="*/ 3519959 w 3519959"/>
              <a:gd name="connsiteY1" fmla="*/ 0 h 558350"/>
              <a:gd name="connsiteX2" fmla="*/ 3519959 w 3519959"/>
              <a:gd name="connsiteY2" fmla="*/ 558350 h 558350"/>
              <a:gd name="connsiteX3" fmla="*/ 0 w 3519959"/>
              <a:gd name="connsiteY3" fmla="*/ 558350 h 558350"/>
              <a:gd name="connsiteX4" fmla="*/ 0 w 3519959"/>
              <a:gd name="connsiteY4" fmla="*/ 0 h 558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959" h="558350">
                <a:moveTo>
                  <a:pt x="0" y="0"/>
                </a:moveTo>
                <a:lnTo>
                  <a:pt x="3519959" y="0"/>
                </a:lnTo>
                <a:lnTo>
                  <a:pt x="3519959" y="558350"/>
                </a:lnTo>
                <a:lnTo>
                  <a:pt x="0" y="558350"/>
                </a:lnTo>
                <a:lnTo>
                  <a:pt x="0" y="0"/>
                </a:lnTo>
                <a:close/>
              </a:path>
            </a:pathLst>
          </a:custGeom>
          <a:solidFill>
            <a:srgbClr val="FFFF99"/>
          </a:solidFill>
          <a:ln>
            <a:solidFill>
              <a:srgbClr val="FFFF99"/>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البحث والتطوير</a:t>
            </a:r>
            <a:endParaRPr lang="ar-EG" sz="2400" kern="1200" dirty="0">
              <a:solidFill>
                <a:srgbClr val="FF0000"/>
              </a:solidFill>
            </a:endParaRPr>
          </a:p>
        </p:txBody>
      </p:sp>
      <p:sp>
        <p:nvSpPr>
          <p:cNvPr id="14" name="Chevron 13"/>
          <p:cNvSpPr/>
          <p:nvPr/>
        </p:nvSpPr>
        <p:spPr>
          <a:xfrm rot="10800000">
            <a:off x="1352318" y="3751552"/>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5" name="Chevron 14"/>
          <p:cNvSpPr/>
          <p:nvPr/>
        </p:nvSpPr>
        <p:spPr>
          <a:xfrm rot="10800000">
            <a:off x="2215590" y="3751552"/>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6" name="Chevron 15"/>
          <p:cNvSpPr/>
          <p:nvPr/>
        </p:nvSpPr>
        <p:spPr>
          <a:xfrm rot="10800000">
            <a:off x="3079545" y="3751552"/>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7" name="Chevron 16"/>
          <p:cNvSpPr/>
          <p:nvPr/>
        </p:nvSpPr>
        <p:spPr>
          <a:xfrm rot="10800000">
            <a:off x="3942817" y="3751552"/>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8" name="Chevron 17"/>
          <p:cNvSpPr/>
          <p:nvPr/>
        </p:nvSpPr>
        <p:spPr>
          <a:xfrm rot="10800000">
            <a:off x="4806772" y="3751552"/>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9" name="Chevron 18"/>
          <p:cNvSpPr/>
          <p:nvPr/>
        </p:nvSpPr>
        <p:spPr>
          <a:xfrm rot="10800000">
            <a:off x="5670044" y="3751552"/>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20" name="Chevron 19"/>
          <p:cNvSpPr/>
          <p:nvPr/>
        </p:nvSpPr>
        <p:spPr>
          <a:xfrm rot="10800000">
            <a:off x="6533998" y="3751552"/>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21" name="Freeform 20"/>
          <p:cNvSpPr/>
          <p:nvPr/>
        </p:nvSpPr>
        <p:spPr>
          <a:xfrm>
            <a:off x="1749492" y="3865290"/>
            <a:ext cx="6221701" cy="909904"/>
          </a:xfrm>
          <a:custGeom>
            <a:avLst/>
            <a:gdLst>
              <a:gd name="connsiteX0" fmla="*/ 0 w 6221701"/>
              <a:gd name="connsiteY0" fmla="*/ 0 h 909904"/>
              <a:gd name="connsiteX1" fmla="*/ 6221701 w 6221701"/>
              <a:gd name="connsiteY1" fmla="*/ 0 h 909904"/>
              <a:gd name="connsiteX2" fmla="*/ 6221701 w 6221701"/>
              <a:gd name="connsiteY2" fmla="*/ 909904 h 909904"/>
              <a:gd name="connsiteX3" fmla="*/ 0 w 6221701"/>
              <a:gd name="connsiteY3" fmla="*/ 909904 h 909904"/>
              <a:gd name="connsiteX4" fmla="*/ 0 w 6221701"/>
              <a:gd name="connsiteY4" fmla="*/ 0 h 90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701" h="909904">
                <a:moveTo>
                  <a:pt x="0" y="0"/>
                </a:moveTo>
                <a:lnTo>
                  <a:pt x="6221701" y="0"/>
                </a:lnTo>
                <a:lnTo>
                  <a:pt x="6221701" y="909904"/>
                </a:lnTo>
                <a:lnTo>
                  <a:pt x="0" y="909904"/>
                </a:lnTo>
                <a:lnTo>
                  <a:pt x="0" y="0"/>
                </a:lnTo>
                <a:close/>
              </a:path>
            </a:pathLst>
          </a:custGeom>
          <a:solidFill>
            <a:srgbClr val="FF99CC"/>
          </a:solidFill>
          <a:ln>
            <a:solidFill>
              <a:srgbClr val="FF99CC"/>
            </a:solidFill>
          </a:ln>
        </p:spPr>
        <p:style>
          <a:lnRef idx="2">
            <a:scrgbClr r="0" g="0" b="0"/>
          </a:lnRef>
          <a:fillRef idx="1">
            <a:scrgbClr r="0" g="0" b="0"/>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الانتظار حتى المنتج أن يتم التأكد منه عن طريق المعامل الأولية، ثم شراء المعمل.</a:t>
            </a:r>
            <a:endParaRPr lang="ar-EG" sz="2400" b="0" kern="1200" dirty="0">
              <a:solidFill>
                <a:srgbClr val="002060"/>
              </a:solidFill>
            </a:endParaRPr>
          </a:p>
        </p:txBody>
      </p:sp>
      <p:sp>
        <p:nvSpPr>
          <p:cNvPr id="22" name="Freeform 21"/>
          <p:cNvSpPr/>
          <p:nvPr/>
        </p:nvSpPr>
        <p:spPr>
          <a:xfrm>
            <a:off x="2843786" y="5013175"/>
            <a:ext cx="3519959" cy="558350"/>
          </a:xfrm>
          <a:custGeom>
            <a:avLst/>
            <a:gdLst>
              <a:gd name="connsiteX0" fmla="*/ 0 w 3519959"/>
              <a:gd name="connsiteY0" fmla="*/ 0 h 558350"/>
              <a:gd name="connsiteX1" fmla="*/ 3519959 w 3519959"/>
              <a:gd name="connsiteY1" fmla="*/ 0 h 558350"/>
              <a:gd name="connsiteX2" fmla="*/ 3519959 w 3519959"/>
              <a:gd name="connsiteY2" fmla="*/ 558350 h 558350"/>
              <a:gd name="connsiteX3" fmla="*/ 0 w 3519959"/>
              <a:gd name="connsiteY3" fmla="*/ 558350 h 558350"/>
              <a:gd name="connsiteX4" fmla="*/ 0 w 3519959"/>
              <a:gd name="connsiteY4" fmla="*/ 0 h 558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959" h="558350">
                <a:moveTo>
                  <a:pt x="0" y="0"/>
                </a:moveTo>
                <a:lnTo>
                  <a:pt x="3519959" y="0"/>
                </a:lnTo>
                <a:lnTo>
                  <a:pt x="3519959" y="558350"/>
                </a:lnTo>
                <a:lnTo>
                  <a:pt x="0" y="558350"/>
                </a:lnTo>
                <a:lnTo>
                  <a:pt x="0" y="0"/>
                </a:lnTo>
                <a:close/>
              </a:path>
            </a:pathLst>
          </a:custGeom>
          <a:solidFill>
            <a:srgbClr val="FFFF99"/>
          </a:solidFill>
          <a:ln>
            <a:solidFill>
              <a:srgbClr val="FFFF99"/>
            </a:solid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رسوم الاستشارات</a:t>
            </a:r>
            <a:endParaRPr lang="ar-EG" sz="2400" kern="1200" dirty="0">
              <a:solidFill>
                <a:srgbClr val="FF0000"/>
              </a:solidFill>
            </a:endParaRPr>
          </a:p>
        </p:txBody>
      </p:sp>
      <p:sp>
        <p:nvSpPr>
          <p:cNvPr id="23" name="Chevron 22"/>
          <p:cNvSpPr/>
          <p:nvPr/>
        </p:nvSpPr>
        <p:spPr>
          <a:xfrm rot="10800000">
            <a:off x="1352318" y="5531369"/>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24" name="Chevron 23"/>
          <p:cNvSpPr/>
          <p:nvPr/>
        </p:nvSpPr>
        <p:spPr>
          <a:xfrm rot="10800000">
            <a:off x="2215590" y="5531369"/>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25" name="Chevron 24"/>
          <p:cNvSpPr/>
          <p:nvPr/>
        </p:nvSpPr>
        <p:spPr>
          <a:xfrm rot="10800000">
            <a:off x="3079545" y="5531369"/>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26" name="Chevron 25"/>
          <p:cNvSpPr/>
          <p:nvPr/>
        </p:nvSpPr>
        <p:spPr>
          <a:xfrm rot="10800000">
            <a:off x="3942817" y="5531369"/>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27" name="Chevron 26"/>
          <p:cNvSpPr/>
          <p:nvPr/>
        </p:nvSpPr>
        <p:spPr>
          <a:xfrm rot="10800000">
            <a:off x="4806772" y="5531369"/>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28" name="Chevron 27"/>
          <p:cNvSpPr/>
          <p:nvPr/>
        </p:nvSpPr>
        <p:spPr>
          <a:xfrm rot="10800000">
            <a:off x="5670044" y="5531369"/>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29" name="Chevron 28"/>
          <p:cNvSpPr/>
          <p:nvPr/>
        </p:nvSpPr>
        <p:spPr>
          <a:xfrm rot="10800000">
            <a:off x="6533998" y="5531369"/>
            <a:ext cx="1437194" cy="1137380"/>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30" name="Freeform 29"/>
          <p:cNvSpPr/>
          <p:nvPr/>
        </p:nvSpPr>
        <p:spPr>
          <a:xfrm>
            <a:off x="1749492" y="5645107"/>
            <a:ext cx="6221701" cy="909904"/>
          </a:xfrm>
          <a:custGeom>
            <a:avLst/>
            <a:gdLst>
              <a:gd name="connsiteX0" fmla="*/ 0 w 6221701"/>
              <a:gd name="connsiteY0" fmla="*/ 0 h 909904"/>
              <a:gd name="connsiteX1" fmla="*/ 6221701 w 6221701"/>
              <a:gd name="connsiteY1" fmla="*/ 0 h 909904"/>
              <a:gd name="connsiteX2" fmla="*/ 6221701 w 6221701"/>
              <a:gd name="connsiteY2" fmla="*/ 909904 h 909904"/>
              <a:gd name="connsiteX3" fmla="*/ 0 w 6221701"/>
              <a:gd name="connsiteY3" fmla="*/ 909904 h 909904"/>
              <a:gd name="connsiteX4" fmla="*/ 0 w 6221701"/>
              <a:gd name="connsiteY4" fmla="*/ 0 h 90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701" h="909904">
                <a:moveTo>
                  <a:pt x="0" y="0"/>
                </a:moveTo>
                <a:lnTo>
                  <a:pt x="6221701" y="0"/>
                </a:lnTo>
                <a:lnTo>
                  <a:pt x="6221701" y="909904"/>
                </a:lnTo>
                <a:lnTo>
                  <a:pt x="0" y="909904"/>
                </a:lnTo>
                <a:lnTo>
                  <a:pt x="0" y="0"/>
                </a:lnTo>
                <a:close/>
              </a:path>
            </a:pathLst>
          </a:custGeom>
          <a:solidFill>
            <a:srgbClr val="FF99CC"/>
          </a:solidFill>
          <a:ln>
            <a:solidFill>
              <a:srgbClr val="FF99CC"/>
            </a:solidFill>
          </a:ln>
        </p:spPr>
        <p:style>
          <a:lnRef idx="2">
            <a:scrgbClr r="0" g="0" b="0"/>
          </a:lnRef>
          <a:fillRef idx="1">
            <a:scrgbClr r="0" g="0" b="0"/>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تدفع من أسهم الخزينة إلى الأطراف ذات العلاقة.</a:t>
            </a:r>
            <a:endParaRPr lang="ar-EG" sz="2400" b="0" kern="1200" dirty="0">
              <a:solidFill>
                <a:srgbClr val="002060"/>
              </a:solidFill>
            </a:endParaRPr>
          </a:p>
        </p:txBody>
      </p:sp>
    </p:spTree>
    <p:extLst>
      <p:ext uri="{BB962C8B-B14F-4D97-AF65-F5344CB8AC3E}">
        <p14:creationId xmlns:p14="http://schemas.microsoft.com/office/powerpoint/2010/main" val="450468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fltVal val="0"/>
                                          </p:val>
                                        </p:tav>
                                        <p:tav tm="100000">
                                          <p:val>
                                            <p:strVal val="#ppt_w"/>
                                          </p:val>
                                        </p:tav>
                                      </p:tavLst>
                                    </p:anim>
                                    <p:anim calcmode="lin" valueType="num">
                                      <p:cBhvr>
                                        <p:cTn id="13" dur="1000" fill="hold"/>
                                        <p:tgtEl>
                                          <p:spTgt spid="5"/>
                                        </p:tgtEl>
                                        <p:attrNameLst>
                                          <p:attrName>ppt_h</p:attrName>
                                        </p:attrNameLst>
                                      </p:cBhvr>
                                      <p:tavLst>
                                        <p:tav tm="0">
                                          <p:val>
                                            <p:fltVal val="0"/>
                                          </p:val>
                                        </p:tav>
                                        <p:tav tm="100000">
                                          <p:val>
                                            <p:strVal val="#ppt_h"/>
                                          </p:val>
                                        </p:tav>
                                      </p:tavLst>
                                    </p:anim>
                                    <p:anim calcmode="lin" valueType="num">
                                      <p:cBhvr>
                                        <p:cTn id="14" dur="1000" fill="hold"/>
                                        <p:tgtEl>
                                          <p:spTgt spid="5"/>
                                        </p:tgtEl>
                                        <p:attrNameLst>
                                          <p:attrName>style.rotation</p:attrName>
                                        </p:attrNameLst>
                                      </p:cBhvr>
                                      <p:tavLst>
                                        <p:tav tm="0">
                                          <p:val>
                                            <p:fltVal val="90"/>
                                          </p:val>
                                        </p:tav>
                                        <p:tav tm="100000">
                                          <p:val>
                                            <p:fltVal val="0"/>
                                          </p:val>
                                        </p:tav>
                                      </p:tavLst>
                                    </p:anim>
                                    <p:animEffect transition="in" filter="fade">
                                      <p:cBhvr>
                                        <p:cTn id="15" dur="1000"/>
                                        <p:tgtEl>
                                          <p:spTgt spid="5"/>
                                        </p:tgtEl>
                                      </p:cBhvr>
                                    </p:animEffect>
                                  </p:childTnLst>
                                </p:cTn>
                              </p:par>
                              <p:par>
                                <p:cTn id="16" presetID="31"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1000" fill="hold"/>
                                        <p:tgtEl>
                                          <p:spTgt spid="6"/>
                                        </p:tgtEl>
                                        <p:attrNameLst>
                                          <p:attrName>ppt_w</p:attrName>
                                        </p:attrNameLst>
                                      </p:cBhvr>
                                      <p:tavLst>
                                        <p:tav tm="0">
                                          <p:val>
                                            <p:fltVal val="0"/>
                                          </p:val>
                                        </p:tav>
                                        <p:tav tm="100000">
                                          <p:val>
                                            <p:strVal val="#ppt_w"/>
                                          </p:val>
                                        </p:tav>
                                      </p:tavLst>
                                    </p:anim>
                                    <p:anim calcmode="lin" valueType="num">
                                      <p:cBhvr>
                                        <p:cTn id="19" dur="1000" fill="hold"/>
                                        <p:tgtEl>
                                          <p:spTgt spid="6"/>
                                        </p:tgtEl>
                                        <p:attrNameLst>
                                          <p:attrName>ppt_h</p:attrName>
                                        </p:attrNameLst>
                                      </p:cBhvr>
                                      <p:tavLst>
                                        <p:tav tm="0">
                                          <p:val>
                                            <p:fltVal val="0"/>
                                          </p:val>
                                        </p:tav>
                                        <p:tav tm="100000">
                                          <p:val>
                                            <p:strVal val="#ppt_h"/>
                                          </p:val>
                                        </p:tav>
                                      </p:tavLst>
                                    </p:anim>
                                    <p:anim calcmode="lin" valueType="num">
                                      <p:cBhvr>
                                        <p:cTn id="20" dur="1000" fill="hold"/>
                                        <p:tgtEl>
                                          <p:spTgt spid="6"/>
                                        </p:tgtEl>
                                        <p:attrNameLst>
                                          <p:attrName>style.rotation</p:attrName>
                                        </p:attrNameLst>
                                      </p:cBhvr>
                                      <p:tavLst>
                                        <p:tav tm="0">
                                          <p:val>
                                            <p:fltVal val="90"/>
                                          </p:val>
                                        </p:tav>
                                        <p:tav tm="100000">
                                          <p:val>
                                            <p:fltVal val="0"/>
                                          </p:val>
                                        </p:tav>
                                      </p:tavLst>
                                    </p:anim>
                                    <p:animEffect transition="in" filter="fade">
                                      <p:cBhvr>
                                        <p:cTn id="21" dur="1000"/>
                                        <p:tgtEl>
                                          <p:spTgt spid="6"/>
                                        </p:tgtEl>
                                      </p:cBhvr>
                                    </p:animEffect>
                                  </p:childTnLst>
                                </p:cTn>
                              </p:par>
                              <p:par>
                                <p:cTn id="22" presetID="31" presetClass="entr" presetSubtype="0"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1000" fill="hold"/>
                                        <p:tgtEl>
                                          <p:spTgt spid="7"/>
                                        </p:tgtEl>
                                        <p:attrNameLst>
                                          <p:attrName>ppt_w</p:attrName>
                                        </p:attrNameLst>
                                      </p:cBhvr>
                                      <p:tavLst>
                                        <p:tav tm="0">
                                          <p:val>
                                            <p:fltVal val="0"/>
                                          </p:val>
                                        </p:tav>
                                        <p:tav tm="100000">
                                          <p:val>
                                            <p:strVal val="#ppt_w"/>
                                          </p:val>
                                        </p:tav>
                                      </p:tavLst>
                                    </p:anim>
                                    <p:anim calcmode="lin" valueType="num">
                                      <p:cBhvr>
                                        <p:cTn id="25" dur="1000" fill="hold"/>
                                        <p:tgtEl>
                                          <p:spTgt spid="7"/>
                                        </p:tgtEl>
                                        <p:attrNameLst>
                                          <p:attrName>ppt_h</p:attrName>
                                        </p:attrNameLst>
                                      </p:cBhvr>
                                      <p:tavLst>
                                        <p:tav tm="0">
                                          <p:val>
                                            <p:fltVal val="0"/>
                                          </p:val>
                                        </p:tav>
                                        <p:tav tm="100000">
                                          <p:val>
                                            <p:strVal val="#ppt_h"/>
                                          </p:val>
                                        </p:tav>
                                      </p:tavLst>
                                    </p:anim>
                                    <p:anim calcmode="lin" valueType="num">
                                      <p:cBhvr>
                                        <p:cTn id="26" dur="1000" fill="hold"/>
                                        <p:tgtEl>
                                          <p:spTgt spid="7"/>
                                        </p:tgtEl>
                                        <p:attrNameLst>
                                          <p:attrName>style.rotation</p:attrName>
                                        </p:attrNameLst>
                                      </p:cBhvr>
                                      <p:tavLst>
                                        <p:tav tm="0">
                                          <p:val>
                                            <p:fltVal val="90"/>
                                          </p:val>
                                        </p:tav>
                                        <p:tav tm="100000">
                                          <p:val>
                                            <p:fltVal val="0"/>
                                          </p:val>
                                        </p:tav>
                                      </p:tavLst>
                                    </p:anim>
                                    <p:animEffect transition="in" filter="fade">
                                      <p:cBhvr>
                                        <p:cTn id="27" dur="1000"/>
                                        <p:tgtEl>
                                          <p:spTgt spid="7"/>
                                        </p:tgtEl>
                                      </p:cBhvr>
                                    </p:animEffect>
                                  </p:childTnLst>
                                </p:cTn>
                              </p:par>
                              <p:par>
                                <p:cTn id="28" presetID="31" presetClass="entr" presetSubtype="0" fill="hold"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1000" fill="hold"/>
                                        <p:tgtEl>
                                          <p:spTgt spid="8"/>
                                        </p:tgtEl>
                                        <p:attrNameLst>
                                          <p:attrName>ppt_w</p:attrName>
                                        </p:attrNameLst>
                                      </p:cBhvr>
                                      <p:tavLst>
                                        <p:tav tm="0">
                                          <p:val>
                                            <p:fltVal val="0"/>
                                          </p:val>
                                        </p:tav>
                                        <p:tav tm="100000">
                                          <p:val>
                                            <p:strVal val="#ppt_w"/>
                                          </p:val>
                                        </p:tav>
                                      </p:tavLst>
                                    </p:anim>
                                    <p:anim calcmode="lin" valueType="num">
                                      <p:cBhvr>
                                        <p:cTn id="31" dur="1000" fill="hold"/>
                                        <p:tgtEl>
                                          <p:spTgt spid="8"/>
                                        </p:tgtEl>
                                        <p:attrNameLst>
                                          <p:attrName>ppt_h</p:attrName>
                                        </p:attrNameLst>
                                      </p:cBhvr>
                                      <p:tavLst>
                                        <p:tav tm="0">
                                          <p:val>
                                            <p:fltVal val="0"/>
                                          </p:val>
                                        </p:tav>
                                        <p:tav tm="100000">
                                          <p:val>
                                            <p:strVal val="#ppt_h"/>
                                          </p:val>
                                        </p:tav>
                                      </p:tavLst>
                                    </p:anim>
                                    <p:anim calcmode="lin" valueType="num">
                                      <p:cBhvr>
                                        <p:cTn id="32" dur="1000" fill="hold"/>
                                        <p:tgtEl>
                                          <p:spTgt spid="8"/>
                                        </p:tgtEl>
                                        <p:attrNameLst>
                                          <p:attrName>style.rotation</p:attrName>
                                        </p:attrNameLst>
                                      </p:cBhvr>
                                      <p:tavLst>
                                        <p:tav tm="0">
                                          <p:val>
                                            <p:fltVal val="90"/>
                                          </p:val>
                                        </p:tav>
                                        <p:tav tm="100000">
                                          <p:val>
                                            <p:fltVal val="0"/>
                                          </p:val>
                                        </p:tav>
                                      </p:tavLst>
                                    </p:anim>
                                    <p:animEffect transition="in" filter="fade">
                                      <p:cBhvr>
                                        <p:cTn id="33" dur="1000"/>
                                        <p:tgtEl>
                                          <p:spTgt spid="8"/>
                                        </p:tgtEl>
                                      </p:cBhvr>
                                    </p:animEffect>
                                  </p:childTnLst>
                                </p:cTn>
                              </p:par>
                              <p:par>
                                <p:cTn id="34" presetID="31" presetClass="entr" presetSubtype="0" fill="hold" nodeType="withEffect">
                                  <p:stCondLst>
                                    <p:cond delay="0"/>
                                  </p:stCondLst>
                                  <p:childTnLst>
                                    <p:set>
                                      <p:cBhvr>
                                        <p:cTn id="35" dur="1" fill="hold">
                                          <p:stCondLst>
                                            <p:cond delay="0"/>
                                          </p:stCondLst>
                                        </p:cTn>
                                        <p:tgtEl>
                                          <p:spTgt spid="9"/>
                                        </p:tgtEl>
                                        <p:attrNameLst>
                                          <p:attrName>style.visibility</p:attrName>
                                        </p:attrNameLst>
                                      </p:cBhvr>
                                      <p:to>
                                        <p:strVal val="visible"/>
                                      </p:to>
                                    </p:set>
                                    <p:anim calcmode="lin" valueType="num">
                                      <p:cBhvr>
                                        <p:cTn id="36" dur="1000" fill="hold"/>
                                        <p:tgtEl>
                                          <p:spTgt spid="9"/>
                                        </p:tgtEl>
                                        <p:attrNameLst>
                                          <p:attrName>ppt_w</p:attrName>
                                        </p:attrNameLst>
                                      </p:cBhvr>
                                      <p:tavLst>
                                        <p:tav tm="0">
                                          <p:val>
                                            <p:fltVal val="0"/>
                                          </p:val>
                                        </p:tav>
                                        <p:tav tm="100000">
                                          <p:val>
                                            <p:strVal val="#ppt_w"/>
                                          </p:val>
                                        </p:tav>
                                      </p:tavLst>
                                    </p:anim>
                                    <p:anim calcmode="lin" valueType="num">
                                      <p:cBhvr>
                                        <p:cTn id="37" dur="1000" fill="hold"/>
                                        <p:tgtEl>
                                          <p:spTgt spid="9"/>
                                        </p:tgtEl>
                                        <p:attrNameLst>
                                          <p:attrName>ppt_h</p:attrName>
                                        </p:attrNameLst>
                                      </p:cBhvr>
                                      <p:tavLst>
                                        <p:tav tm="0">
                                          <p:val>
                                            <p:fltVal val="0"/>
                                          </p:val>
                                        </p:tav>
                                        <p:tav tm="100000">
                                          <p:val>
                                            <p:strVal val="#ppt_h"/>
                                          </p:val>
                                        </p:tav>
                                      </p:tavLst>
                                    </p:anim>
                                    <p:anim calcmode="lin" valueType="num">
                                      <p:cBhvr>
                                        <p:cTn id="38" dur="1000" fill="hold"/>
                                        <p:tgtEl>
                                          <p:spTgt spid="9"/>
                                        </p:tgtEl>
                                        <p:attrNameLst>
                                          <p:attrName>style.rotation</p:attrName>
                                        </p:attrNameLst>
                                      </p:cBhvr>
                                      <p:tavLst>
                                        <p:tav tm="0">
                                          <p:val>
                                            <p:fltVal val="90"/>
                                          </p:val>
                                        </p:tav>
                                        <p:tav tm="100000">
                                          <p:val>
                                            <p:fltVal val="0"/>
                                          </p:val>
                                        </p:tav>
                                      </p:tavLst>
                                    </p:anim>
                                    <p:animEffect transition="in" filter="fade">
                                      <p:cBhvr>
                                        <p:cTn id="39" dur="1000"/>
                                        <p:tgtEl>
                                          <p:spTgt spid="9"/>
                                        </p:tgtEl>
                                      </p:cBhvr>
                                    </p:animEffect>
                                  </p:childTnLst>
                                </p:cTn>
                              </p:par>
                              <p:par>
                                <p:cTn id="40" presetID="31" presetClass="entr" presetSubtype="0" fill="hold" nodeType="with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 calcmode="lin" valueType="num">
                                      <p:cBhvr>
                                        <p:cTn id="44" dur="1000" fill="hold"/>
                                        <p:tgtEl>
                                          <p:spTgt spid="10"/>
                                        </p:tgtEl>
                                        <p:attrNameLst>
                                          <p:attrName>style.rotation</p:attrName>
                                        </p:attrNameLst>
                                      </p:cBhvr>
                                      <p:tavLst>
                                        <p:tav tm="0">
                                          <p:val>
                                            <p:fltVal val="90"/>
                                          </p:val>
                                        </p:tav>
                                        <p:tav tm="100000">
                                          <p:val>
                                            <p:fltVal val="0"/>
                                          </p:val>
                                        </p:tav>
                                      </p:tavLst>
                                    </p:anim>
                                    <p:animEffect transition="in" filter="fade">
                                      <p:cBhvr>
                                        <p:cTn id="45" dur="1000"/>
                                        <p:tgtEl>
                                          <p:spTgt spid="10"/>
                                        </p:tgtEl>
                                      </p:cBhvr>
                                    </p:animEffect>
                                  </p:childTnLst>
                                </p:cTn>
                              </p:par>
                              <p:par>
                                <p:cTn id="46" presetID="31" presetClass="entr" presetSubtype="0" fill="hold" nodeType="with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p:cTn id="48" dur="1000" fill="hold"/>
                                        <p:tgtEl>
                                          <p:spTgt spid="11"/>
                                        </p:tgtEl>
                                        <p:attrNameLst>
                                          <p:attrName>ppt_w</p:attrName>
                                        </p:attrNameLst>
                                      </p:cBhvr>
                                      <p:tavLst>
                                        <p:tav tm="0">
                                          <p:val>
                                            <p:fltVal val="0"/>
                                          </p:val>
                                        </p:tav>
                                        <p:tav tm="100000">
                                          <p:val>
                                            <p:strVal val="#ppt_w"/>
                                          </p:val>
                                        </p:tav>
                                      </p:tavLst>
                                    </p:anim>
                                    <p:anim calcmode="lin" valueType="num">
                                      <p:cBhvr>
                                        <p:cTn id="49" dur="1000" fill="hold"/>
                                        <p:tgtEl>
                                          <p:spTgt spid="11"/>
                                        </p:tgtEl>
                                        <p:attrNameLst>
                                          <p:attrName>ppt_h</p:attrName>
                                        </p:attrNameLst>
                                      </p:cBhvr>
                                      <p:tavLst>
                                        <p:tav tm="0">
                                          <p:val>
                                            <p:fltVal val="0"/>
                                          </p:val>
                                        </p:tav>
                                        <p:tav tm="100000">
                                          <p:val>
                                            <p:strVal val="#ppt_h"/>
                                          </p:val>
                                        </p:tav>
                                      </p:tavLst>
                                    </p:anim>
                                    <p:anim calcmode="lin" valueType="num">
                                      <p:cBhvr>
                                        <p:cTn id="50" dur="1000" fill="hold"/>
                                        <p:tgtEl>
                                          <p:spTgt spid="11"/>
                                        </p:tgtEl>
                                        <p:attrNameLst>
                                          <p:attrName>style.rotation</p:attrName>
                                        </p:attrNameLst>
                                      </p:cBhvr>
                                      <p:tavLst>
                                        <p:tav tm="0">
                                          <p:val>
                                            <p:fltVal val="90"/>
                                          </p:val>
                                        </p:tav>
                                        <p:tav tm="100000">
                                          <p:val>
                                            <p:fltVal val="0"/>
                                          </p:val>
                                        </p:tav>
                                      </p:tavLst>
                                    </p:anim>
                                    <p:animEffect transition="in" filter="fade">
                                      <p:cBhvr>
                                        <p:cTn id="51" dur="1000"/>
                                        <p:tgtEl>
                                          <p:spTgt spid="11"/>
                                        </p:tgtEl>
                                      </p:cBhvr>
                                    </p:animEffect>
                                  </p:childTnLst>
                                </p:cTn>
                              </p:par>
                              <p:par>
                                <p:cTn id="52" presetID="31" presetClass="entr" presetSubtype="0"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p:cTn id="54" dur="1000" fill="hold"/>
                                        <p:tgtEl>
                                          <p:spTgt spid="12"/>
                                        </p:tgtEl>
                                        <p:attrNameLst>
                                          <p:attrName>ppt_w</p:attrName>
                                        </p:attrNameLst>
                                      </p:cBhvr>
                                      <p:tavLst>
                                        <p:tav tm="0">
                                          <p:val>
                                            <p:fltVal val="0"/>
                                          </p:val>
                                        </p:tav>
                                        <p:tav tm="100000">
                                          <p:val>
                                            <p:strVal val="#ppt_w"/>
                                          </p:val>
                                        </p:tav>
                                      </p:tavLst>
                                    </p:anim>
                                    <p:anim calcmode="lin" valueType="num">
                                      <p:cBhvr>
                                        <p:cTn id="55" dur="1000" fill="hold"/>
                                        <p:tgtEl>
                                          <p:spTgt spid="12"/>
                                        </p:tgtEl>
                                        <p:attrNameLst>
                                          <p:attrName>ppt_h</p:attrName>
                                        </p:attrNameLst>
                                      </p:cBhvr>
                                      <p:tavLst>
                                        <p:tav tm="0">
                                          <p:val>
                                            <p:fltVal val="0"/>
                                          </p:val>
                                        </p:tav>
                                        <p:tav tm="100000">
                                          <p:val>
                                            <p:strVal val="#ppt_h"/>
                                          </p:val>
                                        </p:tav>
                                      </p:tavLst>
                                    </p:anim>
                                    <p:anim calcmode="lin" valueType="num">
                                      <p:cBhvr>
                                        <p:cTn id="56" dur="1000" fill="hold"/>
                                        <p:tgtEl>
                                          <p:spTgt spid="12"/>
                                        </p:tgtEl>
                                        <p:attrNameLst>
                                          <p:attrName>style.rotation</p:attrName>
                                        </p:attrNameLst>
                                      </p:cBhvr>
                                      <p:tavLst>
                                        <p:tav tm="0">
                                          <p:val>
                                            <p:fltVal val="90"/>
                                          </p:val>
                                        </p:tav>
                                        <p:tav tm="100000">
                                          <p:val>
                                            <p:fltVal val="0"/>
                                          </p:val>
                                        </p:tav>
                                      </p:tavLst>
                                    </p:anim>
                                    <p:animEffect transition="in" filter="fade">
                                      <p:cBhvr>
                                        <p:cTn id="57" dur="1000"/>
                                        <p:tgtEl>
                                          <p:spTgt spid="12"/>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barn(inVertical)">
                                      <p:cBhvr>
                                        <p:cTn id="62" dur="500"/>
                                        <p:tgtEl>
                                          <p:spTgt spid="13"/>
                                        </p:tgtEl>
                                      </p:cBhvr>
                                    </p:animEffect>
                                  </p:childTnLst>
                                </p:cTn>
                              </p:par>
                            </p:childTnLst>
                          </p:cTn>
                        </p:par>
                      </p:childTnLst>
                    </p:cTn>
                  </p:par>
                  <p:par>
                    <p:cTn id="63" fill="hold">
                      <p:stCondLst>
                        <p:cond delay="indefinite"/>
                      </p:stCondLst>
                      <p:childTnLst>
                        <p:par>
                          <p:cTn id="64" fill="hold">
                            <p:stCondLst>
                              <p:cond delay="0"/>
                            </p:stCondLst>
                            <p:childTnLst>
                              <p:par>
                                <p:cTn id="65" presetID="31" presetClass="entr" presetSubtype="0" fill="hold" nodeType="click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1000" fill="hold"/>
                                        <p:tgtEl>
                                          <p:spTgt spid="14"/>
                                        </p:tgtEl>
                                        <p:attrNameLst>
                                          <p:attrName>ppt_w</p:attrName>
                                        </p:attrNameLst>
                                      </p:cBhvr>
                                      <p:tavLst>
                                        <p:tav tm="0">
                                          <p:val>
                                            <p:fltVal val="0"/>
                                          </p:val>
                                        </p:tav>
                                        <p:tav tm="100000">
                                          <p:val>
                                            <p:strVal val="#ppt_w"/>
                                          </p:val>
                                        </p:tav>
                                      </p:tavLst>
                                    </p:anim>
                                    <p:anim calcmode="lin" valueType="num">
                                      <p:cBhvr>
                                        <p:cTn id="68" dur="1000" fill="hold"/>
                                        <p:tgtEl>
                                          <p:spTgt spid="14"/>
                                        </p:tgtEl>
                                        <p:attrNameLst>
                                          <p:attrName>ppt_h</p:attrName>
                                        </p:attrNameLst>
                                      </p:cBhvr>
                                      <p:tavLst>
                                        <p:tav tm="0">
                                          <p:val>
                                            <p:fltVal val="0"/>
                                          </p:val>
                                        </p:tav>
                                        <p:tav tm="100000">
                                          <p:val>
                                            <p:strVal val="#ppt_h"/>
                                          </p:val>
                                        </p:tav>
                                      </p:tavLst>
                                    </p:anim>
                                    <p:anim calcmode="lin" valueType="num">
                                      <p:cBhvr>
                                        <p:cTn id="69" dur="1000" fill="hold"/>
                                        <p:tgtEl>
                                          <p:spTgt spid="14"/>
                                        </p:tgtEl>
                                        <p:attrNameLst>
                                          <p:attrName>style.rotation</p:attrName>
                                        </p:attrNameLst>
                                      </p:cBhvr>
                                      <p:tavLst>
                                        <p:tav tm="0">
                                          <p:val>
                                            <p:fltVal val="90"/>
                                          </p:val>
                                        </p:tav>
                                        <p:tav tm="100000">
                                          <p:val>
                                            <p:fltVal val="0"/>
                                          </p:val>
                                        </p:tav>
                                      </p:tavLst>
                                    </p:anim>
                                    <p:animEffect transition="in" filter="fade">
                                      <p:cBhvr>
                                        <p:cTn id="70" dur="1000"/>
                                        <p:tgtEl>
                                          <p:spTgt spid="14"/>
                                        </p:tgtEl>
                                      </p:cBhvr>
                                    </p:animEffect>
                                  </p:childTnLst>
                                </p:cTn>
                              </p:par>
                              <p:par>
                                <p:cTn id="71" presetID="31" presetClass="entr" presetSubtype="0"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p:cTn id="73" dur="1000" fill="hold"/>
                                        <p:tgtEl>
                                          <p:spTgt spid="15"/>
                                        </p:tgtEl>
                                        <p:attrNameLst>
                                          <p:attrName>ppt_w</p:attrName>
                                        </p:attrNameLst>
                                      </p:cBhvr>
                                      <p:tavLst>
                                        <p:tav tm="0">
                                          <p:val>
                                            <p:fltVal val="0"/>
                                          </p:val>
                                        </p:tav>
                                        <p:tav tm="100000">
                                          <p:val>
                                            <p:strVal val="#ppt_w"/>
                                          </p:val>
                                        </p:tav>
                                      </p:tavLst>
                                    </p:anim>
                                    <p:anim calcmode="lin" valueType="num">
                                      <p:cBhvr>
                                        <p:cTn id="74" dur="1000" fill="hold"/>
                                        <p:tgtEl>
                                          <p:spTgt spid="15"/>
                                        </p:tgtEl>
                                        <p:attrNameLst>
                                          <p:attrName>ppt_h</p:attrName>
                                        </p:attrNameLst>
                                      </p:cBhvr>
                                      <p:tavLst>
                                        <p:tav tm="0">
                                          <p:val>
                                            <p:fltVal val="0"/>
                                          </p:val>
                                        </p:tav>
                                        <p:tav tm="100000">
                                          <p:val>
                                            <p:strVal val="#ppt_h"/>
                                          </p:val>
                                        </p:tav>
                                      </p:tavLst>
                                    </p:anim>
                                    <p:anim calcmode="lin" valueType="num">
                                      <p:cBhvr>
                                        <p:cTn id="75" dur="1000" fill="hold"/>
                                        <p:tgtEl>
                                          <p:spTgt spid="15"/>
                                        </p:tgtEl>
                                        <p:attrNameLst>
                                          <p:attrName>style.rotation</p:attrName>
                                        </p:attrNameLst>
                                      </p:cBhvr>
                                      <p:tavLst>
                                        <p:tav tm="0">
                                          <p:val>
                                            <p:fltVal val="90"/>
                                          </p:val>
                                        </p:tav>
                                        <p:tav tm="100000">
                                          <p:val>
                                            <p:fltVal val="0"/>
                                          </p:val>
                                        </p:tav>
                                      </p:tavLst>
                                    </p:anim>
                                    <p:animEffect transition="in" filter="fade">
                                      <p:cBhvr>
                                        <p:cTn id="76" dur="1000"/>
                                        <p:tgtEl>
                                          <p:spTgt spid="15"/>
                                        </p:tgtEl>
                                      </p:cBhvr>
                                    </p:animEffect>
                                  </p:childTnLst>
                                </p:cTn>
                              </p:par>
                              <p:par>
                                <p:cTn id="77" presetID="31"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1000" fill="hold"/>
                                        <p:tgtEl>
                                          <p:spTgt spid="16"/>
                                        </p:tgtEl>
                                        <p:attrNameLst>
                                          <p:attrName>ppt_w</p:attrName>
                                        </p:attrNameLst>
                                      </p:cBhvr>
                                      <p:tavLst>
                                        <p:tav tm="0">
                                          <p:val>
                                            <p:fltVal val="0"/>
                                          </p:val>
                                        </p:tav>
                                        <p:tav tm="100000">
                                          <p:val>
                                            <p:strVal val="#ppt_w"/>
                                          </p:val>
                                        </p:tav>
                                      </p:tavLst>
                                    </p:anim>
                                    <p:anim calcmode="lin" valueType="num">
                                      <p:cBhvr>
                                        <p:cTn id="80" dur="1000" fill="hold"/>
                                        <p:tgtEl>
                                          <p:spTgt spid="16"/>
                                        </p:tgtEl>
                                        <p:attrNameLst>
                                          <p:attrName>ppt_h</p:attrName>
                                        </p:attrNameLst>
                                      </p:cBhvr>
                                      <p:tavLst>
                                        <p:tav tm="0">
                                          <p:val>
                                            <p:fltVal val="0"/>
                                          </p:val>
                                        </p:tav>
                                        <p:tav tm="100000">
                                          <p:val>
                                            <p:strVal val="#ppt_h"/>
                                          </p:val>
                                        </p:tav>
                                      </p:tavLst>
                                    </p:anim>
                                    <p:anim calcmode="lin" valueType="num">
                                      <p:cBhvr>
                                        <p:cTn id="81" dur="1000" fill="hold"/>
                                        <p:tgtEl>
                                          <p:spTgt spid="16"/>
                                        </p:tgtEl>
                                        <p:attrNameLst>
                                          <p:attrName>style.rotation</p:attrName>
                                        </p:attrNameLst>
                                      </p:cBhvr>
                                      <p:tavLst>
                                        <p:tav tm="0">
                                          <p:val>
                                            <p:fltVal val="90"/>
                                          </p:val>
                                        </p:tav>
                                        <p:tav tm="100000">
                                          <p:val>
                                            <p:fltVal val="0"/>
                                          </p:val>
                                        </p:tav>
                                      </p:tavLst>
                                    </p:anim>
                                    <p:animEffect transition="in" filter="fade">
                                      <p:cBhvr>
                                        <p:cTn id="82" dur="1000"/>
                                        <p:tgtEl>
                                          <p:spTgt spid="16"/>
                                        </p:tgtEl>
                                      </p:cBhvr>
                                    </p:animEffect>
                                  </p:childTnLst>
                                </p:cTn>
                              </p:par>
                              <p:par>
                                <p:cTn id="83" presetID="31" presetClass="entr" presetSubtype="0" fill="hold" nodeType="withEffect">
                                  <p:stCondLst>
                                    <p:cond delay="0"/>
                                  </p:stCondLst>
                                  <p:childTnLst>
                                    <p:set>
                                      <p:cBhvr>
                                        <p:cTn id="84" dur="1" fill="hold">
                                          <p:stCondLst>
                                            <p:cond delay="0"/>
                                          </p:stCondLst>
                                        </p:cTn>
                                        <p:tgtEl>
                                          <p:spTgt spid="17"/>
                                        </p:tgtEl>
                                        <p:attrNameLst>
                                          <p:attrName>style.visibility</p:attrName>
                                        </p:attrNameLst>
                                      </p:cBhvr>
                                      <p:to>
                                        <p:strVal val="visible"/>
                                      </p:to>
                                    </p:set>
                                    <p:anim calcmode="lin" valueType="num">
                                      <p:cBhvr>
                                        <p:cTn id="85" dur="1000" fill="hold"/>
                                        <p:tgtEl>
                                          <p:spTgt spid="17"/>
                                        </p:tgtEl>
                                        <p:attrNameLst>
                                          <p:attrName>ppt_w</p:attrName>
                                        </p:attrNameLst>
                                      </p:cBhvr>
                                      <p:tavLst>
                                        <p:tav tm="0">
                                          <p:val>
                                            <p:fltVal val="0"/>
                                          </p:val>
                                        </p:tav>
                                        <p:tav tm="100000">
                                          <p:val>
                                            <p:strVal val="#ppt_w"/>
                                          </p:val>
                                        </p:tav>
                                      </p:tavLst>
                                    </p:anim>
                                    <p:anim calcmode="lin" valueType="num">
                                      <p:cBhvr>
                                        <p:cTn id="86" dur="1000" fill="hold"/>
                                        <p:tgtEl>
                                          <p:spTgt spid="17"/>
                                        </p:tgtEl>
                                        <p:attrNameLst>
                                          <p:attrName>ppt_h</p:attrName>
                                        </p:attrNameLst>
                                      </p:cBhvr>
                                      <p:tavLst>
                                        <p:tav tm="0">
                                          <p:val>
                                            <p:fltVal val="0"/>
                                          </p:val>
                                        </p:tav>
                                        <p:tav tm="100000">
                                          <p:val>
                                            <p:strVal val="#ppt_h"/>
                                          </p:val>
                                        </p:tav>
                                      </p:tavLst>
                                    </p:anim>
                                    <p:anim calcmode="lin" valueType="num">
                                      <p:cBhvr>
                                        <p:cTn id="87" dur="1000" fill="hold"/>
                                        <p:tgtEl>
                                          <p:spTgt spid="17"/>
                                        </p:tgtEl>
                                        <p:attrNameLst>
                                          <p:attrName>style.rotation</p:attrName>
                                        </p:attrNameLst>
                                      </p:cBhvr>
                                      <p:tavLst>
                                        <p:tav tm="0">
                                          <p:val>
                                            <p:fltVal val="90"/>
                                          </p:val>
                                        </p:tav>
                                        <p:tav tm="100000">
                                          <p:val>
                                            <p:fltVal val="0"/>
                                          </p:val>
                                        </p:tav>
                                      </p:tavLst>
                                    </p:anim>
                                    <p:animEffect transition="in" filter="fade">
                                      <p:cBhvr>
                                        <p:cTn id="88" dur="1000"/>
                                        <p:tgtEl>
                                          <p:spTgt spid="17"/>
                                        </p:tgtEl>
                                      </p:cBhvr>
                                    </p:animEffect>
                                  </p:childTnLst>
                                </p:cTn>
                              </p:par>
                              <p:par>
                                <p:cTn id="89" presetID="31" presetClass="entr" presetSubtype="0" fill="hold" nodeType="withEffect">
                                  <p:stCondLst>
                                    <p:cond delay="0"/>
                                  </p:stCondLst>
                                  <p:childTnLst>
                                    <p:set>
                                      <p:cBhvr>
                                        <p:cTn id="90" dur="1" fill="hold">
                                          <p:stCondLst>
                                            <p:cond delay="0"/>
                                          </p:stCondLst>
                                        </p:cTn>
                                        <p:tgtEl>
                                          <p:spTgt spid="18"/>
                                        </p:tgtEl>
                                        <p:attrNameLst>
                                          <p:attrName>style.visibility</p:attrName>
                                        </p:attrNameLst>
                                      </p:cBhvr>
                                      <p:to>
                                        <p:strVal val="visible"/>
                                      </p:to>
                                    </p:set>
                                    <p:anim calcmode="lin" valueType="num">
                                      <p:cBhvr>
                                        <p:cTn id="91" dur="1000" fill="hold"/>
                                        <p:tgtEl>
                                          <p:spTgt spid="18"/>
                                        </p:tgtEl>
                                        <p:attrNameLst>
                                          <p:attrName>ppt_w</p:attrName>
                                        </p:attrNameLst>
                                      </p:cBhvr>
                                      <p:tavLst>
                                        <p:tav tm="0">
                                          <p:val>
                                            <p:fltVal val="0"/>
                                          </p:val>
                                        </p:tav>
                                        <p:tav tm="100000">
                                          <p:val>
                                            <p:strVal val="#ppt_w"/>
                                          </p:val>
                                        </p:tav>
                                      </p:tavLst>
                                    </p:anim>
                                    <p:anim calcmode="lin" valueType="num">
                                      <p:cBhvr>
                                        <p:cTn id="92" dur="1000" fill="hold"/>
                                        <p:tgtEl>
                                          <p:spTgt spid="18"/>
                                        </p:tgtEl>
                                        <p:attrNameLst>
                                          <p:attrName>ppt_h</p:attrName>
                                        </p:attrNameLst>
                                      </p:cBhvr>
                                      <p:tavLst>
                                        <p:tav tm="0">
                                          <p:val>
                                            <p:fltVal val="0"/>
                                          </p:val>
                                        </p:tav>
                                        <p:tav tm="100000">
                                          <p:val>
                                            <p:strVal val="#ppt_h"/>
                                          </p:val>
                                        </p:tav>
                                      </p:tavLst>
                                    </p:anim>
                                    <p:anim calcmode="lin" valueType="num">
                                      <p:cBhvr>
                                        <p:cTn id="93" dur="1000" fill="hold"/>
                                        <p:tgtEl>
                                          <p:spTgt spid="18"/>
                                        </p:tgtEl>
                                        <p:attrNameLst>
                                          <p:attrName>style.rotation</p:attrName>
                                        </p:attrNameLst>
                                      </p:cBhvr>
                                      <p:tavLst>
                                        <p:tav tm="0">
                                          <p:val>
                                            <p:fltVal val="90"/>
                                          </p:val>
                                        </p:tav>
                                        <p:tav tm="100000">
                                          <p:val>
                                            <p:fltVal val="0"/>
                                          </p:val>
                                        </p:tav>
                                      </p:tavLst>
                                    </p:anim>
                                    <p:animEffect transition="in" filter="fade">
                                      <p:cBhvr>
                                        <p:cTn id="94" dur="1000"/>
                                        <p:tgtEl>
                                          <p:spTgt spid="18"/>
                                        </p:tgtEl>
                                      </p:cBhvr>
                                    </p:animEffect>
                                  </p:childTnLst>
                                </p:cTn>
                              </p:par>
                              <p:par>
                                <p:cTn id="95" presetID="31" presetClass="entr" presetSubtype="0" fill="hold" nodeType="withEffect">
                                  <p:stCondLst>
                                    <p:cond delay="0"/>
                                  </p:stCondLst>
                                  <p:childTnLst>
                                    <p:set>
                                      <p:cBhvr>
                                        <p:cTn id="96" dur="1" fill="hold">
                                          <p:stCondLst>
                                            <p:cond delay="0"/>
                                          </p:stCondLst>
                                        </p:cTn>
                                        <p:tgtEl>
                                          <p:spTgt spid="19"/>
                                        </p:tgtEl>
                                        <p:attrNameLst>
                                          <p:attrName>style.visibility</p:attrName>
                                        </p:attrNameLst>
                                      </p:cBhvr>
                                      <p:to>
                                        <p:strVal val="visible"/>
                                      </p:to>
                                    </p:set>
                                    <p:anim calcmode="lin" valueType="num">
                                      <p:cBhvr>
                                        <p:cTn id="97" dur="1000" fill="hold"/>
                                        <p:tgtEl>
                                          <p:spTgt spid="19"/>
                                        </p:tgtEl>
                                        <p:attrNameLst>
                                          <p:attrName>ppt_w</p:attrName>
                                        </p:attrNameLst>
                                      </p:cBhvr>
                                      <p:tavLst>
                                        <p:tav tm="0">
                                          <p:val>
                                            <p:fltVal val="0"/>
                                          </p:val>
                                        </p:tav>
                                        <p:tav tm="100000">
                                          <p:val>
                                            <p:strVal val="#ppt_w"/>
                                          </p:val>
                                        </p:tav>
                                      </p:tavLst>
                                    </p:anim>
                                    <p:anim calcmode="lin" valueType="num">
                                      <p:cBhvr>
                                        <p:cTn id="98" dur="1000" fill="hold"/>
                                        <p:tgtEl>
                                          <p:spTgt spid="19"/>
                                        </p:tgtEl>
                                        <p:attrNameLst>
                                          <p:attrName>ppt_h</p:attrName>
                                        </p:attrNameLst>
                                      </p:cBhvr>
                                      <p:tavLst>
                                        <p:tav tm="0">
                                          <p:val>
                                            <p:fltVal val="0"/>
                                          </p:val>
                                        </p:tav>
                                        <p:tav tm="100000">
                                          <p:val>
                                            <p:strVal val="#ppt_h"/>
                                          </p:val>
                                        </p:tav>
                                      </p:tavLst>
                                    </p:anim>
                                    <p:anim calcmode="lin" valueType="num">
                                      <p:cBhvr>
                                        <p:cTn id="99" dur="1000" fill="hold"/>
                                        <p:tgtEl>
                                          <p:spTgt spid="19"/>
                                        </p:tgtEl>
                                        <p:attrNameLst>
                                          <p:attrName>style.rotation</p:attrName>
                                        </p:attrNameLst>
                                      </p:cBhvr>
                                      <p:tavLst>
                                        <p:tav tm="0">
                                          <p:val>
                                            <p:fltVal val="90"/>
                                          </p:val>
                                        </p:tav>
                                        <p:tav tm="100000">
                                          <p:val>
                                            <p:fltVal val="0"/>
                                          </p:val>
                                        </p:tav>
                                      </p:tavLst>
                                    </p:anim>
                                    <p:animEffect transition="in" filter="fade">
                                      <p:cBhvr>
                                        <p:cTn id="100" dur="1000"/>
                                        <p:tgtEl>
                                          <p:spTgt spid="19"/>
                                        </p:tgtEl>
                                      </p:cBhvr>
                                    </p:animEffect>
                                  </p:childTnLst>
                                </p:cTn>
                              </p:par>
                              <p:par>
                                <p:cTn id="101" presetID="31" presetClass="entr" presetSubtype="0" fill="hold" nodeType="withEffect">
                                  <p:stCondLst>
                                    <p:cond delay="0"/>
                                  </p:stCondLst>
                                  <p:childTnLst>
                                    <p:set>
                                      <p:cBhvr>
                                        <p:cTn id="102" dur="1" fill="hold">
                                          <p:stCondLst>
                                            <p:cond delay="0"/>
                                          </p:stCondLst>
                                        </p:cTn>
                                        <p:tgtEl>
                                          <p:spTgt spid="20"/>
                                        </p:tgtEl>
                                        <p:attrNameLst>
                                          <p:attrName>style.visibility</p:attrName>
                                        </p:attrNameLst>
                                      </p:cBhvr>
                                      <p:to>
                                        <p:strVal val="visible"/>
                                      </p:to>
                                    </p:set>
                                    <p:anim calcmode="lin" valueType="num">
                                      <p:cBhvr>
                                        <p:cTn id="103" dur="1000" fill="hold"/>
                                        <p:tgtEl>
                                          <p:spTgt spid="20"/>
                                        </p:tgtEl>
                                        <p:attrNameLst>
                                          <p:attrName>ppt_w</p:attrName>
                                        </p:attrNameLst>
                                      </p:cBhvr>
                                      <p:tavLst>
                                        <p:tav tm="0">
                                          <p:val>
                                            <p:fltVal val="0"/>
                                          </p:val>
                                        </p:tav>
                                        <p:tav tm="100000">
                                          <p:val>
                                            <p:strVal val="#ppt_w"/>
                                          </p:val>
                                        </p:tav>
                                      </p:tavLst>
                                    </p:anim>
                                    <p:anim calcmode="lin" valueType="num">
                                      <p:cBhvr>
                                        <p:cTn id="104" dur="1000" fill="hold"/>
                                        <p:tgtEl>
                                          <p:spTgt spid="20"/>
                                        </p:tgtEl>
                                        <p:attrNameLst>
                                          <p:attrName>ppt_h</p:attrName>
                                        </p:attrNameLst>
                                      </p:cBhvr>
                                      <p:tavLst>
                                        <p:tav tm="0">
                                          <p:val>
                                            <p:fltVal val="0"/>
                                          </p:val>
                                        </p:tav>
                                        <p:tav tm="100000">
                                          <p:val>
                                            <p:strVal val="#ppt_h"/>
                                          </p:val>
                                        </p:tav>
                                      </p:tavLst>
                                    </p:anim>
                                    <p:anim calcmode="lin" valueType="num">
                                      <p:cBhvr>
                                        <p:cTn id="105" dur="1000" fill="hold"/>
                                        <p:tgtEl>
                                          <p:spTgt spid="20"/>
                                        </p:tgtEl>
                                        <p:attrNameLst>
                                          <p:attrName>style.rotation</p:attrName>
                                        </p:attrNameLst>
                                      </p:cBhvr>
                                      <p:tavLst>
                                        <p:tav tm="0">
                                          <p:val>
                                            <p:fltVal val="90"/>
                                          </p:val>
                                        </p:tav>
                                        <p:tav tm="100000">
                                          <p:val>
                                            <p:fltVal val="0"/>
                                          </p:val>
                                        </p:tav>
                                      </p:tavLst>
                                    </p:anim>
                                    <p:animEffect transition="in" filter="fade">
                                      <p:cBhvr>
                                        <p:cTn id="106" dur="1000"/>
                                        <p:tgtEl>
                                          <p:spTgt spid="20"/>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p:cTn id="109" dur="1000" fill="hold"/>
                                        <p:tgtEl>
                                          <p:spTgt spid="21"/>
                                        </p:tgtEl>
                                        <p:attrNameLst>
                                          <p:attrName>ppt_w</p:attrName>
                                        </p:attrNameLst>
                                      </p:cBhvr>
                                      <p:tavLst>
                                        <p:tav tm="0">
                                          <p:val>
                                            <p:fltVal val="0"/>
                                          </p:val>
                                        </p:tav>
                                        <p:tav tm="100000">
                                          <p:val>
                                            <p:strVal val="#ppt_w"/>
                                          </p:val>
                                        </p:tav>
                                      </p:tavLst>
                                    </p:anim>
                                    <p:anim calcmode="lin" valueType="num">
                                      <p:cBhvr>
                                        <p:cTn id="110" dur="1000" fill="hold"/>
                                        <p:tgtEl>
                                          <p:spTgt spid="21"/>
                                        </p:tgtEl>
                                        <p:attrNameLst>
                                          <p:attrName>ppt_h</p:attrName>
                                        </p:attrNameLst>
                                      </p:cBhvr>
                                      <p:tavLst>
                                        <p:tav tm="0">
                                          <p:val>
                                            <p:fltVal val="0"/>
                                          </p:val>
                                        </p:tav>
                                        <p:tav tm="100000">
                                          <p:val>
                                            <p:strVal val="#ppt_h"/>
                                          </p:val>
                                        </p:tav>
                                      </p:tavLst>
                                    </p:anim>
                                    <p:anim calcmode="lin" valueType="num">
                                      <p:cBhvr>
                                        <p:cTn id="111" dur="1000" fill="hold"/>
                                        <p:tgtEl>
                                          <p:spTgt spid="21"/>
                                        </p:tgtEl>
                                        <p:attrNameLst>
                                          <p:attrName>style.rotation</p:attrName>
                                        </p:attrNameLst>
                                      </p:cBhvr>
                                      <p:tavLst>
                                        <p:tav tm="0">
                                          <p:val>
                                            <p:fltVal val="90"/>
                                          </p:val>
                                        </p:tav>
                                        <p:tav tm="100000">
                                          <p:val>
                                            <p:fltVal val="0"/>
                                          </p:val>
                                        </p:tav>
                                      </p:tavLst>
                                    </p:anim>
                                    <p:animEffect transition="in" filter="fade">
                                      <p:cBhvr>
                                        <p:cTn id="112" dur="1000"/>
                                        <p:tgtEl>
                                          <p:spTgt spid="21"/>
                                        </p:tgtEl>
                                      </p:cBhvr>
                                    </p:animEffect>
                                  </p:childTnLst>
                                </p:cTn>
                              </p:par>
                            </p:childTnLst>
                          </p:cTn>
                        </p:par>
                      </p:childTnLst>
                    </p:cTn>
                  </p:par>
                  <p:par>
                    <p:cTn id="113" fill="hold">
                      <p:stCondLst>
                        <p:cond delay="indefinite"/>
                      </p:stCondLst>
                      <p:childTnLst>
                        <p:par>
                          <p:cTn id="114" fill="hold">
                            <p:stCondLst>
                              <p:cond delay="0"/>
                            </p:stCondLst>
                            <p:childTnLst>
                              <p:par>
                                <p:cTn id="115" presetID="16" presetClass="entr" presetSubtype="21" fill="hold" grpId="0" nodeType="clickEffect">
                                  <p:stCondLst>
                                    <p:cond delay="0"/>
                                  </p:stCondLst>
                                  <p:childTnLst>
                                    <p:set>
                                      <p:cBhvr>
                                        <p:cTn id="116" dur="1" fill="hold">
                                          <p:stCondLst>
                                            <p:cond delay="0"/>
                                          </p:stCondLst>
                                        </p:cTn>
                                        <p:tgtEl>
                                          <p:spTgt spid="22"/>
                                        </p:tgtEl>
                                        <p:attrNameLst>
                                          <p:attrName>style.visibility</p:attrName>
                                        </p:attrNameLst>
                                      </p:cBhvr>
                                      <p:to>
                                        <p:strVal val="visible"/>
                                      </p:to>
                                    </p:set>
                                    <p:animEffect transition="in" filter="barn(inVertical)">
                                      <p:cBhvr>
                                        <p:cTn id="117" dur="500"/>
                                        <p:tgtEl>
                                          <p:spTgt spid="22"/>
                                        </p:tgtEl>
                                      </p:cBhvr>
                                    </p:animEffect>
                                  </p:childTnLst>
                                </p:cTn>
                              </p:par>
                            </p:childTnLst>
                          </p:cTn>
                        </p:par>
                      </p:childTnLst>
                    </p:cTn>
                  </p:par>
                  <p:par>
                    <p:cTn id="118" fill="hold">
                      <p:stCondLst>
                        <p:cond delay="indefinite"/>
                      </p:stCondLst>
                      <p:childTnLst>
                        <p:par>
                          <p:cTn id="119" fill="hold">
                            <p:stCondLst>
                              <p:cond delay="0"/>
                            </p:stCondLst>
                            <p:childTnLst>
                              <p:par>
                                <p:cTn id="120" presetID="31" presetClass="entr" presetSubtype="0" fill="hold" nodeType="clickEffect">
                                  <p:stCondLst>
                                    <p:cond delay="0"/>
                                  </p:stCondLst>
                                  <p:childTnLst>
                                    <p:set>
                                      <p:cBhvr>
                                        <p:cTn id="121" dur="1" fill="hold">
                                          <p:stCondLst>
                                            <p:cond delay="0"/>
                                          </p:stCondLst>
                                        </p:cTn>
                                        <p:tgtEl>
                                          <p:spTgt spid="23"/>
                                        </p:tgtEl>
                                        <p:attrNameLst>
                                          <p:attrName>style.visibility</p:attrName>
                                        </p:attrNameLst>
                                      </p:cBhvr>
                                      <p:to>
                                        <p:strVal val="visible"/>
                                      </p:to>
                                    </p:set>
                                    <p:anim calcmode="lin" valueType="num">
                                      <p:cBhvr>
                                        <p:cTn id="122" dur="1000" fill="hold"/>
                                        <p:tgtEl>
                                          <p:spTgt spid="23"/>
                                        </p:tgtEl>
                                        <p:attrNameLst>
                                          <p:attrName>ppt_w</p:attrName>
                                        </p:attrNameLst>
                                      </p:cBhvr>
                                      <p:tavLst>
                                        <p:tav tm="0">
                                          <p:val>
                                            <p:fltVal val="0"/>
                                          </p:val>
                                        </p:tav>
                                        <p:tav tm="100000">
                                          <p:val>
                                            <p:strVal val="#ppt_w"/>
                                          </p:val>
                                        </p:tav>
                                      </p:tavLst>
                                    </p:anim>
                                    <p:anim calcmode="lin" valueType="num">
                                      <p:cBhvr>
                                        <p:cTn id="123" dur="1000" fill="hold"/>
                                        <p:tgtEl>
                                          <p:spTgt spid="23"/>
                                        </p:tgtEl>
                                        <p:attrNameLst>
                                          <p:attrName>ppt_h</p:attrName>
                                        </p:attrNameLst>
                                      </p:cBhvr>
                                      <p:tavLst>
                                        <p:tav tm="0">
                                          <p:val>
                                            <p:fltVal val="0"/>
                                          </p:val>
                                        </p:tav>
                                        <p:tav tm="100000">
                                          <p:val>
                                            <p:strVal val="#ppt_h"/>
                                          </p:val>
                                        </p:tav>
                                      </p:tavLst>
                                    </p:anim>
                                    <p:anim calcmode="lin" valueType="num">
                                      <p:cBhvr>
                                        <p:cTn id="124" dur="1000" fill="hold"/>
                                        <p:tgtEl>
                                          <p:spTgt spid="23"/>
                                        </p:tgtEl>
                                        <p:attrNameLst>
                                          <p:attrName>style.rotation</p:attrName>
                                        </p:attrNameLst>
                                      </p:cBhvr>
                                      <p:tavLst>
                                        <p:tav tm="0">
                                          <p:val>
                                            <p:fltVal val="90"/>
                                          </p:val>
                                        </p:tav>
                                        <p:tav tm="100000">
                                          <p:val>
                                            <p:fltVal val="0"/>
                                          </p:val>
                                        </p:tav>
                                      </p:tavLst>
                                    </p:anim>
                                    <p:animEffect transition="in" filter="fade">
                                      <p:cBhvr>
                                        <p:cTn id="125" dur="1000"/>
                                        <p:tgtEl>
                                          <p:spTgt spid="23"/>
                                        </p:tgtEl>
                                      </p:cBhvr>
                                    </p:animEffect>
                                  </p:childTnLst>
                                </p:cTn>
                              </p:par>
                              <p:par>
                                <p:cTn id="126" presetID="31" presetClass="entr" presetSubtype="0" fill="hold" nodeType="withEffect">
                                  <p:stCondLst>
                                    <p:cond delay="0"/>
                                  </p:stCondLst>
                                  <p:childTnLst>
                                    <p:set>
                                      <p:cBhvr>
                                        <p:cTn id="127" dur="1" fill="hold">
                                          <p:stCondLst>
                                            <p:cond delay="0"/>
                                          </p:stCondLst>
                                        </p:cTn>
                                        <p:tgtEl>
                                          <p:spTgt spid="24"/>
                                        </p:tgtEl>
                                        <p:attrNameLst>
                                          <p:attrName>style.visibility</p:attrName>
                                        </p:attrNameLst>
                                      </p:cBhvr>
                                      <p:to>
                                        <p:strVal val="visible"/>
                                      </p:to>
                                    </p:set>
                                    <p:anim calcmode="lin" valueType="num">
                                      <p:cBhvr>
                                        <p:cTn id="128" dur="1000" fill="hold"/>
                                        <p:tgtEl>
                                          <p:spTgt spid="24"/>
                                        </p:tgtEl>
                                        <p:attrNameLst>
                                          <p:attrName>ppt_w</p:attrName>
                                        </p:attrNameLst>
                                      </p:cBhvr>
                                      <p:tavLst>
                                        <p:tav tm="0">
                                          <p:val>
                                            <p:fltVal val="0"/>
                                          </p:val>
                                        </p:tav>
                                        <p:tav tm="100000">
                                          <p:val>
                                            <p:strVal val="#ppt_w"/>
                                          </p:val>
                                        </p:tav>
                                      </p:tavLst>
                                    </p:anim>
                                    <p:anim calcmode="lin" valueType="num">
                                      <p:cBhvr>
                                        <p:cTn id="129" dur="1000" fill="hold"/>
                                        <p:tgtEl>
                                          <p:spTgt spid="24"/>
                                        </p:tgtEl>
                                        <p:attrNameLst>
                                          <p:attrName>ppt_h</p:attrName>
                                        </p:attrNameLst>
                                      </p:cBhvr>
                                      <p:tavLst>
                                        <p:tav tm="0">
                                          <p:val>
                                            <p:fltVal val="0"/>
                                          </p:val>
                                        </p:tav>
                                        <p:tav tm="100000">
                                          <p:val>
                                            <p:strVal val="#ppt_h"/>
                                          </p:val>
                                        </p:tav>
                                      </p:tavLst>
                                    </p:anim>
                                    <p:anim calcmode="lin" valueType="num">
                                      <p:cBhvr>
                                        <p:cTn id="130" dur="1000" fill="hold"/>
                                        <p:tgtEl>
                                          <p:spTgt spid="24"/>
                                        </p:tgtEl>
                                        <p:attrNameLst>
                                          <p:attrName>style.rotation</p:attrName>
                                        </p:attrNameLst>
                                      </p:cBhvr>
                                      <p:tavLst>
                                        <p:tav tm="0">
                                          <p:val>
                                            <p:fltVal val="90"/>
                                          </p:val>
                                        </p:tav>
                                        <p:tav tm="100000">
                                          <p:val>
                                            <p:fltVal val="0"/>
                                          </p:val>
                                        </p:tav>
                                      </p:tavLst>
                                    </p:anim>
                                    <p:animEffect transition="in" filter="fade">
                                      <p:cBhvr>
                                        <p:cTn id="131" dur="1000"/>
                                        <p:tgtEl>
                                          <p:spTgt spid="24"/>
                                        </p:tgtEl>
                                      </p:cBhvr>
                                    </p:animEffect>
                                  </p:childTnLst>
                                </p:cTn>
                              </p:par>
                              <p:par>
                                <p:cTn id="132" presetID="31" presetClass="entr" presetSubtype="0" fill="hold" nodeType="withEffect">
                                  <p:stCondLst>
                                    <p:cond delay="0"/>
                                  </p:stCondLst>
                                  <p:childTnLst>
                                    <p:set>
                                      <p:cBhvr>
                                        <p:cTn id="133" dur="1" fill="hold">
                                          <p:stCondLst>
                                            <p:cond delay="0"/>
                                          </p:stCondLst>
                                        </p:cTn>
                                        <p:tgtEl>
                                          <p:spTgt spid="25"/>
                                        </p:tgtEl>
                                        <p:attrNameLst>
                                          <p:attrName>style.visibility</p:attrName>
                                        </p:attrNameLst>
                                      </p:cBhvr>
                                      <p:to>
                                        <p:strVal val="visible"/>
                                      </p:to>
                                    </p:set>
                                    <p:anim calcmode="lin" valueType="num">
                                      <p:cBhvr>
                                        <p:cTn id="134" dur="1000" fill="hold"/>
                                        <p:tgtEl>
                                          <p:spTgt spid="25"/>
                                        </p:tgtEl>
                                        <p:attrNameLst>
                                          <p:attrName>ppt_w</p:attrName>
                                        </p:attrNameLst>
                                      </p:cBhvr>
                                      <p:tavLst>
                                        <p:tav tm="0">
                                          <p:val>
                                            <p:fltVal val="0"/>
                                          </p:val>
                                        </p:tav>
                                        <p:tav tm="100000">
                                          <p:val>
                                            <p:strVal val="#ppt_w"/>
                                          </p:val>
                                        </p:tav>
                                      </p:tavLst>
                                    </p:anim>
                                    <p:anim calcmode="lin" valueType="num">
                                      <p:cBhvr>
                                        <p:cTn id="135" dur="1000" fill="hold"/>
                                        <p:tgtEl>
                                          <p:spTgt spid="25"/>
                                        </p:tgtEl>
                                        <p:attrNameLst>
                                          <p:attrName>ppt_h</p:attrName>
                                        </p:attrNameLst>
                                      </p:cBhvr>
                                      <p:tavLst>
                                        <p:tav tm="0">
                                          <p:val>
                                            <p:fltVal val="0"/>
                                          </p:val>
                                        </p:tav>
                                        <p:tav tm="100000">
                                          <p:val>
                                            <p:strVal val="#ppt_h"/>
                                          </p:val>
                                        </p:tav>
                                      </p:tavLst>
                                    </p:anim>
                                    <p:anim calcmode="lin" valueType="num">
                                      <p:cBhvr>
                                        <p:cTn id="136" dur="1000" fill="hold"/>
                                        <p:tgtEl>
                                          <p:spTgt spid="25"/>
                                        </p:tgtEl>
                                        <p:attrNameLst>
                                          <p:attrName>style.rotation</p:attrName>
                                        </p:attrNameLst>
                                      </p:cBhvr>
                                      <p:tavLst>
                                        <p:tav tm="0">
                                          <p:val>
                                            <p:fltVal val="90"/>
                                          </p:val>
                                        </p:tav>
                                        <p:tav tm="100000">
                                          <p:val>
                                            <p:fltVal val="0"/>
                                          </p:val>
                                        </p:tav>
                                      </p:tavLst>
                                    </p:anim>
                                    <p:animEffect transition="in" filter="fade">
                                      <p:cBhvr>
                                        <p:cTn id="137" dur="1000"/>
                                        <p:tgtEl>
                                          <p:spTgt spid="25"/>
                                        </p:tgtEl>
                                      </p:cBhvr>
                                    </p:animEffect>
                                  </p:childTnLst>
                                </p:cTn>
                              </p:par>
                              <p:par>
                                <p:cTn id="138" presetID="31" presetClass="entr" presetSubtype="0" fill="hold" nodeType="withEffect">
                                  <p:stCondLst>
                                    <p:cond delay="0"/>
                                  </p:stCondLst>
                                  <p:childTnLst>
                                    <p:set>
                                      <p:cBhvr>
                                        <p:cTn id="139" dur="1" fill="hold">
                                          <p:stCondLst>
                                            <p:cond delay="0"/>
                                          </p:stCondLst>
                                        </p:cTn>
                                        <p:tgtEl>
                                          <p:spTgt spid="26"/>
                                        </p:tgtEl>
                                        <p:attrNameLst>
                                          <p:attrName>style.visibility</p:attrName>
                                        </p:attrNameLst>
                                      </p:cBhvr>
                                      <p:to>
                                        <p:strVal val="visible"/>
                                      </p:to>
                                    </p:set>
                                    <p:anim calcmode="lin" valueType="num">
                                      <p:cBhvr>
                                        <p:cTn id="140" dur="1000" fill="hold"/>
                                        <p:tgtEl>
                                          <p:spTgt spid="26"/>
                                        </p:tgtEl>
                                        <p:attrNameLst>
                                          <p:attrName>ppt_w</p:attrName>
                                        </p:attrNameLst>
                                      </p:cBhvr>
                                      <p:tavLst>
                                        <p:tav tm="0">
                                          <p:val>
                                            <p:fltVal val="0"/>
                                          </p:val>
                                        </p:tav>
                                        <p:tav tm="100000">
                                          <p:val>
                                            <p:strVal val="#ppt_w"/>
                                          </p:val>
                                        </p:tav>
                                      </p:tavLst>
                                    </p:anim>
                                    <p:anim calcmode="lin" valueType="num">
                                      <p:cBhvr>
                                        <p:cTn id="141" dur="1000" fill="hold"/>
                                        <p:tgtEl>
                                          <p:spTgt spid="26"/>
                                        </p:tgtEl>
                                        <p:attrNameLst>
                                          <p:attrName>ppt_h</p:attrName>
                                        </p:attrNameLst>
                                      </p:cBhvr>
                                      <p:tavLst>
                                        <p:tav tm="0">
                                          <p:val>
                                            <p:fltVal val="0"/>
                                          </p:val>
                                        </p:tav>
                                        <p:tav tm="100000">
                                          <p:val>
                                            <p:strVal val="#ppt_h"/>
                                          </p:val>
                                        </p:tav>
                                      </p:tavLst>
                                    </p:anim>
                                    <p:anim calcmode="lin" valueType="num">
                                      <p:cBhvr>
                                        <p:cTn id="142" dur="1000" fill="hold"/>
                                        <p:tgtEl>
                                          <p:spTgt spid="26"/>
                                        </p:tgtEl>
                                        <p:attrNameLst>
                                          <p:attrName>style.rotation</p:attrName>
                                        </p:attrNameLst>
                                      </p:cBhvr>
                                      <p:tavLst>
                                        <p:tav tm="0">
                                          <p:val>
                                            <p:fltVal val="90"/>
                                          </p:val>
                                        </p:tav>
                                        <p:tav tm="100000">
                                          <p:val>
                                            <p:fltVal val="0"/>
                                          </p:val>
                                        </p:tav>
                                      </p:tavLst>
                                    </p:anim>
                                    <p:animEffect transition="in" filter="fade">
                                      <p:cBhvr>
                                        <p:cTn id="143" dur="1000"/>
                                        <p:tgtEl>
                                          <p:spTgt spid="26"/>
                                        </p:tgtEl>
                                      </p:cBhvr>
                                    </p:animEffect>
                                  </p:childTnLst>
                                </p:cTn>
                              </p:par>
                              <p:par>
                                <p:cTn id="144" presetID="31" presetClass="entr" presetSubtype="0" fill="hold" nodeType="withEffect">
                                  <p:stCondLst>
                                    <p:cond delay="0"/>
                                  </p:stCondLst>
                                  <p:childTnLst>
                                    <p:set>
                                      <p:cBhvr>
                                        <p:cTn id="145" dur="1" fill="hold">
                                          <p:stCondLst>
                                            <p:cond delay="0"/>
                                          </p:stCondLst>
                                        </p:cTn>
                                        <p:tgtEl>
                                          <p:spTgt spid="27"/>
                                        </p:tgtEl>
                                        <p:attrNameLst>
                                          <p:attrName>style.visibility</p:attrName>
                                        </p:attrNameLst>
                                      </p:cBhvr>
                                      <p:to>
                                        <p:strVal val="visible"/>
                                      </p:to>
                                    </p:set>
                                    <p:anim calcmode="lin" valueType="num">
                                      <p:cBhvr>
                                        <p:cTn id="146" dur="1000" fill="hold"/>
                                        <p:tgtEl>
                                          <p:spTgt spid="27"/>
                                        </p:tgtEl>
                                        <p:attrNameLst>
                                          <p:attrName>ppt_w</p:attrName>
                                        </p:attrNameLst>
                                      </p:cBhvr>
                                      <p:tavLst>
                                        <p:tav tm="0">
                                          <p:val>
                                            <p:fltVal val="0"/>
                                          </p:val>
                                        </p:tav>
                                        <p:tav tm="100000">
                                          <p:val>
                                            <p:strVal val="#ppt_w"/>
                                          </p:val>
                                        </p:tav>
                                      </p:tavLst>
                                    </p:anim>
                                    <p:anim calcmode="lin" valueType="num">
                                      <p:cBhvr>
                                        <p:cTn id="147" dur="1000" fill="hold"/>
                                        <p:tgtEl>
                                          <p:spTgt spid="27"/>
                                        </p:tgtEl>
                                        <p:attrNameLst>
                                          <p:attrName>ppt_h</p:attrName>
                                        </p:attrNameLst>
                                      </p:cBhvr>
                                      <p:tavLst>
                                        <p:tav tm="0">
                                          <p:val>
                                            <p:fltVal val="0"/>
                                          </p:val>
                                        </p:tav>
                                        <p:tav tm="100000">
                                          <p:val>
                                            <p:strVal val="#ppt_h"/>
                                          </p:val>
                                        </p:tav>
                                      </p:tavLst>
                                    </p:anim>
                                    <p:anim calcmode="lin" valueType="num">
                                      <p:cBhvr>
                                        <p:cTn id="148" dur="1000" fill="hold"/>
                                        <p:tgtEl>
                                          <p:spTgt spid="27"/>
                                        </p:tgtEl>
                                        <p:attrNameLst>
                                          <p:attrName>style.rotation</p:attrName>
                                        </p:attrNameLst>
                                      </p:cBhvr>
                                      <p:tavLst>
                                        <p:tav tm="0">
                                          <p:val>
                                            <p:fltVal val="90"/>
                                          </p:val>
                                        </p:tav>
                                        <p:tav tm="100000">
                                          <p:val>
                                            <p:fltVal val="0"/>
                                          </p:val>
                                        </p:tav>
                                      </p:tavLst>
                                    </p:anim>
                                    <p:animEffect transition="in" filter="fade">
                                      <p:cBhvr>
                                        <p:cTn id="149" dur="1000"/>
                                        <p:tgtEl>
                                          <p:spTgt spid="27"/>
                                        </p:tgtEl>
                                      </p:cBhvr>
                                    </p:animEffect>
                                  </p:childTnLst>
                                </p:cTn>
                              </p:par>
                              <p:par>
                                <p:cTn id="150" presetID="31" presetClass="entr" presetSubtype="0" fill="hold" nodeType="withEffect">
                                  <p:stCondLst>
                                    <p:cond delay="0"/>
                                  </p:stCondLst>
                                  <p:childTnLst>
                                    <p:set>
                                      <p:cBhvr>
                                        <p:cTn id="151" dur="1" fill="hold">
                                          <p:stCondLst>
                                            <p:cond delay="0"/>
                                          </p:stCondLst>
                                        </p:cTn>
                                        <p:tgtEl>
                                          <p:spTgt spid="28"/>
                                        </p:tgtEl>
                                        <p:attrNameLst>
                                          <p:attrName>style.visibility</p:attrName>
                                        </p:attrNameLst>
                                      </p:cBhvr>
                                      <p:to>
                                        <p:strVal val="visible"/>
                                      </p:to>
                                    </p:set>
                                    <p:anim calcmode="lin" valueType="num">
                                      <p:cBhvr>
                                        <p:cTn id="152" dur="1000" fill="hold"/>
                                        <p:tgtEl>
                                          <p:spTgt spid="28"/>
                                        </p:tgtEl>
                                        <p:attrNameLst>
                                          <p:attrName>ppt_w</p:attrName>
                                        </p:attrNameLst>
                                      </p:cBhvr>
                                      <p:tavLst>
                                        <p:tav tm="0">
                                          <p:val>
                                            <p:fltVal val="0"/>
                                          </p:val>
                                        </p:tav>
                                        <p:tav tm="100000">
                                          <p:val>
                                            <p:strVal val="#ppt_w"/>
                                          </p:val>
                                        </p:tav>
                                      </p:tavLst>
                                    </p:anim>
                                    <p:anim calcmode="lin" valueType="num">
                                      <p:cBhvr>
                                        <p:cTn id="153" dur="1000" fill="hold"/>
                                        <p:tgtEl>
                                          <p:spTgt spid="28"/>
                                        </p:tgtEl>
                                        <p:attrNameLst>
                                          <p:attrName>ppt_h</p:attrName>
                                        </p:attrNameLst>
                                      </p:cBhvr>
                                      <p:tavLst>
                                        <p:tav tm="0">
                                          <p:val>
                                            <p:fltVal val="0"/>
                                          </p:val>
                                        </p:tav>
                                        <p:tav tm="100000">
                                          <p:val>
                                            <p:strVal val="#ppt_h"/>
                                          </p:val>
                                        </p:tav>
                                      </p:tavLst>
                                    </p:anim>
                                    <p:anim calcmode="lin" valueType="num">
                                      <p:cBhvr>
                                        <p:cTn id="154" dur="1000" fill="hold"/>
                                        <p:tgtEl>
                                          <p:spTgt spid="28"/>
                                        </p:tgtEl>
                                        <p:attrNameLst>
                                          <p:attrName>style.rotation</p:attrName>
                                        </p:attrNameLst>
                                      </p:cBhvr>
                                      <p:tavLst>
                                        <p:tav tm="0">
                                          <p:val>
                                            <p:fltVal val="90"/>
                                          </p:val>
                                        </p:tav>
                                        <p:tav tm="100000">
                                          <p:val>
                                            <p:fltVal val="0"/>
                                          </p:val>
                                        </p:tav>
                                      </p:tavLst>
                                    </p:anim>
                                    <p:animEffect transition="in" filter="fade">
                                      <p:cBhvr>
                                        <p:cTn id="155" dur="1000"/>
                                        <p:tgtEl>
                                          <p:spTgt spid="28"/>
                                        </p:tgtEl>
                                      </p:cBhvr>
                                    </p:animEffect>
                                  </p:childTnLst>
                                </p:cTn>
                              </p:par>
                              <p:par>
                                <p:cTn id="156" presetID="31" presetClass="entr" presetSubtype="0" fill="hold" nodeType="withEffect">
                                  <p:stCondLst>
                                    <p:cond delay="0"/>
                                  </p:stCondLst>
                                  <p:childTnLst>
                                    <p:set>
                                      <p:cBhvr>
                                        <p:cTn id="157" dur="1" fill="hold">
                                          <p:stCondLst>
                                            <p:cond delay="0"/>
                                          </p:stCondLst>
                                        </p:cTn>
                                        <p:tgtEl>
                                          <p:spTgt spid="29"/>
                                        </p:tgtEl>
                                        <p:attrNameLst>
                                          <p:attrName>style.visibility</p:attrName>
                                        </p:attrNameLst>
                                      </p:cBhvr>
                                      <p:to>
                                        <p:strVal val="visible"/>
                                      </p:to>
                                    </p:set>
                                    <p:anim calcmode="lin" valueType="num">
                                      <p:cBhvr>
                                        <p:cTn id="158" dur="1000" fill="hold"/>
                                        <p:tgtEl>
                                          <p:spTgt spid="29"/>
                                        </p:tgtEl>
                                        <p:attrNameLst>
                                          <p:attrName>ppt_w</p:attrName>
                                        </p:attrNameLst>
                                      </p:cBhvr>
                                      <p:tavLst>
                                        <p:tav tm="0">
                                          <p:val>
                                            <p:fltVal val="0"/>
                                          </p:val>
                                        </p:tav>
                                        <p:tav tm="100000">
                                          <p:val>
                                            <p:strVal val="#ppt_w"/>
                                          </p:val>
                                        </p:tav>
                                      </p:tavLst>
                                    </p:anim>
                                    <p:anim calcmode="lin" valueType="num">
                                      <p:cBhvr>
                                        <p:cTn id="159" dur="1000" fill="hold"/>
                                        <p:tgtEl>
                                          <p:spTgt spid="29"/>
                                        </p:tgtEl>
                                        <p:attrNameLst>
                                          <p:attrName>ppt_h</p:attrName>
                                        </p:attrNameLst>
                                      </p:cBhvr>
                                      <p:tavLst>
                                        <p:tav tm="0">
                                          <p:val>
                                            <p:fltVal val="0"/>
                                          </p:val>
                                        </p:tav>
                                        <p:tav tm="100000">
                                          <p:val>
                                            <p:strVal val="#ppt_h"/>
                                          </p:val>
                                        </p:tav>
                                      </p:tavLst>
                                    </p:anim>
                                    <p:anim calcmode="lin" valueType="num">
                                      <p:cBhvr>
                                        <p:cTn id="160" dur="1000" fill="hold"/>
                                        <p:tgtEl>
                                          <p:spTgt spid="29"/>
                                        </p:tgtEl>
                                        <p:attrNameLst>
                                          <p:attrName>style.rotation</p:attrName>
                                        </p:attrNameLst>
                                      </p:cBhvr>
                                      <p:tavLst>
                                        <p:tav tm="0">
                                          <p:val>
                                            <p:fltVal val="90"/>
                                          </p:val>
                                        </p:tav>
                                        <p:tav tm="100000">
                                          <p:val>
                                            <p:fltVal val="0"/>
                                          </p:val>
                                        </p:tav>
                                      </p:tavLst>
                                    </p:anim>
                                    <p:animEffect transition="in" filter="fade">
                                      <p:cBhvr>
                                        <p:cTn id="161" dur="1000"/>
                                        <p:tgtEl>
                                          <p:spTgt spid="29"/>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30"/>
                                        </p:tgtEl>
                                        <p:attrNameLst>
                                          <p:attrName>style.visibility</p:attrName>
                                        </p:attrNameLst>
                                      </p:cBhvr>
                                      <p:to>
                                        <p:strVal val="visible"/>
                                      </p:to>
                                    </p:set>
                                    <p:anim calcmode="lin" valueType="num">
                                      <p:cBhvr>
                                        <p:cTn id="164" dur="1000" fill="hold"/>
                                        <p:tgtEl>
                                          <p:spTgt spid="30"/>
                                        </p:tgtEl>
                                        <p:attrNameLst>
                                          <p:attrName>ppt_w</p:attrName>
                                        </p:attrNameLst>
                                      </p:cBhvr>
                                      <p:tavLst>
                                        <p:tav tm="0">
                                          <p:val>
                                            <p:fltVal val="0"/>
                                          </p:val>
                                        </p:tav>
                                        <p:tav tm="100000">
                                          <p:val>
                                            <p:strVal val="#ppt_w"/>
                                          </p:val>
                                        </p:tav>
                                      </p:tavLst>
                                    </p:anim>
                                    <p:anim calcmode="lin" valueType="num">
                                      <p:cBhvr>
                                        <p:cTn id="165" dur="1000" fill="hold"/>
                                        <p:tgtEl>
                                          <p:spTgt spid="30"/>
                                        </p:tgtEl>
                                        <p:attrNameLst>
                                          <p:attrName>ppt_h</p:attrName>
                                        </p:attrNameLst>
                                      </p:cBhvr>
                                      <p:tavLst>
                                        <p:tav tm="0">
                                          <p:val>
                                            <p:fltVal val="0"/>
                                          </p:val>
                                        </p:tav>
                                        <p:tav tm="100000">
                                          <p:val>
                                            <p:strVal val="#ppt_h"/>
                                          </p:val>
                                        </p:tav>
                                      </p:tavLst>
                                    </p:anim>
                                    <p:anim calcmode="lin" valueType="num">
                                      <p:cBhvr>
                                        <p:cTn id="166" dur="1000" fill="hold"/>
                                        <p:tgtEl>
                                          <p:spTgt spid="30"/>
                                        </p:tgtEl>
                                        <p:attrNameLst>
                                          <p:attrName>style.rotation</p:attrName>
                                        </p:attrNameLst>
                                      </p:cBhvr>
                                      <p:tavLst>
                                        <p:tav tm="0">
                                          <p:val>
                                            <p:fltVal val="90"/>
                                          </p:val>
                                        </p:tav>
                                        <p:tav tm="100000">
                                          <p:val>
                                            <p:fltVal val="0"/>
                                          </p:val>
                                        </p:tav>
                                      </p:tavLst>
                                    </p:anim>
                                    <p:animEffect transition="in" filter="fade">
                                      <p:cBhvr>
                                        <p:cTn id="167"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21" grpId="0" animBg="1"/>
      <p:bldP spid="22" grpId="0" animBg="1"/>
      <p:bldP spid="30" grpId="0" animBg="1"/>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الارباح والخسائر</a:t>
            </a:r>
            <a:endParaRPr lang="en-US" sz="4000" dirty="0"/>
          </a:p>
        </p:txBody>
      </p:sp>
    </p:spTree>
    <p:extLst>
      <p:ext uri="{BB962C8B-B14F-4D97-AF65-F5344CB8AC3E}">
        <p14:creationId xmlns:p14="http://schemas.microsoft.com/office/powerpoint/2010/main" val="441897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الارباح والخسائر</a:t>
            </a:r>
            <a:endParaRPr lang="ar-EG" sz="3200" b="1" dirty="0">
              <a:solidFill>
                <a:schemeClr val="bg1"/>
              </a:solidFill>
            </a:endParaRPr>
          </a:p>
        </p:txBody>
      </p:sp>
      <p:sp>
        <p:nvSpPr>
          <p:cNvPr id="4" name="Rectangle 3"/>
          <p:cNvSpPr/>
          <p:nvPr/>
        </p:nvSpPr>
        <p:spPr>
          <a:xfrm>
            <a:off x="2028974" y="1271990"/>
            <a:ext cx="5005751" cy="4004601"/>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2083053" y="4703768"/>
            <a:ext cx="5247996" cy="1746336"/>
          </a:xfrm>
          <a:custGeom>
            <a:avLst/>
            <a:gdLst>
              <a:gd name="connsiteX0" fmla="*/ 0 w 5247996"/>
              <a:gd name="connsiteY0" fmla="*/ 0 h 1746336"/>
              <a:gd name="connsiteX1" fmla="*/ 3061331 w 5247996"/>
              <a:gd name="connsiteY1" fmla="*/ 0 h 1746336"/>
              <a:gd name="connsiteX2" fmla="*/ 3686717 w 5247996"/>
              <a:gd name="connsiteY2" fmla="*/ -186858 h 1746336"/>
              <a:gd name="connsiteX3" fmla="*/ 4373330 w 5247996"/>
              <a:gd name="connsiteY3" fmla="*/ 0 h 1746336"/>
              <a:gd name="connsiteX4" fmla="*/ 5247996 w 5247996"/>
              <a:gd name="connsiteY4" fmla="*/ 0 h 1746336"/>
              <a:gd name="connsiteX5" fmla="*/ 5247996 w 5247996"/>
              <a:gd name="connsiteY5" fmla="*/ 291056 h 1746336"/>
              <a:gd name="connsiteX6" fmla="*/ 5247996 w 5247996"/>
              <a:gd name="connsiteY6" fmla="*/ 291056 h 1746336"/>
              <a:gd name="connsiteX7" fmla="*/ 5247996 w 5247996"/>
              <a:gd name="connsiteY7" fmla="*/ 727640 h 1746336"/>
              <a:gd name="connsiteX8" fmla="*/ 5247996 w 5247996"/>
              <a:gd name="connsiteY8" fmla="*/ 1746336 h 1746336"/>
              <a:gd name="connsiteX9" fmla="*/ 4373330 w 5247996"/>
              <a:gd name="connsiteY9" fmla="*/ 1746336 h 1746336"/>
              <a:gd name="connsiteX10" fmla="*/ 3061331 w 5247996"/>
              <a:gd name="connsiteY10" fmla="*/ 1746336 h 1746336"/>
              <a:gd name="connsiteX11" fmla="*/ 3061331 w 5247996"/>
              <a:gd name="connsiteY11" fmla="*/ 1746336 h 1746336"/>
              <a:gd name="connsiteX12" fmla="*/ 0 w 5247996"/>
              <a:gd name="connsiteY12" fmla="*/ 1746336 h 1746336"/>
              <a:gd name="connsiteX13" fmla="*/ 0 w 5247996"/>
              <a:gd name="connsiteY13" fmla="*/ 727640 h 1746336"/>
              <a:gd name="connsiteX14" fmla="*/ 0 w 5247996"/>
              <a:gd name="connsiteY14" fmla="*/ 291056 h 1746336"/>
              <a:gd name="connsiteX15" fmla="*/ 0 w 5247996"/>
              <a:gd name="connsiteY15" fmla="*/ 291056 h 1746336"/>
              <a:gd name="connsiteX16" fmla="*/ 0 w 5247996"/>
              <a:gd name="connsiteY16" fmla="*/ 0 h 174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7996" h="1746336">
                <a:moveTo>
                  <a:pt x="0" y="0"/>
                </a:moveTo>
                <a:lnTo>
                  <a:pt x="3061331" y="0"/>
                </a:lnTo>
                <a:lnTo>
                  <a:pt x="3686717" y="-186858"/>
                </a:lnTo>
                <a:lnTo>
                  <a:pt x="4373330" y="0"/>
                </a:lnTo>
                <a:lnTo>
                  <a:pt x="5247996" y="0"/>
                </a:lnTo>
                <a:lnTo>
                  <a:pt x="5247996" y="291056"/>
                </a:lnTo>
                <a:lnTo>
                  <a:pt x="5247996" y="291056"/>
                </a:lnTo>
                <a:lnTo>
                  <a:pt x="5247996" y="727640"/>
                </a:lnTo>
                <a:lnTo>
                  <a:pt x="5247996" y="1746336"/>
                </a:lnTo>
                <a:lnTo>
                  <a:pt x="4373330" y="1746336"/>
                </a:lnTo>
                <a:lnTo>
                  <a:pt x="3061331" y="1746336"/>
                </a:lnTo>
                <a:lnTo>
                  <a:pt x="3061331" y="1746336"/>
                </a:lnTo>
                <a:lnTo>
                  <a:pt x="0" y="1746336"/>
                </a:lnTo>
                <a:lnTo>
                  <a:pt x="0" y="727640"/>
                </a:lnTo>
                <a:lnTo>
                  <a:pt x="0" y="291056"/>
                </a:lnTo>
                <a:lnTo>
                  <a:pt x="0" y="291056"/>
                </a:lnTo>
                <a:lnTo>
                  <a:pt x="0" y="0"/>
                </a:lnTo>
                <a:close/>
              </a:path>
            </a:pathLst>
          </a:custGeom>
          <a:solidFill>
            <a:srgbClr val="FFCC99"/>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إن هدف الشركة يتمثل أساسا بالحصول على الربح ولكن قد لا يؤول نشاطها إلى تحقيق ذلك فقد تمنى بخسارة ، وتقضي نية المشاركة وتوزيع الأرباح والخسائر بين الشركاء وسنتناول توزيع الأرباح  أولا ثم توزيع الخسائر</a:t>
            </a:r>
            <a:r>
              <a:rPr lang="ar-EG" sz="2400" kern="1200" dirty="0" smtClean="0">
                <a:solidFill>
                  <a:srgbClr val="002060"/>
                </a:solidFill>
              </a:rPr>
              <a:t>.</a:t>
            </a:r>
            <a:endParaRPr lang="ar-EG" sz="2400" kern="1200" dirty="0">
              <a:solidFill>
                <a:srgbClr val="002060"/>
              </a:solidFill>
            </a:endParaRPr>
          </a:p>
        </p:txBody>
      </p:sp>
    </p:spTree>
    <p:extLst>
      <p:ext uri="{BB962C8B-B14F-4D97-AF65-F5344CB8AC3E}">
        <p14:creationId xmlns:p14="http://schemas.microsoft.com/office/powerpoint/2010/main" val="1981264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توزيع الارباح</a:t>
            </a:r>
            <a:endParaRPr lang="ar-EG" sz="3200" b="1" dirty="0">
              <a:solidFill>
                <a:schemeClr val="bg1"/>
              </a:solidFill>
            </a:endParaRPr>
          </a:p>
        </p:txBody>
      </p:sp>
      <p:sp>
        <p:nvSpPr>
          <p:cNvPr id="5" name="Freeform 4"/>
          <p:cNvSpPr/>
          <p:nvPr/>
        </p:nvSpPr>
        <p:spPr>
          <a:xfrm>
            <a:off x="5022638" y="2106657"/>
            <a:ext cx="3866265" cy="3181771"/>
          </a:xfrm>
          <a:custGeom>
            <a:avLst/>
            <a:gdLst>
              <a:gd name="connsiteX0" fmla="*/ 230887 w 3866265"/>
              <a:gd name="connsiteY0" fmla="*/ 0 h 2886085"/>
              <a:gd name="connsiteX1" fmla="*/ 3635378 w 3866265"/>
              <a:gd name="connsiteY1" fmla="*/ 0 h 2886085"/>
              <a:gd name="connsiteX2" fmla="*/ 3866265 w 3866265"/>
              <a:gd name="connsiteY2" fmla="*/ 230887 h 2886085"/>
              <a:gd name="connsiteX3" fmla="*/ 3866265 w 3866265"/>
              <a:gd name="connsiteY3" fmla="*/ 2886085 h 2886085"/>
              <a:gd name="connsiteX4" fmla="*/ 3866265 w 3866265"/>
              <a:gd name="connsiteY4" fmla="*/ 2886085 h 2886085"/>
              <a:gd name="connsiteX5" fmla="*/ 0 w 3866265"/>
              <a:gd name="connsiteY5" fmla="*/ 2886085 h 2886085"/>
              <a:gd name="connsiteX6" fmla="*/ 0 w 3866265"/>
              <a:gd name="connsiteY6" fmla="*/ 2886085 h 2886085"/>
              <a:gd name="connsiteX7" fmla="*/ 0 w 3866265"/>
              <a:gd name="connsiteY7" fmla="*/ 230887 h 2886085"/>
              <a:gd name="connsiteX8" fmla="*/ 230887 w 3866265"/>
              <a:gd name="connsiteY8" fmla="*/ 0 h 288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265" h="2886085">
                <a:moveTo>
                  <a:pt x="230887" y="0"/>
                </a:moveTo>
                <a:lnTo>
                  <a:pt x="3635378" y="0"/>
                </a:lnTo>
                <a:cubicBezTo>
                  <a:pt x="3762893" y="0"/>
                  <a:pt x="3866265" y="103372"/>
                  <a:pt x="3866265" y="230887"/>
                </a:cubicBezTo>
                <a:lnTo>
                  <a:pt x="3866265" y="2886085"/>
                </a:lnTo>
                <a:lnTo>
                  <a:pt x="3866265" y="2886085"/>
                </a:lnTo>
                <a:lnTo>
                  <a:pt x="0" y="2886085"/>
                </a:lnTo>
                <a:lnTo>
                  <a:pt x="0" y="2886085"/>
                </a:lnTo>
                <a:lnTo>
                  <a:pt x="0" y="230887"/>
                </a:lnTo>
                <a:cubicBezTo>
                  <a:pt x="0" y="103372"/>
                  <a:pt x="103372" y="0"/>
                  <a:pt x="230887" y="0"/>
                </a:cubicBezTo>
                <a:close/>
              </a:path>
            </a:pathLst>
          </a:custGeom>
          <a:ln>
            <a:solidFill>
              <a:srgbClr val="CC99FF"/>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8104" tIns="159064" rIns="98104" bIns="30480" numCol="1" spcCol="1270" anchor="t" anchorCtr="0">
            <a:noAutofit/>
          </a:bodyPr>
          <a:lstStyle/>
          <a:p>
            <a:pPr marL="228600" lvl="1" indent="-228600" algn="justLow" defTabSz="1066800" rtl="1">
              <a:lnSpc>
                <a:spcPct val="90000"/>
              </a:lnSpc>
              <a:spcBef>
                <a:spcPct val="0"/>
              </a:spcBef>
              <a:spcAft>
                <a:spcPct val="15000"/>
              </a:spcAft>
              <a:buChar char="••"/>
            </a:pPr>
            <a:r>
              <a:rPr lang="ar-SA" sz="2400" kern="1200" dirty="0" smtClean="0">
                <a:solidFill>
                  <a:srgbClr val="002060"/>
                </a:solidFill>
              </a:rPr>
              <a:t>(5%) خمس من المئة في الأقل كاحتياطي إلزامي حتى يبلغ (50%) خمسين من المئة من راس المال المدفوع، ويجوز بقرار من الهيئة العامة الاستمرار في الاستقطاع لحساب الاحتياطي الإلزامي بما لا يجاوز (100%) مئة من المئة من راس المال المدفوع.</a:t>
            </a:r>
            <a:endParaRPr lang="ar-EG" sz="2400" kern="1200" dirty="0">
              <a:solidFill>
                <a:srgbClr val="002060"/>
              </a:solidFill>
            </a:endParaRPr>
          </a:p>
        </p:txBody>
      </p:sp>
      <p:sp>
        <p:nvSpPr>
          <p:cNvPr id="6" name="Freeform 5"/>
          <p:cNvSpPr/>
          <p:nvPr/>
        </p:nvSpPr>
        <p:spPr>
          <a:xfrm>
            <a:off x="5022638" y="5288428"/>
            <a:ext cx="3866265" cy="1043892"/>
          </a:xfrm>
          <a:custGeom>
            <a:avLst/>
            <a:gdLst>
              <a:gd name="connsiteX0" fmla="*/ 0 w 3866265"/>
              <a:gd name="connsiteY0" fmla="*/ 0 h 1241016"/>
              <a:gd name="connsiteX1" fmla="*/ 3866265 w 3866265"/>
              <a:gd name="connsiteY1" fmla="*/ 0 h 1241016"/>
              <a:gd name="connsiteX2" fmla="*/ 3866265 w 3866265"/>
              <a:gd name="connsiteY2" fmla="*/ 1241016 h 1241016"/>
              <a:gd name="connsiteX3" fmla="*/ 0 w 3866265"/>
              <a:gd name="connsiteY3" fmla="*/ 1241016 h 1241016"/>
              <a:gd name="connsiteX4" fmla="*/ 0 w 3866265"/>
              <a:gd name="connsiteY4" fmla="*/ 0 h 124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265" h="1241016">
                <a:moveTo>
                  <a:pt x="0" y="0"/>
                </a:moveTo>
                <a:lnTo>
                  <a:pt x="3866265" y="0"/>
                </a:lnTo>
                <a:lnTo>
                  <a:pt x="3866265" y="1241016"/>
                </a:lnTo>
                <a:lnTo>
                  <a:pt x="0" y="1241016"/>
                </a:lnTo>
                <a:lnTo>
                  <a:pt x="0" y="0"/>
                </a:lnTo>
                <a:close/>
              </a:path>
            </a:pathLst>
          </a:custGeom>
          <a:solidFill>
            <a:srgbClr val="CC99FF"/>
          </a:solidFill>
          <a:ln>
            <a:solidFill>
              <a:srgbClr val="CC99FF"/>
            </a:solid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34983" tIns="0" rIns="30480" bIns="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أولا</a:t>
            </a:r>
            <a:endParaRPr lang="ar-EG" sz="2400" kern="1200" dirty="0">
              <a:solidFill>
                <a:srgbClr val="FF0000"/>
              </a:solidFill>
            </a:endParaRPr>
          </a:p>
        </p:txBody>
      </p:sp>
      <p:sp>
        <p:nvSpPr>
          <p:cNvPr id="7" name="Oval 6"/>
          <p:cNvSpPr/>
          <p:nvPr/>
        </p:nvSpPr>
        <p:spPr>
          <a:xfrm>
            <a:off x="4703618" y="5288428"/>
            <a:ext cx="1353192" cy="1353192"/>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a:off x="502108" y="2106657"/>
            <a:ext cx="3866265" cy="3181771"/>
          </a:xfrm>
          <a:custGeom>
            <a:avLst/>
            <a:gdLst>
              <a:gd name="connsiteX0" fmla="*/ 230887 w 3866265"/>
              <a:gd name="connsiteY0" fmla="*/ 0 h 2886085"/>
              <a:gd name="connsiteX1" fmla="*/ 3635378 w 3866265"/>
              <a:gd name="connsiteY1" fmla="*/ 0 h 2886085"/>
              <a:gd name="connsiteX2" fmla="*/ 3866265 w 3866265"/>
              <a:gd name="connsiteY2" fmla="*/ 230887 h 2886085"/>
              <a:gd name="connsiteX3" fmla="*/ 3866265 w 3866265"/>
              <a:gd name="connsiteY3" fmla="*/ 2886085 h 2886085"/>
              <a:gd name="connsiteX4" fmla="*/ 3866265 w 3866265"/>
              <a:gd name="connsiteY4" fmla="*/ 2886085 h 2886085"/>
              <a:gd name="connsiteX5" fmla="*/ 0 w 3866265"/>
              <a:gd name="connsiteY5" fmla="*/ 2886085 h 2886085"/>
              <a:gd name="connsiteX6" fmla="*/ 0 w 3866265"/>
              <a:gd name="connsiteY6" fmla="*/ 2886085 h 2886085"/>
              <a:gd name="connsiteX7" fmla="*/ 0 w 3866265"/>
              <a:gd name="connsiteY7" fmla="*/ 230887 h 2886085"/>
              <a:gd name="connsiteX8" fmla="*/ 230887 w 3866265"/>
              <a:gd name="connsiteY8" fmla="*/ 0 h 288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265" h="2886085">
                <a:moveTo>
                  <a:pt x="230887" y="0"/>
                </a:moveTo>
                <a:lnTo>
                  <a:pt x="3635378" y="0"/>
                </a:lnTo>
                <a:cubicBezTo>
                  <a:pt x="3762893" y="0"/>
                  <a:pt x="3866265" y="103372"/>
                  <a:pt x="3866265" y="230887"/>
                </a:cubicBezTo>
                <a:lnTo>
                  <a:pt x="3866265" y="2886085"/>
                </a:lnTo>
                <a:lnTo>
                  <a:pt x="3866265" y="2886085"/>
                </a:lnTo>
                <a:lnTo>
                  <a:pt x="0" y="2886085"/>
                </a:lnTo>
                <a:lnTo>
                  <a:pt x="0" y="2886085"/>
                </a:lnTo>
                <a:lnTo>
                  <a:pt x="0" y="230887"/>
                </a:lnTo>
                <a:cubicBezTo>
                  <a:pt x="0" y="103372"/>
                  <a:pt x="103372" y="0"/>
                  <a:pt x="230887" y="0"/>
                </a:cubicBezTo>
                <a:close/>
              </a:path>
            </a:pathLst>
          </a:custGeom>
          <a:ln>
            <a:solidFill>
              <a:srgbClr val="CC99FF"/>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8104" tIns="159064" rIns="98104" bIns="30480" numCol="1" spcCol="1270" anchor="t" anchorCtr="0">
            <a:noAutofit/>
          </a:bodyPr>
          <a:lstStyle/>
          <a:p>
            <a:pPr marL="228600" lvl="1" indent="-228600" algn="justLow" defTabSz="1066800" rtl="1">
              <a:lnSpc>
                <a:spcPct val="90000"/>
              </a:lnSpc>
              <a:spcBef>
                <a:spcPct val="0"/>
              </a:spcBef>
              <a:spcAft>
                <a:spcPct val="15000"/>
              </a:spcAft>
              <a:buChar char="••"/>
            </a:pPr>
            <a:r>
              <a:rPr lang="ar-SA" sz="2400" kern="1200" dirty="0" smtClean="0">
                <a:solidFill>
                  <a:srgbClr val="002060"/>
                </a:solidFill>
              </a:rPr>
              <a:t>يوزع الباقي من الربح أو جزء منه على الأعضاء حسب أسهمهم أو حصصهم حسب الأحوال</a:t>
            </a:r>
            <a:r>
              <a:rPr lang="ar-EG" sz="2400" kern="1200" dirty="0" smtClean="0">
                <a:solidFill>
                  <a:srgbClr val="002060"/>
                </a:solidFill>
              </a:rPr>
              <a:t>.</a:t>
            </a:r>
            <a:endParaRPr lang="ar-EG" sz="2400" kern="1200" dirty="0">
              <a:solidFill>
                <a:srgbClr val="002060"/>
              </a:solidFill>
            </a:endParaRPr>
          </a:p>
        </p:txBody>
      </p:sp>
      <p:sp>
        <p:nvSpPr>
          <p:cNvPr id="9" name="Freeform 8"/>
          <p:cNvSpPr/>
          <p:nvPr/>
        </p:nvSpPr>
        <p:spPr>
          <a:xfrm>
            <a:off x="502108" y="5288428"/>
            <a:ext cx="3866265" cy="1043892"/>
          </a:xfrm>
          <a:custGeom>
            <a:avLst/>
            <a:gdLst>
              <a:gd name="connsiteX0" fmla="*/ 0 w 3866265"/>
              <a:gd name="connsiteY0" fmla="*/ 0 h 1241016"/>
              <a:gd name="connsiteX1" fmla="*/ 3866265 w 3866265"/>
              <a:gd name="connsiteY1" fmla="*/ 0 h 1241016"/>
              <a:gd name="connsiteX2" fmla="*/ 3866265 w 3866265"/>
              <a:gd name="connsiteY2" fmla="*/ 1241016 h 1241016"/>
              <a:gd name="connsiteX3" fmla="*/ 0 w 3866265"/>
              <a:gd name="connsiteY3" fmla="*/ 1241016 h 1241016"/>
              <a:gd name="connsiteX4" fmla="*/ 0 w 3866265"/>
              <a:gd name="connsiteY4" fmla="*/ 0 h 124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265" h="1241016">
                <a:moveTo>
                  <a:pt x="0" y="0"/>
                </a:moveTo>
                <a:lnTo>
                  <a:pt x="3866265" y="0"/>
                </a:lnTo>
                <a:lnTo>
                  <a:pt x="3866265" y="1241016"/>
                </a:lnTo>
                <a:lnTo>
                  <a:pt x="0" y="1241016"/>
                </a:lnTo>
                <a:lnTo>
                  <a:pt x="0" y="0"/>
                </a:lnTo>
                <a:close/>
              </a:path>
            </a:pathLst>
          </a:custGeom>
          <a:solidFill>
            <a:srgbClr val="CC99FF"/>
          </a:solidFill>
          <a:ln>
            <a:solidFill>
              <a:srgbClr val="CC99FF"/>
            </a:solid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34983" tIns="0" rIns="30480" bIns="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ثانيا</a:t>
            </a:r>
            <a:endParaRPr lang="ar-EG" sz="2400" kern="1200" dirty="0">
              <a:solidFill>
                <a:srgbClr val="FF0000"/>
              </a:solidFill>
            </a:endParaRPr>
          </a:p>
        </p:txBody>
      </p:sp>
      <p:sp>
        <p:nvSpPr>
          <p:cNvPr id="10" name="Oval 9"/>
          <p:cNvSpPr/>
          <p:nvPr/>
        </p:nvSpPr>
        <p:spPr>
          <a:xfrm>
            <a:off x="183088" y="5288428"/>
            <a:ext cx="1353192" cy="1353192"/>
          </a:xfrm>
          <a:prstGeom prst="ellipse">
            <a:avLst/>
          </a:prstGeom>
          <a:blipFill rotWithShape="1">
            <a:blip r:embed="rId3" cstate="print"/>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graphicFrame>
        <p:nvGraphicFramePr>
          <p:cNvPr id="3" name="Diagram 2"/>
          <p:cNvGraphicFramePr/>
          <p:nvPr>
            <p:extLst/>
          </p:nvPr>
        </p:nvGraphicFramePr>
        <p:xfrm>
          <a:off x="2267744" y="1052736"/>
          <a:ext cx="6696744" cy="93610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560238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par>
                                <p:cTn id="13" presetID="6"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circle(in)">
                                      <p:cBhvr>
                                        <p:cTn id="27" dur="2000"/>
                                        <p:tgtEl>
                                          <p:spTgt spid="9"/>
                                        </p:tgtEl>
                                      </p:cBhvr>
                                    </p:animEffect>
                                  </p:childTnLst>
                                </p:cTn>
                              </p:par>
                              <p:par>
                                <p:cTn id="28" presetID="6" presetClass="entr" presetSubtype="16" fill="hold"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circle(in)">
                                      <p:cBhvr>
                                        <p:cTn id="30" dur="20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animBg="1"/>
      <p:bldGraphic spid="3" grpId="0">
        <p:bldAsOne/>
      </p:bldGraphic>
    </p:bld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اوجه استخدام الاحتياطي كالاتي</a:t>
            </a:r>
            <a:endParaRPr lang="ar-EG" sz="3200" b="1" dirty="0">
              <a:solidFill>
                <a:schemeClr val="bg1"/>
              </a:solidFill>
            </a:endParaRPr>
          </a:p>
        </p:txBody>
      </p:sp>
      <p:sp>
        <p:nvSpPr>
          <p:cNvPr id="4" name="Rectangle 3"/>
          <p:cNvSpPr/>
          <p:nvPr/>
        </p:nvSpPr>
        <p:spPr>
          <a:xfrm>
            <a:off x="5220878" y="2099032"/>
            <a:ext cx="3399867" cy="4354304"/>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4574148" y="2780928"/>
            <a:ext cx="3456384" cy="3955527"/>
          </a:xfrm>
          <a:custGeom>
            <a:avLst/>
            <a:gdLst>
              <a:gd name="connsiteX0" fmla="*/ 0 w 1355510"/>
              <a:gd name="connsiteY0" fmla="*/ 135551 h 1410818"/>
              <a:gd name="connsiteX1" fmla="*/ 135551 w 1355510"/>
              <a:gd name="connsiteY1" fmla="*/ 0 h 1410818"/>
              <a:gd name="connsiteX2" fmla="*/ 1219959 w 1355510"/>
              <a:gd name="connsiteY2" fmla="*/ 0 h 1410818"/>
              <a:gd name="connsiteX3" fmla="*/ 1355510 w 1355510"/>
              <a:gd name="connsiteY3" fmla="*/ 135551 h 1410818"/>
              <a:gd name="connsiteX4" fmla="*/ 1355510 w 1355510"/>
              <a:gd name="connsiteY4" fmla="*/ 1275267 h 1410818"/>
              <a:gd name="connsiteX5" fmla="*/ 1219959 w 1355510"/>
              <a:gd name="connsiteY5" fmla="*/ 1410818 h 1410818"/>
              <a:gd name="connsiteX6" fmla="*/ 135551 w 1355510"/>
              <a:gd name="connsiteY6" fmla="*/ 1410818 h 1410818"/>
              <a:gd name="connsiteX7" fmla="*/ 0 w 1355510"/>
              <a:gd name="connsiteY7" fmla="*/ 1275267 h 1410818"/>
              <a:gd name="connsiteX8" fmla="*/ 0 w 1355510"/>
              <a:gd name="connsiteY8" fmla="*/ 135551 h 141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5510" h="1410818">
                <a:moveTo>
                  <a:pt x="0" y="135551"/>
                </a:moveTo>
                <a:cubicBezTo>
                  <a:pt x="0" y="60688"/>
                  <a:pt x="60688" y="0"/>
                  <a:pt x="135551" y="0"/>
                </a:cubicBezTo>
                <a:lnTo>
                  <a:pt x="1219959" y="0"/>
                </a:lnTo>
                <a:cubicBezTo>
                  <a:pt x="1294822" y="0"/>
                  <a:pt x="1355510" y="60688"/>
                  <a:pt x="1355510" y="135551"/>
                </a:cubicBezTo>
                <a:lnTo>
                  <a:pt x="1355510" y="1275267"/>
                </a:lnTo>
                <a:cubicBezTo>
                  <a:pt x="1355510" y="1350130"/>
                  <a:pt x="1294822" y="1410818"/>
                  <a:pt x="1219959" y="1410818"/>
                </a:cubicBezTo>
                <a:lnTo>
                  <a:pt x="135551" y="1410818"/>
                </a:lnTo>
                <a:cubicBezTo>
                  <a:pt x="60688" y="1410818"/>
                  <a:pt x="0" y="1350130"/>
                  <a:pt x="0" y="1275267"/>
                </a:cubicBezTo>
                <a:lnTo>
                  <a:pt x="0" y="135551"/>
                </a:lnTo>
                <a:close/>
              </a:path>
            </a:pathLst>
          </a:custGeom>
          <a:ln>
            <a:solidFill>
              <a:srgbClr val="00B05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0662" tIns="100662" rIns="100662" bIns="100662" numCol="1" spcCol="1270" anchor="ctr" anchorCtr="0">
            <a:noAutofit/>
          </a:bodyPr>
          <a:lstStyle/>
          <a:p>
            <a:pPr lvl="0" algn="ctr" defTabSz="711200" rtl="1">
              <a:lnSpc>
                <a:spcPct val="90000"/>
              </a:lnSpc>
              <a:spcBef>
                <a:spcPct val="0"/>
              </a:spcBef>
              <a:spcAft>
                <a:spcPct val="35000"/>
              </a:spcAft>
            </a:pPr>
            <a:r>
              <a:rPr lang="ar-SA" sz="2400" kern="1200" dirty="0" smtClean="0">
                <a:solidFill>
                  <a:srgbClr val="002060"/>
                </a:solidFill>
              </a:rPr>
              <a:t>يستخدم الاحتياطي لأغراض توسيع وتطوير أعمال الشركة ، وتحسين ظروف العمل والعمال فيها ، والاشتراك في تأسيس مشروعات لها علاقة بنشاط الشركة ، والإسهام في حماية البيئة وبرامج الرعاية الاجتماعية ، وللجهة القطاعية المختصة توجيه الشركة نحو الاستخدام الأمثل للاحتياطي بما يخدم الأغراض المذكورة، ولا يجوز توزيع أية أرباح منها</a:t>
            </a:r>
            <a:r>
              <a:rPr lang="ar-EG" sz="2400" kern="1200" dirty="0" smtClean="0">
                <a:solidFill>
                  <a:srgbClr val="002060"/>
                </a:solidFill>
              </a:rPr>
              <a:t>.</a:t>
            </a:r>
            <a:endParaRPr lang="ar-EG" sz="2400" kern="1200" dirty="0">
              <a:solidFill>
                <a:srgbClr val="002060"/>
              </a:solidFill>
            </a:endParaRPr>
          </a:p>
        </p:txBody>
      </p:sp>
      <p:sp>
        <p:nvSpPr>
          <p:cNvPr id="6" name="Freeform 5"/>
          <p:cNvSpPr/>
          <p:nvPr/>
        </p:nvSpPr>
        <p:spPr>
          <a:xfrm>
            <a:off x="5220072" y="1268760"/>
            <a:ext cx="3404890" cy="749792"/>
          </a:xfrm>
          <a:custGeom>
            <a:avLst/>
            <a:gdLst>
              <a:gd name="connsiteX0" fmla="*/ 0 w 2858608"/>
              <a:gd name="connsiteY0" fmla="*/ 0 h 417072"/>
              <a:gd name="connsiteX1" fmla="*/ 2858608 w 2858608"/>
              <a:gd name="connsiteY1" fmla="*/ 0 h 417072"/>
              <a:gd name="connsiteX2" fmla="*/ 2858608 w 2858608"/>
              <a:gd name="connsiteY2" fmla="*/ 417072 h 417072"/>
              <a:gd name="connsiteX3" fmla="*/ 0 w 2858608"/>
              <a:gd name="connsiteY3" fmla="*/ 417072 h 417072"/>
              <a:gd name="connsiteX4" fmla="*/ 0 w 2858608"/>
              <a:gd name="connsiteY4" fmla="*/ 0 h 41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608" h="417072">
                <a:moveTo>
                  <a:pt x="0" y="0"/>
                </a:moveTo>
                <a:lnTo>
                  <a:pt x="2858608" y="0"/>
                </a:lnTo>
                <a:lnTo>
                  <a:pt x="2858608" y="417072"/>
                </a:lnTo>
                <a:lnTo>
                  <a:pt x="0" y="417072"/>
                </a:lnTo>
                <a:lnTo>
                  <a:pt x="0" y="0"/>
                </a:lnTo>
                <a:close/>
              </a:path>
            </a:pathLst>
          </a:custGeom>
          <a:solidFill>
            <a:srgbClr val="00B050"/>
          </a:solidFill>
          <a:ln>
            <a:solidFill>
              <a:srgbClr val="00B05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smtClean="0"/>
              <a:t>أولا</a:t>
            </a:r>
            <a:endParaRPr lang="ar-EG" sz="2400" kern="1200" dirty="0"/>
          </a:p>
        </p:txBody>
      </p:sp>
      <p:sp>
        <p:nvSpPr>
          <p:cNvPr id="7" name="Rectangle 6"/>
          <p:cNvSpPr/>
          <p:nvPr/>
        </p:nvSpPr>
        <p:spPr>
          <a:xfrm>
            <a:off x="898251" y="2099032"/>
            <a:ext cx="3399867" cy="4354304"/>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51520" y="2780928"/>
            <a:ext cx="3456384" cy="3955527"/>
          </a:xfrm>
          <a:custGeom>
            <a:avLst/>
            <a:gdLst>
              <a:gd name="connsiteX0" fmla="*/ 0 w 1355510"/>
              <a:gd name="connsiteY0" fmla="*/ 135551 h 1410818"/>
              <a:gd name="connsiteX1" fmla="*/ 135551 w 1355510"/>
              <a:gd name="connsiteY1" fmla="*/ 0 h 1410818"/>
              <a:gd name="connsiteX2" fmla="*/ 1219959 w 1355510"/>
              <a:gd name="connsiteY2" fmla="*/ 0 h 1410818"/>
              <a:gd name="connsiteX3" fmla="*/ 1355510 w 1355510"/>
              <a:gd name="connsiteY3" fmla="*/ 135551 h 1410818"/>
              <a:gd name="connsiteX4" fmla="*/ 1355510 w 1355510"/>
              <a:gd name="connsiteY4" fmla="*/ 1275267 h 1410818"/>
              <a:gd name="connsiteX5" fmla="*/ 1219959 w 1355510"/>
              <a:gd name="connsiteY5" fmla="*/ 1410818 h 1410818"/>
              <a:gd name="connsiteX6" fmla="*/ 135551 w 1355510"/>
              <a:gd name="connsiteY6" fmla="*/ 1410818 h 1410818"/>
              <a:gd name="connsiteX7" fmla="*/ 0 w 1355510"/>
              <a:gd name="connsiteY7" fmla="*/ 1275267 h 1410818"/>
              <a:gd name="connsiteX8" fmla="*/ 0 w 1355510"/>
              <a:gd name="connsiteY8" fmla="*/ 135551 h 141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5510" h="1410818">
                <a:moveTo>
                  <a:pt x="0" y="135551"/>
                </a:moveTo>
                <a:cubicBezTo>
                  <a:pt x="0" y="60688"/>
                  <a:pt x="60688" y="0"/>
                  <a:pt x="135551" y="0"/>
                </a:cubicBezTo>
                <a:lnTo>
                  <a:pt x="1219959" y="0"/>
                </a:lnTo>
                <a:cubicBezTo>
                  <a:pt x="1294822" y="0"/>
                  <a:pt x="1355510" y="60688"/>
                  <a:pt x="1355510" y="135551"/>
                </a:cubicBezTo>
                <a:lnTo>
                  <a:pt x="1355510" y="1275267"/>
                </a:lnTo>
                <a:cubicBezTo>
                  <a:pt x="1355510" y="1350130"/>
                  <a:pt x="1294822" y="1410818"/>
                  <a:pt x="1219959" y="1410818"/>
                </a:cubicBezTo>
                <a:lnTo>
                  <a:pt x="135551" y="1410818"/>
                </a:lnTo>
                <a:cubicBezTo>
                  <a:pt x="60688" y="1410818"/>
                  <a:pt x="0" y="1350130"/>
                  <a:pt x="0" y="1275267"/>
                </a:cubicBezTo>
                <a:lnTo>
                  <a:pt x="0" y="135551"/>
                </a:lnTo>
                <a:close/>
              </a:path>
            </a:pathLst>
          </a:custGeom>
          <a:ln>
            <a:solidFill>
              <a:srgbClr val="00B05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0662" tIns="100662" rIns="100662" bIns="100662" numCol="1" spcCol="1270" anchor="ctr" anchorCtr="0">
            <a:noAutofit/>
          </a:bodyPr>
          <a:lstStyle/>
          <a:p>
            <a:pPr lvl="0" algn="ctr" defTabSz="711200" rtl="1">
              <a:lnSpc>
                <a:spcPct val="90000"/>
              </a:lnSpc>
              <a:spcBef>
                <a:spcPct val="0"/>
              </a:spcBef>
              <a:spcAft>
                <a:spcPct val="35000"/>
              </a:spcAft>
            </a:pPr>
            <a:r>
              <a:rPr lang="ar-SA" sz="2400" kern="1200" dirty="0" smtClean="0">
                <a:solidFill>
                  <a:srgbClr val="002060"/>
                </a:solidFill>
              </a:rPr>
              <a:t>اطفاء خسائر الشركة من الاحتياطي بما لا يتجاوز (50%) خمسين من المئة منه ، وما زاد على ذلك يكون خاضعا لموافقة المسجل والجهة القطاعية المختصة</a:t>
            </a:r>
            <a:r>
              <a:rPr lang="ar-EG" sz="2400" kern="1200" dirty="0" smtClean="0">
                <a:solidFill>
                  <a:srgbClr val="002060"/>
                </a:solidFill>
              </a:rPr>
              <a:t>.</a:t>
            </a:r>
            <a:endParaRPr lang="ar-EG" sz="2400" kern="1200" dirty="0">
              <a:solidFill>
                <a:srgbClr val="002060"/>
              </a:solidFill>
            </a:endParaRPr>
          </a:p>
        </p:txBody>
      </p:sp>
      <p:sp>
        <p:nvSpPr>
          <p:cNvPr id="9" name="Freeform 8"/>
          <p:cNvSpPr/>
          <p:nvPr/>
        </p:nvSpPr>
        <p:spPr>
          <a:xfrm>
            <a:off x="897445" y="1268760"/>
            <a:ext cx="3404890" cy="749792"/>
          </a:xfrm>
          <a:custGeom>
            <a:avLst/>
            <a:gdLst>
              <a:gd name="connsiteX0" fmla="*/ 0 w 2858608"/>
              <a:gd name="connsiteY0" fmla="*/ 0 h 417072"/>
              <a:gd name="connsiteX1" fmla="*/ 2858608 w 2858608"/>
              <a:gd name="connsiteY1" fmla="*/ 0 h 417072"/>
              <a:gd name="connsiteX2" fmla="*/ 2858608 w 2858608"/>
              <a:gd name="connsiteY2" fmla="*/ 417072 h 417072"/>
              <a:gd name="connsiteX3" fmla="*/ 0 w 2858608"/>
              <a:gd name="connsiteY3" fmla="*/ 417072 h 417072"/>
              <a:gd name="connsiteX4" fmla="*/ 0 w 2858608"/>
              <a:gd name="connsiteY4" fmla="*/ 0 h 41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608" h="417072">
                <a:moveTo>
                  <a:pt x="0" y="0"/>
                </a:moveTo>
                <a:lnTo>
                  <a:pt x="2858608" y="0"/>
                </a:lnTo>
                <a:lnTo>
                  <a:pt x="2858608" y="417072"/>
                </a:lnTo>
                <a:lnTo>
                  <a:pt x="0" y="417072"/>
                </a:lnTo>
                <a:lnTo>
                  <a:pt x="0" y="0"/>
                </a:lnTo>
                <a:close/>
              </a:path>
            </a:pathLst>
          </a:custGeom>
          <a:solidFill>
            <a:srgbClr val="00B050"/>
          </a:solidFill>
          <a:ln>
            <a:solidFill>
              <a:srgbClr val="00B05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smtClean="0"/>
              <a:t>ثانيا</a:t>
            </a:r>
            <a:endParaRPr lang="ar-EG" sz="2400" kern="1200" dirty="0"/>
          </a:p>
        </p:txBody>
      </p:sp>
    </p:spTree>
    <p:extLst>
      <p:ext uri="{BB962C8B-B14F-4D97-AF65-F5344CB8AC3E}">
        <p14:creationId xmlns:p14="http://schemas.microsoft.com/office/powerpoint/2010/main" val="3878932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1000"/>
                                        <p:tgtEl>
                                          <p:spTgt spid="8"/>
                                        </p:tgtEl>
                                      </p:cBhvr>
                                    </p:animEffect>
                                    <p:anim calcmode="lin" valueType="num">
                                      <p:cBhvr>
                                        <p:cTn id="35" dur="1000" fill="hold"/>
                                        <p:tgtEl>
                                          <p:spTgt spid="8"/>
                                        </p:tgtEl>
                                        <p:attrNameLst>
                                          <p:attrName>ppt_x</p:attrName>
                                        </p:attrNameLst>
                                      </p:cBhvr>
                                      <p:tavLst>
                                        <p:tav tm="0">
                                          <p:val>
                                            <p:strVal val="#ppt_x"/>
                                          </p:val>
                                        </p:tav>
                                        <p:tav tm="100000">
                                          <p:val>
                                            <p:strVal val="#ppt_x"/>
                                          </p:val>
                                        </p:tav>
                                      </p:tavLst>
                                    </p:anim>
                                    <p:anim calcmode="lin" valueType="num">
                                      <p:cBhvr>
                                        <p:cTn id="3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animBg="1"/>
    </p:bld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الميزانية العمومية</a:t>
            </a:r>
            <a:endParaRPr lang="en-US" sz="4000" dirty="0"/>
          </a:p>
        </p:txBody>
      </p:sp>
    </p:spTree>
    <p:extLst>
      <p:ext uri="{BB962C8B-B14F-4D97-AF65-F5344CB8AC3E}">
        <p14:creationId xmlns:p14="http://schemas.microsoft.com/office/powerpoint/2010/main" val="3334628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الميزانية العمومية</a:t>
            </a:r>
            <a:endParaRPr lang="ar-EG" sz="3200" b="1" dirty="0">
              <a:solidFill>
                <a:schemeClr val="bg1"/>
              </a:solidFill>
            </a:endParaRPr>
          </a:p>
        </p:txBody>
      </p:sp>
      <p:sp>
        <p:nvSpPr>
          <p:cNvPr id="13" name="Straight Connector 12"/>
          <p:cNvSpPr/>
          <p:nvPr/>
        </p:nvSpPr>
        <p:spPr>
          <a:xfrm>
            <a:off x="7661645" y="1979156"/>
            <a:ext cx="0" cy="4611002"/>
          </a:xfrm>
          <a:prstGeom prst="line">
            <a:avLst/>
          </a:prstGeom>
          <a:ln>
            <a:solidFill>
              <a:srgbClr val="FF9966"/>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4" name="Rectangle 13"/>
          <p:cNvSpPr/>
          <p:nvPr/>
        </p:nvSpPr>
        <p:spPr>
          <a:xfrm>
            <a:off x="4788024" y="2132856"/>
            <a:ext cx="2720458" cy="2074951"/>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5" name="Freeform 14"/>
          <p:cNvSpPr/>
          <p:nvPr/>
        </p:nvSpPr>
        <p:spPr>
          <a:xfrm>
            <a:off x="4788024" y="4207807"/>
            <a:ext cx="2720458" cy="2382351"/>
          </a:xfrm>
          <a:custGeom>
            <a:avLst/>
            <a:gdLst>
              <a:gd name="connsiteX0" fmla="*/ 0 w 2425131"/>
              <a:gd name="connsiteY0" fmla="*/ 0 h 2382351"/>
              <a:gd name="connsiteX1" fmla="*/ 2425131 w 2425131"/>
              <a:gd name="connsiteY1" fmla="*/ 0 h 2382351"/>
              <a:gd name="connsiteX2" fmla="*/ 2425131 w 2425131"/>
              <a:gd name="connsiteY2" fmla="*/ 2382351 h 2382351"/>
              <a:gd name="connsiteX3" fmla="*/ 0 w 2425131"/>
              <a:gd name="connsiteY3" fmla="*/ 2382351 h 2382351"/>
              <a:gd name="connsiteX4" fmla="*/ 0 w 2425131"/>
              <a:gd name="connsiteY4" fmla="*/ 0 h 2382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5131" h="2382351">
                <a:moveTo>
                  <a:pt x="0" y="0"/>
                </a:moveTo>
                <a:lnTo>
                  <a:pt x="2425131" y="0"/>
                </a:lnTo>
                <a:lnTo>
                  <a:pt x="2425131" y="2382351"/>
                </a:lnTo>
                <a:lnTo>
                  <a:pt x="0" y="2382351"/>
                </a:lnTo>
                <a:lnTo>
                  <a:pt x="0" y="0"/>
                </a:lnTo>
                <a:close/>
              </a:path>
            </a:pathLst>
          </a:custGeom>
          <a:solidFill>
            <a:srgbClr val="FF9966"/>
          </a:solidFill>
          <a:ln>
            <a:no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هي بيان بقيم الأصول المملوكة في وقت معين والمطالبات المالية (الخصوم) التي في حيازة وحدات أخرى على مالك تلك الأصول</a:t>
            </a:r>
            <a:r>
              <a:rPr lang="ar-EG" sz="2400" kern="1200" dirty="0" smtClean="0">
                <a:solidFill>
                  <a:srgbClr val="002060"/>
                </a:solidFill>
              </a:rPr>
              <a:t>.</a:t>
            </a:r>
            <a:endParaRPr lang="ar-EG" sz="2400" kern="1200" dirty="0">
              <a:solidFill>
                <a:srgbClr val="002060"/>
              </a:solidFill>
            </a:endParaRPr>
          </a:p>
        </p:txBody>
      </p:sp>
      <p:sp>
        <p:nvSpPr>
          <p:cNvPr id="16" name="Freeform 15"/>
          <p:cNvSpPr/>
          <p:nvPr/>
        </p:nvSpPr>
        <p:spPr>
          <a:xfrm>
            <a:off x="4788024" y="1248295"/>
            <a:ext cx="2873621" cy="730861"/>
          </a:xfrm>
          <a:custGeom>
            <a:avLst/>
            <a:gdLst>
              <a:gd name="connsiteX0" fmla="*/ 0 w 2561667"/>
              <a:gd name="connsiteY0" fmla="*/ 0 h 512333"/>
              <a:gd name="connsiteX1" fmla="*/ 2561667 w 2561667"/>
              <a:gd name="connsiteY1" fmla="*/ 0 h 512333"/>
              <a:gd name="connsiteX2" fmla="*/ 2561667 w 2561667"/>
              <a:gd name="connsiteY2" fmla="*/ 512333 h 512333"/>
              <a:gd name="connsiteX3" fmla="*/ 0 w 2561667"/>
              <a:gd name="connsiteY3" fmla="*/ 512333 h 512333"/>
              <a:gd name="connsiteX4" fmla="*/ 0 w 2561667"/>
              <a:gd name="connsiteY4" fmla="*/ 0 h 512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1667" h="512333">
                <a:moveTo>
                  <a:pt x="0" y="0"/>
                </a:moveTo>
                <a:lnTo>
                  <a:pt x="2561667" y="0"/>
                </a:lnTo>
                <a:lnTo>
                  <a:pt x="2561667" y="512333"/>
                </a:lnTo>
                <a:lnTo>
                  <a:pt x="0" y="512333"/>
                </a:lnTo>
                <a:lnTo>
                  <a:pt x="0" y="0"/>
                </a:lnTo>
                <a:close/>
              </a:path>
            </a:pathLst>
          </a:custGeom>
          <a:solidFill>
            <a:srgbClr val="FFFF99"/>
          </a:solidFill>
          <a:ln>
            <a:solidFill>
              <a:srgbClr val="FFFF99"/>
            </a:solidFill>
          </a:ln>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الميزانية العمومية أو تجميع بيانات الأرصدة</a:t>
            </a:r>
            <a:endParaRPr lang="ar-EG" sz="2400" kern="1200" dirty="0">
              <a:solidFill>
                <a:srgbClr val="FF0000"/>
              </a:solidFill>
            </a:endParaRPr>
          </a:p>
        </p:txBody>
      </p:sp>
      <p:sp>
        <p:nvSpPr>
          <p:cNvPr id="17" name="Straight Connector 16"/>
          <p:cNvSpPr/>
          <p:nvPr/>
        </p:nvSpPr>
        <p:spPr>
          <a:xfrm>
            <a:off x="4198562" y="1979156"/>
            <a:ext cx="0" cy="4611002"/>
          </a:xfrm>
          <a:prstGeom prst="line">
            <a:avLst/>
          </a:prstGeom>
          <a:ln>
            <a:solidFill>
              <a:srgbClr val="FF9966"/>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8" name="Rectangle 17"/>
          <p:cNvSpPr/>
          <p:nvPr/>
        </p:nvSpPr>
        <p:spPr>
          <a:xfrm>
            <a:off x="1324941" y="2132856"/>
            <a:ext cx="2720458" cy="2074951"/>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9" name="Freeform 18"/>
          <p:cNvSpPr/>
          <p:nvPr/>
        </p:nvSpPr>
        <p:spPr>
          <a:xfrm>
            <a:off x="1324941" y="4207807"/>
            <a:ext cx="2720458" cy="2382351"/>
          </a:xfrm>
          <a:custGeom>
            <a:avLst/>
            <a:gdLst>
              <a:gd name="connsiteX0" fmla="*/ 0 w 2425131"/>
              <a:gd name="connsiteY0" fmla="*/ 0 h 2382351"/>
              <a:gd name="connsiteX1" fmla="*/ 2425131 w 2425131"/>
              <a:gd name="connsiteY1" fmla="*/ 0 h 2382351"/>
              <a:gd name="connsiteX2" fmla="*/ 2425131 w 2425131"/>
              <a:gd name="connsiteY2" fmla="*/ 2382351 h 2382351"/>
              <a:gd name="connsiteX3" fmla="*/ 0 w 2425131"/>
              <a:gd name="connsiteY3" fmla="*/ 2382351 h 2382351"/>
              <a:gd name="connsiteX4" fmla="*/ 0 w 2425131"/>
              <a:gd name="connsiteY4" fmla="*/ 0 h 2382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5131" h="2382351">
                <a:moveTo>
                  <a:pt x="0" y="0"/>
                </a:moveTo>
                <a:lnTo>
                  <a:pt x="2425131" y="0"/>
                </a:lnTo>
                <a:lnTo>
                  <a:pt x="2425131" y="2382351"/>
                </a:lnTo>
                <a:lnTo>
                  <a:pt x="0" y="2382351"/>
                </a:lnTo>
                <a:lnTo>
                  <a:pt x="0" y="0"/>
                </a:lnTo>
                <a:close/>
              </a:path>
            </a:pathLst>
          </a:custGeom>
          <a:solidFill>
            <a:srgbClr val="FF9966"/>
          </a:solidFill>
          <a:ln>
            <a:no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هي منفعة مالية محتملة في المستقبل يتم الحصول عليها نتيجة لامتلاك شيء معين يخص الوحدة الاقتصادية في معزل عن أموال مالكي هذه الوحدة</a:t>
            </a:r>
            <a:r>
              <a:rPr lang="ar-EG" sz="2400" kern="1200" dirty="0" smtClean="0">
                <a:solidFill>
                  <a:srgbClr val="002060"/>
                </a:solidFill>
              </a:rPr>
              <a:t>.</a:t>
            </a:r>
            <a:endParaRPr lang="ar-EG" sz="2400" kern="1200" dirty="0">
              <a:solidFill>
                <a:srgbClr val="002060"/>
              </a:solidFill>
            </a:endParaRPr>
          </a:p>
        </p:txBody>
      </p:sp>
      <p:sp>
        <p:nvSpPr>
          <p:cNvPr id="20" name="Freeform 19"/>
          <p:cNvSpPr/>
          <p:nvPr/>
        </p:nvSpPr>
        <p:spPr>
          <a:xfrm>
            <a:off x="1324941" y="1248295"/>
            <a:ext cx="2873621" cy="730861"/>
          </a:xfrm>
          <a:custGeom>
            <a:avLst/>
            <a:gdLst>
              <a:gd name="connsiteX0" fmla="*/ 0 w 2561667"/>
              <a:gd name="connsiteY0" fmla="*/ 0 h 512333"/>
              <a:gd name="connsiteX1" fmla="*/ 2561667 w 2561667"/>
              <a:gd name="connsiteY1" fmla="*/ 0 h 512333"/>
              <a:gd name="connsiteX2" fmla="*/ 2561667 w 2561667"/>
              <a:gd name="connsiteY2" fmla="*/ 512333 h 512333"/>
              <a:gd name="connsiteX3" fmla="*/ 0 w 2561667"/>
              <a:gd name="connsiteY3" fmla="*/ 512333 h 512333"/>
              <a:gd name="connsiteX4" fmla="*/ 0 w 2561667"/>
              <a:gd name="connsiteY4" fmla="*/ 0 h 512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1667" h="512333">
                <a:moveTo>
                  <a:pt x="0" y="0"/>
                </a:moveTo>
                <a:lnTo>
                  <a:pt x="2561667" y="0"/>
                </a:lnTo>
                <a:lnTo>
                  <a:pt x="2561667" y="512333"/>
                </a:lnTo>
                <a:lnTo>
                  <a:pt x="0" y="512333"/>
                </a:lnTo>
                <a:lnTo>
                  <a:pt x="0" y="0"/>
                </a:lnTo>
                <a:close/>
              </a:path>
            </a:pathLst>
          </a:custGeom>
          <a:solidFill>
            <a:srgbClr val="FFFF99"/>
          </a:solidFill>
          <a:ln>
            <a:solidFill>
              <a:srgbClr val="FFFF99"/>
            </a:solidFill>
          </a:ln>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تعريف الأصول والخصوم</a:t>
            </a:r>
            <a:endParaRPr lang="ar-EG" sz="2400" kern="1200" dirty="0">
              <a:solidFill>
                <a:srgbClr val="FF0000"/>
              </a:solidFill>
            </a:endParaRPr>
          </a:p>
        </p:txBody>
      </p:sp>
    </p:spTree>
    <p:extLst>
      <p:ext uri="{BB962C8B-B14F-4D97-AF65-F5344CB8AC3E}">
        <p14:creationId xmlns:p14="http://schemas.microsoft.com/office/powerpoint/2010/main" val="1757323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000"/>
                                        <p:tgtEl>
                                          <p:spTgt spid="14"/>
                                        </p:tgtEl>
                                      </p:cBhvr>
                                    </p:animEffect>
                                    <p:anim calcmode="lin" valueType="num">
                                      <p:cBhvr>
                                        <p:cTn id="18" dur="1000" fill="hold"/>
                                        <p:tgtEl>
                                          <p:spTgt spid="14"/>
                                        </p:tgtEl>
                                        <p:attrNameLst>
                                          <p:attrName>ppt_x</p:attrName>
                                        </p:attrNameLst>
                                      </p:cBhvr>
                                      <p:tavLst>
                                        <p:tav tm="0">
                                          <p:val>
                                            <p:strVal val="#ppt_x"/>
                                          </p:val>
                                        </p:tav>
                                        <p:tav tm="100000">
                                          <p:val>
                                            <p:strVal val="#ppt_x"/>
                                          </p:val>
                                        </p:tav>
                                      </p:tavLst>
                                    </p:anim>
                                    <p:anim calcmode="lin" valueType="num">
                                      <p:cBhvr>
                                        <p:cTn id="19" dur="1000" fill="hold"/>
                                        <p:tgtEl>
                                          <p:spTgt spid="1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barn(inVertical)">
                                      <p:cBhvr>
                                        <p:cTn id="29" dur="500"/>
                                        <p:tgtEl>
                                          <p:spTgt spid="20"/>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1000"/>
                                        <p:tgtEl>
                                          <p:spTgt spid="17"/>
                                        </p:tgtEl>
                                      </p:cBhvr>
                                    </p:animEffect>
                                    <p:anim calcmode="lin" valueType="num">
                                      <p:cBhvr>
                                        <p:cTn id="35" dur="1000" fill="hold"/>
                                        <p:tgtEl>
                                          <p:spTgt spid="17"/>
                                        </p:tgtEl>
                                        <p:attrNameLst>
                                          <p:attrName>ppt_x</p:attrName>
                                        </p:attrNameLst>
                                      </p:cBhvr>
                                      <p:tavLst>
                                        <p:tav tm="0">
                                          <p:val>
                                            <p:strVal val="#ppt_x"/>
                                          </p:val>
                                        </p:tav>
                                        <p:tav tm="100000">
                                          <p:val>
                                            <p:strVal val="#ppt_x"/>
                                          </p:val>
                                        </p:tav>
                                      </p:tavLst>
                                    </p:anim>
                                    <p:anim calcmode="lin" valueType="num">
                                      <p:cBhvr>
                                        <p:cTn id="36" dur="1000" fill="hold"/>
                                        <p:tgtEl>
                                          <p:spTgt spid="17"/>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1000"/>
                                        <p:tgtEl>
                                          <p:spTgt spid="18"/>
                                        </p:tgtEl>
                                      </p:cBhvr>
                                    </p:animEffect>
                                    <p:anim calcmode="lin" valueType="num">
                                      <p:cBhvr>
                                        <p:cTn id="40" dur="1000" fill="hold"/>
                                        <p:tgtEl>
                                          <p:spTgt spid="18"/>
                                        </p:tgtEl>
                                        <p:attrNameLst>
                                          <p:attrName>ppt_x</p:attrName>
                                        </p:attrNameLst>
                                      </p:cBhvr>
                                      <p:tavLst>
                                        <p:tav tm="0">
                                          <p:val>
                                            <p:strVal val="#ppt_x"/>
                                          </p:val>
                                        </p:tav>
                                        <p:tav tm="100000">
                                          <p:val>
                                            <p:strVal val="#ppt_x"/>
                                          </p:val>
                                        </p:tav>
                                      </p:tavLst>
                                    </p:anim>
                                    <p:anim calcmode="lin" valueType="num">
                                      <p:cBhvr>
                                        <p:cTn id="41" dur="1000" fill="hold"/>
                                        <p:tgtEl>
                                          <p:spTgt spid="18"/>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1000"/>
                                        <p:tgtEl>
                                          <p:spTgt spid="19"/>
                                        </p:tgtEl>
                                      </p:cBhvr>
                                    </p:animEffect>
                                    <p:anim calcmode="lin" valueType="num">
                                      <p:cBhvr>
                                        <p:cTn id="45" dur="1000" fill="hold"/>
                                        <p:tgtEl>
                                          <p:spTgt spid="19"/>
                                        </p:tgtEl>
                                        <p:attrNameLst>
                                          <p:attrName>ppt_x</p:attrName>
                                        </p:attrNameLst>
                                      </p:cBhvr>
                                      <p:tavLst>
                                        <p:tav tm="0">
                                          <p:val>
                                            <p:strVal val="#ppt_x"/>
                                          </p:val>
                                        </p:tav>
                                        <p:tav tm="100000">
                                          <p:val>
                                            <p:strVal val="#ppt_x"/>
                                          </p:val>
                                        </p:tav>
                                      </p:tavLst>
                                    </p:anim>
                                    <p:anim calcmode="lin" valueType="num">
                                      <p:cBhvr>
                                        <p:cTn id="4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9" grpId="0" animBg="1"/>
      <p:bldP spid="20" grpId="0" animBg="1"/>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اقسام الاصول</a:t>
            </a:r>
            <a:endParaRPr lang="ar-EG" sz="3200" b="1" dirty="0">
              <a:solidFill>
                <a:schemeClr val="bg1"/>
              </a:solidFill>
            </a:endParaRPr>
          </a:p>
        </p:txBody>
      </p:sp>
      <p:sp>
        <p:nvSpPr>
          <p:cNvPr id="4" name="Freeform 3"/>
          <p:cNvSpPr/>
          <p:nvPr/>
        </p:nvSpPr>
        <p:spPr>
          <a:xfrm>
            <a:off x="3059826" y="3585069"/>
            <a:ext cx="2880331" cy="2681847"/>
          </a:xfrm>
          <a:custGeom>
            <a:avLst/>
            <a:gdLst>
              <a:gd name="connsiteX0" fmla="*/ 0 w 2880331"/>
              <a:gd name="connsiteY0" fmla="*/ 1340924 h 2681847"/>
              <a:gd name="connsiteX1" fmla="*/ 1440166 w 2880331"/>
              <a:gd name="connsiteY1" fmla="*/ 0 h 2681847"/>
              <a:gd name="connsiteX2" fmla="*/ 2880332 w 2880331"/>
              <a:gd name="connsiteY2" fmla="*/ 1340924 h 2681847"/>
              <a:gd name="connsiteX3" fmla="*/ 1440166 w 2880331"/>
              <a:gd name="connsiteY3" fmla="*/ 2681848 h 2681847"/>
              <a:gd name="connsiteX4" fmla="*/ 0 w 2880331"/>
              <a:gd name="connsiteY4" fmla="*/ 1340924 h 2681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0331" h="2681847">
                <a:moveTo>
                  <a:pt x="0" y="1340924"/>
                </a:moveTo>
                <a:cubicBezTo>
                  <a:pt x="0" y="600352"/>
                  <a:pt x="644784" y="0"/>
                  <a:pt x="1440166" y="0"/>
                </a:cubicBezTo>
                <a:cubicBezTo>
                  <a:pt x="2235548" y="0"/>
                  <a:pt x="2880332" y="600352"/>
                  <a:pt x="2880332" y="1340924"/>
                </a:cubicBezTo>
                <a:cubicBezTo>
                  <a:pt x="2880332" y="2081496"/>
                  <a:pt x="2235548" y="2681848"/>
                  <a:pt x="1440166" y="2681848"/>
                </a:cubicBezTo>
                <a:cubicBezTo>
                  <a:pt x="644784" y="2681848"/>
                  <a:pt x="0" y="2081496"/>
                  <a:pt x="0" y="1340924"/>
                </a:cubicBez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437055" tIns="407987" rIns="437055" bIns="407987" numCol="1" spcCol="1270" anchor="ctr" anchorCtr="0">
            <a:noAutofit/>
          </a:bodyPr>
          <a:lstStyle/>
          <a:p>
            <a:pPr lvl="0" algn="ctr" defTabSz="1066800" rtl="1">
              <a:lnSpc>
                <a:spcPct val="90000"/>
              </a:lnSpc>
              <a:spcBef>
                <a:spcPct val="0"/>
              </a:spcBef>
              <a:spcAft>
                <a:spcPct val="35000"/>
              </a:spcAft>
            </a:pPr>
            <a:r>
              <a:rPr lang="ar-SA" sz="2400" b="1" u="none" kern="1200" dirty="0" smtClean="0">
                <a:solidFill>
                  <a:srgbClr val="FF0000"/>
                </a:solidFill>
              </a:rPr>
              <a:t>تقسم الأصول بشكل جوهري إلى قسمين من حين مدة المنفعة المالية</a:t>
            </a:r>
            <a:r>
              <a:rPr lang="ar-EG" sz="2400" b="1" u="none" kern="1200" dirty="0" smtClean="0">
                <a:solidFill>
                  <a:srgbClr val="FF0000"/>
                </a:solidFill>
              </a:rPr>
              <a:t> </a:t>
            </a:r>
            <a:r>
              <a:rPr lang="ar-SA" sz="2400" b="1" u="none" kern="1200" dirty="0" smtClean="0">
                <a:solidFill>
                  <a:srgbClr val="FF0000"/>
                </a:solidFill>
              </a:rPr>
              <a:t>:</a:t>
            </a:r>
            <a:endParaRPr lang="ar-EG" sz="2400" b="1" u="none" kern="1200" dirty="0">
              <a:solidFill>
                <a:srgbClr val="FF0000"/>
              </a:solidFill>
            </a:endParaRPr>
          </a:p>
        </p:txBody>
      </p:sp>
      <p:sp>
        <p:nvSpPr>
          <p:cNvPr id="5" name="Left Arrow 4"/>
          <p:cNvSpPr/>
          <p:nvPr/>
        </p:nvSpPr>
        <p:spPr>
          <a:xfrm rot="19500000">
            <a:off x="5561558" y="3067985"/>
            <a:ext cx="2092318" cy="764326"/>
          </a:xfrm>
          <a:prstGeom prst="leftArrow">
            <a:avLst>
              <a:gd name="adj1" fmla="val 60000"/>
              <a:gd name="adj2" fmla="val 50000"/>
            </a:avLst>
          </a:prstGeom>
          <a:solidFill>
            <a:schemeClr val="accent3">
              <a:lumMod val="65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6" name="Freeform 5"/>
          <p:cNvSpPr/>
          <p:nvPr/>
        </p:nvSpPr>
        <p:spPr>
          <a:xfrm>
            <a:off x="6190803" y="1830994"/>
            <a:ext cx="2547755" cy="2038204"/>
          </a:xfrm>
          <a:custGeom>
            <a:avLst/>
            <a:gdLst>
              <a:gd name="connsiteX0" fmla="*/ 0 w 2547755"/>
              <a:gd name="connsiteY0" fmla="*/ 203820 h 2038204"/>
              <a:gd name="connsiteX1" fmla="*/ 203820 w 2547755"/>
              <a:gd name="connsiteY1" fmla="*/ 0 h 2038204"/>
              <a:gd name="connsiteX2" fmla="*/ 2343935 w 2547755"/>
              <a:gd name="connsiteY2" fmla="*/ 0 h 2038204"/>
              <a:gd name="connsiteX3" fmla="*/ 2547755 w 2547755"/>
              <a:gd name="connsiteY3" fmla="*/ 203820 h 2038204"/>
              <a:gd name="connsiteX4" fmla="*/ 2547755 w 2547755"/>
              <a:gd name="connsiteY4" fmla="*/ 1834384 h 2038204"/>
              <a:gd name="connsiteX5" fmla="*/ 2343935 w 2547755"/>
              <a:gd name="connsiteY5" fmla="*/ 2038204 h 2038204"/>
              <a:gd name="connsiteX6" fmla="*/ 203820 w 2547755"/>
              <a:gd name="connsiteY6" fmla="*/ 2038204 h 2038204"/>
              <a:gd name="connsiteX7" fmla="*/ 0 w 2547755"/>
              <a:gd name="connsiteY7" fmla="*/ 1834384 h 2038204"/>
              <a:gd name="connsiteX8" fmla="*/ 0 w 2547755"/>
              <a:gd name="connsiteY8" fmla="*/ 203820 h 2038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755" h="2038204">
                <a:moveTo>
                  <a:pt x="0" y="203820"/>
                </a:moveTo>
                <a:cubicBezTo>
                  <a:pt x="0" y="91253"/>
                  <a:pt x="91253" y="0"/>
                  <a:pt x="203820" y="0"/>
                </a:cubicBezTo>
                <a:lnTo>
                  <a:pt x="2343935" y="0"/>
                </a:lnTo>
                <a:cubicBezTo>
                  <a:pt x="2456502" y="0"/>
                  <a:pt x="2547755" y="91253"/>
                  <a:pt x="2547755" y="203820"/>
                </a:cubicBezTo>
                <a:lnTo>
                  <a:pt x="2547755" y="1834384"/>
                </a:lnTo>
                <a:cubicBezTo>
                  <a:pt x="2547755" y="1946951"/>
                  <a:pt x="2456502" y="2038204"/>
                  <a:pt x="2343935" y="2038204"/>
                </a:cubicBezTo>
                <a:lnTo>
                  <a:pt x="203820" y="2038204"/>
                </a:lnTo>
                <a:cubicBezTo>
                  <a:pt x="91253" y="2038204"/>
                  <a:pt x="0" y="1946951"/>
                  <a:pt x="0" y="1834384"/>
                </a:cubicBezTo>
                <a:lnTo>
                  <a:pt x="0" y="20382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5417" tIns="105417" rIns="105417" bIns="105417" numCol="1" spcCol="1270" anchor="ctr" anchorCtr="0">
            <a:noAutofit/>
          </a:bodyPr>
          <a:lstStyle/>
          <a:p>
            <a:pPr lvl="0" algn="ctr" defTabSz="1066800" rtl="1">
              <a:lnSpc>
                <a:spcPct val="90000"/>
              </a:lnSpc>
              <a:spcBef>
                <a:spcPct val="0"/>
              </a:spcBef>
              <a:spcAft>
                <a:spcPct val="35000"/>
              </a:spcAft>
            </a:pPr>
            <a:r>
              <a:rPr lang="ar-SA" sz="2400" b="1" kern="1200" dirty="0" smtClean="0">
                <a:solidFill>
                  <a:schemeClr val="bg1"/>
                </a:solidFill>
              </a:rPr>
              <a:t>أصول متداولة</a:t>
            </a:r>
            <a:endParaRPr lang="ar-EG" sz="2400" kern="1200" dirty="0">
              <a:solidFill>
                <a:schemeClr val="bg1"/>
              </a:solidFill>
            </a:endParaRPr>
          </a:p>
        </p:txBody>
      </p:sp>
      <p:sp>
        <p:nvSpPr>
          <p:cNvPr id="7" name="Left Arrow 6"/>
          <p:cNvSpPr/>
          <p:nvPr/>
        </p:nvSpPr>
        <p:spPr>
          <a:xfrm rot="12900000">
            <a:off x="1346107" y="3067985"/>
            <a:ext cx="2092318" cy="764326"/>
          </a:xfrm>
          <a:prstGeom prst="leftArrow">
            <a:avLst>
              <a:gd name="adj1" fmla="val 60000"/>
              <a:gd name="adj2" fmla="val 50000"/>
            </a:avLst>
          </a:prstGeom>
          <a:solidFill>
            <a:schemeClr val="accent3">
              <a:lumMod val="65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261425" y="1830994"/>
            <a:ext cx="2547755" cy="2038204"/>
          </a:xfrm>
          <a:custGeom>
            <a:avLst/>
            <a:gdLst>
              <a:gd name="connsiteX0" fmla="*/ 0 w 2547755"/>
              <a:gd name="connsiteY0" fmla="*/ 203820 h 2038204"/>
              <a:gd name="connsiteX1" fmla="*/ 203820 w 2547755"/>
              <a:gd name="connsiteY1" fmla="*/ 0 h 2038204"/>
              <a:gd name="connsiteX2" fmla="*/ 2343935 w 2547755"/>
              <a:gd name="connsiteY2" fmla="*/ 0 h 2038204"/>
              <a:gd name="connsiteX3" fmla="*/ 2547755 w 2547755"/>
              <a:gd name="connsiteY3" fmla="*/ 203820 h 2038204"/>
              <a:gd name="connsiteX4" fmla="*/ 2547755 w 2547755"/>
              <a:gd name="connsiteY4" fmla="*/ 1834384 h 2038204"/>
              <a:gd name="connsiteX5" fmla="*/ 2343935 w 2547755"/>
              <a:gd name="connsiteY5" fmla="*/ 2038204 h 2038204"/>
              <a:gd name="connsiteX6" fmla="*/ 203820 w 2547755"/>
              <a:gd name="connsiteY6" fmla="*/ 2038204 h 2038204"/>
              <a:gd name="connsiteX7" fmla="*/ 0 w 2547755"/>
              <a:gd name="connsiteY7" fmla="*/ 1834384 h 2038204"/>
              <a:gd name="connsiteX8" fmla="*/ 0 w 2547755"/>
              <a:gd name="connsiteY8" fmla="*/ 203820 h 2038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755" h="2038204">
                <a:moveTo>
                  <a:pt x="0" y="203820"/>
                </a:moveTo>
                <a:cubicBezTo>
                  <a:pt x="0" y="91253"/>
                  <a:pt x="91253" y="0"/>
                  <a:pt x="203820" y="0"/>
                </a:cubicBezTo>
                <a:lnTo>
                  <a:pt x="2343935" y="0"/>
                </a:lnTo>
                <a:cubicBezTo>
                  <a:pt x="2456502" y="0"/>
                  <a:pt x="2547755" y="91253"/>
                  <a:pt x="2547755" y="203820"/>
                </a:cubicBezTo>
                <a:lnTo>
                  <a:pt x="2547755" y="1834384"/>
                </a:lnTo>
                <a:cubicBezTo>
                  <a:pt x="2547755" y="1946951"/>
                  <a:pt x="2456502" y="2038204"/>
                  <a:pt x="2343935" y="2038204"/>
                </a:cubicBezTo>
                <a:lnTo>
                  <a:pt x="203820" y="2038204"/>
                </a:lnTo>
                <a:cubicBezTo>
                  <a:pt x="91253" y="2038204"/>
                  <a:pt x="0" y="1946951"/>
                  <a:pt x="0" y="1834384"/>
                </a:cubicBezTo>
                <a:lnTo>
                  <a:pt x="0" y="20382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5417" tIns="105417" rIns="105417" bIns="105417" numCol="1" spcCol="1270" anchor="ctr" anchorCtr="0">
            <a:noAutofit/>
          </a:bodyPr>
          <a:lstStyle/>
          <a:p>
            <a:pPr lvl="0" algn="ctr" defTabSz="1066800" rtl="1">
              <a:lnSpc>
                <a:spcPct val="90000"/>
              </a:lnSpc>
              <a:spcBef>
                <a:spcPct val="0"/>
              </a:spcBef>
              <a:spcAft>
                <a:spcPct val="35000"/>
              </a:spcAft>
            </a:pPr>
            <a:r>
              <a:rPr lang="ar-SA" sz="2400" b="1" kern="1200" dirty="0" smtClean="0">
                <a:solidFill>
                  <a:schemeClr val="bg1"/>
                </a:solidFill>
              </a:rPr>
              <a:t>الأصول الثابتة</a:t>
            </a:r>
            <a:endParaRPr lang="ar-EG" sz="2400" kern="1200" dirty="0">
              <a:solidFill>
                <a:schemeClr val="bg1"/>
              </a:solidFill>
            </a:endParaRPr>
          </a:p>
        </p:txBody>
      </p:sp>
    </p:spTree>
    <p:extLst>
      <p:ext uri="{BB962C8B-B14F-4D97-AF65-F5344CB8AC3E}">
        <p14:creationId xmlns:p14="http://schemas.microsoft.com/office/powerpoint/2010/main" val="1391292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a:t>أسباب فشل المشروع</a:t>
            </a:r>
            <a:endParaRPr lang="en-US" sz="4000" dirty="0"/>
          </a:p>
        </p:txBody>
      </p:sp>
    </p:spTree>
    <p:extLst>
      <p:ext uri="{BB962C8B-B14F-4D97-AF65-F5344CB8AC3E}">
        <p14:creationId xmlns:p14="http://schemas.microsoft.com/office/powerpoint/2010/main" val="3780586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اصول متداولة</a:t>
            </a:r>
            <a:endParaRPr lang="ar-EG" sz="3200" b="1" dirty="0">
              <a:solidFill>
                <a:schemeClr val="bg1"/>
              </a:solidFill>
            </a:endParaRPr>
          </a:p>
        </p:txBody>
      </p:sp>
      <p:sp>
        <p:nvSpPr>
          <p:cNvPr id="4" name="Rectangle 3"/>
          <p:cNvSpPr/>
          <p:nvPr/>
        </p:nvSpPr>
        <p:spPr>
          <a:xfrm>
            <a:off x="179512" y="2394967"/>
            <a:ext cx="8640960" cy="1486800"/>
          </a:xfrm>
          <a:prstGeom prst="rect">
            <a:avLst/>
          </a:prstGeom>
          <a:ln>
            <a:solidFill>
              <a:srgbClr val="FF99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339751" y="1524127"/>
            <a:ext cx="6048672" cy="1741680"/>
          </a:xfrm>
          <a:custGeom>
            <a:avLst/>
            <a:gdLst>
              <a:gd name="connsiteX0" fmla="*/ 0 w 6048672"/>
              <a:gd name="connsiteY0" fmla="*/ 290286 h 1741680"/>
              <a:gd name="connsiteX1" fmla="*/ 290286 w 6048672"/>
              <a:gd name="connsiteY1" fmla="*/ 0 h 1741680"/>
              <a:gd name="connsiteX2" fmla="*/ 5758386 w 6048672"/>
              <a:gd name="connsiteY2" fmla="*/ 0 h 1741680"/>
              <a:gd name="connsiteX3" fmla="*/ 6048672 w 6048672"/>
              <a:gd name="connsiteY3" fmla="*/ 290286 h 1741680"/>
              <a:gd name="connsiteX4" fmla="*/ 6048672 w 6048672"/>
              <a:gd name="connsiteY4" fmla="*/ 1451394 h 1741680"/>
              <a:gd name="connsiteX5" fmla="*/ 5758386 w 6048672"/>
              <a:gd name="connsiteY5" fmla="*/ 1741680 h 1741680"/>
              <a:gd name="connsiteX6" fmla="*/ 290286 w 6048672"/>
              <a:gd name="connsiteY6" fmla="*/ 1741680 h 1741680"/>
              <a:gd name="connsiteX7" fmla="*/ 0 w 6048672"/>
              <a:gd name="connsiteY7" fmla="*/ 1451394 h 1741680"/>
              <a:gd name="connsiteX8" fmla="*/ 0 w 6048672"/>
              <a:gd name="connsiteY8" fmla="*/ 290286 h 17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8672" h="1741680">
                <a:moveTo>
                  <a:pt x="0" y="290286"/>
                </a:moveTo>
                <a:cubicBezTo>
                  <a:pt x="0" y="129965"/>
                  <a:pt x="129965" y="0"/>
                  <a:pt x="290286" y="0"/>
                </a:cubicBezTo>
                <a:lnTo>
                  <a:pt x="5758386" y="0"/>
                </a:lnTo>
                <a:cubicBezTo>
                  <a:pt x="5918707" y="0"/>
                  <a:pt x="6048672" y="129965"/>
                  <a:pt x="6048672" y="290286"/>
                </a:cubicBezTo>
                <a:lnTo>
                  <a:pt x="6048672" y="1451394"/>
                </a:lnTo>
                <a:cubicBezTo>
                  <a:pt x="6048672" y="1611715"/>
                  <a:pt x="5918707" y="1741680"/>
                  <a:pt x="5758386" y="1741680"/>
                </a:cubicBezTo>
                <a:lnTo>
                  <a:pt x="290286" y="1741680"/>
                </a:lnTo>
                <a:cubicBezTo>
                  <a:pt x="129965" y="1741680"/>
                  <a:pt x="0" y="1611715"/>
                  <a:pt x="0" y="1451394"/>
                </a:cubicBezTo>
                <a:lnTo>
                  <a:pt x="0" y="290286"/>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13647" tIns="85022" rIns="313647" bIns="85022" numCol="1" spcCol="1270" anchor="ctr" anchorCtr="0">
            <a:noAutofit/>
          </a:bodyPr>
          <a:lstStyle/>
          <a:p>
            <a:pPr lvl="0" algn="justLow" defTabSz="1066800" rtl="1">
              <a:lnSpc>
                <a:spcPct val="90000"/>
              </a:lnSpc>
              <a:spcBef>
                <a:spcPct val="0"/>
              </a:spcBef>
              <a:spcAft>
                <a:spcPct val="35000"/>
              </a:spcAft>
            </a:pPr>
            <a:r>
              <a:rPr lang="ar-SA" sz="2400" b="0" kern="1200" dirty="0" smtClean="0">
                <a:solidFill>
                  <a:srgbClr val="002060"/>
                </a:solidFill>
              </a:rPr>
              <a:t>الأصول المتداولة </a:t>
            </a:r>
            <a:r>
              <a:rPr lang="en-US" sz="2400" b="0" kern="1200" smtClean="0">
                <a:solidFill>
                  <a:srgbClr val="002060"/>
                </a:solidFill>
              </a:rPr>
              <a:t> Current </a:t>
            </a:r>
            <a:r>
              <a:rPr lang="en-US" sz="2400" b="0" kern="1200" dirty="0" smtClean="0">
                <a:solidFill>
                  <a:srgbClr val="002060"/>
                </a:solidFill>
              </a:rPr>
              <a:t>Assets </a:t>
            </a:r>
            <a:r>
              <a:rPr lang="ar-SA" sz="2400" b="0" kern="1200" dirty="0" smtClean="0">
                <a:solidFill>
                  <a:srgbClr val="002060"/>
                </a:solidFill>
              </a:rPr>
              <a:t>وهي النقد ، أو ما يتم تحويله إلى نقدٍ خلال فترة زمنية قصيرة غالبا ما تكون سنة واحدة كدورة اقتصادية متعارف عليها.</a:t>
            </a:r>
            <a:endParaRPr lang="ar-EG" sz="2400" b="0" kern="1200" dirty="0">
              <a:solidFill>
                <a:srgbClr val="002060"/>
              </a:solidFill>
            </a:endParaRPr>
          </a:p>
        </p:txBody>
      </p:sp>
      <p:sp>
        <p:nvSpPr>
          <p:cNvPr id="6" name="Rectangle 5"/>
          <p:cNvSpPr/>
          <p:nvPr/>
        </p:nvSpPr>
        <p:spPr>
          <a:xfrm>
            <a:off x="179512" y="5071208"/>
            <a:ext cx="8640960" cy="1486800"/>
          </a:xfrm>
          <a:prstGeom prst="rect">
            <a:avLst/>
          </a:prstGeom>
          <a:ln>
            <a:solidFill>
              <a:srgbClr val="FF99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339751" y="4200367"/>
            <a:ext cx="6048672" cy="1741680"/>
          </a:xfrm>
          <a:custGeom>
            <a:avLst/>
            <a:gdLst>
              <a:gd name="connsiteX0" fmla="*/ 0 w 6048672"/>
              <a:gd name="connsiteY0" fmla="*/ 290286 h 1741680"/>
              <a:gd name="connsiteX1" fmla="*/ 290286 w 6048672"/>
              <a:gd name="connsiteY1" fmla="*/ 0 h 1741680"/>
              <a:gd name="connsiteX2" fmla="*/ 5758386 w 6048672"/>
              <a:gd name="connsiteY2" fmla="*/ 0 h 1741680"/>
              <a:gd name="connsiteX3" fmla="*/ 6048672 w 6048672"/>
              <a:gd name="connsiteY3" fmla="*/ 290286 h 1741680"/>
              <a:gd name="connsiteX4" fmla="*/ 6048672 w 6048672"/>
              <a:gd name="connsiteY4" fmla="*/ 1451394 h 1741680"/>
              <a:gd name="connsiteX5" fmla="*/ 5758386 w 6048672"/>
              <a:gd name="connsiteY5" fmla="*/ 1741680 h 1741680"/>
              <a:gd name="connsiteX6" fmla="*/ 290286 w 6048672"/>
              <a:gd name="connsiteY6" fmla="*/ 1741680 h 1741680"/>
              <a:gd name="connsiteX7" fmla="*/ 0 w 6048672"/>
              <a:gd name="connsiteY7" fmla="*/ 1451394 h 1741680"/>
              <a:gd name="connsiteX8" fmla="*/ 0 w 6048672"/>
              <a:gd name="connsiteY8" fmla="*/ 290286 h 17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8672" h="1741680">
                <a:moveTo>
                  <a:pt x="0" y="290286"/>
                </a:moveTo>
                <a:cubicBezTo>
                  <a:pt x="0" y="129965"/>
                  <a:pt x="129965" y="0"/>
                  <a:pt x="290286" y="0"/>
                </a:cubicBezTo>
                <a:lnTo>
                  <a:pt x="5758386" y="0"/>
                </a:lnTo>
                <a:cubicBezTo>
                  <a:pt x="5918707" y="0"/>
                  <a:pt x="6048672" y="129965"/>
                  <a:pt x="6048672" y="290286"/>
                </a:cubicBezTo>
                <a:lnTo>
                  <a:pt x="6048672" y="1451394"/>
                </a:lnTo>
                <a:cubicBezTo>
                  <a:pt x="6048672" y="1611715"/>
                  <a:pt x="5918707" y="1741680"/>
                  <a:pt x="5758386" y="1741680"/>
                </a:cubicBezTo>
                <a:lnTo>
                  <a:pt x="290286" y="1741680"/>
                </a:lnTo>
                <a:cubicBezTo>
                  <a:pt x="129965" y="1741680"/>
                  <a:pt x="0" y="1611715"/>
                  <a:pt x="0" y="1451394"/>
                </a:cubicBezTo>
                <a:lnTo>
                  <a:pt x="0" y="290286"/>
                </a:lnTo>
                <a:close/>
              </a:path>
            </a:pathLst>
          </a:custGeom>
          <a:solidFill>
            <a:srgbClr val="FF99CC"/>
          </a:solidFill>
          <a:ln>
            <a:solidFill>
              <a:srgbClr val="FF99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13647" tIns="85022" rIns="313647" bIns="85022" numCol="1" spcCol="1270" anchor="ctr" anchorCtr="0">
            <a:noAutofit/>
          </a:bodyPr>
          <a:lstStyle/>
          <a:p>
            <a:pPr lvl="0" algn="justLow" defTabSz="1066800" rtl="1">
              <a:lnSpc>
                <a:spcPct val="90000"/>
              </a:lnSpc>
              <a:spcBef>
                <a:spcPct val="0"/>
              </a:spcBef>
              <a:spcAft>
                <a:spcPct val="35000"/>
              </a:spcAft>
            </a:pPr>
            <a:r>
              <a:rPr lang="ar-SA" sz="2400" b="0" kern="1200" dirty="0" smtClean="0">
                <a:solidFill>
                  <a:srgbClr val="002060"/>
                </a:solidFill>
              </a:rPr>
              <a:t>كلما كانت الأصول المتداولة في الوحدة الاقتصادية مرتفعة ، كلما كانت دلالة على سيولة أموال الشركة ، هذا مؤشر جيد على الوضع المالي لهذه الوحدة لكن ما يعيبة نسبة الخطورة عالية جدا، ومن الأمثلة عليها المدينون، الأوراق المالية، مواد الخام، القرطاسية... الخ.</a:t>
            </a:r>
            <a:endParaRPr lang="ar-EG" sz="2400" b="0" kern="1200" dirty="0">
              <a:solidFill>
                <a:srgbClr val="002060"/>
              </a:solidFill>
            </a:endParaRPr>
          </a:p>
        </p:txBody>
      </p:sp>
    </p:spTree>
    <p:extLst>
      <p:ext uri="{BB962C8B-B14F-4D97-AF65-F5344CB8AC3E}">
        <p14:creationId xmlns:p14="http://schemas.microsoft.com/office/powerpoint/2010/main" val="2401549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heel(1)">
                                      <p:cBhvr>
                                        <p:cTn id="15" dur="2000"/>
                                        <p:tgtEl>
                                          <p:spTgt spid="6"/>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الاصول الثابتة</a:t>
            </a:r>
            <a:endParaRPr lang="ar-EG" sz="3200" b="1" dirty="0">
              <a:solidFill>
                <a:schemeClr val="bg1"/>
              </a:solidFill>
            </a:endParaRPr>
          </a:p>
        </p:txBody>
      </p:sp>
      <p:sp>
        <p:nvSpPr>
          <p:cNvPr id="4" name="Freeform 3"/>
          <p:cNvSpPr/>
          <p:nvPr/>
        </p:nvSpPr>
        <p:spPr>
          <a:xfrm>
            <a:off x="6217459" y="1484784"/>
            <a:ext cx="2705153" cy="5256584"/>
          </a:xfrm>
          <a:custGeom>
            <a:avLst/>
            <a:gdLst>
              <a:gd name="connsiteX0" fmla="*/ 0 w 2385968"/>
              <a:gd name="connsiteY0" fmla="*/ 238597 h 4680518"/>
              <a:gd name="connsiteX1" fmla="*/ 238597 w 2385968"/>
              <a:gd name="connsiteY1" fmla="*/ 0 h 4680518"/>
              <a:gd name="connsiteX2" fmla="*/ 2147371 w 2385968"/>
              <a:gd name="connsiteY2" fmla="*/ 0 h 4680518"/>
              <a:gd name="connsiteX3" fmla="*/ 2385968 w 2385968"/>
              <a:gd name="connsiteY3" fmla="*/ 238597 h 4680518"/>
              <a:gd name="connsiteX4" fmla="*/ 2385968 w 2385968"/>
              <a:gd name="connsiteY4" fmla="*/ 4441921 h 4680518"/>
              <a:gd name="connsiteX5" fmla="*/ 2147371 w 2385968"/>
              <a:gd name="connsiteY5" fmla="*/ 4680518 h 4680518"/>
              <a:gd name="connsiteX6" fmla="*/ 238597 w 2385968"/>
              <a:gd name="connsiteY6" fmla="*/ 4680518 h 4680518"/>
              <a:gd name="connsiteX7" fmla="*/ 0 w 2385968"/>
              <a:gd name="connsiteY7" fmla="*/ 4441921 h 4680518"/>
              <a:gd name="connsiteX8" fmla="*/ 0 w 2385968"/>
              <a:gd name="connsiteY8" fmla="*/ 238597 h 468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5968" h="4680518">
                <a:moveTo>
                  <a:pt x="0" y="238597"/>
                </a:moveTo>
                <a:cubicBezTo>
                  <a:pt x="0" y="106824"/>
                  <a:pt x="106824" y="0"/>
                  <a:pt x="238597" y="0"/>
                </a:cubicBezTo>
                <a:lnTo>
                  <a:pt x="2147371" y="0"/>
                </a:lnTo>
                <a:cubicBezTo>
                  <a:pt x="2279144" y="0"/>
                  <a:pt x="2385968" y="106824"/>
                  <a:pt x="2385968" y="238597"/>
                </a:cubicBezTo>
                <a:lnTo>
                  <a:pt x="2385968" y="4441921"/>
                </a:lnTo>
                <a:cubicBezTo>
                  <a:pt x="2385968" y="4573694"/>
                  <a:pt x="2279144" y="4680518"/>
                  <a:pt x="2147371" y="4680518"/>
                </a:cubicBezTo>
                <a:lnTo>
                  <a:pt x="238597" y="4680518"/>
                </a:lnTo>
                <a:cubicBezTo>
                  <a:pt x="106824" y="4680518"/>
                  <a:pt x="0" y="4573694"/>
                  <a:pt x="0" y="4441921"/>
                </a:cubicBezTo>
                <a:lnTo>
                  <a:pt x="0" y="238597"/>
                </a:lnTo>
                <a:close/>
              </a:path>
            </a:pathLst>
          </a:custGeom>
          <a:solidFill>
            <a:srgbClr val="99FF66"/>
          </a:solidFill>
          <a:ln>
            <a:solidFill>
              <a:srgbClr val="99FF66"/>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5603" tIns="100363" rIns="115603" bIns="100363" numCol="1" spcCol="1270" anchor="ctr" anchorCtr="0">
            <a:noAutofit/>
          </a:bodyPr>
          <a:lstStyle/>
          <a:p>
            <a:pPr lvl="0" algn="justLow" defTabSz="1066800" rtl="1">
              <a:lnSpc>
                <a:spcPct val="90000"/>
              </a:lnSpc>
              <a:spcBef>
                <a:spcPct val="0"/>
              </a:spcBef>
              <a:spcAft>
                <a:spcPct val="35000"/>
              </a:spcAft>
            </a:pPr>
            <a:r>
              <a:rPr lang="ar-SA" sz="2400" b="0" kern="1200" dirty="0" smtClean="0">
                <a:solidFill>
                  <a:srgbClr val="002060"/>
                </a:solidFill>
              </a:rPr>
              <a:t>الأصول غير المتداولة </a:t>
            </a:r>
            <a:r>
              <a:rPr lang="en-US" sz="2400" b="0" kern="1200" dirty="0" smtClean="0">
                <a:solidFill>
                  <a:srgbClr val="002060"/>
                </a:solidFill>
              </a:rPr>
              <a:t>Fixed Assets  </a:t>
            </a:r>
            <a:r>
              <a:rPr lang="ar-SA" sz="2400" b="0" kern="1200" dirty="0" smtClean="0">
                <a:solidFill>
                  <a:srgbClr val="002060"/>
                </a:solidFill>
              </a:rPr>
              <a:t>وهي الأصول طويلة المدى، التي تستغرق الافادة منها أكثر من  سنة مالية واحدة حتى يتم تسييلها وتحويلها إلى نقد، ومن الأمثلة عليها السيارات، الاراضي، المكاتب، أجهزة الكمبيوتر, أجهزة الفاكس, ضرائب مؤجلة -أصول، الشهرة، استثمارات طويلة المدى ... الخ.</a:t>
            </a:r>
            <a:endParaRPr lang="ar-EG" sz="2400" b="0" kern="1200" dirty="0">
              <a:solidFill>
                <a:srgbClr val="002060"/>
              </a:solidFill>
            </a:endParaRPr>
          </a:p>
        </p:txBody>
      </p:sp>
      <p:sp>
        <p:nvSpPr>
          <p:cNvPr id="5" name="Freeform 4"/>
          <p:cNvSpPr/>
          <p:nvPr/>
        </p:nvSpPr>
        <p:spPr>
          <a:xfrm>
            <a:off x="3234998" y="1484784"/>
            <a:ext cx="2705153" cy="5256584"/>
          </a:xfrm>
          <a:custGeom>
            <a:avLst/>
            <a:gdLst>
              <a:gd name="connsiteX0" fmla="*/ 0 w 2385968"/>
              <a:gd name="connsiteY0" fmla="*/ 238597 h 4680518"/>
              <a:gd name="connsiteX1" fmla="*/ 238597 w 2385968"/>
              <a:gd name="connsiteY1" fmla="*/ 0 h 4680518"/>
              <a:gd name="connsiteX2" fmla="*/ 2147371 w 2385968"/>
              <a:gd name="connsiteY2" fmla="*/ 0 h 4680518"/>
              <a:gd name="connsiteX3" fmla="*/ 2385968 w 2385968"/>
              <a:gd name="connsiteY3" fmla="*/ 238597 h 4680518"/>
              <a:gd name="connsiteX4" fmla="*/ 2385968 w 2385968"/>
              <a:gd name="connsiteY4" fmla="*/ 4441921 h 4680518"/>
              <a:gd name="connsiteX5" fmla="*/ 2147371 w 2385968"/>
              <a:gd name="connsiteY5" fmla="*/ 4680518 h 4680518"/>
              <a:gd name="connsiteX6" fmla="*/ 238597 w 2385968"/>
              <a:gd name="connsiteY6" fmla="*/ 4680518 h 4680518"/>
              <a:gd name="connsiteX7" fmla="*/ 0 w 2385968"/>
              <a:gd name="connsiteY7" fmla="*/ 4441921 h 4680518"/>
              <a:gd name="connsiteX8" fmla="*/ 0 w 2385968"/>
              <a:gd name="connsiteY8" fmla="*/ 238597 h 468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5968" h="4680518">
                <a:moveTo>
                  <a:pt x="0" y="238597"/>
                </a:moveTo>
                <a:cubicBezTo>
                  <a:pt x="0" y="106824"/>
                  <a:pt x="106824" y="0"/>
                  <a:pt x="238597" y="0"/>
                </a:cubicBezTo>
                <a:lnTo>
                  <a:pt x="2147371" y="0"/>
                </a:lnTo>
                <a:cubicBezTo>
                  <a:pt x="2279144" y="0"/>
                  <a:pt x="2385968" y="106824"/>
                  <a:pt x="2385968" y="238597"/>
                </a:cubicBezTo>
                <a:lnTo>
                  <a:pt x="2385968" y="4441921"/>
                </a:lnTo>
                <a:cubicBezTo>
                  <a:pt x="2385968" y="4573694"/>
                  <a:pt x="2279144" y="4680518"/>
                  <a:pt x="2147371" y="4680518"/>
                </a:cubicBezTo>
                <a:lnTo>
                  <a:pt x="238597" y="4680518"/>
                </a:lnTo>
                <a:cubicBezTo>
                  <a:pt x="106824" y="4680518"/>
                  <a:pt x="0" y="4573694"/>
                  <a:pt x="0" y="4441921"/>
                </a:cubicBezTo>
                <a:lnTo>
                  <a:pt x="0" y="238597"/>
                </a:lnTo>
                <a:close/>
              </a:path>
            </a:pathLst>
          </a:custGeom>
          <a:solidFill>
            <a:srgbClr val="99FF66"/>
          </a:solidFill>
          <a:ln>
            <a:solidFill>
              <a:srgbClr val="99FF66"/>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5603" tIns="100363" rIns="115603" bIns="100363" numCol="1" spcCol="1270" anchor="ctr" anchorCtr="0">
            <a:noAutofit/>
          </a:bodyPr>
          <a:lstStyle/>
          <a:p>
            <a:pPr lvl="0" algn="justLow" defTabSz="1066800" rtl="1">
              <a:lnSpc>
                <a:spcPct val="90000"/>
              </a:lnSpc>
              <a:spcBef>
                <a:spcPct val="0"/>
              </a:spcBef>
              <a:spcAft>
                <a:spcPct val="35000"/>
              </a:spcAft>
            </a:pPr>
            <a:r>
              <a:rPr lang="ar-SA" sz="2400" b="0" kern="1200" dirty="0" smtClean="0">
                <a:solidFill>
                  <a:srgbClr val="002060"/>
                </a:solidFill>
              </a:rPr>
              <a:t>هناك مجموعة من الأصول الثابتة تجري عليها حسابات تسمى بحسابات الاستهلاك والاهتلاك ، وذللك لتقييم الأصل وتسجيل قيمه منذ اقتنائه وبشكل دوري من استخدامه، حسابات الاستهلاك ، تساعد على معرفة قيمة الأصل بعد مرور فترة من الزمن وعند اتخاذ القرار ببيعه ،وبعد مرور مدة من استهلاك الأصل تتجمع حسابات في حساب يسمى مجمع الاستهلاك.</a:t>
            </a:r>
            <a:endParaRPr lang="ar-EG" sz="2400" b="0" kern="1200" dirty="0">
              <a:solidFill>
                <a:srgbClr val="002060"/>
              </a:solidFill>
            </a:endParaRPr>
          </a:p>
        </p:txBody>
      </p:sp>
      <p:sp>
        <p:nvSpPr>
          <p:cNvPr id="6" name="Freeform 5"/>
          <p:cNvSpPr/>
          <p:nvPr/>
        </p:nvSpPr>
        <p:spPr>
          <a:xfrm>
            <a:off x="252538" y="1484784"/>
            <a:ext cx="2705153" cy="5256584"/>
          </a:xfrm>
          <a:custGeom>
            <a:avLst/>
            <a:gdLst>
              <a:gd name="connsiteX0" fmla="*/ 0 w 2385968"/>
              <a:gd name="connsiteY0" fmla="*/ 238597 h 4680518"/>
              <a:gd name="connsiteX1" fmla="*/ 238597 w 2385968"/>
              <a:gd name="connsiteY1" fmla="*/ 0 h 4680518"/>
              <a:gd name="connsiteX2" fmla="*/ 2147371 w 2385968"/>
              <a:gd name="connsiteY2" fmla="*/ 0 h 4680518"/>
              <a:gd name="connsiteX3" fmla="*/ 2385968 w 2385968"/>
              <a:gd name="connsiteY3" fmla="*/ 238597 h 4680518"/>
              <a:gd name="connsiteX4" fmla="*/ 2385968 w 2385968"/>
              <a:gd name="connsiteY4" fmla="*/ 4441921 h 4680518"/>
              <a:gd name="connsiteX5" fmla="*/ 2147371 w 2385968"/>
              <a:gd name="connsiteY5" fmla="*/ 4680518 h 4680518"/>
              <a:gd name="connsiteX6" fmla="*/ 238597 w 2385968"/>
              <a:gd name="connsiteY6" fmla="*/ 4680518 h 4680518"/>
              <a:gd name="connsiteX7" fmla="*/ 0 w 2385968"/>
              <a:gd name="connsiteY7" fmla="*/ 4441921 h 4680518"/>
              <a:gd name="connsiteX8" fmla="*/ 0 w 2385968"/>
              <a:gd name="connsiteY8" fmla="*/ 238597 h 468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5968" h="4680518">
                <a:moveTo>
                  <a:pt x="0" y="238597"/>
                </a:moveTo>
                <a:cubicBezTo>
                  <a:pt x="0" y="106824"/>
                  <a:pt x="106824" y="0"/>
                  <a:pt x="238597" y="0"/>
                </a:cubicBezTo>
                <a:lnTo>
                  <a:pt x="2147371" y="0"/>
                </a:lnTo>
                <a:cubicBezTo>
                  <a:pt x="2279144" y="0"/>
                  <a:pt x="2385968" y="106824"/>
                  <a:pt x="2385968" y="238597"/>
                </a:cubicBezTo>
                <a:lnTo>
                  <a:pt x="2385968" y="4441921"/>
                </a:lnTo>
                <a:cubicBezTo>
                  <a:pt x="2385968" y="4573694"/>
                  <a:pt x="2279144" y="4680518"/>
                  <a:pt x="2147371" y="4680518"/>
                </a:cubicBezTo>
                <a:lnTo>
                  <a:pt x="238597" y="4680518"/>
                </a:lnTo>
                <a:cubicBezTo>
                  <a:pt x="106824" y="4680518"/>
                  <a:pt x="0" y="4573694"/>
                  <a:pt x="0" y="4441921"/>
                </a:cubicBezTo>
                <a:lnTo>
                  <a:pt x="0" y="238597"/>
                </a:lnTo>
                <a:close/>
              </a:path>
            </a:pathLst>
          </a:custGeom>
          <a:solidFill>
            <a:srgbClr val="99FF66"/>
          </a:solidFill>
          <a:ln>
            <a:solidFill>
              <a:srgbClr val="99FF66"/>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5603" tIns="100363" rIns="115603" bIns="100363" numCol="1" spcCol="1270" anchor="ctr" anchorCtr="0">
            <a:noAutofit/>
          </a:bodyPr>
          <a:lstStyle/>
          <a:p>
            <a:pPr lvl="0" algn="justLow" defTabSz="1066800" rtl="1">
              <a:lnSpc>
                <a:spcPct val="90000"/>
              </a:lnSpc>
              <a:spcBef>
                <a:spcPct val="0"/>
              </a:spcBef>
              <a:spcAft>
                <a:spcPct val="35000"/>
              </a:spcAft>
            </a:pPr>
            <a:r>
              <a:rPr lang="ar-SA" sz="2400" b="0" kern="1200" dirty="0" smtClean="0">
                <a:solidFill>
                  <a:srgbClr val="002060"/>
                </a:solidFill>
              </a:rPr>
              <a:t>وبعد طرح قيمة مجمع الاستهلاك من تكلفة الأصل عند اقتنائه، نخرج بقيمة مهمة جدا لتتقيم هذا الأصل والتي تختلف عن قيمته في الأسواق تسمى بالقيمة الدفترية.</a:t>
            </a:r>
            <a:endParaRPr lang="ar-EG" sz="2400" b="0" kern="1200" dirty="0">
              <a:solidFill>
                <a:srgbClr val="002060"/>
              </a:solidFill>
            </a:endParaRPr>
          </a:p>
        </p:txBody>
      </p:sp>
    </p:spTree>
    <p:extLst>
      <p:ext uri="{BB962C8B-B14F-4D97-AF65-F5344CB8AC3E}">
        <p14:creationId xmlns:p14="http://schemas.microsoft.com/office/powerpoint/2010/main" val="3560270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طرق حسابات الاستهلاك</a:t>
            </a:r>
            <a:endParaRPr lang="ar-EG" sz="3200" b="1" dirty="0">
              <a:solidFill>
                <a:schemeClr val="bg1"/>
              </a:solidFill>
            </a:endParaRPr>
          </a:p>
        </p:txBody>
      </p:sp>
      <p:graphicFrame>
        <p:nvGraphicFramePr>
          <p:cNvPr id="2" name="Diagram 1"/>
          <p:cNvGraphicFramePr/>
          <p:nvPr>
            <p:extLst/>
          </p:nvPr>
        </p:nvGraphicFramePr>
        <p:xfrm>
          <a:off x="899592" y="1124744"/>
          <a:ext cx="7620000" cy="15841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Freeform 4"/>
          <p:cNvSpPr/>
          <p:nvPr/>
        </p:nvSpPr>
        <p:spPr>
          <a:xfrm>
            <a:off x="6375462" y="3375580"/>
            <a:ext cx="2370638" cy="2370638"/>
          </a:xfrm>
          <a:custGeom>
            <a:avLst/>
            <a:gdLst>
              <a:gd name="connsiteX0" fmla="*/ 0 w 2370638"/>
              <a:gd name="connsiteY0" fmla="*/ 1185319 h 2370638"/>
              <a:gd name="connsiteX1" fmla="*/ 1185319 w 2370638"/>
              <a:gd name="connsiteY1" fmla="*/ 0 h 2370638"/>
              <a:gd name="connsiteX2" fmla="*/ 2370638 w 2370638"/>
              <a:gd name="connsiteY2" fmla="*/ 1185319 h 2370638"/>
              <a:gd name="connsiteX3" fmla="*/ 1185319 w 2370638"/>
              <a:gd name="connsiteY3" fmla="*/ 2370638 h 2370638"/>
              <a:gd name="connsiteX4" fmla="*/ 0 w 2370638"/>
              <a:gd name="connsiteY4" fmla="*/ 1185319 h 2370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638" h="2370638">
                <a:moveTo>
                  <a:pt x="0" y="1185319"/>
                </a:moveTo>
                <a:cubicBezTo>
                  <a:pt x="0" y="530685"/>
                  <a:pt x="530685" y="0"/>
                  <a:pt x="1185319" y="0"/>
                </a:cubicBezTo>
                <a:cubicBezTo>
                  <a:pt x="1839953" y="0"/>
                  <a:pt x="2370638" y="530685"/>
                  <a:pt x="2370638" y="1185319"/>
                </a:cubicBezTo>
                <a:cubicBezTo>
                  <a:pt x="2370638" y="1839953"/>
                  <a:pt x="1839953" y="2370638"/>
                  <a:pt x="1185319" y="2370638"/>
                </a:cubicBezTo>
                <a:cubicBezTo>
                  <a:pt x="530685" y="2370638"/>
                  <a:pt x="0" y="1839953"/>
                  <a:pt x="0" y="1185319"/>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7636" tIns="377652" rIns="477636" bIns="377652"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طريقة القسط الثابت</a:t>
            </a:r>
            <a:endParaRPr lang="ar-EG" sz="2400" kern="1200" dirty="0">
              <a:solidFill>
                <a:srgbClr val="002060"/>
              </a:solidFill>
            </a:endParaRPr>
          </a:p>
        </p:txBody>
      </p:sp>
      <p:sp>
        <p:nvSpPr>
          <p:cNvPr id="6" name="Freeform 5"/>
          <p:cNvSpPr/>
          <p:nvPr/>
        </p:nvSpPr>
        <p:spPr>
          <a:xfrm>
            <a:off x="4478952" y="3375580"/>
            <a:ext cx="2370638" cy="2370638"/>
          </a:xfrm>
          <a:custGeom>
            <a:avLst/>
            <a:gdLst>
              <a:gd name="connsiteX0" fmla="*/ 0 w 2370638"/>
              <a:gd name="connsiteY0" fmla="*/ 1185319 h 2370638"/>
              <a:gd name="connsiteX1" fmla="*/ 1185319 w 2370638"/>
              <a:gd name="connsiteY1" fmla="*/ 0 h 2370638"/>
              <a:gd name="connsiteX2" fmla="*/ 2370638 w 2370638"/>
              <a:gd name="connsiteY2" fmla="*/ 1185319 h 2370638"/>
              <a:gd name="connsiteX3" fmla="*/ 1185319 w 2370638"/>
              <a:gd name="connsiteY3" fmla="*/ 2370638 h 2370638"/>
              <a:gd name="connsiteX4" fmla="*/ 0 w 2370638"/>
              <a:gd name="connsiteY4" fmla="*/ 1185319 h 2370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638" h="2370638">
                <a:moveTo>
                  <a:pt x="0" y="1185319"/>
                </a:moveTo>
                <a:cubicBezTo>
                  <a:pt x="0" y="530685"/>
                  <a:pt x="530685" y="0"/>
                  <a:pt x="1185319" y="0"/>
                </a:cubicBezTo>
                <a:cubicBezTo>
                  <a:pt x="1839953" y="0"/>
                  <a:pt x="2370638" y="530685"/>
                  <a:pt x="2370638" y="1185319"/>
                </a:cubicBezTo>
                <a:cubicBezTo>
                  <a:pt x="2370638" y="1839953"/>
                  <a:pt x="1839953" y="2370638"/>
                  <a:pt x="1185319" y="2370638"/>
                </a:cubicBezTo>
                <a:cubicBezTo>
                  <a:pt x="530685" y="2370638"/>
                  <a:pt x="0" y="1839953"/>
                  <a:pt x="0" y="1185319"/>
                </a:cubicBezTo>
                <a:close/>
              </a:path>
            </a:pathLst>
          </a:custGeom>
          <a:solidFill>
            <a:srgbClr val="FF000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7636" tIns="377652" rIns="477636" bIns="377652"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طريقة القسط المضاعف</a:t>
            </a:r>
            <a:endParaRPr lang="ar-EG" sz="2400" kern="1200" dirty="0">
              <a:solidFill>
                <a:srgbClr val="002060"/>
              </a:solidFill>
            </a:endParaRPr>
          </a:p>
        </p:txBody>
      </p:sp>
      <p:sp>
        <p:nvSpPr>
          <p:cNvPr id="7" name="Freeform 6"/>
          <p:cNvSpPr/>
          <p:nvPr/>
        </p:nvSpPr>
        <p:spPr>
          <a:xfrm>
            <a:off x="2582441" y="3375580"/>
            <a:ext cx="2370638" cy="2370638"/>
          </a:xfrm>
          <a:custGeom>
            <a:avLst/>
            <a:gdLst>
              <a:gd name="connsiteX0" fmla="*/ 0 w 2370638"/>
              <a:gd name="connsiteY0" fmla="*/ 1185319 h 2370638"/>
              <a:gd name="connsiteX1" fmla="*/ 1185319 w 2370638"/>
              <a:gd name="connsiteY1" fmla="*/ 0 h 2370638"/>
              <a:gd name="connsiteX2" fmla="*/ 2370638 w 2370638"/>
              <a:gd name="connsiteY2" fmla="*/ 1185319 h 2370638"/>
              <a:gd name="connsiteX3" fmla="*/ 1185319 w 2370638"/>
              <a:gd name="connsiteY3" fmla="*/ 2370638 h 2370638"/>
              <a:gd name="connsiteX4" fmla="*/ 0 w 2370638"/>
              <a:gd name="connsiteY4" fmla="*/ 1185319 h 2370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638" h="2370638">
                <a:moveTo>
                  <a:pt x="0" y="1185319"/>
                </a:moveTo>
                <a:cubicBezTo>
                  <a:pt x="0" y="530685"/>
                  <a:pt x="530685" y="0"/>
                  <a:pt x="1185319" y="0"/>
                </a:cubicBezTo>
                <a:cubicBezTo>
                  <a:pt x="1839953" y="0"/>
                  <a:pt x="2370638" y="530685"/>
                  <a:pt x="2370638" y="1185319"/>
                </a:cubicBezTo>
                <a:cubicBezTo>
                  <a:pt x="2370638" y="1839953"/>
                  <a:pt x="1839953" y="2370638"/>
                  <a:pt x="1185319" y="2370638"/>
                </a:cubicBezTo>
                <a:cubicBezTo>
                  <a:pt x="530685" y="2370638"/>
                  <a:pt x="0" y="1839953"/>
                  <a:pt x="0" y="1185319"/>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7636" tIns="377652" rIns="477636" bIns="377652"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طريقة مجموع أرقام السنين</a:t>
            </a:r>
            <a:endParaRPr lang="ar-EG" sz="2400" kern="1200" dirty="0">
              <a:solidFill>
                <a:srgbClr val="002060"/>
              </a:solidFill>
            </a:endParaRPr>
          </a:p>
        </p:txBody>
      </p:sp>
      <p:sp>
        <p:nvSpPr>
          <p:cNvPr id="8" name="Freeform 7"/>
          <p:cNvSpPr/>
          <p:nvPr/>
        </p:nvSpPr>
        <p:spPr>
          <a:xfrm>
            <a:off x="685930" y="3375580"/>
            <a:ext cx="2370638" cy="2370638"/>
          </a:xfrm>
          <a:custGeom>
            <a:avLst/>
            <a:gdLst>
              <a:gd name="connsiteX0" fmla="*/ 0 w 2370638"/>
              <a:gd name="connsiteY0" fmla="*/ 1185319 h 2370638"/>
              <a:gd name="connsiteX1" fmla="*/ 1185319 w 2370638"/>
              <a:gd name="connsiteY1" fmla="*/ 0 h 2370638"/>
              <a:gd name="connsiteX2" fmla="*/ 2370638 w 2370638"/>
              <a:gd name="connsiteY2" fmla="*/ 1185319 h 2370638"/>
              <a:gd name="connsiteX3" fmla="*/ 1185319 w 2370638"/>
              <a:gd name="connsiteY3" fmla="*/ 2370638 h 2370638"/>
              <a:gd name="connsiteX4" fmla="*/ 0 w 2370638"/>
              <a:gd name="connsiteY4" fmla="*/ 1185319 h 2370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638" h="2370638">
                <a:moveTo>
                  <a:pt x="0" y="1185319"/>
                </a:moveTo>
                <a:cubicBezTo>
                  <a:pt x="0" y="530685"/>
                  <a:pt x="530685" y="0"/>
                  <a:pt x="1185319" y="0"/>
                </a:cubicBezTo>
                <a:cubicBezTo>
                  <a:pt x="1839953" y="0"/>
                  <a:pt x="2370638" y="530685"/>
                  <a:pt x="2370638" y="1185319"/>
                </a:cubicBezTo>
                <a:cubicBezTo>
                  <a:pt x="2370638" y="1839953"/>
                  <a:pt x="1839953" y="2370638"/>
                  <a:pt x="1185319" y="2370638"/>
                </a:cubicBezTo>
                <a:cubicBezTo>
                  <a:pt x="530685" y="2370638"/>
                  <a:pt x="0" y="1839953"/>
                  <a:pt x="0" y="1185319"/>
                </a:cubicBezTo>
                <a:close/>
              </a:path>
            </a:pathLst>
          </a:custGeom>
          <a:solidFill>
            <a:srgbClr val="FF000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7636" tIns="377652" rIns="477636" bIns="377652"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حسب حجم الإنتاج</a:t>
            </a:r>
            <a:endParaRPr lang="ar-EG" sz="2400" kern="1200" dirty="0">
              <a:solidFill>
                <a:srgbClr val="002060"/>
              </a:solidFill>
            </a:endParaRPr>
          </a:p>
        </p:txBody>
      </p:sp>
    </p:spTree>
    <p:extLst>
      <p:ext uri="{BB962C8B-B14F-4D97-AF65-F5344CB8AC3E}">
        <p14:creationId xmlns:p14="http://schemas.microsoft.com/office/powerpoint/2010/main" val="998421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5" grpId="0" animBg="1"/>
      <p:bldP spid="6" grpId="0" animBg="1"/>
      <p:bldP spid="7" grpId="0" animBg="1"/>
      <p:bldP spid="8" grpId="0" animBg="1"/>
    </p:bld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الالتزمات</a:t>
            </a:r>
            <a:endParaRPr lang="ar-EG" sz="3200" b="1" dirty="0">
              <a:solidFill>
                <a:schemeClr val="bg1"/>
              </a:solidFill>
            </a:endParaRPr>
          </a:p>
        </p:txBody>
      </p:sp>
      <p:sp>
        <p:nvSpPr>
          <p:cNvPr id="4" name="Freeform 3"/>
          <p:cNvSpPr/>
          <p:nvPr/>
        </p:nvSpPr>
        <p:spPr>
          <a:xfrm>
            <a:off x="4608004" y="3289791"/>
            <a:ext cx="2305261" cy="800173"/>
          </a:xfrm>
          <a:custGeom>
            <a:avLst/>
            <a:gdLst/>
            <a:ahLst/>
            <a:cxnLst/>
            <a:rect l="0" t="0" r="0" b="0"/>
            <a:pathLst>
              <a:path>
                <a:moveTo>
                  <a:pt x="0" y="0"/>
                </a:moveTo>
                <a:lnTo>
                  <a:pt x="0" y="400086"/>
                </a:lnTo>
                <a:lnTo>
                  <a:pt x="2305261" y="400086"/>
                </a:lnTo>
                <a:lnTo>
                  <a:pt x="2305261" y="800173"/>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 name="Freeform 4"/>
          <p:cNvSpPr/>
          <p:nvPr/>
        </p:nvSpPr>
        <p:spPr>
          <a:xfrm>
            <a:off x="2302742" y="3289791"/>
            <a:ext cx="2305261" cy="800173"/>
          </a:xfrm>
          <a:custGeom>
            <a:avLst/>
            <a:gdLst/>
            <a:ahLst/>
            <a:cxnLst/>
            <a:rect l="0" t="0" r="0" b="0"/>
            <a:pathLst>
              <a:path>
                <a:moveTo>
                  <a:pt x="2305261" y="0"/>
                </a:moveTo>
                <a:lnTo>
                  <a:pt x="2305261" y="400086"/>
                </a:lnTo>
                <a:lnTo>
                  <a:pt x="0" y="400086"/>
                </a:lnTo>
                <a:lnTo>
                  <a:pt x="0" y="800173"/>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Freeform 5"/>
          <p:cNvSpPr/>
          <p:nvPr/>
        </p:nvSpPr>
        <p:spPr>
          <a:xfrm>
            <a:off x="1115608" y="1384616"/>
            <a:ext cx="6984790" cy="1905175"/>
          </a:xfrm>
          <a:custGeom>
            <a:avLst/>
            <a:gdLst>
              <a:gd name="connsiteX0" fmla="*/ 0 w 6984790"/>
              <a:gd name="connsiteY0" fmla="*/ 0 h 1905175"/>
              <a:gd name="connsiteX1" fmla="*/ 6984790 w 6984790"/>
              <a:gd name="connsiteY1" fmla="*/ 0 h 1905175"/>
              <a:gd name="connsiteX2" fmla="*/ 6984790 w 6984790"/>
              <a:gd name="connsiteY2" fmla="*/ 1905175 h 1905175"/>
              <a:gd name="connsiteX3" fmla="*/ 0 w 6984790"/>
              <a:gd name="connsiteY3" fmla="*/ 1905175 h 1905175"/>
              <a:gd name="connsiteX4" fmla="*/ 0 w 6984790"/>
              <a:gd name="connsiteY4" fmla="*/ 0 h 19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4790" h="1905175">
                <a:moveTo>
                  <a:pt x="0" y="0"/>
                </a:moveTo>
                <a:lnTo>
                  <a:pt x="6984790" y="0"/>
                </a:lnTo>
                <a:lnTo>
                  <a:pt x="6984790" y="1905175"/>
                </a:lnTo>
                <a:lnTo>
                  <a:pt x="0" y="1905175"/>
                </a:lnTo>
                <a:lnTo>
                  <a:pt x="0" y="0"/>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0" u="none" kern="1200" dirty="0" smtClean="0">
                <a:solidFill>
                  <a:srgbClr val="002060"/>
                </a:solidFill>
              </a:rPr>
              <a:t>الإلتزامات هي خسارة أو انخفاض مالي محتمل نتيجة التزامات وحدة اقتصادية معينة ، أو نقل الأصول أو تقديم خدمة لجهة مالية أخرى في المستقبل، وتكون هذه الخسارة محتملة ممكن حدوثها فقط إذا ما تم تقديم هذه الخدمة أو استخدام أصول الشركة دون وجود أي مردود مادي ربحي. تقسم المطلوبات إلى قسمين رئيسيين</a:t>
            </a:r>
            <a:r>
              <a:rPr lang="ar-EG" sz="2400" b="0" u="none" kern="1200" dirty="0" smtClean="0">
                <a:solidFill>
                  <a:srgbClr val="002060"/>
                </a:solidFill>
              </a:rPr>
              <a:t> </a:t>
            </a:r>
            <a:r>
              <a:rPr lang="ar-SA" sz="2400" b="0" u="none" kern="1200" dirty="0" smtClean="0">
                <a:solidFill>
                  <a:srgbClr val="002060"/>
                </a:solidFill>
              </a:rPr>
              <a:t>:</a:t>
            </a:r>
            <a:endParaRPr lang="ar-EG" sz="2400" b="0" u="none" kern="1200" dirty="0">
              <a:solidFill>
                <a:srgbClr val="002060"/>
              </a:solidFill>
            </a:endParaRPr>
          </a:p>
        </p:txBody>
      </p:sp>
      <p:sp>
        <p:nvSpPr>
          <p:cNvPr id="7" name="Freeform 6"/>
          <p:cNvSpPr/>
          <p:nvPr/>
        </p:nvSpPr>
        <p:spPr>
          <a:xfrm>
            <a:off x="397567" y="4089965"/>
            <a:ext cx="3810350" cy="1905175"/>
          </a:xfrm>
          <a:custGeom>
            <a:avLst/>
            <a:gdLst>
              <a:gd name="connsiteX0" fmla="*/ 0 w 3810350"/>
              <a:gd name="connsiteY0" fmla="*/ 0 h 1905175"/>
              <a:gd name="connsiteX1" fmla="*/ 3810350 w 3810350"/>
              <a:gd name="connsiteY1" fmla="*/ 0 h 1905175"/>
              <a:gd name="connsiteX2" fmla="*/ 3810350 w 3810350"/>
              <a:gd name="connsiteY2" fmla="*/ 1905175 h 1905175"/>
              <a:gd name="connsiteX3" fmla="*/ 0 w 3810350"/>
              <a:gd name="connsiteY3" fmla="*/ 1905175 h 1905175"/>
              <a:gd name="connsiteX4" fmla="*/ 0 w 3810350"/>
              <a:gd name="connsiteY4" fmla="*/ 0 h 19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350" h="1905175">
                <a:moveTo>
                  <a:pt x="0" y="0"/>
                </a:moveTo>
                <a:lnTo>
                  <a:pt x="3810350" y="0"/>
                </a:lnTo>
                <a:lnTo>
                  <a:pt x="3810350" y="1905175"/>
                </a:lnTo>
                <a:lnTo>
                  <a:pt x="0" y="1905175"/>
                </a:lnTo>
                <a:lnTo>
                  <a:pt x="0"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الإلتزامات المتداولة</a:t>
            </a:r>
            <a:endParaRPr lang="ar-EG" sz="2400" kern="1200" dirty="0">
              <a:solidFill>
                <a:srgbClr val="002060"/>
              </a:solidFill>
            </a:endParaRPr>
          </a:p>
        </p:txBody>
      </p:sp>
      <p:sp>
        <p:nvSpPr>
          <p:cNvPr id="8" name="Freeform 7"/>
          <p:cNvSpPr/>
          <p:nvPr/>
        </p:nvSpPr>
        <p:spPr>
          <a:xfrm>
            <a:off x="5008090" y="4089965"/>
            <a:ext cx="3810350" cy="1905175"/>
          </a:xfrm>
          <a:custGeom>
            <a:avLst/>
            <a:gdLst>
              <a:gd name="connsiteX0" fmla="*/ 0 w 3810350"/>
              <a:gd name="connsiteY0" fmla="*/ 0 h 1905175"/>
              <a:gd name="connsiteX1" fmla="*/ 3810350 w 3810350"/>
              <a:gd name="connsiteY1" fmla="*/ 0 h 1905175"/>
              <a:gd name="connsiteX2" fmla="*/ 3810350 w 3810350"/>
              <a:gd name="connsiteY2" fmla="*/ 1905175 h 1905175"/>
              <a:gd name="connsiteX3" fmla="*/ 0 w 3810350"/>
              <a:gd name="connsiteY3" fmla="*/ 1905175 h 1905175"/>
              <a:gd name="connsiteX4" fmla="*/ 0 w 3810350"/>
              <a:gd name="connsiteY4" fmla="*/ 0 h 19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350" h="1905175">
                <a:moveTo>
                  <a:pt x="0" y="0"/>
                </a:moveTo>
                <a:lnTo>
                  <a:pt x="3810350" y="0"/>
                </a:lnTo>
                <a:lnTo>
                  <a:pt x="3810350" y="1905175"/>
                </a:lnTo>
                <a:lnTo>
                  <a:pt x="0" y="1905175"/>
                </a:lnTo>
                <a:lnTo>
                  <a:pt x="0" y="0"/>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002060"/>
                </a:solidFill>
              </a:rPr>
              <a:t>الإلتزامات غير المتداولة</a:t>
            </a:r>
            <a:endParaRPr lang="ar-EG" sz="2400" kern="1200" dirty="0">
              <a:solidFill>
                <a:srgbClr val="002060"/>
              </a:solidFill>
            </a:endParaRPr>
          </a:p>
        </p:txBody>
      </p:sp>
    </p:spTree>
    <p:extLst>
      <p:ext uri="{BB962C8B-B14F-4D97-AF65-F5344CB8AC3E}">
        <p14:creationId xmlns:p14="http://schemas.microsoft.com/office/powerpoint/2010/main" val="2360961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الالتزمات المتداولة</a:t>
            </a:r>
            <a:endParaRPr lang="ar-EG" sz="3200" b="1" dirty="0">
              <a:solidFill>
                <a:schemeClr val="bg1"/>
              </a:solidFill>
            </a:endParaRPr>
          </a:p>
        </p:txBody>
      </p:sp>
      <p:sp>
        <p:nvSpPr>
          <p:cNvPr id="4" name="Freeform 3"/>
          <p:cNvSpPr/>
          <p:nvPr/>
        </p:nvSpPr>
        <p:spPr>
          <a:xfrm>
            <a:off x="726772" y="2798329"/>
            <a:ext cx="7949683" cy="2484276"/>
          </a:xfrm>
          <a:custGeom>
            <a:avLst/>
            <a:gdLst>
              <a:gd name="connsiteX0" fmla="*/ 0 w 7949683"/>
              <a:gd name="connsiteY0" fmla="*/ 0 h 2484276"/>
              <a:gd name="connsiteX1" fmla="*/ 7949683 w 7949683"/>
              <a:gd name="connsiteY1" fmla="*/ 0 h 2484276"/>
              <a:gd name="connsiteX2" fmla="*/ 7949683 w 7949683"/>
              <a:gd name="connsiteY2" fmla="*/ 2484276 h 2484276"/>
              <a:gd name="connsiteX3" fmla="*/ 0 w 7949683"/>
              <a:gd name="connsiteY3" fmla="*/ 2484276 h 2484276"/>
              <a:gd name="connsiteX4" fmla="*/ 0 w 7949683"/>
              <a:gd name="connsiteY4" fmla="*/ 0 h 2484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9683" h="2484276">
                <a:moveTo>
                  <a:pt x="0" y="0"/>
                </a:moveTo>
                <a:lnTo>
                  <a:pt x="7949683" y="0"/>
                </a:lnTo>
                <a:lnTo>
                  <a:pt x="7949683" y="2484276"/>
                </a:lnTo>
                <a:lnTo>
                  <a:pt x="0" y="2484276"/>
                </a:lnTo>
                <a:lnTo>
                  <a:pt x="0" y="0"/>
                </a:lnTo>
                <a:close/>
              </a:path>
            </a:pathLst>
          </a:custGeom>
          <a:solidFill>
            <a:srgbClr val="FF0000">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682683" tIns="76200" rIns="76200" bIns="76200" numCol="1" spcCol="1270" anchor="ctr" anchorCtr="0">
            <a:noAutofit/>
          </a:bodyPr>
          <a:lstStyle/>
          <a:p>
            <a:pPr lvl="0" algn="ctr" defTabSz="889000" rtl="1">
              <a:lnSpc>
                <a:spcPct val="90000"/>
              </a:lnSpc>
              <a:spcBef>
                <a:spcPct val="0"/>
              </a:spcBef>
              <a:spcAft>
                <a:spcPct val="35000"/>
              </a:spcAft>
            </a:pPr>
            <a:r>
              <a:rPr lang="ar-SA" sz="2000" kern="1200" dirty="0" smtClean="0">
                <a:solidFill>
                  <a:srgbClr val="002060"/>
                </a:solidFill>
              </a:rPr>
              <a:t>هي الالتزامات قصيرة المدى نتيجة لاستخدام احدى الموجودات المتداولة في الوحدة الاقتصادية خلال فترة زمنية قصيرة من الدورة الاقتصادية دون الحصول على منفعة مالية مباشرة، مثل الدائنون، ويعرف هذا الحساب بأنه دين يترتب على الوحدة الأقتصادية، غالبا ما يتم بسبب شراء مواد خام أو بضاعة مثلا من أحد المزودين دون أن يتم الدفع نقدا، فيكتفي الطرفان بوجود أوراق مالية تثبت هذا الدين مثل أوراق القبض - كمبيالات قصيرة المدى ، من الأمثلة أيضا الدخل غير المكتسب</a:t>
            </a:r>
            <a:r>
              <a:rPr lang="ar-EG" sz="2000" kern="1200" smtClean="0">
                <a:solidFill>
                  <a:srgbClr val="002060"/>
                </a:solidFill>
              </a:rPr>
              <a:t> </a:t>
            </a:r>
            <a:r>
              <a:rPr lang="ar-SA" sz="2000" kern="1200" smtClean="0">
                <a:solidFill>
                  <a:srgbClr val="002060"/>
                </a:solidFill>
              </a:rPr>
              <a:t>،</a:t>
            </a:r>
            <a:r>
              <a:rPr lang="ar-EG" sz="2000" kern="1200" dirty="0" smtClean="0">
                <a:solidFill>
                  <a:srgbClr val="002060"/>
                </a:solidFill>
              </a:rPr>
              <a:t> </a:t>
            </a:r>
            <a:r>
              <a:rPr lang="ar-SA" sz="2000" kern="1200" dirty="0" smtClean="0">
                <a:solidFill>
                  <a:srgbClr val="002060"/>
                </a:solidFill>
              </a:rPr>
              <a:t>وهو الدخل أو الدفعة التي تؤخذ بشكل مسبق قبل تقديم الخدمة المطلوبة من الوحدة الاقتصادية للمستهلك أو العميل</a:t>
            </a:r>
            <a:r>
              <a:rPr lang="ar-EG" sz="2000" kern="1200" dirty="0" smtClean="0">
                <a:solidFill>
                  <a:srgbClr val="002060"/>
                </a:solidFill>
              </a:rPr>
              <a:t>.</a:t>
            </a:r>
            <a:endParaRPr lang="ar-EG" sz="2000" kern="1200" dirty="0">
              <a:solidFill>
                <a:srgbClr val="002060"/>
              </a:solidFill>
            </a:endParaRPr>
          </a:p>
        </p:txBody>
      </p:sp>
      <p:sp>
        <p:nvSpPr>
          <p:cNvPr id="5" name="Rectangle 4"/>
          <p:cNvSpPr/>
          <p:nvPr/>
        </p:nvSpPr>
        <p:spPr>
          <a:xfrm>
            <a:off x="395536" y="2439490"/>
            <a:ext cx="1738993" cy="2608489"/>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4113678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الالتزمات غير المتداولة</a:t>
            </a:r>
            <a:endParaRPr lang="ar-EG" sz="3200" b="1" dirty="0">
              <a:solidFill>
                <a:schemeClr val="bg1"/>
              </a:solidFill>
            </a:endParaRPr>
          </a:p>
        </p:txBody>
      </p:sp>
      <p:sp>
        <p:nvSpPr>
          <p:cNvPr id="4" name="Freeform 3"/>
          <p:cNvSpPr/>
          <p:nvPr/>
        </p:nvSpPr>
        <p:spPr>
          <a:xfrm>
            <a:off x="733405" y="2564229"/>
            <a:ext cx="8010980" cy="2807122"/>
          </a:xfrm>
          <a:custGeom>
            <a:avLst/>
            <a:gdLst>
              <a:gd name="connsiteX0" fmla="*/ 0 w 8010980"/>
              <a:gd name="connsiteY0" fmla="*/ 0 h 2807122"/>
              <a:gd name="connsiteX1" fmla="*/ 8010980 w 8010980"/>
              <a:gd name="connsiteY1" fmla="*/ 0 h 2807122"/>
              <a:gd name="connsiteX2" fmla="*/ 8010980 w 8010980"/>
              <a:gd name="connsiteY2" fmla="*/ 2807122 h 2807122"/>
              <a:gd name="connsiteX3" fmla="*/ 0 w 8010980"/>
              <a:gd name="connsiteY3" fmla="*/ 2807122 h 2807122"/>
              <a:gd name="connsiteX4" fmla="*/ 0 w 8010980"/>
              <a:gd name="connsiteY4" fmla="*/ 0 h 2807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0980" h="2807122">
                <a:moveTo>
                  <a:pt x="0" y="0"/>
                </a:moveTo>
                <a:lnTo>
                  <a:pt x="8010980" y="0"/>
                </a:lnTo>
                <a:lnTo>
                  <a:pt x="8010980" y="2807122"/>
                </a:lnTo>
                <a:lnTo>
                  <a:pt x="0" y="2807122"/>
                </a:lnTo>
                <a:lnTo>
                  <a:pt x="0" y="0"/>
                </a:lnTo>
                <a:close/>
              </a:path>
            </a:pathLst>
          </a:custGeom>
          <a:solidFill>
            <a:srgbClr val="00B0F0">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695657" tIns="91440" rIns="91440" bIns="91440" numCol="1" spcCol="1270" anchor="ctr" anchorCtr="0">
            <a:noAutofit/>
          </a:bodyPr>
          <a:lstStyle/>
          <a:p>
            <a:pPr lvl="0" algn="justLow" defTabSz="1066800" rtl="1">
              <a:lnSpc>
                <a:spcPct val="90000"/>
              </a:lnSpc>
              <a:spcBef>
                <a:spcPct val="0"/>
              </a:spcBef>
              <a:spcAft>
                <a:spcPct val="35000"/>
              </a:spcAft>
            </a:pPr>
            <a:r>
              <a:rPr lang="ar-SA" sz="2400" kern="1200" dirty="0" smtClean="0">
                <a:solidFill>
                  <a:srgbClr val="002060"/>
                </a:solidFill>
              </a:rPr>
              <a:t>هي الالتزامات التي تترتب على الوحدة الاقتصادية والتي تزيد مدتها عن سنة مالية أو أكثر، وهي تقسم إلى قسمين من حيث الهدف، القسم الأول وهو المتعلق بأئ التزام نتيجة اتفاقات مالية بين طرفين دائن ومدين يترتب عليها فوائد مالية مثل القروض، سندات مالية، وأخيرا كمبيالات طويلة المدى لكن مدتها عادة ما تكون أقصر من مدة السند المالي. أما القسم الثاني فهو الالتزام المتعلق بالعمليات التشغيلية وعادة ما يأخذ شكل تقديم خدمة ما، ضرائب مؤجلة -خصوم، مصاريف التقاعد، الكفالات المالية</a:t>
            </a:r>
            <a:r>
              <a:rPr lang="ar-EG" sz="2400" kern="1200" dirty="0" smtClean="0">
                <a:solidFill>
                  <a:srgbClr val="002060"/>
                </a:solidFill>
              </a:rPr>
              <a:t>.</a:t>
            </a:r>
            <a:endParaRPr lang="ar-EG" sz="2400" kern="1200" dirty="0">
              <a:solidFill>
                <a:srgbClr val="002060"/>
              </a:solidFill>
            </a:endParaRPr>
          </a:p>
        </p:txBody>
      </p:sp>
      <p:sp>
        <p:nvSpPr>
          <p:cNvPr id="5" name="Rectangle 4"/>
          <p:cNvSpPr/>
          <p:nvPr/>
        </p:nvSpPr>
        <p:spPr>
          <a:xfrm>
            <a:off x="399614" y="2206727"/>
            <a:ext cx="1752401" cy="2924084"/>
          </a:xfrm>
          <a:prstGeom prst="rect">
            <a:avLst/>
          </a:prstGeom>
          <a:blipFill rotWithShape="1">
            <a:blip r:embed="rId2"/>
            <a:stretch>
              <a:fillRect/>
            </a:stretch>
          </a:blipFill>
          <a:ln>
            <a:noFill/>
          </a:ln>
        </p:spPr>
        <p:style>
          <a:lnRef idx="2">
            <a:scrgbClr r="0" g="0" b="0"/>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540190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التاسعة</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smtClean="0">
                <a:solidFill>
                  <a:srgbClr val="002060"/>
                </a:solidFill>
              </a:rPr>
              <a:t>دراسة جدوي</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134140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دراسة جدوي</a:t>
            </a:r>
            <a:endParaRPr lang="en-US" sz="4000" dirty="0"/>
          </a:p>
        </p:txBody>
      </p:sp>
    </p:spTree>
    <p:extLst>
      <p:ext uri="{BB962C8B-B14F-4D97-AF65-F5344CB8AC3E}">
        <p14:creationId xmlns:p14="http://schemas.microsoft.com/office/powerpoint/2010/main" val="1174609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لماذا نقوم بعمل دراسة جدوي للمشروع قبل البدء فيه ؟</a:t>
            </a:r>
            <a:endParaRPr lang="ar-EG" sz="3200" b="1" dirty="0">
              <a:solidFill>
                <a:schemeClr val="bg1"/>
              </a:solidFill>
            </a:endParaRPr>
          </a:p>
        </p:txBody>
      </p:sp>
      <p:sp>
        <p:nvSpPr>
          <p:cNvPr id="4" name="Freeform 3"/>
          <p:cNvSpPr/>
          <p:nvPr/>
        </p:nvSpPr>
        <p:spPr>
          <a:xfrm>
            <a:off x="3808004" y="3537771"/>
            <a:ext cx="1772094" cy="1672006"/>
          </a:xfrm>
          <a:custGeom>
            <a:avLst/>
            <a:gdLst>
              <a:gd name="connsiteX0" fmla="*/ 0 w 1672006"/>
              <a:gd name="connsiteY0" fmla="*/ 836003 h 1672006"/>
              <a:gd name="connsiteX1" fmla="*/ 836003 w 1672006"/>
              <a:gd name="connsiteY1" fmla="*/ 0 h 1672006"/>
              <a:gd name="connsiteX2" fmla="*/ 1672006 w 1672006"/>
              <a:gd name="connsiteY2" fmla="*/ 836003 h 1672006"/>
              <a:gd name="connsiteX3" fmla="*/ 836003 w 1672006"/>
              <a:gd name="connsiteY3" fmla="*/ 1672006 h 1672006"/>
              <a:gd name="connsiteX4" fmla="*/ 0 w 1672006"/>
              <a:gd name="connsiteY4" fmla="*/ 836003 h 1672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006" h="1672006">
                <a:moveTo>
                  <a:pt x="0" y="836003"/>
                </a:moveTo>
                <a:cubicBezTo>
                  <a:pt x="0" y="374291"/>
                  <a:pt x="374291" y="0"/>
                  <a:pt x="836003" y="0"/>
                </a:cubicBezTo>
                <a:cubicBezTo>
                  <a:pt x="1297715" y="0"/>
                  <a:pt x="1672006" y="374291"/>
                  <a:pt x="1672006" y="836003"/>
                </a:cubicBezTo>
                <a:cubicBezTo>
                  <a:pt x="1672006" y="1297715"/>
                  <a:pt x="1297715" y="1672006"/>
                  <a:pt x="836003" y="1672006"/>
                </a:cubicBezTo>
                <a:cubicBezTo>
                  <a:pt x="374291" y="1672006"/>
                  <a:pt x="0" y="1297715"/>
                  <a:pt x="0" y="836003"/>
                </a:cubicBez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75340" tIns="275340" rIns="275340" bIns="2753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لعدة أسباب نذكر منها :</a:t>
            </a:r>
            <a:endParaRPr lang="ar-EG" sz="2400" b="1" kern="1200" dirty="0">
              <a:solidFill>
                <a:srgbClr val="FF0000"/>
              </a:solidFill>
            </a:endParaRPr>
          </a:p>
        </p:txBody>
      </p:sp>
      <p:sp>
        <p:nvSpPr>
          <p:cNvPr id="5" name="Freeform 4"/>
          <p:cNvSpPr/>
          <p:nvPr/>
        </p:nvSpPr>
        <p:spPr>
          <a:xfrm rot="16200000">
            <a:off x="4519772" y="3026154"/>
            <a:ext cx="248471" cy="568482"/>
          </a:xfrm>
          <a:custGeom>
            <a:avLst/>
            <a:gdLst>
              <a:gd name="connsiteX0" fmla="*/ 0 w 248471"/>
              <a:gd name="connsiteY0" fmla="*/ 113696 h 568482"/>
              <a:gd name="connsiteX1" fmla="*/ 124236 w 248471"/>
              <a:gd name="connsiteY1" fmla="*/ 113696 h 568482"/>
              <a:gd name="connsiteX2" fmla="*/ 124236 w 248471"/>
              <a:gd name="connsiteY2" fmla="*/ 0 h 568482"/>
              <a:gd name="connsiteX3" fmla="*/ 248471 w 248471"/>
              <a:gd name="connsiteY3" fmla="*/ 284241 h 568482"/>
              <a:gd name="connsiteX4" fmla="*/ 124236 w 248471"/>
              <a:gd name="connsiteY4" fmla="*/ 568482 h 568482"/>
              <a:gd name="connsiteX5" fmla="*/ 124236 w 248471"/>
              <a:gd name="connsiteY5" fmla="*/ 454786 h 568482"/>
              <a:gd name="connsiteX6" fmla="*/ 0 w 248471"/>
              <a:gd name="connsiteY6" fmla="*/ 454786 h 568482"/>
              <a:gd name="connsiteX7" fmla="*/ 0 w 248471"/>
              <a:gd name="connsiteY7" fmla="*/ 113696 h 56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471" h="568482">
                <a:moveTo>
                  <a:pt x="0" y="113696"/>
                </a:moveTo>
                <a:lnTo>
                  <a:pt x="124236" y="113696"/>
                </a:lnTo>
                <a:lnTo>
                  <a:pt x="124236" y="0"/>
                </a:lnTo>
                <a:lnTo>
                  <a:pt x="248471" y="284241"/>
                </a:lnTo>
                <a:lnTo>
                  <a:pt x="124236" y="568482"/>
                </a:lnTo>
                <a:lnTo>
                  <a:pt x="124236" y="454786"/>
                </a:lnTo>
                <a:lnTo>
                  <a:pt x="0" y="454786"/>
                </a:lnTo>
                <a:lnTo>
                  <a:pt x="0" y="113696"/>
                </a:lnTo>
                <a:close/>
              </a:path>
            </a:pathLst>
          </a:cu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 tIns="113696" rIns="74542" bIns="113695" numCol="1" spcCol="1270" anchor="ctr" anchorCtr="0">
            <a:noAutofit/>
          </a:bodyPr>
          <a:lstStyle/>
          <a:p>
            <a:pPr lvl="0" algn="ctr" defTabSz="1111250" rtl="1">
              <a:lnSpc>
                <a:spcPct val="90000"/>
              </a:lnSpc>
              <a:spcBef>
                <a:spcPct val="0"/>
              </a:spcBef>
              <a:spcAft>
                <a:spcPct val="35000"/>
              </a:spcAft>
            </a:pPr>
            <a:endParaRPr lang="ar-EG" sz="2500" kern="1200"/>
          </a:p>
        </p:txBody>
      </p:sp>
      <p:sp>
        <p:nvSpPr>
          <p:cNvPr id="6" name="Freeform 5"/>
          <p:cNvSpPr/>
          <p:nvPr/>
        </p:nvSpPr>
        <p:spPr>
          <a:xfrm>
            <a:off x="2987819" y="1000719"/>
            <a:ext cx="3312377" cy="2068238"/>
          </a:xfrm>
          <a:custGeom>
            <a:avLst/>
            <a:gdLst>
              <a:gd name="connsiteX0" fmla="*/ 0 w 3312377"/>
              <a:gd name="connsiteY0" fmla="*/ 1034119 h 2068238"/>
              <a:gd name="connsiteX1" fmla="*/ 1656189 w 3312377"/>
              <a:gd name="connsiteY1" fmla="*/ 0 h 2068238"/>
              <a:gd name="connsiteX2" fmla="*/ 3312378 w 3312377"/>
              <a:gd name="connsiteY2" fmla="*/ 1034119 h 2068238"/>
              <a:gd name="connsiteX3" fmla="*/ 1656189 w 3312377"/>
              <a:gd name="connsiteY3" fmla="*/ 2068238 h 2068238"/>
              <a:gd name="connsiteX4" fmla="*/ 0 w 3312377"/>
              <a:gd name="connsiteY4" fmla="*/ 1034119 h 206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2377" h="2068238">
                <a:moveTo>
                  <a:pt x="0" y="1034119"/>
                </a:moveTo>
                <a:cubicBezTo>
                  <a:pt x="0" y="462991"/>
                  <a:pt x="741501" y="0"/>
                  <a:pt x="1656189" y="0"/>
                </a:cubicBezTo>
                <a:cubicBezTo>
                  <a:pt x="2570877" y="0"/>
                  <a:pt x="3312378" y="462991"/>
                  <a:pt x="3312378" y="1034119"/>
                </a:cubicBezTo>
                <a:cubicBezTo>
                  <a:pt x="3312378" y="1605247"/>
                  <a:pt x="2570877" y="2068238"/>
                  <a:pt x="1656189" y="2068238"/>
                </a:cubicBezTo>
                <a:cubicBezTo>
                  <a:pt x="741501" y="2068238"/>
                  <a:pt x="0" y="1605247"/>
                  <a:pt x="0" y="1034119"/>
                </a:cubicBezTo>
                <a:close/>
              </a:path>
            </a:pathLst>
          </a:custGeom>
          <a:solidFill>
            <a:srgbClr val="99FF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15566" tIns="333366" rIns="515566" bIns="333366"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لتعرف أنت ما تحتاجه لمشروعك و فرص نجاحه. </a:t>
            </a:r>
            <a:endParaRPr lang="ar-EG" sz="2400" kern="1200" dirty="0">
              <a:solidFill>
                <a:srgbClr val="002060"/>
              </a:solidFill>
            </a:endParaRPr>
          </a:p>
        </p:txBody>
      </p:sp>
      <p:sp>
        <p:nvSpPr>
          <p:cNvPr id="7" name="Freeform 6"/>
          <p:cNvSpPr/>
          <p:nvPr/>
        </p:nvSpPr>
        <p:spPr>
          <a:xfrm rot="1456907">
            <a:off x="5500820" y="4540045"/>
            <a:ext cx="283616" cy="568482"/>
          </a:xfrm>
          <a:custGeom>
            <a:avLst/>
            <a:gdLst>
              <a:gd name="connsiteX0" fmla="*/ 0 w 283616"/>
              <a:gd name="connsiteY0" fmla="*/ 113696 h 568482"/>
              <a:gd name="connsiteX1" fmla="*/ 141808 w 283616"/>
              <a:gd name="connsiteY1" fmla="*/ 113696 h 568482"/>
              <a:gd name="connsiteX2" fmla="*/ 141808 w 283616"/>
              <a:gd name="connsiteY2" fmla="*/ 0 h 568482"/>
              <a:gd name="connsiteX3" fmla="*/ 283616 w 283616"/>
              <a:gd name="connsiteY3" fmla="*/ 284241 h 568482"/>
              <a:gd name="connsiteX4" fmla="*/ 141808 w 283616"/>
              <a:gd name="connsiteY4" fmla="*/ 568482 h 568482"/>
              <a:gd name="connsiteX5" fmla="*/ 141808 w 283616"/>
              <a:gd name="connsiteY5" fmla="*/ 454786 h 568482"/>
              <a:gd name="connsiteX6" fmla="*/ 0 w 283616"/>
              <a:gd name="connsiteY6" fmla="*/ 454786 h 568482"/>
              <a:gd name="connsiteX7" fmla="*/ 0 w 283616"/>
              <a:gd name="connsiteY7" fmla="*/ 113696 h 56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616" h="568482">
                <a:moveTo>
                  <a:pt x="0" y="113696"/>
                </a:moveTo>
                <a:lnTo>
                  <a:pt x="141808" y="113696"/>
                </a:lnTo>
                <a:lnTo>
                  <a:pt x="141808" y="0"/>
                </a:lnTo>
                <a:lnTo>
                  <a:pt x="283616" y="284241"/>
                </a:lnTo>
                <a:lnTo>
                  <a:pt x="141808" y="568482"/>
                </a:lnTo>
                <a:lnTo>
                  <a:pt x="141808" y="454786"/>
                </a:lnTo>
                <a:lnTo>
                  <a:pt x="0" y="454786"/>
                </a:lnTo>
                <a:lnTo>
                  <a:pt x="0" y="113696"/>
                </a:lnTo>
                <a:close/>
              </a:path>
            </a:pathLst>
          </a:cu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0" tIns="113695" rIns="85084" bIns="113696" numCol="1" spcCol="1270" anchor="ctr" anchorCtr="0">
            <a:noAutofit/>
          </a:bodyPr>
          <a:lstStyle/>
          <a:p>
            <a:pPr lvl="0" algn="ctr" defTabSz="1111250" rtl="1">
              <a:lnSpc>
                <a:spcPct val="90000"/>
              </a:lnSpc>
              <a:spcBef>
                <a:spcPct val="0"/>
              </a:spcBef>
              <a:spcAft>
                <a:spcPct val="35000"/>
              </a:spcAft>
            </a:pPr>
            <a:endParaRPr lang="ar-EG" sz="2500" kern="1200"/>
          </a:p>
        </p:txBody>
      </p:sp>
      <p:sp>
        <p:nvSpPr>
          <p:cNvPr id="8" name="Freeform 7"/>
          <p:cNvSpPr/>
          <p:nvPr/>
        </p:nvSpPr>
        <p:spPr>
          <a:xfrm>
            <a:off x="5580102" y="4509123"/>
            <a:ext cx="3312377" cy="2068238"/>
          </a:xfrm>
          <a:custGeom>
            <a:avLst/>
            <a:gdLst>
              <a:gd name="connsiteX0" fmla="*/ 0 w 3312377"/>
              <a:gd name="connsiteY0" fmla="*/ 1034119 h 2068238"/>
              <a:gd name="connsiteX1" fmla="*/ 1656189 w 3312377"/>
              <a:gd name="connsiteY1" fmla="*/ 0 h 2068238"/>
              <a:gd name="connsiteX2" fmla="*/ 3312378 w 3312377"/>
              <a:gd name="connsiteY2" fmla="*/ 1034119 h 2068238"/>
              <a:gd name="connsiteX3" fmla="*/ 1656189 w 3312377"/>
              <a:gd name="connsiteY3" fmla="*/ 2068238 h 2068238"/>
              <a:gd name="connsiteX4" fmla="*/ 0 w 3312377"/>
              <a:gd name="connsiteY4" fmla="*/ 1034119 h 206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2377" h="2068238">
                <a:moveTo>
                  <a:pt x="0" y="1034119"/>
                </a:moveTo>
                <a:cubicBezTo>
                  <a:pt x="0" y="462991"/>
                  <a:pt x="741501" y="0"/>
                  <a:pt x="1656189" y="0"/>
                </a:cubicBezTo>
                <a:cubicBezTo>
                  <a:pt x="2570877" y="0"/>
                  <a:pt x="3312378" y="462991"/>
                  <a:pt x="3312378" y="1034119"/>
                </a:cubicBezTo>
                <a:cubicBezTo>
                  <a:pt x="3312378" y="1605247"/>
                  <a:pt x="2570877" y="2068238"/>
                  <a:pt x="1656189" y="2068238"/>
                </a:cubicBezTo>
                <a:cubicBezTo>
                  <a:pt x="741501" y="2068238"/>
                  <a:pt x="0" y="1605247"/>
                  <a:pt x="0" y="1034119"/>
                </a:cubicBezTo>
                <a:close/>
              </a:path>
            </a:pathLst>
          </a:custGeom>
          <a:solidFill>
            <a:srgbClr val="99FF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15566" tIns="333366" rIns="515566" bIns="333366"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لتثبت للممولين أن هذا المشروع يتوقع له النجاح وتحقيق عائد استثمار جيد .</a:t>
            </a:r>
            <a:endParaRPr lang="ar-EG" sz="2400" kern="1200" dirty="0">
              <a:solidFill>
                <a:srgbClr val="002060"/>
              </a:solidFill>
            </a:endParaRPr>
          </a:p>
        </p:txBody>
      </p:sp>
      <p:sp>
        <p:nvSpPr>
          <p:cNvPr id="9" name="Freeform 8"/>
          <p:cNvSpPr/>
          <p:nvPr/>
        </p:nvSpPr>
        <p:spPr>
          <a:xfrm rot="20143090">
            <a:off x="3503582" y="4540044"/>
            <a:ext cx="283614" cy="568483"/>
          </a:xfrm>
          <a:custGeom>
            <a:avLst/>
            <a:gdLst>
              <a:gd name="connsiteX0" fmla="*/ 0 w 283613"/>
              <a:gd name="connsiteY0" fmla="*/ 113696 h 568482"/>
              <a:gd name="connsiteX1" fmla="*/ 141807 w 283613"/>
              <a:gd name="connsiteY1" fmla="*/ 113696 h 568482"/>
              <a:gd name="connsiteX2" fmla="*/ 141807 w 283613"/>
              <a:gd name="connsiteY2" fmla="*/ 0 h 568482"/>
              <a:gd name="connsiteX3" fmla="*/ 283613 w 283613"/>
              <a:gd name="connsiteY3" fmla="*/ 284241 h 568482"/>
              <a:gd name="connsiteX4" fmla="*/ 141807 w 283613"/>
              <a:gd name="connsiteY4" fmla="*/ 568482 h 568482"/>
              <a:gd name="connsiteX5" fmla="*/ 141807 w 283613"/>
              <a:gd name="connsiteY5" fmla="*/ 454786 h 568482"/>
              <a:gd name="connsiteX6" fmla="*/ 0 w 283613"/>
              <a:gd name="connsiteY6" fmla="*/ 454786 h 568482"/>
              <a:gd name="connsiteX7" fmla="*/ 0 w 283613"/>
              <a:gd name="connsiteY7" fmla="*/ 113696 h 56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613" h="568482">
                <a:moveTo>
                  <a:pt x="283613" y="454786"/>
                </a:moveTo>
                <a:lnTo>
                  <a:pt x="141806" y="454786"/>
                </a:lnTo>
                <a:lnTo>
                  <a:pt x="141806" y="568482"/>
                </a:lnTo>
                <a:lnTo>
                  <a:pt x="0" y="284241"/>
                </a:lnTo>
                <a:lnTo>
                  <a:pt x="141806" y="0"/>
                </a:lnTo>
                <a:lnTo>
                  <a:pt x="141806" y="113696"/>
                </a:lnTo>
                <a:lnTo>
                  <a:pt x="283613" y="113696"/>
                </a:lnTo>
                <a:lnTo>
                  <a:pt x="283613" y="454786"/>
                </a:lnTo>
                <a:close/>
              </a:path>
            </a:pathLst>
          </a:cu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85083" tIns="113696" rIns="1" bIns="113696" numCol="1" spcCol="1270" anchor="ctr" anchorCtr="0">
            <a:noAutofit/>
          </a:bodyPr>
          <a:lstStyle/>
          <a:p>
            <a:pPr lvl="0" algn="ctr" defTabSz="1111250" rtl="1">
              <a:lnSpc>
                <a:spcPct val="90000"/>
              </a:lnSpc>
              <a:spcBef>
                <a:spcPct val="0"/>
              </a:spcBef>
              <a:spcAft>
                <a:spcPct val="35000"/>
              </a:spcAft>
            </a:pPr>
            <a:endParaRPr lang="ar-EG" sz="2500" kern="1200"/>
          </a:p>
        </p:txBody>
      </p:sp>
      <p:sp>
        <p:nvSpPr>
          <p:cNvPr id="10" name="Freeform 9"/>
          <p:cNvSpPr/>
          <p:nvPr/>
        </p:nvSpPr>
        <p:spPr>
          <a:xfrm>
            <a:off x="395542" y="4509123"/>
            <a:ext cx="3312377" cy="2068238"/>
          </a:xfrm>
          <a:custGeom>
            <a:avLst/>
            <a:gdLst>
              <a:gd name="connsiteX0" fmla="*/ 0 w 3312377"/>
              <a:gd name="connsiteY0" fmla="*/ 1034119 h 2068238"/>
              <a:gd name="connsiteX1" fmla="*/ 1656189 w 3312377"/>
              <a:gd name="connsiteY1" fmla="*/ 0 h 2068238"/>
              <a:gd name="connsiteX2" fmla="*/ 3312378 w 3312377"/>
              <a:gd name="connsiteY2" fmla="*/ 1034119 h 2068238"/>
              <a:gd name="connsiteX3" fmla="*/ 1656189 w 3312377"/>
              <a:gd name="connsiteY3" fmla="*/ 2068238 h 2068238"/>
              <a:gd name="connsiteX4" fmla="*/ 0 w 3312377"/>
              <a:gd name="connsiteY4" fmla="*/ 1034119 h 206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2377" h="2068238">
                <a:moveTo>
                  <a:pt x="0" y="1034119"/>
                </a:moveTo>
                <a:cubicBezTo>
                  <a:pt x="0" y="462991"/>
                  <a:pt x="741501" y="0"/>
                  <a:pt x="1656189" y="0"/>
                </a:cubicBezTo>
                <a:cubicBezTo>
                  <a:pt x="2570877" y="0"/>
                  <a:pt x="3312378" y="462991"/>
                  <a:pt x="3312378" y="1034119"/>
                </a:cubicBezTo>
                <a:cubicBezTo>
                  <a:pt x="3312378" y="1605247"/>
                  <a:pt x="2570877" y="2068238"/>
                  <a:pt x="1656189" y="2068238"/>
                </a:cubicBezTo>
                <a:cubicBezTo>
                  <a:pt x="741501" y="2068238"/>
                  <a:pt x="0" y="1605247"/>
                  <a:pt x="0" y="1034119"/>
                </a:cubicBezTo>
                <a:close/>
              </a:path>
            </a:pathLst>
          </a:custGeom>
          <a:solidFill>
            <a:srgbClr val="99FF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15566" tIns="333366" rIns="515566" bIns="333366"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دراسة الجدوى تساعد على الكشف المبكر عن نقاط الضعف المحتملة في المشروع وهي تبرز نقاط القوة الكامنه فيه وطرق توظيفها .</a:t>
            </a:r>
            <a:endParaRPr lang="ar-EG" sz="2400" kern="1200" dirty="0">
              <a:solidFill>
                <a:srgbClr val="002060"/>
              </a:solidFill>
            </a:endParaRPr>
          </a:p>
        </p:txBody>
      </p:sp>
    </p:spTree>
    <p:extLst>
      <p:ext uri="{BB962C8B-B14F-4D97-AF65-F5344CB8AC3E}">
        <p14:creationId xmlns:p14="http://schemas.microsoft.com/office/powerpoint/2010/main" val="197723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هل يمكن الاستعانة بالغير لاعداد دراسة الجدوي ؟</a:t>
            </a:r>
            <a:endParaRPr lang="ar-EG" sz="3200" b="1" dirty="0">
              <a:solidFill>
                <a:schemeClr val="bg1"/>
              </a:solidFill>
            </a:endParaRPr>
          </a:p>
        </p:txBody>
      </p:sp>
      <p:sp>
        <p:nvSpPr>
          <p:cNvPr id="4" name="Rectangle 3"/>
          <p:cNvSpPr/>
          <p:nvPr/>
        </p:nvSpPr>
        <p:spPr>
          <a:xfrm>
            <a:off x="323528" y="2178943"/>
            <a:ext cx="8352928" cy="1486800"/>
          </a:xfrm>
          <a:prstGeom prst="rect">
            <a:avLst/>
          </a:prstGeom>
          <a:ln>
            <a:solidFill>
              <a:srgbClr val="CC99FF"/>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411760" y="1308103"/>
            <a:ext cx="5847049" cy="1741680"/>
          </a:xfrm>
          <a:custGeom>
            <a:avLst/>
            <a:gdLst>
              <a:gd name="connsiteX0" fmla="*/ 0 w 5847049"/>
              <a:gd name="connsiteY0" fmla="*/ 290286 h 1741680"/>
              <a:gd name="connsiteX1" fmla="*/ 290286 w 5847049"/>
              <a:gd name="connsiteY1" fmla="*/ 0 h 1741680"/>
              <a:gd name="connsiteX2" fmla="*/ 5556763 w 5847049"/>
              <a:gd name="connsiteY2" fmla="*/ 0 h 1741680"/>
              <a:gd name="connsiteX3" fmla="*/ 5847049 w 5847049"/>
              <a:gd name="connsiteY3" fmla="*/ 290286 h 1741680"/>
              <a:gd name="connsiteX4" fmla="*/ 5847049 w 5847049"/>
              <a:gd name="connsiteY4" fmla="*/ 1451394 h 1741680"/>
              <a:gd name="connsiteX5" fmla="*/ 5556763 w 5847049"/>
              <a:gd name="connsiteY5" fmla="*/ 1741680 h 1741680"/>
              <a:gd name="connsiteX6" fmla="*/ 290286 w 5847049"/>
              <a:gd name="connsiteY6" fmla="*/ 1741680 h 1741680"/>
              <a:gd name="connsiteX7" fmla="*/ 0 w 5847049"/>
              <a:gd name="connsiteY7" fmla="*/ 1451394 h 1741680"/>
              <a:gd name="connsiteX8" fmla="*/ 0 w 5847049"/>
              <a:gd name="connsiteY8" fmla="*/ 290286 h 17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7049" h="1741680">
                <a:moveTo>
                  <a:pt x="0" y="290286"/>
                </a:moveTo>
                <a:cubicBezTo>
                  <a:pt x="0" y="129965"/>
                  <a:pt x="129965" y="0"/>
                  <a:pt x="290286" y="0"/>
                </a:cubicBezTo>
                <a:lnTo>
                  <a:pt x="5556763" y="0"/>
                </a:lnTo>
                <a:cubicBezTo>
                  <a:pt x="5717084" y="0"/>
                  <a:pt x="5847049" y="129965"/>
                  <a:pt x="5847049" y="290286"/>
                </a:cubicBezTo>
                <a:lnTo>
                  <a:pt x="5847049" y="1451394"/>
                </a:lnTo>
                <a:cubicBezTo>
                  <a:pt x="5847049" y="1611715"/>
                  <a:pt x="5717084" y="1741680"/>
                  <a:pt x="5556763" y="1741680"/>
                </a:cubicBezTo>
                <a:lnTo>
                  <a:pt x="290286" y="1741680"/>
                </a:lnTo>
                <a:cubicBezTo>
                  <a:pt x="129965" y="1741680"/>
                  <a:pt x="0" y="1611715"/>
                  <a:pt x="0" y="1451394"/>
                </a:cubicBezTo>
                <a:lnTo>
                  <a:pt x="0" y="290286"/>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06027" tIns="85022" rIns="306027" bIns="85022" numCol="1" spcCol="1270" anchor="ctr" anchorCtr="0">
            <a:noAutofit/>
          </a:bodyPr>
          <a:lstStyle/>
          <a:p>
            <a:pPr lvl="0" algn="justLow" defTabSz="889000" rtl="1">
              <a:lnSpc>
                <a:spcPct val="90000"/>
              </a:lnSpc>
              <a:spcBef>
                <a:spcPct val="0"/>
              </a:spcBef>
              <a:spcAft>
                <a:spcPct val="35000"/>
              </a:spcAft>
            </a:pPr>
            <a:r>
              <a:rPr lang="ar-EG" sz="2000" b="0" kern="1200" dirty="0" smtClean="0">
                <a:solidFill>
                  <a:srgbClr val="002060"/>
                </a:solidFill>
              </a:rPr>
              <a:t>يمكن الاستعانة بمكاتب استشارية لإعداد دراسة جدوى لمشروعك، و يمكن الاستعانة بدراسات جدوى معدة مسبقا لمشاريع معينة. الاستعانة بمكتب استشاري سوف يجعلك تتحمل تكلفة إعداد الدراسة، أما الاستعانة بدراسات جدوى معدة عن طريق جهات تُشجع المشاريع الجديدة فإنها تضطرك إلى الاختيار من بين المشاريع المعروضة و التي تكون عادة مشاريع تقليدية.</a:t>
            </a:r>
            <a:endParaRPr lang="ar-EG" sz="2000" b="0" kern="1200" dirty="0">
              <a:solidFill>
                <a:srgbClr val="002060"/>
              </a:solidFill>
            </a:endParaRPr>
          </a:p>
        </p:txBody>
      </p:sp>
      <p:sp>
        <p:nvSpPr>
          <p:cNvPr id="6" name="Rectangle 5"/>
          <p:cNvSpPr/>
          <p:nvPr/>
        </p:nvSpPr>
        <p:spPr>
          <a:xfrm>
            <a:off x="323528" y="4855184"/>
            <a:ext cx="8352928" cy="1486800"/>
          </a:xfrm>
          <a:prstGeom prst="rect">
            <a:avLst/>
          </a:prstGeom>
          <a:ln>
            <a:solidFill>
              <a:srgbClr val="99FF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411760" y="3984343"/>
            <a:ext cx="5847049" cy="1741680"/>
          </a:xfrm>
          <a:custGeom>
            <a:avLst/>
            <a:gdLst>
              <a:gd name="connsiteX0" fmla="*/ 0 w 5847049"/>
              <a:gd name="connsiteY0" fmla="*/ 290286 h 1741680"/>
              <a:gd name="connsiteX1" fmla="*/ 290286 w 5847049"/>
              <a:gd name="connsiteY1" fmla="*/ 0 h 1741680"/>
              <a:gd name="connsiteX2" fmla="*/ 5556763 w 5847049"/>
              <a:gd name="connsiteY2" fmla="*/ 0 h 1741680"/>
              <a:gd name="connsiteX3" fmla="*/ 5847049 w 5847049"/>
              <a:gd name="connsiteY3" fmla="*/ 290286 h 1741680"/>
              <a:gd name="connsiteX4" fmla="*/ 5847049 w 5847049"/>
              <a:gd name="connsiteY4" fmla="*/ 1451394 h 1741680"/>
              <a:gd name="connsiteX5" fmla="*/ 5556763 w 5847049"/>
              <a:gd name="connsiteY5" fmla="*/ 1741680 h 1741680"/>
              <a:gd name="connsiteX6" fmla="*/ 290286 w 5847049"/>
              <a:gd name="connsiteY6" fmla="*/ 1741680 h 1741680"/>
              <a:gd name="connsiteX7" fmla="*/ 0 w 5847049"/>
              <a:gd name="connsiteY7" fmla="*/ 1451394 h 1741680"/>
              <a:gd name="connsiteX8" fmla="*/ 0 w 5847049"/>
              <a:gd name="connsiteY8" fmla="*/ 290286 h 17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7049" h="1741680">
                <a:moveTo>
                  <a:pt x="0" y="290286"/>
                </a:moveTo>
                <a:cubicBezTo>
                  <a:pt x="0" y="129965"/>
                  <a:pt x="129965" y="0"/>
                  <a:pt x="290286" y="0"/>
                </a:cubicBezTo>
                <a:lnTo>
                  <a:pt x="5556763" y="0"/>
                </a:lnTo>
                <a:cubicBezTo>
                  <a:pt x="5717084" y="0"/>
                  <a:pt x="5847049" y="129965"/>
                  <a:pt x="5847049" y="290286"/>
                </a:cubicBezTo>
                <a:lnTo>
                  <a:pt x="5847049" y="1451394"/>
                </a:lnTo>
                <a:cubicBezTo>
                  <a:pt x="5847049" y="1611715"/>
                  <a:pt x="5717084" y="1741680"/>
                  <a:pt x="5556763" y="1741680"/>
                </a:cubicBezTo>
                <a:lnTo>
                  <a:pt x="290286" y="1741680"/>
                </a:lnTo>
                <a:cubicBezTo>
                  <a:pt x="129965" y="1741680"/>
                  <a:pt x="0" y="1611715"/>
                  <a:pt x="0" y="1451394"/>
                </a:cubicBezTo>
                <a:lnTo>
                  <a:pt x="0" y="290286"/>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06027" tIns="85022" rIns="306027" bIns="85022" numCol="1" spcCol="1270" anchor="ctr" anchorCtr="0">
            <a:noAutofit/>
          </a:bodyPr>
          <a:lstStyle/>
          <a:p>
            <a:pPr lvl="0" algn="justLow" defTabSz="889000" rtl="1">
              <a:lnSpc>
                <a:spcPct val="90000"/>
              </a:lnSpc>
              <a:spcBef>
                <a:spcPct val="0"/>
              </a:spcBef>
              <a:spcAft>
                <a:spcPct val="35000"/>
              </a:spcAft>
            </a:pPr>
            <a:r>
              <a:rPr lang="ar-EG" sz="2000" b="0" kern="1200" dirty="0" smtClean="0">
                <a:solidFill>
                  <a:srgbClr val="002060"/>
                </a:solidFill>
              </a:rPr>
              <a:t>أما إن كنت سوف تبدأ مشروعا عملاقا فقد يكون اللجوء إلى مكتب استشاري له ما يبرره.  عموما سواءً قمت بذلك بنفسك أو بالاستعانة بمكتب متخصص فإنه لابد أن تكون على دراية بأسلوب إعداد هذه الدراسة و ما يمكن أن تستفيده منها و مدى دقتها. بالإضافة إلى ذلك فإنك سوف تضطر -على الأقل- لعمل دراسة جدوى مبدئية قبل اللجوء لمكتب استشاري.</a:t>
            </a:r>
            <a:endParaRPr lang="ar-EG" sz="2000" b="0" kern="1200" dirty="0">
              <a:solidFill>
                <a:srgbClr val="002060"/>
              </a:solidFill>
            </a:endParaRPr>
          </a:p>
        </p:txBody>
      </p:sp>
    </p:spTree>
    <p:extLst>
      <p:ext uri="{BB962C8B-B14F-4D97-AF65-F5344CB8AC3E}">
        <p14:creationId xmlns:p14="http://schemas.microsoft.com/office/powerpoint/2010/main" val="115337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fltVal val="0"/>
                                          </p:val>
                                        </p:tav>
                                        <p:tav tm="100000">
                                          <p:val>
                                            <p:strVal val="#ppt_w"/>
                                          </p:val>
                                        </p:tav>
                                      </p:tavLst>
                                    </p:anim>
                                    <p:anim calcmode="lin" valueType="num">
                                      <p:cBhvr>
                                        <p:cTn id="22" dur="1000" fill="hold"/>
                                        <p:tgtEl>
                                          <p:spTgt spid="7"/>
                                        </p:tgtEl>
                                        <p:attrNameLst>
                                          <p:attrName>ppt_h</p:attrName>
                                        </p:attrNameLst>
                                      </p:cBhvr>
                                      <p:tavLst>
                                        <p:tav tm="0">
                                          <p:val>
                                            <p:fltVal val="0"/>
                                          </p:val>
                                        </p:tav>
                                        <p:tav tm="100000">
                                          <p:val>
                                            <p:strVal val="#ppt_h"/>
                                          </p:val>
                                        </p:tav>
                                      </p:tavLst>
                                    </p:anim>
                                    <p:anim calcmode="lin" valueType="num">
                                      <p:cBhvr>
                                        <p:cTn id="23" dur="1000" fill="hold"/>
                                        <p:tgtEl>
                                          <p:spTgt spid="7"/>
                                        </p:tgtEl>
                                        <p:attrNameLst>
                                          <p:attrName>style.rotation</p:attrName>
                                        </p:attrNameLst>
                                      </p:cBhvr>
                                      <p:tavLst>
                                        <p:tav tm="0">
                                          <p:val>
                                            <p:fltVal val="90"/>
                                          </p:val>
                                        </p:tav>
                                        <p:tav tm="100000">
                                          <p:val>
                                            <p:fltVal val="0"/>
                                          </p:val>
                                        </p:tav>
                                      </p:tavLst>
                                    </p:anim>
                                    <p:animEffect transition="in" filter="fade">
                                      <p:cBhvr>
                                        <p:cTn id="24" dur="1000"/>
                                        <p:tgtEl>
                                          <p:spTgt spid="7"/>
                                        </p:tgtEl>
                                      </p:cBhvr>
                                    </p:animEffect>
                                  </p:childTnLst>
                                </p:cTn>
                              </p:par>
                              <p:par>
                                <p:cTn id="25" presetID="31"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1000" fill="hold"/>
                                        <p:tgtEl>
                                          <p:spTgt spid="6"/>
                                        </p:tgtEl>
                                        <p:attrNameLst>
                                          <p:attrName>ppt_w</p:attrName>
                                        </p:attrNameLst>
                                      </p:cBhvr>
                                      <p:tavLst>
                                        <p:tav tm="0">
                                          <p:val>
                                            <p:fltVal val="0"/>
                                          </p:val>
                                        </p:tav>
                                        <p:tav tm="100000">
                                          <p:val>
                                            <p:strVal val="#ppt_w"/>
                                          </p:val>
                                        </p:tav>
                                      </p:tavLst>
                                    </p:anim>
                                    <p:anim calcmode="lin" valueType="num">
                                      <p:cBhvr>
                                        <p:cTn id="28" dur="1000" fill="hold"/>
                                        <p:tgtEl>
                                          <p:spTgt spid="6"/>
                                        </p:tgtEl>
                                        <p:attrNameLst>
                                          <p:attrName>ppt_h</p:attrName>
                                        </p:attrNameLst>
                                      </p:cBhvr>
                                      <p:tavLst>
                                        <p:tav tm="0">
                                          <p:val>
                                            <p:fltVal val="0"/>
                                          </p:val>
                                        </p:tav>
                                        <p:tav tm="100000">
                                          <p:val>
                                            <p:strVal val="#ppt_h"/>
                                          </p:val>
                                        </p:tav>
                                      </p:tavLst>
                                    </p:anim>
                                    <p:anim calcmode="lin" valueType="num">
                                      <p:cBhvr>
                                        <p:cTn id="29" dur="1000" fill="hold"/>
                                        <p:tgtEl>
                                          <p:spTgt spid="6"/>
                                        </p:tgtEl>
                                        <p:attrNameLst>
                                          <p:attrName>style.rotation</p:attrName>
                                        </p:attrNameLst>
                                      </p:cBhvr>
                                      <p:tavLst>
                                        <p:tav tm="0">
                                          <p:val>
                                            <p:fltVal val="90"/>
                                          </p:val>
                                        </p:tav>
                                        <p:tav tm="100000">
                                          <p:val>
                                            <p:fltVal val="0"/>
                                          </p:val>
                                        </p:tav>
                                      </p:tavLst>
                                    </p:anim>
                                    <p:animEffect transition="in" filter="fade">
                                      <p:cBhvr>
                                        <p:cTn id="3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أسباب فشل المشروع</a:t>
            </a:r>
          </a:p>
        </p:txBody>
      </p:sp>
      <p:sp>
        <p:nvSpPr>
          <p:cNvPr id="5" name="Freeform 4"/>
          <p:cNvSpPr/>
          <p:nvPr/>
        </p:nvSpPr>
        <p:spPr>
          <a:xfrm>
            <a:off x="805817" y="1574411"/>
            <a:ext cx="7658037" cy="755711"/>
          </a:xfrm>
          <a:custGeom>
            <a:avLst/>
            <a:gdLst>
              <a:gd name="connsiteX0" fmla="*/ 0 w 7658037"/>
              <a:gd name="connsiteY0" fmla="*/ 0 h 755711"/>
              <a:gd name="connsiteX1" fmla="*/ 7658037 w 7658037"/>
              <a:gd name="connsiteY1" fmla="*/ 0 h 755711"/>
              <a:gd name="connsiteX2" fmla="*/ 7658037 w 7658037"/>
              <a:gd name="connsiteY2" fmla="*/ 755711 h 755711"/>
              <a:gd name="connsiteX3" fmla="*/ 0 w 7658037"/>
              <a:gd name="connsiteY3" fmla="*/ 755711 h 755711"/>
              <a:gd name="connsiteX4" fmla="*/ 0 w 7658037"/>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8037" h="755711">
                <a:moveTo>
                  <a:pt x="0" y="0"/>
                </a:moveTo>
                <a:lnTo>
                  <a:pt x="7658037" y="0"/>
                </a:lnTo>
                <a:lnTo>
                  <a:pt x="7658037" y="755711"/>
                </a:lnTo>
                <a:lnTo>
                  <a:pt x="0" y="755711"/>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عدم وضوح الأهداف.</a:t>
            </a:r>
            <a:endParaRPr lang="ar-EG" sz="2400" kern="1200" dirty="0"/>
          </a:p>
        </p:txBody>
      </p:sp>
      <p:sp>
        <p:nvSpPr>
          <p:cNvPr id="6" name="Oval 5"/>
          <p:cNvSpPr/>
          <p:nvPr/>
        </p:nvSpPr>
        <p:spPr>
          <a:xfrm>
            <a:off x="333497" y="1479947"/>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239083" y="2708174"/>
            <a:ext cx="7224771" cy="755711"/>
          </a:xfrm>
          <a:custGeom>
            <a:avLst/>
            <a:gdLst>
              <a:gd name="connsiteX0" fmla="*/ 0 w 7224771"/>
              <a:gd name="connsiteY0" fmla="*/ 0 h 755711"/>
              <a:gd name="connsiteX1" fmla="*/ 7224771 w 7224771"/>
              <a:gd name="connsiteY1" fmla="*/ 0 h 755711"/>
              <a:gd name="connsiteX2" fmla="*/ 7224771 w 7224771"/>
              <a:gd name="connsiteY2" fmla="*/ 755711 h 755711"/>
              <a:gd name="connsiteX3" fmla="*/ 0 w 7224771"/>
              <a:gd name="connsiteY3" fmla="*/ 755711 h 755711"/>
              <a:gd name="connsiteX4" fmla="*/ 0 w 7224771"/>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4771" h="755711">
                <a:moveTo>
                  <a:pt x="0" y="0"/>
                </a:moveTo>
                <a:lnTo>
                  <a:pt x="7224771" y="0"/>
                </a:lnTo>
                <a:lnTo>
                  <a:pt x="7224771" y="755711"/>
                </a:lnTo>
                <a:lnTo>
                  <a:pt x="0" y="755711"/>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دراسة جدوى ضعيفة غير دقيقة.	</a:t>
            </a:r>
            <a:endParaRPr lang="ar-EG" sz="2400" kern="1200" dirty="0"/>
          </a:p>
        </p:txBody>
      </p:sp>
      <p:sp>
        <p:nvSpPr>
          <p:cNvPr id="8" name="Oval 7"/>
          <p:cNvSpPr/>
          <p:nvPr/>
        </p:nvSpPr>
        <p:spPr>
          <a:xfrm>
            <a:off x="766764" y="2613710"/>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239083" y="3841938"/>
            <a:ext cx="7224771" cy="755711"/>
          </a:xfrm>
          <a:custGeom>
            <a:avLst/>
            <a:gdLst>
              <a:gd name="connsiteX0" fmla="*/ 0 w 7224771"/>
              <a:gd name="connsiteY0" fmla="*/ 0 h 755711"/>
              <a:gd name="connsiteX1" fmla="*/ 7224771 w 7224771"/>
              <a:gd name="connsiteY1" fmla="*/ 0 h 755711"/>
              <a:gd name="connsiteX2" fmla="*/ 7224771 w 7224771"/>
              <a:gd name="connsiteY2" fmla="*/ 755711 h 755711"/>
              <a:gd name="connsiteX3" fmla="*/ 0 w 7224771"/>
              <a:gd name="connsiteY3" fmla="*/ 755711 h 755711"/>
              <a:gd name="connsiteX4" fmla="*/ 0 w 7224771"/>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4771" h="755711">
                <a:moveTo>
                  <a:pt x="0" y="0"/>
                </a:moveTo>
                <a:lnTo>
                  <a:pt x="7224771" y="0"/>
                </a:lnTo>
                <a:lnTo>
                  <a:pt x="7224771" y="755711"/>
                </a:lnTo>
                <a:lnTo>
                  <a:pt x="0" y="755711"/>
                </a:lnTo>
                <a:lnTo>
                  <a:pt x="0" y="0"/>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تقدير تكاليف المشروع أقل من القيمة الفعلية .	</a:t>
            </a:r>
            <a:endParaRPr lang="ar-EG" sz="2400" kern="1200" dirty="0"/>
          </a:p>
        </p:txBody>
      </p:sp>
      <p:sp>
        <p:nvSpPr>
          <p:cNvPr id="10" name="Oval 9"/>
          <p:cNvSpPr/>
          <p:nvPr/>
        </p:nvSpPr>
        <p:spPr>
          <a:xfrm>
            <a:off x="766764" y="3747474"/>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805817" y="4975701"/>
            <a:ext cx="7658037" cy="755711"/>
          </a:xfrm>
          <a:custGeom>
            <a:avLst/>
            <a:gdLst>
              <a:gd name="connsiteX0" fmla="*/ 0 w 7658037"/>
              <a:gd name="connsiteY0" fmla="*/ 0 h 755711"/>
              <a:gd name="connsiteX1" fmla="*/ 7658037 w 7658037"/>
              <a:gd name="connsiteY1" fmla="*/ 0 h 755711"/>
              <a:gd name="connsiteX2" fmla="*/ 7658037 w 7658037"/>
              <a:gd name="connsiteY2" fmla="*/ 755711 h 755711"/>
              <a:gd name="connsiteX3" fmla="*/ 0 w 7658037"/>
              <a:gd name="connsiteY3" fmla="*/ 755711 h 755711"/>
              <a:gd name="connsiteX4" fmla="*/ 0 w 7658037"/>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8037" h="755711">
                <a:moveTo>
                  <a:pt x="0" y="0"/>
                </a:moveTo>
                <a:lnTo>
                  <a:pt x="7658037" y="0"/>
                </a:lnTo>
                <a:lnTo>
                  <a:pt x="7658037" y="755711"/>
                </a:lnTo>
                <a:lnTo>
                  <a:pt x="0" y="755711"/>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وضع جدول متفائل جدا لتنفيذ المشروع لا يأخذ فى الاعتبار احتمال التأخير فى تنفيذ المشروع .	</a:t>
            </a:r>
            <a:endParaRPr lang="ar-EG" sz="2400" kern="1200" dirty="0"/>
          </a:p>
        </p:txBody>
      </p:sp>
      <p:sp>
        <p:nvSpPr>
          <p:cNvPr id="12" name="Oval 11"/>
          <p:cNvSpPr/>
          <p:nvPr/>
        </p:nvSpPr>
        <p:spPr>
          <a:xfrm>
            <a:off x="333497" y="4881237"/>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610566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500" fill="hold"/>
                                        <p:tgtEl>
                                          <p:spTgt spid="12"/>
                                        </p:tgtEl>
                                        <p:attrNameLst>
                                          <p:attrName>ppt_x</p:attrName>
                                        </p:attrNameLst>
                                      </p:cBhvr>
                                      <p:tavLst>
                                        <p:tav tm="0">
                                          <p:val>
                                            <p:strVal val="#ppt_x"/>
                                          </p:val>
                                        </p:tav>
                                        <p:tav tm="100000">
                                          <p:val>
                                            <p:strVal val="#ppt_x"/>
                                          </p:val>
                                        </p:tav>
                                      </p:tavLst>
                                    </p:anim>
                                    <p:anim calcmode="lin" valueType="num">
                                      <p:cBhvr additive="base">
                                        <p:cTn id="4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ارشادات يجب اتباعها قبل البدء في دراسة الجدوي</a:t>
            </a:r>
            <a:endParaRPr lang="ar-EG" sz="3200" b="1" dirty="0">
              <a:solidFill>
                <a:schemeClr val="bg1"/>
              </a:solidFill>
            </a:endParaRPr>
          </a:p>
        </p:txBody>
      </p:sp>
      <p:sp>
        <p:nvSpPr>
          <p:cNvPr id="4" name="Freeform 3"/>
          <p:cNvSpPr/>
          <p:nvPr/>
        </p:nvSpPr>
        <p:spPr>
          <a:xfrm>
            <a:off x="5586462" y="1941574"/>
            <a:ext cx="2342554" cy="2342554"/>
          </a:xfrm>
          <a:custGeom>
            <a:avLst/>
            <a:gdLst>
              <a:gd name="connsiteX0" fmla="*/ 0 w 2342554"/>
              <a:gd name="connsiteY0" fmla="*/ 1171277 h 2342554"/>
              <a:gd name="connsiteX1" fmla="*/ 1171277 w 2342554"/>
              <a:gd name="connsiteY1" fmla="*/ 0 h 2342554"/>
              <a:gd name="connsiteX2" fmla="*/ 2342554 w 2342554"/>
              <a:gd name="connsiteY2" fmla="*/ 1171277 h 2342554"/>
              <a:gd name="connsiteX3" fmla="*/ 1171277 w 2342554"/>
              <a:gd name="connsiteY3" fmla="*/ 2342554 h 2342554"/>
              <a:gd name="connsiteX4" fmla="*/ 0 w 2342554"/>
              <a:gd name="connsiteY4" fmla="*/ 1171277 h 234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554" h="2342554">
                <a:moveTo>
                  <a:pt x="0" y="1171277"/>
                </a:moveTo>
                <a:cubicBezTo>
                  <a:pt x="0" y="524399"/>
                  <a:pt x="524399" y="0"/>
                  <a:pt x="1171277" y="0"/>
                </a:cubicBezTo>
                <a:cubicBezTo>
                  <a:pt x="1818155" y="0"/>
                  <a:pt x="2342554" y="524399"/>
                  <a:pt x="2342554" y="1171277"/>
                </a:cubicBezTo>
                <a:cubicBezTo>
                  <a:pt x="2342554" y="1818155"/>
                  <a:pt x="1818155" y="2342554"/>
                  <a:pt x="1171277" y="2342554"/>
                </a:cubicBezTo>
                <a:cubicBezTo>
                  <a:pt x="524399" y="2342554"/>
                  <a:pt x="0" y="1818155"/>
                  <a:pt x="0" y="1171277"/>
                </a:cubicBezTo>
                <a:close/>
              </a:path>
            </a:pathLst>
          </a:custGeom>
          <a:solidFill>
            <a:srgbClr val="FF66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1978" tIns="373539" rIns="471978" bIns="373539"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تحديد تصنيف المشروع </a:t>
            </a:r>
            <a:endParaRPr lang="ar-EG" sz="2400" kern="1200" dirty="0">
              <a:solidFill>
                <a:srgbClr val="002060"/>
              </a:solidFill>
            </a:endParaRPr>
          </a:p>
        </p:txBody>
      </p:sp>
      <p:sp>
        <p:nvSpPr>
          <p:cNvPr id="6" name="Freeform 5"/>
          <p:cNvSpPr/>
          <p:nvPr/>
        </p:nvSpPr>
        <p:spPr>
          <a:xfrm>
            <a:off x="3712418" y="1941574"/>
            <a:ext cx="2342554" cy="2342554"/>
          </a:xfrm>
          <a:custGeom>
            <a:avLst/>
            <a:gdLst>
              <a:gd name="connsiteX0" fmla="*/ 0 w 2342554"/>
              <a:gd name="connsiteY0" fmla="*/ 1171277 h 2342554"/>
              <a:gd name="connsiteX1" fmla="*/ 1171277 w 2342554"/>
              <a:gd name="connsiteY1" fmla="*/ 0 h 2342554"/>
              <a:gd name="connsiteX2" fmla="*/ 2342554 w 2342554"/>
              <a:gd name="connsiteY2" fmla="*/ 1171277 h 2342554"/>
              <a:gd name="connsiteX3" fmla="*/ 1171277 w 2342554"/>
              <a:gd name="connsiteY3" fmla="*/ 2342554 h 2342554"/>
              <a:gd name="connsiteX4" fmla="*/ 0 w 2342554"/>
              <a:gd name="connsiteY4" fmla="*/ 1171277 h 234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554" h="2342554">
                <a:moveTo>
                  <a:pt x="0" y="1171277"/>
                </a:moveTo>
                <a:cubicBezTo>
                  <a:pt x="0" y="524399"/>
                  <a:pt x="524399" y="0"/>
                  <a:pt x="1171277" y="0"/>
                </a:cubicBezTo>
                <a:cubicBezTo>
                  <a:pt x="1818155" y="0"/>
                  <a:pt x="2342554" y="524399"/>
                  <a:pt x="2342554" y="1171277"/>
                </a:cubicBezTo>
                <a:cubicBezTo>
                  <a:pt x="2342554" y="1818155"/>
                  <a:pt x="1818155" y="2342554"/>
                  <a:pt x="1171277" y="2342554"/>
                </a:cubicBezTo>
                <a:cubicBezTo>
                  <a:pt x="524399" y="2342554"/>
                  <a:pt x="0" y="1818155"/>
                  <a:pt x="0" y="1171277"/>
                </a:cubicBezTo>
                <a:close/>
              </a:path>
            </a:pathLst>
          </a:custGeom>
          <a:solidFill>
            <a:srgbClr val="99FF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1978" tIns="373539" rIns="471978" bIns="373539"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تحديد نشاطات المشروع </a:t>
            </a:r>
            <a:endParaRPr lang="ar-EG" sz="2400" kern="1200" dirty="0">
              <a:solidFill>
                <a:srgbClr val="002060"/>
              </a:solidFill>
            </a:endParaRPr>
          </a:p>
        </p:txBody>
      </p:sp>
      <p:sp>
        <p:nvSpPr>
          <p:cNvPr id="7" name="Freeform 6"/>
          <p:cNvSpPr/>
          <p:nvPr/>
        </p:nvSpPr>
        <p:spPr>
          <a:xfrm>
            <a:off x="1838374" y="1941574"/>
            <a:ext cx="2342554" cy="2342554"/>
          </a:xfrm>
          <a:custGeom>
            <a:avLst/>
            <a:gdLst>
              <a:gd name="connsiteX0" fmla="*/ 0 w 2342554"/>
              <a:gd name="connsiteY0" fmla="*/ 1171277 h 2342554"/>
              <a:gd name="connsiteX1" fmla="*/ 1171277 w 2342554"/>
              <a:gd name="connsiteY1" fmla="*/ 0 h 2342554"/>
              <a:gd name="connsiteX2" fmla="*/ 2342554 w 2342554"/>
              <a:gd name="connsiteY2" fmla="*/ 1171277 h 2342554"/>
              <a:gd name="connsiteX3" fmla="*/ 1171277 w 2342554"/>
              <a:gd name="connsiteY3" fmla="*/ 2342554 h 2342554"/>
              <a:gd name="connsiteX4" fmla="*/ 0 w 2342554"/>
              <a:gd name="connsiteY4" fmla="*/ 1171277 h 234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554" h="2342554">
                <a:moveTo>
                  <a:pt x="0" y="1171277"/>
                </a:moveTo>
                <a:cubicBezTo>
                  <a:pt x="0" y="524399"/>
                  <a:pt x="524399" y="0"/>
                  <a:pt x="1171277" y="0"/>
                </a:cubicBezTo>
                <a:cubicBezTo>
                  <a:pt x="1818155" y="0"/>
                  <a:pt x="2342554" y="524399"/>
                  <a:pt x="2342554" y="1171277"/>
                </a:cubicBezTo>
                <a:cubicBezTo>
                  <a:pt x="2342554" y="1818155"/>
                  <a:pt x="1818155" y="2342554"/>
                  <a:pt x="1171277" y="2342554"/>
                </a:cubicBezTo>
                <a:cubicBezTo>
                  <a:pt x="524399" y="2342554"/>
                  <a:pt x="0" y="1818155"/>
                  <a:pt x="0" y="1171277"/>
                </a:cubicBezTo>
                <a:close/>
              </a:path>
            </a:pathLst>
          </a:custGeom>
          <a:solidFill>
            <a:srgbClr val="FF66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1978" tIns="373539" rIns="471978" bIns="373539"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تحديد موقع المشروع </a:t>
            </a:r>
            <a:endParaRPr lang="ar-EG" sz="2400" kern="1200" dirty="0">
              <a:solidFill>
                <a:srgbClr val="002060"/>
              </a:solidFill>
            </a:endParaRPr>
          </a:p>
        </p:txBody>
      </p:sp>
      <p:sp>
        <p:nvSpPr>
          <p:cNvPr id="9" name="Freeform 8"/>
          <p:cNvSpPr/>
          <p:nvPr/>
        </p:nvSpPr>
        <p:spPr>
          <a:xfrm>
            <a:off x="4866382" y="3805894"/>
            <a:ext cx="2342554" cy="2342554"/>
          </a:xfrm>
          <a:custGeom>
            <a:avLst/>
            <a:gdLst>
              <a:gd name="connsiteX0" fmla="*/ 0 w 2342554"/>
              <a:gd name="connsiteY0" fmla="*/ 1171277 h 2342554"/>
              <a:gd name="connsiteX1" fmla="*/ 1171277 w 2342554"/>
              <a:gd name="connsiteY1" fmla="*/ 0 h 2342554"/>
              <a:gd name="connsiteX2" fmla="*/ 2342554 w 2342554"/>
              <a:gd name="connsiteY2" fmla="*/ 1171277 h 2342554"/>
              <a:gd name="connsiteX3" fmla="*/ 1171277 w 2342554"/>
              <a:gd name="connsiteY3" fmla="*/ 2342554 h 2342554"/>
              <a:gd name="connsiteX4" fmla="*/ 0 w 2342554"/>
              <a:gd name="connsiteY4" fmla="*/ 1171277 h 234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554" h="2342554">
                <a:moveTo>
                  <a:pt x="0" y="1171277"/>
                </a:moveTo>
                <a:cubicBezTo>
                  <a:pt x="0" y="524399"/>
                  <a:pt x="524399" y="0"/>
                  <a:pt x="1171277" y="0"/>
                </a:cubicBezTo>
                <a:cubicBezTo>
                  <a:pt x="1818155" y="0"/>
                  <a:pt x="2342554" y="524399"/>
                  <a:pt x="2342554" y="1171277"/>
                </a:cubicBezTo>
                <a:cubicBezTo>
                  <a:pt x="2342554" y="1818155"/>
                  <a:pt x="1818155" y="2342554"/>
                  <a:pt x="1171277" y="2342554"/>
                </a:cubicBezTo>
                <a:cubicBezTo>
                  <a:pt x="524399" y="2342554"/>
                  <a:pt x="0" y="1818155"/>
                  <a:pt x="0" y="1171277"/>
                </a:cubicBezTo>
                <a:close/>
              </a:path>
            </a:pathLst>
          </a:custGeom>
          <a:solidFill>
            <a:srgbClr val="99FF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1978" tIns="373539" rIns="471978" bIns="373539"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تحديد الرخص و التصاريح </a:t>
            </a:r>
            <a:endParaRPr lang="ar-EG" sz="2400" kern="1200" dirty="0">
              <a:solidFill>
                <a:srgbClr val="002060"/>
              </a:solidFill>
            </a:endParaRPr>
          </a:p>
        </p:txBody>
      </p:sp>
      <p:sp>
        <p:nvSpPr>
          <p:cNvPr id="10" name="Freeform 9"/>
          <p:cNvSpPr/>
          <p:nvPr/>
        </p:nvSpPr>
        <p:spPr>
          <a:xfrm>
            <a:off x="2992338" y="3805894"/>
            <a:ext cx="2342554" cy="2342554"/>
          </a:xfrm>
          <a:custGeom>
            <a:avLst/>
            <a:gdLst>
              <a:gd name="connsiteX0" fmla="*/ 0 w 2342554"/>
              <a:gd name="connsiteY0" fmla="*/ 1171277 h 2342554"/>
              <a:gd name="connsiteX1" fmla="*/ 1171277 w 2342554"/>
              <a:gd name="connsiteY1" fmla="*/ 0 h 2342554"/>
              <a:gd name="connsiteX2" fmla="*/ 2342554 w 2342554"/>
              <a:gd name="connsiteY2" fmla="*/ 1171277 h 2342554"/>
              <a:gd name="connsiteX3" fmla="*/ 1171277 w 2342554"/>
              <a:gd name="connsiteY3" fmla="*/ 2342554 h 2342554"/>
              <a:gd name="connsiteX4" fmla="*/ 0 w 2342554"/>
              <a:gd name="connsiteY4" fmla="*/ 1171277 h 234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554" h="2342554">
                <a:moveTo>
                  <a:pt x="0" y="1171277"/>
                </a:moveTo>
                <a:cubicBezTo>
                  <a:pt x="0" y="524399"/>
                  <a:pt x="524399" y="0"/>
                  <a:pt x="1171277" y="0"/>
                </a:cubicBezTo>
                <a:cubicBezTo>
                  <a:pt x="1818155" y="0"/>
                  <a:pt x="2342554" y="524399"/>
                  <a:pt x="2342554" y="1171277"/>
                </a:cubicBezTo>
                <a:cubicBezTo>
                  <a:pt x="2342554" y="1818155"/>
                  <a:pt x="1818155" y="2342554"/>
                  <a:pt x="1171277" y="2342554"/>
                </a:cubicBezTo>
                <a:cubicBezTo>
                  <a:pt x="524399" y="2342554"/>
                  <a:pt x="0" y="1818155"/>
                  <a:pt x="0" y="1171277"/>
                </a:cubicBezTo>
                <a:close/>
              </a:path>
            </a:pathLst>
          </a:custGeom>
          <a:solidFill>
            <a:srgbClr val="FF66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1978" tIns="373539" rIns="471978" bIns="373539"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معرفة النظام الضريبي </a:t>
            </a:r>
            <a:endParaRPr lang="ar-EG" sz="2400" kern="1200" dirty="0">
              <a:solidFill>
                <a:srgbClr val="002060"/>
              </a:solidFill>
            </a:endParaRPr>
          </a:p>
        </p:txBody>
      </p:sp>
      <p:sp>
        <p:nvSpPr>
          <p:cNvPr id="11" name="Freeform 10"/>
          <p:cNvSpPr/>
          <p:nvPr/>
        </p:nvSpPr>
        <p:spPr>
          <a:xfrm>
            <a:off x="1118294" y="3805894"/>
            <a:ext cx="2342554" cy="2342554"/>
          </a:xfrm>
          <a:custGeom>
            <a:avLst/>
            <a:gdLst>
              <a:gd name="connsiteX0" fmla="*/ 0 w 2342554"/>
              <a:gd name="connsiteY0" fmla="*/ 1171277 h 2342554"/>
              <a:gd name="connsiteX1" fmla="*/ 1171277 w 2342554"/>
              <a:gd name="connsiteY1" fmla="*/ 0 h 2342554"/>
              <a:gd name="connsiteX2" fmla="*/ 2342554 w 2342554"/>
              <a:gd name="connsiteY2" fmla="*/ 1171277 h 2342554"/>
              <a:gd name="connsiteX3" fmla="*/ 1171277 w 2342554"/>
              <a:gd name="connsiteY3" fmla="*/ 2342554 h 2342554"/>
              <a:gd name="connsiteX4" fmla="*/ 0 w 2342554"/>
              <a:gd name="connsiteY4" fmla="*/ 1171277 h 234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554" h="2342554">
                <a:moveTo>
                  <a:pt x="0" y="1171277"/>
                </a:moveTo>
                <a:cubicBezTo>
                  <a:pt x="0" y="524399"/>
                  <a:pt x="524399" y="0"/>
                  <a:pt x="1171277" y="0"/>
                </a:cubicBezTo>
                <a:cubicBezTo>
                  <a:pt x="1818155" y="0"/>
                  <a:pt x="2342554" y="524399"/>
                  <a:pt x="2342554" y="1171277"/>
                </a:cubicBezTo>
                <a:cubicBezTo>
                  <a:pt x="2342554" y="1818155"/>
                  <a:pt x="1818155" y="2342554"/>
                  <a:pt x="1171277" y="2342554"/>
                </a:cubicBezTo>
                <a:cubicBezTo>
                  <a:pt x="524399" y="2342554"/>
                  <a:pt x="0" y="1818155"/>
                  <a:pt x="0" y="1171277"/>
                </a:cubicBezTo>
                <a:close/>
              </a:path>
            </a:pathLst>
          </a:custGeom>
          <a:solidFill>
            <a:srgbClr val="99FF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71978" tIns="373539" rIns="471978" bIns="373539"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معرفة التأمين المطلوب</a:t>
            </a:r>
            <a:endParaRPr lang="ar-EG" sz="2400" kern="1200" dirty="0">
              <a:solidFill>
                <a:srgbClr val="002060"/>
              </a:solidFill>
            </a:endParaRPr>
          </a:p>
        </p:txBody>
      </p:sp>
    </p:spTree>
    <p:extLst>
      <p:ext uri="{BB962C8B-B14F-4D97-AF65-F5344CB8AC3E}">
        <p14:creationId xmlns:p14="http://schemas.microsoft.com/office/powerpoint/2010/main" val="4089273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9" grpId="0" animBg="1"/>
      <p:bldP spid="10" grpId="0" animBg="1"/>
      <p:bldP spid="11" grpId="0" animBg="1"/>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ما هي دراسة الجدوي</a:t>
            </a:r>
            <a:endParaRPr lang="ar-EG" sz="3200" b="1" dirty="0">
              <a:solidFill>
                <a:schemeClr val="bg1"/>
              </a:solidFill>
            </a:endParaRPr>
          </a:p>
        </p:txBody>
      </p:sp>
      <p:sp>
        <p:nvSpPr>
          <p:cNvPr id="4" name="Freeform 3"/>
          <p:cNvSpPr/>
          <p:nvPr/>
        </p:nvSpPr>
        <p:spPr>
          <a:xfrm>
            <a:off x="1043608" y="1920655"/>
            <a:ext cx="6912768" cy="1216800"/>
          </a:xfrm>
          <a:custGeom>
            <a:avLst/>
            <a:gdLst>
              <a:gd name="connsiteX0" fmla="*/ 0 w 6912768"/>
              <a:gd name="connsiteY0" fmla="*/ 202804 h 1216800"/>
              <a:gd name="connsiteX1" fmla="*/ 202804 w 6912768"/>
              <a:gd name="connsiteY1" fmla="*/ 0 h 1216800"/>
              <a:gd name="connsiteX2" fmla="*/ 6709964 w 6912768"/>
              <a:gd name="connsiteY2" fmla="*/ 0 h 1216800"/>
              <a:gd name="connsiteX3" fmla="*/ 6912768 w 6912768"/>
              <a:gd name="connsiteY3" fmla="*/ 202804 h 1216800"/>
              <a:gd name="connsiteX4" fmla="*/ 6912768 w 6912768"/>
              <a:gd name="connsiteY4" fmla="*/ 1013996 h 1216800"/>
              <a:gd name="connsiteX5" fmla="*/ 6709964 w 6912768"/>
              <a:gd name="connsiteY5" fmla="*/ 1216800 h 1216800"/>
              <a:gd name="connsiteX6" fmla="*/ 202804 w 6912768"/>
              <a:gd name="connsiteY6" fmla="*/ 1216800 h 1216800"/>
              <a:gd name="connsiteX7" fmla="*/ 0 w 6912768"/>
              <a:gd name="connsiteY7" fmla="*/ 1013996 h 1216800"/>
              <a:gd name="connsiteX8" fmla="*/ 0 w 6912768"/>
              <a:gd name="connsiteY8" fmla="*/ 20280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12768" h="1216800">
                <a:moveTo>
                  <a:pt x="0" y="202804"/>
                </a:moveTo>
                <a:cubicBezTo>
                  <a:pt x="0" y="90798"/>
                  <a:pt x="90798" y="0"/>
                  <a:pt x="202804" y="0"/>
                </a:cubicBezTo>
                <a:lnTo>
                  <a:pt x="6709964" y="0"/>
                </a:lnTo>
                <a:cubicBezTo>
                  <a:pt x="6821970" y="0"/>
                  <a:pt x="6912768" y="90798"/>
                  <a:pt x="6912768" y="202804"/>
                </a:cubicBezTo>
                <a:lnTo>
                  <a:pt x="6912768" y="1013996"/>
                </a:lnTo>
                <a:cubicBezTo>
                  <a:pt x="6912768" y="1126002"/>
                  <a:pt x="6821970" y="1216800"/>
                  <a:pt x="6709964" y="1216800"/>
                </a:cubicBezTo>
                <a:lnTo>
                  <a:pt x="202804" y="1216800"/>
                </a:lnTo>
                <a:cubicBezTo>
                  <a:pt x="90798" y="1216800"/>
                  <a:pt x="0" y="1126002"/>
                  <a:pt x="0" y="1013996"/>
                </a:cubicBezTo>
                <a:lnTo>
                  <a:pt x="0" y="202804"/>
                </a:lnTo>
                <a:close/>
              </a:path>
            </a:pathLst>
          </a:custGeom>
          <a:solidFill>
            <a:srgbClr val="FF99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0839" tIns="150839" rIns="150839" bIns="150839"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بعبارة مختصرة هي عرض منظم لدراسة المشروع.</a:t>
            </a:r>
            <a:endParaRPr lang="ar-EG" sz="2400" kern="1200" dirty="0">
              <a:solidFill>
                <a:srgbClr val="002060"/>
              </a:solidFill>
            </a:endParaRPr>
          </a:p>
        </p:txBody>
      </p:sp>
      <p:sp>
        <p:nvSpPr>
          <p:cNvPr id="5" name="Freeform 4"/>
          <p:cNvSpPr/>
          <p:nvPr/>
        </p:nvSpPr>
        <p:spPr>
          <a:xfrm>
            <a:off x="1043608" y="3324656"/>
            <a:ext cx="6912768" cy="1216800"/>
          </a:xfrm>
          <a:custGeom>
            <a:avLst/>
            <a:gdLst>
              <a:gd name="connsiteX0" fmla="*/ 0 w 6912768"/>
              <a:gd name="connsiteY0" fmla="*/ 202804 h 1216800"/>
              <a:gd name="connsiteX1" fmla="*/ 202804 w 6912768"/>
              <a:gd name="connsiteY1" fmla="*/ 0 h 1216800"/>
              <a:gd name="connsiteX2" fmla="*/ 6709964 w 6912768"/>
              <a:gd name="connsiteY2" fmla="*/ 0 h 1216800"/>
              <a:gd name="connsiteX3" fmla="*/ 6912768 w 6912768"/>
              <a:gd name="connsiteY3" fmla="*/ 202804 h 1216800"/>
              <a:gd name="connsiteX4" fmla="*/ 6912768 w 6912768"/>
              <a:gd name="connsiteY4" fmla="*/ 1013996 h 1216800"/>
              <a:gd name="connsiteX5" fmla="*/ 6709964 w 6912768"/>
              <a:gd name="connsiteY5" fmla="*/ 1216800 h 1216800"/>
              <a:gd name="connsiteX6" fmla="*/ 202804 w 6912768"/>
              <a:gd name="connsiteY6" fmla="*/ 1216800 h 1216800"/>
              <a:gd name="connsiteX7" fmla="*/ 0 w 6912768"/>
              <a:gd name="connsiteY7" fmla="*/ 1013996 h 1216800"/>
              <a:gd name="connsiteX8" fmla="*/ 0 w 6912768"/>
              <a:gd name="connsiteY8" fmla="*/ 20280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12768" h="1216800">
                <a:moveTo>
                  <a:pt x="0" y="202804"/>
                </a:moveTo>
                <a:cubicBezTo>
                  <a:pt x="0" y="90798"/>
                  <a:pt x="90798" y="0"/>
                  <a:pt x="202804" y="0"/>
                </a:cubicBezTo>
                <a:lnTo>
                  <a:pt x="6709964" y="0"/>
                </a:lnTo>
                <a:cubicBezTo>
                  <a:pt x="6821970" y="0"/>
                  <a:pt x="6912768" y="90798"/>
                  <a:pt x="6912768" y="202804"/>
                </a:cubicBezTo>
                <a:lnTo>
                  <a:pt x="6912768" y="1013996"/>
                </a:lnTo>
                <a:cubicBezTo>
                  <a:pt x="6912768" y="1126002"/>
                  <a:pt x="6821970" y="1216800"/>
                  <a:pt x="6709964" y="1216800"/>
                </a:cubicBezTo>
                <a:lnTo>
                  <a:pt x="202804" y="1216800"/>
                </a:lnTo>
                <a:cubicBezTo>
                  <a:pt x="90798" y="1216800"/>
                  <a:pt x="0" y="1126002"/>
                  <a:pt x="0" y="1013996"/>
                </a:cubicBezTo>
                <a:lnTo>
                  <a:pt x="0" y="202804"/>
                </a:lnTo>
                <a:close/>
              </a:path>
            </a:pathLst>
          </a:custGeom>
          <a:solidFill>
            <a:schemeClr val="accent3">
              <a:lumMod val="7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0839" tIns="150839" rIns="150839" bIns="150839"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هي مخطط لأهداف المشروع وخطة العمل المزمعة لتحقيق هذه الاهداف مع إبراز المشكلات المحتملة وطرق التعامل معها . </a:t>
            </a:r>
            <a:endParaRPr lang="ar-EG" sz="2400" kern="1200" dirty="0">
              <a:solidFill>
                <a:srgbClr val="002060"/>
              </a:solidFill>
            </a:endParaRPr>
          </a:p>
        </p:txBody>
      </p:sp>
      <p:sp>
        <p:nvSpPr>
          <p:cNvPr id="6" name="Freeform 5"/>
          <p:cNvSpPr/>
          <p:nvPr/>
        </p:nvSpPr>
        <p:spPr>
          <a:xfrm>
            <a:off x="1043608" y="4728656"/>
            <a:ext cx="6912768" cy="1216800"/>
          </a:xfrm>
          <a:custGeom>
            <a:avLst/>
            <a:gdLst>
              <a:gd name="connsiteX0" fmla="*/ 0 w 6912768"/>
              <a:gd name="connsiteY0" fmla="*/ 202804 h 1216800"/>
              <a:gd name="connsiteX1" fmla="*/ 202804 w 6912768"/>
              <a:gd name="connsiteY1" fmla="*/ 0 h 1216800"/>
              <a:gd name="connsiteX2" fmla="*/ 6709964 w 6912768"/>
              <a:gd name="connsiteY2" fmla="*/ 0 h 1216800"/>
              <a:gd name="connsiteX3" fmla="*/ 6912768 w 6912768"/>
              <a:gd name="connsiteY3" fmla="*/ 202804 h 1216800"/>
              <a:gd name="connsiteX4" fmla="*/ 6912768 w 6912768"/>
              <a:gd name="connsiteY4" fmla="*/ 1013996 h 1216800"/>
              <a:gd name="connsiteX5" fmla="*/ 6709964 w 6912768"/>
              <a:gd name="connsiteY5" fmla="*/ 1216800 h 1216800"/>
              <a:gd name="connsiteX6" fmla="*/ 202804 w 6912768"/>
              <a:gd name="connsiteY6" fmla="*/ 1216800 h 1216800"/>
              <a:gd name="connsiteX7" fmla="*/ 0 w 6912768"/>
              <a:gd name="connsiteY7" fmla="*/ 1013996 h 1216800"/>
              <a:gd name="connsiteX8" fmla="*/ 0 w 6912768"/>
              <a:gd name="connsiteY8" fmla="*/ 20280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12768" h="1216800">
                <a:moveTo>
                  <a:pt x="0" y="202804"/>
                </a:moveTo>
                <a:cubicBezTo>
                  <a:pt x="0" y="90798"/>
                  <a:pt x="90798" y="0"/>
                  <a:pt x="202804" y="0"/>
                </a:cubicBezTo>
                <a:lnTo>
                  <a:pt x="6709964" y="0"/>
                </a:lnTo>
                <a:cubicBezTo>
                  <a:pt x="6821970" y="0"/>
                  <a:pt x="6912768" y="90798"/>
                  <a:pt x="6912768" y="202804"/>
                </a:cubicBezTo>
                <a:lnTo>
                  <a:pt x="6912768" y="1013996"/>
                </a:lnTo>
                <a:cubicBezTo>
                  <a:pt x="6912768" y="1126002"/>
                  <a:pt x="6821970" y="1216800"/>
                  <a:pt x="6709964" y="1216800"/>
                </a:cubicBezTo>
                <a:lnTo>
                  <a:pt x="202804" y="1216800"/>
                </a:lnTo>
                <a:cubicBezTo>
                  <a:pt x="90798" y="1216800"/>
                  <a:pt x="0" y="1126002"/>
                  <a:pt x="0" y="1013996"/>
                </a:cubicBezTo>
                <a:lnTo>
                  <a:pt x="0" y="202804"/>
                </a:ln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0839" tIns="150839" rIns="150839" bIns="150839"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هي دراسة يقوم بها صاحب فكرة مشروع جديد لدراسة إمكانية تطبيق المشروع ونجاحه. </a:t>
            </a:r>
            <a:endParaRPr lang="ar-EG" sz="2400" kern="1200" dirty="0">
              <a:solidFill>
                <a:srgbClr val="002060"/>
              </a:solidFill>
            </a:endParaRPr>
          </a:p>
        </p:txBody>
      </p:sp>
    </p:spTree>
    <p:extLst>
      <p:ext uri="{BB962C8B-B14F-4D97-AF65-F5344CB8AC3E}">
        <p14:creationId xmlns:p14="http://schemas.microsoft.com/office/powerpoint/2010/main" val="275690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ما هي دراسة الجدوي</a:t>
            </a:r>
            <a:endParaRPr lang="ar-EG" sz="3200" b="1" dirty="0">
              <a:solidFill>
                <a:schemeClr val="bg1"/>
              </a:solidFill>
            </a:endParaRPr>
          </a:p>
        </p:txBody>
      </p:sp>
      <p:sp>
        <p:nvSpPr>
          <p:cNvPr id="4" name="Freeform 3"/>
          <p:cNvSpPr/>
          <p:nvPr/>
        </p:nvSpPr>
        <p:spPr>
          <a:xfrm>
            <a:off x="3384948" y="4165396"/>
            <a:ext cx="2158079" cy="2158079"/>
          </a:xfrm>
          <a:custGeom>
            <a:avLst/>
            <a:gdLst>
              <a:gd name="connsiteX0" fmla="*/ 0 w 2158079"/>
              <a:gd name="connsiteY0" fmla="*/ 1079040 h 2158079"/>
              <a:gd name="connsiteX1" fmla="*/ 1079040 w 2158079"/>
              <a:gd name="connsiteY1" fmla="*/ 0 h 2158079"/>
              <a:gd name="connsiteX2" fmla="*/ 2158080 w 2158079"/>
              <a:gd name="connsiteY2" fmla="*/ 1079040 h 2158079"/>
              <a:gd name="connsiteX3" fmla="*/ 1079040 w 2158079"/>
              <a:gd name="connsiteY3" fmla="*/ 2158080 h 2158079"/>
              <a:gd name="connsiteX4" fmla="*/ 0 w 2158079"/>
              <a:gd name="connsiteY4" fmla="*/ 1079040 h 2158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8079" h="2158079">
                <a:moveTo>
                  <a:pt x="0" y="1079040"/>
                </a:moveTo>
                <a:cubicBezTo>
                  <a:pt x="0" y="483103"/>
                  <a:pt x="483103" y="0"/>
                  <a:pt x="1079040" y="0"/>
                </a:cubicBezTo>
                <a:cubicBezTo>
                  <a:pt x="1674977" y="0"/>
                  <a:pt x="2158080" y="483103"/>
                  <a:pt x="2158080" y="1079040"/>
                </a:cubicBezTo>
                <a:cubicBezTo>
                  <a:pt x="2158080" y="1674977"/>
                  <a:pt x="1674977" y="2158080"/>
                  <a:pt x="1079040" y="2158080"/>
                </a:cubicBezTo>
                <a:cubicBezTo>
                  <a:pt x="483103" y="2158080"/>
                  <a:pt x="0" y="1674977"/>
                  <a:pt x="0" y="1079040"/>
                </a:cubicBez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31283" tIns="331283" rIns="331283" bIns="331283"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يجب أن تشتمل دراسة الجدوى للمشروعات على: </a:t>
            </a:r>
            <a:endParaRPr lang="ar-EG" sz="2400" b="1" kern="1200" dirty="0">
              <a:solidFill>
                <a:srgbClr val="FF0000"/>
              </a:solidFill>
            </a:endParaRPr>
          </a:p>
        </p:txBody>
      </p:sp>
      <p:sp>
        <p:nvSpPr>
          <p:cNvPr id="5" name="Left Arrow 4"/>
          <p:cNvSpPr/>
          <p:nvPr/>
        </p:nvSpPr>
        <p:spPr>
          <a:xfrm rot="19500000">
            <a:off x="5264063" y="3690199"/>
            <a:ext cx="1960825" cy="615052"/>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6" name="Freeform 5"/>
          <p:cNvSpPr/>
          <p:nvPr/>
        </p:nvSpPr>
        <p:spPr>
          <a:xfrm>
            <a:off x="6022495" y="2615313"/>
            <a:ext cx="2050175" cy="1640140"/>
          </a:xfrm>
          <a:custGeom>
            <a:avLst/>
            <a:gdLst>
              <a:gd name="connsiteX0" fmla="*/ 0 w 2050175"/>
              <a:gd name="connsiteY0" fmla="*/ 164014 h 1640140"/>
              <a:gd name="connsiteX1" fmla="*/ 164014 w 2050175"/>
              <a:gd name="connsiteY1" fmla="*/ 0 h 1640140"/>
              <a:gd name="connsiteX2" fmla="*/ 1886161 w 2050175"/>
              <a:gd name="connsiteY2" fmla="*/ 0 h 1640140"/>
              <a:gd name="connsiteX3" fmla="*/ 2050175 w 2050175"/>
              <a:gd name="connsiteY3" fmla="*/ 164014 h 1640140"/>
              <a:gd name="connsiteX4" fmla="*/ 2050175 w 2050175"/>
              <a:gd name="connsiteY4" fmla="*/ 1476126 h 1640140"/>
              <a:gd name="connsiteX5" fmla="*/ 1886161 w 2050175"/>
              <a:gd name="connsiteY5" fmla="*/ 1640140 h 1640140"/>
              <a:gd name="connsiteX6" fmla="*/ 164014 w 2050175"/>
              <a:gd name="connsiteY6" fmla="*/ 1640140 h 1640140"/>
              <a:gd name="connsiteX7" fmla="*/ 0 w 2050175"/>
              <a:gd name="connsiteY7" fmla="*/ 1476126 h 1640140"/>
              <a:gd name="connsiteX8" fmla="*/ 0 w 2050175"/>
              <a:gd name="connsiteY8" fmla="*/ 164014 h 164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0175" h="1640140">
                <a:moveTo>
                  <a:pt x="0" y="164014"/>
                </a:moveTo>
                <a:cubicBezTo>
                  <a:pt x="0" y="73432"/>
                  <a:pt x="73432" y="0"/>
                  <a:pt x="164014" y="0"/>
                </a:cubicBezTo>
                <a:lnTo>
                  <a:pt x="1886161" y="0"/>
                </a:lnTo>
                <a:cubicBezTo>
                  <a:pt x="1976743" y="0"/>
                  <a:pt x="2050175" y="73432"/>
                  <a:pt x="2050175" y="164014"/>
                </a:cubicBezTo>
                <a:lnTo>
                  <a:pt x="2050175" y="1476126"/>
                </a:lnTo>
                <a:cubicBezTo>
                  <a:pt x="2050175" y="1566708"/>
                  <a:pt x="1976743" y="1640140"/>
                  <a:pt x="1886161" y="1640140"/>
                </a:cubicBezTo>
                <a:lnTo>
                  <a:pt x="164014" y="1640140"/>
                </a:lnTo>
                <a:cubicBezTo>
                  <a:pt x="73432" y="1640140"/>
                  <a:pt x="0" y="1566708"/>
                  <a:pt x="0" y="1476126"/>
                </a:cubicBezTo>
                <a:lnTo>
                  <a:pt x="0" y="164014"/>
                </a:lnTo>
                <a:close/>
              </a:path>
            </a:pathLst>
          </a:custGeom>
          <a:solidFill>
            <a:srgbClr val="00B050"/>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3758" tIns="93758" rIns="93758" bIns="93758" numCol="1" spcCol="1270" anchor="ctr" anchorCtr="0">
            <a:noAutofit/>
          </a:bodyPr>
          <a:lstStyle/>
          <a:p>
            <a:pPr lvl="0" algn="ctr" defTabSz="1066800" rtl="1">
              <a:lnSpc>
                <a:spcPct val="90000"/>
              </a:lnSpc>
              <a:spcBef>
                <a:spcPct val="0"/>
              </a:spcBef>
              <a:spcAft>
                <a:spcPct val="35000"/>
              </a:spcAft>
            </a:pPr>
            <a:r>
              <a:rPr lang="ar-EG" sz="2400" b="0" kern="1200" dirty="0" smtClean="0">
                <a:solidFill>
                  <a:schemeClr val="bg1"/>
                </a:solidFill>
              </a:rPr>
              <a:t>التمويل و الموارد المادية و البشرية المطلوبة.</a:t>
            </a:r>
            <a:endParaRPr lang="ar-EG" sz="2400" b="0" kern="1200" dirty="0">
              <a:solidFill>
                <a:schemeClr val="bg1"/>
              </a:solidFill>
            </a:endParaRPr>
          </a:p>
        </p:txBody>
      </p:sp>
      <p:sp>
        <p:nvSpPr>
          <p:cNvPr id="7" name="Left Arrow 6"/>
          <p:cNvSpPr/>
          <p:nvPr/>
        </p:nvSpPr>
        <p:spPr>
          <a:xfrm rot="16200000">
            <a:off x="3483575" y="2763335"/>
            <a:ext cx="1960825" cy="615052"/>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3438900" y="1270379"/>
            <a:ext cx="2050175" cy="1640140"/>
          </a:xfrm>
          <a:custGeom>
            <a:avLst/>
            <a:gdLst>
              <a:gd name="connsiteX0" fmla="*/ 0 w 2050175"/>
              <a:gd name="connsiteY0" fmla="*/ 164014 h 1640140"/>
              <a:gd name="connsiteX1" fmla="*/ 164014 w 2050175"/>
              <a:gd name="connsiteY1" fmla="*/ 0 h 1640140"/>
              <a:gd name="connsiteX2" fmla="*/ 1886161 w 2050175"/>
              <a:gd name="connsiteY2" fmla="*/ 0 h 1640140"/>
              <a:gd name="connsiteX3" fmla="*/ 2050175 w 2050175"/>
              <a:gd name="connsiteY3" fmla="*/ 164014 h 1640140"/>
              <a:gd name="connsiteX4" fmla="*/ 2050175 w 2050175"/>
              <a:gd name="connsiteY4" fmla="*/ 1476126 h 1640140"/>
              <a:gd name="connsiteX5" fmla="*/ 1886161 w 2050175"/>
              <a:gd name="connsiteY5" fmla="*/ 1640140 h 1640140"/>
              <a:gd name="connsiteX6" fmla="*/ 164014 w 2050175"/>
              <a:gd name="connsiteY6" fmla="*/ 1640140 h 1640140"/>
              <a:gd name="connsiteX7" fmla="*/ 0 w 2050175"/>
              <a:gd name="connsiteY7" fmla="*/ 1476126 h 1640140"/>
              <a:gd name="connsiteX8" fmla="*/ 0 w 2050175"/>
              <a:gd name="connsiteY8" fmla="*/ 164014 h 164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0175" h="1640140">
                <a:moveTo>
                  <a:pt x="0" y="164014"/>
                </a:moveTo>
                <a:cubicBezTo>
                  <a:pt x="0" y="73432"/>
                  <a:pt x="73432" y="0"/>
                  <a:pt x="164014" y="0"/>
                </a:cubicBezTo>
                <a:lnTo>
                  <a:pt x="1886161" y="0"/>
                </a:lnTo>
                <a:cubicBezTo>
                  <a:pt x="1976743" y="0"/>
                  <a:pt x="2050175" y="73432"/>
                  <a:pt x="2050175" y="164014"/>
                </a:cubicBezTo>
                <a:lnTo>
                  <a:pt x="2050175" y="1476126"/>
                </a:lnTo>
                <a:cubicBezTo>
                  <a:pt x="2050175" y="1566708"/>
                  <a:pt x="1976743" y="1640140"/>
                  <a:pt x="1886161" y="1640140"/>
                </a:cubicBezTo>
                <a:lnTo>
                  <a:pt x="164014" y="1640140"/>
                </a:lnTo>
                <a:cubicBezTo>
                  <a:pt x="73432" y="1640140"/>
                  <a:pt x="0" y="1566708"/>
                  <a:pt x="0" y="1476126"/>
                </a:cubicBezTo>
                <a:lnTo>
                  <a:pt x="0" y="164014"/>
                </a:lnTo>
                <a:close/>
              </a:path>
            </a:pathLst>
          </a:custGeom>
          <a:solidFill>
            <a:srgbClr val="00B050"/>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3758" tIns="93758" rIns="93758" bIns="93758" numCol="1" spcCol="1270" anchor="ctr" anchorCtr="0">
            <a:noAutofit/>
          </a:bodyPr>
          <a:lstStyle/>
          <a:p>
            <a:pPr lvl="0" algn="ctr" defTabSz="1066800" rtl="1">
              <a:lnSpc>
                <a:spcPct val="90000"/>
              </a:lnSpc>
              <a:spcBef>
                <a:spcPct val="0"/>
              </a:spcBef>
              <a:spcAft>
                <a:spcPct val="35000"/>
              </a:spcAft>
            </a:pPr>
            <a:r>
              <a:rPr lang="ar-EG" sz="2400" b="0" kern="1200" dirty="0" smtClean="0">
                <a:solidFill>
                  <a:schemeClr val="bg1"/>
                </a:solidFill>
              </a:rPr>
              <a:t>الجدوى المالية والاقتصادية للمشروع.</a:t>
            </a:r>
            <a:endParaRPr lang="ar-EG" sz="2400" b="0" kern="1200" dirty="0">
              <a:solidFill>
                <a:schemeClr val="bg1"/>
              </a:solidFill>
            </a:endParaRPr>
          </a:p>
        </p:txBody>
      </p:sp>
      <p:sp>
        <p:nvSpPr>
          <p:cNvPr id="9" name="Left Arrow 8"/>
          <p:cNvSpPr/>
          <p:nvPr/>
        </p:nvSpPr>
        <p:spPr>
          <a:xfrm rot="12900000">
            <a:off x="1703087" y="3690199"/>
            <a:ext cx="1960825" cy="615052"/>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855305" y="2615313"/>
            <a:ext cx="2050175" cy="1640140"/>
          </a:xfrm>
          <a:custGeom>
            <a:avLst/>
            <a:gdLst>
              <a:gd name="connsiteX0" fmla="*/ 0 w 2050175"/>
              <a:gd name="connsiteY0" fmla="*/ 164014 h 1640140"/>
              <a:gd name="connsiteX1" fmla="*/ 164014 w 2050175"/>
              <a:gd name="connsiteY1" fmla="*/ 0 h 1640140"/>
              <a:gd name="connsiteX2" fmla="*/ 1886161 w 2050175"/>
              <a:gd name="connsiteY2" fmla="*/ 0 h 1640140"/>
              <a:gd name="connsiteX3" fmla="*/ 2050175 w 2050175"/>
              <a:gd name="connsiteY3" fmla="*/ 164014 h 1640140"/>
              <a:gd name="connsiteX4" fmla="*/ 2050175 w 2050175"/>
              <a:gd name="connsiteY4" fmla="*/ 1476126 h 1640140"/>
              <a:gd name="connsiteX5" fmla="*/ 1886161 w 2050175"/>
              <a:gd name="connsiteY5" fmla="*/ 1640140 h 1640140"/>
              <a:gd name="connsiteX6" fmla="*/ 164014 w 2050175"/>
              <a:gd name="connsiteY6" fmla="*/ 1640140 h 1640140"/>
              <a:gd name="connsiteX7" fmla="*/ 0 w 2050175"/>
              <a:gd name="connsiteY7" fmla="*/ 1476126 h 1640140"/>
              <a:gd name="connsiteX8" fmla="*/ 0 w 2050175"/>
              <a:gd name="connsiteY8" fmla="*/ 164014 h 164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0175" h="1640140">
                <a:moveTo>
                  <a:pt x="0" y="164014"/>
                </a:moveTo>
                <a:cubicBezTo>
                  <a:pt x="0" y="73432"/>
                  <a:pt x="73432" y="0"/>
                  <a:pt x="164014" y="0"/>
                </a:cubicBezTo>
                <a:lnTo>
                  <a:pt x="1886161" y="0"/>
                </a:lnTo>
                <a:cubicBezTo>
                  <a:pt x="1976743" y="0"/>
                  <a:pt x="2050175" y="73432"/>
                  <a:pt x="2050175" y="164014"/>
                </a:cubicBezTo>
                <a:lnTo>
                  <a:pt x="2050175" y="1476126"/>
                </a:lnTo>
                <a:cubicBezTo>
                  <a:pt x="2050175" y="1566708"/>
                  <a:pt x="1976743" y="1640140"/>
                  <a:pt x="1886161" y="1640140"/>
                </a:cubicBezTo>
                <a:lnTo>
                  <a:pt x="164014" y="1640140"/>
                </a:lnTo>
                <a:cubicBezTo>
                  <a:pt x="73432" y="1640140"/>
                  <a:pt x="0" y="1566708"/>
                  <a:pt x="0" y="1476126"/>
                </a:cubicBezTo>
                <a:lnTo>
                  <a:pt x="0" y="164014"/>
                </a:lnTo>
                <a:close/>
              </a:path>
            </a:pathLst>
          </a:custGeom>
          <a:solidFill>
            <a:srgbClr val="00B050"/>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3758" tIns="93758" rIns="93758" bIns="93758" numCol="1" spcCol="1270" anchor="ctr" anchorCtr="0">
            <a:noAutofit/>
          </a:bodyPr>
          <a:lstStyle/>
          <a:p>
            <a:pPr lvl="0" algn="ctr" defTabSz="1066800" rtl="1">
              <a:lnSpc>
                <a:spcPct val="90000"/>
              </a:lnSpc>
              <a:spcBef>
                <a:spcPct val="0"/>
              </a:spcBef>
              <a:spcAft>
                <a:spcPct val="35000"/>
              </a:spcAft>
            </a:pPr>
            <a:r>
              <a:rPr lang="ar-EG" sz="2400" b="0" kern="1200" dirty="0" smtClean="0">
                <a:solidFill>
                  <a:schemeClr val="bg1"/>
                </a:solidFill>
              </a:rPr>
              <a:t>الخطة التنفيذية لبدء المشروع.</a:t>
            </a:r>
            <a:endParaRPr lang="ar-EG" sz="2400" b="0" kern="1200" dirty="0">
              <a:solidFill>
                <a:schemeClr val="bg1"/>
              </a:solidFill>
            </a:endParaRPr>
          </a:p>
        </p:txBody>
      </p:sp>
    </p:spTree>
    <p:extLst>
      <p:ext uri="{BB962C8B-B14F-4D97-AF65-F5344CB8AC3E}">
        <p14:creationId xmlns:p14="http://schemas.microsoft.com/office/powerpoint/2010/main" val="1183999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ما هي دراسة الجدوي</a:t>
            </a:r>
            <a:endParaRPr lang="ar-EG" sz="3200" b="1" dirty="0">
              <a:solidFill>
                <a:schemeClr val="bg1"/>
              </a:solidFill>
            </a:endParaRPr>
          </a:p>
        </p:txBody>
      </p:sp>
      <p:sp>
        <p:nvSpPr>
          <p:cNvPr id="4" name="Freeform 3"/>
          <p:cNvSpPr/>
          <p:nvPr/>
        </p:nvSpPr>
        <p:spPr>
          <a:xfrm>
            <a:off x="3347863" y="4371035"/>
            <a:ext cx="2376265" cy="2179800"/>
          </a:xfrm>
          <a:custGeom>
            <a:avLst/>
            <a:gdLst>
              <a:gd name="connsiteX0" fmla="*/ 0 w 2376265"/>
              <a:gd name="connsiteY0" fmla="*/ 1089900 h 2179800"/>
              <a:gd name="connsiteX1" fmla="*/ 1188133 w 2376265"/>
              <a:gd name="connsiteY1" fmla="*/ 0 h 2179800"/>
              <a:gd name="connsiteX2" fmla="*/ 2376266 w 2376265"/>
              <a:gd name="connsiteY2" fmla="*/ 1089900 h 2179800"/>
              <a:gd name="connsiteX3" fmla="*/ 1188133 w 2376265"/>
              <a:gd name="connsiteY3" fmla="*/ 2179800 h 2179800"/>
              <a:gd name="connsiteX4" fmla="*/ 0 w 2376265"/>
              <a:gd name="connsiteY4" fmla="*/ 1089900 h 217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65" h="2179800">
                <a:moveTo>
                  <a:pt x="0" y="1089900"/>
                </a:moveTo>
                <a:cubicBezTo>
                  <a:pt x="0" y="487965"/>
                  <a:pt x="531945" y="0"/>
                  <a:pt x="1188133" y="0"/>
                </a:cubicBezTo>
                <a:cubicBezTo>
                  <a:pt x="1844321" y="0"/>
                  <a:pt x="2376266" y="487965"/>
                  <a:pt x="2376266" y="1089900"/>
                </a:cubicBezTo>
                <a:cubicBezTo>
                  <a:pt x="2376266" y="1691835"/>
                  <a:pt x="1844321" y="2179800"/>
                  <a:pt x="1188133" y="2179800"/>
                </a:cubicBezTo>
                <a:cubicBezTo>
                  <a:pt x="531945" y="2179800"/>
                  <a:pt x="0" y="1691835"/>
                  <a:pt x="0" y="1089900"/>
                </a:cubicBez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3236" tIns="334464" rIns="363236" bIns="334464"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ويمكن القول أن تحليل جدوى المشروع يمكن أن يتم من خلال الخطوات التالية:</a:t>
            </a:r>
            <a:endParaRPr lang="ar-EG" sz="2400" b="1" kern="1200" dirty="0">
              <a:solidFill>
                <a:srgbClr val="FF0000"/>
              </a:solidFill>
            </a:endParaRPr>
          </a:p>
        </p:txBody>
      </p:sp>
      <p:sp>
        <p:nvSpPr>
          <p:cNvPr id="5" name="Left Arrow 4"/>
          <p:cNvSpPr/>
          <p:nvPr/>
        </p:nvSpPr>
        <p:spPr>
          <a:xfrm>
            <a:off x="5840540" y="5150313"/>
            <a:ext cx="2000155" cy="621243"/>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6" name="Freeform 5"/>
          <p:cNvSpPr/>
          <p:nvPr/>
        </p:nvSpPr>
        <p:spPr>
          <a:xfrm>
            <a:off x="6931328" y="4674256"/>
            <a:ext cx="1818733" cy="1573357"/>
          </a:xfrm>
          <a:custGeom>
            <a:avLst/>
            <a:gdLst>
              <a:gd name="connsiteX0" fmla="*/ 0 w 1818733"/>
              <a:gd name="connsiteY0" fmla="*/ 157336 h 1573357"/>
              <a:gd name="connsiteX1" fmla="*/ 157336 w 1818733"/>
              <a:gd name="connsiteY1" fmla="*/ 0 h 1573357"/>
              <a:gd name="connsiteX2" fmla="*/ 1661397 w 1818733"/>
              <a:gd name="connsiteY2" fmla="*/ 0 h 1573357"/>
              <a:gd name="connsiteX3" fmla="*/ 1818733 w 1818733"/>
              <a:gd name="connsiteY3" fmla="*/ 157336 h 1573357"/>
              <a:gd name="connsiteX4" fmla="*/ 1818733 w 1818733"/>
              <a:gd name="connsiteY4" fmla="*/ 1416021 h 1573357"/>
              <a:gd name="connsiteX5" fmla="*/ 1661397 w 1818733"/>
              <a:gd name="connsiteY5" fmla="*/ 1573357 h 1573357"/>
              <a:gd name="connsiteX6" fmla="*/ 157336 w 1818733"/>
              <a:gd name="connsiteY6" fmla="*/ 1573357 h 1573357"/>
              <a:gd name="connsiteX7" fmla="*/ 0 w 1818733"/>
              <a:gd name="connsiteY7" fmla="*/ 1416021 h 1573357"/>
              <a:gd name="connsiteX8" fmla="*/ 0 w 1818733"/>
              <a:gd name="connsiteY8" fmla="*/ 157336 h 157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733" h="1573357">
                <a:moveTo>
                  <a:pt x="0" y="157336"/>
                </a:moveTo>
                <a:cubicBezTo>
                  <a:pt x="0" y="70442"/>
                  <a:pt x="70442" y="0"/>
                  <a:pt x="157336" y="0"/>
                </a:cubicBezTo>
                <a:lnTo>
                  <a:pt x="1661397" y="0"/>
                </a:lnTo>
                <a:cubicBezTo>
                  <a:pt x="1748291" y="0"/>
                  <a:pt x="1818733" y="70442"/>
                  <a:pt x="1818733" y="157336"/>
                </a:cubicBezTo>
                <a:lnTo>
                  <a:pt x="1818733" y="1416021"/>
                </a:lnTo>
                <a:cubicBezTo>
                  <a:pt x="1818733" y="1502915"/>
                  <a:pt x="1748291" y="1573357"/>
                  <a:pt x="1661397" y="1573357"/>
                </a:cubicBezTo>
                <a:lnTo>
                  <a:pt x="157336" y="1573357"/>
                </a:lnTo>
                <a:cubicBezTo>
                  <a:pt x="70442" y="1573357"/>
                  <a:pt x="0" y="1502915"/>
                  <a:pt x="0" y="1416021"/>
                </a:cubicBezTo>
                <a:lnTo>
                  <a:pt x="0" y="157336"/>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802" tIns="91802" rIns="91802" bIns="91802"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تحديد فكرة المشروع .</a:t>
            </a:r>
            <a:endParaRPr lang="ar-EG" sz="2400" b="0" kern="1200" dirty="0">
              <a:solidFill>
                <a:srgbClr val="002060"/>
              </a:solidFill>
            </a:endParaRPr>
          </a:p>
        </p:txBody>
      </p:sp>
      <p:sp>
        <p:nvSpPr>
          <p:cNvPr id="7" name="Left Arrow 6"/>
          <p:cNvSpPr/>
          <p:nvPr/>
        </p:nvSpPr>
        <p:spPr>
          <a:xfrm rot="19741212">
            <a:off x="5481965" y="3907555"/>
            <a:ext cx="2247961" cy="621243"/>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6660222" y="2852945"/>
            <a:ext cx="1818733" cy="1573357"/>
          </a:xfrm>
          <a:custGeom>
            <a:avLst/>
            <a:gdLst>
              <a:gd name="connsiteX0" fmla="*/ 0 w 1818733"/>
              <a:gd name="connsiteY0" fmla="*/ 157336 h 1573357"/>
              <a:gd name="connsiteX1" fmla="*/ 157336 w 1818733"/>
              <a:gd name="connsiteY1" fmla="*/ 0 h 1573357"/>
              <a:gd name="connsiteX2" fmla="*/ 1661397 w 1818733"/>
              <a:gd name="connsiteY2" fmla="*/ 0 h 1573357"/>
              <a:gd name="connsiteX3" fmla="*/ 1818733 w 1818733"/>
              <a:gd name="connsiteY3" fmla="*/ 157336 h 1573357"/>
              <a:gd name="connsiteX4" fmla="*/ 1818733 w 1818733"/>
              <a:gd name="connsiteY4" fmla="*/ 1416021 h 1573357"/>
              <a:gd name="connsiteX5" fmla="*/ 1661397 w 1818733"/>
              <a:gd name="connsiteY5" fmla="*/ 1573357 h 1573357"/>
              <a:gd name="connsiteX6" fmla="*/ 157336 w 1818733"/>
              <a:gd name="connsiteY6" fmla="*/ 1573357 h 1573357"/>
              <a:gd name="connsiteX7" fmla="*/ 0 w 1818733"/>
              <a:gd name="connsiteY7" fmla="*/ 1416021 h 1573357"/>
              <a:gd name="connsiteX8" fmla="*/ 0 w 1818733"/>
              <a:gd name="connsiteY8" fmla="*/ 157336 h 157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733" h="1573357">
                <a:moveTo>
                  <a:pt x="0" y="157336"/>
                </a:moveTo>
                <a:cubicBezTo>
                  <a:pt x="0" y="70442"/>
                  <a:pt x="70442" y="0"/>
                  <a:pt x="157336" y="0"/>
                </a:cubicBezTo>
                <a:lnTo>
                  <a:pt x="1661397" y="0"/>
                </a:lnTo>
                <a:cubicBezTo>
                  <a:pt x="1748291" y="0"/>
                  <a:pt x="1818733" y="70442"/>
                  <a:pt x="1818733" y="157336"/>
                </a:cubicBezTo>
                <a:lnTo>
                  <a:pt x="1818733" y="1416021"/>
                </a:lnTo>
                <a:cubicBezTo>
                  <a:pt x="1818733" y="1502915"/>
                  <a:pt x="1748291" y="1573357"/>
                  <a:pt x="1661397" y="1573357"/>
                </a:cubicBezTo>
                <a:lnTo>
                  <a:pt x="157336" y="1573357"/>
                </a:lnTo>
                <a:cubicBezTo>
                  <a:pt x="70442" y="1573357"/>
                  <a:pt x="0" y="1502915"/>
                  <a:pt x="0" y="1416021"/>
                </a:cubicBezTo>
                <a:lnTo>
                  <a:pt x="0" y="157336"/>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802" tIns="91802" rIns="91802" bIns="91802" numCol="1" spcCol="1270" anchor="ctr" anchorCtr="0">
            <a:noAutofit/>
          </a:bodyPr>
          <a:lstStyle/>
          <a:p>
            <a:pPr lvl="0" algn="ctr" defTabSz="1066800" rtl="1">
              <a:lnSpc>
                <a:spcPct val="90000"/>
              </a:lnSpc>
              <a:spcBef>
                <a:spcPct val="0"/>
              </a:spcBef>
              <a:spcAft>
                <a:spcPct val="35000"/>
              </a:spcAft>
            </a:pPr>
            <a:r>
              <a:rPr lang="ar-SA" sz="2400" b="0" kern="1200" smtClean="0">
                <a:solidFill>
                  <a:srgbClr val="002060"/>
                </a:solidFill>
              </a:rPr>
              <a:t>تحديد أهداف المشروع.</a:t>
            </a:r>
            <a:endParaRPr lang="ar-EG" sz="2400" b="0" kern="1200" dirty="0">
              <a:solidFill>
                <a:srgbClr val="002060"/>
              </a:solidFill>
            </a:endParaRPr>
          </a:p>
        </p:txBody>
      </p:sp>
      <p:sp>
        <p:nvSpPr>
          <p:cNvPr id="9" name="Left Arrow 8"/>
          <p:cNvSpPr/>
          <p:nvPr/>
        </p:nvSpPr>
        <p:spPr>
          <a:xfrm rot="17280000">
            <a:off x="4192488" y="2998881"/>
            <a:ext cx="2085100" cy="621243"/>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4647837" y="1531300"/>
            <a:ext cx="1818733" cy="1573357"/>
          </a:xfrm>
          <a:custGeom>
            <a:avLst/>
            <a:gdLst>
              <a:gd name="connsiteX0" fmla="*/ 0 w 1818733"/>
              <a:gd name="connsiteY0" fmla="*/ 157336 h 1573357"/>
              <a:gd name="connsiteX1" fmla="*/ 157336 w 1818733"/>
              <a:gd name="connsiteY1" fmla="*/ 0 h 1573357"/>
              <a:gd name="connsiteX2" fmla="*/ 1661397 w 1818733"/>
              <a:gd name="connsiteY2" fmla="*/ 0 h 1573357"/>
              <a:gd name="connsiteX3" fmla="*/ 1818733 w 1818733"/>
              <a:gd name="connsiteY3" fmla="*/ 157336 h 1573357"/>
              <a:gd name="connsiteX4" fmla="*/ 1818733 w 1818733"/>
              <a:gd name="connsiteY4" fmla="*/ 1416021 h 1573357"/>
              <a:gd name="connsiteX5" fmla="*/ 1661397 w 1818733"/>
              <a:gd name="connsiteY5" fmla="*/ 1573357 h 1573357"/>
              <a:gd name="connsiteX6" fmla="*/ 157336 w 1818733"/>
              <a:gd name="connsiteY6" fmla="*/ 1573357 h 1573357"/>
              <a:gd name="connsiteX7" fmla="*/ 0 w 1818733"/>
              <a:gd name="connsiteY7" fmla="*/ 1416021 h 1573357"/>
              <a:gd name="connsiteX8" fmla="*/ 0 w 1818733"/>
              <a:gd name="connsiteY8" fmla="*/ 157336 h 157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733" h="1573357">
                <a:moveTo>
                  <a:pt x="0" y="157336"/>
                </a:moveTo>
                <a:cubicBezTo>
                  <a:pt x="0" y="70442"/>
                  <a:pt x="70442" y="0"/>
                  <a:pt x="157336" y="0"/>
                </a:cubicBezTo>
                <a:lnTo>
                  <a:pt x="1661397" y="0"/>
                </a:lnTo>
                <a:cubicBezTo>
                  <a:pt x="1748291" y="0"/>
                  <a:pt x="1818733" y="70442"/>
                  <a:pt x="1818733" y="157336"/>
                </a:cubicBezTo>
                <a:lnTo>
                  <a:pt x="1818733" y="1416021"/>
                </a:lnTo>
                <a:cubicBezTo>
                  <a:pt x="1818733" y="1502915"/>
                  <a:pt x="1748291" y="1573357"/>
                  <a:pt x="1661397" y="1573357"/>
                </a:cubicBezTo>
                <a:lnTo>
                  <a:pt x="157336" y="1573357"/>
                </a:lnTo>
                <a:cubicBezTo>
                  <a:pt x="70442" y="1573357"/>
                  <a:pt x="0" y="1502915"/>
                  <a:pt x="0" y="1416021"/>
                </a:cubicBezTo>
                <a:lnTo>
                  <a:pt x="0" y="157336"/>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802" tIns="91802" rIns="91802" bIns="91802"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دراسة الجدوى المبدئية "الدراسة السابقة للجدوى".</a:t>
            </a:r>
            <a:endParaRPr lang="ar-EG" sz="2400" b="0" kern="1200" dirty="0">
              <a:solidFill>
                <a:srgbClr val="002060"/>
              </a:solidFill>
            </a:endParaRPr>
          </a:p>
        </p:txBody>
      </p:sp>
      <p:sp>
        <p:nvSpPr>
          <p:cNvPr id="11" name="Left Arrow 10"/>
          <p:cNvSpPr/>
          <p:nvPr/>
        </p:nvSpPr>
        <p:spPr>
          <a:xfrm rot="15120000">
            <a:off x="2794402" y="2998881"/>
            <a:ext cx="2085100" cy="621243"/>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2605420" y="1531300"/>
            <a:ext cx="1818733" cy="1573357"/>
          </a:xfrm>
          <a:custGeom>
            <a:avLst/>
            <a:gdLst>
              <a:gd name="connsiteX0" fmla="*/ 0 w 1818733"/>
              <a:gd name="connsiteY0" fmla="*/ 157336 h 1573357"/>
              <a:gd name="connsiteX1" fmla="*/ 157336 w 1818733"/>
              <a:gd name="connsiteY1" fmla="*/ 0 h 1573357"/>
              <a:gd name="connsiteX2" fmla="*/ 1661397 w 1818733"/>
              <a:gd name="connsiteY2" fmla="*/ 0 h 1573357"/>
              <a:gd name="connsiteX3" fmla="*/ 1818733 w 1818733"/>
              <a:gd name="connsiteY3" fmla="*/ 157336 h 1573357"/>
              <a:gd name="connsiteX4" fmla="*/ 1818733 w 1818733"/>
              <a:gd name="connsiteY4" fmla="*/ 1416021 h 1573357"/>
              <a:gd name="connsiteX5" fmla="*/ 1661397 w 1818733"/>
              <a:gd name="connsiteY5" fmla="*/ 1573357 h 1573357"/>
              <a:gd name="connsiteX6" fmla="*/ 157336 w 1818733"/>
              <a:gd name="connsiteY6" fmla="*/ 1573357 h 1573357"/>
              <a:gd name="connsiteX7" fmla="*/ 0 w 1818733"/>
              <a:gd name="connsiteY7" fmla="*/ 1416021 h 1573357"/>
              <a:gd name="connsiteX8" fmla="*/ 0 w 1818733"/>
              <a:gd name="connsiteY8" fmla="*/ 157336 h 157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733" h="1573357">
                <a:moveTo>
                  <a:pt x="0" y="157336"/>
                </a:moveTo>
                <a:cubicBezTo>
                  <a:pt x="0" y="70442"/>
                  <a:pt x="70442" y="0"/>
                  <a:pt x="157336" y="0"/>
                </a:cubicBezTo>
                <a:lnTo>
                  <a:pt x="1661397" y="0"/>
                </a:lnTo>
                <a:cubicBezTo>
                  <a:pt x="1748291" y="0"/>
                  <a:pt x="1818733" y="70442"/>
                  <a:pt x="1818733" y="157336"/>
                </a:cubicBezTo>
                <a:lnTo>
                  <a:pt x="1818733" y="1416021"/>
                </a:lnTo>
                <a:cubicBezTo>
                  <a:pt x="1818733" y="1502915"/>
                  <a:pt x="1748291" y="1573357"/>
                  <a:pt x="1661397" y="1573357"/>
                </a:cubicBezTo>
                <a:lnTo>
                  <a:pt x="157336" y="1573357"/>
                </a:lnTo>
                <a:cubicBezTo>
                  <a:pt x="70442" y="1573357"/>
                  <a:pt x="0" y="1502915"/>
                  <a:pt x="0" y="1416021"/>
                </a:cubicBezTo>
                <a:lnTo>
                  <a:pt x="0" y="157336"/>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802" tIns="91802" rIns="91802" bIns="91802"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الدراسة التفصيلية للربحية التجارية</a:t>
            </a:r>
            <a:r>
              <a:rPr lang="ar-EG" sz="2400" b="0" kern="1200" dirty="0" smtClean="0">
                <a:solidFill>
                  <a:srgbClr val="002060"/>
                </a:solidFill>
              </a:rPr>
              <a:t>.</a:t>
            </a:r>
            <a:endParaRPr lang="ar-EG" sz="2400" b="0" kern="1200" dirty="0">
              <a:solidFill>
                <a:srgbClr val="002060"/>
              </a:solidFill>
            </a:endParaRPr>
          </a:p>
        </p:txBody>
      </p:sp>
      <p:sp>
        <p:nvSpPr>
          <p:cNvPr id="13" name="Left Arrow 12"/>
          <p:cNvSpPr/>
          <p:nvPr/>
        </p:nvSpPr>
        <p:spPr>
          <a:xfrm rot="12748932">
            <a:off x="1263937" y="3819979"/>
            <a:ext cx="2364840" cy="621243"/>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539550" y="2708918"/>
            <a:ext cx="1818733" cy="1573357"/>
          </a:xfrm>
          <a:custGeom>
            <a:avLst/>
            <a:gdLst>
              <a:gd name="connsiteX0" fmla="*/ 0 w 1818733"/>
              <a:gd name="connsiteY0" fmla="*/ 157336 h 1573357"/>
              <a:gd name="connsiteX1" fmla="*/ 157336 w 1818733"/>
              <a:gd name="connsiteY1" fmla="*/ 0 h 1573357"/>
              <a:gd name="connsiteX2" fmla="*/ 1661397 w 1818733"/>
              <a:gd name="connsiteY2" fmla="*/ 0 h 1573357"/>
              <a:gd name="connsiteX3" fmla="*/ 1818733 w 1818733"/>
              <a:gd name="connsiteY3" fmla="*/ 157336 h 1573357"/>
              <a:gd name="connsiteX4" fmla="*/ 1818733 w 1818733"/>
              <a:gd name="connsiteY4" fmla="*/ 1416021 h 1573357"/>
              <a:gd name="connsiteX5" fmla="*/ 1661397 w 1818733"/>
              <a:gd name="connsiteY5" fmla="*/ 1573357 h 1573357"/>
              <a:gd name="connsiteX6" fmla="*/ 157336 w 1818733"/>
              <a:gd name="connsiteY6" fmla="*/ 1573357 h 1573357"/>
              <a:gd name="connsiteX7" fmla="*/ 0 w 1818733"/>
              <a:gd name="connsiteY7" fmla="*/ 1416021 h 1573357"/>
              <a:gd name="connsiteX8" fmla="*/ 0 w 1818733"/>
              <a:gd name="connsiteY8" fmla="*/ 157336 h 157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733" h="1573357">
                <a:moveTo>
                  <a:pt x="0" y="157336"/>
                </a:moveTo>
                <a:cubicBezTo>
                  <a:pt x="0" y="70442"/>
                  <a:pt x="70442" y="0"/>
                  <a:pt x="157336" y="0"/>
                </a:cubicBezTo>
                <a:lnTo>
                  <a:pt x="1661397" y="0"/>
                </a:lnTo>
                <a:cubicBezTo>
                  <a:pt x="1748291" y="0"/>
                  <a:pt x="1818733" y="70442"/>
                  <a:pt x="1818733" y="157336"/>
                </a:cubicBezTo>
                <a:lnTo>
                  <a:pt x="1818733" y="1416021"/>
                </a:lnTo>
                <a:cubicBezTo>
                  <a:pt x="1818733" y="1502915"/>
                  <a:pt x="1748291" y="1573357"/>
                  <a:pt x="1661397" y="1573357"/>
                </a:cubicBezTo>
                <a:lnTo>
                  <a:pt x="157336" y="1573357"/>
                </a:lnTo>
                <a:cubicBezTo>
                  <a:pt x="70442" y="1573357"/>
                  <a:pt x="0" y="1502915"/>
                  <a:pt x="0" y="1416021"/>
                </a:cubicBezTo>
                <a:lnTo>
                  <a:pt x="0" y="157336"/>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802" tIns="91802" rIns="91802" bIns="91802"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التقييم المالي والاقتصادي لتقدير الربحية التجارية.</a:t>
            </a:r>
            <a:endParaRPr lang="ar-EG" sz="2400" b="0" kern="1200" dirty="0">
              <a:solidFill>
                <a:srgbClr val="002060"/>
              </a:solidFill>
            </a:endParaRPr>
          </a:p>
        </p:txBody>
      </p:sp>
      <p:sp>
        <p:nvSpPr>
          <p:cNvPr id="15" name="Left Arrow 14"/>
          <p:cNvSpPr/>
          <p:nvPr/>
        </p:nvSpPr>
        <p:spPr>
          <a:xfrm rot="10800000">
            <a:off x="1231296" y="5150313"/>
            <a:ext cx="2000155" cy="621243"/>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6" name="Freeform 15"/>
          <p:cNvSpPr/>
          <p:nvPr/>
        </p:nvSpPr>
        <p:spPr>
          <a:xfrm>
            <a:off x="321930" y="4674256"/>
            <a:ext cx="1818733" cy="1573357"/>
          </a:xfrm>
          <a:custGeom>
            <a:avLst/>
            <a:gdLst>
              <a:gd name="connsiteX0" fmla="*/ 0 w 1818733"/>
              <a:gd name="connsiteY0" fmla="*/ 157336 h 1573357"/>
              <a:gd name="connsiteX1" fmla="*/ 157336 w 1818733"/>
              <a:gd name="connsiteY1" fmla="*/ 0 h 1573357"/>
              <a:gd name="connsiteX2" fmla="*/ 1661397 w 1818733"/>
              <a:gd name="connsiteY2" fmla="*/ 0 h 1573357"/>
              <a:gd name="connsiteX3" fmla="*/ 1818733 w 1818733"/>
              <a:gd name="connsiteY3" fmla="*/ 157336 h 1573357"/>
              <a:gd name="connsiteX4" fmla="*/ 1818733 w 1818733"/>
              <a:gd name="connsiteY4" fmla="*/ 1416021 h 1573357"/>
              <a:gd name="connsiteX5" fmla="*/ 1661397 w 1818733"/>
              <a:gd name="connsiteY5" fmla="*/ 1573357 h 1573357"/>
              <a:gd name="connsiteX6" fmla="*/ 157336 w 1818733"/>
              <a:gd name="connsiteY6" fmla="*/ 1573357 h 1573357"/>
              <a:gd name="connsiteX7" fmla="*/ 0 w 1818733"/>
              <a:gd name="connsiteY7" fmla="*/ 1416021 h 1573357"/>
              <a:gd name="connsiteX8" fmla="*/ 0 w 1818733"/>
              <a:gd name="connsiteY8" fmla="*/ 157336 h 157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733" h="1573357">
                <a:moveTo>
                  <a:pt x="0" y="157336"/>
                </a:moveTo>
                <a:cubicBezTo>
                  <a:pt x="0" y="70442"/>
                  <a:pt x="70442" y="0"/>
                  <a:pt x="157336" y="0"/>
                </a:cubicBezTo>
                <a:lnTo>
                  <a:pt x="1661397" y="0"/>
                </a:lnTo>
                <a:cubicBezTo>
                  <a:pt x="1748291" y="0"/>
                  <a:pt x="1818733" y="70442"/>
                  <a:pt x="1818733" y="157336"/>
                </a:cubicBezTo>
                <a:lnTo>
                  <a:pt x="1818733" y="1416021"/>
                </a:lnTo>
                <a:cubicBezTo>
                  <a:pt x="1818733" y="1502915"/>
                  <a:pt x="1748291" y="1573357"/>
                  <a:pt x="1661397" y="1573357"/>
                </a:cubicBezTo>
                <a:lnTo>
                  <a:pt x="157336" y="1573357"/>
                </a:lnTo>
                <a:cubicBezTo>
                  <a:pt x="70442" y="1573357"/>
                  <a:pt x="0" y="1502915"/>
                  <a:pt x="0" y="1416021"/>
                </a:cubicBezTo>
                <a:lnTo>
                  <a:pt x="0" y="157336"/>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802" tIns="91802" rIns="91802" bIns="91802" numCol="1" spcCol="1270" anchor="ctr" anchorCtr="0">
            <a:noAutofit/>
          </a:bodyPr>
          <a:lstStyle/>
          <a:p>
            <a:pPr lvl="0" algn="ctr" defTabSz="1066800" rtl="1">
              <a:lnSpc>
                <a:spcPct val="90000"/>
              </a:lnSpc>
              <a:spcBef>
                <a:spcPct val="0"/>
              </a:spcBef>
              <a:spcAft>
                <a:spcPct val="35000"/>
              </a:spcAft>
            </a:pPr>
            <a:r>
              <a:rPr lang="ar-SA" sz="2400" b="0" kern="1200" dirty="0" smtClean="0">
                <a:solidFill>
                  <a:srgbClr val="002060"/>
                </a:solidFill>
              </a:rPr>
              <a:t>تقدير الفائدة التي تعود على الاقتصاد القومي من جراء تنفيذ المشروع.</a:t>
            </a:r>
            <a:endParaRPr lang="ar-EG" sz="2400" b="0" kern="1200" dirty="0">
              <a:solidFill>
                <a:srgbClr val="002060"/>
              </a:solidFill>
            </a:endParaRPr>
          </a:p>
        </p:txBody>
      </p:sp>
    </p:spTree>
    <p:extLst>
      <p:ext uri="{BB962C8B-B14F-4D97-AF65-F5344CB8AC3E}">
        <p14:creationId xmlns:p14="http://schemas.microsoft.com/office/powerpoint/2010/main" val="3519296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fade">
                                      <p:cBhvr>
                                        <p:cTn id="53" dur="1000"/>
                                        <p:tgtEl>
                                          <p:spTgt spid="12"/>
                                        </p:tgtEl>
                                      </p:cBhvr>
                                    </p:animEffect>
                                    <p:anim calcmode="lin" valueType="num">
                                      <p:cBhvr>
                                        <p:cTn id="54" dur="1000" fill="hold"/>
                                        <p:tgtEl>
                                          <p:spTgt spid="12"/>
                                        </p:tgtEl>
                                        <p:attrNameLst>
                                          <p:attrName>ppt_x</p:attrName>
                                        </p:attrNameLst>
                                      </p:cBhvr>
                                      <p:tavLst>
                                        <p:tav tm="0">
                                          <p:val>
                                            <p:strVal val="#ppt_x"/>
                                          </p:val>
                                        </p:tav>
                                        <p:tav tm="100000">
                                          <p:val>
                                            <p:strVal val="#ppt_x"/>
                                          </p:val>
                                        </p:tav>
                                      </p:tavLst>
                                    </p:anim>
                                    <p:anim calcmode="lin" valueType="num">
                                      <p:cBhvr>
                                        <p:cTn id="5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nodeType="click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fade">
                                      <p:cBhvr>
                                        <p:cTn id="60" dur="1000"/>
                                        <p:tgtEl>
                                          <p:spTgt spid="13"/>
                                        </p:tgtEl>
                                      </p:cBhvr>
                                    </p:animEffect>
                                    <p:anim calcmode="lin" valueType="num">
                                      <p:cBhvr>
                                        <p:cTn id="61" dur="1000" fill="hold"/>
                                        <p:tgtEl>
                                          <p:spTgt spid="13"/>
                                        </p:tgtEl>
                                        <p:attrNameLst>
                                          <p:attrName>ppt_x</p:attrName>
                                        </p:attrNameLst>
                                      </p:cBhvr>
                                      <p:tavLst>
                                        <p:tav tm="0">
                                          <p:val>
                                            <p:strVal val="#ppt_x"/>
                                          </p:val>
                                        </p:tav>
                                        <p:tav tm="100000">
                                          <p:val>
                                            <p:strVal val="#ppt_x"/>
                                          </p:val>
                                        </p:tav>
                                      </p:tavLst>
                                    </p:anim>
                                    <p:anim calcmode="lin" valueType="num">
                                      <p:cBhvr>
                                        <p:cTn id="62" dur="1000" fill="hold"/>
                                        <p:tgtEl>
                                          <p:spTgt spid="13"/>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14"/>
                                        </p:tgtEl>
                                        <p:attrNameLst>
                                          <p:attrName>style.visibility</p:attrName>
                                        </p:attrNameLst>
                                      </p:cBhvr>
                                      <p:to>
                                        <p:strVal val="visible"/>
                                      </p:to>
                                    </p:set>
                                    <p:animEffect transition="in" filter="fade">
                                      <p:cBhvr>
                                        <p:cTn id="65" dur="1000"/>
                                        <p:tgtEl>
                                          <p:spTgt spid="14"/>
                                        </p:tgtEl>
                                      </p:cBhvr>
                                    </p:animEffect>
                                    <p:anim calcmode="lin" valueType="num">
                                      <p:cBhvr>
                                        <p:cTn id="66" dur="1000" fill="hold"/>
                                        <p:tgtEl>
                                          <p:spTgt spid="14"/>
                                        </p:tgtEl>
                                        <p:attrNameLst>
                                          <p:attrName>ppt_x</p:attrName>
                                        </p:attrNameLst>
                                      </p:cBhvr>
                                      <p:tavLst>
                                        <p:tav tm="0">
                                          <p:val>
                                            <p:strVal val="#ppt_x"/>
                                          </p:val>
                                        </p:tav>
                                        <p:tav tm="100000">
                                          <p:val>
                                            <p:strVal val="#ppt_x"/>
                                          </p:val>
                                        </p:tav>
                                      </p:tavLst>
                                    </p:anim>
                                    <p:anim calcmode="lin" valueType="num">
                                      <p:cBhvr>
                                        <p:cTn id="6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nodeType="clickEffect">
                                  <p:stCondLst>
                                    <p:cond delay="0"/>
                                  </p:stCondLst>
                                  <p:childTnLst>
                                    <p:set>
                                      <p:cBhvr>
                                        <p:cTn id="71" dur="1" fill="hold">
                                          <p:stCondLst>
                                            <p:cond delay="0"/>
                                          </p:stCondLst>
                                        </p:cTn>
                                        <p:tgtEl>
                                          <p:spTgt spid="15"/>
                                        </p:tgtEl>
                                        <p:attrNameLst>
                                          <p:attrName>style.visibility</p:attrName>
                                        </p:attrNameLst>
                                      </p:cBhvr>
                                      <p:to>
                                        <p:strVal val="visible"/>
                                      </p:to>
                                    </p:set>
                                    <p:animEffect transition="in" filter="fade">
                                      <p:cBhvr>
                                        <p:cTn id="72" dur="1000"/>
                                        <p:tgtEl>
                                          <p:spTgt spid="15"/>
                                        </p:tgtEl>
                                      </p:cBhvr>
                                    </p:animEffect>
                                    <p:anim calcmode="lin" valueType="num">
                                      <p:cBhvr>
                                        <p:cTn id="73" dur="1000" fill="hold"/>
                                        <p:tgtEl>
                                          <p:spTgt spid="15"/>
                                        </p:tgtEl>
                                        <p:attrNameLst>
                                          <p:attrName>ppt_x</p:attrName>
                                        </p:attrNameLst>
                                      </p:cBhvr>
                                      <p:tavLst>
                                        <p:tav tm="0">
                                          <p:val>
                                            <p:strVal val="#ppt_x"/>
                                          </p:val>
                                        </p:tav>
                                        <p:tav tm="100000">
                                          <p:val>
                                            <p:strVal val="#ppt_x"/>
                                          </p:val>
                                        </p:tav>
                                      </p:tavLst>
                                    </p:anim>
                                    <p:anim calcmode="lin" valueType="num">
                                      <p:cBhvr>
                                        <p:cTn id="74" dur="1000" fill="hold"/>
                                        <p:tgtEl>
                                          <p:spTgt spid="15"/>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16"/>
                                        </p:tgtEl>
                                        <p:attrNameLst>
                                          <p:attrName>style.visibility</p:attrName>
                                        </p:attrNameLst>
                                      </p:cBhvr>
                                      <p:to>
                                        <p:strVal val="visible"/>
                                      </p:to>
                                    </p:set>
                                    <p:animEffect transition="in" filter="fade">
                                      <p:cBhvr>
                                        <p:cTn id="77" dur="1000"/>
                                        <p:tgtEl>
                                          <p:spTgt spid="16"/>
                                        </p:tgtEl>
                                      </p:cBhvr>
                                    </p:animEffect>
                                    <p:anim calcmode="lin" valueType="num">
                                      <p:cBhvr>
                                        <p:cTn id="78" dur="1000" fill="hold"/>
                                        <p:tgtEl>
                                          <p:spTgt spid="16"/>
                                        </p:tgtEl>
                                        <p:attrNameLst>
                                          <p:attrName>ppt_x</p:attrName>
                                        </p:attrNameLst>
                                      </p:cBhvr>
                                      <p:tavLst>
                                        <p:tav tm="0">
                                          <p:val>
                                            <p:strVal val="#ppt_x"/>
                                          </p:val>
                                        </p:tav>
                                        <p:tav tm="100000">
                                          <p:val>
                                            <p:strVal val="#ppt_x"/>
                                          </p:val>
                                        </p:tav>
                                      </p:tavLst>
                                    </p:anim>
                                    <p:anim calcmode="lin" valueType="num">
                                      <p:cBhvr>
                                        <p:cTn id="7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P spid="12" grpId="0" animBg="1"/>
      <p:bldP spid="14" grpId="0" animBg="1"/>
      <p:bldP spid="16" grpId="0" animBg="1"/>
    </p:bld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تحديد فكرة المشروع</a:t>
            </a:r>
            <a:endParaRPr lang="ar-EG" sz="3200" b="1" dirty="0">
              <a:solidFill>
                <a:schemeClr val="bg1"/>
              </a:solidFill>
            </a:endParaRPr>
          </a:p>
        </p:txBody>
      </p:sp>
      <p:sp>
        <p:nvSpPr>
          <p:cNvPr id="4" name="Rectangle 3"/>
          <p:cNvSpPr/>
          <p:nvPr/>
        </p:nvSpPr>
        <p:spPr>
          <a:xfrm>
            <a:off x="2252141" y="1268760"/>
            <a:ext cx="3847629" cy="2592288"/>
          </a:xfrm>
          <a:prstGeom prst="rect">
            <a:avLst/>
          </a:prstGeom>
          <a:blipFill rotWithShape="1">
            <a:blip r:embed="rId2"/>
            <a:stretch>
              <a:fillRect/>
            </a:stretch>
          </a:blipFill>
        </p:spPr>
        <p:style>
          <a:lnRef idx="2">
            <a:schemeClr val="accent1">
              <a:alpha val="90000"/>
              <a:hueOff val="0"/>
              <a:satOff val="0"/>
              <a:lumOff val="0"/>
              <a:alphaOff val="0"/>
            </a:schemeClr>
          </a:lnRef>
          <a:fillRef idx="1">
            <a:scrgbClr r="0" g="0" b="0"/>
          </a:fillRef>
          <a:effectRef idx="0">
            <a:schemeClr val="accent1">
              <a:alpha val="90000"/>
              <a:hueOff val="0"/>
              <a:satOff val="0"/>
              <a:lumOff val="0"/>
              <a:alphaOff val="0"/>
            </a:schemeClr>
          </a:effectRef>
          <a:fontRef idx="minor">
            <a:schemeClr val="lt1"/>
          </a:fontRef>
        </p:style>
      </p:sp>
      <p:sp>
        <p:nvSpPr>
          <p:cNvPr id="5" name="Straight Connector 4"/>
          <p:cNvSpPr/>
          <p:nvPr/>
        </p:nvSpPr>
        <p:spPr>
          <a:xfrm>
            <a:off x="1774387" y="1268760"/>
            <a:ext cx="259" cy="5184576"/>
          </a:xfrm>
          <a:prstGeom prst="line">
            <a:avLst/>
          </a:prstGeom>
        </p:spPr>
        <p:style>
          <a:lnRef idx="2">
            <a:schemeClr val="accent1">
              <a:shade val="80000"/>
              <a:hueOff val="0"/>
              <a:satOff val="0"/>
              <a:lumOff val="0"/>
              <a:alphaOff val="0"/>
            </a:schemeClr>
          </a:lnRef>
          <a:fillRef idx="0">
            <a:schemeClr val="accent1">
              <a:shade val="80000"/>
              <a:hueOff val="0"/>
              <a:satOff val="0"/>
              <a:lumOff val="0"/>
              <a:alphaOff val="0"/>
            </a:schemeClr>
          </a:fillRef>
          <a:effectRef idx="0">
            <a:schemeClr val="accent1">
              <a:shade val="80000"/>
              <a:hueOff val="0"/>
              <a:satOff val="0"/>
              <a:lumOff val="0"/>
              <a:alphaOff val="0"/>
            </a:schemeClr>
          </a:effectRef>
          <a:fontRef idx="minor">
            <a:schemeClr val="tx1">
              <a:hueOff val="0"/>
              <a:satOff val="0"/>
              <a:lumOff val="0"/>
              <a:alphaOff val="0"/>
            </a:schemeClr>
          </a:fontRef>
        </p:style>
      </p:sp>
      <p:sp>
        <p:nvSpPr>
          <p:cNvPr id="6" name="Freeform 5"/>
          <p:cNvSpPr/>
          <p:nvPr/>
        </p:nvSpPr>
        <p:spPr>
          <a:xfrm>
            <a:off x="2252141" y="3861048"/>
            <a:ext cx="3847629" cy="2592288"/>
          </a:xfrm>
          <a:custGeom>
            <a:avLst/>
            <a:gdLst>
              <a:gd name="connsiteX0" fmla="*/ 0 w 3847629"/>
              <a:gd name="connsiteY0" fmla="*/ 0 h 2592288"/>
              <a:gd name="connsiteX1" fmla="*/ 3847629 w 3847629"/>
              <a:gd name="connsiteY1" fmla="*/ 0 h 2592288"/>
              <a:gd name="connsiteX2" fmla="*/ 3847629 w 3847629"/>
              <a:gd name="connsiteY2" fmla="*/ 2592288 h 2592288"/>
              <a:gd name="connsiteX3" fmla="*/ 0 w 3847629"/>
              <a:gd name="connsiteY3" fmla="*/ 2592288 h 2592288"/>
              <a:gd name="connsiteX4" fmla="*/ 0 w 3847629"/>
              <a:gd name="connsiteY4" fmla="*/ 0 h 259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7629" h="2592288">
                <a:moveTo>
                  <a:pt x="0" y="0"/>
                </a:moveTo>
                <a:lnTo>
                  <a:pt x="3847629" y="0"/>
                </a:lnTo>
                <a:lnTo>
                  <a:pt x="3847629" y="2592288"/>
                </a:lnTo>
                <a:lnTo>
                  <a:pt x="0" y="2592288"/>
                </a:lnTo>
                <a:lnTo>
                  <a:pt x="0" y="0"/>
                </a:lnTo>
                <a:close/>
              </a:path>
            </a:pathLst>
          </a:custGeom>
          <a:solidFill>
            <a:srgbClr val="99FFCC">
              <a:alpha val="90000"/>
            </a:srgbClr>
          </a:solidFill>
          <a:ln>
            <a:no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وفيها تصنف طبيعة المشروع سواء كان (صناعيا – خدميا – تجاريا -…..) وإعطاء فكرة مبسطة عن المشروع وعن المشروعات المثيلة</a:t>
            </a:r>
            <a:endParaRPr lang="ar-EG" sz="2400" kern="1200" dirty="0">
              <a:solidFill>
                <a:srgbClr val="FF0000"/>
              </a:solidFill>
            </a:endParaRPr>
          </a:p>
        </p:txBody>
      </p:sp>
    </p:spTree>
    <p:extLst>
      <p:ext uri="{BB962C8B-B14F-4D97-AF65-F5344CB8AC3E}">
        <p14:creationId xmlns:p14="http://schemas.microsoft.com/office/powerpoint/2010/main" val="343947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تحديد اهداف المشروع</a:t>
            </a:r>
            <a:endParaRPr lang="ar-EG" sz="3200" b="1" dirty="0">
              <a:solidFill>
                <a:schemeClr val="bg1"/>
              </a:solidFill>
            </a:endParaRPr>
          </a:p>
        </p:txBody>
      </p:sp>
      <p:sp>
        <p:nvSpPr>
          <p:cNvPr id="4" name="Freeform 3"/>
          <p:cNvSpPr/>
          <p:nvPr/>
        </p:nvSpPr>
        <p:spPr>
          <a:xfrm>
            <a:off x="3016733" y="1700808"/>
            <a:ext cx="3145420" cy="3948063"/>
          </a:xfrm>
          <a:custGeom>
            <a:avLst/>
            <a:gdLst>
              <a:gd name="connsiteX0" fmla="*/ 0 w 2795935"/>
              <a:gd name="connsiteY0" fmla="*/ 1397968 h 2795935"/>
              <a:gd name="connsiteX1" fmla="*/ 1397968 w 2795935"/>
              <a:gd name="connsiteY1" fmla="*/ 0 h 2795935"/>
              <a:gd name="connsiteX2" fmla="*/ 2795936 w 2795935"/>
              <a:gd name="connsiteY2" fmla="*/ 1397968 h 2795935"/>
              <a:gd name="connsiteX3" fmla="*/ 1397968 w 2795935"/>
              <a:gd name="connsiteY3" fmla="*/ 2795936 h 2795935"/>
              <a:gd name="connsiteX4" fmla="*/ 0 w 2795935"/>
              <a:gd name="connsiteY4" fmla="*/ 1397968 h 2795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5935" h="2795935">
                <a:moveTo>
                  <a:pt x="0" y="1397968"/>
                </a:moveTo>
                <a:cubicBezTo>
                  <a:pt x="0" y="625892"/>
                  <a:pt x="625892" y="0"/>
                  <a:pt x="1397968" y="0"/>
                </a:cubicBezTo>
                <a:cubicBezTo>
                  <a:pt x="2170044" y="0"/>
                  <a:pt x="2795936" y="625892"/>
                  <a:pt x="2795936" y="1397968"/>
                </a:cubicBezTo>
                <a:cubicBezTo>
                  <a:pt x="2795936" y="2170044"/>
                  <a:pt x="2170044" y="2795936"/>
                  <a:pt x="1397968" y="2795936"/>
                </a:cubicBezTo>
                <a:cubicBezTo>
                  <a:pt x="625892" y="2795936"/>
                  <a:pt x="0" y="2170044"/>
                  <a:pt x="0" y="1397968"/>
                </a:cubicBezTo>
                <a:close/>
              </a:path>
            </a:pathLst>
          </a:custGeom>
          <a:solidFill>
            <a:srgbClr val="FFCC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39935" tIns="439935" rIns="439935" bIns="439935"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تنقسم الاهداف العامة للمشروع الي نوعان تبعا لنوع المشروع :</a:t>
            </a:r>
            <a:endParaRPr lang="ar-EG" sz="2400" kern="1200" dirty="0">
              <a:solidFill>
                <a:srgbClr val="FF0000"/>
              </a:solidFill>
            </a:endParaRPr>
          </a:p>
        </p:txBody>
      </p:sp>
      <p:sp>
        <p:nvSpPr>
          <p:cNvPr id="5" name="Freeform 4"/>
          <p:cNvSpPr/>
          <p:nvPr/>
        </p:nvSpPr>
        <p:spPr>
          <a:xfrm>
            <a:off x="5885589" y="2759711"/>
            <a:ext cx="2268257" cy="1974031"/>
          </a:xfrm>
          <a:custGeom>
            <a:avLst/>
            <a:gdLst>
              <a:gd name="connsiteX0" fmla="*/ 0 w 2016233"/>
              <a:gd name="connsiteY0" fmla="*/ 698984 h 1397967"/>
              <a:gd name="connsiteX1" fmla="*/ 1008117 w 2016233"/>
              <a:gd name="connsiteY1" fmla="*/ 0 h 1397967"/>
              <a:gd name="connsiteX2" fmla="*/ 2016234 w 2016233"/>
              <a:gd name="connsiteY2" fmla="*/ 698984 h 1397967"/>
              <a:gd name="connsiteX3" fmla="*/ 1008117 w 2016233"/>
              <a:gd name="connsiteY3" fmla="*/ 1397968 h 1397967"/>
              <a:gd name="connsiteX4" fmla="*/ 0 w 2016233"/>
              <a:gd name="connsiteY4" fmla="*/ 698984 h 139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233" h="1397967">
                <a:moveTo>
                  <a:pt x="0" y="698984"/>
                </a:moveTo>
                <a:cubicBezTo>
                  <a:pt x="0" y="312946"/>
                  <a:pt x="451349" y="0"/>
                  <a:pt x="1008117" y="0"/>
                </a:cubicBezTo>
                <a:cubicBezTo>
                  <a:pt x="1564885" y="0"/>
                  <a:pt x="2016234" y="312946"/>
                  <a:pt x="2016234" y="698984"/>
                </a:cubicBezTo>
                <a:cubicBezTo>
                  <a:pt x="2016234" y="1085022"/>
                  <a:pt x="1564885" y="1397968"/>
                  <a:pt x="1008117" y="1397968"/>
                </a:cubicBezTo>
                <a:cubicBezTo>
                  <a:pt x="451349" y="1397968"/>
                  <a:pt x="0" y="1085022"/>
                  <a:pt x="0" y="698984"/>
                </a:cubicBezTo>
                <a:close/>
              </a:path>
            </a:pathLst>
          </a:custGeom>
          <a:solidFill>
            <a:srgbClr val="C74BCA">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25750" tIns="235208" rIns="325750" bIns="235208"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مشروعات خاصة </a:t>
            </a:r>
            <a:endParaRPr lang="ar-EG" sz="2400" kern="1200" dirty="0">
              <a:solidFill>
                <a:srgbClr val="002060"/>
              </a:solidFill>
            </a:endParaRPr>
          </a:p>
        </p:txBody>
      </p:sp>
      <p:sp>
        <p:nvSpPr>
          <p:cNvPr id="6" name="Freeform 5"/>
          <p:cNvSpPr/>
          <p:nvPr/>
        </p:nvSpPr>
        <p:spPr>
          <a:xfrm>
            <a:off x="1025054" y="2658019"/>
            <a:ext cx="2268257" cy="1974031"/>
          </a:xfrm>
          <a:custGeom>
            <a:avLst/>
            <a:gdLst>
              <a:gd name="connsiteX0" fmla="*/ 0 w 2016233"/>
              <a:gd name="connsiteY0" fmla="*/ 698984 h 1397967"/>
              <a:gd name="connsiteX1" fmla="*/ 1008117 w 2016233"/>
              <a:gd name="connsiteY1" fmla="*/ 0 h 1397967"/>
              <a:gd name="connsiteX2" fmla="*/ 2016234 w 2016233"/>
              <a:gd name="connsiteY2" fmla="*/ 698984 h 1397967"/>
              <a:gd name="connsiteX3" fmla="*/ 1008117 w 2016233"/>
              <a:gd name="connsiteY3" fmla="*/ 1397968 h 1397967"/>
              <a:gd name="connsiteX4" fmla="*/ 0 w 2016233"/>
              <a:gd name="connsiteY4" fmla="*/ 698984 h 139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233" h="1397967">
                <a:moveTo>
                  <a:pt x="0" y="698984"/>
                </a:moveTo>
                <a:cubicBezTo>
                  <a:pt x="0" y="312946"/>
                  <a:pt x="451349" y="0"/>
                  <a:pt x="1008117" y="0"/>
                </a:cubicBezTo>
                <a:cubicBezTo>
                  <a:pt x="1564885" y="0"/>
                  <a:pt x="2016234" y="312946"/>
                  <a:pt x="2016234" y="698984"/>
                </a:cubicBezTo>
                <a:cubicBezTo>
                  <a:pt x="2016234" y="1085022"/>
                  <a:pt x="1564885" y="1397968"/>
                  <a:pt x="1008117" y="1397968"/>
                </a:cubicBezTo>
                <a:cubicBezTo>
                  <a:pt x="451349" y="1397968"/>
                  <a:pt x="0" y="1085022"/>
                  <a:pt x="0" y="698984"/>
                </a:cubicBezTo>
                <a:close/>
              </a:path>
            </a:pathLst>
          </a:custGeom>
          <a:solidFill>
            <a:srgbClr val="C74BCA">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25750" tIns="235208" rIns="325750" bIns="235208"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مشروعات عامة </a:t>
            </a:r>
            <a:endParaRPr lang="ar-EG" sz="2400" kern="1200" dirty="0">
              <a:solidFill>
                <a:srgbClr val="002060"/>
              </a:solidFill>
            </a:endParaRPr>
          </a:p>
        </p:txBody>
      </p:sp>
    </p:spTree>
    <p:extLst>
      <p:ext uri="{BB962C8B-B14F-4D97-AF65-F5344CB8AC3E}">
        <p14:creationId xmlns:p14="http://schemas.microsoft.com/office/powerpoint/2010/main" val="2543787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دراسة الجدوي المبدئية</a:t>
            </a:r>
            <a:endParaRPr lang="ar-EG" sz="3200" b="1" dirty="0">
              <a:solidFill>
                <a:schemeClr val="bg1"/>
              </a:solidFill>
            </a:endParaRPr>
          </a:p>
        </p:txBody>
      </p:sp>
      <p:sp>
        <p:nvSpPr>
          <p:cNvPr id="4" name="Freeform 3"/>
          <p:cNvSpPr/>
          <p:nvPr/>
        </p:nvSpPr>
        <p:spPr>
          <a:xfrm>
            <a:off x="683568" y="1700808"/>
            <a:ext cx="7776864" cy="4608512"/>
          </a:xfrm>
          <a:custGeom>
            <a:avLst/>
            <a:gdLst>
              <a:gd name="connsiteX0" fmla="*/ 0 w 7776864"/>
              <a:gd name="connsiteY0" fmla="*/ 460851 h 4608512"/>
              <a:gd name="connsiteX1" fmla="*/ 460851 w 7776864"/>
              <a:gd name="connsiteY1" fmla="*/ 0 h 4608512"/>
              <a:gd name="connsiteX2" fmla="*/ 7316013 w 7776864"/>
              <a:gd name="connsiteY2" fmla="*/ 0 h 4608512"/>
              <a:gd name="connsiteX3" fmla="*/ 7776864 w 7776864"/>
              <a:gd name="connsiteY3" fmla="*/ 460851 h 4608512"/>
              <a:gd name="connsiteX4" fmla="*/ 7776864 w 7776864"/>
              <a:gd name="connsiteY4" fmla="*/ 4147661 h 4608512"/>
              <a:gd name="connsiteX5" fmla="*/ 7316013 w 7776864"/>
              <a:gd name="connsiteY5" fmla="*/ 4608512 h 4608512"/>
              <a:gd name="connsiteX6" fmla="*/ 460851 w 7776864"/>
              <a:gd name="connsiteY6" fmla="*/ 4608512 h 4608512"/>
              <a:gd name="connsiteX7" fmla="*/ 0 w 7776864"/>
              <a:gd name="connsiteY7" fmla="*/ 4147661 h 4608512"/>
              <a:gd name="connsiteX8" fmla="*/ 0 w 7776864"/>
              <a:gd name="connsiteY8" fmla="*/ 460851 h 4608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6864" h="4608512">
                <a:moveTo>
                  <a:pt x="0" y="460851"/>
                </a:moveTo>
                <a:cubicBezTo>
                  <a:pt x="0" y="206330"/>
                  <a:pt x="206330" y="0"/>
                  <a:pt x="460851" y="0"/>
                </a:cubicBezTo>
                <a:lnTo>
                  <a:pt x="7316013" y="0"/>
                </a:lnTo>
                <a:cubicBezTo>
                  <a:pt x="7570534" y="0"/>
                  <a:pt x="7776864" y="206330"/>
                  <a:pt x="7776864" y="460851"/>
                </a:cubicBezTo>
                <a:lnTo>
                  <a:pt x="7776864" y="4147661"/>
                </a:lnTo>
                <a:cubicBezTo>
                  <a:pt x="7776864" y="4402182"/>
                  <a:pt x="7570534" y="4608512"/>
                  <a:pt x="7316013" y="4608512"/>
                </a:cubicBezTo>
                <a:lnTo>
                  <a:pt x="460851" y="4608512"/>
                </a:lnTo>
                <a:cubicBezTo>
                  <a:pt x="206330" y="4608512"/>
                  <a:pt x="0" y="4402182"/>
                  <a:pt x="0" y="4147661"/>
                </a:cubicBezTo>
                <a:lnTo>
                  <a:pt x="0" y="460851"/>
                </a:lnTo>
                <a:close/>
              </a:path>
            </a:pathLst>
          </a:custGeom>
          <a:solidFill>
            <a:srgbClr val="FF99C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07664"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دراسة الجدوى المبدئية والانتقاء المبدئى للمشروعات يتطلب عملية صقل أفكار المشروعات التى تبشر بالنجاح ، وإعداد دراسات جدوى مبدئية قبل الاستثمار </a:t>
            </a:r>
            <a:r>
              <a:rPr lang="en-US" sz="2400" kern="1200" dirty="0" smtClean="0">
                <a:solidFill>
                  <a:srgbClr val="002060"/>
                </a:solidFill>
              </a:rPr>
              <a:t>Reversibility study</a:t>
            </a:r>
            <a:r>
              <a:rPr lang="ar-EG" sz="2400" kern="1200" dirty="0" smtClean="0">
                <a:solidFill>
                  <a:srgbClr val="002060"/>
                </a:solidFill>
              </a:rPr>
              <a:t> تكفى لمجرد بيان مبررات اختيار المشروع وترتيب المشروعات المقترحة .وحتى يمكن أخذ قرار معين بشأن جدوى هذه المشروعات ودراسة الجدوى المبدئية أو الدراسة السابقة للجدوى لا تتطلب الفحص الدقيق والتفصيلي كما هو الحال في دراسات الجدوى المفصلة الأمر الذي يؤدي إلى عدم تحمل من يقوم بها نفقات كبيرة.</a:t>
            </a:r>
            <a:endParaRPr lang="ar-EG" sz="2400" kern="1200" dirty="0">
              <a:solidFill>
                <a:srgbClr val="002060"/>
              </a:solidFill>
            </a:endParaRPr>
          </a:p>
        </p:txBody>
      </p:sp>
      <p:sp>
        <p:nvSpPr>
          <p:cNvPr id="5" name="Rounded Rectangle 4"/>
          <p:cNvSpPr/>
          <p:nvPr/>
        </p:nvSpPr>
        <p:spPr>
          <a:xfrm>
            <a:off x="1144419" y="2161659"/>
            <a:ext cx="1555372" cy="3686809"/>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976958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دراسة الجدوي المبدئية</a:t>
            </a:r>
            <a:endParaRPr lang="ar-EG" sz="3200" b="1" dirty="0">
              <a:solidFill>
                <a:schemeClr val="bg1"/>
              </a:solidFill>
            </a:endParaRPr>
          </a:p>
        </p:txBody>
      </p:sp>
      <p:sp>
        <p:nvSpPr>
          <p:cNvPr id="4" name="Freeform 3"/>
          <p:cNvSpPr/>
          <p:nvPr/>
        </p:nvSpPr>
        <p:spPr>
          <a:xfrm>
            <a:off x="808404" y="1343281"/>
            <a:ext cx="7562725" cy="814868"/>
          </a:xfrm>
          <a:custGeom>
            <a:avLst/>
            <a:gdLst>
              <a:gd name="connsiteX0" fmla="*/ 0 w 7562725"/>
              <a:gd name="connsiteY0" fmla="*/ 81487 h 814868"/>
              <a:gd name="connsiteX1" fmla="*/ 81487 w 7562725"/>
              <a:gd name="connsiteY1" fmla="*/ 0 h 814868"/>
              <a:gd name="connsiteX2" fmla="*/ 7481238 w 7562725"/>
              <a:gd name="connsiteY2" fmla="*/ 0 h 814868"/>
              <a:gd name="connsiteX3" fmla="*/ 7562725 w 7562725"/>
              <a:gd name="connsiteY3" fmla="*/ 81487 h 814868"/>
              <a:gd name="connsiteX4" fmla="*/ 7562725 w 7562725"/>
              <a:gd name="connsiteY4" fmla="*/ 733381 h 814868"/>
              <a:gd name="connsiteX5" fmla="*/ 7481238 w 7562725"/>
              <a:gd name="connsiteY5" fmla="*/ 814868 h 814868"/>
              <a:gd name="connsiteX6" fmla="*/ 81487 w 7562725"/>
              <a:gd name="connsiteY6" fmla="*/ 814868 h 814868"/>
              <a:gd name="connsiteX7" fmla="*/ 0 w 7562725"/>
              <a:gd name="connsiteY7" fmla="*/ 733381 h 814868"/>
              <a:gd name="connsiteX8" fmla="*/ 0 w 7562725"/>
              <a:gd name="connsiteY8" fmla="*/ 81487 h 8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2725" h="814868">
                <a:moveTo>
                  <a:pt x="0" y="81487"/>
                </a:moveTo>
                <a:cubicBezTo>
                  <a:pt x="0" y="36483"/>
                  <a:pt x="36483" y="0"/>
                  <a:pt x="81487" y="0"/>
                </a:cubicBezTo>
                <a:lnTo>
                  <a:pt x="7481238" y="0"/>
                </a:lnTo>
                <a:cubicBezTo>
                  <a:pt x="7526242" y="0"/>
                  <a:pt x="7562725" y="36483"/>
                  <a:pt x="7562725" y="81487"/>
                </a:cubicBezTo>
                <a:lnTo>
                  <a:pt x="7562725" y="733381"/>
                </a:lnTo>
                <a:cubicBezTo>
                  <a:pt x="7562725" y="778385"/>
                  <a:pt x="7526242" y="814868"/>
                  <a:pt x="7481238" y="814868"/>
                </a:cubicBezTo>
                <a:lnTo>
                  <a:pt x="81487" y="814868"/>
                </a:lnTo>
                <a:cubicBezTo>
                  <a:pt x="36483" y="814868"/>
                  <a:pt x="0" y="778385"/>
                  <a:pt x="0" y="733381"/>
                </a:cubicBezTo>
                <a:lnTo>
                  <a:pt x="0" y="81487"/>
                </a:lnTo>
                <a:close/>
              </a:path>
            </a:pathLst>
          </a:custGeom>
          <a:solidFill>
            <a:srgbClr val="C00000"/>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9587" tIns="54347" rIns="69587" bIns="54347" numCol="1" spcCol="1270" anchor="ctr" anchorCtr="0">
            <a:noAutofit/>
          </a:bodyPr>
          <a:lstStyle/>
          <a:p>
            <a:pPr lvl="0" algn="ctr" defTabSz="1066800" rtl="1">
              <a:lnSpc>
                <a:spcPct val="90000"/>
              </a:lnSpc>
              <a:spcBef>
                <a:spcPct val="0"/>
              </a:spcBef>
              <a:spcAft>
                <a:spcPct val="35000"/>
              </a:spcAft>
            </a:pPr>
            <a:r>
              <a:rPr lang="ar-EG" sz="2400" b="1" kern="1200" dirty="0" smtClean="0"/>
              <a:t>وتتجه الدراسة المبدئية للجدوى إلى توضيح المعلومات التالية أو بعضها:</a:t>
            </a:r>
            <a:endParaRPr lang="ar-EG" sz="2400" b="1" kern="1200" dirty="0"/>
          </a:p>
        </p:txBody>
      </p:sp>
      <p:sp>
        <p:nvSpPr>
          <p:cNvPr id="5" name="Freeform 4"/>
          <p:cNvSpPr/>
          <p:nvPr/>
        </p:nvSpPr>
        <p:spPr>
          <a:xfrm>
            <a:off x="6858585" y="2158149"/>
            <a:ext cx="756272" cy="665445"/>
          </a:xfrm>
          <a:custGeom>
            <a:avLst/>
            <a:gdLst/>
            <a:ahLst/>
            <a:cxnLst/>
            <a:rect l="0" t="0" r="0" b="0"/>
            <a:pathLst>
              <a:path>
                <a:moveTo>
                  <a:pt x="756272" y="0"/>
                </a:moveTo>
                <a:lnTo>
                  <a:pt x="756272" y="665445"/>
                </a:lnTo>
                <a:lnTo>
                  <a:pt x="0" y="665445"/>
                </a:lnTo>
              </a:path>
            </a:pathLst>
          </a:custGeom>
          <a:noFill/>
          <a:ln>
            <a:solidFill>
              <a:srgbClr val="C00000"/>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Freeform 5"/>
          <p:cNvSpPr/>
          <p:nvPr/>
        </p:nvSpPr>
        <p:spPr>
          <a:xfrm>
            <a:off x="808365" y="2361866"/>
            <a:ext cx="6050219" cy="923457"/>
          </a:xfrm>
          <a:custGeom>
            <a:avLst/>
            <a:gdLst>
              <a:gd name="connsiteX0" fmla="*/ 0 w 6050219"/>
              <a:gd name="connsiteY0" fmla="*/ 92346 h 923457"/>
              <a:gd name="connsiteX1" fmla="*/ 92346 w 6050219"/>
              <a:gd name="connsiteY1" fmla="*/ 0 h 923457"/>
              <a:gd name="connsiteX2" fmla="*/ 5957873 w 6050219"/>
              <a:gd name="connsiteY2" fmla="*/ 0 h 923457"/>
              <a:gd name="connsiteX3" fmla="*/ 6050219 w 6050219"/>
              <a:gd name="connsiteY3" fmla="*/ 92346 h 923457"/>
              <a:gd name="connsiteX4" fmla="*/ 6050219 w 6050219"/>
              <a:gd name="connsiteY4" fmla="*/ 831111 h 923457"/>
              <a:gd name="connsiteX5" fmla="*/ 5957873 w 6050219"/>
              <a:gd name="connsiteY5" fmla="*/ 923457 h 923457"/>
              <a:gd name="connsiteX6" fmla="*/ 92346 w 6050219"/>
              <a:gd name="connsiteY6" fmla="*/ 923457 h 923457"/>
              <a:gd name="connsiteX7" fmla="*/ 0 w 6050219"/>
              <a:gd name="connsiteY7" fmla="*/ 831111 h 923457"/>
              <a:gd name="connsiteX8" fmla="*/ 0 w 6050219"/>
              <a:gd name="connsiteY8" fmla="*/ 92346 h 92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0219" h="923457">
                <a:moveTo>
                  <a:pt x="0" y="92346"/>
                </a:moveTo>
                <a:cubicBezTo>
                  <a:pt x="0" y="41345"/>
                  <a:pt x="41345" y="0"/>
                  <a:pt x="92346" y="0"/>
                </a:cubicBezTo>
                <a:lnTo>
                  <a:pt x="5957873" y="0"/>
                </a:lnTo>
                <a:cubicBezTo>
                  <a:pt x="6008874" y="0"/>
                  <a:pt x="6050219" y="41345"/>
                  <a:pt x="6050219" y="92346"/>
                </a:cubicBezTo>
                <a:lnTo>
                  <a:pt x="6050219" y="831111"/>
                </a:lnTo>
                <a:cubicBezTo>
                  <a:pt x="6050219" y="882112"/>
                  <a:pt x="6008874" y="923457"/>
                  <a:pt x="5957873" y="923457"/>
                </a:cubicBezTo>
                <a:lnTo>
                  <a:pt x="92346" y="923457"/>
                </a:lnTo>
                <a:cubicBezTo>
                  <a:pt x="41345" y="923457"/>
                  <a:pt x="0" y="882112"/>
                  <a:pt x="0" y="831111"/>
                </a:cubicBezTo>
                <a:lnTo>
                  <a:pt x="0" y="92346"/>
                </a:lnTo>
                <a:close/>
              </a:path>
            </a:pathLst>
          </a:custGeom>
          <a:solidFill>
            <a:schemeClr val="bg1">
              <a:alpha val="90000"/>
            </a:schemeClr>
          </a:solidFill>
          <a:ln>
            <a:solidFill>
              <a:srgbClr val="C00000"/>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767" tIns="57527" rIns="72767" bIns="57527"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مدى الحاجة إلى منتجات المشروع، وهذا يتطلب وصف السوق بمعنى تقدير الاستهلاك الحالي واتجاهاته والأسعار السائدة، وأذواق المستهلكين…الخ. </a:t>
            </a:r>
            <a:endParaRPr lang="ar-EG" sz="2400" kern="1200" dirty="0">
              <a:solidFill>
                <a:srgbClr val="002060"/>
              </a:solidFill>
            </a:endParaRPr>
          </a:p>
        </p:txBody>
      </p:sp>
      <p:sp>
        <p:nvSpPr>
          <p:cNvPr id="7" name="Freeform 6"/>
          <p:cNvSpPr/>
          <p:nvPr/>
        </p:nvSpPr>
        <p:spPr>
          <a:xfrm>
            <a:off x="6858585" y="2158149"/>
            <a:ext cx="756272" cy="1792620"/>
          </a:xfrm>
          <a:custGeom>
            <a:avLst/>
            <a:gdLst/>
            <a:ahLst/>
            <a:cxnLst/>
            <a:rect l="0" t="0" r="0" b="0"/>
            <a:pathLst>
              <a:path>
                <a:moveTo>
                  <a:pt x="756272" y="0"/>
                </a:moveTo>
                <a:lnTo>
                  <a:pt x="756272" y="1792620"/>
                </a:lnTo>
                <a:lnTo>
                  <a:pt x="0" y="1792620"/>
                </a:lnTo>
              </a:path>
            </a:pathLst>
          </a:custGeom>
          <a:noFill/>
          <a:ln>
            <a:solidFill>
              <a:srgbClr val="C00000"/>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808365" y="3489040"/>
            <a:ext cx="6050219" cy="923457"/>
          </a:xfrm>
          <a:custGeom>
            <a:avLst/>
            <a:gdLst>
              <a:gd name="connsiteX0" fmla="*/ 0 w 6050219"/>
              <a:gd name="connsiteY0" fmla="*/ 92346 h 923457"/>
              <a:gd name="connsiteX1" fmla="*/ 92346 w 6050219"/>
              <a:gd name="connsiteY1" fmla="*/ 0 h 923457"/>
              <a:gd name="connsiteX2" fmla="*/ 5957873 w 6050219"/>
              <a:gd name="connsiteY2" fmla="*/ 0 h 923457"/>
              <a:gd name="connsiteX3" fmla="*/ 6050219 w 6050219"/>
              <a:gd name="connsiteY3" fmla="*/ 92346 h 923457"/>
              <a:gd name="connsiteX4" fmla="*/ 6050219 w 6050219"/>
              <a:gd name="connsiteY4" fmla="*/ 831111 h 923457"/>
              <a:gd name="connsiteX5" fmla="*/ 5957873 w 6050219"/>
              <a:gd name="connsiteY5" fmla="*/ 923457 h 923457"/>
              <a:gd name="connsiteX6" fmla="*/ 92346 w 6050219"/>
              <a:gd name="connsiteY6" fmla="*/ 923457 h 923457"/>
              <a:gd name="connsiteX7" fmla="*/ 0 w 6050219"/>
              <a:gd name="connsiteY7" fmla="*/ 831111 h 923457"/>
              <a:gd name="connsiteX8" fmla="*/ 0 w 6050219"/>
              <a:gd name="connsiteY8" fmla="*/ 92346 h 92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0219" h="923457">
                <a:moveTo>
                  <a:pt x="0" y="92346"/>
                </a:moveTo>
                <a:cubicBezTo>
                  <a:pt x="0" y="41345"/>
                  <a:pt x="41345" y="0"/>
                  <a:pt x="92346" y="0"/>
                </a:cubicBezTo>
                <a:lnTo>
                  <a:pt x="5957873" y="0"/>
                </a:lnTo>
                <a:cubicBezTo>
                  <a:pt x="6008874" y="0"/>
                  <a:pt x="6050219" y="41345"/>
                  <a:pt x="6050219" y="92346"/>
                </a:cubicBezTo>
                <a:lnTo>
                  <a:pt x="6050219" y="831111"/>
                </a:lnTo>
                <a:cubicBezTo>
                  <a:pt x="6050219" y="882112"/>
                  <a:pt x="6008874" y="923457"/>
                  <a:pt x="5957873" y="923457"/>
                </a:cubicBezTo>
                <a:lnTo>
                  <a:pt x="92346" y="923457"/>
                </a:lnTo>
                <a:cubicBezTo>
                  <a:pt x="41345" y="923457"/>
                  <a:pt x="0" y="882112"/>
                  <a:pt x="0" y="831111"/>
                </a:cubicBezTo>
                <a:lnTo>
                  <a:pt x="0" y="92346"/>
                </a:lnTo>
                <a:close/>
              </a:path>
            </a:pathLst>
          </a:custGeom>
          <a:solidFill>
            <a:schemeClr val="bg1">
              <a:alpha val="90000"/>
            </a:schemeClr>
          </a:solidFill>
          <a:ln>
            <a:solidFill>
              <a:srgbClr val="C00000"/>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767" tIns="57527" rIns="72767" bIns="57527"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حجم الطلب وسوق السلعة أو الخدمة التى سينتهجها المشروع والمستفيدين أو الاشخاص الذين من المتوقع خدمتهم والمناطق المستهدفة من المشروع .</a:t>
            </a:r>
            <a:endParaRPr lang="ar-EG" sz="2400" kern="1200" dirty="0">
              <a:solidFill>
                <a:srgbClr val="002060"/>
              </a:solidFill>
            </a:endParaRPr>
          </a:p>
        </p:txBody>
      </p:sp>
      <p:sp>
        <p:nvSpPr>
          <p:cNvPr id="9" name="Freeform 8"/>
          <p:cNvSpPr/>
          <p:nvPr/>
        </p:nvSpPr>
        <p:spPr>
          <a:xfrm>
            <a:off x="6858585" y="2158149"/>
            <a:ext cx="756272" cy="2919794"/>
          </a:xfrm>
          <a:custGeom>
            <a:avLst/>
            <a:gdLst/>
            <a:ahLst/>
            <a:cxnLst/>
            <a:rect l="0" t="0" r="0" b="0"/>
            <a:pathLst>
              <a:path>
                <a:moveTo>
                  <a:pt x="756272" y="0"/>
                </a:moveTo>
                <a:lnTo>
                  <a:pt x="756272" y="2919794"/>
                </a:lnTo>
                <a:lnTo>
                  <a:pt x="0" y="2919794"/>
                </a:lnTo>
              </a:path>
            </a:pathLst>
          </a:custGeom>
          <a:noFill/>
          <a:ln>
            <a:solidFill>
              <a:srgbClr val="C00000"/>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0" name="Freeform 9"/>
          <p:cNvSpPr/>
          <p:nvPr/>
        </p:nvSpPr>
        <p:spPr>
          <a:xfrm>
            <a:off x="808365" y="4616215"/>
            <a:ext cx="6050219" cy="923457"/>
          </a:xfrm>
          <a:custGeom>
            <a:avLst/>
            <a:gdLst>
              <a:gd name="connsiteX0" fmla="*/ 0 w 6050219"/>
              <a:gd name="connsiteY0" fmla="*/ 92346 h 923457"/>
              <a:gd name="connsiteX1" fmla="*/ 92346 w 6050219"/>
              <a:gd name="connsiteY1" fmla="*/ 0 h 923457"/>
              <a:gd name="connsiteX2" fmla="*/ 5957873 w 6050219"/>
              <a:gd name="connsiteY2" fmla="*/ 0 h 923457"/>
              <a:gd name="connsiteX3" fmla="*/ 6050219 w 6050219"/>
              <a:gd name="connsiteY3" fmla="*/ 92346 h 923457"/>
              <a:gd name="connsiteX4" fmla="*/ 6050219 w 6050219"/>
              <a:gd name="connsiteY4" fmla="*/ 831111 h 923457"/>
              <a:gd name="connsiteX5" fmla="*/ 5957873 w 6050219"/>
              <a:gd name="connsiteY5" fmla="*/ 923457 h 923457"/>
              <a:gd name="connsiteX6" fmla="*/ 92346 w 6050219"/>
              <a:gd name="connsiteY6" fmla="*/ 923457 h 923457"/>
              <a:gd name="connsiteX7" fmla="*/ 0 w 6050219"/>
              <a:gd name="connsiteY7" fmla="*/ 831111 h 923457"/>
              <a:gd name="connsiteX8" fmla="*/ 0 w 6050219"/>
              <a:gd name="connsiteY8" fmla="*/ 92346 h 92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0219" h="923457">
                <a:moveTo>
                  <a:pt x="0" y="92346"/>
                </a:moveTo>
                <a:cubicBezTo>
                  <a:pt x="0" y="41345"/>
                  <a:pt x="41345" y="0"/>
                  <a:pt x="92346" y="0"/>
                </a:cubicBezTo>
                <a:lnTo>
                  <a:pt x="5957873" y="0"/>
                </a:lnTo>
                <a:cubicBezTo>
                  <a:pt x="6008874" y="0"/>
                  <a:pt x="6050219" y="41345"/>
                  <a:pt x="6050219" y="92346"/>
                </a:cubicBezTo>
                <a:lnTo>
                  <a:pt x="6050219" y="831111"/>
                </a:lnTo>
                <a:cubicBezTo>
                  <a:pt x="6050219" y="882112"/>
                  <a:pt x="6008874" y="923457"/>
                  <a:pt x="5957873" y="923457"/>
                </a:cubicBezTo>
                <a:lnTo>
                  <a:pt x="92346" y="923457"/>
                </a:lnTo>
                <a:cubicBezTo>
                  <a:pt x="41345" y="923457"/>
                  <a:pt x="0" y="882112"/>
                  <a:pt x="0" y="831111"/>
                </a:cubicBezTo>
                <a:lnTo>
                  <a:pt x="0" y="92346"/>
                </a:lnTo>
                <a:close/>
              </a:path>
            </a:pathLst>
          </a:custGeom>
          <a:solidFill>
            <a:schemeClr val="bg1">
              <a:alpha val="90000"/>
            </a:schemeClr>
          </a:solidFill>
          <a:ln>
            <a:solidFill>
              <a:srgbClr val="C00000"/>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767" tIns="57527" rIns="72767" bIns="57527"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السلع والخدمات البديلة وتقديرات الإنتاج المناظرة لكل منها والتكنولوجيات المستخدمة منها مدة تنفيذ المشروع.	</a:t>
            </a:r>
            <a:endParaRPr lang="ar-EG" sz="2400" kern="1200" dirty="0">
              <a:solidFill>
                <a:srgbClr val="002060"/>
              </a:solidFill>
            </a:endParaRPr>
          </a:p>
        </p:txBody>
      </p:sp>
      <p:sp>
        <p:nvSpPr>
          <p:cNvPr id="11" name="Freeform 10"/>
          <p:cNvSpPr/>
          <p:nvPr/>
        </p:nvSpPr>
        <p:spPr>
          <a:xfrm>
            <a:off x="6858585" y="2158149"/>
            <a:ext cx="756272" cy="4046969"/>
          </a:xfrm>
          <a:custGeom>
            <a:avLst/>
            <a:gdLst/>
            <a:ahLst/>
            <a:cxnLst/>
            <a:rect l="0" t="0" r="0" b="0"/>
            <a:pathLst>
              <a:path>
                <a:moveTo>
                  <a:pt x="756272" y="0"/>
                </a:moveTo>
                <a:lnTo>
                  <a:pt x="756272" y="4046969"/>
                </a:lnTo>
                <a:lnTo>
                  <a:pt x="0" y="4046969"/>
                </a:lnTo>
              </a:path>
            </a:pathLst>
          </a:custGeom>
          <a:noFill/>
          <a:ln>
            <a:solidFill>
              <a:srgbClr val="C00000"/>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808365" y="5743389"/>
            <a:ext cx="6050219" cy="923457"/>
          </a:xfrm>
          <a:custGeom>
            <a:avLst/>
            <a:gdLst>
              <a:gd name="connsiteX0" fmla="*/ 0 w 6050219"/>
              <a:gd name="connsiteY0" fmla="*/ 92346 h 923457"/>
              <a:gd name="connsiteX1" fmla="*/ 92346 w 6050219"/>
              <a:gd name="connsiteY1" fmla="*/ 0 h 923457"/>
              <a:gd name="connsiteX2" fmla="*/ 5957873 w 6050219"/>
              <a:gd name="connsiteY2" fmla="*/ 0 h 923457"/>
              <a:gd name="connsiteX3" fmla="*/ 6050219 w 6050219"/>
              <a:gd name="connsiteY3" fmla="*/ 92346 h 923457"/>
              <a:gd name="connsiteX4" fmla="*/ 6050219 w 6050219"/>
              <a:gd name="connsiteY4" fmla="*/ 831111 h 923457"/>
              <a:gd name="connsiteX5" fmla="*/ 5957873 w 6050219"/>
              <a:gd name="connsiteY5" fmla="*/ 923457 h 923457"/>
              <a:gd name="connsiteX6" fmla="*/ 92346 w 6050219"/>
              <a:gd name="connsiteY6" fmla="*/ 923457 h 923457"/>
              <a:gd name="connsiteX7" fmla="*/ 0 w 6050219"/>
              <a:gd name="connsiteY7" fmla="*/ 831111 h 923457"/>
              <a:gd name="connsiteX8" fmla="*/ 0 w 6050219"/>
              <a:gd name="connsiteY8" fmla="*/ 92346 h 92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0219" h="923457">
                <a:moveTo>
                  <a:pt x="0" y="92346"/>
                </a:moveTo>
                <a:cubicBezTo>
                  <a:pt x="0" y="41345"/>
                  <a:pt x="41345" y="0"/>
                  <a:pt x="92346" y="0"/>
                </a:cubicBezTo>
                <a:lnTo>
                  <a:pt x="5957873" y="0"/>
                </a:lnTo>
                <a:cubicBezTo>
                  <a:pt x="6008874" y="0"/>
                  <a:pt x="6050219" y="41345"/>
                  <a:pt x="6050219" y="92346"/>
                </a:cubicBezTo>
                <a:lnTo>
                  <a:pt x="6050219" y="831111"/>
                </a:lnTo>
                <a:cubicBezTo>
                  <a:pt x="6050219" y="882112"/>
                  <a:pt x="6008874" y="923457"/>
                  <a:pt x="5957873" y="923457"/>
                </a:cubicBezTo>
                <a:lnTo>
                  <a:pt x="92346" y="923457"/>
                </a:lnTo>
                <a:cubicBezTo>
                  <a:pt x="41345" y="923457"/>
                  <a:pt x="0" y="882112"/>
                  <a:pt x="0" y="831111"/>
                </a:cubicBezTo>
                <a:lnTo>
                  <a:pt x="0" y="92346"/>
                </a:lnTo>
                <a:close/>
              </a:path>
            </a:pathLst>
          </a:custGeom>
          <a:solidFill>
            <a:schemeClr val="bg1">
              <a:alpha val="90000"/>
            </a:schemeClr>
          </a:solidFill>
          <a:ln>
            <a:solidFill>
              <a:srgbClr val="C00000"/>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767" tIns="57527" rIns="72767" bIns="57527"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الحجم التقريبى للاستثمار ونفقات التشغيل .	</a:t>
            </a:r>
            <a:endParaRPr lang="ar-EG" sz="2400" kern="1200" dirty="0">
              <a:solidFill>
                <a:srgbClr val="002060"/>
              </a:solidFill>
            </a:endParaRPr>
          </a:p>
        </p:txBody>
      </p:sp>
    </p:spTree>
    <p:extLst>
      <p:ext uri="{BB962C8B-B14F-4D97-AF65-F5344CB8AC3E}">
        <p14:creationId xmlns:p14="http://schemas.microsoft.com/office/powerpoint/2010/main" val="2645581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fade">
                                      <p:cBhvr>
                                        <p:cTn id="53" dur="1000"/>
                                        <p:tgtEl>
                                          <p:spTgt spid="12"/>
                                        </p:tgtEl>
                                      </p:cBhvr>
                                    </p:animEffect>
                                    <p:anim calcmode="lin" valueType="num">
                                      <p:cBhvr>
                                        <p:cTn id="54" dur="1000" fill="hold"/>
                                        <p:tgtEl>
                                          <p:spTgt spid="12"/>
                                        </p:tgtEl>
                                        <p:attrNameLst>
                                          <p:attrName>ppt_x</p:attrName>
                                        </p:attrNameLst>
                                      </p:cBhvr>
                                      <p:tavLst>
                                        <p:tav tm="0">
                                          <p:val>
                                            <p:strVal val="#ppt_x"/>
                                          </p:val>
                                        </p:tav>
                                        <p:tav tm="100000">
                                          <p:val>
                                            <p:strVal val="#ppt_x"/>
                                          </p:val>
                                        </p:tav>
                                      </p:tavLst>
                                    </p:anim>
                                    <p:anim calcmode="lin" valueType="num">
                                      <p:cBhvr>
                                        <p:cTn id="5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P spid="12" grpId="0" animBg="1"/>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الدراسة التفصيلية للربحية التجارية</a:t>
            </a:r>
            <a:endParaRPr lang="ar-EG" sz="3200" b="1" dirty="0">
              <a:solidFill>
                <a:schemeClr val="bg1"/>
              </a:solidFill>
            </a:endParaRPr>
          </a:p>
        </p:txBody>
      </p:sp>
      <p:sp>
        <p:nvSpPr>
          <p:cNvPr id="4" name="Freeform 3"/>
          <p:cNvSpPr/>
          <p:nvPr/>
        </p:nvSpPr>
        <p:spPr>
          <a:xfrm>
            <a:off x="2266583" y="1269825"/>
            <a:ext cx="5219499" cy="1073319"/>
          </a:xfrm>
          <a:custGeom>
            <a:avLst/>
            <a:gdLst>
              <a:gd name="connsiteX0" fmla="*/ 0 w 5219499"/>
              <a:gd name="connsiteY0" fmla="*/ 0 h 1073317"/>
              <a:gd name="connsiteX1" fmla="*/ 4682841 w 5219499"/>
              <a:gd name="connsiteY1" fmla="*/ 0 h 1073317"/>
              <a:gd name="connsiteX2" fmla="*/ 5219499 w 5219499"/>
              <a:gd name="connsiteY2" fmla="*/ 536659 h 1073317"/>
              <a:gd name="connsiteX3" fmla="*/ 4682841 w 5219499"/>
              <a:gd name="connsiteY3" fmla="*/ 1073317 h 1073317"/>
              <a:gd name="connsiteX4" fmla="*/ 0 w 5219499"/>
              <a:gd name="connsiteY4" fmla="*/ 1073317 h 1073317"/>
              <a:gd name="connsiteX5" fmla="*/ 0 w 5219499"/>
              <a:gd name="connsiteY5" fmla="*/ 0 h 107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9499" h="1073317">
                <a:moveTo>
                  <a:pt x="5219499" y="1073316"/>
                </a:moveTo>
                <a:lnTo>
                  <a:pt x="536658" y="1073316"/>
                </a:lnTo>
                <a:lnTo>
                  <a:pt x="0" y="536658"/>
                </a:lnTo>
                <a:lnTo>
                  <a:pt x="536658" y="1"/>
                </a:lnTo>
                <a:lnTo>
                  <a:pt x="5219499" y="1"/>
                </a:lnTo>
                <a:lnTo>
                  <a:pt x="5219499" y="1073316"/>
                </a:lnTo>
                <a:close/>
              </a:path>
            </a:pathLst>
          </a:custGeom>
          <a:solidFill>
            <a:srgbClr val="99FF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41632" tIns="91441" rIns="170688" bIns="91441"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الدراسة التسويقية وتقدير الطلب على منتجات المشروع. ووصف سوق المشروع المقترح وتحليله.</a:t>
            </a:r>
            <a:endParaRPr lang="ar-EG" sz="2400" b="1" kern="1200" dirty="0">
              <a:solidFill>
                <a:srgbClr val="002060"/>
              </a:solidFill>
            </a:endParaRPr>
          </a:p>
        </p:txBody>
      </p:sp>
      <p:sp>
        <p:nvSpPr>
          <p:cNvPr id="5" name="Oval 4"/>
          <p:cNvSpPr/>
          <p:nvPr/>
        </p:nvSpPr>
        <p:spPr>
          <a:xfrm>
            <a:off x="1729924" y="1269826"/>
            <a:ext cx="1073317" cy="1073317"/>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266583" y="2663536"/>
            <a:ext cx="5219499" cy="1073318"/>
          </a:xfrm>
          <a:custGeom>
            <a:avLst/>
            <a:gdLst>
              <a:gd name="connsiteX0" fmla="*/ 0 w 5219499"/>
              <a:gd name="connsiteY0" fmla="*/ 0 h 1073317"/>
              <a:gd name="connsiteX1" fmla="*/ 4682841 w 5219499"/>
              <a:gd name="connsiteY1" fmla="*/ 0 h 1073317"/>
              <a:gd name="connsiteX2" fmla="*/ 5219499 w 5219499"/>
              <a:gd name="connsiteY2" fmla="*/ 536659 h 1073317"/>
              <a:gd name="connsiteX3" fmla="*/ 4682841 w 5219499"/>
              <a:gd name="connsiteY3" fmla="*/ 1073317 h 1073317"/>
              <a:gd name="connsiteX4" fmla="*/ 0 w 5219499"/>
              <a:gd name="connsiteY4" fmla="*/ 1073317 h 1073317"/>
              <a:gd name="connsiteX5" fmla="*/ 0 w 5219499"/>
              <a:gd name="connsiteY5" fmla="*/ 0 h 107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9499" h="1073317">
                <a:moveTo>
                  <a:pt x="5219499" y="1073316"/>
                </a:moveTo>
                <a:lnTo>
                  <a:pt x="536658" y="1073316"/>
                </a:lnTo>
                <a:lnTo>
                  <a:pt x="0" y="536658"/>
                </a:lnTo>
                <a:lnTo>
                  <a:pt x="536658" y="1"/>
                </a:lnTo>
                <a:lnTo>
                  <a:pt x="5219499" y="1"/>
                </a:lnTo>
                <a:lnTo>
                  <a:pt x="5219499" y="1073316"/>
                </a:ln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41631" tIns="91441" rIns="170688" bIns="91439"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الدراسة الفنية للمشروع وتقدير التكاليف. </a:t>
            </a:r>
            <a:endParaRPr lang="ar-EG" sz="2400" b="1" kern="1200" dirty="0">
              <a:solidFill>
                <a:srgbClr val="002060"/>
              </a:solidFill>
            </a:endParaRPr>
          </a:p>
        </p:txBody>
      </p:sp>
      <p:sp>
        <p:nvSpPr>
          <p:cNvPr id="7" name="Oval 6"/>
          <p:cNvSpPr/>
          <p:nvPr/>
        </p:nvSpPr>
        <p:spPr>
          <a:xfrm>
            <a:off x="1729924" y="2663537"/>
            <a:ext cx="1073317" cy="1073317"/>
          </a:xfrm>
          <a:prstGeom prst="ellipse">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266583" y="4057247"/>
            <a:ext cx="5219499" cy="1073318"/>
          </a:xfrm>
          <a:custGeom>
            <a:avLst/>
            <a:gdLst>
              <a:gd name="connsiteX0" fmla="*/ 0 w 5219499"/>
              <a:gd name="connsiteY0" fmla="*/ 0 h 1073317"/>
              <a:gd name="connsiteX1" fmla="*/ 4682841 w 5219499"/>
              <a:gd name="connsiteY1" fmla="*/ 0 h 1073317"/>
              <a:gd name="connsiteX2" fmla="*/ 5219499 w 5219499"/>
              <a:gd name="connsiteY2" fmla="*/ 536659 h 1073317"/>
              <a:gd name="connsiteX3" fmla="*/ 4682841 w 5219499"/>
              <a:gd name="connsiteY3" fmla="*/ 1073317 h 1073317"/>
              <a:gd name="connsiteX4" fmla="*/ 0 w 5219499"/>
              <a:gd name="connsiteY4" fmla="*/ 1073317 h 1073317"/>
              <a:gd name="connsiteX5" fmla="*/ 0 w 5219499"/>
              <a:gd name="connsiteY5" fmla="*/ 0 h 107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9499" h="1073317">
                <a:moveTo>
                  <a:pt x="5219499" y="1073316"/>
                </a:moveTo>
                <a:lnTo>
                  <a:pt x="536658" y="1073316"/>
                </a:lnTo>
                <a:lnTo>
                  <a:pt x="0" y="536658"/>
                </a:lnTo>
                <a:lnTo>
                  <a:pt x="536658" y="1"/>
                </a:lnTo>
                <a:lnTo>
                  <a:pt x="5219499" y="1"/>
                </a:lnTo>
                <a:lnTo>
                  <a:pt x="5219499" y="1073316"/>
                </a:lnTo>
                <a:close/>
              </a:path>
            </a:pathLst>
          </a:custGeom>
          <a:solidFill>
            <a:srgbClr val="99FF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41632" tIns="91441" rIns="170688"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الدراسة التمويلية للمشروع.</a:t>
            </a:r>
            <a:endParaRPr lang="ar-EG" sz="2400" b="1" kern="1200" dirty="0">
              <a:solidFill>
                <a:srgbClr val="002060"/>
              </a:solidFill>
            </a:endParaRPr>
          </a:p>
        </p:txBody>
      </p:sp>
      <p:sp>
        <p:nvSpPr>
          <p:cNvPr id="9" name="Oval 8"/>
          <p:cNvSpPr/>
          <p:nvPr/>
        </p:nvSpPr>
        <p:spPr>
          <a:xfrm>
            <a:off x="1729924" y="4057248"/>
            <a:ext cx="1073317" cy="1073317"/>
          </a:xfrm>
          <a:prstGeom prst="ellipse">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2266583" y="5450959"/>
            <a:ext cx="5219500" cy="1073318"/>
          </a:xfrm>
          <a:custGeom>
            <a:avLst/>
            <a:gdLst>
              <a:gd name="connsiteX0" fmla="*/ 0 w 5219499"/>
              <a:gd name="connsiteY0" fmla="*/ 0 h 1073317"/>
              <a:gd name="connsiteX1" fmla="*/ 4682841 w 5219499"/>
              <a:gd name="connsiteY1" fmla="*/ 0 h 1073317"/>
              <a:gd name="connsiteX2" fmla="*/ 5219499 w 5219499"/>
              <a:gd name="connsiteY2" fmla="*/ 536659 h 1073317"/>
              <a:gd name="connsiteX3" fmla="*/ 4682841 w 5219499"/>
              <a:gd name="connsiteY3" fmla="*/ 1073317 h 1073317"/>
              <a:gd name="connsiteX4" fmla="*/ 0 w 5219499"/>
              <a:gd name="connsiteY4" fmla="*/ 1073317 h 1073317"/>
              <a:gd name="connsiteX5" fmla="*/ 0 w 5219499"/>
              <a:gd name="connsiteY5" fmla="*/ 0 h 107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9499" h="1073317">
                <a:moveTo>
                  <a:pt x="5219499" y="1073316"/>
                </a:moveTo>
                <a:lnTo>
                  <a:pt x="536658" y="1073316"/>
                </a:lnTo>
                <a:lnTo>
                  <a:pt x="0" y="536658"/>
                </a:lnTo>
                <a:lnTo>
                  <a:pt x="536658" y="1"/>
                </a:lnTo>
                <a:lnTo>
                  <a:pt x="5219499" y="1"/>
                </a:lnTo>
                <a:lnTo>
                  <a:pt x="5219499" y="1073316"/>
                </a:ln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41632" tIns="91441" rIns="170689"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الدراسة التسويقية.</a:t>
            </a:r>
            <a:endParaRPr lang="ar-EG" sz="2400" b="1" kern="1200" dirty="0">
              <a:solidFill>
                <a:srgbClr val="002060"/>
              </a:solidFill>
            </a:endParaRPr>
          </a:p>
        </p:txBody>
      </p:sp>
      <p:sp>
        <p:nvSpPr>
          <p:cNvPr id="11" name="Oval 10"/>
          <p:cNvSpPr/>
          <p:nvPr/>
        </p:nvSpPr>
        <p:spPr>
          <a:xfrm>
            <a:off x="1729924" y="5450960"/>
            <a:ext cx="1073317" cy="1073317"/>
          </a:xfrm>
          <a:prstGeom prst="ellipse">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468610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heel(1)">
                                      <p:cBhvr>
                                        <p:cTn id="15" dur="200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heel(1)">
                                      <p:cBhvr>
                                        <p:cTn id="23" dur="2000"/>
                                        <p:tgtEl>
                                          <p:spTgt spid="8"/>
                                        </p:tgtEl>
                                      </p:cBhvr>
                                    </p:animEffect>
                                  </p:childTnLst>
                                </p:cTn>
                              </p:par>
                              <p:par>
                                <p:cTn id="24" presetID="21" presetClass="entr" presetSubtype="1"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20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1" presetClass="entr" presetSubtype="1"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heel(1)">
                                      <p:cBhvr>
                                        <p:cTn id="31" dur="2000"/>
                                        <p:tgtEl>
                                          <p:spTgt spid="10"/>
                                        </p:tgtEl>
                                      </p:cBhvr>
                                    </p:animEffect>
                                  </p:childTnLst>
                                </p:cTn>
                              </p:par>
                              <p:par>
                                <p:cTn id="32" presetID="21" presetClass="entr" presetSubtype="1" fill="hold"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heel(1)">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الدراسة التفصيلية للربحية التجارية</a:t>
            </a:r>
            <a:endParaRPr lang="ar-EG" sz="3200" b="1" dirty="0">
              <a:solidFill>
                <a:schemeClr val="bg1"/>
              </a:solidFill>
            </a:endParaRPr>
          </a:p>
        </p:txBody>
      </p:sp>
      <p:sp>
        <p:nvSpPr>
          <p:cNvPr id="3" name="Freeform 2"/>
          <p:cNvSpPr/>
          <p:nvPr/>
        </p:nvSpPr>
        <p:spPr>
          <a:xfrm>
            <a:off x="6117656" y="1124744"/>
            <a:ext cx="2848838" cy="1296145"/>
          </a:xfrm>
          <a:custGeom>
            <a:avLst/>
            <a:gdLst>
              <a:gd name="connsiteX0" fmla="*/ 0 w 2848838"/>
              <a:gd name="connsiteY0" fmla="*/ 0 h 1296144"/>
              <a:gd name="connsiteX1" fmla="*/ 2200766 w 2848838"/>
              <a:gd name="connsiteY1" fmla="*/ 0 h 1296144"/>
              <a:gd name="connsiteX2" fmla="*/ 2848838 w 2848838"/>
              <a:gd name="connsiteY2" fmla="*/ 648072 h 1296144"/>
              <a:gd name="connsiteX3" fmla="*/ 2200766 w 2848838"/>
              <a:gd name="connsiteY3" fmla="*/ 1296144 h 1296144"/>
              <a:gd name="connsiteX4" fmla="*/ 0 w 2848838"/>
              <a:gd name="connsiteY4" fmla="*/ 1296144 h 1296144"/>
              <a:gd name="connsiteX5" fmla="*/ 0 w 2848838"/>
              <a:gd name="connsiteY5" fmla="*/ 0 h 12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8838" h="1296144">
                <a:moveTo>
                  <a:pt x="2848838" y="1296144"/>
                </a:moveTo>
                <a:lnTo>
                  <a:pt x="648072" y="1296144"/>
                </a:lnTo>
                <a:lnTo>
                  <a:pt x="0" y="648072"/>
                </a:lnTo>
                <a:lnTo>
                  <a:pt x="648072" y="0"/>
                </a:lnTo>
                <a:lnTo>
                  <a:pt x="2848838" y="0"/>
                </a:lnTo>
                <a:lnTo>
                  <a:pt x="2848838" y="1296144"/>
                </a:lnTo>
                <a:close/>
              </a:path>
            </a:pathLst>
          </a:custGeom>
          <a:solidFill>
            <a:srgbClr val="99FF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95600" tIns="91440" rIns="170688" bIns="91441" numCol="1" spcCol="1270" anchor="ctr" anchorCtr="0">
            <a:noAutofit/>
          </a:bodyPr>
          <a:lstStyle/>
          <a:p>
            <a:pPr lvl="0" algn="ctr" defTabSz="1066800" rtl="1">
              <a:lnSpc>
                <a:spcPct val="90000"/>
              </a:lnSpc>
              <a:spcBef>
                <a:spcPct val="0"/>
              </a:spcBef>
              <a:spcAft>
                <a:spcPct val="35000"/>
              </a:spcAft>
            </a:pPr>
            <a:r>
              <a:rPr lang="ar-SA" sz="2400" b="1" kern="1200" dirty="0" smtClean="0">
                <a:solidFill>
                  <a:srgbClr val="FF0000"/>
                </a:solidFill>
              </a:rPr>
              <a:t>الدراسة التسويقية</a:t>
            </a:r>
            <a:endParaRPr lang="ar-EG" sz="2400" b="1" kern="1200" dirty="0">
              <a:solidFill>
                <a:srgbClr val="FF0000"/>
              </a:solidFill>
            </a:endParaRPr>
          </a:p>
        </p:txBody>
      </p:sp>
      <p:sp>
        <p:nvSpPr>
          <p:cNvPr id="4" name="Oval 3"/>
          <p:cNvSpPr/>
          <p:nvPr/>
        </p:nvSpPr>
        <p:spPr>
          <a:xfrm>
            <a:off x="5469584" y="1124744"/>
            <a:ext cx="1296144" cy="1296144"/>
          </a:xfrm>
          <a:prstGeom prst="ellipse">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07545" y="941016"/>
            <a:ext cx="5881668" cy="5881668"/>
          </a:xfrm>
          <a:custGeom>
            <a:avLst/>
            <a:gdLst>
              <a:gd name="connsiteX0" fmla="*/ 0 w 5881668"/>
              <a:gd name="connsiteY0" fmla="*/ 2940834 h 5881668"/>
              <a:gd name="connsiteX1" fmla="*/ 2940834 w 5881668"/>
              <a:gd name="connsiteY1" fmla="*/ 0 h 5881668"/>
              <a:gd name="connsiteX2" fmla="*/ 5881668 w 5881668"/>
              <a:gd name="connsiteY2" fmla="*/ 2940834 h 5881668"/>
              <a:gd name="connsiteX3" fmla="*/ 2940834 w 5881668"/>
              <a:gd name="connsiteY3" fmla="*/ 5881668 h 5881668"/>
              <a:gd name="connsiteX4" fmla="*/ 0 w 5881668"/>
              <a:gd name="connsiteY4" fmla="*/ 2940834 h 5881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1668" h="5881668">
                <a:moveTo>
                  <a:pt x="0" y="2940834"/>
                </a:moveTo>
                <a:cubicBezTo>
                  <a:pt x="0" y="1316656"/>
                  <a:pt x="1316656" y="0"/>
                  <a:pt x="2940834" y="0"/>
                </a:cubicBezTo>
                <a:cubicBezTo>
                  <a:pt x="4565012" y="0"/>
                  <a:pt x="5881668" y="1316656"/>
                  <a:pt x="5881668" y="2940834"/>
                </a:cubicBezTo>
                <a:cubicBezTo>
                  <a:pt x="5881668" y="4565012"/>
                  <a:pt x="4565012" y="5881668"/>
                  <a:pt x="2940834" y="5881668"/>
                </a:cubicBezTo>
                <a:cubicBezTo>
                  <a:pt x="1316656" y="5881668"/>
                  <a:pt x="0" y="4565012"/>
                  <a:pt x="0" y="2940834"/>
                </a:cubicBezTo>
                <a:close/>
              </a:path>
            </a:pathLst>
          </a:custGeom>
          <a:solidFill>
            <a:srgbClr val="CC99FF">
              <a:alpha val="50000"/>
            </a:srgbClr>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861350" tIns="861350" rIns="861350" bIns="861350" numCol="1" spcCol="1270" anchor="ctr" anchorCtr="1">
            <a:noAutofit/>
          </a:bodyPr>
          <a:lstStyle/>
          <a:p>
            <a:pPr lvl="0" algn="ctr" defTabSz="1066800" rtl="1">
              <a:lnSpc>
                <a:spcPct val="90000"/>
              </a:lnSpc>
              <a:spcBef>
                <a:spcPct val="0"/>
              </a:spcBef>
              <a:spcAft>
                <a:spcPct val="35000"/>
              </a:spcAft>
            </a:pPr>
            <a:r>
              <a:rPr lang="ar-EG" sz="2400" b="1" kern="1200" dirty="0" smtClean="0">
                <a:solidFill>
                  <a:srgbClr val="FF0000"/>
                </a:solidFill>
              </a:rPr>
              <a:t>وتتضمن هذه الدراسة الجوانب التالية: </a:t>
            </a:r>
            <a:endParaRPr lang="ar-EG" sz="2400" b="1" kern="1200" dirty="0">
              <a:solidFill>
                <a:srgbClr val="FF000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دراسة العوامل المحددة للطلب والعرض بالنسبة للسلعة التي سينتجها المشروع. </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التعرف على هيكل السوق وحجمه وخصائصه والإجراءات المنظمة للتعامل فيه. </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تحليل العرض السابق والحالي من حيث مصدره: مستورد أو إنتاج محلي، حجم المبيعات، مدى استقرار الأسعار، والسياسات التسويقية للمنافسين…الخ.</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تقدير نصيب المشروع في السوق على ضوء الطلب والعرض وظروف المشروع أمام.</a:t>
            </a:r>
            <a:endParaRPr lang="ar-EG" sz="2400" kern="1200" dirty="0">
              <a:solidFill>
                <a:srgbClr val="002060"/>
              </a:solidFill>
            </a:endParaRPr>
          </a:p>
        </p:txBody>
      </p:sp>
    </p:spTree>
    <p:extLst>
      <p:ext uri="{BB962C8B-B14F-4D97-AF65-F5344CB8AC3E}">
        <p14:creationId xmlns:p14="http://schemas.microsoft.com/office/powerpoint/2010/main" val="3017202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par>
                                <p:cTn id="8" presetID="6"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ircle(in)">
                                      <p:cBhvr>
                                        <p:cTn id="10" dur="2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par>
                                <p:cTn id="18" presetID="53" presetClass="entr" presetSubtype="16" fill="hold" nodeType="with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 calcmode="lin" valueType="num">
                                      <p:cBhvr>
                                        <p:cTn id="20"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8">
                                            <p:txEl>
                                              <p:pRg st="1" end="1"/>
                                            </p:txEl>
                                          </p:spTgt>
                                        </p:tgtEl>
                                        <p:attrNameLst>
                                          <p:attrName>style.visibility</p:attrName>
                                        </p:attrNameLst>
                                      </p:cBhvr>
                                      <p:to>
                                        <p:strVal val="visible"/>
                                      </p:to>
                                    </p:set>
                                    <p:animEffect transition="in" filter="fade">
                                      <p:cBhvr>
                                        <p:cTn id="27" dur="1000"/>
                                        <p:tgtEl>
                                          <p:spTgt spid="8">
                                            <p:txEl>
                                              <p:pRg st="1" end="1"/>
                                            </p:txEl>
                                          </p:spTgt>
                                        </p:tgtEl>
                                      </p:cBhvr>
                                    </p:animEffect>
                                    <p:anim calcmode="lin" valueType="num">
                                      <p:cBhvr>
                                        <p:cTn id="2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8">
                                            <p:txEl>
                                              <p:pRg st="2" end="2"/>
                                            </p:txEl>
                                          </p:spTgt>
                                        </p:tgtEl>
                                        <p:attrNameLst>
                                          <p:attrName>style.visibility</p:attrName>
                                        </p:attrNameLst>
                                      </p:cBhvr>
                                      <p:to>
                                        <p:strVal val="visible"/>
                                      </p:to>
                                    </p:set>
                                    <p:animEffect transition="in" filter="fade">
                                      <p:cBhvr>
                                        <p:cTn id="34" dur="1000"/>
                                        <p:tgtEl>
                                          <p:spTgt spid="8">
                                            <p:txEl>
                                              <p:pRg st="2" end="2"/>
                                            </p:txEl>
                                          </p:spTgt>
                                        </p:tgtEl>
                                      </p:cBhvr>
                                    </p:animEffect>
                                    <p:anim calcmode="lin" valueType="num">
                                      <p:cBhvr>
                                        <p:cTn id="3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8">
                                            <p:txEl>
                                              <p:pRg st="3" end="3"/>
                                            </p:txEl>
                                          </p:spTgt>
                                        </p:tgtEl>
                                        <p:attrNameLst>
                                          <p:attrName>style.visibility</p:attrName>
                                        </p:attrNameLst>
                                      </p:cBhvr>
                                      <p:to>
                                        <p:strVal val="visible"/>
                                      </p:to>
                                    </p:set>
                                    <p:animEffect transition="in" filter="fade">
                                      <p:cBhvr>
                                        <p:cTn id="41" dur="1000"/>
                                        <p:tgtEl>
                                          <p:spTgt spid="8">
                                            <p:txEl>
                                              <p:pRg st="3" end="3"/>
                                            </p:txEl>
                                          </p:spTgt>
                                        </p:tgtEl>
                                      </p:cBhvr>
                                    </p:animEffect>
                                    <p:anim calcmode="lin" valueType="num">
                                      <p:cBhvr>
                                        <p:cTn id="4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8">
                                            <p:txEl>
                                              <p:pRg st="4" end="4"/>
                                            </p:txEl>
                                          </p:spTgt>
                                        </p:tgtEl>
                                        <p:attrNameLst>
                                          <p:attrName>style.visibility</p:attrName>
                                        </p:attrNameLst>
                                      </p:cBhvr>
                                      <p:to>
                                        <p:strVal val="visible"/>
                                      </p:to>
                                    </p:set>
                                    <p:animEffect transition="in" filter="fade">
                                      <p:cBhvr>
                                        <p:cTn id="48" dur="1000"/>
                                        <p:tgtEl>
                                          <p:spTgt spid="8">
                                            <p:txEl>
                                              <p:pRg st="4" end="4"/>
                                            </p:txEl>
                                          </p:spTgt>
                                        </p:tgtEl>
                                      </p:cBhvr>
                                    </p:animEffect>
                                    <p:anim calcmode="lin" valueType="num">
                                      <p:cBhvr>
                                        <p:cTn id="49"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50"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أسباب فشل المشروع</a:t>
            </a:r>
          </a:p>
        </p:txBody>
      </p:sp>
      <p:sp>
        <p:nvSpPr>
          <p:cNvPr id="5" name="Freeform 4"/>
          <p:cNvSpPr/>
          <p:nvPr/>
        </p:nvSpPr>
        <p:spPr>
          <a:xfrm>
            <a:off x="805817" y="1574411"/>
            <a:ext cx="7658037" cy="755711"/>
          </a:xfrm>
          <a:custGeom>
            <a:avLst/>
            <a:gdLst>
              <a:gd name="connsiteX0" fmla="*/ 0 w 7658037"/>
              <a:gd name="connsiteY0" fmla="*/ 0 h 755711"/>
              <a:gd name="connsiteX1" fmla="*/ 7658037 w 7658037"/>
              <a:gd name="connsiteY1" fmla="*/ 0 h 755711"/>
              <a:gd name="connsiteX2" fmla="*/ 7658037 w 7658037"/>
              <a:gd name="connsiteY2" fmla="*/ 755711 h 755711"/>
              <a:gd name="connsiteX3" fmla="*/ 0 w 7658037"/>
              <a:gd name="connsiteY3" fmla="*/ 755711 h 755711"/>
              <a:gd name="connsiteX4" fmla="*/ 0 w 7658037"/>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8037" h="755711">
                <a:moveTo>
                  <a:pt x="0" y="0"/>
                </a:moveTo>
                <a:lnTo>
                  <a:pt x="7658037" y="0"/>
                </a:lnTo>
                <a:lnTo>
                  <a:pt x="7658037" y="755711"/>
                </a:lnTo>
                <a:lnTo>
                  <a:pt x="0" y="755711"/>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التنبؤ المسرف فى ناتج المشروع أو الأسعار .</a:t>
            </a:r>
            <a:endParaRPr lang="ar-EG" sz="2400" kern="1200" dirty="0"/>
          </a:p>
        </p:txBody>
      </p:sp>
      <p:sp>
        <p:nvSpPr>
          <p:cNvPr id="6" name="Oval 5"/>
          <p:cNvSpPr/>
          <p:nvPr/>
        </p:nvSpPr>
        <p:spPr>
          <a:xfrm>
            <a:off x="333497" y="1479947"/>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239083" y="2708174"/>
            <a:ext cx="7224771" cy="755711"/>
          </a:xfrm>
          <a:custGeom>
            <a:avLst/>
            <a:gdLst>
              <a:gd name="connsiteX0" fmla="*/ 0 w 7224771"/>
              <a:gd name="connsiteY0" fmla="*/ 0 h 755711"/>
              <a:gd name="connsiteX1" fmla="*/ 7224771 w 7224771"/>
              <a:gd name="connsiteY1" fmla="*/ 0 h 755711"/>
              <a:gd name="connsiteX2" fmla="*/ 7224771 w 7224771"/>
              <a:gd name="connsiteY2" fmla="*/ 755711 h 755711"/>
              <a:gd name="connsiteX3" fmla="*/ 0 w 7224771"/>
              <a:gd name="connsiteY3" fmla="*/ 755711 h 755711"/>
              <a:gd name="connsiteX4" fmla="*/ 0 w 7224771"/>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4771" h="755711">
                <a:moveTo>
                  <a:pt x="0" y="0"/>
                </a:moveTo>
                <a:lnTo>
                  <a:pt x="7224771" y="0"/>
                </a:lnTo>
                <a:lnTo>
                  <a:pt x="7224771" y="755711"/>
                </a:lnTo>
                <a:lnTo>
                  <a:pt x="0" y="755711"/>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المغالاة فى تقدير عائد الاستثمار.	</a:t>
            </a:r>
            <a:endParaRPr lang="ar-EG" sz="2400" kern="1200" dirty="0"/>
          </a:p>
        </p:txBody>
      </p:sp>
      <p:sp>
        <p:nvSpPr>
          <p:cNvPr id="8" name="Oval 7"/>
          <p:cNvSpPr/>
          <p:nvPr/>
        </p:nvSpPr>
        <p:spPr>
          <a:xfrm>
            <a:off x="766764" y="2613710"/>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239083" y="3841938"/>
            <a:ext cx="7224771" cy="755711"/>
          </a:xfrm>
          <a:custGeom>
            <a:avLst/>
            <a:gdLst>
              <a:gd name="connsiteX0" fmla="*/ 0 w 7224771"/>
              <a:gd name="connsiteY0" fmla="*/ 0 h 755711"/>
              <a:gd name="connsiteX1" fmla="*/ 7224771 w 7224771"/>
              <a:gd name="connsiteY1" fmla="*/ 0 h 755711"/>
              <a:gd name="connsiteX2" fmla="*/ 7224771 w 7224771"/>
              <a:gd name="connsiteY2" fmla="*/ 755711 h 755711"/>
              <a:gd name="connsiteX3" fmla="*/ 0 w 7224771"/>
              <a:gd name="connsiteY3" fmla="*/ 755711 h 755711"/>
              <a:gd name="connsiteX4" fmla="*/ 0 w 7224771"/>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4771" h="755711">
                <a:moveTo>
                  <a:pt x="0" y="0"/>
                </a:moveTo>
                <a:lnTo>
                  <a:pt x="7224771" y="0"/>
                </a:lnTo>
                <a:lnTo>
                  <a:pt x="7224771" y="755711"/>
                </a:lnTo>
                <a:lnTo>
                  <a:pt x="0" y="755711"/>
                </a:lnTo>
                <a:lnTo>
                  <a:pt x="0" y="0"/>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الإدارة الضعيفة تكون سبب أساسي في فشل المشروع .</a:t>
            </a:r>
            <a:endParaRPr lang="ar-EG" sz="2400" kern="1200" dirty="0"/>
          </a:p>
        </p:txBody>
      </p:sp>
      <p:sp>
        <p:nvSpPr>
          <p:cNvPr id="10" name="Oval 9"/>
          <p:cNvSpPr/>
          <p:nvPr/>
        </p:nvSpPr>
        <p:spPr>
          <a:xfrm>
            <a:off x="766764" y="3747474"/>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805817" y="4975701"/>
            <a:ext cx="7658037" cy="755711"/>
          </a:xfrm>
          <a:custGeom>
            <a:avLst/>
            <a:gdLst>
              <a:gd name="connsiteX0" fmla="*/ 0 w 7658037"/>
              <a:gd name="connsiteY0" fmla="*/ 0 h 755711"/>
              <a:gd name="connsiteX1" fmla="*/ 7658037 w 7658037"/>
              <a:gd name="connsiteY1" fmla="*/ 0 h 755711"/>
              <a:gd name="connsiteX2" fmla="*/ 7658037 w 7658037"/>
              <a:gd name="connsiteY2" fmla="*/ 755711 h 755711"/>
              <a:gd name="connsiteX3" fmla="*/ 0 w 7658037"/>
              <a:gd name="connsiteY3" fmla="*/ 755711 h 755711"/>
              <a:gd name="connsiteX4" fmla="*/ 0 w 7658037"/>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8037" h="755711">
                <a:moveTo>
                  <a:pt x="0" y="0"/>
                </a:moveTo>
                <a:lnTo>
                  <a:pt x="7658037" y="0"/>
                </a:lnTo>
                <a:lnTo>
                  <a:pt x="7658037" y="755711"/>
                </a:lnTo>
                <a:lnTo>
                  <a:pt x="0" y="755711"/>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لابد من تقييم نقاط قوتك وضعفك قبل البدء في تنفيذ مشروعك .</a:t>
            </a:r>
            <a:endParaRPr lang="ar-EG" sz="2400" kern="1200" dirty="0"/>
          </a:p>
        </p:txBody>
      </p:sp>
      <p:sp>
        <p:nvSpPr>
          <p:cNvPr id="12" name="Oval 11"/>
          <p:cNvSpPr/>
          <p:nvPr/>
        </p:nvSpPr>
        <p:spPr>
          <a:xfrm>
            <a:off x="333497" y="4881237"/>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718359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500" fill="hold"/>
                                        <p:tgtEl>
                                          <p:spTgt spid="12"/>
                                        </p:tgtEl>
                                        <p:attrNameLst>
                                          <p:attrName>ppt_x</p:attrName>
                                        </p:attrNameLst>
                                      </p:cBhvr>
                                      <p:tavLst>
                                        <p:tav tm="0">
                                          <p:val>
                                            <p:strVal val="#ppt_x"/>
                                          </p:val>
                                        </p:tav>
                                        <p:tav tm="100000">
                                          <p:val>
                                            <p:strVal val="#ppt_x"/>
                                          </p:val>
                                        </p:tav>
                                      </p:tavLst>
                                    </p:anim>
                                    <p:anim calcmode="lin" valueType="num">
                                      <p:cBhvr additive="base">
                                        <p:cTn id="4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الدراسة التفصيلية للربحية التجارية</a:t>
            </a:r>
            <a:endParaRPr lang="ar-EG" sz="3200" b="1" dirty="0">
              <a:solidFill>
                <a:schemeClr val="bg1"/>
              </a:solidFill>
            </a:endParaRPr>
          </a:p>
        </p:txBody>
      </p:sp>
      <p:sp>
        <p:nvSpPr>
          <p:cNvPr id="4" name="Freeform 3"/>
          <p:cNvSpPr/>
          <p:nvPr/>
        </p:nvSpPr>
        <p:spPr>
          <a:xfrm>
            <a:off x="5736527" y="1052736"/>
            <a:ext cx="3016775" cy="1296145"/>
          </a:xfrm>
          <a:custGeom>
            <a:avLst/>
            <a:gdLst>
              <a:gd name="connsiteX0" fmla="*/ 0 w 3016775"/>
              <a:gd name="connsiteY0" fmla="*/ 0 h 1296144"/>
              <a:gd name="connsiteX1" fmla="*/ 2368703 w 3016775"/>
              <a:gd name="connsiteY1" fmla="*/ 0 h 1296144"/>
              <a:gd name="connsiteX2" fmla="*/ 3016775 w 3016775"/>
              <a:gd name="connsiteY2" fmla="*/ 648072 h 1296144"/>
              <a:gd name="connsiteX3" fmla="*/ 2368703 w 3016775"/>
              <a:gd name="connsiteY3" fmla="*/ 1296144 h 1296144"/>
              <a:gd name="connsiteX4" fmla="*/ 0 w 3016775"/>
              <a:gd name="connsiteY4" fmla="*/ 1296144 h 1296144"/>
              <a:gd name="connsiteX5" fmla="*/ 0 w 3016775"/>
              <a:gd name="connsiteY5" fmla="*/ 0 h 12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6775" h="1296144">
                <a:moveTo>
                  <a:pt x="3016775" y="1296143"/>
                </a:moveTo>
                <a:lnTo>
                  <a:pt x="648072" y="1296143"/>
                </a:lnTo>
                <a:lnTo>
                  <a:pt x="0" y="648072"/>
                </a:lnTo>
                <a:lnTo>
                  <a:pt x="648072" y="1"/>
                </a:lnTo>
                <a:lnTo>
                  <a:pt x="3016775" y="1"/>
                </a:lnTo>
                <a:lnTo>
                  <a:pt x="3016775" y="1296143"/>
                </a:lnTo>
                <a:close/>
              </a:path>
            </a:pathLst>
          </a:custGeom>
          <a:solidFill>
            <a:srgbClr val="99FF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95600" tIns="91440" rIns="170688" bIns="91441"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الدراسة الفنية للمشروعات وتقدير التكاليف</a:t>
            </a:r>
            <a:endParaRPr lang="ar-EG" sz="2400" b="1" kern="1200" dirty="0">
              <a:solidFill>
                <a:srgbClr val="FF0000"/>
              </a:solidFill>
            </a:endParaRPr>
          </a:p>
        </p:txBody>
      </p:sp>
      <p:sp>
        <p:nvSpPr>
          <p:cNvPr id="6" name="Oval 5"/>
          <p:cNvSpPr/>
          <p:nvPr/>
        </p:nvSpPr>
        <p:spPr>
          <a:xfrm>
            <a:off x="5043324" y="1052736"/>
            <a:ext cx="1296144" cy="1296144"/>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3537975" y="4828089"/>
            <a:ext cx="1912096" cy="1912096"/>
          </a:xfrm>
          <a:custGeom>
            <a:avLst/>
            <a:gdLst>
              <a:gd name="connsiteX0" fmla="*/ 0 w 1912096"/>
              <a:gd name="connsiteY0" fmla="*/ 956048 h 1912096"/>
              <a:gd name="connsiteX1" fmla="*/ 956048 w 1912096"/>
              <a:gd name="connsiteY1" fmla="*/ 0 h 1912096"/>
              <a:gd name="connsiteX2" fmla="*/ 1912096 w 1912096"/>
              <a:gd name="connsiteY2" fmla="*/ 956048 h 1912096"/>
              <a:gd name="connsiteX3" fmla="*/ 956048 w 1912096"/>
              <a:gd name="connsiteY3" fmla="*/ 1912096 h 1912096"/>
              <a:gd name="connsiteX4" fmla="*/ 0 w 1912096"/>
              <a:gd name="connsiteY4" fmla="*/ 956048 h 1912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096" h="1912096">
                <a:moveTo>
                  <a:pt x="0" y="956048"/>
                </a:moveTo>
                <a:cubicBezTo>
                  <a:pt x="0" y="428037"/>
                  <a:pt x="428037" y="0"/>
                  <a:pt x="956048" y="0"/>
                </a:cubicBezTo>
                <a:cubicBezTo>
                  <a:pt x="1484059" y="0"/>
                  <a:pt x="1912096" y="428037"/>
                  <a:pt x="1912096" y="956048"/>
                </a:cubicBezTo>
                <a:cubicBezTo>
                  <a:pt x="1912096" y="1484059"/>
                  <a:pt x="1484059" y="1912096"/>
                  <a:pt x="956048" y="1912096"/>
                </a:cubicBezTo>
                <a:cubicBezTo>
                  <a:pt x="428037" y="1912096"/>
                  <a:pt x="0" y="1484059"/>
                  <a:pt x="0" y="956048"/>
                </a:cubicBez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95260" tIns="295260" rIns="295260" bIns="29526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ومن اهمية الدراسة الفنية للجدوي انها تفيد في :</a:t>
            </a:r>
            <a:endParaRPr lang="ar-EG" sz="2400" b="1" kern="1200" dirty="0">
              <a:solidFill>
                <a:srgbClr val="FF0000"/>
              </a:solidFill>
            </a:endParaRPr>
          </a:p>
        </p:txBody>
      </p:sp>
      <p:sp>
        <p:nvSpPr>
          <p:cNvPr id="9" name="Left Arrow 8"/>
          <p:cNvSpPr/>
          <p:nvPr/>
        </p:nvSpPr>
        <p:spPr>
          <a:xfrm>
            <a:off x="5556793" y="5511664"/>
            <a:ext cx="1833665" cy="544947"/>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6599980" y="5248751"/>
            <a:ext cx="1580957" cy="1070774"/>
          </a:xfrm>
          <a:custGeom>
            <a:avLst/>
            <a:gdLst>
              <a:gd name="connsiteX0" fmla="*/ 0 w 1580957"/>
              <a:gd name="connsiteY0" fmla="*/ 107077 h 1070774"/>
              <a:gd name="connsiteX1" fmla="*/ 107077 w 1580957"/>
              <a:gd name="connsiteY1" fmla="*/ 0 h 1070774"/>
              <a:gd name="connsiteX2" fmla="*/ 1473880 w 1580957"/>
              <a:gd name="connsiteY2" fmla="*/ 0 h 1070774"/>
              <a:gd name="connsiteX3" fmla="*/ 1580957 w 1580957"/>
              <a:gd name="connsiteY3" fmla="*/ 107077 h 1070774"/>
              <a:gd name="connsiteX4" fmla="*/ 1580957 w 1580957"/>
              <a:gd name="connsiteY4" fmla="*/ 963697 h 1070774"/>
              <a:gd name="connsiteX5" fmla="*/ 1473880 w 1580957"/>
              <a:gd name="connsiteY5" fmla="*/ 1070774 h 1070774"/>
              <a:gd name="connsiteX6" fmla="*/ 107077 w 1580957"/>
              <a:gd name="connsiteY6" fmla="*/ 1070774 h 1070774"/>
              <a:gd name="connsiteX7" fmla="*/ 0 w 1580957"/>
              <a:gd name="connsiteY7" fmla="*/ 963697 h 1070774"/>
              <a:gd name="connsiteX8" fmla="*/ 0 w 1580957"/>
              <a:gd name="connsiteY8" fmla="*/ 107077 h 107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0957" h="1070774">
                <a:moveTo>
                  <a:pt x="0" y="107077"/>
                </a:moveTo>
                <a:cubicBezTo>
                  <a:pt x="0" y="47940"/>
                  <a:pt x="47940" y="0"/>
                  <a:pt x="107077" y="0"/>
                </a:cubicBezTo>
                <a:lnTo>
                  <a:pt x="1473880" y="0"/>
                </a:lnTo>
                <a:cubicBezTo>
                  <a:pt x="1533017" y="0"/>
                  <a:pt x="1580957" y="47940"/>
                  <a:pt x="1580957" y="107077"/>
                </a:cubicBezTo>
                <a:lnTo>
                  <a:pt x="1580957" y="963697"/>
                </a:lnTo>
                <a:cubicBezTo>
                  <a:pt x="1580957" y="1022834"/>
                  <a:pt x="1533017" y="1070774"/>
                  <a:pt x="1473880" y="1070774"/>
                </a:cubicBezTo>
                <a:lnTo>
                  <a:pt x="107077" y="1070774"/>
                </a:lnTo>
                <a:cubicBezTo>
                  <a:pt x="47940" y="1070774"/>
                  <a:pt x="0" y="1022834"/>
                  <a:pt x="0" y="963697"/>
                </a:cubicBezTo>
                <a:lnTo>
                  <a:pt x="0" y="107077"/>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082" tIns="77082" rIns="77082" bIns="77082"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تحديد حجم المشروع .</a:t>
            </a:r>
            <a:endParaRPr lang="ar-EG" sz="2400" kern="1200" dirty="0">
              <a:solidFill>
                <a:srgbClr val="002060"/>
              </a:solidFill>
            </a:endParaRPr>
          </a:p>
        </p:txBody>
      </p:sp>
      <p:sp>
        <p:nvSpPr>
          <p:cNvPr id="11" name="Left Arrow 10"/>
          <p:cNvSpPr/>
          <p:nvPr/>
        </p:nvSpPr>
        <p:spPr>
          <a:xfrm rot="19643850">
            <a:off x="5238857" y="4384318"/>
            <a:ext cx="2035556" cy="544947"/>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6323563" y="3573018"/>
            <a:ext cx="1580957" cy="1070774"/>
          </a:xfrm>
          <a:custGeom>
            <a:avLst/>
            <a:gdLst>
              <a:gd name="connsiteX0" fmla="*/ 0 w 1580957"/>
              <a:gd name="connsiteY0" fmla="*/ 107077 h 1070774"/>
              <a:gd name="connsiteX1" fmla="*/ 107077 w 1580957"/>
              <a:gd name="connsiteY1" fmla="*/ 0 h 1070774"/>
              <a:gd name="connsiteX2" fmla="*/ 1473880 w 1580957"/>
              <a:gd name="connsiteY2" fmla="*/ 0 h 1070774"/>
              <a:gd name="connsiteX3" fmla="*/ 1580957 w 1580957"/>
              <a:gd name="connsiteY3" fmla="*/ 107077 h 1070774"/>
              <a:gd name="connsiteX4" fmla="*/ 1580957 w 1580957"/>
              <a:gd name="connsiteY4" fmla="*/ 963697 h 1070774"/>
              <a:gd name="connsiteX5" fmla="*/ 1473880 w 1580957"/>
              <a:gd name="connsiteY5" fmla="*/ 1070774 h 1070774"/>
              <a:gd name="connsiteX6" fmla="*/ 107077 w 1580957"/>
              <a:gd name="connsiteY6" fmla="*/ 1070774 h 1070774"/>
              <a:gd name="connsiteX7" fmla="*/ 0 w 1580957"/>
              <a:gd name="connsiteY7" fmla="*/ 963697 h 1070774"/>
              <a:gd name="connsiteX8" fmla="*/ 0 w 1580957"/>
              <a:gd name="connsiteY8" fmla="*/ 107077 h 107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0957" h="1070774">
                <a:moveTo>
                  <a:pt x="0" y="107077"/>
                </a:moveTo>
                <a:cubicBezTo>
                  <a:pt x="0" y="47940"/>
                  <a:pt x="47940" y="0"/>
                  <a:pt x="107077" y="0"/>
                </a:cubicBezTo>
                <a:lnTo>
                  <a:pt x="1473880" y="0"/>
                </a:lnTo>
                <a:cubicBezTo>
                  <a:pt x="1533017" y="0"/>
                  <a:pt x="1580957" y="47940"/>
                  <a:pt x="1580957" y="107077"/>
                </a:cubicBezTo>
                <a:lnTo>
                  <a:pt x="1580957" y="963697"/>
                </a:lnTo>
                <a:cubicBezTo>
                  <a:pt x="1580957" y="1022834"/>
                  <a:pt x="1533017" y="1070774"/>
                  <a:pt x="1473880" y="1070774"/>
                </a:cubicBezTo>
                <a:lnTo>
                  <a:pt x="107077" y="1070774"/>
                </a:lnTo>
                <a:cubicBezTo>
                  <a:pt x="47940" y="1070774"/>
                  <a:pt x="0" y="1022834"/>
                  <a:pt x="0" y="963697"/>
                </a:cubicBezTo>
                <a:lnTo>
                  <a:pt x="0" y="107077"/>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082" tIns="77082" rIns="77082" bIns="77082"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اختيار موقع المشروع.</a:t>
            </a:r>
            <a:endParaRPr lang="ar-EG" sz="2400" kern="1200" dirty="0">
              <a:solidFill>
                <a:srgbClr val="002060"/>
              </a:solidFill>
            </a:endParaRPr>
          </a:p>
        </p:txBody>
      </p:sp>
      <p:sp>
        <p:nvSpPr>
          <p:cNvPr id="13" name="Left Arrow 12"/>
          <p:cNvSpPr/>
          <p:nvPr/>
        </p:nvSpPr>
        <p:spPr>
          <a:xfrm rot="17280000">
            <a:off x="4188921" y="3628950"/>
            <a:ext cx="1833665" cy="544947"/>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4598592" y="2494077"/>
            <a:ext cx="1580957" cy="1070774"/>
          </a:xfrm>
          <a:custGeom>
            <a:avLst/>
            <a:gdLst>
              <a:gd name="connsiteX0" fmla="*/ 0 w 1580957"/>
              <a:gd name="connsiteY0" fmla="*/ 107077 h 1070774"/>
              <a:gd name="connsiteX1" fmla="*/ 107077 w 1580957"/>
              <a:gd name="connsiteY1" fmla="*/ 0 h 1070774"/>
              <a:gd name="connsiteX2" fmla="*/ 1473880 w 1580957"/>
              <a:gd name="connsiteY2" fmla="*/ 0 h 1070774"/>
              <a:gd name="connsiteX3" fmla="*/ 1580957 w 1580957"/>
              <a:gd name="connsiteY3" fmla="*/ 107077 h 1070774"/>
              <a:gd name="connsiteX4" fmla="*/ 1580957 w 1580957"/>
              <a:gd name="connsiteY4" fmla="*/ 963697 h 1070774"/>
              <a:gd name="connsiteX5" fmla="*/ 1473880 w 1580957"/>
              <a:gd name="connsiteY5" fmla="*/ 1070774 h 1070774"/>
              <a:gd name="connsiteX6" fmla="*/ 107077 w 1580957"/>
              <a:gd name="connsiteY6" fmla="*/ 1070774 h 1070774"/>
              <a:gd name="connsiteX7" fmla="*/ 0 w 1580957"/>
              <a:gd name="connsiteY7" fmla="*/ 963697 h 1070774"/>
              <a:gd name="connsiteX8" fmla="*/ 0 w 1580957"/>
              <a:gd name="connsiteY8" fmla="*/ 107077 h 107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0957" h="1070774">
                <a:moveTo>
                  <a:pt x="0" y="107077"/>
                </a:moveTo>
                <a:cubicBezTo>
                  <a:pt x="0" y="47940"/>
                  <a:pt x="47940" y="0"/>
                  <a:pt x="107077" y="0"/>
                </a:cubicBezTo>
                <a:lnTo>
                  <a:pt x="1473880" y="0"/>
                </a:lnTo>
                <a:cubicBezTo>
                  <a:pt x="1533017" y="0"/>
                  <a:pt x="1580957" y="47940"/>
                  <a:pt x="1580957" y="107077"/>
                </a:cubicBezTo>
                <a:lnTo>
                  <a:pt x="1580957" y="963697"/>
                </a:lnTo>
                <a:cubicBezTo>
                  <a:pt x="1580957" y="1022834"/>
                  <a:pt x="1533017" y="1070774"/>
                  <a:pt x="1473880" y="1070774"/>
                </a:cubicBezTo>
                <a:lnTo>
                  <a:pt x="107077" y="1070774"/>
                </a:lnTo>
                <a:cubicBezTo>
                  <a:pt x="47940" y="1070774"/>
                  <a:pt x="0" y="1022834"/>
                  <a:pt x="0" y="963697"/>
                </a:cubicBezTo>
                <a:lnTo>
                  <a:pt x="0" y="107077"/>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082" tIns="77082" rIns="77082" bIns="77082"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تحديد تكاليف تأسيس وإنشاء المشروع .</a:t>
            </a:r>
            <a:endParaRPr lang="ar-EG" sz="2400" kern="1200" dirty="0">
              <a:solidFill>
                <a:srgbClr val="002060"/>
              </a:solidFill>
            </a:endParaRPr>
          </a:p>
        </p:txBody>
      </p:sp>
      <p:sp>
        <p:nvSpPr>
          <p:cNvPr id="15" name="Left Arrow 14"/>
          <p:cNvSpPr/>
          <p:nvPr/>
        </p:nvSpPr>
        <p:spPr>
          <a:xfrm rot="15120000">
            <a:off x="2965460" y="3628950"/>
            <a:ext cx="1833665" cy="544947"/>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6" name="Freeform 15"/>
          <p:cNvSpPr/>
          <p:nvPr/>
        </p:nvSpPr>
        <p:spPr>
          <a:xfrm>
            <a:off x="2808497" y="2494077"/>
            <a:ext cx="1580957" cy="1070774"/>
          </a:xfrm>
          <a:custGeom>
            <a:avLst/>
            <a:gdLst>
              <a:gd name="connsiteX0" fmla="*/ 0 w 1580957"/>
              <a:gd name="connsiteY0" fmla="*/ 107077 h 1070774"/>
              <a:gd name="connsiteX1" fmla="*/ 107077 w 1580957"/>
              <a:gd name="connsiteY1" fmla="*/ 0 h 1070774"/>
              <a:gd name="connsiteX2" fmla="*/ 1473880 w 1580957"/>
              <a:gd name="connsiteY2" fmla="*/ 0 h 1070774"/>
              <a:gd name="connsiteX3" fmla="*/ 1580957 w 1580957"/>
              <a:gd name="connsiteY3" fmla="*/ 107077 h 1070774"/>
              <a:gd name="connsiteX4" fmla="*/ 1580957 w 1580957"/>
              <a:gd name="connsiteY4" fmla="*/ 963697 h 1070774"/>
              <a:gd name="connsiteX5" fmla="*/ 1473880 w 1580957"/>
              <a:gd name="connsiteY5" fmla="*/ 1070774 h 1070774"/>
              <a:gd name="connsiteX6" fmla="*/ 107077 w 1580957"/>
              <a:gd name="connsiteY6" fmla="*/ 1070774 h 1070774"/>
              <a:gd name="connsiteX7" fmla="*/ 0 w 1580957"/>
              <a:gd name="connsiteY7" fmla="*/ 963697 h 1070774"/>
              <a:gd name="connsiteX8" fmla="*/ 0 w 1580957"/>
              <a:gd name="connsiteY8" fmla="*/ 107077 h 107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0957" h="1070774">
                <a:moveTo>
                  <a:pt x="0" y="107077"/>
                </a:moveTo>
                <a:cubicBezTo>
                  <a:pt x="0" y="47940"/>
                  <a:pt x="47940" y="0"/>
                  <a:pt x="107077" y="0"/>
                </a:cubicBezTo>
                <a:lnTo>
                  <a:pt x="1473880" y="0"/>
                </a:lnTo>
                <a:cubicBezTo>
                  <a:pt x="1533017" y="0"/>
                  <a:pt x="1580957" y="47940"/>
                  <a:pt x="1580957" y="107077"/>
                </a:cubicBezTo>
                <a:lnTo>
                  <a:pt x="1580957" y="963697"/>
                </a:lnTo>
                <a:cubicBezTo>
                  <a:pt x="1580957" y="1022834"/>
                  <a:pt x="1533017" y="1070774"/>
                  <a:pt x="1473880" y="1070774"/>
                </a:cubicBezTo>
                <a:lnTo>
                  <a:pt x="107077" y="1070774"/>
                </a:lnTo>
                <a:cubicBezTo>
                  <a:pt x="47940" y="1070774"/>
                  <a:pt x="0" y="1022834"/>
                  <a:pt x="0" y="963697"/>
                </a:cubicBezTo>
                <a:lnTo>
                  <a:pt x="0" y="107077"/>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082" tIns="77082" rIns="77082" bIns="77082"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تحديد الجدول الزمنى لتنفيذ المشروع .</a:t>
            </a:r>
            <a:endParaRPr lang="ar-EG" sz="2400" kern="1200" dirty="0">
              <a:solidFill>
                <a:srgbClr val="002060"/>
              </a:solidFill>
            </a:endParaRPr>
          </a:p>
        </p:txBody>
      </p:sp>
      <p:sp>
        <p:nvSpPr>
          <p:cNvPr id="17" name="Left Arrow 16"/>
          <p:cNvSpPr/>
          <p:nvPr/>
        </p:nvSpPr>
        <p:spPr>
          <a:xfrm rot="12746340">
            <a:off x="1697611" y="4385402"/>
            <a:ext cx="2048749" cy="544947"/>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8" name="Freeform 17"/>
          <p:cNvSpPr/>
          <p:nvPr/>
        </p:nvSpPr>
        <p:spPr>
          <a:xfrm>
            <a:off x="1066973" y="3573013"/>
            <a:ext cx="1580957" cy="1070774"/>
          </a:xfrm>
          <a:custGeom>
            <a:avLst/>
            <a:gdLst>
              <a:gd name="connsiteX0" fmla="*/ 0 w 1580957"/>
              <a:gd name="connsiteY0" fmla="*/ 107077 h 1070774"/>
              <a:gd name="connsiteX1" fmla="*/ 107077 w 1580957"/>
              <a:gd name="connsiteY1" fmla="*/ 0 h 1070774"/>
              <a:gd name="connsiteX2" fmla="*/ 1473880 w 1580957"/>
              <a:gd name="connsiteY2" fmla="*/ 0 h 1070774"/>
              <a:gd name="connsiteX3" fmla="*/ 1580957 w 1580957"/>
              <a:gd name="connsiteY3" fmla="*/ 107077 h 1070774"/>
              <a:gd name="connsiteX4" fmla="*/ 1580957 w 1580957"/>
              <a:gd name="connsiteY4" fmla="*/ 963697 h 1070774"/>
              <a:gd name="connsiteX5" fmla="*/ 1473880 w 1580957"/>
              <a:gd name="connsiteY5" fmla="*/ 1070774 h 1070774"/>
              <a:gd name="connsiteX6" fmla="*/ 107077 w 1580957"/>
              <a:gd name="connsiteY6" fmla="*/ 1070774 h 1070774"/>
              <a:gd name="connsiteX7" fmla="*/ 0 w 1580957"/>
              <a:gd name="connsiteY7" fmla="*/ 963697 h 1070774"/>
              <a:gd name="connsiteX8" fmla="*/ 0 w 1580957"/>
              <a:gd name="connsiteY8" fmla="*/ 107077 h 107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0957" h="1070774">
                <a:moveTo>
                  <a:pt x="0" y="107077"/>
                </a:moveTo>
                <a:cubicBezTo>
                  <a:pt x="0" y="47940"/>
                  <a:pt x="47940" y="0"/>
                  <a:pt x="107077" y="0"/>
                </a:cubicBezTo>
                <a:lnTo>
                  <a:pt x="1473880" y="0"/>
                </a:lnTo>
                <a:cubicBezTo>
                  <a:pt x="1533017" y="0"/>
                  <a:pt x="1580957" y="47940"/>
                  <a:pt x="1580957" y="107077"/>
                </a:cubicBezTo>
                <a:lnTo>
                  <a:pt x="1580957" y="963697"/>
                </a:lnTo>
                <a:cubicBezTo>
                  <a:pt x="1580957" y="1022834"/>
                  <a:pt x="1533017" y="1070774"/>
                  <a:pt x="1473880" y="1070774"/>
                </a:cubicBezTo>
                <a:lnTo>
                  <a:pt x="107077" y="1070774"/>
                </a:lnTo>
                <a:cubicBezTo>
                  <a:pt x="47940" y="1070774"/>
                  <a:pt x="0" y="1022834"/>
                  <a:pt x="0" y="963697"/>
                </a:cubicBezTo>
                <a:lnTo>
                  <a:pt x="0" y="107077"/>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082" tIns="77082" rIns="77082" bIns="77082"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تحديد عمر المشروع .</a:t>
            </a:r>
            <a:endParaRPr lang="ar-EG" sz="2400" kern="1200" dirty="0">
              <a:solidFill>
                <a:srgbClr val="002060"/>
              </a:solidFill>
            </a:endParaRPr>
          </a:p>
        </p:txBody>
      </p:sp>
      <p:sp>
        <p:nvSpPr>
          <p:cNvPr id="19" name="Left Arrow 18"/>
          <p:cNvSpPr/>
          <p:nvPr/>
        </p:nvSpPr>
        <p:spPr>
          <a:xfrm rot="10800000">
            <a:off x="1597588" y="5511664"/>
            <a:ext cx="1833665" cy="544947"/>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20" name="Freeform 19"/>
          <p:cNvSpPr/>
          <p:nvPr/>
        </p:nvSpPr>
        <p:spPr>
          <a:xfrm>
            <a:off x="677504" y="5157194"/>
            <a:ext cx="1757316" cy="1253887"/>
          </a:xfrm>
          <a:custGeom>
            <a:avLst/>
            <a:gdLst>
              <a:gd name="connsiteX0" fmla="*/ 0 w 1674463"/>
              <a:gd name="connsiteY0" fmla="*/ 125389 h 1253887"/>
              <a:gd name="connsiteX1" fmla="*/ 125389 w 1674463"/>
              <a:gd name="connsiteY1" fmla="*/ 0 h 1253887"/>
              <a:gd name="connsiteX2" fmla="*/ 1549074 w 1674463"/>
              <a:gd name="connsiteY2" fmla="*/ 0 h 1253887"/>
              <a:gd name="connsiteX3" fmla="*/ 1674463 w 1674463"/>
              <a:gd name="connsiteY3" fmla="*/ 125389 h 1253887"/>
              <a:gd name="connsiteX4" fmla="*/ 1674463 w 1674463"/>
              <a:gd name="connsiteY4" fmla="*/ 1128498 h 1253887"/>
              <a:gd name="connsiteX5" fmla="*/ 1549074 w 1674463"/>
              <a:gd name="connsiteY5" fmla="*/ 1253887 h 1253887"/>
              <a:gd name="connsiteX6" fmla="*/ 125389 w 1674463"/>
              <a:gd name="connsiteY6" fmla="*/ 1253887 h 1253887"/>
              <a:gd name="connsiteX7" fmla="*/ 0 w 1674463"/>
              <a:gd name="connsiteY7" fmla="*/ 1128498 h 1253887"/>
              <a:gd name="connsiteX8" fmla="*/ 0 w 1674463"/>
              <a:gd name="connsiteY8" fmla="*/ 125389 h 125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463" h="1253887">
                <a:moveTo>
                  <a:pt x="0" y="125389"/>
                </a:moveTo>
                <a:cubicBezTo>
                  <a:pt x="0" y="56139"/>
                  <a:pt x="56139" y="0"/>
                  <a:pt x="125389" y="0"/>
                </a:cubicBezTo>
                <a:lnTo>
                  <a:pt x="1549074" y="0"/>
                </a:lnTo>
                <a:cubicBezTo>
                  <a:pt x="1618324" y="0"/>
                  <a:pt x="1674463" y="56139"/>
                  <a:pt x="1674463" y="125389"/>
                </a:cubicBezTo>
                <a:lnTo>
                  <a:pt x="1674463" y="1128498"/>
                </a:lnTo>
                <a:cubicBezTo>
                  <a:pt x="1674463" y="1197748"/>
                  <a:pt x="1618324" y="1253887"/>
                  <a:pt x="1549074" y="1253887"/>
                </a:cubicBezTo>
                <a:lnTo>
                  <a:pt x="125389" y="1253887"/>
                </a:lnTo>
                <a:cubicBezTo>
                  <a:pt x="56139" y="1253887"/>
                  <a:pt x="0" y="1197748"/>
                  <a:pt x="0" y="1128498"/>
                </a:cubicBezTo>
                <a:lnTo>
                  <a:pt x="0" y="125389"/>
                </a:lnTo>
                <a:close/>
              </a:path>
            </a:pathLst>
          </a:custGeom>
          <a:solidFill>
            <a:srgbClr val="FFCC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445" tIns="82445" rIns="82445" bIns="82445" numCol="1" spcCol="1270" anchor="ctr" anchorCtr="0">
            <a:noAutofit/>
          </a:bodyPr>
          <a:lstStyle/>
          <a:p>
            <a:pPr lvl="0" algn="ctr" defTabSz="1066800" rtl="1">
              <a:lnSpc>
                <a:spcPct val="90000"/>
              </a:lnSpc>
              <a:spcBef>
                <a:spcPct val="0"/>
              </a:spcBef>
              <a:spcAft>
                <a:spcPct val="35000"/>
              </a:spcAft>
            </a:pPr>
            <a:r>
              <a:rPr lang="ar-SA" sz="2400" kern="1200" dirty="0" smtClean="0">
                <a:solidFill>
                  <a:srgbClr val="002060"/>
                </a:solidFill>
              </a:rPr>
              <a:t>تقرير ما إذا كانت دراسة الجدوى تستكمل أو تتوقف.</a:t>
            </a:r>
            <a:endParaRPr lang="ar-EG" sz="2400" kern="1200" dirty="0">
              <a:solidFill>
                <a:srgbClr val="002060"/>
              </a:solidFill>
            </a:endParaRPr>
          </a:p>
        </p:txBody>
      </p:sp>
    </p:spTree>
    <p:extLst>
      <p:ext uri="{BB962C8B-B14F-4D97-AF65-F5344CB8AC3E}">
        <p14:creationId xmlns:p14="http://schemas.microsoft.com/office/powerpoint/2010/main" val="522921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6" presetClass="entr" presetSubtype="16"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circle(in)">
                                      <p:cBhvr>
                                        <p:cTn id="10" dur="2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circle(in)">
                                      <p:cBhvr>
                                        <p:cTn id="15" dur="20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1000"/>
                                        <p:tgtEl>
                                          <p:spTgt spid="10"/>
                                        </p:tgtEl>
                                      </p:cBhvr>
                                    </p:animEffect>
                                    <p:anim calcmode="lin" valueType="num">
                                      <p:cBhvr>
                                        <p:cTn id="21" dur="1000" fill="hold"/>
                                        <p:tgtEl>
                                          <p:spTgt spid="10"/>
                                        </p:tgtEl>
                                        <p:attrNameLst>
                                          <p:attrName>ppt_x</p:attrName>
                                        </p:attrNameLst>
                                      </p:cBhvr>
                                      <p:tavLst>
                                        <p:tav tm="0">
                                          <p:val>
                                            <p:strVal val="#ppt_x"/>
                                          </p:val>
                                        </p:tav>
                                        <p:tav tm="100000">
                                          <p:val>
                                            <p:strVal val="#ppt_x"/>
                                          </p:val>
                                        </p:tav>
                                      </p:tavLst>
                                    </p:anim>
                                    <p:anim calcmode="lin" valueType="num">
                                      <p:cBhvr>
                                        <p:cTn id="22" dur="1000" fill="hold"/>
                                        <p:tgtEl>
                                          <p:spTgt spid="10"/>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fade">
                                      <p:cBhvr>
                                        <p:cTn id="44" dur="1000"/>
                                        <p:tgtEl>
                                          <p:spTgt spid="13"/>
                                        </p:tgtEl>
                                      </p:cBhvr>
                                    </p:animEffect>
                                    <p:anim calcmode="lin" valueType="num">
                                      <p:cBhvr>
                                        <p:cTn id="45" dur="1000" fill="hold"/>
                                        <p:tgtEl>
                                          <p:spTgt spid="13"/>
                                        </p:tgtEl>
                                        <p:attrNameLst>
                                          <p:attrName>ppt_x</p:attrName>
                                        </p:attrNameLst>
                                      </p:cBhvr>
                                      <p:tavLst>
                                        <p:tav tm="0">
                                          <p:val>
                                            <p:strVal val="#ppt_x"/>
                                          </p:val>
                                        </p:tav>
                                        <p:tav tm="100000">
                                          <p:val>
                                            <p:strVal val="#ppt_x"/>
                                          </p:val>
                                        </p:tav>
                                      </p:tavLst>
                                    </p:anim>
                                    <p:anim calcmode="lin" valueType="num">
                                      <p:cBhvr>
                                        <p:cTn id="46" dur="1000" fill="hold"/>
                                        <p:tgtEl>
                                          <p:spTgt spid="13"/>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1000"/>
                                        <p:tgtEl>
                                          <p:spTgt spid="14"/>
                                        </p:tgtEl>
                                      </p:cBhvr>
                                    </p:animEffect>
                                    <p:anim calcmode="lin" valueType="num">
                                      <p:cBhvr>
                                        <p:cTn id="50" dur="1000" fill="hold"/>
                                        <p:tgtEl>
                                          <p:spTgt spid="14"/>
                                        </p:tgtEl>
                                        <p:attrNameLst>
                                          <p:attrName>ppt_x</p:attrName>
                                        </p:attrNameLst>
                                      </p:cBhvr>
                                      <p:tavLst>
                                        <p:tav tm="0">
                                          <p:val>
                                            <p:strVal val="#ppt_x"/>
                                          </p:val>
                                        </p:tav>
                                        <p:tav tm="100000">
                                          <p:val>
                                            <p:strVal val="#ppt_x"/>
                                          </p:val>
                                        </p:tav>
                                      </p:tavLst>
                                    </p:anim>
                                    <p:anim calcmode="lin" valueType="num">
                                      <p:cBhvr>
                                        <p:cTn id="51"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fade">
                                      <p:cBhvr>
                                        <p:cTn id="56" dur="1000"/>
                                        <p:tgtEl>
                                          <p:spTgt spid="16"/>
                                        </p:tgtEl>
                                      </p:cBhvr>
                                    </p:animEffect>
                                    <p:anim calcmode="lin" valueType="num">
                                      <p:cBhvr>
                                        <p:cTn id="57" dur="1000" fill="hold"/>
                                        <p:tgtEl>
                                          <p:spTgt spid="16"/>
                                        </p:tgtEl>
                                        <p:attrNameLst>
                                          <p:attrName>ppt_x</p:attrName>
                                        </p:attrNameLst>
                                      </p:cBhvr>
                                      <p:tavLst>
                                        <p:tav tm="0">
                                          <p:val>
                                            <p:strVal val="#ppt_x"/>
                                          </p:val>
                                        </p:tav>
                                        <p:tav tm="100000">
                                          <p:val>
                                            <p:strVal val="#ppt_x"/>
                                          </p:val>
                                        </p:tav>
                                      </p:tavLst>
                                    </p:anim>
                                    <p:anim calcmode="lin" valueType="num">
                                      <p:cBhvr>
                                        <p:cTn id="58" dur="1000" fill="hold"/>
                                        <p:tgtEl>
                                          <p:spTgt spid="1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1000"/>
                                        <p:tgtEl>
                                          <p:spTgt spid="15"/>
                                        </p:tgtEl>
                                      </p:cBhvr>
                                    </p:animEffect>
                                    <p:anim calcmode="lin" valueType="num">
                                      <p:cBhvr>
                                        <p:cTn id="62" dur="1000" fill="hold"/>
                                        <p:tgtEl>
                                          <p:spTgt spid="15"/>
                                        </p:tgtEl>
                                        <p:attrNameLst>
                                          <p:attrName>ppt_x</p:attrName>
                                        </p:attrNameLst>
                                      </p:cBhvr>
                                      <p:tavLst>
                                        <p:tav tm="0">
                                          <p:val>
                                            <p:strVal val="#ppt_x"/>
                                          </p:val>
                                        </p:tav>
                                        <p:tav tm="100000">
                                          <p:val>
                                            <p:strVal val="#ppt_x"/>
                                          </p:val>
                                        </p:tav>
                                      </p:tavLst>
                                    </p:anim>
                                    <p:anim calcmode="lin" valueType="num">
                                      <p:cBhvr>
                                        <p:cTn id="6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18"/>
                                        </p:tgtEl>
                                        <p:attrNameLst>
                                          <p:attrName>style.visibility</p:attrName>
                                        </p:attrNameLst>
                                      </p:cBhvr>
                                      <p:to>
                                        <p:strVal val="visible"/>
                                      </p:to>
                                    </p:set>
                                    <p:animEffect transition="in" filter="fade">
                                      <p:cBhvr>
                                        <p:cTn id="68" dur="1000"/>
                                        <p:tgtEl>
                                          <p:spTgt spid="18"/>
                                        </p:tgtEl>
                                      </p:cBhvr>
                                    </p:animEffect>
                                    <p:anim calcmode="lin" valueType="num">
                                      <p:cBhvr>
                                        <p:cTn id="69" dur="1000" fill="hold"/>
                                        <p:tgtEl>
                                          <p:spTgt spid="18"/>
                                        </p:tgtEl>
                                        <p:attrNameLst>
                                          <p:attrName>ppt_x</p:attrName>
                                        </p:attrNameLst>
                                      </p:cBhvr>
                                      <p:tavLst>
                                        <p:tav tm="0">
                                          <p:val>
                                            <p:strVal val="#ppt_x"/>
                                          </p:val>
                                        </p:tav>
                                        <p:tav tm="100000">
                                          <p:val>
                                            <p:strVal val="#ppt_x"/>
                                          </p:val>
                                        </p:tav>
                                      </p:tavLst>
                                    </p:anim>
                                    <p:anim calcmode="lin" valueType="num">
                                      <p:cBhvr>
                                        <p:cTn id="70" dur="1000" fill="hold"/>
                                        <p:tgtEl>
                                          <p:spTgt spid="18"/>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fade">
                                      <p:cBhvr>
                                        <p:cTn id="73" dur="1000"/>
                                        <p:tgtEl>
                                          <p:spTgt spid="17"/>
                                        </p:tgtEl>
                                      </p:cBhvr>
                                    </p:animEffect>
                                    <p:anim calcmode="lin" valueType="num">
                                      <p:cBhvr>
                                        <p:cTn id="74" dur="1000" fill="hold"/>
                                        <p:tgtEl>
                                          <p:spTgt spid="17"/>
                                        </p:tgtEl>
                                        <p:attrNameLst>
                                          <p:attrName>ppt_x</p:attrName>
                                        </p:attrNameLst>
                                      </p:cBhvr>
                                      <p:tavLst>
                                        <p:tav tm="0">
                                          <p:val>
                                            <p:strVal val="#ppt_x"/>
                                          </p:val>
                                        </p:tav>
                                        <p:tav tm="100000">
                                          <p:val>
                                            <p:strVal val="#ppt_x"/>
                                          </p:val>
                                        </p:tav>
                                      </p:tavLst>
                                    </p:anim>
                                    <p:anim calcmode="lin" valueType="num">
                                      <p:cBhvr>
                                        <p:cTn id="7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20"/>
                                        </p:tgtEl>
                                        <p:attrNameLst>
                                          <p:attrName>style.visibility</p:attrName>
                                        </p:attrNameLst>
                                      </p:cBhvr>
                                      <p:to>
                                        <p:strVal val="visible"/>
                                      </p:to>
                                    </p:set>
                                    <p:animEffect transition="in" filter="fade">
                                      <p:cBhvr>
                                        <p:cTn id="80" dur="1000"/>
                                        <p:tgtEl>
                                          <p:spTgt spid="20"/>
                                        </p:tgtEl>
                                      </p:cBhvr>
                                    </p:animEffect>
                                    <p:anim calcmode="lin" valueType="num">
                                      <p:cBhvr>
                                        <p:cTn id="81" dur="1000" fill="hold"/>
                                        <p:tgtEl>
                                          <p:spTgt spid="20"/>
                                        </p:tgtEl>
                                        <p:attrNameLst>
                                          <p:attrName>ppt_x</p:attrName>
                                        </p:attrNameLst>
                                      </p:cBhvr>
                                      <p:tavLst>
                                        <p:tav tm="0">
                                          <p:val>
                                            <p:strVal val="#ppt_x"/>
                                          </p:val>
                                        </p:tav>
                                        <p:tav tm="100000">
                                          <p:val>
                                            <p:strVal val="#ppt_x"/>
                                          </p:val>
                                        </p:tav>
                                      </p:tavLst>
                                    </p:anim>
                                    <p:anim calcmode="lin" valueType="num">
                                      <p:cBhvr>
                                        <p:cTn id="82" dur="1000" fill="hold"/>
                                        <p:tgtEl>
                                          <p:spTgt spid="20"/>
                                        </p:tgtEl>
                                        <p:attrNameLst>
                                          <p:attrName>ppt_y</p:attrName>
                                        </p:attrNameLst>
                                      </p:cBhvr>
                                      <p:tavLst>
                                        <p:tav tm="0">
                                          <p:val>
                                            <p:strVal val="#ppt_y+.1"/>
                                          </p:val>
                                        </p:tav>
                                        <p:tav tm="100000">
                                          <p:val>
                                            <p:strVal val="#ppt_y"/>
                                          </p:val>
                                        </p:tav>
                                      </p:tavLst>
                                    </p:anim>
                                  </p:childTnLst>
                                </p:cTn>
                              </p:par>
                              <p:par>
                                <p:cTn id="83" presetID="42" presetClass="entr" presetSubtype="0" fill="hold" nodeType="with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fade">
                                      <p:cBhvr>
                                        <p:cTn id="85" dur="1000"/>
                                        <p:tgtEl>
                                          <p:spTgt spid="19"/>
                                        </p:tgtEl>
                                      </p:cBhvr>
                                    </p:animEffect>
                                    <p:anim calcmode="lin" valueType="num">
                                      <p:cBhvr>
                                        <p:cTn id="86" dur="1000" fill="hold"/>
                                        <p:tgtEl>
                                          <p:spTgt spid="19"/>
                                        </p:tgtEl>
                                        <p:attrNameLst>
                                          <p:attrName>ppt_x</p:attrName>
                                        </p:attrNameLst>
                                      </p:cBhvr>
                                      <p:tavLst>
                                        <p:tav tm="0">
                                          <p:val>
                                            <p:strVal val="#ppt_x"/>
                                          </p:val>
                                        </p:tav>
                                        <p:tav tm="100000">
                                          <p:val>
                                            <p:strVal val="#ppt_x"/>
                                          </p:val>
                                        </p:tav>
                                      </p:tavLst>
                                    </p:anim>
                                    <p:anim calcmode="lin" valueType="num">
                                      <p:cBhvr>
                                        <p:cTn id="87"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10" grpId="0" animBg="1"/>
      <p:bldP spid="12" grpId="0" animBg="1"/>
      <p:bldP spid="14" grpId="0" animBg="1"/>
      <p:bldP spid="16" grpId="0" animBg="1"/>
      <p:bldP spid="18" grpId="0" animBg="1"/>
      <p:bldP spid="20" grpId="0" animBg="1"/>
    </p:bld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التقييم المالي والاقتصادي لتقدير الربحية التجارية</a:t>
            </a:r>
            <a:endParaRPr lang="ar-EG" sz="3200" b="1" dirty="0">
              <a:solidFill>
                <a:schemeClr val="bg1"/>
              </a:solidFill>
            </a:endParaRPr>
          </a:p>
        </p:txBody>
      </p:sp>
      <p:sp>
        <p:nvSpPr>
          <p:cNvPr id="4" name="Freeform 3"/>
          <p:cNvSpPr/>
          <p:nvPr/>
        </p:nvSpPr>
        <p:spPr>
          <a:xfrm>
            <a:off x="2044468" y="2363439"/>
            <a:ext cx="5936538" cy="1425600"/>
          </a:xfrm>
          <a:custGeom>
            <a:avLst/>
            <a:gdLst>
              <a:gd name="connsiteX0" fmla="*/ 0 w 5936538"/>
              <a:gd name="connsiteY0" fmla="*/ 142560 h 1425600"/>
              <a:gd name="connsiteX1" fmla="*/ 142560 w 5936538"/>
              <a:gd name="connsiteY1" fmla="*/ 0 h 1425600"/>
              <a:gd name="connsiteX2" fmla="*/ 5793978 w 5936538"/>
              <a:gd name="connsiteY2" fmla="*/ 0 h 1425600"/>
              <a:gd name="connsiteX3" fmla="*/ 5936538 w 5936538"/>
              <a:gd name="connsiteY3" fmla="*/ 142560 h 1425600"/>
              <a:gd name="connsiteX4" fmla="*/ 5936538 w 5936538"/>
              <a:gd name="connsiteY4" fmla="*/ 1283040 h 1425600"/>
              <a:gd name="connsiteX5" fmla="*/ 5793978 w 5936538"/>
              <a:gd name="connsiteY5" fmla="*/ 1425600 h 1425600"/>
              <a:gd name="connsiteX6" fmla="*/ 142560 w 5936538"/>
              <a:gd name="connsiteY6" fmla="*/ 1425600 h 1425600"/>
              <a:gd name="connsiteX7" fmla="*/ 0 w 5936538"/>
              <a:gd name="connsiteY7" fmla="*/ 1283040 h 1425600"/>
              <a:gd name="connsiteX8" fmla="*/ 0 w 5936538"/>
              <a:gd name="connsiteY8" fmla="*/ 142560 h 14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36538" h="1425600">
                <a:moveTo>
                  <a:pt x="0" y="142560"/>
                </a:moveTo>
                <a:cubicBezTo>
                  <a:pt x="0" y="63826"/>
                  <a:pt x="63826" y="0"/>
                  <a:pt x="142560" y="0"/>
                </a:cubicBezTo>
                <a:lnTo>
                  <a:pt x="5793978" y="0"/>
                </a:lnTo>
                <a:cubicBezTo>
                  <a:pt x="5872712" y="0"/>
                  <a:pt x="5936538" y="63826"/>
                  <a:pt x="5936538" y="142560"/>
                </a:cubicBezTo>
                <a:lnTo>
                  <a:pt x="5936538" y="1283040"/>
                </a:lnTo>
                <a:cubicBezTo>
                  <a:pt x="5936538" y="1361774"/>
                  <a:pt x="5872712" y="1425600"/>
                  <a:pt x="5793978" y="1425600"/>
                </a:cubicBezTo>
                <a:lnTo>
                  <a:pt x="142560" y="1425600"/>
                </a:lnTo>
                <a:cubicBezTo>
                  <a:pt x="63826" y="1425600"/>
                  <a:pt x="0" y="1361774"/>
                  <a:pt x="0" y="1283040"/>
                </a:cubicBezTo>
                <a:lnTo>
                  <a:pt x="0" y="142560"/>
                </a:lnTo>
                <a:close/>
              </a:path>
            </a:pathLst>
          </a:custGeom>
          <a:solidFill>
            <a:srgbClr val="99FFC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77745" tIns="234696" rIns="91647" bIns="600930" numCol="1" spcCol="1270" anchor="t" anchorCtr="0">
            <a:noAutofit/>
          </a:bodyPr>
          <a:lstStyle/>
          <a:p>
            <a:pPr lvl="0" algn="ctr" defTabSz="1466850" rtl="1">
              <a:lnSpc>
                <a:spcPct val="90000"/>
              </a:lnSpc>
              <a:spcBef>
                <a:spcPct val="0"/>
              </a:spcBef>
              <a:spcAft>
                <a:spcPct val="35000"/>
              </a:spcAft>
            </a:pPr>
            <a:r>
              <a:rPr lang="ar-EG" sz="3300" b="1" kern="1200" dirty="0" smtClean="0">
                <a:solidFill>
                  <a:srgbClr val="FF0000"/>
                </a:solidFill>
              </a:rPr>
              <a:t>ملخص الدراسة المالية:</a:t>
            </a:r>
            <a:endParaRPr lang="ar-EG" sz="3300" b="1" kern="1200" dirty="0">
              <a:solidFill>
                <a:srgbClr val="FF0000"/>
              </a:solidFill>
            </a:endParaRPr>
          </a:p>
        </p:txBody>
      </p:sp>
      <p:sp>
        <p:nvSpPr>
          <p:cNvPr id="5" name="Freeform 4"/>
          <p:cNvSpPr/>
          <p:nvPr/>
        </p:nvSpPr>
        <p:spPr>
          <a:xfrm>
            <a:off x="971600" y="3313839"/>
            <a:ext cx="5936538" cy="1900800"/>
          </a:xfrm>
          <a:custGeom>
            <a:avLst/>
            <a:gdLst>
              <a:gd name="connsiteX0" fmla="*/ 0 w 5936538"/>
              <a:gd name="connsiteY0" fmla="*/ 190080 h 1900800"/>
              <a:gd name="connsiteX1" fmla="*/ 190080 w 5936538"/>
              <a:gd name="connsiteY1" fmla="*/ 0 h 1900800"/>
              <a:gd name="connsiteX2" fmla="*/ 5746458 w 5936538"/>
              <a:gd name="connsiteY2" fmla="*/ 0 h 1900800"/>
              <a:gd name="connsiteX3" fmla="*/ 5936538 w 5936538"/>
              <a:gd name="connsiteY3" fmla="*/ 190080 h 1900800"/>
              <a:gd name="connsiteX4" fmla="*/ 5936538 w 5936538"/>
              <a:gd name="connsiteY4" fmla="*/ 1710720 h 1900800"/>
              <a:gd name="connsiteX5" fmla="*/ 5746458 w 5936538"/>
              <a:gd name="connsiteY5" fmla="*/ 1900800 h 1900800"/>
              <a:gd name="connsiteX6" fmla="*/ 190080 w 5936538"/>
              <a:gd name="connsiteY6" fmla="*/ 1900800 h 1900800"/>
              <a:gd name="connsiteX7" fmla="*/ 0 w 5936538"/>
              <a:gd name="connsiteY7" fmla="*/ 1710720 h 1900800"/>
              <a:gd name="connsiteX8" fmla="*/ 0 w 5936538"/>
              <a:gd name="connsiteY8" fmla="*/ 190080 h 19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36538" h="1900800">
                <a:moveTo>
                  <a:pt x="0" y="190080"/>
                </a:moveTo>
                <a:cubicBezTo>
                  <a:pt x="0" y="85102"/>
                  <a:pt x="85102" y="0"/>
                  <a:pt x="190080" y="0"/>
                </a:cubicBezTo>
                <a:lnTo>
                  <a:pt x="5746458" y="0"/>
                </a:lnTo>
                <a:cubicBezTo>
                  <a:pt x="5851436" y="0"/>
                  <a:pt x="5936538" y="85102"/>
                  <a:pt x="5936538" y="190080"/>
                </a:cubicBezTo>
                <a:lnTo>
                  <a:pt x="5936538" y="1710720"/>
                </a:lnTo>
                <a:cubicBezTo>
                  <a:pt x="5936538" y="1815698"/>
                  <a:pt x="5851436" y="1900800"/>
                  <a:pt x="5746458" y="1900800"/>
                </a:cubicBezTo>
                <a:lnTo>
                  <a:pt x="190080" y="1900800"/>
                </a:lnTo>
                <a:cubicBezTo>
                  <a:pt x="85102" y="1900800"/>
                  <a:pt x="0" y="1815698"/>
                  <a:pt x="0" y="1710720"/>
                </a:cubicBezTo>
                <a:lnTo>
                  <a:pt x="0" y="190080"/>
                </a:lnTo>
                <a:close/>
              </a:path>
            </a:pathLst>
          </a:custGeom>
          <a:solidFill>
            <a:srgbClr val="FFFF99">
              <a:alpha val="90000"/>
            </a:srgbClr>
          </a:solidFill>
          <a:ln>
            <a:no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26361" tIns="226361" rIns="226361" bIns="226361" numCol="1" spcCol="1270" anchor="t" anchorCtr="0">
            <a:noAutofit/>
          </a:bodyPr>
          <a:lstStyle/>
          <a:p>
            <a:pPr marL="228600" lvl="1" indent="-228600" algn="justLow" defTabSz="1066800" rtl="1">
              <a:lnSpc>
                <a:spcPct val="90000"/>
              </a:lnSpc>
              <a:spcBef>
                <a:spcPct val="0"/>
              </a:spcBef>
              <a:spcAft>
                <a:spcPct val="15000"/>
              </a:spcAft>
              <a:buChar char="••"/>
            </a:pPr>
            <a:r>
              <a:rPr lang="ar-JO" sz="2400" kern="1200" dirty="0" smtClean="0">
                <a:solidFill>
                  <a:srgbClr val="002060"/>
                </a:solidFill>
              </a:rPr>
              <a:t>من دراسة الجدوى التسويقية والجدوى الفنية للمشروع تبين أن لكل مشروع تكاليف وعوائد تتحقق بعد تنفيذ المشروع .</a:t>
            </a:r>
            <a:endParaRPr lang="ar-EG" sz="2400" kern="1200" dirty="0">
              <a:solidFill>
                <a:srgbClr val="002060"/>
              </a:solidFill>
            </a:endParaRPr>
          </a:p>
        </p:txBody>
      </p:sp>
    </p:spTree>
    <p:extLst>
      <p:ext uri="{BB962C8B-B14F-4D97-AF65-F5344CB8AC3E}">
        <p14:creationId xmlns:p14="http://schemas.microsoft.com/office/powerpoint/2010/main" val="2683421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heel(1)">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التقييم المالي والاقتصادي لتقدير الربحية التجارية</a:t>
            </a:r>
            <a:endParaRPr lang="ar-EG" sz="3200" b="1" dirty="0">
              <a:solidFill>
                <a:schemeClr val="bg1"/>
              </a:solidFill>
            </a:endParaRPr>
          </a:p>
        </p:txBody>
      </p:sp>
      <p:sp>
        <p:nvSpPr>
          <p:cNvPr id="3" name="Freeform 2"/>
          <p:cNvSpPr/>
          <p:nvPr/>
        </p:nvSpPr>
        <p:spPr>
          <a:xfrm>
            <a:off x="7134870" y="2264835"/>
            <a:ext cx="1825337" cy="796022"/>
          </a:xfrm>
          <a:custGeom>
            <a:avLst/>
            <a:gdLst>
              <a:gd name="connsiteX0" fmla="*/ 0 w 1825337"/>
              <a:gd name="connsiteY0" fmla="*/ 79602 h 796022"/>
              <a:gd name="connsiteX1" fmla="*/ 79602 w 1825337"/>
              <a:gd name="connsiteY1" fmla="*/ 0 h 796022"/>
              <a:gd name="connsiteX2" fmla="*/ 1745735 w 1825337"/>
              <a:gd name="connsiteY2" fmla="*/ 0 h 796022"/>
              <a:gd name="connsiteX3" fmla="*/ 1825337 w 1825337"/>
              <a:gd name="connsiteY3" fmla="*/ 79602 h 796022"/>
              <a:gd name="connsiteX4" fmla="*/ 1825337 w 1825337"/>
              <a:gd name="connsiteY4" fmla="*/ 716420 h 796022"/>
              <a:gd name="connsiteX5" fmla="*/ 1745735 w 1825337"/>
              <a:gd name="connsiteY5" fmla="*/ 796022 h 796022"/>
              <a:gd name="connsiteX6" fmla="*/ 79602 w 1825337"/>
              <a:gd name="connsiteY6" fmla="*/ 796022 h 796022"/>
              <a:gd name="connsiteX7" fmla="*/ 0 w 1825337"/>
              <a:gd name="connsiteY7" fmla="*/ 716420 h 796022"/>
              <a:gd name="connsiteX8" fmla="*/ 0 w 1825337"/>
              <a:gd name="connsiteY8" fmla="*/ 79602 h 79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5337" h="796022">
                <a:moveTo>
                  <a:pt x="0" y="79602"/>
                </a:moveTo>
                <a:cubicBezTo>
                  <a:pt x="0" y="35639"/>
                  <a:pt x="35639" y="0"/>
                  <a:pt x="79602" y="0"/>
                </a:cubicBezTo>
                <a:lnTo>
                  <a:pt x="1745735" y="0"/>
                </a:lnTo>
                <a:cubicBezTo>
                  <a:pt x="1789698" y="0"/>
                  <a:pt x="1825337" y="35639"/>
                  <a:pt x="1825337" y="79602"/>
                </a:cubicBezTo>
                <a:lnTo>
                  <a:pt x="1825337" y="716420"/>
                </a:lnTo>
                <a:cubicBezTo>
                  <a:pt x="1825337" y="760383"/>
                  <a:pt x="1789698" y="796022"/>
                  <a:pt x="1745735" y="796022"/>
                </a:cubicBezTo>
                <a:lnTo>
                  <a:pt x="79602" y="796022"/>
                </a:lnTo>
                <a:cubicBezTo>
                  <a:pt x="35639" y="796022"/>
                  <a:pt x="0" y="760383"/>
                  <a:pt x="0" y="716420"/>
                </a:cubicBezTo>
                <a:lnTo>
                  <a:pt x="0" y="79602"/>
                </a:lnTo>
                <a:close/>
              </a:path>
            </a:pathLst>
          </a:custGeom>
          <a:solidFill>
            <a:srgbClr val="C00000"/>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9035" tIns="53795" rIns="69035" bIns="53795" numCol="1" spcCol="1270" anchor="ctr" anchorCtr="0">
            <a:noAutofit/>
          </a:bodyPr>
          <a:lstStyle/>
          <a:p>
            <a:pPr lvl="0" algn="ctr" defTabSz="1066800" rtl="1">
              <a:lnSpc>
                <a:spcPct val="90000"/>
              </a:lnSpc>
              <a:spcBef>
                <a:spcPct val="0"/>
              </a:spcBef>
              <a:spcAft>
                <a:spcPct val="35000"/>
              </a:spcAft>
            </a:pPr>
            <a:r>
              <a:rPr lang="ar-JO" sz="2400" b="1" kern="1200" dirty="0" smtClean="0"/>
              <a:t>تكاليف استثمارية</a:t>
            </a:r>
            <a:endParaRPr lang="ar-EG" sz="2400" b="1" kern="1200" dirty="0"/>
          </a:p>
        </p:txBody>
      </p:sp>
      <p:sp>
        <p:nvSpPr>
          <p:cNvPr id="6" name="Freeform 5"/>
          <p:cNvSpPr/>
          <p:nvPr/>
        </p:nvSpPr>
        <p:spPr>
          <a:xfrm>
            <a:off x="8595140" y="3060857"/>
            <a:ext cx="182533" cy="1894172"/>
          </a:xfrm>
          <a:custGeom>
            <a:avLst/>
            <a:gdLst/>
            <a:ahLst/>
            <a:cxnLst/>
            <a:rect l="0" t="0" r="0" b="0"/>
            <a:pathLst>
              <a:path>
                <a:moveTo>
                  <a:pt x="182533" y="0"/>
                </a:moveTo>
                <a:lnTo>
                  <a:pt x="182533" y="1894172"/>
                </a:lnTo>
                <a:lnTo>
                  <a:pt x="0" y="1894172"/>
                </a:lnTo>
              </a:path>
            </a:pathLst>
          </a:custGeom>
          <a:noFill/>
          <a:ln>
            <a:solidFill>
              <a:srgbClr val="C00000"/>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6"/>
          <p:cNvSpPr/>
          <p:nvPr/>
        </p:nvSpPr>
        <p:spPr>
          <a:xfrm>
            <a:off x="4741744" y="3413136"/>
            <a:ext cx="3853395" cy="3083788"/>
          </a:xfrm>
          <a:custGeom>
            <a:avLst/>
            <a:gdLst>
              <a:gd name="connsiteX0" fmla="*/ 0 w 3853395"/>
              <a:gd name="connsiteY0" fmla="*/ 308379 h 3083788"/>
              <a:gd name="connsiteX1" fmla="*/ 308379 w 3853395"/>
              <a:gd name="connsiteY1" fmla="*/ 0 h 3083788"/>
              <a:gd name="connsiteX2" fmla="*/ 3545016 w 3853395"/>
              <a:gd name="connsiteY2" fmla="*/ 0 h 3083788"/>
              <a:gd name="connsiteX3" fmla="*/ 3853395 w 3853395"/>
              <a:gd name="connsiteY3" fmla="*/ 308379 h 3083788"/>
              <a:gd name="connsiteX4" fmla="*/ 3853395 w 3853395"/>
              <a:gd name="connsiteY4" fmla="*/ 2775409 h 3083788"/>
              <a:gd name="connsiteX5" fmla="*/ 3545016 w 3853395"/>
              <a:gd name="connsiteY5" fmla="*/ 3083788 h 3083788"/>
              <a:gd name="connsiteX6" fmla="*/ 308379 w 3853395"/>
              <a:gd name="connsiteY6" fmla="*/ 3083788 h 3083788"/>
              <a:gd name="connsiteX7" fmla="*/ 0 w 3853395"/>
              <a:gd name="connsiteY7" fmla="*/ 2775409 h 3083788"/>
              <a:gd name="connsiteX8" fmla="*/ 0 w 3853395"/>
              <a:gd name="connsiteY8" fmla="*/ 308379 h 308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3395" h="3083788">
                <a:moveTo>
                  <a:pt x="0" y="308379"/>
                </a:moveTo>
                <a:cubicBezTo>
                  <a:pt x="0" y="138066"/>
                  <a:pt x="138066" y="0"/>
                  <a:pt x="308379" y="0"/>
                </a:cubicBezTo>
                <a:lnTo>
                  <a:pt x="3545016" y="0"/>
                </a:lnTo>
                <a:cubicBezTo>
                  <a:pt x="3715329" y="0"/>
                  <a:pt x="3853395" y="138066"/>
                  <a:pt x="3853395" y="308379"/>
                </a:cubicBezTo>
                <a:lnTo>
                  <a:pt x="3853395" y="2775409"/>
                </a:lnTo>
                <a:cubicBezTo>
                  <a:pt x="3853395" y="2945722"/>
                  <a:pt x="3715329" y="3083788"/>
                  <a:pt x="3545016" y="3083788"/>
                </a:cubicBezTo>
                <a:lnTo>
                  <a:pt x="308379" y="3083788"/>
                </a:lnTo>
                <a:cubicBezTo>
                  <a:pt x="138066" y="3083788"/>
                  <a:pt x="0" y="2945722"/>
                  <a:pt x="0" y="2775409"/>
                </a:cubicBezTo>
                <a:lnTo>
                  <a:pt x="0" y="308379"/>
                </a:lnTo>
                <a:close/>
              </a:path>
            </a:pathLst>
          </a:custGeom>
          <a:ln>
            <a:solidFill>
              <a:srgbClr val="C0000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6041" tIns="120801" rIns="136041" bIns="120801" numCol="1" spcCol="1270" anchor="ctr" anchorCtr="0">
            <a:noAutofit/>
          </a:bodyPr>
          <a:lstStyle/>
          <a:p>
            <a:pPr lvl="0" algn="justLow" defTabSz="1066800" rtl="1">
              <a:lnSpc>
                <a:spcPct val="90000"/>
              </a:lnSpc>
              <a:spcBef>
                <a:spcPct val="0"/>
              </a:spcBef>
              <a:spcAft>
                <a:spcPct val="35000"/>
              </a:spcAft>
            </a:pPr>
            <a:r>
              <a:rPr lang="ar-JO" sz="2400" kern="1200" dirty="0" smtClean="0">
                <a:solidFill>
                  <a:srgbClr val="002060"/>
                </a:solidFill>
              </a:rPr>
              <a:t>وهى كافة ما ينفق على المشروع منذ بداية التفكير فى عملية الاستثمار حتى دورة التشغيل العادية الأولى . وتمثل هذه التكاليف إنفاق استثمارى يستفيد منه المشروع لأكثر من سنة خلال عمر المشروع . وتشمل جميع تكاليف تأسيس وإنشاء المشروع التى سبق ذكرها فى الجدوى الفنية بالإضافة إلى فوائد القروض طويلة الأجل.</a:t>
            </a:r>
            <a:endParaRPr lang="ar-EG" sz="2400" kern="1200" dirty="0">
              <a:solidFill>
                <a:srgbClr val="002060"/>
              </a:solidFill>
            </a:endParaRPr>
          </a:p>
        </p:txBody>
      </p:sp>
      <p:sp>
        <p:nvSpPr>
          <p:cNvPr id="8" name="Freeform 7"/>
          <p:cNvSpPr/>
          <p:nvPr/>
        </p:nvSpPr>
        <p:spPr>
          <a:xfrm>
            <a:off x="2576917" y="2264835"/>
            <a:ext cx="1825337" cy="796022"/>
          </a:xfrm>
          <a:custGeom>
            <a:avLst/>
            <a:gdLst>
              <a:gd name="connsiteX0" fmla="*/ 0 w 1825337"/>
              <a:gd name="connsiteY0" fmla="*/ 79602 h 796022"/>
              <a:gd name="connsiteX1" fmla="*/ 79602 w 1825337"/>
              <a:gd name="connsiteY1" fmla="*/ 0 h 796022"/>
              <a:gd name="connsiteX2" fmla="*/ 1745735 w 1825337"/>
              <a:gd name="connsiteY2" fmla="*/ 0 h 796022"/>
              <a:gd name="connsiteX3" fmla="*/ 1825337 w 1825337"/>
              <a:gd name="connsiteY3" fmla="*/ 79602 h 796022"/>
              <a:gd name="connsiteX4" fmla="*/ 1825337 w 1825337"/>
              <a:gd name="connsiteY4" fmla="*/ 716420 h 796022"/>
              <a:gd name="connsiteX5" fmla="*/ 1745735 w 1825337"/>
              <a:gd name="connsiteY5" fmla="*/ 796022 h 796022"/>
              <a:gd name="connsiteX6" fmla="*/ 79602 w 1825337"/>
              <a:gd name="connsiteY6" fmla="*/ 796022 h 796022"/>
              <a:gd name="connsiteX7" fmla="*/ 0 w 1825337"/>
              <a:gd name="connsiteY7" fmla="*/ 716420 h 796022"/>
              <a:gd name="connsiteX8" fmla="*/ 0 w 1825337"/>
              <a:gd name="connsiteY8" fmla="*/ 79602 h 79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5337" h="796022">
                <a:moveTo>
                  <a:pt x="0" y="79602"/>
                </a:moveTo>
                <a:cubicBezTo>
                  <a:pt x="0" y="35639"/>
                  <a:pt x="35639" y="0"/>
                  <a:pt x="79602" y="0"/>
                </a:cubicBezTo>
                <a:lnTo>
                  <a:pt x="1745735" y="0"/>
                </a:lnTo>
                <a:cubicBezTo>
                  <a:pt x="1789698" y="0"/>
                  <a:pt x="1825337" y="35639"/>
                  <a:pt x="1825337" y="79602"/>
                </a:cubicBezTo>
                <a:lnTo>
                  <a:pt x="1825337" y="716420"/>
                </a:lnTo>
                <a:cubicBezTo>
                  <a:pt x="1825337" y="760383"/>
                  <a:pt x="1789698" y="796022"/>
                  <a:pt x="1745735" y="796022"/>
                </a:cubicBezTo>
                <a:lnTo>
                  <a:pt x="79602" y="796022"/>
                </a:lnTo>
                <a:cubicBezTo>
                  <a:pt x="35639" y="796022"/>
                  <a:pt x="0" y="760383"/>
                  <a:pt x="0" y="716420"/>
                </a:cubicBezTo>
                <a:lnTo>
                  <a:pt x="0" y="79602"/>
                </a:lnTo>
                <a:close/>
              </a:path>
            </a:pathLst>
          </a:custGeom>
          <a:solidFill>
            <a:srgbClr val="C00000"/>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9035" tIns="53795" rIns="69035" bIns="53795" numCol="1" spcCol="1270" anchor="ctr" anchorCtr="0">
            <a:noAutofit/>
          </a:bodyPr>
          <a:lstStyle/>
          <a:p>
            <a:pPr lvl="0" algn="ctr" defTabSz="1066800" rtl="1">
              <a:lnSpc>
                <a:spcPct val="90000"/>
              </a:lnSpc>
              <a:spcBef>
                <a:spcPct val="0"/>
              </a:spcBef>
              <a:spcAft>
                <a:spcPct val="35000"/>
              </a:spcAft>
            </a:pPr>
            <a:r>
              <a:rPr lang="ar-JO" sz="2400" b="1" kern="1200" dirty="0" smtClean="0"/>
              <a:t>تكاليف جارية</a:t>
            </a:r>
            <a:endParaRPr lang="ar-EG" sz="2400" b="1" kern="1200" dirty="0"/>
          </a:p>
        </p:txBody>
      </p:sp>
      <p:sp>
        <p:nvSpPr>
          <p:cNvPr id="9" name="Freeform 8"/>
          <p:cNvSpPr/>
          <p:nvPr/>
        </p:nvSpPr>
        <p:spPr>
          <a:xfrm>
            <a:off x="4037187" y="3060857"/>
            <a:ext cx="182533" cy="1894172"/>
          </a:xfrm>
          <a:custGeom>
            <a:avLst/>
            <a:gdLst/>
            <a:ahLst/>
            <a:cxnLst/>
            <a:rect l="0" t="0" r="0" b="0"/>
            <a:pathLst>
              <a:path>
                <a:moveTo>
                  <a:pt x="182533" y="0"/>
                </a:moveTo>
                <a:lnTo>
                  <a:pt x="182533" y="1894172"/>
                </a:lnTo>
                <a:lnTo>
                  <a:pt x="0" y="1894172"/>
                </a:lnTo>
              </a:path>
            </a:pathLst>
          </a:custGeom>
          <a:noFill/>
          <a:ln>
            <a:solidFill>
              <a:srgbClr val="C00000"/>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0" name="Freeform 9"/>
          <p:cNvSpPr/>
          <p:nvPr/>
        </p:nvSpPr>
        <p:spPr>
          <a:xfrm>
            <a:off x="183792" y="3413136"/>
            <a:ext cx="3853395" cy="3083788"/>
          </a:xfrm>
          <a:custGeom>
            <a:avLst/>
            <a:gdLst>
              <a:gd name="connsiteX0" fmla="*/ 0 w 3853395"/>
              <a:gd name="connsiteY0" fmla="*/ 308379 h 3083788"/>
              <a:gd name="connsiteX1" fmla="*/ 308379 w 3853395"/>
              <a:gd name="connsiteY1" fmla="*/ 0 h 3083788"/>
              <a:gd name="connsiteX2" fmla="*/ 3545016 w 3853395"/>
              <a:gd name="connsiteY2" fmla="*/ 0 h 3083788"/>
              <a:gd name="connsiteX3" fmla="*/ 3853395 w 3853395"/>
              <a:gd name="connsiteY3" fmla="*/ 308379 h 3083788"/>
              <a:gd name="connsiteX4" fmla="*/ 3853395 w 3853395"/>
              <a:gd name="connsiteY4" fmla="*/ 2775409 h 3083788"/>
              <a:gd name="connsiteX5" fmla="*/ 3545016 w 3853395"/>
              <a:gd name="connsiteY5" fmla="*/ 3083788 h 3083788"/>
              <a:gd name="connsiteX6" fmla="*/ 308379 w 3853395"/>
              <a:gd name="connsiteY6" fmla="*/ 3083788 h 3083788"/>
              <a:gd name="connsiteX7" fmla="*/ 0 w 3853395"/>
              <a:gd name="connsiteY7" fmla="*/ 2775409 h 3083788"/>
              <a:gd name="connsiteX8" fmla="*/ 0 w 3853395"/>
              <a:gd name="connsiteY8" fmla="*/ 308379 h 308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3395" h="3083788">
                <a:moveTo>
                  <a:pt x="0" y="308379"/>
                </a:moveTo>
                <a:cubicBezTo>
                  <a:pt x="0" y="138066"/>
                  <a:pt x="138066" y="0"/>
                  <a:pt x="308379" y="0"/>
                </a:cubicBezTo>
                <a:lnTo>
                  <a:pt x="3545016" y="0"/>
                </a:lnTo>
                <a:cubicBezTo>
                  <a:pt x="3715329" y="0"/>
                  <a:pt x="3853395" y="138066"/>
                  <a:pt x="3853395" y="308379"/>
                </a:cubicBezTo>
                <a:lnTo>
                  <a:pt x="3853395" y="2775409"/>
                </a:lnTo>
                <a:cubicBezTo>
                  <a:pt x="3853395" y="2945722"/>
                  <a:pt x="3715329" y="3083788"/>
                  <a:pt x="3545016" y="3083788"/>
                </a:cubicBezTo>
                <a:lnTo>
                  <a:pt x="308379" y="3083788"/>
                </a:lnTo>
                <a:cubicBezTo>
                  <a:pt x="138066" y="3083788"/>
                  <a:pt x="0" y="2945722"/>
                  <a:pt x="0" y="2775409"/>
                </a:cubicBezTo>
                <a:lnTo>
                  <a:pt x="0" y="308379"/>
                </a:lnTo>
                <a:close/>
              </a:path>
            </a:pathLst>
          </a:custGeom>
          <a:ln>
            <a:solidFill>
              <a:srgbClr val="C0000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6041" tIns="120801" rIns="136041" bIns="120801" numCol="1" spcCol="1270" anchor="ctr" anchorCtr="0">
            <a:noAutofit/>
          </a:bodyPr>
          <a:lstStyle/>
          <a:p>
            <a:pPr lvl="0" algn="justLow" defTabSz="1066800" rtl="1">
              <a:lnSpc>
                <a:spcPct val="90000"/>
              </a:lnSpc>
              <a:spcBef>
                <a:spcPct val="0"/>
              </a:spcBef>
              <a:spcAft>
                <a:spcPct val="35000"/>
              </a:spcAft>
            </a:pPr>
            <a:r>
              <a:rPr lang="ar-JO" sz="2400" kern="1200" dirty="0" smtClean="0">
                <a:solidFill>
                  <a:srgbClr val="002060"/>
                </a:solidFill>
              </a:rPr>
              <a:t>وتشمل جملة التكاليف قصيرة الأجل ، تكاليف مستلزمات التشغيل لدورة واحدة وتكاليف الأجور والمرتبات والوقود والطاقة.</a:t>
            </a:r>
            <a:endParaRPr lang="ar-EG" sz="2400" kern="1200" dirty="0">
              <a:solidFill>
                <a:srgbClr val="002060"/>
              </a:solidFill>
            </a:endParaRPr>
          </a:p>
        </p:txBody>
      </p:sp>
      <p:graphicFrame>
        <p:nvGraphicFramePr>
          <p:cNvPr id="5" name="Diagram 4"/>
          <p:cNvGraphicFramePr/>
          <p:nvPr>
            <p:extLst/>
          </p:nvPr>
        </p:nvGraphicFramePr>
        <p:xfrm>
          <a:off x="4211960" y="1124744"/>
          <a:ext cx="4752528" cy="10081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63721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ircle(in)">
                                      <p:cBhvr>
                                        <p:cTn id="12" dur="20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circle(in)">
                                      <p:cBhvr>
                                        <p:cTn id="29" dur="20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000"/>
                                        <p:tgtEl>
                                          <p:spTgt spid="9"/>
                                        </p:tgtEl>
                                      </p:cBhvr>
                                    </p:animEffect>
                                    <p:anim calcmode="lin" valueType="num">
                                      <p:cBhvr>
                                        <p:cTn id="35" dur="1000" fill="hold"/>
                                        <p:tgtEl>
                                          <p:spTgt spid="9"/>
                                        </p:tgtEl>
                                        <p:attrNameLst>
                                          <p:attrName>ppt_x</p:attrName>
                                        </p:attrNameLst>
                                      </p:cBhvr>
                                      <p:tavLst>
                                        <p:tav tm="0">
                                          <p:val>
                                            <p:strVal val="#ppt_x"/>
                                          </p:val>
                                        </p:tav>
                                        <p:tav tm="100000">
                                          <p:val>
                                            <p:strVal val="#ppt_x"/>
                                          </p:val>
                                        </p:tav>
                                      </p:tavLst>
                                    </p:anim>
                                    <p:anim calcmode="lin" valueType="num">
                                      <p:cBhvr>
                                        <p:cTn id="36" dur="1000" fill="hold"/>
                                        <p:tgtEl>
                                          <p:spTgt spid="9"/>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10" grpId="0" animBg="1"/>
      <p:bldGraphic spid="5" grpId="0">
        <p:bldAsOne/>
      </p:bldGraphic>
    </p:bld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التقييم المالي والاقتصادي لتقدير الربحية التجارية</a:t>
            </a:r>
            <a:endParaRPr lang="ar-EG" sz="3200" b="1" dirty="0">
              <a:solidFill>
                <a:schemeClr val="bg1"/>
              </a:solidFill>
            </a:endParaRPr>
          </a:p>
        </p:txBody>
      </p:sp>
      <p:sp>
        <p:nvSpPr>
          <p:cNvPr id="5" name="Freeform 4"/>
          <p:cNvSpPr/>
          <p:nvPr/>
        </p:nvSpPr>
        <p:spPr>
          <a:xfrm>
            <a:off x="2311502" y="1033977"/>
            <a:ext cx="6543058" cy="594823"/>
          </a:xfrm>
          <a:custGeom>
            <a:avLst/>
            <a:gdLst>
              <a:gd name="connsiteX0" fmla="*/ 0 w 6543058"/>
              <a:gd name="connsiteY0" fmla="*/ 0 h 594823"/>
              <a:gd name="connsiteX1" fmla="*/ 6543058 w 6543058"/>
              <a:gd name="connsiteY1" fmla="*/ 0 h 594823"/>
              <a:gd name="connsiteX2" fmla="*/ 6543058 w 6543058"/>
              <a:gd name="connsiteY2" fmla="*/ 594823 h 594823"/>
              <a:gd name="connsiteX3" fmla="*/ 0 w 6543058"/>
              <a:gd name="connsiteY3" fmla="*/ 594823 h 594823"/>
              <a:gd name="connsiteX4" fmla="*/ 0 w 6543058"/>
              <a:gd name="connsiteY4" fmla="*/ 0 h 594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3058" h="594823">
                <a:moveTo>
                  <a:pt x="0" y="0"/>
                </a:moveTo>
                <a:lnTo>
                  <a:pt x="6543058" y="0"/>
                </a:lnTo>
                <a:lnTo>
                  <a:pt x="6543058" y="594823"/>
                </a:lnTo>
                <a:lnTo>
                  <a:pt x="0" y="594823"/>
                </a:lnTo>
                <a:lnTo>
                  <a:pt x="0" y="0"/>
                </a:lnTo>
                <a:close/>
              </a:path>
            </a:pathLst>
          </a:custGeom>
          <a:solidFill>
            <a:srgbClr val="FFFF99"/>
          </a:solidFill>
          <a:ln>
            <a:no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مصادر التمويل الاستثمارى :</a:t>
            </a:r>
            <a:endParaRPr lang="ar-EG" sz="2400" b="1" kern="1200" dirty="0">
              <a:solidFill>
                <a:srgbClr val="FF0000"/>
              </a:solidFill>
            </a:endParaRPr>
          </a:p>
        </p:txBody>
      </p:sp>
      <p:sp>
        <p:nvSpPr>
          <p:cNvPr id="6" name="Chevron 5"/>
          <p:cNvSpPr/>
          <p:nvPr/>
        </p:nvSpPr>
        <p:spPr>
          <a:xfrm rot="10800000">
            <a:off x="1763688" y="1628800"/>
            <a:ext cx="1531075" cy="1211677"/>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7" name="Chevron 6"/>
          <p:cNvSpPr/>
          <p:nvPr/>
        </p:nvSpPr>
        <p:spPr>
          <a:xfrm rot="10800000">
            <a:off x="2683351" y="1628800"/>
            <a:ext cx="1531075" cy="1211677"/>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8" name="Chevron 7"/>
          <p:cNvSpPr/>
          <p:nvPr/>
        </p:nvSpPr>
        <p:spPr>
          <a:xfrm rot="10800000">
            <a:off x="3603742" y="1628800"/>
            <a:ext cx="1531075" cy="1211677"/>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9" name="Chevron 8"/>
          <p:cNvSpPr/>
          <p:nvPr/>
        </p:nvSpPr>
        <p:spPr>
          <a:xfrm rot="10800000">
            <a:off x="4523405" y="1628800"/>
            <a:ext cx="1531075" cy="1211677"/>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0" name="Chevron 9"/>
          <p:cNvSpPr/>
          <p:nvPr/>
        </p:nvSpPr>
        <p:spPr>
          <a:xfrm rot="10800000">
            <a:off x="5443795" y="1628800"/>
            <a:ext cx="1531075" cy="1211677"/>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1" name="Chevron 10"/>
          <p:cNvSpPr/>
          <p:nvPr/>
        </p:nvSpPr>
        <p:spPr>
          <a:xfrm rot="10800000">
            <a:off x="6363459" y="1628800"/>
            <a:ext cx="1531075" cy="1211677"/>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2" name="Chevron 11"/>
          <p:cNvSpPr/>
          <p:nvPr/>
        </p:nvSpPr>
        <p:spPr>
          <a:xfrm rot="10800000">
            <a:off x="7283849" y="1628800"/>
            <a:ext cx="1531075" cy="1211677"/>
          </a:xfrm>
          <a:prstGeom prst="chevron">
            <a:avLst>
              <a:gd name="adj" fmla="val 70610"/>
            </a:avLst>
          </a:prstGeom>
          <a:solidFill>
            <a:schemeClr val="accent3">
              <a:lumMod val="6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3" name="Freeform 12"/>
          <p:cNvSpPr/>
          <p:nvPr/>
        </p:nvSpPr>
        <p:spPr>
          <a:xfrm>
            <a:off x="2147170" y="1749968"/>
            <a:ext cx="6707391" cy="969342"/>
          </a:xfrm>
          <a:custGeom>
            <a:avLst/>
            <a:gdLst>
              <a:gd name="connsiteX0" fmla="*/ 0 w 6707391"/>
              <a:gd name="connsiteY0" fmla="*/ 0 h 969342"/>
              <a:gd name="connsiteX1" fmla="*/ 6707391 w 6707391"/>
              <a:gd name="connsiteY1" fmla="*/ 0 h 969342"/>
              <a:gd name="connsiteX2" fmla="*/ 6707391 w 6707391"/>
              <a:gd name="connsiteY2" fmla="*/ 969342 h 969342"/>
              <a:gd name="connsiteX3" fmla="*/ 0 w 6707391"/>
              <a:gd name="connsiteY3" fmla="*/ 969342 h 969342"/>
              <a:gd name="connsiteX4" fmla="*/ 0 w 6707391"/>
              <a:gd name="connsiteY4" fmla="*/ 0 h 969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7391" h="969342">
                <a:moveTo>
                  <a:pt x="0" y="0"/>
                </a:moveTo>
                <a:lnTo>
                  <a:pt x="6707391" y="0"/>
                </a:lnTo>
                <a:lnTo>
                  <a:pt x="6707391" y="969342"/>
                </a:lnTo>
                <a:lnTo>
                  <a:pt x="0" y="969342"/>
                </a:lnTo>
                <a:lnTo>
                  <a:pt x="0" y="0"/>
                </a:lnTo>
                <a:close/>
              </a:path>
            </a:pathLst>
          </a:custGeom>
          <a:ln>
            <a:solidFill>
              <a:srgbClr val="FFFF99"/>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JO" sz="2400" kern="1200" dirty="0" smtClean="0">
                <a:solidFill>
                  <a:srgbClr val="002060"/>
                </a:solidFill>
              </a:rPr>
              <a:t>يتم تمويل المشروعات من مصادر متعددة تغطى واحدة منها أو أكثر الالتزامات المالية الضرورية لإنشاء المشروع وتشغيله.</a:t>
            </a:r>
            <a:endParaRPr lang="ar-EG" sz="2400" kern="1200" dirty="0">
              <a:solidFill>
                <a:srgbClr val="002060"/>
              </a:solidFill>
            </a:endParaRPr>
          </a:p>
        </p:txBody>
      </p:sp>
      <p:sp>
        <p:nvSpPr>
          <p:cNvPr id="15" name="Freeform 14"/>
          <p:cNvSpPr/>
          <p:nvPr/>
        </p:nvSpPr>
        <p:spPr>
          <a:xfrm>
            <a:off x="3666663" y="5046465"/>
            <a:ext cx="1810672" cy="1810672"/>
          </a:xfrm>
          <a:custGeom>
            <a:avLst/>
            <a:gdLst>
              <a:gd name="connsiteX0" fmla="*/ 0 w 1810672"/>
              <a:gd name="connsiteY0" fmla="*/ 905336 h 1810672"/>
              <a:gd name="connsiteX1" fmla="*/ 905336 w 1810672"/>
              <a:gd name="connsiteY1" fmla="*/ 0 h 1810672"/>
              <a:gd name="connsiteX2" fmla="*/ 1810672 w 1810672"/>
              <a:gd name="connsiteY2" fmla="*/ 905336 h 1810672"/>
              <a:gd name="connsiteX3" fmla="*/ 905336 w 1810672"/>
              <a:gd name="connsiteY3" fmla="*/ 1810672 h 1810672"/>
              <a:gd name="connsiteX4" fmla="*/ 0 w 1810672"/>
              <a:gd name="connsiteY4" fmla="*/ 905336 h 18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72" h="1810672">
                <a:moveTo>
                  <a:pt x="0" y="905336"/>
                </a:moveTo>
                <a:cubicBezTo>
                  <a:pt x="0" y="405333"/>
                  <a:pt x="405333" y="0"/>
                  <a:pt x="905336" y="0"/>
                </a:cubicBezTo>
                <a:cubicBezTo>
                  <a:pt x="1405339" y="0"/>
                  <a:pt x="1810672" y="405333"/>
                  <a:pt x="1810672" y="905336"/>
                </a:cubicBezTo>
                <a:cubicBezTo>
                  <a:pt x="1810672" y="1405339"/>
                  <a:pt x="1405339" y="1810672"/>
                  <a:pt x="905336" y="1810672"/>
                </a:cubicBezTo>
                <a:cubicBezTo>
                  <a:pt x="405333" y="1810672"/>
                  <a:pt x="0" y="1405339"/>
                  <a:pt x="0" y="905336"/>
                </a:cubicBez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80407" tIns="280407" rIns="280407" bIns="280407"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هذه المصادر هى : </a:t>
            </a:r>
            <a:endParaRPr lang="ar-EG" sz="2400" b="1" kern="1200" dirty="0">
              <a:solidFill>
                <a:srgbClr val="FF0000"/>
              </a:solidFill>
            </a:endParaRPr>
          </a:p>
        </p:txBody>
      </p:sp>
      <p:sp>
        <p:nvSpPr>
          <p:cNvPr id="16" name="Left Arrow 15"/>
          <p:cNvSpPr/>
          <p:nvPr/>
        </p:nvSpPr>
        <p:spPr>
          <a:xfrm rot="20700000">
            <a:off x="5499310" y="5264685"/>
            <a:ext cx="1348190" cy="516041"/>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7" name="Freeform 16"/>
          <p:cNvSpPr/>
          <p:nvPr/>
        </p:nvSpPr>
        <p:spPr>
          <a:xfrm>
            <a:off x="5964463" y="4660182"/>
            <a:ext cx="1720139" cy="1376111"/>
          </a:xfrm>
          <a:custGeom>
            <a:avLst/>
            <a:gdLst>
              <a:gd name="connsiteX0" fmla="*/ 0 w 1720139"/>
              <a:gd name="connsiteY0" fmla="*/ 137611 h 1376111"/>
              <a:gd name="connsiteX1" fmla="*/ 137611 w 1720139"/>
              <a:gd name="connsiteY1" fmla="*/ 0 h 1376111"/>
              <a:gd name="connsiteX2" fmla="*/ 1582528 w 1720139"/>
              <a:gd name="connsiteY2" fmla="*/ 0 h 1376111"/>
              <a:gd name="connsiteX3" fmla="*/ 1720139 w 1720139"/>
              <a:gd name="connsiteY3" fmla="*/ 137611 h 1376111"/>
              <a:gd name="connsiteX4" fmla="*/ 1720139 w 1720139"/>
              <a:gd name="connsiteY4" fmla="*/ 1238500 h 1376111"/>
              <a:gd name="connsiteX5" fmla="*/ 1582528 w 1720139"/>
              <a:gd name="connsiteY5" fmla="*/ 1376111 h 1376111"/>
              <a:gd name="connsiteX6" fmla="*/ 137611 w 1720139"/>
              <a:gd name="connsiteY6" fmla="*/ 1376111 h 1376111"/>
              <a:gd name="connsiteX7" fmla="*/ 0 w 1720139"/>
              <a:gd name="connsiteY7" fmla="*/ 1238500 h 1376111"/>
              <a:gd name="connsiteX8" fmla="*/ 0 w 1720139"/>
              <a:gd name="connsiteY8" fmla="*/ 137611 h 137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0139" h="1376111">
                <a:moveTo>
                  <a:pt x="0" y="137611"/>
                </a:moveTo>
                <a:cubicBezTo>
                  <a:pt x="0" y="61611"/>
                  <a:pt x="61611" y="0"/>
                  <a:pt x="137611" y="0"/>
                </a:cubicBezTo>
                <a:lnTo>
                  <a:pt x="1582528" y="0"/>
                </a:lnTo>
                <a:cubicBezTo>
                  <a:pt x="1658528" y="0"/>
                  <a:pt x="1720139" y="61611"/>
                  <a:pt x="1720139" y="137611"/>
                </a:cubicBezTo>
                <a:lnTo>
                  <a:pt x="1720139" y="1238500"/>
                </a:lnTo>
                <a:cubicBezTo>
                  <a:pt x="1720139" y="1314500"/>
                  <a:pt x="1658528" y="1376111"/>
                  <a:pt x="1582528" y="1376111"/>
                </a:cubicBezTo>
                <a:lnTo>
                  <a:pt x="137611" y="1376111"/>
                </a:lnTo>
                <a:cubicBezTo>
                  <a:pt x="61611" y="1376111"/>
                  <a:pt x="0" y="1314500"/>
                  <a:pt x="0" y="1238500"/>
                </a:cubicBezTo>
                <a:lnTo>
                  <a:pt x="0" y="137611"/>
                </a:lnTo>
                <a:close/>
              </a:path>
            </a:pathLst>
          </a:custGeom>
          <a:solidFill>
            <a:srgbClr val="FF99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6025" tIns="86025" rIns="86025" bIns="86025" numCol="1" spcCol="1270" anchor="ctr" anchorCtr="0">
            <a:noAutofit/>
          </a:bodyPr>
          <a:lstStyle/>
          <a:p>
            <a:pPr lvl="0" algn="ctr" defTabSz="1066800" rtl="1">
              <a:lnSpc>
                <a:spcPct val="90000"/>
              </a:lnSpc>
              <a:spcBef>
                <a:spcPct val="0"/>
              </a:spcBef>
              <a:spcAft>
                <a:spcPct val="35000"/>
              </a:spcAft>
            </a:pPr>
            <a:r>
              <a:rPr lang="ar-JO" sz="2400" kern="1200" dirty="0" smtClean="0">
                <a:solidFill>
                  <a:srgbClr val="002060"/>
                </a:solidFill>
              </a:rPr>
              <a:t>رأس المال المملوك لصاحب المشروع . </a:t>
            </a:r>
            <a:endParaRPr lang="ar-EG" sz="2400" kern="1200" dirty="0">
              <a:solidFill>
                <a:srgbClr val="002060"/>
              </a:solidFill>
            </a:endParaRPr>
          </a:p>
        </p:txBody>
      </p:sp>
      <p:sp>
        <p:nvSpPr>
          <p:cNvPr id="18" name="Left Arrow 17"/>
          <p:cNvSpPr/>
          <p:nvPr/>
        </p:nvSpPr>
        <p:spPr>
          <a:xfrm rot="17700000">
            <a:off x="4598562" y="4191215"/>
            <a:ext cx="1348190" cy="516041"/>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9" name="Freeform 18"/>
          <p:cNvSpPr/>
          <p:nvPr/>
        </p:nvSpPr>
        <p:spPr>
          <a:xfrm>
            <a:off x="4670880" y="3150242"/>
            <a:ext cx="1773325" cy="1376111"/>
          </a:xfrm>
          <a:custGeom>
            <a:avLst/>
            <a:gdLst>
              <a:gd name="connsiteX0" fmla="*/ 0 w 1773325"/>
              <a:gd name="connsiteY0" fmla="*/ 137611 h 1376111"/>
              <a:gd name="connsiteX1" fmla="*/ 137611 w 1773325"/>
              <a:gd name="connsiteY1" fmla="*/ 0 h 1376111"/>
              <a:gd name="connsiteX2" fmla="*/ 1635714 w 1773325"/>
              <a:gd name="connsiteY2" fmla="*/ 0 h 1376111"/>
              <a:gd name="connsiteX3" fmla="*/ 1773325 w 1773325"/>
              <a:gd name="connsiteY3" fmla="*/ 137611 h 1376111"/>
              <a:gd name="connsiteX4" fmla="*/ 1773325 w 1773325"/>
              <a:gd name="connsiteY4" fmla="*/ 1238500 h 1376111"/>
              <a:gd name="connsiteX5" fmla="*/ 1635714 w 1773325"/>
              <a:gd name="connsiteY5" fmla="*/ 1376111 h 1376111"/>
              <a:gd name="connsiteX6" fmla="*/ 137611 w 1773325"/>
              <a:gd name="connsiteY6" fmla="*/ 1376111 h 1376111"/>
              <a:gd name="connsiteX7" fmla="*/ 0 w 1773325"/>
              <a:gd name="connsiteY7" fmla="*/ 1238500 h 1376111"/>
              <a:gd name="connsiteX8" fmla="*/ 0 w 1773325"/>
              <a:gd name="connsiteY8" fmla="*/ 137611 h 137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3325" h="1376111">
                <a:moveTo>
                  <a:pt x="0" y="137611"/>
                </a:moveTo>
                <a:cubicBezTo>
                  <a:pt x="0" y="61611"/>
                  <a:pt x="61611" y="0"/>
                  <a:pt x="137611" y="0"/>
                </a:cubicBezTo>
                <a:lnTo>
                  <a:pt x="1635714" y="0"/>
                </a:lnTo>
                <a:cubicBezTo>
                  <a:pt x="1711714" y="0"/>
                  <a:pt x="1773325" y="61611"/>
                  <a:pt x="1773325" y="137611"/>
                </a:cubicBezTo>
                <a:lnTo>
                  <a:pt x="1773325" y="1238500"/>
                </a:lnTo>
                <a:cubicBezTo>
                  <a:pt x="1773325" y="1314500"/>
                  <a:pt x="1711714" y="1376111"/>
                  <a:pt x="1635714" y="1376111"/>
                </a:cubicBezTo>
                <a:lnTo>
                  <a:pt x="137611" y="1376111"/>
                </a:lnTo>
                <a:cubicBezTo>
                  <a:pt x="61611" y="1376111"/>
                  <a:pt x="0" y="1314500"/>
                  <a:pt x="0" y="1238500"/>
                </a:cubicBezTo>
                <a:lnTo>
                  <a:pt x="0" y="137611"/>
                </a:lnTo>
                <a:close/>
              </a:path>
            </a:pathLst>
          </a:custGeom>
          <a:solidFill>
            <a:srgbClr val="FF99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6025" tIns="86025" rIns="86025" bIns="86025" numCol="1" spcCol="1270" anchor="ctr" anchorCtr="0">
            <a:noAutofit/>
          </a:bodyPr>
          <a:lstStyle/>
          <a:p>
            <a:pPr lvl="0" algn="ctr" defTabSz="1066800" rtl="1">
              <a:lnSpc>
                <a:spcPct val="90000"/>
              </a:lnSpc>
              <a:spcBef>
                <a:spcPct val="0"/>
              </a:spcBef>
              <a:spcAft>
                <a:spcPct val="35000"/>
              </a:spcAft>
            </a:pPr>
            <a:r>
              <a:rPr lang="ar-JO" sz="2400" kern="1200" dirty="0" smtClean="0">
                <a:solidFill>
                  <a:srgbClr val="002060"/>
                </a:solidFill>
              </a:rPr>
              <a:t>القروض من البنوك أو مؤسسات التمويل المختلفة</a:t>
            </a:r>
            <a:r>
              <a:rPr lang="ar-EG" sz="2400" kern="1200" dirty="0" smtClean="0">
                <a:solidFill>
                  <a:srgbClr val="002060"/>
                </a:solidFill>
              </a:rPr>
              <a:t>.</a:t>
            </a:r>
            <a:endParaRPr lang="ar-EG" sz="2400" kern="1200" dirty="0">
              <a:solidFill>
                <a:srgbClr val="002060"/>
              </a:solidFill>
            </a:endParaRPr>
          </a:p>
        </p:txBody>
      </p:sp>
      <p:sp>
        <p:nvSpPr>
          <p:cNvPr id="20" name="Left Arrow 19"/>
          <p:cNvSpPr/>
          <p:nvPr/>
        </p:nvSpPr>
        <p:spPr>
          <a:xfrm rot="14700000">
            <a:off x="3197246" y="4191215"/>
            <a:ext cx="1348190" cy="516041"/>
          </a:xfrm>
          <a:prstGeom prst="leftArrow">
            <a:avLst>
              <a:gd name="adj1" fmla="val 6000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21" name="Freeform 20"/>
          <p:cNvSpPr/>
          <p:nvPr/>
        </p:nvSpPr>
        <p:spPr>
          <a:xfrm>
            <a:off x="2726387" y="3150242"/>
            <a:ext cx="1720139" cy="1376111"/>
          </a:xfrm>
          <a:custGeom>
            <a:avLst/>
            <a:gdLst>
              <a:gd name="connsiteX0" fmla="*/ 0 w 1720139"/>
              <a:gd name="connsiteY0" fmla="*/ 137611 h 1376111"/>
              <a:gd name="connsiteX1" fmla="*/ 137611 w 1720139"/>
              <a:gd name="connsiteY1" fmla="*/ 0 h 1376111"/>
              <a:gd name="connsiteX2" fmla="*/ 1582528 w 1720139"/>
              <a:gd name="connsiteY2" fmla="*/ 0 h 1376111"/>
              <a:gd name="connsiteX3" fmla="*/ 1720139 w 1720139"/>
              <a:gd name="connsiteY3" fmla="*/ 137611 h 1376111"/>
              <a:gd name="connsiteX4" fmla="*/ 1720139 w 1720139"/>
              <a:gd name="connsiteY4" fmla="*/ 1238500 h 1376111"/>
              <a:gd name="connsiteX5" fmla="*/ 1582528 w 1720139"/>
              <a:gd name="connsiteY5" fmla="*/ 1376111 h 1376111"/>
              <a:gd name="connsiteX6" fmla="*/ 137611 w 1720139"/>
              <a:gd name="connsiteY6" fmla="*/ 1376111 h 1376111"/>
              <a:gd name="connsiteX7" fmla="*/ 0 w 1720139"/>
              <a:gd name="connsiteY7" fmla="*/ 1238500 h 1376111"/>
              <a:gd name="connsiteX8" fmla="*/ 0 w 1720139"/>
              <a:gd name="connsiteY8" fmla="*/ 137611 h 137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0139" h="1376111">
                <a:moveTo>
                  <a:pt x="0" y="137611"/>
                </a:moveTo>
                <a:cubicBezTo>
                  <a:pt x="0" y="61611"/>
                  <a:pt x="61611" y="0"/>
                  <a:pt x="137611" y="0"/>
                </a:cubicBezTo>
                <a:lnTo>
                  <a:pt x="1582528" y="0"/>
                </a:lnTo>
                <a:cubicBezTo>
                  <a:pt x="1658528" y="0"/>
                  <a:pt x="1720139" y="61611"/>
                  <a:pt x="1720139" y="137611"/>
                </a:cubicBezTo>
                <a:lnTo>
                  <a:pt x="1720139" y="1238500"/>
                </a:lnTo>
                <a:cubicBezTo>
                  <a:pt x="1720139" y="1314500"/>
                  <a:pt x="1658528" y="1376111"/>
                  <a:pt x="1582528" y="1376111"/>
                </a:cubicBezTo>
                <a:lnTo>
                  <a:pt x="137611" y="1376111"/>
                </a:lnTo>
                <a:cubicBezTo>
                  <a:pt x="61611" y="1376111"/>
                  <a:pt x="0" y="1314500"/>
                  <a:pt x="0" y="1238500"/>
                </a:cubicBezTo>
                <a:lnTo>
                  <a:pt x="0" y="137611"/>
                </a:lnTo>
                <a:close/>
              </a:path>
            </a:pathLst>
          </a:custGeom>
          <a:solidFill>
            <a:srgbClr val="FF99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6025" tIns="86025" rIns="86025" bIns="86025" numCol="1" spcCol="1270" anchor="ctr" anchorCtr="0">
            <a:noAutofit/>
          </a:bodyPr>
          <a:lstStyle/>
          <a:p>
            <a:pPr lvl="0" algn="ctr" defTabSz="1066800" rtl="1">
              <a:lnSpc>
                <a:spcPct val="90000"/>
              </a:lnSpc>
              <a:spcBef>
                <a:spcPct val="0"/>
              </a:spcBef>
              <a:spcAft>
                <a:spcPct val="35000"/>
              </a:spcAft>
            </a:pPr>
            <a:r>
              <a:rPr lang="ar-JO" sz="2400" kern="1200" dirty="0" smtClean="0">
                <a:solidFill>
                  <a:srgbClr val="002060"/>
                </a:solidFill>
              </a:rPr>
              <a:t>المنافع أو العوائد من المشروع</a:t>
            </a:r>
            <a:r>
              <a:rPr lang="ar-EG" sz="2400" kern="1200" dirty="0" smtClean="0">
                <a:solidFill>
                  <a:srgbClr val="002060"/>
                </a:solidFill>
              </a:rPr>
              <a:t>.</a:t>
            </a:r>
            <a:endParaRPr lang="ar-EG" sz="2400" kern="1200" dirty="0">
              <a:solidFill>
                <a:srgbClr val="002060"/>
              </a:solidFill>
            </a:endParaRPr>
          </a:p>
        </p:txBody>
      </p:sp>
      <p:sp>
        <p:nvSpPr>
          <p:cNvPr id="22" name="Left Arrow 21"/>
          <p:cNvSpPr/>
          <p:nvPr/>
        </p:nvSpPr>
        <p:spPr>
          <a:xfrm rot="11700000">
            <a:off x="2296498" y="5264685"/>
            <a:ext cx="1348190" cy="516041"/>
          </a:xfrm>
          <a:prstGeom prst="leftArrow">
            <a:avLst>
              <a:gd name="adj1" fmla="val 47410"/>
              <a:gd name="adj2" fmla="val 50000"/>
            </a:avLst>
          </a:prstGeom>
          <a:solidFill>
            <a:schemeClr val="accent3">
              <a:lumMod val="65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23" name="Freeform 22"/>
          <p:cNvSpPr/>
          <p:nvPr/>
        </p:nvSpPr>
        <p:spPr>
          <a:xfrm>
            <a:off x="1459397" y="4660182"/>
            <a:ext cx="1720139" cy="1376111"/>
          </a:xfrm>
          <a:custGeom>
            <a:avLst/>
            <a:gdLst>
              <a:gd name="connsiteX0" fmla="*/ 0 w 1720139"/>
              <a:gd name="connsiteY0" fmla="*/ 137611 h 1376111"/>
              <a:gd name="connsiteX1" fmla="*/ 137611 w 1720139"/>
              <a:gd name="connsiteY1" fmla="*/ 0 h 1376111"/>
              <a:gd name="connsiteX2" fmla="*/ 1582528 w 1720139"/>
              <a:gd name="connsiteY2" fmla="*/ 0 h 1376111"/>
              <a:gd name="connsiteX3" fmla="*/ 1720139 w 1720139"/>
              <a:gd name="connsiteY3" fmla="*/ 137611 h 1376111"/>
              <a:gd name="connsiteX4" fmla="*/ 1720139 w 1720139"/>
              <a:gd name="connsiteY4" fmla="*/ 1238500 h 1376111"/>
              <a:gd name="connsiteX5" fmla="*/ 1582528 w 1720139"/>
              <a:gd name="connsiteY5" fmla="*/ 1376111 h 1376111"/>
              <a:gd name="connsiteX6" fmla="*/ 137611 w 1720139"/>
              <a:gd name="connsiteY6" fmla="*/ 1376111 h 1376111"/>
              <a:gd name="connsiteX7" fmla="*/ 0 w 1720139"/>
              <a:gd name="connsiteY7" fmla="*/ 1238500 h 1376111"/>
              <a:gd name="connsiteX8" fmla="*/ 0 w 1720139"/>
              <a:gd name="connsiteY8" fmla="*/ 137611 h 137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0139" h="1376111">
                <a:moveTo>
                  <a:pt x="0" y="137611"/>
                </a:moveTo>
                <a:cubicBezTo>
                  <a:pt x="0" y="61611"/>
                  <a:pt x="61611" y="0"/>
                  <a:pt x="137611" y="0"/>
                </a:cubicBezTo>
                <a:lnTo>
                  <a:pt x="1582528" y="0"/>
                </a:lnTo>
                <a:cubicBezTo>
                  <a:pt x="1658528" y="0"/>
                  <a:pt x="1720139" y="61611"/>
                  <a:pt x="1720139" y="137611"/>
                </a:cubicBezTo>
                <a:lnTo>
                  <a:pt x="1720139" y="1238500"/>
                </a:lnTo>
                <a:cubicBezTo>
                  <a:pt x="1720139" y="1314500"/>
                  <a:pt x="1658528" y="1376111"/>
                  <a:pt x="1582528" y="1376111"/>
                </a:cubicBezTo>
                <a:lnTo>
                  <a:pt x="137611" y="1376111"/>
                </a:lnTo>
                <a:cubicBezTo>
                  <a:pt x="61611" y="1376111"/>
                  <a:pt x="0" y="1314500"/>
                  <a:pt x="0" y="1238500"/>
                </a:cubicBezTo>
                <a:lnTo>
                  <a:pt x="0" y="137611"/>
                </a:lnTo>
                <a:close/>
              </a:path>
            </a:pathLst>
          </a:custGeom>
          <a:solidFill>
            <a:srgbClr val="FF99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6025" tIns="86025" rIns="86025" bIns="86025" numCol="1" spcCol="1270" anchor="ctr" anchorCtr="0">
            <a:noAutofit/>
          </a:bodyPr>
          <a:lstStyle/>
          <a:p>
            <a:pPr lvl="0" algn="ctr" defTabSz="1066800" rtl="1">
              <a:lnSpc>
                <a:spcPct val="90000"/>
              </a:lnSpc>
              <a:spcBef>
                <a:spcPct val="0"/>
              </a:spcBef>
              <a:spcAft>
                <a:spcPct val="35000"/>
              </a:spcAft>
            </a:pPr>
            <a:r>
              <a:rPr lang="ar-JO" sz="2400" kern="1200" dirty="0" smtClean="0">
                <a:solidFill>
                  <a:srgbClr val="002060"/>
                </a:solidFill>
              </a:rPr>
              <a:t>عمر المشروع</a:t>
            </a:r>
            <a:r>
              <a:rPr lang="ar-EG" sz="2400" kern="1200" dirty="0" smtClean="0">
                <a:solidFill>
                  <a:srgbClr val="002060"/>
                </a:solidFill>
              </a:rPr>
              <a:t>.</a:t>
            </a:r>
            <a:endParaRPr lang="ar-EG" sz="2400" kern="1200" dirty="0">
              <a:solidFill>
                <a:srgbClr val="002060"/>
              </a:solidFill>
            </a:endParaRPr>
          </a:p>
        </p:txBody>
      </p:sp>
    </p:spTree>
    <p:extLst>
      <p:ext uri="{BB962C8B-B14F-4D97-AF65-F5344CB8AC3E}">
        <p14:creationId xmlns:p14="http://schemas.microsoft.com/office/powerpoint/2010/main" val="349564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 calcmode="lin" valueType="num">
                                      <p:cBhvr>
                                        <p:cTn id="14" dur="1000" fill="hold"/>
                                        <p:tgtEl>
                                          <p:spTgt spid="6"/>
                                        </p:tgtEl>
                                        <p:attrNameLst>
                                          <p:attrName>style.rotation</p:attrName>
                                        </p:attrNameLst>
                                      </p:cBhvr>
                                      <p:tavLst>
                                        <p:tav tm="0">
                                          <p:val>
                                            <p:fltVal val="90"/>
                                          </p:val>
                                        </p:tav>
                                        <p:tav tm="100000">
                                          <p:val>
                                            <p:fltVal val="0"/>
                                          </p:val>
                                        </p:tav>
                                      </p:tavLst>
                                    </p:anim>
                                    <p:animEffect transition="in" filter="fade">
                                      <p:cBhvr>
                                        <p:cTn id="15" dur="1000"/>
                                        <p:tgtEl>
                                          <p:spTgt spid="6"/>
                                        </p:tgtEl>
                                      </p:cBhvr>
                                    </p:animEffect>
                                  </p:childTnLst>
                                </p:cTn>
                              </p:par>
                              <p:par>
                                <p:cTn id="16" presetID="31"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 calcmode="lin" valueType="num">
                                      <p:cBhvr>
                                        <p:cTn id="20" dur="1000" fill="hold"/>
                                        <p:tgtEl>
                                          <p:spTgt spid="7"/>
                                        </p:tgtEl>
                                        <p:attrNameLst>
                                          <p:attrName>style.rotation</p:attrName>
                                        </p:attrNameLst>
                                      </p:cBhvr>
                                      <p:tavLst>
                                        <p:tav tm="0">
                                          <p:val>
                                            <p:fltVal val="90"/>
                                          </p:val>
                                        </p:tav>
                                        <p:tav tm="100000">
                                          <p:val>
                                            <p:fltVal val="0"/>
                                          </p:val>
                                        </p:tav>
                                      </p:tavLst>
                                    </p:anim>
                                    <p:animEffect transition="in" filter="fade">
                                      <p:cBhvr>
                                        <p:cTn id="21" dur="1000"/>
                                        <p:tgtEl>
                                          <p:spTgt spid="7"/>
                                        </p:tgtEl>
                                      </p:cBhvr>
                                    </p:animEffect>
                                  </p:childTnLst>
                                </p:cTn>
                              </p:par>
                              <p:par>
                                <p:cTn id="22" presetID="31"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1000" fill="hold"/>
                                        <p:tgtEl>
                                          <p:spTgt spid="8"/>
                                        </p:tgtEl>
                                        <p:attrNameLst>
                                          <p:attrName>ppt_w</p:attrName>
                                        </p:attrNameLst>
                                      </p:cBhvr>
                                      <p:tavLst>
                                        <p:tav tm="0">
                                          <p:val>
                                            <p:fltVal val="0"/>
                                          </p:val>
                                        </p:tav>
                                        <p:tav tm="100000">
                                          <p:val>
                                            <p:strVal val="#ppt_w"/>
                                          </p:val>
                                        </p:tav>
                                      </p:tavLst>
                                    </p:anim>
                                    <p:anim calcmode="lin" valueType="num">
                                      <p:cBhvr>
                                        <p:cTn id="25" dur="1000" fill="hold"/>
                                        <p:tgtEl>
                                          <p:spTgt spid="8"/>
                                        </p:tgtEl>
                                        <p:attrNameLst>
                                          <p:attrName>ppt_h</p:attrName>
                                        </p:attrNameLst>
                                      </p:cBhvr>
                                      <p:tavLst>
                                        <p:tav tm="0">
                                          <p:val>
                                            <p:fltVal val="0"/>
                                          </p:val>
                                        </p:tav>
                                        <p:tav tm="100000">
                                          <p:val>
                                            <p:strVal val="#ppt_h"/>
                                          </p:val>
                                        </p:tav>
                                      </p:tavLst>
                                    </p:anim>
                                    <p:anim calcmode="lin" valueType="num">
                                      <p:cBhvr>
                                        <p:cTn id="26" dur="1000" fill="hold"/>
                                        <p:tgtEl>
                                          <p:spTgt spid="8"/>
                                        </p:tgtEl>
                                        <p:attrNameLst>
                                          <p:attrName>style.rotation</p:attrName>
                                        </p:attrNameLst>
                                      </p:cBhvr>
                                      <p:tavLst>
                                        <p:tav tm="0">
                                          <p:val>
                                            <p:fltVal val="90"/>
                                          </p:val>
                                        </p:tav>
                                        <p:tav tm="100000">
                                          <p:val>
                                            <p:fltVal val="0"/>
                                          </p:val>
                                        </p:tav>
                                      </p:tavLst>
                                    </p:anim>
                                    <p:animEffect transition="in" filter="fade">
                                      <p:cBhvr>
                                        <p:cTn id="27" dur="1000"/>
                                        <p:tgtEl>
                                          <p:spTgt spid="8"/>
                                        </p:tgtEl>
                                      </p:cBhvr>
                                    </p:animEffect>
                                  </p:childTnLst>
                                </p:cTn>
                              </p:par>
                              <p:par>
                                <p:cTn id="28" presetID="31" presetClass="entr" presetSubtype="0"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000" fill="hold"/>
                                        <p:tgtEl>
                                          <p:spTgt spid="9"/>
                                        </p:tgtEl>
                                        <p:attrNameLst>
                                          <p:attrName>ppt_w</p:attrName>
                                        </p:attrNameLst>
                                      </p:cBhvr>
                                      <p:tavLst>
                                        <p:tav tm="0">
                                          <p:val>
                                            <p:fltVal val="0"/>
                                          </p:val>
                                        </p:tav>
                                        <p:tav tm="100000">
                                          <p:val>
                                            <p:strVal val="#ppt_w"/>
                                          </p:val>
                                        </p:tav>
                                      </p:tavLst>
                                    </p:anim>
                                    <p:anim calcmode="lin" valueType="num">
                                      <p:cBhvr>
                                        <p:cTn id="31" dur="1000" fill="hold"/>
                                        <p:tgtEl>
                                          <p:spTgt spid="9"/>
                                        </p:tgtEl>
                                        <p:attrNameLst>
                                          <p:attrName>ppt_h</p:attrName>
                                        </p:attrNameLst>
                                      </p:cBhvr>
                                      <p:tavLst>
                                        <p:tav tm="0">
                                          <p:val>
                                            <p:fltVal val="0"/>
                                          </p:val>
                                        </p:tav>
                                        <p:tav tm="100000">
                                          <p:val>
                                            <p:strVal val="#ppt_h"/>
                                          </p:val>
                                        </p:tav>
                                      </p:tavLst>
                                    </p:anim>
                                    <p:anim calcmode="lin" valueType="num">
                                      <p:cBhvr>
                                        <p:cTn id="32" dur="1000" fill="hold"/>
                                        <p:tgtEl>
                                          <p:spTgt spid="9"/>
                                        </p:tgtEl>
                                        <p:attrNameLst>
                                          <p:attrName>style.rotation</p:attrName>
                                        </p:attrNameLst>
                                      </p:cBhvr>
                                      <p:tavLst>
                                        <p:tav tm="0">
                                          <p:val>
                                            <p:fltVal val="90"/>
                                          </p:val>
                                        </p:tav>
                                        <p:tav tm="100000">
                                          <p:val>
                                            <p:fltVal val="0"/>
                                          </p:val>
                                        </p:tav>
                                      </p:tavLst>
                                    </p:anim>
                                    <p:animEffect transition="in" filter="fade">
                                      <p:cBhvr>
                                        <p:cTn id="33" dur="1000"/>
                                        <p:tgtEl>
                                          <p:spTgt spid="9"/>
                                        </p:tgtEl>
                                      </p:cBhvr>
                                    </p:animEffect>
                                  </p:childTnLst>
                                </p:cTn>
                              </p:par>
                              <p:par>
                                <p:cTn id="34" presetID="31" presetClass="entr" presetSubtype="0"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1000" fill="hold"/>
                                        <p:tgtEl>
                                          <p:spTgt spid="10"/>
                                        </p:tgtEl>
                                        <p:attrNameLst>
                                          <p:attrName>ppt_w</p:attrName>
                                        </p:attrNameLst>
                                      </p:cBhvr>
                                      <p:tavLst>
                                        <p:tav tm="0">
                                          <p:val>
                                            <p:fltVal val="0"/>
                                          </p:val>
                                        </p:tav>
                                        <p:tav tm="100000">
                                          <p:val>
                                            <p:strVal val="#ppt_w"/>
                                          </p:val>
                                        </p:tav>
                                      </p:tavLst>
                                    </p:anim>
                                    <p:anim calcmode="lin" valueType="num">
                                      <p:cBhvr>
                                        <p:cTn id="37" dur="1000" fill="hold"/>
                                        <p:tgtEl>
                                          <p:spTgt spid="10"/>
                                        </p:tgtEl>
                                        <p:attrNameLst>
                                          <p:attrName>ppt_h</p:attrName>
                                        </p:attrNameLst>
                                      </p:cBhvr>
                                      <p:tavLst>
                                        <p:tav tm="0">
                                          <p:val>
                                            <p:fltVal val="0"/>
                                          </p:val>
                                        </p:tav>
                                        <p:tav tm="100000">
                                          <p:val>
                                            <p:strVal val="#ppt_h"/>
                                          </p:val>
                                        </p:tav>
                                      </p:tavLst>
                                    </p:anim>
                                    <p:anim calcmode="lin" valueType="num">
                                      <p:cBhvr>
                                        <p:cTn id="38" dur="1000" fill="hold"/>
                                        <p:tgtEl>
                                          <p:spTgt spid="10"/>
                                        </p:tgtEl>
                                        <p:attrNameLst>
                                          <p:attrName>style.rotation</p:attrName>
                                        </p:attrNameLst>
                                      </p:cBhvr>
                                      <p:tavLst>
                                        <p:tav tm="0">
                                          <p:val>
                                            <p:fltVal val="90"/>
                                          </p:val>
                                        </p:tav>
                                        <p:tav tm="100000">
                                          <p:val>
                                            <p:fltVal val="0"/>
                                          </p:val>
                                        </p:tav>
                                      </p:tavLst>
                                    </p:anim>
                                    <p:animEffect transition="in" filter="fade">
                                      <p:cBhvr>
                                        <p:cTn id="39" dur="1000"/>
                                        <p:tgtEl>
                                          <p:spTgt spid="10"/>
                                        </p:tgtEl>
                                      </p:cBhvr>
                                    </p:animEffect>
                                  </p:childTnLst>
                                </p:cTn>
                              </p:par>
                              <p:par>
                                <p:cTn id="40" presetID="31" presetClass="entr" presetSubtype="0"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1000" fill="hold"/>
                                        <p:tgtEl>
                                          <p:spTgt spid="11"/>
                                        </p:tgtEl>
                                        <p:attrNameLst>
                                          <p:attrName>ppt_w</p:attrName>
                                        </p:attrNameLst>
                                      </p:cBhvr>
                                      <p:tavLst>
                                        <p:tav tm="0">
                                          <p:val>
                                            <p:fltVal val="0"/>
                                          </p:val>
                                        </p:tav>
                                        <p:tav tm="100000">
                                          <p:val>
                                            <p:strVal val="#ppt_w"/>
                                          </p:val>
                                        </p:tav>
                                      </p:tavLst>
                                    </p:anim>
                                    <p:anim calcmode="lin" valueType="num">
                                      <p:cBhvr>
                                        <p:cTn id="43" dur="1000" fill="hold"/>
                                        <p:tgtEl>
                                          <p:spTgt spid="11"/>
                                        </p:tgtEl>
                                        <p:attrNameLst>
                                          <p:attrName>ppt_h</p:attrName>
                                        </p:attrNameLst>
                                      </p:cBhvr>
                                      <p:tavLst>
                                        <p:tav tm="0">
                                          <p:val>
                                            <p:fltVal val="0"/>
                                          </p:val>
                                        </p:tav>
                                        <p:tav tm="100000">
                                          <p:val>
                                            <p:strVal val="#ppt_h"/>
                                          </p:val>
                                        </p:tav>
                                      </p:tavLst>
                                    </p:anim>
                                    <p:anim calcmode="lin" valueType="num">
                                      <p:cBhvr>
                                        <p:cTn id="44" dur="1000" fill="hold"/>
                                        <p:tgtEl>
                                          <p:spTgt spid="11"/>
                                        </p:tgtEl>
                                        <p:attrNameLst>
                                          <p:attrName>style.rotation</p:attrName>
                                        </p:attrNameLst>
                                      </p:cBhvr>
                                      <p:tavLst>
                                        <p:tav tm="0">
                                          <p:val>
                                            <p:fltVal val="90"/>
                                          </p:val>
                                        </p:tav>
                                        <p:tav tm="100000">
                                          <p:val>
                                            <p:fltVal val="0"/>
                                          </p:val>
                                        </p:tav>
                                      </p:tavLst>
                                    </p:anim>
                                    <p:animEffect transition="in" filter="fade">
                                      <p:cBhvr>
                                        <p:cTn id="45" dur="1000"/>
                                        <p:tgtEl>
                                          <p:spTgt spid="11"/>
                                        </p:tgtEl>
                                      </p:cBhvr>
                                    </p:animEffect>
                                  </p:childTnLst>
                                </p:cTn>
                              </p:par>
                              <p:par>
                                <p:cTn id="46" presetID="31" presetClass="entr" presetSubtype="0" fill="hold" nodeType="with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1000" fill="hold"/>
                                        <p:tgtEl>
                                          <p:spTgt spid="12"/>
                                        </p:tgtEl>
                                        <p:attrNameLst>
                                          <p:attrName>ppt_w</p:attrName>
                                        </p:attrNameLst>
                                      </p:cBhvr>
                                      <p:tavLst>
                                        <p:tav tm="0">
                                          <p:val>
                                            <p:fltVal val="0"/>
                                          </p:val>
                                        </p:tav>
                                        <p:tav tm="100000">
                                          <p:val>
                                            <p:strVal val="#ppt_w"/>
                                          </p:val>
                                        </p:tav>
                                      </p:tavLst>
                                    </p:anim>
                                    <p:anim calcmode="lin" valueType="num">
                                      <p:cBhvr>
                                        <p:cTn id="49" dur="1000" fill="hold"/>
                                        <p:tgtEl>
                                          <p:spTgt spid="12"/>
                                        </p:tgtEl>
                                        <p:attrNameLst>
                                          <p:attrName>ppt_h</p:attrName>
                                        </p:attrNameLst>
                                      </p:cBhvr>
                                      <p:tavLst>
                                        <p:tav tm="0">
                                          <p:val>
                                            <p:fltVal val="0"/>
                                          </p:val>
                                        </p:tav>
                                        <p:tav tm="100000">
                                          <p:val>
                                            <p:strVal val="#ppt_h"/>
                                          </p:val>
                                        </p:tav>
                                      </p:tavLst>
                                    </p:anim>
                                    <p:anim calcmode="lin" valueType="num">
                                      <p:cBhvr>
                                        <p:cTn id="50" dur="1000" fill="hold"/>
                                        <p:tgtEl>
                                          <p:spTgt spid="12"/>
                                        </p:tgtEl>
                                        <p:attrNameLst>
                                          <p:attrName>style.rotation</p:attrName>
                                        </p:attrNameLst>
                                      </p:cBhvr>
                                      <p:tavLst>
                                        <p:tav tm="0">
                                          <p:val>
                                            <p:fltVal val="90"/>
                                          </p:val>
                                        </p:tav>
                                        <p:tav tm="100000">
                                          <p:val>
                                            <p:fltVal val="0"/>
                                          </p:val>
                                        </p:tav>
                                      </p:tavLst>
                                    </p:anim>
                                    <p:animEffect transition="in" filter="fade">
                                      <p:cBhvr>
                                        <p:cTn id="51" dur="1000"/>
                                        <p:tgtEl>
                                          <p:spTgt spid="12"/>
                                        </p:tgtEl>
                                      </p:cBhvr>
                                    </p:animEffect>
                                  </p:childTnLst>
                                </p:cTn>
                              </p:par>
                              <p:par>
                                <p:cTn id="52" presetID="31" presetClass="entr" presetSubtype="0" fill="hold" grpId="0" nodeType="with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 calcmode="lin" valueType="num">
                                      <p:cBhvr>
                                        <p:cTn id="56" dur="1000" fill="hold"/>
                                        <p:tgtEl>
                                          <p:spTgt spid="13"/>
                                        </p:tgtEl>
                                        <p:attrNameLst>
                                          <p:attrName>style.rotation</p:attrName>
                                        </p:attrNameLst>
                                      </p:cBhvr>
                                      <p:tavLst>
                                        <p:tav tm="0">
                                          <p:val>
                                            <p:fltVal val="90"/>
                                          </p:val>
                                        </p:tav>
                                        <p:tav tm="100000">
                                          <p:val>
                                            <p:fltVal val="0"/>
                                          </p:val>
                                        </p:tav>
                                      </p:tavLst>
                                    </p:anim>
                                    <p:animEffect transition="in" filter="fade">
                                      <p:cBhvr>
                                        <p:cTn id="57" dur="1000"/>
                                        <p:tgtEl>
                                          <p:spTgt spid="13"/>
                                        </p:tgtEl>
                                      </p:cBhvr>
                                    </p:animEffect>
                                  </p:childTnLst>
                                </p:cTn>
                              </p:par>
                            </p:childTnLst>
                          </p:cTn>
                        </p:par>
                      </p:childTnLst>
                    </p:cTn>
                  </p:par>
                  <p:par>
                    <p:cTn id="58" fill="hold">
                      <p:stCondLst>
                        <p:cond delay="indefinite"/>
                      </p:stCondLst>
                      <p:childTnLst>
                        <p:par>
                          <p:cTn id="59" fill="hold">
                            <p:stCondLst>
                              <p:cond delay="0"/>
                            </p:stCondLst>
                            <p:childTnLst>
                              <p:par>
                                <p:cTn id="60" presetID="6" presetClass="entr" presetSubtype="16" fill="hold" grpId="0" nodeType="click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circle(in)">
                                      <p:cBhvr>
                                        <p:cTn id="62" dur="2000"/>
                                        <p:tgtEl>
                                          <p:spTgt spid="15"/>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1000"/>
                                        <p:tgtEl>
                                          <p:spTgt spid="17"/>
                                        </p:tgtEl>
                                      </p:cBhvr>
                                    </p:animEffect>
                                    <p:anim calcmode="lin" valueType="num">
                                      <p:cBhvr>
                                        <p:cTn id="68" dur="1000" fill="hold"/>
                                        <p:tgtEl>
                                          <p:spTgt spid="17"/>
                                        </p:tgtEl>
                                        <p:attrNameLst>
                                          <p:attrName>ppt_x</p:attrName>
                                        </p:attrNameLst>
                                      </p:cBhvr>
                                      <p:tavLst>
                                        <p:tav tm="0">
                                          <p:val>
                                            <p:strVal val="#ppt_x"/>
                                          </p:val>
                                        </p:tav>
                                        <p:tav tm="100000">
                                          <p:val>
                                            <p:strVal val="#ppt_x"/>
                                          </p:val>
                                        </p:tav>
                                      </p:tavLst>
                                    </p:anim>
                                    <p:anim calcmode="lin" valueType="num">
                                      <p:cBhvr>
                                        <p:cTn id="69" dur="1000" fill="hold"/>
                                        <p:tgtEl>
                                          <p:spTgt spid="17"/>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fade">
                                      <p:cBhvr>
                                        <p:cTn id="72" dur="1000"/>
                                        <p:tgtEl>
                                          <p:spTgt spid="16"/>
                                        </p:tgtEl>
                                      </p:cBhvr>
                                    </p:animEffect>
                                    <p:anim calcmode="lin" valueType="num">
                                      <p:cBhvr>
                                        <p:cTn id="73" dur="1000" fill="hold"/>
                                        <p:tgtEl>
                                          <p:spTgt spid="16"/>
                                        </p:tgtEl>
                                        <p:attrNameLst>
                                          <p:attrName>ppt_x</p:attrName>
                                        </p:attrNameLst>
                                      </p:cBhvr>
                                      <p:tavLst>
                                        <p:tav tm="0">
                                          <p:val>
                                            <p:strVal val="#ppt_x"/>
                                          </p:val>
                                        </p:tav>
                                        <p:tav tm="100000">
                                          <p:val>
                                            <p:strVal val="#ppt_x"/>
                                          </p:val>
                                        </p:tav>
                                      </p:tavLst>
                                    </p:anim>
                                    <p:anim calcmode="lin" valueType="num">
                                      <p:cBhvr>
                                        <p:cTn id="7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2" presetClass="entr" presetSubtype="0" fill="hold" nodeType="clickEffect">
                                  <p:stCondLst>
                                    <p:cond delay="0"/>
                                  </p:stCondLst>
                                  <p:childTnLst>
                                    <p:set>
                                      <p:cBhvr>
                                        <p:cTn id="78" dur="1" fill="hold">
                                          <p:stCondLst>
                                            <p:cond delay="0"/>
                                          </p:stCondLst>
                                        </p:cTn>
                                        <p:tgtEl>
                                          <p:spTgt spid="18"/>
                                        </p:tgtEl>
                                        <p:attrNameLst>
                                          <p:attrName>style.visibility</p:attrName>
                                        </p:attrNameLst>
                                      </p:cBhvr>
                                      <p:to>
                                        <p:strVal val="visible"/>
                                      </p:to>
                                    </p:set>
                                    <p:animEffect transition="in" filter="fade">
                                      <p:cBhvr>
                                        <p:cTn id="79" dur="1000"/>
                                        <p:tgtEl>
                                          <p:spTgt spid="18"/>
                                        </p:tgtEl>
                                      </p:cBhvr>
                                    </p:animEffect>
                                    <p:anim calcmode="lin" valueType="num">
                                      <p:cBhvr>
                                        <p:cTn id="80" dur="1000" fill="hold"/>
                                        <p:tgtEl>
                                          <p:spTgt spid="18"/>
                                        </p:tgtEl>
                                        <p:attrNameLst>
                                          <p:attrName>ppt_x</p:attrName>
                                        </p:attrNameLst>
                                      </p:cBhvr>
                                      <p:tavLst>
                                        <p:tav tm="0">
                                          <p:val>
                                            <p:strVal val="#ppt_x"/>
                                          </p:val>
                                        </p:tav>
                                        <p:tav tm="100000">
                                          <p:val>
                                            <p:strVal val="#ppt_x"/>
                                          </p:val>
                                        </p:tav>
                                      </p:tavLst>
                                    </p:anim>
                                    <p:anim calcmode="lin" valueType="num">
                                      <p:cBhvr>
                                        <p:cTn id="81" dur="1000" fill="hold"/>
                                        <p:tgtEl>
                                          <p:spTgt spid="18"/>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19"/>
                                        </p:tgtEl>
                                        <p:attrNameLst>
                                          <p:attrName>style.visibility</p:attrName>
                                        </p:attrNameLst>
                                      </p:cBhvr>
                                      <p:to>
                                        <p:strVal val="visible"/>
                                      </p:to>
                                    </p:set>
                                    <p:animEffect transition="in" filter="fade">
                                      <p:cBhvr>
                                        <p:cTn id="84" dur="1000"/>
                                        <p:tgtEl>
                                          <p:spTgt spid="19"/>
                                        </p:tgtEl>
                                      </p:cBhvr>
                                    </p:animEffect>
                                    <p:anim calcmode="lin" valueType="num">
                                      <p:cBhvr>
                                        <p:cTn id="85" dur="1000" fill="hold"/>
                                        <p:tgtEl>
                                          <p:spTgt spid="19"/>
                                        </p:tgtEl>
                                        <p:attrNameLst>
                                          <p:attrName>ppt_x</p:attrName>
                                        </p:attrNameLst>
                                      </p:cBhvr>
                                      <p:tavLst>
                                        <p:tav tm="0">
                                          <p:val>
                                            <p:strVal val="#ppt_x"/>
                                          </p:val>
                                        </p:tav>
                                        <p:tav tm="100000">
                                          <p:val>
                                            <p:strVal val="#ppt_x"/>
                                          </p:val>
                                        </p:tav>
                                      </p:tavLst>
                                    </p:anim>
                                    <p:anim calcmode="lin" valueType="num">
                                      <p:cBhvr>
                                        <p:cTn id="8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fade">
                                      <p:cBhvr>
                                        <p:cTn id="91" dur="1000"/>
                                        <p:tgtEl>
                                          <p:spTgt spid="20"/>
                                        </p:tgtEl>
                                      </p:cBhvr>
                                    </p:animEffect>
                                    <p:anim calcmode="lin" valueType="num">
                                      <p:cBhvr>
                                        <p:cTn id="92" dur="1000" fill="hold"/>
                                        <p:tgtEl>
                                          <p:spTgt spid="20"/>
                                        </p:tgtEl>
                                        <p:attrNameLst>
                                          <p:attrName>ppt_x</p:attrName>
                                        </p:attrNameLst>
                                      </p:cBhvr>
                                      <p:tavLst>
                                        <p:tav tm="0">
                                          <p:val>
                                            <p:strVal val="#ppt_x"/>
                                          </p:val>
                                        </p:tav>
                                        <p:tav tm="100000">
                                          <p:val>
                                            <p:strVal val="#ppt_x"/>
                                          </p:val>
                                        </p:tav>
                                      </p:tavLst>
                                    </p:anim>
                                    <p:anim calcmode="lin" valueType="num">
                                      <p:cBhvr>
                                        <p:cTn id="93" dur="1000" fill="hold"/>
                                        <p:tgtEl>
                                          <p:spTgt spid="20"/>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1"/>
                                        </p:tgtEl>
                                        <p:attrNameLst>
                                          <p:attrName>style.visibility</p:attrName>
                                        </p:attrNameLst>
                                      </p:cBhvr>
                                      <p:to>
                                        <p:strVal val="visible"/>
                                      </p:to>
                                    </p:set>
                                    <p:animEffect transition="in" filter="fade">
                                      <p:cBhvr>
                                        <p:cTn id="96" dur="1000"/>
                                        <p:tgtEl>
                                          <p:spTgt spid="21"/>
                                        </p:tgtEl>
                                      </p:cBhvr>
                                    </p:animEffect>
                                    <p:anim calcmode="lin" valueType="num">
                                      <p:cBhvr>
                                        <p:cTn id="97" dur="1000" fill="hold"/>
                                        <p:tgtEl>
                                          <p:spTgt spid="21"/>
                                        </p:tgtEl>
                                        <p:attrNameLst>
                                          <p:attrName>ppt_x</p:attrName>
                                        </p:attrNameLst>
                                      </p:cBhvr>
                                      <p:tavLst>
                                        <p:tav tm="0">
                                          <p:val>
                                            <p:strVal val="#ppt_x"/>
                                          </p:val>
                                        </p:tav>
                                        <p:tav tm="100000">
                                          <p:val>
                                            <p:strVal val="#ppt_x"/>
                                          </p:val>
                                        </p:tav>
                                      </p:tavLst>
                                    </p:anim>
                                    <p:anim calcmode="lin" valueType="num">
                                      <p:cBhvr>
                                        <p:cTn id="9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nodeType="clickEffect">
                                  <p:stCondLst>
                                    <p:cond delay="0"/>
                                  </p:stCondLst>
                                  <p:childTnLst>
                                    <p:set>
                                      <p:cBhvr>
                                        <p:cTn id="102" dur="1" fill="hold">
                                          <p:stCondLst>
                                            <p:cond delay="0"/>
                                          </p:stCondLst>
                                        </p:cTn>
                                        <p:tgtEl>
                                          <p:spTgt spid="22"/>
                                        </p:tgtEl>
                                        <p:attrNameLst>
                                          <p:attrName>style.visibility</p:attrName>
                                        </p:attrNameLst>
                                      </p:cBhvr>
                                      <p:to>
                                        <p:strVal val="visible"/>
                                      </p:to>
                                    </p:set>
                                    <p:animEffect transition="in" filter="fade">
                                      <p:cBhvr>
                                        <p:cTn id="103" dur="1000"/>
                                        <p:tgtEl>
                                          <p:spTgt spid="22"/>
                                        </p:tgtEl>
                                      </p:cBhvr>
                                    </p:animEffect>
                                    <p:anim calcmode="lin" valueType="num">
                                      <p:cBhvr>
                                        <p:cTn id="104" dur="1000" fill="hold"/>
                                        <p:tgtEl>
                                          <p:spTgt spid="22"/>
                                        </p:tgtEl>
                                        <p:attrNameLst>
                                          <p:attrName>ppt_x</p:attrName>
                                        </p:attrNameLst>
                                      </p:cBhvr>
                                      <p:tavLst>
                                        <p:tav tm="0">
                                          <p:val>
                                            <p:strVal val="#ppt_x"/>
                                          </p:val>
                                        </p:tav>
                                        <p:tav tm="100000">
                                          <p:val>
                                            <p:strVal val="#ppt_x"/>
                                          </p:val>
                                        </p:tav>
                                      </p:tavLst>
                                    </p:anim>
                                    <p:anim calcmode="lin" valueType="num">
                                      <p:cBhvr>
                                        <p:cTn id="105" dur="1000" fill="hold"/>
                                        <p:tgtEl>
                                          <p:spTgt spid="22"/>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23"/>
                                        </p:tgtEl>
                                        <p:attrNameLst>
                                          <p:attrName>style.visibility</p:attrName>
                                        </p:attrNameLst>
                                      </p:cBhvr>
                                      <p:to>
                                        <p:strVal val="visible"/>
                                      </p:to>
                                    </p:set>
                                    <p:animEffect transition="in" filter="fade">
                                      <p:cBhvr>
                                        <p:cTn id="108" dur="1000"/>
                                        <p:tgtEl>
                                          <p:spTgt spid="23"/>
                                        </p:tgtEl>
                                      </p:cBhvr>
                                    </p:animEffect>
                                    <p:anim calcmode="lin" valueType="num">
                                      <p:cBhvr>
                                        <p:cTn id="109" dur="1000" fill="hold"/>
                                        <p:tgtEl>
                                          <p:spTgt spid="23"/>
                                        </p:tgtEl>
                                        <p:attrNameLst>
                                          <p:attrName>ppt_x</p:attrName>
                                        </p:attrNameLst>
                                      </p:cBhvr>
                                      <p:tavLst>
                                        <p:tav tm="0">
                                          <p:val>
                                            <p:strVal val="#ppt_x"/>
                                          </p:val>
                                        </p:tav>
                                        <p:tav tm="100000">
                                          <p:val>
                                            <p:strVal val="#ppt_x"/>
                                          </p:val>
                                        </p:tav>
                                      </p:tavLst>
                                    </p:anim>
                                    <p:anim calcmode="lin" valueType="num">
                                      <p:cBhvr>
                                        <p:cTn id="110"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animBg="1"/>
      <p:bldP spid="15" grpId="0" animBg="1"/>
      <p:bldP spid="17" grpId="0" animBg="1"/>
      <p:bldP spid="19" grpId="0" animBg="1"/>
      <p:bldP spid="21" grpId="0" animBg="1"/>
      <p:bldP spid="23" grpId="0" animBg="1"/>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التقييم المالي والاقتصادي لتقدير الربحية التجارية</a:t>
            </a:r>
            <a:endParaRPr lang="ar-EG" sz="3200" b="1" dirty="0">
              <a:solidFill>
                <a:schemeClr val="bg1"/>
              </a:solidFill>
            </a:endParaRPr>
          </a:p>
        </p:txBody>
      </p:sp>
      <p:sp>
        <p:nvSpPr>
          <p:cNvPr id="4" name="Freeform 3"/>
          <p:cNvSpPr/>
          <p:nvPr/>
        </p:nvSpPr>
        <p:spPr>
          <a:xfrm>
            <a:off x="2514787" y="1633597"/>
            <a:ext cx="4133402" cy="3085497"/>
          </a:xfrm>
          <a:custGeom>
            <a:avLst/>
            <a:gdLst>
              <a:gd name="connsiteX0" fmla="*/ 246840 w 4133402"/>
              <a:gd name="connsiteY0" fmla="*/ 0 h 3085497"/>
              <a:gd name="connsiteX1" fmla="*/ 3886562 w 4133402"/>
              <a:gd name="connsiteY1" fmla="*/ 0 h 3085497"/>
              <a:gd name="connsiteX2" fmla="*/ 4133402 w 4133402"/>
              <a:gd name="connsiteY2" fmla="*/ 246840 h 3085497"/>
              <a:gd name="connsiteX3" fmla="*/ 4133402 w 4133402"/>
              <a:gd name="connsiteY3" fmla="*/ 3085497 h 3085497"/>
              <a:gd name="connsiteX4" fmla="*/ 4133402 w 4133402"/>
              <a:gd name="connsiteY4" fmla="*/ 3085497 h 3085497"/>
              <a:gd name="connsiteX5" fmla="*/ 0 w 4133402"/>
              <a:gd name="connsiteY5" fmla="*/ 3085497 h 3085497"/>
              <a:gd name="connsiteX6" fmla="*/ 0 w 4133402"/>
              <a:gd name="connsiteY6" fmla="*/ 3085497 h 3085497"/>
              <a:gd name="connsiteX7" fmla="*/ 0 w 4133402"/>
              <a:gd name="connsiteY7" fmla="*/ 246840 h 3085497"/>
              <a:gd name="connsiteX8" fmla="*/ 246840 w 4133402"/>
              <a:gd name="connsiteY8" fmla="*/ 0 h 308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3402" h="3085497">
                <a:moveTo>
                  <a:pt x="246840" y="0"/>
                </a:moveTo>
                <a:lnTo>
                  <a:pt x="3886562" y="0"/>
                </a:lnTo>
                <a:cubicBezTo>
                  <a:pt x="4022888" y="0"/>
                  <a:pt x="4133402" y="110514"/>
                  <a:pt x="4133402" y="246840"/>
                </a:cubicBezTo>
                <a:lnTo>
                  <a:pt x="4133402" y="3085497"/>
                </a:lnTo>
                <a:lnTo>
                  <a:pt x="4133402" y="3085497"/>
                </a:lnTo>
                <a:lnTo>
                  <a:pt x="0" y="3085497"/>
                </a:lnTo>
                <a:lnTo>
                  <a:pt x="0" y="3085497"/>
                </a:lnTo>
                <a:lnTo>
                  <a:pt x="0" y="246840"/>
                </a:lnTo>
                <a:cubicBezTo>
                  <a:pt x="0" y="110514"/>
                  <a:pt x="110514" y="0"/>
                  <a:pt x="246840" y="0"/>
                </a:cubicBezTo>
                <a:close/>
              </a:path>
            </a:pathLst>
          </a:custGeom>
          <a:ln>
            <a:solidFill>
              <a:srgbClr val="99FF66"/>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2777" tIns="163737" rIns="102777" bIns="30480" numCol="1" spcCol="1270" anchor="t" anchorCtr="0">
            <a:noAutofit/>
          </a:bodyPr>
          <a:lstStyle/>
          <a:p>
            <a:pPr marL="228600" lvl="1" indent="-228600" algn="justLow" defTabSz="1066800" rtl="1">
              <a:lnSpc>
                <a:spcPct val="90000"/>
              </a:lnSpc>
              <a:spcBef>
                <a:spcPct val="0"/>
              </a:spcBef>
              <a:spcAft>
                <a:spcPct val="15000"/>
              </a:spcAft>
              <a:buChar char="••"/>
            </a:pPr>
            <a:r>
              <a:rPr lang="ar-JO" sz="2400" kern="1200" dirty="0" smtClean="0">
                <a:solidFill>
                  <a:srgbClr val="002060"/>
                </a:solidFill>
              </a:rPr>
              <a:t>إذا اجتازت الدراسة مرحلة إمكانية التمويل تصل إلى مرحلة تقدير مدى صلاحية المشروع الاقتصادية. وتبدأ بإعداد ملخص نتائج الأعمال التي تمكن من تقييم المشروع على أساس المقاييس المختلفة للربحية وينحصر هذا التقييم في قياس مدى قدرة المشروع على أن يدر عائداً مباشراً مناسباً</a:t>
            </a:r>
            <a:r>
              <a:rPr lang="en-US" sz="2400" kern="1200" dirty="0" smtClean="0">
                <a:solidFill>
                  <a:srgbClr val="002060"/>
                </a:solidFill>
              </a:rPr>
              <a:t>. </a:t>
            </a:r>
            <a:endParaRPr lang="ar-EG" sz="2400" kern="1200" dirty="0">
              <a:solidFill>
                <a:srgbClr val="002060"/>
              </a:solidFill>
            </a:endParaRPr>
          </a:p>
        </p:txBody>
      </p:sp>
      <p:sp>
        <p:nvSpPr>
          <p:cNvPr id="5" name="Freeform 4"/>
          <p:cNvSpPr/>
          <p:nvPr/>
        </p:nvSpPr>
        <p:spPr>
          <a:xfrm>
            <a:off x="2514787" y="4719095"/>
            <a:ext cx="4133402" cy="1326763"/>
          </a:xfrm>
          <a:custGeom>
            <a:avLst/>
            <a:gdLst>
              <a:gd name="connsiteX0" fmla="*/ 0 w 4133402"/>
              <a:gd name="connsiteY0" fmla="*/ 0 h 1326763"/>
              <a:gd name="connsiteX1" fmla="*/ 4133402 w 4133402"/>
              <a:gd name="connsiteY1" fmla="*/ 0 h 1326763"/>
              <a:gd name="connsiteX2" fmla="*/ 4133402 w 4133402"/>
              <a:gd name="connsiteY2" fmla="*/ 1326763 h 1326763"/>
              <a:gd name="connsiteX3" fmla="*/ 0 w 4133402"/>
              <a:gd name="connsiteY3" fmla="*/ 1326763 h 1326763"/>
              <a:gd name="connsiteX4" fmla="*/ 0 w 4133402"/>
              <a:gd name="connsiteY4" fmla="*/ 0 h 1326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3402" h="1326763">
                <a:moveTo>
                  <a:pt x="0" y="0"/>
                </a:moveTo>
                <a:lnTo>
                  <a:pt x="4133402" y="0"/>
                </a:lnTo>
                <a:lnTo>
                  <a:pt x="4133402" y="1326763"/>
                </a:lnTo>
                <a:lnTo>
                  <a:pt x="0" y="1326763"/>
                </a:lnTo>
                <a:lnTo>
                  <a:pt x="0" y="0"/>
                </a:lnTo>
                <a:close/>
              </a:path>
            </a:pathLst>
          </a:custGeom>
          <a:solidFill>
            <a:srgbClr val="99FF66"/>
          </a:solidFill>
          <a:ln>
            <a:solidFill>
              <a:srgbClr val="99FF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1253036" bIns="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لتقييم المالي والاقتصادي للربحية التجارية :</a:t>
            </a:r>
            <a:endParaRPr lang="ar-EG" sz="2400" b="1" kern="1200" dirty="0">
              <a:solidFill>
                <a:srgbClr val="FF0000"/>
              </a:solidFill>
            </a:endParaRPr>
          </a:p>
        </p:txBody>
      </p:sp>
      <p:sp>
        <p:nvSpPr>
          <p:cNvPr id="6" name="Oval 5"/>
          <p:cNvSpPr/>
          <p:nvPr/>
        </p:nvSpPr>
        <p:spPr>
          <a:xfrm>
            <a:off x="5542561" y="4929839"/>
            <a:ext cx="1446690" cy="1446690"/>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11912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par>
                                <p:cTn id="8" presetID="6" presetClass="entr" presetSubtype="16"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circle(in)">
                                      <p:cBhvr>
                                        <p:cTn id="10" dur="2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التقييم المالي والاقتصادي لتقدير الربحية التجارية</a:t>
            </a:r>
            <a:endParaRPr lang="ar-EG" sz="3200" b="1" dirty="0">
              <a:solidFill>
                <a:schemeClr val="bg1"/>
              </a:solidFill>
            </a:endParaRPr>
          </a:p>
        </p:txBody>
      </p:sp>
      <p:sp>
        <p:nvSpPr>
          <p:cNvPr id="4" name="Freeform 3"/>
          <p:cNvSpPr/>
          <p:nvPr/>
        </p:nvSpPr>
        <p:spPr>
          <a:xfrm>
            <a:off x="1394645" y="2025722"/>
            <a:ext cx="4700436" cy="2068873"/>
          </a:xfrm>
          <a:custGeom>
            <a:avLst/>
            <a:gdLst>
              <a:gd name="connsiteX0" fmla="*/ 0 w 4700436"/>
              <a:gd name="connsiteY0" fmla="*/ 0 h 2068873"/>
              <a:gd name="connsiteX1" fmla="*/ 4700436 w 4700436"/>
              <a:gd name="connsiteY1" fmla="*/ 0 h 2068873"/>
              <a:gd name="connsiteX2" fmla="*/ 4700436 w 4700436"/>
              <a:gd name="connsiteY2" fmla="*/ 2068873 h 2068873"/>
              <a:gd name="connsiteX3" fmla="*/ 0 w 4700436"/>
              <a:gd name="connsiteY3" fmla="*/ 2068873 h 2068873"/>
              <a:gd name="connsiteX4" fmla="*/ 0 w 4700436"/>
              <a:gd name="connsiteY4" fmla="*/ 0 h 206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436" h="2068873">
                <a:moveTo>
                  <a:pt x="0" y="0"/>
                </a:moveTo>
                <a:lnTo>
                  <a:pt x="4700436" y="0"/>
                </a:lnTo>
                <a:lnTo>
                  <a:pt x="4700436" y="2068873"/>
                </a:lnTo>
                <a:lnTo>
                  <a:pt x="0" y="2068873"/>
                </a:lnTo>
                <a:lnTo>
                  <a:pt x="0" y="0"/>
                </a:lnTo>
                <a:close/>
              </a:path>
            </a:pathLst>
          </a:custGeom>
          <a:solidFill>
            <a:srgbClr val="FFCC99">
              <a:alpha val="90000"/>
            </a:srgbClr>
          </a:solidFill>
          <a:ln>
            <a:solidFill>
              <a:schemeClr val="bg1"/>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70688" tIns="170688" rIns="822576" bIns="170688" numCol="1" spcCol="1270" anchor="ctr" anchorCtr="0">
            <a:noAutofit/>
          </a:bodyPr>
          <a:lstStyle/>
          <a:p>
            <a:pPr lvl="0" algn="justLow" defTabSz="1066800" rtl="1">
              <a:lnSpc>
                <a:spcPct val="90000"/>
              </a:lnSpc>
              <a:spcBef>
                <a:spcPct val="0"/>
              </a:spcBef>
              <a:spcAft>
                <a:spcPct val="35000"/>
              </a:spcAft>
            </a:pPr>
            <a:r>
              <a:rPr lang="ar-JO" sz="2400" kern="1200" dirty="0" smtClean="0">
                <a:solidFill>
                  <a:srgbClr val="002060"/>
                </a:solidFill>
              </a:rPr>
              <a:t>وهي طريقة لفحص العلاقات بين الإيرادات والتكاليف لتقرير الحد الأدنى لحجم الإنتاج اللازم للتعادل (أي عدم تحقيق ربح أو خسارة). وهو مؤشر أولى يساعد على الكشف عن مدى ربحية المشروع</a:t>
            </a:r>
            <a:r>
              <a:rPr lang="en-US" sz="2400" kern="1200" dirty="0" smtClean="0">
                <a:solidFill>
                  <a:srgbClr val="002060"/>
                </a:solidFill>
              </a:rPr>
              <a:t>. </a:t>
            </a:r>
            <a:endParaRPr lang="ar-EG" sz="2400" kern="1200" dirty="0">
              <a:solidFill>
                <a:srgbClr val="002060"/>
              </a:solidFill>
            </a:endParaRPr>
          </a:p>
        </p:txBody>
      </p:sp>
      <p:sp>
        <p:nvSpPr>
          <p:cNvPr id="5" name="Freeform 4"/>
          <p:cNvSpPr/>
          <p:nvPr/>
        </p:nvSpPr>
        <p:spPr>
          <a:xfrm>
            <a:off x="1394645" y="4094595"/>
            <a:ext cx="4700436" cy="2068873"/>
          </a:xfrm>
          <a:custGeom>
            <a:avLst/>
            <a:gdLst>
              <a:gd name="connsiteX0" fmla="*/ 0 w 4700436"/>
              <a:gd name="connsiteY0" fmla="*/ 0 h 2068873"/>
              <a:gd name="connsiteX1" fmla="*/ 4700436 w 4700436"/>
              <a:gd name="connsiteY1" fmla="*/ 0 h 2068873"/>
              <a:gd name="connsiteX2" fmla="*/ 4700436 w 4700436"/>
              <a:gd name="connsiteY2" fmla="*/ 2068873 h 2068873"/>
              <a:gd name="connsiteX3" fmla="*/ 0 w 4700436"/>
              <a:gd name="connsiteY3" fmla="*/ 2068873 h 2068873"/>
              <a:gd name="connsiteX4" fmla="*/ 0 w 4700436"/>
              <a:gd name="connsiteY4" fmla="*/ 0 h 206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436" h="2068873">
                <a:moveTo>
                  <a:pt x="0" y="0"/>
                </a:moveTo>
                <a:lnTo>
                  <a:pt x="4700436" y="0"/>
                </a:lnTo>
                <a:lnTo>
                  <a:pt x="4700436" y="2068873"/>
                </a:lnTo>
                <a:lnTo>
                  <a:pt x="0" y="2068873"/>
                </a:lnTo>
                <a:lnTo>
                  <a:pt x="0" y="0"/>
                </a:lnTo>
                <a:close/>
              </a:path>
            </a:pathLst>
          </a:custGeom>
          <a:solidFill>
            <a:srgbClr val="CC99FF">
              <a:alpha val="90000"/>
            </a:srgbClr>
          </a:solidFill>
          <a:ln>
            <a:solidFill>
              <a:schemeClr val="bg1">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70688" tIns="170688" rIns="822576" bIns="170688" numCol="1" spcCol="1270" anchor="ctr" anchorCtr="0">
            <a:noAutofit/>
          </a:bodyPr>
          <a:lstStyle/>
          <a:p>
            <a:pPr lvl="0" algn="justLow" defTabSz="1066800" rtl="1">
              <a:lnSpc>
                <a:spcPct val="90000"/>
              </a:lnSpc>
              <a:spcBef>
                <a:spcPct val="0"/>
              </a:spcBef>
              <a:spcAft>
                <a:spcPct val="35000"/>
              </a:spcAft>
            </a:pPr>
            <a:r>
              <a:rPr lang="ar-JO" sz="2400" kern="1200" dirty="0" smtClean="0">
                <a:solidFill>
                  <a:srgbClr val="002060"/>
                </a:solidFill>
              </a:rPr>
              <a:t>ويفضل استخدام تحليل التعادل في دراسات الجدوى نظراً لأنه يساعد على معرفة أقل مستوى إنتاجي و/ أو مستويات المبيعات التي يمكن للمشروع أن يستمر في السوق دون أن يقرر وقف الإنتاج والخروج من السوق</a:t>
            </a:r>
            <a:r>
              <a:rPr lang="en-US" sz="2400" kern="1200" dirty="0" smtClean="0">
                <a:solidFill>
                  <a:srgbClr val="002060"/>
                </a:solidFill>
              </a:rPr>
              <a:t>. </a:t>
            </a:r>
            <a:endParaRPr lang="ar-EG" sz="2400" kern="1200" dirty="0">
              <a:solidFill>
                <a:srgbClr val="002060"/>
              </a:solidFill>
            </a:endParaRPr>
          </a:p>
        </p:txBody>
      </p:sp>
      <p:sp>
        <p:nvSpPr>
          <p:cNvPr id="6" name="Freeform 5"/>
          <p:cNvSpPr/>
          <p:nvPr/>
        </p:nvSpPr>
        <p:spPr>
          <a:xfrm>
            <a:off x="5508123" y="1196752"/>
            <a:ext cx="2067839" cy="2067839"/>
          </a:xfrm>
          <a:custGeom>
            <a:avLst/>
            <a:gdLst>
              <a:gd name="connsiteX0" fmla="*/ 0 w 2067839"/>
              <a:gd name="connsiteY0" fmla="*/ 1033920 h 2067839"/>
              <a:gd name="connsiteX1" fmla="*/ 1033920 w 2067839"/>
              <a:gd name="connsiteY1" fmla="*/ 0 h 2067839"/>
              <a:gd name="connsiteX2" fmla="*/ 2067840 w 2067839"/>
              <a:gd name="connsiteY2" fmla="*/ 1033920 h 2067839"/>
              <a:gd name="connsiteX3" fmla="*/ 1033920 w 2067839"/>
              <a:gd name="connsiteY3" fmla="*/ 2067840 h 2067839"/>
              <a:gd name="connsiteX4" fmla="*/ 0 w 2067839"/>
              <a:gd name="connsiteY4" fmla="*/ 1033920 h 2067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7839" h="2067839">
                <a:moveTo>
                  <a:pt x="0" y="1033920"/>
                </a:moveTo>
                <a:cubicBezTo>
                  <a:pt x="0" y="462902"/>
                  <a:pt x="462902" y="0"/>
                  <a:pt x="1033920" y="0"/>
                </a:cubicBezTo>
                <a:cubicBezTo>
                  <a:pt x="1604938" y="0"/>
                  <a:pt x="2067840" y="462902"/>
                  <a:pt x="2067840" y="1033920"/>
                </a:cubicBezTo>
                <a:cubicBezTo>
                  <a:pt x="2067840" y="1604938"/>
                  <a:pt x="1604938" y="2067840"/>
                  <a:pt x="1033920" y="2067840"/>
                </a:cubicBezTo>
                <a:cubicBezTo>
                  <a:pt x="462902" y="2067840"/>
                  <a:pt x="0" y="1604938"/>
                  <a:pt x="0" y="1033920"/>
                </a:cubicBez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02828" tIns="302828" rIns="302828" bIns="302828" numCol="1" spcCol="1270" anchor="ctr" anchorCtr="0">
            <a:noAutofit/>
          </a:bodyPr>
          <a:lstStyle/>
          <a:p>
            <a:pPr lvl="0" algn="ctr" defTabSz="1066800" rtl="1">
              <a:lnSpc>
                <a:spcPct val="90000"/>
              </a:lnSpc>
              <a:spcBef>
                <a:spcPct val="0"/>
              </a:spcBef>
              <a:spcAft>
                <a:spcPct val="35000"/>
              </a:spcAft>
            </a:pPr>
            <a:r>
              <a:rPr lang="ar-JO" sz="2400" b="1" kern="1200" dirty="0" smtClean="0">
                <a:solidFill>
                  <a:srgbClr val="FF0000"/>
                </a:solidFill>
              </a:rPr>
              <a:t>تحليل التعادل</a:t>
            </a:r>
            <a:endParaRPr lang="ar-EG" sz="2400" b="1" kern="1200" dirty="0">
              <a:solidFill>
                <a:srgbClr val="FF0000"/>
              </a:solidFill>
            </a:endParaRPr>
          </a:p>
        </p:txBody>
      </p:sp>
    </p:spTree>
    <p:extLst>
      <p:ext uri="{BB962C8B-B14F-4D97-AF65-F5344CB8AC3E}">
        <p14:creationId xmlns:p14="http://schemas.microsoft.com/office/powerpoint/2010/main" val="263500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التقييم المالي والاقتصادي لتقدير الربحية التجارية</a:t>
            </a:r>
            <a:endParaRPr lang="ar-EG" sz="3200" b="1" dirty="0">
              <a:solidFill>
                <a:schemeClr val="bg1"/>
              </a:solidFill>
            </a:endParaRPr>
          </a:p>
        </p:txBody>
      </p:sp>
      <p:sp>
        <p:nvSpPr>
          <p:cNvPr id="4" name="Freeform 3"/>
          <p:cNvSpPr/>
          <p:nvPr/>
        </p:nvSpPr>
        <p:spPr>
          <a:xfrm>
            <a:off x="544608" y="2204864"/>
            <a:ext cx="6803541" cy="4320479"/>
          </a:xfrm>
          <a:custGeom>
            <a:avLst/>
            <a:gdLst>
              <a:gd name="connsiteX0" fmla="*/ 0 w 6803541"/>
              <a:gd name="connsiteY0" fmla="*/ 0 h 4103051"/>
              <a:gd name="connsiteX1" fmla="*/ 6803541 w 6803541"/>
              <a:gd name="connsiteY1" fmla="*/ 0 h 4103051"/>
              <a:gd name="connsiteX2" fmla="*/ 6803541 w 6803541"/>
              <a:gd name="connsiteY2" fmla="*/ 4103051 h 4103051"/>
              <a:gd name="connsiteX3" fmla="*/ 0 w 6803541"/>
              <a:gd name="connsiteY3" fmla="*/ 4103051 h 4103051"/>
              <a:gd name="connsiteX4" fmla="*/ 0 w 6803541"/>
              <a:gd name="connsiteY4" fmla="*/ 0 h 410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3541" h="4103051">
                <a:moveTo>
                  <a:pt x="0" y="0"/>
                </a:moveTo>
                <a:lnTo>
                  <a:pt x="6803541" y="0"/>
                </a:lnTo>
                <a:lnTo>
                  <a:pt x="6803541" y="4103051"/>
                </a:lnTo>
                <a:lnTo>
                  <a:pt x="0" y="4103051"/>
                </a:lnTo>
                <a:lnTo>
                  <a:pt x="0" y="0"/>
                </a:lnTo>
                <a:close/>
              </a:path>
            </a:pathLst>
          </a:custGeom>
          <a:solidFill>
            <a:srgbClr val="FF66FF"/>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70688" tIns="170688" rIns="1190620" bIns="170688" numCol="1" spcCol="1270" anchor="ctr" anchorCtr="0">
            <a:noAutofit/>
          </a:bodyPr>
          <a:lstStyle/>
          <a:p>
            <a:pPr lvl="0" algn="justLow" defTabSz="1066800" rtl="1">
              <a:lnSpc>
                <a:spcPct val="90000"/>
              </a:lnSpc>
              <a:spcBef>
                <a:spcPct val="0"/>
              </a:spcBef>
              <a:spcAft>
                <a:spcPct val="35000"/>
              </a:spcAft>
            </a:pPr>
            <a:r>
              <a:rPr lang="ar-JO" sz="2400" kern="1200" dirty="0" smtClean="0">
                <a:solidFill>
                  <a:srgbClr val="002060"/>
                </a:solidFill>
              </a:rPr>
              <a:t>والواقع أنه يمكن الوصول إلى نقطة التعادل للمشروع موضع الدراسة بعد الانتهاء من تقدير المبيعات من خلال الدراسة التسويقية، وتقدير التكاليف من خلال الدراسة الفنية. وكلما انخفضت نقطة التعادل كلما ارتفعت فرص المشروع في تحقيق أرباح وانخفض احتمال تحقيق خسائر. والفرق بين حد الاستخدام المتوقع لطاقة المشروع وبين نقطة التعادل يمثل منطقة الأمان التي كلما اتسعت كلما كان ذلك أفضل. والخلاصة أن نقطة التعادل تعبر عن أقل مستوى إنتاجي يمكن السماح به لاستخدام الطاقة الإنتاجية للمشروع</a:t>
            </a:r>
            <a:r>
              <a:rPr lang="en-US" sz="2400" kern="1200" dirty="0" smtClean="0">
                <a:solidFill>
                  <a:srgbClr val="002060"/>
                </a:solidFill>
              </a:rPr>
              <a:t>. </a:t>
            </a:r>
            <a:r>
              <a:rPr lang="ar-EG" sz="2400" kern="1200" dirty="0" smtClean="0">
                <a:solidFill>
                  <a:srgbClr val="002060"/>
                </a:solidFill>
              </a:rPr>
              <a:t> </a:t>
            </a:r>
            <a:r>
              <a:rPr lang="ar-JO" sz="2400" kern="1200" dirty="0" smtClean="0">
                <a:solidFill>
                  <a:srgbClr val="002060"/>
                </a:solidFill>
              </a:rPr>
              <a:t>لذلك بات من المهم التعرف على حجم المبيعات (بوحدات العملة) الذي تتعادل فيه إيرادات هذا الحجم من المبيعات مع تكلفته الكلية دون أن يحقق المشروع ربحاً أو خسارة</a:t>
            </a:r>
            <a:r>
              <a:rPr lang="en-US" sz="2400" kern="1200" dirty="0" smtClean="0">
                <a:solidFill>
                  <a:srgbClr val="002060"/>
                </a:solidFill>
              </a:rPr>
              <a:t>. </a:t>
            </a:r>
            <a:endParaRPr lang="ar-EG" sz="2400" kern="1200" dirty="0">
              <a:solidFill>
                <a:srgbClr val="002060"/>
              </a:solidFill>
            </a:endParaRPr>
          </a:p>
        </p:txBody>
      </p:sp>
      <p:sp>
        <p:nvSpPr>
          <p:cNvPr id="5" name="Freeform 4"/>
          <p:cNvSpPr/>
          <p:nvPr/>
        </p:nvSpPr>
        <p:spPr>
          <a:xfrm>
            <a:off x="6372231" y="1700816"/>
            <a:ext cx="2104533" cy="1790959"/>
          </a:xfrm>
          <a:custGeom>
            <a:avLst/>
            <a:gdLst>
              <a:gd name="connsiteX0" fmla="*/ 0 w 2104533"/>
              <a:gd name="connsiteY0" fmla="*/ 895480 h 1790959"/>
              <a:gd name="connsiteX1" fmla="*/ 1052267 w 2104533"/>
              <a:gd name="connsiteY1" fmla="*/ 0 h 1790959"/>
              <a:gd name="connsiteX2" fmla="*/ 2104534 w 2104533"/>
              <a:gd name="connsiteY2" fmla="*/ 895480 h 1790959"/>
              <a:gd name="connsiteX3" fmla="*/ 1052267 w 2104533"/>
              <a:gd name="connsiteY3" fmla="*/ 1790960 h 1790959"/>
              <a:gd name="connsiteX4" fmla="*/ 0 w 2104533"/>
              <a:gd name="connsiteY4" fmla="*/ 895480 h 179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533" h="1790959">
                <a:moveTo>
                  <a:pt x="0" y="895480"/>
                </a:moveTo>
                <a:cubicBezTo>
                  <a:pt x="0" y="400920"/>
                  <a:pt x="471116" y="0"/>
                  <a:pt x="1052267" y="0"/>
                </a:cubicBezTo>
                <a:cubicBezTo>
                  <a:pt x="1633418" y="0"/>
                  <a:pt x="2104534" y="400920"/>
                  <a:pt x="2104534" y="895480"/>
                </a:cubicBezTo>
                <a:cubicBezTo>
                  <a:pt x="2104534" y="1390040"/>
                  <a:pt x="1633418" y="1790960"/>
                  <a:pt x="1052267" y="1790960"/>
                </a:cubicBezTo>
                <a:cubicBezTo>
                  <a:pt x="471116" y="1790960"/>
                  <a:pt x="0" y="1390040"/>
                  <a:pt x="0" y="895480"/>
                </a:cubicBezTo>
                <a:close/>
              </a:path>
            </a:pathLst>
          </a:custGeom>
          <a:solidFill>
            <a:srgbClr val="FFFF9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08202" tIns="262280" rIns="308202" bIns="262280" numCol="1" spcCol="1270" anchor="ctr" anchorCtr="0">
            <a:noAutofit/>
          </a:bodyPr>
          <a:lstStyle/>
          <a:p>
            <a:pPr lvl="0" algn="ctr" defTabSz="1066800" rtl="1">
              <a:lnSpc>
                <a:spcPct val="90000"/>
              </a:lnSpc>
              <a:spcBef>
                <a:spcPct val="0"/>
              </a:spcBef>
              <a:spcAft>
                <a:spcPct val="35000"/>
              </a:spcAft>
            </a:pPr>
            <a:r>
              <a:rPr lang="ar-JO" sz="2400" b="1" kern="1200" dirty="0" smtClean="0">
                <a:solidFill>
                  <a:srgbClr val="FF0000"/>
                </a:solidFill>
              </a:rPr>
              <a:t>تحليل التعادل</a:t>
            </a:r>
            <a:endParaRPr lang="ar-EG" sz="2400" b="1" kern="1200" dirty="0">
              <a:solidFill>
                <a:srgbClr val="FF0000"/>
              </a:solidFill>
            </a:endParaRPr>
          </a:p>
        </p:txBody>
      </p:sp>
    </p:spTree>
    <p:extLst>
      <p:ext uri="{BB962C8B-B14F-4D97-AF65-F5344CB8AC3E}">
        <p14:creationId xmlns:p14="http://schemas.microsoft.com/office/powerpoint/2010/main" val="1402839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الجدوي الاقتصادية للمشروع</a:t>
            </a:r>
            <a:endParaRPr lang="ar-EG" sz="3200" b="1" dirty="0">
              <a:solidFill>
                <a:schemeClr val="bg1"/>
              </a:solidFill>
            </a:endParaRPr>
          </a:p>
        </p:txBody>
      </p:sp>
      <p:sp>
        <p:nvSpPr>
          <p:cNvPr id="4" name="Freeform 3"/>
          <p:cNvSpPr/>
          <p:nvPr/>
        </p:nvSpPr>
        <p:spPr>
          <a:xfrm>
            <a:off x="4070433" y="1504909"/>
            <a:ext cx="4903160" cy="5321544"/>
          </a:xfrm>
          <a:custGeom>
            <a:avLst/>
            <a:gdLst>
              <a:gd name="connsiteX0" fmla="*/ 0 w 4903160"/>
              <a:gd name="connsiteY0" fmla="*/ 2588763 h 5177525"/>
              <a:gd name="connsiteX1" fmla="*/ 2451580 w 4903160"/>
              <a:gd name="connsiteY1" fmla="*/ 0 h 5177525"/>
              <a:gd name="connsiteX2" fmla="*/ 4903160 w 4903160"/>
              <a:gd name="connsiteY2" fmla="*/ 2588763 h 5177525"/>
              <a:gd name="connsiteX3" fmla="*/ 2451580 w 4903160"/>
              <a:gd name="connsiteY3" fmla="*/ 5177526 h 5177525"/>
              <a:gd name="connsiteX4" fmla="*/ 0 w 4903160"/>
              <a:gd name="connsiteY4" fmla="*/ 2588763 h 517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3160" h="5177525">
                <a:moveTo>
                  <a:pt x="0" y="2588763"/>
                </a:moveTo>
                <a:cubicBezTo>
                  <a:pt x="0" y="1159029"/>
                  <a:pt x="1097610" y="0"/>
                  <a:pt x="2451580" y="0"/>
                </a:cubicBezTo>
                <a:cubicBezTo>
                  <a:pt x="3805550" y="0"/>
                  <a:pt x="4903160" y="1159029"/>
                  <a:pt x="4903160" y="2588763"/>
                </a:cubicBezTo>
                <a:cubicBezTo>
                  <a:pt x="4903160" y="4018497"/>
                  <a:pt x="3805550" y="5177526"/>
                  <a:pt x="2451580" y="5177526"/>
                </a:cubicBezTo>
                <a:cubicBezTo>
                  <a:pt x="1097610" y="5177526"/>
                  <a:pt x="0" y="4018497"/>
                  <a:pt x="0" y="2588763"/>
                </a:cubicBezTo>
                <a:close/>
              </a:path>
            </a:pathLst>
          </a:custGeom>
          <a:solidFill>
            <a:srgbClr val="FF99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979963" tIns="786171" rIns="979963" bIns="786171" numCol="1" spcCol="1270" anchor="ctr" anchorCtr="0">
            <a:noAutofit/>
          </a:bodyPr>
          <a:lstStyle/>
          <a:p>
            <a:pPr lvl="0" algn="ctr" defTabSz="977900" rtl="1">
              <a:lnSpc>
                <a:spcPct val="90000"/>
              </a:lnSpc>
              <a:spcBef>
                <a:spcPct val="0"/>
              </a:spcBef>
              <a:spcAft>
                <a:spcPct val="35000"/>
              </a:spcAft>
            </a:pPr>
            <a:r>
              <a:rPr lang="ar-EG" sz="2200" b="0" kern="1200" dirty="0" smtClean="0">
                <a:solidFill>
                  <a:srgbClr val="002060"/>
                </a:solidFill>
              </a:rPr>
              <a:t>يتشابه التقييم الاقتصادي مع التقييم المالي للمشروع في استخدام نفس المقاييس – والفرق الجوهري هو أن التقييم الاقتصادي للمشروعات يهتم بقياس العائد الاقتصادي للمجتمع في التقييم الاقتصادي فأن عناصر التكاليف والعوائد للمشروعات لا تقدر قيمتها على أساس أسعار السوق بل تقدر قيمتها على أساس أسعار الظل التي تعكس القيم الحقيقية الاقتصادية والاجتماعية لهذه التدفقات – وقد تتساوى أسعار الظل مع أسعار السوق في حالات معينة ولكنها تختلف عنها في معظم الحالات . </a:t>
            </a:r>
            <a:endParaRPr lang="ar-EG" sz="2200" b="0" kern="1200" dirty="0">
              <a:solidFill>
                <a:srgbClr val="002060"/>
              </a:solidFill>
            </a:endParaRPr>
          </a:p>
        </p:txBody>
      </p:sp>
      <p:sp>
        <p:nvSpPr>
          <p:cNvPr id="5" name="Freeform 4"/>
          <p:cNvSpPr/>
          <p:nvPr/>
        </p:nvSpPr>
        <p:spPr>
          <a:xfrm>
            <a:off x="37758" y="1501387"/>
            <a:ext cx="4903160" cy="5321544"/>
          </a:xfrm>
          <a:custGeom>
            <a:avLst/>
            <a:gdLst>
              <a:gd name="connsiteX0" fmla="*/ 0 w 4903160"/>
              <a:gd name="connsiteY0" fmla="*/ 2588763 h 5177525"/>
              <a:gd name="connsiteX1" fmla="*/ 2451580 w 4903160"/>
              <a:gd name="connsiteY1" fmla="*/ 0 h 5177525"/>
              <a:gd name="connsiteX2" fmla="*/ 4903160 w 4903160"/>
              <a:gd name="connsiteY2" fmla="*/ 2588763 h 5177525"/>
              <a:gd name="connsiteX3" fmla="*/ 2451580 w 4903160"/>
              <a:gd name="connsiteY3" fmla="*/ 5177526 h 5177525"/>
              <a:gd name="connsiteX4" fmla="*/ 0 w 4903160"/>
              <a:gd name="connsiteY4" fmla="*/ 2588763 h 517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3160" h="5177525">
                <a:moveTo>
                  <a:pt x="0" y="2588763"/>
                </a:moveTo>
                <a:cubicBezTo>
                  <a:pt x="0" y="1159029"/>
                  <a:pt x="1097610" y="0"/>
                  <a:pt x="2451580" y="0"/>
                </a:cubicBezTo>
                <a:cubicBezTo>
                  <a:pt x="3805550" y="0"/>
                  <a:pt x="4903160" y="1159029"/>
                  <a:pt x="4903160" y="2588763"/>
                </a:cubicBezTo>
                <a:cubicBezTo>
                  <a:pt x="4903160" y="4018497"/>
                  <a:pt x="3805550" y="5177526"/>
                  <a:pt x="2451580" y="5177526"/>
                </a:cubicBezTo>
                <a:cubicBezTo>
                  <a:pt x="1097610" y="5177526"/>
                  <a:pt x="0" y="4018497"/>
                  <a:pt x="0" y="2588763"/>
                </a:cubicBezTo>
                <a:close/>
              </a:path>
            </a:pathLst>
          </a:custGeom>
          <a:solidFill>
            <a:srgbClr val="99FF6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979963" tIns="788711" rIns="979963" bIns="78871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ولذا عند إجراء التقييم الاقتصادي للمشروع يتم تعديل الأسعار المالية ( أسعار السوق) إلى قيم اقتصادية قبل حساب مقاييس الجدوى الاقتصادية للمشروع . </a:t>
            </a:r>
            <a:endParaRPr lang="ar-EG" sz="2400" b="0" kern="1200" dirty="0">
              <a:solidFill>
                <a:srgbClr val="002060"/>
              </a:solidFill>
            </a:endParaRPr>
          </a:p>
        </p:txBody>
      </p:sp>
    </p:spTree>
    <p:extLst>
      <p:ext uri="{BB962C8B-B14F-4D97-AF65-F5344CB8AC3E}">
        <p14:creationId xmlns:p14="http://schemas.microsoft.com/office/powerpoint/2010/main" val="3975323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الجدوي الاجتماعية للمشروع</a:t>
            </a:r>
            <a:endParaRPr lang="ar-EG" sz="3200" b="1" dirty="0">
              <a:solidFill>
                <a:schemeClr val="bg1"/>
              </a:solidFill>
            </a:endParaRPr>
          </a:p>
        </p:txBody>
      </p:sp>
      <p:sp>
        <p:nvSpPr>
          <p:cNvPr id="4" name="Freeform 3"/>
          <p:cNvSpPr/>
          <p:nvPr/>
        </p:nvSpPr>
        <p:spPr>
          <a:xfrm>
            <a:off x="827584" y="1772816"/>
            <a:ext cx="7272808" cy="4424040"/>
          </a:xfrm>
          <a:custGeom>
            <a:avLst/>
            <a:gdLst>
              <a:gd name="connsiteX0" fmla="*/ 0 w 7272808"/>
              <a:gd name="connsiteY0" fmla="*/ 442404 h 4424040"/>
              <a:gd name="connsiteX1" fmla="*/ 442404 w 7272808"/>
              <a:gd name="connsiteY1" fmla="*/ 0 h 4424040"/>
              <a:gd name="connsiteX2" fmla="*/ 6830404 w 7272808"/>
              <a:gd name="connsiteY2" fmla="*/ 0 h 4424040"/>
              <a:gd name="connsiteX3" fmla="*/ 7272808 w 7272808"/>
              <a:gd name="connsiteY3" fmla="*/ 442404 h 4424040"/>
              <a:gd name="connsiteX4" fmla="*/ 7272808 w 7272808"/>
              <a:gd name="connsiteY4" fmla="*/ 3981636 h 4424040"/>
              <a:gd name="connsiteX5" fmla="*/ 6830404 w 7272808"/>
              <a:gd name="connsiteY5" fmla="*/ 4424040 h 4424040"/>
              <a:gd name="connsiteX6" fmla="*/ 442404 w 7272808"/>
              <a:gd name="connsiteY6" fmla="*/ 4424040 h 4424040"/>
              <a:gd name="connsiteX7" fmla="*/ 0 w 7272808"/>
              <a:gd name="connsiteY7" fmla="*/ 3981636 h 4424040"/>
              <a:gd name="connsiteX8" fmla="*/ 0 w 7272808"/>
              <a:gd name="connsiteY8" fmla="*/ 442404 h 442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808" h="4424040">
                <a:moveTo>
                  <a:pt x="0" y="442404"/>
                </a:moveTo>
                <a:cubicBezTo>
                  <a:pt x="0" y="198071"/>
                  <a:pt x="198071" y="0"/>
                  <a:pt x="442404" y="0"/>
                </a:cubicBezTo>
                <a:lnTo>
                  <a:pt x="6830404" y="0"/>
                </a:lnTo>
                <a:cubicBezTo>
                  <a:pt x="7074737" y="0"/>
                  <a:pt x="7272808" y="198071"/>
                  <a:pt x="7272808" y="442404"/>
                </a:cubicBezTo>
                <a:lnTo>
                  <a:pt x="7272808" y="3981636"/>
                </a:lnTo>
                <a:cubicBezTo>
                  <a:pt x="7272808" y="4225969"/>
                  <a:pt x="7074737" y="4424040"/>
                  <a:pt x="6830404" y="4424040"/>
                </a:cubicBezTo>
                <a:lnTo>
                  <a:pt x="442404" y="4424040"/>
                </a:lnTo>
                <a:cubicBezTo>
                  <a:pt x="198071" y="4424040"/>
                  <a:pt x="0" y="4225969"/>
                  <a:pt x="0" y="3981636"/>
                </a:cubicBezTo>
                <a:lnTo>
                  <a:pt x="0" y="442404"/>
                </a:lnTo>
                <a:close/>
              </a:path>
            </a:pathLst>
          </a:custGeom>
          <a:solidFill>
            <a:srgbClr val="FFFF99"/>
          </a:solidFill>
          <a:ln>
            <a:noFill/>
          </a:ln>
        </p:spPr>
        <p:style>
          <a:lnRef idx="0">
            <a:scrgbClr r="0" g="0" b="0"/>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3188268"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تهتم الجدوى الاجتماعية بعدالة توزيع الدخل بين الفئات المختلفة بالمجتمع .ويمكن حصر االجوانب الاجتماعية التى تهم القائم بدراسة الجدوى لأى مشروع فى : </a:t>
            </a:r>
            <a:endParaRPr lang="ar-EG" sz="2400" b="1" kern="1200" dirty="0">
              <a:solidFill>
                <a:srgbClr val="FF0000"/>
              </a:solidFill>
            </a:endParaRPr>
          </a:p>
        </p:txBody>
      </p:sp>
      <p:sp>
        <p:nvSpPr>
          <p:cNvPr id="5" name="Freeform 4"/>
          <p:cNvSpPr/>
          <p:nvPr/>
        </p:nvSpPr>
        <p:spPr>
          <a:xfrm>
            <a:off x="1554864" y="3100406"/>
            <a:ext cx="5818246" cy="869146"/>
          </a:xfrm>
          <a:custGeom>
            <a:avLst/>
            <a:gdLst>
              <a:gd name="connsiteX0" fmla="*/ 0 w 5818246"/>
              <a:gd name="connsiteY0" fmla="*/ 86915 h 869146"/>
              <a:gd name="connsiteX1" fmla="*/ 86915 w 5818246"/>
              <a:gd name="connsiteY1" fmla="*/ 0 h 869146"/>
              <a:gd name="connsiteX2" fmla="*/ 5731331 w 5818246"/>
              <a:gd name="connsiteY2" fmla="*/ 0 h 869146"/>
              <a:gd name="connsiteX3" fmla="*/ 5818246 w 5818246"/>
              <a:gd name="connsiteY3" fmla="*/ 86915 h 869146"/>
              <a:gd name="connsiteX4" fmla="*/ 5818246 w 5818246"/>
              <a:gd name="connsiteY4" fmla="*/ 782231 h 869146"/>
              <a:gd name="connsiteX5" fmla="*/ 5731331 w 5818246"/>
              <a:gd name="connsiteY5" fmla="*/ 869146 h 869146"/>
              <a:gd name="connsiteX6" fmla="*/ 86915 w 5818246"/>
              <a:gd name="connsiteY6" fmla="*/ 869146 h 869146"/>
              <a:gd name="connsiteX7" fmla="*/ 0 w 5818246"/>
              <a:gd name="connsiteY7" fmla="*/ 782231 h 869146"/>
              <a:gd name="connsiteX8" fmla="*/ 0 w 5818246"/>
              <a:gd name="connsiteY8" fmla="*/ 86915 h 86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8246" h="869146">
                <a:moveTo>
                  <a:pt x="0" y="86915"/>
                </a:moveTo>
                <a:cubicBezTo>
                  <a:pt x="0" y="38913"/>
                  <a:pt x="38913" y="0"/>
                  <a:pt x="86915" y="0"/>
                </a:cubicBezTo>
                <a:lnTo>
                  <a:pt x="5731331" y="0"/>
                </a:lnTo>
                <a:cubicBezTo>
                  <a:pt x="5779333" y="0"/>
                  <a:pt x="5818246" y="38913"/>
                  <a:pt x="5818246" y="86915"/>
                </a:cubicBezTo>
                <a:lnTo>
                  <a:pt x="5818246" y="782231"/>
                </a:lnTo>
                <a:cubicBezTo>
                  <a:pt x="5818246" y="830233"/>
                  <a:pt x="5779333" y="869146"/>
                  <a:pt x="5731331" y="869146"/>
                </a:cubicBezTo>
                <a:lnTo>
                  <a:pt x="86915" y="869146"/>
                </a:lnTo>
                <a:cubicBezTo>
                  <a:pt x="38913" y="869146"/>
                  <a:pt x="0" y="830233"/>
                  <a:pt x="0" y="782231"/>
                </a:cubicBezTo>
                <a:lnTo>
                  <a:pt x="0" y="86915"/>
                </a:lnTo>
                <a:close/>
              </a:path>
            </a:pathLst>
          </a:custGeom>
          <a:solidFill>
            <a:srgbClr val="99FFC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6416" tIns="71176" rIns="86416" bIns="71176"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أثر المشروع على خلق فرص عمل جديدة وكم فرصة عمل يتطلبها المشروع وكم نسبة العمالة العادية فيها.</a:t>
            </a:r>
            <a:endParaRPr lang="ar-EG" sz="2400" kern="1200" dirty="0">
              <a:solidFill>
                <a:srgbClr val="002060"/>
              </a:solidFill>
            </a:endParaRPr>
          </a:p>
        </p:txBody>
      </p:sp>
      <p:sp>
        <p:nvSpPr>
          <p:cNvPr id="6" name="Freeform 5"/>
          <p:cNvSpPr/>
          <p:nvPr/>
        </p:nvSpPr>
        <p:spPr>
          <a:xfrm>
            <a:off x="1554864" y="4103267"/>
            <a:ext cx="5818246" cy="869146"/>
          </a:xfrm>
          <a:custGeom>
            <a:avLst/>
            <a:gdLst>
              <a:gd name="connsiteX0" fmla="*/ 0 w 5818246"/>
              <a:gd name="connsiteY0" fmla="*/ 86915 h 869146"/>
              <a:gd name="connsiteX1" fmla="*/ 86915 w 5818246"/>
              <a:gd name="connsiteY1" fmla="*/ 0 h 869146"/>
              <a:gd name="connsiteX2" fmla="*/ 5731331 w 5818246"/>
              <a:gd name="connsiteY2" fmla="*/ 0 h 869146"/>
              <a:gd name="connsiteX3" fmla="*/ 5818246 w 5818246"/>
              <a:gd name="connsiteY3" fmla="*/ 86915 h 869146"/>
              <a:gd name="connsiteX4" fmla="*/ 5818246 w 5818246"/>
              <a:gd name="connsiteY4" fmla="*/ 782231 h 869146"/>
              <a:gd name="connsiteX5" fmla="*/ 5731331 w 5818246"/>
              <a:gd name="connsiteY5" fmla="*/ 869146 h 869146"/>
              <a:gd name="connsiteX6" fmla="*/ 86915 w 5818246"/>
              <a:gd name="connsiteY6" fmla="*/ 869146 h 869146"/>
              <a:gd name="connsiteX7" fmla="*/ 0 w 5818246"/>
              <a:gd name="connsiteY7" fmla="*/ 782231 h 869146"/>
              <a:gd name="connsiteX8" fmla="*/ 0 w 5818246"/>
              <a:gd name="connsiteY8" fmla="*/ 86915 h 86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8246" h="869146">
                <a:moveTo>
                  <a:pt x="0" y="86915"/>
                </a:moveTo>
                <a:cubicBezTo>
                  <a:pt x="0" y="38913"/>
                  <a:pt x="38913" y="0"/>
                  <a:pt x="86915" y="0"/>
                </a:cubicBezTo>
                <a:lnTo>
                  <a:pt x="5731331" y="0"/>
                </a:lnTo>
                <a:cubicBezTo>
                  <a:pt x="5779333" y="0"/>
                  <a:pt x="5818246" y="38913"/>
                  <a:pt x="5818246" y="86915"/>
                </a:cubicBezTo>
                <a:lnTo>
                  <a:pt x="5818246" y="782231"/>
                </a:lnTo>
                <a:cubicBezTo>
                  <a:pt x="5818246" y="830233"/>
                  <a:pt x="5779333" y="869146"/>
                  <a:pt x="5731331" y="869146"/>
                </a:cubicBezTo>
                <a:lnTo>
                  <a:pt x="86915" y="869146"/>
                </a:lnTo>
                <a:cubicBezTo>
                  <a:pt x="38913" y="869146"/>
                  <a:pt x="0" y="830233"/>
                  <a:pt x="0" y="782231"/>
                </a:cubicBezTo>
                <a:lnTo>
                  <a:pt x="0" y="86915"/>
                </a:lnTo>
                <a:close/>
              </a:path>
            </a:pathLst>
          </a:custGeom>
          <a:solidFill>
            <a:srgbClr val="99FFC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6416" tIns="71176" rIns="86416" bIns="71176"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أثر المشروع على توزيع الدخل فى صالح الفئات الاجتماعية محدودة الدخل.</a:t>
            </a:r>
            <a:endParaRPr lang="ar-EG" sz="2400" kern="1200" dirty="0">
              <a:solidFill>
                <a:srgbClr val="002060"/>
              </a:solidFill>
            </a:endParaRPr>
          </a:p>
        </p:txBody>
      </p:sp>
      <p:sp>
        <p:nvSpPr>
          <p:cNvPr id="7" name="Freeform 6"/>
          <p:cNvSpPr/>
          <p:nvPr/>
        </p:nvSpPr>
        <p:spPr>
          <a:xfrm>
            <a:off x="1554864" y="5106129"/>
            <a:ext cx="5818246" cy="869146"/>
          </a:xfrm>
          <a:custGeom>
            <a:avLst/>
            <a:gdLst>
              <a:gd name="connsiteX0" fmla="*/ 0 w 5818246"/>
              <a:gd name="connsiteY0" fmla="*/ 86915 h 869146"/>
              <a:gd name="connsiteX1" fmla="*/ 86915 w 5818246"/>
              <a:gd name="connsiteY1" fmla="*/ 0 h 869146"/>
              <a:gd name="connsiteX2" fmla="*/ 5731331 w 5818246"/>
              <a:gd name="connsiteY2" fmla="*/ 0 h 869146"/>
              <a:gd name="connsiteX3" fmla="*/ 5818246 w 5818246"/>
              <a:gd name="connsiteY3" fmla="*/ 86915 h 869146"/>
              <a:gd name="connsiteX4" fmla="*/ 5818246 w 5818246"/>
              <a:gd name="connsiteY4" fmla="*/ 782231 h 869146"/>
              <a:gd name="connsiteX5" fmla="*/ 5731331 w 5818246"/>
              <a:gd name="connsiteY5" fmla="*/ 869146 h 869146"/>
              <a:gd name="connsiteX6" fmla="*/ 86915 w 5818246"/>
              <a:gd name="connsiteY6" fmla="*/ 869146 h 869146"/>
              <a:gd name="connsiteX7" fmla="*/ 0 w 5818246"/>
              <a:gd name="connsiteY7" fmla="*/ 782231 h 869146"/>
              <a:gd name="connsiteX8" fmla="*/ 0 w 5818246"/>
              <a:gd name="connsiteY8" fmla="*/ 86915 h 86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8246" h="869146">
                <a:moveTo>
                  <a:pt x="0" y="86915"/>
                </a:moveTo>
                <a:cubicBezTo>
                  <a:pt x="0" y="38913"/>
                  <a:pt x="38913" y="0"/>
                  <a:pt x="86915" y="0"/>
                </a:cubicBezTo>
                <a:lnTo>
                  <a:pt x="5731331" y="0"/>
                </a:lnTo>
                <a:cubicBezTo>
                  <a:pt x="5779333" y="0"/>
                  <a:pt x="5818246" y="38913"/>
                  <a:pt x="5818246" y="86915"/>
                </a:cubicBezTo>
                <a:lnTo>
                  <a:pt x="5818246" y="782231"/>
                </a:lnTo>
                <a:cubicBezTo>
                  <a:pt x="5818246" y="830233"/>
                  <a:pt x="5779333" y="869146"/>
                  <a:pt x="5731331" y="869146"/>
                </a:cubicBezTo>
                <a:lnTo>
                  <a:pt x="86915" y="869146"/>
                </a:lnTo>
                <a:cubicBezTo>
                  <a:pt x="38913" y="869146"/>
                  <a:pt x="0" y="830233"/>
                  <a:pt x="0" y="782231"/>
                </a:cubicBezTo>
                <a:lnTo>
                  <a:pt x="0" y="86915"/>
                </a:lnTo>
                <a:close/>
              </a:path>
            </a:pathLst>
          </a:custGeom>
          <a:solidFill>
            <a:srgbClr val="99FFC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86416" tIns="71176" rIns="86416" bIns="71176"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إذا كان منتج هذا المشروع لخدمة فئات اجتماعية منخفضة الدخل.</a:t>
            </a:r>
            <a:endParaRPr lang="ar-EG" sz="2400" kern="1200" dirty="0">
              <a:solidFill>
                <a:srgbClr val="002060"/>
              </a:solidFill>
            </a:endParaRPr>
          </a:p>
        </p:txBody>
      </p:sp>
    </p:spTree>
    <p:extLst>
      <p:ext uri="{BB962C8B-B14F-4D97-AF65-F5344CB8AC3E}">
        <p14:creationId xmlns:p14="http://schemas.microsoft.com/office/powerpoint/2010/main" val="87670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الجدوي البيئية للمشروع</a:t>
            </a:r>
            <a:endParaRPr lang="ar-EG" sz="3200" b="1" dirty="0">
              <a:solidFill>
                <a:schemeClr val="bg1"/>
              </a:solidFill>
            </a:endParaRPr>
          </a:p>
        </p:txBody>
      </p:sp>
      <p:sp>
        <p:nvSpPr>
          <p:cNvPr id="4" name="Freeform 3"/>
          <p:cNvSpPr/>
          <p:nvPr/>
        </p:nvSpPr>
        <p:spPr>
          <a:xfrm>
            <a:off x="1852986" y="1970197"/>
            <a:ext cx="6050157" cy="1890674"/>
          </a:xfrm>
          <a:custGeom>
            <a:avLst/>
            <a:gdLst>
              <a:gd name="connsiteX0" fmla="*/ 0 w 6050157"/>
              <a:gd name="connsiteY0" fmla="*/ 0 h 1890674"/>
              <a:gd name="connsiteX1" fmla="*/ 6050157 w 6050157"/>
              <a:gd name="connsiteY1" fmla="*/ 0 h 1890674"/>
              <a:gd name="connsiteX2" fmla="*/ 6050157 w 6050157"/>
              <a:gd name="connsiteY2" fmla="*/ 1890674 h 1890674"/>
              <a:gd name="connsiteX3" fmla="*/ 0 w 6050157"/>
              <a:gd name="connsiteY3" fmla="*/ 1890674 h 1890674"/>
              <a:gd name="connsiteX4" fmla="*/ 0 w 6050157"/>
              <a:gd name="connsiteY4" fmla="*/ 0 h 1890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0157" h="1890674">
                <a:moveTo>
                  <a:pt x="0" y="0"/>
                </a:moveTo>
                <a:lnTo>
                  <a:pt x="6050157" y="0"/>
                </a:lnTo>
                <a:lnTo>
                  <a:pt x="6050157" y="1890674"/>
                </a:lnTo>
                <a:lnTo>
                  <a:pt x="0" y="1890674"/>
                </a:lnTo>
                <a:lnTo>
                  <a:pt x="0" y="0"/>
                </a:lnTo>
                <a:close/>
              </a:path>
            </a:pathLst>
          </a:custGeom>
          <a:solidFill>
            <a:srgbClr val="FF6699">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280617"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لكل مشروع أثار بيئية موجبة أو سالبة – ولذا فأن تقييم الآثار البيئية للمشروع يساعد فى تقديم التوصيات بخطوات منع أو تقليل الأضرار البيئية الناتجة عن أى مشروع وزيادة المنافع البيئية الإيجابية.</a:t>
            </a:r>
            <a:endParaRPr lang="ar-EG" sz="2400" kern="1200" dirty="0">
              <a:solidFill>
                <a:srgbClr val="002060"/>
              </a:solidFill>
            </a:endParaRPr>
          </a:p>
        </p:txBody>
      </p:sp>
      <p:sp>
        <p:nvSpPr>
          <p:cNvPr id="5" name="Rectangle 4"/>
          <p:cNvSpPr/>
          <p:nvPr/>
        </p:nvSpPr>
        <p:spPr>
          <a:xfrm>
            <a:off x="1600896" y="1697099"/>
            <a:ext cx="1323471" cy="1985207"/>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852986" y="4350345"/>
            <a:ext cx="6050157" cy="1890674"/>
          </a:xfrm>
          <a:custGeom>
            <a:avLst/>
            <a:gdLst>
              <a:gd name="connsiteX0" fmla="*/ 0 w 6050157"/>
              <a:gd name="connsiteY0" fmla="*/ 0 h 1890674"/>
              <a:gd name="connsiteX1" fmla="*/ 6050157 w 6050157"/>
              <a:gd name="connsiteY1" fmla="*/ 0 h 1890674"/>
              <a:gd name="connsiteX2" fmla="*/ 6050157 w 6050157"/>
              <a:gd name="connsiteY2" fmla="*/ 1890674 h 1890674"/>
              <a:gd name="connsiteX3" fmla="*/ 0 w 6050157"/>
              <a:gd name="connsiteY3" fmla="*/ 1890674 h 1890674"/>
              <a:gd name="connsiteX4" fmla="*/ 0 w 6050157"/>
              <a:gd name="connsiteY4" fmla="*/ 0 h 1890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0157" h="1890674">
                <a:moveTo>
                  <a:pt x="0" y="0"/>
                </a:moveTo>
                <a:lnTo>
                  <a:pt x="6050157" y="0"/>
                </a:lnTo>
                <a:lnTo>
                  <a:pt x="6050157" y="1890674"/>
                </a:lnTo>
                <a:lnTo>
                  <a:pt x="0" y="1890674"/>
                </a:lnTo>
                <a:lnTo>
                  <a:pt x="0" y="0"/>
                </a:lnTo>
                <a:close/>
              </a:path>
            </a:pathLst>
          </a:custGeom>
          <a:solidFill>
            <a:srgbClr val="FF6699">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280617" tIns="91440" rIns="91440"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ويتضمن التقييم البيئى تقييم آثار المشروع على الصحة العامة والمحافظة على البيئة ورفاهية السكان فى منطقة المشروع.</a:t>
            </a:r>
            <a:endParaRPr lang="ar-EG" sz="2400" kern="1200" dirty="0">
              <a:solidFill>
                <a:srgbClr val="002060"/>
              </a:solidFill>
            </a:endParaRPr>
          </a:p>
        </p:txBody>
      </p:sp>
      <p:sp>
        <p:nvSpPr>
          <p:cNvPr id="7" name="Rectangle 6"/>
          <p:cNvSpPr/>
          <p:nvPr/>
        </p:nvSpPr>
        <p:spPr>
          <a:xfrm>
            <a:off x="1600896" y="4077248"/>
            <a:ext cx="1323471" cy="1985207"/>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634009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547664" y="188640"/>
            <a:ext cx="5241751" cy="715963"/>
          </a:xfrm>
          <a:prstGeom prst="rect">
            <a:avLst/>
          </a:prstGeom>
          <a:solidFill>
            <a:sysClr val="window" lastClr="FFFFFF"/>
          </a:solidFill>
          <a:ln w="25400" cap="flat" cmpd="sng" algn="ctr">
            <a:solidFill>
              <a:srgbClr val="C0504D"/>
            </a:solidFill>
            <a:prstDash val="solid"/>
          </a:ln>
          <a:effectLst/>
        </p:spPr>
        <p:txBody>
          <a:bodyPr vert="horz" lIns="91430" tIns="45715" rIns="91430" bIns="45715" rtlCol="0" anchor="ctr">
            <a:normAutofit fontScale="77500" lnSpcReduction="20000"/>
          </a:bodyPr>
          <a:lstStyle>
            <a:lvl1pPr algn="ctr" defTabSz="1007943" rtl="0" eaLnBrk="1" latinLnBrk="0" hangingPunct="1">
              <a:spcBef>
                <a:spcPct val="0"/>
              </a:spcBef>
              <a:buNone/>
              <a:defRPr sz="4900" kern="1200">
                <a:solidFill>
                  <a:schemeClr val="tx1"/>
                </a:solidFill>
                <a:latin typeface="+mj-lt"/>
                <a:ea typeface="+mj-ea"/>
                <a:cs typeface="+mj-cs"/>
              </a:defRPr>
            </a:lvl1pPr>
          </a:lstStyle>
          <a:p>
            <a:pPr marL="0" marR="0" lvl="0" indent="0" algn="ctr" defTabSz="1007943" rtl="0" eaLnBrk="1" fontAlgn="auto" latinLnBrk="0" hangingPunct="1">
              <a:lnSpc>
                <a:spcPct val="100000"/>
              </a:lnSpc>
              <a:spcBef>
                <a:spcPct val="0"/>
              </a:spcBef>
              <a:spcAft>
                <a:spcPts val="0"/>
              </a:spcAft>
              <a:buClrTx/>
              <a:buSzTx/>
              <a:buFontTx/>
              <a:buNone/>
              <a:tabLst/>
              <a:defRPr/>
            </a:pPr>
            <a:r>
              <a:rPr kumimoji="0" lang="ar-EG" sz="4900" b="1" i="0" u="none" strike="noStrike" kern="1200" cap="none" spc="0" normalizeH="0" baseline="0" noProof="0" dirty="0">
                <a:ln>
                  <a:noFill/>
                </a:ln>
                <a:solidFill>
                  <a:srgbClr val="C0504D">
                    <a:lumMod val="50000"/>
                  </a:srgbClr>
                </a:solidFill>
                <a:effectLst/>
                <a:uLnTx/>
                <a:uFillTx/>
                <a:latin typeface="Calibri"/>
              </a:rPr>
              <a:t>الهدف العام للبرنامج التدريبي </a:t>
            </a:r>
            <a:endParaRPr kumimoji="0" lang="en-US" sz="4900" b="1" i="0" u="none" strike="noStrike" kern="1200" cap="none" spc="0" normalizeH="0" baseline="0" noProof="0" dirty="0">
              <a:ln>
                <a:noFill/>
              </a:ln>
              <a:solidFill>
                <a:srgbClr val="C0504D">
                  <a:lumMod val="50000"/>
                </a:srgbClr>
              </a:solidFill>
              <a:effectLst/>
              <a:uLnTx/>
              <a:uFillTx/>
              <a:latin typeface="Calibri"/>
            </a:endParaRPr>
          </a:p>
        </p:txBody>
      </p:sp>
      <p:sp>
        <p:nvSpPr>
          <p:cNvPr id="3" name="Folded Corner 2"/>
          <p:cNvSpPr/>
          <p:nvPr/>
        </p:nvSpPr>
        <p:spPr bwMode="auto">
          <a:xfrm>
            <a:off x="0" y="2060848"/>
            <a:ext cx="9136233" cy="1656184"/>
          </a:xfrm>
          <a:prstGeom prst="foldedCorner">
            <a:avLst/>
          </a:prstGeom>
          <a:solidFill>
            <a:srgbClr val="00B0F0"/>
          </a:solidFill>
          <a:ln w="9525" cap="flat" cmpd="sng" algn="ctr">
            <a:solidFill>
              <a:srgbClr val="C0504D">
                <a:shade val="95000"/>
                <a:satMod val="105000"/>
              </a:srgbClr>
            </a:solidFill>
            <a:prstDash val="solid"/>
            <a:headEnd type="none" w="med" len="med"/>
            <a:tailEnd type="none" w="med" len="med"/>
          </a:ln>
          <a:effectLst>
            <a:outerShdw blurRad="40000" dist="20000" dir="5400000" rotWithShape="0">
              <a:srgbClr val="000000">
                <a:alpha val="38000"/>
              </a:srgbClr>
            </a:outerShdw>
          </a:effectLst>
        </p:spPr>
        <p:txBody>
          <a:bodyPr vert="horz" wrap="none" lIns="91430" tIns="45715" rIns="91430" bIns="45715" numCol="1" rtlCol="1" anchor="ctr" anchorCtr="0" compatLnSpc="1">
            <a:prstTxWarp prst="textNoShape">
              <a:avLst/>
            </a:prstTxWarp>
          </a:bodyPr>
          <a:lstStyle/>
          <a:p>
            <a:pPr algn="justLow" rtl="1">
              <a:lnSpc>
                <a:spcPct val="107000"/>
              </a:lnSpc>
              <a:spcAft>
                <a:spcPts val="800"/>
              </a:spcAft>
            </a:pPr>
            <a:endParaRPr lang="en-US" sz="1600" dirty="0">
              <a:solidFill>
                <a:schemeClr val="bg1"/>
              </a:solidFill>
              <a:effectLst/>
              <a:latin typeface="Calibri" panose="020F0502020204030204" pitchFamily="34" charset="0"/>
              <a:ea typeface="Calibri" panose="020F0502020204030204" pitchFamily="34" charset="0"/>
              <a:cs typeface="Arial" panose="020B0604020202020204" pitchFamily="34" charset="0"/>
            </a:endParaRPr>
          </a:p>
        </p:txBody>
      </p:sp>
      <p:pic>
        <p:nvPicPr>
          <p:cNvPr id="4"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5576" y="4509120"/>
            <a:ext cx="1936519" cy="21154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p:cNvSpPr txBox="1"/>
          <p:nvPr/>
        </p:nvSpPr>
        <p:spPr>
          <a:xfrm>
            <a:off x="0" y="2204864"/>
            <a:ext cx="8841643" cy="1657441"/>
          </a:xfrm>
          <a:prstGeom prst="rect">
            <a:avLst/>
          </a:prstGeom>
          <a:noFill/>
        </p:spPr>
        <p:txBody>
          <a:bodyPr wrap="square" rtlCol="0">
            <a:spAutoFit/>
          </a:bodyPr>
          <a:lstStyle/>
          <a:p>
            <a:pPr algn="justLow" rtl="1">
              <a:lnSpc>
                <a:spcPct val="107000"/>
              </a:lnSpc>
              <a:spcAft>
                <a:spcPts val="800"/>
              </a:spcAft>
            </a:pPr>
            <a:r>
              <a:rPr lang="ar-SA" sz="2400" b="1" dirty="0">
                <a:solidFill>
                  <a:schemeClr val="bg1"/>
                </a:solidFill>
                <a:latin typeface="AngsanaUPC" panose="02020603050405020304" pitchFamily="18" charset="-34"/>
                <a:ea typeface="Calibri" panose="020F0502020204030204" pitchFamily="34" charset="0"/>
                <a:cs typeface="Segoe UI" panose="020B0502040204020203" pitchFamily="34" charset="0"/>
              </a:rPr>
              <a:t>تمكين المتدربين من إدراك كل ما يتعلق بإدارة المشاريع والمؤسسات </a:t>
            </a:r>
            <a:r>
              <a:rPr lang="ar-SA" sz="2400" b="1" dirty="0" smtClean="0">
                <a:solidFill>
                  <a:schemeClr val="bg1"/>
                </a:solidFill>
                <a:latin typeface="AngsanaUPC" panose="02020603050405020304" pitchFamily="18" charset="-34"/>
                <a:ea typeface="Calibri" panose="020F0502020204030204" pitchFamily="34" charset="0"/>
                <a:cs typeface="Segoe UI" panose="020B0502040204020203" pitchFamily="34" charset="0"/>
              </a:rPr>
              <a:t>الصغيرة</a:t>
            </a:r>
            <a:r>
              <a:rPr lang="ar-EG" sz="2400" b="1" dirty="0" smtClean="0">
                <a:solidFill>
                  <a:schemeClr val="bg1"/>
                </a:solidFill>
                <a:latin typeface="AngsanaUPC" panose="02020603050405020304" pitchFamily="18" charset="-34"/>
                <a:ea typeface="Calibri" panose="020F0502020204030204" pitchFamily="34" charset="0"/>
                <a:cs typeface="Segoe UI" panose="020B0502040204020203" pitchFamily="34" charset="0"/>
              </a:rPr>
              <a:t> </a:t>
            </a:r>
            <a:r>
              <a:rPr lang="ar-SA" sz="2400" b="1" dirty="0" smtClean="0">
                <a:solidFill>
                  <a:schemeClr val="bg1"/>
                </a:solidFill>
                <a:latin typeface="AngsanaUPC" panose="02020603050405020304" pitchFamily="18" charset="-34"/>
                <a:ea typeface="Calibri" panose="020F0502020204030204" pitchFamily="34" charset="0"/>
                <a:cs typeface="Segoe UI" panose="020B0502040204020203" pitchFamily="34" charset="0"/>
              </a:rPr>
              <a:t>واكتساب </a:t>
            </a:r>
            <a:r>
              <a:rPr lang="ar-SA" sz="2400" b="1" dirty="0">
                <a:solidFill>
                  <a:schemeClr val="bg1"/>
                </a:solidFill>
                <a:latin typeface="AngsanaUPC" panose="02020603050405020304" pitchFamily="18" charset="-34"/>
                <a:ea typeface="Calibri" panose="020F0502020204030204" pitchFamily="34" charset="0"/>
                <a:cs typeface="Segoe UI" panose="020B0502040204020203" pitchFamily="34" charset="0"/>
              </a:rPr>
              <a:t>طرق تنظيم وتشغيل المؤسسة ، والتعرف على إداره اموال </a:t>
            </a:r>
            <a:r>
              <a:rPr lang="ar-SA" sz="2400" b="1" dirty="0" smtClean="0">
                <a:solidFill>
                  <a:schemeClr val="bg1"/>
                </a:solidFill>
                <a:latin typeface="AngsanaUPC" panose="02020603050405020304" pitchFamily="18" charset="-34"/>
                <a:ea typeface="Calibri" panose="020F0502020204030204" pitchFamily="34" charset="0"/>
                <a:cs typeface="Segoe UI" panose="020B0502040204020203" pitchFamily="34" charset="0"/>
              </a:rPr>
              <a:t>المؤسسة </a:t>
            </a:r>
            <a:r>
              <a:rPr lang="ar-SA" sz="2400" b="1" dirty="0">
                <a:solidFill>
                  <a:schemeClr val="bg1"/>
                </a:solidFill>
                <a:latin typeface="AngsanaUPC" panose="02020603050405020304" pitchFamily="18" charset="-34"/>
                <a:ea typeface="Calibri" panose="020F0502020204030204" pitchFamily="34" charset="0"/>
                <a:cs typeface="Segoe UI" panose="020B0502040204020203" pitchFamily="34" charset="0"/>
              </a:rPr>
              <a:t>وخطة عملها .   </a:t>
            </a:r>
            <a:endParaRPr lang="en-US" sz="2400" dirty="0">
              <a:solidFill>
                <a:schemeClr val="bg1"/>
              </a:solidFill>
              <a:latin typeface="AngsanaUPC" panose="02020603050405020304" pitchFamily="18" charset="-34"/>
              <a:ea typeface="Calibri" panose="020F0502020204030204" pitchFamily="34" charset="0"/>
              <a:cs typeface="AngsanaUPC" panose="02020603050405020304" pitchFamily="18" charset="-34"/>
            </a:endParaRPr>
          </a:p>
          <a:p>
            <a:endParaRPr lang="en-US" dirty="0">
              <a:solidFill>
                <a:srgbClr val="002060"/>
              </a:solidFill>
            </a:endParaRPr>
          </a:p>
        </p:txBody>
      </p:sp>
    </p:spTree>
    <p:extLst>
      <p:ext uri="{BB962C8B-B14F-4D97-AF65-F5344CB8AC3E}">
        <p14:creationId xmlns:p14="http://schemas.microsoft.com/office/powerpoint/2010/main" val="2453730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أسباب فشل المشروع</a:t>
            </a:r>
          </a:p>
        </p:txBody>
      </p:sp>
      <p:sp>
        <p:nvSpPr>
          <p:cNvPr id="5" name="Freeform 4"/>
          <p:cNvSpPr/>
          <p:nvPr/>
        </p:nvSpPr>
        <p:spPr>
          <a:xfrm>
            <a:off x="805817" y="1574411"/>
            <a:ext cx="7658037" cy="755711"/>
          </a:xfrm>
          <a:custGeom>
            <a:avLst/>
            <a:gdLst>
              <a:gd name="connsiteX0" fmla="*/ 0 w 7658037"/>
              <a:gd name="connsiteY0" fmla="*/ 0 h 755711"/>
              <a:gd name="connsiteX1" fmla="*/ 7658037 w 7658037"/>
              <a:gd name="connsiteY1" fmla="*/ 0 h 755711"/>
              <a:gd name="connsiteX2" fmla="*/ 7658037 w 7658037"/>
              <a:gd name="connsiteY2" fmla="*/ 755711 h 755711"/>
              <a:gd name="connsiteX3" fmla="*/ 0 w 7658037"/>
              <a:gd name="connsiteY3" fmla="*/ 755711 h 755711"/>
              <a:gd name="connsiteX4" fmla="*/ 0 w 7658037"/>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8037" h="755711">
                <a:moveTo>
                  <a:pt x="0" y="0"/>
                </a:moveTo>
                <a:lnTo>
                  <a:pt x="7658037" y="0"/>
                </a:lnTo>
                <a:lnTo>
                  <a:pt x="7658037" y="755711"/>
                </a:lnTo>
                <a:lnTo>
                  <a:pt x="0" y="755711"/>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تحضير قائمة بالمهارات و الهوايات و الاهتمامات لكي توضح الإضافات الجديدة للمشروع </a:t>
            </a:r>
            <a:endParaRPr lang="ar-EG" sz="2400" kern="1200" dirty="0"/>
          </a:p>
        </p:txBody>
      </p:sp>
      <p:sp>
        <p:nvSpPr>
          <p:cNvPr id="6" name="Oval 5"/>
          <p:cNvSpPr/>
          <p:nvPr/>
        </p:nvSpPr>
        <p:spPr>
          <a:xfrm>
            <a:off x="333497" y="1479947"/>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239083" y="2708174"/>
            <a:ext cx="7224771" cy="755711"/>
          </a:xfrm>
          <a:custGeom>
            <a:avLst/>
            <a:gdLst>
              <a:gd name="connsiteX0" fmla="*/ 0 w 7224771"/>
              <a:gd name="connsiteY0" fmla="*/ 0 h 755711"/>
              <a:gd name="connsiteX1" fmla="*/ 7224771 w 7224771"/>
              <a:gd name="connsiteY1" fmla="*/ 0 h 755711"/>
              <a:gd name="connsiteX2" fmla="*/ 7224771 w 7224771"/>
              <a:gd name="connsiteY2" fmla="*/ 755711 h 755711"/>
              <a:gd name="connsiteX3" fmla="*/ 0 w 7224771"/>
              <a:gd name="connsiteY3" fmla="*/ 755711 h 755711"/>
              <a:gd name="connsiteX4" fmla="*/ 0 w 7224771"/>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4771" h="755711">
                <a:moveTo>
                  <a:pt x="0" y="0"/>
                </a:moveTo>
                <a:lnTo>
                  <a:pt x="7224771" y="0"/>
                </a:lnTo>
                <a:lnTo>
                  <a:pt x="7224771" y="755711"/>
                </a:lnTo>
                <a:lnTo>
                  <a:pt x="0" y="755711"/>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غموض أو عدم تحديد الأدوار والمسؤوليات.</a:t>
            </a:r>
            <a:endParaRPr lang="ar-EG" sz="2400" kern="1200" dirty="0"/>
          </a:p>
        </p:txBody>
      </p:sp>
      <p:sp>
        <p:nvSpPr>
          <p:cNvPr id="8" name="Oval 7"/>
          <p:cNvSpPr/>
          <p:nvPr/>
        </p:nvSpPr>
        <p:spPr>
          <a:xfrm>
            <a:off x="766764" y="2613710"/>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239083" y="3841938"/>
            <a:ext cx="7224771" cy="755711"/>
          </a:xfrm>
          <a:custGeom>
            <a:avLst/>
            <a:gdLst>
              <a:gd name="connsiteX0" fmla="*/ 0 w 7224771"/>
              <a:gd name="connsiteY0" fmla="*/ 0 h 755711"/>
              <a:gd name="connsiteX1" fmla="*/ 7224771 w 7224771"/>
              <a:gd name="connsiteY1" fmla="*/ 0 h 755711"/>
              <a:gd name="connsiteX2" fmla="*/ 7224771 w 7224771"/>
              <a:gd name="connsiteY2" fmla="*/ 755711 h 755711"/>
              <a:gd name="connsiteX3" fmla="*/ 0 w 7224771"/>
              <a:gd name="connsiteY3" fmla="*/ 755711 h 755711"/>
              <a:gd name="connsiteX4" fmla="*/ 0 w 7224771"/>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4771" h="755711">
                <a:moveTo>
                  <a:pt x="0" y="0"/>
                </a:moveTo>
                <a:lnTo>
                  <a:pt x="7224771" y="0"/>
                </a:lnTo>
                <a:lnTo>
                  <a:pt x="7224771" y="755711"/>
                </a:lnTo>
                <a:lnTo>
                  <a:pt x="0" y="755711"/>
                </a:lnTo>
                <a:lnTo>
                  <a:pt x="0" y="0"/>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عدم دقة الجدول الزمني وتقديرات الموارد المطلوبة.</a:t>
            </a:r>
            <a:endParaRPr lang="ar-EG" sz="2400" kern="1200" dirty="0"/>
          </a:p>
        </p:txBody>
      </p:sp>
      <p:sp>
        <p:nvSpPr>
          <p:cNvPr id="10" name="Oval 9"/>
          <p:cNvSpPr/>
          <p:nvPr/>
        </p:nvSpPr>
        <p:spPr>
          <a:xfrm>
            <a:off x="766764" y="3747474"/>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805817" y="4975701"/>
            <a:ext cx="7658037" cy="755711"/>
          </a:xfrm>
          <a:custGeom>
            <a:avLst/>
            <a:gdLst>
              <a:gd name="connsiteX0" fmla="*/ 0 w 7658037"/>
              <a:gd name="connsiteY0" fmla="*/ 0 h 755711"/>
              <a:gd name="connsiteX1" fmla="*/ 7658037 w 7658037"/>
              <a:gd name="connsiteY1" fmla="*/ 0 h 755711"/>
              <a:gd name="connsiteX2" fmla="*/ 7658037 w 7658037"/>
              <a:gd name="connsiteY2" fmla="*/ 755711 h 755711"/>
              <a:gd name="connsiteX3" fmla="*/ 0 w 7658037"/>
              <a:gd name="connsiteY3" fmla="*/ 755711 h 755711"/>
              <a:gd name="connsiteX4" fmla="*/ 0 w 7658037"/>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8037" h="755711">
                <a:moveTo>
                  <a:pt x="0" y="0"/>
                </a:moveTo>
                <a:lnTo>
                  <a:pt x="7658037" y="0"/>
                </a:lnTo>
                <a:lnTo>
                  <a:pt x="7658037" y="755711"/>
                </a:lnTo>
                <a:lnTo>
                  <a:pt x="0" y="755711"/>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عدم تدوين المعلومات الأساسية. </a:t>
            </a:r>
            <a:endParaRPr lang="ar-EG" sz="2400" kern="1200" dirty="0"/>
          </a:p>
        </p:txBody>
      </p:sp>
      <p:sp>
        <p:nvSpPr>
          <p:cNvPr id="12" name="Oval 11"/>
          <p:cNvSpPr/>
          <p:nvPr/>
        </p:nvSpPr>
        <p:spPr>
          <a:xfrm>
            <a:off x="333497" y="4881237"/>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1941221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500" fill="hold"/>
                                        <p:tgtEl>
                                          <p:spTgt spid="12"/>
                                        </p:tgtEl>
                                        <p:attrNameLst>
                                          <p:attrName>ppt_x</p:attrName>
                                        </p:attrNameLst>
                                      </p:cBhvr>
                                      <p:tavLst>
                                        <p:tav tm="0">
                                          <p:val>
                                            <p:strVal val="#ppt_x"/>
                                          </p:val>
                                        </p:tav>
                                        <p:tav tm="100000">
                                          <p:val>
                                            <p:strVal val="#ppt_x"/>
                                          </p:val>
                                        </p:tav>
                                      </p:tavLst>
                                    </p:anim>
                                    <p:anim calcmode="lin" valueType="num">
                                      <p:cBhvr additive="base">
                                        <p:cTn id="4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الجدوي البيئية للمشروع</a:t>
            </a:r>
            <a:endParaRPr lang="ar-EG" sz="3200" b="1" dirty="0">
              <a:solidFill>
                <a:schemeClr val="bg1"/>
              </a:solidFill>
            </a:endParaRPr>
          </a:p>
        </p:txBody>
      </p:sp>
      <p:graphicFrame>
        <p:nvGraphicFramePr>
          <p:cNvPr id="5" name="Diagram 4"/>
          <p:cNvGraphicFramePr/>
          <p:nvPr>
            <p:extLst/>
          </p:nvPr>
        </p:nvGraphicFramePr>
        <p:xfrm>
          <a:off x="2339752" y="1124744"/>
          <a:ext cx="6480720" cy="10081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reeform 2"/>
          <p:cNvSpPr/>
          <p:nvPr/>
        </p:nvSpPr>
        <p:spPr>
          <a:xfrm>
            <a:off x="4788024" y="2276872"/>
            <a:ext cx="4170757" cy="2853370"/>
          </a:xfrm>
          <a:custGeom>
            <a:avLst/>
            <a:gdLst>
              <a:gd name="connsiteX0" fmla="*/ 228270 w 3822439"/>
              <a:gd name="connsiteY0" fmla="*/ 0 h 2853370"/>
              <a:gd name="connsiteX1" fmla="*/ 3594169 w 3822439"/>
              <a:gd name="connsiteY1" fmla="*/ 0 h 2853370"/>
              <a:gd name="connsiteX2" fmla="*/ 3822439 w 3822439"/>
              <a:gd name="connsiteY2" fmla="*/ 228270 h 2853370"/>
              <a:gd name="connsiteX3" fmla="*/ 3822439 w 3822439"/>
              <a:gd name="connsiteY3" fmla="*/ 2853370 h 2853370"/>
              <a:gd name="connsiteX4" fmla="*/ 3822439 w 3822439"/>
              <a:gd name="connsiteY4" fmla="*/ 2853370 h 2853370"/>
              <a:gd name="connsiteX5" fmla="*/ 0 w 3822439"/>
              <a:gd name="connsiteY5" fmla="*/ 2853370 h 2853370"/>
              <a:gd name="connsiteX6" fmla="*/ 0 w 3822439"/>
              <a:gd name="connsiteY6" fmla="*/ 2853370 h 2853370"/>
              <a:gd name="connsiteX7" fmla="*/ 0 w 3822439"/>
              <a:gd name="connsiteY7" fmla="*/ 228270 h 2853370"/>
              <a:gd name="connsiteX8" fmla="*/ 228270 w 3822439"/>
              <a:gd name="connsiteY8" fmla="*/ 0 h 285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2439" h="2853370">
                <a:moveTo>
                  <a:pt x="228270" y="0"/>
                </a:moveTo>
                <a:lnTo>
                  <a:pt x="3594169" y="0"/>
                </a:lnTo>
                <a:cubicBezTo>
                  <a:pt x="3720239" y="0"/>
                  <a:pt x="3822439" y="102200"/>
                  <a:pt x="3822439" y="228270"/>
                </a:cubicBezTo>
                <a:lnTo>
                  <a:pt x="3822439" y="2853370"/>
                </a:lnTo>
                <a:lnTo>
                  <a:pt x="3822439" y="2853370"/>
                </a:lnTo>
                <a:lnTo>
                  <a:pt x="0" y="2853370"/>
                </a:lnTo>
                <a:lnTo>
                  <a:pt x="0" y="2853370"/>
                </a:lnTo>
                <a:lnTo>
                  <a:pt x="0" y="228270"/>
                </a:lnTo>
                <a:cubicBezTo>
                  <a:pt x="0" y="102200"/>
                  <a:pt x="102200" y="0"/>
                  <a:pt x="228270" y="0"/>
                </a:cubicBezTo>
                <a:close/>
              </a:path>
            </a:pathLst>
          </a:custGeom>
          <a:ln>
            <a:solidFill>
              <a:srgbClr val="FFCC99"/>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7338" tIns="158298" rIns="97338"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دائما يمكن تحديد آثار المشروع على البيئة على أساس المعلومات التى يتم عرضها فى الجزء الخاص بتوصيف المشروع . </a:t>
            </a:r>
            <a:endParaRPr lang="ar-EG" sz="2400" kern="1200" dirty="0">
              <a:solidFill>
                <a:srgbClr val="002060"/>
              </a:solidFill>
            </a:endParaRPr>
          </a:p>
        </p:txBody>
      </p:sp>
      <p:sp>
        <p:nvSpPr>
          <p:cNvPr id="4" name="Freeform 3"/>
          <p:cNvSpPr/>
          <p:nvPr/>
        </p:nvSpPr>
        <p:spPr>
          <a:xfrm>
            <a:off x="4788024" y="5130243"/>
            <a:ext cx="4170757" cy="1226949"/>
          </a:xfrm>
          <a:custGeom>
            <a:avLst/>
            <a:gdLst>
              <a:gd name="connsiteX0" fmla="*/ 0 w 3822439"/>
              <a:gd name="connsiteY0" fmla="*/ 0 h 1226949"/>
              <a:gd name="connsiteX1" fmla="*/ 3822439 w 3822439"/>
              <a:gd name="connsiteY1" fmla="*/ 0 h 1226949"/>
              <a:gd name="connsiteX2" fmla="*/ 3822439 w 3822439"/>
              <a:gd name="connsiteY2" fmla="*/ 1226949 h 1226949"/>
              <a:gd name="connsiteX3" fmla="*/ 0 w 3822439"/>
              <a:gd name="connsiteY3" fmla="*/ 1226949 h 1226949"/>
              <a:gd name="connsiteX4" fmla="*/ 0 w 3822439"/>
              <a:gd name="connsiteY4" fmla="*/ 0 h 122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2439" h="1226949">
                <a:moveTo>
                  <a:pt x="0" y="0"/>
                </a:moveTo>
                <a:lnTo>
                  <a:pt x="3822439" y="0"/>
                </a:lnTo>
                <a:lnTo>
                  <a:pt x="3822439" y="1226949"/>
                </a:lnTo>
                <a:lnTo>
                  <a:pt x="0" y="1226949"/>
                </a:lnTo>
                <a:lnTo>
                  <a:pt x="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22021" tIns="0" rIns="30479" bIns="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FF0000"/>
                </a:solidFill>
              </a:rPr>
              <a:t>تحديد تأثير المشروع على البيئة: </a:t>
            </a:r>
            <a:endParaRPr lang="ar-EG" sz="2400" kern="1200" dirty="0">
              <a:solidFill>
                <a:srgbClr val="FF0000"/>
              </a:solidFill>
            </a:endParaRPr>
          </a:p>
        </p:txBody>
      </p:sp>
      <p:sp>
        <p:nvSpPr>
          <p:cNvPr id="7" name="Oval 6"/>
          <p:cNvSpPr/>
          <p:nvPr/>
        </p:nvSpPr>
        <p:spPr>
          <a:xfrm>
            <a:off x="4534748" y="5229200"/>
            <a:ext cx="1337853" cy="1337853"/>
          </a:xfrm>
          <a:prstGeom prst="ellipse">
            <a:avLst/>
          </a:prstGeom>
          <a:blipFill rotWithShape="1">
            <a:blip r:embed="rId7"/>
            <a:stretch>
              <a:fillRect/>
            </a:stretch>
          </a:blipFill>
          <a:ln>
            <a:noFill/>
          </a:ln>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a:off x="318735" y="2276872"/>
            <a:ext cx="4170757" cy="2853370"/>
          </a:xfrm>
          <a:custGeom>
            <a:avLst/>
            <a:gdLst>
              <a:gd name="connsiteX0" fmla="*/ 228270 w 3822439"/>
              <a:gd name="connsiteY0" fmla="*/ 0 h 2853370"/>
              <a:gd name="connsiteX1" fmla="*/ 3594169 w 3822439"/>
              <a:gd name="connsiteY1" fmla="*/ 0 h 2853370"/>
              <a:gd name="connsiteX2" fmla="*/ 3822439 w 3822439"/>
              <a:gd name="connsiteY2" fmla="*/ 228270 h 2853370"/>
              <a:gd name="connsiteX3" fmla="*/ 3822439 w 3822439"/>
              <a:gd name="connsiteY3" fmla="*/ 2853370 h 2853370"/>
              <a:gd name="connsiteX4" fmla="*/ 3822439 w 3822439"/>
              <a:gd name="connsiteY4" fmla="*/ 2853370 h 2853370"/>
              <a:gd name="connsiteX5" fmla="*/ 0 w 3822439"/>
              <a:gd name="connsiteY5" fmla="*/ 2853370 h 2853370"/>
              <a:gd name="connsiteX6" fmla="*/ 0 w 3822439"/>
              <a:gd name="connsiteY6" fmla="*/ 2853370 h 2853370"/>
              <a:gd name="connsiteX7" fmla="*/ 0 w 3822439"/>
              <a:gd name="connsiteY7" fmla="*/ 228270 h 2853370"/>
              <a:gd name="connsiteX8" fmla="*/ 228270 w 3822439"/>
              <a:gd name="connsiteY8" fmla="*/ 0 h 285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2439" h="2853370">
                <a:moveTo>
                  <a:pt x="228270" y="0"/>
                </a:moveTo>
                <a:lnTo>
                  <a:pt x="3594169" y="0"/>
                </a:lnTo>
                <a:cubicBezTo>
                  <a:pt x="3720239" y="0"/>
                  <a:pt x="3822439" y="102200"/>
                  <a:pt x="3822439" y="228270"/>
                </a:cubicBezTo>
                <a:lnTo>
                  <a:pt x="3822439" y="2853370"/>
                </a:lnTo>
                <a:lnTo>
                  <a:pt x="3822439" y="2853370"/>
                </a:lnTo>
                <a:lnTo>
                  <a:pt x="0" y="2853370"/>
                </a:lnTo>
                <a:lnTo>
                  <a:pt x="0" y="2853370"/>
                </a:lnTo>
                <a:lnTo>
                  <a:pt x="0" y="228270"/>
                </a:lnTo>
                <a:cubicBezTo>
                  <a:pt x="0" y="102200"/>
                  <a:pt x="102200" y="0"/>
                  <a:pt x="228270" y="0"/>
                </a:cubicBezTo>
                <a:close/>
              </a:path>
            </a:pathLst>
          </a:custGeom>
          <a:ln>
            <a:solidFill>
              <a:srgbClr val="FFCC99"/>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7338" tIns="158298" rIns="97338"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تقدير مقاييس الجدوى الاقتصادية للمشروع مع أخذ تأثير البيئة على المشروع وفى هذه الحالة تضاف التكاليف الزيادة فى تكاليف تنقية المياه.</a:t>
            </a:r>
            <a:endParaRPr lang="ar-EG" sz="2400" kern="1200" dirty="0">
              <a:solidFill>
                <a:srgbClr val="002060"/>
              </a:solidFill>
            </a:endParaRPr>
          </a:p>
        </p:txBody>
      </p:sp>
      <p:sp>
        <p:nvSpPr>
          <p:cNvPr id="9" name="Freeform 8"/>
          <p:cNvSpPr/>
          <p:nvPr/>
        </p:nvSpPr>
        <p:spPr>
          <a:xfrm>
            <a:off x="318735" y="5130243"/>
            <a:ext cx="4170757" cy="1226949"/>
          </a:xfrm>
          <a:custGeom>
            <a:avLst/>
            <a:gdLst>
              <a:gd name="connsiteX0" fmla="*/ 0 w 3822439"/>
              <a:gd name="connsiteY0" fmla="*/ 0 h 1226949"/>
              <a:gd name="connsiteX1" fmla="*/ 3822439 w 3822439"/>
              <a:gd name="connsiteY1" fmla="*/ 0 h 1226949"/>
              <a:gd name="connsiteX2" fmla="*/ 3822439 w 3822439"/>
              <a:gd name="connsiteY2" fmla="*/ 1226949 h 1226949"/>
              <a:gd name="connsiteX3" fmla="*/ 0 w 3822439"/>
              <a:gd name="connsiteY3" fmla="*/ 1226949 h 1226949"/>
              <a:gd name="connsiteX4" fmla="*/ 0 w 3822439"/>
              <a:gd name="connsiteY4" fmla="*/ 0 h 122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2439" h="1226949">
                <a:moveTo>
                  <a:pt x="0" y="0"/>
                </a:moveTo>
                <a:lnTo>
                  <a:pt x="3822439" y="0"/>
                </a:lnTo>
                <a:lnTo>
                  <a:pt x="3822439" y="1226949"/>
                </a:lnTo>
                <a:lnTo>
                  <a:pt x="0" y="1226949"/>
                </a:lnTo>
                <a:lnTo>
                  <a:pt x="0" y="0"/>
                </a:lnTo>
                <a:close/>
              </a:path>
            </a:pathLst>
          </a:custGeom>
          <a:solidFill>
            <a:srgbClr val="FFCC99"/>
          </a:solidFill>
          <a:ln>
            <a:solidFill>
              <a:srgbClr val="FFCC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22021" tIns="0" rIns="30479" bIns="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FF0000"/>
                </a:solidFill>
              </a:rPr>
              <a:t>تقدر مقاييس الجدوى الاقتصادية للمشروع بدون أخذ تأثير البيئة على المشروع :</a:t>
            </a:r>
            <a:endParaRPr lang="ar-EG" sz="2400" kern="1200" dirty="0">
              <a:solidFill>
                <a:srgbClr val="FF0000"/>
              </a:solidFill>
            </a:endParaRPr>
          </a:p>
        </p:txBody>
      </p:sp>
      <p:sp>
        <p:nvSpPr>
          <p:cNvPr id="10" name="Oval 9"/>
          <p:cNvSpPr/>
          <p:nvPr/>
        </p:nvSpPr>
        <p:spPr>
          <a:xfrm>
            <a:off x="70252" y="5229199"/>
            <a:ext cx="1337853" cy="1337853"/>
          </a:xfrm>
          <a:prstGeom prst="ellipse">
            <a:avLst/>
          </a:prstGeom>
          <a:blipFill rotWithShape="1">
            <a:blip r:embed="rId8"/>
            <a:stretch>
              <a:fillRect/>
            </a:stretch>
          </a:blipFill>
          <a:ln>
            <a:noFill/>
          </a:ln>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2579373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anim calcmode="lin" valueType="num">
                                      <p:cBhvr>
                                        <p:cTn id="22" dur="1000" fill="hold"/>
                                        <p:tgtEl>
                                          <p:spTgt spid="3"/>
                                        </p:tgtEl>
                                        <p:attrNameLst>
                                          <p:attrName>ppt_x</p:attrName>
                                        </p:attrNameLst>
                                      </p:cBhvr>
                                      <p:tavLst>
                                        <p:tav tm="0">
                                          <p:val>
                                            <p:strVal val="#ppt_x"/>
                                          </p:val>
                                        </p:tav>
                                        <p:tav tm="100000">
                                          <p:val>
                                            <p:strVal val="#ppt_x"/>
                                          </p:val>
                                        </p:tav>
                                      </p:tavLst>
                                    </p:anim>
                                    <p:anim calcmode="lin" valueType="num">
                                      <p:cBhvr>
                                        <p:cTn id="2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p:cTn id="28" dur="1000" fill="hold"/>
                                        <p:tgtEl>
                                          <p:spTgt spid="10"/>
                                        </p:tgtEl>
                                        <p:attrNameLst>
                                          <p:attrName>ppt_w</p:attrName>
                                        </p:attrNameLst>
                                      </p:cBhvr>
                                      <p:tavLst>
                                        <p:tav tm="0">
                                          <p:val>
                                            <p:fltVal val="0"/>
                                          </p:val>
                                        </p:tav>
                                        <p:tav tm="100000">
                                          <p:val>
                                            <p:strVal val="#ppt_w"/>
                                          </p:val>
                                        </p:tav>
                                      </p:tavLst>
                                    </p:anim>
                                    <p:anim calcmode="lin" valueType="num">
                                      <p:cBhvr>
                                        <p:cTn id="29" dur="1000" fill="hold"/>
                                        <p:tgtEl>
                                          <p:spTgt spid="10"/>
                                        </p:tgtEl>
                                        <p:attrNameLst>
                                          <p:attrName>ppt_h</p:attrName>
                                        </p:attrNameLst>
                                      </p:cBhvr>
                                      <p:tavLst>
                                        <p:tav tm="0">
                                          <p:val>
                                            <p:fltVal val="0"/>
                                          </p:val>
                                        </p:tav>
                                        <p:tav tm="100000">
                                          <p:val>
                                            <p:strVal val="#ppt_h"/>
                                          </p:val>
                                        </p:tav>
                                      </p:tavLst>
                                    </p:anim>
                                    <p:anim calcmode="lin" valueType="num">
                                      <p:cBhvr>
                                        <p:cTn id="30" dur="1000" fill="hold"/>
                                        <p:tgtEl>
                                          <p:spTgt spid="10"/>
                                        </p:tgtEl>
                                        <p:attrNameLst>
                                          <p:attrName>style.rotation</p:attrName>
                                        </p:attrNameLst>
                                      </p:cBhvr>
                                      <p:tavLst>
                                        <p:tav tm="0">
                                          <p:val>
                                            <p:fltVal val="90"/>
                                          </p:val>
                                        </p:tav>
                                        <p:tav tm="100000">
                                          <p:val>
                                            <p:fltVal val="0"/>
                                          </p:val>
                                        </p:tav>
                                      </p:tavLst>
                                    </p:anim>
                                    <p:animEffect transition="in" filter="fade">
                                      <p:cBhvr>
                                        <p:cTn id="31" dur="1000"/>
                                        <p:tgtEl>
                                          <p:spTgt spid="10"/>
                                        </p:tgtEl>
                                      </p:cBhvr>
                                    </p:animEffect>
                                  </p:childTnLst>
                                </p:cTn>
                              </p:par>
                              <p:par>
                                <p:cTn id="32" presetID="31"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1000" fill="hold"/>
                                        <p:tgtEl>
                                          <p:spTgt spid="9"/>
                                        </p:tgtEl>
                                        <p:attrNameLst>
                                          <p:attrName>ppt_w</p:attrName>
                                        </p:attrNameLst>
                                      </p:cBhvr>
                                      <p:tavLst>
                                        <p:tav tm="0">
                                          <p:val>
                                            <p:fltVal val="0"/>
                                          </p:val>
                                        </p:tav>
                                        <p:tav tm="100000">
                                          <p:val>
                                            <p:strVal val="#ppt_w"/>
                                          </p:val>
                                        </p:tav>
                                      </p:tavLst>
                                    </p:anim>
                                    <p:anim calcmode="lin" valueType="num">
                                      <p:cBhvr>
                                        <p:cTn id="35" dur="1000" fill="hold"/>
                                        <p:tgtEl>
                                          <p:spTgt spid="9"/>
                                        </p:tgtEl>
                                        <p:attrNameLst>
                                          <p:attrName>ppt_h</p:attrName>
                                        </p:attrNameLst>
                                      </p:cBhvr>
                                      <p:tavLst>
                                        <p:tav tm="0">
                                          <p:val>
                                            <p:fltVal val="0"/>
                                          </p:val>
                                        </p:tav>
                                        <p:tav tm="100000">
                                          <p:val>
                                            <p:strVal val="#ppt_h"/>
                                          </p:val>
                                        </p:tav>
                                      </p:tavLst>
                                    </p:anim>
                                    <p:anim calcmode="lin" valueType="num">
                                      <p:cBhvr>
                                        <p:cTn id="36" dur="1000" fill="hold"/>
                                        <p:tgtEl>
                                          <p:spTgt spid="9"/>
                                        </p:tgtEl>
                                        <p:attrNameLst>
                                          <p:attrName>style.rotation</p:attrName>
                                        </p:attrNameLst>
                                      </p:cBhvr>
                                      <p:tavLst>
                                        <p:tav tm="0">
                                          <p:val>
                                            <p:fltVal val="90"/>
                                          </p:val>
                                        </p:tav>
                                        <p:tav tm="100000">
                                          <p:val>
                                            <p:fltVal val="0"/>
                                          </p:val>
                                        </p:tav>
                                      </p:tavLst>
                                    </p:anim>
                                    <p:animEffect transition="in" filter="fade">
                                      <p:cBhvr>
                                        <p:cTn id="37" dur="10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8" grpId="0" animBg="1"/>
      <p:bldP spid="9" grpId="0" animBg="1"/>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العاشرة </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smtClean="0">
                <a:solidFill>
                  <a:srgbClr val="002060"/>
                </a:solidFill>
              </a:rPr>
              <a:t>خطة عمل المؤسسة</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3466658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خطة عمل المؤسسة</a:t>
            </a:r>
            <a:endParaRPr lang="en-US" sz="4000" dirty="0"/>
          </a:p>
        </p:txBody>
      </p:sp>
    </p:spTree>
    <p:extLst>
      <p:ext uri="{BB962C8B-B14F-4D97-AF65-F5344CB8AC3E}">
        <p14:creationId xmlns:p14="http://schemas.microsoft.com/office/powerpoint/2010/main" val="605359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اسئلة بشأن عمل المؤسسة</a:t>
            </a:r>
            <a:endParaRPr lang="ar-EG" sz="3200" b="1" dirty="0">
              <a:solidFill>
                <a:schemeClr val="bg1"/>
              </a:solidFill>
            </a:endParaRPr>
          </a:p>
        </p:txBody>
      </p:sp>
      <p:sp>
        <p:nvSpPr>
          <p:cNvPr id="4" name="Freeform 3"/>
          <p:cNvSpPr/>
          <p:nvPr/>
        </p:nvSpPr>
        <p:spPr>
          <a:xfrm>
            <a:off x="1825939" y="1203291"/>
            <a:ext cx="4844280" cy="3411142"/>
          </a:xfrm>
          <a:custGeom>
            <a:avLst/>
            <a:gdLst>
              <a:gd name="connsiteX0" fmla="*/ 272891 w 4844280"/>
              <a:gd name="connsiteY0" fmla="*/ 0 h 3411142"/>
              <a:gd name="connsiteX1" fmla="*/ 4571389 w 4844280"/>
              <a:gd name="connsiteY1" fmla="*/ 0 h 3411142"/>
              <a:gd name="connsiteX2" fmla="*/ 4844280 w 4844280"/>
              <a:gd name="connsiteY2" fmla="*/ 272891 h 3411142"/>
              <a:gd name="connsiteX3" fmla="*/ 4844280 w 4844280"/>
              <a:gd name="connsiteY3" fmla="*/ 3411142 h 3411142"/>
              <a:gd name="connsiteX4" fmla="*/ 4844280 w 4844280"/>
              <a:gd name="connsiteY4" fmla="*/ 3411142 h 3411142"/>
              <a:gd name="connsiteX5" fmla="*/ 0 w 4844280"/>
              <a:gd name="connsiteY5" fmla="*/ 3411142 h 3411142"/>
              <a:gd name="connsiteX6" fmla="*/ 0 w 4844280"/>
              <a:gd name="connsiteY6" fmla="*/ 3411142 h 3411142"/>
              <a:gd name="connsiteX7" fmla="*/ 0 w 4844280"/>
              <a:gd name="connsiteY7" fmla="*/ 272891 h 3411142"/>
              <a:gd name="connsiteX8" fmla="*/ 272891 w 4844280"/>
              <a:gd name="connsiteY8" fmla="*/ 0 h 341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44280" h="3411142">
                <a:moveTo>
                  <a:pt x="272891" y="0"/>
                </a:moveTo>
                <a:lnTo>
                  <a:pt x="4571389" y="0"/>
                </a:lnTo>
                <a:cubicBezTo>
                  <a:pt x="4722103" y="0"/>
                  <a:pt x="4844280" y="122177"/>
                  <a:pt x="4844280" y="272891"/>
                </a:cubicBezTo>
                <a:lnTo>
                  <a:pt x="4844280" y="3411142"/>
                </a:lnTo>
                <a:lnTo>
                  <a:pt x="4844280" y="3411142"/>
                </a:lnTo>
                <a:lnTo>
                  <a:pt x="0" y="3411142"/>
                </a:lnTo>
                <a:lnTo>
                  <a:pt x="0" y="3411142"/>
                </a:lnTo>
                <a:lnTo>
                  <a:pt x="0" y="272891"/>
                </a:lnTo>
                <a:cubicBezTo>
                  <a:pt x="0" y="122177"/>
                  <a:pt x="122177" y="0"/>
                  <a:pt x="272891" y="0"/>
                </a:cubicBezTo>
                <a:close/>
              </a:path>
            </a:pathLst>
          </a:custGeom>
          <a:ln>
            <a:solidFill>
              <a:srgbClr val="00B05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10407" tIns="171367" rIns="110407"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وثيقة تحدد اهداف المؤسسة والغاية منها ، وتوضح كيف ومتي سيتم تحقيقها.</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توجيهات منظمة لتحقيق هدف المؤسسة.</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خريطة المراحل لامتلاك مؤسسة ما وتشغيلها.</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عرض يصف الفرصة المتاحة في مؤسسة معينة للمؤسسات التمويلية او المستثمرين.</a:t>
            </a:r>
            <a:endParaRPr lang="ar-EG" sz="2400" kern="1200" dirty="0">
              <a:solidFill>
                <a:srgbClr val="002060"/>
              </a:solidFill>
            </a:endParaRPr>
          </a:p>
          <a:p>
            <a:pPr marL="228600" lvl="1" indent="-228600" algn="justLow" defTabSz="1066800" rtl="1">
              <a:lnSpc>
                <a:spcPct val="90000"/>
              </a:lnSpc>
              <a:spcBef>
                <a:spcPct val="0"/>
              </a:spcBef>
              <a:spcAft>
                <a:spcPct val="15000"/>
              </a:spcAft>
              <a:buChar char="••"/>
            </a:pPr>
            <a:r>
              <a:rPr lang="ar-EG" sz="2400" kern="1200" dirty="0" smtClean="0">
                <a:solidFill>
                  <a:srgbClr val="002060"/>
                </a:solidFill>
              </a:rPr>
              <a:t>برنامج عمل مفصل يحدد كلا من النواحي الممكن التفكير فيها في مؤسسة اعمال مقترحة.</a:t>
            </a:r>
            <a:endParaRPr lang="ar-EG" sz="2400" kern="1200" dirty="0">
              <a:solidFill>
                <a:srgbClr val="002060"/>
              </a:solidFill>
            </a:endParaRPr>
          </a:p>
        </p:txBody>
      </p:sp>
      <p:sp>
        <p:nvSpPr>
          <p:cNvPr id="5" name="Freeform 4"/>
          <p:cNvSpPr/>
          <p:nvPr/>
        </p:nvSpPr>
        <p:spPr>
          <a:xfrm>
            <a:off x="1825939" y="4614434"/>
            <a:ext cx="4844280" cy="1466791"/>
          </a:xfrm>
          <a:custGeom>
            <a:avLst/>
            <a:gdLst>
              <a:gd name="connsiteX0" fmla="*/ 0 w 4844280"/>
              <a:gd name="connsiteY0" fmla="*/ 0 h 1466791"/>
              <a:gd name="connsiteX1" fmla="*/ 4844280 w 4844280"/>
              <a:gd name="connsiteY1" fmla="*/ 0 h 1466791"/>
              <a:gd name="connsiteX2" fmla="*/ 4844280 w 4844280"/>
              <a:gd name="connsiteY2" fmla="*/ 1466791 h 1466791"/>
              <a:gd name="connsiteX3" fmla="*/ 0 w 4844280"/>
              <a:gd name="connsiteY3" fmla="*/ 1466791 h 1466791"/>
              <a:gd name="connsiteX4" fmla="*/ 0 w 4844280"/>
              <a:gd name="connsiteY4" fmla="*/ 0 h 1466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280" h="1466791">
                <a:moveTo>
                  <a:pt x="0" y="0"/>
                </a:moveTo>
                <a:lnTo>
                  <a:pt x="4844280" y="0"/>
                </a:lnTo>
                <a:lnTo>
                  <a:pt x="4844280" y="1466791"/>
                </a:lnTo>
                <a:lnTo>
                  <a:pt x="0" y="1466791"/>
                </a:lnTo>
                <a:lnTo>
                  <a:pt x="0" y="0"/>
                </a:lnTo>
                <a:close/>
              </a:path>
            </a:pathLst>
          </a:custGeom>
          <a:solidFill>
            <a:srgbClr val="00B050"/>
          </a:solidFill>
          <a:ln>
            <a:solidFill>
              <a:srgbClr val="00B05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1463296" bIns="0" numCol="1" spcCol="1270" anchor="ctr" anchorCtr="0">
            <a:noAutofit/>
          </a:bodyPr>
          <a:lstStyle/>
          <a:p>
            <a:pPr lvl="0" algn="ctr" defTabSz="1066800" rtl="1">
              <a:lnSpc>
                <a:spcPct val="90000"/>
              </a:lnSpc>
              <a:spcBef>
                <a:spcPct val="0"/>
              </a:spcBef>
              <a:spcAft>
                <a:spcPct val="35000"/>
              </a:spcAft>
            </a:pPr>
            <a:r>
              <a:rPr lang="ar-EG" sz="2400" b="1" kern="1200" dirty="0" smtClean="0"/>
              <a:t>ما هي خطة عمل المؤسسة ؟</a:t>
            </a:r>
            <a:endParaRPr lang="ar-EG" sz="2400" kern="1200" dirty="0"/>
          </a:p>
        </p:txBody>
      </p:sp>
      <p:sp>
        <p:nvSpPr>
          <p:cNvPr id="6" name="Oval 5"/>
          <p:cNvSpPr/>
          <p:nvPr/>
        </p:nvSpPr>
        <p:spPr>
          <a:xfrm>
            <a:off x="5220075" y="4725148"/>
            <a:ext cx="1695498" cy="1599375"/>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226810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fade">
                                      <p:cBhvr>
                                        <p:cTn id="26" dur="1000"/>
                                        <p:tgtEl>
                                          <p:spTgt spid="4">
                                            <p:txEl>
                                              <p:pRg st="0" end="0"/>
                                            </p:txEl>
                                          </p:spTgt>
                                        </p:tgtEl>
                                      </p:cBhvr>
                                    </p:animEffect>
                                    <p:anim calcmode="lin" valueType="num">
                                      <p:cBhvr>
                                        <p:cTn id="27"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4">
                                            <p:txEl>
                                              <p:pRg st="1" end="1"/>
                                            </p:txEl>
                                          </p:spTgt>
                                        </p:tgtEl>
                                        <p:attrNameLst>
                                          <p:attrName>style.visibility</p:attrName>
                                        </p:attrNameLst>
                                      </p:cBhvr>
                                      <p:to>
                                        <p:strVal val="visible"/>
                                      </p:to>
                                    </p:set>
                                    <p:animEffect transition="in" filter="fade">
                                      <p:cBhvr>
                                        <p:cTn id="33" dur="1000"/>
                                        <p:tgtEl>
                                          <p:spTgt spid="4">
                                            <p:txEl>
                                              <p:pRg st="1" end="1"/>
                                            </p:txEl>
                                          </p:spTgt>
                                        </p:tgtEl>
                                      </p:cBhvr>
                                    </p:animEffect>
                                    <p:anim calcmode="lin" valueType="num">
                                      <p:cBhvr>
                                        <p:cTn id="34"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4">
                                            <p:txEl>
                                              <p:pRg st="2" end="2"/>
                                            </p:txEl>
                                          </p:spTgt>
                                        </p:tgtEl>
                                        <p:attrNameLst>
                                          <p:attrName>style.visibility</p:attrName>
                                        </p:attrNameLst>
                                      </p:cBhvr>
                                      <p:to>
                                        <p:strVal val="visible"/>
                                      </p:to>
                                    </p:set>
                                    <p:animEffect transition="in" filter="fade">
                                      <p:cBhvr>
                                        <p:cTn id="40" dur="1000"/>
                                        <p:tgtEl>
                                          <p:spTgt spid="4">
                                            <p:txEl>
                                              <p:pRg st="2" end="2"/>
                                            </p:txEl>
                                          </p:spTgt>
                                        </p:tgtEl>
                                      </p:cBhvr>
                                    </p:animEffect>
                                    <p:anim calcmode="lin" valueType="num">
                                      <p:cBhvr>
                                        <p:cTn id="41"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4">
                                            <p:txEl>
                                              <p:pRg st="3" end="3"/>
                                            </p:txEl>
                                          </p:spTgt>
                                        </p:tgtEl>
                                        <p:attrNameLst>
                                          <p:attrName>style.visibility</p:attrName>
                                        </p:attrNameLst>
                                      </p:cBhvr>
                                      <p:to>
                                        <p:strVal val="visible"/>
                                      </p:to>
                                    </p:set>
                                    <p:animEffect transition="in" filter="fade">
                                      <p:cBhvr>
                                        <p:cTn id="47" dur="1000"/>
                                        <p:tgtEl>
                                          <p:spTgt spid="4">
                                            <p:txEl>
                                              <p:pRg st="3" end="3"/>
                                            </p:txEl>
                                          </p:spTgt>
                                        </p:tgtEl>
                                      </p:cBhvr>
                                    </p:animEffect>
                                    <p:anim calcmode="lin" valueType="num">
                                      <p:cBhvr>
                                        <p:cTn id="48"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49"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nodeType="clickEffect">
                                  <p:stCondLst>
                                    <p:cond delay="0"/>
                                  </p:stCondLst>
                                  <p:childTnLst>
                                    <p:set>
                                      <p:cBhvr>
                                        <p:cTn id="53" dur="1" fill="hold">
                                          <p:stCondLst>
                                            <p:cond delay="0"/>
                                          </p:stCondLst>
                                        </p:cTn>
                                        <p:tgtEl>
                                          <p:spTgt spid="4">
                                            <p:txEl>
                                              <p:pRg st="4" end="4"/>
                                            </p:txEl>
                                          </p:spTgt>
                                        </p:tgtEl>
                                        <p:attrNameLst>
                                          <p:attrName>style.visibility</p:attrName>
                                        </p:attrNameLst>
                                      </p:cBhvr>
                                      <p:to>
                                        <p:strVal val="visible"/>
                                      </p:to>
                                    </p:set>
                                    <p:animEffect transition="in" filter="fade">
                                      <p:cBhvr>
                                        <p:cTn id="54" dur="1000"/>
                                        <p:tgtEl>
                                          <p:spTgt spid="4">
                                            <p:txEl>
                                              <p:pRg st="4" end="4"/>
                                            </p:txEl>
                                          </p:spTgt>
                                        </p:tgtEl>
                                      </p:cBhvr>
                                    </p:animEffect>
                                    <p:anim calcmode="lin" valueType="num">
                                      <p:cBhvr>
                                        <p:cTn id="55"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56"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لماذا يتم تدوين خطة عمل المؤسسة</a:t>
            </a:r>
            <a:endParaRPr lang="ar-EG" sz="3200" b="1" dirty="0">
              <a:solidFill>
                <a:schemeClr val="bg1"/>
              </a:solidFill>
            </a:endParaRPr>
          </a:p>
        </p:txBody>
      </p:sp>
      <p:sp>
        <p:nvSpPr>
          <p:cNvPr id="5" name="Freeform 4"/>
          <p:cNvSpPr/>
          <p:nvPr/>
        </p:nvSpPr>
        <p:spPr>
          <a:xfrm rot="16200000">
            <a:off x="3779912" y="2362410"/>
            <a:ext cx="4608512" cy="3141288"/>
          </a:xfrm>
          <a:custGeom>
            <a:avLst/>
            <a:gdLst>
              <a:gd name="connsiteX0" fmla="*/ 0 w 3141287"/>
              <a:gd name="connsiteY0" fmla="*/ 0 h 4443066"/>
              <a:gd name="connsiteX1" fmla="*/ 3141287 w 3141287"/>
              <a:gd name="connsiteY1" fmla="*/ 0 h 4443066"/>
              <a:gd name="connsiteX2" fmla="*/ 3141287 w 3141287"/>
              <a:gd name="connsiteY2" fmla="*/ 4443066 h 4443066"/>
              <a:gd name="connsiteX3" fmla="*/ 0 w 3141287"/>
              <a:gd name="connsiteY3" fmla="*/ 4443066 h 4443066"/>
              <a:gd name="connsiteX4" fmla="*/ 0 w 3141287"/>
              <a:gd name="connsiteY4" fmla="*/ 0 h 4443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1287" h="4443066">
                <a:moveTo>
                  <a:pt x="3141287" y="1"/>
                </a:moveTo>
                <a:lnTo>
                  <a:pt x="3141287" y="4443065"/>
                </a:lnTo>
                <a:lnTo>
                  <a:pt x="0" y="4443065"/>
                </a:lnTo>
                <a:lnTo>
                  <a:pt x="0" y="1"/>
                </a:lnTo>
                <a:lnTo>
                  <a:pt x="3141287" y="1"/>
                </a:lnTo>
                <a:close/>
              </a:path>
            </a:pathLst>
          </a:custGeom>
          <a:solidFill>
            <a:srgbClr val="FF66FF"/>
          </a:solidFill>
          <a:ln>
            <a:solidFill>
              <a:srgbClr val="FF66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052199" tIns="2255081" rIns="137161" bIns="99952" numCol="1" spcCol="1270" anchor="ctr" anchorCtr="0">
            <a:noAutofit/>
          </a:bodyPr>
          <a:lstStyle/>
          <a:p>
            <a:pPr lvl="0" algn="ctr" defTabSz="1066800" rtl="1">
              <a:lnSpc>
                <a:spcPct val="90000"/>
              </a:lnSpc>
              <a:spcBef>
                <a:spcPct val="0"/>
              </a:spcBef>
              <a:spcAft>
                <a:spcPct val="35000"/>
              </a:spcAft>
            </a:pPr>
            <a:r>
              <a:rPr lang="ar-EG" sz="2400" b="1" kern="1200" dirty="0" smtClean="0"/>
              <a:t>يتم تدوين خطة عمل المؤسسة لمساعدتك في :</a:t>
            </a:r>
            <a:endParaRPr lang="ar-EG" sz="2400" b="1" kern="1200" dirty="0"/>
          </a:p>
        </p:txBody>
      </p:sp>
      <p:sp>
        <p:nvSpPr>
          <p:cNvPr id="6" name="Freeform 5"/>
          <p:cNvSpPr/>
          <p:nvPr/>
        </p:nvSpPr>
        <p:spPr>
          <a:xfrm>
            <a:off x="4578964" y="1628800"/>
            <a:ext cx="2230313" cy="4464496"/>
          </a:xfrm>
          <a:custGeom>
            <a:avLst/>
            <a:gdLst>
              <a:gd name="connsiteX0" fmla="*/ 0 w 2230313"/>
              <a:gd name="connsiteY0" fmla="*/ 0 h 4464496"/>
              <a:gd name="connsiteX1" fmla="*/ 2230313 w 2230313"/>
              <a:gd name="connsiteY1" fmla="*/ 0 h 4464496"/>
              <a:gd name="connsiteX2" fmla="*/ 2230313 w 2230313"/>
              <a:gd name="connsiteY2" fmla="*/ 4464496 h 4464496"/>
              <a:gd name="connsiteX3" fmla="*/ 0 w 2230313"/>
              <a:gd name="connsiteY3" fmla="*/ 4464496 h 4464496"/>
              <a:gd name="connsiteX4" fmla="*/ 0 w 2230313"/>
              <a:gd name="connsiteY4" fmla="*/ 0 h 4464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313" h="4464496">
                <a:moveTo>
                  <a:pt x="0" y="0"/>
                </a:moveTo>
                <a:lnTo>
                  <a:pt x="2230313" y="0"/>
                </a:lnTo>
                <a:lnTo>
                  <a:pt x="2230313" y="4464496"/>
                </a:lnTo>
                <a:lnTo>
                  <a:pt x="0" y="4464496"/>
                </a:lnTo>
                <a:lnTo>
                  <a:pt x="0" y="0"/>
                </a:lnTo>
                <a:close/>
              </a:path>
            </a:pathLst>
          </a:custGeom>
          <a:noFill/>
          <a:ln>
            <a:noFill/>
          </a:ln>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الحفاظ علي تركيزك علي اهدافك واستراتيجياتك.</a:t>
            </a:r>
            <a:endParaRPr lang="ar-EG" sz="2400" kern="1200" dirty="0">
              <a:solidFill>
                <a:srgbClr val="002060"/>
              </a:solidFill>
            </a:endParaRPr>
          </a:p>
          <a:p>
            <a:pPr lvl="0" algn="justLow" defTabSz="1066800" rtl="1">
              <a:lnSpc>
                <a:spcPct val="90000"/>
              </a:lnSpc>
              <a:spcBef>
                <a:spcPct val="0"/>
              </a:spcBef>
              <a:spcAft>
                <a:spcPct val="35000"/>
              </a:spcAft>
            </a:pPr>
            <a:r>
              <a:rPr lang="ar-EG" sz="2400" kern="1200" dirty="0" smtClean="0">
                <a:solidFill>
                  <a:srgbClr val="002060"/>
                </a:solidFill>
              </a:rPr>
              <a:t>حصولك علي التمويل من مصادر خارجية.</a:t>
            </a:r>
            <a:endParaRPr lang="ar-EG" sz="2400" kern="1200" dirty="0">
              <a:solidFill>
                <a:srgbClr val="002060"/>
              </a:solidFill>
            </a:endParaRPr>
          </a:p>
          <a:p>
            <a:pPr lvl="0" algn="justLow" defTabSz="1066800" rtl="1">
              <a:lnSpc>
                <a:spcPct val="90000"/>
              </a:lnSpc>
              <a:spcBef>
                <a:spcPct val="0"/>
              </a:spcBef>
              <a:spcAft>
                <a:spcPct val="35000"/>
              </a:spcAft>
            </a:pPr>
            <a:r>
              <a:rPr lang="ar-EG" sz="2400" kern="1200" dirty="0" smtClean="0">
                <a:solidFill>
                  <a:srgbClr val="002060"/>
                </a:solidFill>
              </a:rPr>
              <a:t>توجيه افتتاح المؤسسة.</a:t>
            </a:r>
            <a:endParaRPr lang="ar-EG" sz="2400" kern="1200" dirty="0">
              <a:solidFill>
                <a:srgbClr val="002060"/>
              </a:solidFill>
            </a:endParaRPr>
          </a:p>
          <a:p>
            <a:pPr lvl="0" algn="justLow" defTabSz="1066800" rtl="1">
              <a:lnSpc>
                <a:spcPct val="90000"/>
              </a:lnSpc>
              <a:spcBef>
                <a:spcPct val="0"/>
              </a:spcBef>
              <a:spcAft>
                <a:spcPct val="35000"/>
              </a:spcAft>
            </a:pPr>
            <a:r>
              <a:rPr lang="ar-EG" sz="2400" kern="1200" dirty="0" smtClean="0">
                <a:solidFill>
                  <a:srgbClr val="002060"/>
                </a:solidFill>
              </a:rPr>
              <a:t>توجيه ادارة المؤسسة.</a:t>
            </a:r>
            <a:endParaRPr lang="ar-EG" sz="2400" kern="1200" dirty="0">
              <a:solidFill>
                <a:srgbClr val="002060"/>
              </a:solidFill>
            </a:endParaRPr>
          </a:p>
          <a:p>
            <a:pPr lvl="0" algn="justLow" defTabSz="1066800" rtl="1">
              <a:lnSpc>
                <a:spcPct val="90000"/>
              </a:lnSpc>
              <a:spcBef>
                <a:spcPct val="0"/>
              </a:spcBef>
              <a:spcAft>
                <a:spcPct val="35000"/>
              </a:spcAft>
            </a:pPr>
            <a:r>
              <a:rPr lang="ar-EG" sz="2400" kern="1200" dirty="0" smtClean="0">
                <a:solidFill>
                  <a:srgbClr val="002060"/>
                </a:solidFill>
              </a:rPr>
              <a:t>التواصل مع الاطراف المهتمة.</a:t>
            </a:r>
            <a:endParaRPr lang="ar-EG" sz="2400" kern="1200" dirty="0">
              <a:solidFill>
                <a:srgbClr val="002060"/>
              </a:solidFill>
            </a:endParaRPr>
          </a:p>
        </p:txBody>
      </p:sp>
      <p:pic>
        <p:nvPicPr>
          <p:cNvPr id="4" name="Picture 3"/>
          <p:cNvPicPr>
            <a:picLocks noChangeAspect="1"/>
          </p:cNvPicPr>
          <p:nvPr/>
        </p:nvPicPr>
        <p:blipFill>
          <a:blip r:embed="rId2"/>
          <a:stretch>
            <a:fillRect/>
          </a:stretch>
        </p:blipFill>
        <p:spPr>
          <a:xfrm>
            <a:off x="1259632" y="1628799"/>
            <a:ext cx="3168352" cy="4653303"/>
          </a:xfrm>
          <a:prstGeom prst="rect">
            <a:avLst/>
          </a:prstGeom>
        </p:spPr>
      </p:pic>
    </p:spTree>
    <p:extLst>
      <p:ext uri="{BB962C8B-B14F-4D97-AF65-F5344CB8AC3E}">
        <p14:creationId xmlns:p14="http://schemas.microsoft.com/office/powerpoint/2010/main" val="1636777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lab10.infim.ro/images/projects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748" y="941016"/>
            <a:ext cx="9158748" cy="5916984"/>
          </a:xfrm>
          <a:prstGeom prst="rect">
            <a:avLst/>
          </a:prstGeom>
          <a:noFill/>
          <a:extLst>
            <a:ext uri="{909E8E84-426E-40DD-AFC4-6F175D3DCCD1}">
              <a14:hiddenFill xmlns:a14="http://schemas.microsoft.com/office/drawing/2010/main">
                <a:solidFill>
                  <a:srgbClr val="FFFFFF"/>
                </a:solidFill>
              </a14:hiddenFill>
            </a:ext>
          </a:extLst>
        </p:spPr>
      </p:pic>
      <p:sp>
        <p:nvSpPr>
          <p:cNvPr id="5122" name="Rectangle 2"/>
          <p:cNvSpPr>
            <a:spLocks noGrp="1" noChangeArrowheads="1"/>
          </p:cNvSpPr>
          <p:nvPr>
            <p:ph type="title"/>
          </p:nvPr>
        </p:nvSpPr>
        <p:spPr>
          <a:xfrm>
            <a:off x="-14748" y="21892"/>
            <a:ext cx="9158748" cy="922114"/>
          </a:xfrm>
          <a:solidFill>
            <a:schemeClr val="accent3">
              <a:lumMod val="50000"/>
            </a:schemeClr>
          </a:solidFill>
        </p:spPr>
        <p:txBody>
          <a:bodyPr/>
          <a:lstStyle/>
          <a:p>
            <a:r>
              <a:rPr lang="ar-EG" sz="3200" b="1" dirty="0" smtClean="0">
                <a:solidFill>
                  <a:schemeClr val="bg1"/>
                </a:solidFill>
              </a:rPr>
              <a:t>متي يتم تدوين خطة عمل المؤسسة ؟</a:t>
            </a:r>
            <a:endParaRPr lang="ar-EG" sz="3200" b="1" dirty="0">
              <a:solidFill>
                <a:schemeClr val="bg1"/>
              </a:solidFill>
            </a:endParaRPr>
          </a:p>
        </p:txBody>
      </p:sp>
      <p:sp>
        <p:nvSpPr>
          <p:cNvPr id="4" name="Freeform 3"/>
          <p:cNvSpPr/>
          <p:nvPr/>
        </p:nvSpPr>
        <p:spPr>
          <a:xfrm>
            <a:off x="6854879" y="3429000"/>
            <a:ext cx="2056869" cy="2704762"/>
          </a:xfrm>
          <a:custGeom>
            <a:avLst/>
            <a:gdLst>
              <a:gd name="connsiteX0" fmla="*/ 0 w 2056869"/>
              <a:gd name="connsiteY0" fmla="*/ 1352381 h 2704762"/>
              <a:gd name="connsiteX1" fmla="*/ 1028435 w 2056869"/>
              <a:gd name="connsiteY1" fmla="*/ 0 h 2704762"/>
              <a:gd name="connsiteX2" fmla="*/ 2056870 w 2056869"/>
              <a:gd name="connsiteY2" fmla="*/ 1352381 h 2704762"/>
              <a:gd name="connsiteX3" fmla="*/ 1028435 w 2056869"/>
              <a:gd name="connsiteY3" fmla="*/ 2704762 h 2704762"/>
              <a:gd name="connsiteX4" fmla="*/ 0 w 2056869"/>
              <a:gd name="connsiteY4" fmla="*/ 1352381 h 27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869" h="2704762">
                <a:moveTo>
                  <a:pt x="0" y="1352381"/>
                </a:moveTo>
                <a:cubicBezTo>
                  <a:pt x="0" y="605482"/>
                  <a:pt x="460446" y="0"/>
                  <a:pt x="1028435" y="0"/>
                </a:cubicBezTo>
                <a:cubicBezTo>
                  <a:pt x="1596424" y="0"/>
                  <a:pt x="2056870" y="605482"/>
                  <a:pt x="2056870" y="1352381"/>
                </a:cubicBezTo>
                <a:cubicBezTo>
                  <a:pt x="2056870" y="2099280"/>
                  <a:pt x="1596424" y="2704762"/>
                  <a:pt x="1028435" y="2704762"/>
                </a:cubicBezTo>
                <a:cubicBezTo>
                  <a:pt x="460446" y="2704762"/>
                  <a:pt x="0" y="2099280"/>
                  <a:pt x="0" y="1352381"/>
                </a:cubicBezTo>
                <a:close/>
              </a:path>
            </a:pathLst>
          </a:custGeom>
          <a:solidFill>
            <a:srgbClr val="FF000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14417" tIns="426583" rIns="414417" bIns="426583"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لدي التفكير بانشاء بالمؤسسة.</a:t>
            </a:r>
            <a:endParaRPr lang="ar-EG" sz="2400" b="1" kern="1200" dirty="0">
              <a:solidFill>
                <a:schemeClr val="bg1"/>
              </a:solidFill>
            </a:endParaRPr>
          </a:p>
        </p:txBody>
      </p:sp>
      <p:sp>
        <p:nvSpPr>
          <p:cNvPr id="5" name="Freeform 4"/>
          <p:cNvSpPr/>
          <p:nvPr/>
        </p:nvSpPr>
        <p:spPr>
          <a:xfrm>
            <a:off x="5209383" y="3429000"/>
            <a:ext cx="2056869" cy="2704762"/>
          </a:xfrm>
          <a:custGeom>
            <a:avLst/>
            <a:gdLst>
              <a:gd name="connsiteX0" fmla="*/ 0 w 2056869"/>
              <a:gd name="connsiteY0" fmla="*/ 1352381 h 2704762"/>
              <a:gd name="connsiteX1" fmla="*/ 1028435 w 2056869"/>
              <a:gd name="connsiteY1" fmla="*/ 0 h 2704762"/>
              <a:gd name="connsiteX2" fmla="*/ 2056870 w 2056869"/>
              <a:gd name="connsiteY2" fmla="*/ 1352381 h 2704762"/>
              <a:gd name="connsiteX3" fmla="*/ 1028435 w 2056869"/>
              <a:gd name="connsiteY3" fmla="*/ 2704762 h 2704762"/>
              <a:gd name="connsiteX4" fmla="*/ 0 w 2056869"/>
              <a:gd name="connsiteY4" fmla="*/ 1352381 h 27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869" h="2704762">
                <a:moveTo>
                  <a:pt x="0" y="1352381"/>
                </a:moveTo>
                <a:cubicBezTo>
                  <a:pt x="0" y="605482"/>
                  <a:pt x="460446" y="0"/>
                  <a:pt x="1028435" y="0"/>
                </a:cubicBezTo>
                <a:cubicBezTo>
                  <a:pt x="1596424" y="0"/>
                  <a:pt x="2056870" y="605482"/>
                  <a:pt x="2056870" y="1352381"/>
                </a:cubicBezTo>
                <a:cubicBezTo>
                  <a:pt x="2056870" y="2099280"/>
                  <a:pt x="1596424" y="2704762"/>
                  <a:pt x="1028435" y="2704762"/>
                </a:cubicBezTo>
                <a:cubicBezTo>
                  <a:pt x="460446" y="2704762"/>
                  <a:pt x="0" y="2099280"/>
                  <a:pt x="0" y="1352381"/>
                </a:cubicBezTo>
                <a:close/>
              </a:path>
            </a:pathLst>
          </a:custGeom>
          <a:solidFill>
            <a:srgbClr val="0070C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14417" tIns="426583" rIns="414417" bIns="426583"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قبل البدء بالمؤسسة.</a:t>
            </a:r>
            <a:endParaRPr lang="ar-EG" sz="2400" b="1" kern="1200" dirty="0">
              <a:solidFill>
                <a:schemeClr val="bg1"/>
              </a:solidFill>
            </a:endParaRPr>
          </a:p>
        </p:txBody>
      </p:sp>
      <p:sp>
        <p:nvSpPr>
          <p:cNvPr id="6" name="Freeform 5"/>
          <p:cNvSpPr/>
          <p:nvPr/>
        </p:nvSpPr>
        <p:spPr>
          <a:xfrm>
            <a:off x="3563888" y="3429000"/>
            <a:ext cx="2056869" cy="2704762"/>
          </a:xfrm>
          <a:custGeom>
            <a:avLst/>
            <a:gdLst>
              <a:gd name="connsiteX0" fmla="*/ 0 w 2056869"/>
              <a:gd name="connsiteY0" fmla="*/ 1352381 h 2704762"/>
              <a:gd name="connsiteX1" fmla="*/ 1028435 w 2056869"/>
              <a:gd name="connsiteY1" fmla="*/ 0 h 2704762"/>
              <a:gd name="connsiteX2" fmla="*/ 2056870 w 2056869"/>
              <a:gd name="connsiteY2" fmla="*/ 1352381 h 2704762"/>
              <a:gd name="connsiteX3" fmla="*/ 1028435 w 2056869"/>
              <a:gd name="connsiteY3" fmla="*/ 2704762 h 2704762"/>
              <a:gd name="connsiteX4" fmla="*/ 0 w 2056869"/>
              <a:gd name="connsiteY4" fmla="*/ 1352381 h 27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869" h="2704762">
                <a:moveTo>
                  <a:pt x="0" y="1352381"/>
                </a:moveTo>
                <a:cubicBezTo>
                  <a:pt x="0" y="605482"/>
                  <a:pt x="460446" y="0"/>
                  <a:pt x="1028435" y="0"/>
                </a:cubicBezTo>
                <a:cubicBezTo>
                  <a:pt x="1596424" y="0"/>
                  <a:pt x="2056870" y="605482"/>
                  <a:pt x="2056870" y="1352381"/>
                </a:cubicBezTo>
                <a:cubicBezTo>
                  <a:pt x="2056870" y="2099280"/>
                  <a:pt x="1596424" y="2704762"/>
                  <a:pt x="1028435" y="2704762"/>
                </a:cubicBezTo>
                <a:cubicBezTo>
                  <a:pt x="460446" y="2704762"/>
                  <a:pt x="0" y="2099280"/>
                  <a:pt x="0" y="1352381"/>
                </a:cubicBezTo>
                <a:close/>
              </a:path>
            </a:pathLst>
          </a:custGeom>
          <a:solidFill>
            <a:srgbClr val="FF000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14417" tIns="426583" rIns="414417" bIns="426583"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عندما يلزم تحديث المؤسسة.</a:t>
            </a:r>
            <a:endParaRPr lang="ar-EG" sz="2400" b="1" kern="1200" dirty="0">
              <a:solidFill>
                <a:schemeClr val="bg1"/>
              </a:solidFill>
            </a:endParaRPr>
          </a:p>
        </p:txBody>
      </p:sp>
      <p:sp>
        <p:nvSpPr>
          <p:cNvPr id="7" name="Freeform 6"/>
          <p:cNvSpPr/>
          <p:nvPr/>
        </p:nvSpPr>
        <p:spPr>
          <a:xfrm>
            <a:off x="1918393" y="3429000"/>
            <a:ext cx="2056869" cy="2704762"/>
          </a:xfrm>
          <a:custGeom>
            <a:avLst/>
            <a:gdLst>
              <a:gd name="connsiteX0" fmla="*/ 0 w 2056869"/>
              <a:gd name="connsiteY0" fmla="*/ 1352381 h 2704762"/>
              <a:gd name="connsiteX1" fmla="*/ 1028435 w 2056869"/>
              <a:gd name="connsiteY1" fmla="*/ 0 h 2704762"/>
              <a:gd name="connsiteX2" fmla="*/ 2056870 w 2056869"/>
              <a:gd name="connsiteY2" fmla="*/ 1352381 h 2704762"/>
              <a:gd name="connsiteX3" fmla="*/ 1028435 w 2056869"/>
              <a:gd name="connsiteY3" fmla="*/ 2704762 h 2704762"/>
              <a:gd name="connsiteX4" fmla="*/ 0 w 2056869"/>
              <a:gd name="connsiteY4" fmla="*/ 1352381 h 27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869" h="2704762">
                <a:moveTo>
                  <a:pt x="0" y="1352381"/>
                </a:moveTo>
                <a:cubicBezTo>
                  <a:pt x="0" y="605482"/>
                  <a:pt x="460446" y="0"/>
                  <a:pt x="1028435" y="0"/>
                </a:cubicBezTo>
                <a:cubicBezTo>
                  <a:pt x="1596424" y="0"/>
                  <a:pt x="2056870" y="605482"/>
                  <a:pt x="2056870" y="1352381"/>
                </a:cubicBezTo>
                <a:cubicBezTo>
                  <a:pt x="2056870" y="2099280"/>
                  <a:pt x="1596424" y="2704762"/>
                  <a:pt x="1028435" y="2704762"/>
                </a:cubicBezTo>
                <a:cubicBezTo>
                  <a:pt x="460446" y="2704762"/>
                  <a:pt x="0" y="2099280"/>
                  <a:pt x="0" y="1352381"/>
                </a:cubicBezTo>
                <a:close/>
              </a:path>
            </a:pathLst>
          </a:custGeom>
          <a:solidFill>
            <a:srgbClr val="0070C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14417" tIns="426583" rIns="414417" bIns="426583"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عند الحصول علي معلومات جديدة.</a:t>
            </a:r>
            <a:endParaRPr lang="ar-EG" sz="2400" b="1" kern="1200" dirty="0">
              <a:solidFill>
                <a:schemeClr val="bg1"/>
              </a:solidFill>
            </a:endParaRPr>
          </a:p>
        </p:txBody>
      </p:sp>
      <p:sp>
        <p:nvSpPr>
          <p:cNvPr id="8" name="Freeform 7"/>
          <p:cNvSpPr/>
          <p:nvPr/>
        </p:nvSpPr>
        <p:spPr>
          <a:xfrm>
            <a:off x="272897" y="3429000"/>
            <a:ext cx="2056869" cy="2704762"/>
          </a:xfrm>
          <a:custGeom>
            <a:avLst/>
            <a:gdLst>
              <a:gd name="connsiteX0" fmla="*/ 0 w 2056869"/>
              <a:gd name="connsiteY0" fmla="*/ 1352381 h 2704762"/>
              <a:gd name="connsiteX1" fmla="*/ 1028435 w 2056869"/>
              <a:gd name="connsiteY1" fmla="*/ 0 h 2704762"/>
              <a:gd name="connsiteX2" fmla="*/ 2056870 w 2056869"/>
              <a:gd name="connsiteY2" fmla="*/ 1352381 h 2704762"/>
              <a:gd name="connsiteX3" fmla="*/ 1028435 w 2056869"/>
              <a:gd name="connsiteY3" fmla="*/ 2704762 h 2704762"/>
              <a:gd name="connsiteX4" fmla="*/ 0 w 2056869"/>
              <a:gd name="connsiteY4" fmla="*/ 1352381 h 27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869" h="2704762">
                <a:moveTo>
                  <a:pt x="0" y="1352381"/>
                </a:moveTo>
                <a:cubicBezTo>
                  <a:pt x="0" y="605482"/>
                  <a:pt x="460446" y="0"/>
                  <a:pt x="1028435" y="0"/>
                </a:cubicBezTo>
                <a:cubicBezTo>
                  <a:pt x="1596424" y="0"/>
                  <a:pt x="2056870" y="605482"/>
                  <a:pt x="2056870" y="1352381"/>
                </a:cubicBezTo>
                <a:cubicBezTo>
                  <a:pt x="2056870" y="2099280"/>
                  <a:pt x="1596424" y="2704762"/>
                  <a:pt x="1028435" y="2704762"/>
                </a:cubicBezTo>
                <a:cubicBezTo>
                  <a:pt x="460446" y="2704762"/>
                  <a:pt x="0" y="2099280"/>
                  <a:pt x="0" y="1352381"/>
                </a:cubicBezTo>
                <a:close/>
              </a:path>
            </a:pathLst>
          </a:custGeom>
          <a:solidFill>
            <a:srgbClr val="FF000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14417" tIns="426583" rIns="414417" bIns="426583"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عند اكتساب خبرات جديدة.</a:t>
            </a:r>
            <a:endParaRPr lang="ar-EG" sz="2400" b="1" kern="1200" dirty="0">
              <a:solidFill>
                <a:schemeClr val="bg1"/>
              </a:solidFill>
            </a:endParaRPr>
          </a:p>
        </p:txBody>
      </p:sp>
    </p:spTree>
    <p:extLst>
      <p:ext uri="{BB962C8B-B14F-4D97-AF65-F5344CB8AC3E}">
        <p14:creationId xmlns:p14="http://schemas.microsoft.com/office/powerpoint/2010/main" val="3217141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1000"/>
                                        <p:tgtEl>
                                          <p:spTgt spid="7"/>
                                        </p:tgtEl>
                                      </p:cBhvr>
                                    </p:animEffect>
                                    <p:anim calcmode="lin" valueType="num">
                                      <p:cBhvr>
                                        <p:cTn id="29" dur="1000" fill="hold"/>
                                        <p:tgtEl>
                                          <p:spTgt spid="7"/>
                                        </p:tgtEl>
                                        <p:attrNameLst>
                                          <p:attrName>ppt_x</p:attrName>
                                        </p:attrNameLst>
                                      </p:cBhvr>
                                      <p:tavLst>
                                        <p:tav tm="0">
                                          <p:val>
                                            <p:strVal val="#ppt_x"/>
                                          </p:val>
                                        </p:tav>
                                        <p:tav tm="100000">
                                          <p:val>
                                            <p:strVal val="#ppt_x"/>
                                          </p:val>
                                        </p:tav>
                                      </p:tavLst>
                                    </p:anim>
                                    <p:anim calcmode="lin" valueType="num">
                                      <p:cBhvr>
                                        <p:cTn id="3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ما انواع المؤسسات التي يتم اعداد خطط عمل لها ؟</a:t>
            </a:r>
            <a:endParaRPr lang="ar-EG" sz="3200" b="1" dirty="0">
              <a:solidFill>
                <a:schemeClr val="bg1"/>
              </a:solidFill>
            </a:endParaRPr>
          </a:p>
        </p:txBody>
      </p:sp>
      <p:sp>
        <p:nvSpPr>
          <p:cNvPr id="4" name="Rounded Rectangle 3"/>
          <p:cNvSpPr/>
          <p:nvPr/>
        </p:nvSpPr>
        <p:spPr>
          <a:xfrm>
            <a:off x="7509193" y="2831045"/>
            <a:ext cx="1262521" cy="965417"/>
          </a:xfrm>
          <a:prstGeom prst="roundRect">
            <a:avLst>
              <a:gd name="adj" fmla="val 10000"/>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5" name="Freeform 4"/>
          <p:cNvSpPr/>
          <p:nvPr/>
        </p:nvSpPr>
        <p:spPr>
          <a:xfrm>
            <a:off x="7490861" y="3500076"/>
            <a:ext cx="1426051" cy="1066729"/>
          </a:xfrm>
          <a:custGeom>
            <a:avLst/>
            <a:gdLst>
              <a:gd name="connsiteX0" fmla="*/ 0 w 1426051"/>
              <a:gd name="connsiteY0" fmla="*/ 106673 h 1066729"/>
              <a:gd name="connsiteX1" fmla="*/ 106673 w 1426051"/>
              <a:gd name="connsiteY1" fmla="*/ 0 h 1066729"/>
              <a:gd name="connsiteX2" fmla="*/ 1319378 w 1426051"/>
              <a:gd name="connsiteY2" fmla="*/ 0 h 1066729"/>
              <a:gd name="connsiteX3" fmla="*/ 1426051 w 1426051"/>
              <a:gd name="connsiteY3" fmla="*/ 106673 h 1066729"/>
              <a:gd name="connsiteX4" fmla="*/ 1426051 w 1426051"/>
              <a:gd name="connsiteY4" fmla="*/ 960056 h 1066729"/>
              <a:gd name="connsiteX5" fmla="*/ 1319378 w 1426051"/>
              <a:gd name="connsiteY5" fmla="*/ 1066729 h 1066729"/>
              <a:gd name="connsiteX6" fmla="*/ 106673 w 1426051"/>
              <a:gd name="connsiteY6" fmla="*/ 1066729 h 1066729"/>
              <a:gd name="connsiteX7" fmla="*/ 0 w 1426051"/>
              <a:gd name="connsiteY7" fmla="*/ 960056 h 1066729"/>
              <a:gd name="connsiteX8" fmla="*/ 0 w 1426051"/>
              <a:gd name="connsiteY8" fmla="*/ 106673 h 106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051" h="1066729">
                <a:moveTo>
                  <a:pt x="0" y="106673"/>
                </a:moveTo>
                <a:cubicBezTo>
                  <a:pt x="0" y="47759"/>
                  <a:pt x="47759" y="0"/>
                  <a:pt x="106673" y="0"/>
                </a:cubicBezTo>
                <a:lnTo>
                  <a:pt x="1319378" y="0"/>
                </a:lnTo>
                <a:cubicBezTo>
                  <a:pt x="1378292" y="0"/>
                  <a:pt x="1426051" y="47759"/>
                  <a:pt x="1426051" y="106673"/>
                </a:cubicBezTo>
                <a:lnTo>
                  <a:pt x="1426051" y="960056"/>
                </a:lnTo>
                <a:cubicBezTo>
                  <a:pt x="1426051" y="1018970"/>
                  <a:pt x="1378292" y="1066729"/>
                  <a:pt x="1319378" y="1066729"/>
                </a:cubicBezTo>
                <a:lnTo>
                  <a:pt x="106673" y="1066729"/>
                </a:lnTo>
                <a:cubicBezTo>
                  <a:pt x="47759" y="1066729"/>
                  <a:pt x="0" y="1018970"/>
                  <a:pt x="0" y="960056"/>
                </a:cubicBezTo>
                <a:lnTo>
                  <a:pt x="0" y="106673"/>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2683" tIns="122683" rIns="122683" bIns="122683"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لمؤسسات البيع بالتجزئة.</a:t>
            </a:r>
            <a:endParaRPr lang="ar-EG" sz="2400" b="1" kern="1200" dirty="0">
              <a:solidFill>
                <a:srgbClr val="002060"/>
              </a:solidFill>
            </a:endParaRPr>
          </a:p>
        </p:txBody>
      </p:sp>
      <p:sp>
        <p:nvSpPr>
          <p:cNvPr id="6" name="Freeform 5"/>
          <p:cNvSpPr/>
          <p:nvPr/>
        </p:nvSpPr>
        <p:spPr>
          <a:xfrm>
            <a:off x="7151820" y="3220152"/>
            <a:ext cx="178686" cy="187203"/>
          </a:xfrm>
          <a:custGeom>
            <a:avLst/>
            <a:gdLst>
              <a:gd name="connsiteX0" fmla="*/ 0 w 178686"/>
              <a:gd name="connsiteY0" fmla="*/ 37441 h 187203"/>
              <a:gd name="connsiteX1" fmla="*/ 89343 w 178686"/>
              <a:gd name="connsiteY1" fmla="*/ 37441 h 187203"/>
              <a:gd name="connsiteX2" fmla="*/ 89343 w 178686"/>
              <a:gd name="connsiteY2" fmla="*/ 0 h 187203"/>
              <a:gd name="connsiteX3" fmla="*/ 178686 w 178686"/>
              <a:gd name="connsiteY3" fmla="*/ 93602 h 187203"/>
              <a:gd name="connsiteX4" fmla="*/ 89343 w 178686"/>
              <a:gd name="connsiteY4" fmla="*/ 187203 h 187203"/>
              <a:gd name="connsiteX5" fmla="*/ 89343 w 178686"/>
              <a:gd name="connsiteY5" fmla="*/ 149762 h 187203"/>
              <a:gd name="connsiteX6" fmla="*/ 0 w 178686"/>
              <a:gd name="connsiteY6" fmla="*/ 149762 h 187203"/>
              <a:gd name="connsiteX7" fmla="*/ 0 w 178686"/>
              <a:gd name="connsiteY7" fmla="*/ 37441 h 18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686" h="187203">
                <a:moveTo>
                  <a:pt x="178686" y="149762"/>
                </a:moveTo>
                <a:lnTo>
                  <a:pt x="89343" y="149762"/>
                </a:lnTo>
                <a:lnTo>
                  <a:pt x="89343" y="187203"/>
                </a:lnTo>
                <a:lnTo>
                  <a:pt x="0" y="93601"/>
                </a:lnTo>
                <a:lnTo>
                  <a:pt x="89343" y="0"/>
                </a:lnTo>
                <a:lnTo>
                  <a:pt x="89343" y="37441"/>
                </a:lnTo>
                <a:lnTo>
                  <a:pt x="178686" y="37441"/>
                </a:lnTo>
                <a:lnTo>
                  <a:pt x="178686" y="149762"/>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53606" tIns="37441" rIns="0" bIns="37441" numCol="1" spcCol="1270" anchor="ctr" anchorCtr="0">
            <a:noAutofit/>
          </a:bodyPr>
          <a:lstStyle/>
          <a:p>
            <a:pPr lvl="0" algn="ctr" defTabSz="355600" rtl="1">
              <a:lnSpc>
                <a:spcPct val="90000"/>
              </a:lnSpc>
              <a:spcBef>
                <a:spcPct val="0"/>
              </a:spcBef>
              <a:spcAft>
                <a:spcPct val="35000"/>
              </a:spcAft>
            </a:pPr>
            <a:endParaRPr lang="ar-EG" sz="800" kern="1200"/>
          </a:p>
        </p:txBody>
      </p:sp>
      <p:sp>
        <p:nvSpPr>
          <p:cNvPr id="7" name="Rounded Rectangle 6"/>
          <p:cNvSpPr/>
          <p:nvPr/>
        </p:nvSpPr>
        <p:spPr>
          <a:xfrm>
            <a:off x="5736139" y="2831045"/>
            <a:ext cx="1262521" cy="965417"/>
          </a:xfrm>
          <a:prstGeom prst="roundRect">
            <a:avLst>
              <a:gd name="adj" fmla="val 10000"/>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5717807" y="3500076"/>
            <a:ext cx="1426051" cy="1066729"/>
          </a:xfrm>
          <a:custGeom>
            <a:avLst/>
            <a:gdLst>
              <a:gd name="connsiteX0" fmla="*/ 0 w 1426051"/>
              <a:gd name="connsiteY0" fmla="*/ 106673 h 1066729"/>
              <a:gd name="connsiteX1" fmla="*/ 106673 w 1426051"/>
              <a:gd name="connsiteY1" fmla="*/ 0 h 1066729"/>
              <a:gd name="connsiteX2" fmla="*/ 1319378 w 1426051"/>
              <a:gd name="connsiteY2" fmla="*/ 0 h 1066729"/>
              <a:gd name="connsiteX3" fmla="*/ 1426051 w 1426051"/>
              <a:gd name="connsiteY3" fmla="*/ 106673 h 1066729"/>
              <a:gd name="connsiteX4" fmla="*/ 1426051 w 1426051"/>
              <a:gd name="connsiteY4" fmla="*/ 960056 h 1066729"/>
              <a:gd name="connsiteX5" fmla="*/ 1319378 w 1426051"/>
              <a:gd name="connsiteY5" fmla="*/ 1066729 h 1066729"/>
              <a:gd name="connsiteX6" fmla="*/ 106673 w 1426051"/>
              <a:gd name="connsiteY6" fmla="*/ 1066729 h 1066729"/>
              <a:gd name="connsiteX7" fmla="*/ 0 w 1426051"/>
              <a:gd name="connsiteY7" fmla="*/ 960056 h 1066729"/>
              <a:gd name="connsiteX8" fmla="*/ 0 w 1426051"/>
              <a:gd name="connsiteY8" fmla="*/ 106673 h 106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051" h="1066729">
                <a:moveTo>
                  <a:pt x="0" y="106673"/>
                </a:moveTo>
                <a:cubicBezTo>
                  <a:pt x="0" y="47759"/>
                  <a:pt x="47759" y="0"/>
                  <a:pt x="106673" y="0"/>
                </a:cubicBezTo>
                <a:lnTo>
                  <a:pt x="1319378" y="0"/>
                </a:lnTo>
                <a:cubicBezTo>
                  <a:pt x="1378292" y="0"/>
                  <a:pt x="1426051" y="47759"/>
                  <a:pt x="1426051" y="106673"/>
                </a:cubicBezTo>
                <a:lnTo>
                  <a:pt x="1426051" y="960056"/>
                </a:lnTo>
                <a:cubicBezTo>
                  <a:pt x="1426051" y="1018970"/>
                  <a:pt x="1378292" y="1066729"/>
                  <a:pt x="1319378" y="1066729"/>
                </a:cubicBezTo>
                <a:lnTo>
                  <a:pt x="106673" y="1066729"/>
                </a:lnTo>
                <a:cubicBezTo>
                  <a:pt x="47759" y="1066729"/>
                  <a:pt x="0" y="1018970"/>
                  <a:pt x="0" y="960056"/>
                </a:cubicBezTo>
                <a:lnTo>
                  <a:pt x="0" y="106673"/>
                </a:lnTo>
                <a:close/>
              </a:path>
            </a:pathLst>
          </a:custGeom>
          <a:solidFill>
            <a:srgbClr val="FF6699"/>
          </a:solidFill>
          <a:ln>
            <a:solidFill>
              <a:srgbClr val="FF66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2683" tIns="122683" rIns="122683" bIns="122683"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لمؤسسات البيع بالجملة.</a:t>
            </a:r>
            <a:endParaRPr lang="ar-EG" sz="2400" b="1" kern="1200" dirty="0">
              <a:solidFill>
                <a:srgbClr val="002060"/>
              </a:solidFill>
            </a:endParaRPr>
          </a:p>
        </p:txBody>
      </p:sp>
      <p:sp>
        <p:nvSpPr>
          <p:cNvPr id="9" name="Freeform 8"/>
          <p:cNvSpPr/>
          <p:nvPr/>
        </p:nvSpPr>
        <p:spPr>
          <a:xfrm>
            <a:off x="5378766" y="3220152"/>
            <a:ext cx="178686" cy="187204"/>
          </a:xfrm>
          <a:custGeom>
            <a:avLst/>
            <a:gdLst>
              <a:gd name="connsiteX0" fmla="*/ 0 w 178686"/>
              <a:gd name="connsiteY0" fmla="*/ 37441 h 187203"/>
              <a:gd name="connsiteX1" fmla="*/ 89343 w 178686"/>
              <a:gd name="connsiteY1" fmla="*/ 37441 h 187203"/>
              <a:gd name="connsiteX2" fmla="*/ 89343 w 178686"/>
              <a:gd name="connsiteY2" fmla="*/ 0 h 187203"/>
              <a:gd name="connsiteX3" fmla="*/ 178686 w 178686"/>
              <a:gd name="connsiteY3" fmla="*/ 93602 h 187203"/>
              <a:gd name="connsiteX4" fmla="*/ 89343 w 178686"/>
              <a:gd name="connsiteY4" fmla="*/ 187203 h 187203"/>
              <a:gd name="connsiteX5" fmla="*/ 89343 w 178686"/>
              <a:gd name="connsiteY5" fmla="*/ 149762 h 187203"/>
              <a:gd name="connsiteX6" fmla="*/ 0 w 178686"/>
              <a:gd name="connsiteY6" fmla="*/ 149762 h 187203"/>
              <a:gd name="connsiteX7" fmla="*/ 0 w 178686"/>
              <a:gd name="connsiteY7" fmla="*/ 37441 h 18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686" h="187203">
                <a:moveTo>
                  <a:pt x="178686" y="149762"/>
                </a:moveTo>
                <a:lnTo>
                  <a:pt x="89343" y="149762"/>
                </a:lnTo>
                <a:lnTo>
                  <a:pt x="89343" y="187203"/>
                </a:lnTo>
                <a:lnTo>
                  <a:pt x="0" y="93601"/>
                </a:lnTo>
                <a:lnTo>
                  <a:pt x="89343" y="0"/>
                </a:lnTo>
                <a:lnTo>
                  <a:pt x="89343" y="37441"/>
                </a:lnTo>
                <a:lnTo>
                  <a:pt x="178686" y="37441"/>
                </a:lnTo>
                <a:lnTo>
                  <a:pt x="178686" y="149762"/>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53606" tIns="37441" rIns="0" bIns="37442" numCol="1" spcCol="1270" anchor="ctr" anchorCtr="0">
            <a:noAutofit/>
          </a:bodyPr>
          <a:lstStyle/>
          <a:p>
            <a:pPr lvl="0" algn="ctr" defTabSz="355600" rtl="1">
              <a:lnSpc>
                <a:spcPct val="90000"/>
              </a:lnSpc>
              <a:spcBef>
                <a:spcPct val="0"/>
              </a:spcBef>
              <a:spcAft>
                <a:spcPct val="35000"/>
              </a:spcAft>
            </a:pPr>
            <a:endParaRPr lang="ar-EG" sz="800" kern="1200"/>
          </a:p>
        </p:txBody>
      </p:sp>
      <p:sp>
        <p:nvSpPr>
          <p:cNvPr id="10" name="Rounded Rectangle 9"/>
          <p:cNvSpPr/>
          <p:nvPr/>
        </p:nvSpPr>
        <p:spPr>
          <a:xfrm>
            <a:off x="3963085" y="2831045"/>
            <a:ext cx="1262521" cy="965417"/>
          </a:xfrm>
          <a:prstGeom prst="roundRect">
            <a:avLst>
              <a:gd name="adj" fmla="val 10000"/>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1" name="Freeform 10"/>
          <p:cNvSpPr/>
          <p:nvPr/>
        </p:nvSpPr>
        <p:spPr>
          <a:xfrm>
            <a:off x="3944753" y="3500076"/>
            <a:ext cx="1426051" cy="1066729"/>
          </a:xfrm>
          <a:custGeom>
            <a:avLst/>
            <a:gdLst>
              <a:gd name="connsiteX0" fmla="*/ 0 w 1426051"/>
              <a:gd name="connsiteY0" fmla="*/ 106673 h 1066729"/>
              <a:gd name="connsiteX1" fmla="*/ 106673 w 1426051"/>
              <a:gd name="connsiteY1" fmla="*/ 0 h 1066729"/>
              <a:gd name="connsiteX2" fmla="*/ 1319378 w 1426051"/>
              <a:gd name="connsiteY2" fmla="*/ 0 h 1066729"/>
              <a:gd name="connsiteX3" fmla="*/ 1426051 w 1426051"/>
              <a:gd name="connsiteY3" fmla="*/ 106673 h 1066729"/>
              <a:gd name="connsiteX4" fmla="*/ 1426051 w 1426051"/>
              <a:gd name="connsiteY4" fmla="*/ 960056 h 1066729"/>
              <a:gd name="connsiteX5" fmla="*/ 1319378 w 1426051"/>
              <a:gd name="connsiteY5" fmla="*/ 1066729 h 1066729"/>
              <a:gd name="connsiteX6" fmla="*/ 106673 w 1426051"/>
              <a:gd name="connsiteY6" fmla="*/ 1066729 h 1066729"/>
              <a:gd name="connsiteX7" fmla="*/ 0 w 1426051"/>
              <a:gd name="connsiteY7" fmla="*/ 960056 h 1066729"/>
              <a:gd name="connsiteX8" fmla="*/ 0 w 1426051"/>
              <a:gd name="connsiteY8" fmla="*/ 106673 h 106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051" h="1066729">
                <a:moveTo>
                  <a:pt x="0" y="106673"/>
                </a:moveTo>
                <a:cubicBezTo>
                  <a:pt x="0" y="47759"/>
                  <a:pt x="47759" y="0"/>
                  <a:pt x="106673" y="0"/>
                </a:cubicBezTo>
                <a:lnTo>
                  <a:pt x="1319378" y="0"/>
                </a:lnTo>
                <a:cubicBezTo>
                  <a:pt x="1378292" y="0"/>
                  <a:pt x="1426051" y="47759"/>
                  <a:pt x="1426051" y="106673"/>
                </a:cubicBezTo>
                <a:lnTo>
                  <a:pt x="1426051" y="960056"/>
                </a:lnTo>
                <a:cubicBezTo>
                  <a:pt x="1426051" y="1018970"/>
                  <a:pt x="1378292" y="1066729"/>
                  <a:pt x="1319378" y="1066729"/>
                </a:cubicBezTo>
                <a:lnTo>
                  <a:pt x="106673" y="1066729"/>
                </a:lnTo>
                <a:cubicBezTo>
                  <a:pt x="47759" y="1066729"/>
                  <a:pt x="0" y="1018970"/>
                  <a:pt x="0" y="960056"/>
                </a:cubicBezTo>
                <a:lnTo>
                  <a:pt x="0" y="106673"/>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2683" tIns="122683" rIns="122683" bIns="122683"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لمؤسسات الخدمات.</a:t>
            </a:r>
            <a:endParaRPr lang="ar-EG" sz="2400" b="1" kern="1200" dirty="0">
              <a:solidFill>
                <a:srgbClr val="002060"/>
              </a:solidFill>
            </a:endParaRPr>
          </a:p>
        </p:txBody>
      </p:sp>
      <p:sp>
        <p:nvSpPr>
          <p:cNvPr id="12" name="Freeform 11"/>
          <p:cNvSpPr/>
          <p:nvPr/>
        </p:nvSpPr>
        <p:spPr>
          <a:xfrm>
            <a:off x="3605712" y="3220152"/>
            <a:ext cx="178687" cy="187203"/>
          </a:xfrm>
          <a:custGeom>
            <a:avLst/>
            <a:gdLst>
              <a:gd name="connsiteX0" fmla="*/ 0 w 178686"/>
              <a:gd name="connsiteY0" fmla="*/ 37441 h 187203"/>
              <a:gd name="connsiteX1" fmla="*/ 89343 w 178686"/>
              <a:gd name="connsiteY1" fmla="*/ 37441 h 187203"/>
              <a:gd name="connsiteX2" fmla="*/ 89343 w 178686"/>
              <a:gd name="connsiteY2" fmla="*/ 0 h 187203"/>
              <a:gd name="connsiteX3" fmla="*/ 178686 w 178686"/>
              <a:gd name="connsiteY3" fmla="*/ 93602 h 187203"/>
              <a:gd name="connsiteX4" fmla="*/ 89343 w 178686"/>
              <a:gd name="connsiteY4" fmla="*/ 187203 h 187203"/>
              <a:gd name="connsiteX5" fmla="*/ 89343 w 178686"/>
              <a:gd name="connsiteY5" fmla="*/ 149762 h 187203"/>
              <a:gd name="connsiteX6" fmla="*/ 0 w 178686"/>
              <a:gd name="connsiteY6" fmla="*/ 149762 h 187203"/>
              <a:gd name="connsiteX7" fmla="*/ 0 w 178686"/>
              <a:gd name="connsiteY7" fmla="*/ 37441 h 18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686" h="187203">
                <a:moveTo>
                  <a:pt x="178686" y="149762"/>
                </a:moveTo>
                <a:lnTo>
                  <a:pt x="89343" y="149762"/>
                </a:lnTo>
                <a:lnTo>
                  <a:pt x="89343" y="187203"/>
                </a:lnTo>
                <a:lnTo>
                  <a:pt x="0" y="93601"/>
                </a:lnTo>
                <a:lnTo>
                  <a:pt x="89343" y="0"/>
                </a:lnTo>
                <a:lnTo>
                  <a:pt x="89343" y="37441"/>
                </a:lnTo>
                <a:lnTo>
                  <a:pt x="178686" y="37441"/>
                </a:lnTo>
                <a:lnTo>
                  <a:pt x="178686" y="149762"/>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53606" tIns="37441" rIns="1" bIns="37441" numCol="1" spcCol="1270" anchor="ctr" anchorCtr="0">
            <a:noAutofit/>
          </a:bodyPr>
          <a:lstStyle/>
          <a:p>
            <a:pPr lvl="0" algn="ctr" defTabSz="355600" rtl="1">
              <a:lnSpc>
                <a:spcPct val="90000"/>
              </a:lnSpc>
              <a:spcBef>
                <a:spcPct val="0"/>
              </a:spcBef>
              <a:spcAft>
                <a:spcPct val="35000"/>
              </a:spcAft>
            </a:pPr>
            <a:endParaRPr lang="ar-EG" sz="800" kern="1200"/>
          </a:p>
        </p:txBody>
      </p:sp>
      <p:sp>
        <p:nvSpPr>
          <p:cNvPr id="13" name="Rounded Rectangle 12"/>
          <p:cNvSpPr/>
          <p:nvPr/>
        </p:nvSpPr>
        <p:spPr>
          <a:xfrm>
            <a:off x="2190031" y="2831045"/>
            <a:ext cx="1262521" cy="965417"/>
          </a:xfrm>
          <a:prstGeom prst="roundRect">
            <a:avLst>
              <a:gd name="adj" fmla="val 10000"/>
            </a:avLst>
          </a:prstGeom>
          <a:blipFill rotWithShape="1">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4" name="Freeform 13"/>
          <p:cNvSpPr/>
          <p:nvPr/>
        </p:nvSpPr>
        <p:spPr>
          <a:xfrm>
            <a:off x="2171698" y="3500076"/>
            <a:ext cx="1426051" cy="1066729"/>
          </a:xfrm>
          <a:custGeom>
            <a:avLst/>
            <a:gdLst>
              <a:gd name="connsiteX0" fmla="*/ 0 w 1426051"/>
              <a:gd name="connsiteY0" fmla="*/ 106673 h 1066729"/>
              <a:gd name="connsiteX1" fmla="*/ 106673 w 1426051"/>
              <a:gd name="connsiteY1" fmla="*/ 0 h 1066729"/>
              <a:gd name="connsiteX2" fmla="*/ 1319378 w 1426051"/>
              <a:gd name="connsiteY2" fmla="*/ 0 h 1066729"/>
              <a:gd name="connsiteX3" fmla="*/ 1426051 w 1426051"/>
              <a:gd name="connsiteY3" fmla="*/ 106673 h 1066729"/>
              <a:gd name="connsiteX4" fmla="*/ 1426051 w 1426051"/>
              <a:gd name="connsiteY4" fmla="*/ 960056 h 1066729"/>
              <a:gd name="connsiteX5" fmla="*/ 1319378 w 1426051"/>
              <a:gd name="connsiteY5" fmla="*/ 1066729 h 1066729"/>
              <a:gd name="connsiteX6" fmla="*/ 106673 w 1426051"/>
              <a:gd name="connsiteY6" fmla="*/ 1066729 h 1066729"/>
              <a:gd name="connsiteX7" fmla="*/ 0 w 1426051"/>
              <a:gd name="connsiteY7" fmla="*/ 960056 h 1066729"/>
              <a:gd name="connsiteX8" fmla="*/ 0 w 1426051"/>
              <a:gd name="connsiteY8" fmla="*/ 106673 h 106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051" h="1066729">
                <a:moveTo>
                  <a:pt x="0" y="106673"/>
                </a:moveTo>
                <a:cubicBezTo>
                  <a:pt x="0" y="47759"/>
                  <a:pt x="47759" y="0"/>
                  <a:pt x="106673" y="0"/>
                </a:cubicBezTo>
                <a:lnTo>
                  <a:pt x="1319378" y="0"/>
                </a:lnTo>
                <a:cubicBezTo>
                  <a:pt x="1378292" y="0"/>
                  <a:pt x="1426051" y="47759"/>
                  <a:pt x="1426051" y="106673"/>
                </a:cubicBezTo>
                <a:lnTo>
                  <a:pt x="1426051" y="960056"/>
                </a:lnTo>
                <a:cubicBezTo>
                  <a:pt x="1426051" y="1018970"/>
                  <a:pt x="1378292" y="1066729"/>
                  <a:pt x="1319378" y="1066729"/>
                </a:cubicBezTo>
                <a:lnTo>
                  <a:pt x="106673" y="1066729"/>
                </a:lnTo>
                <a:cubicBezTo>
                  <a:pt x="47759" y="1066729"/>
                  <a:pt x="0" y="1018970"/>
                  <a:pt x="0" y="960056"/>
                </a:cubicBezTo>
                <a:lnTo>
                  <a:pt x="0" y="106673"/>
                </a:lnTo>
                <a:close/>
              </a:path>
            </a:pathLst>
          </a:custGeom>
          <a:solidFill>
            <a:srgbClr val="FF6699"/>
          </a:solidFill>
          <a:ln>
            <a:solidFill>
              <a:srgbClr val="FF66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2683" tIns="122683" rIns="122683" bIns="122683"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للمؤسسات التصنيعية.</a:t>
            </a:r>
            <a:endParaRPr lang="ar-EG" sz="2400" b="1" kern="1200" dirty="0">
              <a:solidFill>
                <a:srgbClr val="002060"/>
              </a:solidFill>
            </a:endParaRPr>
          </a:p>
        </p:txBody>
      </p:sp>
      <p:sp>
        <p:nvSpPr>
          <p:cNvPr id="15" name="Freeform 14"/>
          <p:cNvSpPr/>
          <p:nvPr/>
        </p:nvSpPr>
        <p:spPr>
          <a:xfrm>
            <a:off x="1832658" y="3220151"/>
            <a:ext cx="178687" cy="187204"/>
          </a:xfrm>
          <a:custGeom>
            <a:avLst/>
            <a:gdLst>
              <a:gd name="connsiteX0" fmla="*/ 0 w 178686"/>
              <a:gd name="connsiteY0" fmla="*/ 37441 h 187203"/>
              <a:gd name="connsiteX1" fmla="*/ 89343 w 178686"/>
              <a:gd name="connsiteY1" fmla="*/ 37441 h 187203"/>
              <a:gd name="connsiteX2" fmla="*/ 89343 w 178686"/>
              <a:gd name="connsiteY2" fmla="*/ 0 h 187203"/>
              <a:gd name="connsiteX3" fmla="*/ 178686 w 178686"/>
              <a:gd name="connsiteY3" fmla="*/ 93602 h 187203"/>
              <a:gd name="connsiteX4" fmla="*/ 89343 w 178686"/>
              <a:gd name="connsiteY4" fmla="*/ 187203 h 187203"/>
              <a:gd name="connsiteX5" fmla="*/ 89343 w 178686"/>
              <a:gd name="connsiteY5" fmla="*/ 149762 h 187203"/>
              <a:gd name="connsiteX6" fmla="*/ 0 w 178686"/>
              <a:gd name="connsiteY6" fmla="*/ 149762 h 187203"/>
              <a:gd name="connsiteX7" fmla="*/ 0 w 178686"/>
              <a:gd name="connsiteY7" fmla="*/ 37441 h 18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686" h="187203">
                <a:moveTo>
                  <a:pt x="178686" y="149762"/>
                </a:moveTo>
                <a:lnTo>
                  <a:pt x="89343" y="149762"/>
                </a:lnTo>
                <a:lnTo>
                  <a:pt x="89343" y="187203"/>
                </a:lnTo>
                <a:lnTo>
                  <a:pt x="0" y="93601"/>
                </a:lnTo>
                <a:lnTo>
                  <a:pt x="89343" y="0"/>
                </a:lnTo>
                <a:lnTo>
                  <a:pt x="89343" y="37441"/>
                </a:lnTo>
                <a:lnTo>
                  <a:pt x="178686" y="37441"/>
                </a:lnTo>
                <a:lnTo>
                  <a:pt x="178686" y="149762"/>
                </a:lnTo>
                <a:close/>
              </a:path>
            </a:pathLst>
          </a:custGeom>
          <a:solidFill>
            <a:schemeClr val="accent5">
              <a:lumMod val="50000"/>
            </a:schemeClr>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53606" tIns="37442" rIns="1" bIns="37441" numCol="1" spcCol="1270" anchor="ctr" anchorCtr="0">
            <a:noAutofit/>
          </a:bodyPr>
          <a:lstStyle/>
          <a:p>
            <a:pPr lvl="0" algn="ctr" defTabSz="355600" rtl="1">
              <a:lnSpc>
                <a:spcPct val="90000"/>
              </a:lnSpc>
              <a:spcBef>
                <a:spcPct val="0"/>
              </a:spcBef>
              <a:spcAft>
                <a:spcPct val="35000"/>
              </a:spcAft>
            </a:pPr>
            <a:endParaRPr lang="ar-EG" sz="800" kern="1200"/>
          </a:p>
        </p:txBody>
      </p:sp>
      <p:sp>
        <p:nvSpPr>
          <p:cNvPr id="16" name="Rounded Rectangle 15"/>
          <p:cNvSpPr/>
          <p:nvPr/>
        </p:nvSpPr>
        <p:spPr>
          <a:xfrm>
            <a:off x="416977" y="2831045"/>
            <a:ext cx="1262521" cy="965417"/>
          </a:xfrm>
          <a:prstGeom prst="roundRect">
            <a:avLst>
              <a:gd name="adj" fmla="val 10000"/>
            </a:avLst>
          </a:prstGeom>
          <a:blipFill rotWithShape="1">
            <a:blip r:embed="rId6"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7" name="Freeform 16"/>
          <p:cNvSpPr/>
          <p:nvPr/>
        </p:nvSpPr>
        <p:spPr>
          <a:xfrm>
            <a:off x="398644" y="3500076"/>
            <a:ext cx="1426051" cy="1066729"/>
          </a:xfrm>
          <a:custGeom>
            <a:avLst/>
            <a:gdLst>
              <a:gd name="connsiteX0" fmla="*/ 0 w 1426051"/>
              <a:gd name="connsiteY0" fmla="*/ 106673 h 1066729"/>
              <a:gd name="connsiteX1" fmla="*/ 106673 w 1426051"/>
              <a:gd name="connsiteY1" fmla="*/ 0 h 1066729"/>
              <a:gd name="connsiteX2" fmla="*/ 1319378 w 1426051"/>
              <a:gd name="connsiteY2" fmla="*/ 0 h 1066729"/>
              <a:gd name="connsiteX3" fmla="*/ 1426051 w 1426051"/>
              <a:gd name="connsiteY3" fmla="*/ 106673 h 1066729"/>
              <a:gd name="connsiteX4" fmla="*/ 1426051 w 1426051"/>
              <a:gd name="connsiteY4" fmla="*/ 960056 h 1066729"/>
              <a:gd name="connsiteX5" fmla="*/ 1319378 w 1426051"/>
              <a:gd name="connsiteY5" fmla="*/ 1066729 h 1066729"/>
              <a:gd name="connsiteX6" fmla="*/ 106673 w 1426051"/>
              <a:gd name="connsiteY6" fmla="*/ 1066729 h 1066729"/>
              <a:gd name="connsiteX7" fmla="*/ 0 w 1426051"/>
              <a:gd name="connsiteY7" fmla="*/ 960056 h 1066729"/>
              <a:gd name="connsiteX8" fmla="*/ 0 w 1426051"/>
              <a:gd name="connsiteY8" fmla="*/ 106673 h 106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051" h="1066729">
                <a:moveTo>
                  <a:pt x="0" y="106673"/>
                </a:moveTo>
                <a:cubicBezTo>
                  <a:pt x="0" y="47759"/>
                  <a:pt x="47759" y="0"/>
                  <a:pt x="106673" y="0"/>
                </a:cubicBezTo>
                <a:lnTo>
                  <a:pt x="1319378" y="0"/>
                </a:lnTo>
                <a:cubicBezTo>
                  <a:pt x="1378292" y="0"/>
                  <a:pt x="1426051" y="47759"/>
                  <a:pt x="1426051" y="106673"/>
                </a:cubicBezTo>
                <a:lnTo>
                  <a:pt x="1426051" y="960056"/>
                </a:lnTo>
                <a:cubicBezTo>
                  <a:pt x="1426051" y="1018970"/>
                  <a:pt x="1378292" y="1066729"/>
                  <a:pt x="1319378" y="1066729"/>
                </a:cubicBezTo>
                <a:lnTo>
                  <a:pt x="106673" y="1066729"/>
                </a:lnTo>
                <a:cubicBezTo>
                  <a:pt x="47759" y="1066729"/>
                  <a:pt x="0" y="1018970"/>
                  <a:pt x="0" y="960056"/>
                </a:cubicBezTo>
                <a:lnTo>
                  <a:pt x="0" y="106673"/>
                </a:lnTo>
                <a:close/>
              </a:path>
            </a:pathLst>
          </a:custGeom>
          <a:solidFill>
            <a:srgbClr val="99FFCC"/>
          </a:solidFill>
          <a:ln>
            <a:solidFill>
              <a:srgbClr val="99FFCC"/>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2683" tIns="122683" rIns="122683" bIns="122683"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لاي نوع اخر من المؤسسات.</a:t>
            </a:r>
            <a:endParaRPr lang="ar-EG" sz="2400" b="1" kern="1200" dirty="0">
              <a:solidFill>
                <a:srgbClr val="002060"/>
              </a:solidFill>
            </a:endParaRPr>
          </a:p>
        </p:txBody>
      </p:sp>
    </p:spTree>
    <p:extLst>
      <p:ext uri="{BB962C8B-B14F-4D97-AF65-F5344CB8AC3E}">
        <p14:creationId xmlns:p14="http://schemas.microsoft.com/office/powerpoint/2010/main" val="1426935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par>
                                <p:cTn id="31" presetID="31"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1000" fill="hold"/>
                                        <p:tgtEl>
                                          <p:spTgt spid="8"/>
                                        </p:tgtEl>
                                        <p:attrNameLst>
                                          <p:attrName>ppt_w</p:attrName>
                                        </p:attrNameLst>
                                      </p:cBhvr>
                                      <p:tavLst>
                                        <p:tav tm="0">
                                          <p:val>
                                            <p:fltVal val="0"/>
                                          </p:val>
                                        </p:tav>
                                        <p:tav tm="100000">
                                          <p:val>
                                            <p:strVal val="#ppt_w"/>
                                          </p:val>
                                        </p:tav>
                                      </p:tavLst>
                                    </p:anim>
                                    <p:anim calcmode="lin" valueType="num">
                                      <p:cBhvr>
                                        <p:cTn id="34" dur="1000" fill="hold"/>
                                        <p:tgtEl>
                                          <p:spTgt spid="8"/>
                                        </p:tgtEl>
                                        <p:attrNameLst>
                                          <p:attrName>ppt_h</p:attrName>
                                        </p:attrNameLst>
                                      </p:cBhvr>
                                      <p:tavLst>
                                        <p:tav tm="0">
                                          <p:val>
                                            <p:fltVal val="0"/>
                                          </p:val>
                                        </p:tav>
                                        <p:tav tm="100000">
                                          <p:val>
                                            <p:strVal val="#ppt_h"/>
                                          </p:val>
                                        </p:tav>
                                      </p:tavLst>
                                    </p:anim>
                                    <p:anim calcmode="lin" valueType="num">
                                      <p:cBhvr>
                                        <p:cTn id="35" dur="1000" fill="hold"/>
                                        <p:tgtEl>
                                          <p:spTgt spid="8"/>
                                        </p:tgtEl>
                                        <p:attrNameLst>
                                          <p:attrName>style.rotation</p:attrName>
                                        </p:attrNameLst>
                                      </p:cBhvr>
                                      <p:tavLst>
                                        <p:tav tm="0">
                                          <p:val>
                                            <p:fltVal val="90"/>
                                          </p:val>
                                        </p:tav>
                                        <p:tav tm="100000">
                                          <p:val>
                                            <p:fltVal val="0"/>
                                          </p:val>
                                        </p:tav>
                                      </p:tavLst>
                                    </p:anim>
                                    <p:animEffect transition="in" filter="fade">
                                      <p:cBhvr>
                                        <p:cTn id="36" dur="10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1" presetClass="entr" presetSubtype="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1000" fill="hold"/>
                                        <p:tgtEl>
                                          <p:spTgt spid="11"/>
                                        </p:tgtEl>
                                        <p:attrNameLst>
                                          <p:attrName>ppt_w</p:attrName>
                                        </p:attrNameLst>
                                      </p:cBhvr>
                                      <p:tavLst>
                                        <p:tav tm="0">
                                          <p:val>
                                            <p:fltVal val="0"/>
                                          </p:val>
                                        </p:tav>
                                        <p:tav tm="100000">
                                          <p:val>
                                            <p:strVal val="#ppt_w"/>
                                          </p:val>
                                        </p:tav>
                                      </p:tavLst>
                                    </p:anim>
                                    <p:anim calcmode="lin" valueType="num">
                                      <p:cBhvr>
                                        <p:cTn id="48" dur="1000" fill="hold"/>
                                        <p:tgtEl>
                                          <p:spTgt spid="11"/>
                                        </p:tgtEl>
                                        <p:attrNameLst>
                                          <p:attrName>ppt_h</p:attrName>
                                        </p:attrNameLst>
                                      </p:cBhvr>
                                      <p:tavLst>
                                        <p:tav tm="0">
                                          <p:val>
                                            <p:fltVal val="0"/>
                                          </p:val>
                                        </p:tav>
                                        <p:tav tm="100000">
                                          <p:val>
                                            <p:strVal val="#ppt_h"/>
                                          </p:val>
                                        </p:tav>
                                      </p:tavLst>
                                    </p:anim>
                                    <p:anim calcmode="lin" valueType="num">
                                      <p:cBhvr>
                                        <p:cTn id="49" dur="1000" fill="hold"/>
                                        <p:tgtEl>
                                          <p:spTgt spid="11"/>
                                        </p:tgtEl>
                                        <p:attrNameLst>
                                          <p:attrName>style.rotation</p:attrName>
                                        </p:attrNameLst>
                                      </p:cBhvr>
                                      <p:tavLst>
                                        <p:tav tm="0">
                                          <p:val>
                                            <p:fltVal val="90"/>
                                          </p:val>
                                        </p:tav>
                                        <p:tav tm="100000">
                                          <p:val>
                                            <p:fltVal val="0"/>
                                          </p:val>
                                        </p:tav>
                                      </p:tavLst>
                                    </p:anim>
                                    <p:animEffect transition="in" filter="fade">
                                      <p:cBhvr>
                                        <p:cTn id="50" dur="1000"/>
                                        <p:tgtEl>
                                          <p:spTgt spid="11"/>
                                        </p:tgtEl>
                                      </p:cBhvr>
                                    </p:animEffect>
                                  </p:childTnLst>
                                </p:cTn>
                              </p:par>
                              <p:par>
                                <p:cTn id="51" presetID="31" presetClass="entr" presetSubtype="0" fill="hold" nodeType="with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p:cTn id="53" dur="1000" fill="hold"/>
                                        <p:tgtEl>
                                          <p:spTgt spid="10"/>
                                        </p:tgtEl>
                                        <p:attrNameLst>
                                          <p:attrName>ppt_w</p:attrName>
                                        </p:attrNameLst>
                                      </p:cBhvr>
                                      <p:tavLst>
                                        <p:tav tm="0">
                                          <p:val>
                                            <p:fltVal val="0"/>
                                          </p:val>
                                        </p:tav>
                                        <p:tav tm="100000">
                                          <p:val>
                                            <p:strVal val="#ppt_w"/>
                                          </p:val>
                                        </p:tav>
                                      </p:tavLst>
                                    </p:anim>
                                    <p:anim calcmode="lin" valueType="num">
                                      <p:cBhvr>
                                        <p:cTn id="54" dur="1000" fill="hold"/>
                                        <p:tgtEl>
                                          <p:spTgt spid="10"/>
                                        </p:tgtEl>
                                        <p:attrNameLst>
                                          <p:attrName>ppt_h</p:attrName>
                                        </p:attrNameLst>
                                      </p:cBhvr>
                                      <p:tavLst>
                                        <p:tav tm="0">
                                          <p:val>
                                            <p:fltVal val="0"/>
                                          </p:val>
                                        </p:tav>
                                        <p:tav tm="100000">
                                          <p:val>
                                            <p:strVal val="#ppt_h"/>
                                          </p:val>
                                        </p:tav>
                                      </p:tavLst>
                                    </p:anim>
                                    <p:anim calcmode="lin" valueType="num">
                                      <p:cBhvr>
                                        <p:cTn id="55" dur="1000" fill="hold"/>
                                        <p:tgtEl>
                                          <p:spTgt spid="10"/>
                                        </p:tgtEl>
                                        <p:attrNameLst>
                                          <p:attrName>style.rotation</p:attrName>
                                        </p:attrNameLst>
                                      </p:cBhvr>
                                      <p:tavLst>
                                        <p:tav tm="0">
                                          <p:val>
                                            <p:fltVal val="90"/>
                                          </p:val>
                                        </p:tav>
                                        <p:tav tm="100000">
                                          <p:val>
                                            <p:fltVal val="0"/>
                                          </p:val>
                                        </p:tav>
                                      </p:tavLst>
                                    </p:anim>
                                    <p:animEffect transition="in" filter="fade">
                                      <p:cBhvr>
                                        <p:cTn id="56" dur="1000"/>
                                        <p:tgtEl>
                                          <p:spTgt spid="10"/>
                                        </p:tgtEl>
                                      </p:cBhvr>
                                    </p:animEffect>
                                  </p:childTnLst>
                                </p:cTn>
                              </p:par>
                            </p:childTnLst>
                          </p:cTn>
                        </p:par>
                      </p:childTnLst>
                    </p:cTn>
                  </p:par>
                  <p:par>
                    <p:cTn id="57" fill="hold">
                      <p:stCondLst>
                        <p:cond delay="indefinite"/>
                      </p:stCondLst>
                      <p:childTnLst>
                        <p:par>
                          <p:cTn id="58" fill="hold">
                            <p:stCondLst>
                              <p:cond delay="0"/>
                            </p:stCondLst>
                            <p:childTnLst>
                              <p:par>
                                <p:cTn id="59" presetID="31" presetClass="entr" presetSubtype="0" fill="hold" grpId="0" nodeType="click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p:cTn id="61" dur="1000" fill="hold"/>
                                        <p:tgtEl>
                                          <p:spTgt spid="12"/>
                                        </p:tgtEl>
                                        <p:attrNameLst>
                                          <p:attrName>ppt_w</p:attrName>
                                        </p:attrNameLst>
                                      </p:cBhvr>
                                      <p:tavLst>
                                        <p:tav tm="0">
                                          <p:val>
                                            <p:fltVal val="0"/>
                                          </p:val>
                                        </p:tav>
                                        <p:tav tm="100000">
                                          <p:val>
                                            <p:strVal val="#ppt_w"/>
                                          </p:val>
                                        </p:tav>
                                      </p:tavLst>
                                    </p:anim>
                                    <p:anim calcmode="lin" valueType="num">
                                      <p:cBhvr>
                                        <p:cTn id="62" dur="1000" fill="hold"/>
                                        <p:tgtEl>
                                          <p:spTgt spid="12"/>
                                        </p:tgtEl>
                                        <p:attrNameLst>
                                          <p:attrName>ppt_h</p:attrName>
                                        </p:attrNameLst>
                                      </p:cBhvr>
                                      <p:tavLst>
                                        <p:tav tm="0">
                                          <p:val>
                                            <p:fltVal val="0"/>
                                          </p:val>
                                        </p:tav>
                                        <p:tav tm="100000">
                                          <p:val>
                                            <p:strVal val="#ppt_h"/>
                                          </p:val>
                                        </p:tav>
                                      </p:tavLst>
                                    </p:anim>
                                    <p:anim calcmode="lin" valueType="num">
                                      <p:cBhvr>
                                        <p:cTn id="63" dur="1000" fill="hold"/>
                                        <p:tgtEl>
                                          <p:spTgt spid="12"/>
                                        </p:tgtEl>
                                        <p:attrNameLst>
                                          <p:attrName>style.rotation</p:attrName>
                                        </p:attrNameLst>
                                      </p:cBhvr>
                                      <p:tavLst>
                                        <p:tav tm="0">
                                          <p:val>
                                            <p:fltVal val="90"/>
                                          </p:val>
                                        </p:tav>
                                        <p:tav tm="100000">
                                          <p:val>
                                            <p:fltVal val="0"/>
                                          </p:val>
                                        </p:tav>
                                      </p:tavLst>
                                    </p:anim>
                                    <p:animEffect transition="in" filter="fade">
                                      <p:cBhvr>
                                        <p:cTn id="64" dur="1000"/>
                                        <p:tgtEl>
                                          <p:spTgt spid="12"/>
                                        </p:tgtEl>
                                      </p:cBhvr>
                                    </p:animEffect>
                                  </p:childTnLst>
                                </p:cTn>
                              </p:par>
                              <p:par>
                                <p:cTn id="65" presetID="31"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 calcmode="lin" valueType="num">
                                      <p:cBhvr>
                                        <p:cTn id="67" dur="1000" fill="hold"/>
                                        <p:tgtEl>
                                          <p:spTgt spid="13"/>
                                        </p:tgtEl>
                                        <p:attrNameLst>
                                          <p:attrName>ppt_w</p:attrName>
                                        </p:attrNameLst>
                                      </p:cBhvr>
                                      <p:tavLst>
                                        <p:tav tm="0">
                                          <p:val>
                                            <p:fltVal val="0"/>
                                          </p:val>
                                        </p:tav>
                                        <p:tav tm="100000">
                                          <p:val>
                                            <p:strVal val="#ppt_w"/>
                                          </p:val>
                                        </p:tav>
                                      </p:tavLst>
                                    </p:anim>
                                    <p:anim calcmode="lin" valueType="num">
                                      <p:cBhvr>
                                        <p:cTn id="68" dur="1000" fill="hold"/>
                                        <p:tgtEl>
                                          <p:spTgt spid="13"/>
                                        </p:tgtEl>
                                        <p:attrNameLst>
                                          <p:attrName>ppt_h</p:attrName>
                                        </p:attrNameLst>
                                      </p:cBhvr>
                                      <p:tavLst>
                                        <p:tav tm="0">
                                          <p:val>
                                            <p:fltVal val="0"/>
                                          </p:val>
                                        </p:tav>
                                        <p:tav tm="100000">
                                          <p:val>
                                            <p:strVal val="#ppt_h"/>
                                          </p:val>
                                        </p:tav>
                                      </p:tavLst>
                                    </p:anim>
                                    <p:anim calcmode="lin" valueType="num">
                                      <p:cBhvr>
                                        <p:cTn id="69" dur="1000" fill="hold"/>
                                        <p:tgtEl>
                                          <p:spTgt spid="13"/>
                                        </p:tgtEl>
                                        <p:attrNameLst>
                                          <p:attrName>style.rotation</p:attrName>
                                        </p:attrNameLst>
                                      </p:cBhvr>
                                      <p:tavLst>
                                        <p:tav tm="0">
                                          <p:val>
                                            <p:fltVal val="90"/>
                                          </p:val>
                                        </p:tav>
                                        <p:tav tm="100000">
                                          <p:val>
                                            <p:fltVal val="0"/>
                                          </p:val>
                                        </p:tav>
                                      </p:tavLst>
                                    </p:anim>
                                    <p:animEffect transition="in" filter="fade">
                                      <p:cBhvr>
                                        <p:cTn id="70" dur="1000"/>
                                        <p:tgtEl>
                                          <p:spTgt spid="13"/>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14"/>
                                        </p:tgtEl>
                                        <p:attrNameLst>
                                          <p:attrName>style.visibility</p:attrName>
                                        </p:attrNameLst>
                                      </p:cBhvr>
                                      <p:to>
                                        <p:strVal val="visible"/>
                                      </p:to>
                                    </p:set>
                                    <p:anim calcmode="lin" valueType="num">
                                      <p:cBhvr>
                                        <p:cTn id="73" dur="1000" fill="hold"/>
                                        <p:tgtEl>
                                          <p:spTgt spid="14"/>
                                        </p:tgtEl>
                                        <p:attrNameLst>
                                          <p:attrName>ppt_w</p:attrName>
                                        </p:attrNameLst>
                                      </p:cBhvr>
                                      <p:tavLst>
                                        <p:tav tm="0">
                                          <p:val>
                                            <p:fltVal val="0"/>
                                          </p:val>
                                        </p:tav>
                                        <p:tav tm="100000">
                                          <p:val>
                                            <p:strVal val="#ppt_w"/>
                                          </p:val>
                                        </p:tav>
                                      </p:tavLst>
                                    </p:anim>
                                    <p:anim calcmode="lin" valueType="num">
                                      <p:cBhvr>
                                        <p:cTn id="74" dur="1000" fill="hold"/>
                                        <p:tgtEl>
                                          <p:spTgt spid="14"/>
                                        </p:tgtEl>
                                        <p:attrNameLst>
                                          <p:attrName>ppt_h</p:attrName>
                                        </p:attrNameLst>
                                      </p:cBhvr>
                                      <p:tavLst>
                                        <p:tav tm="0">
                                          <p:val>
                                            <p:fltVal val="0"/>
                                          </p:val>
                                        </p:tav>
                                        <p:tav tm="100000">
                                          <p:val>
                                            <p:strVal val="#ppt_h"/>
                                          </p:val>
                                        </p:tav>
                                      </p:tavLst>
                                    </p:anim>
                                    <p:anim calcmode="lin" valueType="num">
                                      <p:cBhvr>
                                        <p:cTn id="75" dur="1000" fill="hold"/>
                                        <p:tgtEl>
                                          <p:spTgt spid="14"/>
                                        </p:tgtEl>
                                        <p:attrNameLst>
                                          <p:attrName>style.rotation</p:attrName>
                                        </p:attrNameLst>
                                      </p:cBhvr>
                                      <p:tavLst>
                                        <p:tav tm="0">
                                          <p:val>
                                            <p:fltVal val="90"/>
                                          </p:val>
                                        </p:tav>
                                        <p:tav tm="100000">
                                          <p:val>
                                            <p:fltVal val="0"/>
                                          </p:val>
                                        </p:tav>
                                      </p:tavLst>
                                    </p:anim>
                                    <p:animEffect transition="in" filter="fade">
                                      <p:cBhvr>
                                        <p:cTn id="76" dur="1000"/>
                                        <p:tgtEl>
                                          <p:spTgt spid="14"/>
                                        </p:tgtEl>
                                      </p:cBhvr>
                                    </p:animEffect>
                                  </p:childTnLst>
                                </p:cTn>
                              </p:par>
                            </p:childTnLst>
                          </p:cTn>
                        </p:par>
                      </p:childTnLst>
                    </p:cTn>
                  </p:par>
                  <p:par>
                    <p:cTn id="77" fill="hold">
                      <p:stCondLst>
                        <p:cond delay="indefinite"/>
                      </p:stCondLst>
                      <p:childTnLst>
                        <p:par>
                          <p:cTn id="78" fill="hold">
                            <p:stCondLst>
                              <p:cond delay="0"/>
                            </p:stCondLst>
                            <p:childTnLst>
                              <p:par>
                                <p:cTn id="79" presetID="31" presetClass="entr" presetSubtype="0" fill="hold" grpId="0" nodeType="clickEffect">
                                  <p:stCondLst>
                                    <p:cond delay="0"/>
                                  </p:stCondLst>
                                  <p:childTnLst>
                                    <p:set>
                                      <p:cBhvr>
                                        <p:cTn id="80" dur="1" fill="hold">
                                          <p:stCondLst>
                                            <p:cond delay="0"/>
                                          </p:stCondLst>
                                        </p:cTn>
                                        <p:tgtEl>
                                          <p:spTgt spid="15"/>
                                        </p:tgtEl>
                                        <p:attrNameLst>
                                          <p:attrName>style.visibility</p:attrName>
                                        </p:attrNameLst>
                                      </p:cBhvr>
                                      <p:to>
                                        <p:strVal val="visible"/>
                                      </p:to>
                                    </p:set>
                                    <p:anim calcmode="lin" valueType="num">
                                      <p:cBhvr>
                                        <p:cTn id="81" dur="1000" fill="hold"/>
                                        <p:tgtEl>
                                          <p:spTgt spid="15"/>
                                        </p:tgtEl>
                                        <p:attrNameLst>
                                          <p:attrName>ppt_w</p:attrName>
                                        </p:attrNameLst>
                                      </p:cBhvr>
                                      <p:tavLst>
                                        <p:tav tm="0">
                                          <p:val>
                                            <p:fltVal val="0"/>
                                          </p:val>
                                        </p:tav>
                                        <p:tav tm="100000">
                                          <p:val>
                                            <p:strVal val="#ppt_w"/>
                                          </p:val>
                                        </p:tav>
                                      </p:tavLst>
                                    </p:anim>
                                    <p:anim calcmode="lin" valueType="num">
                                      <p:cBhvr>
                                        <p:cTn id="82" dur="1000" fill="hold"/>
                                        <p:tgtEl>
                                          <p:spTgt spid="15"/>
                                        </p:tgtEl>
                                        <p:attrNameLst>
                                          <p:attrName>ppt_h</p:attrName>
                                        </p:attrNameLst>
                                      </p:cBhvr>
                                      <p:tavLst>
                                        <p:tav tm="0">
                                          <p:val>
                                            <p:fltVal val="0"/>
                                          </p:val>
                                        </p:tav>
                                        <p:tav tm="100000">
                                          <p:val>
                                            <p:strVal val="#ppt_h"/>
                                          </p:val>
                                        </p:tav>
                                      </p:tavLst>
                                    </p:anim>
                                    <p:anim calcmode="lin" valueType="num">
                                      <p:cBhvr>
                                        <p:cTn id="83" dur="1000" fill="hold"/>
                                        <p:tgtEl>
                                          <p:spTgt spid="15"/>
                                        </p:tgtEl>
                                        <p:attrNameLst>
                                          <p:attrName>style.rotation</p:attrName>
                                        </p:attrNameLst>
                                      </p:cBhvr>
                                      <p:tavLst>
                                        <p:tav tm="0">
                                          <p:val>
                                            <p:fltVal val="90"/>
                                          </p:val>
                                        </p:tav>
                                        <p:tav tm="100000">
                                          <p:val>
                                            <p:fltVal val="0"/>
                                          </p:val>
                                        </p:tav>
                                      </p:tavLst>
                                    </p:anim>
                                    <p:animEffect transition="in" filter="fade">
                                      <p:cBhvr>
                                        <p:cTn id="84" dur="1000"/>
                                        <p:tgtEl>
                                          <p:spTgt spid="15"/>
                                        </p:tgtEl>
                                      </p:cBhvr>
                                    </p:animEffect>
                                  </p:childTnLst>
                                </p:cTn>
                              </p:par>
                              <p:par>
                                <p:cTn id="85" presetID="31" presetClass="entr" presetSubtype="0" fill="hold" nodeType="withEffect">
                                  <p:stCondLst>
                                    <p:cond delay="0"/>
                                  </p:stCondLst>
                                  <p:childTnLst>
                                    <p:set>
                                      <p:cBhvr>
                                        <p:cTn id="86" dur="1" fill="hold">
                                          <p:stCondLst>
                                            <p:cond delay="0"/>
                                          </p:stCondLst>
                                        </p:cTn>
                                        <p:tgtEl>
                                          <p:spTgt spid="16"/>
                                        </p:tgtEl>
                                        <p:attrNameLst>
                                          <p:attrName>style.visibility</p:attrName>
                                        </p:attrNameLst>
                                      </p:cBhvr>
                                      <p:to>
                                        <p:strVal val="visible"/>
                                      </p:to>
                                    </p:set>
                                    <p:anim calcmode="lin" valueType="num">
                                      <p:cBhvr>
                                        <p:cTn id="87" dur="1000" fill="hold"/>
                                        <p:tgtEl>
                                          <p:spTgt spid="16"/>
                                        </p:tgtEl>
                                        <p:attrNameLst>
                                          <p:attrName>ppt_w</p:attrName>
                                        </p:attrNameLst>
                                      </p:cBhvr>
                                      <p:tavLst>
                                        <p:tav tm="0">
                                          <p:val>
                                            <p:fltVal val="0"/>
                                          </p:val>
                                        </p:tav>
                                        <p:tav tm="100000">
                                          <p:val>
                                            <p:strVal val="#ppt_w"/>
                                          </p:val>
                                        </p:tav>
                                      </p:tavLst>
                                    </p:anim>
                                    <p:anim calcmode="lin" valueType="num">
                                      <p:cBhvr>
                                        <p:cTn id="88" dur="1000" fill="hold"/>
                                        <p:tgtEl>
                                          <p:spTgt spid="16"/>
                                        </p:tgtEl>
                                        <p:attrNameLst>
                                          <p:attrName>ppt_h</p:attrName>
                                        </p:attrNameLst>
                                      </p:cBhvr>
                                      <p:tavLst>
                                        <p:tav tm="0">
                                          <p:val>
                                            <p:fltVal val="0"/>
                                          </p:val>
                                        </p:tav>
                                        <p:tav tm="100000">
                                          <p:val>
                                            <p:strVal val="#ppt_h"/>
                                          </p:val>
                                        </p:tav>
                                      </p:tavLst>
                                    </p:anim>
                                    <p:anim calcmode="lin" valueType="num">
                                      <p:cBhvr>
                                        <p:cTn id="89" dur="1000" fill="hold"/>
                                        <p:tgtEl>
                                          <p:spTgt spid="16"/>
                                        </p:tgtEl>
                                        <p:attrNameLst>
                                          <p:attrName>style.rotation</p:attrName>
                                        </p:attrNameLst>
                                      </p:cBhvr>
                                      <p:tavLst>
                                        <p:tav tm="0">
                                          <p:val>
                                            <p:fltVal val="90"/>
                                          </p:val>
                                        </p:tav>
                                        <p:tav tm="100000">
                                          <p:val>
                                            <p:fltVal val="0"/>
                                          </p:val>
                                        </p:tav>
                                      </p:tavLst>
                                    </p:anim>
                                    <p:animEffect transition="in" filter="fade">
                                      <p:cBhvr>
                                        <p:cTn id="90" dur="1000"/>
                                        <p:tgtEl>
                                          <p:spTgt spid="16"/>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p:cTn id="93" dur="1000" fill="hold"/>
                                        <p:tgtEl>
                                          <p:spTgt spid="17"/>
                                        </p:tgtEl>
                                        <p:attrNameLst>
                                          <p:attrName>ppt_w</p:attrName>
                                        </p:attrNameLst>
                                      </p:cBhvr>
                                      <p:tavLst>
                                        <p:tav tm="0">
                                          <p:val>
                                            <p:fltVal val="0"/>
                                          </p:val>
                                        </p:tav>
                                        <p:tav tm="100000">
                                          <p:val>
                                            <p:strVal val="#ppt_w"/>
                                          </p:val>
                                        </p:tav>
                                      </p:tavLst>
                                    </p:anim>
                                    <p:anim calcmode="lin" valueType="num">
                                      <p:cBhvr>
                                        <p:cTn id="94" dur="1000" fill="hold"/>
                                        <p:tgtEl>
                                          <p:spTgt spid="17"/>
                                        </p:tgtEl>
                                        <p:attrNameLst>
                                          <p:attrName>ppt_h</p:attrName>
                                        </p:attrNameLst>
                                      </p:cBhvr>
                                      <p:tavLst>
                                        <p:tav tm="0">
                                          <p:val>
                                            <p:fltVal val="0"/>
                                          </p:val>
                                        </p:tav>
                                        <p:tav tm="100000">
                                          <p:val>
                                            <p:strVal val="#ppt_h"/>
                                          </p:val>
                                        </p:tav>
                                      </p:tavLst>
                                    </p:anim>
                                    <p:anim calcmode="lin" valueType="num">
                                      <p:cBhvr>
                                        <p:cTn id="95" dur="1000" fill="hold"/>
                                        <p:tgtEl>
                                          <p:spTgt spid="17"/>
                                        </p:tgtEl>
                                        <p:attrNameLst>
                                          <p:attrName>style.rotation</p:attrName>
                                        </p:attrNameLst>
                                      </p:cBhvr>
                                      <p:tavLst>
                                        <p:tav tm="0">
                                          <p:val>
                                            <p:fltVal val="90"/>
                                          </p:val>
                                        </p:tav>
                                        <p:tav tm="100000">
                                          <p:val>
                                            <p:fltVal val="0"/>
                                          </p:val>
                                        </p:tav>
                                      </p:tavLst>
                                    </p:anim>
                                    <p:animEffect transition="in" filter="fade">
                                      <p:cBhvr>
                                        <p:cTn id="96"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animBg="1"/>
      <p:bldP spid="11" grpId="0" animBg="1"/>
      <p:bldP spid="12" grpId="0" animBg="1"/>
      <p:bldP spid="14" grpId="0" animBg="1"/>
      <p:bldP spid="15" grpId="0" animBg="1"/>
      <p:bldP spid="17" grpId="0" animBg="1"/>
    </p:bld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من يضع خطة عمل المؤسسة ؟</a:t>
            </a:r>
            <a:endParaRPr lang="ar-EG" sz="3200" b="1" dirty="0">
              <a:solidFill>
                <a:schemeClr val="bg1"/>
              </a:solidFill>
            </a:endParaRPr>
          </a:p>
        </p:txBody>
      </p:sp>
      <p:sp>
        <p:nvSpPr>
          <p:cNvPr id="4" name="Rectangle 3"/>
          <p:cNvSpPr/>
          <p:nvPr/>
        </p:nvSpPr>
        <p:spPr>
          <a:xfrm>
            <a:off x="323528" y="1823272"/>
            <a:ext cx="8352928" cy="1033200"/>
          </a:xfrm>
          <a:prstGeom prst="rect">
            <a:avLst/>
          </a:prstGeom>
          <a:ln>
            <a:solidFill>
              <a:srgbClr val="CC99FF"/>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411760" y="1218112"/>
            <a:ext cx="5847049" cy="1210320"/>
          </a:xfrm>
          <a:custGeom>
            <a:avLst/>
            <a:gdLst>
              <a:gd name="connsiteX0" fmla="*/ 0 w 5847049"/>
              <a:gd name="connsiteY0" fmla="*/ 201724 h 1210320"/>
              <a:gd name="connsiteX1" fmla="*/ 201724 w 5847049"/>
              <a:gd name="connsiteY1" fmla="*/ 0 h 1210320"/>
              <a:gd name="connsiteX2" fmla="*/ 5645325 w 5847049"/>
              <a:gd name="connsiteY2" fmla="*/ 0 h 1210320"/>
              <a:gd name="connsiteX3" fmla="*/ 5847049 w 5847049"/>
              <a:gd name="connsiteY3" fmla="*/ 201724 h 1210320"/>
              <a:gd name="connsiteX4" fmla="*/ 5847049 w 5847049"/>
              <a:gd name="connsiteY4" fmla="*/ 1008596 h 1210320"/>
              <a:gd name="connsiteX5" fmla="*/ 5645325 w 5847049"/>
              <a:gd name="connsiteY5" fmla="*/ 1210320 h 1210320"/>
              <a:gd name="connsiteX6" fmla="*/ 201724 w 5847049"/>
              <a:gd name="connsiteY6" fmla="*/ 1210320 h 1210320"/>
              <a:gd name="connsiteX7" fmla="*/ 0 w 5847049"/>
              <a:gd name="connsiteY7" fmla="*/ 1008596 h 1210320"/>
              <a:gd name="connsiteX8" fmla="*/ 0 w 5847049"/>
              <a:gd name="connsiteY8" fmla="*/ 201724 h 121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7049" h="1210320">
                <a:moveTo>
                  <a:pt x="0" y="201724"/>
                </a:moveTo>
                <a:cubicBezTo>
                  <a:pt x="0" y="90315"/>
                  <a:pt x="90315" y="0"/>
                  <a:pt x="201724" y="0"/>
                </a:cubicBezTo>
                <a:lnTo>
                  <a:pt x="5645325" y="0"/>
                </a:lnTo>
                <a:cubicBezTo>
                  <a:pt x="5756734" y="0"/>
                  <a:pt x="5847049" y="90315"/>
                  <a:pt x="5847049" y="201724"/>
                </a:cubicBezTo>
                <a:lnTo>
                  <a:pt x="5847049" y="1008596"/>
                </a:lnTo>
                <a:cubicBezTo>
                  <a:pt x="5847049" y="1120005"/>
                  <a:pt x="5756734" y="1210320"/>
                  <a:pt x="5645325" y="1210320"/>
                </a:cubicBezTo>
                <a:lnTo>
                  <a:pt x="201724" y="1210320"/>
                </a:lnTo>
                <a:cubicBezTo>
                  <a:pt x="90315" y="1210320"/>
                  <a:pt x="0" y="1120005"/>
                  <a:pt x="0" y="1008596"/>
                </a:cubicBezTo>
                <a:lnTo>
                  <a:pt x="0" y="201724"/>
                </a:lnTo>
                <a:close/>
              </a:path>
            </a:pathLst>
          </a:custGeom>
          <a:solidFill>
            <a:srgbClr val="CC99FF"/>
          </a:solidFill>
          <a:ln>
            <a:solidFill>
              <a:srgbClr val="CC99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80088" tIns="59083" rIns="280088" bIns="59083"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يضع كل مالك/مدير متوقع خطة العمل للمؤسسة التي يرغب في انشائها.</a:t>
            </a:r>
            <a:endParaRPr lang="ar-EG" sz="2400" b="0" kern="1200" dirty="0">
              <a:solidFill>
                <a:srgbClr val="002060"/>
              </a:solidFill>
            </a:endParaRPr>
          </a:p>
        </p:txBody>
      </p:sp>
      <p:sp>
        <p:nvSpPr>
          <p:cNvPr id="6" name="Rectangle 5"/>
          <p:cNvSpPr/>
          <p:nvPr/>
        </p:nvSpPr>
        <p:spPr>
          <a:xfrm>
            <a:off x="323528" y="3683032"/>
            <a:ext cx="8352928" cy="1033200"/>
          </a:xfrm>
          <a:prstGeom prst="rect">
            <a:avLst/>
          </a:prstGeom>
          <a:ln>
            <a:solidFill>
              <a:srgbClr val="FF9966"/>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411760" y="3077872"/>
            <a:ext cx="5847049" cy="1210320"/>
          </a:xfrm>
          <a:custGeom>
            <a:avLst/>
            <a:gdLst>
              <a:gd name="connsiteX0" fmla="*/ 0 w 5847049"/>
              <a:gd name="connsiteY0" fmla="*/ 201724 h 1210320"/>
              <a:gd name="connsiteX1" fmla="*/ 201724 w 5847049"/>
              <a:gd name="connsiteY1" fmla="*/ 0 h 1210320"/>
              <a:gd name="connsiteX2" fmla="*/ 5645325 w 5847049"/>
              <a:gd name="connsiteY2" fmla="*/ 0 h 1210320"/>
              <a:gd name="connsiteX3" fmla="*/ 5847049 w 5847049"/>
              <a:gd name="connsiteY3" fmla="*/ 201724 h 1210320"/>
              <a:gd name="connsiteX4" fmla="*/ 5847049 w 5847049"/>
              <a:gd name="connsiteY4" fmla="*/ 1008596 h 1210320"/>
              <a:gd name="connsiteX5" fmla="*/ 5645325 w 5847049"/>
              <a:gd name="connsiteY5" fmla="*/ 1210320 h 1210320"/>
              <a:gd name="connsiteX6" fmla="*/ 201724 w 5847049"/>
              <a:gd name="connsiteY6" fmla="*/ 1210320 h 1210320"/>
              <a:gd name="connsiteX7" fmla="*/ 0 w 5847049"/>
              <a:gd name="connsiteY7" fmla="*/ 1008596 h 1210320"/>
              <a:gd name="connsiteX8" fmla="*/ 0 w 5847049"/>
              <a:gd name="connsiteY8" fmla="*/ 201724 h 121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7049" h="1210320">
                <a:moveTo>
                  <a:pt x="0" y="201724"/>
                </a:moveTo>
                <a:cubicBezTo>
                  <a:pt x="0" y="90315"/>
                  <a:pt x="90315" y="0"/>
                  <a:pt x="201724" y="0"/>
                </a:cubicBezTo>
                <a:lnTo>
                  <a:pt x="5645325" y="0"/>
                </a:lnTo>
                <a:cubicBezTo>
                  <a:pt x="5756734" y="0"/>
                  <a:pt x="5847049" y="90315"/>
                  <a:pt x="5847049" y="201724"/>
                </a:cubicBezTo>
                <a:lnTo>
                  <a:pt x="5847049" y="1008596"/>
                </a:lnTo>
                <a:cubicBezTo>
                  <a:pt x="5847049" y="1120005"/>
                  <a:pt x="5756734" y="1210320"/>
                  <a:pt x="5645325" y="1210320"/>
                </a:cubicBezTo>
                <a:lnTo>
                  <a:pt x="201724" y="1210320"/>
                </a:lnTo>
                <a:cubicBezTo>
                  <a:pt x="90315" y="1210320"/>
                  <a:pt x="0" y="1120005"/>
                  <a:pt x="0" y="1008596"/>
                </a:cubicBezTo>
                <a:lnTo>
                  <a:pt x="0" y="201724"/>
                </a:lnTo>
                <a:close/>
              </a:path>
            </a:pathLst>
          </a:custGeom>
          <a:solidFill>
            <a:srgbClr val="FF9966"/>
          </a:solidFill>
          <a:ln>
            <a:solidFill>
              <a:srgbClr val="FF996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80088" tIns="59083" rIns="280088" bIns="59083"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قد تقدم وكالة للاستشارات / الدعم ، او شخص مهني مثل المحاسب ، المساعدة في تدوين بعض نواحي خطة العمل لكي تبدو محترفة.</a:t>
            </a:r>
            <a:endParaRPr lang="ar-EG" sz="2400" b="0" kern="1200" dirty="0">
              <a:solidFill>
                <a:srgbClr val="002060"/>
              </a:solidFill>
            </a:endParaRPr>
          </a:p>
        </p:txBody>
      </p:sp>
      <p:sp>
        <p:nvSpPr>
          <p:cNvPr id="8" name="Rectangle 7"/>
          <p:cNvSpPr/>
          <p:nvPr/>
        </p:nvSpPr>
        <p:spPr>
          <a:xfrm>
            <a:off x="323528" y="5542792"/>
            <a:ext cx="8352928" cy="1033200"/>
          </a:xfrm>
          <a:prstGeom prst="rect">
            <a:avLst/>
          </a:prstGeom>
          <a:ln>
            <a:solidFill>
              <a:srgbClr val="FFFF99"/>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Freeform 8"/>
          <p:cNvSpPr/>
          <p:nvPr/>
        </p:nvSpPr>
        <p:spPr>
          <a:xfrm>
            <a:off x="2411760" y="4937632"/>
            <a:ext cx="5847049" cy="1210320"/>
          </a:xfrm>
          <a:custGeom>
            <a:avLst/>
            <a:gdLst>
              <a:gd name="connsiteX0" fmla="*/ 0 w 5847049"/>
              <a:gd name="connsiteY0" fmla="*/ 201724 h 1210320"/>
              <a:gd name="connsiteX1" fmla="*/ 201724 w 5847049"/>
              <a:gd name="connsiteY1" fmla="*/ 0 h 1210320"/>
              <a:gd name="connsiteX2" fmla="*/ 5645325 w 5847049"/>
              <a:gd name="connsiteY2" fmla="*/ 0 h 1210320"/>
              <a:gd name="connsiteX3" fmla="*/ 5847049 w 5847049"/>
              <a:gd name="connsiteY3" fmla="*/ 201724 h 1210320"/>
              <a:gd name="connsiteX4" fmla="*/ 5847049 w 5847049"/>
              <a:gd name="connsiteY4" fmla="*/ 1008596 h 1210320"/>
              <a:gd name="connsiteX5" fmla="*/ 5645325 w 5847049"/>
              <a:gd name="connsiteY5" fmla="*/ 1210320 h 1210320"/>
              <a:gd name="connsiteX6" fmla="*/ 201724 w 5847049"/>
              <a:gd name="connsiteY6" fmla="*/ 1210320 h 1210320"/>
              <a:gd name="connsiteX7" fmla="*/ 0 w 5847049"/>
              <a:gd name="connsiteY7" fmla="*/ 1008596 h 1210320"/>
              <a:gd name="connsiteX8" fmla="*/ 0 w 5847049"/>
              <a:gd name="connsiteY8" fmla="*/ 201724 h 121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7049" h="1210320">
                <a:moveTo>
                  <a:pt x="0" y="201724"/>
                </a:moveTo>
                <a:cubicBezTo>
                  <a:pt x="0" y="90315"/>
                  <a:pt x="90315" y="0"/>
                  <a:pt x="201724" y="0"/>
                </a:cubicBezTo>
                <a:lnTo>
                  <a:pt x="5645325" y="0"/>
                </a:lnTo>
                <a:cubicBezTo>
                  <a:pt x="5756734" y="0"/>
                  <a:pt x="5847049" y="90315"/>
                  <a:pt x="5847049" y="201724"/>
                </a:cubicBezTo>
                <a:lnTo>
                  <a:pt x="5847049" y="1008596"/>
                </a:lnTo>
                <a:cubicBezTo>
                  <a:pt x="5847049" y="1120005"/>
                  <a:pt x="5756734" y="1210320"/>
                  <a:pt x="5645325" y="1210320"/>
                </a:cubicBezTo>
                <a:lnTo>
                  <a:pt x="201724" y="1210320"/>
                </a:lnTo>
                <a:cubicBezTo>
                  <a:pt x="90315" y="1210320"/>
                  <a:pt x="0" y="1120005"/>
                  <a:pt x="0" y="1008596"/>
                </a:cubicBezTo>
                <a:lnTo>
                  <a:pt x="0" y="201724"/>
                </a:lnTo>
                <a:close/>
              </a:path>
            </a:pathLst>
          </a:custGeom>
          <a:solidFill>
            <a:srgbClr val="FFFF99"/>
          </a:solidFill>
          <a:ln>
            <a:solidFill>
              <a:srgbClr val="FFFF9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80088" tIns="59083" rIns="280088" bIns="59083"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توفر بعض برامج الحاسوب نماذج يمكن تعديلها لتتناسب مع مؤسستك ، كما يتوفر علي شبكة الانترنت بعض الامثلة بهذا الخصوص.</a:t>
            </a:r>
            <a:endParaRPr lang="ar-EG" sz="2400" b="0" kern="1200" dirty="0">
              <a:solidFill>
                <a:srgbClr val="002060"/>
              </a:solidFill>
            </a:endParaRPr>
          </a:p>
        </p:txBody>
      </p:sp>
    </p:spTree>
    <p:extLst>
      <p:ext uri="{BB962C8B-B14F-4D97-AF65-F5344CB8AC3E}">
        <p14:creationId xmlns:p14="http://schemas.microsoft.com/office/powerpoint/2010/main" val="896726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heel(1)">
                                      <p:cBhvr>
                                        <p:cTn id="15" dur="2000"/>
                                        <p:tgtEl>
                                          <p:spTgt spid="7"/>
                                        </p:tgtEl>
                                      </p:cBhvr>
                                    </p:animEffect>
                                  </p:childTnLst>
                                </p:cTn>
                              </p:par>
                              <p:par>
                                <p:cTn id="16" presetID="21" presetClass="entr" presetSubtype="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heel(1)">
                                      <p:cBhvr>
                                        <p:cTn id="18" dur="2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2000"/>
                                        <p:tgtEl>
                                          <p:spTgt spid="9"/>
                                        </p:tgtEl>
                                      </p:cBhvr>
                                    </p:animEffect>
                                  </p:childTnLst>
                                </p:cTn>
                              </p:par>
                              <p:par>
                                <p:cTn id="24" presetID="21" presetClass="entr" presetSubtype="1" fill="hold"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heel(1)">
                                      <p:cBhvr>
                                        <p:cTn id="26"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يتم تدوين خطة عمل المؤسسة ؟</a:t>
            </a:r>
            <a:endParaRPr lang="ar-EG" sz="3200" b="1" dirty="0">
              <a:solidFill>
                <a:schemeClr val="bg1"/>
              </a:solidFill>
            </a:endParaRPr>
          </a:p>
        </p:txBody>
      </p:sp>
      <p:sp>
        <p:nvSpPr>
          <p:cNvPr id="4" name="Freeform 3"/>
          <p:cNvSpPr/>
          <p:nvPr/>
        </p:nvSpPr>
        <p:spPr>
          <a:xfrm>
            <a:off x="7566405" y="2331142"/>
            <a:ext cx="1317569" cy="2843786"/>
          </a:xfrm>
          <a:custGeom>
            <a:avLst/>
            <a:gdLst>
              <a:gd name="connsiteX0" fmla="*/ 0 w 1317569"/>
              <a:gd name="connsiteY0" fmla="*/ 131757 h 2843786"/>
              <a:gd name="connsiteX1" fmla="*/ 131757 w 1317569"/>
              <a:gd name="connsiteY1" fmla="*/ 0 h 2843786"/>
              <a:gd name="connsiteX2" fmla="*/ 1185812 w 1317569"/>
              <a:gd name="connsiteY2" fmla="*/ 0 h 2843786"/>
              <a:gd name="connsiteX3" fmla="*/ 1317569 w 1317569"/>
              <a:gd name="connsiteY3" fmla="*/ 131757 h 2843786"/>
              <a:gd name="connsiteX4" fmla="*/ 1317569 w 1317569"/>
              <a:gd name="connsiteY4" fmla="*/ 2712029 h 2843786"/>
              <a:gd name="connsiteX5" fmla="*/ 1185812 w 1317569"/>
              <a:gd name="connsiteY5" fmla="*/ 2843786 h 2843786"/>
              <a:gd name="connsiteX6" fmla="*/ 131757 w 1317569"/>
              <a:gd name="connsiteY6" fmla="*/ 2843786 h 2843786"/>
              <a:gd name="connsiteX7" fmla="*/ 0 w 1317569"/>
              <a:gd name="connsiteY7" fmla="*/ 2712029 h 2843786"/>
              <a:gd name="connsiteX8" fmla="*/ 0 w 1317569"/>
              <a:gd name="connsiteY8" fmla="*/ 131757 h 284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7569" h="2843786">
                <a:moveTo>
                  <a:pt x="0" y="131757"/>
                </a:moveTo>
                <a:cubicBezTo>
                  <a:pt x="0" y="58990"/>
                  <a:pt x="58990" y="0"/>
                  <a:pt x="131757" y="0"/>
                </a:cubicBezTo>
                <a:lnTo>
                  <a:pt x="1185812" y="0"/>
                </a:lnTo>
                <a:cubicBezTo>
                  <a:pt x="1258579" y="0"/>
                  <a:pt x="1317569" y="58990"/>
                  <a:pt x="1317569" y="131757"/>
                </a:cubicBezTo>
                <a:lnTo>
                  <a:pt x="1317569" y="2712029"/>
                </a:lnTo>
                <a:cubicBezTo>
                  <a:pt x="1317569" y="2784796"/>
                  <a:pt x="1258579" y="2843786"/>
                  <a:pt x="1185812" y="2843786"/>
                </a:cubicBezTo>
                <a:lnTo>
                  <a:pt x="131757" y="2843786"/>
                </a:lnTo>
                <a:cubicBezTo>
                  <a:pt x="58990" y="2843786"/>
                  <a:pt x="0" y="2784796"/>
                  <a:pt x="0" y="2712029"/>
                </a:cubicBezTo>
                <a:lnTo>
                  <a:pt x="0" y="131757"/>
                </a:lnTo>
                <a:close/>
              </a:path>
            </a:pathLst>
          </a:custGeom>
          <a:solidFill>
            <a:srgbClr val="FF5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0030" tIns="130030" rIns="130030" bIns="13003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بتحديد كافة الاسئلة التي قد يتم طرحها في ما يتعلق بالمؤسسة.</a:t>
            </a:r>
            <a:endParaRPr lang="ar-EG" sz="2400" b="1" kern="1200" dirty="0">
              <a:solidFill>
                <a:schemeClr val="bg1"/>
              </a:solidFill>
            </a:endParaRPr>
          </a:p>
        </p:txBody>
      </p:sp>
      <p:sp>
        <p:nvSpPr>
          <p:cNvPr id="5" name="Freeform 4"/>
          <p:cNvSpPr/>
          <p:nvPr/>
        </p:nvSpPr>
        <p:spPr>
          <a:xfrm>
            <a:off x="7155324" y="3589657"/>
            <a:ext cx="279324" cy="326757"/>
          </a:xfrm>
          <a:custGeom>
            <a:avLst/>
            <a:gdLst>
              <a:gd name="connsiteX0" fmla="*/ 0 w 279324"/>
              <a:gd name="connsiteY0" fmla="*/ 65351 h 326757"/>
              <a:gd name="connsiteX1" fmla="*/ 139662 w 279324"/>
              <a:gd name="connsiteY1" fmla="*/ 65351 h 326757"/>
              <a:gd name="connsiteX2" fmla="*/ 139662 w 279324"/>
              <a:gd name="connsiteY2" fmla="*/ 0 h 326757"/>
              <a:gd name="connsiteX3" fmla="*/ 279324 w 279324"/>
              <a:gd name="connsiteY3" fmla="*/ 163379 h 326757"/>
              <a:gd name="connsiteX4" fmla="*/ 139662 w 279324"/>
              <a:gd name="connsiteY4" fmla="*/ 326757 h 326757"/>
              <a:gd name="connsiteX5" fmla="*/ 139662 w 279324"/>
              <a:gd name="connsiteY5" fmla="*/ 261406 h 326757"/>
              <a:gd name="connsiteX6" fmla="*/ 0 w 279324"/>
              <a:gd name="connsiteY6" fmla="*/ 261406 h 326757"/>
              <a:gd name="connsiteX7" fmla="*/ 0 w 279324"/>
              <a:gd name="connsiteY7" fmla="*/ 65351 h 3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324" h="326757">
                <a:moveTo>
                  <a:pt x="279324" y="261406"/>
                </a:moveTo>
                <a:lnTo>
                  <a:pt x="139662" y="261406"/>
                </a:lnTo>
                <a:lnTo>
                  <a:pt x="139662" y="326757"/>
                </a:lnTo>
                <a:lnTo>
                  <a:pt x="0" y="163378"/>
                </a:lnTo>
                <a:lnTo>
                  <a:pt x="139662" y="0"/>
                </a:lnTo>
                <a:lnTo>
                  <a:pt x="139662" y="65351"/>
                </a:lnTo>
                <a:lnTo>
                  <a:pt x="279324" y="65351"/>
                </a:lnTo>
                <a:lnTo>
                  <a:pt x="279324" y="261406"/>
                </a:lnTo>
                <a:close/>
              </a:path>
            </a:pathLst>
          </a:custGeom>
          <a:solidFill>
            <a:srgbClr val="0070C0"/>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83797" tIns="65351" rIns="0" bIns="65351" numCol="1" spcCol="1270" anchor="ctr" anchorCtr="0">
            <a:noAutofit/>
          </a:bodyPr>
          <a:lstStyle/>
          <a:p>
            <a:pPr lvl="0" algn="ctr" defTabSz="622300" rtl="1">
              <a:lnSpc>
                <a:spcPct val="90000"/>
              </a:lnSpc>
              <a:spcBef>
                <a:spcPct val="0"/>
              </a:spcBef>
              <a:spcAft>
                <a:spcPct val="35000"/>
              </a:spcAft>
            </a:pPr>
            <a:endParaRPr lang="ar-EG" sz="1400" kern="1200"/>
          </a:p>
        </p:txBody>
      </p:sp>
      <p:sp>
        <p:nvSpPr>
          <p:cNvPr id="6" name="Freeform 5"/>
          <p:cNvSpPr/>
          <p:nvPr/>
        </p:nvSpPr>
        <p:spPr>
          <a:xfrm>
            <a:off x="5721808" y="2331142"/>
            <a:ext cx="1317569" cy="2843786"/>
          </a:xfrm>
          <a:custGeom>
            <a:avLst/>
            <a:gdLst>
              <a:gd name="connsiteX0" fmla="*/ 0 w 1317569"/>
              <a:gd name="connsiteY0" fmla="*/ 131757 h 2843786"/>
              <a:gd name="connsiteX1" fmla="*/ 131757 w 1317569"/>
              <a:gd name="connsiteY1" fmla="*/ 0 h 2843786"/>
              <a:gd name="connsiteX2" fmla="*/ 1185812 w 1317569"/>
              <a:gd name="connsiteY2" fmla="*/ 0 h 2843786"/>
              <a:gd name="connsiteX3" fmla="*/ 1317569 w 1317569"/>
              <a:gd name="connsiteY3" fmla="*/ 131757 h 2843786"/>
              <a:gd name="connsiteX4" fmla="*/ 1317569 w 1317569"/>
              <a:gd name="connsiteY4" fmla="*/ 2712029 h 2843786"/>
              <a:gd name="connsiteX5" fmla="*/ 1185812 w 1317569"/>
              <a:gd name="connsiteY5" fmla="*/ 2843786 h 2843786"/>
              <a:gd name="connsiteX6" fmla="*/ 131757 w 1317569"/>
              <a:gd name="connsiteY6" fmla="*/ 2843786 h 2843786"/>
              <a:gd name="connsiteX7" fmla="*/ 0 w 1317569"/>
              <a:gd name="connsiteY7" fmla="*/ 2712029 h 2843786"/>
              <a:gd name="connsiteX8" fmla="*/ 0 w 1317569"/>
              <a:gd name="connsiteY8" fmla="*/ 131757 h 284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7569" h="2843786">
                <a:moveTo>
                  <a:pt x="0" y="131757"/>
                </a:moveTo>
                <a:cubicBezTo>
                  <a:pt x="0" y="58990"/>
                  <a:pt x="58990" y="0"/>
                  <a:pt x="131757" y="0"/>
                </a:cubicBezTo>
                <a:lnTo>
                  <a:pt x="1185812" y="0"/>
                </a:lnTo>
                <a:cubicBezTo>
                  <a:pt x="1258579" y="0"/>
                  <a:pt x="1317569" y="58990"/>
                  <a:pt x="1317569" y="131757"/>
                </a:cubicBezTo>
                <a:lnTo>
                  <a:pt x="1317569" y="2712029"/>
                </a:lnTo>
                <a:cubicBezTo>
                  <a:pt x="1317569" y="2784796"/>
                  <a:pt x="1258579" y="2843786"/>
                  <a:pt x="1185812" y="2843786"/>
                </a:cubicBezTo>
                <a:lnTo>
                  <a:pt x="131757" y="2843786"/>
                </a:lnTo>
                <a:cubicBezTo>
                  <a:pt x="58990" y="2843786"/>
                  <a:pt x="0" y="2784796"/>
                  <a:pt x="0" y="2712029"/>
                </a:cubicBezTo>
                <a:lnTo>
                  <a:pt x="0" y="131757"/>
                </a:lnTo>
                <a:close/>
              </a:path>
            </a:pathLst>
          </a:custGeom>
          <a:solidFill>
            <a:srgbClr val="FF5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0030" tIns="130030" rIns="130030" bIns="13003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بتحديد المعلومات الاضافية التي يلزم جمعها للاجابة علي كافة الاسئلة.</a:t>
            </a:r>
            <a:endParaRPr lang="ar-EG" sz="2400" b="1" kern="1200" dirty="0">
              <a:solidFill>
                <a:schemeClr val="bg1"/>
              </a:solidFill>
            </a:endParaRPr>
          </a:p>
        </p:txBody>
      </p:sp>
      <p:sp>
        <p:nvSpPr>
          <p:cNvPr id="7" name="Freeform 6"/>
          <p:cNvSpPr/>
          <p:nvPr/>
        </p:nvSpPr>
        <p:spPr>
          <a:xfrm>
            <a:off x="5310726" y="3589656"/>
            <a:ext cx="279324" cy="326758"/>
          </a:xfrm>
          <a:custGeom>
            <a:avLst/>
            <a:gdLst>
              <a:gd name="connsiteX0" fmla="*/ 0 w 279324"/>
              <a:gd name="connsiteY0" fmla="*/ 65351 h 326757"/>
              <a:gd name="connsiteX1" fmla="*/ 139662 w 279324"/>
              <a:gd name="connsiteY1" fmla="*/ 65351 h 326757"/>
              <a:gd name="connsiteX2" fmla="*/ 139662 w 279324"/>
              <a:gd name="connsiteY2" fmla="*/ 0 h 326757"/>
              <a:gd name="connsiteX3" fmla="*/ 279324 w 279324"/>
              <a:gd name="connsiteY3" fmla="*/ 163379 h 326757"/>
              <a:gd name="connsiteX4" fmla="*/ 139662 w 279324"/>
              <a:gd name="connsiteY4" fmla="*/ 326757 h 326757"/>
              <a:gd name="connsiteX5" fmla="*/ 139662 w 279324"/>
              <a:gd name="connsiteY5" fmla="*/ 261406 h 326757"/>
              <a:gd name="connsiteX6" fmla="*/ 0 w 279324"/>
              <a:gd name="connsiteY6" fmla="*/ 261406 h 326757"/>
              <a:gd name="connsiteX7" fmla="*/ 0 w 279324"/>
              <a:gd name="connsiteY7" fmla="*/ 65351 h 3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324" h="326757">
                <a:moveTo>
                  <a:pt x="279324" y="261406"/>
                </a:moveTo>
                <a:lnTo>
                  <a:pt x="139662" y="261406"/>
                </a:lnTo>
                <a:lnTo>
                  <a:pt x="139662" y="326757"/>
                </a:lnTo>
                <a:lnTo>
                  <a:pt x="0" y="163378"/>
                </a:lnTo>
                <a:lnTo>
                  <a:pt x="139662" y="0"/>
                </a:lnTo>
                <a:lnTo>
                  <a:pt x="139662" y="65351"/>
                </a:lnTo>
                <a:lnTo>
                  <a:pt x="279324" y="65351"/>
                </a:lnTo>
                <a:lnTo>
                  <a:pt x="279324" y="261406"/>
                </a:lnTo>
                <a:close/>
              </a:path>
            </a:pathLst>
          </a:custGeom>
          <a:solidFill>
            <a:srgbClr val="0070C0"/>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83797" tIns="65352" rIns="0" bIns="65351" numCol="1" spcCol="1270" anchor="ctr" anchorCtr="0">
            <a:noAutofit/>
          </a:bodyPr>
          <a:lstStyle/>
          <a:p>
            <a:pPr lvl="0" algn="ctr" defTabSz="622300" rtl="1">
              <a:lnSpc>
                <a:spcPct val="90000"/>
              </a:lnSpc>
              <a:spcBef>
                <a:spcPct val="0"/>
              </a:spcBef>
              <a:spcAft>
                <a:spcPct val="35000"/>
              </a:spcAft>
            </a:pPr>
            <a:endParaRPr lang="ar-EG" sz="1400" kern="1200"/>
          </a:p>
        </p:txBody>
      </p:sp>
      <p:sp>
        <p:nvSpPr>
          <p:cNvPr id="8" name="Freeform 7"/>
          <p:cNvSpPr/>
          <p:nvPr/>
        </p:nvSpPr>
        <p:spPr>
          <a:xfrm>
            <a:off x="3877211" y="2331142"/>
            <a:ext cx="1317569" cy="2843786"/>
          </a:xfrm>
          <a:custGeom>
            <a:avLst/>
            <a:gdLst>
              <a:gd name="connsiteX0" fmla="*/ 0 w 1317569"/>
              <a:gd name="connsiteY0" fmla="*/ 131757 h 2843786"/>
              <a:gd name="connsiteX1" fmla="*/ 131757 w 1317569"/>
              <a:gd name="connsiteY1" fmla="*/ 0 h 2843786"/>
              <a:gd name="connsiteX2" fmla="*/ 1185812 w 1317569"/>
              <a:gd name="connsiteY2" fmla="*/ 0 h 2843786"/>
              <a:gd name="connsiteX3" fmla="*/ 1317569 w 1317569"/>
              <a:gd name="connsiteY3" fmla="*/ 131757 h 2843786"/>
              <a:gd name="connsiteX4" fmla="*/ 1317569 w 1317569"/>
              <a:gd name="connsiteY4" fmla="*/ 2712029 h 2843786"/>
              <a:gd name="connsiteX5" fmla="*/ 1185812 w 1317569"/>
              <a:gd name="connsiteY5" fmla="*/ 2843786 h 2843786"/>
              <a:gd name="connsiteX6" fmla="*/ 131757 w 1317569"/>
              <a:gd name="connsiteY6" fmla="*/ 2843786 h 2843786"/>
              <a:gd name="connsiteX7" fmla="*/ 0 w 1317569"/>
              <a:gd name="connsiteY7" fmla="*/ 2712029 h 2843786"/>
              <a:gd name="connsiteX8" fmla="*/ 0 w 1317569"/>
              <a:gd name="connsiteY8" fmla="*/ 131757 h 284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7569" h="2843786">
                <a:moveTo>
                  <a:pt x="0" y="131757"/>
                </a:moveTo>
                <a:cubicBezTo>
                  <a:pt x="0" y="58990"/>
                  <a:pt x="58990" y="0"/>
                  <a:pt x="131757" y="0"/>
                </a:cubicBezTo>
                <a:lnTo>
                  <a:pt x="1185812" y="0"/>
                </a:lnTo>
                <a:cubicBezTo>
                  <a:pt x="1258579" y="0"/>
                  <a:pt x="1317569" y="58990"/>
                  <a:pt x="1317569" y="131757"/>
                </a:cubicBezTo>
                <a:lnTo>
                  <a:pt x="1317569" y="2712029"/>
                </a:lnTo>
                <a:cubicBezTo>
                  <a:pt x="1317569" y="2784796"/>
                  <a:pt x="1258579" y="2843786"/>
                  <a:pt x="1185812" y="2843786"/>
                </a:cubicBezTo>
                <a:lnTo>
                  <a:pt x="131757" y="2843786"/>
                </a:lnTo>
                <a:cubicBezTo>
                  <a:pt x="58990" y="2843786"/>
                  <a:pt x="0" y="2784796"/>
                  <a:pt x="0" y="2712029"/>
                </a:cubicBezTo>
                <a:lnTo>
                  <a:pt x="0" y="131757"/>
                </a:lnTo>
                <a:close/>
              </a:path>
            </a:pathLst>
          </a:custGeom>
          <a:solidFill>
            <a:srgbClr val="FF5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0030" tIns="130030" rIns="130030" bIns="13003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بالحصول علي كافة المعلومات اللازمة.</a:t>
            </a:r>
            <a:endParaRPr lang="ar-EG" sz="2400" b="1" kern="1200" dirty="0">
              <a:solidFill>
                <a:schemeClr val="bg1"/>
              </a:solidFill>
            </a:endParaRPr>
          </a:p>
        </p:txBody>
      </p:sp>
      <p:sp>
        <p:nvSpPr>
          <p:cNvPr id="9" name="Freeform 8"/>
          <p:cNvSpPr/>
          <p:nvPr/>
        </p:nvSpPr>
        <p:spPr>
          <a:xfrm>
            <a:off x="3466129" y="3589656"/>
            <a:ext cx="279325" cy="326758"/>
          </a:xfrm>
          <a:custGeom>
            <a:avLst/>
            <a:gdLst>
              <a:gd name="connsiteX0" fmla="*/ 0 w 279324"/>
              <a:gd name="connsiteY0" fmla="*/ 65351 h 326757"/>
              <a:gd name="connsiteX1" fmla="*/ 139662 w 279324"/>
              <a:gd name="connsiteY1" fmla="*/ 65351 h 326757"/>
              <a:gd name="connsiteX2" fmla="*/ 139662 w 279324"/>
              <a:gd name="connsiteY2" fmla="*/ 0 h 326757"/>
              <a:gd name="connsiteX3" fmla="*/ 279324 w 279324"/>
              <a:gd name="connsiteY3" fmla="*/ 163379 h 326757"/>
              <a:gd name="connsiteX4" fmla="*/ 139662 w 279324"/>
              <a:gd name="connsiteY4" fmla="*/ 326757 h 326757"/>
              <a:gd name="connsiteX5" fmla="*/ 139662 w 279324"/>
              <a:gd name="connsiteY5" fmla="*/ 261406 h 326757"/>
              <a:gd name="connsiteX6" fmla="*/ 0 w 279324"/>
              <a:gd name="connsiteY6" fmla="*/ 261406 h 326757"/>
              <a:gd name="connsiteX7" fmla="*/ 0 w 279324"/>
              <a:gd name="connsiteY7" fmla="*/ 65351 h 3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324" h="326757">
                <a:moveTo>
                  <a:pt x="279324" y="261406"/>
                </a:moveTo>
                <a:lnTo>
                  <a:pt x="139662" y="261406"/>
                </a:lnTo>
                <a:lnTo>
                  <a:pt x="139662" y="326757"/>
                </a:lnTo>
                <a:lnTo>
                  <a:pt x="0" y="163378"/>
                </a:lnTo>
                <a:lnTo>
                  <a:pt x="139662" y="0"/>
                </a:lnTo>
                <a:lnTo>
                  <a:pt x="139662" y="65351"/>
                </a:lnTo>
                <a:lnTo>
                  <a:pt x="279324" y="65351"/>
                </a:lnTo>
                <a:lnTo>
                  <a:pt x="279324" y="261406"/>
                </a:lnTo>
                <a:close/>
              </a:path>
            </a:pathLst>
          </a:custGeom>
          <a:solidFill>
            <a:srgbClr val="0070C0"/>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83797" tIns="65352" rIns="1" bIns="65351" numCol="1" spcCol="1270" anchor="ctr" anchorCtr="0">
            <a:noAutofit/>
          </a:bodyPr>
          <a:lstStyle/>
          <a:p>
            <a:pPr lvl="0" algn="ctr" defTabSz="622300" rtl="1">
              <a:lnSpc>
                <a:spcPct val="90000"/>
              </a:lnSpc>
              <a:spcBef>
                <a:spcPct val="0"/>
              </a:spcBef>
              <a:spcAft>
                <a:spcPct val="35000"/>
              </a:spcAft>
            </a:pPr>
            <a:endParaRPr lang="ar-EG" sz="1400" kern="1200"/>
          </a:p>
        </p:txBody>
      </p:sp>
      <p:sp>
        <p:nvSpPr>
          <p:cNvPr id="10" name="Freeform 9"/>
          <p:cNvSpPr/>
          <p:nvPr/>
        </p:nvSpPr>
        <p:spPr>
          <a:xfrm>
            <a:off x="2032613" y="2331142"/>
            <a:ext cx="1317569" cy="2843786"/>
          </a:xfrm>
          <a:custGeom>
            <a:avLst/>
            <a:gdLst>
              <a:gd name="connsiteX0" fmla="*/ 0 w 1317569"/>
              <a:gd name="connsiteY0" fmla="*/ 131757 h 2843786"/>
              <a:gd name="connsiteX1" fmla="*/ 131757 w 1317569"/>
              <a:gd name="connsiteY1" fmla="*/ 0 h 2843786"/>
              <a:gd name="connsiteX2" fmla="*/ 1185812 w 1317569"/>
              <a:gd name="connsiteY2" fmla="*/ 0 h 2843786"/>
              <a:gd name="connsiteX3" fmla="*/ 1317569 w 1317569"/>
              <a:gd name="connsiteY3" fmla="*/ 131757 h 2843786"/>
              <a:gd name="connsiteX4" fmla="*/ 1317569 w 1317569"/>
              <a:gd name="connsiteY4" fmla="*/ 2712029 h 2843786"/>
              <a:gd name="connsiteX5" fmla="*/ 1185812 w 1317569"/>
              <a:gd name="connsiteY5" fmla="*/ 2843786 h 2843786"/>
              <a:gd name="connsiteX6" fmla="*/ 131757 w 1317569"/>
              <a:gd name="connsiteY6" fmla="*/ 2843786 h 2843786"/>
              <a:gd name="connsiteX7" fmla="*/ 0 w 1317569"/>
              <a:gd name="connsiteY7" fmla="*/ 2712029 h 2843786"/>
              <a:gd name="connsiteX8" fmla="*/ 0 w 1317569"/>
              <a:gd name="connsiteY8" fmla="*/ 131757 h 284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7569" h="2843786">
                <a:moveTo>
                  <a:pt x="0" y="131757"/>
                </a:moveTo>
                <a:cubicBezTo>
                  <a:pt x="0" y="58990"/>
                  <a:pt x="58990" y="0"/>
                  <a:pt x="131757" y="0"/>
                </a:cubicBezTo>
                <a:lnTo>
                  <a:pt x="1185812" y="0"/>
                </a:lnTo>
                <a:cubicBezTo>
                  <a:pt x="1258579" y="0"/>
                  <a:pt x="1317569" y="58990"/>
                  <a:pt x="1317569" y="131757"/>
                </a:cubicBezTo>
                <a:lnTo>
                  <a:pt x="1317569" y="2712029"/>
                </a:lnTo>
                <a:cubicBezTo>
                  <a:pt x="1317569" y="2784796"/>
                  <a:pt x="1258579" y="2843786"/>
                  <a:pt x="1185812" y="2843786"/>
                </a:cubicBezTo>
                <a:lnTo>
                  <a:pt x="131757" y="2843786"/>
                </a:lnTo>
                <a:cubicBezTo>
                  <a:pt x="58990" y="2843786"/>
                  <a:pt x="0" y="2784796"/>
                  <a:pt x="0" y="2712029"/>
                </a:cubicBezTo>
                <a:lnTo>
                  <a:pt x="0" y="131757"/>
                </a:lnTo>
                <a:close/>
              </a:path>
            </a:pathLst>
          </a:custGeom>
          <a:solidFill>
            <a:srgbClr val="FF5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0030" tIns="130030" rIns="130030" bIns="13003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باجراء مقارنة بين الخيارات المتعددة.</a:t>
            </a:r>
            <a:endParaRPr lang="ar-EG" sz="2400" b="1" kern="1200" dirty="0">
              <a:solidFill>
                <a:schemeClr val="bg1"/>
              </a:solidFill>
            </a:endParaRPr>
          </a:p>
        </p:txBody>
      </p:sp>
      <p:sp>
        <p:nvSpPr>
          <p:cNvPr id="11" name="Freeform 10"/>
          <p:cNvSpPr/>
          <p:nvPr/>
        </p:nvSpPr>
        <p:spPr>
          <a:xfrm>
            <a:off x="1621532" y="3589657"/>
            <a:ext cx="279325" cy="326757"/>
          </a:xfrm>
          <a:custGeom>
            <a:avLst/>
            <a:gdLst>
              <a:gd name="connsiteX0" fmla="*/ 0 w 279324"/>
              <a:gd name="connsiteY0" fmla="*/ 65351 h 326757"/>
              <a:gd name="connsiteX1" fmla="*/ 139662 w 279324"/>
              <a:gd name="connsiteY1" fmla="*/ 65351 h 326757"/>
              <a:gd name="connsiteX2" fmla="*/ 139662 w 279324"/>
              <a:gd name="connsiteY2" fmla="*/ 0 h 326757"/>
              <a:gd name="connsiteX3" fmla="*/ 279324 w 279324"/>
              <a:gd name="connsiteY3" fmla="*/ 163379 h 326757"/>
              <a:gd name="connsiteX4" fmla="*/ 139662 w 279324"/>
              <a:gd name="connsiteY4" fmla="*/ 326757 h 326757"/>
              <a:gd name="connsiteX5" fmla="*/ 139662 w 279324"/>
              <a:gd name="connsiteY5" fmla="*/ 261406 h 326757"/>
              <a:gd name="connsiteX6" fmla="*/ 0 w 279324"/>
              <a:gd name="connsiteY6" fmla="*/ 261406 h 326757"/>
              <a:gd name="connsiteX7" fmla="*/ 0 w 279324"/>
              <a:gd name="connsiteY7" fmla="*/ 65351 h 3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324" h="326757">
                <a:moveTo>
                  <a:pt x="279324" y="261406"/>
                </a:moveTo>
                <a:lnTo>
                  <a:pt x="139662" y="261406"/>
                </a:lnTo>
                <a:lnTo>
                  <a:pt x="139662" y="326757"/>
                </a:lnTo>
                <a:lnTo>
                  <a:pt x="0" y="163378"/>
                </a:lnTo>
                <a:lnTo>
                  <a:pt x="139662" y="0"/>
                </a:lnTo>
                <a:lnTo>
                  <a:pt x="139662" y="65351"/>
                </a:lnTo>
                <a:lnTo>
                  <a:pt x="279324" y="65351"/>
                </a:lnTo>
                <a:lnTo>
                  <a:pt x="279324" y="261406"/>
                </a:lnTo>
                <a:close/>
              </a:path>
            </a:pathLst>
          </a:custGeom>
          <a:solidFill>
            <a:srgbClr val="0070C0"/>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83797" tIns="65351" rIns="1" bIns="65351" numCol="1" spcCol="1270" anchor="ctr" anchorCtr="0">
            <a:noAutofit/>
          </a:bodyPr>
          <a:lstStyle/>
          <a:p>
            <a:pPr lvl="0" algn="ctr" defTabSz="622300" rtl="1">
              <a:lnSpc>
                <a:spcPct val="90000"/>
              </a:lnSpc>
              <a:spcBef>
                <a:spcPct val="0"/>
              </a:spcBef>
              <a:spcAft>
                <a:spcPct val="35000"/>
              </a:spcAft>
            </a:pPr>
            <a:endParaRPr lang="ar-EG" sz="1400" kern="1200"/>
          </a:p>
        </p:txBody>
      </p:sp>
      <p:sp>
        <p:nvSpPr>
          <p:cNvPr id="12" name="Freeform 11"/>
          <p:cNvSpPr/>
          <p:nvPr/>
        </p:nvSpPr>
        <p:spPr>
          <a:xfrm>
            <a:off x="188016" y="2331142"/>
            <a:ext cx="1317569" cy="2843786"/>
          </a:xfrm>
          <a:custGeom>
            <a:avLst/>
            <a:gdLst>
              <a:gd name="connsiteX0" fmla="*/ 0 w 1317569"/>
              <a:gd name="connsiteY0" fmla="*/ 131757 h 2843786"/>
              <a:gd name="connsiteX1" fmla="*/ 131757 w 1317569"/>
              <a:gd name="connsiteY1" fmla="*/ 0 h 2843786"/>
              <a:gd name="connsiteX2" fmla="*/ 1185812 w 1317569"/>
              <a:gd name="connsiteY2" fmla="*/ 0 h 2843786"/>
              <a:gd name="connsiteX3" fmla="*/ 1317569 w 1317569"/>
              <a:gd name="connsiteY3" fmla="*/ 131757 h 2843786"/>
              <a:gd name="connsiteX4" fmla="*/ 1317569 w 1317569"/>
              <a:gd name="connsiteY4" fmla="*/ 2712029 h 2843786"/>
              <a:gd name="connsiteX5" fmla="*/ 1185812 w 1317569"/>
              <a:gd name="connsiteY5" fmla="*/ 2843786 h 2843786"/>
              <a:gd name="connsiteX6" fmla="*/ 131757 w 1317569"/>
              <a:gd name="connsiteY6" fmla="*/ 2843786 h 2843786"/>
              <a:gd name="connsiteX7" fmla="*/ 0 w 1317569"/>
              <a:gd name="connsiteY7" fmla="*/ 2712029 h 2843786"/>
              <a:gd name="connsiteX8" fmla="*/ 0 w 1317569"/>
              <a:gd name="connsiteY8" fmla="*/ 131757 h 284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7569" h="2843786">
                <a:moveTo>
                  <a:pt x="0" y="131757"/>
                </a:moveTo>
                <a:cubicBezTo>
                  <a:pt x="0" y="58990"/>
                  <a:pt x="58990" y="0"/>
                  <a:pt x="131757" y="0"/>
                </a:cubicBezTo>
                <a:lnTo>
                  <a:pt x="1185812" y="0"/>
                </a:lnTo>
                <a:cubicBezTo>
                  <a:pt x="1258579" y="0"/>
                  <a:pt x="1317569" y="58990"/>
                  <a:pt x="1317569" y="131757"/>
                </a:cubicBezTo>
                <a:lnTo>
                  <a:pt x="1317569" y="2712029"/>
                </a:lnTo>
                <a:cubicBezTo>
                  <a:pt x="1317569" y="2784796"/>
                  <a:pt x="1258579" y="2843786"/>
                  <a:pt x="1185812" y="2843786"/>
                </a:cubicBezTo>
                <a:lnTo>
                  <a:pt x="131757" y="2843786"/>
                </a:lnTo>
                <a:cubicBezTo>
                  <a:pt x="58990" y="2843786"/>
                  <a:pt x="0" y="2784796"/>
                  <a:pt x="0" y="2712029"/>
                </a:cubicBezTo>
                <a:lnTo>
                  <a:pt x="0" y="131757"/>
                </a:lnTo>
                <a:close/>
              </a:path>
            </a:pathLst>
          </a:custGeom>
          <a:solidFill>
            <a:srgbClr val="FF5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30030" tIns="130030" rIns="130030" bIns="130030" numCol="1" spcCol="1270" anchor="ctr"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باتخاذ قرار بشأن كل من الاسئلة المطروحة.</a:t>
            </a:r>
            <a:endParaRPr lang="ar-EG" sz="2400" b="1" kern="1200" dirty="0">
              <a:solidFill>
                <a:schemeClr val="bg1"/>
              </a:solidFill>
            </a:endParaRPr>
          </a:p>
        </p:txBody>
      </p:sp>
    </p:spTree>
    <p:extLst>
      <p:ext uri="{BB962C8B-B14F-4D97-AF65-F5344CB8AC3E}">
        <p14:creationId xmlns:p14="http://schemas.microsoft.com/office/powerpoint/2010/main" val="3850177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arn(inVertical)">
                                      <p:cBhvr>
                                        <p:cTn id="36" dur="500"/>
                                        <p:tgtEl>
                                          <p:spTgt spid="11"/>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arn(inVertical)">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بماذا تفيد خطة عمل المؤسسة ؟</a:t>
            </a:r>
            <a:endParaRPr lang="ar-EG" sz="3200" b="1" dirty="0">
              <a:solidFill>
                <a:schemeClr val="bg1"/>
              </a:solidFill>
            </a:endParaRPr>
          </a:p>
        </p:txBody>
      </p:sp>
      <p:sp>
        <p:nvSpPr>
          <p:cNvPr id="4" name="Freeform 3"/>
          <p:cNvSpPr/>
          <p:nvPr/>
        </p:nvSpPr>
        <p:spPr>
          <a:xfrm>
            <a:off x="2272498" y="1271159"/>
            <a:ext cx="5411041" cy="1480060"/>
          </a:xfrm>
          <a:custGeom>
            <a:avLst/>
            <a:gdLst>
              <a:gd name="connsiteX0" fmla="*/ 0 w 5411041"/>
              <a:gd name="connsiteY0" fmla="*/ 0 h 1480058"/>
              <a:gd name="connsiteX1" fmla="*/ 4671012 w 5411041"/>
              <a:gd name="connsiteY1" fmla="*/ 0 h 1480058"/>
              <a:gd name="connsiteX2" fmla="*/ 5411041 w 5411041"/>
              <a:gd name="connsiteY2" fmla="*/ 740029 h 1480058"/>
              <a:gd name="connsiteX3" fmla="*/ 4671012 w 5411041"/>
              <a:gd name="connsiteY3" fmla="*/ 1480058 h 1480058"/>
              <a:gd name="connsiteX4" fmla="*/ 0 w 5411041"/>
              <a:gd name="connsiteY4" fmla="*/ 1480058 h 1480058"/>
              <a:gd name="connsiteX5" fmla="*/ 0 w 5411041"/>
              <a:gd name="connsiteY5" fmla="*/ 0 h 148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1041" h="1480058">
                <a:moveTo>
                  <a:pt x="5411041" y="1480057"/>
                </a:moveTo>
                <a:lnTo>
                  <a:pt x="740029" y="1480057"/>
                </a:lnTo>
                <a:lnTo>
                  <a:pt x="0" y="740029"/>
                </a:lnTo>
                <a:lnTo>
                  <a:pt x="740029" y="1"/>
                </a:lnTo>
                <a:lnTo>
                  <a:pt x="5411041" y="1"/>
                </a:lnTo>
                <a:lnTo>
                  <a:pt x="5411041" y="1480057"/>
                </a:lnTo>
                <a:close/>
              </a:path>
            </a:pathLst>
          </a:custGeom>
          <a:solidFill>
            <a:srgbClr val="FF66F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22679" tIns="91441" rIns="170688" bIns="91441"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لكي يعود اليها المالك باستمرار ويتحقق اذا كانت الاعمال والخطط متناسقة.</a:t>
            </a:r>
            <a:endParaRPr lang="ar-EG" sz="2400" kern="1200" dirty="0">
              <a:solidFill>
                <a:srgbClr val="002060"/>
              </a:solidFill>
            </a:endParaRPr>
          </a:p>
        </p:txBody>
      </p:sp>
      <p:sp>
        <p:nvSpPr>
          <p:cNvPr id="5" name="Oval 4"/>
          <p:cNvSpPr/>
          <p:nvPr/>
        </p:nvSpPr>
        <p:spPr>
          <a:xfrm>
            <a:off x="1532468" y="1271160"/>
            <a:ext cx="1480058" cy="1480058"/>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272498" y="3193025"/>
            <a:ext cx="5411041" cy="1480059"/>
          </a:xfrm>
          <a:custGeom>
            <a:avLst/>
            <a:gdLst>
              <a:gd name="connsiteX0" fmla="*/ 0 w 5411041"/>
              <a:gd name="connsiteY0" fmla="*/ 0 h 1480058"/>
              <a:gd name="connsiteX1" fmla="*/ 4671012 w 5411041"/>
              <a:gd name="connsiteY1" fmla="*/ 0 h 1480058"/>
              <a:gd name="connsiteX2" fmla="*/ 5411041 w 5411041"/>
              <a:gd name="connsiteY2" fmla="*/ 740029 h 1480058"/>
              <a:gd name="connsiteX3" fmla="*/ 4671012 w 5411041"/>
              <a:gd name="connsiteY3" fmla="*/ 1480058 h 1480058"/>
              <a:gd name="connsiteX4" fmla="*/ 0 w 5411041"/>
              <a:gd name="connsiteY4" fmla="*/ 1480058 h 1480058"/>
              <a:gd name="connsiteX5" fmla="*/ 0 w 5411041"/>
              <a:gd name="connsiteY5" fmla="*/ 0 h 148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1041" h="1480058">
                <a:moveTo>
                  <a:pt x="5411041" y="1480057"/>
                </a:moveTo>
                <a:lnTo>
                  <a:pt x="740029" y="1480057"/>
                </a:lnTo>
                <a:lnTo>
                  <a:pt x="0" y="740029"/>
                </a:lnTo>
                <a:lnTo>
                  <a:pt x="740029" y="1"/>
                </a:lnTo>
                <a:lnTo>
                  <a:pt x="5411041" y="1"/>
                </a:lnTo>
                <a:lnTo>
                  <a:pt x="5411041" y="1480057"/>
                </a:lnTo>
                <a:close/>
              </a:path>
            </a:pathLst>
          </a:custGeom>
          <a:solidFill>
            <a:srgbClr val="FFFF9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22679" tIns="91441" rIns="170688"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ليأخذها معه الي المصرف لدي مناقشة التمويل.</a:t>
            </a:r>
            <a:endParaRPr lang="ar-EG" sz="2400" kern="1200" dirty="0">
              <a:solidFill>
                <a:srgbClr val="002060"/>
              </a:solidFill>
            </a:endParaRPr>
          </a:p>
        </p:txBody>
      </p:sp>
      <p:sp>
        <p:nvSpPr>
          <p:cNvPr id="7" name="Oval 6"/>
          <p:cNvSpPr/>
          <p:nvPr/>
        </p:nvSpPr>
        <p:spPr>
          <a:xfrm>
            <a:off x="1532468" y="3193026"/>
            <a:ext cx="1480058" cy="1480058"/>
          </a:xfrm>
          <a:prstGeom prst="ellipse">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272498" y="5114892"/>
            <a:ext cx="5411042" cy="1480059"/>
          </a:xfrm>
          <a:custGeom>
            <a:avLst/>
            <a:gdLst>
              <a:gd name="connsiteX0" fmla="*/ 0 w 5411041"/>
              <a:gd name="connsiteY0" fmla="*/ 0 h 1480058"/>
              <a:gd name="connsiteX1" fmla="*/ 4671012 w 5411041"/>
              <a:gd name="connsiteY1" fmla="*/ 0 h 1480058"/>
              <a:gd name="connsiteX2" fmla="*/ 5411041 w 5411041"/>
              <a:gd name="connsiteY2" fmla="*/ 740029 h 1480058"/>
              <a:gd name="connsiteX3" fmla="*/ 4671012 w 5411041"/>
              <a:gd name="connsiteY3" fmla="*/ 1480058 h 1480058"/>
              <a:gd name="connsiteX4" fmla="*/ 0 w 5411041"/>
              <a:gd name="connsiteY4" fmla="*/ 1480058 h 1480058"/>
              <a:gd name="connsiteX5" fmla="*/ 0 w 5411041"/>
              <a:gd name="connsiteY5" fmla="*/ 0 h 148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1041" h="1480058">
                <a:moveTo>
                  <a:pt x="5411041" y="1480057"/>
                </a:moveTo>
                <a:lnTo>
                  <a:pt x="740029" y="1480057"/>
                </a:lnTo>
                <a:lnTo>
                  <a:pt x="0" y="740029"/>
                </a:lnTo>
                <a:lnTo>
                  <a:pt x="740029" y="1"/>
                </a:lnTo>
                <a:lnTo>
                  <a:pt x="5411041" y="1"/>
                </a:lnTo>
                <a:lnTo>
                  <a:pt x="5411041" y="1480057"/>
                </a:lnTo>
                <a:close/>
              </a:path>
            </a:pathLst>
          </a:custGeom>
          <a:solidFill>
            <a:schemeClr val="accent5">
              <a:lumMod val="75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22679" tIns="91441" rIns="170689" bIns="91440" numCol="1" spcCol="1270" anchor="ctr"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ليناقش اقساما اخري منها مع الفئة المهتمة ذات الصلة.</a:t>
            </a:r>
            <a:endParaRPr lang="ar-EG" sz="2400" kern="1200" dirty="0">
              <a:solidFill>
                <a:srgbClr val="002060"/>
              </a:solidFill>
            </a:endParaRPr>
          </a:p>
        </p:txBody>
      </p:sp>
      <p:sp>
        <p:nvSpPr>
          <p:cNvPr id="9" name="Oval 8"/>
          <p:cNvSpPr/>
          <p:nvPr/>
        </p:nvSpPr>
        <p:spPr>
          <a:xfrm>
            <a:off x="1532468" y="5114893"/>
            <a:ext cx="1480058" cy="1480058"/>
          </a:xfrm>
          <a:prstGeom prst="ellipse">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905483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fltVal val="0"/>
                                          </p:val>
                                        </p:tav>
                                        <p:tav tm="100000">
                                          <p:val>
                                            <p:strVal val="#ppt_w"/>
                                          </p:val>
                                        </p:tav>
                                      </p:tavLst>
                                    </p:anim>
                                    <p:anim calcmode="lin" valueType="num">
                                      <p:cBhvr>
                                        <p:cTn id="22" dur="1000" fill="hold"/>
                                        <p:tgtEl>
                                          <p:spTgt spid="6"/>
                                        </p:tgtEl>
                                        <p:attrNameLst>
                                          <p:attrName>ppt_h</p:attrName>
                                        </p:attrNameLst>
                                      </p:cBhvr>
                                      <p:tavLst>
                                        <p:tav tm="0">
                                          <p:val>
                                            <p:fltVal val="0"/>
                                          </p:val>
                                        </p:tav>
                                        <p:tav tm="100000">
                                          <p:val>
                                            <p:strVal val="#ppt_h"/>
                                          </p:val>
                                        </p:tav>
                                      </p:tavLst>
                                    </p:anim>
                                    <p:anim calcmode="lin" valueType="num">
                                      <p:cBhvr>
                                        <p:cTn id="23" dur="1000" fill="hold"/>
                                        <p:tgtEl>
                                          <p:spTgt spid="6"/>
                                        </p:tgtEl>
                                        <p:attrNameLst>
                                          <p:attrName>style.rotation</p:attrName>
                                        </p:attrNameLst>
                                      </p:cBhvr>
                                      <p:tavLst>
                                        <p:tav tm="0">
                                          <p:val>
                                            <p:fltVal val="90"/>
                                          </p:val>
                                        </p:tav>
                                        <p:tav tm="100000">
                                          <p:val>
                                            <p:fltVal val="0"/>
                                          </p:val>
                                        </p:tav>
                                      </p:tavLst>
                                    </p:anim>
                                    <p:animEffect transition="in" filter="fade">
                                      <p:cBhvr>
                                        <p:cTn id="24" dur="1000"/>
                                        <p:tgtEl>
                                          <p:spTgt spid="6"/>
                                        </p:tgtEl>
                                      </p:cBhvr>
                                    </p:animEffect>
                                  </p:childTnLst>
                                </p:cTn>
                              </p:par>
                              <p:par>
                                <p:cTn id="25" presetID="3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 calcmode="lin" valueType="num">
                                      <p:cBhvr>
                                        <p:cTn id="29" dur="1000" fill="hold"/>
                                        <p:tgtEl>
                                          <p:spTgt spid="7"/>
                                        </p:tgtEl>
                                        <p:attrNameLst>
                                          <p:attrName>style.rotation</p:attrName>
                                        </p:attrNameLst>
                                      </p:cBhvr>
                                      <p:tavLst>
                                        <p:tav tm="0">
                                          <p:val>
                                            <p:fltVal val="90"/>
                                          </p:val>
                                        </p:tav>
                                        <p:tav tm="100000">
                                          <p:val>
                                            <p:fltVal val="0"/>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fltVal val="0"/>
                                          </p:val>
                                        </p:tav>
                                        <p:tav tm="100000">
                                          <p:val>
                                            <p:strVal val="#ppt_w"/>
                                          </p:val>
                                        </p:tav>
                                      </p:tavLst>
                                    </p:anim>
                                    <p:anim calcmode="lin" valueType="num">
                                      <p:cBhvr>
                                        <p:cTn id="36" dur="1000" fill="hold"/>
                                        <p:tgtEl>
                                          <p:spTgt spid="8"/>
                                        </p:tgtEl>
                                        <p:attrNameLst>
                                          <p:attrName>ppt_h</p:attrName>
                                        </p:attrNameLst>
                                      </p:cBhvr>
                                      <p:tavLst>
                                        <p:tav tm="0">
                                          <p:val>
                                            <p:fltVal val="0"/>
                                          </p:val>
                                        </p:tav>
                                        <p:tav tm="100000">
                                          <p:val>
                                            <p:strVal val="#ppt_h"/>
                                          </p:val>
                                        </p:tav>
                                      </p:tavLst>
                                    </p:anim>
                                    <p:anim calcmode="lin" valueType="num">
                                      <p:cBhvr>
                                        <p:cTn id="37" dur="1000" fill="hold"/>
                                        <p:tgtEl>
                                          <p:spTgt spid="8"/>
                                        </p:tgtEl>
                                        <p:attrNameLst>
                                          <p:attrName>style.rotation</p:attrName>
                                        </p:attrNameLst>
                                      </p:cBhvr>
                                      <p:tavLst>
                                        <p:tav tm="0">
                                          <p:val>
                                            <p:fltVal val="90"/>
                                          </p:val>
                                        </p:tav>
                                        <p:tav tm="100000">
                                          <p:val>
                                            <p:fltVal val="0"/>
                                          </p:val>
                                        </p:tav>
                                      </p:tavLst>
                                    </p:anim>
                                    <p:animEffect transition="in" filter="fade">
                                      <p:cBhvr>
                                        <p:cTn id="38" dur="1000"/>
                                        <p:tgtEl>
                                          <p:spTgt spid="8"/>
                                        </p:tgtEl>
                                      </p:cBhvr>
                                    </p:animEffect>
                                  </p:childTnLst>
                                </p:cTn>
                              </p:par>
                              <p:par>
                                <p:cTn id="39" presetID="31" presetClass="entr" presetSubtype="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أسباب فشل المشروع</a:t>
            </a:r>
          </a:p>
        </p:txBody>
      </p:sp>
      <p:sp>
        <p:nvSpPr>
          <p:cNvPr id="5" name="Freeform 4"/>
          <p:cNvSpPr/>
          <p:nvPr/>
        </p:nvSpPr>
        <p:spPr>
          <a:xfrm>
            <a:off x="805817" y="1574411"/>
            <a:ext cx="7658037" cy="755711"/>
          </a:xfrm>
          <a:custGeom>
            <a:avLst/>
            <a:gdLst>
              <a:gd name="connsiteX0" fmla="*/ 0 w 7658037"/>
              <a:gd name="connsiteY0" fmla="*/ 0 h 755711"/>
              <a:gd name="connsiteX1" fmla="*/ 7658037 w 7658037"/>
              <a:gd name="connsiteY1" fmla="*/ 0 h 755711"/>
              <a:gd name="connsiteX2" fmla="*/ 7658037 w 7658037"/>
              <a:gd name="connsiteY2" fmla="*/ 755711 h 755711"/>
              <a:gd name="connsiteX3" fmla="*/ 0 w 7658037"/>
              <a:gd name="connsiteY3" fmla="*/ 755711 h 755711"/>
              <a:gd name="connsiteX4" fmla="*/ 0 w 7658037"/>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8037" h="755711">
                <a:moveTo>
                  <a:pt x="0" y="0"/>
                </a:moveTo>
                <a:lnTo>
                  <a:pt x="7658037" y="0"/>
                </a:lnTo>
                <a:lnTo>
                  <a:pt x="7658037" y="755711"/>
                </a:lnTo>
                <a:lnTo>
                  <a:pt x="0" y="755711"/>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المراقبة غير الدقيقة وغير المواكبة لسير العمل.</a:t>
            </a:r>
            <a:endParaRPr lang="ar-EG" sz="2400" kern="1200" dirty="0"/>
          </a:p>
        </p:txBody>
      </p:sp>
      <p:sp>
        <p:nvSpPr>
          <p:cNvPr id="6" name="Oval 5"/>
          <p:cNvSpPr/>
          <p:nvPr/>
        </p:nvSpPr>
        <p:spPr>
          <a:xfrm>
            <a:off x="333497" y="1479947"/>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239083" y="2708174"/>
            <a:ext cx="7224771" cy="755711"/>
          </a:xfrm>
          <a:custGeom>
            <a:avLst/>
            <a:gdLst>
              <a:gd name="connsiteX0" fmla="*/ 0 w 7224771"/>
              <a:gd name="connsiteY0" fmla="*/ 0 h 755711"/>
              <a:gd name="connsiteX1" fmla="*/ 7224771 w 7224771"/>
              <a:gd name="connsiteY1" fmla="*/ 0 h 755711"/>
              <a:gd name="connsiteX2" fmla="*/ 7224771 w 7224771"/>
              <a:gd name="connsiteY2" fmla="*/ 755711 h 755711"/>
              <a:gd name="connsiteX3" fmla="*/ 0 w 7224771"/>
              <a:gd name="connsiteY3" fmla="*/ 755711 h 755711"/>
              <a:gd name="connsiteX4" fmla="*/ 0 w 7224771"/>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4771" h="755711">
                <a:moveTo>
                  <a:pt x="0" y="0"/>
                </a:moveTo>
                <a:lnTo>
                  <a:pt x="7224771" y="0"/>
                </a:lnTo>
                <a:lnTo>
                  <a:pt x="7224771" y="755711"/>
                </a:lnTo>
                <a:lnTo>
                  <a:pt x="0" y="755711"/>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عدم التوقع والتخطيط للمخاطر.</a:t>
            </a:r>
            <a:endParaRPr lang="ar-EG" sz="2400" kern="1200" dirty="0"/>
          </a:p>
        </p:txBody>
      </p:sp>
      <p:sp>
        <p:nvSpPr>
          <p:cNvPr id="8" name="Oval 7"/>
          <p:cNvSpPr/>
          <p:nvPr/>
        </p:nvSpPr>
        <p:spPr>
          <a:xfrm>
            <a:off x="766764" y="2613710"/>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239083" y="3841938"/>
            <a:ext cx="7224771" cy="755711"/>
          </a:xfrm>
          <a:custGeom>
            <a:avLst/>
            <a:gdLst>
              <a:gd name="connsiteX0" fmla="*/ 0 w 7224771"/>
              <a:gd name="connsiteY0" fmla="*/ 0 h 755711"/>
              <a:gd name="connsiteX1" fmla="*/ 7224771 w 7224771"/>
              <a:gd name="connsiteY1" fmla="*/ 0 h 755711"/>
              <a:gd name="connsiteX2" fmla="*/ 7224771 w 7224771"/>
              <a:gd name="connsiteY2" fmla="*/ 755711 h 755711"/>
              <a:gd name="connsiteX3" fmla="*/ 0 w 7224771"/>
              <a:gd name="connsiteY3" fmla="*/ 755711 h 755711"/>
              <a:gd name="connsiteX4" fmla="*/ 0 w 7224771"/>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4771" h="755711">
                <a:moveTo>
                  <a:pt x="0" y="0"/>
                </a:moveTo>
                <a:lnTo>
                  <a:pt x="7224771" y="0"/>
                </a:lnTo>
                <a:lnTo>
                  <a:pt x="7224771" y="755711"/>
                </a:lnTo>
                <a:lnTo>
                  <a:pt x="0" y="755711"/>
                </a:lnTo>
                <a:lnTo>
                  <a:pt x="0" y="0"/>
                </a:lnTo>
                <a:close/>
              </a:path>
            </a:pathLst>
          </a:custGeom>
          <a:solidFill>
            <a:srgbClr val="D7782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القيادة الضعيفة للفريق والاتصال السيئ بهم.</a:t>
            </a:r>
            <a:endParaRPr lang="ar-EG" sz="2400" kern="1200" dirty="0"/>
          </a:p>
        </p:txBody>
      </p:sp>
      <p:sp>
        <p:nvSpPr>
          <p:cNvPr id="10" name="Oval 9"/>
          <p:cNvSpPr/>
          <p:nvPr/>
        </p:nvSpPr>
        <p:spPr>
          <a:xfrm>
            <a:off x="766764" y="3747474"/>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805817" y="4975701"/>
            <a:ext cx="7658037" cy="755711"/>
          </a:xfrm>
          <a:custGeom>
            <a:avLst/>
            <a:gdLst>
              <a:gd name="connsiteX0" fmla="*/ 0 w 7658037"/>
              <a:gd name="connsiteY0" fmla="*/ 0 h 755711"/>
              <a:gd name="connsiteX1" fmla="*/ 7658037 w 7658037"/>
              <a:gd name="connsiteY1" fmla="*/ 0 h 755711"/>
              <a:gd name="connsiteX2" fmla="*/ 7658037 w 7658037"/>
              <a:gd name="connsiteY2" fmla="*/ 755711 h 755711"/>
              <a:gd name="connsiteX3" fmla="*/ 0 w 7658037"/>
              <a:gd name="connsiteY3" fmla="*/ 755711 h 755711"/>
              <a:gd name="connsiteX4" fmla="*/ 0 w 7658037"/>
              <a:gd name="connsiteY4" fmla="*/ 0 h 75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8037" h="755711">
                <a:moveTo>
                  <a:pt x="0" y="0"/>
                </a:moveTo>
                <a:lnTo>
                  <a:pt x="7658037" y="0"/>
                </a:lnTo>
                <a:lnTo>
                  <a:pt x="7658037" y="755711"/>
                </a:lnTo>
                <a:lnTo>
                  <a:pt x="0" y="755711"/>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99846"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الدعم غير الثابت من الإدارة العليا.</a:t>
            </a:r>
            <a:endParaRPr lang="ar-EG" sz="2400" kern="1200" dirty="0"/>
          </a:p>
        </p:txBody>
      </p:sp>
      <p:sp>
        <p:nvSpPr>
          <p:cNvPr id="12" name="Oval 11"/>
          <p:cNvSpPr/>
          <p:nvPr/>
        </p:nvSpPr>
        <p:spPr>
          <a:xfrm>
            <a:off x="333497" y="4881237"/>
            <a:ext cx="944639" cy="944639"/>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545640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500" fill="hold"/>
                                        <p:tgtEl>
                                          <p:spTgt spid="12"/>
                                        </p:tgtEl>
                                        <p:attrNameLst>
                                          <p:attrName>ppt_x</p:attrName>
                                        </p:attrNameLst>
                                      </p:cBhvr>
                                      <p:tavLst>
                                        <p:tav tm="0">
                                          <p:val>
                                            <p:strVal val="#ppt_x"/>
                                          </p:val>
                                        </p:tav>
                                        <p:tav tm="100000">
                                          <p:val>
                                            <p:strVal val="#ppt_x"/>
                                          </p:val>
                                        </p:tav>
                                      </p:tavLst>
                                    </p:anim>
                                    <p:anim calcmode="lin" valueType="num">
                                      <p:cBhvr additive="base">
                                        <p:cTn id="4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تبدو خطة عمل المؤسسة ؟</a:t>
            </a:r>
            <a:endParaRPr lang="ar-EG" sz="3200" b="1" dirty="0">
              <a:solidFill>
                <a:schemeClr val="bg1"/>
              </a:solidFill>
            </a:endParaRPr>
          </a:p>
        </p:txBody>
      </p:sp>
      <p:sp>
        <p:nvSpPr>
          <p:cNvPr id="4" name="Freeform 3"/>
          <p:cNvSpPr/>
          <p:nvPr/>
        </p:nvSpPr>
        <p:spPr>
          <a:xfrm>
            <a:off x="6246129" y="1270841"/>
            <a:ext cx="2020161" cy="1212097"/>
          </a:xfrm>
          <a:custGeom>
            <a:avLst/>
            <a:gdLst>
              <a:gd name="connsiteX0" fmla="*/ 0 w 2020161"/>
              <a:gd name="connsiteY0" fmla="*/ 121210 h 1212097"/>
              <a:gd name="connsiteX1" fmla="*/ 121210 w 2020161"/>
              <a:gd name="connsiteY1" fmla="*/ 0 h 1212097"/>
              <a:gd name="connsiteX2" fmla="*/ 1898951 w 2020161"/>
              <a:gd name="connsiteY2" fmla="*/ 0 h 1212097"/>
              <a:gd name="connsiteX3" fmla="*/ 2020161 w 2020161"/>
              <a:gd name="connsiteY3" fmla="*/ 121210 h 1212097"/>
              <a:gd name="connsiteX4" fmla="*/ 2020161 w 2020161"/>
              <a:gd name="connsiteY4" fmla="*/ 1090887 h 1212097"/>
              <a:gd name="connsiteX5" fmla="*/ 1898951 w 2020161"/>
              <a:gd name="connsiteY5" fmla="*/ 1212097 h 1212097"/>
              <a:gd name="connsiteX6" fmla="*/ 121210 w 2020161"/>
              <a:gd name="connsiteY6" fmla="*/ 1212097 h 1212097"/>
              <a:gd name="connsiteX7" fmla="*/ 0 w 2020161"/>
              <a:gd name="connsiteY7" fmla="*/ 1090887 h 1212097"/>
              <a:gd name="connsiteX8" fmla="*/ 0 w 2020161"/>
              <a:gd name="connsiteY8" fmla="*/ 121210 h 12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161" h="1212097">
                <a:moveTo>
                  <a:pt x="0" y="121210"/>
                </a:moveTo>
                <a:cubicBezTo>
                  <a:pt x="0" y="54268"/>
                  <a:pt x="54268" y="0"/>
                  <a:pt x="121210" y="0"/>
                </a:cubicBezTo>
                <a:lnTo>
                  <a:pt x="1898951" y="0"/>
                </a:lnTo>
                <a:cubicBezTo>
                  <a:pt x="1965893" y="0"/>
                  <a:pt x="2020161" y="54268"/>
                  <a:pt x="2020161" y="121210"/>
                </a:cubicBezTo>
                <a:lnTo>
                  <a:pt x="2020161" y="1090887"/>
                </a:lnTo>
                <a:cubicBezTo>
                  <a:pt x="2020161" y="1157829"/>
                  <a:pt x="1965893" y="1212097"/>
                  <a:pt x="1898951" y="1212097"/>
                </a:cubicBezTo>
                <a:lnTo>
                  <a:pt x="121210" y="1212097"/>
                </a:lnTo>
                <a:cubicBezTo>
                  <a:pt x="54268" y="1212097"/>
                  <a:pt x="0" y="1157829"/>
                  <a:pt x="0" y="1090887"/>
                </a:cubicBezTo>
                <a:lnTo>
                  <a:pt x="0" y="121210"/>
                </a:lnTo>
                <a:close/>
              </a:path>
            </a:pathLst>
          </a:custGeom>
          <a:solidFill>
            <a:srgbClr val="FFFF9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6941" tIns="126941" rIns="126941" bIns="12694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يتم طباعتها ووضعها في ملف جميل.</a:t>
            </a:r>
            <a:endParaRPr lang="ar-EG" sz="2400" kern="1200" dirty="0">
              <a:solidFill>
                <a:srgbClr val="002060"/>
              </a:solidFill>
            </a:endParaRPr>
          </a:p>
        </p:txBody>
      </p:sp>
      <p:sp>
        <p:nvSpPr>
          <p:cNvPr id="5" name="Freeform 4"/>
          <p:cNvSpPr/>
          <p:nvPr/>
        </p:nvSpPr>
        <p:spPr>
          <a:xfrm>
            <a:off x="5640081" y="1626389"/>
            <a:ext cx="428274" cy="501000"/>
          </a:xfrm>
          <a:custGeom>
            <a:avLst/>
            <a:gdLst>
              <a:gd name="connsiteX0" fmla="*/ 0 w 428274"/>
              <a:gd name="connsiteY0" fmla="*/ 100200 h 501000"/>
              <a:gd name="connsiteX1" fmla="*/ 214137 w 428274"/>
              <a:gd name="connsiteY1" fmla="*/ 100200 h 501000"/>
              <a:gd name="connsiteX2" fmla="*/ 214137 w 428274"/>
              <a:gd name="connsiteY2" fmla="*/ 0 h 501000"/>
              <a:gd name="connsiteX3" fmla="*/ 428274 w 428274"/>
              <a:gd name="connsiteY3" fmla="*/ 250500 h 501000"/>
              <a:gd name="connsiteX4" fmla="*/ 214137 w 428274"/>
              <a:gd name="connsiteY4" fmla="*/ 501000 h 501000"/>
              <a:gd name="connsiteX5" fmla="*/ 214137 w 428274"/>
              <a:gd name="connsiteY5" fmla="*/ 400800 h 501000"/>
              <a:gd name="connsiteX6" fmla="*/ 0 w 428274"/>
              <a:gd name="connsiteY6" fmla="*/ 400800 h 501000"/>
              <a:gd name="connsiteX7" fmla="*/ 0 w 428274"/>
              <a:gd name="connsiteY7" fmla="*/ 100200 h 5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274" h="501000">
                <a:moveTo>
                  <a:pt x="428274" y="400800"/>
                </a:moveTo>
                <a:lnTo>
                  <a:pt x="214137" y="400800"/>
                </a:lnTo>
                <a:lnTo>
                  <a:pt x="214137" y="501000"/>
                </a:lnTo>
                <a:lnTo>
                  <a:pt x="0" y="250500"/>
                </a:lnTo>
                <a:lnTo>
                  <a:pt x="214137" y="0"/>
                </a:lnTo>
                <a:lnTo>
                  <a:pt x="214137" y="100200"/>
                </a:lnTo>
                <a:lnTo>
                  <a:pt x="428274" y="100200"/>
                </a:lnTo>
                <a:lnTo>
                  <a:pt x="428274" y="400800"/>
                </a:lnTo>
                <a:close/>
              </a:path>
            </a:pathLst>
          </a:cu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28482" tIns="100200" rIns="0" bIns="100200" numCol="1" spcCol="1270" anchor="ctr" anchorCtr="0">
            <a:noAutofit/>
          </a:bodyPr>
          <a:lstStyle/>
          <a:p>
            <a:pPr lvl="0" algn="ctr" defTabSz="977900" rtl="1">
              <a:lnSpc>
                <a:spcPct val="90000"/>
              </a:lnSpc>
              <a:spcBef>
                <a:spcPct val="0"/>
              </a:spcBef>
              <a:spcAft>
                <a:spcPct val="35000"/>
              </a:spcAft>
            </a:pPr>
            <a:endParaRPr lang="ar-EG" sz="2200" kern="1200"/>
          </a:p>
        </p:txBody>
      </p:sp>
      <p:sp>
        <p:nvSpPr>
          <p:cNvPr id="6" name="Freeform 5"/>
          <p:cNvSpPr/>
          <p:nvPr/>
        </p:nvSpPr>
        <p:spPr>
          <a:xfrm>
            <a:off x="3417903" y="1270841"/>
            <a:ext cx="2020161" cy="1212097"/>
          </a:xfrm>
          <a:custGeom>
            <a:avLst/>
            <a:gdLst>
              <a:gd name="connsiteX0" fmla="*/ 0 w 2020161"/>
              <a:gd name="connsiteY0" fmla="*/ 121210 h 1212097"/>
              <a:gd name="connsiteX1" fmla="*/ 121210 w 2020161"/>
              <a:gd name="connsiteY1" fmla="*/ 0 h 1212097"/>
              <a:gd name="connsiteX2" fmla="*/ 1898951 w 2020161"/>
              <a:gd name="connsiteY2" fmla="*/ 0 h 1212097"/>
              <a:gd name="connsiteX3" fmla="*/ 2020161 w 2020161"/>
              <a:gd name="connsiteY3" fmla="*/ 121210 h 1212097"/>
              <a:gd name="connsiteX4" fmla="*/ 2020161 w 2020161"/>
              <a:gd name="connsiteY4" fmla="*/ 1090887 h 1212097"/>
              <a:gd name="connsiteX5" fmla="*/ 1898951 w 2020161"/>
              <a:gd name="connsiteY5" fmla="*/ 1212097 h 1212097"/>
              <a:gd name="connsiteX6" fmla="*/ 121210 w 2020161"/>
              <a:gd name="connsiteY6" fmla="*/ 1212097 h 1212097"/>
              <a:gd name="connsiteX7" fmla="*/ 0 w 2020161"/>
              <a:gd name="connsiteY7" fmla="*/ 1090887 h 1212097"/>
              <a:gd name="connsiteX8" fmla="*/ 0 w 2020161"/>
              <a:gd name="connsiteY8" fmla="*/ 121210 h 12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161" h="1212097">
                <a:moveTo>
                  <a:pt x="0" y="121210"/>
                </a:moveTo>
                <a:cubicBezTo>
                  <a:pt x="0" y="54268"/>
                  <a:pt x="54268" y="0"/>
                  <a:pt x="121210" y="0"/>
                </a:cubicBezTo>
                <a:lnTo>
                  <a:pt x="1898951" y="0"/>
                </a:lnTo>
                <a:cubicBezTo>
                  <a:pt x="1965893" y="0"/>
                  <a:pt x="2020161" y="54268"/>
                  <a:pt x="2020161" y="121210"/>
                </a:cubicBezTo>
                <a:lnTo>
                  <a:pt x="2020161" y="1090887"/>
                </a:lnTo>
                <a:cubicBezTo>
                  <a:pt x="2020161" y="1157829"/>
                  <a:pt x="1965893" y="1212097"/>
                  <a:pt x="1898951" y="1212097"/>
                </a:cubicBezTo>
                <a:lnTo>
                  <a:pt x="121210" y="1212097"/>
                </a:lnTo>
                <a:cubicBezTo>
                  <a:pt x="54268" y="1212097"/>
                  <a:pt x="0" y="1157829"/>
                  <a:pt x="0" y="1090887"/>
                </a:cubicBezTo>
                <a:lnTo>
                  <a:pt x="0" y="121210"/>
                </a:lnTo>
                <a:close/>
              </a:path>
            </a:pathLst>
          </a:custGeom>
          <a:solidFill>
            <a:srgbClr val="FF996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6941" tIns="126941" rIns="126941" bIns="12694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من المتوقع ان تتميز بشكل جيد.</a:t>
            </a:r>
            <a:endParaRPr lang="ar-EG" sz="2400" kern="1200" dirty="0">
              <a:solidFill>
                <a:srgbClr val="002060"/>
              </a:solidFill>
            </a:endParaRPr>
          </a:p>
        </p:txBody>
      </p:sp>
      <p:sp>
        <p:nvSpPr>
          <p:cNvPr id="7" name="Freeform 6"/>
          <p:cNvSpPr/>
          <p:nvPr/>
        </p:nvSpPr>
        <p:spPr>
          <a:xfrm>
            <a:off x="2811854" y="1626389"/>
            <a:ext cx="428274" cy="501001"/>
          </a:xfrm>
          <a:custGeom>
            <a:avLst/>
            <a:gdLst>
              <a:gd name="connsiteX0" fmla="*/ 0 w 428274"/>
              <a:gd name="connsiteY0" fmla="*/ 100200 h 501000"/>
              <a:gd name="connsiteX1" fmla="*/ 214137 w 428274"/>
              <a:gd name="connsiteY1" fmla="*/ 100200 h 501000"/>
              <a:gd name="connsiteX2" fmla="*/ 214137 w 428274"/>
              <a:gd name="connsiteY2" fmla="*/ 0 h 501000"/>
              <a:gd name="connsiteX3" fmla="*/ 428274 w 428274"/>
              <a:gd name="connsiteY3" fmla="*/ 250500 h 501000"/>
              <a:gd name="connsiteX4" fmla="*/ 214137 w 428274"/>
              <a:gd name="connsiteY4" fmla="*/ 501000 h 501000"/>
              <a:gd name="connsiteX5" fmla="*/ 214137 w 428274"/>
              <a:gd name="connsiteY5" fmla="*/ 400800 h 501000"/>
              <a:gd name="connsiteX6" fmla="*/ 0 w 428274"/>
              <a:gd name="connsiteY6" fmla="*/ 400800 h 501000"/>
              <a:gd name="connsiteX7" fmla="*/ 0 w 428274"/>
              <a:gd name="connsiteY7" fmla="*/ 100200 h 5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274" h="501000">
                <a:moveTo>
                  <a:pt x="428274" y="400800"/>
                </a:moveTo>
                <a:lnTo>
                  <a:pt x="214137" y="400800"/>
                </a:lnTo>
                <a:lnTo>
                  <a:pt x="214137" y="501000"/>
                </a:lnTo>
                <a:lnTo>
                  <a:pt x="0" y="250500"/>
                </a:lnTo>
                <a:lnTo>
                  <a:pt x="214137" y="0"/>
                </a:lnTo>
                <a:lnTo>
                  <a:pt x="214137" y="100200"/>
                </a:lnTo>
                <a:lnTo>
                  <a:pt x="428274" y="100200"/>
                </a:lnTo>
                <a:lnTo>
                  <a:pt x="428274" y="400800"/>
                </a:lnTo>
                <a:close/>
              </a:path>
            </a:pathLst>
          </a:cu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28482" tIns="100200" rIns="0" bIns="100201" numCol="1" spcCol="1270" anchor="ctr" anchorCtr="0">
            <a:noAutofit/>
          </a:bodyPr>
          <a:lstStyle/>
          <a:p>
            <a:pPr lvl="0" algn="ctr" defTabSz="977900" rtl="1">
              <a:lnSpc>
                <a:spcPct val="90000"/>
              </a:lnSpc>
              <a:spcBef>
                <a:spcPct val="0"/>
              </a:spcBef>
              <a:spcAft>
                <a:spcPct val="35000"/>
              </a:spcAft>
            </a:pPr>
            <a:endParaRPr lang="ar-EG" sz="2200" kern="1200"/>
          </a:p>
        </p:txBody>
      </p:sp>
      <p:sp>
        <p:nvSpPr>
          <p:cNvPr id="8" name="Freeform 7"/>
          <p:cNvSpPr/>
          <p:nvPr/>
        </p:nvSpPr>
        <p:spPr>
          <a:xfrm>
            <a:off x="589676" y="1270841"/>
            <a:ext cx="2020161" cy="1212097"/>
          </a:xfrm>
          <a:custGeom>
            <a:avLst/>
            <a:gdLst>
              <a:gd name="connsiteX0" fmla="*/ 0 w 2020161"/>
              <a:gd name="connsiteY0" fmla="*/ 121210 h 1212097"/>
              <a:gd name="connsiteX1" fmla="*/ 121210 w 2020161"/>
              <a:gd name="connsiteY1" fmla="*/ 0 h 1212097"/>
              <a:gd name="connsiteX2" fmla="*/ 1898951 w 2020161"/>
              <a:gd name="connsiteY2" fmla="*/ 0 h 1212097"/>
              <a:gd name="connsiteX3" fmla="*/ 2020161 w 2020161"/>
              <a:gd name="connsiteY3" fmla="*/ 121210 h 1212097"/>
              <a:gd name="connsiteX4" fmla="*/ 2020161 w 2020161"/>
              <a:gd name="connsiteY4" fmla="*/ 1090887 h 1212097"/>
              <a:gd name="connsiteX5" fmla="*/ 1898951 w 2020161"/>
              <a:gd name="connsiteY5" fmla="*/ 1212097 h 1212097"/>
              <a:gd name="connsiteX6" fmla="*/ 121210 w 2020161"/>
              <a:gd name="connsiteY6" fmla="*/ 1212097 h 1212097"/>
              <a:gd name="connsiteX7" fmla="*/ 0 w 2020161"/>
              <a:gd name="connsiteY7" fmla="*/ 1090887 h 1212097"/>
              <a:gd name="connsiteX8" fmla="*/ 0 w 2020161"/>
              <a:gd name="connsiteY8" fmla="*/ 121210 h 12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161" h="1212097">
                <a:moveTo>
                  <a:pt x="0" y="121210"/>
                </a:moveTo>
                <a:cubicBezTo>
                  <a:pt x="0" y="54268"/>
                  <a:pt x="54268" y="0"/>
                  <a:pt x="121210" y="0"/>
                </a:cubicBezTo>
                <a:lnTo>
                  <a:pt x="1898951" y="0"/>
                </a:lnTo>
                <a:cubicBezTo>
                  <a:pt x="1965893" y="0"/>
                  <a:pt x="2020161" y="54268"/>
                  <a:pt x="2020161" y="121210"/>
                </a:cubicBezTo>
                <a:lnTo>
                  <a:pt x="2020161" y="1090887"/>
                </a:lnTo>
                <a:cubicBezTo>
                  <a:pt x="2020161" y="1157829"/>
                  <a:pt x="1965893" y="1212097"/>
                  <a:pt x="1898951" y="1212097"/>
                </a:cubicBezTo>
                <a:lnTo>
                  <a:pt x="121210" y="1212097"/>
                </a:lnTo>
                <a:cubicBezTo>
                  <a:pt x="54268" y="1212097"/>
                  <a:pt x="0" y="1157829"/>
                  <a:pt x="0" y="1090887"/>
                </a:cubicBezTo>
                <a:lnTo>
                  <a:pt x="0" y="121210"/>
                </a:lnTo>
                <a:close/>
              </a:path>
            </a:pathLst>
          </a:custGeom>
          <a:solidFill>
            <a:srgbClr val="FFFF9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6941" tIns="126941" rIns="126941" bIns="12694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ينبغي ان تتضمن فهرسا.</a:t>
            </a:r>
            <a:endParaRPr lang="ar-EG" sz="2400" kern="1200" dirty="0">
              <a:solidFill>
                <a:srgbClr val="002060"/>
              </a:solidFill>
            </a:endParaRPr>
          </a:p>
        </p:txBody>
      </p:sp>
      <p:sp>
        <p:nvSpPr>
          <p:cNvPr id="9" name="Freeform 8"/>
          <p:cNvSpPr/>
          <p:nvPr/>
        </p:nvSpPr>
        <p:spPr>
          <a:xfrm>
            <a:off x="1349257" y="2660712"/>
            <a:ext cx="501000" cy="428274"/>
          </a:xfrm>
          <a:custGeom>
            <a:avLst/>
            <a:gdLst>
              <a:gd name="connsiteX0" fmla="*/ 0 w 428274"/>
              <a:gd name="connsiteY0" fmla="*/ 100200 h 501000"/>
              <a:gd name="connsiteX1" fmla="*/ 214137 w 428274"/>
              <a:gd name="connsiteY1" fmla="*/ 100200 h 501000"/>
              <a:gd name="connsiteX2" fmla="*/ 214137 w 428274"/>
              <a:gd name="connsiteY2" fmla="*/ 0 h 501000"/>
              <a:gd name="connsiteX3" fmla="*/ 428274 w 428274"/>
              <a:gd name="connsiteY3" fmla="*/ 250500 h 501000"/>
              <a:gd name="connsiteX4" fmla="*/ 214137 w 428274"/>
              <a:gd name="connsiteY4" fmla="*/ 501000 h 501000"/>
              <a:gd name="connsiteX5" fmla="*/ 214137 w 428274"/>
              <a:gd name="connsiteY5" fmla="*/ 400800 h 501000"/>
              <a:gd name="connsiteX6" fmla="*/ 0 w 428274"/>
              <a:gd name="connsiteY6" fmla="*/ 400800 h 501000"/>
              <a:gd name="connsiteX7" fmla="*/ 0 w 428274"/>
              <a:gd name="connsiteY7" fmla="*/ 100200 h 5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274" h="501000">
                <a:moveTo>
                  <a:pt x="342619" y="1"/>
                </a:moveTo>
                <a:lnTo>
                  <a:pt x="342619" y="250500"/>
                </a:lnTo>
                <a:lnTo>
                  <a:pt x="428274" y="250500"/>
                </a:lnTo>
                <a:lnTo>
                  <a:pt x="214137" y="500999"/>
                </a:lnTo>
                <a:lnTo>
                  <a:pt x="0" y="250500"/>
                </a:lnTo>
                <a:lnTo>
                  <a:pt x="85655" y="250500"/>
                </a:lnTo>
                <a:lnTo>
                  <a:pt x="85655" y="1"/>
                </a:lnTo>
                <a:lnTo>
                  <a:pt x="342619" y="1"/>
                </a:lnTo>
                <a:close/>
              </a:path>
            </a:pathLst>
          </a:cu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00200" tIns="0" rIns="100200" bIns="128482" numCol="1" spcCol="1270" anchor="ctr" anchorCtr="0">
            <a:noAutofit/>
          </a:bodyPr>
          <a:lstStyle/>
          <a:p>
            <a:pPr lvl="0" algn="ctr" defTabSz="977900" rtl="1">
              <a:lnSpc>
                <a:spcPct val="90000"/>
              </a:lnSpc>
              <a:spcBef>
                <a:spcPct val="0"/>
              </a:spcBef>
              <a:spcAft>
                <a:spcPct val="35000"/>
              </a:spcAft>
            </a:pPr>
            <a:endParaRPr lang="ar-EG" sz="2200" kern="1200"/>
          </a:p>
        </p:txBody>
      </p:sp>
      <p:sp>
        <p:nvSpPr>
          <p:cNvPr id="10" name="Freeform 9"/>
          <p:cNvSpPr/>
          <p:nvPr/>
        </p:nvSpPr>
        <p:spPr>
          <a:xfrm>
            <a:off x="589676" y="3291003"/>
            <a:ext cx="2020161" cy="1212097"/>
          </a:xfrm>
          <a:custGeom>
            <a:avLst/>
            <a:gdLst>
              <a:gd name="connsiteX0" fmla="*/ 0 w 2020161"/>
              <a:gd name="connsiteY0" fmla="*/ 121210 h 1212097"/>
              <a:gd name="connsiteX1" fmla="*/ 121210 w 2020161"/>
              <a:gd name="connsiteY1" fmla="*/ 0 h 1212097"/>
              <a:gd name="connsiteX2" fmla="*/ 1898951 w 2020161"/>
              <a:gd name="connsiteY2" fmla="*/ 0 h 1212097"/>
              <a:gd name="connsiteX3" fmla="*/ 2020161 w 2020161"/>
              <a:gd name="connsiteY3" fmla="*/ 121210 h 1212097"/>
              <a:gd name="connsiteX4" fmla="*/ 2020161 w 2020161"/>
              <a:gd name="connsiteY4" fmla="*/ 1090887 h 1212097"/>
              <a:gd name="connsiteX5" fmla="*/ 1898951 w 2020161"/>
              <a:gd name="connsiteY5" fmla="*/ 1212097 h 1212097"/>
              <a:gd name="connsiteX6" fmla="*/ 121210 w 2020161"/>
              <a:gd name="connsiteY6" fmla="*/ 1212097 h 1212097"/>
              <a:gd name="connsiteX7" fmla="*/ 0 w 2020161"/>
              <a:gd name="connsiteY7" fmla="*/ 1090887 h 1212097"/>
              <a:gd name="connsiteX8" fmla="*/ 0 w 2020161"/>
              <a:gd name="connsiteY8" fmla="*/ 121210 h 12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161" h="1212097">
                <a:moveTo>
                  <a:pt x="0" y="121210"/>
                </a:moveTo>
                <a:cubicBezTo>
                  <a:pt x="0" y="54268"/>
                  <a:pt x="54268" y="0"/>
                  <a:pt x="121210" y="0"/>
                </a:cubicBezTo>
                <a:lnTo>
                  <a:pt x="1898951" y="0"/>
                </a:lnTo>
                <a:cubicBezTo>
                  <a:pt x="1965893" y="0"/>
                  <a:pt x="2020161" y="54268"/>
                  <a:pt x="2020161" y="121210"/>
                </a:cubicBezTo>
                <a:lnTo>
                  <a:pt x="2020161" y="1090887"/>
                </a:lnTo>
                <a:cubicBezTo>
                  <a:pt x="2020161" y="1157829"/>
                  <a:pt x="1965893" y="1212097"/>
                  <a:pt x="1898951" y="1212097"/>
                </a:cubicBezTo>
                <a:lnTo>
                  <a:pt x="121210" y="1212097"/>
                </a:lnTo>
                <a:cubicBezTo>
                  <a:pt x="54268" y="1212097"/>
                  <a:pt x="0" y="1157829"/>
                  <a:pt x="0" y="1090887"/>
                </a:cubicBezTo>
                <a:lnTo>
                  <a:pt x="0" y="121210"/>
                </a:lnTo>
                <a:close/>
              </a:path>
            </a:pathLst>
          </a:custGeom>
          <a:solidFill>
            <a:srgbClr val="FF996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6941" tIns="126941" rIns="126941" bIns="12694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ينبغي ان تتضمن موجزا عنها.</a:t>
            </a:r>
            <a:endParaRPr lang="ar-EG" sz="2400" kern="1200" dirty="0">
              <a:solidFill>
                <a:srgbClr val="002060"/>
              </a:solidFill>
            </a:endParaRPr>
          </a:p>
        </p:txBody>
      </p:sp>
      <p:sp>
        <p:nvSpPr>
          <p:cNvPr id="11" name="Freeform 10"/>
          <p:cNvSpPr/>
          <p:nvPr/>
        </p:nvSpPr>
        <p:spPr>
          <a:xfrm>
            <a:off x="2787612" y="3646551"/>
            <a:ext cx="428274" cy="501000"/>
          </a:xfrm>
          <a:custGeom>
            <a:avLst/>
            <a:gdLst>
              <a:gd name="connsiteX0" fmla="*/ 0 w 428274"/>
              <a:gd name="connsiteY0" fmla="*/ 100200 h 501000"/>
              <a:gd name="connsiteX1" fmla="*/ 214137 w 428274"/>
              <a:gd name="connsiteY1" fmla="*/ 100200 h 501000"/>
              <a:gd name="connsiteX2" fmla="*/ 214137 w 428274"/>
              <a:gd name="connsiteY2" fmla="*/ 0 h 501000"/>
              <a:gd name="connsiteX3" fmla="*/ 428274 w 428274"/>
              <a:gd name="connsiteY3" fmla="*/ 250500 h 501000"/>
              <a:gd name="connsiteX4" fmla="*/ 214137 w 428274"/>
              <a:gd name="connsiteY4" fmla="*/ 501000 h 501000"/>
              <a:gd name="connsiteX5" fmla="*/ 214137 w 428274"/>
              <a:gd name="connsiteY5" fmla="*/ 400800 h 501000"/>
              <a:gd name="connsiteX6" fmla="*/ 0 w 428274"/>
              <a:gd name="connsiteY6" fmla="*/ 400800 h 501000"/>
              <a:gd name="connsiteX7" fmla="*/ 0 w 428274"/>
              <a:gd name="connsiteY7" fmla="*/ 100200 h 5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274" h="501000">
                <a:moveTo>
                  <a:pt x="0" y="100200"/>
                </a:moveTo>
                <a:lnTo>
                  <a:pt x="214137" y="100200"/>
                </a:lnTo>
                <a:lnTo>
                  <a:pt x="214137" y="0"/>
                </a:lnTo>
                <a:lnTo>
                  <a:pt x="428274" y="250500"/>
                </a:lnTo>
                <a:lnTo>
                  <a:pt x="214137" y="501000"/>
                </a:lnTo>
                <a:lnTo>
                  <a:pt x="214137" y="400800"/>
                </a:lnTo>
                <a:lnTo>
                  <a:pt x="0" y="400800"/>
                </a:lnTo>
                <a:lnTo>
                  <a:pt x="0" y="100200"/>
                </a:lnTo>
                <a:close/>
              </a:path>
            </a:pathLst>
          </a:cu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0" tIns="100200" rIns="128482" bIns="100200" numCol="1" spcCol="1270" anchor="ctr" anchorCtr="0">
            <a:noAutofit/>
          </a:bodyPr>
          <a:lstStyle/>
          <a:p>
            <a:pPr lvl="0" algn="ctr" defTabSz="977900" rtl="1">
              <a:lnSpc>
                <a:spcPct val="90000"/>
              </a:lnSpc>
              <a:spcBef>
                <a:spcPct val="0"/>
              </a:spcBef>
              <a:spcAft>
                <a:spcPct val="35000"/>
              </a:spcAft>
            </a:pPr>
            <a:endParaRPr lang="ar-EG" sz="2200" kern="1200"/>
          </a:p>
        </p:txBody>
      </p:sp>
      <p:sp>
        <p:nvSpPr>
          <p:cNvPr id="12" name="Freeform 11"/>
          <p:cNvSpPr/>
          <p:nvPr/>
        </p:nvSpPr>
        <p:spPr>
          <a:xfrm>
            <a:off x="3417903" y="3291003"/>
            <a:ext cx="2020161" cy="1212097"/>
          </a:xfrm>
          <a:custGeom>
            <a:avLst/>
            <a:gdLst>
              <a:gd name="connsiteX0" fmla="*/ 0 w 2020161"/>
              <a:gd name="connsiteY0" fmla="*/ 121210 h 1212097"/>
              <a:gd name="connsiteX1" fmla="*/ 121210 w 2020161"/>
              <a:gd name="connsiteY1" fmla="*/ 0 h 1212097"/>
              <a:gd name="connsiteX2" fmla="*/ 1898951 w 2020161"/>
              <a:gd name="connsiteY2" fmla="*/ 0 h 1212097"/>
              <a:gd name="connsiteX3" fmla="*/ 2020161 w 2020161"/>
              <a:gd name="connsiteY3" fmla="*/ 121210 h 1212097"/>
              <a:gd name="connsiteX4" fmla="*/ 2020161 w 2020161"/>
              <a:gd name="connsiteY4" fmla="*/ 1090887 h 1212097"/>
              <a:gd name="connsiteX5" fmla="*/ 1898951 w 2020161"/>
              <a:gd name="connsiteY5" fmla="*/ 1212097 h 1212097"/>
              <a:gd name="connsiteX6" fmla="*/ 121210 w 2020161"/>
              <a:gd name="connsiteY6" fmla="*/ 1212097 h 1212097"/>
              <a:gd name="connsiteX7" fmla="*/ 0 w 2020161"/>
              <a:gd name="connsiteY7" fmla="*/ 1090887 h 1212097"/>
              <a:gd name="connsiteX8" fmla="*/ 0 w 2020161"/>
              <a:gd name="connsiteY8" fmla="*/ 121210 h 12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161" h="1212097">
                <a:moveTo>
                  <a:pt x="0" y="121210"/>
                </a:moveTo>
                <a:cubicBezTo>
                  <a:pt x="0" y="54268"/>
                  <a:pt x="54268" y="0"/>
                  <a:pt x="121210" y="0"/>
                </a:cubicBezTo>
                <a:lnTo>
                  <a:pt x="1898951" y="0"/>
                </a:lnTo>
                <a:cubicBezTo>
                  <a:pt x="1965893" y="0"/>
                  <a:pt x="2020161" y="54268"/>
                  <a:pt x="2020161" y="121210"/>
                </a:cubicBezTo>
                <a:lnTo>
                  <a:pt x="2020161" y="1090887"/>
                </a:lnTo>
                <a:cubicBezTo>
                  <a:pt x="2020161" y="1157829"/>
                  <a:pt x="1965893" y="1212097"/>
                  <a:pt x="1898951" y="1212097"/>
                </a:cubicBezTo>
                <a:lnTo>
                  <a:pt x="121210" y="1212097"/>
                </a:lnTo>
                <a:cubicBezTo>
                  <a:pt x="54268" y="1212097"/>
                  <a:pt x="0" y="1157829"/>
                  <a:pt x="0" y="1090887"/>
                </a:cubicBezTo>
                <a:lnTo>
                  <a:pt x="0" y="121210"/>
                </a:lnTo>
                <a:close/>
              </a:path>
            </a:pathLst>
          </a:custGeom>
          <a:solidFill>
            <a:srgbClr val="FFFF9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6941" tIns="126941" rIns="126941" bIns="12694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يجدر ترقيم كل من النسخ.</a:t>
            </a:r>
            <a:endParaRPr lang="ar-EG" sz="2400" kern="1200" dirty="0">
              <a:solidFill>
                <a:srgbClr val="002060"/>
              </a:solidFill>
            </a:endParaRPr>
          </a:p>
        </p:txBody>
      </p:sp>
      <p:sp>
        <p:nvSpPr>
          <p:cNvPr id="13" name="Freeform 12"/>
          <p:cNvSpPr/>
          <p:nvPr/>
        </p:nvSpPr>
        <p:spPr>
          <a:xfrm>
            <a:off x="5615839" y="3646551"/>
            <a:ext cx="428274" cy="501000"/>
          </a:xfrm>
          <a:custGeom>
            <a:avLst/>
            <a:gdLst>
              <a:gd name="connsiteX0" fmla="*/ 0 w 428274"/>
              <a:gd name="connsiteY0" fmla="*/ 100200 h 501000"/>
              <a:gd name="connsiteX1" fmla="*/ 214137 w 428274"/>
              <a:gd name="connsiteY1" fmla="*/ 100200 h 501000"/>
              <a:gd name="connsiteX2" fmla="*/ 214137 w 428274"/>
              <a:gd name="connsiteY2" fmla="*/ 0 h 501000"/>
              <a:gd name="connsiteX3" fmla="*/ 428274 w 428274"/>
              <a:gd name="connsiteY3" fmla="*/ 250500 h 501000"/>
              <a:gd name="connsiteX4" fmla="*/ 214137 w 428274"/>
              <a:gd name="connsiteY4" fmla="*/ 501000 h 501000"/>
              <a:gd name="connsiteX5" fmla="*/ 214137 w 428274"/>
              <a:gd name="connsiteY5" fmla="*/ 400800 h 501000"/>
              <a:gd name="connsiteX6" fmla="*/ 0 w 428274"/>
              <a:gd name="connsiteY6" fmla="*/ 400800 h 501000"/>
              <a:gd name="connsiteX7" fmla="*/ 0 w 428274"/>
              <a:gd name="connsiteY7" fmla="*/ 100200 h 5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274" h="501000">
                <a:moveTo>
                  <a:pt x="0" y="100200"/>
                </a:moveTo>
                <a:lnTo>
                  <a:pt x="214137" y="100200"/>
                </a:lnTo>
                <a:lnTo>
                  <a:pt x="214137" y="0"/>
                </a:lnTo>
                <a:lnTo>
                  <a:pt x="428274" y="250500"/>
                </a:lnTo>
                <a:lnTo>
                  <a:pt x="214137" y="501000"/>
                </a:lnTo>
                <a:lnTo>
                  <a:pt x="214137" y="400800"/>
                </a:lnTo>
                <a:lnTo>
                  <a:pt x="0" y="400800"/>
                </a:lnTo>
                <a:lnTo>
                  <a:pt x="0" y="100200"/>
                </a:lnTo>
                <a:close/>
              </a:path>
            </a:pathLst>
          </a:cu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0" tIns="100200" rIns="128482" bIns="100200" numCol="1" spcCol="1270" anchor="ctr" anchorCtr="0">
            <a:noAutofit/>
          </a:bodyPr>
          <a:lstStyle/>
          <a:p>
            <a:pPr lvl="0" algn="ctr" defTabSz="977900" rtl="1">
              <a:lnSpc>
                <a:spcPct val="90000"/>
              </a:lnSpc>
              <a:spcBef>
                <a:spcPct val="0"/>
              </a:spcBef>
              <a:spcAft>
                <a:spcPct val="35000"/>
              </a:spcAft>
            </a:pPr>
            <a:endParaRPr lang="ar-EG" sz="2200" kern="1200"/>
          </a:p>
        </p:txBody>
      </p:sp>
      <p:sp>
        <p:nvSpPr>
          <p:cNvPr id="14" name="Freeform 13"/>
          <p:cNvSpPr/>
          <p:nvPr/>
        </p:nvSpPr>
        <p:spPr>
          <a:xfrm>
            <a:off x="6246129" y="3291003"/>
            <a:ext cx="2020161" cy="1212097"/>
          </a:xfrm>
          <a:custGeom>
            <a:avLst/>
            <a:gdLst>
              <a:gd name="connsiteX0" fmla="*/ 0 w 2020161"/>
              <a:gd name="connsiteY0" fmla="*/ 121210 h 1212097"/>
              <a:gd name="connsiteX1" fmla="*/ 121210 w 2020161"/>
              <a:gd name="connsiteY1" fmla="*/ 0 h 1212097"/>
              <a:gd name="connsiteX2" fmla="*/ 1898951 w 2020161"/>
              <a:gd name="connsiteY2" fmla="*/ 0 h 1212097"/>
              <a:gd name="connsiteX3" fmla="*/ 2020161 w 2020161"/>
              <a:gd name="connsiteY3" fmla="*/ 121210 h 1212097"/>
              <a:gd name="connsiteX4" fmla="*/ 2020161 w 2020161"/>
              <a:gd name="connsiteY4" fmla="*/ 1090887 h 1212097"/>
              <a:gd name="connsiteX5" fmla="*/ 1898951 w 2020161"/>
              <a:gd name="connsiteY5" fmla="*/ 1212097 h 1212097"/>
              <a:gd name="connsiteX6" fmla="*/ 121210 w 2020161"/>
              <a:gd name="connsiteY6" fmla="*/ 1212097 h 1212097"/>
              <a:gd name="connsiteX7" fmla="*/ 0 w 2020161"/>
              <a:gd name="connsiteY7" fmla="*/ 1090887 h 1212097"/>
              <a:gd name="connsiteX8" fmla="*/ 0 w 2020161"/>
              <a:gd name="connsiteY8" fmla="*/ 121210 h 12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161" h="1212097">
                <a:moveTo>
                  <a:pt x="0" y="121210"/>
                </a:moveTo>
                <a:cubicBezTo>
                  <a:pt x="0" y="54268"/>
                  <a:pt x="54268" y="0"/>
                  <a:pt x="121210" y="0"/>
                </a:cubicBezTo>
                <a:lnTo>
                  <a:pt x="1898951" y="0"/>
                </a:lnTo>
                <a:cubicBezTo>
                  <a:pt x="1965893" y="0"/>
                  <a:pt x="2020161" y="54268"/>
                  <a:pt x="2020161" y="121210"/>
                </a:cubicBezTo>
                <a:lnTo>
                  <a:pt x="2020161" y="1090887"/>
                </a:lnTo>
                <a:cubicBezTo>
                  <a:pt x="2020161" y="1157829"/>
                  <a:pt x="1965893" y="1212097"/>
                  <a:pt x="1898951" y="1212097"/>
                </a:cubicBezTo>
                <a:lnTo>
                  <a:pt x="121210" y="1212097"/>
                </a:lnTo>
                <a:cubicBezTo>
                  <a:pt x="54268" y="1212097"/>
                  <a:pt x="0" y="1157829"/>
                  <a:pt x="0" y="1090887"/>
                </a:cubicBezTo>
                <a:lnTo>
                  <a:pt x="0" y="121210"/>
                </a:lnTo>
                <a:close/>
              </a:path>
            </a:pathLst>
          </a:custGeom>
          <a:solidFill>
            <a:srgbClr val="FF996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6941" tIns="126941" rIns="126941" bIns="12694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ان تحمل اسم الشخص المتقدم بها.</a:t>
            </a:r>
            <a:endParaRPr lang="ar-EG" sz="2400" kern="1200" dirty="0">
              <a:solidFill>
                <a:srgbClr val="002060"/>
              </a:solidFill>
            </a:endParaRPr>
          </a:p>
        </p:txBody>
      </p:sp>
      <p:sp>
        <p:nvSpPr>
          <p:cNvPr id="15" name="Freeform 14"/>
          <p:cNvSpPr/>
          <p:nvPr/>
        </p:nvSpPr>
        <p:spPr>
          <a:xfrm>
            <a:off x="7005710" y="4680874"/>
            <a:ext cx="501000" cy="428274"/>
          </a:xfrm>
          <a:custGeom>
            <a:avLst/>
            <a:gdLst>
              <a:gd name="connsiteX0" fmla="*/ 0 w 428274"/>
              <a:gd name="connsiteY0" fmla="*/ 100200 h 501000"/>
              <a:gd name="connsiteX1" fmla="*/ 214137 w 428274"/>
              <a:gd name="connsiteY1" fmla="*/ 100200 h 501000"/>
              <a:gd name="connsiteX2" fmla="*/ 214137 w 428274"/>
              <a:gd name="connsiteY2" fmla="*/ 0 h 501000"/>
              <a:gd name="connsiteX3" fmla="*/ 428274 w 428274"/>
              <a:gd name="connsiteY3" fmla="*/ 250500 h 501000"/>
              <a:gd name="connsiteX4" fmla="*/ 214137 w 428274"/>
              <a:gd name="connsiteY4" fmla="*/ 501000 h 501000"/>
              <a:gd name="connsiteX5" fmla="*/ 214137 w 428274"/>
              <a:gd name="connsiteY5" fmla="*/ 400800 h 501000"/>
              <a:gd name="connsiteX6" fmla="*/ 0 w 428274"/>
              <a:gd name="connsiteY6" fmla="*/ 400800 h 501000"/>
              <a:gd name="connsiteX7" fmla="*/ 0 w 428274"/>
              <a:gd name="connsiteY7" fmla="*/ 100200 h 5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274" h="501000">
                <a:moveTo>
                  <a:pt x="342619" y="1"/>
                </a:moveTo>
                <a:lnTo>
                  <a:pt x="342619" y="250500"/>
                </a:lnTo>
                <a:lnTo>
                  <a:pt x="428274" y="250500"/>
                </a:lnTo>
                <a:lnTo>
                  <a:pt x="214137" y="500999"/>
                </a:lnTo>
                <a:lnTo>
                  <a:pt x="0" y="250500"/>
                </a:lnTo>
                <a:lnTo>
                  <a:pt x="85655" y="250500"/>
                </a:lnTo>
                <a:lnTo>
                  <a:pt x="85655" y="1"/>
                </a:lnTo>
                <a:lnTo>
                  <a:pt x="342619" y="1"/>
                </a:lnTo>
                <a:close/>
              </a:path>
            </a:pathLst>
          </a:cu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txBody>
          <a:bodyPr spcFirstLastPara="0" vert="horz" wrap="square" lIns="100200" tIns="0" rIns="100200" bIns="128482" numCol="1" spcCol="1270" anchor="ctr" anchorCtr="0">
            <a:noAutofit/>
          </a:bodyPr>
          <a:lstStyle/>
          <a:p>
            <a:pPr lvl="0" algn="ctr" defTabSz="977900" rtl="1">
              <a:lnSpc>
                <a:spcPct val="90000"/>
              </a:lnSpc>
              <a:spcBef>
                <a:spcPct val="0"/>
              </a:spcBef>
              <a:spcAft>
                <a:spcPct val="35000"/>
              </a:spcAft>
            </a:pPr>
            <a:endParaRPr lang="ar-EG" sz="2200" kern="1200"/>
          </a:p>
        </p:txBody>
      </p:sp>
      <p:sp>
        <p:nvSpPr>
          <p:cNvPr id="16" name="Freeform 15"/>
          <p:cNvSpPr/>
          <p:nvPr/>
        </p:nvSpPr>
        <p:spPr>
          <a:xfrm>
            <a:off x="6246129" y="5311165"/>
            <a:ext cx="2020161" cy="1212097"/>
          </a:xfrm>
          <a:custGeom>
            <a:avLst/>
            <a:gdLst>
              <a:gd name="connsiteX0" fmla="*/ 0 w 2020161"/>
              <a:gd name="connsiteY0" fmla="*/ 121210 h 1212097"/>
              <a:gd name="connsiteX1" fmla="*/ 121210 w 2020161"/>
              <a:gd name="connsiteY1" fmla="*/ 0 h 1212097"/>
              <a:gd name="connsiteX2" fmla="*/ 1898951 w 2020161"/>
              <a:gd name="connsiteY2" fmla="*/ 0 h 1212097"/>
              <a:gd name="connsiteX3" fmla="*/ 2020161 w 2020161"/>
              <a:gd name="connsiteY3" fmla="*/ 121210 h 1212097"/>
              <a:gd name="connsiteX4" fmla="*/ 2020161 w 2020161"/>
              <a:gd name="connsiteY4" fmla="*/ 1090887 h 1212097"/>
              <a:gd name="connsiteX5" fmla="*/ 1898951 w 2020161"/>
              <a:gd name="connsiteY5" fmla="*/ 1212097 h 1212097"/>
              <a:gd name="connsiteX6" fmla="*/ 121210 w 2020161"/>
              <a:gd name="connsiteY6" fmla="*/ 1212097 h 1212097"/>
              <a:gd name="connsiteX7" fmla="*/ 0 w 2020161"/>
              <a:gd name="connsiteY7" fmla="*/ 1090887 h 1212097"/>
              <a:gd name="connsiteX8" fmla="*/ 0 w 2020161"/>
              <a:gd name="connsiteY8" fmla="*/ 121210 h 12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161" h="1212097">
                <a:moveTo>
                  <a:pt x="0" y="121210"/>
                </a:moveTo>
                <a:cubicBezTo>
                  <a:pt x="0" y="54268"/>
                  <a:pt x="54268" y="0"/>
                  <a:pt x="121210" y="0"/>
                </a:cubicBezTo>
                <a:lnTo>
                  <a:pt x="1898951" y="0"/>
                </a:lnTo>
                <a:cubicBezTo>
                  <a:pt x="1965893" y="0"/>
                  <a:pt x="2020161" y="54268"/>
                  <a:pt x="2020161" y="121210"/>
                </a:cubicBezTo>
                <a:lnTo>
                  <a:pt x="2020161" y="1090887"/>
                </a:lnTo>
                <a:cubicBezTo>
                  <a:pt x="2020161" y="1157829"/>
                  <a:pt x="1965893" y="1212097"/>
                  <a:pt x="1898951" y="1212097"/>
                </a:cubicBezTo>
                <a:lnTo>
                  <a:pt x="121210" y="1212097"/>
                </a:lnTo>
                <a:cubicBezTo>
                  <a:pt x="54268" y="1212097"/>
                  <a:pt x="0" y="1157829"/>
                  <a:pt x="0" y="1090887"/>
                </a:cubicBezTo>
                <a:lnTo>
                  <a:pt x="0" y="121210"/>
                </a:lnTo>
                <a:close/>
              </a:path>
            </a:pathLst>
          </a:custGeom>
          <a:solidFill>
            <a:srgbClr val="FFFF9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26941" tIns="126941" rIns="126941" bIns="12694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يعتمد طول خطة العمل علي طبيعة المؤسسة.</a:t>
            </a:r>
            <a:endParaRPr lang="ar-EG" sz="2400" kern="1200" dirty="0">
              <a:solidFill>
                <a:srgbClr val="002060"/>
              </a:solidFill>
            </a:endParaRPr>
          </a:p>
        </p:txBody>
      </p:sp>
    </p:spTree>
    <p:extLst>
      <p:ext uri="{BB962C8B-B14F-4D97-AF65-F5344CB8AC3E}">
        <p14:creationId xmlns:p14="http://schemas.microsoft.com/office/powerpoint/2010/main" val="896159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arn(inVertical)">
                                      <p:cBhvr>
                                        <p:cTn id="36" dur="500"/>
                                        <p:tgtEl>
                                          <p:spTgt spid="11"/>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arn(inVertical)">
                                      <p:cBhvr>
                                        <p:cTn id="39" dur="500"/>
                                        <p:tgtEl>
                                          <p:spTgt spid="12"/>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barn(inVertical)">
                                      <p:cBhvr>
                                        <p:cTn id="44" dur="500"/>
                                        <p:tgtEl>
                                          <p:spTgt spid="13"/>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barn(inVertical)">
                                      <p:cBhvr>
                                        <p:cTn id="47" dur="500"/>
                                        <p:tgtEl>
                                          <p:spTgt spid="14"/>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barn(inVertical)">
                                      <p:cBhvr>
                                        <p:cTn id="52" dur="500"/>
                                        <p:tgtEl>
                                          <p:spTgt spid="15"/>
                                        </p:tgtEl>
                                      </p:cBhvr>
                                    </p:animEffect>
                                  </p:childTnLst>
                                </p:cTn>
                              </p:par>
                              <p:par>
                                <p:cTn id="53" presetID="16" presetClass="entr" presetSubtype="21"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barn(inVertical)">
                                      <p:cBhvr>
                                        <p:cTn id="5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ماذا تتضمن خطة عمل المؤسسة ؟</a:t>
            </a:r>
            <a:endParaRPr lang="ar-EG" sz="3200" b="1" dirty="0">
              <a:solidFill>
                <a:schemeClr val="bg1"/>
              </a:solidFill>
            </a:endParaRPr>
          </a:p>
        </p:txBody>
      </p:sp>
      <p:sp>
        <p:nvSpPr>
          <p:cNvPr id="4" name="Freeform 3"/>
          <p:cNvSpPr/>
          <p:nvPr/>
        </p:nvSpPr>
        <p:spPr>
          <a:xfrm>
            <a:off x="3643110" y="4584569"/>
            <a:ext cx="1929786" cy="1929786"/>
          </a:xfrm>
          <a:custGeom>
            <a:avLst/>
            <a:gdLst>
              <a:gd name="connsiteX0" fmla="*/ 0 w 1929786"/>
              <a:gd name="connsiteY0" fmla="*/ 964893 h 1929786"/>
              <a:gd name="connsiteX1" fmla="*/ 964893 w 1929786"/>
              <a:gd name="connsiteY1" fmla="*/ 0 h 1929786"/>
              <a:gd name="connsiteX2" fmla="*/ 1929786 w 1929786"/>
              <a:gd name="connsiteY2" fmla="*/ 964893 h 1929786"/>
              <a:gd name="connsiteX3" fmla="*/ 964893 w 1929786"/>
              <a:gd name="connsiteY3" fmla="*/ 1929786 h 1929786"/>
              <a:gd name="connsiteX4" fmla="*/ 0 w 1929786"/>
              <a:gd name="connsiteY4" fmla="*/ 964893 h 1929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786" h="1929786">
                <a:moveTo>
                  <a:pt x="0" y="964893"/>
                </a:moveTo>
                <a:cubicBezTo>
                  <a:pt x="0" y="431997"/>
                  <a:pt x="431997" y="0"/>
                  <a:pt x="964893" y="0"/>
                </a:cubicBezTo>
                <a:cubicBezTo>
                  <a:pt x="1497789" y="0"/>
                  <a:pt x="1929786" y="431997"/>
                  <a:pt x="1929786" y="964893"/>
                </a:cubicBezTo>
                <a:cubicBezTo>
                  <a:pt x="1929786" y="1497789"/>
                  <a:pt x="1497789" y="1929786"/>
                  <a:pt x="964893" y="1929786"/>
                </a:cubicBezTo>
                <a:cubicBezTo>
                  <a:pt x="431997" y="1929786"/>
                  <a:pt x="0" y="1497789"/>
                  <a:pt x="0" y="964893"/>
                </a:cubicBezTo>
                <a:close/>
              </a:path>
            </a:pathLst>
          </a:custGeom>
          <a:blipFill rotWithShape="0">
            <a:blip r:embed="rId2" cstate="prin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83246" tIns="283246" rIns="283246" bIns="283246" numCol="1" spcCol="1270" anchor="ctr" anchorCtr="0">
            <a:noAutofit/>
          </a:bodyPr>
          <a:lstStyle/>
          <a:p>
            <a:pPr lvl="0" algn="ctr" defTabSz="44450" rtl="1">
              <a:lnSpc>
                <a:spcPct val="90000"/>
              </a:lnSpc>
              <a:spcBef>
                <a:spcPct val="0"/>
              </a:spcBef>
              <a:spcAft>
                <a:spcPct val="35000"/>
              </a:spcAft>
            </a:pPr>
            <a:r>
              <a:rPr lang="ar-EG" sz="100" kern="1200" dirty="0" smtClean="0">
                <a:solidFill>
                  <a:schemeClr val="tx1"/>
                </a:solidFill>
              </a:rPr>
              <a:t>.</a:t>
            </a:r>
            <a:endParaRPr lang="ar-EG" sz="100" kern="1200" dirty="0">
              <a:solidFill>
                <a:schemeClr val="tx1"/>
              </a:solidFill>
            </a:endParaRPr>
          </a:p>
        </p:txBody>
      </p:sp>
      <p:sp>
        <p:nvSpPr>
          <p:cNvPr id="5" name="Left Arrow 4"/>
          <p:cNvSpPr/>
          <p:nvPr/>
        </p:nvSpPr>
        <p:spPr>
          <a:xfrm>
            <a:off x="5722093" y="5274468"/>
            <a:ext cx="2563472" cy="549989"/>
          </a:xfrm>
          <a:prstGeom prst="leftArrow">
            <a:avLst>
              <a:gd name="adj1" fmla="val 60000"/>
              <a:gd name="adj2" fmla="val 50000"/>
            </a:avLst>
          </a:pr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6" name="Freeform 5"/>
          <p:cNvSpPr/>
          <p:nvPr/>
        </p:nvSpPr>
        <p:spPr>
          <a:xfrm>
            <a:off x="7610141" y="5009122"/>
            <a:ext cx="1350850" cy="1080680"/>
          </a:xfrm>
          <a:custGeom>
            <a:avLst/>
            <a:gdLst>
              <a:gd name="connsiteX0" fmla="*/ 0 w 1350850"/>
              <a:gd name="connsiteY0" fmla="*/ 108068 h 1080680"/>
              <a:gd name="connsiteX1" fmla="*/ 108068 w 1350850"/>
              <a:gd name="connsiteY1" fmla="*/ 0 h 1080680"/>
              <a:gd name="connsiteX2" fmla="*/ 1242782 w 1350850"/>
              <a:gd name="connsiteY2" fmla="*/ 0 h 1080680"/>
              <a:gd name="connsiteX3" fmla="*/ 1350850 w 1350850"/>
              <a:gd name="connsiteY3" fmla="*/ 108068 h 1080680"/>
              <a:gd name="connsiteX4" fmla="*/ 1350850 w 1350850"/>
              <a:gd name="connsiteY4" fmla="*/ 972612 h 1080680"/>
              <a:gd name="connsiteX5" fmla="*/ 1242782 w 1350850"/>
              <a:gd name="connsiteY5" fmla="*/ 1080680 h 1080680"/>
              <a:gd name="connsiteX6" fmla="*/ 108068 w 1350850"/>
              <a:gd name="connsiteY6" fmla="*/ 1080680 h 1080680"/>
              <a:gd name="connsiteX7" fmla="*/ 0 w 1350850"/>
              <a:gd name="connsiteY7" fmla="*/ 972612 h 1080680"/>
              <a:gd name="connsiteX8" fmla="*/ 0 w 1350850"/>
              <a:gd name="connsiteY8" fmla="*/ 108068 h 10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0" h="1080680">
                <a:moveTo>
                  <a:pt x="0" y="108068"/>
                </a:moveTo>
                <a:cubicBezTo>
                  <a:pt x="0" y="48384"/>
                  <a:pt x="48384" y="0"/>
                  <a:pt x="108068" y="0"/>
                </a:cubicBezTo>
                <a:lnTo>
                  <a:pt x="1242782" y="0"/>
                </a:lnTo>
                <a:cubicBezTo>
                  <a:pt x="1302466" y="0"/>
                  <a:pt x="1350850" y="48384"/>
                  <a:pt x="1350850" y="108068"/>
                </a:cubicBezTo>
                <a:lnTo>
                  <a:pt x="1350850" y="972612"/>
                </a:lnTo>
                <a:cubicBezTo>
                  <a:pt x="1350850" y="1032296"/>
                  <a:pt x="1302466" y="1080680"/>
                  <a:pt x="1242782" y="1080680"/>
                </a:cubicBezTo>
                <a:lnTo>
                  <a:pt x="108068" y="1080680"/>
                </a:lnTo>
                <a:cubicBezTo>
                  <a:pt x="48384" y="1080680"/>
                  <a:pt x="0" y="1032296"/>
                  <a:pt x="0" y="972612"/>
                </a:cubicBezTo>
                <a:lnTo>
                  <a:pt x="0" y="108068"/>
                </a:lnTo>
                <a:close/>
              </a:path>
            </a:pathLst>
          </a:custGeom>
          <a:solidFill>
            <a:srgbClr val="CC99FF"/>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372" tIns="77372" rIns="77372" bIns="77372"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الزبائن.</a:t>
            </a:r>
            <a:endParaRPr lang="ar-EG" sz="2400" b="1" kern="1200" dirty="0">
              <a:solidFill>
                <a:srgbClr val="002060"/>
              </a:solidFill>
            </a:endParaRPr>
          </a:p>
        </p:txBody>
      </p:sp>
      <p:sp>
        <p:nvSpPr>
          <p:cNvPr id="7" name="Left Arrow 6"/>
          <p:cNvSpPr/>
          <p:nvPr/>
        </p:nvSpPr>
        <p:spPr>
          <a:xfrm rot="20057143">
            <a:off x="5484832" y="4234958"/>
            <a:ext cx="2563472" cy="549989"/>
          </a:xfrm>
          <a:prstGeom prst="leftArrow">
            <a:avLst>
              <a:gd name="adj1" fmla="val 60000"/>
              <a:gd name="adj2" fmla="val 50000"/>
            </a:avLst>
          </a:pr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7245947" y="3413487"/>
            <a:ext cx="1350850" cy="1080680"/>
          </a:xfrm>
          <a:custGeom>
            <a:avLst/>
            <a:gdLst>
              <a:gd name="connsiteX0" fmla="*/ 0 w 1350850"/>
              <a:gd name="connsiteY0" fmla="*/ 108068 h 1080680"/>
              <a:gd name="connsiteX1" fmla="*/ 108068 w 1350850"/>
              <a:gd name="connsiteY1" fmla="*/ 0 h 1080680"/>
              <a:gd name="connsiteX2" fmla="*/ 1242782 w 1350850"/>
              <a:gd name="connsiteY2" fmla="*/ 0 h 1080680"/>
              <a:gd name="connsiteX3" fmla="*/ 1350850 w 1350850"/>
              <a:gd name="connsiteY3" fmla="*/ 108068 h 1080680"/>
              <a:gd name="connsiteX4" fmla="*/ 1350850 w 1350850"/>
              <a:gd name="connsiteY4" fmla="*/ 972612 h 1080680"/>
              <a:gd name="connsiteX5" fmla="*/ 1242782 w 1350850"/>
              <a:gd name="connsiteY5" fmla="*/ 1080680 h 1080680"/>
              <a:gd name="connsiteX6" fmla="*/ 108068 w 1350850"/>
              <a:gd name="connsiteY6" fmla="*/ 1080680 h 1080680"/>
              <a:gd name="connsiteX7" fmla="*/ 0 w 1350850"/>
              <a:gd name="connsiteY7" fmla="*/ 972612 h 1080680"/>
              <a:gd name="connsiteX8" fmla="*/ 0 w 1350850"/>
              <a:gd name="connsiteY8" fmla="*/ 108068 h 10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0" h="1080680">
                <a:moveTo>
                  <a:pt x="0" y="108068"/>
                </a:moveTo>
                <a:cubicBezTo>
                  <a:pt x="0" y="48384"/>
                  <a:pt x="48384" y="0"/>
                  <a:pt x="108068" y="0"/>
                </a:cubicBezTo>
                <a:lnTo>
                  <a:pt x="1242782" y="0"/>
                </a:lnTo>
                <a:cubicBezTo>
                  <a:pt x="1302466" y="0"/>
                  <a:pt x="1350850" y="48384"/>
                  <a:pt x="1350850" y="108068"/>
                </a:cubicBezTo>
                <a:lnTo>
                  <a:pt x="1350850" y="972612"/>
                </a:lnTo>
                <a:cubicBezTo>
                  <a:pt x="1350850" y="1032296"/>
                  <a:pt x="1302466" y="1080680"/>
                  <a:pt x="1242782" y="1080680"/>
                </a:cubicBezTo>
                <a:lnTo>
                  <a:pt x="108068" y="1080680"/>
                </a:lnTo>
                <a:cubicBezTo>
                  <a:pt x="48384" y="1080680"/>
                  <a:pt x="0" y="1032296"/>
                  <a:pt x="0" y="972612"/>
                </a:cubicBezTo>
                <a:lnTo>
                  <a:pt x="0" y="108068"/>
                </a:lnTo>
                <a:close/>
              </a:path>
            </a:pathLst>
          </a:custGeom>
          <a:solidFill>
            <a:srgbClr val="FF66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372" tIns="77372" rIns="77372" bIns="77372"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المنافسون.</a:t>
            </a:r>
            <a:endParaRPr lang="ar-EG" sz="2400" b="1" kern="1200" dirty="0">
              <a:solidFill>
                <a:srgbClr val="002060"/>
              </a:solidFill>
            </a:endParaRPr>
          </a:p>
        </p:txBody>
      </p:sp>
      <p:sp>
        <p:nvSpPr>
          <p:cNvPr id="9" name="Left Arrow 8"/>
          <p:cNvSpPr/>
          <p:nvPr/>
        </p:nvSpPr>
        <p:spPr>
          <a:xfrm rot="18514286">
            <a:off x="4820040" y="3401335"/>
            <a:ext cx="2563472" cy="549989"/>
          </a:xfrm>
          <a:prstGeom prst="leftArrow">
            <a:avLst>
              <a:gd name="adj1" fmla="val 60000"/>
              <a:gd name="adj2" fmla="val 50000"/>
            </a:avLst>
          </a:pr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6225501" y="2133888"/>
            <a:ext cx="1350850" cy="1080680"/>
          </a:xfrm>
          <a:custGeom>
            <a:avLst/>
            <a:gdLst>
              <a:gd name="connsiteX0" fmla="*/ 0 w 1350850"/>
              <a:gd name="connsiteY0" fmla="*/ 108068 h 1080680"/>
              <a:gd name="connsiteX1" fmla="*/ 108068 w 1350850"/>
              <a:gd name="connsiteY1" fmla="*/ 0 h 1080680"/>
              <a:gd name="connsiteX2" fmla="*/ 1242782 w 1350850"/>
              <a:gd name="connsiteY2" fmla="*/ 0 h 1080680"/>
              <a:gd name="connsiteX3" fmla="*/ 1350850 w 1350850"/>
              <a:gd name="connsiteY3" fmla="*/ 108068 h 1080680"/>
              <a:gd name="connsiteX4" fmla="*/ 1350850 w 1350850"/>
              <a:gd name="connsiteY4" fmla="*/ 972612 h 1080680"/>
              <a:gd name="connsiteX5" fmla="*/ 1242782 w 1350850"/>
              <a:gd name="connsiteY5" fmla="*/ 1080680 h 1080680"/>
              <a:gd name="connsiteX6" fmla="*/ 108068 w 1350850"/>
              <a:gd name="connsiteY6" fmla="*/ 1080680 h 1080680"/>
              <a:gd name="connsiteX7" fmla="*/ 0 w 1350850"/>
              <a:gd name="connsiteY7" fmla="*/ 972612 h 1080680"/>
              <a:gd name="connsiteX8" fmla="*/ 0 w 1350850"/>
              <a:gd name="connsiteY8" fmla="*/ 108068 h 10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0" h="1080680">
                <a:moveTo>
                  <a:pt x="0" y="108068"/>
                </a:moveTo>
                <a:cubicBezTo>
                  <a:pt x="0" y="48384"/>
                  <a:pt x="48384" y="0"/>
                  <a:pt x="108068" y="0"/>
                </a:cubicBezTo>
                <a:lnTo>
                  <a:pt x="1242782" y="0"/>
                </a:lnTo>
                <a:cubicBezTo>
                  <a:pt x="1302466" y="0"/>
                  <a:pt x="1350850" y="48384"/>
                  <a:pt x="1350850" y="108068"/>
                </a:cubicBezTo>
                <a:lnTo>
                  <a:pt x="1350850" y="972612"/>
                </a:lnTo>
                <a:cubicBezTo>
                  <a:pt x="1350850" y="1032296"/>
                  <a:pt x="1302466" y="1080680"/>
                  <a:pt x="1242782" y="1080680"/>
                </a:cubicBezTo>
                <a:lnTo>
                  <a:pt x="108068" y="1080680"/>
                </a:lnTo>
                <a:cubicBezTo>
                  <a:pt x="48384" y="1080680"/>
                  <a:pt x="0" y="1032296"/>
                  <a:pt x="0" y="972612"/>
                </a:cubicBezTo>
                <a:lnTo>
                  <a:pt x="0" y="108068"/>
                </a:lnTo>
                <a:close/>
              </a:path>
            </a:pathLst>
          </a:custGeom>
          <a:solidFill>
            <a:srgbClr val="99FF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372" tIns="77372" rIns="77372" bIns="77372"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الموردون.</a:t>
            </a:r>
            <a:endParaRPr lang="ar-EG" sz="2400" b="1" kern="1200" dirty="0">
              <a:solidFill>
                <a:srgbClr val="002060"/>
              </a:solidFill>
            </a:endParaRPr>
          </a:p>
        </p:txBody>
      </p:sp>
      <p:sp>
        <p:nvSpPr>
          <p:cNvPr id="11" name="Left Arrow 10"/>
          <p:cNvSpPr/>
          <p:nvPr/>
        </p:nvSpPr>
        <p:spPr>
          <a:xfrm rot="16971429">
            <a:off x="3859389" y="2938710"/>
            <a:ext cx="2563472" cy="549989"/>
          </a:xfrm>
          <a:prstGeom prst="leftArrow">
            <a:avLst>
              <a:gd name="adj1" fmla="val 60000"/>
              <a:gd name="adj2" fmla="val 50000"/>
            </a:avLst>
          </a:pr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4750913" y="1423764"/>
            <a:ext cx="1350850" cy="1080680"/>
          </a:xfrm>
          <a:custGeom>
            <a:avLst/>
            <a:gdLst>
              <a:gd name="connsiteX0" fmla="*/ 0 w 1350850"/>
              <a:gd name="connsiteY0" fmla="*/ 108068 h 1080680"/>
              <a:gd name="connsiteX1" fmla="*/ 108068 w 1350850"/>
              <a:gd name="connsiteY1" fmla="*/ 0 h 1080680"/>
              <a:gd name="connsiteX2" fmla="*/ 1242782 w 1350850"/>
              <a:gd name="connsiteY2" fmla="*/ 0 h 1080680"/>
              <a:gd name="connsiteX3" fmla="*/ 1350850 w 1350850"/>
              <a:gd name="connsiteY3" fmla="*/ 108068 h 1080680"/>
              <a:gd name="connsiteX4" fmla="*/ 1350850 w 1350850"/>
              <a:gd name="connsiteY4" fmla="*/ 972612 h 1080680"/>
              <a:gd name="connsiteX5" fmla="*/ 1242782 w 1350850"/>
              <a:gd name="connsiteY5" fmla="*/ 1080680 h 1080680"/>
              <a:gd name="connsiteX6" fmla="*/ 108068 w 1350850"/>
              <a:gd name="connsiteY6" fmla="*/ 1080680 h 1080680"/>
              <a:gd name="connsiteX7" fmla="*/ 0 w 1350850"/>
              <a:gd name="connsiteY7" fmla="*/ 972612 h 1080680"/>
              <a:gd name="connsiteX8" fmla="*/ 0 w 1350850"/>
              <a:gd name="connsiteY8" fmla="*/ 108068 h 10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0" h="1080680">
                <a:moveTo>
                  <a:pt x="0" y="108068"/>
                </a:moveTo>
                <a:cubicBezTo>
                  <a:pt x="0" y="48384"/>
                  <a:pt x="48384" y="0"/>
                  <a:pt x="108068" y="0"/>
                </a:cubicBezTo>
                <a:lnTo>
                  <a:pt x="1242782" y="0"/>
                </a:lnTo>
                <a:cubicBezTo>
                  <a:pt x="1302466" y="0"/>
                  <a:pt x="1350850" y="48384"/>
                  <a:pt x="1350850" y="108068"/>
                </a:cubicBezTo>
                <a:lnTo>
                  <a:pt x="1350850" y="972612"/>
                </a:lnTo>
                <a:cubicBezTo>
                  <a:pt x="1350850" y="1032296"/>
                  <a:pt x="1302466" y="1080680"/>
                  <a:pt x="1242782" y="1080680"/>
                </a:cubicBezTo>
                <a:lnTo>
                  <a:pt x="108068" y="1080680"/>
                </a:lnTo>
                <a:cubicBezTo>
                  <a:pt x="48384" y="1080680"/>
                  <a:pt x="0" y="1032296"/>
                  <a:pt x="0" y="972612"/>
                </a:cubicBezTo>
                <a:lnTo>
                  <a:pt x="0" y="108068"/>
                </a:ln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372" tIns="77372" rIns="77372" bIns="77372"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الممولون.</a:t>
            </a:r>
            <a:endParaRPr lang="ar-EG" sz="2400" b="1" kern="1200" dirty="0">
              <a:solidFill>
                <a:srgbClr val="002060"/>
              </a:solidFill>
            </a:endParaRPr>
          </a:p>
        </p:txBody>
      </p:sp>
      <p:sp>
        <p:nvSpPr>
          <p:cNvPr id="13" name="Left Arrow 12"/>
          <p:cNvSpPr/>
          <p:nvPr/>
        </p:nvSpPr>
        <p:spPr>
          <a:xfrm rot="15428571">
            <a:off x="2793146" y="2938710"/>
            <a:ext cx="2563472" cy="549989"/>
          </a:xfrm>
          <a:prstGeom prst="leftArrow">
            <a:avLst>
              <a:gd name="adj1" fmla="val 60000"/>
              <a:gd name="adj2" fmla="val 50000"/>
            </a:avLst>
          </a:pr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3114244" y="1423764"/>
            <a:ext cx="1350850" cy="1080680"/>
          </a:xfrm>
          <a:custGeom>
            <a:avLst/>
            <a:gdLst>
              <a:gd name="connsiteX0" fmla="*/ 0 w 1350850"/>
              <a:gd name="connsiteY0" fmla="*/ 108068 h 1080680"/>
              <a:gd name="connsiteX1" fmla="*/ 108068 w 1350850"/>
              <a:gd name="connsiteY1" fmla="*/ 0 h 1080680"/>
              <a:gd name="connsiteX2" fmla="*/ 1242782 w 1350850"/>
              <a:gd name="connsiteY2" fmla="*/ 0 h 1080680"/>
              <a:gd name="connsiteX3" fmla="*/ 1350850 w 1350850"/>
              <a:gd name="connsiteY3" fmla="*/ 108068 h 1080680"/>
              <a:gd name="connsiteX4" fmla="*/ 1350850 w 1350850"/>
              <a:gd name="connsiteY4" fmla="*/ 972612 h 1080680"/>
              <a:gd name="connsiteX5" fmla="*/ 1242782 w 1350850"/>
              <a:gd name="connsiteY5" fmla="*/ 1080680 h 1080680"/>
              <a:gd name="connsiteX6" fmla="*/ 108068 w 1350850"/>
              <a:gd name="connsiteY6" fmla="*/ 1080680 h 1080680"/>
              <a:gd name="connsiteX7" fmla="*/ 0 w 1350850"/>
              <a:gd name="connsiteY7" fmla="*/ 972612 h 1080680"/>
              <a:gd name="connsiteX8" fmla="*/ 0 w 1350850"/>
              <a:gd name="connsiteY8" fmla="*/ 108068 h 10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0" h="1080680">
                <a:moveTo>
                  <a:pt x="0" y="108068"/>
                </a:moveTo>
                <a:cubicBezTo>
                  <a:pt x="0" y="48384"/>
                  <a:pt x="48384" y="0"/>
                  <a:pt x="108068" y="0"/>
                </a:cubicBezTo>
                <a:lnTo>
                  <a:pt x="1242782" y="0"/>
                </a:lnTo>
                <a:cubicBezTo>
                  <a:pt x="1302466" y="0"/>
                  <a:pt x="1350850" y="48384"/>
                  <a:pt x="1350850" y="108068"/>
                </a:cubicBezTo>
                <a:lnTo>
                  <a:pt x="1350850" y="972612"/>
                </a:lnTo>
                <a:cubicBezTo>
                  <a:pt x="1350850" y="1032296"/>
                  <a:pt x="1302466" y="1080680"/>
                  <a:pt x="1242782" y="1080680"/>
                </a:cubicBezTo>
                <a:lnTo>
                  <a:pt x="108068" y="1080680"/>
                </a:lnTo>
                <a:cubicBezTo>
                  <a:pt x="48384" y="1080680"/>
                  <a:pt x="0" y="1032296"/>
                  <a:pt x="0" y="972612"/>
                </a:cubicBezTo>
                <a:lnTo>
                  <a:pt x="0" y="108068"/>
                </a:lnTo>
                <a:close/>
              </a:path>
            </a:pathLst>
          </a:custGeom>
          <a:solidFill>
            <a:srgbClr val="99FF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372" tIns="77372" rIns="77372" bIns="77372"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الموظفون.</a:t>
            </a:r>
            <a:endParaRPr lang="ar-EG" sz="2400" b="1" kern="1200" dirty="0">
              <a:solidFill>
                <a:srgbClr val="002060"/>
              </a:solidFill>
            </a:endParaRPr>
          </a:p>
        </p:txBody>
      </p:sp>
      <p:sp>
        <p:nvSpPr>
          <p:cNvPr id="15" name="Left Arrow 14"/>
          <p:cNvSpPr/>
          <p:nvPr/>
        </p:nvSpPr>
        <p:spPr>
          <a:xfrm rot="13885714">
            <a:off x="1832494" y="3401335"/>
            <a:ext cx="2563472" cy="549989"/>
          </a:xfrm>
          <a:prstGeom prst="leftArrow">
            <a:avLst>
              <a:gd name="adj1" fmla="val 60000"/>
              <a:gd name="adj2" fmla="val 50000"/>
            </a:avLst>
          </a:pr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16" name="Freeform 15"/>
          <p:cNvSpPr/>
          <p:nvPr/>
        </p:nvSpPr>
        <p:spPr>
          <a:xfrm>
            <a:off x="1639656" y="2133888"/>
            <a:ext cx="1350850" cy="1080680"/>
          </a:xfrm>
          <a:custGeom>
            <a:avLst/>
            <a:gdLst>
              <a:gd name="connsiteX0" fmla="*/ 0 w 1350850"/>
              <a:gd name="connsiteY0" fmla="*/ 108068 h 1080680"/>
              <a:gd name="connsiteX1" fmla="*/ 108068 w 1350850"/>
              <a:gd name="connsiteY1" fmla="*/ 0 h 1080680"/>
              <a:gd name="connsiteX2" fmla="*/ 1242782 w 1350850"/>
              <a:gd name="connsiteY2" fmla="*/ 0 h 1080680"/>
              <a:gd name="connsiteX3" fmla="*/ 1350850 w 1350850"/>
              <a:gd name="connsiteY3" fmla="*/ 108068 h 1080680"/>
              <a:gd name="connsiteX4" fmla="*/ 1350850 w 1350850"/>
              <a:gd name="connsiteY4" fmla="*/ 972612 h 1080680"/>
              <a:gd name="connsiteX5" fmla="*/ 1242782 w 1350850"/>
              <a:gd name="connsiteY5" fmla="*/ 1080680 h 1080680"/>
              <a:gd name="connsiteX6" fmla="*/ 108068 w 1350850"/>
              <a:gd name="connsiteY6" fmla="*/ 1080680 h 1080680"/>
              <a:gd name="connsiteX7" fmla="*/ 0 w 1350850"/>
              <a:gd name="connsiteY7" fmla="*/ 972612 h 1080680"/>
              <a:gd name="connsiteX8" fmla="*/ 0 w 1350850"/>
              <a:gd name="connsiteY8" fmla="*/ 108068 h 10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0" h="1080680">
                <a:moveTo>
                  <a:pt x="0" y="108068"/>
                </a:moveTo>
                <a:cubicBezTo>
                  <a:pt x="0" y="48384"/>
                  <a:pt x="48384" y="0"/>
                  <a:pt x="108068" y="0"/>
                </a:cubicBezTo>
                <a:lnTo>
                  <a:pt x="1242782" y="0"/>
                </a:lnTo>
                <a:cubicBezTo>
                  <a:pt x="1302466" y="0"/>
                  <a:pt x="1350850" y="48384"/>
                  <a:pt x="1350850" y="108068"/>
                </a:cubicBezTo>
                <a:lnTo>
                  <a:pt x="1350850" y="972612"/>
                </a:lnTo>
                <a:cubicBezTo>
                  <a:pt x="1350850" y="1032296"/>
                  <a:pt x="1302466" y="1080680"/>
                  <a:pt x="1242782" y="1080680"/>
                </a:cubicBezTo>
                <a:lnTo>
                  <a:pt x="108068" y="1080680"/>
                </a:lnTo>
                <a:cubicBezTo>
                  <a:pt x="48384" y="1080680"/>
                  <a:pt x="0" y="1032296"/>
                  <a:pt x="0" y="972612"/>
                </a:cubicBezTo>
                <a:lnTo>
                  <a:pt x="0" y="108068"/>
                </a:lnTo>
                <a:close/>
              </a:path>
            </a:pathLst>
          </a:custGeom>
          <a:solidFill>
            <a:srgbClr val="FF99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372" tIns="77372" rIns="77372" bIns="77372"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المنتجات.</a:t>
            </a:r>
            <a:endParaRPr lang="ar-EG" sz="2400" b="1" kern="1200" dirty="0">
              <a:solidFill>
                <a:srgbClr val="002060"/>
              </a:solidFill>
            </a:endParaRPr>
          </a:p>
        </p:txBody>
      </p:sp>
      <p:sp>
        <p:nvSpPr>
          <p:cNvPr id="17" name="Left Arrow 16"/>
          <p:cNvSpPr/>
          <p:nvPr/>
        </p:nvSpPr>
        <p:spPr>
          <a:xfrm rot="12342857">
            <a:off x="1167703" y="4234958"/>
            <a:ext cx="2563472" cy="549989"/>
          </a:xfrm>
          <a:prstGeom prst="leftArrow">
            <a:avLst>
              <a:gd name="adj1" fmla="val 60000"/>
              <a:gd name="adj2" fmla="val 50000"/>
            </a:avLst>
          </a:pr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18" name="Freeform 17"/>
          <p:cNvSpPr/>
          <p:nvPr/>
        </p:nvSpPr>
        <p:spPr>
          <a:xfrm>
            <a:off x="619209" y="3413487"/>
            <a:ext cx="1350850" cy="1080680"/>
          </a:xfrm>
          <a:custGeom>
            <a:avLst/>
            <a:gdLst>
              <a:gd name="connsiteX0" fmla="*/ 0 w 1350850"/>
              <a:gd name="connsiteY0" fmla="*/ 108068 h 1080680"/>
              <a:gd name="connsiteX1" fmla="*/ 108068 w 1350850"/>
              <a:gd name="connsiteY1" fmla="*/ 0 h 1080680"/>
              <a:gd name="connsiteX2" fmla="*/ 1242782 w 1350850"/>
              <a:gd name="connsiteY2" fmla="*/ 0 h 1080680"/>
              <a:gd name="connsiteX3" fmla="*/ 1350850 w 1350850"/>
              <a:gd name="connsiteY3" fmla="*/ 108068 h 1080680"/>
              <a:gd name="connsiteX4" fmla="*/ 1350850 w 1350850"/>
              <a:gd name="connsiteY4" fmla="*/ 972612 h 1080680"/>
              <a:gd name="connsiteX5" fmla="*/ 1242782 w 1350850"/>
              <a:gd name="connsiteY5" fmla="*/ 1080680 h 1080680"/>
              <a:gd name="connsiteX6" fmla="*/ 108068 w 1350850"/>
              <a:gd name="connsiteY6" fmla="*/ 1080680 h 1080680"/>
              <a:gd name="connsiteX7" fmla="*/ 0 w 1350850"/>
              <a:gd name="connsiteY7" fmla="*/ 972612 h 1080680"/>
              <a:gd name="connsiteX8" fmla="*/ 0 w 1350850"/>
              <a:gd name="connsiteY8" fmla="*/ 108068 h 10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0" h="1080680">
                <a:moveTo>
                  <a:pt x="0" y="108068"/>
                </a:moveTo>
                <a:cubicBezTo>
                  <a:pt x="0" y="48384"/>
                  <a:pt x="48384" y="0"/>
                  <a:pt x="108068" y="0"/>
                </a:cubicBezTo>
                <a:lnTo>
                  <a:pt x="1242782" y="0"/>
                </a:lnTo>
                <a:cubicBezTo>
                  <a:pt x="1302466" y="0"/>
                  <a:pt x="1350850" y="48384"/>
                  <a:pt x="1350850" y="108068"/>
                </a:cubicBezTo>
                <a:lnTo>
                  <a:pt x="1350850" y="972612"/>
                </a:lnTo>
                <a:cubicBezTo>
                  <a:pt x="1350850" y="1032296"/>
                  <a:pt x="1302466" y="1080680"/>
                  <a:pt x="1242782" y="1080680"/>
                </a:cubicBezTo>
                <a:lnTo>
                  <a:pt x="108068" y="1080680"/>
                </a:lnTo>
                <a:cubicBezTo>
                  <a:pt x="48384" y="1080680"/>
                  <a:pt x="0" y="1032296"/>
                  <a:pt x="0" y="972612"/>
                </a:cubicBezTo>
                <a:lnTo>
                  <a:pt x="0" y="108068"/>
                </a:lnTo>
                <a:close/>
              </a:path>
            </a:pathLst>
          </a:custGeom>
          <a:solidFill>
            <a:schemeClr val="bg1">
              <a:lumMod val="7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372" tIns="77372" rIns="77372" bIns="77372"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الموقع.</a:t>
            </a:r>
            <a:endParaRPr lang="ar-EG" sz="2400" b="1" kern="1200" dirty="0">
              <a:solidFill>
                <a:srgbClr val="002060"/>
              </a:solidFill>
            </a:endParaRPr>
          </a:p>
        </p:txBody>
      </p:sp>
      <p:sp>
        <p:nvSpPr>
          <p:cNvPr id="19" name="Left Arrow 18"/>
          <p:cNvSpPr/>
          <p:nvPr/>
        </p:nvSpPr>
        <p:spPr>
          <a:xfrm rot="10800000">
            <a:off x="930441" y="5274468"/>
            <a:ext cx="2563472" cy="549989"/>
          </a:xfrm>
          <a:prstGeom prst="leftArrow">
            <a:avLst>
              <a:gd name="adj1" fmla="val 60000"/>
              <a:gd name="adj2" fmla="val 50000"/>
            </a:avLst>
          </a:prstGeom>
          <a:solidFill>
            <a:schemeClr val="accent5">
              <a:lumMod val="50000"/>
            </a:schemeClr>
          </a:solidFill>
          <a:ln>
            <a:noFill/>
          </a:ln>
        </p:spPr>
        <p:style>
          <a:lnRef idx="0">
            <a:scrgbClr r="0" g="0" b="0"/>
          </a:lnRef>
          <a:fillRef idx="1">
            <a:scrgbClr r="0" g="0" b="0"/>
          </a:fillRef>
          <a:effectRef idx="0">
            <a:schemeClr val="accent1">
              <a:tint val="60000"/>
              <a:hueOff val="0"/>
              <a:satOff val="0"/>
              <a:lumOff val="0"/>
              <a:alphaOff val="0"/>
            </a:schemeClr>
          </a:effectRef>
          <a:fontRef idx="minor">
            <a:schemeClr val="lt1"/>
          </a:fontRef>
        </p:style>
      </p:sp>
      <p:sp>
        <p:nvSpPr>
          <p:cNvPr id="20" name="Freeform 19"/>
          <p:cNvSpPr/>
          <p:nvPr/>
        </p:nvSpPr>
        <p:spPr>
          <a:xfrm>
            <a:off x="255016" y="5009122"/>
            <a:ext cx="1350850" cy="1080680"/>
          </a:xfrm>
          <a:custGeom>
            <a:avLst/>
            <a:gdLst>
              <a:gd name="connsiteX0" fmla="*/ 0 w 1350850"/>
              <a:gd name="connsiteY0" fmla="*/ 108068 h 1080680"/>
              <a:gd name="connsiteX1" fmla="*/ 108068 w 1350850"/>
              <a:gd name="connsiteY1" fmla="*/ 0 h 1080680"/>
              <a:gd name="connsiteX2" fmla="*/ 1242782 w 1350850"/>
              <a:gd name="connsiteY2" fmla="*/ 0 h 1080680"/>
              <a:gd name="connsiteX3" fmla="*/ 1350850 w 1350850"/>
              <a:gd name="connsiteY3" fmla="*/ 108068 h 1080680"/>
              <a:gd name="connsiteX4" fmla="*/ 1350850 w 1350850"/>
              <a:gd name="connsiteY4" fmla="*/ 972612 h 1080680"/>
              <a:gd name="connsiteX5" fmla="*/ 1242782 w 1350850"/>
              <a:gd name="connsiteY5" fmla="*/ 1080680 h 1080680"/>
              <a:gd name="connsiteX6" fmla="*/ 108068 w 1350850"/>
              <a:gd name="connsiteY6" fmla="*/ 1080680 h 1080680"/>
              <a:gd name="connsiteX7" fmla="*/ 0 w 1350850"/>
              <a:gd name="connsiteY7" fmla="*/ 972612 h 1080680"/>
              <a:gd name="connsiteX8" fmla="*/ 0 w 1350850"/>
              <a:gd name="connsiteY8" fmla="*/ 108068 h 10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0" h="1080680">
                <a:moveTo>
                  <a:pt x="0" y="108068"/>
                </a:moveTo>
                <a:cubicBezTo>
                  <a:pt x="0" y="48384"/>
                  <a:pt x="48384" y="0"/>
                  <a:pt x="108068" y="0"/>
                </a:cubicBezTo>
                <a:lnTo>
                  <a:pt x="1242782" y="0"/>
                </a:lnTo>
                <a:cubicBezTo>
                  <a:pt x="1302466" y="0"/>
                  <a:pt x="1350850" y="48384"/>
                  <a:pt x="1350850" y="108068"/>
                </a:cubicBezTo>
                <a:lnTo>
                  <a:pt x="1350850" y="972612"/>
                </a:lnTo>
                <a:cubicBezTo>
                  <a:pt x="1350850" y="1032296"/>
                  <a:pt x="1302466" y="1080680"/>
                  <a:pt x="1242782" y="1080680"/>
                </a:cubicBezTo>
                <a:lnTo>
                  <a:pt x="108068" y="1080680"/>
                </a:lnTo>
                <a:cubicBezTo>
                  <a:pt x="48384" y="1080680"/>
                  <a:pt x="0" y="1032296"/>
                  <a:pt x="0" y="972612"/>
                </a:cubicBezTo>
                <a:lnTo>
                  <a:pt x="0" y="108068"/>
                </a:lnTo>
                <a:close/>
              </a:path>
            </a:pathLst>
          </a:custGeom>
          <a:solidFill>
            <a:srgbClr val="FF66FF"/>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372" tIns="77372" rIns="77372" bIns="77372"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التجهيزات.</a:t>
            </a:r>
            <a:endParaRPr lang="ar-EG" sz="2400" b="1" kern="1200" dirty="0">
              <a:solidFill>
                <a:srgbClr val="002060"/>
              </a:solidFill>
            </a:endParaRPr>
          </a:p>
        </p:txBody>
      </p:sp>
    </p:spTree>
    <p:extLst>
      <p:ext uri="{BB962C8B-B14F-4D97-AF65-F5344CB8AC3E}">
        <p14:creationId xmlns:p14="http://schemas.microsoft.com/office/powerpoint/2010/main" val="1245409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1000"/>
                                        <p:tgtEl>
                                          <p:spTgt spid="10"/>
                                        </p:tgtEl>
                                      </p:cBhvr>
                                    </p:animEffect>
                                    <p:anim calcmode="lin" valueType="num">
                                      <p:cBhvr>
                                        <p:cTn id="32" dur="1000" fill="hold"/>
                                        <p:tgtEl>
                                          <p:spTgt spid="10"/>
                                        </p:tgtEl>
                                        <p:attrNameLst>
                                          <p:attrName>ppt_x</p:attrName>
                                        </p:attrNameLst>
                                      </p:cBhvr>
                                      <p:tavLst>
                                        <p:tav tm="0">
                                          <p:val>
                                            <p:strVal val="#ppt_x"/>
                                          </p:val>
                                        </p:tav>
                                        <p:tav tm="100000">
                                          <p:val>
                                            <p:strVal val="#ppt_x"/>
                                          </p:val>
                                        </p:tav>
                                      </p:tavLst>
                                    </p:anim>
                                    <p:anim calcmode="lin" valueType="num">
                                      <p:cBhvr>
                                        <p:cTn id="33" dur="1000" fill="hold"/>
                                        <p:tgtEl>
                                          <p:spTgt spid="10"/>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1000"/>
                                        <p:tgtEl>
                                          <p:spTgt spid="14"/>
                                        </p:tgtEl>
                                      </p:cBhvr>
                                    </p:animEffect>
                                    <p:anim calcmode="lin" valueType="num">
                                      <p:cBhvr>
                                        <p:cTn id="56" dur="1000" fill="hold"/>
                                        <p:tgtEl>
                                          <p:spTgt spid="14"/>
                                        </p:tgtEl>
                                        <p:attrNameLst>
                                          <p:attrName>ppt_x</p:attrName>
                                        </p:attrNameLst>
                                      </p:cBhvr>
                                      <p:tavLst>
                                        <p:tav tm="0">
                                          <p:val>
                                            <p:strVal val="#ppt_x"/>
                                          </p:val>
                                        </p:tav>
                                        <p:tav tm="100000">
                                          <p:val>
                                            <p:strVal val="#ppt_x"/>
                                          </p:val>
                                        </p:tav>
                                      </p:tavLst>
                                    </p:anim>
                                    <p:anim calcmode="lin" valueType="num">
                                      <p:cBhvr>
                                        <p:cTn id="57" dur="1000" fill="hold"/>
                                        <p:tgtEl>
                                          <p:spTgt spid="1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fade">
                                      <p:cBhvr>
                                        <p:cTn id="60" dur="1000"/>
                                        <p:tgtEl>
                                          <p:spTgt spid="13"/>
                                        </p:tgtEl>
                                      </p:cBhvr>
                                    </p:animEffect>
                                    <p:anim calcmode="lin" valueType="num">
                                      <p:cBhvr>
                                        <p:cTn id="61" dur="1000" fill="hold"/>
                                        <p:tgtEl>
                                          <p:spTgt spid="13"/>
                                        </p:tgtEl>
                                        <p:attrNameLst>
                                          <p:attrName>ppt_x</p:attrName>
                                        </p:attrNameLst>
                                      </p:cBhvr>
                                      <p:tavLst>
                                        <p:tav tm="0">
                                          <p:val>
                                            <p:strVal val="#ppt_x"/>
                                          </p:val>
                                        </p:tav>
                                        <p:tav tm="100000">
                                          <p:val>
                                            <p:strVal val="#ppt_x"/>
                                          </p:val>
                                        </p:tav>
                                      </p:tavLst>
                                    </p:anim>
                                    <p:anim calcmode="lin" valueType="num">
                                      <p:cBhvr>
                                        <p:cTn id="6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00"/>
                                        <p:tgtEl>
                                          <p:spTgt spid="16"/>
                                        </p:tgtEl>
                                      </p:cBhvr>
                                    </p:animEffect>
                                    <p:anim calcmode="lin" valueType="num">
                                      <p:cBhvr>
                                        <p:cTn id="68" dur="1000" fill="hold"/>
                                        <p:tgtEl>
                                          <p:spTgt spid="16"/>
                                        </p:tgtEl>
                                        <p:attrNameLst>
                                          <p:attrName>ppt_x</p:attrName>
                                        </p:attrNameLst>
                                      </p:cBhvr>
                                      <p:tavLst>
                                        <p:tav tm="0">
                                          <p:val>
                                            <p:strVal val="#ppt_x"/>
                                          </p:val>
                                        </p:tav>
                                        <p:tav tm="100000">
                                          <p:val>
                                            <p:strVal val="#ppt_x"/>
                                          </p:val>
                                        </p:tav>
                                      </p:tavLst>
                                    </p:anim>
                                    <p:anim calcmode="lin" valueType="num">
                                      <p:cBhvr>
                                        <p:cTn id="69" dur="1000" fill="hold"/>
                                        <p:tgtEl>
                                          <p:spTgt spid="16"/>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5"/>
                                        </p:tgtEl>
                                        <p:attrNameLst>
                                          <p:attrName>style.visibility</p:attrName>
                                        </p:attrNameLst>
                                      </p:cBhvr>
                                      <p:to>
                                        <p:strVal val="visible"/>
                                      </p:to>
                                    </p:set>
                                    <p:animEffect transition="in" filter="fade">
                                      <p:cBhvr>
                                        <p:cTn id="72" dur="1000"/>
                                        <p:tgtEl>
                                          <p:spTgt spid="15"/>
                                        </p:tgtEl>
                                      </p:cBhvr>
                                    </p:animEffect>
                                    <p:anim calcmode="lin" valueType="num">
                                      <p:cBhvr>
                                        <p:cTn id="73" dur="1000" fill="hold"/>
                                        <p:tgtEl>
                                          <p:spTgt spid="15"/>
                                        </p:tgtEl>
                                        <p:attrNameLst>
                                          <p:attrName>ppt_x</p:attrName>
                                        </p:attrNameLst>
                                      </p:cBhvr>
                                      <p:tavLst>
                                        <p:tav tm="0">
                                          <p:val>
                                            <p:strVal val="#ppt_x"/>
                                          </p:val>
                                        </p:tav>
                                        <p:tav tm="100000">
                                          <p:val>
                                            <p:strVal val="#ppt_x"/>
                                          </p:val>
                                        </p:tav>
                                      </p:tavLst>
                                    </p:anim>
                                    <p:anim calcmode="lin" valueType="num">
                                      <p:cBhvr>
                                        <p:cTn id="7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2" presetClass="entr" presetSubtype="0" fill="hold" grpId="0" nodeType="clickEffect">
                                  <p:stCondLst>
                                    <p:cond delay="0"/>
                                  </p:stCondLst>
                                  <p:childTnLst>
                                    <p:set>
                                      <p:cBhvr>
                                        <p:cTn id="78" dur="1" fill="hold">
                                          <p:stCondLst>
                                            <p:cond delay="0"/>
                                          </p:stCondLst>
                                        </p:cTn>
                                        <p:tgtEl>
                                          <p:spTgt spid="18"/>
                                        </p:tgtEl>
                                        <p:attrNameLst>
                                          <p:attrName>style.visibility</p:attrName>
                                        </p:attrNameLst>
                                      </p:cBhvr>
                                      <p:to>
                                        <p:strVal val="visible"/>
                                      </p:to>
                                    </p:set>
                                    <p:animEffect transition="in" filter="fade">
                                      <p:cBhvr>
                                        <p:cTn id="79" dur="1000"/>
                                        <p:tgtEl>
                                          <p:spTgt spid="18"/>
                                        </p:tgtEl>
                                      </p:cBhvr>
                                    </p:animEffect>
                                    <p:anim calcmode="lin" valueType="num">
                                      <p:cBhvr>
                                        <p:cTn id="80" dur="1000" fill="hold"/>
                                        <p:tgtEl>
                                          <p:spTgt spid="18"/>
                                        </p:tgtEl>
                                        <p:attrNameLst>
                                          <p:attrName>ppt_x</p:attrName>
                                        </p:attrNameLst>
                                      </p:cBhvr>
                                      <p:tavLst>
                                        <p:tav tm="0">
                                          <p:val>
                                            <p:strVal val="#ppt_x"/>
                                          </p:val>
                                        </p:tav>
                                        <p:tav tm="100000">
                                          <p:val>
                                            <p:strVal val="#ppt_x"/>
                                          </p:val>
                                        </p:tav>
                                      </p:tavLst>
                                    </p:anim>
                                    <p:anim calcmode="lin" valueType="num">
                                      <p:cBhvr>
                                        <p:cTn id="81" dur="1000" fill="hold"/>
                                        <p:tgtEl>
                                          <p:spTgt spid="18"/>
                                        </p:tgtEl>
                                        <p:attrNameLst>
                                          <p:attrName>ppt_y</p:attrName>
                                        </p:attrNameLst>
                                      </p:cBhvr>
                                      <p:tavLst>
                                        <p:tav tm="0">
                                          <p:val>
                                            <p:strVal val="#ppt_y+.1"/>
                                          </p:val>
                                        </p:tav>
                                        <p:tav tm="100000">
                                          <p:val>
                                            <p:strVal val="#ppt_y"/>
                                          </p:val>
                                        </p:tav>
                                      </p:tavLst>
                                    </p:anim>
                                  </p:childTnLst>
                                </p:cTn>
                              </p:par>
                              <p:par>
                                <p:cTn id="82" presetID="42" presetClass="entr" presetSubtype="0" fill="hold" nodeType="withEffect">
                                  <p:stCondLst>
                                    <p:cond delay="0"/>
                                  </p:stCondLst>
                                  <p:childTnLst>
                                    <p:set>
                                      <p:cBhvr>
                                        <p:cTn id="83" dur="1" fill="hold">
                                          <p:stCondLst>
                                            <p:cond delay="0"/>
                                          </p:stCondLst>
                                        </p:cTn>
                                        <p:tgtEl>
                                          <p:spTgt spid="17"/>
                                        </p:tgtEl>
                                        <p:attrNameLst>
                                          <p:attrName>style.visibility</p:attrName>
                                        </p:attrNameLst>
                                      </p:cBhvr>
                                      <p:to>
                                        <p:strVal val="visible"/>
                                      </p:to>
                                    </p:set>
                                    <p:animEffect transition="in" filter="fade">
                                      <p:cBhvr>
                                        <p:cTn id="84" dur="1000"/>
                                        <p:tgtEl>
                                          <p:spTgt spid="17"/>
                                        </p:tgtEl>
                                      </p:cBhvr>
                                    </p:animEffect>
                                    <p:anim calcmode="lin" valueType="num">
                                      <p:cBhvr>
                                        <p:cTn id="85" dur="1000" fill="hold"/>
                                        <p:tgtEl>
                                          <p:spTgt spid="17"/>
                                        </p:tgtEl>
                                        <p:attrNameLst>
                                          <p:attrName>ppt_x</p:attrName>
                                        </p:attrNameLst>
                                      </p:cBhvr>
                                      <p:tavLst>
                                        <p:tav tm="0">
                                          <p:val>
                                            <p:strVal val="#ppt_x"/>
                                          </p:val>
                                        </p:tav>
                                        <p:tav tm="100000">
                                          <p:val>
                                            <p:strVal val="#ppt_x"/>
                                          </p:val>
                                        </p:tav>
                                      </p:tavLst>
                                    </p:anim>
                                    <p:anim calcmode="lin" valueType="num">
                                      <p:cBhvr>
                                        <p:cTn id="8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fade">
                                      <p:cBhvr>
                                        <p:cTn id="91" dur="1000"/>
                                        <p:tgtEl>
                                          <p:spTgt spid="20"/>
                                        </p:tgtEl>
                                      </p:cBhvr>
                                    </p:animEffect>
                                    <p:anim calcmode="lin" valueType="num">
                                      <p:cBhvr>
                                        <p:cTn id="92" dur="1000" fill="hold"/>
                                        <p:tgtEl>
                                          <p:spTgt spid="20"/>
                                        </p:tgtEl>
                                        <p:attrNameLst>
                                          <p:attrName>ppt_x</p:attrName>
                                        </p:attrNameLst>
                                      </p:cBhvr>
                                      <p:tavLst>
                                        <p:tav tm="0">
                                          <p:val>
                                            <p:strVal val="#ppt_x"/>
                                          </p:val>
                                        </p:tav>
                                        <p:tav tm="100000">
                                          <p:val>
                                            <p:strVal val="#ppt_x"/>
                                          </p:val>
                                        </p:tav>
                                      </p:tavLst>
                                    </p:anim>
                                    <p:anim calcmode="lin" valueType="num">
                                      <p:cBhvr>
                                        <p:cTn id="93" dur="1000" fill="hold"/>
                                        <p:tgtEl>
                                          <p:spTgt spid="20"/>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19"/>
                                        </p:tgtEl>
                                        <p:attrNameLst>
                                          <p:attrName>style.visibility</p:attrName>
                                        </p:attrNameLst>
                                      </p:cBhvr>
                                      <p:to>
                                        <p:strVal val="visible"/>
                                      </p:to>
                                    </p:set>
                                    <p:animEffect transition="in" filter="fade">
                                      <p:cBhvr>
                                        <p:cTn id="96" dur="1000"/>
                                        <p:tgtEl>
                                          <p:spTgt spid="19"/>
                                        </p:tgtEl>
                                      </p:cBhvr>
                                    </p:animEffect>
                                    <p:anim calcmode="lin" valueType="num">
                                      <p:cBhvr>
                                        <p:cTn id="97" dur="1000" fill="hold"/>
                                        <p:tgtEl>
                                          <p:spTgt spid="19"/>
                                        </p:tgtEl>
                                        <p:attrNameLst>
                                          <p:attrName>ppt_x</p:attrName>
                                        </p:attrNameLst>
                                      </p:cBhvr>
                                      <p:tavLst>
                                        <p:tav tm="0">
                                          <p:val>
                                            <p:strVal val="#ppt_x"/>
                                          </p:val>
                                        </p:tav>
                                        <p:tav tm="100000">
                                          <p:val>
                                            <p:strVal val="#ppt_x"/>
                                          </p:val>
                                        </p:tav>
                                      </p:tavLst>
                                    </p:anim>
                                    <p:anim calcmode="lin" valueType="num">
                                      <p:cBhvr>
                                        <p:cTn id="9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4" grpId="0" animBg="1"/>
      <p:bldP spid="16" grpId="0" animBg="1"/>
      <p:bldP spid="18" grpId="0" animBg="1"/>
      <p:bldP spid="20" grpId="0" animBg="1"/>
    </p:bld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كيف يتم تنظيم خطة عمل المؤسسة ؟</a:t>
            </a:r>
            <a:endParaRPr lang="ar-EG" sz="3200" b="1" dirty="0">
              <a:solidFill>
                <a:schemeClr val="bg1"/>
              </a:solidFill>
            </a:endParaRPr>
          </a:p>
        </p:txBody>
      </p:sp>
      <p:sp>
        <p:nvSpPr>
          <p:cNvPr id="5" name="Freeform 4"/>
          <p:cNvSpPr/>
          <p:nvPr/>
        </p:nvSpPr>
        <p:spPr>
          <a:xfrm>
            <a:off x="6796846" y="1661622"/>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66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صفحة غلاف.</a:t>
            </a:r>
            <a:endParaRPr lang="ar-EG" sz="2400" b="0" kern="1200" dirty="0">
              <a:solidFill>
                <a:srgbClr val="002060"/>
              </a:solidFill>
            </a:endParaRPr>
          </a:p>
        </p:txBody>
      </p:sp>
      <p:sp>
        <p:nvSpPr>
          <p:cNvPr id="6" name="Freeform 5"/>
          <p:cNvSpPr/>
          <p:nvPr/>
        </p:nvSpPr>
        <p:spPr>
          <a:xfrm>
            <a:off x="5178776" y="1661622"/>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FF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فهرس.</a:t>
            </a:r>
            <a:endParaRPr lang="ar-EG" sz="2400" b="0" kern="1200" dirty="0">
              <a:solidFill>
                <a:srgbClr val="002060"/>
              </a:solidFill>
            </a:endParaRPr>
          </a:p>
        </p:txBody>
      </p:sp>
      <p:sp>
        <p:nvSpPr>
          <p:cNvPr id="7" name="Freeform 6"/>
          <p:cNvSpPr/>
          <p:nvPr/>
        </p:nvSpPr>
        <p:spPr>
          <a:xfrm>
            <a:off x="3560706" y="1661622"/>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66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موجز تنفيذي.</a:t>
            </a:r>
            <a:endParaRPr lang="ar-EG" sz="2400" b="0" kern="1200" dirty="0">
              <a:solidFill>
                <a:srgbClr val="002060"/>
              </a:solidFill>
            </a:endParaRPr>
          </a:p>
        </p:txBody>
      </p:sp>
      <p:sp>
        <p:nvSpPr>
          <p:cNvPr id="8" name="Freeform 7"/>
          <p:cNvSpPr/>
          <p:nvPr/>
        </p:nvSpPr>
        <p:spPr>
          <a:xfrm>
            <a:off x="1942635" y="1661622"/>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FF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وصف المؤسسة.</a:t>
            </a:r>
            <a:endParaRPr lang="ar-EG" sz="2400" b="0" kern="1200" dirty="0">
              <a:solidFill>
                <a:srgbClr val="002060"/>
              </a:solidFill>
            </a:endParaRPr>
          </a:p>
        </p:txBody>
      </p:sp>
      <p:sp>
        <p:nvSpPr>
          <p:cNvPr id="9" name="Freeform 8"/>
          <p:cNvSpPr/>
          <p:nvPr/>
        </p:nvSpPr>
        <p:spPr>
          <a:xfrm>
            <a:off x="324565" y="1661622"/>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66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معلومات عن مالك المؤسسة او المروج لها.</a:t>
            </a:r>
            <a:endParaRPr lang="ar-EG" sz="2400" b="0" kern="1200" dirty="0">
              <a:solidFill>
                <a:srgbClr val="002060"/>
              </a:solidFill>
            </a:endParaRPr>
          </a:p>
        </p:txBody>
      </p:sp>
      <p:sp>
        <p:nvSpPr>
          <p:cNvPr id="11" name="Freeform 10"/>
          <p:cNvSpPr/>
          <p:nvPr/>
        </p:nvSpPr>
        <p:spPr>
          <a:xfrm>
            <a:off x="6796846" y="3533830"/>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FF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خطة تسويقية.</a:t>
            </a:r>
            <a:endParaRPr lang="ar-EG" sz="2400" b="0" kern="1200" dirty="0">
              <a:solidFill>
                <a:srgbClr val="002060"/>
              </a:solidFill>
            </a:endParaRPr>
          </a:p>
        </p:txBody>
      </p:sp>
      <p:sp>
        <p:nvSpPr>
          <p:cNvPr id="12" name="Freeform 11"/>
          <p:cNvSpPr/>
          <p:nvPr/>
        </p:nvSpPr>
        <p:spPr>
          <a:xfrm>
            <a:off x="5178776" y="3533830"/>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66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خطة تنظيمية.</a:t>
            </a:r>
            <a:endParaRPr lang="ar-EG" sz="2400" b="0" kern="1200" dirty="0">
              <a:solidFill>
                <a:srgbClr val="002060"/>
              </a:solidFill>
            </a:endParaRPr>
          </a:p>
        </p:txBody>
      </p:sp>
      <p:sp>
        <p:nvSpPr>
          <p:cNvPr id="13" name="Freeform 12"/>
          <p:cNvSpPr/>
          <p:nvPr/>
        </p:nvSpPr>
        <p:spPr>
          <a:xfrm>
            <a:off x="3560706" y="3533830"/>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FF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خطة تشغيلية.</a:t>
            </a:r>
            <a:endParaRPr lang="ar-EG" sz="2400" b="0" kern="1200" dirty="0">
              <a:solidFill>
                <a:srgbClr val="002060"/>
              </a:solidFill>
            </a:endParaRPr>
          </a:p>
        </p:txBody>
      </p:sp>
      <p:sp>
        <p:nvSpPr>
          <p:cNvPr id="14" name="Freeform 13"/>
          <p:cNvSpPr/>
          <p:nvPr/>
        </p:nvSpPr>
        <p:spPr>
          <a:xfrm>
            <a:off x="1942635" y="3533830"/>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66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خطة مالية.</a:t>
            </a:r>
            <a:endParaRPr lang="ar-EG" sz="2400" b="0" kern="1200" dirty="0">
              <a:solidFill>
                <a:srgbClr val="002060"/>
              </a:solidFill>
            </a:endParaRPr>
          </a:p>
        </p:txBody>
      </p:sp>
      <p:sp>
        <p:nvSpPr>
          <p:cNvPr id="15" name="Freeform 14"/>
          <p:cNvSpPr/>
          <p:nvPr/>
        </p:nvSpPr>
        <p:spPr>
          <a:xfrm>
            <a:off x="324565" y="3533830"/>
            <a:ext cx="2022587" cy="2022587"/>
          </a:xfrm>
          <a:custGeom>
            <a:avLst/>
            <a:gdLst>
              <a:gd name="connsiteX0" fmla="*/ 0 w 2022587"/>
              <a:gd name="connsiteY0" fmla="*/ 1011294 h 2022587"/>
              <a:gd name="connsiteX1" fmla="*/ 1011294 w 2022587"/>
              <a:gd name="connsiteY1" fmla="*/ 0 h 2022587"/>
              <a:gd name="connsiteX2" fmla="*/ 2022588 w 2022587"/>
              <a:gd name="connsiteY2" fmla="*/ 1011294 h 2022587"/>
              <a:gd name="connsiteX3" fmla="*/ 1011294 w 2022587"/>
              <a:gd name="connsiteY3" fmla="*/ 2022588 h 2022587"/>
              <a:gd name="connsiteX4" fmla="*/ 0 w 2022587"/>
              <a:gd name="connsiteY4" fmla="*/ 1011294 h 202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2587" h="2022587">
                <a:moveTo>
                  <a:pt x="0" y="1011294"/>
                </a:moveTo>
                <a:cubicBezTo>
                  <a:pt x="0" y="452772"/>
                  <a:pt x="452772" y="0"/>
                  <a:pt x="1011294" y="0"/>
                </a:cubicBezTo>
                <a:cubicBezTo>
                  <a:pt x="1569816" y="0"/>
                  <a:pt x="2022588" y="452772"/>
                  <a:pt x="2022588" y="1011294"/>
                </a:cubicBezTo>
                <a:cubicBezTo>
                  <a:pt x="2022588" y="1569816"/>
                  <a:pt x="1569816" y="2022588"/>
                  <a:pt x="1011294" y="2022588"/>
                </a:cubicBezTo>
                <a:cubicBezTo>
                  <a:pt x="452772" y="2022588"/>
                  <a:pt x="0" y="1569816"/>
                  <a:pt x="0" y="1011294"/>
                </a:cubicBezTo>
                <a:close/>
              </a:path>
            </a:pathLst>
          </a:custGeom>
          <a:solidFill>
            <a:srgbClr val="FFFF9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7511" tIns="326681" rIns="407511" bIns="326681" numCol="1" spcCol="1270" anchor="ctr" anchorCtr="0">
            <a:noAutofit/>
          </a:bodyPr>
          <a:lstStyle/>
          <a:p>
            <a:pPr lvl="0" algn="ctr" defTabSz="1066800" rtl="1">
              <a:lnSpc>
                <a:spcPct val="90000"/>
              </a:lnSpc>
              <a:spcBef>
                <a:spcPct val="0"/>
              </a:spcBef>
              <a:spcAft>
                <a:spcPct val="35000"/>
              </a:spcAft>
            </a:pPr>
            <a:r>
              <a:rPr lang="ar-EG" sz="2400" b="0" kern="1200" dirty="0" smtClean="0">
                <a:solidFill>
                  <a:srgbClr val="002060"/>
                </a:solidFill>
              </a:rPr>
              <a:t>المرفقات.</a:t>
            </a:r>
            <a:endParaRPr lang="ar-EG" sz="2400" b="0" kern="1200" dirty="0">
              <a:solidFill>
                <a:srgbClr val="002060"/>
              </a:solidFill>
            </a:endParaRPr>
          </a:p>
        </p:txBody>
      </p:sp>
    </p:spTree>
    <p:extLst>
      <p:ext uri="{BB962C8B-B14F-4D97-AF65-F5344CB8AC3E}">
        <p14:creationId xmlns:p14="http://schemas.microsoft.com/office/powerpoint/2010/main" val="1879962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1000"/>
                                        <p:tgtEl>
                                          <p:spTgt spid="12"/>
                                        </p:tgtEl>
                                      </p:cBhvr>
                                    </p:animEffect>
                                    <p:anim calcmode="lin" valueType="num">
                                      <p:cBhvr>
                                        <p:cTn id="50" dur="1000" fill="hold"/>
                                        <p:tgtEl>
                                          <p:spTgt spid="12"/>
                                        </p:tgtEl>
                                        <p:attrNameLst>
                                          <p:attrName>ppt_x</p:attrName>
                                        </p:attrNameLst>
                                      </p:cBhvr>
                                      <p:tavLst>
                                        <p:tav tm="0">
                                          <p:val>
                                            <p:strVal val="#ppt_x"/>
                                          </p:val>
                                        </p:tav>
                                        <p:tav tm="100000">
                                          <p:val>
                                            <p:strVal val="#ppt_x"/>
                                          </p:val>
                                        </p:tav>
                                      </p:tavLst>
                                    </p:anim>
                                    <p:anim calcmode="lin" valueType="num">
                                      <p:cBhvr>
                                        <p:cTn id="5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1000"/>
                                        <p:tgtEl>
                                          <p:spTgt spid="13"/>
                                        </p:tgtEl>
                                      </p:cBhvr>
                                    </p:animEffect>
                                    <p:anim calcmode="lin" valueType="num">
                                      <p:cBhvr>
                                        <p:cTn id="57" dur="1000" fill="hold"/>
                                        <p:tgtEl>
                                          <p:spTgt spid="13"/>
                                        </p:tgtEl>
                                        <p:attrNameLst>
                                          <p:attrName>ppt_x</p:attrName>
                                        </p:attrNameLst>
                                      </p:cBhvr>
                                      <p:tavLst>
                                        <p:tav tm="0">
                                          <p:val>
                                            <p:strVal val="#ppt_x"/>
                                          </p:val>
                                        </p:tav>
                                        <p:tav tm="100000">
                                          <p:val>
                                            <p:strVal val="#ppt_x"/>
                                          </p:val>
                                        </p:tav>
                                      </p:tavLst>
                                    </p:anim>
                                    <p:anim calcmode="lin" valueType="num">
                                      <p:cBhvr>
                                        <p:cTn id="5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fade">
                                      <p:cBhvr>
                                        <p:cTn id="63" dur="1000"/>
                                        <p:tgtEl>
                                          <p:spTgt spid="14"/>
                                        </p:tgtEl>
                                      </p:cBhvr>
                                    </p:animEffect>
                                    <p:anim calcmode="lin" valueType="num">
                                      <p:cBhvr>
                                        <p:cTn id="64" dur="1000" fill="hold"/>
                                        <p:tgtEl>
                                          <p:spTgt spid="14"/>
                                        </p:tgtEl>
                                        <p:attrNameLst>
                                          <p:attrName>ppt_x</p:attrName>
                                        </p:attrNameLst>
                                      </p:cBhvr>
                                      <p:tavLst>
                                        <p:tav tm="0">
                                          <p:val>
                                            <p:strVal val="#ppt_x"/>
                                          </p:val>
                                        </p:tav>
                                        <p:tav tm="100000">
                                          <p:val>
                                            <p:strVal val="#ppt_x"/>
                                          </p:val>
                                        </p:tav>
                                      </p:tavLst>
                                    </p:anim>
                                    <p:anim calcmode="lin" valueType="num">
                                      <p:cBhvr>
                                        <p:cTn id="6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fade">
                                      <p:cBhvr>
                                        <p:cTn id="70" dur="1000"/>
                                        <p:tgtEl>
                                          <p:spTgt spid="15"/>
                                        </p:tgtEl>
                                      </p:cBhvr>
                                    </p:animEffect>
                                    <p:anim calcmode="lin" valueType="num">
                                      <p:cBhvr>
                                        <p:cTn id="71" dur="1000" fill="hold"/>
                                        <p:tgtEl>
                                          <p:spTgt spid="15"/>
                                        </p:tgtEl>
                                        <p:attrNameLst>
                                          <p:attrName>ppt_x</p:attrName>
                                        </p:attrNameLst>
                                      </p:cBhvr>
                                      <p:tavLst>
                                        <p:tav tm="0">
                                          <p:val>
                                            <p:strVal val="#ppt_x"/>
                                          </p:val>
                                        </p:tav>
                                        <p:tav tm="100000">
                                          <p:val>
                                            <p:strVal val="#ppt_x"/>
                                          </p:val>
                                        </p:tav>
                                      </p:tavLst>
                                    </p:anim>
                                    <p:anim calcmode="lin" valueType="num">
                                      <p:cBhvr>
                                        <p:cTn id="72"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1" grpId="0" animBg="1"/>
      <p:bldP spid="12" grpId="0" animBg="1"/>
      <p:bldP spid="13" grpId="0" animBg="1"/>
      <p:bldP spid="14" grpId="0" animBg="1"/>
      <p:bldP spid="15" grpId="0" animBg="1"/>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896544"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هيكلة خطة عمل المؤسسة</a:t>
            </a:r>
            <a:endParaRPr lang="en-US" sz="4000" dirty="0"/>
          </a:p>
        </p:txBody>
      </p:sp>
    </p:spTree>
    <p:extLst>
      <p:ext uri="{BB962C8B-B14F-4D97-AF65-F5344CB8AC3E}">
        <p14:creationId xmlns:p14="http://schemas.microsoft.com/office/powerpoint/2010/main" val="1289896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هيكلية خطة عمل المؤسسة</a:t>
            </a:r>
            <a:endParaRPr lang="ar-EG" sz="3200" b="1" dirty="0">
              <a:solidFill>
                <a:schemeClr val="bg1"/>
              </a:solidFill>
            </a:endParaRPr>
          </a:p>
        </p:txBody>
      </p:sp>
      <p:sp>
        <p:nvSpPr>
          <p:cNvPr id="4" name="Freeform 3"/>
          <p:cNvSpPr/>
          <p:nvPr/>
        </p:nvSpPr>
        <p:spPr>
          <a:xfrm>
            <a:off x="1187624" y="1541540"/>
            <a:ext cx="6552728" cy="1872000"/>
          </a:xfrm>
          <a:custGeom>
            <a:avLst/>
            <a:gdLst>
              <a:gd name="connsiteX0" fmla="*/ 0 w 6552728"/>
              <a:gd name="connsiteY0" fmla="*/ 0 h 1872000"/>
              <a:gd name="connsiteX1" fmla="*/ 6552728 w 6552728"/>
              <a:gd name="connsiteY1" fmla="*/ 0 h 1872000"/>
              <a:gd name="connsiteX2" fmla="*/ 6552728 w 6552728"/>
              <a:gd name="connsiteY2" fmla="*/ 1872000 h 1872000"/>
              <a:gd name="connsiteX3" fmla="*/ 0 w 6552728"/>
              <a:gd name="connsiteY3" fmla="*/ 1872000 h 1872000"/>
              <a:gd name="connsiteX4" fmla="*/ 0 w 6552728"/>
              <a:gd name="connsiteY4" fmla="*/ 0 h 187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728" h="1872000">
                <a:moveTo>
                  <a:pt x="0" y="0"/>
                </a:moveTo>
                <a:lnTo>
                  <a:pt x="6552728" y="0"/>
                </a:lnTo>
                <a:lnTo>
                  <a:pt x="6552728" y="1872000"/>
                </a:lnTo>
                <a:lnTo>
                  <a:pt x="0" y="1872000"/>
                </a:lnTo>
                <a:lnTo>
                  <a:pt x="0" y="0"/>
                </a:lnTo>
                <a:close/>
              </a:path>
            </a:pathLst>
          </a:custGeom>
          <a:solidFill>
            <a:srgbClr val="FFFF99"/>
          </a:solidFill>
          <a:ln>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97536" rIns="170688" bIns="97536" numCol="1" spcCol="1270" anchor="ctr" anchorCtr="0">
            <a:noAutofit/>
          </a:bodyPr>
          <a:lstStyle/>
          <a:p>
            <a:pPr lvl="0" algn="justLow" defTabSz="1066800" rtl="1">
              <a:lnSpc>
                <a:spcPct val="90000"/>
              </a:lnSpc>
              <a:spcBef>
                <a:spcPct val="0"/>
              </a:spcBef>
              <a:spcAft>
                <a:spcPct val="35000"/>
              </a:spcAft>
            </a:pPr>
            <a:r>
              <a:rPr lang="ar-EG" sz="2400" b="1" kern="1200" dirty="0" smtClean="0">
                <a:solidFill>
                  <a:srgbClr val="C00000"/>
                </a:solidFill>
              </a:rPr>
              <a:t>عند تطوير اي خطة عمل لمؤسسة ، من الضروري ان يكون المرء مقتنعا ان التخطيط يشكل عاملا اساسيا في هذه العملية اذ انه يساعد الرياديين علي تحديد اهداف المؤسسة الجديدة المقترحة علي المدي البعيد والقصير. وتؤدي خطة عمل المؤسسة الي ما يأتي بنوع خاص :</a:t>
            </a:r>
            <a:endParaRPr lang="ar-EG" sz="2400" b="1" kern="1200" dirty="0">
              <a:solidFill>
                <a:srgbClr val="C00000"/>
              </a:solidFill>
            </a:endParaRPr>
          </a:p>
        </p:txBody>
      </p:sp>
      <p:sp>
        <p:nvSpPr>
          <p:cNvPr id="5" name="Freeform 4"/>
          <p:cNvSpPr/>
          <p:nvPr/>
        </p:nvSpPr>
        <p:spPr>
          <a:xfrm>
            <a:off x="1187624" y="3413540"/>
            <a:ext cx="6552728" cy="2854800"/>
          </a:xfrm>
          <a:custGeom>
            <a:avLst/>
            <a:gdLst>
              <a:gd name="connsiteX0" fmla="*/ 0 w 6552728"/>
              <a:gd name="connsiteY0" fmla="*/ 0 h 2854800"/>
              <a:gd name="connsiteX1" fmla="*/ 6552728 w 6552728"/>
              <a:gd name="connsiteY1" fmla="*/ 0 h 2854800"/>
              <a:gd name="connsiteX2" fmla="*/ 6552728 w 6552728"/>
              <a:gd name="connsiteY2" fmla="*/ 2854800 h 2854800"/>
              <a:gd name="connsiteX3" fmla="*/ 0 w 6552728"/>
              <a:gd name="connsiteY3" fmla="*/ 2854800 h 2854800"/>
              <a:gd name="connsiteX4" fmla="*/ 0 w 6552728"/>
              <a:gd name="connsiteY4" fmla="*/ 0 h 285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728" h="2854800">
                <a:moveTo>
                  <a:pt x="0" y="0"/>
                </a:moveTo>
                <a:lnTo>
                  <a:pt x="6552728" y="0"/>
                </a:lnTo>
                <a:lnTo>
                  <a:pt x="6552728" y="2854800"/>
                </a:lnTo>
                <a:lnTo>
                  <a:pt x="0" y="2854800"/>
                </a:lnTo>
                <a:lnTo>
                  <a:pt x="0" y="0"/>
                </a:lnTo>
                <a:close/>
              </a:path>
            </a:pathLst>
          </a:custGeom>
          <a:solidFill>
            <a:srgbClr val="C74BCA">
              <a:alpha val="90000"/>
            </a:srgbClr>
          </a:solid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28016" tIns="128016" rIns="170688" bIns="192024"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solidFill>
                  <a:schemeClr val="bg1"/>
                </a:solidFill>
              </a:rPr>
              <a:t>تعزيز احتمالات نجاح المؤسسة.</a:t>
            </a:r>
            <a:endParaRPr lang="ar-EG" sz="2400" kern="1200" dirty="0">
              <a:solidFill>
                <a:schemeClr val="bg1"/>
              </a:solidFill>
            </a:endParaRPr>
          </a:p>
          <a:p>
            <a:pPr marL="228600" lvl="1" indent="-228600" algn="justLow" defTabSz="1066800" rtl="1">
              <a:lnSpc>
                <a:spcPct val="90000"/>
              </a:lnSpc>
              <a:spcBef>
                <a:spcPct val="0"/>
              </a:spcBef>
              <a:spcAft>
                <a:spcPct val="15000"/>
              </a:spcAft>
              <a:buChar char="••"/>
            </a:pPr>
            <a:r>
              <a:rPr lang="ar-EG" sz="2400" kern="1200" dirty="0" smtClean="0">
                <a:solidFill>
                  <a:schemeClr val="bg1"/>
                </a:solidFill>
              </a:rPr>
              <a:t>التحديد الواضح للنشاطات التي من شأنها توفير تشغيل ناجح للمؤسسة.</a:t>
            </a:r>
            <a:endParaRPr lang="ar-EG" sz="2400" kern="1200" dirty="0">
              <a:solidFill>
                <a:schemeClr val="bg1"/>
              </a:solidFill>
            </a:endParaRPr>
          </a:p>
          <a:p>
            <a:pPr marL="228600" lvl="1" indent="-228600" algn="justLow" defTabSz="1066800" rtl="1">
              <a:lnSpc>
                <a:spcPct val="90000"/>
              </a:lnSpc>
              <a:spcBef>
                <a:spcPct val="0"/>
              </a:spcBef>
              <a:spcAft>
                <a:spcPct val="15000"/>
              </a:spcAft>
              <a:buChar char="••"/>
            </a:pPr>
            <a:r>
              <a:rPr lang="ar-EG" sz="2400" kern="1200" dirty="0" smtClean="0">
                <a:solidFill>
                  <a:schemeClr val="bg1"/>
                </a:solidFill>
              </a:rPr>
              <a:t>تحديد كافة الموارد المتوفرة لدي المؤسسة ، وكيفية تجميعها للحصول علي حد أقصي من المنافع.</a:t>
            </a:r>
            <a:endParaRPr lang="ar-EG" sz="2400" kern="1200" dirty="0">
              <a:solidFill>
                <a:schemeClr val="bg1"/>
              </a:solidFill>
            </a:endParaRPr>
          </a:p>
          <a:p>
            <a:pPr marL="228600" lvl="1" indent="-228600" algn="justLow" defTabSz="1066800" rtl="1">
              <a:lnSpc>
                <a:spcPct val="90000"/>
              </a:lnSpc>
              <a:spcBef>
                <a:spcPct val="0"/>
              </a:spcBef>
              <a:spcAft>
                <a:spcPct val="15000"/>
              </a:spcAft>
              <a:buChar char="••"/>
            </a:pPr>
            <a:r>
              <a:rPr lang="ar-EG" sz="2400" kern="1200" dirty="0" smtClean="0">
                <a:solidFill>
                  <a:schemeClr val="bg1"/>
                </a:solidFill>
              </a:rPr>
              <a:t>تحديد معايير الاداء لكل من اجزاء تشغيل المؤسسة والتي يمكن مقارنتها مع الاداء الفعلي. </a:t>
            </a:r>
            <a:endParaRPr lang="ar-EG" sz="2400" kern="1200" dirty="0">
              <a:solidFill>
                <a:schemeClr val="bg1"/>
              </a:solidFill>
            </a:endParaRPr>
          </a:p>
        </p:txBody>
      </p:sp>
    </p:spTree>
    <p:extLst>
      <p:ext uri="{BB962C8B-B14F-4D97-AF65-F5344CB8AC3E}">
        <p14:creationId xmlns:p14="http://schemas.microsoft.com/office/powerpoint/2010/main" val="270013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xEl>
                                              <p:pRg st="0" end="0"/>
                                            </p:txEl>
                                          </p:spTgt>
                                        </p:tgtEl>
                                        <p:attrNameLst>
                                          <p:attrName>style.visibility</p:attrName>
                                        </p:attrNameLst>
                                      </p:cBhvr>
                                      <p:to>
                                        <p:strVal val="visible"/>
                                      </p:to>
                                    </p:set>
                                    <p:animEffect transition="in" filter="fade">
                                      <p:cBhvr>
                                        <p:cTn id="16" dur="1000"/>
                                        <p:tgtEl>
                                          <p:spTgt spid="5">
                                            <p:txEl>
                                              <p:pRg st="0" end="0"/>
                                            </p:txEl>
                                          </p:spTgt>
                                        </p:tgtEl>
                                      </p:cBhvr>
                                    </p:animEffect>
                                    <p:anim calcmode="lin" valueType="num">
                                      <p:cBhvr>
                                        <p:cTn id="17"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8"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fade">
                                      <p:cBhvr>
                                        <p:cTn id="23" dur="1000"/>
                                        <p:tgtEl>
                                          <p:spTgt spid="5">
                                            <p:txEl>
                                              <p:pRg st="1" end="1"/>
                                            </p:txEl>
                                          </p:spTgt>
                                        </p:tgtEl>
                                      </p:cBhvr>
                                    </p:animEffect>
                                    <p:anim calcmode="lin" valueType="num">
                                      <p:cBhvr>
                                        <p:cTn id="24"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25"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5">
                                            <p:txEl>
                                              <p:pRg st="2" end="2"/>
                                            </p:txEl>
                                          </p:spTgt>
                                        </p:tgtEl>
                                        <p:attrNameLst>
                                          <p:attrName>style.visibility</p:attrName>
                                        </p:attrNameLst>
                                      </p:cBhvr>
                                      <p:to>
                                        <p:strVal val="visible"/>
                                      </p:to>
                                    </p:set>
                                    <p:animEffect transition="in" filter="fade">
                                      <p:cBhvr>
                                        <p:cTn id="30" dur="1000"/>
                                        <p:tgtEl>
                                          <p:spTgt spid="5">
                                            <p:txEl>
                                              <p:pRg st="2" end="2"/>
                                            </p:txEl>
                                          </p:spTgt>
                                        </p:tgtEl>
                                      </p:cBhvr>
                                    </p:animEffect>
                                    <p:anim calcmode="lin" valueType="num">
                                      <p:cBhvr>
                                        <p:cTn id="31"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32"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nodeType="clickEffect">
                                  <p:stCondLst>
                                    <p:cond delay="0"/>
                                  </p:stCondLst>
                                  <p:childTnLst>
                                    <p:set>
                                      <p:cBhvr>
                                        <p:cTn id="36" dur="1" fill="hold">
                                          <p:stCondLst>
                                            <p:cond delay="0"/>
                                          </p:stCondLst>
                                        </p:cTn>
                                        <p:tgtEl>
                                          <p:spTgt spid="5">
                                            <p:txEl>
                                              <p:pRg st="3" end="3"/>
                                            </p:txEl>
                                          </p:spTgt>
                                        </p:tgtEl>
                                        <p:attrNameLst>
                                          <p:attrName>style.visibility</p:attrName>
                                        </p:attrNameLst>
                                      </p:cBhvr>
                                      <p:to>
                                        <p:strVal val="visible"/>
                                      </p:to>
                                    </p:set>
                                    <p:animEffect transition="in" filter="fade">
                                      <p:cBhvr>
                                        <p:cTn id="37" dur="1000"/>
                                        <p:tgtEl>
                                          <p:spTgt spid="5">
                                            <p:txEl>
                                              <p:pRg st="3" end="3"/>
                                            </p:txEl>
                                          </p:spTgt>
                                        </p:tgtEl>
                                      </p:cBhvr>
                                    </p:animEffect>
                                    <p:anim calcmode="lin" valueType="num">
                                      <p:cBhvr>
                                        <p:cTn id="38"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9"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هيكلية خطة عمل المؤسسة</a:t>
            </a:r>
            <a:endParaRPr lang="ar-EG" sz="3200" b="1" dirty="0">
              <a:solidFill>
                <a:schemeClr val="bg1"/>
              </a:solidFill>
            </a:endParaRPr>
          </a:p>
        </p:txBody>
      </p:sp>
      <p:sp>
        <p:nvSpPr>
          <p:cNvPr id="4" name="Freeform 3"/>
          <p:cNvSpPr/>
          <p:nvPr/>
        </p:nvSpPr>
        <p:spPr>
          <a:xfrm>
            <a:off x="4687448" y="1915018"/>
            <a:ext cx="3828687" cy="1196464"/>
          </a:xfrm>
          <a:custGeom>
            <a:avLst/>
            <a:gdLst>
              <a:gd name="connsiteX0" fmla="*/ 0 w 3828687"/>
              <a:gd name="connsiteY0" fmla="*/ 0 h 1196464"/>
              <a:gd name="connsiteX1" fmla="*/ 3828687 w 3828687"/>
              <a:gd name="connsiteY1" fmla="*/ 0 h 1196464"/>
              <a:gd name="connsiteX2" fmla="*/ 3828687 w 3828687"/>
              <a:gd name="connsiteY2" fmla="*/ 1196464 h 1196464"/>
              <a:gd name="connsiteX3" fmla="*/ 0 w 3828687"/>
              <a:gd name="connsiteY3" fmla="*/ 1196464 h 1196464"/>
              <a:gd name="connsiteX4" fmla="*/ 0 w 3828687"/>
              <a:gd name="connsiteY4" fmla="*/ 0 h 1196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687" h="1196464">
                <a:moveTo>
                  <a:pt x="0" y="0"/>
                </a:moveTo>
                <a:lnTo>
                  <a:pt x="3828687" y="0"/>
                </a:lnTo>
                <a:lnTo>
                  <a:pt x="3828687" y="1196464"/>
                </a:lnTo>
                <a:lnTo>
                  <a:pt x="0" y="1196464"/>
                </a:lnTo>
                <a:lnTo>
                  <a:pt x="0" y="0"/>
                </a:lnTo>
                <a:close/>
              </a:path>
            </a:pathLst>
          </a:custGeom>
          <a:solidFill>
            <a:srgbClr val="99FFCC">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10406"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الخلفية الشخصية </a:t>
            </a:r>
            <a:endParaRPr lang="ar-EG" sz="2400" kern="1200" dirty="0">
              <a:solidFill>
                <a:srgbClr val="002060"/>
              </a:solidFill>
            </a:endParaRPr>
          </a:p>
        </p:txBody>
      </p:sp>
      <p:sp>
        <p:nvSpPr>
          <p:cNvPr id="5" name="Rectangle 4"/>
          <p:cNvSpPr/>
          <p:nvPr/>
        </p:nvSpPr>
        <p:spPr>
          <a:xfrm>
            <a:off x="7838139" y="1742195"/>
            <a:ext cx="837525" cy="1256288"/>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468335" y="1915018"/>
            <a:ext cx="3828687" cy="1196464"/>
          </a:xfrm>
          <a:custGeom>
            <a:avLst/>
            <a:gdLst>
              <a:gd name="connsiteX0" fmla="*/ 0 w 3828687"/>
              <a:gd name="connsiteY0" fmla="*/ 0 h 1196464"/>
              <a:gd name="connsiteX1" fmla="*/ 3828687 w 3828687"/>
              <a:gd name="connsiteY1" fmla="*/ 0 h 1196464"/>
              <a:gd name="connsiteX2" fmla="*/ 3828687 w 3828687"/>
              <a:gd name="connsiteY2" fmla="*/ 1196464 h 1196464"/>
              <a:gd name="connsiteX3" fmla="*/ 0 w 3828687"/>
              <a:gd name="connsiteY3" fmla="*/ 1196464 h 1196464"/>
              <a:gd name="connsiteX4" fmla="*/ 0 w 3828687"/>
              <a:gd name="connsiteY4" fmla="*/ 0 h 1196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687" h="1196464">
                <a:moveTo>
                  <a:pt x="0" y="0"/>
                </a:moveTo>
                <a:lnTo>
                  <a:pt x="3828687" y="0"/>
                </a:lnTo>
                <a:lnTo>
                  <a:pt x="3828687" y="1196464"/>
                </a:lnTo>
                <a:lnTo>
                  <a:pt x="0" y="1196464"/>
                </a:lnTo>
                <a:lnTo>
                  <a:pt x="0" y="0"/>
                </a:lnTo>
                <a:close/>
              </a:path>
            </a:pathLst>
          </a:custGeom>
          <a:solidFill>
            <a:srgbClr val="FF5050">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10406"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الخبرة في مجال الاعمال </a:t>
            </a:r>
            <a:endParaRPr lang="ar-EG" sz="2400" kern="1200" dirty="0">
              <a:solidFill>
                <a:srgbClr val="002060"/>
              </a:solidFill>
            </a:endParaRPr>
          </a:p>
        </p:txBody>
      </p:sp>
      <p:sp>
        <p:nvSpPr>
          <p:cNvPr id="7" name="Rectangle 6"/>
          <p:cNvSpPr/>
          <p:nvPr/>
        </p:nvSpPr>
        <p:spPr>
          <a:xfrm>
            <a:off x="3619026" y="1742195"/>
            <a:ext cx="837525" cy="1256288"/>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4687448" y="3421234"/>
            <a:ext cx="3828687" cy="1196464"/>
          </a:xfrm>
          <a:custGeom>
            <a:avLst/>
            <a:gdLst>
              <a:gd name="connsiteX0" fmla="*/ 0 w 3828687"/>
              <a:gd name="connsiteY0" fmla="*/ 0 h 1196464"/>
              <a:gd name="connsiteX1" fmla="*/ 3828687 w 3828687"/>
              <a:gd name="connsiteY1" fmla="*/ 0 h 1196464"/>
              <a:gd name="connsiteX2" fmla="*/ 3828687 w 3828687"/>
              <a:gd name="connsiteY2" fmla="*/ 1196464 h 1196464"/>
              <a:gd name="connsiteX3" fmla="*/ 0 w 3828687"/>
              <a:gd name="connsiteY3" fmla="*/ 1196464 h 1196464"/>
              <a:gd name="connsiteX4" fmla="*/ 0 w 3828687"/>
              <a:gd name="connsiteY4" fmla="*/ 0 h 1196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687" h="1196464">
                <a:moveTo>
                  <a:pt x="0" y="0"/>
                </a:moveTo>
                <a:lnTo>
                  <a:pt x="3828687" y="0"/>
                </a:lnTo>
                <a:lnTo>
                  <a:pt x="3828687" y="1196464"/>
                </a:lnTo>
                <a:lnTo>
                  <a:pt x="0" y="1196464"/>
                </a:lnTo>
                <a:lnTo>
                  <a:pt x="0" y="0"/>
                </a:lnTo>
                <a:close/>
              </a:path>
            </a:pathLst>
          </a:custGeom>
          <a:solidFill>
            <a:srgbClr val="FF5050">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10406"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هيكلية المؤسسة ووصفها </a:t>
            </a:r>
            <a:endParaRPr lang="ar-EG" sz="2400" kern="1200" dirty="0">
              <a:solidFill>
                <a:srgbClr val="002060"/>
              </a:solidFill>
            </a:endParaRPr>
          </a:p>
        </p:txBody>
      </p:sp>
      <p:sp>
        <p:nvSpPr>
          <p:cNvPr id="9" name="Rectangle 8"/>
          <p:cNvSpPr/>
          <p:nvPr/>
        </p:nvSpPr>
        <p:spPr>
          <a:xfrm>
            <a:off x="7838139" y="3248412"/>
            <a:ext cx="837525" cy="1256288"/>
          </a:xfrm>
          <a:prstGeom prst="rect">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a:off x="468335" y="3421234"/>
            <a:ext cx="3828687" cy="1196464"/>
          </a:xfrm>
          <a:custGeom>
            <a:avLst/>
            <a:gdLst>
              <a:gd name="connsiteX0" fmla="*/ 0 w 3828687"/>
              <a:gd name="connsiteY0" fmla="*/ 0 h 1196464"/>
              <a:gd name="connsiteX1" fmla="*/ 3828687 w 3828687"/>
              <a:gd name="connsiteY1" fmla="*/ 0 h 1196464"/>
              <a:gd name="connsiteX2" fmla="*/ 3828687 w 3828687"/>
              <a:gd name="connsiteY2" fmla="*/ 1196464 h 1196464"/>
              <a:gd name="connsiteX3" fmla="*/ 0 w 3828687"/>
              <a:gd name="connsiteY3" fmla="*/ 1196464 h 1196464"/>
              <a:gd name="connsiteX4" fmla="*/ 0 w 3828687"/>
              <a:gd name="connsiteY4" fmla="*/ 0 h 1196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687" h="1196464">
                <a:moveTo>
                  <a:pt x="0" y="0"/>
                </a:moveTo>
                <a:lnTo>
                  <a:pt x="3828687" y="0"/>
                </a:lnTo>
                <a:lnTo>
                  <a:pt x="3828687" y="1196464"/>
                </a:lnTo>
                <a:lnTo>
                  <a:pt x="0" y="1196464"/>
                </a:lnTo>
                <a:lnTo>
                  <a:pt x="0" y="0"/>
                </a:lnTo>
                <a:close/>
              </a:path>
            </a:pathLst>
          </a:custGeom>
          <a:solidFill>
            <a:srgbClr val="99FFCC">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10406"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المنافسة في السوق </a:t>
            </a:r>
            <a:endParaRPr lang="ar-EG" sz="2400" kern="1200" dirty="0">
              <a:solidFill>
                <a:srgbClr val="002060"/>
              </a:solidFill>
            </a:endParaRPr>
          </a:p>
        </p:txBody>
      </p:sp>
      <p:sp>
        <p:nvSpPr>
          <p:cNvPr id="11" name="Rectangle 10"/>
          <p:cNvSpPr/>
          <p:nvPr/>
        </p:nvSpPr>
        <p:spPr>
          <a:xfrm>
            <a:off x="3619026" y="3248412"/>
            <a:ext cx="837525" cy="1256288"/>
          </a:xfrm>
          <a:prstGeom prst="rect">
            <a:avLst/>
          </a:prstGeom>
          <a:blipFill rotWithShape="1">
            <a:blip r:embed="rId5"/>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11"/>
          <p:cNvSpPr/>
          <p:nvPr/>
        </p:nvSpPr>
        <p:spPr>
          <a:xfrm>
            <a:off x="4687448" y="4927451"/>
            <a:ext cx="3828687" cy="1196464"/>
          </a:xfrm>
          <a:custGeom>
            <a:avLst/>
            <a:gdLst>
              <a:gd name="connsiteX0" fmla="*/ 0 w 3828687"/>
              <a:gd name="connsiteY0" fmla="*/ 0 h 1196464"/>
              <a:gd name="connsiteX1" fmla="*/ 3828687 w 3828687"/>
              <a:gd name="connsiteY1" fmla="*/ 0 h 1196464"/>
              <a:gd name="connsiteX2" fmla="*/ 3828687 w 3828687"/>
              <a:gd name="connsiteY2" fmla="*/ 1196464 h 1196464"/>
              <a:gd name="connsiteX3" fmla="*/ 0 w 3828687"/>
              <a:gd name="connsiteY3" fmla="*/ 1196464 h 1196464"/>
              <a:gd name="connsiteX4" fmla="*/ 0 w 3828687"/>
              <a:gd name="connsiteY4" fmla="*/ 0 h 1196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687" h="1196464">
                <a:moveTo>
                  <a:pt x="0" y="0"/>
                </a:moveTo>
                <a:lnTo>
                  <a:pt x="3828687" y="0"/>
                </a:lnTo>
                <a:lnTo>
                  <a:pt x="3828687" y="1196464"/>
                </a:lnTo>
                <a:lnTo>
                  <a:pt x="0" y="1196464"/>
                </a:lnTo>
                <a:lnTo>
                  <a:pt x="0" y="0"/>
                </a:lnTo>
                <a:close/>
              </a:path>
            </a:pathLst>
          </a:custGeom>
          <a:solidFill>
            <a:srgbClr val="99FFCC">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10406"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عملية انتاج السلع او الخدمات او بيعها </a:t>
            </a:r>
            <a:endParaRPr lang="ar-EG" sz="2400" kern="1200" dirty="0">
              <a:solidFill>
                <a:srgbClr val="002060"/>
              </a:solidFill>
            </a:endParaRPr>
          </a:p>
        </p:txBody>
      </p:sp>
      <p:sp>
        <p:nvSpPr>
          <p:cNvPr id="13" name="Rectangle 12"/>
          <p:cNvSpPr/>
          <p:nvPr/>
        </p:nvSpPr>
        <p:spPr>
          <a:xfrm>
            <a:off x="7838139" y="4754628"/>
            <a:ext cx="837525" cy="1256288"/>
          </a:xfrm>
          <a:prstGeom prst="rect">
            <a:avLst/>
          </a:prstGeom>
          <a:blipFill rotWithShape="1">
            <a:blip r:embed="rId6"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4" name="Freeform 13"/>
          <p:cNvSpPr/>
          <p:nvPr/>
        </p:nvSpPr>
        <p:spPr>
          <a:xfrm>
            <a:off x="468335" y="4927451"/>
            <a:ext cx="3828687" cy="1196464"/>
          </a:xfrm>
          <a:custGeom>
            <a:avLst/>
            <a:gdLst>
              <a:gd name="connsiteX0" fmla="*/ 0 w 3828687"/>
              <a:gd name="connsiteY0" fmla="*/ 0 h 1196464"/>
              <a:gd name="connsiteX1" fmla="*/ 3828687 w 3828687"/>
              <a:gd name="connsiteY1" fmla="*/ 0 h 1196464"/>
              <a:gd name="connsiteX2" fmla="*/ 3828687 w 3828687"/>
              <a:gd name="connsiteY2" fmla="*/ 1196464 h 1196464"/>
              <a:gd name="connsiteX3" fmla="*/ 0 w 3828687"/>
              <a:gd name="connsiteY3" fmla="*/ 1196464 h 1196464"/>
              <a:gd name="connsiteX4" fmla="*/ 0 w 3828687"/>
              <a:gd name="connsiteY4" fmla="*/ 0 h 1196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687" h="1196464">
                <a:moveTo>
                  <a:pt x="0" y="0"/>
                </a:moveTo>
                <a:lnTo>
                  <a:pt x="3828687" y="0"/>
                </a:lnTo>
                <a:lnTo>
                  <a:pt x="3828687" y="1196464"/>
                </a:lnTo>
                <a:lnTo>
                  <a:pt x="0" y="1196464"/>
                </a:lnTo>
                <a:lnTo>
                  <a:pt x="0" y="0"/>
                </a:lnTo>
                <a:close/>
              </a:path>
            </a:pathLst>
          </a:custGeom>
          <a:solidFill>
            <a:srgbClr val="FF5050">
              <a:alpha val="40000"/>
            </a:srgbClr>
          </a:solidFill>
          <a:ln>
            <a:noFill/>
          </a:ln>
        </p:spPr>
        <p:style>
          <a:lnRef idx="1">
            <a:scrgbClr r="0" g="0" b="0"/>
          </a:lnRef>
          <a:fillRef idx="1">
            <a:scrgbClr r="0" g="0" b="0"/>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91440" tIns="91440" rIns="810406" bIns="9144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002060"/>
                </a:solidFill>
              </a:rPr>
              <a:t>الوضع المالي </a:t>
            </a:r>
            <a:endParaRPr lang="ar-EG" sz="2400" kern="1200" dirty="0">
              <a:solidFill>
                <a:srgbClr val="002060"/>
              </a:solidFill>
            </a:endParaRPr>
          </a:p>
        </p:txBody>
      </p:sp>
      <p:sp>
        <p:nvSpPr>
          <p:cNvPr id="15" name="Rectangle 14"/>
          <p:cNvSpPr/>
          <p:nvPr/>
        </p:nvSpPr>
        <p:spPr>
          <a:xfrm>
            <a:off x="3619026" y="4754628"/>
            <a:ext cx="837525" cy="1256288"/>
          </a:xfrm>
          <a:prstGeom prst="rect">
            <a:avLst/>
          </a:prstGeom>
          <a:blipFill rotWithShape="1">
            <a:blip r:embed="rId7"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759423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fltVal val="0"/>
                                          </p:val>
                                        </p:tav>
                                        <p:tav tm="100000">
                                          <p:val>
                                            <p:strVal val="#ppt_w"/>
                                          </p:val>
                                        </p:tav>
                                      </p:tavLst>
                                    </p:anim>
                                    <p:anim calcmode="lin" valueType="num">
                                      <p:cBhvr>
                                        <p:cTn id="22" dur="1000" fill="hold"/>
                                        <p:tgtEl>
                                          <p:spTgt spid="7"/>
                                        </p:tgtEl>
                                        <p:attrNameLst>
                                          <p:attrName>ppt_h</p:attrName>
                                        </p:attrNameLst>
                                      </p:cBhvr>
                                      <p:tavLst>
                                        <p:tav tm="0">
                                          <p:val>
                                            <p:fltVal val="0"/>
                                          </p:val>
                                        </p:tav>
                                        <p:tav tm="100000">
                                          <p:val>
                                            <p:strVal val="#ppt_h"/>
                                          </p:val>
                                        </p:tav>
                                      </p:tavLst>
                                    </p:anim>
                                    <p:anim calcmode="lin" valueType="num">
                                      <p:cBhvr>
                                        <p:cTn id="23" dur="1000" fill="hold"/>
                                        <p:tgtEl>
                                          <p:spTgt spid="7"/>
                                        </p:tgtEl>
                                        <p:attrNameLst>
                                          <p:attrName>style.rotation</p:attrName>
                                        </p:attrNameLst>
                                      </p:cBhvr>
                                      <p:tavLst>
                                        <p:tav tm="0">
                                          <p:val>
                                            <p:fltVal val="90"/>
                                          </p:val>
                                        </p:tav>
                                        <p:tav tm="100000">
                                          <p:val>
                                            <p:fltVal val="0"/>
                                          </p:val>
                                        </p:tav>
                                      </p:tavLst>
                                    </p:anim>
                                    <p:animEffect transition="in" filter="fade">
                                      <p:cBhvr>
                                        <p:cTn id="24" dur="1000"/>
                                        <p:tgtEl>
                                          <p:spTgt spid="7"/>
                                        </p:tgtEl>
                                      </p:cBhvr>
                                    </p:animEffect>
                                  </p:childTnLst>
                                </p:cTn>
                              </p:par>
                              <p:par>
                                <p:cTn id="25" presetID="31"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1000" fill="hold"/>
                                        <p:tgtEl>
                                          <p:spTgt spid="6"/>
                                        </p:tgtEl>
                                        <p:attrNameLst>
                                          <p:attrName>ppt_w</p:attrName>
                                        </p:attrNameLst>
                                      </p:cBhvr>
                                      <p:tavLst>
                                        <p:tav tm="0">
                                          <p:val>
                                            <p:fltVal val="0"/>
                                          </p:val>
                                        </p:tav>
                                        <p:tav tm="100000">
                                          <p:val>
                                            <p:strVal val="#ppt_w"/>
                                          </p:val>
                                        </p:tav>
                                      </p:tavLst>
                                    </p:anim>
                                    <p:anim calcmode="lin" valueType="num">
                                      <p:cBhvr>
                                        <p:cTn id="28" dur="1000" fill="hold"/>
                                        <p:tgtEl>
                                          <p:spTgt spid="6"/>
                                        </p:tgtEl>
                                        <p:attrNameLst>
                                          <p:attrName>ppt_h</p:attrName>
                                        </p:attrNameLst>
                                      </p:cBhvr>
                                      <p:tavLst>
                                        <p:tav tm="0">
                                          <p:val>
                                            <p:fltVal val="0"/>
                                          </p:val>
                                        </p:tav>
                                        <p:tav tm="100000">
                                          <p:val>
                                            <p:strVal val="#ppt_h"/>
                                          </p:val>
                                        </p:tav>
                                      </p:tavLst>
                                    </p:anim>
                                    <p:anim calcmode="lin" valueType="num">
                                      <p:cBhvr>
                                        <p:cTn id="29" dur="1000" fill="hold"/>
                                        <p:tgtEl>
                                          <p:spTgt spid="6"/>
                                        </p:tgtEl>
                                        <p:attrNameLst>
                                          <p:attrName>style.rotation</p:attrName>
                                        </p:attrNameLst>
                                      </p:cBhvr>
                                      <p:tavLst>
                                        <p:tav tm="0">
                                          <p:val>
                                            <p:fltVal val="90"/>
                                          </p:val>
                                        </p:tav>
                                        <p:tav tm="100000">
                                          <p:val>
                                            <p:fltVal val="0"/>
                                          </p:val>
                                        </p:tav>
                                      </p:tavLst>
                                    </p:anim>
                                    <p:animEffect transition="in" filter="fade">
                                      <p:cBhvr>
                                        <p:cTn id="30" dur="10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fltVal val="0"/>
                                          </p:val>
                                        </p:tav>
                                        <p:tav tm="100000">
                                          <p:val>
                                            <p:strVal val="#ppt_w"/>
                                          </p:val>
                                        </p:tav>
                                      </p:tavLst>
                                    </p:anim>
                                    <p:anim calcmode="lin" valueType="num">
                                      <p:cBhvr>
                                        <p:cTn id="36" dur="1000" fill="hold"/>
                                        <p:tgtEl>
                                          <p:spTgt spid="8"/>
                                        </p:tgtEl>
                                        <p:attrNameLst>
                                          <p:attrName>ppt_h</p:attrName>
                                        </p:attrNameLst>
                                      </p:cBhvr>
                                      <p:tavLst>
                                        <p:tav tm="0">
                                          <p:val>
                                            <p:fltVal val="0"/>
                                          </p:val>
                                        </p:tav>
                                        <p:tav tm="100000">
                                          <p:val>
                                            <p:strVal val="#ppt_h"/>
                                          </p:val>
                                        </p:tav>
                                      </p:tavLst>
                                    </p:anim>
                                    <p:anim calcmode="lin" valueType="num">
                                      <p:cBhvr>
                                        <p:cTn id="37" dur="1000" fill="hold"/>
                                        <p:tgtEl>
                                          <p:spTgt spid="8"/>
                                        </p:tgtEl>
                                        <p:attrNameLst>
                                          <p:attrName>style.rotation</p:attrName>
                                        </p:attrNameLst>
                                      </p:cBhvr>
                                      <p:tavLst>
                                        <p:tav tm="0">
                                          <p:val>
                                            <p:fltVal val="90"/>
                                          </p:val>
                                        </p:tav>
                                        <p:tav tm="100000">
                                          <p:val>
                                            <p:fltVal val="0"/>
                                          </p:val>
                                        </p:tav>
                                      </p:tavLst>
                                    </p:anim>
                                    <p:animEffect transition="in" filter="fade">
                                      <p:cBhvr>
                                        <p:cTn id="38" dur="1000"/>
                                        <p:tgtEl>
                                          <p:spTgt spid="8"/>
                                        </p:tgtEl>
                                      </p:cBhvr>
                                    </p:animEffect>
                                  </p:childTnLst>
                                </p:cTn>
                              </p:par>
                              <p:par>
                                <p:cTn id="39" presetID="31" presetClass="entr" presetSubtype="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nodeType="click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1000" fill="hold"/>
                                        <p:tgtEl>
                                          <p:spTgt spid="11"/>
                                        </p:tgtEl>
                                        <p:attrNameLst>
                                          <p:attrName>ppt_w</p:attrName>
                                        </p:attrNameLst>
                                      </p:cBhvr>
                                      <p:tavLst>
                                        <p:tav tm="0">
                                          <p:val>
                                            <p:fltVal val="0"/>
                                          </p:val>
                                        </p:tav>
                                        <p:tav tm="100000">
                                          <p:val>
                                            <p:strVal val="#ppt_w"/>
                                          </p:val>
                                        </p:tav>
                                      </p:tavLst>
                                    </p:anim>
                                    <p:anim calcmode="lin" valueType="num">
                                      <p:cBhvr>
                                        <p:cTn id="50" dur="1000" fill="hold"/>
                                        <p:tgtEl>
                                          <p:spTgt spid="11"/>
                                        </p:tgtEl>
                                        <p:attrNameLst>
                                          <p:attrName>ppt_h</p:attrName>
                                        </p:attrNameLst>
                                      </p:cBhvr>
                                      <p:tavLst>
                                        <p:tav tm="0">
                                          <p:val>
                                            <p:fltVal val="0"/>
                                          </p:val>
                                        </p:tav>
                                        <p:tav tm="100000">
                                          <p:val>
                                            <p:strVal val="#ppt_h"/>
                                          </p:val>
                                        </p:tav>
                                      </p:tavLst>
                                    </p:anim>
                                    <p:anim calcmode="lin" valueType="num">
                                      <p:cBhvr>
                                        <p:cTn id="51" dur="1000" fill="hold"/>
                                        <p:tgtEl>
                                          <p:spTgt spid="11"/>
                                        </p:tgtEl>
                                        <p:attrNameLst>
                                          <p:attrName>style.rotation</p:attrName>
                                        </p:attrNameLst>
                                      </p:cBhvr>
                                      <p:tavLst>
                                        <p:tav tm="0">
                                          <p:val>
                                            <p:fltVal val="90"/>
                                          </p:val>
                                        </p:tav>
                                        <p:tav tm="100000">
                                          <p:val>
                                            <p:fltVal val="0"/>
                                          </p:val>
                                        </p:tav>
                                      </p:tavLst>
                                    </p:anim>
                                    <p:animEffect transition="in" filter="fade">
                                      <p:cBhvr>
                                        <p:cTn id="52" dur="1000"/>
                                        <p:tgtEl>
                                          <p:spTgt spid="11"/>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p:cTn id="55" dur="1000" fill="hold"/>
                                        <p:tgtEl>
                                          <p:spTgt spid="10"/>
                                        </p:tgtEl>
                                        <p:attrNameLst>
                                          <p:attrName>ppt_w</p:attrName>
                                        </p:attrNameLst>
                                      </p:cBhvr>
                                      <p:tavLst>
                                        <p:tav tm="0">
                                          <p:val>
                                            <p:fltVal val="0"/>
                                          </p:val>
                                        </p:tav>
                                        <p:tav tm="100000">
                                          <p:val>
                                            <p:strVal val="#ppt_w"/>
                                          </p:val>
                                        </p:tav>
                                      </p:tavLst>
                                    </p:anim>
                                    <p:anim calcmode="lin" valueType="num">
                                      <p:cBhvr>
                                        <p:cTn id="56" dur="1000" fill="hold"/>
                                        <p:tgtEl>
                                          <p:spTgt spid="10"/>
                                        </p:tgtEl>
                                        <p:attrNameLst>
                                          <p:attrName>ppt_h</p:attrName>
                                        </p:attrNameLst>
                                      </p:cBhvr>
                                      <p:tavLst>
                                        <p:tav tm="0">
                                          <p:val>
                                            <p:fltVal val="0"/>
                                          </p:val>
                                        </p:tav>
                                        <p:tav tm="100000">
                                          <p:val>
                                            <p:strVal val="#ppt_h"/>
                                          </p:val>
                                        </p:tav>
                                      </p:tavLst>
                                    </p:anim>
                                    <p:anim calcmode="lin" valueType="num">
                                      <p:cBhvr>
                                        <p:cTn id="57" dur="1000" fill="hold"/>
                                        <p:tgtEl>
                                          <p:spTgt spid="10"/>
                                        </p:tgtEl>
                                        <p:attrNameLst>
                                          <p:attrName>style.rotation</p:attrName>
                                        </p:attrNameLst>
                                      </p:cBhvr>
                                      <p:tavLst>
                                        <p:tav tm="0">
                                          <p:val>
                                            <p:fltVal val="90"/>
                                          </p:val>
                                        </p:tav>
                                        <p:tav tm="100000">
                                          <p:val>
                                            <p:fltVal val="0"/>
                                          </p:val>
                                        </p:tav>
                                      </p:tavLst>
                                    </p:anim>
                                    <p:animEffect transition="in" filter="fade">
                                      <p:cBhvr>
                                        <p:cTn id="58" dur="1000"/>
                                        <p:tgtEl>
                                          <p:spTgt spid="10"/>
                                        </p:tgtEl>
                                      </p:cBhvr>
                                    </p:animEffect>
                                  </p:childTnLst>
                                </p:cTn>
                              </p:par>
                            </p:childTnLst>
                          </p:cTn>
                        </p:par>
                      </p:childTnLst>
                    </p:cTn>
                  </p:par>
                  <p:par>
                    <p:cTn id="59" fill="hold">
                      <p:stCondLst>
                        <p:cond delay="indefinite"/>
                      </p:stCondLst>
                      <p:childTnLst>
                        <p:par>
                          <p:cTn id="60" fill="hold">
                            <p:stCondLst>
                              <p:cond delay="0"/>
                            </p:stCondLst>
                            <p:childTnLst>
                              <p:par>
                                <p:cTn id="61" presetID="31" presetClass="entr" presetSubtype="0" fill="hold" nodeType="click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1000" fill="hold"/>
                                        <p:tgtEl>
                                          <p:spTgt spid="13"/>
                                        </p:tgtEl>
                                        <p:attrNameLst>
                                          <p:attrName>ppt_w</p:attrName>
                                        </p:attrNameLst>
                                      </p:cBhvr>
                                      <p:tavLst>
                                        <p:tav tm="0">
                                          <p:val>
                                            <p:fltVal val="0"/>
                                          </p:val>
                                        </p:tav>
                                        <p:tav tm="100000">
                                          <p:val>
                                            <p:strVal val="#ppt_w"/>
                                          </p:val>
                                        </p:tav>
                                      </p:tavLst>
                                    </p:anim>
                                    <p:anim calcmode="lin" valueType="num">
                                      <p:cBhvr>
                                        <p:cTn id="64" dur="1000" fill="hold"/>
                                        <p:tgtEl>
                                          <p:spTgt spid="13"/>
                                        </p:tgtEl>
                                        <p:attrNameLst>
                                          <p:attrName>ppt_h</p:attrName>
                                        </p:attrNameLst>
                                      </p:cBhvr>
                                      <p:tavLst>
                                        <p:tav tm="0">
                                          <p:val>
                                            <p:fltVal val="0"/>
                                          </p:val>
                                        </p:tav>
                                        <p:tav tm="100000">
                                          <p:val>
                                            <p:strVal val="#ppt_h"/>
                                          </p:val>
                                        </p:tav>
                                      </p:tavLst>
                                    </p:anim>
                                    <p:anim calcmode="lin" valueType="num">
                                      <p:cBhvr>
                                        <p:cTn id="65" dur="1000" fill="hold"/>
                                        <p:tgtEl>
                                          <p:spTgt spid="13"/>
                                        </p:tgtEl>
                                        <p:attrNameLst>
                                          <p:attrName>style.rotation</p:attrName>
                                        </p:attrNameLst>
                                      </p:cBhvr>
                                      <p:tavLst>
                                        <p:tav tm="0">
                                          <p:val>
                                            <p:fltVal val="90"/>
                                          </p:val>
                                        </p:tav>
                                        <p:tav tm="100000">
                                          <p:val>
                                            <p:fltVal val="0"/>
                                          </p:val>
                                        </p:tav>
                                      </p:tavLst>
                                    </p:anim>
                                    <p:animEffect transition="in" filter="fade">
                                      <p:cBhvr>
                                        <p:cTn id="66" dur="1000"/>
                                        <p:tgtEl>
                                          <p:spTgt spid="13"/>
                                        </p:tgtEl>
                                      </p:cBhvr>
                                    </p:animEffect>
                                  </p:childTnLst>
                                </p:cTn>
                              </p:par>
                              <p:par>
                                <p:cTn id="67" presetID="31" presetClass="entr" presetSubtype="0" fill="hold" grpId="0" nodeType="with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p:cTn id="69" dur="1000" fill="hold"/>
                                        <p:tgtEl>
                                          <p:spTgt spid="12"/>
                                        </p:tgtEl>
                                        <p:attrNameLst>
                                          <p:attrName>ppt_w</p:attrName>
                                        </p:attrNameLst>
                                      </p:cBhvr>
                                      <p:tavLst>
                                        <p:tav tm="0">
                                          <p:val>
                                            <p:fltVal val="0"/>
                                          </p:val>
                                        </p:tav>
                                        <p:tav tm="100000">
                                          <p:val>
                                            <p:strVal val="#ppt_w"/>
                                          </p:val>
                                        </p:tav>
                                      </p:tavLst>
                                    </p:anim>
                                    <p:anim calcmode="lin" valueType="num">
                                      <p:cBhvr>
                                        <p:cTn id="70" dur="1000" fill="hold"/>
                                        <p:tgtEl>
                                          <p:spTgt spid="12"/>
                                        </p:tgtEl>
                                        <p:attrNameLst>
                                          <p:attrName>ppt_h</p:attrName>
                                        </p:attrNameLst>
                                      </p:cBhvr>
                                      <p:tavLst>
                                        <p:tav tm="0">
                                          <p:val>
                                            <p:fltVal val="0"/>
                                          </p:val>
                                        </p:tav>
                                        <p:tav tm="100000">
                                          <p:val>
                                            <p:strVal val="#ppt_h"/>
                                          </p:val>
                                        </p:tav>
                                      </p:tavLst>
                                    </p:anim>
                                    <p:anim calcmode="lin" valueType="num">
                                      <p:cBhvr>
                                        <p:cTn id="71" dur="1000" fill="hold"/>
                                        <p:tgtEl>
                                          <p:spTgt spid="12"/>
                                        </p:tgtEl>
                                        <p:attrNameLst>
                                          <p:attrName>style.rotation</p:attrName>
                                        </p:attrNameLst>
                                      </p:cBhvr>
                                      <p:tavLst>
                                        <p:tav tm="0">
                                          <p:val>
                                            <p:fltVal val="90"/>
                                          </p:val>
                                        </p:tav>
                                        <p:tav tm="100000">
                                          <p:val>
                                            <p:fltVal val="0"/>
                                          </p:val>
                                        </p:tav>
                                      </p:tavLst>
                                    </p:anim>
                                    <p:animEffect transition="in" filter="fade">
                                      <p:cBhvr>
                                        <p:cTn id="72" dur="1000"/>
                                        <p:tgtEl>
                                          <p:spTgt spid="12"/>
                                        </p:tgtEl>
                                      </p:cBhvr>
                                    </p:animEffect>
                                  </p:childTnLst>
                                </p:cTn>
                              </p:par>
                            </p:childTnLst>
                          </p:cTn>
                        </p:par>
                      </p:childTnLst>
                    </p:cTn>
                  </p:par>
                  <p:par>
                    <p:cTn id="73" fill="hold">
                      <p:stCondLst>
                        <p:cond delay="indefinite"/>
                      </p:stCondLst>
                      <p:childTnLst>
                        <p:par>
                          <p:cTn id="74" fill="hold">
                            <p:stCondLst>
                              <p:cond delay="0"/>
                            </p:stCondLst>
                            <p:childTnLst>
                              <p:par>
                                <p:cTn id="75" presetID="31" presetClass="entr" presetSubtype="0" fill="hold" nodeType="click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p:cTn id="77" dur="1000" fill="hold"/>
                                        <p:tgtEl>
                                          <p:spTgt spid="15"/>
                                        </p:tgtEl>
                                        <p:attrNameLst>
                                          <p:attrName>ppt_w</p:attrName>
                                        </p:attrNameLst>
                                      </p:cBhvr>
                                      <p:tavLst>
                                        <p:tav tm="0">
                                          <p:val>
                                            <p:fltVal val="0"/>
                                          </p:val>
                                        </p:tav>
                                        <p:tav tm="100000">
                                          <p:val>
                                            <p:strVal val="#ppt_w"/>
                                          </p:val>
                                        </p:tav>
                                      </p:tavLst>
                                    </p:anim>
                                    <p:anim calcmode="lin" valueType="num">
                                      <p:cBhvr>
                                        <p:cTn id="78" dur="1000" fill="hold"/>
                                        <p:tgtEl>
                                          <p:spTgt spid="15"/>
                                        </p:tgtEl>
                                        <p:attrNameLst>
                                          <p:attrName>ppt_h</p:attrName>
                                        </p:attrNameLst>
                                      </p:cBhvr>
                                      <p:tavLst>
                                        <p:tav tm="0">
                                          <p:val>
                                            <p:fltVal val="0"/>
                                          </p:val>
                                        </p:tav>
                                        <p:tav tm="100000">
                                          <p:val>
                                            <p:strVal val="#ppt_h"/>
                                          </p:val>
                                        </p:tav>
                                      </p:tavLst>
                                    </p:anim>
                                    <p:anim calcmode="lin" valueType="num">
                                      <p:cBhvr>
                                        <p:cTn id="79" dur="1000" fill="hold"/>
                                        <p:tgtEl>
                                          <p:spTgt spid="15"/>
                                        </p:tgtEl>
                                        <p:attrNameLst>
                                          <p:attrName>style.rotation</p:attrName>
                                        </p:attrNameLst>
                                      </p:cBhvr>
                                      <p:tavLst>
                                        <p:tav tm="0">
                                          <p:val>
                                            <p:fltVal val="90"/>
                                          </p:val>
                                        </p:tav>
                                        <p:tav tm="100000">
                                          <p:val>
                                            <p:fltVal val="0"/>
                                          </p:val>
                                        </p:tav>
                                      </p:tavLst>
                                    </p:anim>
                                    <p:animEffect transition="in" filter="fade">
                                      <p:cBhvr>
                                        <p:cTn id="80" dur="1000"/>
                                        <p:tgtEl>
                                          <p:spTgt spid="1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14"/>
                                        </p:tgtEl>
                                        <p:attrNameLst>
                                          <p:attrName>style.visibility</p:attrName>
                                        </p:attrNameLst>
                                      </p:cBhvr>
                                      <p:to>
                                        <p:strVal val="visible"/>
                                      </p:to>
                                    </p:set>
                                    <p:anim calcmode="lin" valueType="num">
                                      <p:cBhvr>
                                        <p:cTn id="83" dur="1000" fill="hold"/>
                                        <p:tgtEl>
                                          <p:spTgt spid="14"/>
                                        </p:tgtEl>
                                        <p:attrNameLst>
                                          <p:attrName>ppt_w</p:attrName>
                                        </p:attrNameLst>
                                      </p:cBhvr>
                                      <p:tavLst>
                                        <p:tav tm="0">
                                          <p:val>
                                            <p:fltVal val="0"/>
                                          </p:val>
                                        </p:tav>
                                        <p:tav tm="100000">
                                          <p:val>
                                            <p:strVal val="#ppt_w"/>
                                          </p:val>
                                        </p:tav>
                                      </p:tavLst>
                                    </p:anim>
                                    <p:anim calcmode="lin" valueType="num">
                                      <p:cBhvr>
                                        <p:cTn id="84" dur="1000" fill="hold"/>
                                        <p:tgtEl>
                                          <p:spTgt spid="14"/>
                                        </p:tgtEl>
                                        <p:attrNameLst>
                                          <p:attrName>ppt_h</p:attrName>
                                        </p:attrNameLst>
                                      </p:cBhvr>
                                      <p:tavLst>
                                        <p:tav tm="0">
                                          <p:val>
                                            <p:fltVal val="0"/>
                                          </p:val>
                                        </p:tav>
                                        <p:tav tm="100000">
                                          <p:val>
                                            <p:strVal val="#ppt_h"/>
                                          </p:val>
                                        </p:tav>
                                      </p:tavLst>
                                    </p:anim>
                                    <p:anim calcmode="lin" valueType="num">
                                      <p:cBhvr>
                                        <p:cTn id="85" dur="1000" fill="hold"/>
                                        <p:tgtEl>
                                          <p:spTgt spid="14"/>
                                        </p:tgtEl>
                                        <p:attrNameLst>
                                          <p:attrName>style.rotation</p:attrName>
                                        </p:attrNameLst>
                                      </p:cBhvr>
                                      <p:tavLst>
                                        <p:tav tm="0">
                                          <p:val>
                                            <p:fltVal val="90"/>
                                          </p:val>
                                        </p:tav>
                                        <p:tav tm="100000">
                                          <p:val>
                                            <p:fltVal val="0"/>
                                          </p:val>
                                        </p:tav>
                                      </p:tavLst>
                                    </p:anim>
                                    <p:animEffect transition="in" filter="fade">
                                      <p:cBhvr>
                                        <p:cTn id="86"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10" grpId="0" animBg="1"/>
      <p:bldP spid="12" grpId="0" animBg="1"/>
      <p:bldP spid="14" grpId="0" animBg="1"/>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هيكلية خطة عمل المؤسسة</a:t>
            </a:r>
            <a:endParaRPr lang="ar-EG" sz="3200" b="1" dirty="0">
              <a:solidFill>
                <a:schemeClr val="bg1"/>
              </a:solidFill>
            </a:endParaRPr>
          </a:p>
        </p:txBody>
      </p:sp>
      <p:sp>
        <p:nvSpPr>
          <p:cNvPr id="4" name="Rectangle 3"/>
          <p:cNvSpPr/>
          <p:nvPr/>
        </p:nvSpPr>
        <p:spPr>
          <a:xfrm>
            <a:off x="467544" y="2562367"/>
            <a:ext cx="8208912" cy="1335600"/>
          </a:xfrm>
          <a:prstGeom prst="rect">
            <a:avLst/>
          </a:prstGeom>
          <a:ln>
            <a:solidFill>
              <a:srgbClr val="C0000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519771" y="1780087"/>
            <a:ext cx="5746238" cy="1564560"/>
          </a:xfrm>
          <a:custGeom>
            <a:avLst/>
            <a:gdLst>
              <a:gd name="connsiteX0" fmla="*/ 0 w 5746238"/>
              <a:gd name="connsiteY0" fmla="*/ 260765 h 1564560"/>
              <a:gd name="connsiteX1" fmla="*/ 260765 w 5746238"/>
              <a:gd name="connsiteY1" fmla="*/ 0 h 1564560"/>
              <a:gd name="connsiteX2" fmla="*/ 5485473 w 5746238"/>
              <a:gd name="connsiteY2" fmla="*/ 0 h 1564560"/>
              <a:gd name="connsiteX3" fmla="*/ 5746238 w 5746238"/>
              <a:gd name="connsiteY3" fmla="*/ 260765 h 1564560"/>
              <a:gd name="connsiteX4" fmla="*/ 5746238 w 5746238"/>
              <a:gd name="connsiteY4" fmla="*/ 1303795 h 1564560"/>
              <a:gd name="connsiteX5" fmla="*/ 5485473 w 5746238"/>
              <a:gd name="connsiteY5" fmla="*/ 1564560 h 1564560"/>
              <a:gd name="connsiteX6" fmla="*/ 260765 w 5746238"/>
              <a:gd name="connsiteY6" fmla="*/ 1564560 h 1564560"/>
              <a:gd name="connsiteX7" fmla="*/ 0 w 5746238"/>
              <a:gd name="connsiteY7" fmla="*/ 1303795 h 1564560"/>
              <a:gd name="connsiteX8" fmla="*/ 0 w 5746238"/>
              <a:gd name="connsiteY8" fmla="*/ 260765 h 15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6238" h="1564560">
                <a:moveTo>
                  <a:pt x="0" y="260765"/>
                </a:moveTo>
                <a:cubicBezTo>
                  <a:pt x="0" y="116748"/>
                  <a:pt x="116748" y="0"/>
                  <a:pt x="260765" y="0"/>
                </a:cubicBezTo>
                <a:lnTo>
                  <a:pt x="5485473" y="0"/>
                </a:lnTo>
                <a:cubicBezTo>
                  <a:pt x="5629490" y="0"/>
                  <a:pt x="5746238" y="116748"/>
                  <a:pt x="5746238" y="260765"/>
                </a:cubicBezTo>
                <a:lnTo>
                  <a:pt x="5746238" y="1303795"/>
                </a:lnTo>
                <a:cubicBezTo>
                  <a:pt x="5746238" y="1447812"/>
                  <a:pt x="5629490" y="1564560"/>
                  <a:pt x="5485473" y="1564560"/>
                </a:cubicBezTo>
                <a:lnTo>
                  <a:pt x="260765" y="1564560"/>
                </a:lnTo>
                <a:cubicBezTo>
                  <a:pt x="116748" y="1564560"/>
                  <a:pt x="0" y="1447812"/>
                  <a:pt x="0" y="1303795"/>
                </a:cubicBezTo>
                <a:lnTo>
                  <a:pt x="0" y="260765"/>
                </a:lnTo>
                <a:close/>
              </a:path>
            </a:pathLst>
          </a:custGeom>
          <a:solidFill>
            <a:srgbClr val="C00000"/>
          </a:solidFill>
          <a:ln>
            <a:solidFill>
              <a:srgbClr val="C0000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93570" tIns="76376" rIns="293570" bIns="76376" numCol="1" spcCol="1270" anchor="ctr" anchorCtr="0">
            <a:noAutofit/>
          </a:bodyPr>
          <a:lstStyle/>
          <a:p>
            <a:pPr lvl="0" algn="justLow" defTabSz="1066800" rtl="1">
              <a:lnSpc>
                <a:spcPct val="90000"/>
              </a:lnSpc>
              <a:spcBef>
                <a:spcPct val="0"/>
              </a:spcBef>
              <a:spcAft>
                <a:spcPct val="35000"/>
              </a:spcAft>
            </a:pPr>
            <a:r>
              <a:rPr lang="ar-EG" sz="2400" b="1" kern="1200" dirty="0" smtClean="0">
                <a:solidFill>
                  <a:schemeClr val="bg1"/>
                </a:solidFill>
              </a:rPr>
              <a:t>يعدد بيان الوضع المالي الشخصي كافة الموجودات الشخصية وفق قيمتها الحالية في السوق ، فضلا عن الالتزامات التي يدين بها الشخص المعني للدائنين الاقارب وغير الاقارب.</a:t>
            </a:r>
            <a:endParaRPr lang="ar-EG" sz="2400" b="1" kern="1200" dirty="0">
              <a:solidFill>
                <a:schemeClr val="bg1"/>
              </a:solidFill>
            </a:endParaRPr>
          </a:p>
        </p:txBody>
      </p:sp>
      <p:sp>
        <p:nvSpPr>
          <p:cNvPr id="6" name="Rectangle 5"/>
          <p:cNvSpPr/>
          <p:nvPr/>
        </p:nvSpPr>
        <p:spPr>
          <a:xfrm>
            <a:off x="467544" y="4966447"/>
            <a:ext cx="8208912" cy="1335600"/>
          </a:xfrm>
          <a:prstGeom prst="rect">
            <a:avLst/>
          </a:prstGeom>
          <a:ln>
            <a:solidFill>
              <a:srgbClr val="0070C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519771" y="4184168"/>
            <a:ext cx="5746238" cy="1564560"/>
          </a:xfrm>
          <a:custGeom>
            <a:avLst/>
            <a:gdLst>
              <a:gd name="connsiteX0" fmla="*/ 0 w 5746238"/>
              <a:gd name="connsiteY0" fmla="*/ 260765 h 1564560"/>
              <a:gd name="connsiteX1" fmla="*/ 260765 w 5746238"/>
              <a:gd name="connsiteY1" fmla="*/ 0 h 1564560"/>
              <a:gd name="connsiteX2" fmla="*/ 5485473 w 5746238"/>
              <a:gd name="connsiteY2" fmla="*/ 0 h 1564560"/>
              <a:gd name="connsiteX3" fmla="*/ 5746238 w 5746238"/>
              <a:gd name="connsiteY3" fmla="*/ 260765 h 1564560"/>
              <a:gd name="connsiteX4" fmla="*/ 5746238 w 5746238"/>
              <a:gd name="connsiteY4" fmla="*/ 1303795 h 1564560"/>
              <a:gd name="connsiteX5" fmla="*/ 5485473 w 5746238"/>
              <a:gd name="connsiteY5" fmla="*/ 1564560 h 1564560"/>
              <a:gd name="connsiteX6" fmla="*/ 260765 w 5746238"/>
              <a:gd name="connsiteY6" fmla="*/ 1564560 h 1564560"/>
              <a:gd name="connsiteX7" fmla="*/ 0 w 5746238"/>
              <a:gd name="connsiteY7" fmla="*/ 1303795 h 1564560"/>
              <a:gd name="connsiteX8" fmla="*/ 0 w 5746238"/>
              <a:gd name="connsiteY8" fmla="*/ 260765 h 15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6238" h="1564560">
                <a:moveTo>
                  <a:pt x="0" y="260765"/>
                </a:moveTo>
                <a:cubicBezTo>
                  <a:pt x="0" y="116748"/>
                  <a:pt x="116748" y="0"/>
                  <a:pt x="260765" y="0"/>
                </a:cubicBezTo>
                <a:lnTo>
                  <a:pt x="5485473" y="0"/>
                </a:lnTo>
                <a:cubicBezTo>
                  <a:pt x="5629490" y="0"/>
                  <a:pt x="5746238" y="116748"/>
                  <a:pt x="5746238" y="260765"/>
                </a:cubicBezTo>
                <a:lnTo>
                  <a:pt x="5746238" y="1303795"/>
                </a:lnTo>
                <a:cubicBezTo>
                  <a:pt x="5746238" y="1447812"/>
                  <a:pt x="5629490" y="1564560"/>
                  <a:pt x="5485473" y="1564560"/>
                </a:cubicBezTo>
                <a:lnTo>
                  <a:pt x="260765" y="1564560"/>
                </a:lnTo>
                <a:cubicBezTo>
                  <a:pt x="116748" y="1564560"/>
                  <a:pt x="0" y="1447812"/>
                  <a:pt x="0" y="1303795"/>
                </a:cubicBezTo>
                <a:lnTo>
                  <a:pt x="0" y="260765"/>
                </a:lnTo>
                <a:close/>
              </a:path>
            </a:pathLst>
          </a:custGeom>
          <a:solidFill>
            <a:srgbClr val="0070C0"/>
          </a:solidFill>
          <a:ln>
            <a:solidFill>
              <a:srgbClr val="0070C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93570" tIns="76376" rIns="293570" bIns="76376" numCol="1" spcCol="1270" anchor="ctr" anchorCtr="0">
            <a:noAutofit/>
          </a:bodyPr>
          <a:lstStyle/>
          <a:p>
            <a:pPr lvl="0" algn="justLow" defTabSz="1066800" rtl="1">
              <a:lnSpc>
                <a:spcPct val="90000"/>
              </a:lnSpc>
              <a:spcBef>
                <a:spcPct val="0"/>
              </a:spcBef>
              <a:spcAft>
                <a:spcPct val="35000"/>
              </a:spcAft>
            </a:pPr>
            <a:r>
              <a:rPr lang="ar-EG" sz="2400" b="1" kern="1200" dirty="0" smtClean="0">
                <a:solidFill>
                  <a:schemeClr val="bg1"/>
                </a:solidFill>
              </a:rPr>
              <a:t>قد لا تكون اقرارات ضرائب السنوات السابقة بحوزتك ، وفي حال توفرت لديك ، يمكنك استخدامها لتباين قيمة الدخل الذي كنت تجنيه.</a:t>
            </a:r>
            <a:endParaRPr lang="ar-EG" sz="2400" b="1" kern="1200" dirty="0">
              <a:solidFill>
                <a:schemeClr val="bg1"/>
              </a:solidFill>
            </a:endParaRPr>
          </a:p>
        </p:txBody>
      </p:sp>
    </p:spTree>
    <p:extLst>
      <p:ext uri="{BB962C8B-B14F-4D97-AF65-F5344CB8AC3E}">
        <p14:creationId xmlns:p14="http://schemas.microsoft.com/office/powerpoint/2010/main" val="1840430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fltVal val="0"/>
                                          </p:val>
                                        </p:tav>
                                        <p:tav tm="100000">
                                          <p:val>
                                            <p:strVal val="#ppt_w"/>
                                          </p:val>
                                        </p:tav>
                                      </p:tavLst>
                                    </p:anim>
                                    <p:anim calcmode="lin" valueType="num">
                                      <p:cBhvr>
                                        <p:cTn id="22" dur="1000" fill="hold"/>
                                        <p:tgtEl>
                                          <p:spTgt spid="7"/>
                                        </p:tgtEl>
                                        <p:attrNameLst>
                                          <p:attrName>ppt_h</p:attrName>
                                        </p:attrNameLst>
                                      </p:cBhvr>
                                      <p:tavLst>
                                        <p:tav tm="0">
                                          <p:val>
                                            <p:fltVal val="0"/>
                                          </p:val>
                                        </p:tav>
                                        <p:tav tm="100000">
                                          <p:val>
                                            <p:strVal val="#ppt_h"/>
                                          </p:val>
                                        </p:tav>
                                      </p:tavLst>
                                    </p:anim>
                                    <p:anim calcmode="lin" valueType="num">
                                      <p:cBhvr>
                                        <p:cTn id="23" dur="1000" fill="hold"/>
                                        <p:tgtEl>
                                          <p:spTgt spid="7"/>
                                        </p:tgtEl>
                                        <p:attrNameLst>
                                          <p:attrName>style.rotation</p:attrName>
                                        </p:attrNameLst>
                                      </p:cBhvr>
                                      <p:tavLst>
                                        <p:tav tm="0">
                                          <p:val>
                                            <p:fltVal val="90"/>
                                          </p:val>
                                        </p:tav>
                                        <p:tav tm="100000">
                                          <p:val>
                                            <p:fltVal val="0"/>
                                          </p:val>
                                        </p:tav>
                                      </p:tavLst>
                                    </p:anim>
                                    <p:animEffect transition="in" filter="fade">
                                      <p:cBhvr>
                                        <p:cTn id="24" dur="1000"/>
                                        <p:tgtEl>
                                          <p:spTgt spid="7"/>
                                        </p:tgtEl>
                                      </p:cBhvr>
                                    </p:animEffect>
                                  </p:childTnLst>
                                </p:cTn>
                              </p:par>
                              <p:par>
                                <p:cTn id="25" presetID="31"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1000" fill="hold"/>
                                        <p:tgtEl>
                                          <p:spTgt spid="6"/>
                                        </p:tgtEl>
                                        <p:attrNameLst>
                                          <p:attrName>ppt_w</p:attrName>
                                        </p:attrNameLst>
                                      </p:cBhvr>
                                      <p:tavLst>
                                        <p:tav tm="0">
                                          <p:val>
                                            <p:fltVal val="0"/>
                                          </p:val>
                                        </p:tav>
                                        <p:tav tm="100000">
                                          <p:val>
                                            <p:strVal val="#ppt_w"/>
                                          </p:val>
                                        </p:tav>
                                      </p:tavLst>
                                    </p:anim>
                                    <p:anim calcmode="lin" valueType="num">
                                      <p:cBhvr>
                                        <p:cTn id="28" dur="1000" fill="hold"/>
                                        <p:tgtEl>
                                          <p:spTgt spid="6"/>
                                        </p:tgtEl>
                                        <p:attrNameLst>
                                          <p:attrName>ppt_h</p:attrName>
                                        </p:attrNameLst>
                                      </p:cBhvr>
                                      <p:tavLst>
                                        <p:tav tm="0">
                                          <p:val>
                                            <p:fltVal val="0"/>
                                          </p:val>
                                        </p:tav>
                                        <p:tav tm="100000">
                                          <p:val>
                                            <p:strVal val="#ppt_h"/>
                                          </p:val>
                                        </p:tav>
                                      </p:tavLst>
                                    </p:anim>
                                    <p:anim calcmode="lin" valueType="num">
                                      <p:cBhvr>
                                        <p:cTn id="29" dur="1000" fill="hold"/>
                                        <p:tgtEl>
                                          <p:spTgt spid="6"/>
                                        </p:tgtEl>
                                        <p:attrNameLst>
                                          <p:attrName>style.rotation</p:attrName>
                                        </p:attrNameLst>
                                      </p:cBhvr>
                                      <p:tavLst>
                                        <p:tav tm="0">
                                          <p:val>
                                            <p:fltVal val="90"/>
                                          </p:val>
                                        </p:tav>
                                        <p:tav tm="100000">
                                          <p:val>
                                            <p:fltVal val="0"/>
                                          </p:val>
                                        </p:tav>
                                      </p:tavLst>
                                    </p:anim>
                                    <p:animEffect transition="in" filter="fade">
                                      <p:cBhvr>
                                        <p:cTn id="3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هيكلية خطة عمل المؤسسة</a:t>
            </a:r>
            <a:endParaRPr lang="ar-EG" sz="3200" b="1" dirty="0">
              <a:solidFill>
                <a:schemeClr val="bg1"/>
              </a:solidFill>
            </a:endParaRPr>
          </a:p>
        </p:txBody>
      </p:sp>
      <p:sp>
        <p:nvSpPr>
          <p:cNvPr id="4" name="Rectangle 3"/>
          <p:cNvSpPr/>
          <p:nvPr/>
        </p:nvSpPr>
        <p:spPr>
          <a:xfrm>
            <a:off x="467544" y="2342756"/>
            <a:ext cx="7992888" cy="1436400"/>
          </a:xfrm>
          <a:prstGeom prst="rect">
            <a:avLst/>
          </a:prstGeom>
          <a:ln>
            <a:solidFill>
              <a:srgbClr val="00B05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2465765" y="1501435"/>
            <a:ext cx="5595021" cy="1682640"/>
          </a:xfrm>
          <a:custGeom>
            <a:avLst/>
            <a:gdLst>
              <a:gd name="connsiteX0" fmla="*/ 0 w 5595021"/>
              <a:gd name="connsiteY0" fmla="*/ 280446 h 1682640"/>
              <a:gd name="connsiteX1" fmla="*/ 280446 w 5595021"/>
              <a:gd name="connsiteY1" fmla="*/ 0 h 1682640"/>
              <a:gd name="connsiteX2" fmla="*/ 5314575 w 5595021"/>
              <a:gd name="connsiteY2" fmla="*/ 0 h 1682640"/>
              <a:gd name="connsiteX3" fmla="*/ 5595021 w 5595021"/>
              <a:gd name="connsiteY3" fmla="*/ 280446 h 1682640"/>
              <a:gd name="connsiteX4" fmla="*/ 5595021 w 5595021"/>
              <a:gd name="connsiteY4" fmla="*/ 1402194 h 1682640"/>
              <a:gd name="connsiteX5" fmla="*/ 5314575 w 5595021"/>
              <a:gd name="connsiteY5" fmla="*/ 1682640 h 1682640"/>
              <a:gd name="connsiteX6" fmla="*/ 280446 w 5595021"/>
              <a:gd name="connsiteY6" fmla="*/ 1682640 h 1682640"/>
              <a:gd name="connsiteX7" fmla="*/ 0 w 5595021"/>
              <a:gd name="connsiteY7" fmla="*/ 1402194 h 1682640"/>
              <a:gd name="connsiteX8" fmla="*/ 0 w 5595021"/>
              <a:gd name="connsiteY8" fmla="*/ 280446 h 168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95021" h="1682640">
                <a:moveTo>
                  <a:pt x="0" y="280446"/>
                </a:moveTo>
                <a:cubicBezTo>
                  <a:pt x="0" y="125560"/>
                  <a:pt x="125560" y="0"/>
                  <a:pt x="280446" y="0"/>
                </a:cubicBezTo>
                <a:lnTo>
                  <a:pt x="5314575" y="0"/>
                </a:lnTo>
                <a:cubicBezTo>
                  <a:pt x="5469461" y="0"/>
                  <a:pt x="5595021" y="125560"/>
                  <a:pt x="5595021" y="280446"/>
                </a:cubicBezTo>
                <a:lnTo>
                  <a:pt x="5595021" y="1402194"/>
                </a:lnTo>
                <a:cubicBezTo>
                  <a:pt x="5595021" y="1557080"/>
                  <a:pt x="5469461" y="1682640"/>
                  <a:pt x="5314575" y="1682640"/>
                </a:cubicBezTo>
                <a:lnTo>
                  <a:pt x="280446" y="1682640"/>
                </a:lnTo>
                <a:cubicBezTo>
                  <a:pt x="125560" y="1682640"/>
                  <a:pt x="0" y="1557080"/>
                  <a:pt x="0" y="1402194"/>
                </a:cubicBezTo>
                <a:lnTo>
                  <a:pt x="0" y="280446"/>
                </a:lnTo>
                <a:close/>
              </a:path>
            </a:pathLst>
          </a:custGeom>
          <a:solidFill>
            <a:srgbClr val="00B050"/>
          </a:solidFill>
          <a:ln>
            <a:solidFill>
              <a:srgbClr val="00B05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93618" tIns="82140" rIns="293618" bIns="82140" numCol="1" spcCol="1270" anchor="ctr" anchorCtr="0">
            <a:noAutofit/>
          </a:bodyPr>
          <a:lstStyle/>
          <a:p>
            <a:pPr lvl="0" algn="justLow" defTabSz="1066800" rtl="1">
              <a:lnSpc>
                <a:spcPct val="90000"/>
              </a:lnSpc>
              <a:spcBef>
                <a:spcPct val="0"/>
              </a:spcBef>
              <a:spcAft>
                <a:spcPct val="35000"/>
              </a:spcAft>
            </a:pPr>
            <a:r>
              <a:rPr lang="ar-EG" sz="2400" b="0" kern="1200" dirty="0" smtClean="0">
                <a:solidFill>
                  <a:schemeClr val="bg1"/>
                </a:solidFill>
              </a:rPr>
              <a:t>وقد يستخدم الريادي المحتمل ايضا رسائل توصية صادرة عن الاخصائيين والموردين واصحاب المؤسسات الحاليين كاثبات عن سمعته الجيدة ومصداقيته.</a:t>
            </a:r>
            <a:endParaRPr lang="ar-EG" sz="2400" b="0" kern="1200" dirty="0">
              <a:solidFill>
                <a:schemeClr val="bg1"/>
              </a:solidFill>
            </a:endParaRPr>
          </a:p>
        </p:txBody>
      </p:sp>
      <p:sp>
        <p:nvSpPr>
          <p:cNvPr id="6" name="Rectangle 5"/>
          <p:cNvSpPr/>
          <p:nvPr/>
        </p:nvSpPr>
        <p:spPr>
          <a:xfrm>
            <a:off x="467544" y="4928276"/>
            <a:ext cx="7992888" cy="1436400"/>
          </a:xfrm>
          <a:prstGeom prst="rect">
            <a:avLst/>
          </a:prstGeom>
          <a:ln>
            <a:solidFill>
              <a:srgbClr val="FFC00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2465765" y="4086956"/>
            <a:ext cx="5595021" cy="1682640"/>
          </a:xfrm>
          <a:custGeom>
            <a:avLst/>
            <a:gdLst>
              <a:gd name="connsiteX0" fmla="*/ 0 w 5595021"/>
              <a:gd name="connsiteY0" fmla="*/ 280446 h 1682640"/>
              <a:gd name="connsiteX1" fmla="*/ 280446 w 5595021"/>
              <a:gd name="connsiteY1" fmla="*/ 0 h 1682640"/>
              <a:gd name="connsiteX2" fmla="*/ 5314575 w 5595021"/>
              <a:gd name="connsiteY2" fmla="*/ 0 h 1682640"/>
              <a:gd name="connsiteX3" fmla="*/ 5595021 w 5595021"/>
              <a:gd name="connsiteY3" fmla="*/ 280446 h 1682640"/>
              <a:gd name="connsiteX4" fmla="*/ 5595021 w 5595021"/>
              <a:gd name="connsiteY4" fmla="*/ 1402194 h 1682640"/>
              <a:gd name="connsiteX5" fmla="*/ 5314575 w 5595021"/>
              <a:gd name="connsiteY5" fmla="*/ 1682640 h 1682640"/>
              <a:gd name="connsiteX6" fmla="*/ 280446 w 5595021"/>
              <a:gd name="connsiteY6" fmla="*/ 1682640 h 1682640"/>
              <a:gd name="connsiteX7" fmla="*/ 0 w 5595021"/>
              <a:gd name="connsiteY7" fmla="*/ 1402194 h 1682640"/>
              <a:gd name="connsiteX8" fmla="*/ 0 w 5595021"/>
              <a:gd name="connsiteY8" fmla="*/ 280446 h 168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95021" h="1682640">
                <a:moveTo>
                  <a:pt x="0" y="280446"/>
                </a:moveTo>
                <a:cubicBezTo>
                  <a:pt x="0" y="125560"/>
                  <a:pt x="125560" y="0"/>
                  <a:pt x="280446" y="0"/>
                </a:cubicBezTo>
                <a:lnTo>
                  <a:pt x="5314575" y="0"/>
                </a:lnTo>
                <a:cubicBezTo>
                  <a:pt x="5469461" y="0"/>
                  <a:pt x="5595021" y="125560"/>
                  <a:pt x="5595021" y="280446"/>
                </a:cubicBezTo>
                <a:lnTo>
                  <a:pt x="5595021" y="1402194"/>
                </a:lnTo>
                <a:cubicBezTo>
                  <a:pt x="5595021" y="1557080"/>
                  <a:pt x="5469461" y="1682640"/>
                  <a:pt x="5314575" y="1682640"/>
                </a:cubicBezTo>
                <a:lnTo>
                  <a:pt x="280446" y="1682640"/>
                </a:lnTo>
                <a:cubicBezTo>
                  <a:pt x="125560" y="1682640"/>
                  <a:pt x="0" y="1557080"/>
                  <a:pt x="0" y="1402194"/>
                </a:cubicBezTo>
                <a:lnTo>
                  <a:pt x="0" y="280446"/>
                </a:lnTo>
                <a:close/>
              </a:path>
            </a:pathLst>
          </a:custGeom>
          <a:solidFill>
            <a:srgbClr val="FFC000"/>
          </a:solidFill>
          <a:ln>
            <a:solidFill>
              <a:srgbClr val="FFC00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293618" tIns="82140" rIns="293618" bIns="82140" numCol="1" spcCol="1270" anchor="ctr" anchorCtr="0">
            <a:noAutofit/>
          </a:bodyPr>
          <a:lstStyle/>
          <a:p>
            <a:pPr lvl="0" algn="r" defTabSz="1066800" rtl="1">
              <a:lnSpc>
                <a:spcPct val="90000"/>
              </a:lnSpc>
              <a:spcBef>
                <a:spcPct val="0"/>
              </a:spcBef>
              <a:spcAft>
                <a:spcPct val="35000"/>
              </a:spcAft>
            </a:pPr>
            <a:r>
              <a:rPr lang="ar-EG" sz="2400" b="0" kern="1200" dirty="0" smtClean="0">
                <a:solidFill>
                  <a:schemeClr val="bg1"/>
                </a:solidFill>
              </a:rPr>
              <a:t>يصف الجزء المالي من الخطة كيف سيتم استخدام وتسديد القرض في المؤسسة. كما انه يشكل التزاما بتشغيل المؤسسة بهدف تحقيق بعض النتائج المرجوة. ويخدم اخيرا ، كوعد موثق باعادة القرض وفقا للجدول الزمني المحدد.</a:t>
            </a:r>
            <a:endParaRPr lang="ar-EG" sz="2400" b="0" kern="1200" dirty="0">
              <a:solidFill>
                <a:schemeClr val="bg1"/>
              </a:solidFill>
            </a:endParaRPr>
          </a:p>
        </p:txBody>
      </p:sp>
    </p:spTree>
    <p:extLst>
      <p:ext uri="{BB962C8B-B14F-4D97-AF65-F5344CB8AC3E}">
        <p14:creationId xmlns:p14="http://schemas.microsoft.com/office/powerpoint/2010/main" val="3855832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fltVal val="0"/>
                                          </p:val>
                                        </p:tav>
                                        <p:tav tm="100000">
                                          <p:val>
                                            <p:strVal val="#ppt_w"/>
                                          </p:val>
                                        </p:tav>
                                      </p:tavLst>
                                    </p:anim>
                                    <p:anim calcmode="lin" valueType="num">
                                      <p:cBhvr>
                                        <p:cTn id="22" dur="1000" fill="hold"/>
                                        <p:tgtEl>
                                          <p:spTgt spid="7"/>
                                        </p:tgtEl>
                                        <p:attrNameLst>
                                          <p:attrName>ppt_h</p:attrName>
                                        </p:attrNameLst>
                                      </p:cBhvr>
                                      <p:tavLst>
                                        <p:tav tm="0">
                                          <p:val>
                                            <p:fltVal val="0"/>
                                          </p:val>
                                        </p:tav>
                                        <p:tav tm="100000">
                                          <p:val>
                                            <p:strVal val="#ppt_h"/>
                                          </p:val>
                                        </p:tav>
                                      </p:tavLst>
                                    </p:anim>
                                    <p:anim calcmode="lin" valueType="num">
                                      <p:cBhvr>
                                        <p:cTn id="23" dur="1000" fill="hold"/>
                                        <p:tgtEl>
                                          <p:spTgt spid="7"/>
                                        </p:tgtEl>
                                        <p:attrNameLst>
                                          <p:attrName>style.rotation</p:attrName>
                                        </p:attrNameLst>
                                      </p:cBhvr>
                                      <p:tavLst>
                                        <p:tav tm="0">
                                          <p:val>
                                            <p:fltVal val="90"/>
                                          </p:val>
                                        </p:tav>
                                        <p:tav tm="100000">
                                          <p:val>
                                            <p:fltVal val="0"/>
                                          </p:val>
                                        </p:tav>
                                      </p:tavLst>
                                    </p:anim>
                                    <p:animEffect transition="in" filter="fade">
                                      <p:cBhvr>
                                        <p:cTn id="24" dur="1000"/>
                                        <p:tgtEl>
                                          <p:spTgt spid="7"/>
                                        </p:tgtEl>
                                      </p:cBhvr>
                                    </p:animEffect>
                                  </p:childTnLst>
                                </p:cTn>
                              </p:par>
                              <p:par>
                                <p:cTn id="25" presetID="31"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1000" fill="hold"/>
                                        <p:tgtEl>
                                          <p:spTgt spid="6"/>
                                        </p:tgtEl>
                                        <p:attrNameLst>
                                          <p:attrName>ppt_w</p:attrName>
                                        </p:attrNameLst>
                                      </p:cBhvr>
                                      <p:tavLst>
                                        <p:tav tm="0">
                                          <p:val>
                                            <p:fltVal val="0"/>
                                          </p:val>
                                        </p:tav>
                                        <p:tav tm="100000">
                                          <p:val>
                                            <p:strVal val="#ppt_w"/>
                                          </p:val>
                                        </p:tav>
                                      </p:tavLst>
                                    </p:anim>
                                    <p:anim calcmode="lin" valueType="num">
                                      <p:cBhvr>
                                        <p:cTn id="28" dur="1000" fill="hold"/>
                                        <p:tgtEl>
                                          <p:spTgt spid="6"/>
                                        </p:tgtEl>
                                        <p:attrNameLst>
                                          <p:attrName>ppt_h</p:attrName>
                                        </p:attrNameLst>
                                      </p:cBhvr>
                                      <p:tavLst>
                                        <p:tav tm="0">
                                          <p:val>
                                            <p:fltVal val="0"/>
                                          </p:val>
                                        </p:tav>
                                        <p:tav tm="100000">
                                          <p:val>
                                            <p:strVal val="#ppt_h"/>
                                          </p:val>
                                        </p:tav>
                                      </p:tavLst>
                                    </p:anim>
                                    <p:anim calcmode="lin" valueType="num">
                                      <p:cBhvr>
                                        <p:cTn id="29" dur="1000" fill="hold"/>
                                        <p:tgtEl>
                                          <p:spTgt spid="6"/>
                                        </p:tgtEl>
                                        <p:attrNameLst>
                                          <p:attrName>style.rotation</p:attrName>
                                        </p:attrNameLst>
                                      </p:cBhvr>
                                      <p:tavLst>
                                        <p:tav tm="0">
                                          <p:val>
                                            <p:fltVal val="90"/>
                                          </p:val>
                                        </p:tav>
                                        <p:tav tm="100000">
                                          <p:val>
                                            <p:fltVal val="0"/>
                                          </p:val>
                                        </p:tav>
                                      </p:tavLst>
                                    </p:anim>
                                    <p:animEffect transition="in" filter="fade">
                                      <p:cBhvr>
                                        <p:cTn id="3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763688" y="1916832"/>
            <a:ext cx="5400600"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كيفية تفسير استنتاجات خطة عمل المؤسسة</a:t>
            </a:r>
            <a:endParaRPr lang="en-US" sz="4000" dirty="0"/>
          </a:p>
        </p:txBody>
      </p:sp>
    </p:spTree>
    <p:extLst>
      <p:ext uri="{BB962C8B-B14F-4D97-AF65-F5344CB8AC3E}">
        <p14:creationId xmlns:p14="http://schemas.microsoft.com/office/powerpoint/2010/main" val="1590429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800" b="1" dirty="0" smtClean="0">
                <a:solidFill>
                  <a:schemeClr val="bg1"/>
                </a:solidFill>
              </a:rPr>
              <a:t>قبل انشاء مؤسسة ما يتعين علي الشخص الاجابة علي الاسئلة الاتية :</a:t>
            </a:r>
            <a:endParaRPr lang="ar-EG" sz="2800" b="1" dirty="0">
              <a:solidFill>
                <a:schemeClr val="bg1"/>
              </a:solidFill>
            </a:endParaRPr>
          </a:p>
        </p:txBody>
      </p:sp>
      <p:sp>
        <p:nvSpPr>
          <p:cNvPr id="4" name="Freeform 3"/>
          <p:cNvSpPr/>
          <p:nvPr/>
        </p:nvSpPr>
        <p:spPr>
          <a:xfrm>
            <a:off x="2415758" y="1271413"/>
            <a:ext cx="4836417" cy="1479918"/>
          </a:xfrm>
          <a:custGeom>
            <a:avLst/>
            <a:gdLst>
              <a:gd name="connsiteX0" fmla="*/ 0 w 4836417"/>
              <a:gd name="connsiteY0" fmla="*/ 0 h 1479916"/>
              <a:gd name="connsiteX1" fmla="*/ 4096459 w 4836417"/>
              <a:gd name="connsiteY1" fmla="*/ 0 h 1479916"/>
              <a:gd name="connsiteX2" fmla="*/ 4836417 w 4836417"/>
              <a:gd name="connsiteY2" fmla="*/ 739958 h 1479916"/>
              <a:gd name="connsiteX3" fmla="*/ 4096459 w 4836417"/>
              <a:gd name="connsiteY3" fmla="*/ 1479916 h 1479916"/>
              <a:gd name="connsiteX4" fmla="*/ 0 w 4836417"/>
              <a:gd name="connsiteY4" fmla="*/ 1479916 h 1479916"/>
              <a:gd name="connsiteX5" fmla="*/ 0 w 4836417"/>
              <a:gd name="connsiteY5" fmla="*/ 0 h 147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479916">
                <a:moveTo>
                  <a:pt x="4836417" y="1479915"/>
                </a:moveTo>
                <a:lnTo>
                  <a:pt x="739958" y="1479915"/>
                </a:lnTo>
                <a:lnTo>
                  <a:pt x="0" y="739958"/>
                </a:lnTo>
                <a:lnTo>
                  <a:pt x="739958" y="1"/>
                </a:lnTo>
                <a:lnTo>
                  <a:pt x="4836417" y="1"/>
                </a:lnTo>
                <a:lnTo>
                  <a:pt x="4836417" y="1479915"/>
                </a:lnTo>
                <a:close/>
              </a:path>
            </a:pathLst>
          </a:custGeom>
          <a:solidFill>
            <a:srgbClr val="FF99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022581" tIns="91441" rIns="170688"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هل ستدر المؤسسة النقد الكافي لتسديد التزامانها بشكل دائم ؟</a:t>
            </a:r>
            <a:endParaRPr lang="ar-EG" sz="2400" kern="1200" dirty="0">
              <a:solidFill>
                <a:srgbClr val="002060"/>
              </a:solidFill>
            </a:endParaRPr>
          </a:p>
        </p:txBody>
      </p:sp>
      <p:sp>
        <p:nvSpPr>
          <p:cNvPr id="5" name="Oval 4"/>
          <p:cNvSpPr/>
          <p:nvPr/>
        </p:nvSpPr>
        <p:spPr>
          <a:xfrm>
            <a:off x="1675800" y="1271414"/>
            <a:ext cx="1479916" cy="1479916"/>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2415758" y="3193096"/>
            <a:ext cx="4836417" cy="1479917"/>
          </a:xfrm>
          <a:custGeom>
            <a:avLst/>
            <a:gdLst>
              <a:gd name="connsiteX0" fmla="*/ 0 w 4836417"/>
              <a:gd name="connsiteY0" fmla="*/ 0 h 1479916"/>
              <a:gd name="connsiteX1" fmla="*/ 4096459 w 4836417"/>
              <a:gd name="connsiteY1" fmla="*/ 0 h 1479916"/>
              <a:gd name="connsiteX2" fmla="*/ 4836417 w 4836417"/>
              <a:gd name="connsiteY2" fmla="*/ 739958 h 1479916"/>
              <a:gd name="connsiteX3" fmla="*/ 4096459 w 4836417"/>
              <a:gd name="connsiteY3" fmla="*/ 1479916 h 1479916"/>
              <a:gd name="connsiteX4" fmla="*/ 0 w 4836417"/>
              <a:gd name="connsiteY4" fmla="*/ 1479916 h 1479916"/>
              <a:gd name="connsiteX5" fmla="*/ 0 w 4836417"/>
              <a:gd name="connsiteY5" fmla="*/ 0 h 147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479916">
                <a:moveTo>
                  <a:pt x="4836417" y="1479915"/>
                </a:moveTo>
                <a:lnTo>
                  <a:pt x="739958" y="1479915"/>
                </a:lnTo>
                <a:lnTo>
                  <a:pt x="0" y="739958"/>
                </a:lnTo>
                <a:lnTo>
                  <a:pt x="739958" y="1"/>
                </a:lnTo>
                <a:lnTo>
                  <a:pt x="4836417" y="1"/>
                </a:lnTo>
                <a:lnTo>
                  <a:pt x="4836417" y="1479915"/>
                </a:lnTo>
                <a:close/>
              </a:path>
            </a:pathLst>
          </a:custGeom>
          <a:solidFill>
            <a:srgbClr val="99FF66"/>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022581" tIns="91441" rIns="170688"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ما حجم المنتجات او الخدمات التي يجب ان تبيعها المؤسسة لتغطية تكاليفها والبدء بجني الارباح ؟</a:t>
            </a:r>
            <a:endParaRPr lang="ar-EG" sz="2400" kern="1200" dirty="0">
              <a:solidFill>
                <a:srgbClr val="002060"/>
              </a:solidFill>
            </a:endParaRPr>
          </a:p>
        </p:txBody>
      </p:sp>
      <p:sp>
        <p:nvSpPr>
          <p:cNvPr id="7" name="Oval 6"/>
          <p:cNvSpPr/>
          <p:nvPr/>
        </p:nvSpPr>
        <p:spPr>
          <a:xfrm>
            <a:off x="1675800" y="3193097"/>
            <a:ext cx="1479916" cy="1479916"/>
          </a:xfrm>
          <a:prstGeom prst="ellipse">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2415758" y="5114779"/>
            <a:ext cx="4836418" cy="1479917"/>
          </a:xfrm>
          <a:custGeom>
            <a:avLst/>
            <a:gdLst>
              <a:gd name="connsiteX0" fmla="*/ 0 w 4836417"/>
              <a:gd name="connsiteY0" fmla="*/ 0 h 1479916"/>
              <a:gd name="connsiteX1" fmla="*/ 4096459 w 4836417"/>
              <a:gd name="connsiteY1" fmla="*/ 0 h 1479916"/>
              <a:gd name="connsiteX2" fmla="*/ 4836417 w 4836417"/>
              <a:gd name="connsiteY2" fmla="*/ 739958 h 1479916"/>
              <a:gd name="connsiteX3" fmla="*/ 4096459 w 4836417"/>
              <a:gd name="connsiteY3" fmla="*/ 1479916 h 1479916"/>
              <a:gd name="connsiteX4" fmla="*/ 0 w 4836417"/>
              <a:gd name="connsiteY4" fmla="*/ 1479916 h 1479916"/>
              <a:gd name="connsiteX5" fmla="*/ 0 w 4836417"/>
              <a:gd name="connsiteY5" fmla="*/ 0 h 147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6417" h="1479916">
                <a:moveTo>
                  <a:pt x="4836417" y="1479915"/>
                </a:moveTo>
                <a:lnTo>
                  <a:pt x="739958" y="1479915"/>
                </a:lnTo>
                <a:lnTo>
                  <a:pt x="0" y="739958"/>
                </a:lnTo>
                <a:lnTo>
                  <a:pt x="739958" y="1"/>
                </a:lnTo>
                <a:lnTo>
                  <a:pt x="4836417" y="1"/>
                </a:lnTo>
                <a:lnTo>
                  <a:pt x="4836417" y="1479915"/>
                </a:ln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022581" tIns="91441" rIns="170689"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ماذا سيحصل اذا انخفضت الارباح او ارتفعت التكاليف ؟</a:t>
            </a:r>
            <a:endParaRPr lang="ar-EG" sz="2400" kern="1200" dirty="0">
              <a:solidFill>
                <a:srgbClr val="002060"/>
              </a:solidFill>
            </a:endParaRPr>
          </a:p>
        </p:txBody>
      </p:sp>
      <p:sp>
        <p:nvSpPr>
          <p:cNvPr id="9" name="Oval 8"/>
          <p:cNvSpPr/>
          <p:nvPr/>
        </p:nvSpPr>
        <p:spPr>
          <a:xfrm>
            <a:off x="1675800" y="5114780"/>
            <a:ext cx="1479916" cy="1479916"/>
          </a:xfrm>
          <a:prstGeom prst="ellipse">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08245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fltVal val="0"/>
                                          </p:val>
                                        </p:tav>
                                        <p:tav tm="100000">
                                          <p:val>
                                            <p:strVal val="#ppt_w"/>
                                          </p:val>
                                        </p:tav>
                                      </p:tavLst>
                                    </p:anim>
                                    <p:anim calcmode="lin" valueType="num">
                                      <p:cBhvr>
                                        <p:cTn id="22" dur="1000" fill="hold"/>
                                        <p:tgtEl>
                                          <p:spTgt spid="7"/>
                                        </p:tgtEl>
                                        <p:attrNameLst>
                                          <p:attrName>ppt_h</p:attrName>
                                        </p:attrNameLst>
                                      </p:cBhvr>
                                      <p:tavLst>
                                        <p:tav tm="0">
                                          <p:val>
                                            <p:fltVal val="0"/>
                                          </p:val>
                                        </p:tav>
                                        <p:tav tm="100000">
                                          <p:val>
                                            <p:strVal val="#ppt_h"/>
                                          </p:val>
                                        </p:tav>
                                      </p:tavLst>
                                    </p:anim>
                                    <p:anim calcmode="lin" valueType="num">
                                      <p:cBhvr>
                                        <p:cTn id="23" dur="1000" fill="hold"/>
                                        <p:tgtEl>
                                          <p:spTgt spid="7"/>
                                        </p:tgtEl>
                                        <p:attrNameLst>
                                          <p:attrName>style.rotation</p:attrName>
                                        </p:attrNameLst>
                                      </p:cBhvr>
                                      <p:tavLst>
                                        <p:tav tm="0">
                                          <p:val>
                                            <p:fltVal val="90"/>
                                          </p:val>
                                        </p:tav>
                                        <p:tav tm="100000">
                                          <p:val>
                                            <p:fltVal val="0"/>
                                          </p:val>
                                        </p:tav>
                                      </p:tavLst>
                                    </p:anim>
                                    <p:animEffect transition="in" filter="fade">
                                      <p:cBhvr>
                                        <p:cTn id="24" dur="1000"/>
                                        <p:tgtEl>
                                          <p:spTgt spid="7"/>
                                        </p:tgtEl>
                                      </p:cBhvr>
                                    </p:animEffect>
                                  </p:childTnLst>
                                </p:cTn>
                              </p:par>
                              <p:par>
                                <p:cTn id="25" presetID="31"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1000" fill="hold"/>
                                        <p:tgtEl>
                                          <p:spTgt spid="6"/>
                                        </p:tgtEl>
                                        <p:attrNameLst>
                                          <p:attrName>ppt_w</p:attrName>
                                        </p:attrNameLst>
                                      </p:cBhvr>
                                      <p:tavLst>
                                        <p:tav tm="0">
                                          <p:val>
                                            <p:fltVal val="0"/>
                                          </p:val>
                                        </p:tav>
                                        <p:tav tm="100000">
                                          <p:val>
                                            <p:strVal val="#ppt_w"/>
                                          </p:val>
                                        </p:tav>
                                      </p:tavLst>
                                    </p:anim>
                                    <p:anim calcmode="lin" valueType="num">
                                      <p:cBhvr>
                                        <p:cTn id="28" dur="1000" fill="hold"/>
                                        <p:tgtEl>
                                          <p:spTgt spid="6"/>
                                        </p:tgtEl>
                                        <p:attrNameLst>
                                          <p:attrName>ppt_h</p:attrName>
                                        </p:attrNameLst>
                                      </p:cBhvr>
                                      <p:tavLst>
                                        <p:tav tm="0">
                                          <p:val>
                                            <p:fltVal val="0"/>
                                          </p:val>
                                        </p:tav>
                                        <p:tav tm="100000">
                                          <p:val>
                                            <p:strVal val="#ppt_h"/>
                                          </p:val>
                                        </p:tav>
                                      </p:tavLst>
                                    </p:anim>
                                    <p:anim calcmode="lin" valueType="num">
                                      <p:cBhvr>
                                        <p:cTn id="29" dur="1000" fill="hold"/>
                                        <p:tgtEl>
                                          <p:spTgt spid="6"/>
                                        </p:tgtEl>
                                        <p:attrNameLst>
                                          <p:attrName>style.rotation</p:attrName>
                                        </p:attrNameLst>
                                      </p:cBhvr>
                                      <p:tavLst>
                                        <p:tav tm="0">
                                          <p:val>
                                            <p:fltVal val="90"/>
                                          </p:val>
                                        </p:tav>
                                        <p:tav tm="100000">
                                          <p:val>
                                            <p:fltVal val="0"/>
                                          </p:val>
                                        </p:tav>
                                      </p:tavLst>
                                    </p:anim>
                                    <p:animEffect transition="in" filter="fade">
                                      <p:cBhvr>
                                        <p:cTn id="30" dur="10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1000" fill="hold"/>
                                        <p:tgtEl>
                                          <p:spTgt spid="9"/>
                                        </p:tgtEl>
                                        <p:attrNameLst>
                                          <p:attrName>ppt_w</p:attrName>
                                        </p:attrNameLst>
                                      </p:cBhvr>
                                      <p:tavLst>
                                        <p:tav tm="0">
                                          <p:val>
                                            <p:fltVal val="0"/>
                                          </p:val>
                                        </p:tav>
                                        <p:tav tm="100000">
                                          <p:val>
                                            <p:strVal val="#ppt_w"/>
                                          </p:val>
                                        </p:tav>
                                      </p:tavLst>
                                    </p:anim>
                                    <p:anim calcmode="lin" valueType="num">
                                      <p:cBhvr>
                                        <p:cTn id="36" dur="1000" fill="hold"/>
                                        <p:tgtEl>
                                          <p:spTgt spid="9"/>
                                        </p:tgtEl>
                                        <p:attrNameLst>
                                          <p:attrName>ppt_h</p:attrName>
                                        </p:attrNameLst>
                                      </p:cBhvr>
                                      <p:tavLst>
                                        <p:tav tm="0">
                                          <p:val>
                                            <p:fltVal val="0"/>
                                          </p:val>
                                        </p:tav>
                                        <p:tav tm="100000">
                                          <p:val>
                                            <p:strVal val="#ppt_h"/>
                                          </p:val>
                                        </p:tav>
                                      </p:tavLst>
                                    </p:anim>
                                    <p:anim calcmode="lin" valueType="num">
                                      <p:cBhvr>
                                        <p:cTn id="37" dur="1000" fill="hold"/>
                                        <p:tgtEl>
                                          <p:spTgt spid="9"/>
                                        </p:tgtEl>
                                        <p:attrNameLst>
                                          <p:attrName>style.rotation</p:attrName>
                                        </p:attrNameLst>
                                      </p:cBhvr>
                                      <p:tavLst>
                                        <p:tav tm="0">
                                          <p:val>
                                            <p:fltVal val="90"/>
                                          </p:val>
                                        </p:tav>
                                        <p:tav tm="100000">
                                          <p:val>
                                            <p:fltVal val="0"/>
                                          </p:val>
                                        </p:tav>
                                      </p:tavLst>
                                    </p:anim>
                                    <p:animEffect transition="in" filter="fade">
                                      <p:cBhvr>
                                        <p:cTn id="38" dur="1000"/>
                                        <p:tgtEl>
                                          <p:spTgt spid="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p:cTn id="41" dur="1000" fill="hold"/>
                                        <p:tgtEl>
                                          <p:spTgt spid="8"/>
                                        </p:tgtEl>
                                        <p:attrNameLst>
                                          <p:attrName>ppt_w</p:attrName>
                                        </p:attrNameLst>
                                      </p:cBhvr>
                                      <p:tavLst>
                                        <p:tav tm="0">
                                          <p:val>
                                            <p:fltVal val="0"/>
                                          </p:val>
                                        </p:tav>
                                        <p:tav tm="100000">
                                          <p:val>
                                            <p:strVal val="#ppt_w"/>
                                          </p:val>
                                        </p:tav>
                                      </p:tavLst>
                                    </p:anim>
                                    <p:anim calcmode="lin" valueType="num">
                                      <p:cBhvr>
                                        <p:cTn id="42" dur="1000" fill="hold"/>
                                        <p:tgtEl>
                                          <p:spTgt spid="8"/>
                                        </p:tgtEl>
                                        <p:attrNameLst>
                                          <p:attrName>ppt_h</p:attrName>
                                        </p:attrNameLst>
                                      </p:cBhvr>
                                      <p:tavLst>
                                        <p:tav tm="0">
                                          <p:val>
                                            <p:fltVal val="0"/>
                                          </p:val>
                                        </p:tav>
                                        <p:tav tm="100000">
                                          <p:val>
                                            <p:strVal val="#ppt_h"/>
                                          </p:val>
                                        </p:tav>
                                      </p:tavLst>
                                    </p:anim>
                                    <p:anim calcmode="lin" valueType="num">
                                      <p:cBhvr>
                                        <p:cTn id="43" dur="1000" fill="hold"/>
                                        <p:tgtEl>
                                          <p:spTgt spid="8"/>
                                        </p:tgtEl>
                                        <p:attrNameLst>
                                          <p:attrName>style.rotation</p:attrName>
                                        </p:attrNameLst>
                                      </p:cBhvr>
                                      <p:tavLst>
                                        <p:tav tm="0">
                                          <p:val>
                                            <p:fltVal val="90"/>
                                          </p:val>
                                        </p:tav>
                                        <p:tav tm="100000">
                                          <p:val>
                                            <p:fltVal val="0"/>
                                          </p:val>
                                        </p:tav>
                                      </p:tavLst>
                                    </p:anim>
                                    <p:animEffect transition="in" filter="fade">
                                      <p:cBhvr>
                                        <p:cTn id="44"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الثانية </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a:solidFill>
                  <a:srgbClr val="002060"/>
                </a:solidFill>
              </a:rPr>
              <a:t>تخطيط العمل والتحكم في الموارد</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1714235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هل ستدر المؤسسة المال الكافي ؟</a:t>
            </a:r>
            <a:endParaRPr lang="ar-EG" sz="3200" b="1" dirty="0">
              <a:solidFill>
                <a:schemeClr val="bg1"/>
              </a:solidFill>
            </a:endParaRPr>
          </a:p>
        </p:txBody>
      </p:sp>
      <p:sp>
        <p:nvSpPr>
          <p:cNvPr id="4" name="Freeform 3"/>
          <p:cNvSpPr/>
          <p:nvPr/>
        </p:nvSpPr>
        <p:spPr>
          <a:xfrm rot="16200000">
            <a:off x="418378" y="1967427"/>
            <a:ext cx="4320481" cy="3643226"/>
          </a:xfrm>
          <a:custGeom>
            <a:avLst/>
            <a:gdLst>
              <a:gd name="connsiteX0" fmla="*/ 0 w 3643225"/>
              <a:gd name="connsiteY0" fmla="*/ 182161 h 4320480"/>
              <a:gd name="connsiteX1" fmla="*/ 182161 w 3643225"/>
              <a:gd name="connsiteY1" fmla="*/ 0 h 4320480"/>
              <a:gd name="connsiteX2" fmla="*/ 3461064 w 3643225"/>
              <a:gd name="connsiteY2" fmla="*/ 0 h 4320480"/>
              <a:gd name="connsiteX3" fmla="*/ 3643225 w 3643225"/>
              <a:gd name="connsiteY3" fmla="*/ 182161 h 4320480"/>
              <a:gd name="connsiteX4" fmla="*/ 3643225 w 3643225"/>
              <a:gd name="connsiteY4" fmla="*/ 4138319 h 4320480"/>
              <a:gd name="connsiteX5" fmla="*/ 3461064 w 3643225"/>
              <a:gd name="connsiteY5" fmla="*/ 4320480 h 4320480"/>
              <a:gd name="connsiteX6" fmla="*/ 182161 w 3643225"/>
              <a:gd name="connsiteY6" fmla="*/ 4320480 h 4320480"/>
              <a:gd name="connsiteX7" fmla="*/ 0 w 3643225"/>
              <a:gd name="connsiteY7" fmla="*/ 4138319 h 4320480"/>
              <a:gd name="connsiteX8" fmla="*/ 0 w 3643225"/>
              <a:gd name="connsiteY8" fmla="*/ 182161 h 43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3225" h="4320480">
                <a:moveTo>
                  <a:pt x="3489618" y="1"/>
                </a:moveTo>
                <a:cubicBezTo>
                  <a:pt x="3574453" y="1"/>
                  <a:pt x="3643225" y="96717"/>
                  <a:pt x="3643225" y="216024"/>
                </a:cubicBezTo>
                <a:lnTo>
                  <a:pt x="3643225" y="4104456"/>
                </a:lnTo>
                <a:cubicBezTo>
                  <a:pt x="3643225" y="4223763"/>
                  <a:pt x="3574453" y="4320479"/>
                  <a:pt x="3489618" y="4320479"/>
                </a:cubicBezTo>
                <a:lnTo>
                  <a:pt x="153607" y="4320479"/>
                </a:lnTo>
                <a:cubicBezTo>
                  <a:pt x="68772" y="4320479"/>
                  <a:pt x="0" y="4223763"/>
                  <a:pt x="0" y="4104456"/>
                </a:cubicBezTo>
                <a:lnTo>
                  <a:pt x="0" y="216024"/>
                </a:lnTo>
                <a:cubicBezTo>
                  <a:pt x="0" y="96717"/>
                  <a:pt x="68772" y="1"/>
                  <a:pt x="153607" y="1"/>
                </a:cubicBezTo>
                <a:lnTo>
                  <a:pt x="3489618" y="1"/>
                </a:lnTo>
                <a:close/>
              </a:path>
            </a:pathLst>
          </a:custGeom>
          <a:solidFill>
            <a:srgbClr val="FF66FF"/>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7687" tIns="82298" rIns="106680" bIns="2914578" numCol="1" spcCol="1270" anchor="t"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لكي نتمكن من الاجابة علي السؤال الاول ، يجدر بنا ان نعرف ان علي الريادي جني المال لتأمين معيشته وتسديد الضريبة علي الدخل وتسديد القرض ، في حال حصوله عليه ، والفوائد المترتبة عنه بأقساط منتظمة. ومن شأن القاء نظرة علي خطة التدقيق النقدي ان يوفر معلومات عن الحالة النقدية.</a:t>
            </a:r>
            <a:endParaRPr lang="ar-EG" sz="2400" kern="1200" dirty="0">
              <a:solidFill>
                <a:srgbClr val="002060"/>
              </a:solidFill>
            </a:endParaRPr>
          </a:p>
        </p:txBody>
      </p:sp>
      <p:sp>
        <p:nvSpPr>
          <p:cNvPr id="5" name="Freeform 4"/>
          <p:cNvSpPr/>
          <p:nvPr/>
        </p:nvSpPr>
        <p:spPr>
          <a:xfrm rot="16200000">
            <a:off x="4189116" y="1967427"/>
            <a:ext cx="4320481" cy="3643226"/>
          </a:xfrm>
          <a:custGeom>
            <a:avLst/>
            <a:gdLst>
              <a:gd name="connsiteX0" fmla="*/ 0 w 3643225"/>
              <a:gd name="connsiteY0" fmla="*/ 182161 h 4320480"/>
              <a:gd name="connsiteX1" fmla="*/ 182161 w 3643225"/>
              <a:gd name="connsiteY1" fmla="*/ 0 h 4320480"/>
              <a:gd name="connsiteX2" fmla="*/ 3461064 w 3643225"/>
              <a:gd name="connsiteY2" fmla="*/ 0 h 4320480"/>
              <a:gd name="connsiteX3" fmla="*/ 3643225 w 3643225"/>
              <a:gd name="connsiteY3" fmla="*/ 182161 h 4320480"/>
              <a:gd name="connsiteX4" fmla="*/ 3643225 w 3643225"/>
              <a:gd name="connsiteY4" fmla="*/ 4138319 h 4320480"/>
              <a:gd name="connsiteX5" fmla="*/ 3461064 w 3643225"/>
              <a:gd name="connsiteY5" fmla="*/ 4320480 h 4320480"/>
              <a:gd name="connsiteX6" fmla="*/ 182161 w 3643225"/>
              <a:gd name="connsiteY6" fmla="*/ 4320480 h 4320480"/>
              <a:gd name="connsiteX7" fmla="*/ 0 w 3643225"/>
              <a:gd name="connsiteY7" fmla="*/ 4138319 h 4320480"/>
              <a:gd name="connsiteX8" fmla="*/ 0 w 3643225"/>
              <a:gd name="connsiteY8" fmla="*/ 182161 h 43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3225" h="4320480">
                <a:moveTo>
                  <a:pt x="3489618" y="1"/>
                </a:moveTo>
                <a:cubicBezTo>
                  <a:pt x="3574453" y="1"/>
                  <a:pt x="3643225" y="96717"/>
                  <a:pt x="3643225" y="216024"/>
                </a:cubicBezTo>
                <a:lnTo>
                  <a:pt x="3643225" y="4104456"/>
                </a:lnTo>
                <a:cubicBezTo>
                  <a:pt x="3643225" y="4223763"/>
                  <a:pt x="3574453" y="4320479"/>
                  <a:pt x="3489618" y="4320479"/>
                </a:cubicBezTo>
                <a:lnTo>
                  <a:pt x="153607" y="4320479"/>
                </a:lnTo>
                <a:cubicBezTo>
                  <a:pt x="68772" y="4320479"/>
                  <a:pt x="0" y="4223763"/>
                  <a:pt x="0" y="4104456"/>
                </a:cubicBezTo>
                <a:lnTo>
                  <a:pt x="0" y="216024"/>
                </a:lnTo>
                <a:cubicBezTo>
                  <a:pt x="0" y="96717"/>
                  <a:pt x="68772" y="1"/>
                  <a:pt x="153607" y="1"/>
                </a:cubicBezTo>
                <a:lnTo>
                  <a:pt x="3489618" y="1"/>
                </a:lnTo>
                <a:close/>
              </a:path>
            </a:pathLst>
          </a:custGeom>
          <a:solidFill>
            <a:srgbClr val="FF66FF"/>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77687" tIns="82297" rIns="106681" bIns="2914580" numCol="1" spcCol="1270" anchor="t"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تتضمن التكاليف التشغيلية تكاليف طاقم العمل ، واذا كان الريادي يعمل في مؤسسته الخاصة ، عليه ان يدرج راتبه الخاص ضمن فئة التكاليف هذه. لكن ، قد لا يكون راتبه كافيا ، وقد يحتاج الي المزيد من المال ، ويمكنه عندئذ ، اخذه من صافي الربح ( في حال وجوده ). وينبغي تسجيل هذا المبلغ ضمن فئة "اي نقد خارج اخر" في خطة التدقيق النقدي.</a:t>
            </a:r>
            <a:endParaRPr lang="ar-EG" sz="2400" kern="1200" dirty="0">
              <a:solidFill>
                <a:srgbClr val="002060"/>
              </a:solidFill>
            </a:endParaRPr>
          </a:p>
        </p:txBody>
      </p:sp>
      <p:sp>
        <p:nvSpPr>
          <p:cNvPr id="6" name="Flowchart: Extract 5"/>
          <p:cNvSpPr/>
          <p:nvPr/>
        </p:nvSpPr>
        <p:spPr>
          <a:xfrm rot="5400000">
            <a:off x="4228717" y="5056727"/>
            <a:ext cx="634486" cy="546483"/>
          </a:xfrm>
          <a:prstGeom prst="flowChartExtract">
            <a:avLst/>
          </a:prstGeom>
          <a:ln>
            <a:solidFill>
              <a:schemeClr val="accent5">
                <a:lumMod val="50000"/>
              </a:schemeClr>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380838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هل ستدر المؤسسة المال الكافي ؟</a:t>
            </a:r>
            <a:endParaRPr lang="ar-EG" sz="3200" b="1" dirty="0">
              <a:solidFill>
                <a:schemeClr val="bg1"/>
              </a:solidFill>
            </a:endParaRPr>
          </a:p>
        </p:txBody>
      </p:sp>
      <p:sp>
        <p:nvSpPr>
          <p:cNvPr id="4" name="Freeform 3"/>
          <p:cNvSpPr/>
          <p:nvPr/>
        </p:nvSpPr>
        <p:spPr>
          <a:xfrm rot="16200000">
            <a:off x="490990" y="1894786"/>
            <a:ext cx="4248474" cy="3572484"/>
          </a:xfrm>
          <a:custGeom>
            <a:avLst/>
            <a:gdLst>
              <a:gd name="connsiteX0" fmla="*/ 0 w 3572482"/>
              <a:gd name="connsiteY0" fmla="*/ 178624 h 4248472"/>
              <a:gd name="connsiteX1" fmla="*/ 178624 w 3572482"/>
              <a:gd name="connsiteY1" fmla="*/ 0 h 4248472"/>
              <a:gd name="connsiteX2" fmla="*/ 3393858 w 3572482"/>
              <a:gd name="connsiteY2" fmla="*/ 0 h 4248472"/>
              <a:gd name="connsiteX3" fmla="*/ 3572482 w 3572482"/>
              <a:gd name="connsiteY3" fmla="*/ 178624 h 4248472"/>
              <a:gd name="connsiteX4" fmla="*/ 3572482 w 3572482"/>
              <a:gd name="connsiteY4" fmla="*/ 4069848 h 4248472"/>
              <a:gd name="connsiteX5" fmla="*/ 3393858 w 3572482"/>
              <a:gd name="connsiteY5" fmla="*/ 4248472 h 4248472"/>
              <a:gd name="connsiteX6" fmla="*/ 178624 w 3572482"/>
              <a:gd name="connsiteY6" fmla="*/ 4248472 h 4248472"/>
              <a:gd name="connsiteX7" fmla="*/ 0 w 3572482"/>
              <a:gd name="connsiteY7" fmla="*/ 4069848 h 4248472"/>
              <a:gd name="connsiteX8" fmla="*/ 0 w 3572482"/>
              <a:gd name="connsiteY8" fmla="*/ 178624 h 424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482" h="4248472">
                <a:moveTo>
                  <a:pt x="3422279" y="1"/>
                </a:moveTo>
                <a:cubicBezTo>
                  <a:pt x="3505233" y="1"/>
                  <a:pt x="3572481" y="95107"/>
                  <a:pt x="3572481" y="212425"/>
                </a:cubicBezTo>
                <a:lnTo>
                  <a:pt x="3572481" y="4036047"/>
                </a:lnTo>
                <a:cubicBezTo>
                  <a:pt x="3572481" y="4153365"/>
                  <a:pt x="3505233" y="4248471"/>
                  <a:pt x="3422279" y="4248471"/>
                </a:cubicBezTo>
                <a:lnTo>
                  <a:pt x="150203" y="4248471"/>
                </a:lnTo>
                <a:cubicBezTo>
                  <a:pt x="67249" y="4248471"/>
                  <a:pt x="1" y="4153365"/>
                  <a:pt x="1" y="4036047"/>
                </a:cubicBezTo>
                <a:lnTo>
                  <a:pt x="1" y="212425"/>
                </a:lnTo>
                <a:cubicBezTo>
                  <a:pt x="1" y="95107"/>
                  <a:pt x="67249" y="1"/>
                  <a:pt x="150203" y="1"/>
                </a:cubicBezTo>
                <a:lnTo>
                  <a:pt x="3422279" y="1"/>
                </a:lnTo>
                <a:close/>
              </a:path>
            </a:pathLst>
          </a:custGeom>
          <a:solidFill>
            <a:srgbClr val="99FF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64726" tIns="82298" rIns="106680" bIns="2857985" numCol="1" spcCol="1270" anchor="t"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علي المؤسسة ان تسدد الضرائب المفروضة علي الارباح ، ويتم ذلك عادة ، في نهاية السنة المالية. وتحسب الضرائب في جدول "التقدير الشهري لصافي الارباح" ، وينبغي تضمين هذا المبلغ في خطة التدفق النقدي ضمن فئة "اي نقد خارج اخر".</a:t>
            </a:r>
            <a:endParaRPr lang="ar-EG" sz="2400" kern="1200" dirty="0">
              <a:solidFill>
                <a:srgbClr val="002060"/>
              </a:solidFill>
            </a:endParaRPr>
          </a:p>
        </p:txBody>
      </p:sp>
      <p:sp>
        <p:nvSpPr>
          <p:cNvPr id="5" name="Freeform 4"/>
          <p:cNvSpPr/>
          <p:nvPr/>
        </p:nvSpPr>
        <p:spPr>
          <a:xfrm rot="16200000">
            <a:off x="4188511" y="1894786"/>
            <a:ext cx="4248472" cy="3572483"/>
          </a:xfrm>
          <a:custGeom>
            <a:avLst/>
            <a:gdLst>
              <a:gd name="connsiteX0" fmla="*/ 0 w 3572482"/>
              <a:gd name="connsiteY0" fmla="*/ 178624 h 4248472"/>
              <a:gd name="connsiteX1" fmla="*/ 178624 w 3572482"/>
              <a:gd name="connsiteY1" fmla="*/ 0 h 4248472"/>
              <a:gd name="connsiteX2" fmla="*/ 3393858 w 3572482"/>
              <a:gd name="connsiteY2" fmla="*/ 0 h 4248472"/>
              <a:gd name="connsiteX3" fmla="*/ 3572482 w 3572482"/>
              <a:gd name="connsiteY3" fmla="*/ 178624 h 4248472"/>
              <a:gd name="connsiteX4" fmla="*/ 3572482 w 3572482"/>
              <a:gd name="connsiteY4" fmla="*/ 4069848 h 4248472"/>
              <a:gd name="connsiteX5" fmla="*/ 3393858 w 3572482"/>
              <a:gd name="connsiteY5" fmla="*/ 4248472 h 4248472"/>
              <a:gd name="connsiteX6" fmla="*/ 178624 w 3572482"/>
              <a:gd name="connsiteY6" fmla="*/ 4248472 h 4248472"/>
              <a:gd name="connsiteX7" fmla="*/ 0 w 3572482"/>
              <a:gd name="connsiteY7" fmla="*/ 4069848 h 4248472"/>
              <a:gd name="connsiteX8" fmla="*/ 0 w 3572482"/>
              <a:gd name="connsiteY8" fmla="*/ 178624 h 424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482" h="4248472">
                <a:moveTo>
                  <a:pt x="3422279" y="1"/>
                </a:moveTo>
                <a:cubicBezTo>
                  <a:pt x="3505233" y="1"/>
                  <a:pt x="3572481" y="95107"/>
                  <a:pt x="3572481" y="212425"/>
                </a:cubicBezTo>
                <a:lnTo>
                  <a:pt x="3572481" y="4036047"/>
                </a:lnTo>
                <a:cubicBezTo>
                  <a:pt x="3572481" y="4153365"/>
                  <a:pt x="3505233" y="4248471"/>
                  <a:pt x="3422279" y="4248471"/>
                </a:cubicBezTo>
                <a:lnTo>
                  <a:pt x="150203" y="4248471"/>
                </a:lnTo>
                <a:cubicBezTo>
                  <a:pt x="67249" y="4248471"/>
                  <a:pt x="1" y="4153365"/>
                  <a:pt x="1" y="4036047"/>
                </a:cubicBezTo>
                <a:lnTo>
                  <a:pt x="1" y="212425"/>
                </a:lnTo>
                <a:cubicBezTo>
                  <a:pt x="1" y="95107"/>
                  <a:pt x="67249" y="1"/>
                  <a:pt x="150203" y="1"/>
                </a:cubicBezTo>
                <a:lnTo>
                  <a:pt x="3422279" y="1"/>
                </a:lnTo>
                <a:close/>
              </a:path>
            </a:pathLst>
          </a:custGeom>
          <a:solidFill>
            <a:srgbClr val="99FFCC"/>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64724" tIns="82296" rIns="106680" bIns="2857986" numCol="1" spcCol="1270" anchor="t" anchorCtr="0">
            <a:noAutofit/>
          </a:bodyPr>
          <a:lstStyle/>
          <a:p>
            <a:pPr lvl="0" algn="justLow" defTabSz="1066800" rtl="1">
              <a:lnSpc>
                <a:spcPct val="90000"/>
              </a:lnSpc>
              <a:spcBef>
                <a:spcPct val="0"/>
              </a:spcBef>
              <a:spcAft>
                <a:spcPct val="35000"/>
              </a:spcAft>
            </a:pPr>
            <a:r>
              <a:rPr lang="ar-EG" sz="2400" kern="1200" dirty="0" smtClean="0">
                <a:solidFill>
                  <a:srgbClr val="002060"/>
                </a:solidFill>
              </a:rPr>
              <a:t>يتم تسديد القرض دائما ، علي اقساط منتظمة قد تكون شهرية او فصلية او نصف سنوية او سنوية تستحق فوائدها في الوقت نفسه. وتسجل الفوائد ودفعات التسديد كذلك ، في خطة التدقيق النقدي. اذا كانت حصيلة "النقد في نهاية الشهر" ايجابية طوال فترة التخطيط ، ستحظي المؤسسة بفرصة كبيرة في العمل من دون مشاكل.</a:t>
            </a:r>
            <a:endParaRPr lang="ar-EG" sz="2400" kern="1200" dirty="0">
              <a:solidFill>
                <a:srgbClr val="002060"/>
              </a:solidFill>
            </a:endParaRPr>
          </a:p>
        </p:txBody>
      </p:sp>
      <p:sp>
        <p:nvSpPr>
          <p:cNvPr id="6" name="Flowchart: Extract 5"/>
          <p:cNvSpPr/>
          <p:nvPr/>
        </p:nvSpPr>
        <p:spPr>
          <a:xfrm rot="5400000">
            <a:off x="4232220" y="4930586"/>
            <a:ext cx="624296" cy="535872"/>
          </a:xfrm>
          <a:prstGeom prst="flowChartExtract">
            <a:avLst/>
          </a:prstGeom>
          <a:ln>
            <a:solidFill>
              <a:schemeClr val="accent5">
                <a:lumMod val="50000"/>
              </a:schemeClr>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4216691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800" b="1" dirty="0" smtClean="0">
                <a:solidFill>
                  <a:schemeClr val="bg1"/>
                </a:solidFill>
              </a:rPr>
              <a:t>ما حجم المنتجات او الخدمات التي يجب ان تبيعها المؤسسة لتغطية تكاليفها والبدء بجني الارباح ؟</a:t>
            </a:r>
            <a:endParaRPr lang="ar-EG" sz="2800" b="1" dirty="0">
              <a:solidFill>
                <a:schemeClr val="bg1"/>
              </a:solidFill>
            </a:endParaRPr>
          </a:p>
        </p:txBody>
      </p:sp>
      <p:sp>
        <p:nvSpPr>
          <p:cNvPr id="4" name="Freeform 3"/>
          <p:cNvSpPr/>
          <p:nvPr/>
        </p:nvSpPr>
        <p:spPr>
          <a:xfrm>
            <a:off x="3995934" y="3069859"/>
            <a:ext cx="4738599" cy="3671508"/>
          </a:xfrm>
          <a:custGeom>
            <a:avLst/>
            <a:gdLst>
              <a:gd name="connsiteX0" fmla="*/ 0 w 4738599"/>
              <a:gd name="connsiteY0" fmla="*/ 1835754 h 3671508"/>
              <a:gd name="connsiteX1" fmla="*/ 917877 w 4738599"/>
              <a:gd name="connsiteY1" fmla="*/ 1 h 3671508"/>
              <a:gd name="connsiteX2" fmla="*/ 3820722 w 4738599"/>
              <a:gd name="connsiteY2" fmla="*/ 1 h 3671508"/>
              <a:gd name="connsiteX3" fmla="*/ 4738599 w 4738599"/>
              <a:gd name="connsiteY3" fmla="*/ 1835754 h 3671508"/>
              <a:gd name="connsiteX4" fmla="*/ 3820722 w 4738599"/>
              <a:gd name="connsiteY4" fmla="*/ 3671507 h 3671508"/>
              <a:gd name="connsiteX5" fmla="*/ 917877 w 4738599"/>
              <a:gd name="connsiteY5" fmla="*/ 3671507 h 3671508"/>
              <a:gd name="connsiteX6" fmla="*/ 0 w 4738599"/>
              <a:gd name="connsiteY6" fmla="*/ 1835754 h 367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8599" h="3671508">
                <a:moveTo>
                  <a:pt x="0" y="1835754"/>
                </a:moveTo>
                <a:lnTo>
                  <a:pt x="917877" y="1"/>
                </a:lnTo>
                <a:lnTo>
                  <a:pt x="3820722" y="1"/>
                </a:lnTo>
                <a:lnTo>
                  <a:pt x="4738599" y="1835754"/>
                </a:lnTo>
                <a:lnTo>
                  <a:pt x="3820722" y="3671507"/>
                </a:lnTo>
                <a:lnTo>
                  <a:pt x="917877" y="3671507"/>
                </a:lnTo>
                <a:lnTo>
                  <a:pt x="0" y="1835754"/>
                </a:lnTo>
                <a:close/>
              </a:path>
            </a:pathLst>
          </a:custGeom>
          <a:solidFill>
            <a:srgbClr val="FF66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00842" tIns="568419" rIns="700842" bIns="568419" numCol="1" spcCol="1270" anchor="ctr" anchorCtr="0">
            <a:noAutofit/>
          </a:bodyPr>
          <a:lstStyle/>
          <a:p>
            <a:pPr lvl="0" algn="ctr" defTabSz="889000" rtl="1">
              <a:lnSpc>
                <a:spcPct val="90000"/>
              </a:lnSpc>
              <a:spcBef>
                <a:spcPct val="0"/>
              </a:spcBef>
              <a:spcAft>
                <a:spcPct val="35000"/>
              </a:spcAft>
            </a:pPr>
            <a:r>
              <a:rPr lang="ar-EG" sz="2000" b="1" kern="1200" dirty="0" smtClean="0">
                <a:solidFill>
                  <a:srgbClr val="002060"/>
                </a:solidFill>
              </a:rPr>
              <a:t>تشكل الاجابة علي هذا السؤال محور تحليل نقطة التعادل (</a:t>
            </a:r>
            <a:r>
              <a:rPr lang="en-US" sz="2000" b="1" kern="1200" dirty="0" smtClean="0">
                <a:solidFill>
                  <a:srgbClr val="002060"/>
                </a:solidFill>
              </a:rPr>
              <a:t>Break-even-Analysis</a:t>
            </a:r>
            <a:r>
              <a:rPr lang="ar-EG" sz="2000" b="1" kern="1200" dirty="0" smtClean="0">
                <a:solidFill>
                  <a:srgbClr val="002060"/>
                </a:solidFill>
              </a:rPr>
              <a:t>). تتساوي عائدات المبيعات ، عند نقطة التعادل ، مع مجموع التكاليف. ومن شأن كل عملية بيع اضافية ان تدر ارباحا. لحساب نقطة التعادل ، يجب معرفة المبلغ الاجمالي للتكاليف غير المباشرة والتكاليف المباشرة سواء كانت اجمالية او بحسب الوحدة منها ، واجمالي المبيعات او سعر الوحدة منها ، ويعرف الفارق بين المبيعات والتكاليف المباشرة ايضا بهامش المساهمة او اجمالي الربح.</a:t>
            </a:r>
            <a:endParaRPr lang="ar-EG" sz="2000" b="1" kern="1200" dirty="0">
              <a:solidFill>
                <a:srgbClr val="002060"/>
              </a:solidFill>
            </a:endParaRPr>
          </a:p>
        </p:txBody>
      </p:sp>
      <p:sp>
        <p:nvSpPr>
          <p:cNvPr id="5" name="Hexagon 4"/>
          <p:cNvSpPr/>
          <p:nvPr/>
        </p:nvSpPr>
        <p:spPr>
          <a:xfrm>
            <a:off x="4211962" y="4509121"/>
            <a:ext cx="497833" cy="429671"/>
          </a:xfrm>
          <a:prstGeom prst="hexagon">
            <a:avLst>
              <a:gd name="adj" fmla="val 25000"/>
              <a:gd name="vf" fmla="val 115470"/>
            </a:avLst>
          </a:prstGeom>
          <a:solidFill>
            <a:srgbClr val="FF6699"/>
          </a:solidFill>
          <a:ln>
            <a:solidFill>
              <a:schemeClr val="bg1"/>
            </a:solidFill>
          </a:ln>
        </p:spPr>
        <p:style>
          <a:lnRef idx="2">
            <a:scrgbClr r="0" g="0" b="0"/>
          </a:lnRef>
          <a:fillRef idx="1">
            <a:scrgbClr r="0" g="0" b="0"/>
          </a:fillRef>
          <a:effectRef idx="0">
            <a:schemeClr val="lt1">
              <a:hueOff val="0"/>
              <a:satOff val="0"/>
              <a:lumOff val="0"/>
              <a:alphaOff val="0"/>
            </a:schemeClr>
          </a:effectRef>
          <a:fontRef idx="minor">
            <a:schemeClr val="dk1">
              <a:hueOff val="0"/>
              <a:satOff val="0"/>
              <a:lumOff val="0"/>
              <a:alphaOff val="0"/>
            </a:schemeClr>
          </a:fontRef>
        </p:style>
      </p:sp>
      <p:sp>
        <p:nvSpPr>
          <p:cNvPr id="6" name="Hexagon 5"/>
          <p:cNvSpPr/>
          <p:nvPr/>
        </p:nvSpPr>
        <p:spPr>
          <a:xfrm>
            <a:off x="44386" y="1196754"/>
            <a:ext cx="4732541" cy="3670386"/>
          </a:xfrm>
          <a:prstGeom prst="hexagon">
            <a:avLst>
              <a:gd name="adj" fmla="val 25000"/>
              <a:gd name="vf" fmla="val 115470"/>
            </a:avLst>
          </a:prstGeom>
          <a:blipFill rotWithShape="1">
            <a:blip r:embed="rId2"/>
            <a:stretch>
              <a:fillRect/>
            </a:stretch>
          </a:blipFill>
          <a:ln>
            <a:no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Hexagon 6"/>
          <p:cNvSpPr/>
          <p:nvPr/>
        </p:nvSpPr>
        <p:spPr>
          <a:xfrm>
            <a:off x="3419870" y="4221087"/>
            <a:ext cx="497833" cy="429671"/>
          </a:xfrm>
          <a:prstGeom prst="hexagon">
            <a:avLst>
              <a:gd name="adj" fmla="val 25000"/>
              <a:gd name="vf" fmla="val 115470"/>
            </a:avLst>
          </a:prstGeom>
          <a:ln>
            <a:solidFill>
              <a:srgbClr val="FF6699"/>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3153095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par>
                                <p:cTn id="23" presetID="3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ppt_w</p:attrName>
                                        </p:attrNameLst>
                                      </p:cBhvr>
                                      <p:tavLst>
                                        <p:tav tm="0">
                                          <p:val>
                                            <p:fltVal val="0"/>
                                          </p:val>
                                        </p:tav>
                                        <p:tav tm="100000">
                                          <p:val>
                                            <p:strVal val="#ppt_w"/>
                                          </p:val>
                                        </p:tav>
                                      </p:tavLst>
                                    </p:anim>
                                    <p:anim calcmode="lin" valueType="num">
                                      <p:cBhvr>
                                        <p:cTn id="26" dur="1000" fill="hold"/>
                                        <p:tgtEl>
                                          <p:spTgt spid="7"/>
                                        </p:tgtEl>
                                        <p:attrNameLst>
                                          <p:attrName>ppt_h</p:attrName>
                                        </p:attrNameLst>
                                      </p:cBhvr>
                                      <p:tavLst>
                                        <p:tav tm="0">
                                          <p:val>
                                            <p:fltVal val="0"/>
                                          </p:val>
                                        </p:tav>
                                        <p:tav tm="100000">
                                          <p:val>
                                            <p:strVal val="#ppt_h"/>
                                          </p:val>
                                        </p:tav>
                                      </p:tavLst>
                                    </p:anim>
                                    <p:anim calcmode="lin" valueType="num">
                                      <p:cBhvr>
                                        <p:cTn id="27" dur="1000" fill="hold"/>
                                        <p:tgtEl>
                                          <p:spTgt spid="7"/>
                                        </p:tgtEl>
                                        <p:attrNameLst>
                                          <p:attrName>style.rotation</p:attrName>
                                        </p:attrNameLst>
                                      </p:cBhvr>
                                      <p:tavLst>
                                        <p:tav tm="0">
                                          <p:val>
                                            <p:fltVal val="90"/>
                                          </p:val>
                                        </p:tav>
                                        <p:tav tm="100000">
                                          <p:val>
                                            <p:fltVal val="0"/>
                                          </p:val>
                                        </p:tav>
                                      </p:tavLst>
                                    </p:anim>
                                    <p:animEffect transition="in" filter="fade">
                                      <p:cBhvr>
                                        <p:cTn id="2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ماذا سيحصل اذا انخفضت الاباح او ارتفعت التكاليف ؟</a:t>
            </a:r>
            <a:endParaRPr lang="ar-EG" sz="3200" b="1" dirty="0">
              <a:solidFill>
                <a:schemeClr val="bg1"/>
              </a:solidFill>
            </a:endParaRPr>
          </a:p>
        </p:txBody>
      </p:sp>
      <p:graphicFrame>
        <p:nvGraphicFramePr>
          <p:cNvPr id="2" name="Diagram 1"/>
          <p:cNvGraphicFramePr/>
          <p:nvPr>
            <p:extLst/>
          </p:nvPr>
        </p:nvGraphicFramePr>
        <p:xfrm>
          <a:off x="755576" y="1484784"/>
          <a:ext cx="7848872" cy="46962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79902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ماذا سيحصل اذا انخفضت الاباح او ارتفعت التكاليف ؟</a:t>
            </a:r>
            <a:endParaRPr lang="ar-EG" sz="3200" b="1" dirty="0">
              <a:solidFill>
                <a:schemeClr val="bg1"/>
              </a:solidFill>
            </a:endParaRPr>
          </a:p>
        </p:txBody>
      </p:sp>
      <p:graphicFrame>
        <p:nvGraphicFramePr>
          <p:cNvPr id="2" name="Diagram 1"/>
          <p:cNvGraphicFramePr/>
          <p:nvPr>
            <p:extLst/>
          </p:nvPr>
        </p:nvGraphicFramePr>
        <p:xfrm>
          <a:off x="683568" y="1484784"/>
          <a:ext cx="7848872" cy="46962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88427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ويسهل القيام بهذا التحليل اذ يقتصر علي عمليات حسابية بسيطة</a:t>
            </a:r>
            <a:endParaRPr lang="ar-EG" sz="3200" b="1" dirty="0">
              <a:solidFill>
                <a:schemeClr val="bg1"/>
              </a:solidFill>
            </a:endParaRPr>
          </a:p>
        </p:txBody>
      </p:sp>
      <p:sp>
        <p:nvSpPr>
          <p:cNvPr id="4" name="Straight Connector 3"/>
          <p:cNvSpPr/>
          <p:nvPr/>
        </p:nvSpPr>
        <p:spPr>
          <a:xfrm>
            <a:off x="9035736" y="1708416"/>
            <a:ext cx="0" cy="4795479"/>
          </a:xfrm>
          <a:prstGeom prst="line">
            <a:avLst/>
          </a:prstGeom>
          <a:ln>
            <a:solidFill>
              <a:srgbClr val="99FF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Rectangle 4"/>
          <p:cNvSpPr/>
          <p:nvPr/>
        </p:nvSpPr>
        <p:spPr>
          <a:xfrm>
            <a:off x="6383611" y="1823509"/>
            <a:ext cx="2522155" cy="1784983"/>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6383611" y="3653107"/>
            <a:ext cx="2522155" cy="2850924"/>
          </a:xfrm>
          <a:custGeom>
            <a:avLst/>
            <a:gdLst>
              <a:gd name="connsiteX0" fmla="*/ 0 w 2522155"/>
              <a:gd name="connsiteY0" fmla="*/ 0 h 2850924"/>
              <a:gd name="connsiteX1" fmla="*/ 2522155 w 2522155"/>
              <a:gd name="connsiteY1" fmla="*/ 0 h 2850924"/>
              <a:gd name="connsiteX2" fmla="*/ 2522155 w 2522155"/>
              <a:gd name="connsiteY2" fmla="*/ 2850924 h 2850924"/>
              <a:gd name="connsiteX3" fmla="*/ 0 w 2522155"/>
              <a:gd name="connsiteY3" fmla="*/ 2850924 h 2850924"/>
              <a:gd name="connsiteX4" fmla="*/ 0 w 2522155"/>
              <a:gd name="connsiteY4" fmla="*/ 0 h 285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155" h="2850924">
                <a:moveTo>
                  <a:pt x="0" y="0"/>
                </a:moveTo>
                <a:lnTo>
                  <a:pt x="2522155" y="0"/>
                </a:lnTo>
                <a:lnTo>
                  <a:pt x="2522155" y="2850924"/>
                </a:lnTo>
                <a:lnTo>
                  <a:pt x="0" y="2850924"/>
                </a:lnTo>
                <a:lnTo>
                  <a:pt x="0" y="0"/>
                </a:lnTo>
                <a:close/>
              </a:path>
            </a:pathLst>
          </a:custGeom>
          <a:solidFill>
            <a:srgbClr val="99FFCC"/>
          </a:solidFill>
          <a:ln>
            <a:no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يتم رفع اجمالي المبيعات المخطط لها في خطة التدقيق النقدي بنسبة (5%) او (10%) ، بينما تظل جميع الارقام الاخري علي حالها. وسيرتفع النقد في نهاية الشهر بنسبة موازية.</a:t>
            </a:r>
            <a:endParaRPr lang="ar-EG" sz="2400" kern="1200" dirty="0">
              <a:solidFill>
                <a:srgbClr val="002060"/>
              </a:solidFill>
            </a:endParaRPr>
          </a:p>
        </p:txBody>
      </p:sp>
      <p:sp>
        <p:nvSpPr>
          <p:cNvPr id="7" name="Freeform 6"/>
          <p:cNvSpPr/>
          <p:nvPr/>
        </p:nvSpPr>
        <p:spPr>
          <a:xfrm>
            <a:off x="6371581" y="1175586"/>
            <a:ext cx="2664155" cy="532831"/>
          </a:xfrm>
          <a:custGeom>
            <a:avLst/>
            <a:gdLst>
              <a:gd name="connsiteX0" fmla="*/ 0 w 2664155"/>
              <a:gd name="connsiteY0" fmla="*/ 0 h 532831"/>
              <a:gd name="connsiteX1" fmla="*/ 2664155 w 2664155"/>
              <a:gd name="connsiteY1" fmla="*/ 0 h 532831"/>
              <a:gd name="connsiteX2" fmla="*/ 2664155 w 2664155"/>
              <a:gd name="connsiteY2" fmla="*/ 532831 h 532831"/>
              <a:gd name="connsiteX3" fmla="*/ 0 w 2664155"/>
              <a:gd name="connsiteY3" fmla="*/ 532831 h 532831"/>
              <a:gd name="connsiteX4" fmla="*/ 0 w 2664155"/>
              <a:gd name="connsiteY4" fmla="*/ 0 h 532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155" h="532831">
                <a:moveTo>
                  <a:pt x="0" y="0"/>
                </a:moveTo>
                <a:lnTo>
                  <a:pt x="2664155" y="0"/>
                </a:lnTo>
                <a:lnTo>
                  <a:pt x="2664155" y="532831"/>
                </a:lnTo>
                <a:lnTo>
                  <a:pt x="0" y="532831"/>
                </a:lnTo>
                <a:lnTo>
                  <a:pt x="0" y="0"/>
                </a:ln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تغيير المبيعات </a:t>
            </a:r>
            <a:endParaRPr lang="ar-EG" sz="2400" b="1" kern="1200" dirty="0">
              <a:solidFill>
                <a:srgbClr val="FF0000"/>
              </a:solidFill>
            </a:endParaRPr>
          </a:p>
        </p:txBody>
      </p:sp>
      <p:sp>
        <p:nvSpPr>
          <p:cNvPr id="8" name="Straight Connector 7"/>
          <p:cNvSpPr/>
          <p:nvPr/>
        </p:nvSpPr>
        <p:spPr>
          <a:xfrm>
            <a:off x="5940379" y="1708416"/>
            <a:ext cx="0" cy="4795479"/>
          </a:xfrm>
          <a:prstGeom prst="line">
            <a:avLst/>
          </a:prstGeom>
          <a:ln>
            <a:solidFill>
              <a:srgbClr val="99FF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Rectangle 8"/>
          <p:cNvSpPr/>
          <p:nvPr/>
        </p:nvSpPr>
        <p:spPr>
          <a:xfrm>
            <a:off x="3288255" y="1823509"/>
            <a:ext cx="2522155" cy="1784983"/>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3288255" y="3653107"/>
            <a:ext cx="2522155" cy="2850924"/>
          </a:xfrm>
          <a:custGeom>
            <a:avLst/>
            <a:gdLst>
              <a:gd name="connsiteX0" fmla="*/ 0 w 2522155"/>
              <a:gd name="connsiteY0" fmla="*/ 0 h 2850924"/>
              <a:gd name="connsiteX1" fmla="*/ 2522155 w 2522155"/>
              <a:gd name="connsiteY1" fmla="*/ 0 h 2850924"/>
              <a:gd name="connsiteX2" fmla="*/ 2522155 w 2522155"/>
              <a:gd name="connsiteY2" fmla="*/ 2850924 h 2850924"/>
              <a:gd name="connsiteX3" fmla="*/ 0 w 2522155"/>
              <a:gd name="connsiteY3" fmla="*/ 2850924 h 2850924"/>
              <a:gd name="connsiteX4" fmla="*/ 0 w 2522155"/>
              <a:gd name="connsiteY4" fmla="*/ 0 h 285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155" h="2850924">
                <a:moveTo>
                  <a:pt x="0" y="0"/>
                </a:moveTo>
                <a:lnTo>
                  <a:pt x="2522155" y="0"/>
                </a:lnTo>
                <a:lnTo>
                  <a:pt x="2522155" y="2850924"/>
                </a:lnTo>
                <a:lnTo>
                  <a:pt x="0" y="2850924"/>
                </a:lnTo>
                <a:lnTo>
                  <a:pt x="0" y="0"/>
                </a:lnTo>
                <a:close/>
              </a:path>
            </a:pathLst>
          </a:custGeom>
          <a:solidFill>
            <a:srgbClr val="99FFCC"/>
          </a:solidFill>
          <a:ln>
            <a:no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ctr" defTabSz="1066800" rtl="1">
              <a:lnSpc>
                <a:spcPct val="90000"/>
              </a:lnSpc>
              <a:spcBef>
                <a:spcPct val="0"/>
              </a:spcBef>
              <a:spcAft>
                <a:spcPct val="35000"/>
              </a:spcAft>
            </a:pPr>
            <a:r>
              <a:rPr lang="ar-EG" sz="2400" kern="1200" dirty="0" smtClean="0">
                <a:solidFill>
                  <a:srgbClr val="002060"/>
                </a:solidFill>
              </a:rPr>
              <a:t>والان علينا ان ننظر الي التكاليف ، وان نكرر الخطوات نفسها بزيادة التكاليف بنسبة (5%) او (10%) ، مع ابقاء الارقام الاخري ثابتة. ستبين خطة التدفق النقدي اذا كانت المؤسسة ستنفذ من المال ام لا.</a:t>
            </a:r>
            <a:endParaRPr lang="ar-EG" sz="2400" kern="1200" dirty="0">
              <a:solidFill>
                <a:srgbClr val="002060"/>
              </a:solidFill>
            </a:endParaRPr>
          </a:p>
        </p:txBody>
      </p:sp>
      <p:sp>
        <p:nvSpPr>
          <p:cNvPr id="11" name="Freeform 10"/>
          <p:cNvSpPr/>
          <p:nvPr/>
        </p:nvSpPr>
        <p:spPr>
          <a:xfrm>
            <a:off x="3276224" y="1175586"/>
            <a:ext cx="2664155" cy="532831"/>
          </a:xfrm>
          <a:custGeom>
            <a:avLst/>
            <a:gdLst>
              <a:gd name="connsiteX0" fmla="*/ 0 w 2664155"/>
              <a:gd name="connsiteY0" fmla="*/ 0 h 532831"/>
              <a:gd name="connsiteX1" fmla="*/ 2664155 w 2664155"/>
              <a:gd name="connsiteY1" fmla="*/ 0 h 532831"/>
              <a:gd name="connsiteX2" fmla="*/ 2664155 w 2664155"/>
              <a:gd name="connsiteY2" fmla="*/ 532831 h 532831"/>
              <a:gd name="connsiteX3" fmla="*/ 0 w 2664155"/>
              <a:gd name="connsiteY3" fmla="*/ 532831 h 532831"/>
              <a:gd name="connsiteX4" fmla="*/ 0 w 2664155"/>
              <a:gd name="connsiteY4" fmla="*/ 0 h 532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155" h="532831">
                <a:moveTo>
                  <a:pt x="0" y="0"/>
                </a:moveTo>
                <a:lnTo>
                  <a:pt x="2664155" y="0"/>
                </a:lnTo>
                <a:lnTo>
                  <a:pt x="2664155" y="532831"/>
                </a:lnTo>
                <a:lnTo>
                  <a:pt x="0" y="532831"/>
                </a:lnTo>
                <a:lnTo>
                  <a:pt x="0" y="0"/>
                </a:ln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تغيير التكاليف </a:t>
            </a:r>
            <a:endParaRPr lang="ar-EG" sz="2400" b="1" kern="1200" dirty="0">
              <a:solidFill>
                <a:srgbClr val="FF0000"/>
              </a:solidFill>
            </a:endParaRPr>
          </a:p>
        </p:txBody>
      </p:sp>
      <p:sp>
        <p:nvSpPr>
          <p:cNvPr id="12" name="Straight Connector 11"/>
          <p:cNvSpPr/>
          <p:nvPr/>
        </p:nvSpPr>
        <p:spPr>
          <a:xfrm>
            <a:off x="2845022" y="1708416"/>
            <a:ext cx="0" cy="4795479"/>
          </a:xfrm>
          <a:prstGeom prst="line">
            <a:avLst/>
          </a:prstGeom>
          <a:ln>
            <a:solidFill>
              <a:srgbClr val="99FFCC"/>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3" name="Rectangle 12"/>
          <p:cNvSpPr/>
          <p:nvPr/>
        </p:nvSpPr>
        <p:spPr>
          <a:xfrm>
            <a:off x="192898" y="1823509"/>
            <a:ext cx="2522155" cy="1784983"/>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Freeform 13"/>
          <p:cNvSpPr/>
          <p:nvPr/>
        </p:nvSpPr>
        <p:spPr>
          <a:xfrm>
            <a:off x="192898" y="3653107"/>
            <a:ext cx="2522155" cy="2850924"/>
          </a:xfrm>
          <a:custGeom>
            <a:avLst/>
            <a:gdLst>
              <a:gd name="connsiteX0" fmla="*/ 0 w 2522155"/>
              <a:gd name="connsiteY0" fmla="*/ 0 h 2850924"/>
              <a:gd name="connsiteX1" fmla="*/ 2522155 w 2522155"/>
              <a:gd name="connsiteY1" fmla="*/ 0 h 2850924"/>
              <a:gd name="connsiteX2" fmla="*/ 2522155 w 2522155"/>
              <a:gd name="connsiteY2" fmla="*/ 2850924 h 2850924"/>
              <a:gd name="connsiteX3" fmla="*/ 0 w 2522155"/>
              <a:gd name="connsiteY3" fmla="*/ 2850924 h 2850924"/>
              <a:gd name="connsiteX4" fmla="*/ 0 w 2522155"/>
              <a:gd name="connsiteY4" fmla="*/ 0 h 285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155" h="2850924">
                <a:moveTo>
                  <a:pt x="0" y="0"/>
                </a:moveTo>
                <a:lnTo>
                  <a:pt x="2522155" y="0"/>
                </a:lnTo>
                <a:lnTo>
                  <a:pt x="2522155" y="2850924"/>
                </a:lnTo>
                <a:lnTo>
                  <a:pt x="0" y="2850924"/>
                </a:lnTo>
                <a:lnTo>
                  <a:pt x="0" y="0"/>
                </a:lnTo>
                <a:close/>
              </a:path>
            </a:pathLst>
          </a:custGeom>
          <a:solidFill>
            <a:srgbClr val="99FFCC"/>
          </a:solidFill>
          <a:ln>
            <a:noFill/>
          </a:ln>
        </p:spPr>
        <p:style>
          <a:lnRef idx="0">
            <a:scrgbClr r="0" g="0" b="0"/>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ctr" defTabSz="1066800" rtl="1">
              <a:lnSpc>
                <a:spcPct val="90000"/>
              </a:lnSpc>
              <a:spcBef>
                <a:spcPct val="0"/>
              </a:spcBef>
              <a:spcAft>
                <a:spcPct val="35000"/>
              </a:spcAft>
            </a:pPr>
            <a:r>
              <a:rPr lang="ar-EG" sz="2400" kern="1200" dirty="0" smtClean="0">
                <a:solidFill>
                  <a:srgbClr val="002060"/>
                </a:solidFill>
              </a:rPr>
              <a:t>ستتمثل أسوأ الاحتمالات في انخفاض الاسعار وارتفاع التكاليف.</a:t>
            </a:r>
            <a:endParaRPr lang="ar-EG" sz="2400" kern="1200" dirty="0">
              <a:solidFill>
                <a:srgbClr val="002060"/>
              </a:solidFill>
            </a:endParaRPr>
          </a:p>
        </p:txBody>
      </p:sp>
      <p:sp>
        <p:nvSpPr>
          <p:cNvPr id="15" name="Freeform 14"/>
          <p:cNvSpPr/>
          <p:nvPr/>
        </p:nvSpPr>
        <p:spPr>
          <a:xfrm>
            <a:off x="180867" y="1175586"/>
            <a:ext cx="2664155" cy="532831"/>
          </a:xfrm>
          <a:custGeom>
            <a:avLst/>
            <a:gdLst>
              <a:gd name="connsiteX0" fmla="*/ 0 w 2664155"/>
              <a:gd name="connsiteY0" fmla="*/ 0 h 532831"/>
              <a:gd name="connsiteX1" fmla="*/ 2664155 w 2664155"/>
              <a:gd name="connsiteY1" fmla="*/ 0 h 532831"/>
              <a:gd name="connsiteX2" fmla="*/ 2664155 w 2664155"/>
              <a:gd name="connsiteY2" fmla="*/ 532831 h 532831"/>
              <a:gd name="connsiteX3" fmla="*/ 0 w 2664155"/>
              <a:gd name="connsiteY3" fmla="*/ 532831 h 532831"/>
              <a:gd name="connsiteX4" fmla="*/ 0 w 2664155"/>
              <a:gd name="connsiteY4" fmla="*/ 0 h 532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155" h="532831">
                <a:moveTo>
                  <a:pt x="0" y="0"/>
                </a:moveTo>
                <a:lnTo>
                  <a:pt x="2664155" y="0"/>
                </a:lnTo>
                <a:lnTo>
                  <a:pt x="2664155" y="532831"/>
                </a:lnTo>
                <a:lnTo>
                  <a:pt x="0" y="532831"/>
                </a:lnTo>
                <a:lnTo>
                  <a:pt x="0" y="0"/>
                </a:lnTo>
                <a:close/>
              </a:path>
            </a:pathLst>
          </a:custGeom>
          <a:solidFill>
            <a:srgbClr val="FFFF99"/>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solidFill>
                  <a:srgbClr val="FF0000"/>
                </a:solidFill>
              </a:rPr>
              <a:t>تغيير المبيعات والتكاليف </a:t>
            </a:r>
            <a:endParaRPr lang="ar-EG" sz="2400" b="1" kern="1200" dirty="0">
              <a:solidFill>
                <a:srgbClr val="FF0000"/>
              </a:solidFill>
            </a:endParaRPr>
          </a:p>
        </p:txBody>
      </p:sp>
    </p:spTree>
    <p:extLst>
      <p:ext uri="{BB962C8B-B14F-4D97-AF65-F5344CB8AC3E}">
        <p14:creationId xmlns:p14="http://schemas.microsoft.com/office/powerpoint/2010/main" val="278924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1000"/>
                                        <p:tgtEl>
                                          <p:spTgt spid="6"/>
                                        </p:tgtEl>
                                      </p:cBhvr>
                                    </p:animEffect>
                                    <p:anim calcmode="lin" valueType="num">
                                      <p:cBhvr>
                                        <p:cTn id="23" dur="1000" fill="hold"/>
                                        <p:tgtEl>
                                          <p:spTgt spid="6"/>
                                        </p:tgtEl>
                                        <p:attrNameLst>
                                          <p:attrName>ppt_x</p:attrName>
                                        </p:attrNameLst>
                                      </p:cBhvr>
                                      <p:tavLst>
                                        <p:tav tm="0">
                                          <p:val>
                                            <p:strVal val="#ppt_x"/>
                                          </p:val>
                                        </p:tav>
                                        <p:tav tm="100000">
                                          <p:val>
                                            <p:strVal val="#ppt_x"/>
                                          </p:val>
                                        </p:tav>
                                      </p:tavLst>
                                    </p:anim>
                                    <p:anim calcmode="lin" valueType="num">
                                      <p:cBhvr>
                                        <p:cTn id="2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barn(inVertical)">
                                      <p:cBhvr>
                                        <p:cTn id="29" dur="5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000"/>
                                        <p:tgtEl>
                                          <p:spTgt spid="9"/>
                                        </p:tgtEl>
                                      </p:cBhvr>
                                    </p:animEffect>
                                    <p:anim calcmode="lin" valueType="num">
                                      <p:cBhvr>
                                        <p:cTn id="35" dur="1000" fill="hold"/>
                                        <p:tgtEl>
                                          <p:spTgt spid="9"/>
                                        </p:tgtEl>
                                        <p:attrNameLst>
                                          <p:attrName>ppt_x</p:attrName>
                                        </p:attrNameLst>
                                      </p:cBhvr>
                                      <p:tavLst>
                                        <p:tav tm="0">
                                          <p:val>
                                            <p:strVal val="#ppt_x"/>
                                          </p:val>
                                        </p:tav>
                                        <p:tav tm="100000">
                                          <p:val>
                                            <p:strVal val="#ppt_x"/>
                                          </p:val>
                                        </p:tav>
                                      </p:tavLst>
                                    </p:anim>
                                    <p:anim calcmode="lin" valueType="num">
                                      <p:cBhvr>
                                        <p:cTn id="36" dur="1000" fill="hold"/>
                                        <p:tgtEl>
                                          <p:spTgt spid="9"/>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anim calcmode="lin" valueType="num">
                                      <p:cBhvr>
                                        <p:cTn id="45" dur="1000" fill="hold"/>
                                        <p:tgtEl>
                                          <p:spTgt spid="10"/>
                                        </p:tgtEl>
                                        <p:attrNameLst>
                                          <p:attrName>ppt_x</p:attrName>
                                        </p:attrNameLst>
                                      </p:cBhvr>
                                      <p:tavLst>
                                        <p:tav tm="0">
                                          <p:val>
                                            <p:strVal val="#ppt_x"/>
                                          </p:val>
                                        </p:tav>
                                        <p:tav tm="100000">
                                          <p:val>
                                            <p:strVal val="#ppt_x"/>
                                          </p:val>
                                        </p:tav>
                                      </p:tavLst>
                                    </p:anim>
                                    <p:anim calcmode="lin" valueType="num">
                                      <p:cBhvr>
                                        <p:cTn id="4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arn(inVertical)">
                                      <p:cBhvr>
                                        <p:cTn id="51" dur="5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1000"/>
                                        <p:tgtEl>
                                          <p:spTgt spid="13"/>
                                        </p:tgtEl>
                                      </p:cBhvr>
                                    </p:animEffect>
                                    <p:anim calcmode="lin" valueType="num">
                                      <p:cBhvr>
                                        <p:cTn id="57" dur="1000" fill="hold"/>
                                        <p:tgtEl>
                                          <p:spTgt spid="13"/>
                                        </p:tgtEl>
                                        <p:attrNameLst>
                                          <p:attrName>ppt_x</p:attrName>
                                        </p:attrNameLst>
                                      </p:cBhvr>
                                      <p:tavLst>
                                        <p:tav tm="0">
                                          <p:val>
                                            <p:strVal val="#ppt_x"/>
                                          </p:val>
                                        </p:tav>
                                        <p:tav tm="100000">
                                          <p:val>
                                            <p:strVal val="#ppt_x"/>
                                          </p:val>
                                        </p:tav>
                                      </p:tavLst>
                                    </p:anim>
                                    <p:anim calcmode="lin" valueType="num">
                                      <p:cBhvr>
                                        <p:cTn id="58" dur="1000" fill="hold"/>
                                        <p:tgtEl>
                                          <p:spTgt spid="13"/>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1000"/>
                                        <p:tgtEl>
                                          <p:spTgt spid="12"/>
                                        </p:tgtEl>
                                      </p:cBhvr>
                                    </p:animEffect>
                                    <p:anim calcmode="lin" valueType="num">
                                      <p:cBhvr>
                                        <p:cTn id="62" dur="1000" fill="hold"/>
                                        <p:tgtEl>
                                          <p:spTgt spid="12"/>
                                        </p:tgtEl>
                                        <p:attrNameLst>
                                          <p:attrName>ppt_x</p:attrName>
                                        </p:attrNameLst>
                                      </p:cBhvr>
                                      <p:tavLst>
                                        <p:tav tm="0">
                                          <p:val>
                                            <p:strVal val="#ppt_x"/>
                                          </p:val>
                                        </p:tav>
                                        <p:tav tm="100000">
                                          <p:val>
                                            <p:strVal val="#ppt_x"/>
                                          </p:val>
                                        </p:tav>
                                      </p:tavLst>
                                    </p:anim>
                                    <p:anim calcmode="lin" valueType="num">
                                      <p:cBhvr>
                                        <p:cTn id="63" dur="1000" fill="hold"/>
                                        <p:tgtEl>
                                          <p:spTgt spid="12"/>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fade">
                                      <p:cBhvr>
                                        <p:cTn id="66" dur="1000"/>
                                        <p:tgtEl>
                                          <p:spTgt spid="14"/>
                                        </p:tgtEl>
                                      </p:cBhvr>
                                    </p:animEffect>
                                    <p:anim calcmode="lin" valueType="num">
                                      <p:cBhvr>
                                        <p:cTn id="67" dur="1000" fill="hold"/>
                                        <p:tgtEl>
                                          <p:spTgt spid="14"/>
                                        </p:tgtEl>
                                        <p:attrNameLst>
                                          <p:attrName>ppt_x</p:attrName>
                                        </p:attrNameLst>
                                      </p:cBhvr>
                                      <p:tavLst>
                                        <p:tav tm="0">
                                          <p:val>
                                            <p:strVal val="#ppt_x"/>
                                          </p:val>
                                        </p:tav>
                                        <p:tav tm="100000">
                                          <p:val>
                                            <p:strVal val="#ppt_x"/>
                                          </p:val>
                                        </p:tav>
                                      </p:tavLst>
                                    </p:anim>
                                    <p:anim calcmode="lin" valueType="num">
                                      <p:cBhvr>
                                        <p:cTn id="6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1" grpId="0" animBg="1"/>
      <p:bldP spid="14" grpId="0" animBg="1"/>
      <p:bldP spid="15" grpId="0" animBg="1"/>
    </p:bld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115616" y="2060848"/>
            <a:ext cx="6264696" cy="310324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نموذج خطة عمل المؤسسة</a:t>
            </a:r>
          </a:p>
          <a:p>
            <a:pPr algn="ctr" rtl="1"/>
            <a:r>
              <a:rPr lang="en-US" sz="4000" b="1" dirty="0"/>
              <a:t>Standard Business </a:t>
            </a:r>
            <a:r>
              <a:rPr lang="en-US" sz="4000" b="1" dirty="0" smtClean="0"/>
              <a:t>Plan</a:t>
            </a:r>
            <a:endParaRPr lang="en-US" sz="4000" b="1" dirty="0"/>
          </a:p>
        </p:txBody>
      </p:sp>
    </p:spTree>
    <p:extLst>
      <p:ext uri="{BB962C8B-B14F-4D97-AF65-F5344CB8AC3E}">
        <p14:creationId xmlns:p14="http://schemas.microsoft.com/office/powerpoint/2010/main" val="2489449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Diagram 6"/>
          <p:cNvGraphicFramePr/>
          <p:nvPr>
            <p:extLst/>
          </p:nvPr>
        </p:nvGraphicFramePr>
        <p:xfrm>
          <a:off x="827584" y="1556792"/>
          <a:ext cx="7200800" cy="28083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2229453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3" grpId="0" animBg="1"/>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1403648" y="1628800"/>
          <a:ext cx="6840760" cy="27678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849539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116702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a:t>مفهوم التخطيط.</a:t>
            </a:r>
            <a:endParaRPr lang="en-US" sz="4000"/>
          </a:p>
        </p:txBody>
      </p:sp>
    </p:spTree>
    <p:extLst>
      <p:ext uri="{BB962C8B-B14F-4D97-AF65-F5344CB8AC3E}">
        <p14:creationId xmlns:p14="http://schemas.microsoft.com/office/powerpoint/2010/main" val="4190095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3331097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25426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3051850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457567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2124635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251520" y="1772816"/>
          <a:ext cx="8568952"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1568552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3906577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416387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3086849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827584" y="1772816"/>
          <a:ext cx="7776864"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3754702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مقدمة </a:t>
            </a:r>
            <a:endParaRPr lang="ar-EG" sz="3200" b="1" dirty="0">
              <a:solidFill>
                <a:schemeClr val="bg1"/>
              </a:solidFill>
            </a:endParaRPr>
          </a:p>
        </p:txBody>
      </p:sp>
      <p:graphicFrame>
        <p:nvGraphicFramePr>
          <p:cNvPr id="2" name="Diagram 1"/>
          <p:cNvGraphicFramePr/>
          <p:nvPr>
            <p:extLst>
              <p:ext uri="{D42A27DB-BD31-4B8C-83A1-F6EECF244321}">
                <p14:modId xmlns:p14="http://schemas.microsoft.com/office/powerpoint/2010/main" val="2186249989"/>
              </p:ext>
            </p:extLst>
          </p:nvPr>
        </p:nvGraphicFramePr>
        <p:xfrm>
          <a:off x="179512" y="1052736"/>
          <a:ext cx="8640960" cy="56886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49749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611560" y="2060848"/>
          <a:ext cx="7776864" cy="25202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Wave 2"/>
          <p:cNvSpPr/>
          <p:nvPr/>
        </p:nvSpPr>
        <p:spPr bwMode="auto">
          <a:xfrm>
            <a:off x="-8182" y="5445224"/>
            <a:ext cx="4076125" cy="1052736"/>
          </a:xfrm>
          <a:prstGeom prst="wave">
            <a:avLst/>
          </a:prstGeom>
          <a:solidFill>
            <a:srgbClr val="FFFF99"/>
          </a:solidFill>
          <a:ln w="9525" cap="flat" cmpd="sng" algn="ctr">
            <a:solidFill>
              <a:srgbClr val="FFFF99"/>
            </a:solidFill>
            <a:prstDash val="solid"/>
            <a:round/>
            <a:headEnd type="none" w="med" len="med"/>
            <a:tailEnd type="none" w="med" len="med"/>
          </a:ln>
          <a:effectLst/>
          <a:extLst/>
        </p:spPr>
        <p:txBody>
          <a:bodyPr vert="horz" wrap="square" lIns="91440" tIns="45720" rIns="91440" bIns="45720" numCol="1" rtlCol="1"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pPr>
            <a:r>
              <a:rPr kumimoji="0" lang="ar-EG" sz="2800" b="1" i="0" u="none" strike="noStrike" cap="none" normalizeH="0" baseline="0" dirty="0" smtClean="0">
                <a:ln>
                  <a:noFill/>
                </a:ln>
                <a:solidFill>
                  <a:srgbClr val="FF0000"/>
                </a:solidFill>
                <a:effectLst/>
                <a:latin typeface="Arial" panose="020B0604020202020204" pitchFamily="34" charset="0"/>
                <a:ea typeface="SimSun" panose="02010600030101010101" pitchFamily="2" charset="-122"/>
              </a:rPr>
              <a:t>انظر دليل المدرب</a:t>
            </a:r>
          </a:p>
        </p:txBody>
      </p:sp>
    </p:spTree>
    <p:extLst>
      <p:ext uri="{BB962C8B-B14F-4D97-AF65-F5344CB8AC3E}">
        <p14:creationId xmlns:p14="http://schemas.microsoft.com/office/powerpoint/2010/main" val="180235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Lst>
  </p:timing>
</p:sld>
</file>

<file path=ppt/slides/slide541.xml><?xml version="1.0" encoding="utf-8"?>
<p:sld xmlns:a="http://schemas.openxmlformats.org/drawingml/2006/main" xmlns:r="http://schemas.openxmlformats.org/officeDocument/2006/relationships" xmlns:p="http://schemas.openxmlformats.org/presentationml/2006/main">
  <p:cSld>
    <p:bg bwMode="auto">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Text Box 2"/>
          <p:cNvSpPr txBox="1">
            <a:spLocks noChangeArrowheads="1"/>
          </p:cNvSpPr>
          <p:nvPr/>
        </p:nvSpPr>
        <p:spPr bwMode="auto">
          <a:xfrm>
            <a:off x="1691680" y="3501008"/>
            <a:ext cx="274626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4000" b="1" dirty="0" smtClean="0">
                <a:solidFill>
                  <a:srgbClr val="FFFFFF"/>
                </a:solidFill>
              </a:rPr>
              <a:t>Thank you</a:t>
            </a:r>
            <a:endParaRPr lang="ar-EG" altLang="en-US" sz="4000" b="1" dirty="0">
              <a:solidFill>
                <a:srgbClr val="FFFFFF"/>
              </a:solidFill>
            </a:endParaRPr>
          </a:p>
        </p:txBody>
      </p:sp>
    </p:spTree>
    <p:extLst>
      <p:ext uri="{BB962C8B-B14F-4D97-AF65-F5344CB8AC3E}">
        <p14:creationId xmlns:p14="http://schemas.microsoft.com/office/powerpoint/2010/main" val="307749853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مفهوم التخطيط </a:t>
            </a:r>
          </a:p>
        </p:txBody>
      </p:sp>
      <p:sp>
        <p:nvSpPr>
          <p:cNvPr id="4" name="Freeform 3"/>
          <p:cNvSpPr/>
          <p:nvPr/>
        </p:nvSpPr>
        <p:spPr>
          <a:xfrm>
            <a:off x="1970106" y="1684662"/>
            <a:ext cx="5279761" cy="1649925"/>
          </a:xfrm>
          <a:custGeom>
            <a:avLst/>
            <a:gdLst>
              <a:gd name="connsiteX0" fmla="*/ 0 w 5279761"/>
              <a:gd name="connsiteY0" fmla="*/ 0 h 1649925"/>
              <a:gd name="connsiteX1" fmla="*/ 5279761 w 5279761"/>
              <a:gd name="connsiteY1" fmla="*/ 0 h 1649925"/>
              <a:gd name="connsiteX2" fmla="*/ 5279761 w 5279761"/>
              <a:gd name="connsiteY2" fmla="*/ 1649925 h 1649925"/>
              <a:gd name="connsiteX3" fmla="*/ 0 w 5279761"/>
              <a:gd name="connsiteY3" fmla="*/ 1649925 h 1649925"/>
              <a:gd name="connsiteX4" fmla="*/ 0 w 5279761"/>
              <a:gd name="connsiteY4" fmla="*/ 0 h 164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9761" h="1649925">
                <a:moveTo>
                  <a:pt x="0" y="0"/>
                </a:moveTo>
                <a:lnTo>
                  <a:pt x="5279761" y="0"/>
                </a:lnTo>
                <a:lnTo>
                  <a:pt x="5279761" y="1649925"/>
                </a:lnTo>
                <a:lnTo>
                  <a:pt x="0" y="1649925"/>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117550" tIns="102870" rIns="102870" bIns="102870" numCol="1" spcCol="1270" anchor="ctr" anchorCtr="0">
            <a:noAutofit/>
          </a:bodyPr>
          <a:lstStyle/>
          <a:p>
            <a:pPr lvl="0" algn="ctr" defTabSz="1200150" rtl="1">
              <a:lnSpc>
                <a:spcPct val="90000"/>
              </a:lnSpc>
              <a:spcBef>
                <a:spcPct val="0"/>
              </a:spcBef>
              <a:spcAft>
                <a:spcPct val="35000"/>
              </a:spcAft>
            </a:pPr>
            <a:r>
              <a:rPr lang="ar-EG" sz="2700" kern="1200" dirty="0" smtClean="0"/>
              <a:t>هو تحديد الأهداف ووضع خطة العمل التي تحقق هذه الأهداف .</a:t>
            </a:r>
            <a:endParaRPr lang="ar-EG" sz="2700" kern="1200" dirty="0"/>
          </a:p>
        </p:txBody>
      </p:sp>
      <p:sp>
        <p:nvSpPr>
          <p:cNvPr id="5" name="Rectangle 4"/>
          <p:cNvSpPr/>
          <p:nvPr/>
        </p:nvSpPr>
        <p:spPr>
          <a:xfrm>
            <a:off x="1750116" y="1446339"/>
            <a:ext cx="1154947" cy="1732421"/>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1970106" y="3761734"/>
            <a:ext cx="5279761" cy="1649925"/>
          </a:xfrm>
          <a:custGeom>
            <a:avLst/>
            <a:gdLst>
              <a:gd name="connsiteX0" fmla="*/ 0 w 5279761"/>
              <a:gd name="connsiteY0" fmla="*/ 0 h 1649925"/>
              <a:gd name="connsiteX1" fmla="*/ 5279761 w 5279761"/>
              <a:gd name="connsiteY1" fmla="*/ 0 h 1649925"/>
              <a:gd name="connsiteX2" fmla="*/ 5279761 w 5279761"/>
              <a:gd name="connsiteY2" fmla="*/ 1649925 h 1649925"/>
              <a:gd name="connsiteX3" fmla="*/ 0 w 5279761"/>
              <a:gd name="connsiteY3" fmla="*/ 1649925 h 1649925"/>
              <a:gd name="connsiteX4" fmla="*/ 0 w 5279761"/>
              <a:gd name="connsiteY4" fmla="*/ 0 h 164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9761" h="1649925">
                <a:moveTo>
                  <a:pt x="0" y="0"/>
                </a:moveTo>
                <a:lnTo>
                  <a:pt x="5279761" y="0"/>
                </a:lnTo>
                <a:lnTo>
                  <a:pt x="5279761" y="1649925"/>
                </a:lnTo>
                <a:lnTo>
                  <a:pt x="0" y="1649925"/>
                </a:lnTo>
                <a:lnTo>
                  <a:pt x="0" y="0"/>
                </a:lnTo>
                <a:close/>
              </a:path>
            </a:pathLst>
          </a:cu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spcFirstLastPara="0" vert="horz" wrap="square" lIns="1117550" tIns="102870" rIns="102870" bIns="102870" numCol="1" spcCol="1270" anchor="ctr" anchorCtr="0">
            <a:noAutofit/>
          </a:bodyPr>
          <a:lstStyle/>
          <a:p>
            <a:pPr lvl="0" algn="ctr" defTabSz="1200150" rtl="1">
              <a:lnSpc>
                <a:spcPct val="90000"/>
              </a:lnSpc>
              <a:spcBef>
                <a:spcPct val="0"/>
              </a:spcBef>
              <a:spcAft>
                <a:spcPct val="35000"/>
              </a:spcAft>
            </a:pPr>
            <a:r>
              <a:rPr lang="ar-EG" sz="2700" kern="1200" dirty="0" smtClean="0"/>
              <a:t>هو التقرير سلفاً بما يجب عمله لتحقيق هدف معين . وهو عمل يسبق التنفيذ، ويمثل إحدى وظائف المدير .</a:t>
            </a:r>
            <a:endParaRPr lang="ar-EG" sz="2700" kern="1200" dirty="0"/>
          </a:p>
        </p:txBody>
      </p:sp>
      <p:sp>
        <p:nvSpPr>
          <p:cNvPr id="7" name="Rectangle 6"/>
          <p:cNvSpPr/>
          <p:nvPr/>
        </p:nvSpPr>
        <p:spPr>
          <a:xfrm>
            <a:off x="1750116" y="3523412"/>
            <a:ext cx="1154947" cy="1732421"/>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2479482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22" presetClass="entr" presetSubtype="4"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down)">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عناصر التخطيط</a:t>
            </a:r>
          </a:p>
        </p:txBody>
      </p:sp>
      <p:sp>
        <p:nvSpPr>
          <p:cNvPr id="4" name="Freeform 3"/>
          <p:cNvSpPr/>
          <p:nvPr/>
        </p:nvSpPr>
        <p:spPr>
          <a:xfrm>
            <a:off x="7771966" y="2904202"/>
            <a:ext cx="1369923" cy="1369923"/>
          </a:xfrm>
          <a:custGeom>
            <a:avLst/>
            <a:gdLst>
              <a:gd name="connsiteX0" fmla="*/ 0 w 1369923"/>
              <a:gd name="connsiteY0" fmla="*/ 684962 h 1369923"/>
              <a:gd name="connsiteX1" fmla="*/ 684962 w 1369923"/>
              <a:gd name="connsiteY1" fmla="*/ 0 h 1369923"/>
              <a:gd name="connsiteX2" fmla="*/ 1369924 w 1369923"/>
              <a:gd name="connsiteY2" fmla="*/ 684962 h 1369923"/>
              <a:gd name="connsiteX3" fmla="*/ 684962 w 1369923"/>
              <a:gd name="connsiteY3" fmla="*/ 1369924 h 1369923"/>
              <a:gd name="connsiteX4" fmla="*/ 0 w 1369923"/>
              <a:gd name="connsiteY4" fmla="*/ 684962 h 1369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23" h="1369923">
                <a:moveTo>
                  <a:pt x="0" y="684962"/>
                </a:moveTo>
                <a:cubicBezTo>
                  <a:pt x="0" y="306668"/>
                  <a:pt x="306668" y="0"/>
                  <a:pt x="684962" y="0"/>
                </a:cubicBezTo>
                <a:cubicBezTo>
                  <a:pt x="1063256" y="0"/>
                  <a:pt x="1369924" y="306668"/>
                  <a:pt x="1369924" y="684962"/>
                </a:cubicBezTo>
                <a:cubicBezTo>
                  <a:pt x="1369924" y="1063256"/>
                  <a:pt x="1063256" y="1369924"/>
                  <a:pt x="684962" y="1369924"/>
                </a:cubicBezTo>
                <a:cubicBezTo>
                  <a:pt x="306668" y="1369924"/>
                  <a:pt x="0" y="1063256"/>
                  <a:pt x="0" y="684962"/>
                </a:cubicBezTo>
                <a:close/>
              </a:path>
            </a:pathLst>
          </a:custGeom>
          <a:solidFill>
            <a:srgbClr val="FFC00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276012" tIns="228561" rIns="276012" bIns="228561" numCol="1" spcCol="1270" anchor="ctr" anchorCtr="0">
            <a:noAutofit/>
          </a:bodyPr>
          <a:lstStyle/>
          <a:p>
            <a:pPr lvl="0" algn="ctr" defTabSz="977900" rtl="1">
              <a:lnSpc>
                <a:spcPct val="90000"/>
              </a:lnSpc>
              <a:spcBef>
                <a:spcPct val="0"/>
              </a:spcBef>
              <a:spcAft>
                <a:spcPct val="35000"/>
              </a:spcAft>
            </a:pPr>
            <a:r>
              <a:rPr lang="ar-EG" sz="2200" kern="1200" dirty="0" smtClean="0"/>
              <a:t>الاهداف</a:t>
            </a:r>
            <a:endParaRPr lang="ar-EG" sz="2200" kern="1200" dirty="0"/>
          </a:p>
        </p:txBody>
      </p:sp>
      <p:sp>
        <p:nvSpPr>
          <p:cNvPr id="5" name="Freeform 4"/>
          <p:cNvSpPr/>
          <p:nvPr/>
        </p:nvSpPr>
        <p:spPr>
          <a:xfrm>
            <a:off x="6139442" y="2904202"/>
            <a:ext cx="1906508" cy="1369923"/>
          </a:xfrm>
          <a:custGeom>
            <a:avLst/>
            <a:gdLst>
              <a:gd name="connsiteX0" fmla="*/ 0 w 1906508"/>
              <a:gd name="connsiteY0" fmla="*/ 684962 h 1369923"/>
              <a:gd name="connsiteX1" fmla="*/ 953254 w 1906508"/>
              <a:gd name="connsiteY1" fmla="*/ 0 h 1369923"/>
              <a:gd name="connsiteX2" fmla="*/ 1906508 w 1906508"/>
              <a:gd name="connsiteY2" fmla="*/ 684962 h 1369923"/>
              <a:gd name="connsiteX3" fmla="*/ 953254 w 1906508"/>
              <a:gd name="connsiteY3" fmla="*/ 1369924 h 1369923"/>
              <a:gd name="connsiteX4" fmla="*/ 0 w 1906508"/>
              <a:gd name="connsiteY4" fmla="*/ 684962 h 1369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6508" h="1369923">
                <a:moveTo>
                  <a:pt x="0" y="684962"/>
                </a:moveTo>
                <a:cubicBezTo>
                  <a:pt x="0" y="306668"/>
                  <a:pt x="426786" y="0"/>
                  <a:pt x="953254" y="0"/>
                </a:cubicBezTo>
                <a:cubicBezTo>
                  <a:pt x="1479722" y="0"/>
                  <a:pt x="1906508" y="306668"/>
                  <a:pt x="1906508" y="684962"/>
                </a:cubicBezTo>
                <a:cubicBezTo>
                  <a:pt x="1906508" y="1063256"/>
                  <a:pt x="1479722" y="1369924"/>
                  <a:pt x="953254" y="1369924"/>
                </a:cubicBezTo>
                <a:cubicBezTo>
                  <a:pt x="426786" y="1369924"/>
                  <a:pt x="0" y="1063256"/>
                  <a:pt x="0" y="684962"/>
                </a:cubicBezTo>
                <a:close/>
              </a:path>
            </a:pathLst>
          </a:custGeom>
          <a:solidFill>
            <a:srgbClr val="00B05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54593" tIns="228561" rIns="354593" bIns="228561" numCol="1" spcCol="1270" anchor="ctr" anchorCtr="0">
            <a:noAutofit/>
          </a:bodyPr>
          <a:lstStyle/>
          <a:p>
            <a:pPr lvl="0" algn="ctr" defTabSz="977900" rtl="1">
              <a:lnSpc>
                <a:spcPct val="90000"/>
              </a:lnSpc>
              <a:spcBef>
                <a:spcPct val="0"/>
              </a:spcBef>
              <a:spcAft>
                <a:spcPct val="35000"/>
              </a:spcAft>
            </a:pPr>
            <a:r>
              <a:rPr lang="ar-EG" sz="2200" kern="1200" dirty="0" smtClean="0"/>
              <a:t>الاستراتيجيات</a:t>
            </a:r>
            <a:endParaRPr lang="ar-EG" sz="2200" kern="1200" dirty="0"/>
          </a:p>
        </p:txBody>
      </p:sp>
      <p:sp>
        <p:nvSpPr>
          <p:cNvPr id="6" name="Freeform 5"/>
          <p:cNvSpPr/>
          <p:nvPr/>
        </p:nvSpPr>
        <p:spPr>
          <a:xfrm>
            <a:off x="5043504" y="2904202"/>
            <a:ext cx="1369923" cy="1369923"/>
          </a:xfrm>
          <a:custGeom>
            <a:avLst/>
            <a:gdLst>
              <a:gd name="connsiteX0" fmla="*/ 0 w 1369923"/>
              <a:gd name="connsiteY0" fmla="*/ 684962 h 1369923"/>
              <a:gd name="connsiteX1" fmla="*/ 684962 w 1369923"/>
              <a:gd name="connsiteY1" fmla="*/ 0 h 1369923"/>
              <a:gd name="connsiteX2" fmla="*/ 1369924 w 1369923"/>
              <a:gd name="connsiteY2" fmla="*/ 684962 h 1369923"/>
              <a:gd name="connsiteX3" fmla="*/ 684962 w 1369923"/>
              <a:gd name="connsiteY3" fmla="*/ 1369924 h 1369923"/>
              <a:gd name="connsiteX4" fmla="*/ 0 w 1369923"/>
              <a:gd name="connsiteY4" fmla="*/ 684962 h 1369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23" h="1369923">
                <a:moveTo>
                  <a:pt x="0" y="684962"/>
                </a:moveTo>
                <a:cubicBezTo>
                  <a:pt x="0" y="306668"/>
                  <a:pt x="306668" y="0"/>
                  <a:pt x="684962" y="0"/>
                </a:cubicBezTo>
                <a:cubicBezTo>
                  <a:pt x="1063256" y="0"/>
                  <a:pt x="1369924" y="306668"/>
                  <a:pt x="1369924" y="684962"/>
                </a:cubicBezTo>
                <a:cubicBezTo>
                  <a:pt x="1369924" y="1063256"/>
                  <a:pt x="1063256" y="1369924"/>
                  <a:pt x="684962" y="1369924"/>
                </a:cubicBezTo>
                <a:cubicBezTo>
                  <a:pt x="306668" y="1369924"/>
                  <a:pt x="0" y="1063256"/>
                  <a:pt x="0" y="684962"/>
                </a:cubicBezTo>
                <a:close/>
              </a:path>
            </a:pathLst>
          </a:custGeom>
          <a:solidFill>
            <a:srgbClr val="0070C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276012" tIns="228561" rIns="276012" bIns="228561" numCol="1" spcCol="1270" anchor="ctr" anchorCtr="0">
            <a:noAutofit/>
          </a:bodyPr>
          <a:lstStyle/>
          <a:p>
            <a:pPr lvl="0" algn="ctr" defTabSz="977900" rtl="1">
              <a:lnSpc>
                <a:spcPct val="90000"/>
              </a:lnSpc>
              <a:spcBef>
                <a:spcPct val="0"/>
              </a:spcBef>
              <a:spcAft>
                <a:spcPct val="35000"/>
              </a:spcAft>
            </a:pPr>
            <a:r>
              <a:rPr lang="ar-EG" sz="2200" kern="1200" dirty="0" smtClean="0"/>
              <a:t>السياسات</a:t>
            </a:r>
            <a:endParaRPr lang="ar-EG" sz="2200" kern="1200" dirty="0"/>
          </a:p>
        </p:txBody>
      </p:sp>
      <p:sp>
        <p:nvSpPr>
          <p:cNvPr id="7" name="Freeform 6"/>
          <p:cNvSpPr/>
          <p:nvPr/>
        </p:nvSpPr>
        <p:spPr>
          <a:xfrm>
            <a:off x="3693033" y="2904202"/>
            <a:ext cx="1624454" cy="1369923"/>
          </a:xfrm>
          <a:custGeom>
            <a:avLst/>
            <a:gdLst>
              <a:gd name="connsiteX0" fmla="*/ 0 w 1624454"/>
              <a:gd name="connsiteY0" fmla="*/ 684962 h 1369923"/>
              <a:gd name="connsiteX1" fmla="*/ 812227 w 1624454"/>
              <a:gd name="connsiteY1" fmla="*/ 0 h 1369923"/>
              <a:gd name="connsiteX2" fmla="*/ 1624454 w 1624454"/>
              <a:gd name="connsiteY2" fmla="*/ 684962 h 1369923"/>
              <a:gd name="connsiteX3" fmla="*/ 812227 w 1624454"/>
              <a:gd name="connsiteY3" fmla="*/ 1369924 h 1369923"/>
              <a:gd name="connsiteX4" fmla="*/ 0 w 1624454"/>
              <a:gd name="connsiteY4" fmla="*/ 684962 h 1369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454" h="1369923">
                <a:moveTo>
                  <a:pt x="0" y="684962"/>
                </a:moveTo>
                <a:cubicBezTo>
                  <a:pt x="0" y="306668"/>
                  <a:pt x="363646" y="0"/>
                  <a:pt x="812227" y="0"/>
                </a:cubicBezTo>
                <a:cubicBezTo>
                  <a:pt x="1260808" y="0"/>
                  <a:pt x="1624454" y="306668"/>
                  <a:pt x="1624454" y="684962"/>
                </a:cubicBezTo>
                <a:cubicBezTo>
                  <a:pt x="1624454" y="1063256"/>
                  <a:pt x="1260808" y="1369924"/>
                  <a:pt x="812227" y="1369924"/>
                </a:cubicBezTo>
                <a:cubicBezTo>
                  <a:pt x="363646" y="1369924"/>
                  <a:pt x="0" y="1063256"/>
                  <a:pt x="0" y="684962"/>
                </a:cubicBezTo>
                <a:close/>
              </a:path>
            </a:pathLst>
          </a:custGeom>
          <a:solidFill>
            <a:srgbClr val="95038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13287" tIns="228561" rIns="313287" bIns="228561" numCol="1" spcCol="1270" anchor="ctr" anchorCtr="0">
            <a:noAutofit/>
          </a:bodyPr>
          <a:lstStyle/>
          <a:p>
            <a:pPr lvl="0" algn="ctr" defTabSz="977900" rtl="1">
              <a:lnSpc>
                <a:spcPct val="90000"/>
              </a:lnSpc>
              <a:spcBef>
                <a:spcPct val="0"/>
              </a:spcBef>
              <a:spcAft>
                <a:spcPct val="35000"/>
              </a:spcAft>
            </a:pPr>
            <a:r>
              <a:rPr lang="ar-EG" sz="2200" kern="1200" dirty="0" smtClean="0"/>
              <a:t>الاجراءات</a:t>
            </a:r>
            <a:endParaRPr lang="ar-EG" sz="2200" kern="1200" dirty="0"/>
          </a:p>
        </p:txBody>
      </p:sp>
      <p:sp>
        <p:nvSpPr>
          <p:cNvPr id="8" name="Freeform 7"/>
          <p:cNvSpPr/>
          <p:nvPr/>
        </p:nvSpPr>
        <p:spPr>
          <a:xfrm>
            <a:off x="2597095" y="2904202"/>
            <a:ext cx="1369923" cy="1369923"/>
          </a:xfrm>
          <a:custGeom>
            <a:avLst/>
            <a:gdLst>
              <a:gd name="connsiteX0" fmla="*/ 0 w 1369923"/>
              <a:gd name="connsiteY0" fmla="*/ 684962 h 1369923"/>
              <a:gd name="connsiteX1" fmla="*/ 684962 w 1369923"/>
              <a:gd name="connsiteY1" fmla="*/ 0 h 1369923"/>
              <a:gd name="connsiteX2" fmla="*/ 1369924 w 1369923"/>
              <a:gd name="connsiteY2" fmla="*/ 684962 h 1369923"/>
              <a:gd name="connsiteX3" fmla="*/ 684962 w 1369923"/>
              <a:gd name="connsiteY3" fmla="*/ 1369924 h 1369923"/>
              <a:gd name="connsiteX4" fmla="*/ 0 w 1369923"/>
              <a:gd name="connsiteY4" fmla="*/ 684962 h 1369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23" h="1369923">
                <a:moveTo>
                  <a:pt x="0" y="684962"/>
                </a:moveTo>
                <a:cubicBezTo>
                  <a:pt x="0" y="306668"/>
                  <a:pt x="306668" y="0"/>
                  <a:pt x="684962" y="0"/>
                </a:cubicBezTo>
                <a:cubicBezTo>
                  <a:pt x="1063256" y="0"/>
                  <a:pt x="1369924" y="306668"/>
                  <a:pt x="1369924" y="684962"/>
                </a:cubicBezTo>
                <a:cubicBezTo>
                  <a:pt x="1369924" y="1063256"/>
                  <a:pt x="1063256" y="1369924"/>
                  <a:pt x="684962" y="1369924"/>
                </a:cubicBezTo>
                <a:cubicBezTo>
                  <a:pt x="306668" y="1369924"/>
                  <a:pt x="0" y="1063256"/>
                  <a:pt x="0" y="684962"/>
                </a:cubicBezTo>
                <a:close/>
              </a:path>
            </a:pathLst>
          </a:custGeom>
          <a:solidFill>
            <a:srgbClr val="D77829">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276012" tIns="228561" rIns="276012" bIns="228561" numCol="1" spcCol="1270" anchor="ctr" anchorCtr="0">
            <a:noAutofit/>
          </a:bodyPr>
          <a:lstStyle/>
          <a:p>
            <a:pPr lvl="0" algn="ctr" defTabSz="977900" rtl="1">
              <a:lnSpc>
                <a:spcPct val="90000"/>
              </a:lnSpc>
              <a:spcBef>
                <a:spcPct val="0"/>
              </a:spcBef>
              <a:spcAft>
                <a:spcPct val="35000"/>
              </a:spcAft>
            </a:pPr>
            <a:r>
              <a:rPr lang="ar-EG" sz="2200" kern="1200" dirty="0" smtClean="0"/>
              <a:t>القواعد</a:t>
            </a:r>
            <a:endParaRPr lang="ar-EG" sz="2200" kern="1200" dirty="0"/>
          </a:p>
        </p:txBody>
      </p:sp>
      <p:sp>
        <p:nvSpPr>
          <p:cNvPr id="9" name="Freeform 8"/>
          <p:cNvSpPr/>
          <p:nvPr/>
        </p:nvSpPr>
        <p:spPr>
          <a:xfrm>
            <a:off x="1501156" y="2904202"/>
            <a:ext cx="1369923" cy="1369923"/>
          </a:xfrm>
          <a:custGeom>
            <a:avLst/>
            <a:gdLst>
              <a:gd name="connsiteX0" fmla="*/ 0 w 1369923"/>
              <a:gd name="connsiteY0" fmla="*/ 684962 h 1369923"/>
              <a:gd name="connsiteX1" fmla="*/ 684962 w 1369923"/>
              <a:gd name="connsiteY1" fmla="*/ 0 h 1369923"/>
              <a:gd name="connsiteX2" fmla="*/ 1369924 w 1369923"/>
              <a:gd name="connsiteY2" fmla="*/ 684962 h 1369923"/>
              <a:gd name="connsiteX3" fmla="*/ 684962 w 1369923"/>
              <a:gd name="connsiteY3" fmla="*/ 1369924 h 1369923"/>
              <a:gd name="connsiteX4" fmla="*/ 0 w 1369923"/>
              <a:gd name="connsiteY4" fmla="*/ 684962 h 1369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23" h="1369923">
                <a:moveTo>
                  <a:pt x="0" y="684962"/>
                </a:moveTo>
                <a:cubicBezTo>
                  <a:pt x="0" y="306668"/>
                  <a:pt x="306668" y="0"/>
                  <a:pt x="684962" y="0"/>
                </a:cubicBezTo>
                <a:cubicBezTo>
                  <a:pt x="1063256" y="0"/>
                  <a:pt x="1369924" y="306668"/>
                  <a:pt x="1369924" y="684962"/>
                </a:cubicBezTo>
                <a:cubicBezTo>
                  <a:pt x="1369924" y="1063256"/>
                  <a:pt x="1063256" y="1369924"/>
                  <a:pt x="684962" y="1369924"/>
                </a:cubicBezTo>
                <a:cubicBezTo>
                  <a:pt x="306668" y="1369924"/>
                  <a:pt x="0" y="1063256"/>
                  <a:pt x="0" y="684962"/>
                </a:cubicBezTo>
                <a:close/>
              </a:path>
            </a:pathLst>
          </a:custGeom>
          <a:solidFill>
            <a:srgbClr val="6A6506">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276012" tIns="228561" rIns="276012" bIns="228561" numCol="1" spcCol="1270" anchor="ctr" anchorCtr="0">
            <a:noAutofit/>
          </a:bodyPr>
          <a:lstStyle/>
          <a:p>
            <a:pPr lvl="0" algn="ctr" defTabSz="977900" rtl="1">
              <a:lnSpc>
                <a:spcPct val="90000"/>
              </a:lnSpc>
              <a:spcBef>
                <a:spcPct val="0"/>
              </a:spcBef>
              <a:spcAft>
                <a:spcPct val="35000"/>
              </a:spcAft>
            </a:pPr>
            <a:r>
              <a:rPr lang="ar-EG" sz="2200" kern="1200" dirty="0" smtClean="0"/>
              <a:t>البرامج</a:t>
            </a:r>
            <a:endParaRPr lang="ar-EG" sz="2200" kern="1200" dirty="0"/>
          </a:p>
        </p:txBody>
      </p:sp>
      <p:sp>
        <p:nvSpPr>
          <p:cNvPr id="10" name="Freeform 9"/>
          <p:cNvSpPr/>
          <p:nvPr/>
        </p:nvSpPr>
        <p:spPr>
          <a:xfrm>
            <a:off x="37010" y="2904202"/>
            <a:ext cx="1738131" cy="1369923"/>
          </a:xfrm>
          <a:custGeom>
            <a:avLst/>
            <a:gdLst>
              <a:gd name="connsiteX0" fmla="*/ 0 w 1738131"/>
              <a:gd name="connsiteY0" fmla="*/ 684962 h 1369923"/>
              <a:gd name="connsiteX1" fmla="*/ 869066 w 1738131"/>
              <a:gd name="connsiteY1" fmla="*/ 0 h 1369923"/>
              <a:gd name="connsiteX2" fmla="*/ 1738132 w 1738131"/>
              <a:gd name="connsiteY2" fmla="*/ 684962 h 1369923"/>
              <a:gd name="connsiteX3" fmla="*/ 869066 w 1738131"/>
              <a:gd name="connsiteY3" fmla="*/ 1369924 h 1369923"/>
              <a:gd name="connsiteX4" fmla="*/ 0 w 1738131"/>
              <a:gd name="connsiteY4" fmla="*/ 684962 h 1369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131" h="1369923">
                <a:moveTo>
                  <a:pt x="0" y="684962"/>
                </a:moveTo>
                <a:cubicBezTo>
                  <a:pt x="0" y="306668"/>
                  <a:pt x="389094" y="0"/>
                  <a:pt x="869066" y="0"/>
                </a:cubicBezTo>
                <a:cubicBezTo>
                  <a:pt x="1349038" y="0"/>
                  <a:pt x="1738132" y="306668"/>
                  <a:pt x="1738132" y="684962"/>
                </a:cubicBezTo>
                <a:cubicBezTo>
                  <a:pt x="1738132" y="1063256"/>
                  <a:pt x="1349038" y="1369924"/>
                  <a:pt x="869066" y="1369924"/>
                </a:cubicBezTo>
                <a:cubicBezTo>
                  <a:pt x="389094" y="1369924"/>
                  <a:pt x="0" y="1063256"/>
                  <a:pt x="0" y="684962"/>
                </a:cubicBezTo>
                <a:close/>
              </a:path>
            </a:pathLst>
          </a:custGeom>
          <a:solidFill>
            <a:srgbClr val="00B0F0">
              <a:alpha val="50000"/>
            </a:srgbClr>
          </a:solidFill>
        </p:spPr>
        <p:style>
          <a:lnRef idx="2">
            <a:schemeClr val="lt1">
              <a:hueOff val="0"/>
              <a:satOff val="0"/>
              <a:lumOff val="0"/>
              <a:alphaOff val="0"/>
            </a:schemeClr>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329934" tIns="228561" rIns="329934" bIns="228561" numCol="1" spcCol="1270" anchor="ctr" anchorCtr="0">
            <a:noAutofit/>
          </a:bodyPr>
          <a:lstStyle/>
          <a:p>
            <a:pPr lvl="0" algn="ctr" defTabSz="977900" rtl="1">
              <a:lnSpc>
                <a:spcPct val="90000"/>
              </a:lnSpc>
              <a:spcBef>
                <a:spcPct val="0"/>
              </a:spcBef>
              <a:spcAft>
                <a:spcPct val="35000"/>
              </a:spcAft>
            </a:pPr>
            <a:r>
              <a:rPr lang="ar-EG" sz="2200" kern="1200" smtClean="0"/>
              <a:t>الموازانات</a:t>
            </a:r>
            <a:endParaRPr lang="ar-EG" sz="2200" kern="1200" dirty="0"/>
          </a:p>
        </p:txBody>
      </p:sp>
    </p:spTree>
    <p:extLst>
      <p:ext uri="{BB962C8B-B14F-4D97-AF65-F5344CB8AC3E}">
        <p14:creationId xmlns:p14="http://schemas.microsoft.com/office/powerpoint/2010/main" val="2860529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arn(inVertical)">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barn(inVertical)">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barn(inVertical)">
                                      <p:cBhvr>
                                        <p:cTn id="3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الحاجة للتخطيط</a:t>
            </a:r>
          </a:p>
        </p:txBody>
      </p:sp>
      <p:sp>
        <p:nvSpPr>
          <p:cNvPr id="4" name="Rectangle 3"/>
          <p:cNvSpPr/>
          <p:nvPr/>
        </p:nvSpPr>
        <p:spPr>
          <a:xfrm>
            <a:off x="4957242" y="1397000"/>
            <a:ext cx="3454400" cy="4064000"/>
          </a:xfrm>
          <a:prstGeom prst="rect">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sp>
        <p:nvSpPr>
          <p:cNvPr id="5" name="Rectangle 4"/>
          <p:cNvSpPr/>
          <p:nvPr/>
        </p:nvSpPr>
        <p:spPr>
          <a:xfrm>
            <a:off x="5129962" y="1559560"/>
            <a:ext cx="3108960" cy="2641600"/>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5129962" y="4201160"/>
            <a:ext cx="3108960" cy="1097280"/>
          </a:xfrm>
          <a:custGeom>
            <a:avLst/>
            <a:gdLst>
              <a:gd name="connsiteX0" fmla="*/ 0 w 3108960"/>
              <a:gd name="connsiteY0" fmla="*/ 0 h 1097280"/>
              <a:gd name="connsiteX1" fmla="*/ 3108960 w 3108960"/>
              <a:gd name="connsiteY1" fmla="*/ 0 h 1097280"/>
              <a:gd name="connsiteX2" fmla="*/ 3108960 w 3108960"/>
              <a:gd name="connsiteY2" fmla="*/ 1097280 h 1097280"/>
              <a:gd name="connsiteX3" fmla="*/ 0 w 3108960"/>
              <a:gd name="connsiteY3" fmla="*/ 1097280 h 1097280"/>
              <a:gd name="connsiteX4" fmla="*/ 0 w 3108960"/>
              <a:gd name="connsiteY4" fmla="*/ 0 h 109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960" h="1097280">
                <a:moveTo>
                  <a:pt x="0" y="0"/>
                </a:moveTo>
                <a:lnTo>
                  <a:pt x="3108960" y="0"/>
                </a:lnTo>
                <a:lnTo>
                  <a:pt x="3108960" y="1097280"/>
                </a:lnTo>
                <a:lnTo>
                  <a:pt x="0" y="109728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EG" sz="2800" kern="1200" dirty="0" smtClean="0"/>
              <a:t>امتلاك المؤسسة لموارد محدودة</a:t>
            </a:r>
            <a:endParaRPr lang="ar-EG" sz="2800" kern="1200" dirty="0"/>
          </a:p>
        </p:txBody>
      </p:sp>
      <p:sp>
        <p:nvSpPr>
          <p:cNvPr id="7" name="Rectangle 6"/>
          <p:cNvSpPr/>
          <p:nvPr/>
        </p:nvSpPr>
        <p:spPr>
          <a:xfrm>
            <a:off x="660349" y="1397000"/>
            <a:ext cx="3454400" cy="4064000"/>
          </a:xfrm>
          <a:prstGeom prst="rect">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sp>
        <p:nvSpPr>
          <p:cNvPr id="8" name="Rectangle 7"/>
          <p:cNvSpPr/>
          <p:nvPr/>
        </p:nvSpPr>
        <p:spPr>
          <a:xfrm>
            <a:off x="833069" y="1559560"/>
            <a:ext cx="3108960" cy="2641600"/>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Freeform 8"/>
          <p:cNvSpPr/>
          <p:nvPr/>
        </p:nvSpPr>
        <p:spPr>
          <a:xfrm>
            <a:off x="833069" y="4201160"/>
            <a:ext cx="3108960" cy="1097280"/>
          </a:xfrm>
          <a:custGeom>
            <a:avLst/>
            <a:gdLst>
              <a:gd name="connsiteX0" fmla="*/ 0 w 3108960"/>
              <a:gd name="connsiteY0" fmla="*/ 0 h 1097280"/>
              <a:gd name="connsiteX1" fmla="*/ 3108960 w 3108960"/>
              <a:gd name="connsiteY1" fmla="*/ 0 h 1097280"/>
              <a:gd name="connsiteX2" fmla="*/ 3108960 w 3108960"/>
              <a:gd name="connsiteY2" fmla="*/ 1097280 h 1097280"/>
              <a:gd name="connsiteX3" fmla="*/ 0 w 3108960"/>
              <a:gd name="connsiteY3" fmla="*/ 1097280 h 1097280"/>
              <a:gd name="connsiteX4" fmla="*/ 0 w 3108960"/>
              <a:gd name="connsiteY4" fmla="*/ 0 h 109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960" h="1097280">
                <a:moveTo>
                  <a:pt x="0" y="0"/>
                </a:moveTo>
                <a:lnTo>
                  <a:pt x="3108960" y="0"/>
                </a:lnTo>
                <a:lnTo>
                  <a:pt x="3108960" y="1097280"/>
                </a:lnTo>
                <a:lnTo>
                  <a:pt x="0" y="109728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1920" tIns="121920" rIns="121920" bIns="121920" numCol="1" spcCol="1270" anchor="ctr" anchorCtr="0">
            <a:noAutofit/>
          </a:bodyPr>
          <a:lstStyle/>
          <a:p>
            <a:pPr algn="ctr" defTabSz="1422400" rtl="1">
              <a:lnSpc>
                <a:spcPct val="90000"/>
              </a:lnSpc>
              <a:spcAft>
                <a:spcPct val="35000"/>
              </a:spcAft>
            </a:pPr>
            <a:r>
              <a:rPr lang="ar-EG" sz="2800" dirty="0"/>
              <a:t>ان تعيش المؤسسة في بيئة معقدة ومنفردة</a:t>
            </a:r>
          </a:p>
        </p:txBody>
      </p:sp>
    </p:spTree>
    <p:extLst>
      <p:ext uri="{BB962C8B-B14F-4D97-AF65-F5344CB8AC3E}">
        <p14:creationId xmlns:p14="http://schemas.microsoft.com/office/powerpoint/2010/main" val="3266040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000"/>
                                        <p:tgtEl>
                                          <p:spTgt spid="9"/>
                                        </p:tgtEl>
                                      </p:cBhvr>
                                    </p:animEffect>
                                    <p:anim calcmode="lin" valueType="num">
                                      <p:cBhvr>
                                        <p:cTn id="35" dur="1000" fill="hold"/>
                                        <p:tgtEl>
                                          <p:spTgt spid="9"/>
                                        </p:tgtEl>
                                        <p:attrNameLst>
                                          <p:attrName>ppt_x</p:attrName>
                                        </p:attrNameLst>
                                      </p:cBhvr>
                                      <p:tavLst>
                                        <p:tav tm="0">
                                          <p:val>
                                            <p:strVal val="#ppt_x"/>
                                          </p:val>
                                        </p:tav>
                                        <p:tav tm="100000">
                                          <p:val>
                                            <p:strVal val="#ppt_x"/>
                                          </p:val>
                                        </p:tav>
                                      </p:tavLst>
                                    </p:anim>
                                    <p:anim calcmode="lin" valueType="num">
                                      <p:cBhvr>
                                        <p:cTn id="3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أهمية التخطيط</a:t>
            </a:r>
          </a:p>
        </p:txBody>
      </p:sp>
      <p:sp>
        <p:nvSpPr>
          <p:cNvPr id="3" name="Oval 2"/>
          <p:cNvSpPr/>
          <p:nvPr/>
        </p:nvSpPr>
        <p:spPr>
          <a:xfrm>
            <a:off x="7163344" y="4105560"/>
            <a:ext cx="1872208" cy="1944216"/>
          </a:xfrm>
          <a:prstGeom prst="ellipse">
            <a:avLst/>
          </a:prstGeom>
          <a:solidFill>
            <a:srgbClr val="00B050"/>
          </a:solidFill>
        </p:spPr>
        <p:style>
          <a:lnRef idx="1">
            <a:schemeClr val="accent6"/>
          </a:lnRef>
          <a:fillRef idx="2">
            <a:schemeClr val="accent6"/>
          </a:fillRef>
          <a:effectRef idx="1">
            <a:schemeClr val="accent6"/>
          </a:effectRef>
          <a:fontRef idx="minor">
            <a:schemeClr val="dk1"/>
          </a:fontRef>
        </p:style>
        <p:txBody>
          <a:bodyPr rtlCol="1" anchor="ctr"/>
          <a:lstStyle/>
          <a:p>
            <a:pPr algn="ctr" rtl="1"/>
            <a:r>
              <a:rPr lang="ar-EG" sz="2000" b="1" dirty="0" smtClean="0">
                <a:solidFill>
                  <a:schemeClr val="bg1"/>
                </a:solidFill>
                <a:latin typeface="Simplified Arabic" panose="02020603050405020304" pitchFamily="18" charset="-78"/>
                <a:cs typeface="Simplified Arabic" panose="02020603050405020304" pitchFamily="18" charset="-78"/>
              </a:rPr>
              <a:t>يجنب </a:t>
            </a:r>
            <a:r>
              <a:rPr lang="ar-EG" sz="2000" b="1" dirty="0">
                <a:solidFill>
                  <a:schemeClr val="bg1"/>
                </a:solidFill>
                <a:latin typeface="Simplified Arabic" panose="02020603050405020304" pitchFamily="18" charset="-78"/>
                <a:cs typeface="Simplified Arabic" panose="02020603050405020304" pitchFamily="18" charset="-78"/>
              </a:rPr>
              <a:t>المنظمة العديد من المفاجآت . </a:t>
            </a:r>
            <a:endParaRPr lang="en-US" sz="2000" i="0" dirty="0">
              <a:solidFill>
                <a:schemeClr val="bg1"/>
              </a:solidFill>
              <a:latin typeface="Simplified Arabic" panose="02020603050405020304" pitchFamily="18" charset="-78"/>
              <a:cs typeface="Simplified Arabic" panose="02020603050405020304" pitchFamily="18" charset="-78"/>
            </a:endParaRPr>
          </a:p>
        </p:txBody>
      </p:sp>
      <p:sp>
        <p:nvSpPr>
          <p:cNvPr id="4" name="Oval 3"/>
          <p:cNvSpPr/>
          <p:nvPr/>
        </p:nvSpPr>
        <p:spPr>
          <a:xfrm>
            <a:off x="4931096" y="3241464"/>
            <a:ext cx="1872208" cy="1944216"/>
          </a:xfrm>
          <a:prstGeom prst="ellipse">
            <a:avLst/>
          </a:prstGeom>
          <a:solidFill>
            <a:srgbClr val="6A6506"/>
          </a:solidFill>
        </p:spPr>
        <p:style>
          <a:lnRef idx="1">
            <a:schemeClr val="accent5"/>
          </a:lnRef>
          <a:fillRef idx="2">
            <a:schemeClr val="accent5"/>
          </a:fillRef>
          <a:effectRef idx="1">
            <a:schemeClr val="accent5"/>
          </a:effectRef>
          <a:fontRef idx="minor">
            <a:schemeClr val="dk1"/>
          </a:fontRef>
        </p:style>
        <p:txBody>
          <a:bodyPr rtlCol="1" anchor="ctr"/>
          <a:lstStyle/>
          <a:p>
            <a:pPr algn="ctr" rtl="1"/>
            <a:r>
              <a:rPr lang="ar-EG" sz="2000" b="1" dirty="0" smtClean="0">
                <a:solidFill>
                  <a:schemeClr val="bg1"/>
                </a:solidFill>
                <a:latin typeface="Simplified Arabic" panose="02020603050405020304" pitchFamily="18" charset="-78"/>
                <a:cs typeface="Simplified Arabic" panose="02020603050405020304" pitchFamily="18" charset="-78"/>
              </a:rPr>
              <a:t>يحدد </a:t>
            </a:r>
            <a:r>
              <a:rPr lang="ar-EG" sz="2000" b="1" dirty="0">
                <a:solidFill>
                  <a:schemeClr val="bg1"/>
                </a:solidFill>
                <a:latin typeface="Simplified Arabic" panose="02020603050405020304" pitchFamily="18" charset="-78"/>
                <a:cs typeface="Simplified Arabic" panose="02020603050405020304" pitchFamily="18" charset="-78"/>
              </a:rPr>
              <a:t>ويوضح أهداف المنظمة .</a:t>
            </a:r>
            <a:endParaRPr lang="en-US" sz="2000" i="0" dirty="0">
              <a:solidFill>
                <a:schemeClr val="bg1"/>
              </a:solidFill>
              <a:latin typeface="Simplified Arabic" panose="02020603050405020304" pitchFamily="18" charset="-78"/>
              <a:cs typeface="Simplified Arabic" panose="02020603050405020304" pitchFamily="18" charset="-78"/>
            </a:endParaRPr>
          </a:p>
        </p:txBody>
      </p:sp>
      <p:sp>
        <p:nvSpPr>
          <p:cNvPr id="5" name="Oval 4"/>
          <p:cNvSpPr/>
          <p:nvPr/>
        </p:nvSpPr>
        <p:spPr>
          <a:xfrm>
            <a:off x="2482824" y="4105560"/>
            <a:ext cx="1872208" cy="1944216"/>
          </a:xfrm>
          <a:prstGeom prst="ellipse">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1" anchor="ctr"/>
          <a:lstStyle/>
          <a:p>
            <a:pPr algn="ctr" rtl="1"/>
            <a:r>
              <a:rPr lang="ar-EG" sz="2000" b="1" dirty="0" smtClean="0">
                <a:solidFill>
                  <a:schemeClr val="bg1"/>
                </a:solidFill>
                <a:latin typeface="Simplified Arabic" panose="02020603050405020304" pitchFamily="18" charset="-78"/>
                <a:cs typeface="Simplified Arabic" panose="02020603050405020304" pitchFamily="18" charset="-78"/>
              </a:rPr>
              <a:t>يضمن </a:t>
            </a:r>
            <a:r>
              <a:rPr lang="ar-EG" sz="2000" b="1" dirty="0">
                <a:solidFill>
                  <a:schemeClr val="bg1"/>
                </a:solidFill>
                <a:latin typeface="Simplified Arabic" panose="02020603050405020304" pitchFamily="18" charset="-78"/>
                <a:cs typeface="Simplified Arabic" panose="02020603050405020304" pitchFamily="18" charset="-78"/>
              </a:rPr>
              <a:t>الاستخدام الأمثل </a:t>
            </a:r>
            <a:r>
              <a:rPr lang="ar-EG" sz="2000" b="1" dirty="0" smtClean="0">
                <a:solidFill>
                  <a:schemeClr val="bg1"/>
                </a:solidFill>
                <a:latin typeface="Simplified Arabic" panose="02020603050405020304" pitchFamily="18" charset="-78"/>
                <a:cs typeface="Simplified Arabic" panose="02020603050405020304" pitchFamily="18" charset="-78"/>
              </a:rPr>
              <a:t>للموارد.</a:t>
            </a:r>
            <a:endParaRPr lang="en-US" sz="2000" i="0" dirty="0">
              <a:solidFill>
                <a:schemeClr val="bg1"/>
              </a:solidFill>
              <a:latin typeface="Simplified Arabic" panose="02020603050405020304" pitchFamily="18" charset="-78"/>
              <a:cs typeface="Simplified Arabic" panose="02020603050405020304" pitchFamily="18" charset="-78"/>
            </a:endParaRPr>
          </a:p>
        </p:txBody>
      </p:sp>
      <p:sp>
        <p:nvSpPr>
          <p:cNvPr id="6" name="Oval 5"/>
          <p:cNvSpPr/>
          <p:nvPr/>
        </p:nvSpPr>
        <p:spPr>
          <a:xfrm>
            <a:off x="7667400" y="2089336"/>
            <a:ext cx="864096" cy="864096"/>
          </a:xfrm>
          <a:prstGeom prst="ellipse">
            <a:avLst/>
          </a:prstGeom>
          <a:solidFill>
            <a:srgbClr val="00B050"/>
          </a:solidFill>
        </p:spPr>
        <p:style>
          <a:lnRef idx="1">
            <a:schemeClr val="accent6"/>
          </a:lnRef>
          <a:fillRef idx="2">
            <a:schemeClr val="accent6"/>
          </a:fillRef>
          <a:effectRef idx="1">
            <a:schemeClr val="accent6"/>
          </a:effectRef>
          <a:fontRef idx="minor">
            <a:schemeClr val="dk1"/>
          </a:fontRef>
        </p:style>
        <p:txBody>
          <a:bodyPr rtlCol="1" anchor="ctr"/>
          <a:lstStyle/>
          <a:p>
            <a:pPr algn="ctr"/>
            <a:r>
              <a:rPr lang="ar-EG" sz="2400" b="1" i="0" dirty="0" smtClean="0">
                <a:solidFill>
                  <a:schemeClr val="bg1"/>
                </a:solidFill>
                <a:latin typeface="Simplified Arabic" panose="02020603050405020304" pitchFamily="18" charset="-78"/>
                <a:cs typeface="Simplified Arabic" panose="02020603050405020304" pitchFamily="18" charset="-78"/>
              </a:rPr>
              <a:t>1</a:t>
            </a:r>
            <a:endParaRPr lang="ar-EG" sz="2400" b="1" i="0" dirty="0">
              <a:solidFill>
                <a:schemeClr val="bg1"/>
              </a:solidFill>
              <a:latin typeface="Simplified Arabic" panose="02020603050405020304" pitchFamily="18" charset="-78"/>
              <a:cs typeface="Simplified Arabic" panose="02020603050405020304" pitchFamily="18" charset="-78"/>
            </a:endParaRPr>
          </a:p>
        </p:txBody>
      </p:sp>
      <p:sp>
        <p:nvSpPr>
          <p:cNvPr id="7" name="Oval 6"/>
          <p:cNvSpPr/>
          <p:nvPr/>
        </p:nvSpPr>
        <p:spPr>
          <a:xfrm>
            <a:off x="5358806" y="1225240"/>
            <a:ext cx="864096" cy="864096"/>
          </a:xfrm>
          <a:prstGeom prst="ellipse">
            <a:avLst/>
          </a:prstGeom>
          <a:solidFill>
            <a:srgbClr val="6A6506"/>
          </a:solidFill>
        </p:spPr>
        <p:style>
          <a:lnRef idx="1">
            <a:schemeClr val="accent5"/>
          </a:lnRef>
          <a:fillRef idx="2">
            <a:schemeClr val="accent5"/>
          </a:fillRef>
          <a:effectRef idx="1">
            <a:schemeClr val="accent5"/>
          </a:effectRef>
          <a:fontRef idx="minor">
            <a:schemeClr val="dk1"/>
          </a:fontRef>
        </p:style>
        <p:txBody>
          <a:bodyPr rtlCol="1" anchor="ctr"/>
          <a:lstStyle/>
          <a:p>
            <a:pPr algn="ctr"/>
            <a:r>
              <a:rPr lang="ar-EG" sz="2400" b="1" i="0" dirty="0" smtClean="0">
                <a:solidFill>
                  <a:schemeClr val="bg1"/>
                </a:solidFill>
                <a:latin typeface="Simplified Arabic" panose="02020603050405020304" pitchFamily="18" charset="-78"/>
                <a:cs typeface="Simplified Arabic" panose="02020603050405020304" pitchFamily="18" charset="-78"/>
              </a:rPr>
              <a:t>2</a:t>
            </a:r>
            <a:endParaRPr lang="ar-EG" sz="2400" b="1" i="0" dirty="0">
              <a:solidFill>
                <a:schemeClr val="bg1"/>
              </a:solidFill>
              <a:latin typeface="Simplified Arabic" panose="02020603050405020304" pitchFamily="18" charset="-78"/>
              <a:cs typeface="Simplified Arabic" panose="02020603050405020304" pitchFamily="18" charset="-78"/>
            </a:endParaRPr>
          </a:p>
        </p:txBody>
      </p:sp>
      <p:sp>
        <p:nvSpPr>
          <p:cNvPr id="8" name="Oval 7"/>
          <p:cNvSpPr/>
          <p:nvPr/>
        </p:nvSpPr>
        <p:spPr>
          <a:xfrm>
            <a:off x="2986880" y="2089336"/>
            <a:ext cx="864096" cy="864096"/>
          </a:xfrm>
          <a:prstGeom prst="ellipse">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1" anchor="ctr"/>
          <a:lstStyle/>
          <a:p>
            <a:pPr algn="ctr"/>
            <a:r>
              <a:rPr lang="ar-EG" sz="2400" b="1" i="0" dirty="0" smtClean="0">
                <a:solidFill>
                  <a:schemeClr val="bg1"/>
                </a:solidFill>
                <a:latin typeface="Simplified Arabic" panose="02020603050405020304" pitchFamily="18" charset="-78"/>
                <a:cs typeface="Simplified Arabic" panose="02020603050405020304" pitchFamily="18" charset="-78"/>
              </a:rPr>
              <a:t>3</a:t>
            </a:r>
            <a:endParaRPr lang="ar-EG" sz="2400" b="1" i="0" dirty="0">
              <a:solidFill>
                <a:schemeClr val="bg1"/>
              </a:solidFill>
              <a:latin typeface="Simplified Arabic" panose="02020603050405020304" pitchFamily="18" charset="-78"/>
              <a:cs typeface="Simplified Arabic" panose="02020603050405020304" pitchFamily="18" charset="-78"/>
            </a:endParaRPr>
          </a:p>
        </p:txBody>
      </p:sp>
      <p:cxnSp>
        <p:nvCxnSpPr>
          <p:cNvPr id="9" name="Straight Connector 8"/>
          <p:cNvCxnSpPr>
            <a:stCxn id="6" idx="4"/>
            <a:endCxn id="3" idx="0"/>
          </p:cNvCxnSpPr>
          <p:nvPr/>
        </p:nvCxnSpPr>
        <p:spPr>
          <a:xfrm>
            <a:off x="8099448" y="2953432"/>
            <a:ext cx="0" cy="1152128"/>
          </a:xfrm>
          <a:prstGeom prst="line">
            <a:avLst/>
          </a:prstGeom>
        </p:spPr>
        <p:style>
          <a:lnRef idx="3">
            <a:schemeClr val="dk1"/>
          </a:lnRef>
          <a:fillRef idx="0">
            <a:schemeClr val="dk1"/>
          </a:fillRef>
          <a:effectRef idx="2">
            <a:schemeClr val="dk1"/>
          </a:effectRef>
          <a:fontRef idx="minor">
            <a:schemeClr val="tx1"/>
          </a:fontRef>
        </p:style>
      </p:cxnSp>
      <p:cxnSp>
        <p:nvCxnSpPr>
          <p:cNvPr id="10" name="Straight Connector 9"/>
          <p:cNvCxnSpPr/>
          <p:nvPr/>
        </p:nvCxnSpPr>
        <p:spPr>
          <a:xfrm>
            <a:off x="5786232" y="2089336"/>
            <a:ext cx="0" cy="1152128"/>
          </a:xfrm>
          <a:prstGeom prst="line">
            <a:avLst/>
          </a:prstGeom>
        </p:spPr>
        <p:style>
          <a:lnRef idx="3">
            <a:schemeClr val="dk1"/>
          </a:lnRef>
          <a:fillRef idx="0">
            <a:schemeClr val="dk1"/>
          </a:fillRef>
          <a:effectRef idx="2">
            <a:schemeClr val="dk1"/>
          </a:effectRef>
          <a:fontRef idx="minor">
            <a:schemeClr val="tx1"/>
          </a:fontRef>
        </p:style>
      </p:cxnSp>
      <p:cxnSp>
        <p:nvCxnSpPr>
          <p:cNvPr id="11" name="Straight Connector 10"/>
          <p:cNvCxnSpPr/>
          <p:nvPr/>
        </p:nvCxnSpPr>
        <p:spPr>
          <a:xfrm>
            <a:off x="3406602" y="2953432"/>
            <a:ext cx="0" cy="1152128"/>
          </a:xfrm>
          <a:prstGeom prst="line">
            <a:avLst/>
          </a:prstGeom>
        </p:spPr>
        <p:style>
          <a:lnRef idx="3">
            <a:schemeClr val="dk1"/>
          </a:lnRef>
          <a:fillRef idx="0">
            <a:schemeClr val="dk1"/>
          </a:fillRef>
          <a:effectRef idx="2">
            <a:schemeClr val="dk1"/>
          </a:effectRef>
          <a:fontRef idx="minor">
            <a:schemeClr val="tx1"/>
          </a:fontRef>
        </p:style>
      </p:cxnSp>
      <p:cxnSp>
        <p:nvCxnSpPr>
          <p:cNvPr id="12" name="Straight Connector 11"/>
          <p:cNvCxnSpPr/>
          <p:nvPr/>
        </p:nvCxnSpPr>
        <p:spPr bwMode="auto">
          <a:xfrm flipH="1">
            <a:off x="3082437" y="929606"/>
            <a:ext cx="76198" cy="2590732"/>
          </a:xfrm>
          <a:prstGeom prst="line">
            <a:avLst/>
          </a:prstGeom>
          <a:gradFill rotWithShape="0">
            <a:gsLst>
              <a:gs pos="0">
                <a:schemeClr val="bg2">
                  <a:gamma/>
                  <a:tint val="26667"/>
                  <a:invGamma/>
                </a:schemeClr>
              </a:gs>
              <a:gs pos="100000">
                <a:schemeClr val="bg2">
                  <a:alpha val="14999"/>
                </a:schemeClr>
              </a:gs>
            </a:gsLst>
            <a:lin ang="5400000" scaled="1"/>
          </a:gradFill>
          <a:ln>
            <a:noFill/>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Oval 12"/>
          <p:cNvSpPr/>
          <p:nvPr/>
        </p:nvSpPr>
        <p:spPr>
          <a:xfrm>
            <a:off x="-18306" y="3241464"/>
            <a:ext cx="1872208" cy="1944216"/>
          </a:xfrm>
          <a:prstGeom prst="ellipse">
            <a:avLst/>
          </a:prstGeom>
          <a:solidFill>
            <a:srgbClr val="FFC000"/>
          </a:solidFill>
        </p:spPr>
        <p:style>
          <a:lnRef idx="1">
            <a:schemeClr val="accent6"/>
          </a:lnRef>
          <a:fillRef idx="2">
            <a:schemeClr val="accent6"/>
          </a:fillRef>
          <a:effectRef idx="1">
            <a:schemeClr val="accent6"/>
          </a:effectRef>
          <a:fontRef idx="minor">
            <a:schemeClr val="dk1"/>
          </a:fontRef>
        </p:style>
        <p:txBody>
          <a:bodyPr rtlCol="1" anchor="ctr"/>
          <a:lstStyle/>
          <a:p>
            <a:pPr algn="ctr" rtl="1"/>
            <a:r>
              <a:rPr lang="ar-EG" sz="2000" b="1" dirty="0" smtClean="0">
                <a:solidFill>
                  <a:schemeClr val="bg1"/>
                </a:solidFill>
                <a:latin typeface="Simplified Arabic" panose="02020603050405020304" pitchFamily="18" charset="-78"/>
                <a:cs typeface="Simplified Arabic" panose="02020603050405020304" pitchFamily="18" charset="-78"/>
              </a:rPr>
              <a:t>يعتبر </a:t>
            </a:r>
            <a:r>
              <a:rPr lang="ar-EG" sz="2000" b="1" dirty="0">
                <a:solidFill>
                  <a:schemeClr val="bg1"/>
                </a:solidFill>
                <a:latin typeface="Simplified Arabic" panose="02020603050405020304" pitchFamily="18" charset="-78"/>
                <a:cs typeface="Simplified Arabic" panose="02020603050405020304" pitchFamily="18" charset="-78"/>
              </a:rPr>
              <a:t>أساس لقياس مدى نجاح المنظمة في التطبيق .</a:t>
            </a:r>
            <a:endParaRPr lang="en-US" sz="2000" i="0" dirty="0">
              <a:solidFill>
                <a:schemeClr val="bg1"/>
              </a:solidFill>
              <a:latin typeface="Simplified Arabic" panose="02020603050405020304" pitchFamily="18" charset="-78"/>
              <a:cs typeface="Simplified Arabic" panose="02020603050405020304" pitchFamily="18" charset="-78"/>
            </a:endParaRPr>
          </a:p>
        </p:txBody>
      </p:sp>
      <p:sp>
        <p:nvSpPr>
          <p:cNvPr id="14" name="Oval 13"/>
          <p:cNvSpPr/>
          <p:nvPr/>
        </p:nvSpPr>
        <p:spPr>
          <a:xfrm>
            <a:off x="485750" y="1225240"/>
            <a:ext cx="864096" cy="864096"/>
          </a:xfrm>
          <a:prstGeom prst="ellipse">
            <a:avLst/>
          </a:prstGeom>
          <a:solidFill>
            <a:srgbClr val="FFC000"/>
          </a:solidFill>
        </p:spPr>
        <p:style>
          <a:lnRef idx="1">
            <a:schemeClr val="accent6"/>
          </a:lnRef>
          <a:fillRef idx="2">
            <a:schemeClr val="accent6"/>
          </a:fillRef>
          <a:effectRef idx="1">
            <a:schemeClr val="accent6"/>
          </a:effectRef>
          <a:fontRef idx="minor">
            <a:schemeClr val="dk1"/>
          </a:fontRef>
        </p:style>
        <p:txBody>
          <a:bodyPr rtlCol="1" anchor="ctr"/>
          <a:lstStyle/>
          <a:p>
            <a:pPr algn="ctr"/>
            <a:r>
              <a:rPr lang="ar-EG" sz="2400" b="1" i="0" dirty="0" smtClean="0">
                <a:solidFill>
                  <a:schemeClr val="bg1"/>
                </a:solidFill>
                <a:latin typeface="Simplified Arabic" panose="02020603050405020304" pitchFamily="18" charset="-78"/>
                <a:cs typeface="Simplified Arabic" panose="02020603050405020304" pitchFamily="18" charset="-78"/>
              </a:rPr>
              <a:t>4</a:t>
            </a:r>
            <a:endParaRPr lang="ar-EG" sz="2400" b="1" i="0" dirty="0">
              <a:solidFill>
                <a:schemeClr val="bg1"/>
              </a:solidFill>
              <a:latin typeface="Simplified Arabic" panose="02020603050405020304" pitchFamily="18" charset="-78"/>
              <a:cs typeface="Simplified Arabic" panose="02020603050405020304" pitchFamily="18" charset="-78"/>
            </a:endParaRPr>
          </a:p>
        </p:txBody>
      </p:sp>
      <p:cxnSp>
        <p:nvCxnSpPr>
          <p:cNvPr id="15" name="Straight Connector 14"/>
          <p:cNvCxnSpPr>
            <a:stCxn id="14" idx="4"/>
            <a:endCxn id="13" idx="0"/>
          </p:cNvCxnSpPr>
          <p:nvPr/>
        </p:nvCxnSpPr>
        <p:spPr>
          <a:xfrm>
            <a:off x="917798" y="2089336"/>
            <a:ext cx="0" cy="1152128"/>
          </a:xfrm>
          <a:prstGeom prst="line">
            <a:avLst/>
          </a:prstGeom>
        </p:spPr>
        <p:style>
          <a:lnRef idx="3">
            <a:schemeClr val="dk1"/>
          </a:lnRef>
          <a:fillRef idx="0">
            <a:schemeClr val="dk1"/>
          </a:fillRef>
          <a:effectRef idx="2">
            <a:schemeClr val="dk1"/>
          </a:effectRef>
          <a:fontRef idx="minor">
            <a:schemeClr val="tx1"/>
          </a:fontRef>
        </p:style>
      </p:cxnSp>
      <p:cxnSp>
        <p:nvCxnSpPr>
          <p:cNvPr id="16" name="Straight Connector 15"/>
          <p:cNvCxnSpPr/>
          <p:nvPr/>
        </p:nvCxnSpPr>
        <p:spPr>
          <a:xfrm flipH="1">
            <a:off x="5757864" y="900113"/>
            <a:ext cx="14286" cy="328612"/>
          </a:xfrm>
          <a:prstGeom prst="line">
            <a:avLst/>
          </a:prstGeom>
        </p:spPr>
        <p:style>
          <a:lnRef idx="3">
            <a:schemeClr val="dk1"/>
          </a:lnRef>
          <a:fillRef idx="0">
            <a:schemeClr val="dk1"/>
          </a:fillRef>
          <a:effectRef idx="2">
            <a:schemeClr val="dk1"/>
          </a:effectRef>
          <a:fontRef idx="minor">
            <a:schemeClr val="tx1"/>
          </a:fontRef>
        </p:style>
      </p:cxnSp>
      <p:cxnSp>
        <p:nvCxnSpPr>
          <p:cNvPr id="17" name="Straight Connector 16"/>
          <p:cNvCxnSpPr/>
          <p:nvPr/>
        </p:nvCxnSpPr>
        <p:spPr>
          <a:xfrm flipH="1">
            <a:off x="8082945" y="926115"/>
            <a:ext cx="16503" cy="1155619"/>
          </a:xfrm>
          <a:prstGeom prst="line">
            <a:avLst/>
          </a:prstGeom>
        </p:spPr>
        <p:style>
          <a:lnRef idx="3">
            <a:schemeClr val="dk1"/>
          </a:lnRef>
          <a:fillRef idx="0">
            <a:schemeClr val="dk1"/>
          </a:fillRef>
          <a:effectRef idx="2">
            <a:schemeClr val="dk1"/>
          </a:effectRef>
          <a:fontRef idx="minor">
            <a:schemeClr val="tx1"/>
          </a:fontRef>
        </p:style>
      </p:cxnSp>
      <p:cxnSp>
        <p:nvCxnSpPr>
          <p:cNvPr id="18" name="Straight Connector 17"/>
          <p:cNvCxnSpPr/>
          <p:nvPr/>
        </p:nvCxnSpPr>
        <p:spPr>
          <a:xfrm>
            <a:off x="3406602" y="1191643"/>
            <a:ext cx="12326" cy="873555"/>
          </a:xfrm>
          <a:prstGeom prst="line">
            <a:avLst/>
          </a:prstGeom>
        </p:spPr>
        <p:style>
          <a:lnRef idx="3">
            <a:schemeClr val="dk1"/>
          </a:lnRef>
          <a:fillRef idx="0">
            <a:schemeClr val="dk1"/>
          </a:fillRef>
          <a:effectRef idx="2">
            <a:schemeClr val="dk1"/>
          </a:effectRef>
          <a:fontRef idx="minor">
            <a:schemeClr val="tx1"/>
          </a:fontRef>
        </p:style>
      </p:cxnSp>
      <p:cxnSp>
        <p:nvCxnSpPr>
          <p:cNvPr id="19" name="Straight Connector 18"/>
          <p:cNvCxnSpPr/>
          <p:nvPr/>
        </p:nvCxnSpPr>
        <p:spPr>
          <a:xfrm flipH="1">
            <a:off x="870806" y="1191643"/>
            <a:ext cx="11460" cy="33597"/>
          </a:xfrm>
          <a:prstGeom prst="line">
            <a:avLst/>
          </a:prstGeom>
        </p:spPr>
        <p:style>
          <a:lnRef idx="3">
            <a:schemeClr val="dk1"/>
          </a:lnRef>
          <a:fillRef idx="0">
            <a:schemeClr val="dk1"/>
          </a:fillRef>
          <a:effectRef idx="2">
            <a:schemeClr val="dk1"/>
          </a:effectRef>
          <a:fontRef idx="minor">
            <a:schemeClr val="tx1"/>
          </a:fontRef>
        </p:style>
      </p:cxnSp>
      <p:cxnSp>
        <p:nvCxnSpPr>
          <p:cNvPr id="33" name="Straight Connector 32"/>
          <p:cNvCxnSpPr/>
          <p:nvPr/>
        </p:nvCxnSpPr>
        <p:spPr>
          <a:xfrm flipH="1">
            <a:off x="856520" y="926115"/>
            <a:ext cx="14286" cy="328612"/>
          </a:xfrm>
          <a:prstGeom prst="line">
            <a:avLst/>
          </a:prstGeom>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64952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barn(inVertical)">
                                      <p:cBhvr>
                                        <p:cTn id="13" dur="500"/>
                                        <p:tgtEl>
                                          <p:spTgt spid="9"/>
                                        </p:tgtEl>
                                      </p:cBhvr>
                                    </p:animEffect>
                                  </p:childTnLst>
                                </p:cTn>
                              </p:par>
                              <p:par>
                                <p:cTn id="14" presetID="16" presetClass="entr" presetSubtype="21" fill="hold"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barn(inVertical)">
                                      <p:cBhvr>
                                        <p:cTn id="16" dur="500"/>
                                        <p:tgtEl>
                                          <p:spTgt spid="1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arn(inVertical)">
                                      <p:cBhvr>
                                        <p:cTn id="21" dur="500"/>
                                        <p:tgtEl>
                                          <p:spTgt spid="4"/>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barn(inVertical)">
                                      <p:cBhvr>
                                        <p:cTn id="24" dur="500"/>
                                        <p:tgtEl>
                                          <p:spTgt spid="7"/>
                                        </p:tgtEl>
                                      </p:cBhvr>
                                    </p:animEffect>
                                  </p:childTnLst>
                                </p:cTn>
                              </p:par>
                              <p:par>
                                <p:cTn id="25" presetID="16" presetClass="entr" presetSubtype="21"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arn(inVertical)">
                                      <p:cBhvr>
                                        <p:cTn id="27" dur="500"/>
                                        <p:tgtEl>
                                          <p:spTgt spid="10"/>
                                        </p:tgtEl>
                                      </p:cBhvr>
                                    </p:animEffect>
                                  </p:childTnLst>
                                </p:cTn>
                              </p:par>
                              <p:par>
                                <p:cTn id="28" presetID="16" presetClass="entr" presetSubtype="21" fill="hold"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barn(inVertical)">
                                      <p:cBhvr>
                                        <p:cTn id="35" dur="500"/>
                                        <p:tgtEl>
                                          <p:spTgt spid="5"/>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barn(inVertical)">
                                      <p:cBhvr>
                                        <p:cTn id="38" dur="500"/>
                                        <p:tgtEl>
                                          <p:spTgt spid="8"/>
                                        </p:tgtEl>
                                      </p:cBhvr>
                                    </p:animEffect>
                                  </p:childTnLst>
                                </p:cTn>
                              </p:par>
                              <p:par>
                                <p:cTn id="39" presetID="16" presetClass="entr" presetSubtype="21" fill="hold"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arn(inVertical)">
                                      <p:cBhvr>
                                        <p:cTn id="41" dur="500"/>
                                        <p:tgtEl>
                                          <p:spTgt spid="11"/>
                                        </p:tgtEl>
                                      </p:cBhvr>
                                    </p:animEffect>
                                  </p:childTnLst>
                                </p:cTn>
                              </p:par>
                              <p:par>
                                <p:cTn id="42" presetID="16" presetClass="entr" presetSubtype="21" fill="hold"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barn(inVertical)">
                                      <p:cBhvr>
                                        <p:cTn id="44" dur="500"/>
                                        <p:tgtEl>
                                          <p:spTgt spid="12"/>
                                        </p:tgtEl>
                                      </p:cBhvr>
                                    </p:animEffect>
                                  </p:childTnLst>
                                </p:cTn>
                              </p:par>
                              <p:par>
                                <p:cTn id="45" presetID="16" presetClass="entr" presetSubtype="21"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barn(inVertical)">
                                      <p:cBhvr>
                                        <p:cTn id="47" dur="500"/>
                                        <p:tgtEl>
                                          <p:spTgt spid="18"/>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barn(inVertical)">
                                      <p:cBhvr>
                                        <p:cTn id="52" dur="500"/>
                                        <p:tgtEl>
                                          <p:spTgt spid="13"/>
                                        </p:tgtEl>
                                      </p:cBhvr>
                                    </p:animEffect>
                                  </p:childTnLst>
                                </p:cTn>
                              </p:par>
                              <p:par>
                                <p:cTn id="53" presetID="16" presetClass="entr" presetSubtype="21"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barn(inVertical)">
                                      <p:cBhvr>
                                        <p:cTn id="55" dur="500"/>
                                        <p:tgtEl>
                                          <p:spTgt spid="14"/>
                                        </p:tgtEl>
                                      </p:cBhvr>
                                    </p:animEffect>
                                  </p:childTnLst>
                                </p:cTn>
                              </p:par>
                              <p:par>
                                <p:cTn id="56" presetID="16" presetClass="entr" presetSubtype="21" fill="hold"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barn(inVertical)">
                                      <p:cBhvr>
                                        <p:cTn id="58" dur="500"/>
                                        <p:tgtEl>
                                          <p:spTgt spid="15"/>
                                        </p:tgtEl>
                                      </p:cBhvr>
                                    </p:animEffect>
                                  </p:childTnLst>
                                </p:cTn>
                              </p:par>
                              <p:par>
                                <p:cTn id="59" presetID="16" presetClass="entr" presetSubtype="21"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barn(inVertical)">
                                      <p:cBhvr>
                                        <p:cTn id="61" dur="500"/>
                                        <p:tgtEl>
                                          <p:spTgt spid="19"/>
                                        </p:tgtEl>
                                      </p:cBhvr>
                                    </p:animEffect>
                                  </p:childTnLst>
                                </p:cTn>
                              </p:par>
                              <p:par>
                                <p:cTn id="62" presetID="16" presetClass="entr" presetSubtype="21" fill="hold" nodeType="withEffect">
                                  <p:stCondLst>
                                    <p:cond delay="0"/>
                                  </p:stCondLst>
                                  <p:childTnLst>
                                    <p:set>
                                      <p:cBhvr>
                                        <p:cTn id="63" dur="1" fill="hold">
                                          <p:stCondLst>
                                            <p:cond delay="0"/>
                                          </p:stCondLst>
                                        </p:cTn>
                                        <p:tgtEl>
                                          <p:spTgt spid="33"/>
                                        </p:tgtEl>
                                        <p:attrNameLst>
                                          <p:attrName>style.visibility</p:attrName>
                                        </p:attrNameLst>
                                      </p:cBhvr>
                                      <p:to>
                                        <p:strVal val="visible"/>
                                      </p:to>
                                    </p:set>
                                    <p:animEffect transition="in" filter="barn(inVertical)">
                                      <p:cBhvr>
                                        <p:cTn id="64"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13" grpId="0" animBg="1"/>
      <p:bldP spid="1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أهمية التخطيط</a:t>
            </a:r>
          </a:p>
        </p:txBody>
      </p:sp>
      <p:sp>
        <p:nvSpPr>
          <p:cNvPr id="3" name="Oval 2"/>
          <p:cNvSpPr/>
          <p:nvPr/>
        </p:nvSpPr>
        <p:spPr>
          <a:xfrm>
            <a:off x="5923649" y="3899811"/>
            <a:ext cx="1872208" cy="1944216"/>
          </a:xfrm>
          <a:prstGeom prst="ellipse">
            <a:avLst/>
          </a:prstGeom>
          <a:solidFill>
            <a:srgbClr val="00B050"/>
          </a:solidFill>
        </p:spPr>
        <p:style>
          <a:lnRef idx="1">
            <a:schemeClr val="accent6"/>
          </a:lnRef>
          <a:fillRef idx="2">
            <a:schemeClr val="accent6"/>
          </a:fillRef>
          <a:effectRef idx="1">
            <a:schemeClr val="accent6"/>
          </a:effectRef>
          <a:fontRef idx="minor">
            <a:schemeClr val="dk1"/>
          </a:fontRef>
        </p:style>
        <p:txBody>
          <a:bodyPr rtlCol="1" anchor="ctr"/>
          <a:lstStyle/>
          <a:p>
            <a:pPr algn="ctr" rtl="1"/>
            <a:r>
              <a:rPr lang="ar-EG" sz="2000" b="1" dirty="0" smtClean="0">
                <a:solidFill>
                  <a:schemeClr val="bg1"/>
                </a:solidFill>
                <a:latin typeface="Simplified Arabic" panose="02020603050405020304" pitchFamily="18" charset="-78"/>
                <a:cs typeface="Simplified Arabic" panose="02020603050405020304" pitchFamily="18" charset="-78"/>
              </a:rPr>
              <a:t>يقلل </a:t>
            </a:r>
            <a:r>
              <a:rPr lang="ar-EG" sz="2000" b="1" dirty="0">
                <a:solidFill>
                  <a:schemeClr val="bg1"/>
                </a:solidFill>
                <a:latin typeface="Simplified Arabic" panose="02020603050405020304" pitchFamily="18" charset="-78"/>
                <a:cs typeface="Simplified Arabic" panose="02020603050405020304" pitchFamily="18" charset="-78"/>
              </a:rPr>
              <a:t>من اتخاذ قرارات اعتباطية وشخصية .</a:t>
            </a:r>
            <a:endParaRPr lang="en-US" sz="2000" i="0" dirty="0">
              <a:solidFill>
                <a:schemeClr val="bg1"/>
              </a:solidFill>
              <a:latin typeface="Simplified Arabic" panose="02020603050405020304" pitchFamily="18" charset="-78"/>
              <a:cs typeface="Simplified Arabic" panose="02020603050405020304" pitchFamily="18" charset="-78"/>
            </a:endParaRPr>
          </a:p>
        </p:txBody>
      </p:sp>
      <p:sp>
        <p:nvSpPr>
          <p:cNvPr id="4" name="Oval 3"/>
          <p:cNvSpPr/>
          <p:nvPr/>
        </p:nvSpPr>
        <p:spPr>
          <a:xfrm>
            <a:off x="3707904" y="3301243"/>
            <a:ext cx="1872208" cy="1944216"/>
          </a:xfrm>
          <a:prstGeom prst="ellipse">
            <a:avLst/>
          </a:prstGeom>
          <a:solidFill>
            <a:srgbClr val="6A6506"/>
          </a:solidFill>
        </p:spPr>
        <p:style>
          <a:lnRef idx="1">
            <a:schemeClr val="accent5"/>
          </a:lnRef>
          <a:fillRef idx="2">
            <a:schemeClr val="accent5"/>
          </a:fillRef>
          <a:effectRef idx="1">
            <a:schemeClr val="accent5"/>
          </a:effectRef>
          <a:fontRef idx="minor">
            <a:schemeClr val="dk1"/>
          </a:fontRef>
        </p:style>
        <p:txBody>
          <a:bodyPr rtlCol="1" anchor="ctr"/>
          <a:lstStyle/>
          <a:p>
            <a:pPr algn="ctr" rtl="1"/>
            <a:r>
              <a:rPr lang="ar-EG" sz="2000" b="1" dirty="0" smtClean="0">
                <a:solidFill>
                  <a:schemeClr val="bg1"/>
                </a:solidFill>
                <a:latin typeface="Simplified Arabic" panose="02020603050405020304" pitchFamily="18" charset="-78"/>
                <a:cs typeface="Simplified Arabic" panose="02020603050405020304" pitchFamily="18" charset="-78"/>
              </a:rPr>
              <a:t>يوفر </a:t>
            </a:r>
            <a:r>
              <a:rPr lang="ar-EG" sz="2000" b="1" dirty="0">
                <a:solidFill>
                  <a:schemeClr val="bg1"/>
                </a:solidFill>
                <a:latin typeface="Simplified Arabic" panose="02020603050405020304" pitchFamily="18" charset="-78"/>
                <a:cs typeface="Simplified Arabic" panose="02020603050405020304" pitchFamily="18" charset="-78"/>
              </a:rPr>
              <a:t>الأمن النفسي للعاملين .</a:t>
            </a:r>
            <a:endParaRPr lang="en-US" sz="2000" i="0" dirty="0">
              <a:solidFill>
                <a:schemeClr val="bg1"/>
              </a:solidFill>
              <a:latin typeface="Simplified Arabic" panose="02020603050405020304" pitchFamily="18" charset="-78"/>
              <a:cs typeface="Simplified Arabic" panose="02020603050405020304" pitchFamily="18" charset="-78"/>
            </a:endParaRPr>
          </a:p>
        </p:txBody>
      </p:sp>
      <p:sp>
        <p:nvSpPr>
          <p:cNvPr id="5" name="Oval 4"/>
          <p:cNvSpPr/>
          <p:nvPr/>
        </p:nvSpPr>
        <p:spPr>
          <a:xfrm>
            <a:off x="1297679" y="3899811"/>
            <a:ext cx="1872208" cy="1944216"/>
          </a:xfrm>
          <a:prstGeom prst="ellipse">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1" anchor="ctr"/>
          <a:lstStyle/>
          <a:p>
            <a:pPr algn="ctr" rtl="1"/>
            <a:r>
              <a:rPr lang="ar-EG" sz="2000" b="1" dirty="0" smtClean="0">
                <a:solidFill>
                  <a:schemeClr val="bg1"/>
                </a:solidFill>
                <a:latin typeface="Simplified Arabic" panose="02020603050405020304" pitchFamily="18" charset="-78"/>
                <a:cs typeface="Simplified Arabic" panose="02020603050405020304" pitchFamily="18" charset="-78"/>
              </a:rPr>
              <a:t>أساس </a:t>
            </a:r>
            <a:r>
              <a:rPr lang="ar-EG" sz="2000" b="1" dirty="0">
                <a:solidFill>
                  <a:schemeClr val="bg1"/>
                </a:solidFill>
                <a:latin typeface="Simplified Arabic" panose="02020603050405020304" pitchFamily="18" charset="-78"/>
                <a:cs typeface="Simplified Arabic" panose="02020603050405020304" pitchFamily="18" charset="-78"/>
              </a:rPr>
              <a:t>لبقية الوظائف .	</a:t>
            </a:r>
            <a:endParaRPr lang="en-US" sz="2000" i="0" dirty="0">
              <a:solidFill>
                <a:schemeClr val="bg1"/>
              </a:solidFill>
              <a:latin typeface="Simplified Arabic" panose="02020603050405020304" pitchFamily="18" charset="-78"/>
              <a:cs typeface="Simplified Arabic" panose="02020603050405020304" pitchFamily="18" charset="-78"/>
            </a:endParaRPr>
          </a:p>
        </p:txBody>
      </p:sp>
      <p:sp>
        <p:nvSpPr>
          <p:cNvPr id="6" name="Oval 5"/>
          <p:cNvSpPr/>
          <p:nvPr/>
        </p:nvSpPr>
        <p:spPr>
          <a:xfrm>
            <a:off x="6444208" y="2149115"/>
            <a:ext cx="864096" cy="864096"/>
          </a:xfrm>
          <a:prstGeom prst="ellipse">
            <a:avLst/>
          </a:prstGeom>
          <a:solidFill>
            <a:srgbClr val="00B050"/>
          </a:solidFill>
        </p:spPr>
        <p:style>
          <a:lnRef idx="1">
            <a:schemeClr val="accent6"/>
          </a:lnRef>
          <a:fillRef idx="2">
            <a:schemeClr val="accent6"/>
          </a:fillRef>
          <a:effectRef idx="1">
            <a:schemeClr val="accent6"/>
          </a:effectRef>
          <a:fontRef idx="minor">
            <a:schemeClr val="dk1"/>
          </a:fontRef>
        </p:style>
        <p:txBody>
          <a:bodyPr rtlCol="1" anchor="ctr"/>
          <a:lstStyle/>
          <a:p>
            <a:pPr algn="ctr"/>
            <a:r>
              <a:rPr lang="ar-EG" sz="2400" b="1" i="0" dirty="0" smtClean="0">
                <a:solidFill>
                  <a:schemeClr val="bg1"/>
                </a:solidFill>
                <a:latin typeface="Simplified Arabic" panose="02020603050405020304" pitchFamily="18" charset="-78"/>
                <a:cs typeface="Simplified Arabic" panose="02020603050405020304" pitchFamily="18" charset="-78"/>
              </a:rPr>
              <a:t>5</a:t>
            </a:r>
            <a:endParaRPr lang="ar-EG" sz="2400" b="1" i="0" dirty="0">
              <a:solidFill>
                <a:schemeClr val="bg1"/>
              </a:solidFill>
              <a:latin typeface="Simplified Arabic" panose="02020603050405020304" pitchFamily="18" charset="-78"/>
              <a:cs typeface="Simplified Arabic" panose="02020603050405020304" pitchFamily="18" charset="-78"/>
            </a:endParaRPr>
          </a:p>
        </p:txBody>
      </p:sp>
      <p:sp>
        <p:nvSpPr>
          <p:cNvPr id="7" name="Oval 6"/>
          <p:cNvSpPr/>
          <p:nvPr/>
        </p:nvSpPr>
        <p:spPr>
          <a:xfrm>
            <a:off x="4135614" y="1285019"/>
            <a:ext cx="864096" cy="864096"/>
          </a:xfrm>
          <a:prstGeom prst="ellipse">
            <a:avLst/>
          </a:prstGeom>
          <a:solidFill>
            <a:srgbClr val="6A6506"/>
          </a:solidFill>
        </p:spPr>
        <p:style>
          <a:lnRef idx="1">
            <a:schemeClr val="accent5"/>
          </a:lnRef>
          <a:fillRef idx="2">
            <a:schemeClr val="accent5"/>
          </a:fillRef>
          <a:effectRef idx="1">
            <a:schemeClr val="accent5"/>
          </a:effectRef>
          <a:fontRef idx="minor">
            <a:schemeClr val="dk1"/>
          </a:fontRef>
        </p:style>
        <p:txBody>
          <a:bodyPr rtlCol="1" anchor="ctr"/>
          <a:lstStyle/>
          <a:p>
            <a:pPr algn="ctr"/>
            <a:r>
              <a:rPr lang="ar-EG" sz="2400" b="1" i="0" dirty="0" smtClean="0">
                <a:solidFill>
                  <a:schemeClr val="bg1"/>
                </a:solidFill>
                <a:latin typeface="Simplified Arabic" panose="02020603050405020304" pitchFamily="18" charset="-78"/>
                <a:cs typeface="Simplified Arabic" panose="02020603050405020304" pitchFamily="18" charset="-78"/>
              </a:rPr>
              <a:t>6</a:t>
            </a:r>
            <a:endParaRPr lang="ar-EG" sz="2400" b="1" i="0" dirty="0">
              <a:solidFill>
                <a:schemeClr val="bg1"/>
              </a:solidFill>
              <a:latin typeface="Simplified Arabic" panose="02020603050405020304" pitchFamily="18" charset="-78"/>
              <a:cs typeface="Simplified Arabic" panose="02020603050405020304" pitchFamily="18" charset="-78"/>
            </a:endParaRPr>
          </a:p>
        </p:txBody>
      </p:sp>
      <p:sp>
        <p:nvSpPr>
          <p:cNvPr id="8" name="Oval 7"/>
          <p:cNvSpPr/>
          <p:nvPr/>
        </p:nvSpPr>
        <p:spPr>
          <a:xfrm>
            <a:off x="1801735" y="1883587"/>
            <a:ext cx="864096" cy="864096"/>
          </a:xfrm>
          <a:prstGeom prst="ellipse">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1" anchor="ctr"/>
          <a:lstStyle/>
          <a:p>
            <a:pPr algn="ctr"/>
            <a:r>
              <a:rPr lang="ar-EG" sz="2400" b="1" i="0" dirty="0" smtClean="0">
                <a:solidFill>
                  <a:schemeClr val="bg1"/>
                </a:solidFill>
                <a:latin typeface="Simplified Arabic" panose="02020603050405020304" pitchFamily="18" charset="-78"/>
                <a:cs typeface="Simplified Arabic" panose="02020603050405020304" pitchFamily="18" charset="-78"/>
              </a:rPr>
              <a:t>7</a:t>
            </a:r>
            <a:endParaRPr lang="ar-EG" sz="2400" b="1" i="0" dirty="0">
              <a:solidFill>
                <a:schemeClr val="bg1"/>
              </a:solidFill>
              <a:latin typeface="Simplified Arabic" panose="02020603050405020304" pitchFamily="18" charset="-78"/>
              <a:cs typeface="Simplified Arabic" panose="02020603050405020304" pitchFamily="18" charset="-78"/>
            </a:endParaRPr>
          </a:p>
        </p:txBody>
      </p:sp>
      <p:cxnSp>
        <p:nvCxnSpPr>
          <p:cNvPr id="9" name="Straight Connector 8"/>
          <p:cNvCxnSpPr>
            <a:stCxn id="6" idx="4"/>
            <a:endCxn id="3" idx="0"/>
          </p:cNvCxnSpPr>
          <p:nvPr/>
        </p:nvCxnSpPr>
        <p:spPr>
          <a:xfrm flipH="1">
            <a:off x="6859753" y="3013211"/>
            <a:ext cx="16503" cy="886600"/>
          </a:xfrm>
          <a:prstGeom prst="line">
            <a:avLst/>
          </a:prstGeom>
        </p:spPr>
        <p:style>
          <a:lnRef idx="3">
            <a:schemeClr val="dk1"/>
          </a:lnRef>
          <a:fillRef idx="0">
            <a:schemeClr val="dk1"/>
          </a:fillRef>
          <a:effectRef idx="2">
            <a:schemeClr val="dk1"/>
          </a:effectRef>
          <a:fontRef idx="minor">
            <a:schemeClr val="tx1"/>
          </a:fontRef>
        </p:style>
      </p:cxnSp>
      <p:cxnSp>
        <p:nvCxnSpPr>
          <p:cNvPr id="10" name="Straight Connector 9"/>
          <p:cNvCxnSpPr/>
          <p:nvPr/>
        </p:nvCxnSpPr>
        <p:spPr>
          <a:xfrm>
            <a:off x="4563040" y="2149115"/>
            <a:ext cx="0" cy="1152128"/>
          </a:xfrm>
          <a:prstGeom prst="line">
            <a:avLst/>
          </a:prstGeom>
        </p:spPr>
        <p:style>
          <a:lnRef idx="3">
            <a:schemeClr val="dk1"/>
          </a:lnRef>
          <a:fillRef idx="0">
            <a:schemeClr val="dk1"/>
          </a:fillRef>
          <a:effectRef idx="2">
            <a:schemeClr val="dk1"/>
          </a:effectRef>
          <a:fontRef idx="minor">
            <a:schemeClr val="tx1"/>
          </a:fontRef>
        </p:style>
      </p:cxnSp>
      <p:cxnSp>
        <p:nvCxnSpPr>
          <p:cNvPr id="11" name="Straight Connector 10"/>
          <p:cNvCxnSpPr/>
          <p:nvPr/>
        </p:nvCxnSpPr>
        <p:spPr>
          <a:xfrm>
            <a:off x="2221457" y="2747683"/>
            <a:ext cx="0" cy="1152128"/>
          </a:xfrm>
          <a:prstGeom prst="line">
            <a:avLst/>
          </a:prstGeom>
        </p:spPr>
        <p:style>
          <a:lnRef idx="3">
            <a:schemeClr val="dk1"/>
          </a:lnRef>
          <a:fillRef idx="0">
            <a:schemeClr val="dk1"/>
          </a:fillRef>
          <a:effectRef idx="2">
            <a:schemeClr val="dk1"/>
          </a:effectRef>
          <a:fontRef idx="minor">
            <a:schemeClr val="tx1"/>
          </a:fontRef>
        </p:style>
      </p:cxnSp>
      <p:cxnSp>
        <p:nvCxnSpPr>
          <p:cNvPr id="12" name="Straight Connector 11"/>
          <p:cNvCxnSpPr/>
          <p:nvPr/>
        </p:nvCxnSpPr>
        <p:spPr bwMode="auto">
          <a:xfrm flipH="1">
            <a:off x="1897292" y="723857"/>
            <a:ext cx="76198" cy="2590732"/>
          </a:xfrm>
          <a:prstGeom prst="line">
            <a:avLst/>
          </a:prstGeom>
          <a:gradFill rotWithShape="0">
            <a:gsLst>
              <a:gs pos="0">
                <a:schemeClr val="bg2">
                  <a:gamma/>
                  <a:tint val="26667"/>
                  <a:invGamma/>
                </a:schemeClr>
              </a:gs>
              <a:gs pos="100000">
                <a:schemeClr val="bg2">
                  <a:alpha val="14999"/>
                </a:schemeClr>
              </a:gs>
            </a:gsLst>
            <a:lin ang="5400000" scaled="1"/>
          </a:gradFill>
          <a:ln>
            <a:noFill/>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Straight Connector 15"/>
          <p:cNvCxnSpPr/>
          <p:nvPr/>
        </p:nvCxnSpPr>
        <p:spPr>
          <a:xfrm flipH="1">
            <a:off x="4534672" y="959892"/>
            <a:ext cx="14286" cy="328612"/>
          </a:xfrm>
          <a:prstGeom prst="line">
            <a:avLst/>
          </a:prstGeom>
        </p:spPr>
        <p:style>
          <a:lnRef idx="3">
            <a:schemeClr val="dk1"/>
          </a:lnRef>
          <a:fillRef idx="0">
            <a:schemeClr val="dk1"/>
          </a:fillRef>
          <a:effectRef idx="2">
            <a:schemeClr val="dk1"/>
          </a:effectRef>
          <a:fontRef idx="minor">
            <a:schemeClr val="tx1"/>
          </a:fontRef>
        </p:style>
      </p:cxnSp>
      <p:cxnSp>
        <p:nvCxnSpPr>
          <p:cNvPr id="17" name="Straight Connector 16"/>
          <p:cNvCxnSpPr/>
          <p:nvPr/>
        </p:nvCxnSpPr>
        <p:spPr>
          <a:xfrm flipH="1">
            <a:off x="6859753" y="985894"/>
            <a:ext cx="16503" cy="1155619"/>
          </a:xfrm>
          <a:prstGeom prst="line">
            <a:avLst/>
          </a:prstGeom>
        </p:spPr>
        <p:style>
          <a:lnRef idx="3">
            <a:schemeClr val="dk1"/>
          </a:lnRef>
          <a:fillRef idx="0">
            <a:schemeClr val="dk1"/>
          </a:fillRef>
          <a:effectRef idx="2">
            <a:schemeClr val="dk1"/>
          </a:effectRef>
          <a:fontRef idx="minor">
            <a:schemeClr val="tx1"/>
          </a:fontRef>
        </p:style>
      </p:cxnSp>
      <p:cxnSp>
        <p:nvCxnSpPr>
          <p:cNvPr id="18" name="Straight Connector 17"/>
          <p:cNvCxnSpPr/>
          <p:nvPr/>
        </p:nvCxnSpPr>
        <p:spPr>
          <a:xfrm>
            <a:off x="2221457" y="985894"/>
            <a:ext cx="12326" cy="873555"/>
          </a:xfrm>
          <a:prstGeom prst="line">
            <a:avLst/>
          </a:prstGeom>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769812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barn(inVertical)">
                                      <p:cBhvr>
                                        <p:cTn id="13" dur="500"/>
                                        <p:tgtEl>
                                          <p:spTgt spid="9"/>
                                        </p:tgtEl>
                                      </p:cBhvr>
                                    </p:animEffect>
                                  </p:childTnLst>
                                </p:cTn>
                              </p:par>
                              <p:par>
                                <p:cTn id="14" presetID="16" presetClass="entr" presetSubtype="21" fill="hold"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barn(inVertical)">
                                      <p:cBhvr>
                                        <p:cTn id="16" dur="500"/>
                                        <p:tgtEl>
                                          <p:spTgt spid="1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arn(inVertical)">
                                      <p:cBhvr>
                                        <p:cTn id="21" dur="500"/>
                                        <p:tgtEl>
                                          <p:spTgt spid="4"/>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barn(inVertical)">
                                      <p:cBhvr>
                                        <p:cTn id="24" dur="500"/>
                                        <p:tgtEl>
                                          <p:spTgt spid="7"/>
                                        </p:tgtEl>
                                      </p:cBhvr>
                                    </p:animEffect>
                                  </p:childTnLst>
                                </p:cTn>
                              </p:par>
                              <p:par>
                                <p:cTn id="25" presetID="16" presetClass="entr" presetSubtype="21"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arn(inVertical)">
                                      <p:cBhvr>
                                        <p:cTn id="27" dur="500"/>
                                        <p:tgtEl>
                                          <p:spTgt spid="10"/>
                                        </p:tgtEl>
                                      </p:cBhvr>
                                    </p:animEffect>
                                  </p:childTnLst>
                                </p:cTn>
                              </p:par>
                              <p:par>
                                <p:cTn id="28" presetID="16" presetClass="entr" presetSubtype="21" fill="hold"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barn(inVertical)">
                                      <p:cBhvr>
                                        <p:cTn id="35" dur="500"/>
                                        <p:tgtEl>
                                          <p:spTgt spid="5"/>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barn(inVertical)">
                                      <p:cBhvr>
                                        <p:cTn id="38" dur="500"/>
                                        <p:tgtEl>
                                          <p:spTgt spid="8"/>
                                        </p:tgtEl>
                                      </p:cBhvr>
                                    </p:animEffect>
                                  </p:childTnLst>
                                </p:cTn>
                              </p:par>
                              <p:par>
                                <p:cTn id="39" presetID="16" presetClass="entr" presetSubtype="21" fill="hold"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arn(inVertical)">
                                      <p:cBhvr>
                                        <p:cTn id="41" dur="500"/>
                                        <p:tgtEl>
                                          <p:spTgt spid="11"/>
                                        </p:tgtEl>
                                      </p:cBhvr>
                                    </p:animEffect>
                                  </p:childTnLst>
                                </p:cTn>
                              </p:par>
                              <p:par>
                                <p:cTn id="42" presetID="16" presetClass="entr" presetSubtype="21" fill="hold"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barn(inVertical)">
                                      <p:cBhvr>
                                        <p:cTn id="44" dur="500"/>
                                        <p:tgtEl>
                                          <p:spTgt spid="12"/>
                                        </p:tgtEl>
                                      </p:cBhvr>
                                    </p:animEffect>
                                  </p:childTnLst>
                                </p:cTn>
                              </p:par>
                              <p:par>
                                <p:cTn id="45" presetID="16" presetClass="entr" presetSubtype="21"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barn(inVertical)">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110034" y="330949"/>
            <a:ext cx="5376491" cy="715963"/>
          </a:xfrm>
          <a:prstGeom prst="rect">
            <a:avLst/>
          </a:prstGeom>
          <a:solidFill>
            <a:sysClr val="window" lastClr="FFFFFF"/>
          </a:solidFill>
          <a:ln w="25400" cap="flat" cmpd="sng" algn="ctr">
            <a:solidFill>
              <a:srgbClr val="C0504D"/>
            </a:solidFill>
            <a:prstDash val="solid"/>
          </a:ln>
          <a:effectLst/>
        </p:spPr>
        <p:txBody>
          <a:bodyPr vert="horz" lIns="91430" tIns="45715" rIns="91430" bIns="45715" rtlCol="0" anchor="ctr">
            <a:normAutofit fontScale="70000" lnSpcReduction="20000"/>
          </a:bodyPr>
          <a:lstStyle>
            <a:lvl1pPr algn="ctr" defTabSz="1007943" rtl="0" eaLnBrk="1" latinLnBrk="0" hangingPunct="1">
              <a:spcBef>
                <a:spcPct val="0"/>
              </a:spcBef>
              <a:buNone/>
              <a:defRPr sz="4900" kern="1200">
                <a:solidFill>
                  <a:schemeClr val="tx1"/>
                </a:solidFill>
                <a:latin typeface="+mj-lt"/>
                <a:ea typeface="+mj-ea"/>
                <a:cs typeface="+mj-cs"/>
              </a:defRPr>
            </a:lvl1pPr>
          </a:lstStyle>
          <a:p>
            <a:pPr marL="0" marR="0" lvl="0" indent="0" algn="ctr" defTabSz="1007943" rtl="0" eaLnBrk="1" fontAlgn="auto" latinLnBrk="0" hangingPunct="1">
              <a:lnSpc>
                <a:spcPct val="100000"/>
              </a:lnSpc>
              <a:spcBef>
                <a:spcPct val="0"/>
              </a:spcBef>
              <a:spcAft>
                <a:spcPts val="0"/>
              </a:spcAft>
              <a:buClrTx/>
              <a:buSzTx/>
              <a:buFontTx/>
              <a:buNone/>
              <a:tabLst/>
              <a:defRPr/>
            </a:pPr>
            <a:r>
              <a:rPr kumimoji="0" lang="ar-EG" sz="4900" b="1" i="0" u="none" strike="noStrike" kern="1200" cap="none" spc="0" normalizeH="0" baseline="0" noProof="0" dirty="0">
                <a:ln>
                  <a:noFill/>
                </a:ln>
                <a:solidFill>
                  <a:srgbClr val="C0504D">
                    <a:lumMod val="50000"/>
                  </a:srgbClr>
                </a:solidFill>
                <a:effectLst/>
                <a:uLnTx/>
                <a:uFillTx/>
                <a:latin typeface="Calibri"/>
              </a:rPr>
              <a:t>الأهداف التفصيلية للبرنامج التدريبي </a:t>
            </a:r>
          </a:p>
        </p:txBody>
      </p:sp>
      <p:sp>
        <p:nvSpPr>
          <p:cNvPr id="3" name="Folded Corner 2"/>
          <p:cNvSpPr/>
          <p:nvPr/>
        </p:nvSpPr>
        <p:spPr bwMode="auto">
          <a:xfrm>
            <a:off x="395536" y="1593379"/>
            <a:ext cx="8594179" cy="5147989"/>
          </a:xfrm>
          <a:prstGeom prst="foldedCorner">
            <a:avLst/>
          </a:prstGeom>
          <a:solidFill>
            <a:srgbClr val="00B0F0"/>
          </a:solidFill>
          <a:ln w="9525" cap="flat" cmpd="sng" algn="ctr">
            <a:solidFill>
              <a:srgbClr val="C0504D">
                <a:shade val="95000"/>
                <a:satMod val="105000"/>
              </a:srgbClr>
            </a:solidFill>
            <a:prstDash val="solid"/>
            <a:headEnd type="none" w="med" len="med"/>
            <a:tailEnd type="none" w="med" len="med"/>
          </a:ln>
          <a:effectLst>
            <a:outerShdw blurRad="40000" dist="20000" dir="5400000" rotWithShape="0">
              <a:srgbClr val="000000">
                <a:alpha val="38000"/>
              </a:srgbClr>
            </a:outerShdw>
          </a:effectLst>
        </p:spPr>
        <p:txBody>
          <a:bodyPr vert="horz" wrap="none" lIns="91430" tIns="45715" rIns="91430" bIns="45715" numCol="1" rtlCol="1" anchor="ctr" anchorCtr="0" compatLnSpc="1">
            <a:prstTxWarp prst="textNoShape">
              <a:avLst/>
            </a:prstTxWarp>
          </a:bodyPr>
          <a:lstStyle/>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endParaRPr lang="ar-EG" sz="1500" kern="0" dirty="0" smtClean="0">
              <a:solidFill>
                <a:schemeClr val="bg1"/>
              </a:solidFill>
              <a:latin typeface="Arial"/>
              <a:ea typeface="Times New Roman" panose="02020603050405020304" pitchFamily="18" charset="0"/>
              <a:cs typeface="Tahoma" panose="020B0604030504040204" pitchFamily="34" charset="0"/>
            </a:endParaRP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endParaRPr lang="ar-EG" sz="1500" kern="0" dirty="0">
              <a:solidFill>
                <a:schemeClr val="bg1"/>
              </a:solidFill>
              <a:latin typeface="Arial"/>
              <a:ea typeface="Times New Roman" panose="02020603050405020304" pitchFamily="18" charset="0"/>
              <a:cs typeface="Tahoma" panose="020B0604030504040204" pitchFamily="34" charset="0"/>
            </a:endParaRP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endParaRPr lang="ar-EG" sz="1500" kern="0" dirty="0" smtClean="0">
              <a:solidFill>
                <a:schemeClr val="bg1"/>
              </a:solidFill>
              <a:latin typeface="Arial"/>
              <a:ea typeface="Times New Roman" panose="02020603050405020304" pitchFamily="18" charset="0"/>
              <a:cs typeface="Tahoma" panose="020B0604030504040204" pitchFamily="34" charset="0"/>
            </a:endParaRP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endParaRPr lang="ar-EG" kern="0" dirty="0" smtClean="0">
              <a:solidFill>
                <a:schemeClr val="bg1"/>
              </a:solidFill>
              <a:latin typeface="Arial"/>
              <a:ea typeface="Times New Roman" panose="02020603050405020304" pitchFamily="18" charset="0"/>
              <a:cs typeface="Tahoma" panose="020B0604030504040204" pitchFamily="34" charset="0"/>
            </a:endParaRP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يتعرف المتدرب على ماهية المشروع وإدارة المشروع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يكتشف المتدرب مراحل خطة إعداد وتنفيذ المشروع الصغير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يتعرف المتدرب على طرق تقييم المشروع وأسباب فشله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يتعرف المتدرب على اهمية التخطيط والحاجة اليه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يكتشف المتدرب اهمية الريادة ودورها في المجتمع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ان </a:t>
            </a:r>
            <a:r>
              <a:rPr lang="ar-SA" sz="2000" kern="0" dirty="0">
                <a:solidFill>
                  <a:schemeClr val="bg1"/>
                </a:solidFill>
                <a:latin typeface="Arial"/>
                <a:ea typeface="Times New Roman" panose="02020603050405020304" pitchFamily="18" charset="0"/>
                <a:cs typeface="Tahoma" panose="020B0604030504040204" pitchFamily="34" charset="0"/>
              </a:rPr>
              <a:t>يكتشف المتدرب أدوار الريادة في مؤسسات الاعمال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ان </a:t>
            </a:r>
            <a:r>
              <a:rPr lang="ar-SA" sz="2000" kern="0" dirty="0">
                <a:solidFill>
                  <a:schemeClr val="bg1"/>
                </a:solidFill>
                <a:latin typeface="Arial"/>
                <a:ea typeface="Times New Roman" panose="02020603050405020304" pitchFamily="18" charset="0"/>
                <a:cs typeface="Tahoma" panose="020B0604030504040204" pitchFamily="34" charset="0"/>
              </a:rPr>
              <a:t>يتعرف المتدرب على المؤسسة الصغيرة وأسباب الاهتمام بها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يكتسب المتدرب مهارات التفاوض والاصغاء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يتعرف المتدرب على عوامل النجاح الاساسية في إنشاء مؤسسة صغيرة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يكتشف المتدرب وسائل اختيار السوق المناسب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يتعرف المتدرب على خطوات بدء المشروع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يتعرف المتدرب على الاشكال القانونية لملكية المؤسسة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التعرف </a:t>
            </a:r>
            <a:r>
              <a:rPr lang="ar-SA" sz="2000" kern="0" dirty="0">
                <a:solidFill>
                  <a:schemeClr val="bg1"/>
                </a:solidFill>
                <a:latin typeface="Arial"/>
                <a:ea typeface="Times New Roman" panose="02020603050405020304" pitchFamily="18" charset="0"/>
                <a:cs typeface="Tahoma" panose="020B0604030504040204" pitchFamily="34" charset="0"/>
              </a:rPr>
              <a:t>على مصادر تمويل المؤسسات وطرق الدخول لعالم الاعمال .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يتعرف المتدرب على توزيعات الارباح والخسائر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r>
              <a:rPr lang="ar-SA" sz="2000" kern="0" dirty="0" smtClean="0">
                <a:solidFill>
                  <a:schemeClr val="bg1"/>
                </a:solidFill>
                <a:latin typeface="Arial"/>
                <a:ea typeface="Times New Roman" panose="02020603050405020304" pitchFamily="18" charset="0"/>
                <a:cs typeface="Tahoma" panose="020B0604030504040204" pitchFamily="34" charset="0"/>
              </a:rPr>
              <a:t>أن </a:t>
            </a:r>
            <a:r>
              <a:rPr lang="ar-SA" sz="2000" kern="0" dirty="0">
                <a:solidFill>
                  <a:schemeClr val="bg1"/>
                </a:solidFill>
                <a:latin typeface="Arial"/>
                <a:ea typeface="Times New Roman" panose="02020603050405020304" pitchFamily="18" charset="0"/>
                <a:cs typeface="Tahoma" panose="020B0604030504040204" pitchFamily="34" charset="0"/>
              </a:rPr>
              <a:t>يتعرف المتدرب على خطة عمل المؤسسة وهيكلتها .</a:t>
            </a:r>
          </a:p>
          <a:p>
            <a:pPr marL="285750" marR="0" lvl="0" indent="-285750" algn="justLow" defTabSz="914400" rtl="1" eaLnBrk="1" fontAlgn="auto" latinLnBrk="0" hangingPunct="1">
              <a:lnSpc>
                <a:spcPct val="107000"/>
              </a:lnSpc>
              <a:spcBef>
                <a:spcPts val="0"/>
              </a:spcBef>
              <a:spcAft>
                <a:spcPts val="0"/>
              </a:spcAft>
              <a:buClrTx/>
              <a:buSzTx/>
              <a:buFont typeface="Wingdings" panose="05000000000000000000" pitchFamily="2" charset="2"/>
              <a:buChar char="ü"/>
              <a:tabLst/>
              <a:defRPr/>
            </a:pPr>
            <a:endParaRPr kumimoji="0" lang="ar-SA" sz="1500" b="1" i="0" u="none" strike="noStrike" kern="0" cap="none" spc="0" normalizeH="0" baseline="0" noProof="0" dirty="0">
              <a:ln>
                <a:noFill/>
              </a:ln>
              <a:solidFill>
                <a:schemeClr val="bg1"/>
              </a:solidFill>
              <a:effectLst/>
              <a:uLnTx/>
              <a:uFillTx/>
              <a:latin typeface="Arial"/>
              <a:ea typeface="Times New Roman" panose="02020603050405020304" pitchFamily="18" charset="0"/>
              <a:cs typeface="Tahoma" panose="020B0604030504040204" pitchFamily="34" charset="0"/>
            </a:endParaRPr>
          </a:p>
        </p:txBody>
      </p:sp>
      <p:sp>
        <p:nvSpPr>
          <p:cNvPr id="4" name="Rectangle 3"/>
          <p:cNvSpPr/>
          <p:nvPr/>
        </p:nvSpPr>
        <p:spPr>
          <a:xfrm>
            <a:off x="251520" y="1104707"/>
            <a:ext cx="8738195" cy="430877"/>
          </a:xfrm>
          <a:prstGeom prst="rect">
            <a:avLst/>
          </a:prstGeom>
        </p:spPr>
        <p:txBody>
          <a:bodyPr wrap="square" lIns="91430" tIns="45715" rIns="91430" bIns="45715">
            <a:spAutoFit/>
          </a:bodyPr>
          <a:lstStyle/>
          <a:p>
            <a:pPr algn="ctr" rtl="1" eaLnBrk="1" fontAlgn="auto" hangingPunct="1">
              <a:spcBef>
                <a:spcPts val="0"/>
              </a:spcBef>
              <a:spcAft>
                <a:spcPts val="0"/>
              </a:spcAft>
            </a:pPr>
            <a:r>
              <a:rPr lang="ar-EG" sz="2200" b="1" dirty="0">
                <a:solidFill>
                  <a:srgbClr val="C00000"/>
                </a:solidFill>
                <a:latin typeface="Arial"/>
              </a:rPr>
              <a:t>بنهاية هذا البرنامج التدريبي نتوقع أن المشاركون قد حققوا النتائج الآتية (بمشيئة الله ) </a:t>
            </a:r>
          </a:p>
        </p:txBody>
      </p:sp>
    </p:spTree>
    <p:extLst>
      <p:ext uri="{BB962C8B-B14F-4D97-AF65-F5344CB8AC3E}">
        <p14:creationId xmlns:p14="http://schemas.microsoft.com/office/powerpoint/2010/main" val="2203311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barn(inVertical)">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barn(inVertical)">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barn(inVertical)">
                                      <p:cBhvr>
                                        <p:cTn id="26" dur="500"/>
                                        <p:tgtEl>
                                          <p:spTgt spid="3">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Effect transition="in" filter="barn(inVertical)">
                                      <p:cBhvr>
                                        <p:cTn id="31" dur="500"/>
                                        <p:tgtEl>
                                          <p:spTgt spid="3">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3">
                                            <p:txEl>
                                              <p:pRg st="7" end="7"/>
                                            </p:txEl>
                                          </p:spTgt>
                                        </p:tgtEl>
                                        <p:attrNameLst>
                                          <p:attrName>style.visibility</p:attrName>
                                        </p:attrNameLst>
                                      </p:cBhvr>
                                      <p:to>
                                        <p:strVal val="visible"/>
                                      </p:to>
                                    </p:set>
                                    <p:animEffect transition="in" filter="barn(inVertical)">
                                      <p:cBhvr>
                                        <p:cTn id="36" dur="500"/>
                                        <p:tgtEl>
                                          <p:spTgt spid="3">
                                            <p:txEl>
                                              <p:pRg st="7" end="7"/>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animEffect transition="in" filter="barn(inVertical)">
                                      <p:cBhvr>
                                        <p:cTn id="41" dur="500"/>
                                        <p:tgtEl>
                                          <p:spTgt spid="3">
                                            <p:txEl>
                                              <p:pRg st="8" end="8"/>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3">
                                            <p:txEl>
                                              <p:pRg st="9" end="9"/>
                                            </p:txEl>
                                          </p:spTgt>
                                        </p:tgtEl>
                                        <p:attrNameLst>
                                          <p:attrName>style.visibility</p:attrName>
                                        </p:attrNameLst>
                                      </p:cBhvr>
                                      <p:to>
                                        <p:strVal val="visible"/>
                                      </p:to>
                                    </p:set>
                                    <p:animEffect transition="in" filter="barn(inVertical)">
                                      <p:cBhvr>
                                        <p:cTn id="46" dur="500"/>
                                        <p:tgtEl>
                                          <p:spTgt spid="3">
                                            <p:txEl>
                                              <p:pRg st="9" end="9"/>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nodeType="clickEffect">
                                  <p:stCondLst>
                                    <p:cond delay="0"/>
                                  </p:stCondLst>
                                  <p:childTnLst>
                                    <p:set>
                                      <p:cBhvr>
                                        <p:cTn id="50" dur="1" fill="hold">
                                          <p:stCondLst>
                                            <p:cond delay="0"/>
                                          </p:stCondLst>
                                        </p:cTn>
                                        <p:tgtEl>
                                          <p:spTgt spid="3">
                                            <p:txEl>
                                              <p:pRg st="10" end="10"/>
                                            </p:txEl>
                                          </p:spTgt>
                                        </p:tgtEl>
                                        <p:attrNameLst>
                                          <p:attrName>style.visibility</p:attrName>
                                        </p:attrNameLst>
                                      </p:cBhvr>
                                      <p:to>
                                        <p:strVal val="visible"/>
                                      </p:to>
                                    </p:set>
                                    <p:animEffect transition="in" filter="barn(inVertical)">
                                      <p:cBhvr>
                                        <p:cTn id="51" dur="500"/>
                                        <p:tgtEl>
                                          <p:spTgt spid="3">
                                            <p:txEl>
                                              <p:pRg st="10" end="10"/>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nodeType="clickEffect">
                                  <p:stCondLst>
                                    <p:cond delay="0"/>
                                  </p:stCondLst>
                                  <p:childTnLst>
                                    <p:set>
                                      <p:cBhvr>
                                        <p:cTn id="55" dur="1" fill="hold">
                                          <p:stCondLst>
                                            <p:cond delay="0"/>
                                          </p:stCondLst>
                                        </p:cTn>
                                        <p:tgtEl>
                                          <p:spTgt spid="3">
                                            <p:txEl>
                                              <p:pRg st="11" end="11"/>
                                            </p:txEl>
                                          </p:spTgt>
                                        </p:tgtEl>
                                        <p:attrNameLst>
                                          <p:attrName>style.visibility</p:attrName>
                                        </p:attrNameLst>
                                      </p:cBhvr>
                                      <p:to>
                                        <p:strVal val="visible"/>
                                      </p:to>
                                    </p:set>
                                    <p:animEffect transition="in" filter="barn(inVertical)">
                                      <p:cBhvr>
                                        <p:cTn id="56" dur="500"/>
                                        <p:tgtEl>
                                          <p:spTgt spid="3">
                                            <p:txEl>
                                              <p:pRg st="11" end="11"/>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nodeType="clickEffect">
                                  <p:stCondLst>
                                    <p:cond delay="0"/>
                                  </p:stCondLst>
                                  <p:childTnLst>
                                    <p:set>
                                      <p:cBhvr>
                                        <p:cTn id="60" dur="1" fill="hold">
                                          <p:stCondLst>
                                            <p:cond delay="0"/>
                                          </p:stCondLst>
                                        </p:cTn>
                                        <p:tgtEl>
                                          <p:spTgt spid="3">
                                            <p:txEl>
                                              <p:pRg st="12" end="12"/>
                                            </p:txEl>
                                          </p:spTgt>
                                        </p:tgtEl>
                                        <p:attrNameLst>
                                          <p:attrName>style.visibility</p:attrName>
                                        </p:attrNameLst>
                                      </p:cBhvr>
                                      <p:to>
                                        <p:strVal val="visible"/>
                                      </p:to>
                                    </p:set>
                                    <p:animEffect transition="in" filter="barn(inVertical)">
                                      <p:cBhvr>
                                        <p:cTn id="61" dur="500"/>
                                        <p:tgtEl>
                                          <p:spTgt spid="3">
                                            <p:txEl>
                                              <p:pRg st="12" end="12"/>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nodeType="clickEffect">
                                  <p:stCondLst>
                                    <p:cond delay="0"/>
                                  </p:stCondLst>
                                  <p:childTnLst>
                                    <p:set>
                                      <p:cBhvr>
                                        <p:cTn id="65" dur="1" fill="hold">
                                          <p:stCondLst>
                                            <p:cond delay="0"/>
                                          </p:stCondLst>
                                        </p:cTn>
                                        <p:tgtEl>
                                          <p:spTgt spid="3">
                                            <p:txEl>
                                              <p:pRg st="13" end="13"/>
                                            </p:txEl>
                                          </p:spTgt>
                                        </p:tgtEl>
                                        <p:attrNameLst>
                                          <p:attrName>style.visibility</p:attrName>
                                        </p:attrNameLst>
                                      </p:cBhvr>
                                      <p:to>
                                        <p:strVal val="visible"/>
                                      </p:to>
                                    </p:set>
                                    <p:animEffect transition="in" filter="barn(inVertical)">
                                      <p:cBhvr>
                                        <p:cTn id="66" dur="500"/>
                                        <p:tgtEl>
                                          <p:spTgt spid="3">
                                            <p:txEl>
                                              <p:pRg st="13" end="13"/>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nodeType="clickEffect">
                                  <p:stCondLst>
                                    <p:cond delay="0"/>
                                  </p:stCondLst>
                                  <p:childTnLst>
                                    <p:set>
                                      <p:cBhvr>
                                        <p:cTn id="70" dur="1" fill="hold">
                                          <p:stCondLst>
                                            <p:cond delay="0"/>
                                          </p:stCondLst>
                                        </p:cTn>
                                        <p:tgtEl>
                                          <p:spTgt spid="3">
                                            <p:txEl>
                                              <p:pRg st="14" end="14"/>
                                            </p:txEl>
                                          </p:spTgt>
                                        </p:tgtEl>
                                        <p:attrNameLst>
                                          <p:attrName>style.visibility</p:attrName>
                                        </p:attrNameLst>
                                      </p:cBhvr>
                                      <p:to>
                                        <p:strVal val="visible"/>
                                      </p:to>
                                    </p:set>
                                    <p:animEffect transition="in" filter="barn(inVertical)">
                                      <p:cBhvr>
                                        <p:cTn id="71" dur="500"/>
                                        <p:tgtEl>
                                          <p:spTgt spid="3">
                                            <p:txEl>
                                              <p:pRg st="14" end="14"/>
                                            </p:txEl>
                                          </p:spTgt>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nodeType="clickEffect">
                                  <p:stCondLst>
                                    <p:cond delay="0"/>
                                  </p:stCondLst>
                                  <p:childTnLst>
                                    <p:set>
                                      <p:cBhvr>
                                        <p:cTn id="75" dur="1" fill="hold">
                                          <p:stCondLst>
                                            <p:cond delay="0"/>
                                          </p:stCondLst>
                                        </p:cTn>
                                        <p:tgtEl>
                                          <p:spTgt spid="3">
                                            <p:txEl>
                                              <p:pRg st="15" end="15"/>
                                            </p:txEl>
                                          </p:spTgt>
                                        </p:tgtEl>
                                        <p:attrNameLst>
                                          <p:attrName>style.visibility</p:attrName>
                                        </p:attrNameLst>
                                      </p:cBhvr>
                                      <p:to>
                                        <p:strVal val="visible"/>
                                      </p:to>
                                    </p:set>
                                    <p:animEffect transition="in" filter="barn(inVertical)">
                                      <p:cBhvr>
                                        <p:cTn id="76" dur="500"/>
                                        <p:tgtEl>
                                          <p:spTgt spid="3">
                                            <p:txEl>
                                              <p:pRg st="15" end="15"/>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21" fill="hold" nodeType="clickEffect">
                                  <p:stCondLst>
                                    <p:cond delay="0"/>
                                  </p:stCondLst>
                                  <p:childTnLst>
                                    <p:set>
                                      <p:cBhvr>
                                        <p:cTn id="80" dur="1" fill="hold">
                                          <p:stCondLst>
                                            <p:cond delay="0"/>
                                          </p:stCondLst>
                                        </p:cTn>
                                        <p:tgtEl>
                                          <p:spTgt spid="3">
                                            <p:txEl>
                                              <p:pRg st="16" end="16"/>
                                            </p:txEl>
                                          </p:spTgt>
                                        </p:tgtEl>
                                        <p:attrNameLst>
                                          <p:attrName>style.visibility</p:attrName>
                                        </p:attrNameLst>
                                      </p:cBhvr>
                                      <p:to>
                                        <p:strVal val="visible"/>
                                      </p:to>
                                    </p:set>
                                    <p:animEffect transition="in" filter="barn(inVertical)">
                                      <p:cBhvr>
                                        <p:cTn id="81" dur="500"/>
                                        <p:tgtEl>
                                          <p:spTgt spid="3">
                                            <p:txEl>
                                              <p:pRg st="16" end="16"/>
                                            </p:txEl>
                                          </p:spTgt>
                                        </p:tgtEl>
                                      </p:cBhvr>
                                    </p:animEffect>
                                  </p:childTnLst>
                                </p:cTn>
                              </p:par>
                            </p:childTnLst>
                          </p:cTn>
                        </p:par>
                      </p:childTnLst>
                    </p:cTn>
                  </p:par>
                  <p:par>
                    <p:cTn id="82" fill="hold">
                      <p:stCondLst>
                        <p:cond delay="indefinite"/>
                      </p:stCondLst>
                      <p:childTnLst>
                        <p:par>
                          <p:cTn id="83" fill="hold">
                            <p:stCondLst>
                              <p:cond delay="0"/>
                            </p:stCondLst>
                            <p:childTnLst>
                              <p:par>
                                <p:cTn id="84" presetID="16" presetClass="entr" presetSubtype="21" fill="hold" nodeType="clickEffect">
                                  <p:stCondLst>
                                    <p:cond delay="0"/>
                                  </p:stCondLst>
                                  <p:childTnLst>
                                    <p:set>
                                      <p:cBhvr>
                                        <p:cTn id="85" dur="1" fill="hold">
                                          <p:stCondLst>
                                            <p:cond delay="0"/>
                                          </p:stCondLst>
                                        </p:cTn>
                                        <p:tgtEl>
                                          <p:spTgt spid="3">
                                            <p:txEl>
                                              <p:pRg st="17" end="17"/>
                                            </p:txEl>
                                          </p:spTgt>
                                        </p:tgtEl>
                                        <p:attrNameLst>
                                          <p:attrName>style.visibility</p:attrName>
                                        </p:attrNameLst>
                                      </p:cBhvr>
                                      <p:to>
                                        <p:strVal val="visible"/>
                                      </p:to>
                                    </p:set>
                                    <p:animEffect transition="in" filter="barn(inVertical)">
                                      <p:cBhvr>
                                        <p:cTn id="86" dur="500"/>
                                        <p:tgtEl>
                                          <p:spTgt spid="3">
                                            <p:txEl>
                                              <p:pRg st="17" end="17"/>
                                            </p:txEl>
                                          </p:spTgt>
                                        </p:tgtEl>
                                      </p:cBhvr>
                                    </p:animEffect>
                                  </p:childTnLst>
                                </p:cTn>
                              </p:par>
                            </p:childTnLst>
                          </p:cTn>
                        </p:par>
                      </p:childTnLst>
                    </p:cTn>
                  </p:par>
                  <p:par>
                    <p:cTn id="87" fill="hold">
                      <p:stCondLst>
                        <p:cond delay="indefinite"/>
                      </p:stCondLst>
                      <p:childTnLst>
                        <p:par>
                          <p:cTn id="88" fill="hold">
                            <p:stCondLst>
                              <p:cond delay="0"/>
                            </p:stCondLst>
                            <p:childTnLst>
                              <p:par>
                                <p:cTn id="89" presetID="16" presetClass="entr" presetSubtype="21" fill="hold" nodeType="clickEffect">
                                  <p:stCondLst>
                                    <p:cond delay="0"/>
                                  </p:stCondLst>
                                  <p:childTnLst>
                                    <p:set>
                                      <p:cBhvr>
                                        <p:cTn id="90" dur="1" fill="hold">
                                          <p:stCondLst>
                                            <p:cond delay="0"/>
                                          </p:stCondLst>
                                        </p:cTn>
                                        <p:tgtEl>
                                          <p:spTgt spid="3">
                                            <p:txEl>
                                              <p:pRg st="18" end="18"/>
                                            </p:txEl>
                                          </p:spTgt>
                                        </p:tgtEl>
                                        <p:attrNameLst>
                                          <p:attrName>style.visibility</p:attrName>
                                        </p:attrNameLst>
                                      </p:cBhvr>
                                      <p:to>
                                        <p:strVal val="visible"/>
                                      </p:to>
                                    </p:set>
                                    <p:animEffect transition="in" filter="barn(inVertical)">
                                      <p:cBhvr>
                                        <p:cTn id="91" dur="500"/>
                                        <p:tgtEl>
                                          <p:spTgt spid="3">
                                            <p:txEl>
                                              <p:pRg st="18" end="1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مراحل التخطيط</a:t>
            </a:r>
          </a:p>
        </p:txBody>
      </p:sp>
      <p:sp>
        <p:nvSpPr>
          <p:cNvPr id="4" name="Freeform 3"/>
          <p:cNvSpPr/>
          <p:nvPr/>
        </p:nvSpPr>
        <p:spPr>
          <a:xfrm>
            <a:off x="2697561" y="1053439"/>
            <a:ext cx="3126227" cy="1563113"/>
          </a:xfrm>
          <a:custGeom>
            <a:avLst/>
            <a:gdLst>
              <a:gd name="connsiteX0" fmla="*/ 0 w 3126227"/>
              <a:gd name="connsiteY0" fmla="*/ 156311 h 1563113"/>
              <a:gd name="connsiteX1" fmla="*/ 156311 w 3126227"/>
              <a:gd name="connsiteY1" fmla="*/ 0 h 1563113"/>
              <a:gd name="connsiteX2" fmla="*/ 2969916 w 3126227"/>
              <a:gd name="connsiteY2" fmla="*/ 0 h 1563113"/>
              <a:gd name="connsiteX3" fmla="*/ 3126227 w 3126227"/>
              <a:gd name="connsiteY3" fmla="*/ 156311 h 1563113"/>
              <a:gd name="connsiteX4" fmla="*/ 3126227 w 3126227"/>
              <a:gd name="connsiteY4" fmla="*/ 1406802 h 1563113"/>
              <a:gd name="connsiteX5" fmla="*/ 2969916 w 3126227"/>
              <a:gd name="connsiteY5" fmla="*/ 1563113 h 1563113"/>
              <a:gd name="connsiteX6" fmla="*/ 156311 w 3126227"/>
              <a:gd name="connsiteY6" fmla="*/ 1563113 h 1563113"/>
              <a:gd name="connsiteX7" fmla="*/ 0 w 3126227"/>
              <a:gd name="connsiteY7" fmla="*/ 1406802 h 1563113"/>
              <a:gd name="connsiteX8" fmla="*/ 0 w 3126227"/>
              <a:gd name="connsiteY8" fmla="*/ 156311 h 1563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6227" h="1563113">
                <a:moveTo>
                  <a:pt x="0" y="156311"/>
                </a:moveTo>
                <a:cubicBezTo>
                  <a:pt x="0" y="69983"/>
                  <a:pt x="69983" y="0"/>
                  <a:pt x="156311" y="0"/>
                </a:cubicBezTo>
                <a:lnTo>
                  <a:pt x="2969916" y="0"/>
                </a:lnTo>
                <a:cubicBezTo>
                  <a:pt x="3056244" y="0"/>
                  <a:pt x="3126227" y="69983"/>
                  <a:pt x="3126227" y="156311"/>
                </a:cubicBezTo>
                <a:lnTo>
                  <a:pt x="3126227" y="1406802"/>
                </a:lnTo>
                <a:cubicBezTo>
                  <a:pt x="3126227" y="1493130"/>
                  <a:pt x="3056244" y="1563113"/>
                  <a:pt x="2969916" y="1563113"/>
                </a:cubicBezTo>
                <a:lnTo>
                  <a:pt x="156311" y="1563113"/>
                </a:lnTo>
                <a:cubicBezTo>
                  <a:pt x="69983" y="1563113"/>
                  <a:pt x="0" y="1493130"/>
                  <a:pt x="0" y="1406802"/>
                </a:cubicBezTo>
                <a:lnTo>
                  <a:pt x="0" y="156311"/>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502" tIns="76262" rIns="91502" bIns="76262" numCol="1" spcCol="1270" anchor="ctr" anchorCtr="0">
            <a:noAutofit/>
          </a:bodyPr>
          <a:lstStyle/>
          <a:p>
            <a:pPr lvl="0" algn="ctr" defTabSz="1066800" rtl="1">
              <a:lnSpc>
                <a:spcPct val="90000"/>
              </a:lnSpc>
              <a:spcBef>
                <a:spcPct val="0"/>
              </a:spcBef>
              <a:spcAft>
                <a:spcPct val="35000"/>
              </a:spcAft>
            </a:pPr>
            <a:r>
              <a:rPr lang="ar-EG" sz="2400" b="1" kern="1200" dirty="0" smtClean="0"/>
              <a:t>المرحلة الاولى</a:t>
            </a:r>
            <a:endParaRPr lang="ar-EG" sz="2400" b="1" kern="1200" dirty="0"/>
          </a:p>
        </p:txBody>
      </p:sp>
      <p:sp>
        <p:nvSpPr>
          <p:cNvPr id="5" name="Freeform 4"/>
          <p:cNvSpPr/>
          <p:nvPr/>
        </p:nvSpPr>
        <p:spPr>
          <a:xfrm>
            <a:off x="3010183" y="2616553"/>
            <a:ext cx="312622" cy="1271507"/>
          </a:xfrm>
          <a:custGeom>
            <a:avLst/>
            <a:gdLst/>
            <a:ahLst/>
            <a:cxnLst/>
            <a:rect l="0" t="0" r="0" b="0"/>
            <a:pathLst>
              <a:path>
                <a:moveTo>
                  <a:pt x="0" y="0"/>
                </a:moveTo>
                <a:lnTo>
                  <a:pt x="0" y="1271507"/>
                </a:lnTo>
                <a:lnTo>
                  <a:pt x="312622" y="1271507"/>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Freeform 5"/>
          <p:cNvSpPr/>
          <p:nvPr/>
        </p:nvSpPr>
        <p:spPr>
          <a:xfrm>
            <a:off x="3322806" y="3007331"/>
            <a:ext cx="2902640" cy="1761457"/>
          </a:xfrm>
          <a:custGeom>
            <a:avLst/>
            <a:gdLst>
              <a:gd name="connsiteX0" fmla="*/ 0 w 2902640"/>
              <a:gd name="connsiteY0" fmla="*/ 176146 h 1761457"/>
              <a:gd name="connsiteX1" fmla="*/ 176146 w 2902640"/>
              <a:gd name="connsiteY1" fmla="*/ 0 h 1761457"/>
              <a:gd name="connsiteX2" fmla="*/ 2726494 w 2902640"/>
              <a:gd name="connsiteY2" fmla="*/ 0 h 1761457"/>
              <a:gd name="connsiteX3" fmla="*/ 2902640 w 2902640"/>
              <a:gd name="connsiteY3" fmla="*/ 176146 h 1761457"/>
              <a:gd name="connsiteX4" fmla="*/ 2902640 w 2902640"/>
              <a:gd name="connsiteY4" fmla="*/ 1585311 h 1761457"/>
              <a:gd name="connsiteX5" fmla="*/ 2726494 w 2902640"/>
              <a:gd name="connsiteY5" fmla="*/ 1761457 h 1761457"/>
              <a:gd name="connsiteX6" fmla="*/ 176146 w 2902640"/>
              <a:gd name="connsiteY6" fmla="*/ 1761457 h 1761457"/>
              <a:gd name="connsiteX7" fmla="*/ 0 w 2902640"/>
              <a:gd name="connsiteY7" fmla="*/ 1585311 h 1761457"/>
              <a:gd name="connsiteX8" fmla="*/ 0 w 2902640"/>
              <a:gd name="connsiteY8" fmla="*/ 176146 h 176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2640" h="1761457">
                <a:moveTo>
                  <a:pt x="0" y="176146"/>
                </a:moveTo>
                <a:cubicBezTo>
                  <a:pt x="0" y="78863"/>
                  <a:pt x="78863" y="0"/>
                  <a:pt x="176146" y="0"/>
                </a:cubicBezTo>
                <a:lnTo>
                  <a:pt x="2726494" y="0"/>
                </a:lnTo>
                <a:cubicBezTo>
                  <a:pt x="2823777" y="0"/>
                  <a:pt x="2902640" y="78863"/>
                  <a:pt x="2902640" y="176146"/>
                </a:cubicBezTo>
                <a:lnTo>
                  <a:pt x="2902640" y="1585311"/>
                </a:lnTo>
                <a:cubicBezTo>
                  <a:pt x="2902640" y="1682594"/>
                  <a:pt x="2823777" y="1761457"/>
                  <a:pt x="2726494" y="1761457"/>
                </a:cubicBezTo>
                <a:lnTo>
                  <a:pt x="176146" y="1761457"/>
                </a:lnTo>
                <a:cubicBezTo>
                  <a:pt x="78863" y="1761457"/>
                  <a:pt x="0" y="1682594"/>
                  <a:pt x="0" y="1585311"/>
                </a:cubicBezTo>
                <a:lnTo>
                  <a:pt x="0" y="17614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7311" tIns="82071" rIns="97311" bIns="82071" numCol="1" spcCol="1270" anchor="t" anchorCtr="0">
            <a:noAutofit/>
          </a:bodyPr>
          <a:lstStyle/>
          <a:p>
            <a:pPr lvl="0" algn="ctr" defTabSz="1066800" rtl="1">
              <a:lnSpc>
                <a:spcPct val="90000"/>
              </a:lnSpc>
              <a:spcBef>
                <a:spcPct val="0"/>
              </a:spcBef>
              <a:spcAft>
                <a:spcPct val="35000"/>
              </a:spcAft>
            </a:pPr>
            <a:r>
              <a:rPr lang="ar-EG" sz="2400" kern="1200" dirty="0" smtClean="0">
                <a:solidFill>
                  <a:srgbClr val="FF0000"/>
                </a:solidFill>
              </a:rPr>
              <a:t>العوامل الداخلية</a:t>
            </a:r>
            <a:endParaRPr lang="ar-EG" sz="2400" kern="1200" dirty="0">
              <a:solidFill>
                <a:srgbClr val="FF0000"/>
              </a:solidFill>
            </a:endParaRPr>
          </a:p>
          <a:p>
            <a:pPr marL="228600" lvl="1" indent="-228600" algn="justLow" defTabSz="1066800" rtl="1">
              <a:lnSpc>
                <a:spcPct val="90000"/>
              </a:lnSpc>
              <a:spcBef>
                <a:spcPct val="0"/>
              </a:spcBef>
              <a:spcAft>
                <a:spcPct val="15000"/>
              </a:spcAft>
              <a:buChar char="••"/>
            </a:pPr>
            <a:r>
              <a:rPr lang="ar-SA" sz="2400" kern="1200" dirty="0" smtClean="0"/>
              <a:t>وهى دراسة ظروف البيئة الداخلية مثل نوع </a:t>
            </a:r>
            <a:r>
              <a:rPr lang="ar-EG" sz="2400" kern="1200" dirty="0" smtClean="0"/>
              <a:t>           </a:t>
            </a:r>
            <a:r>
              <a:rPr lang="ar-SA" sz="2400" kern="1200" dirty="0" smtClean="0"/>
              <a:t>( </a:t>
            </a:r>
            <a:r>
              <a:rPr lang="ar-EG" sz="2400" kern="1200" dirty="0" smtClean="0"/>
              <a:t>ا</a:t>
            </a:r>
            <a:r>
              <a:rPr lang="ar-SA" sz="2400" kern="1200" dirty="0" smtClean="0"/>
              <a:t>لخبرات ، الكفاءات ، الالات والمعدات ) .</a:t>
            </a:r>
            <a:endParaRPr lang="ar-EG" sz="2400" kern="1200" dirty="0"/>
          </a:p>
        </p:txBody>
      </p:sp>
      <p:sp>
        <p:nvSpPr>
          <p:cNvPr id="7" name="Freeform 6"/>
          <p:cNvSpPr/>
          <p:nvPr/>
        </p:nvSpPr>
        <p:spPr>
          <a:xfrm>
            <a:off x="3010183" y="2616553"/>
            <a:ext cx="266979" cy="3217498"/>
          </a:xfrm>
          <a:custGeom>
            <a:avLst/>
            <a:gdLst/>
            <a:ahLst/>
            <a:cxnLst/>
            <a:rect l="0" t="0" r="0" b="0"/>
            <a:pathLst>
              <a:path>
                <a:moveTo>
                  <a:pt x="0" y="0"/>
                </a:moveTo>
                <a:lnTo>
                  <a:pt x="0" y="3217498"/>
                </a:lnTo>
                <a:lnTo>
                  <a:pt x="266979" y="321749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3277163" y="4985186"/>
            <a:ext cx="2979020" cy="1697729"/>
          </a:xfrm>
          <a:custGeom>
            <a:avLst/>
            <a:gdLst>
              <a:gd name="connsiteX0" fmla="*/ 0 w 2979020"/>
              <a:gd name="connsiteY0" fmla="*/ 169773 h 1697729"/>
              <a:gd name="connsiteX1" fmla="*/ 169773 w 2979020"/>
              <a:gd name="connsiteY1" fmla="*/ 0 h 1697729"/>
              <a:gd name="connsiteX2" fmla="*/ 2809247 w 2979020"/>
              <a:gd name="connsiteY2" fmla="*/ 0 h 1697729"/>
              <a:gd name="connsiteX3" fmla="*/ 2979020 w 2979020"/>
              <a:gd name="connsiteY3" fmla="*/ 169773 h 1697729"/>
              <a:gd name="connsiteX4" fmla="*/ 2979020 w 2979020"/>
              <a:gd name="connsiteY4" fmla="*/ 1527956 h 1697729"/>
              <a:gd name="connsiteX5" fmla="*/ 2809247 w 2979020"/>
              <a:gd name="connsiteY5" fmla="*/ 1697729 h 1697729"/>
              <a:gd name="connsiteX6" fmla="*/ 169773 w 2979020"/>
              <a:gd name="connsiteY6" fmla="*/ 1697729 h 1697729"/>
              <a:gd name="connsiteX7" fmla="*/ 0 w 2979020"/>
              <a:gd name="connsiteY7" fmla="*/ 1527956 h 1697729"/>
              <a:gd name="connsiteX8" fmla="*/ 0 w 2979020"/>
              <a:gd name="connsiteY8" fmla="*/ 169773 h 169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9020" h="1697729">
                <a:moveTo>
                  <a:pt x="0" y="169773"/>
                </a:moveTo>
                <a:cubicBezTo>
                  <a:pt x="0" y="76010"/>
                  <a:pt x="76010" y="0"/>
                  <a:pt x="169773" y="0"/>
                </a:cubicBezTo>
                <a:lnTo>
                  <a:pt x="2809247" y="0"/>
                </a:lnTo>
                <a:cubicBezTo>
                  <a:pt x="2903010" y="0"/>
                  <a:pt x="2979020" y="76010"/>
                  <a:pt x="2979020" y="169773"/>
                </a:cubicBezTo>
                <a:lnTo>
                  <a:pt x="2979020" y="1527956"/>
                </a:lnTo>
                <a:cubicBezTo>
                  <a:pt x="2979020" y="1621719"/>
                  <a:pt x="2903010" y="1697729"/>
                  <a:pt x="2809247" y="1697729"/>
                </a:cubicBezTo>
                <a:lnTo>
                  <a:pt x="169773" y="1697729"/>
                </a:lnTo>
                <a:cubicBezTo>
                  <a:pt x="76010" y="1697729"/>
                  <a:pt x="0" y="1621719"/>
                  <a:pt x="0" y="1527956"/>
                </a:cubicBezTo>
                <a:lnTo>
                  <a:pt x="0" y="16977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5445" tIns="80205" rIns="95445" bIns="80205" numCol="1" spcCol="1270" anchor="t" anchorCtr="0">
            <a:noAutofit/>
          </a:bodyPr>
          <a:lstStyle/>
          <a:p>
            <a:pPr lvl="0" algn="ctr" defTabSz="1066800" rtl="1">
              <a:lnSpc>
                <a:spcPct val="90000"/>
              </a:lnSpc>
              <a:spcBef>
                <a:spcPct val="0"/>
              </a:spcBef>
              <a:spcAft>
                <a:spcPct val="35000"/>
              </a:spcAft>
            </a:pPr>
            <a:r>
              <a:rPr lang="ar-EG" sz="2400" kern="1200" dirty="0" smtClean="0">
                <a:solidFill>
                  <a:srgbClr val="FF0000"/>
                </a:solidFill>
              </a:rPr>
              <a:t>العوامل الخارجية</a:t>
            </a:r>
            <a:endParaRPr lang="ar-EG" sz="2400" kern="1200" dirty="0">
              <a:solidFill>
                <a:srgbClr val="FF0000"/>
              </a:solidFill>
            </a:endParaRPr>
          </a:p>
          <a:p>
            <a:pPr marL="228600" lvl="1" indent="-228600" algn="justLow" defTabSz="1066800" rtl="1">
              <a:lnSpc>
                <a:spcPct val="90000"/>
              </a:lnSpc>
              <a:spcBef>
                <a:spcPct val="0"/>
              </a:spcBef>
              <a:spcAft>
                <a:spcPct val="15000"/>
              </a:spcAft>
              <a:buChar char="••"/>
            </a:pPr>
            <a:r>
              <a:rPr lang="ar-EG" sz="2400" kern="1200" dirty="0" smtClean="0"/>
              <a:t>وهى دراسة العوامل المحيطة بالمنظمة مثل العوامل  ( الاقتصادية ، السياسية ، الاجتماعية ) .</a:t>
            </a:r>
            <a:endParaRPr lang="ar-EG" sz="2400" kern="1200" dirty="0"/>
          </a:p>
        </p:txBody>
      </p:sp>
    </p:spTree>
    <p:extLst>
      <p:ext uri="{BB962C8B-B14F-4D97-AF65-F5344CB8AC3E}">
        <p14:creationId xmlns:p14="http://schemas.microsoft.com/office/powerpoint/2010/main" val="2323377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6">
                                            <p:txEl>
                                              <p:pRg st="1" end="1"/>
                                            </p:txEl>
                                          </p:spTgt>
                                        </p:tgtEl>
                                        <p:attrNameLst>
                                          <p:attrName>style.visibility</p:attrName>
                                        </p:attrNameLst>
                                      </p:cBhvr>
                                      <p:to>
                                        <p:strVal val="visible"/>
                                      </p:to>
                                    </p:set>
                                    <p:animEffect transition="in" filter="barn(inVertical)">
                                      <p:cBhvr>
                                        <p:cTn id="24" dur="500"/>
                                        <p:tgtEl>
                                          <p:spTgt spid="6">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arn(inVertic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8">
                                            <p:txEl>
                                              <p:pRg st="1" end="1"/>
                                            </p:txEl>
                                          </p:spTgt>
                                        </p:tgtEl>
                                        <p:attrNameLst>
                                          <p:attrName>style.visibility</p:attrName>
                                        </p:attrNameLst>
                                      </p:cBhvr>
                                      <p:to>
                                        <p:strVal val="visible"/>
                                      </p:to>
                                    </p:set>
                                    <p:animEffect transition="in" filter="barn(inVertical)">
                                      <p:cBhvr>
                                        <p:cTn id="41"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مراحل التخطيط</a:t>
            </a:r>
          </a:p>
        </p:txBody>
      </p:sp>
      <p:sp>
        <p:nvSpPr>
          <p:cNvPr id="4" name="Freeform 3"/>
          <p:cNvSpPr/>
          <p:nvPr/>
        </p:nvSpPr>
        <p:spPr>
          <a:xfrm>
            <a:off x="6020933" y="941016"/>
            <a:ext cx="2869701" cy="5916984"/>
          </a:xfrm>
          <a:custGeom>
            <a:avLst/>
            <a:gdLst>
              <a:gd name="connsiteX0" fmla="*/ 0 w 2869701"/>
              <a:gd name="connsiteY0" fmla="*/ 286970 h 5916984"/>
              <a:gd name="connsiteX1" fmla="*/ 286970 w 2869701"/>
              <a:gd name="connsiteY1" fmla="*/ 0 h 5916984"/>
              <a:gd name="connsiteX2" fmla="*/ 2582731 w 2869701"/>
              <a:gd name="connsiteY2" fmla="*/ 0 h 5916984"/>
              <a:gd name="connsiteX3" fmla="*/ 2869701 w 2869701"/>
              <a:gd name="connsiteY3" fmla="*/ 286970 h 5916984"/>
              <a:gd name="connsiteX4" fmla="*/ 2869701 w 2869701"/>
              <a:gd name="connsiteY4" fmla="*/ 5630014 h 5916984"/>
              <a:gd name="connsiteX5" fmla="*/ 2582731 w 2869701"/>
              <a:gd name="connsiteY5" fmla="*/ 5916984 h 5916984"/>
              <a:gd name="connsiteX6" fmla="*/ 286970 w 2869701"/>
              <a:gd name="connsiteY6" fmla="*/ 5916984 h 5916984"/>
              <a:gd name="connsiteX7" fmla="*/ 0 w 2869701"/>
              <a:gd name="connsiteY7" fmla="*/ 5630014 h 5916984"/>
              <a:gd name="connsiteX8" fmla="*/ 0 w 2869701"/>
              <a:gd name="connsiteY8" fmla="*/ 286970 h 591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701" h="5916984">
                <a:moveTo>
                  <a:pt x="0" y="286970"/>
                </a:moveTo>
                <a:cubicBezTo>
                  <a:pt x="0" y="128481"/>
                  <a:pt x="128481" y="0"/>
                  <a:pt x="286970" y="0"/>
                </a:cubicBezTo>
                <a:lnTo>
                  <a:pt x="2582731" y="0"/>
                </a:lnTo>
                <a:cubicBezTo>
                  <a:pt x="2741220" y="0"/>
                  <a:pt x="2869701" y="128481"/>
                  <a:pt x="2869701" y="286970"/>
                </a:cubicBezTo>
                <a:lnTo>
                  <a:pt x="2869701" y="5630014"/>
                </a:lnTo>
                <a:cubicBezTo>
                  <a:pt x="2869701" y="5788503"/>
                  <a:pt x="2741220" y="5916984"/>
                  <a:pt x="2582731" y="5916984"/>
                </a:cubicBezTo>
                <a:lnTo>
                  <a:pt x="286970" y="5916984"/>
                </a:lnTo>
                <a:cubicBezTo>
                  <a:pt x="128481" y="5916984"/>
                  <a:pt x="0" y="5788503"/>
                  <a:pt x="0" y="5630014"/>
                </a:cubicBezTo>
                <a:lnTo>
                  <a:pt x="0" y="28697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2537481" rIns="170688" bIns="1354086" numCol="1" spcCol="1270" anchor="t" anchorCtr="1">
            <a:noAutofit/>
          </a:bodyPr>
          <a:lstStyle/>
          <a:p>
            <a:pPr lvl="0" algn="ctr" defTabSz="1066800" rtl="1">
              <a:lnSpc>
                <a:spcPct val="90000"/>
              </a:lnSpc>
              <a:spcBef>
                <a:spcPct val="0"/>
              </a:spcBef>
              <a:spcAft>
                <a:spcPct val="35000"/>
              </a:spcAft>
            </a:pPr>
            <a:endParaRPr lang="ar-EG" sz="2400" b="1" kern="1200" dirty="0" smtClean="0">
              <a:solidFill>
                <a:srgbClr val="FFC000"/>
              </a:solidFill>
            </a:endParaRPr>
          </a:p>
          <a:p>
            <a:pPr lvl="0" algn="ctr" defTabSz="1066800" rtl="1">
              <a:lnSpc>
                <a:spcPct val="90000"/>
              </a:lnSpc>
              <a:spcBef>
                <a:spcPct val="0"/>
              </a:spcBef>
              <a:spcAft>
                <a:spcPct val="35000"/>
              </a:spcAft>
            </a:pPr>
            <a:r>
              <a:rPr lang="ar-EG" sz="2400" b="1" kern="1200" dirty="0" smtClean="0">
                <a:solidFill>
                  <a:srgbClr val="FFC000"/>
                </a:solidFill>
              </a:rPr>
              <a:t>المرحلة الثانية</a:t>
            </a:r>
            <a:endParaRPr lang="ar-EG" sz="2400" b="1" kern="1200" dirty="0">
              <a:solidFill>
                <a:srgbClr val="FFC000"/>
              </a:solidFill>
            </a:endParaRPr>
          </a:p>
          <a:p>
            <a:pPr marL="228600" lvl="1" indent="-228600" algn="justLow" defTabSz="1066800" rtl="1">
              <a:lnSpc>
                <a:spcPct val="90000"/>
              </a:lnSpc>
              <a:spcBef>
                <a:spcPct val="0"/>
              </a:spcBef>
              <a:spcAft>
                <a:spcPct val="15000"/>
              </a:spcAft>
              <a:buChar char="••"/>
            </a:pPr>
            <a:r>
              <a:rPr lang="ar-EG" sz="2400" kern="1200" dirty="0" smtClean="0"/>
              <a:t>على ضوء تحديد ظروف البيئة نستطيع أن نحدد أهدافنا بشكل واضح .</a:t>
            </a:r>
            <a:endParaRPr lang="ar-EG" sz="2400" kern="1200" dirty="0"/>
          </a:p>
        </p:txBody>
      </p:sp>
      <p:sp>
        <p:nvSpPr>
          <p:cNvPr id="5" name="Oval 4"/>
          <p:cNvSpPr/>
          <p:nvPr/>
        </p:nvSpPr>
        <p:spPr>
          <a:xfrm>
            <a:off x="6470606" y="1296035"/>
            <a:ext cx="1970355" cy="1970355"/>
          </a:xfrm>
          <a:prstGeom prst="ellipse">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3065141" y="941016"/>
            <a:ext cx="2869701" cy="5916984"/>
          </a:xfrm>
          <a:custGeom>
            <a:avLst/>
            <a:gdLst>
              <a:gd name="connsiteX0" fmla="*/ 0 w 2869701"/>
              <a:gd name="connsiteY0" fmla="*/ 286970 h 5916984"/>
              <a:gd name="connsiteX1" fmla="*/ 286970 w 2869701"/>
              <a:gd name="connsiteY1" fmla="*/ 0 h 5916984"/>
              <a:gd name="connsiteX2" fmla="*/ 2582731 w 2869701"/>
              <a:gd name="connsiteY2" fmla="*/ 0 h 5916984"/>
              <a:gd name="connsiteX3" fmla="*/ 2869701 w 2869701"/>
              <a:gd name="connsiteY3" fmla="*/ 286970 h 5916984"/>
              <a:gd name="connsiteX4" fmla="*/ 2869701 w 2869701"/>
              <a:gd name="connsiteY4" fmla="*/ 5630014 h 5916984"/>
              <a:gd name="connsiteX5" fmla="*/ 2582731 w 2869701"/>
              <a:gd name="connsiteY5" fmla="*/ 5916984 h 5916984"/>
              <a:gd name="connsiteX6" fmla="*/ 286970 w 2869701"/>
              <a:gd name="connsiteY6" fmla="*/ 5916984 h 5916984"/>
              <a:gd name="connsiteX7" fmla="*/ 0 w 2869701"/>
              <a:gd name="connsiteY7" fmla="*/ 5630014 h 5916984"/>
              <a:gd name="connsiteX8" fmla="*/ 0 w 2869701"/>
              <a:gd name="connsiteY8" fmla="*/ 286970 h 591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701" h="5916984">
                <a:moveTo>
                  <a:pt x="0" y="286970"/>
                </a:moveTo>
                <a:cubicBezTo>
                  <a:pt x="0" y="128481"/>
                  <a:pt x="128481" y="0"/>
                  <a:pt x="286970" y="0"/>
                </a:cubicBezTo>
                <a:lnTo>
                  <a:pt x="2582731" y="0"/>
                </a:lnTo>
                <a:cubicBezTo>
                  <a:pt x="2741220" y="0"/>
                  <a:pt x="2869701" y="128481"/>
                  <a:pt x="2869701" y="286970"/>
                </a:cubicBezTo>
                <a:lnTo>
                  <a:pt x="2869701" y="5630014"/>
                </a:lnTo>
                <a:cubicBezTo>
                  <a:pt x="2869701" y="5788503"/>
                  <a:pt x="2741220" y="5916984"/>
                  <a:pt x="2582731" y="5916984"/>
                </a:cubicBezTo>
                <a:lnTo>
                  <a:pt x="286970" y="5916984"/>
                </a:lnTo>
                <a:cubicBezTo>
                  <a:pt x="128481" y="5916984"/>
                  <a:pt x="0" y="5788503"/>
                  <a:pt x="0" y="5630014"/>
                </a:cubicBezTo>
                <a:lnTo>
                  <a:pt x="0" y="28697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2537481" rIns="170688" bIns="1354086" numCol="1" spcCol="1270" anchor="t" anchorCtr="1">
            <a:noAutofit/>
          </a:bodyPr>
          <a:lstStyle/>
          <a:p>
            <a:pPr lvl="0" algn="ctr" defTabSz="1066800" rtl="1">
              <a:lnSpc>
                <a:spcPct val="90000"/>
              </a:lnSpc>
              <a:spcBef>
                <a:spcPct val="0"/>
              </a:spcBef>
              <a:spcAft>
                <a:spcPct val="35000"/>
              </a:spcAft>
            </a:pPr>
            <a:endParaRPr lang="ar-EG" sz="2400" b="1" kern="1200" dirty="0" smtClean="0">
              <a:solidFill>
                <a:srgbClr val="FFC000"/>
              </a:solidFill>
            </a:endParaRPr>
          </a:p>
          <a:p>
            <a:pPr lvl="0" algn="ctr" defTabSz="1066800" rtl="1">
              <a:lnSpc>
                <a:spcPct val="90000"/>
              </a:lnSpc>
              <a:spcBef>
                <a:spcPct val="0"/>
              </a:spcBef>
              <a:spcAft>
                <a:spcPct val="35000"/>
              </a:spcAft>
            </a:pPr>
            <a:r>
              <a:rPr lang="ar-EG" sz="2400" b="1" kern="1200" dirty="0" smtClean="0">
                <a:solidFill>
                  <a:srgbClr val="FFC000"/>
                </a:solidFill>
              </a:rPr>
              <a:t>المرحلة الثالثة</a:t>
            </a:r>
            <a:endParaRPr lang="ar-EG" sz="2400" b="1" kern="1200" dirty="0">
              <a:solidFill>
                <a:srgbClr val="FFC000"/>
              </a:solidFill>
            </a:endParaRPr>
          </a:p>
          <a:p>
            <a:pPr marL="228600" lvl="1" indent="-228600" algn="justLow" defTabSz="1066800" rtl="1">
              <a:lnSpc>
                <a:spcPct val="90000"/>
              </a:lnSpc>
              <a:spcBef>
                <a:spcPct val="0"/>
              </a:spcBef>
              <a:spcAft>
                <a:spcPct val="15000"/>
              </a:spcAft>
              <a:buChar char="••"/>
            </a:pPr>
            <a:r>
              <a:rPr lang="ar-EG" sz="2400" kern="1200" dirty="0" smtClean="0"/>
              <a:t>على ضوء تحديد الهدف نحدد البدائل التي من خلالها تستطيع تحقيق هذا الهدف . </a:t>
            </a:r>
            <a:endParaRPr lang="ar-EG" sz="2400" kern="1200" dirty="0"/>
          </a:p>
        </p:txBody>
      </p:sp>
      <p:sp>
        <p:nvSpPr>
          <p:cNvPr id="7" name="Oval 6"/>
          <p:cNvSpPr/>
          <p:nvPr/>
        </p:nvSpPr>
        <p:spPr>
          <a:xfrm>
            <a:off x="3514814" y="1296035"/>
            <a:ext cx="1970355" cy="1970355"/>
          </a:xfrm>
          <a:prstGeom prst="ellipse">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7"/>
          <p:cNvSpPr/>
          <p:nvPr/>
        </p:nvSpPr>
        <p:spPr>
          <a:xfrm>
            <a:off x="109348" y="941016"/>
            <a:ext cx="2869701" cy="5916984"/>
          </a:xfrm>
          <a:custGeom>
            <a:avLst/>
            <a:gdLst>
              <a:gd name="connsiteX0" fmla="*/ 0 w 2869701"/>
              <a:gd name="connsiteY0" fmla="*/ 286970 h 5916984"/>
              <a:gd name="connsiteX1" fmla="*/ 286970 w 2869701"/>
              <a:gd name="connsiteY1" fmla="*/ 0 h 5916984"/>
              <a:gd name="connsiteX2" fmla="*/ 2582731 w 2869701"/>
              <a:gd name="connsiteY2" fmla="*/ 0 h 5916984"/>
              <a:gd name="connsiteX3" fmla="*/ 2869701 w 2869701"/>
              <a:gd name="connsiteY3" fmla="*/ 286970 h 5916984"/>
              <a:gd name="connsiteX4" fmla="*/ 2869701 w 2869701"/>
              <a:gd name="connsiteY4" fmla="*/ 5630014 h 5916984"/>
              <a:gd name="connsiteX5" fmla="*/ 2582731 w 2869701"/>
              <a:gd name="connsiteY5" fmla="*/ 5916984 h 5916984"/>
              <a:gd name="connsiteX6" fmla="*/ 286970 w 2869701"/>
              <a:gd name="connsiteY6" fmla="*/ 5916984 h 5916984"/>
              <a:gd name="connsiteX7" fmla="*/ 0 w 2869701"/>
              <a:gd name="connsiteY7" fmla="*/ 5630014 h 5916984"/>
              <a:gd name="connsiteX8" fmla="*/ 0 w 2869701"/>
              <a:gd name="connsiteY8" fmla="*/ 286970 h 591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701" h="5916984">
                <a:moveTo>
                  <a:pt x="0" y="286970"/>
                </a:moveTo>
                <a:cubicBezTo>
                  <a:pt x="0" y="128481"/>
                  <a:pt x="128481" y="0"/>
                  <a:pt x="286970" y="0"/>
                </a:cubicBezTo>
                <a:lnTo>
                  <a:pt x="2582731" y="0"/>
                </a:lnTo>
                <a:cubicBezTo>
                  <a:pt x="2741220" y="0"/>
                  <a:pt x="2869701" y="128481"/>
                  <a:pt x="2869701" y="286970"/>
                </a:cubicBezTo>
                <a:lnTo>
                  <a:pt x="2869701" y="5630014"/>
                </a:lnTo>
                <a:cubicBezTo>
                  <a:pt x="2869701" y="5788503"/>
                  <a:pt x="2741220" y="5916984"/>
                  <a:pt x="2582731" y="5916984"/>
                </a:cubicBezTo>
                <a:lnTo>
                  <a:pt x="286970" y="5916984"/>
                </a:lnTo>
                <a:cubicBezTo>
                  <a:pt x="128481" y="5916984"/>
                  <a:pt x="0" y="5788503"/>
                  <a:pt x="0" y="5630014"/>
                </a:cubicBezTo>
                <a:lnTo>
                  <a:pt x="0" y="28697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2537481" rIns="170688" bIns="1354086" numCol="1" spcCol="1270" anchor="t" anchorCtr="1">
            <a:noAutofit/>
          </a:bodyPr>
          <a:lstStyle/>
          <a:p>
            <a:pPr lvl="0" algn="ctr" defTabSz="1066800" rtl="1">
              <a:lnSpc>
                <a:spcPct val="90000"/>
              </a:lnSpc>
              <a:spcBef>
                <a:spcPct val="0"/>
              </a:spcBef>
              <a:spcAft>
                <a:spcPct val="35000"/>
              </a:spcAft>
            </a:pPr>
            <a:r>
              <a:rPr lang="ar-EG" sz="2400" b="1" kern="1200" dirty="0" smtClean="0">
                <a:solidFill>
                  <a:srgbClr val="FFC000"/>
                </a:solidFill>
              </a:rPr>
              <a:t>المرحلة الرابعة</a:t>
            </a:r>
            <a:endParaRPr lang="ar-EG" sz="2400" b="1" kern="1200" dirty="0">
              <a:solidFill>
                <a:srgbClr val="FFC000"/>
              </a:solidFill>
            </a:endParaRPr>
          </a:p>
          <a:p>
            <a:pPr marL="228600" lvl="1" indent="-228600" algn="justLow" defTabSz="1066800" rtl="1">
              <a:lnSpc>
                <a:spcPct val="90000"/>
              </a:lnSpc>
              <a:spcBef>
                <a:spcPct val="0"/>
              </a:spcBef>
              <a:spcAft>
                <a:spcPct val="15000"/>
              </a:spcAft>
              <a:buChar char="••"/>
            </a:pPr>
            <a:r>
              <a:rPr lang="ar-EG" sz="2400" kern="1200" dirty="0" smtClean="0"/>
              <a:t>بعد وضع عدد البدائل التي نسعى من خلالها إلى تحقيق الهدف نبدأ بتقييم كل بديل من خلال معرفة وتحديد مدى تحقيق كل بديل للهدف وكلما كان البديل أقرب إلى تحقيق الهدف النهائي.</a:t>
            </a:r>
            <a:endParaRPr lang="ar-EG" sz="2400" kern="1200" dirty="0"/>
          </a:p>
        </p:txBody>
      </p:sp>
      <p:sp>
        <p:nvSpPr>
          <p:cNvPr id="9" name="Oval 8"/>
          <p:cNvSpPr/>
          <p:nvPr/>
        </p:nvSpPr>
        <p:spPr>
          <a:xfrm>
            <a:off x="559021" y="1449348"/>
            <a:ext cx="1970355" cy="1663728"/>
          </a:xfrm>
          <a:prstGeom prst="ellipse">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3177990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barn(inVertical)">
                                      <p:cBhvr>
                                        <p:cTn id="19" dur="5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barn(inVertical)">
                                      <p:cBhvr>
                                        <p:cTn id="36" dur="500"/>
                                        <p:tgtEl>
                                          <p:spTgt spid="6">
                                            <p:txEl>
                                              <p:pRg st="2" end="2"/>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arn(inVertical)">
                                      <p:cBhvr>
                                        <p:cTn id="41" dur="500"/>
                                        <p:tgtEl>
                                          <p:spTgt spid="8"/>
                                        </p:tgtEl>
                                      </p:cBhvr>
                                    </p:animEffect>
                                  </p:childTnLst>
                                </p:cTn>
                              </p:par>
                              <p:par>
                                <p:cTn id="42" presetID="16" presetClass="entr" presetSubtype="21" fill="hold" nodeType="with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barn(inVertical)">
                                      <p:cBhvr>
                                        <p:cTn id="44" dur="5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8">
                                            <p:txEl>
                                              <p:pRg st="1" end="1"/>
                                            </p:txEl>
                                          </p:spTgt>
                                        </p:tgtEl>
                                        <p:attrNameLst>
                                          <p:attrName>style.visibility</p:attrName>
                                        </p:attrNameLst>
                                      </p:cBhvr>
                                      <p:to>
                                        <p:strVal val="visible"/>
                                      </p:to>
                                    </p:set>
                                    <p:animEffect transition="in" filter="barn(inVertical)">
                                      <p:cBhvr>
                                        <p:cTn id="53"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51469" y="55191"/>
            <a:ext cx="9109100" cy="922114"/>
          </a:xfrm>
          <a:solidFill>
            <a:schemeClr val="accent3">
              <a:lumMod val="50000"/>
            </a:schemeClr>
          </a:solidFill>
        </p:spPr>
        <p:txBody>
          <a:bodyPr/>
          <a:lstStyle/>
          <a:p>
            <a:r>
              <a:rPr lang="ar-EG" sz="3200" b="1" dirty="0">
                <a:solidFill>
                  <a:schemeClr val="bg1"/>
                </a:solidFill>
              </a:rPr>
              <a:t>مراحل التخطيط</a:t>
            </a:r>
          </a:p>
        </p:txBody>
      </p:sp>
      <p:sp>
        <p:nvSpPr>
          <p:cNvPr id="4" name="Freeform 3"/>
          <p:cNvSpPr/>
          <p:nvPr/>
        </p:nvSpPr>
        <p:spPr>
          <a:xfrm>
            <a:off x="4668218" y="1025922"/>
            <a:ext cx="4146648" cy="5733256"/>
          </a:xfrm>
          <a:custGeom>
            <a:avLst/>
            <a:gdLst>
              <a:gd name="connsiteX0" fmla="*/ 0 w 4146648"/>
              <a:gd name="connsiteY0" fmla="*/ 414665 h 5733256"/>
              <a:gd name="connsiteX1" fmla="*/ 414665 w 4146648"/>
              <a:gd name="connsiteY1" fmla="*/ 0 h 5733256"/>
              <a:gd name="connsiteX2" fmla="*/ 3731983 w 4146648"/>
              <a:gd name="connsiteY2" fmla="*/ 0 h 5733256"/>
              <a:gd name="connsiteX3" fmla="*/ 4146648 w 4146648"/>
              <a:gd name="connsiteY3" fmla="*/ 414665 h 5733256"/>
              <a:gd name="connsiteX4" fmla="*/ 4146648 w 4146648"/>
              <a:gd name="connsiteY4" fmla="*/ 5318591 h 5733256"/>
              <a:gd name="connsiteX5" fmla="*/ 3731983 w 4146648"/>
              <a:gd name="connsiteY5" fmla="*/ 5733256 h 5733256"/>
              <a:gd name="connsiteX6" fmla="*/ 414665 w 4146648"/>
              <a:gd name="connsiteY6" fmla="*/ 5733256 h 5733256"/>
              <a:gd name="connsiteX7" fmla="*/ 0 w 4146648"/>
              <a:gd name="connsiteY7" fmla="*/ 5318591 h 5733256"/>
              <a:gd name="connsiteX8" fmla="*/ 0 w 4146648"/>
              <a:gd name="connsiteY8" fmla="*/ 414665 h 573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6648" h="5733256">
                <a:moveTo>
                  <a:pt x="0" y="414665"/>
                </a:moveTo>
                <a:cubicBezTo>
                  <a:pt x="0" y="185652"/>
                  <a:pt x="185652" y="0"/>
                  <a:pt x="414665" y="0"/>
                </a:cubicBezTo>
                <a:lnTo>
                  <a:pt x="3731983" y="0"/>
                </a:lnTo>
                <a:cubicBezTo>
                  <a:pt x="3960996" y="0"/>
                  <a:pt x="4146648" y="185652"/>
                  <a:pt x="4146648" y="414665"/>
                </a:cubicBezTo>
                <a:lnTo>
                  <a:pt x="4146648" y="5318591"/>
                </a:lnTo>
                <a:cubicBezTo>
                  <a:pt x="4146648" y="5547604"/>
                  <a:pt x="3960996" y="5733256"/>
                  <a:pt x="3731983" y="5733256"/>
                </a:cubicBezTo>
                <a:lnTo>
                  <a:pt x="414665" y="5733256"/>
                </a:lnTo>
                <a:cubicBezTo>
                  <a:pt x="185652" y="5733256"/>
                  <a:pt x="0" y="5547604"/>
                  <a:pt x="0" y="5318591"/>
                </a:cubicBezTo>
                <a:lnTo>
                  <a:pt x="0" y="414665"/>
                </a:lnTo>
                <a:close/>
              </a:path>
            </a:pathLst>
          </a:custGeom>
          <a:solidFill>
            <a:srgbClr val="6A6506"/>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237857" tIns="2531159" rIns="237857" bIns="1384509" numCol="1" spcCol="1270" anchor="t" anchorCtr="1">
            <a:noAutofit/>
          </a:bodyPr>
          <a:lstStyle/>
          <a:p>
            <a:pPr lvl="0" algn="ctr" defTabSz="1066800" rtl="1">
              <a:lnSpc>
                <a:spcPct val="90000"/>
              </a:lnSpc>
              <a:spcBef>
                <a:spcPct val="0"/>
              </a:spcBef>
              <a:spcAft>
                <a:spcPct val="35000"/>
              </a:spcAft>
            </a:pPr>
            <a:r>
              <a:rPr lang="ar-EG" sz="2400" b="1" kern="1200" dirty="0" smtClean="0">
                <a:solidFill>
                  <a:srgbClr val="FFC000"/>
                </a:solidFill>
                <a:latin typeface="Calibri" panose="020F0502020204030204"/>
                <a:ea typeface="+mn-ea"/>
                <a:cs typeface="Arial" panose="020B0604020202020204" pitchFamily="34" charset="0"/>
              </a:rPr>
              <a:t>المرحلة الخامسة</a:t>
            </a:r>
            <a:endParaRPr lang="ar-EG" sz="2400" b="1" kern="1200" dirty="0">
              <a:solidFill>
                <a:srgbClr val="FFC000"/>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بعد الانتهاء من الخطوة الرابعة المتمثلة في تقييم البدائل نبدأ بمرحلة الاختيار أي تحديد البديل الأفضل، وفي هذه الحالة فإن المنظمة تختار البديل الذي يحقق هدفها وينسجم مع سياساتها وتكون مخاطره قليلة.</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5" name="Oval 4"/>
          <p:cNvSpPr/>
          <p:nvPr/>
        </p:nvSpPr>
        <p:spPr>
          <a:xfrm>
            <a:off x="5786955" y="1369917"/>
            <a:ext cx="1909174" cy="1909174"/>
          </a:xfrm>
          <a:prstGeom prst="ellipse">
            <a:avLst/>
          </a:prstGeom>
          <a:blipFill rotWithShape="1">
            <a:blip r:embed="rId2"/>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
        <p:nvSpPr>
          <p:cNvPr id="6" name="Freeform 5"/>
          <p:cNvSpPr/>
          <p:nvPr/>
        </p:nvSpPr>
        <p:spPr>
          <a:xfrm>
            <a:off x="397171" y="1025922"/>
            <a:ext cx="4146648" cy="5733256"/>
          </a:xfrm>
          <a:custGeom>
            <a:avLst/>
            <a:gdLst>
              <a:gd name="connsiteX0" fmla="*/ 0 w 4146648"/>
              <a:gd name="connsiteY0" fmla="*/ 414665 h 5733256"/>
              <a:gd name="connsiteX1" fmla="*/ 414665 w 4146648"/>
              <a:gd name="connsiteY1" fmla="*/ 0 h 5733256"/>
              <a:gd name="connsiteX2" fmla="*/ 3731983 w 4146648"/>
              <a:gd name="connsiteY2" fmla="*/ 0 h 5733256"/>
              <a:gd name="connsiteX3" fmla="*/ 4146648 w 4146648"/>
              <a:gd name="connsiteY3" fmla="*/ 414665 h 5733256"/>
              <a:gd name="connsiteX4" fmla="*/ 4146648 w 4146648"/>
              <a:gd name="connsiteY4" fmla="*/ 5318591 h 5733256"/>
              <a:gd name="connsiteX5" fmla="*/ 3731983 w 4146648"/>
              <a:gd name="connsiteY5" fmla="*/ 5733256 h 5733256"/>
              <a:gd name="connsiteX6" fmla="*/ 414665 w 4146648"/>
              <a:gd name="connsiteY6" fmla="*/ 5733256 h 5733256"/>
              <a:gd name="connsiteX7" fmla="*/ 0 w 4146648"/>
              <a:gd name="connsiteY7" fmla="*/ 5318591 h 5733256"/>
              <a:gd name="connsiteX8" fmla="*/ 0 w 4146648"/>
              <a:gd name="connsiteY8" fmla="*/ 414665 h 573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6648" h="5733256">
                <a:moveTo>
                  <a:pt x="0" y="414665"/>
                </a:moveTo>
                <a:cubicBezTo>
                  <a:pt x="0" y="185652"/>
                  <a:pt x="185652" y="0"/>
                  <a:pt x="414665" y="0"/>
                </a:cubicBezTo>
                <a:lnTo>
                  <a:pt x="3731983" y="0"/>
                </a:lnTo>
                <a:cubicBezTo>
                  <a:pt x="3960996" y="0"/>
                  <a:pt x="4146648" y="185652"/>
                  <a:pt x="4146648" y="414665"/>
                </a:cubicBezTo>
                <a:lnTo>
                  <a:pt x="4146648" y="5318591"/>
                </a:lnTo>
                <a:cubicBezTo>
                  <a:pt x="4146648" y="5547604"/>
                  <a:pt x="3960996" y="5733256"/>
                  <a:pt x="3731983" y="5733256"/>
                </a:cubicBezTo>
                <a:lnTo>
                  <a:pt x="414665" y="5733256"/>
                </a:lnTo>
                <a:cubicBezTo>
                  <a:pt x="185652" y="5733256"/>
                  <a:pt x="0" y="5547604"/>
                  <a:pt x="0" y="5318591"/>
                </a:cubicBezTo>
                <a:lnTo>
                  <a:pt x="0" y="414665"/>
                </a:lnTo>
                <a:close/>
              </a:path>
            </a:pathLst>
          </a:custGeom>
          <a:solidFill>
            <a:srgbClr val="00B050"/>
          </a:solid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237857" tIns="2531159" rIns="237857" bIns="1384509" numCol="1" spcCol="1270" anchor="t" anchorCtr="1">
            <a:noAutofit/>
          </a:bodyPr>
          <a:lstStyle/>
          <a:p>
            <a:pPr lvl="0" algn="ctr" defTabSz="1066800" rtl="1">
              <a:lnSpc>
                <a:spcPct val="90000"/>
              </a:lnSpc>
              <a:spcBef>
                <a:spcPct val="0"/>
              </a:spcBef>
              <a:spcAft>
                <a:spcPct val="35000"/>
              </a:spcAft>
            </a:pPr>
            <a:r>
              <a:rPr lang="ar-EG" sz="2400" b="1" kern="1200" dirty="0" smtClean="0">
                <a:solidFill>
                  <a:srgbClr val="FFC000"/>
                </a:solidFill>
                <a:latin typeface="Calibri" panose="020F0502020204030204"/>
                <a:ea typeface="+mn-ea"/>
                <a:cs typeface="Arial" panose="020B0604020202020204" pitchFamily="34" charset="0"/>
              </a:rPr>
              <a:t>المرحلة السادسة</a:t>
            </a:r>
            <a:endParaRPr lang="ar-EG" sz="2400" b="1" kern="1200" dirty="0">
              <a:solidFill>
                <a:srgbClr val="FFC000"/>
              </a:solidFill>
              <a:latin typeface="Calibri" panose="020F0502020204030204"/>
              <a:ea typeface="+mn-ea"/>
              <a:cs typeface="Arial" panose="020B0604020202020204" pitchFamily="34" charset="0"/>
            </a:endParaRPr>
          </a:p>
          <a:p>
            <a:pPr marL="228600" lvl="1" indent="-228600" algn="justLow" defTabSz="1066800" rtl="1">
              <a:lnSpc>
                <a:spcPct val="90000"/>
              </a:lnSpc>
              <a:spcBef>
                <a:spcPct val="0"/>
              </a:spcBef>
              <a:spcAft>
                <a:spcPct val="15000"/>
              </a:spcAft>
              <a:buChar char="••"/>
            </a:pPr>
            <a:r>
              <a:rPr lang="ar-EG" sz="2400" kern="1200" dirty="0" smtClean="0">
                <a:solidFill>
                  <a:sysClr val="window" lastClr="FFFFFF"/>
                </a:solidFill>
                <a:latin typeface="Calibri" panose="020F0502020204030204"/>
                <a:ea typeface="+mn-ea"/>
                <a:cs typeface="Arial" panose="020B0604020202020204" pitchFamily="34" charset="0"/>
              </a:rPr>
              <a:t>في ضوء البديل الذي يتم اختياره يقوم المخطط بتحديد الأنشطة والأعمال التي يجب القيام بها لوضع البديل المختار موضع التنفيذ وتكون الأنشطة على شكل : سياسات ، إجراءات ، قواعد ، برامج ، ميزانيات . يجب الالتزام بـها حيث بدونها لا يمكن ضمان حسن التنفيذ . </a:t>
            </a:r>
            <a:endParaRPr lang="ar-EG" sz="2400" kern="1200" dirty="0">
              <a:solidFill>
                <a:sysClr val="window" lastClr="FFFFFF"/>
              </a:solidFill>
              <a:latin typeface="Calibri" panose="020F0502020204030204"/>
              <a:ea typeface="+mn-ea"/>
              <a:cs typeface="Arial" panose="020B0604020202020204" pitchFamily="34" charset="0"/>
            </a:endParaRPr>
          </a:p>
        </p:txBody>
      </p:sp>
      <p:sp>
        <p:nvSpPr>
          <p:cNvPr id="7" name="Oval 6"/>
          <p:cNvSpPr/>
          <p:nvPr/>
        </p:nvSpPr>
        <p:spPr>
          <a:xfrm>
            <a:off x="1515908" y="1369917"/>
            <a:ext cx="1909174" cy="1909174"/>
          </a:xfrm>
          <a:prstGeom prst="ellipse">
            <a:avLst/>
          </a:prstGeom>
          <a:blipFill rotWithShape="1">
            <a:blip r:embed="rId3"/>
            <a:stretch>
              <a:fillRect/>
            </a:stretch>
          </a:blipFill>
          <a:ln w="12700" cap="flat" cmpd="sng" algn="ctr">
            <a:solidFill>
              <a:sysClr val="window" lastClr="FFFFFF">
                <a:hueOff val="0"/>
                <a:satOff val="0"/>
                <a:lumOff val="0"/>
                <a:alphaOff val="0"/>
              </a:sysClr>
            </a:solidFill>
            <a:prstDash val="solid"/>
            <a:miter lim="800000"/>
          </a:ln>
          <a:effectLst/>
        </p:spPr>
        <p:style>
          <a:lnRef idx="2">
            <a:scrgbClr r="0" g="0" b="0"/>
          </a:lnRef>
          <a:fillRef idx="1">
            <a:scrgbClr r="0" g="0" b="0"/>
          </a:fillRef>
          <a:effectRef idx="0">
            <a:scrgbClr r="0" g="0" b="0"/>
          </a:effectRef>
          <a:fontRef idx="minor">
            <a:schemeClr val="lt1">
              <a:hueOff val="0"/>
              <a:satOff val="0"/>
              <a:lumOff val="0"/>
              <a:alphaOff val="0"/>
            </a:schemeClr>
          </a:fontRef>
        </p:style>
      </p:sp>
    </p:spTree>
    <p:extLst>
      <p:ext uri="{BB962C8B-B14F-4D97-AF65-F5344CB8AC3E}">
        <p14:creationId xmlns:p14="http://schemas.microsoft.com/office/powerpoint/2010/main" val="1222827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barn(inVertical)">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6">
                                            <p:txEl>
                                              <p:pRg st="1" end="1"/>
                                            </p:txEl>
                                          </p:spTgt>
                                        </p:tgtEl>
                                        <p:attrNameLst>
                                          <p:attrName>style.visibility</p:attrName>
                                        </p:attrNameLst>
                                      </p:cBhvr>
                                      <p:to>
                                        <p:strVal val="visible"/>
                                      </p:to>
                                    </p:set>
                                    <p:animEffect transition="in" filter="barn(inVertical)">
                                      <p:cBhvr>
                                        <p:cTn id="36"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أنواع ومستويات التخطيط</a:t>
            </a:r>
          </a:p>
        </p:txBody>
      </p:sp>
      <p:sp>
        <p:nvSpPr>
          <p:cNvPr id="4" name="Rectangle 3"/>
          <p:cNvSpPr/>
          <p:nvPr/>
        </p:nvSpPr>
        <p:spPr>
          <a:xfrm>
            <a:off x="6406203" y="1966515"/>
            <a:ext cx="2486223" cy="2924968"/>
          </a:xfrm>
          <a:prstGeom prst="rect">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sp>
        <p:nvSpPr>
          <p:cNvPr id="5" name="Rectangle 4"/>
          <p:cNvSpPr/>
          <p:nvPr/>
        </p:nvSpPr>
        <p:spPr>
          <a:xfrm>
            <a:off x="6530514" y="2083514"/>
            <a:ext cx="2237601" cy="1901229"/>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6530514" y="3984744"/>
            <a:ext cx="2237601" cy="789741"/>
          </a:xfrm>
          <a:custGeom>
            <a:avLst/>
            <a:gdLst>
              <a:gd name="connsiteX0" fmla="*/ 0 w 2237601"/>
              <a:gd name="connsiteY0" fmla="*/ 0 h 789741"/>
              <a:gd name="connsiteX1" fmla="*/ 2237601 w 2237601"/>
              <a:gd name="connsiteY1" fmla="*/ 0 h 789741"/>
              <a:gd name="connsiteX2" fmla="*/ 2237601 w 2237601"/>
              <a:gd name="connsiteY2" fmla="*/ 789741 h 789741"/>
              <a:gd name="connsiteX3" fmla="*/ 0 w 2237601"/>
              <a:gd name="connsiteY3" fmla="*/ 789741 h 789741"/>
              <a:gd name="connsiteX4" fmla="*/ 0 w 2237601"/>
              <a:gd name="connsiteY4" fmla="*/ 0 h 789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601" h="789741">
                <a:moveTo>
                  <a:pt x="0" y="0"/>
                </a:moveTo>
                <a:lnTo>
                  <a:pt x="2237601" y="0"/>
                </a:lnTo>
                <a:lnTo>
                  <a:pt x="2237601" y="789741"/>
                </a:lnTo>
                <a:lnTo>
                  <a:pt x="0" y="78974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t>التخطيط حسب مدى التأثير .</a:t>
            </a:r>
            <a:endParaRPr lang="ar-EG" sz="2400" kern="1200" dirty="0"/>
          </a:p>
        </p:txBody>
      </p:sp>
      <p:sp>
        <p:nvSpPr>
          <p:cNvPr id="7" name="Rectangle 6"/>
          <p:cNvSpPr/>
          <p:nvPr/>
        </p:nvSpPr>
        <p:spPr>
          <a:xfrm>
            <a:off x="3292884" y="1966515"/>
            <a:ext cx="2486223" cy="2924968"/>
          </a:xfrm>
          <a:prstGeom prst="rect">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sp>
        <p:nvSpPr>
          <p:cNvPr id="8" name="Rectangle 7"/>
          <p:cNvSpPr/>
          <p:nvPr/>
        </p:nvSpPr>
        <p:spPr>
          <a:xfrm>
            <a:off x="3417195" y="2083514"/>
            <a:ext cx="2237601" cy="1901229"/>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Freeform 8"/>
          <p:cNvSpPr/>
          <p:nvPr/>
        </p:nvSpPr>
        <p:spPr>
          <a:xfrm>
            <a:off x="3417195" y="3984744"/>
            <a:ext cx="2237601" cy="789741"/>
          </a:xfrm>
          <a:custGeom>
            <a:avLst/>
            <a:gdLst>
              <a:gd name="connsiteX0" fmla="*/ 0 w 2237601"/>
              <a:gd name="connsiteY0" fmla="*/ 0 h 789741"/>
              <a:gd name="connsiteX1" fmla="*/ 2237601 w 2237601"/>
              <a:gd name="connsiteY1" fmla="*/ 0 h 789741"/>
              <a:gd name="connsiteX2" fmla="*/ 2237601 w 2237601"/>
              <a:gd name="connsiteY2" fmla="*/ 789741 h 789741"/>
              <a:gd name="connsiteX3" fmla="*/ 0 w 2237601"/>
              <a:gd name="connsiteY3" fmla="*/ 789741 h 789741"/>
              <a:gd name="connsiteX4" fmla="*/ 0 w 2237601"/>
              <a:gd name="connsiteY4" fmla="*/ 0 h 789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601" h="789741">
                <a:moveTo>
                  <a:pt x="0" y="0"/>
                </a:moveTo>
                <a:lnTo>
                  <a:pt x="2237601" y="0"/>
                </a:lnTo>
                <a:lnTo>
                  <a:pt x="2237601" y="789741"/>
                </a:lnTo>
                <a:lnTo>
                  <a:pt x="0" y="78974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t>التخطيط حسب المدى الزمنى .</a:t>
            </a:r>
            <a:endParaRPr lang="ar-EG" sz="2400" kern="1200" dirty="0"/>
          </a:p>
        </p:txBody>
      </p:sp>
      <p:sp>
        <p:nvSpPr>
          <p:cNvPr id="10" name="Rectangle 9"/>
          <p:cNvSpPr/>
          <p:nvPr/>
        </p:nvSpPr>
        <p:spPr>
          <a:xfrm>
            <a:off x="179565" y="1966515"/>
            <a:ext cx="2486223" cy="2924968"/>
          </a:xfrm>
          <a:prstGeom prst="rect">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sp>
        <p:nvSpPr>
          <p:cNvPr id="11" name="Rectangle 10"/>
          <p:cNvSpPr/>
          <p:nvPr/>
        </p:nvSpPr>
        <p:spPr>
          <a:xfrm>
            <a:off x="303876" y="2083514"/>
            <a:ext cx="2237601" cy="1901229"/>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11"/>
          <p:cNvSpPr/>
          <p:nvPr/>
        </p:nvSpPr>
        <p:spPr>
          <a:xfrm>
            <a:off x="303876" y="3984744"/>
            <a:ext cx="2237601" cy="789741"/>
          </a:xfrm>
          <a:custGeom>
            <a:avLst/>
            <a:gdLst>
              <a:gd name="connsiteX0" fmla="*/ 0 w 2237601"/>
              <a:gd name="connsiteY0" fmla="*/ 0 h 789741"/>
              <a:gd name="connsiteX1" fmla="*/ 2237601 w 2237601"/>
              <a:gd name="connsiteY1" fmla="*/ 0 h 789741"/>
              <a:gd name="connsiteX2" fmla="*/ 2237601 w 2237601"/>
              <a:gd name="connsiteY2" fmla="*/ 789741 h 789741"/>
              <a:gd name="connsiteX3" fmla="*/ 0 w 2237601"/>
              <a:gd name="connsiteY3" fmla="*/ 789741 h 789741"/>
              <a:gd name="connsiteX4" fmla="*/ 0 w 2237601"/>
              <a:gd name="connsiteY4" fmla="*/ 0 h 789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601" h="789741">
                <a:moveTo>
                  <a:pt x="0" y="0"/>
                </a:moveTo>
                <a:lnTo>
                  <a:pt x="2237601" y="0"/>
                </a:lnTo>
                <a:lnTo>
                  <a:pt x="2237601" y="789741"/>
                </a:lnTo>
                <a:lnTo>
                  <a:pt x="0" y="78974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t>التخطيط حسب المدى الوظيفى .</a:t>
            </a:r>
            <a:endParaRPr lang="ar-EG" sz="2400" kern="1200" dirty="0"/>
          </a:p>
        </p:txBody>
      </p:sp>
    </p:spTree>
    <p:extLst>
      <p:ext uri="{BB962C8B-B14F-4D97-AF65-F5344CB8AC3E}">
        <p14:creationId xmlns:p14="http://schemas.microsoft.com/office/powerpoint/2010/main" val="3120494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par>
                                <p:cTn id="27" presetID="53" presetClass="entr" presetSubtype="16"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par>
                                <p:cTn id="44" presetID="53" presetClass="entr" presetSubtype="16" fill="hold" nodeType="with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P spid="1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التخطيط حسب مدى تأثيره</a:t>
            </a:r>
          </a:p>
        </p:txBody>
      </p:sp>
      <p:sp>
        <p:nvSpPr>
          <p:cNvPr id="4" name="Freeform 3"/>
          <p:cNvSpPr/>
          <p:nvPr/>
        </p:nvSpPr>
        <p:spPr>
          <a:xfrm>
            <a:off x="2364521" y="1403060"/>
            <a:ext cx="4144950" cy="3094117"/>
          </a:xfrm>
          <a:custGeom>
            <a:avLst/>
            <a:gdLst>
              <a:gd name="connsiteX0" fmla="*/ 247529 w 4144950"/>
              <a:gd name="connsiteY0" fmla="*/ 0 h 3094117"/>
              <a:gd name="connsiteX1" fmla="*/ 3897421 w 4144950"/>
              <a:gd name="connsiteY1" fmla="*/ 0 h 3094117"/>
              <a:gd name="connsiteX2" fmla="*/ 4144950 w 4144950"/>
              <a:gd name="connsiteY2" fmla="*/ 247529 h 3094117"/>
              <a:gd name="connsiteX3" fmla="*/ 4144950 w 4144950"/>
              <a:gd name="connsiteY3" fmla="*/ 3094117 h 3094117"/>
              <a:gd name="connsiteX4" fmla="*/ 4144950 w 4144950"/>
              <a:gd name="connsiteY4" fmla="*/ 3094117 h 3094117"/>
              <a:gd name="connsiteX5" fmla="*/ 0 w 4144950"/>
              <a:gd name="connsiteY5" fmla="*/ 3094117 h 3094117"/>
              <a:gd name="connsiteX6" fmla="*/ 0 w 4144950"/>
              <a:gd name="connsiteY6" fmla="*/ 3094117 h 3094117"/>
              <a:gd name="connsiteX7" fmla="*/ 0 w 4144950"/>
              <a:gd name="connsiteY7" fmla="*/ 247529 h 3094117"/>
              <a:gd name="connsiteX8" fmla="*/ 247529 w 4144950"/>
              <a:gd name="connsiteY8" fmla="*/ 0 h 309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4950" h="3094117">
                <a:moveTo>
                  <a:pt x="247529" y="0"/>
                </a:moveTo>
                <a:lnTo>
                  <a:pt x="3897421" y="0"/>
                </a:lnTo>
                <a:cubicBezTo>
                  <a:pt x="4034127" y="0"/>
                  <a:pt x="4144950" y="110823"/>
                  <a:pt x="4144950" y="247529"/>
                </a:cubicBezTo>
                <a:lnTo>
                  <a:pt x="4144950" y="3094117"/>
                </a:lnTo>
                <a:lnTo>
                  <a:pt x="4144950" y="3094117"/>
                </a:lnTo>
                <a:lnTo>
                  <a:pt x="0" y="3094117"/>
                </a:lnTo>
                <a:lnTo>
                  <a:pt x="0" y="3094117"/>
                </a:lnTo>
                <a:lnTo>
                  <a:pt x="0" y="247529"/>
                </a:lnTo>
                <a:cubicBezTo>
                  <a:pt x="0" y="110823"/>
                  <a:pt x="110823" y="0"/>
                  <a:pt x="247529" y="0"/>
                </a:cubicBez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2979" tIns="163939" rIns="102979" bIns="30480" numCol="1" spcCol="1270" anchor="t" anchorCtr="0">
            <a:noAutofit/>
          </a:bodyPr>
          <a:lstStyle/>
          <a:p>
            <a:pPr marL="228600" lvl="1" indent="-228600" algn="justLow" defTabSz="1066800" rtl="1">
              <a:lnSpc>
                <a:spcPct val="90000"/>
              </a:lnSpc>
              <a:spcBef>
                <a:spcPct val="0"/>
              </a:spcBef>
              <a:spcAft>
                <a:spcPct val="15000"/>
              </a:spcAft>
              <a:buChar char="••"/>
            </a:pPr>
            <a:r>
              <a:rPr lang="ar-EG" sz="2400" kern="1200" dirty="0" smtClean="0"/>
              <a:t>يعتبر التخطيط الاستراتيجى أهم أنواع التخطيط ، حيث توضع جميع أنواع الخطط فى إطار الخطة الاستراتيجية عن طريق تحديد الاهداف العامة المرتبطة بالآجل الطويل . وانطلاقاً من هذه الاهداف توضع باقى أنواع الخطط ، حيث ترتبط الاهداف الخاصة بالخطة الاستراتيجية فى العادة بأهداف التوسع.</a:t>
            </a:r>
            <a:endParaRPr lang="ar-EG" sz="2400" kern="1200" dirty="0"/>
          </a:p>
        </p:txBody>
      </p:sp>
      <p:sp>
        <p:nvSpPr>
          <p:cNvPr id="5" name="Freeform 4"/>
          <p:cNvSpPr/>
          <p:nvPr/>
        </p:nvSpPr>
        <p:spPr>
          <a:xfrm>
            <a:off x="2364521" y="4497178"/>
            <a:ext cx="4144950" cy="1330470"/>
          </a:xfrm>
          <a:custGeom>
            <a:avLst/>
            <a:gdLst>
              <a:gd name="connsiteX0" fmla="*/ 0 w 4144950"/>
              <a:gd name="connsiteY0" fmla="*/ 0 h 1330470"/>
              <a:gd name="connsiteX1" fmla="*/ 4144950 w 4144950"/>
              <a:gd name="connsiteY1" fmla="*/ 0 h 1330470"/>
              <a:gd name="connsiteX2" fmla="*/ 4144950 w 4144950"/>
              <a:gd name="connsiteY2" fmla="*/ 1330470 h 1330470"/>
              <a:gd name="connsiteX3" fmla="*/ 0 w 4144950"/>
              <a:gd name="connsiteY3" fmla="*/ 1330470 h 1330470"/>
              <a:gd name="connsiteX4" fmla="*/ 0 w 4144950"/>
              <a:gd name="connsiteY4" fmla="*/ 0 h 1330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4950" h="1330470">
                <a:moveTo>
                  <a:pt x="0" y="0"/>
                </a:moveTo>
                <a:lnTo>
                  <a:pt x="4144950" y="0"/>
                </a:lnTo>
                <a:lnTo>
                  <a:pt x="4144950" y="1330470"/>
                </a:lnTo>
                <a:lnTo>
                  <a:pt x="0" y="1330470"/>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0" rIns="1256451" bIns="0" numCol="1" spcCol="1270" anchor="ctr" anchorCtr="0">
            <a:noAutofit/>
          </a:bodyPr>
          <a:lstStyle/>
          <a:p>
            <a:pPr lvl="0" algn="ctr" defTabSz="1066800" rtl="1">
              <a:lnSpc>
                <a:spcPct val="90000"/>
              </a:lnSpc>
              <a:spcBef>
                <a:spcPct val="0"/>
              </a:spcBef>
              <a:spcAft>
                <a:spcPct val="35000"/>
              </a:spcAft>
            </a:pPr>
            <a:r>
              <a:rPr lang="ar-EG" sz="2400" b="1" kern="1200" dirty="0" smtClean="0"/>
              <a:t>التخطيط الاستراتيجى</a:t>
            </a:r>
            <a:endParaRPr lang="ar-EG" sz="2400" b="1" kern="1200" dirty="0"/>
          </a:p>
        </p:txBody>
      </p:sp>
      <p:sp>
        <p:nvSpPr>
          <p:cNvPr id="6" name="Oval 5"/>
          <p:cNvSpPr/>
          <p:nvPr/>
        </p:nvSpPr>
        <p:spPr>
          <a:xfrm>
            <a:off x="5400754" y="4708511"/>
            <a:ext cx="1450732" cy="1450732"/>
          </a:xfrm>
          <a:prstGeom prst="ellipse">
            <a:avLst/>
          </a:prstGeom>
          <a:blipFill rotWithShape="1">
            <a:blip r:embed="rId2"/>
            <a:stretch>
              <a:fillRect/>
            </a:stretch>
          </a:bli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2026567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circle(in)">
                                      <p:cBhvr>
                                        <p:cTn id="15"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أهمية التخطيط الاستراتيجى</a:t>
            </a:r>
          </a:p>
        </p:txBody>
      </p:sp>
      <p:sp>
        <p:nvSpPr>
          <p:cNvPr id="4" name="Pie 3"/>
          <p:cNvSpPr/>
          <p:nvPr/>
        </p:nvSpPr>
        <p:spPr>
          <a:xfrm>
            <a:off x="3995936" y="1196752"/>
            <a:ext cx="5040560" cy="5040560"/>
          </a:xfrm>
          <a:prstGeom prst="pie">
            <a:avLst>
              <a:gd name="adj1" fmla="val 16200000"/>
              <a:gd name="adj2" fmla="val 5400000"/>
            </a:avLst>
          </a:pr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 name="Freeform 4"/>
          <p:cNvSpPr/>
          <p:nvPr/>
        </p:nvSpPr>
        <p:spPr>
          <a:xfrm>
            <a:off x="251520" y="1196752"/>
            <a:ext cx="6264696" cy="5040560"/>
          </a:xfrm>
          <a:custGeom>
            <a:avLst/>
            <a:gdLst>
              <a:gd name="connsiteX0" fmla="*/ 0 w 6264696"/>
              <a:gd name="connsiteY0" fmla="*/ 0 h 5040560"/>
              <a:gd name="connsiteX1" fmla="*/ 6264696 w 6264696"/>
              <a:gd name="connsiteY1" fmla="*/ 0 h 5040560"/>
              <a:gd name="connsiteX2" fmla="*/ 6264696 w 6264696"/>
              <a:gd name="connsiteY2" fmla="*/ 5040560 h 5040560"/>
              <a:gd name="connsiteX3" fmla="*/ 0 w 6264696"/>
              <a:gd name="connsiteY3" fmla="*/ 5040560 h 5040560"/>
              <a:gd name="connsiteX4" fmla="*/ 0 w 6264696"/>
              <a:gd name="connsiteY4" fmla="*/ 0 h 5040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4696" h="5040560">
                <a:moveTo>
                  <a:pt x="0" y="0"/>
                </a:moveTo>
                <a:lnTo>
                  <a:pt x="6264696" y="0"/>
                </a:lnTo>
                <a:lnTo>
                  <a:pt x="6264696" y="5040560"/>
                </a:lnTo>
                <a:lnTo>
                  <a:pt x="0" y="5040560"/>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3619829"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يوضح الطريق نحو المستقبل الذى يسير عليه الادارة وصولاً إلى الاهداف العامة للمشروع .</a:t>
            </a:r>
            <a:endParaRPr lang="ar-EG" sz="2400" kern="1200" dirty="0">
              <a:solidFill>
                <a:schemeClr val="bg1"/>
              </a:solidFill>
            </a:endParaRPr>
          </a:p>
        </p:txBody>
      </p:sp>
      <p:sp>
        <p:nvSpPr>
          <p:cNvPr id="6" name="Pie 5"/>
          <p:cNvSpPr/>
          <p:nvPr/>
        </p:nvSpPr>
        <p:spPr>
          <a:xfrm>
            <a:off x="4878035" y="2708923"/>
            <a:ext cx="3276360" cy="3276360"/>
          </a:xfrm>
          <a:prstGeom prst="pie">
            <a:avLst>
              <a:gd name="adj1" fmla="val 16200000"/>
              <a:gd name="adj2" fmla="val 5400000"/>
            </a:avLst>
          </a:pr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Freeform 6"/>
          <p:cNvSpPr/>
          <p:nvPr/>
        </p:nvSpPr>
        <p:spPr>
          <a:xfrm>
            <a:off x="251520" y="2708923"/>
            <a:ext cx="6264696" cy="3276360"/>
          </a:xfrm>
          <a:custGeom>
            <a:avLst/>
            <a:gdLst>
              <a:gd name="connsiteX0" fmla="*/ 0 w 6264696"/>
              <a:gd name="connsiteY0" fmla="*/ 0 h 3276360"/>
              <a:gd name="connsiteX1" fmla="*/ 6264696 w 6264696"/>
              <a:gd name="connsiteY1" fmla="*/ 0 h 3276360"/>
              <a:gd name="connsiteX2" fmla="*/ 6264696 w 6264696"/>
              <a:gd name="connsiteY2" fmla="*/ 3276360 h 3276360"/>
              <a:gd name="connsiteX3" fmla="*/ 0 w 6264696"/>
              <a:gd name="connsiteY3" fmla="*/ 3276360 h 3276360"/>
              <a:gd name="connsiteX4" fmla="*/ 0 w 6264696"/>
              <a:gd name="connsiteY4" fmla="*/ 0 h 3276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4696" h="3276360">
                <a:moveTo>
                  <a:pt x="0" y="0"/>
                </a:moveTo>
                <a:lnTo>
                  <a:pt x="6264696" y="0"/>
                </a:lnTo>
                <a:lnTo>
                  <a:pt x="6264696" y="3276360"/>
                </a:lnTo>
                <a:lnTo>
                  <a:pt x="0" y="3276360"/>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1855634"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يساعد على تعبئة الموارد اللازمة ، وتعظيم العائد منها فى ضوء سلسلة من الخطط والبرامج .</a:t>
            </a:r>
            <a:endParaRPr lang="ar-EG" sz="2400" kern="1200" dirty="0">
              <a:solidFill>
                <a:schemeClr val="bg1"/>
              </a:solidFill>
            </a:endParaRPr>
          </a:p>
        </p:txBody>
      </p:sp>
      <p:sp>
        <p:nvSpPr>
          <p:cNvPr id="8" name="Pie 7"/>
          <p:cNvSpPr/>
          <p:nvPr/>
        </p:nvSpPr>
        <p:spPr>
          <a:xfrm>
            <a:off x="5760132" y="4221089"/>
            <a:ext cx="1512166" cy="1512166"/>
          </a:xfrm>
          <a:prstGeom prst="pie">
            <a:avLst>
              <a:gd name="adj1" fmla="val 16200000"/>
              <a:gd name="adj2" fmla="val 5400000"/>
            </a:avLst>
          </a:prstGeom>
          <a:solidFill>
            <a:srgbClr val="95038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Freeform 8"/>
          <p:cNvSpPr/>
          <p:nvPr/>
        </p:nvSpPr>
        <p:spPr>
          <a:xfrm>
            <a:off x="251520" y="4221089"/>
            <a:ext cx="6264696" cy="1512166"/>
          </a:xfrm>
          <a:custGeom>
            <a:avLst/>
            <a:gdLst>
              <a:gd name="connsiteX0" fmla="*/ 0 w 6264696"/>
              <a:gd name="connsiteY0" fmla="*/ 0 h 1512166"/>
              <a:gd name="connsiteX1" fmla="*/ 6264696 w 6264696"/>
              <a:gd name="connsiteY1" fmla="*/ 0 h 1512166"/>
              <a:gd name="connsiteX2" fmla="*/ 6264696 w 6264696"/>
              <a:gd name="connsiteY2" fmla="*/ 1512166 h 1512166"/>
              <a:gd name="connsiteX3" fmla="*/ 0 w 6264696"/>
              <a:gd name="connsiteY3" fmla="*/ 1512166 h 1512166"/>
              <a:gd name="connsiteX4" fmla="*/ 0 w 6264696"/>
              <a:gd name="connsiteY4" fmla="*/ 0 h 1512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4696" h="1512166">
                <a:moveTo>
                  <a:pt x="0" y="0"/>
                </a:moveTo>
                <a:lnTo>
                  <a:pt x="6264696" y="0"/>
                </a:lnTo>
                <a:lnTo>
                  <a:pt x="6264696" y="1512166"/>
                </a:lnTo>
                <a:lnTo>
                  <a:pt x="0" y="1512166"/>
                </a:lnTo>
                <a:lnTo>
                  <a:pt x="0" y="0"/>
                </a:lnTo>
                <a:close/>
              </a:path>
            </a:pathLst>
          </a:custGeom>
          <a:solidFill>
            <a:srgbClr val="950380"/>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EG" sz="2400" kern="1200" dirty="0" smtClean="0">
                <a:solidFill>
                  <a:schemeClr val="bg1"/>
                </a:solidFill>
              </a:rPr>
              <a:t>يساعد الادارة على التعامل مع المتغيرات البيئية السريعة أو المتلاصقة حيث يمكن التنبؤ بها مقدماً واعداد الخطة اللازمة للتكيف معها إذا ما كانت خارجة عن نطاق تحكم الادارة .</a:t>
            </a:r>
            <a:endParaRPr lang="ar-EG" sz="2400" kern="1200" dirty="0">
              <a:solidFill>
                <a:schemeClr val="bg1"/>
              </a:solidFill>
            </a:endParaRPr>
          </a:p>
        </p:txBody>
      </p:sp>
    </p:spTree>
    <p:extLst>
      <p:ext uri="{BB962C8B-B14F-4D97-AF65-F5344CB8AC3E}">
        <p14:creationId xmlns:p14="http://schemas.microsoft.com/office/powerpoint/2010/main" val="960022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barn(inVertical)">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خطوات التخطيط الاستراتيجى</a:t>
            </a:r>
          </a:p>
        </p:txBody>
      </p:sp>
      <p:sp>
        <p:nvSpPr>
          <p:cNvPr id="4" name="Isosceles Triangle 3"/>
          <p:cNvSpPr/>
          <p:nvPr/>
        </p:nvSpPr>
        <p:spPr>
          <a:xfrm>
            <a:off x="1634003" y="1196752"/>
            <a:ext cx="4984328" cy="4984328"/>
          </a:xfrm>
          <a:prstGeom prst="triangle">
            <a:avLst/>
          </a:prstGeom>
          <a:blipFill rotWithShape="0">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 name="Freeform 4"/>
          <p:cNvSpPr/>
          <p:nvPr/>
        </p:nvSpPr>
        <p:spPr>
          <a:xfrm>
            <a:off x="4126167" y="1695671"/>
            <a:ext cx="3239813" cy="885886"/>
          </a:xfrm>
          <a:custGeom>
            <a:avLst/>
            <a:gdLst>
              <a:gd name="connsiteX0" fmla="*/ 0 w 3239813"/>
              <a:gd name="connsiteY0" fmla="*/ 147651 h 885886"/>
              <a:gd name="connsiteX1" fmla="*/ 147651 w 3239813"/>
              <a:gd name="connsiteY1" fmla="*/ 0 h 885886"/>
              <a:gd name="connsiteX2" fmla="*/ 3092162 w 3239813"/>
              <a:gd name="connsiteY2" fmla="*/ 0 h 885886"/>
              <a:gd name="connsiteX3" fmla="*/ 3239813 w 3239813"/>
              <a:gd name="connsiteY3" fmla="*/ 147651 h 885886"/>
              <a:gd name="connsiteX4" fmla="*/ 3239813 w 3239813"/>
              <a:gd name="connsiteY4" fmla="*/ 738235 h 885886"/>
              <a:gd name="connsiteX5" fmla="*/ 3092162 w 3239813"/>
              <a:gd name="connsiteY5" fmla="*/ 885886 h 885886"/>
              <a:gd name="connsiteX6" fmla="*/ 147651 w 3239813"/>
              <a:gd name="connsiteY6" fmla="*/ 885886 h 885886"/>
              <a:gd name="connsiteX7" fmla="*/ 0 w 3239813"/>
              <a:gd name="connsiteY7" fmla="*/ 738235 h 885886"/>
              <a:gd name="connsiteX8" fmla="*/ 0 w 3239813"/>
              <a:gd name="connsiteY8" fmla="*/ 147651 h 88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9813" h="885886">
                <a:moveTo>
                  <a:pt x="0" y="147651"/>
                </a:moveTo>
                <a:cubicBezTo>
                  <a:pt x="0" y="66106"/>
                  <a:pt x="66106" y="0"/>
                  <a:pt x="147651" y="0"/>
                </a:cubicBezTo>
                <a:lnTo>
                  <a:pt x="3092162" y="0"/>
                </a:lnTo>
                <a:cubicBezTo>
                  <a:pt x="3173707" y="0"/>
                  <a:pt x="3239813" y="66106"/>
                  <a:pt x="3239813" y="147651"/>
                </a:cubicBezTo>
                <a:lnTo>
                  <a:pt x="3239813" y="738235"/>
                </a:lnTo>
                <a:cubicBezTo>
                  <a:pt x="3239813" y="819780"/>
                  <a:pt x="3173707" y="885886"/>
                  <a:pt x="3092162" y="885886"/>
                </a:cubicBezTo>
                <a:lnTo>
                  <a:pt x="147651" y="885886"/>
                </a:lnTo>
                <a:cubicBezTo>
                  <a:pt x="66106" y="885886"/>
                  <a:pt x="0" y="819780"/>
                  <a:pt x="0" y="738235"/>
                </a:cubicBezTo>
                <a:lnTo>
                  <a:pt x="0" y="147651"/>
                </a:lnTo>
                <a:close/>
              </a:path>
            </a:pathLst>
          </a:custGeom>
          <a:solidFill>
            <a:srgbClr val="00B050">
              <a:alpha val="90000"/>
            </a:srgbClr>
          </a:solidFill>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4685" tIns="134685" rIns="134685" bIns="134685" numCol="1" spcCol="1270" anchor="ctr" anchorCtr="0">
            <a:noAutofit/>
          </a:bodyPr>
          <a:lstStyle/>
          <a:p>
            <a:pPr lvl="0" algn="ctr" defTabSz="1066800" rtl="1">
              <a:lnSpc>
                <a:spcPct val="90000"/>
              </a:lnSpc>
              <a:spcBef>
                <a:spcPct val="0"/>
              </a:spcBef>
              <a:spcAft>
                <a:spcPct val="35000"/>
              </a:spcAft>
            </a:pPr>
            <a:r>
              <a:rPr lang="ar-EG" sz="2400" kern="1200" dirty="0" smtClean="0"/>
              <a:t>أختيار الاهداف . </a:t>
            </a:r>
            <a:endParaRPr lang="ar-EG" sz="2400" kern="1200" dirty="0"/>
          </a:p>
        </p:txBody>
      </p:sp>
      <p:sp>
        <p:nvSpPr>
          <p:cNvPr id="6" name="Freeform 5"/>
          <p:cNvSpPr/>
          <p:nvPr/>
        </p:nvSpPr>
        <p:spPr>
          <a:xfrm>
            <a:off x="4126167" y="2692293"/>
            <a:ext cx="3239813" cy="885886"/>
          </a:xfrm>
          <a:custGeom>
            <a:avLst/>
            <a:gdLst>
              <a:gd name="connsiteX0" fmla="*/ 0 w 3239813"/>
              <a:gd name="connsiteY0" fmla="*/ 147651 h 885886"/>
              <a:gd name="connsiteX1" fmla="*/ 147651 w 3239813"/>
              <a:gd name="connsiteY1" fmla="*/ 0 h 885886"/>
              <a:gd name="connsiteX2" fmla="*/ 3092162 w 3239813"/>
              <a:gd name="connsiteY2" fmla="*/ 0 h 885886"/>
              <a:gd name="connsiteX3" fmla="*/ 3239813 w 3239813"/>
              <a:gd name="connsiteY3" fmla="*/ 147651 h 885886"/>
              <a:gd name="connsiteX4" fmla="*/ 3239813 w 3239813"/>
              <a:gd name="connsiteY4" fmla="*/ 738235 h 885886"/>
              <a:gd name="connsiteX5" fmla="*/ 3092162 w 3239813"/>
              <a:gd name="connsiteY5" fmla="*/ 885886 h 885886"/>
              <a:gd name="connsiteX6" fmla="*/ 147651 w 3239813"/>
              <a:gd name="connsiteY6" fmla="*/ 885886 h 885886"/>
              <a:gd name="connsiteX7" fmla="*/ 0 w 3239813"/>
              <a:gd name="connsiteY7" fmla="*/ 738235 h 885886"/>
              <a:gd name="connsiteX8" fmla="*/ 0 w 3239813"/>
              <a:gd name="connsiteY8" fmla="*/ 147651 h 88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9813" h="885886">
                <a:moveTo>
                  <a:pt x="0" y="147651"/>
                </a:moveTo>
                <a:cubicBezTo>
                  <a:pt x="0" y="66106"/>
                  <a:pt x="66106" y="0"/>
                  <a:pt x="147651" y="0"/>
                </a:cubicBezTo>
                <a:lnTo>
                  <a:pt x="3092162" y="0"/>
                </a:lnTo>
                <a:cubicBezTo>
                  <a:pt x="3173707" y="0"/>
                  <a:pt x="3239813" y="66106"/>
                  <a:pt x="3239813" y="147651"/>
                </a:cubicBezTo>
                <a:lnTo>
                  <a:pt x="3239813" y="738235"/>
                </a:lnTo>
                <a:cubicBezTo>
                  <a:pt x="3239813" y="819780"/>
                  <a:pt x="3173707" y="885886"/>
                  <a:pt x="3092162" y="885886"/>
                </a:cubicBezTo>
                <a:lnTo>
                  <a:pt x="147651" y="885886"/>
                </a:lnTo>
                <a:cubicBezTo>
                  <a:pt x="66106" y="885886"/>
                  <a:pt x="0" y="819780"/>
                  <a:pt x="0" y="738235"/>
                </a:cubicBezTo>
                <a:lnTo>
                  <a:pt x="0" y="147651"/>
                </a:lnTo>
                <a:close/>
              </a:path>
            </a:pathLst>
          </a:custGeom>
          <a:solidFill>
            <a:srgbClr val="00B0F0">
              <a:alpha val="90000"/>
            </a:srgbClr>
          </a:solidFill>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4685" tIns="134685" rIns="134685" bIns="134685" numCol="1" spcCol="1270" anchor="ctr" anchorCtr="0">
            <a:noAutofit/>
          </a:bodyPr>
          <a:lstStyle/>
          <a:p>
            <a:pPr lvl="0" algn="ctr" defTabSz="1066800" rtl="1">
              <a:lnSpc>
                <a:spcPct val="90000"/>
              </a:lnSpc>
              <a:spcBef>
                <a:spcPct val="0"/>
              </a:spcBef>
              <a:spcAft>
                <a:spcPct val="35000"/>
              </a:spcAft>
            </a:pPr>
            <a:r>
              <a:rPr lang="ar-EG" sz="2400" kern="1200" dirty="0" smtClean="0"/>
              <a:t>تحليل العوامل والمؤثرات البيئية .</a:t>
            </a:r>
            <a:endParaRPr lang="ar-EG" sz="2400" kern="1200" dirty="0"/>
          </a:p>
        </p:txBody>
      </p:sp>
      <p:sp>
        <p:nvSpPr>
          <p:cNvPr id="7" name="Freeform 6"/>
          <p:cNvSpPr/>
          <p:nvPr/>
        </p:nvSpPr>
        <p:spPr>
          <a:xfrm>
            <a:off x="4126167" y="3688916"/>
            <a:ext cx="3239813" cy="885886"/>
          </a:xfrm>
          <a:custGeom>
            <a:avLst/>
            <a:gdLst>
              <a:gd name="connsiteX0" fmla="*/ 0 w 3239813"/>
              <a:gd name="connsiteY0" fmla="*/ 147651 h 885886"/>
              <a:gd name="connsiteX1" fmla="*/ 147651 w 3239813"/>
              <a:gd name="connsiteY1" fmla="*/ 0 h 885886"/>
              <a:gd name="connsiteX2" fmla="*/ 3092162 w 3239813"/>
              <a:gd name="connsiteY2" fmla="*/ 0 h 885886"/>
              <a:gd name="connsiteX3" fmla="*/ 3239813 w 3239813"/>
              <a:gd name="connsiteY3" fmla="*/ 147651 h 885886"/>
              <a:gd name="connsiteX4" fmla="*/ 3239813 w 3239813"/>
              <a:gd name="connsiteY4" fmla="*/ 738235 h 885886"/>
              <a:gd name="connsiteX5" fmla="*/ 3092162 w 3239813"/>
              <a:gd name="connsiteY5" fmla="*/ 885886 h 885886"/>
              <a:gd name="connsiteX6" fmla="*/ 147651 w 3239813"/>
              <a:gd name="connsiteY6" fmla="*/ 885886 h 885886"/>
              <a:gd name="connsiteX7" fmla="*/ 0 w 3239813"/>
              <a:gd name="connsiteY7" fmla="*/ 738235 h 885886"/>
              <a:gd name="connsiteX8" fmla="*/ 0 w 3239813"/>
              <a:gd name="connsiteY8" fmla="*/ 147651 h 88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9813" h="885886">
                <a:moveTo>
                  <a:pt x="0" y="147651"/>
                </a:moveTo>
                <a:cubicBezTo>
                  <a:pt x="0" y="66106"/>
                  <a:pt x="66106" y="0"/>
                  <a:pt x="147651" y="0"/>
                </a:cubicBezTo>
                <a:lnTo>
                  <a:pt x="3092162" y="0"/>
                </a:lnTo>
                <a:cubicBezTo>
                  <a:pt x="3173707" y="0"/>
                  <a:pt x="3239813" y="66106"/>
                  <a:pt x="3239813" y="147651"/>
                </a:cubicBezTo>
                <a:lnTo>
                  <a:pt x="3239813" y="738235"/>
                </a:lnTo>
                <a:cubicBezTo>
                  <a:pt x="3239813" y="819780"/>
                  <a:pt x="3173707" y="885886"/>
                  <a:pt x="3092162" y="885886"/>
                </a:cubicBezTo>
                <a:lnTo>
                  <a:pt x="147651" y="885886"/>
                </a:lnTo>
                <a:cubicBezTo>
                  <a:pt x="66106" y="885886"/>
                  <a:pt x="0" y="819780"/>
                  <a:pt x="0" y="738235"/>
                </a:cubicBezTo>
                <a:lnTo>
                  <a:pt x="0" y="147651"/>
                </a:lnTo>
                <a:close/>
              </a:path>
            </a:pathLst>
          </a:custGeom>
          <a:solidFill>
            <a:srgbClr val="FFC000">
              <a:alpha val="90000"/>
            </a:srgbClr>
          </a:solidFill>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4685" tIns="134685" rIns="134685" bIns="134685" numCol="1" spcCol="1270" anchor="ctr" anchorCtr="0">
            <a:noAutofit/>
          </a:bodyPr>
          <a:lstStyle/>
          <a:p>
            <a:pPr lvl="0" algn="ctr" defTabSz="1066800" rtl="1">
              <a:lnSpc>
                <a:spcPct val="90000"/>
              </a:lnSpc>
              <a:spcBef>
                <a:spcPct val="0"/>
              </a:spcBef>
              <a:spcAft>
                <a:spcPct val="35000"/>
              </a:spcAft>
            </a:pPr>
            <a:r>
              <a:rPr lang="ar-EG" sz="2400" kern="1200" dirty="0" smtClean="0"/>
              <a:t>التعبير عن الاهداف فى شكل كمى .</a:t>
            </a:r>
            <a:endParaRPr lang="ar-EG" sz="2400" kern="1200" dirty="0"/>
          </a:p>
        </p:txBody>
      </p:sp>
      <p:sp>
        <p:nvSpPr>
          <p:cNvPr id="8" name="Freeform 7"/>
          <p:cNvSpPr/>
          <p:nvPr/>
        </p:nvSpPr>
        <p:spPr>
          <a:xfrm>
            <a:off x="4126167" y="4685538"/>
            <a:ext cx="3239813" cy="885886"/>
          </a:xfrm>
          <a:custGeom>
            <a:avLst/>
            <a:gdLst>
              <a:gd name="connsiteX0" fmla="*/ 0 w 3239813"/>
              <a:gd name="connsiteY0" fmla="*/ 147651 h 885886"/>
              <a:gd name="connsiteX1" fmla="*/ 147651 w 3239813"/>
              <a:gd name="connsiteY1" fmla="*/ 0 h 885886"/>
              <a:gd name="connsiteX2" fmla="*/ 3092162 w 3239813"/>
              <a:gd name="connsiteY2" fmla="*/ 0 h 885886"/>
              <a:gd name="connsiteX3" fmla="*/ 3239813 w 3239813"/>
              <a:gd name="connsiteY3" fmla="*/ 147651 h 885886"/>
              <a:gd name="connsiteX4" fmla="*/ 3239813 w 3239813"/>
              <a:gd name="connsiteY4" fmla="*/ 738235 h 885886"/>
              <a:gd name="connsiteX5" fmla="*/ 3092162 w 3239813"/>
              <a:gd name="connsiteY5" fmla="*/ 885886 h 885886"/>
              <a:gd name="connsiteX6" fmla="*/ 147651 w 3239813"/>
              <a:gd name="connsiteY6" fmla="*/ 885886 h 885886"/>
              <a:gd name="connsiteX7" fmla="*/ 0 w 3239813"/>
              <a:gd name="connsiteY7" fmla="*/ 738235 h 885886"/>
              <a:gd name="connsiteX8" fmla="*/ 0 w 3239813"/>
              <a:gd name="connsiteY8" fmla="*/ 147651 h 88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9813" h="885886">
                <a:moveTo>
                  <a:pt x="0" y="147651"/>
                </a:moveTo>
                <a:cubicBezTo>
                  <a:pt x="0" y="66106"/>
                  <a:pt x="66106" y="0"/>
                  <a:pt x="147651" y="0"/>
                </a:cubicBezTo>
                <a:lnTo>
                  <a:pt x="3092162" y="0"/>
                </a:lnTo>
                <a:cubicBezTo>
                  <a:pt x="3173707" y="0"/>
                  <a:pt x="3239813" y="66106"/>
                  <a:pt x="3239813" y="147651"/>
                </a:cubicBezTo>
                <a:lnTo>
                  <a:pt x="3239813" y="738235"/>
                </a:lnTo>
                <a:cubicBezTo>
                  <a:pt x="3239813" y="819780"/>
                  <a:pt x="3173707" y="885886"/>
                  <a:pt x="3092162" y="885886"/>
                </a:cubicBezTo>
                <a:lnTo>
                  <a:pt x="147651" y="885886"/>
                </a:lnTo>
                <a:cubicBezTo>
                  <a:pt x="66106" y="885886"/>
                  <a:pt x="0" y="819780"/>
                  <a:pt x="0" y="738235"/>
                </a:cubicBezTo>
                <a:lnTo>
                  <a:pt x="0" y="147651"/>
                </a:lnTo>
                <a:close/>
              </a:path>
            </a:pathLst>
          </a:custGeom>
          <a:solidFill>
            <a:srgbClr val="D77829">
              <a:alpha val="90000"/>
            </a:srgbClr>
          </a:solidFill>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4685" tIns="134685" rIns="134685" bIns="134685" numCol="1" spcCol="1270" anchor="ctr" anchorCtr="0">
            <a:noAutofit/>
          </a:bodyPr>
          <a:lstStyle/>
          <a:p>
            <a:pPr lvl="0" algn="ctr" defTabSz="1066800" rtl="1">
              <a:lnSpc>
                <a:spcPct val="90000"/>
              </a:lnSpc>
              <a:spcBef>
                <a:spcPct val="0"/>
              </a:spcBef>
              <a:spcAft>
                <a:spcPct val="35000"/>
              </a:spcAft>
            </a:pPr>
            <a:r>
              <a:rPr lang="ar-EG" sz="2400" kern="1200" dirty="0" smtClean="0"/>
              <a:t>وضع الخطط الخاصة بالوحدات الفرعية .</a:t>
            </a:r>
            <a:endParaRPr lang="ar-EG" sz="2400" kern="1200" dirty="0"/>
          </a:p>
        </p:txBody>
      </p:sp>
    </p:spTree>
    <p:extLst>
      <p:ext uri="{BB962C8B-B14F-4D97-AF65-F5344CB8AC3E}">
        <p14:creationId xmlns:p14="http://schemas.microsoft.com/office/powerpoint/2010/main" val="168995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inVertical)">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خطوات التخطيط الاستراتيجى</a:t>
            </a:r>
          </a:p>
        </p:txBody>
      </p:sp>
      <p:sp>
        <p:nvSpPr>
          <p:cNvPr id="4" name="Isosceles Triangle 3"/>
          <p:cNvSpPr/>
          <p:nvPr/>
        </p:nvSpPr>
        <p:spPr>
          <a:xfrm>
            <a:off x="1486955" y="941016"/>
            <a:ext cx="5240064" cy="5240064"/>
          </a:xfrm>
          <a:prstGeom prst="triangle">
            <a:avLst/>
          </a:prstGeom>
          <a:blipFill rotWithShape="0">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 name="Freeform 4"/>
          <p:cNvSpPr/>
          <p:nvPr/>
        </p:nvSpPr>
        <p:spPr>
          <a:xfrm>
            <a:off x="4106987" y="1465534"/>
            <a:ext cx="3406041" cy="931339"/>
          </a:xfrm>
          <a:custGeom>
            <a:avLst/>
            <a:gdLst>
              <a:gd name="connsiteX0" fmla="*/ 0 w 3406041"/>
              <a:gd name="connsiteY0" fmla="*/ 155226 h 931339"/>
              <a:gd name="connsiteX1" fmla="*/ 155226 w 3406041"/>
              <a:gd name="connsiteY1" fmla="*/ 0 h 931339"/>
              <a:gd name="connsiteX2" fmla="*/ 3250815 w 3406041"/>
              <a:gd name="connsiteY2" fmla="*/ 0 h 931339"/>
              <a:gd name="connsiteX3" fmla="*/ 3406041 w 3406041"/>
              <a:gd name="connsiteY3" fmla="*/ 155226 h 931339"/>
              <a:gd name="connsiteX4" fmla="*/ 3406041 w 3406041"/>
              <a:gd name="connsiteY4" fmla="*/ 776113 h 931339"/>
              <a:gd name="connsiteX5" fmla="*/ 3250815 w 3406041"/>
              <a:gd name="connsiteY5" fmla="*/ 931339 h 931339"/>
              <a:gd name="connsiteX6" fmla="*/ 155226 w 3406041"/>
              <a:gd name="connsiteY6" fmla="*/ 931339 h 931339"/>
              <a:gd name="connsiteX7" fmla="*/ 0 w 3406041"/>
              <a:gd name="connsiteY7" fmla="*/ 776113 h 931339"/>
              <a:gd name="connsiteX8" fmla="*/ 0 w 3406041"/>
              <a:gd name="connsiteY8" fmla="*/ 155226 h 93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6041" h="931339">
                <a:moveTo>
                  <a:pt x="0" y="155226"/>
                </a:moveTo>
                <a:cubicBezTo>
                  <a:pt x="0" y="69497"/>
                  <a:pt x="69497" y="0"/>
                  <a:pt x="155226" y="0"/>
                </a:cubicBezTo>
                <a:lnTo>
                  <a:pt x="3250815" y="0"/>
                </a:lnTo>
                <a:cubicBezTo>
                  <a:pt x="3336544" y="0"/>
                  <a:pt x="3406041" y="69497"/>
                  <a:pt x="3406041" y="155226"/>
                </a:cubicBezTo>
                <a:lnTo>
                  <a:pt x="3406041" y="776113"/>
                </a:lnTo>
                <a:cubicBezTo>
                  <a:pt x="3406041" y="861842"/>
                  <a:pt x="3336544" y="931339"/>
                  <a:pt x="3250815" y="931339"/>
                </a:cubicBezTo>
                <a:lnTo>
                  <a:pt x="155226" y="931339"/>
                </a:lnTo>
                <a:cubicBezTo>
                  <a:pt x="69497" y="931339"/>
                  <a:pt x="0" y="861842"/>
                  <a:pt x="0" y="776113"/>
                </a:cubicBezTo>
                <a:lnTo>
                  <a:pt x="0" y="155226"/>
                </a:lnTo>
                <a:close/>
              </a:path>
            </a:pathLst>
          </a:custGeom>
          <a:solidFill>
            <a:srgbClr val="FAF6A4">
              <a:alpha val="90000"/>
            </a:srgbClr>
          </a:solidFill>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6904" tIns="136904" rIns="136904" bIns="136904" numCol="1" spcCol="1270" anchor="ctr" anchorCtr="0">
            <a:noAutofit/>
          </a:bodyPr>
          <a:lstStyle/>
          <a:p>
            <a:pPr lvl="0" algn="ctr" defTabSz="1066800" rtl="1">
              <a:lnSpc>
                <a:spcPct val="90000"/>
              </a:lnSpc>
              <a:spcBef>
                <a:spcPct val="0"/>
              </a:spcBef>
              <a:spcAft>
                <a:spcPct val="35000"/>
              </a:spcAft>
            </a:pPr>
            <a:r>
              <a:rPr lang="ar-EG" sz="2400" kern="1200" dirty="0" smtClean="0"/>
              <a:t>مقارنة خطط الدورات والوحدات الفرعية بالخطة الاستراتيجية . </a:t>
            </a:r>
            <a:endParaRPr lang="ar-EG" sz="2400" kern="1200" dirty="0"/>
          </a:p>
        </p:txBody>
      </p:sp>
      <p:sp>
        <p:nvSpPr>
          <p:cNvPr id="6" name="Freeform 5"/>
          <p:cNvSpPr/>
          <p:nvPr/>
        </p:nvSpPr>
        <p:spPr>
          <a:xfrm>
            <a:off x="4106987" y="2513291"/>
            <a:ext cx="3406041" cy="931339"/>
          </a:xfrm>
          <a:custGeom>
            <a:avLst/>
            <a:gdLst>
              <a:gd name="connsiteX0" fmla="*/ 0 w 3406041"/>
              <a:gd name="connsiteY0" fmla="*/ 155226 h 931339"/>
              <a:gd name="connsiteX1" fmla="*/ 155226 w 3406041"/>
              <a:gd name="connsiteY1" fmla="*/ 0 h 931339"/>
              <a:gd name="connsiteX2" fmla="*/ 3250815 w 3406041"/>
              <a:gd name="connsiteY2" fmla="*/ 0 h 931339"/>
              <a:gd name="connsiteX3" fmla="*/ 3406041 w 3406041"/>
              <a:gd name="connsiteY3" fmla="*/ 155226 h 931339"/>
              <a:gd name="connsiteX4" fmla="*/ 3406041 w 3406041"/>
              <a:gd name="connsiteY4" fmla="*/ 776113 h 931339"/>
              <a:gd name="connsiteX5" fmla="*/ 3250815 w 3406041"/>
              <a:gd name="connsiteY5" fmla="*/ 931339 h 931339"/>
              <a:gd name="connsiteX6" fmla="*/ 155226 w 3406041"/>
              <a:gd name="connsiteY6" fmla="*/ 931339 h 931339"/>
              <a:gd name="connsiteX7" fmla="*/ 0 w 3406041"/>
              <a:gd name="connsiteY7" fmla="*/ 776113 h 931339"/>
              <a:gd name="connsiteX8" fmla="*/ 0 w 3406041"/>
              <a:gd name="connsiteY8" fmla="*/ 155226 h 93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6041" h="931339">
                <a:moveTo>
                  <a:pt x="0" y="155226"/>
                </a:moveTo>
                <a:cubicBezTo>
                  <a:pt x="0" y="69497"/>
                  <a:pt x="69497" y="0"/>
                  <a:pt x="155226" y="0"/>
                </a:cubicBezTo>
                <a:lnTo>
                  <a:pt x="3250815" y="0"/>
                </a:lnTo>
                <a:cubicBezTo>
                  <a:pt x="3336544" y="0"/>
                  <a:pt x="3406041" y="69497"/>
                  <a:pt x="3406041" y="155226"/>
                </a:cubicBezTo>
                <a:lnTo>
                  <a:pt x="3406041" y="776113"/>
                </a:lnTo>
                <a:cubicBezTo>
                  <a:pt x="3406041" y="861842"/>
                  <a:pt x="3336544" y="931339"/>
                  <a:pt x="3250815" y="931339"/>
                </a:cubicBezTo>
                <a:lnTo>
                  <a:pt x="155226" y="931339"/>
                </a:lnTo>
                <a:cubicBezTo>
                  <a:pt x="69497" y="931339"/>
                  <a:pt x="0" y="861842"/>
                  <a:pt x="0" y="776113"/>
                </a:cubicBezTo>
                <a:lnTo>
                  <a:pt x="0" y="155226"/>
                </a:lnTo>
                <a:close/>
              </a:path>
            </a:pathLst>
          </a:custGeom>
          <a:solidFill>
            <a:srgbClr val="00B0F0">
              <a:alpha val="90000"/>
            </a:srgbClr>
          </a:solidFill>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6904" tIns="136904" rIns="136904" bIns="136904" numCol="1" spcCol="1270" anchor="ctr" anchorCtr="0">
            <a:noAutofit/>
          </a:bodyPr>
          <a:lstStyle/>
          <a:p>
            <a:pPr lvl="0" algn="ctr" defTabSz="1066800" rtl="1">
              <a:lnSpc>
                <a:spcPct val="90000"/>
              </a:lnSpc>
              <a:spcBef>
                <a:spcPct val="0"/>
              </a:spcBef>
              <a:spcAft>
                <a:spcPct val="35000"/>
              </a:spcAft>
            </a:pPr>
            <a:r>
              <a:rPr lang="ar-EG" sz="2400" kern="1200" dirty="0" smtClean="0"/>
              <a:t>إعادة النظر فى بعض أجزاء الخطة الاستراتيجية .</a:t>
            </a:r>
            <a:endParaRPr lang="ar-EG" sz="2400" kern="1200" dirty="0"/>
          </a:p>
        </p:txBody>
      </p:sp>
      <p:sp>
        <p:nvSpPr>
          <p:cNvPr id="7" name="Freeform 6"/>
          <p:cNvSpPr/>
          <p:nvPr/>
        </p:nvSpPr>
        <p:spPr>
          <a:xfrm>
            <a:off x="4106987" y="3561048"/>
            <a:ext cx="3406041" cy="931339"/>
          </a:xfrm>
          <a:custGeom>
            <a:avLst/>
            <a:gdLst>
              <a:gd name="connsiteX0" fmla="*/ 0 w 3406041"/>
              <a:gd name="connsiteY0" fmla="*/ 155226 h 931339"/>
              <a:gd name="connsiteX1" fmla="*/ 155226 w 3406041"/>
              <a:gd name="connsiteY1" fmla="*/ 0 h 931339"/>
              <a:gd name="connsiteX2" fmla="*/ 3250815 w 3406041"/>
              <a:gd name="connsiteY2" fmla="*/ 0 h 931339"/>
              <a:gd name="connsiteX3" fmla="*/ 3406041 w 3406041"/>
              <a:gd name="connsiteY3" fmla="*/ 155226 h 931339"/>
              <a:gd name="connsiteX4" fmla="*/ 3406041 w 3406041"/>
              <a:gd name="connsiteY4" fmla="*/ 776113 h 931339"/>
              <a:gd name="connsiteX5" fmla="*/ 3250815 w 3406041"/>
              <a:gd name="connsiteY5" fmla="*/ 931339 h 931339"/>
              <a:gd name="connsiteX6" fmla="*/ 155226 w 3406041"/>
              <a:gd name="connsiteY6" fmla="*/ 931339 h 931339"/>
              <a:gd name="connsiteX7" fmla="*/ 0 w 3406041"/>
              <a:gd name="connsiteY7" fmla="*/ 776113 h 931339"/>
              <a:gd name="connsiteX8" fmla="*/ 0 w 3406041"/>
              <a:gd name="connsiteY8" fmla="*/ 155226 h 93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6041" h="931339">
                <a:moveTo>
                  <a:pt x="0" y="155226"/>
                </a:moveTo>
                <a:cubicBezTo>
                  <a:pt x="0" y="69497"/>
                  <a:pt x="69497" y="0"/>
                  <a:pt x="155226" y="0"/>
                </a:cubicBezTo>
                <a:lnTo>
                  <a:pt x="3250815" y="0"/>
                </a:lnTo>
                <a:cubicBezTo>
                  <a:pt x="3336544" y="0"/>
                  <a:pt x="3406041" y="69497"/>
                  <a:pt x="3406041" y="155226"/>
                </a:cubicBezTo>
                <a:lnTo>
                  <a:pt x="3406041" y="776113"/>
                </a:lnTo>
                <a:cubicBezTo>
                  <a:pt x="3406041" y="861842"/>
                  <a:pt x="3336544" y="931339"/>
                  <a:pt x="3250815" y="931339"/>
                </a:cubicBezTo>
                <a:lnTo>
                  <a:pt x="155226" y="931339"/>
                </a:lnTo>
                <a:cubicBezTo>
                  <a:pt x="69497" y="931339"/>
                  <a:pt x="0" y="861842"/>
                  <a:pt x="0" y="776113"/>
                </a:cubicBezTo>
                <a:lnTo>
                  <a:pt x="0" y="155226"/>
                </a:lnTo>
                <a:close/>
              </a:path>
            </a:pathLst>
          </a:custGeom>
          <a:solidFill>
            <a:srgbClr val="92D050">
              <a:alpha val="90000"/>
            </a:srgbClr>
          </a:solidFill>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6904" tIns="136904" rIns="136904" bIns="136904" numCol="1" spcCol="1270" anchor="ctr" anchorCtr="0">
            <a:noAutofit/>
          </a:bodyPr>
          <a:lstStyle/>
          <a:p>
            <a:pPr lvl="0" algn="ctr" defTabSz="1066800" rtl="1">
              <a:lnSpc>
                <a:spcPct val="90000"/>
              </a:lnSpc>
              <a:spcBef>
                <a:spcPct val="0"/>
              </a:spcBef>
              <a:spcAft>
                <a:spcPct val="35000"/>
              </a:spcAft>
            </a:pPr>
            <a:r>
              <a:rPr lang="ar-EG" sz="2400" kern="1200" dirty="0" smtClean="0"/>
              <a:t>أختيار أنسب الوسائل .</a:t>
            </a:r>
            <a:endParaRPr lang="ar-EG" sz="2400" kern="1200" dirty="0"/>
          </a:p>
        </p:txBody>
      </p:sp>
      <p:sp>
        <p:nvSpPr>
          <p:cNvPr id="8" name="Freeform 7"/>
          <p:cNvSpPr/>
          <p:nvPr/>
        </p:nvSpPr>
        <p:spPr>
          <a:xfrm>
            <a:off x="4106987" y="4608804"/>
            <a:ext cx="3406041" cy="931339"/>
          </a:xfrm>
          <a:custGeom>
            <a:avLst/>
            <a:gdLst>
              <a:gd name="connsiteX0" fmla="*/ 0 w 3406041"/>
              <a:gd name="connsiteY0" fmla="*/ 155226 h 931339"/>
              <a:gd name="connsiteX1" fmla="*/ 155226 w 3406041"/>
              <a:gd name="connsiteY1" fmla="*/ 0 h 931339"/>
              <a:gd name="connsiteX2" fmla="*/ 3250815 w 3406041"/>
              <a:gd name="connsiteY2" fmla="*/ 0 h 931339"/>
              <a:gd name="connsiteX3" fmla="*/ 3406041 w 3406041"/>
              <a:gd name="connsiteY3" fmla="*/ 155226 h 931339"/>
              <a:gd name="connsiteX4" fmla="*/ 3406041 w 3406041"/>
              <a:gd name="connsiteY4" fmla="*/ 776113 h 931339"/>
              <a:gd name="connsiteX5" fmla="*/ 3250815 w 3406041"/>
              <a:gd name="connsiteY5" fmla="*/ 931339 h 931339"/>
              <a:gd name="connsiteX6" fmla="*/ 155226 w 3406041"/>
              <a:gd name="connsiteY6" fmla="*/ 931339 h 931339"/>
              <a:gd name="connsiteX7" fmla="*/ 0 w 3406041"/>
              <a:gd name="connsiteY7" fmla="*/ 776113 h 931339"/>
              <a:gd name="connsiteX8" fmla="*/ 0 w 3406041"/>
              <a:gd name="connsiteY8" fmla="*/ 155226 h 93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6041" h="931339">
                <a:moveTo>
                  <a:pt x="0" y="155226"/>
                </a:moveTo>
                <a:cubicBezTo>
                  <a:pt x="0" y="69497"/>
                  <a:pt x="69497" y="0"/>
                  <a:pt x="155226" y="0"/>
                </a:cubicBezTo>
                <a:lnTo>
                  <a:pt x="3250815" y="0"/>
                </a:lnTo>
                <a:cubicBezTo>
                  <a:pt x="3336544" y="0"/>
                  <a:pt x="3406041" y="69497"/>
                  <a:pt x="3406041" y="155226"/>
                </a:cubicBezTo>
                <a:lnTo>
                  <a:pt x="3406041" y="776113"/>
                </a:lnTo>
                <a:cubicBezTo>
                  <a:pt x="3406041" y="861842"/>
                  <a:pt x="3336544" y="931339"/>
                  <a:pt x="3250815" y="931339"/>
                </a:cubicBezTo>
                <a:lnTo>
                  <a:pt x="155226" y="931339"/>
                </a:lnTo>
                <a:cubicBezTo>
                  <a:pt x="69497" y="931339"/>
                  <a:pt x="0" y="861842"/>
                  <a:pt x="0" y="776113"/>
                </a:cubicBezTo>
                <a:lnTo>
                  <a:pt x="0" y="155226"/>
                </a:lnTo>
                <a:close/>
              </a:path>
            </a:pathLst>
          </a:custGeom>
          <a:solidFill>
            <a:srgbClr val="FFFF00">
              <a:alpha val="90000"/>
            </a:srgbClr>
          </a:solidFill>
          <a:ln>
            <a:solidFill>
              <a:srgbClr val="E2D8BC"/>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36904" tIns="136904" rIns="136904" bIns="136904" numCol="1" spcCol="1270" anchor="ctr" anchorCtr="0">
            <a:noAutofit/>
          </a:bodyPr>
          <a:lstStyle/>
          <a:p>
            <a:pPr lvl="0" algn="ctr" defTabSz="1066800" rtl="1">
              <a:lnSpc>
                <a:spcPct val="90000"/>
              </a:lnSpc>
              <a:spcBef>
                <a:spcPct val="0"/>
              </a:spcBef>
              <a:spcAft>
                <a:spcPct val="35000"/>
              </a:spcAft>
            </a:pPr>
            <a:r>
              <a:rPr lang="ar-EG" sz="2400" kern="1200" dirty="0" smtClean="0"/>
              <a:t>تنفيذ الخطة الاستراتيجية ..</a:t>
            </a:r>
            <a:endParaRPr lang="ar-EG" sz="2400" kern="1200" dirty="0"/>
          </a:p>
        </p:txBody>
      </p:sp>
    </p:spTree>
    <p:extLst>
      <p:ext uri="{BB962C8B-B14F-4D97-AF65-F5344CB8AC3E}">
        <p14:creationId xmlns:p14="http://schemas.microsoft.com/office/powerpoint/2010/main" val="3534549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inVertical)">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التخطيط التكتيكى</a:t>
            </a:r>
          </a:p>
        </p:txBody>
      </p:sp>
      <p:graphicFrame>
        <p:nvGraphicFramePr>
          <p:cNvPr id="2" name="Diagram 1"/>
          <p:cNvGraphicFramePr/>
          <p:nvPr>
            <p:extLst>
              <p:ext uri="{D42A27DB-BD31-4B8C-83A1-F6EECF244321}">
                <p14:modId xmlns:p14="http://schemas.microsoft.com/office/powerpoint/2010/main" val="2045211157"/>
              </p:ext>
            </p:extLst>
          </p:nvPr>
        </p:nvGraphicFramePr>
        <p:xfrm>
          <a:off x="179512" y="1916832"/>
          <a:ext cx="8496944"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67625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التخطيط التشغيلى</a:t>
            </a:r>
          </a:p>
        </p:txBody>
      </p:sp>
      <p:graphicFrame>
        <p:nvGraphicFramePr>
          <p:cNvPr id="2" name="Diagram 1"/>
          <p:cNvGraphicFramePr/>
          <p:nvPr>
            <p:extLst>
              <p:ext uri="{D42A27DB-BD31-4B8C-83A1-F6EECF244321}">
                <p14:modId xmlns:p14="http://schemas.microsoft.com/office/powerpoint/2010/main" val="1229853445"/>
              </p:ext>
            </p:extLst>
          </p:nvPr>
        </p:nvGraphicFramePr>
        <p:xfrm>
          <a:off x="323528" y="1052736"/>
          <a:ext cx="8568952" cy="5184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36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الآولى </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smtClean="0">
                <a:solidFill>
                  <a:srgbClr val="002060"/>
                </a:solidFill>
              </a:rPr>
              <a:t>ماهية المشروع </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395556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أنواع ومستويات التخطيط</a:t>
            </a:r>
          </a:p>
        </p:txBody>
      </p:sp>
      <p:sp>
        <p:nvSpPr>
          <p:cNvPr id="4" name="Rectangle 3"/>
          <p:cNvSpPr/>
          <p:nvPr/>
        </p:nvSpPr>
        <p:spPr>
          <a:xfrm>
            <a:off x="6406203" y="1966515"/>
            <a:ext cx="2486223" cy="2924968"/>
          </a:xfrm>
          <a:prstGeom prst="rect">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sp>
        <p:nvSpPr>
          <p:cNvPr id="5" name="Rectangle 4"/>
          <p:cNvSpPr/>
          <p:nvPr/>
        </p:nvSpPr>
        <p:spPr>
          <a:xfrm>
            <a:off x="6530514" y="2083514"/>
            <a:ext cx="2237601" cy="1901229"/>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6" name="Freeform 5"/>
          <p:cNvSpPr/>
          <p:nvPr/>
        </p:nvSpPr>
        <p:spPr>
          <a:xfrm>
            <a:off x="6530514" y="3984744"/>
            <a:ext cx="2237601" cy="789741"/>
          </a:xfrm>
          <a:custGeom>
            <a:avLst/>
            <a:gdLst>
              <a:gd name="connsiteX0" fmla="*/ 0 w 2237601"/>
              <a:gd name="connsiteY0" fmla="*/ 0 h 789741"/>
              <a:gd name="connsiteX1" fmla="*/ 2237601 w 2237601"/>
              <a:gd name="connsiteY1" fmla="*/ 0 h 789741"/>
              <a:gd name="connsiteX2" fmla="*/ 2237601 w 2237601"/>
              <a:gd name="connsiteY2" fmla="*/ 789741 h 789741"/>
              <a:gd name="connsiteX3" fmla="*/ 0 w 2237601"/>
              <a:gd name="connsiteY3" fmla="*/ 789741 h 789741"/>
              <a:gd name="connsiteX4" fmla="*/ 0 w 2237601"/>
              <a:gd name="connsiteY4" fmla="*/ 0 h 789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601" h="789741">
                <a:moveTo>
                  <a:pt x="0" y="0"/>
                </a:moveTo>
                <a:lnTo>
                  <a:pt x="2237601" y="0"/>
                </a:lnTo>
                <a:lnTo>
                  <a:pt x="2237601" y="789741"/>
                </a:lnTo>
                <a:lnTo>
                  <a:pt x="0" y="78974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r>
              <a:rPr lang="ar-EG" sz="2400" kern="1200" dirty="0" smtClean="0"/>
              <a:t>التخطيط</a:t>
            </a:r>
          </a:p>
          <a:p>
            <a:pPr lvl="0" algn="ctr" defTabSz="1066800" rtl="1">
              <a:lnSpc>
                <a:spcPct val="90000"/>
              </a:lnSpc>
              <a:spcBef>
                <a:spcPct val="0"/>
              </a:spcBef>
              <a:spcAft>
                <a:spcPct val="35000"/>
              </a:spcAft>
            </a:pPr>
            <a:r>
              <a:rPr lang="ar-EG" sz="2400" kern="1200" dirty="0" smtClean="0"/>
              <a:t> طويل المدى</a:t>
            </a:r>
          </a:p>
          <a:p>
            <a:pPr lvl="0" algn="ctr" defTabSz="1066800" rtl="1">
              <a:lnSpc>
                <a:spcPct val="90000"/>
              </a:lnSpc>
              <a:spcBef>
                <a:spcPct val="0"/>
              </a:spcBef>
              <a:spcAft>
                <a:spcPct val="35000"/>
              </a:spcAft>
            </a:pPr>
            <a:endParaRPr lang="ar-EG" sz="2400" kern="1200" dirty="0"/>
          </a:p>
        </p:txBody>
      </p:sp>
      <p:sp>
        <p:nvSpPr>
          <p:cNvPr id="7" name="Rectangle 6"/>
          <p:cNvSpPr/>
          <p:nvPr/>
        </p:nvSpPr>
        <p:spPr>
          <a:xfrm>
            <a:off x="3292884" y="1966515"/>
            <a:ext cx="2486223" cy="2924968"/>
          </a:xfrm>
          <a:prstGeom prst="rect">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sp>
        <p:nvSpPr>
          <p:cNvPr id="8" name="Rectangle 7"/>
          <p:cNvSpPr/>
          <p:nvPr/>
        </p:nvSpPr>
        <p:spPr>
          <a:xfrm>
            <a:off x="3417195" y="2083514"/>
            <a:ext cx="2237601" cy="1901229"/>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Freeform 8"/>
          <p:cNvSpPr/>
          <p:nvPr/>
        </p:nvSpPr>
        <p:spPr>
          <a:xfrm>
            <a:off x="3417195" y="3984744"/>
            <a:ext cx="2237601" cy="789741"/>
          </a:xfrm>
          <a:custGeom>
            <a:avLst/>
            <a:gdLst>
              <a:gd name="connsiteX0" fmla="*/ 0 w 2237601"/>
              <a:gd name="connsiteY0" fmla="*/ 0 h 789741"/>
              <a:gd name="connsiteX1" fmla="*/ 2237601 w 2237601"/>
              <a:gd name="connsiteY1" fmla="*/ 0 h 789741"/>
              <a:gd name="connsiteX2" fmla="*/ 2237601 w 2237601"/>
              <a:gd name="connsiteY2" fmla="*/ 789741 h 789741"/>
              <a:gd name="connsiteX3" fmla="*/ 0 w 2237601"/>
              <a:gd name="connsiteY3" fmla="*/ 789741 h 789741"/>
              <a:gd name="connsiteX4" fmla="*/ 0 w 2237601"/>
              <a:gd name="connsiteY4" fmla="*/ 0 h 789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601" h="789741">
                <a:moveTo>
                  <a:pt x="0" y="0"/>
                </a:moveTo>
                <a:lnTo>
                  <a:pt x="2237601" y="0"/>
                </a:lnTo>
                <a:lnTo>
                  <a:pt x="2237601" y="789741"/>
                </a:lnTo>
                <a:lnTo>
                  <a:pt x="0" y="78974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r>
              <a:rPr lang="ar-EG" sz="2400" kern="1200" dirty="0" smtClean="0"/>
              <a:t>التخطيط</a:t>
            </a:r>
          </a:p>
          <a:p>
            <a:pPr lvl="0" algn="ctr" defTabSz="1066800" rtl="1">
              <a:lnSpc>
                <a:spcPct val="90000"/>
              </a:lnSpc>
              <a:spcBef>
                <a:spcPct val="0"/>
              </a:spcBef>
              <a:spcAft>
                <a:spcPct val="35000"/>
              </a:spcAft>
            </a:pPr>
            <a:r>
              <a:rPr lang="ar-EG" sz="2400" kern="1200" dirty="0" smtClean="0"/>
              <a:t>متوسط المدى</a:t>
            </a:r>
          </a:p>
          <a:p>
            <a:pPr lvl="0" algn="ctr" defTabSz="1066800" rtl="1">
              <a:lnSpc>
                <a:spcPct val="90000"/>
              </a:lnSpc>
              <a:spcBef>
                <a:spcPct val="0"/>
              </a:spcBef>
              <a:spcAft>
                <a:spcPct val="35000"/>
              </a:spcAft>
            </a:pPr>
            <a:endParaRPr lang="ar-EG" sz="2400" kern="1200" dirty="0"/>
          </a:p>
        </p:txBody>
      </p:sp>
      <p:sp>
        <p:nvSpPr>
          <p:cNvPr id="10" name="Rectangle 9"/>
          <p:cNvSpPr/>
          <p:nvPr/>
        </p:nvSpPr>
        <p:spPr>
          <a:xfrm>
            <a:off x="179565" y="1966515"/>
            <a:ext cx="2486223" cy="2924968"/>
          </a:xfrm>
          <a:prstGeom prst="rect">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sp>
        <p:nvSpPr>
          <p:cNvPr id="11" name="Rectangle 10"/>
          <p:cNvSpPr/>
          <p:nvPr/>
        </p:nvSpPr>
        <p:spPr>
          <a:xfrm>
            <a:off x="303876" y="2083514"/>
            <a:ext cx="2237601" cy="1901229"/>
          </a:xfrm>
          <a:prstGeom prst="rect">
            <a:avLst/>
          </a:prstGeom>
          <a:blipFill rotWithShape="1">
            <a:blip r:embed="rId4"/>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11"/>
          <p:cNvSpPr/>
          <p:nvPr/>
        </p:nvSpPr>
        <p:spPr>
          <a:xfrm>
            <a:off x="303876" y="3984744"/>
            <a:ext cx="2237601" cy="789741"/>
          </a:xfrm>
          <a:custGeom>
            <a:avLst/>
            <a:gdLst>
              <a:gd name="connsiteX0" fmla="*/ 0 w 2237601"/>
              <a:gd name="connsiteY0" fmla="*/ 0 h 789741"/>
              <a:gd name="connsiteX1" fmla="*/ 2237601 w 2237601"/>
              <a:gd name="connsiteY1" fmla="*/ 0 h 789741"/>
              <a:gd name="connsiteX2" fmla="*/ 2237601 w 2237601"/>
              <a:gd name="connsiteY2" fmla="*/ 789741 h 789741"/>
              <a:gd name="connsiteX3" fmla="*/ 0 w 2237601"/>
              <a:gd name="connsiteY3" fmla="*/ 789741 h 789741"/>
              <a:gd name="connsiteX4" fmla="*/ 0 w 2237601"/>
              <a:gd name="connsiteY4" fmla="*/ 0 h 789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601" h="789741">
                <a:moveTo>
                  <a:pt x="0" y="0"/>
                </a:moveTo>
                <a:lnTo>
                  <a:pt x="2237601" y="0"/>
                </a:lnTo>
                <a:lnTo>
                  <a:pt x="2237601" y="789741"/>
                </a:lnTo>
                <a:lnTo>
                  <a:pt x="0" y="78974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endParaRPr lang="ar-EG" sz="2400" kern="1200" dirty="0" smtClean="0"/>
          </a:p>
          <a:p>
            <a:pPr lvl="0" algn="ctr" defTabSz="1066800" rtl="1">
              <a:lnSpc>
                <a:spcPct val="90000"/>
              </a:lnSpc>
              <a:spcBef>
                <a:spcPct val="0"/>
              </a:spcBef>
              <a:spcAft>
                <a:spcPct val="35000"/>
              </a:spcAft>
            </a:pPr>
            <a:r>
              <a:rPr lang="ar-EG" sz="2400" kern="1200" dirty="0" smtClean="0"/>
              <a:t>التخطيط</a:t>
            </a:r>
          </a:p>
          <a:p>
            <a:pPr lvl="0" algn="ctr" defTabSz="1066800" rtl="1">
              <a:lnSpc>
                <a:spcPct val="90000"/>
              </a:lnSpc>
              <a:spcBef>
                <a:spcPct val="0"/>
              </a:spcBef>
              <a:spcAft>
                <a:spcPct val="35000"/>
              </a:spcAft>
            </a:pPr>
            <a:r>
              <a:rPr lang="ar-EG" sz="2400" kern="1200" dirty="0" smtClean="0"/>
              <a:t> قصير المدى</a:t>
            </a:r>
          </a:p>
          <a:p>
            <a:pPr lvl="0" algn="ctr" defTabSz="1066800" rtl="1">
              <a:lnSpc>
                <a:spcPct val="90000"/>
              </a:lnSpc>
              <a:spcBef>
                <a:spcPct val="0"/>
              </a:spcBef>
              <a:spcAft>
                <a:spcPct val="35000"/>
              </a:spcAft>
            </a:pPr>
            <a:endParaRPr lang="ar-EG" sz="2400" kern="1200" dirty="0"/>
          </a:p>
        </p:txBody>
      </p:sp>
    </p:spTree>
    <p:extLst>
      <p:ext uri="{BB962C8B-B14F-4D97-AF65-F5344CB8AC3E}">
        <p14:creationId xmlns:p14="http://schemas.microsoft.com/office/powerpoint/2010/main" val="329465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par>
                                <p:cTn id="27" presetID="53" presetClass="entr" presetSubtype="16"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par>
                                <p:cTn id="44" presetID="53" presetClass="entr" presetSubtype="16" fill="hold" nodeType="with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P spid="1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l="10847" t="9962" r="17372" b="21973"/>
          <a:stretch/>
        </p:blipFill>
        <p:spPr>
          <a:xfrm>
            <a:off x="34901" y="941016"/>
            <a:ext cx="9109100" cy="5440312"/>
          </a:xfrm>
          <a:prstGeom prst="rect">
            <a:avLst/>
          </a:prstGeom>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التخطيط حسب المدى الوظيفى</a:t>
            </a:r>
          </a:p>
        </p:txBody>
      </p:sp>
      <p:sp>
        <p:nvSpPr>
          <p:cNvPr id="5" name="Oval 4"/>
          <p:cNvSpPr/>
          <p:nvPr/>
        </p:nvSpPr>
        <p:spPr>
          <a:xfrm>
            <a:off x="8020146" y="2060848"/>
            <a:ext cx="651509" cy="651509"/>
          </a:xfrm>
          <a:prstGeom prst="ellipse">
            <a:avLst/>
          </a:prstGeom>
          <a:solidFill>
            <a:schemeClr val="accent2">
              <a:lumMod val="60000"/>
              <a:lumOff val="40000"/>
            </a:schemeClr>
          </a:solidFill>
        </p:spPr>
        <p:style>
          <a:lnRef idx="0">
            <a:schemeClr val="dk1">
              <a:hueOff val="0"/>
              <a:satOff val="0"/>
              <a:lumOff val="0"/>
              <a:alphaOff val="0"/>
            </a:schemeClr>
          </a:lnRef>
          <a:fillRef idx="1">
            <a:schemeClr val="accent5">
              <a:tint val="40000"/>
              <a:hueOff val="0"/>
              <a:satOff val="0"/>
              <a:lumOff val="0"/>
              <a:alphaOff val="0"/>
            </a:schemeClr>
          </a:fillRef>
          <a:effectRef idx="0">
            <a:schemeClr val="accent5">
              <a:tint val="40000"/>
              <a:hueOff val="0"/>
              <a:satOff val="0"/>
              <a:lumOff val="0"/>
              <a:alphaOff val="0"/>
            </a:schemeClr>
          </a:effectRef>
          <a:fontRef idx="minor">
            <a:schemeClr val="dk1">
              <a:hueOff val="0"/>
              <a:satOff val="0"/>
              <a:lumOff val="0"/>
              <a:alphaOff val="0"/>
            </a:schemeClr>
          </a:fontRef>
        </p:style>
      </p:sp>
      <p:sp>
        <p:nvSpPr>
          <p:cNvPr id="6" name="Chord 5"/>
          <p:cNvSpPr/>
          <p:nvPr/>
        </p:nvSpPr>
        <p:spPr>
          <a:xfrm>
            <a:off x="8085297" y="2125999"/>
            <a:ext cx="521207" cy="521207"/>
          </a:xfrm>
          <a:prstGeom prst="chord">
            <a:avLst>
              <a:gd name="adj1" fmla="val 1168272"/>
              <a:gd name="adj2" fmla="val 9631728"/>
            </a:avLst>
          </a:prstGeom>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sp>
      <p:sp>
        <p:nvSpPr>
          <p:cNvPr id="7" name="Freeform 6"/>
          <p:cNvSpPr/>
          <p:nvPr/>
        </p:nvSpPr>
        <p:spPr>
          <a:xfrm>
            <a:off x="5957031" y="2712357"/>
            <a:ext cx="1927383" cy="2741771"/>
          </a:xfrm>
          <a:custGeom>
            <a:avLst/>
            <a:gdLst>
              <a:gd name="connsiteX0" fmla="*/ 0 w 1927383"/>
              <a:gd name="connsiteY0" fmla="*/ 0 h 2741771"/>
              <a:gd name="connsiteX1" fmla="*/ 1927383 w 1927383"/>
              <a:gd name="connsiteY1" fmla="*/ 0 h 2741771"/>
              <a:gd name="connsiteX2" fmla="*/ 1927383 w 1927383"/>
              <a:gd name="connsiteY2" fmla="*/ 2741771 h 2741771"/>
              <a:gd name="connsiteX3" fmla="*/ 0 w 1927383"/>
              <a:gd name="connsiteY3" fmla="*/ 2741771 h 2741771"/>
              <a:gd name="connsiteX4" fmla="*/ 0 w 1927383"/>
              <a:gd name="connsiteY4" fmla="*/ 0 h 2741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7383" h="2741771">
                <a:moveTo>
                  <a:pt x="0" y="0"/>
                </a:moveTo>
                <a:lnTo>
                  <a:pt x="1927383" y="0"/>
                </a:lnTo>
                <a:lnTo>
                  <a:pt x="1927383" y="2741771"/>
                </a:lnTo>
                <a:lnTo>
                  <a:pt x="0" y="2741771"/>
                </a:lnTo>
                <a:lnTo>
                  <a:pt x="0" y="0"/>
                </a:lnTo>
                <a:close/>
              </a:path>
            </a:pathLst>
          </a:custGeom>
          <a:solidFill>
            <a:srgbClr val="FAF6A4"/>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ويركز على المواضيع المتعلقة بالإنتاج مثل تدفق المواد الخام والعاملين في إدارة الإنتاج ومراقبة جودة الإنتاج.</a:t>
            </a:r>
            <a:endParaRPr lang="ar-EG" sz="2400" kern="1200" dirty="0"/>
          </a:p>
        </p:txBody>
      </p:sp>
      <p:sp>
        <p:nvSpPr>
          <p:cNvPr id="8" name="Freeform 7"/>
          <p:cNvSpPr/>
          <p:nvPr/>
        </p:nvSpPr>
        <p:spPr>
          <a:xfrm>
            <a:off x="5957031" y="2060848"/>
            <a:ext cx="1927383" cy="651509"/>
          </a:xfrm>
          <a:custGeom>
            <a:avLst/>
            <a:gdLst>
              <a:gd name="connsiteX0" fmla="*/ 0 w 1927383"/>
              <a:gd name="connsiteY0" fmla="*/ 0 h 651509"/>
              <a:gd name="connsiteX1" fmla="*/ 1927383 w 1927383"/>
              <a:gd name="connsiteY1" fmla="*/ 0 h 651509"/>
              <a:gd name="connsiteX2" fmla="*/ 1927383 w 1927383"/>
              <a:gd name="connsiteY2" fmla="*/ 651509 h 651509"/>
              <a:gd name="connsiteX3" fmla="*/ 0 w 1927383"/>
              <a:gd name="connsiteY3" fmla="*/ 651509 h 651509"/>
              <a:gd name="connsiteX4" fmla="*/ 0 w 1927383"/>
              <a:gd name="connsiteY4" fmla="*/ 0 h 651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7383" h="651509">
                <a:moveTo>
                  <a:pt x="0" y="0"/>
                </a:moveTo>
                <a:lnTo>
                  <a:pt x="1927383" y="0"/>
                </a:lnTo>
                <a:lnTo>
                  <a:pt x="1927383" y="651509"/>
                </a:lnTo>
                <a:lnTo>
                  <a:pt x="0" y="651509"/>
                </a:lnTo>
                <a:lnTo>
                  <a:pt x="0" y="0"/>
                </a:lnTo>
                <a:close/>
              </a:path>
            </a:pathLst>
          </a:custGeom>
          <a:solidFill>
            <a:srgbClr val="D77829"/>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تخطيط الإنتاج </a:t>
            </a:r>
            <a:endParaRPr lang="ar-EG" sz="2400" b="1" kern="1200" dirty="0">
              <a:solidFill>
                <a:schemeClr val="bg1"/>
              </a:solidFill>
            </a:endParaRPr>
          </a:p>
        </p:txBody>
      </p:sp>
      <p:sp>
        <p:nvSpPr>
          <p:cNvPr id="9" name="Oval 8"/>
          <p:cNvSpPr/>
          <p:nvPr/>
        </p:nvSpPr>
        <p:spPr>
          <a:xfrm>
            <a:off x="5169790" y="2060848"/>
            <a:ext cx="651510" cy="651509"/>
          </a:xfrm>
          <a:prstGeom prst="ellipse">
            <a:avLst/>
          </a:prstGeom>
        </p:spPr>
        <p:style>
          <a:lnRef idx="0">
            <a:schemeClr val="dk1">
              <a:hueOff val="0"/>
              <a:satOff val="0"/>
              <a:lumOff val="0"/>
              <a:alphaOff val="0"/>
            </a:schemeClr>
          </a:lnRef>
          <a:fillRef idx="1">
            <a:schemeClr val="accent5">
              <a:tint val="40000"/>
              <a:hueOff val="0"/>
              <a:satOff val="0"/>
              <a:lumOff val="0"/>
              <a:alphaOff val="0"/>
            </a:schemeClr>
          </a:fillRef>
          <a:effectRef idx="0">
            <a:schemeClr val="accent5">
              <a:tint val="40000"/>
              <a:hueOff val="0"/>
              <a:satOff val="0"/>
              <a:lumOff val="0"/>
              <a:alphaOff val="0"/>
            </a:schemeClr>
          </a:effectRef>
          <a:fontRef idx="minor">
            <a:schemeClr val="dk1">
              <a:hueOff val="0"/>
              <a:satOff val="0"/>
              <a:lumOff val="0"/>
              <a:alphaOff val="0"/>
            </a:schemeClr>
          </a:fontRef>
        </p:style>
      </p:sp>
      <p:sp>
        <p:nvSpPr>
          <p:cNvPr id="10" name="Chord 9"/>
          <p:cNvSpPr/>
          <p:nvPr/>
        </p:nvSpPr>
        <p:spPr>
          <a:xfrm>
            <a:off x="5234941" y="2125999"/>
            <a:ext cx="521208" cy="521207"/>
          </a:xfrm>
          <a:prstGeom prst="chord">
            <a:avLst>
              <a:gd name="adj1" fmla="val 20431728"/>
              <a:gd name="adj2" fmla="val 11968272"/>
            </a:avLst>
          </a:prstGeom>
        </p:spPr>
        <p:style>
          <a:lnRef idx="2">
            <a:schemeClr val="accent5">
              <a:hueOff val="1628513"/>
              <a:satOff val="5598"/>
              <a:lumOff val="-26863"/>
              <a:alphaOff val="0"/>
            </a:schemeClr>
          </a:lnRef>
          <a:fillRef idx="1">
            <a:schemeClr val="accent5">
              <a:hueOff val="1628513"/>
              <a:satOff val="5598"/>
              <a:lumOff val="-26863"/>
              <a:alphaOff val="0"/>
            </a:schemeClr>
          </a:fillRef>
          <a:effectRef idx="0">
            <a:schemeClr val="accent5">
              <a:hueOff val="1628513"/>
              <a:satOff val="5598"/>
              <a:lumOff val="-26863"/>
              <a:alphaOff val="0"/>
            </a:schemeClr>
          </a:effectRef>
          <a:fontRef idx="minor">
            <a:schemeClr val="lt1"/>
          </a:fontRef>
        </p:style>
      </p:sp>
      <p:sp>
        <p:nvSpPr>
          <p:cNvPr id="11" name="Freeform 10"/>
          <p:cNvSpPr/>
          <p:nvPr/>
        </p:nvSpPr>
        <p:spPr>
          <a:xfrm>
            <a:off x="3106675" y="2712357"/>
            <a:ext cx="1927383" cy="2741771"/>
          </a:xfrm>
          <a:custGeom>
            <a:avLst/>
            <a:gdLst>
              <a:gd name="connsiteX0" fmla="*/ 0 w 1927383"/>
              <a:gd name="connsiteY0" fmla="*/ 0 h 2741771"/>
              <a:gd name="connsiteX1" fmla="*/ 1927383 w 1927383"/>
              <a:gd name="connsiteY1" fmla="*/ 0 h 2741771"/>
              <a:gd name="connsiteX2" fmla="*/ 1927383 w 1927383"/>
              <a:gd name="connsiteY2" fmla="*/ 2741771 h 2741771"/>
              <a:gd name="connsiteX3" fmla="*/ 0 w 1927383"/>
              <a:gd name="connsiteY3" fmla="*/ 2741771 h 2741771"/>
              <a:gd name="connsiteX4" fmla="*/ 0 w 1927383"/>
              <a:gd name="connsiteY4" fmla="*/ 0 h 2741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7383" h="2741771">
                <a:moveTo>
                  <a:pt x="0" y="0"/>
                </a:moveTo>
                <a:lnTo>
                  <a:pt x="1927383" y="0"/>
                </a:lnTo>
                <a:lnTo>
                  <a:pt x="1927383" y="2741771"/>
                </a:lnTo>
                <a:lnTo>
                  <a:pt x="0" y="2741771"/>
                </a:lnTo>
                <a:lnTo>
                  <a:pt x="0" y="0"/>
                </a:lnTo>
                <a:close/>
              </a:path>
            </a:pathLst>
          </a:custGeom>
          <a:solidFill>
            <a:schemeClr val="accent2">
              <a:lumMod val="20000"/>
              <a:lumOff val="8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ويركز على المواضيع المتعلقة بالتسويق مثل تقييم المنتج، والتسويق والترويج، والتوزيع.</a:t>
            </a:r>
            <a:endParaRPr lang="ar-EG" sz="2400" kern="1200" dirty="0"/>
          </a:p>
        </p:txBody>
      </p:sp>
      <p:sp>
        <p:nvSpPr>
          <p:cNvPr id="12" name="Freeform 11"/>
          <p:cNvSpPr/>
          <p:nvPr/>
        </p:nvSpPr>
        <p:spPr>
          <a:xfrm>
            <a:off x="3106675" y="2060848"/>
            <a:ext cx="1927383" cy="651509"/>
          </a:xfrm>
          <a:custGeom>
            <a:avLst/>
            <a:gdLst>
              <a:gd name="connsiteX0" fmla="*/ 0 w 1927383"/>
              <a:gd name="connsiteY0" fmla="*/ 0 h 651509"/>
              <a:gd name="connsiteX1" fmla="*/ 1927383 w 1927383"/>
              <a:gd name="connsiteY1" fmla="*/ 0 h 651509"/>
              <a:gd name="connsiteX2" fmla="*/ 1927383 w 1927383"/>
              <a:gd name="connsiteY2" fmla="*/ 651509 h 651509"/>
              <a:gd name="connsiteX3" fmla="*/ 0 w 1927383"/>
              <a:gd name="connsiteY3" fmla="*/ 651509 h 651509"/>
              <a:gd name="connsiteX4" fmla="*/ 0 w 1927383"/>
              <a:gd name="connsiteY4" fmla="*/ 0 h 651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7383" h="651509">
                <a:moveTo>
                  <a:pt x="0" y="0"/>
                </a:moveTo>
                <a:lnTo>
                  <a:pt x="1927383" y="0"/>
                </a:lnTo>
                <a:lnTo>
                  <a:pt x="1927383" y="651509"/>
                </a:lnTo>
                <a:lnTo>
                  <a:pt x="0" y="651509"/>
                </a:lnTo>
                <a:lnTo>
                  <a:pt x="0" y="0"/>
                </a:lnTo>
                <a:close/>
              </a:path>
            </a:pathLst>
          </a:custGeom>
          <a:solidFill>
            <a:srgbClr val="00B0F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تخطيط التسويق </a:t>
            </a:r>
            <a:endParaRPr lang="ar-EG" sz="2400" b="1" kern="1200" dirty="0">
              <a:solidFill>
                <a:schemeClr val="bg1"/>
              </a:solidFill>
            </a:endParaRPr>
          </a:p>
        </p:txBody>
      </p:sp>
      <p:sp>
        <p:nvSpPr>
          <p:cNvPr id="13" name="Oval 12"/>
          <p:cNvSpPr/>
          <p:nvPr/>
        </p:nvSpPr>
        <p:spPr>
          <a:xfrm>
            <a:off x="2319434" y="2060848"/>
            <a:ext cx="651509" cy="651509"/>
          </a:xfrm>
          <a:prstGeom prst="ellipse">
            <a:avLst/>
          </a:prstGeom>
        </p:spPr>
        <p:style>
          <a:lnRef idx="0">
            <a:schemeClr val="dk1">
              <a:hueOff val="0"/>
              <a:satOff val="0"/>
              <a:lumOff val="0"/>
              <a:alphaOff val="0"/>
            </a:schemeClr>
          </a:lnRef>
          <a:fillRef idx="1">
            <a:schemeClr val="accent5">
              <a:tint val="40000"/>
              <a:hueOff val="0"/>
              <a:satOff val="0"/>
              <a:lumOff val="0"/>
              <a:alphaOff val="0"/>
            </a:schemeClr>
          </a:fillRef>
          <a:effectRef idx="0">
            <a:schemeClr val="accent5">
              <a:tint val="40000"/>
              <a:hueOff val="0"/>
              <a:satOff val="0"/>
              <a:lumOff val="0"/>
              <a:alphaOff val="0"/>
            </a:schemeClr>
          </a:effectRef>
          <a:fontRef idx="minor">
            <a:schemeClr val="dk1">
              <a:hueOff val="0"/>
              <a:satOff val="0"/>
              <a:lumOff val="0"/>
              <a:alphaOff val="0"/>
            </a:schemeClr>
          </a:fontRef>
        </p:style>
      </p:sp>
      <p:sp>
        <p:nvSpPr>
          <p:cNvPr id="14" name="Chord 13"/>
          <p:cNvSpPr/>
          <p:nvPr/>
        </p:nvSpPr>
        <p:spPr>
          <a:xfrm>
            <a:off x="2384585" y="2125999"/>
            <a:ext cx="521207" cy="521207"/>
          </a:xfrm>
          <a:prstGeom prst="chord">
            <a:avLst>
              <a:gd name="adj1" fmla="val 16200000"/>
              <a:gd name="adj2" fmla="val 16200000"/>
            </a:avLst>
          </a:prstGeom>
        </p:spPr>
        <p:style>
          <a:lnRef idx="2">
            <a:schemeClr val="accent5">
              <a:hueOff val="3257026"/>
              <a:satOff val="11196"/>
              <a:lumOff val="-53726"/>
              <a:alphaOff val="0"/>
            </a:schemeClr>
          </a:lnRef>
          <a:fillRef idx="1">
            <a:schemeClr val="accent5">
              <a:hueOff val="3257026"/>
              <a:satOff val="11196"/>
              <a:lumOff val="-53726"/>
              <a:alphaOff val="0"/>
            </a:schemeClr>
          </a:fillRef>
          <a:effectRef idx="0">
            <a:schemeClr val="accent5">
              <a:hueOff val="3257026"/>
              <a:satOff val="11196"/>
              <a:lumOff val="-53726"/>
              <a:alphaOff val="0"/>
            </a:schemeClr>
          </a:effectRef>
          <a:fontRef idx="minor">
            <a:schemeClr val="lt1"/>
          </a:fontRef>
        </p:style>
      </p:sp>
      <p:sp>
        <p:nvSpPr>
          <p:cNvPr id="15" name="Freeform 14"/>
          <p:cNvSpPr/>
          <p:nvPr/>
        </p:nvSpPr>
        <p:spPr>
          <a:xfrm>
            <a:off x="256319" y="2712357"/>
            <a:ext cx="1927383" cy="2741771"/>
          </a:xfrm>
          <a:custGeom>
            <a:avLst/>
            <a:gdLst>
              <a:gd name="connsiteX0" fmla="*/ 0 w 1927383"/>
              <a:gd name="connsiteY0" fmla="*/ 0 h 2741771"/>
              <a:gd name="connsiteX1" fmla="*/ 1927383 w 1927383"/>
              <a:gd name="connsiteY1" fmla="*/ 0 h 2741771"/>
              <a:gd name="connsiteX2" fmla="*/ 1927383 w 1927383"/>
              <a:gd name="connsiteY2" fmla="*/ 2741771 h 2741771"/>
              <a:gd name="connsiteX3" fmla="*/ 0 w 1927383"/>
              <a:gd name="connsiteY3" fmla="*/ 2741771 h 2741771"/>
              <a:gd name="connsiteX4" fmla="*/ 0 w 1927383"/>
              <a:gd name="connsiteY4" fmla="*/ 0 h 2741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7383" h="2741771">
                <a:moveTo>
                  <a:pt x="0" y="0"/>
                </a:moveTo>
                <a:lnTo>
                  <a:pt x="1927383" y="0"/>
                </a:lnTo>
                <a:lnTo>
                  <a:pt x="1927383" y="2741771"/>
                </a:lnTo>
                <a:lnTo>
                  <a:pt x="0" y="2741771"/>
                </a:lnTo>
                <a:lnTo>
                  <a:pt x="0" y="0"/>
                </a:lnTo>
                <a:close/>
              </a:path>
            </a:pathLst>
          </a:custGeom>
          <a:solidFill>
            <a:srgbClr val="C7F9A5"/>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ويركز على القضايا المتعلقة بالجوانب المالية مثل كيفية الحصول على الأموال وكيفية إنفاقها .</a:t>
            </a:r>
            <a:endParaRPr lang="ar-EG" sz="2400" kern="1200" dirty="0"/>
          </a:p>
        </p:txBody>
      </p:sp>
      <p:sp>
        <p:nvSpPr>
          <p:cNvPr id="16" name="Freeform 15"/>
          <p:cNvSpPr/>
          <p:nvPr/>
        </p:nvSpPr>
        <p:spPr>
          <a:xfrm>
            <a:off x="256319" y="2060848"/>
            <a:ext cx="1927383" cy="651509"/>
          </a:xfrm>
          <a:custGeom>
            <a:avLst/>
            <a:gdLst>
              <a:gd name="connsiteX0" fmla="*/ 0 w 1927383"/>
              <a:gd name="connsiteY0" fmla="*/ 0 h 651509"/>
              <a:gd name="connsiteX1" fmla="*/ 1927383 w 1927383"/>
              <a:gd name="connsiteY1" fmla="*/ 0 h 651509"/>
              <a:gd name="connsiteX2" fmla="*/ 1927383 w 1927383"/>
              <a:gd name="connsiteY2" fmla="*/ 651509 h 651509"/>
              <a:gd name="connsiteX3" fmla="*/ 0 w 1927383"/>
              <a:gd name="connsiteY3" fmla="*/ 651509 h 651509"/>
              <a:gd name="connsiteX4" fmla="*/ 0 w 1927383"/>
              <a:gd name="connsiteY4" fmla="*/ 0 h 651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7383" h="651509">
                <a:moveTo>
                  <a:pt x="0" y="0"/>
                </a:moveTo>
                <a:lnTo>
                  <a:pt x="1927383" y="0"/>
                </a:lnTo>
                <a:lnTo>
                  <a:pt x="1927383" y="651509"/>
                </a:lnTo>
                <a:lnTo>
                  <a:pt x="0" y="651509"/>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تخطيط مالي </a:t>
            </a:r>
            <a:endParaRPr lang="ar-EG" sz="2400" b="1" kern="1200" dirty="0">
              <a:solidFill>
                <a:schemeClr val="bg1"/>
              </a:solidFill>
            </a:endParaRPr>
          </a:p>
        </p:txBody>
      </p:sp>
    </p:spTree>
    <p:extLst>
      <p:ext uri="{BB962C8B-B14F-4D97-AF65-F5344CB8AC3E}">
        <p14:creationId xmlns:p14="http://schemas.microsoft.com/office/powerpoint/2010/main" val="1204745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Effect transition="in" filter="fade">
                                      <p:cBhvr>
                                        <p:cTn id="21" dur="1000"/>
                                        <p:tgtEl>
                                          <p:spTgt spid="7">
                                            <p:txEl>
                                              <p:pRg st="0" end="0"/>
                                            </p:txEl>
                                          </p:spTgt>
                                        </p:tgtEl>
                                      </p:cBhvr>
                                    </p:animEffect>
                                    <p:anim calcmode="lin" valueType="num">
                                      <p:cBhvr>
                                        <p:cTn id="22"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par>
                                <p:cTn id="29" presetID="16" presetClass="entr" presetSubtype="21"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barn(inVertical)">
                                      <p:cBhvr>
                                        <p:cTn id="37" dur="500"/>
                                        <p:tgtEl>
                                          <p:spTgt spid="12"/>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1">
                                            <p:txEl>
                                              <p:pRg st="0" end="0"/>
                                            </p:txEl>
                                          </p:spTgt>
                                        </p:tgtEl>
                                        <p:attrNameLst>
                                          <p:attrName>style.visibility</p:attrName>
                                        </p:attrNameLst>
                                      </p:cBhvr>
                                      <p:to>
                                        <p:strVal val="visible"/>
                                      </p:to>
                                    </p:set>
                                    <p:animEffect transition="in" filter="fade">
                                      <p:cBhvr>
                                        <p:cTn id="42" dur="1000"/>
                                        <p:tgtEl>
                                          <p:spTgt spid="11">
                                            <p:txEl>
                                              <p:pRg st="0" end="0"/>
                                            </p:txEl>
                                          </p:spTgt>
                                        </p:tgtEl>
                                      </p:cBhvr>
                                    </p:animEffect>
                                    <p:anim calcmode="lin" valueType="num">
                                      <p:cBhvr>
                                        <p:cTn id="43"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barn(inVertical)">
                                      <p:cBhvr>
                                        <p:cTn id="49" dur="500"/>
                                        <p:tgtEl>
                                          <p:spTgt spid="13"/>
                                        </p:tgtEl>
                                      </p:cBhvr>
                                    </p:animEffect>
                                  </p:childTnLst>
                                </p:cTn>
                              </p:par>
                              <p:par>
                                <p:cTn id="50" presetID="16" presetClass="entr" presetSubtype="21" fill="hold"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barn(inVertical)">
                                      <p:cBhvr>
                                        <p:cTn id="52" dur="500"/>
                                        <p:tgtEl>
                                          <p:spTgt spid="14"/>
                                        </p:tgtEl>
                                      </p:cBhvr>
                                    </p:animEffect>
                                  </p:childTnLst>
                                </p:cTn>
                              </p:par>
                              <p:par>
                                <p:cTn id="53" presetID="16" presetClass="entr" presetSubtype="21"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barn(inVertical)">
                                      <p:cBhvr>
                                        <p:cTn id="55" dur="500"/>
                                        <p:tgtEl>
                                          <p:spTgt spid="15"/>
                                        </p:tgtEl>
                                      </p:cBhvr>
                                    </p:animEffect>
                                  </p:childTnLst>
                                </p:cTn>
                              </p:par>
                              <p:par>
                                <p:cTn id="56" presetID="16" presetClass="entr" presetSubtype="21" fill="hold" grpId="0" nodeType="with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barn(inVertical)">
                                      <p:cBhvr>
                                        <p:cTn id="58" dur="500"/>
                                        <p:tgtEl>
                                          <p:spTgt spid="16"/>
                                        </p:tgtEl>
                                      </p:cBhvr>
                                    </p:animEffect>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15">
                                            <p:txEl>
                                              <p:pRg st="0" end="0"/>
                                            </p:txEl>
                                          </p:spTgt>
                                        </p:tgtEl>
                                        <p:attrNameLst>
                                          <p:attrName>style.visibility</p:attrName>
                                        </p:attrNameLst>
                                      </p:cBhvr>
                                      <p:to>
                                        <p:strVal val="visible"/>
                                      </p:to>
                                    </p:set>
                                    <p:animEffect transition="in" filter="fade">
                                      <p:cBhvr>
                                        <p:cTn id="63" dur="1000"/>
                                        <p:tgtEl>
                                          <p:spTgt spid="15">
                                            <p:txEl>
                                              <p:pRg st="0" end="0"/>
                                            </p:txEl>
                                          </p:spTgt>
                                        </p:tgtEl>
                                      </p:cBhvr>
                                    </p:animEffect>
                                    <p:anim calcmode="lin" valueType="num">
                                      <p:cBhvr>
                                        <p:cTn id="64"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1" grpId="0" animBg="1"/>
      <p:bldP spid="12" grpId="0" animBg="1"/>
      <p:bldP spid="15" grpId="0" animBg="1"/>
      <p:bldP spid="16"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a:srcRect l="4861" t="4861" r="4861" b="4861"/>
          <a:stretch/>
        </p:blipFill>
        <p:spPr>
          <a:xfrm>
            <a:off x="34900" y="941016"/>
            <a:ext cx="9109100" cy="5440312"/>
          </a:xfrm>
          <a:prstGeom prst="rect">
            <a:avLst/>
          </a:prstGeom>
        </p:spPr>
      </p:pic>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التخطيط حسب المدى الوظيفى</a:t>
            </a:r>
          </a:p>
        </p:txBody>
      </p:sp>
      <p:sp>
        <p:nvSpPr>
          <p:cNvPr id="5" name="Oval 4"/>
          <p:cNvSpPr/>
          <p:nvPr/>
        </p:nvSpPr>
        <p:spPr>
          <a:xfrm>
            <a:off x="7016180" y="2060848"/>
            <a:ext cx="780288" cy="780288"/>
          </a:xfrm>
          <a:prstGeom prst="ellipse">
            <a:avLst/>
          </a:prstGeom>
          <a:solidFill>
            <a:srgbClr val="FFC000"/>
          </a:solidFill>
        </p:spPr>
        <p:style>
          <a:lnRef idx="0">
            <a:schemeClr val="dk1">
              <a:hueOff val="0"/>
              <a:satOff val="0"/>
              <a:lumOff val="0"/>
              <a:alphaOff val="0"/>
            </a:schemeClr>
          </a:lnRef>
          <a:fillRef idx="1">
            <a:scrgbClr r="0" g="0" b="0"/>
          </a:fillRef>
          <a:effectRef idx="0">
            <a:schemeClr val="accent5">
              <a:tint val="40000"/>
              <a:hueOff val="0"/>
              <a:satOff val="0"/>
              <a:lumOff val="0"/>
              <a:alphaOff val="0"/>
            </a:schemeClr>
          </a:effectRef>
          <a:fontRef idx="minor">
            <a:schemeClr val="dk1">
              <a:hueOff val="0"/>
              <a:satOff val="0"/>
              <a:lumOff val="0"/>
              <a:alphaOff val="0"/>
            </a:schemeClr>
          </a:fontRef>
        </p:style>
      </p:sp>
      <p:sp>
        <p:nvSpPr>
          <p:cNvPr id="6" name="Chord 5"/>
          <p:cNvSpPr/>
          <p:nvPr/>
        </p:nvSpPr>
        <p:spPr>
          <a:xfrm>
            <a:off x="7094208" y="2138876"/>
            <a:ext cx="624230" cy="624230"/>
          </a:xfrm>
          <a:prstGeom prst="chord">
            <a:avLst>
              <a:gd name="adj1" fmla="val 0"/>
              <a:gd name="adj2" fmla="val 10800000"/>
            </a:avLst>
          </a:prstGeom>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sp>
      <p:sp>
        <p:nvSpPr>
          <p:cNvPr id="7" name="Freeform 6"/>
          <p:cNvSpPr/>
          <p:nvPr/>
        </p:nvSpPr>
        <p:spPr>
          <a:xfrm>
            <a:off x="4545268" y="2841136"/>
            <a:ext cx="2308352" cy="3283712"/>
          </a:xfrm>
          <a:custGeom>
            <a:avLst/>
            <a:gdLst>
              <a:gd name="connsiteX0" fmla="*/ 0 w 2308352"/>
              <a:gd name="connsiteY0" fmla="*/ 0 h 3283712"/>
              <a:gd name="connsiteX1" fmla="*/ 2308352 w 2308352"/>
              <a:gd name="connsiteY1" fmla="*/ 0 h 3283712"/>
              <a:gd name="connsiteX2" fmla="*/ 2308352 w 2308352"/>
              <a:gd name="connsiteY2" fmla="*/ 3283712 h 3283712"/>
              <a:gd name="connsiteX3" fmla="*/ 0 w 2308352"/>
              <a:gd name="connsiteY3" fmla="*/ 3283712 h 3283712"/>
              <a:gd name="connsiteX4" fmla="*/ 0 w 2308352"/>
              <a:gd name="connsiteY4" fmla="*/ 0 h 3283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8352" h="3283712">
                <a:moveTo>
                  <a:pt x="0" y="0"/>
                </a:moveTo>
                <a:lnTo>
                  <a:pt x="2308352" y="0"/>
                </a:lnTo>
                <a:lnTo>
                  <a:pt x="2308352" y="3283712"/>
                </a:lnTo>
                <a:lnTo>
                  <a:pt x="0" y="3283712"/>
                </a:lnTo>
                <a:lnTo>
                  <a:pt x="0" y="0"/>
                </a:lnTo>
                <a:close/>
              </a:path>
            </a:pathLst>
          </a:custGeom>
          <a:solidFill>
            <a:srgbClr val="FAF6A4"/>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ويركز على كل ما يتعلق بالقوى العاملة مثل : الاحتياجات ، والاستقطاب، والتدريب، والتطوير.. الخ.</a:t>
            </a:r>
            <a:endParaRPr lang="ar-EG" sz="2400" kern="1200" dirty="0"/>
          </a:p>
        </p:txBody>
      </p:sp>
      <p:sp>
        <p:nvSpPr>
          <p:cNvPr id="8" name="Freeform 7"/>
          <p:cNvSpPr/>
          <p:nvPr/>
        </p:nvSpPr>
        <p:spPr>
          <a:xfrm>
            <a:off x="4545268" y="2060848"/>
            <a:ext cx="2308352" cy="780288"/>
          </a:xfrm>
          <a:custGeom>
            <a:avLst/>
            <a:gdLst>
              <a:gd name="connsiteX0" fmla="*/ 0 w 2308352"/>
              <a:gd name="connsiteY0" fmla="*/ 0 h 780288"/>
              <a:gd name="connsiteX1" fmla="*/ 2308352 w 2308352"/>
              <a:gd name="connsiteY1" fmla="*/ 0 h 780288"/>
              <a:gd name="connsiteX2" fmla="*/ 2308352 w 2308352"/>
              <a:gd name="connsiteY2" fmla="*/ 780288 h 780288"/>
              <a:gd name="connsiteX3" fmla="*/ 0 w 2308352"/>
              <a:gd name="connsiteY3" fmla="*/ 780288 h 780288"/>
              <a:gd name="connsiteX4" fmla="*/ 0 w 2308352"/>
              <a:gd name="connsiteY4" fmla="*/ 0 h 780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8352" h="780288">
                <a:moveTo>
                  <a:pt x="0" y="0"/>
                </a:moveTo>
                <a:lnTo>
                  <a:pt x="2308352" y="0"/>
                </a:lnTo>
                <a:lnTo>
                  <a:pt x="2308352" y="780288"/>
                </a:lnTo>
                <a:lnTo>
                  <a:pt x="0" y="780288"/>
                </a:lnTo>
                <a:lnTo>
                  <a:pt x="0" y="0"/>
                </a:lnTo>
                <a:close/>
              </a:path>
            </a:pathLst>
          </a:custGeom>
          <a:solidFill>
            <a:srgbClr val="D77829"/>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تخطيط القوي العاملة </a:t>
            </a:r>
            <a:endParaRPr lang="ar-EG" sz="2400" b="1" kern="1200" dirty="0">
              <a:solidFill>
                <a:schemeClr val="bg1"/>
              </a:solidFill>
            </a:endParaRPr>
          </a:p>
        </p:txBody>
      </p:sp>
      <p:sp>
        <p:nvSpPr>
          <p:cNvPr id="9" name="Oval 8"/>
          <p:cNvSpPr/>
          <p:nvPr/>
        </p:nvSpPr>
        <p:spPr>
          <a:xfrm>
            <a:off x="3602419" y="2060848"/>
            <a:ext cx="780288" cy="780288"/>
          </a:xfrm>
          <a:prstGeom prst="ellipse">
            <a:avLst/>
          </a:prstGeom>
        </p:spPr>
        <p:style>
          <a:lnRef idx="0">
            <a:schemeClr val="dk1">
              <a:hueOff val="0"/>
              <a:satOff val="0"/>
              <a:lumOff val="0"/>
              <a:alphaOff val="0"/>
            </a:schemeClr>
          </a:lnRef>
          <a:fillRef idx="1">
            <a:schemeClr val="accent5">
              <a:tint val="40000"/>
              <a:hueOff val="0"/>
              <a:satOff val="0"/>
              <a:lumOff val="0"/>
              <a:alphaOff val="0"/>
            </a:schemeClr>
          </a:fillRef>
          <a:effectRef idx="0">
            <a:schemeClr val="accent5">
              <a:tint val="40000"/>
              <a:hueOff val="0"/>
              <a:satOff val="0"/>
              <a:lumOff val="0"/>
              <a:alphaOff val="0"/>
            </a:schemeClr>
          </a:effectRef>
          <a:fontRef idx="minor">
            <a:schemeClr val="dk1">
              <a:hueOff val="0"/>
              <a:satOff val="0"/>
              <a:lumOff val="0"/>
              <a:alphaOff val="0"/>
            </a:schemeClr>
          </a:fontRef>
        </p:style>
      </p:sp>
      <p:sp>
        <p:nvSpPr>
          <p:cNvPr id="10" name="Chord 9"/>
          <p:cNvSpPr/>
          <p:nvPr/>
        </p:nvSpPr>
        <p:spPr>
          <a:xfrm>
            <a:off x="3680448" y="2138876"/>
            <a:ext cx="624230" cy="624230"/>
          </a:xfrm>
          <a:prstGeom prst="chord">
            <a:avLst>
              <a:gd name="adj1" fmla="val 16200000"/>
              <a:gd name="adj2" fmla="val 16200000"/>
            </a:avLst>
          </a:prstGeom>
        </p:spPr>
        <p:style>
          <a:lnRef idx="2">
            <a:schemeClr val="accent5">
              <a:hueOff val="3257026"/>
              <a:satOff val="11196"/>
              <a:lumOff val="-53726"/>
              <a:alphaOff val="0"/>
            </a:schemeClr>
          </a:lnRef>
          <a:fillRef idx="1">
            <a:schemeClr val="accent5">
              <a:hueOff val="3257026"/>
              <a:satOff val="11196"/>
              <a:lumOff val="-53726"/>
              <a:alphaOff val="0"/>
            </a:schemeClr>
          </a:fillRef>
          <a:effectRef idx="0">
            <a:schemeClr val="accent5">
              <a:hueOff val="3257026"/>
              <a:satOff val="11196"/>
              <a:lumOff val="-53726"/>
              <a:alphaOff val="0"/>
            </a:schemeClr>
          </a:effectRef>
          <a:fontRef idx="minor">
            <a:schemeClr val="lt1"/>
          </a:fontRef>
        </p:style>
      </p:sp>
      <p:sp>
        <p:nvSpPr>
          <p:cNvPr id="11" name="Freeform 10"/>
          <p:cNvSpPr/>
          <p:nvPr/>
        </p:nvSpPr>
        <p:spPr>
          <a:xfrm>
            <a:off x="1131508" y="2841136"/>
            <a:ext cx="2308352" cy="3283712"/>
          </a:xfrm>
          <a:custGeom>
            <a:avLst/>
            <a:gdLst>
              <a:gd name="connsiteX0" fmla="*/ 0 w 2308352"/>
              <a:gd name="connsiteY0" fmla="*/ 0 h 3283712"/>
              <a:gd name="connsiteX1" fmla="*/ 2308352 w 2308352"/>
              <a:gd name="connsiteY1" fmla="*/ 0 h 3283712"/>
              <a:gd name="connsiteX2" fmla="*/ 2308352 w 2308352"/>
              <a:gd name="connsiteY2" fmla="*/ 3283712 h 3283712"/>
              <a:gd name="connsiteX3" fmla="*/ 0 w 2308352"/>
              <a:gd name="connsiteY3" fmla="*/ 3283712 h 3283712"/>
              <a:gd name="connsiteX4" fmla="*/ 0 w 2308352"/>
              <a:gd name="connsiteY4" fmla="*/ 0 h 3283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8352" h="3283712">
                <a:moveTo>
                  <a:pt x="0" y="0"/>
                </a:moveTo>
                <a:lnTo>
                  <a:pt x="2308352" y="0"/>
                </a:lnTo>
                <a:lnTo>
                  <a:pt x="2308352" y="3283712"/>
                </a:lnTo>
                <a:lnTo>
                  <a:pt x="0" y="3283712"/>
                </a:lnTo>
                <a:lnTo>
                  <a:pt x="0" y="0"/>
                </a:lnTo>
                <a:close/>
              </a:path>
            </a:pathLst>
          </a:custGeom>
          <a:solidFill>
            <a:schemeClr val="accent2">
              <a:lumMod val="20000"/>
              <a:lumOff val="80000"/>
            </a:schemeClr>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endParaRPr lang="ar-EG" sz="2400" kern="1200" dirty="0" smtClean="0"/>
          </a:p>
          <a:p>
            <a:pPr lvl="0" algn="justLow" defTabSz="1066800" rtl="1">
              <a:lnSpc>
                <a:spcPct val="90000"/>
              </a:lnSpc>
              <a:spcBef>
                <a:spcPct val="0"/>
              </a:spcBef>
              <a:spcAft>
                <a:spcPct val="35000"/>
              </a:spcAft>
            </a:pPr>
            <a:r>
              <a:rPr lang="ar-EG" sz="2400" kern="1200" dirty="0" smtClean="0"/>
              <a:t>ويركز على تخطيط الشراء والتخزين من حيث الحجم الاقتصادي للشراء والتخزين، ظروف التخزين … الخ.</a:t>
            </a:r>
            <a:endParaRPr lang="ar-EG" sz="2400" kern="1200" dirty="0"/>
          </a:p>
        </p:txBody>
      </p:sp>
      <p:sp>
        <p:nvSpPr>
          <p:cNvPr id="12" name="Freeform 11"/>
          <p:cNvSpPr/>
          <p:nvPr/>
        </p:nvSpPr>
        <p:spPr>
          <a:xfrm>
            <a:off x="1131508" y="2060848"/>
            <a:ext cx="2308352" cy="780288"/>
          </a:xfrm>
          <a:custGeom>
            <a:avLst/>
            <a:gdLst>
              <a:gd name="connsiteX0" fmla="*/ 0 w 2308352"/>
              <a:gd name="connsiteY0" fmla="*/ 0 h 780288"/>
              <a:gd name="connsiteX1" fmla="*/ 2308352 w 2308352"/>
              <a:gd name="connsiteY1" fmla="*/ 0 h 780288"/>
              <a:gd name="connsiteX2" fmla="*/ 2308352 w 2308352"/>
              <a:gd name="connsiteY2" fmla="*/ 780288 h 780288"/>
              <a:gd name="connsiteX3" fmla="*/ 0 w 2308352"/>
              <a:gd name="connsiteY3" fmla="*/ 780288 h 780288"/>
              <a:gd name="connsiteX4" fmla="*/ 0 w 2308352"/>
              <a:gd name="connsiteY4" fmla="*/ 0 h 780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8352" h="780288">
                <a:moveTo>
                  <a:pt x="0" y="0"/>
                </a:moveTo>
                <a:lnTo>
                  <a:pt x="2308352" y="0"/>
                </a:lnTo>
                <a:lnTo>
                  <a:pt x="2308352" y="780288"/>
                </a:lnTo>
                <a:lnTo>
                  <a:pt x="0" y="780288"/>
                </a:lnTo>
                <a:lnTo>
                  <a:pt x="0" y="0"/>
                </a:lnTo>
                <a:close/>
              </a:path>
            </a:pathLst>
          </a:custGeom>
          <a:solidFill>
            <a:srgbClr val="00B0F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b" anchorCtr="0">
            <a:noAutofit/>
          </a:bodyPr>
          <a:lstStyle/>
          <a:p>
            <a:pPr lvl="0" algn="ctr" defTabSz="1066800" rtl="1">
              <a:lnSpc>
                <a:spcPct val="90000"/>
              </a:lnSpc>
              <a:spcBef>
                <a:spcPct val="0"/>
              </a:spcBef>
              <a:spcAft>
                <a:spcPct val="35000"/>
              </a:spcAft>
            </a:pPr>
            <a:r>
              <a:rPr lang="ar-EG" sz="2400" b="1" kern="1200" dirty="0" smtClean="0">
                <a:solidFill>
                  <a:schemeClr val="bg1"/>
                </a:solidFill>
              </a:rPr>
              <a:t>تخطيط الشراء والتخزين </a:t>
            </a:r>
            <a:endParaRPr lang="ar-EG" sz="2400" b="1" kern="1200" dirty="0">
              <a:solidFill>
                <a:schemeClr val="bg1"/>
              </a:solidFill>
            </a:endParaRPr>
          </a:p>
        </p:txBody>
      </p:sp>
    </p:spTree>
    <p:extLst>
      <p:ext uri="{BB962C8B-B14F-4D97-AF65-F5344CB8AC3E}">
        <p14:creationId xmlns:p14="http://schemas.microsoft.com/office/powerpoint/2010/main" val="3753400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1" end="1"/>
                                            </p:txEl>
                                          </p:spTgt>
                                        </p:tgtEl>
                                        <p:attrNameLst>
                                          <p:attrName>style.visibility</p:attrName>
                                        </p:attrNameLst>
                                      </p:cBhvr>
                                      <p:to>
                                        <p:strVal val="visible"/>
                                      </p:to>
                                    </p:set>
                                    <p:animEffect transition="in" filter="fade">
                                      <p:cBhvr>
                                        <p:cTn id="21" dur="1000"/>
                                        <p:tgtEl>
                                          <p:spTgt spid="7">
                                            <p:txEl>
                                              <p:pRg st="1" end="1"/>
                                            </p:txEl>
                                          </p:spTgt>
                                        </p:tgtEl>
                                      </p:cBhvr>
                                    </p:animEffect>
                                    <p:anim calcmode="lin" valueType="num">
                                      <p:cBhvr>
                                        <p:cTn id="22"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par>
                                <p:cTn id="29" presetID="16" presetClass="entr" presetSubtype="21"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barn(inVertical)">
                                      <p:cBhvr>
                                        <p:cTn id="37" dur="500"/>
                                        <p:tgtEl>
                                          <p:spTgt spid="12"/>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1">
                                            <p:txEl>
                                              <p:pRg st="1" end="1"/>
                                            </p:txEl>
                                          </p:spTgt>
                                        </p:tgtEl>
                                        <p:attrNameLst>
                                          <p:attrName>style.visibility</p:attrName>
                                        </p:attrNameLst>
                                      </p:cBhvr>
                                      <p:to>
                                        <p:strVal val="visible"/>
                                      </p:to>
                                    </p:set>
                                    <p:animEffect transition="in" filter="fade">
                                      <p:cBhvr>
                                        <p:cTn id="42" dur="1000"/>
                                        <p:tgtEl>
                                          <p:spTgt spid="11">
                                            <p:txEl>
                                              <p:pRg st="1" end="1"/>
                                            </p:txEl>
                                          </p:spTgt>
                                        </p:tgtEl>
                                      </p:cBhvr>
                                    </p:animEffect>
                                    <p:anim calcmode="lin" valueType="num">
                                      <p:cBhvr>
                                        <p:cTn id="43"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p:cTn id="44" dur="1000" fill="hold"/>
                                        <p:tgtEl>
                                          <p:spTgt spid="11">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1" grpId="0" animBg="1"/>
      <p:bldP spid="1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dirty="0"/>
              <a:t>تخطيط منظومة العمل </a:t>
            </a:r>
            <a:r>
              <a:rPr lang="ar-EG" sz="4000" b="1" dirty="0" smtClean="0"/>
              <a:t>       </a:t>
            </a:r>
            <a:r>
              <a:rPr lang="ar-SA" sz="4000" b="1" dirty="0" smtClean="0"/>
              <a:t>والتحكم </a:t>
            </a:r>
            <a:r>
              <a:rPr lang="ar-SA" sz="4000" b="1" dirty="0"/>
              <a:t>فيها</a:t>
            </a:r>
            <a:endParaRPr lang="en-US" sz="4000" dirty="0"/>
          </a:p>
        </p:txBody>
      </p:sp>
    </p:spTree>
    <p:extLst>
      <p:ext uri="{BB962C8B-B14F-4D97-AF65-F5344CB8AC3E}">
        <p14:creationId xmlns:p14="http://schemas.microsoft.com/office/powerpoint/2010/main" val="2231991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التحكم</a:t>
            </a:r>
          </a:p>
        </p:txBody>
      </p:sp>
      <p:graphicFrame>
        <p:nvGraphicFramePr>
          <p:cNvPr id="2" name="Diagram 1"/>
          <p:cNvGraphicFramePr/>
          <p:nvPr>
            <p:extLst>
              <p:ext uri="{D42A27DB-BD31-4B8C-83A1-F6EECF244321}">
                <p14:modId xmlns:p14="http://schemas.microsoft.com/office/powerpoint/2010/main" val="2935628816"/>
              </p:ext>
            </p:extLst>
          </p:nvPr>
        </p:nvGraphicFramePr>
        <p:xfrm>
          <a:off x="611560" y="1397000"/>
          <a:ext cx="7848872"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1175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أنظمة التحكم</a:t>
            </a:r>
          </a:p>
        </p:txBody>
      </p:sp>
      <p:sp>
        <p:nvSpPr>
          <p:cNvPr id="4" name="Freeform 3"/>
          <p:cNvSpPr/>
          <p:nvPr/>
        </p:nvSpPr>
        <p:spPr>
          <a:xfrm>
            <a:off x="3085292" y="1342494"/>
            <a:ext cx="4866091" cy="2200855"/>
          </a:xfrm>
          <a:custGeom>
            <a:avLst/>
            <a:gdLst>
              <a:gd name="connsiteX0" fmla="*/ 0 w 4866091"/>
              <a:gd name="connsiteY0" fmla="*/ 0 h 2200855"/>
              <a:gd name="connsiteX1" fmla="*/ 4866091 w 4866091"/>
              <a:gd name="connsiteY1" fmla="*/ 0 h 2200855"/>
              <a:gd name="connsiteX2" fmla="*/ 4866091 w 4866091"/>
              <a:gd name="connsiteY2" fmla="*/ 2200855 h 2200855"/>
              <a:gd name="connsiteX3" fmla="*/ 0 w 4866091"/>
              <a:gd name="connsiteY3" fmla="*/ 2200855 h 2200855"/>
              <a:gd name="connsiteX4" fmla="*/ 0 w 4866091"/>
              <a:gd name="connsiteY4" fmla="*/ 0 h 220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6091" h="2200855">
                <a:moveTo>
                  <a:pt x="0" y="0"/>
                </a:moveTo>
                <a:lnTo>
                  <a:pt x="4866091" y="0"/>
                </a:lnTo>
                <a:lnTo>
                  <a:pt x="4866091" y="2200855"/>
                </a:lnTo>
                <a:lnTo>
                  <a:pt x="0" y="2200855"/>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ctr" defTabSz="1066800" rtl="1">
              <a:lnSpc>
                <a:spcPct val="90000"/>
              </a:lnSpc>
              <a:spcBef>
                <a:spcPct val="0"/>
              </a:spcBef>
              <a:spcAft>
                <a:spcPct val="35000"/>
              </a:spcAft>
            </a:pPr>
            <a:endParaRPr lang="ar-EG" sz="2400" kern="1200" dirty="0" smtClean="0">
              <a:solidFill>
                <a:schemeClr val="accent2"/>
              </a:solidFill>
            </a:endParaRPr>
          </a:p>
          <a:p>
            <a:pPr lvl="0" algn="ctr" defTabSz="1066800" rtl="1">
              <a:lnSpc>
                <a:spcPct val="90000"/>
              </a:lnSpc>
              <a:spcBef>
                <a:spcPct val="0"/>
              </a:spcBef>
              <a:spcAft>
                <a:spcPct val="35000"/>
              </a:spcAft>
            </a:pPr>
            <a:r>
              <a:rPr lang="ar-EG" sz="2400" b="1" kern="1200" dirty="0" smtClean="0">
                <a:solidFill>
                  <a:schemeClr val="accent2"/>
                </a:solidFill>
              </a:rPr>
              <a:t>نظام الدوائر المفتوحة  للتحكم</a:t>
            </a:r>
            <a:endParaRPr lang="ar-EG" sz="2400" b="1" kern="1200" dirty="0">
              <a:solidFill>
                <a:schemeClr val="accent2"/>
              </a:solidFill>
            </a:endParaRPr>
          </a:p>
          <a:p>
            <a:pPr marL="228600" lvl="1" indent="-228600" algn="justLow" defTabSz="1066800" rtl="1">
              <a:lnSpc>
                <a:spcPct val="90000"/>
              </a:lnSpc>
              <a:spcBef>
                <a:spcPct val="0"/>
              </a:spcBef>
              <a:spcAft>
                <a:spcPct val="15000"/>
              </a:spcAft>
              <a:buChar char="••"/>
            </a:pPr>
            <a:r>
              <a:rPr lang="ar-EG" sz="2400" kern="1200" dirty="0" smtClean="0"/>
              <a:t>فيها يتم إدخال المدخلات في منظومة العمل وانتظار النتائج دون التحكم في جودة المنتج النهائي.</a:t>
            </a:r>
            <a:endParaRPr lang="ar-EG" sz="2400" kern="1200" dirty="0"/>
          </a:p>
        </p:txBody>
      </p:sp>
      <p:sp>
        <p:nvSpPr>
          <p:cNvPr id="5" name="Rectangle 4"/>
          <p:cNvSpPr/>
          <p:nvPr/>
        </p:nvSpPr>
        <p:spPr>
          <a:xfrm>
            <a:off x="688560" y="1342494"/>
            <a:ext cx="2178846" cy="2200855"/>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688560" y="3906490"/>
            <a:ext cx="4866091" cy="2200855"/>
          </a:xfrm>
          <a:custGeom>
            <a:avLst/>
            <a:gdLst>
              <a:gd name="connsiteX0" fmla="*/ 0 w 4866091"/>
              <a:gd name="connsiteY0" fmla="*/ 0 h 2200855"/>
              <a:gd name="connsiteX1" fmla="*/ 4866091 w 4866091"/>
              <a:gd name="connsiteY1" fmla="*/ 0 h 2200855"/>
              <a:gd name="connsiteX2" fmla="*/ 4866091 w 4866091"/>
              <a:gd name="connsiteY2" fmla="*/ 2200855 h 2200855"/>
              <a:gd name="connsiteX3" fmla="*/ 0 w 4866091"/>
              <a:gd name="connsiteY3" fmla="*/ 2200855 h 2200855"/>
              <a:gd name="connsiteX4" fmla="*/ 0 w 4866091"/>
              <a:gd name="connsiteY4" fmla="*/ 0 h 220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6091" h="2200855">
                <a:moveTo>
                  <a:pt x="0" y="0"/>
                </a:moveTo>
                <a:lnTo>
                  <a:pt x="4866091" y="0"/>
                </a:lnTo>
                <a:lnTo>
                  <a:pt x="4866091" y="2200855"/>
                </a:lnTo>
                <a:lnTo>
                  <a:pt x="0" y="2200855"/>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ctr" defTabSz="1066800" rtl="1">
              <a:lnSpc>
                <a:spcPct val="90000"/>
              </a:lnSpc>
              <a:spcBef>
                <a:spcPct val="0"/>
              </a:spcBef>
              <a:spcAft>
                <a:spcPct val="35000"/>
              </a:spcAft>
            </a:pPr>
            <a:r>
              <a:rPr lang="ar-EG" sz="2400" b="1" kern="1200" dirty="0" smtClean="0">
                <a:solidFill>
                  <a:schemeClr val="accent2"/>
                </a:solidFill>
              </a:rPr>
              <a:t>نظام الدوائر المغلقة للتحكم </a:t>
            </a:r>
            <a:endParaRPr lang="ar-EG" sz="2400" b="1" kern="1200" dirty="0">
              <a:solidFill>
                <a:schemeClr val="accent2"/>
              </a:solidFill>
            </a:endParaRPr>
          </a:p>
          <a:p>
            <a:pPr marL="228600" lvl="1" indent="-228600" algn="justLow" defTabSz="1066800" rtl="1">
              <a:lnSpc>
                <a:spcPct val="90000"/>
              </a:lnSpc>
              <a:spcBef>
                <a:spcPct val="0"/>
              </a:spcBef>
              <a:spcAft>
                <a:spcPct val="15000"/>
              </a:spcAft>
              <a:buChar char="••"/>
            </a:pPr>
            <a:r>
              <a:rPr lang="ar-EG" sz="2400" kern="1200" dirty="0" smtClean="0"/>
              <a:t>فيها يتم إدخال المدخلات في منظومة العمل والمراقبة وأثناء المراقبة عند ملاحظة وجود اختلاف بين الناتج الفعلي والمخطط له يتم تعديل العمليات للحفاظ على المسار الصحيح للمنتج النهائي .</a:t>
            </a:r>
            <a:endParaRPr lang="ar-EG" sz="2400" kern="1200" dirty="0"/>
          </a:p>
        </p:txBody>
      </p:sp>
      <p:sp>
        <p:nvSpPr>
          <p:cNvPr id="7" name="Rectangle 6"/>
          <p:cNvSpPr/>
          <p:nvPr/>
        </p:nvSpPr>
        <p:spPr>
          <a:xfrm>
            <a:off x="5772536" y="3906490"/>
            <a:ext cx="2178846" cy="2200855"/>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417751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wipe(down)">
                                      <p:cBhvr>
                                        <p:cTn id="19" dur="5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6">
                                            <p:txEl>
                                              <p:pRg st="1" end="1"/>
                                            </p:txEl>
                                          </p:spTgt>
                                        </p:tgtEl>
                                        <p:attrNameLst>
                                          <p:attrName>style.visibility</p:attrName>
                                        </p:attrNameLst>
                                      </p:cBhvr>
                                      <p:to>
                                        <p:strVal val="visible"/>
                                      </p:to>
                                    </p:set>
                                    <p:animEffect transition="in" filter="wipe(down)">
                                      <p:cBhvr>
                                        <p:cTn id="36"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مراحل عملية التحكم</a:t>
            </a:r>
          </a:p>
        </p:txBody>
      </p:sp>
      <p:sp>
        <p:nvSpPr>
          <p:cNvPr id="4" name="L-Shape 3"/>
          <p:cNvSpPr/>
          <p:nvPr/>
        </p:nvSpPr>
        <p:spPr>
          <a:xfrm rot="5400000">
            <a:off x="519311" y="3956777"/>
            <a:ext cx="697181" cy="1160093"/>
          </a:xfrm>
          <a:prstGeom prst="corner">
            <a:avLst>
              <a:gd name="adj1" fmla="val 16120"/>
              <a:gd name="adj2" fmla="val 16110"/>
            </a:avLst>
          </a:prstGeom>
          <a:solidFill>
            <a:schemeClr val="bg2">
              <a:lumMod val="75000"/>
            </a:schemeClr>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 name="Freeform 4"/>
          <p:cNvSpPr/>
          <p:nvPr/>
        </p:nvSpPr>
        <p:spPr>
          <a:xfrm>
            <a:off x="402934" y="4303395"/>
            <a:ext cx="1047339" cy="918054"/>
          </a:xfrm>
          <a:custGeom>
            <a:avLst/>
            <a:gdLst>
              <a:gd name="connsiteX0" fmla="*/ 0 w 1047339"/>
              <a:gd name="connsiteY0" fmla="*/ 0 h 918054"/>
              <a:gd name="connsiteX1" fmla="*/ 1047339 w 1047339"/>
              <a:gd name="connsiteY1" fmla="*/ 0 h 918054"/>
              <a:gd name="connsiteX2" fmla="*/ 1047339 w 1047339"/>
              <a:gd name="connsiteY2" fmla="*/ 918054 h 918054"/>
              <a:gd name="connsiteX3" fmla="*/ 0 w 1047339"/>
              <a:gd name="connsiteY3" fmla="*/ 918054 h 918054"/>
              <a:gd name="connsiteX4" fmla="*/ 0 w 1047339"/>
              <a:gd name="connsiteY4" fmla="*/ 0 h 9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339" h="918054">
                <a:moveTo>
                  <a:pt x="0" y="0"/>
                </a:moveTo>
                <a:lnTo>
                  <a:pt x="1047339" y="0"/>
                </a:lnTo>
                <a:lnTo>
                  <a:pt x="1047339" y="918054"/>
                </a:lnTo>
                <a:lnTo>
                  <a:pt x="0" y="9180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83820" tIns="83820" rIns="83820" bIns="83820" numCol="1" spcCol="1270" anchor="t" anchorCtr="0">
            <a:noAutofit/>
          </a:bodyPr>
          <a:lstStyle/>
          <a:p>
            <a:pPr lvl="0" algn="ctr" defTabSz="977900" rtl="1">
              <a:lnSpc>
                <a:spcPct val="90000"/>
              </a:lnSpc>
              <a:spcBef>
                <a:spcPct val="0"/>
              </a:spcBef>
              <a:spcAft>
                <a:spcPct val="35000"/>
              </a:spcAft>
            </a:pPr>
            <a:r>
              <a:rPr lang="ar-EG" sz="2200" kern="1200" dirty="0" smtClean="0"/>
              <a:t>اتخاذ إجراءات تصحيحية وتعديل الخطة إذا ما دعت الحاجة</a:t>
            </a:r>
            <a:endParaRPr lang="ar-EG" sz="2200" kern="1200" dirty="0"/>
          </a:p>
        </p:txBody>
      </p:sp>
      <p:sp>
        <p:nvSpPr>
          <p:cNvPr id="6" name="Isosceles Triangle 5"/>
          <p:cNvSpPr/>
          <p:nvPr/>
        </p:nvSpPr>
        <p:spPr>
          <a:xfrm>
            <a:off x="1252662" y="3871370"/>
            <a:ext cx="197611" cy="197611"/>
          </a:xfrm>
          <a:prstGeom prst="triangle">
            <a:avLst>
              <a:gd name="adj" fmla="val 100000"/>
            </a:avLst>
          </a:prstGeom>
          <a:solidFill>
            <a:srgbClr val="FFFF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 name="L-Shape 6"/>
          <p:cNvSpPr/>
          <p:nvPr/>
        </p:nvSpPr>
        <p:spPr>
          <a:xfrm rot="5400000">
            <a:off x="1801459" y="3639509"/>
            <a:ext cx="697181" cy="1160093"/>
          </a:xfrm>
          <a:prstGeom prst="corner">
            <a:avLst>
              <a:gd name="adj1" fmla="val 16120"/>
              <a:gd name="adj2" fmla="val 16110"/>
            </a:avLst>
          </a:prstGeom>
          <a:solidFill>
            <a:srgbClr val="FFFF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Freeform 7"/>
          <p:cNvSpPr/>
          <p:nvPr/>
        </p:nvSpPr>
        <p:spPr>
          <a:xfrm>
            <a:off x="1685082" y="3986127"/>
            <a:ext cx="1160093" cy="918054"/>
          </a:xfrm>
          <a:custGeom>
            <a:avLst/>
            <a:gdLst>
              <a:gd name="connsiteX0" fmla="*/ 0 w 1047339"/>
              <a:gd name="connsiteY0" fmla="*/ 0 h 918054"/>
              <a:gd name="connsiteX1" fmla="*/ 1047339 w 1047339"/>
              <a:gd name="connsiteY1" fmla="*/ 0 h 918054"/>
              <a:gd name="connsiteX2" fmla="*/ 1047339 w 1047339"/>
              <a:gd name="connsiteY2" fmla="*/ 918054 h 918054"/>
              <a:gd name="connsiteX3" fmla="*/ 0 w 1047339"/>
              <a:gd name="connsiteY3" fmla="*/ 918054 h 918054"/>
              <a:gd name="connsiteX4" fmla="*/ 0 w 1047339"/>
              <a:gd name="connsiteY4" fmla="*/ 0 h 9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339" h="918054">
                <a:moveTo>
                  <a:pt x="0" y="0"/>
                </a:moveTo>
                <a:lnTo>
                  <a:pt x="1047339" y="0"/>
                </a:lnTo>
                <a:lnTo>
                  <a:pt x="1047339" y="918054"/>
                </a:lnTo>
                <a:lnTo>
                  <a:pt x="0" y="9180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83820" tIns="83820" rIns="83820" bIns="83820" numCol="1" spcCol="1270" anchor="t" anchorCtr="0">
            <a:noAutofit/>
          </a:bodyPr>
          <a:lstStyle/>
          <a:p>
            <a:pPr lvl="0" algn="ctr" defTabSz="977900" rtl="1">
              <a:lnSpc>
                <a:spcPct val="90000"/>
              </a:lnSpc>
              <a:spcBef>
                <a:spcPct val="0"/>
              </a:spcBef>
              <a:spcAft>
                <a:spcPct val="35000"/>
              </a:spcAft>
            </a:pPr>
            <a:r>
              <a:rPr lang="ar-EG" sz="2200" kern="1200" dirty="0" smtClean="0"/>
              <a:t>تجميع المعلومات لقياس مستوى التقدم</a:t>
            </a:r>
            <a:endParaRPr lang="ar-EG" sz="2200" kern="1200" dirty="0"/>
          </a:p>
        </p:txBody>
      </p:sp>
      <p:sp>
        <p:nvSpPr>
          <p:cNvPr id="9" name="Isosceles Triangle 8"/>
          <p:cNvSpPr/>
          <p:nvPr/>
        </p:nvSpPr>
        <p:spPr>
          <a:xfrm>
            <a:off x="2534810" y="3554101"/>
            <a:ext cx="197611" cy="197611"/>
          </a:xfrm>
          <a:prstGeom prst="triangle">
            <a:avLst>
              <a:gd name="adj" fmla="val 100000"/>
            </a:avLst>
          </a:pr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L-Shape 9"/>
          <p:cNvSpPr/>
          <p:nvPr/>
        </p:nvSpPr>
        <p:spPr>
          <a:xfrm rot="5400000">
            <a:off x="3083607" y="3322240"/>
            <a:ext cx="697181" cy="1160093"/>
          </a:xfrm>
          <a:prstGeom prst="corner">
            <a:avLst>
              <a:gd name="adj1" fmla="val 16120"/>
              <a:gd name="adj2" fmla="val 16110"/>
            </a:avLst>
          </a:prstGeom>
          <a:solidFill>
            <a:srgbClr val="7030A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Freeform 10"/>
          <p:cNvSpPr/>
          <p:nvPr/>
        </p:nvSpPr>
        <p:spPr>
          <a:xfrm>
            <a:off x="2967230" y="3668858"/>
            <a:ext cx="1047339" cy="918054"/>
          </a:xfrm>
          <a:custGeom>
            <a:avLst/>
            <a:gdLst>
              <a:gd name="connsiteX0" fmla="*/ 0 w 1047339"/>
              <a:gd name="connsiteY0" fmla="*/ 0 h 918054"/>
              <a:gd name="connsiteX1" fmla="*/ 1047339 w 1047339"/>
              <a:gd name="connsiteY1" fmla="*/ 0 h 918054"/>
              <a:gd name="connsiteX2" fmla="*/ 1047339 w 1047339"/>
              <a:gd name="connsiteY2" fmla="*/ 918054 h 918054"/>
              <a:gd name="connsiteX3" fmla="*/ 0 w 1047339"/>
              <a:gd name="connsiteY3" fmla="*/ 918054 h 918054"/>
              <a:gd name="connsiteX4" fmla="*/ 0 w 1047339"/>
              <a:gd name="connsiteY4" fmla="*/ 0 h 9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339" h="918054">
                <a:moveTo>
                  <a:pt x="0" y="0"/>
                </a:moveTo>
                <a:lnTo>
                  <a:pt x="1047339" y="0"/>
                </a:lnTo>
                <a:lnTo>
                  <a:pt x="1047339" y="918054"/>
                </a:lnTo>
                <a:lnTo>
                  <a:pt x="0" y="9180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83820" tIns="83820" rIns="83820" bIns="83820" numCol="1" spcCol="1270" anchor="t" anchorCtr="0">
            <a:noAutofit/>
          </a:bodyPr>
          <a:lstStyle/>
          <a:p>
            <a:pPr lvl="0" algn="ctr" defTabSz="977900" rtl="1">
              <a:lnSpc>
                <a:spcPct val="90000"/>
              </a:lnSpc>
              <a:spcBef>
                <a:spcPct val="0"/>
              </a:spcBef>
              <a:spcAft>
                <a:spcPct val="35000"/>
              </a:spcAft>
            </a:pPr>
            <a:r>
              <a:rPr lang="ar-EG" sz="2200" kern="1200" dirty="0" smtClean="0"/>
              <a:t>مقارنة النتائج بالمعايير والأهداف</a:t>
            </a:r>
            <a:endParaRPr lang="ar-EG" sz="2200" kern="1200" dirty="0"/>
          </a:p>
        </p:txBody>
      </p:sp>
      <p:sp>
        <p:nvSpPr>
          <p:cNvPr id="12" name="Isosceles Triangle 11"/>
          <p:cNvSpPr/>
          <p:nvPr/>
        </p:nvSpPr>
        <p:spPr>
          <a:xfrm>
            <a:off x="3816958" y="3236833"/>
            <a:ext cx="197611" cy="197611"/>
          </a:xfrm>
          <a:prstGeom prst="triangle">
            <a:avLst>
              <a:gd name="adj" fmla="val 10000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3" name="L-Shape 12"/>
          <p:cNvSpPr/>
          <p:nvPr/>
        </p:nvSpPr>
        <p:spPr>
          <a:xfrm rot="5400000">
            <a:off x="4365755" y="3004971"/>
            <a:ext cx="697181" cy="1160093"/>
          </a:xfrm>
          <a:prstGeom prst="corner">
            <a:avLst>
              <a:gd name="adj1" fmla="val 16120"/>
              <a:gd name="adj2" fmla="val 16110"/>
            </a:avLst>
          </a:prstGeom>
          <a:solidFill>
            <a:srgbClr val="0070C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Freeform 13"/>
          <p:cNvSpPr/>
          <p:nvPr/>
        </p:nvSpPr>
        <p:spPr>
          <a:xfrm>
            <a:off x="4249378" y="3351589"/>
            <a:ext cx="1047339" cy="918054"/>
          </a:xfrm>
          <a:custGeom>
            <a:avLst/>
            <a:gdLst>
              <a:gd name="connsiteX0" fmla="*/ 0 w 1047339"/>
              <a:gd name="connsiteY0" fmla="*/ 0 h 918054"/>
              <a:gd name="connsiteX1" fmla="*/ 1047339 w 1047339"/>
              <a:gd name="connsiteY1" fmla="*/ 0 h 918054"/>
              <a:gd name="connsiteX2" fmla="*/ 1047339 w 1047339"/>
              <a:gd name="connsiteY2" fmla="*/ 918054 h 918054"/>
              <a:gd name="connsiteX3" fmla="*/ 0 w 1047339"/>
              <a:gd name="connsiteY3" fmla="*/ 918054 h 918054"/>
              <a:gd name="connsiteX4" fmla="*/ 0 w 1047339"/>
              <a:gd name="connsiteY4" fmla="*/ 0 h 9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339" h="918054">
                <a:moveTo>
                  <a:pt x="0" y="0"/>
                </a:moveTo>
                <a:lnTo>
                  <a:pt x="1047339" y="0"/>
                </a:lnTo>
                <a:lnTo>
                  <a:pt x="1047339" y="918054"/>
                </a:lnTo>
                <a:lnTo>
                  <a:pt x="0" y="9180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83820" tIns="83820" rIns="83820" bIns="83820" numCol="1" spcCol="1270" anchor="t" anchorCtr="0">
            <a:noAutofit/>
          </a:bodyPr>
          <a:lstStyle/>
          <a:p>
            <a:pPr lvl="0" algn="ctr" defTabSz="977900" rtl="1">
              <a:lnSpc>
                <a:spcPct val="90000"/>
              </a:lnSpc>
              <a:spcBef>
                <a:spcPct val="0"/>
              </a:spcBef>
              <a:spcAft>
                <a:spcPct val="35000"/>
              </a:spcAft>
            </a:pPr>
            <a:r>
              <a:rPr lang="ar-EG" sz="2200" kern="1200" dirty="0" smtClean="0"/>
              <a:t>تحديد معايير الأداء</a:t>
            </a:r>
            <a:endParaRPr lang="ar-EG" sz="2200" kern="1200" dirty="0"/>
          </a:p>
        </p:txBody>
      </p:sp>
      <p:sp>
        <p:nvSpPr>
          <p:cNvPr id="15" name="Isosceles Triangle 14"/>
          <p:cNvSpPr/>
          <p:nvPr/>
        </p:nvSpPr>
        <p:spPr>
          <a:xfrm>
            <a:off x="5099106" y="2919564"/>
            <a:ext cx="197611" cy="197611"/>
          </a:xfrm>
          <a:prstGeom prst="triangle">
            <a:avLst>
              <a:gd name="adj" fmla="val 100000"/>
            </a:avLst>
          </a:prstGeom>
          <a:solidFill>
            <a:srgbClr val="6A6506"/>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 name="L-Shape 15"/>
          <p:cNvSpPr/>
          <p:nvPr/>
        </p:nvSpPr>
        <p:spPr>
          <a:xfrm rot="5400000">
            <a:off x="5647902" y="2687702"/>
            <a:ext cx="697181" cy="1160093"/>
          </a:xfrm>
          <a:prstGeom prst="corner">
            <a:avLst>
              <a:gd name="adj1" fmla="val 16120"/>
              <a:gd name="adj2" fmla="val 16110"/>
            </a:avLst>
          </a:prstGeom>
          <a:solidFill>
            <a:srgbClr val="6A6506"/>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7" name="Freeform 16"/>
          <p:cNvSpPr/>
          <p:nvPr/>
        </p:nvSpPr>
        <p:spPr>
          <a:xfrm>
            <a:off x="5531525" y="3034321"/>
            <a:ext cx="1047339" cy="918054"/>
          </a:xfrm>
          <a:custGeom>
            <a:avLst/>
            <a:gdLst>
              <a:gd name="connsiteX0" fmla="*/ 0 w 1047339"/>
              <a:gd name="connsiteY0" fmla="*/ 0 h 918054"/>
              <a:gd name="connsiteX1" fmla="*/ 1047339 w 1047339"/>
              <a:gd name="connsiteY1" fmla="*/ 0 h 918054"/>
              <a:gd name="connsiteX2" fmla="*/ 1047339 w 1047339"/>
              <a:gd name="connsiteY2" fmla="*/ 918054 h 918054"/>
              <a:gd name="connsiteX3" fmla="*/ 0 w 1047339"/>
              <a:gd name="connsiteY3" fmla="*/ 918054 h 918054"/>
              <a:gd name="connsiteX4" fmla="*/ 0 w 1047339"/>
              <a:gd name="connsiteY4" fmla="*/ 0 h 9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339" h="918054">
                <a:moveTo>
                  <a:pt x="0" y="0"/>
                </a:moveTo>
                <a:lnTo>
                  <a:pt x="1047339" y="0"/>
                </a:lnTo>
                <a:lnTo>
                  <a:pt x="1047339" y="918054"/>
                </a:lnTo>
                <a:lnTo>
                  <a:pt x="0" y="9180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83820" tIns="83820" rIns="83820" bIns="83820" numCol="1" spcCol="1270" anchor="t" anchorCtr="0">
            <a:noAutofit/>
          </a:bodyPr>
          <a:lstStyle/>
          <a:p>
            <a:pPr lvl="0" algn="ctr" defTabSz="977900" rtl="1">
              <a:lnSpc>
                <a:spcPct val="90000"/>
              </a:lnSpc>
              <a:spcBef>
                <a:spcPct val="0"/>
              </a:spcBef>
              <a:spcAft>
                <a:spcPct val="35000"/>
              </a:spcAft>
            </a:pPr>
            <a:r>
              <a:rPr lang="ar-EG" sz="2200" kern="1200" dirty="0" smtClean="0"/>
              <a:t>توصيل الخطة لفريق العمل</a:t>
            </a:r>
            <a:endParaRPr lang="ar-EG" sz="2200" kern="1200" dirty="0"/>
          </a:p>
        </p:txBody>
      </p:sp>
      <p:sp>
        <p:nvSpPr>
          <p:cNvPr id="18" name="Isosceles Triangle 17"/>
          <p:cNvSpPr/>
          <p:nvPr/>
        </p:nvSpPr>
        <p:spPr>
          <a:xfrm>
            <a:off x="6381253" y="2602295"/>
            <a:ext cx="197611" cy="197611"/>
          </a:xfrm>
          <a:prstGeom prst="triangle">
            <a:avLst>
              <a:gd name="adj" fmla="val 100000"/>
            </a:avLst>
          </a:pr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9" name="L-Shape 18"/>
          <p:cNvSpPr/>
          <p:nvPr/>
        </p:nvSpPr>
        <p:spPr>
          <a:xfrm rot="5400000">
            <a:off x="6930050" y="2370434"/>
            <a:ext cx="697181" cy="1160093"/>
          </a:xfrm>
          <a:prstGeom prst="corner">
            <a:avLst>
              <a:gd name="adj1" fmla="val 16120"/>
              <a:gd name="adj2" fmla="val 16110"/>
            </a:avLst>
          </a:prstGeom>
          <a:solidFill>
            <a:srgbClr val="FFC00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0" name="Freeform 19"/>
          <p:cNvSpPr/>
          <p:nvPr/>
        </p:nvSpPr>
        <p:spPr>
          <a:xfrm>
            <a:off x="6813673" y="2717052"/>
            <a:ext cx="1047339" cy="918054"/>
          </a:xfrm>
          <a:custGeom>
            <a:avLst/>
            <a:gdLst>
              <a:gd name="connsiteX0" fmla="*/ 0 w 1047339"/>
              <a:gd name="connsiteY0" fmla="*/ 0 h 918054"/>
              <a:gd name="connsiteX1" fmla="*/ 1047339 w 1047339"/>
              <a:gd name="connsiteY1" fmla="*/ 0 h 918054"/>
              <a:gd name="connsiteX2" fmla="*/ 1047339 w 1047339"/>
              <a:gd name="connsiteY2" fmla="*/ 918054 h 918054"/>
              <a:gd name="connsiteX3" fmla="*/ 0 w 1047339"/>
              <a:gd name="connsiteY3" fmla="*/ 918054 h 918054"/>
              <a:gd name="connsiteX4" fmla="*/ 0 w 1047339"/>
              <a:gd name="connsiteY4" fmla="*/ 0 h 9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339" h="918054">
                <a:moveTo>
                  <a:pt x="0" y="0"/>
                </a:moveTo>
                <a:lnTo>
                  <a:pt x="1047339" y="0"/>
                </a:lnTo>
                <a:lnTo>
                  <a:pt x="1047339" y="918054"/>
                </a:lnTo>
                <a:lnTo>
                  <a:pt x="0" y="9180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83820" tIns="83820" rIns="83820" bIns="83820" numCol="1" spcCol="1270" anchor="t" anchorCtr="0">
            <a:noAutofit/>
          </a:bodyPr>
          <a:lstStyle/>
          <a:p>
            <a:pPr lvl="0" algn="ctr" defTabSz="977900" rtl="1">
              <a:lnSpc>
                <a:spcPct val="90000"/>
              </a:lnSpc>
              <a:spcBef>
                <a:spcPct val="0"/>
              </a:spcBef>
              <a:spcAft>
                <a:spcPct val="35000"/>
              </a:spcAft>
            </a:pPr>
            <a:r>
              <a:rPr lang="ar-EG" sz="2200" kern="1200" dirty="0" smtClean="0"/>
              <a:t>وضع الخطة</a:t>
            </a:r>
            <a:endParaRPr lang="ar-EG" sz="2200" kern="1200" dirty="0"/>
          </a:p>
        </p:txBody>
      </p:sp>
      <p:sp>
        <p:nvSpPr>
          <p:cNvPr id="21" name="Isosceles Triangle 20"/>
          <p:cNvSpPr/>
          <p:nvPr/>
        </p:nvSpPr>
        <p:spPr>
          <a:xfrm>
            <a:off x="7663401" y="2285026"/>
            <a:ext cx="197611" cy="197611"/>
          </a:xfrm>
          <a:prstGeom prst="triangle">
            <a:avLst>
              <a:gd name="adj" fmla="val 10000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2" name="L-Shape 21"/>
          <p:cNvSpPr/>
          <p:nvPr/>
        </p:nvSpPr>
        <p:spPr>
          <a:xfrm rot="5400000">
            <a:off x="8212198" y="2053165"/>
            <a:ext cx="697181" cy="1160093"/>
          </a:xfrm>
          <a:prstGeom prst="corner">
            <a:avLst>
              <a:gd name="adj1" fmla="val 16120"/>
              <a:gd name="adj2" fmla="val 16110"/>
            </a:avLst>
          </a:pr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3" name="Freeform 22"/>
          <p:cNvSpPr/>
          <p:nvPr/>
        </p:nvSpPr>
        <p:spPr>
          <a:xfrm>
            <a:off x="8095821" y="2399783"/>
            <a:ext cx="1047339" cy="918054"/>
          </a:xfrm>
          <a:custGeom>
            <a:avLst/>
            <a:gdLst>
              <a:gd name="connsiteX0" fmla="*/ 0 w 1047339"/>
              <a:gd name="connsiteY0" fmla="*/ 0 h 918054"/>
              <a:gd name="connsiteX1" fmla="*/ 1047339 w 1047339"/>
              <a:gd name="connsiteY1" fmla="*/ 0 h 918054"/>
              <a:gd name="connsiteX2" fmla="*/ 1047339 w 1047339"/>
              <a:gd name="connsiteY2" fmla="*/ 918054 h 918054"/>
              <a:gd name="connsiteX3" fmla="*/ 0 w 1047339"/>
              <a:gd name="connsiteY3" fmla="*/ 918054 h 918054"/>
              <a:gd name="connsiteX4" fmla="*/ 0 w 1047339"/>
              <a:gd name="connsiteY4" fmla="*/ 0 h 9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339" h="918054">
                <a:moveTo>
                  <a:pt x="0" y="0"/>
                </a:moveTo>
                <a:lnTo>
                  <a:pt x="1047339" y="0"/>
                </a:lnTo>
                <a:lnTo>
                  <a:pt x="1047339" y="918054"/>
                </a:lnTo>
                <a:lnTo>
                  <a:pt x="0" y="9180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83820" tIns="83820" rIns="83820" bIns="83820" numCol="1" spcCol="1270" anchor="t" anchorCtr="0">
            <a:noAutofit/>
          </a:bodyPr>
          <a:lstStyle/>
          <a:p>
            <a:pPr lvl="0" algn="ctr" defTabSz="977900" rtl="1">
              <a:lnSpc>
                <a:spcPct val="90000"/>
              </a:lnSpc>
              <a:spcBef>
                <a:spcPct val="0"/>
              </a:spcBef>
              <a:spcAft>
                <a:spcPct val="35000"/>
              </a:spcAft>
            </a:pPr>
            <a:r>
              <a:rPr lang="ar-EG" sz="2200" kern="1200" dirty="0" smtClean="0"/>
              <a:t>تحديد الأهداف</a:t>
            </a:r>
            <a:endParaRPr lang="ar-EG" sz="2200" kern="1200" dirty="0"/>
          </a:p>
        </p:txBody>
      </p:sp>
    </p:spTree>
    <p:extLst>
      <p:ext uri="{BB962C8B-B14F-4D97-AF65-F5344CB8AC3E}">
        <p14:creationId xmlns:p14="http://schemas.microsoft.com/office/powerpoint/2010/main" val="2298241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par>
                                <p:cTn id="8" presetID="16" presetClass="entr" presetSubtype="21" fill="hold"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barn(inVertical)">
                                      <p:cBhvr>
                                        <p:cTn id="10" dur="500"/>
                                        <p:tgtEl>
                                          <p:spTgt spid="22"/>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barn(inVertical)">
                                      <p:cBhvr>
                                        <p:cTn id="18" dur="500"/>
                                        <p:tgtEl>
                                          <p:spTgt spid="20"/>
                                        </p:tgtEl>
                                      </p:cBhvr>
                                    </p:animEffect>
                                  </p:childTnLst>
                                </p:cTn>
                              </p:par>
                              <p:par>
                                <p:cTn id="19" presetID="16" presetClass="entr" presetSubtype="21" fill="hold"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barn(inVertical)">
                                      <p:cBhvr>
                                        <p:cTn id="21" dur="500"/>
                                        <p:tgtEl>
                                          <p:spTgt spid="19"/>
                                        </p:tgtEl>
                                      </p:cBhvr>
                                    </p:animEffect>
                                  </p:childTnLst>
                                </p:cTn>
                              </p:par>
                              <p:par>
                                <p:cTn id="22" presetID="16" presetClass="entr" presetSubtype="21"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barn(inVertical)">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barn(inVertical)">
                                      <p:cBhvr>
                                        <p:cTn id="29" dur="500"/>
                                        <p:tgtEl>
                                          <p:spTgt spid="17"/>
                                        </p:tgtEl>
                                      </p:cBhvr>
                                    </p:animEffect>
                                  </p:childTnLst>
                                </p:cTn>
                              </p:par>
                              <p:par>
                                <p:cTn id="30" presetID="16" presetClass="entr" presetSubtype="21" fill="hold"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arn(inVertical)">
                                      <p:cBhvr>
                                        <p:cTn id="32" dur="500"/>
                                        <p:tgtEl>
                                          <p:spTgt spid="16"/>
                                        </p:tgtEl>
                                      </p:cBhvr>
                                    </p:animEffect>
                                  </p:childTnLst>
                                </p:cTn>
                              </p:par>
                              <p:par>
                                <p:cTn id="33" presetID="16" presetClass="entr" presetSubtype="21" fill="hold" nodeType="with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barn(inVertical)">
                                      <p:cBhvr>
                                        <p:cTn id="35" dur="500"/>
                                        <p:tgtEl>
                                          <p:spTgt spid="15"/>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barn(inVertical)">
                                      <p:cBhvr>
                                        <p:cTn id="40" dur="500"/>
                                        <p:tgtEl>
                                          <p:spTgt spid="14"/>
                                        </p:tgtEl>
                                      </p:cBhvr>
                                    </p:animEffect>
                                  </p:childTnLst>
                                </p:cTn>
                              </p:par>
                              <p:par>
                                <p:cTn id="41" presetID="16" presetClass="entr" presetSubtype="21" fill="hold" nodeType="with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barn(inVertical)">
                                      <p:cBhvr>
                                        <p:cTn id="43" dur="500"/>
                                        <p:tgtEl>
                                          <p:spTgt spid="13"/>
                                        </p:tgtEl>
                                      </p:cBhvr>
                                    </p:animEffect>
                                  </p:childTnLst>
                                </p:cTn>
                              </p:par>
                              <p:par>
                                <p:cTn id="44" presetID="16" presetClass="entr" presetSubtype="21" fill="hold"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barn(inVertical)">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barn(inVertical)">
                                      <p:cBhvr>
                                        <p:cTn id="51" dur="500"/>
                                        <p:tgtEl>
                                          <p:spTgt spid="11"/>
                                        </p:tgtEl>
                                      </p:cBhvr>
                                    </p:animEffect>
                                  </p:childTnLst>
                                </p:cTn>
                              </p:par>
                              <p:par>
                                <p:cTn id="52" presetID="16" presetClass="entr" presetSubtype="21" fill="hold" nodeType="with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barn(inVertical)">
                                      <p:cBhvr>
                                        <p:cTn id="54" dur="500"/>
                                        <p:tgtEl>
                                          <p:spTgt spid="10"/>
                                        </p:tgtEl>
                                      </p:cBhvr>
                                    </p:animEffect>
                                  </p:childTnLst>
                                </p:cTn>
                              </p:par>
                              <p:par>
                                <p:cTn id="55" presetID="16" presetClass="entr" presetSubtype="21" fill="hold" nodeType="with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barn(inVertical)">
                                      <p:cBhvr>
                                        <p:cTn id="57" dur="500"/>
                                        <p:tgtEl>
                                          <p:spTgt spid="9"/>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barn(inVertical)">
                                      <p:cBhvr>
                                        <p:cTn id="62" dur="500"/>
                                        <p:tgtEl>
                                          <p:spTgt spid="8"/>
                                        </p:tgtEl>
                                      </p:cBhvr>
                                    </p:animEffect>
                                  </p:childTnLst>
                                </p:cTn>
                              </p:par>
                              <p:par>
                                <p:cTn id="63" presetID="16" presetClass="entr" presetSubtype="21" fill="hold" nodeType="with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barn(inVertical)">
                                      <p:cBhvr>
                                        <p:cTn id="65" dur="500"/>
                                        <p:tgtEl>
                                          <p:spTgt spid="7"/>
                                        </p:tgtEl>
                                      </p:cBhvr>
                                    </p:animEffect>
                                  </p:childTnLst>
                                </p:cTn>
                              </p:par>
                              <p:par>
                                <p:cTn id="66" presetID="16" presetClass="entr" presetSubtype="21" fill="hold" nodeType="with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barn(inVertical)">
                                      <p:cBhvr>
                                        <p:cTn id="68" dur="500"/>
                                        <p:tgtEl>
                                          <p:spTgt spid="6"/>
                                        </p:tgtEl>
                                      </p:cBhvr>
                                    </p:animEffect>
                                  </p:childTnLst>
                                </p:cTn>
                              </p:par>
                            </p:childTnLst>
                          </p:cTn>
                        </p:par>
                      </p:childTnLst>
                    </p:cTn>
                  </p:par>
                  <p:par>
                    <p:cTn id="69" fill="hold">
                      <p:stCondLst>
                        <p:cond delay="indefinite"/>
                      </p:stCondLst>
                      <p:childTnLst>
                        <p:par>
                          <p:cTn id="70" fill="hold">
                            <p:stCondLst>
                              <p:cond delay="0"/>
                            </p:stCondLst>
                            <p:childTnLst>
                              <p:par>
                                <p:cTn id="71" presetID="16" presetClass="entr" presetSubtype="21" fill="hold" grpId="0" nodeType="clickEffect">
                                  <p:stCondLst>
                                    <p:cond delay="0"/>
                                  </p:stCondLst>
                                  <p:childTnLst>
                                    <p:set>
                                      <p:cBhvr>
                                        <p:cTn id="72" dur="1" fill="hold">
                                          <p:stCondLst>
                                            <p:cond delay="0"/>
                                          </p:stCondLst>
                                        </p:cTn>
                                        <p:tgtEl>
                                          <p:spTgt spid="5"/>
                                        </p:tgtEl>
                                        <p:attrNameLst>
                                          <p:attrName>style.visibility</p:attrName>
                                        </p:attrNameLst>
                                      </p:cBhvr>
                                      <p:to>
                                        <p:strVal val="visible"/>
                                      </p:to>
                                    </p:set>
                                    <p:animEffect transition="in" filter="barn(inVertical)">
                                      <p:cBhvr>
                                        <p:cTn id="73" dur="500"/>
                                        <p:tgtEl>
                                          <p:spTgt spid="5"/>
                                        </p:tgtEl>
                                      </p:cBhvr>
                                    </p:animEffect>
                                  </p:childTnLst>
                                </p:cTn>
                              </p:par>
                              <p:par>
                                <p:cTn id="74" presetID="16" presetClass="entr" presetSubtype="21" fill="hold" nodeType="withEffect">
                                  <p:stCondLst>
                                    <p:cond delay="0"/>
                                  </p:stCondLst>
                                  <p:childTnLst>
                                    <p:set>
                                      <p:cBhvr>
                                        <p:cTn id="75" dur="1" fill="hold">
                                          <p:stCondLst>
                                            <p:cond delay="0"/>
                                          </p:stCondLst>
                                        </p:cTn>
                                        <p:tgtEl>
                                          <p:spTgt spid="4"/>
                                        </p:tgtEl>
                                        <p:attrNameLst>
                                          <p:attrName>style.visibility</p:attrName>
                                        </p:attrNameLst>
                                      </p:cBhvr>
                                      <p:to>
                                        <p:strVal val="visible"/>
                                      </p:to>
                                    </p:set>
                                    <p:animEffect transition="in" filter="barn(inVertical)">
                                      <p:cBhvr>
                                        <p:cTn id="7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1" grpId="0"/>
      <p:bldP spid="14" grpId="0"/>
      <p:bldP spid="17" grpId="0"/>
      <p:bldP spid="20" grpId="0"/>
      <p:bldP spid="2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تحديد الأهداف</a:t>
            </a:r>
          </a:p>
        </p:txBody>
      </p:sp>
      <p:sp>
        <p:nvSpPr>
          <p:cNvPr id="4" name="Straight Connector 3"/>
          <p:cNvSpPr/>
          <p:nvPr/>
        </p:nvSpPr>
        <p:spPr>
          <a:xfrm>
            <a:off x="7470375" y="1485047"/>
            <a:ext cx="0" cy="4896280"/>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5" name="Rectangle 4"/>
          <p:cNvSpPr/>
          <p:nvPr/>
        </p:nvSpPr>
        <p:spPr>
          <a:xfrm>
            <a:off x="4750219" y="1648256"/>
            <a:ext cx="2575171" cy="2203326"/>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4750219" y="3851582"/>
            <a:ext cx="2575171" cy="2529745"/>
          </a:xfrm>
          <a:custGeom>
            <a:avLst/>
            <a:gdLst>
              <a:gd name="connsiteX0" fmla="*/ 0 w 2575171"/>
              <a:gd name="connsiteY0" fmla="*/ 0 h 2529745"/>
              <a:gd name="connsiteX1" fmla="*/ 2575171 w 2575171"/>
              <a:gd name="connsiteY1" fmla="*/ 0 h 2529745"/>
              <a:gd name="connsiteX2" fmla="*/ 2575171 w 2575171"/>
              <a:gd name="connsiteY2" fmla="*/ 2529745 h 2529745"/>
              <a:gd name="connsiteX3" fmla="*/ 0 w 2575171"/>
              <a:gd name="connsiteY3" fmla="*/ 2529745 h 2529745"/>
              <a:gd name="connsiteX4" fmla="*/ 0 w 2575171"/>
              <a:gd name="connsiteY4" fmla="*/ 0 h 2529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171" h="2529745">
                <a:moveTo>
                  <a:pt x="0" y="0"/>
                </a:moveTo>
                <a:lnTo>
                  <a:pt x="2575171" y="0"/>
                </a:lnTo>
                <a:lnTo>
                  <a:pt x="2575171" y="2529745"/>
                </a:lnTo>
                <a:lnTo>
                  <a:pt x="0" y="252974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مثل رغبة موزع لمنتجات التجميل أن تكون أكبر وأقوى من منافسيه ، أو رغبة صاحب مصنع لإنتاج مواد البناء في أن يكون من أبرز خمس شركات في هذه الصناعة.</a:t>
            </a:r>
            <a:endParaRPr lang="ar-EG" sz="2400" kern="1200" dirty="0"/>
          </a:p>
        </p:txBody>
      </p:sp>
      <p:sp>
        <p:nvSpPr>
          <p:cNvPr id="7" name="Freeform 6"/>
          <p:cNvSpPr/>
          <p:nvPr/>
        </p:nvSpPr>
        <p:spPr>
          <a:xfrm>
            <a:off x="4750219" y="941016"/>
            <a:ext cx="2720156" cy="544031"/>
          </a:xfrm>
          <a:custGeom>
            <a:avLst/>
            <a:gdLst>
              <a:gd name="connsiteX0" fmla="*/ 0 w 2720156"/>
              <a:gd name="connsiteY0" fmla="*/ 0 h 544031"/>
              <a:gd name="connsiteX1" fmla="*/ 2720156 w 2720156"/>
              <a:gd name="connsiteY1" fmla="*/ 0 h 544031"/>
              <a:gd name="connsiteX2" fmla="*/ 2720156 w 2720156"/>
              <a:gd name="connsiteY2" fmla="*/ 544031 h 544031"/>
              <a:gd name="connsiteX3" fmla="*/ 0 w 2720156"/>
              <a:gd name="connsiteY3" fmla="*/ 544031 h 544031"/>
              <a:gd name="connsiteX4" fmla="*/ 0 w 2720156"/>
              <a:gd name="connsiteY4" fmla="*/ 0 h 544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156" h="544031">
                <a:moveTo>
                  <a:pt x="0" y="0"/>
                </a:moveTo>
                <a:lnTo>
                  <a:pt x="2720156" y="0"/>
                </a:lnTo>
                <a:lnTo>
                  <a:pt x="2720156" y="544031"/>
                </a:lnTo>
                <a:lnTo>
                  <a:pt x="0" y="544031"/>
                </a:lnTo>
                <a:lnTo>
                  <a:pt x="0" y="0"/>
                </a:lnTo>
                <a:close/>
              </a:path>
            </a:pathLst>
          </a:custGeom>
          <a:solidFill>
            <a:srgbClr val="00B0F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t>أهداف طويلة الأجل</a:t>
            </a:r>
            <a:endParaRPr lang="ar-EG" sz="2400" b="1" kern="1200" dirty="0"/>
          </a:p>
        </p:txBody>
      </p:sp>
      <p:sp>
        <p:nvSpPr>
          <p:cNvPr id="8" name="Straight Connector 7"/>
          <p:cNvSpPr/>
          <p:nvPr/>
        </p:nvSpPr>
        <p:spPr>
          <a:xfrm>
            <a:off x="4321772" y="1485047"/>
            <a:ext cx="0" cy="4896280"/>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9" name="Rectangle 8"/>
          <p:cNvSpPr/>
          <p:nvPr/>
        </p:nvSpPr>
        <p:spPr>
          <a:xfrm>
            <a:off x="1601616" y="1648256"/>
            <a:ext cx="2575171" cy="2203326"/>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Freeform 9"/>
          <p:cNvSpPr/>
          <p:nvPr/>
        </p:nvSpPr>
        <p:spPr>
          <a:xfrm>
            <a:off x="1601616" y="3851582"/>
            <a:ext cx="2575171" cy="2529745"/>
          </a:xfrm>
          <a:custGeom>
            <a:avLst/>
            <a:gdLst>
              <a:gd name="connsiteX0" fmla="*/ 0 w 2575171"/>
              <a:gd name="connsiteY0" fmla="*/ 0 h 2529745"/>
              <a:gd name="connsiteX1" fmla="*/ 2575171 w 2575171"/>
              <a:gd name="connsiteY1" fmla="*/ 0 h 2529745"/>
              <a:gd name="connsiteX2" fmla="*/ 2575171 w 2575171"/>
              <a:gd name="connsiteY2" fmla="*/ 2529745 h 2529745"/>
              <a:gd name="connsiteX3" fmla="*/ 0 w 2575171"/>
              <a:gd name="connsiteY3" fmla="*/ 2529745 h 2529745"/>
              <a:gd name="connsiteX4" fmla="*/ 0 w 2575171"/>
              <a:gd name="connsiteY4" fmla="*/ 0 h 2529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171" h="2529745">
                <a:moveTo>
                  <a:pt x="0" y="0"/>
                </a:moveTo>
                <a:lnTo>
                  <a:pt x="2575171" y="0"/>
                </a:lnTo>
                <a:lnTo>
                  <a:pt x="2575171" y="2529745"/>
                </a:lnTo>
                <a:lnTo>
                  <a:pt x="0" y="252974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t" anchorCtr="0">
            <a:noAutofit/>
          </a:bodyPr>
          <a:lstStyle/>
          <a:p>
            <a:pPr lvl="0" algn="justLow" defTabSz="1066800" rtl="1">
              <a:lnSpc>
                <a:spcPct val="90000"/>
              </a:lnSpc>
              <a:spcBef>
                <a:spcPct val="0"/>
              </a:spcBef>
              <a:spcAft>
                <a:spcPct val="35000"/>
              </a:spcAft>
            </a:pPr>
            <a:r>
              <a:rPr lang="ar-EG" sz="2400" kern="1200" dirty="0" smtClean="0"/>
              <a:t>مثل رغبة موزع منتجات التجميل أن يفتح فرع جديد في العام القادم ، أو رغبة صاحب مصنع مواد البناء أن يحصل على شهادة الجودة </a:t>
            </a:r>
            <a:r>
              <a:rPr lang="en-US" sz="2400" kern="1200" dirty="0" smtClean="0"/>
              <a:t>ISO 9001 </a:t>
            </a:r>
            <a:r>
              <a:rPr lang="ar-EG" sz="2400" kern="1200" dirty="0" smtClean="0"/>
              <a:t>خلال سنة.</a:t>
            </a:r>
            <a:endParaRPr lang="ar-EG" sz="2400" kern="1200" dirty="0"/>
          </a:p>
        </p:txBody>
      </p:sp>
      <p:sp>
        <p:nvSpPr>
          <p:cNvPr id="11" name="Freeform 10"/>
          <p:cNvSpPr/>
          <p:nvPr/>
        </p:nvSpPr>
        <p:spPr>
          <a:xfrm>
            <a:off x="1601616" y="941016"/>
            <a:ext cx="2720156" cy="544031"/>
          </a:xfrm>
          <a:custGeom>
            <a:avLst/>
            <a:gdLst>
              <a:gd name="connsiteX0" fmla="*/ 0 w 2720156"/>
              <a:gd name="connsiteY0" fmla="*/ 0 h 544031"/>
              <a:gd name="connsiteX1" fmla="*/ 2720156 w 2720156"/>
              <a:gd name="connsiteY1" fmla="*/ 0 h 544031"/>
              <a:gd name="connsiteX2" fmla="*/ 2720156 w 2720156"/>
              <a:gd name="connsiteY2" fmla="*/ 544031 h 544031"/>
              <a:gd name="connsiteX3" fmla="*/ 0 w 2720156"/>
              <a:gd name="connsiteY3" fmla="*/ 544031 h 544031"/>
              <a:gd name="connsiteX4" fmla="*/ 0 w 2720156"/>
              <a:gd name="connsiteY4" fmla="*/ 0 h 544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156" h="544031">
                <a:moveTo>
                  <a:pt x="0" y="0"/>
                </a:moveTo>
                <a:lnTo>
                  <a:pt x="2720156" y="0"/>
                </a:lnTo>
                <a:lnTo>
                  <a:pt x="2720156" y="544031"/>
                </a:lnTo>
                <a:lnTo>
                  <a:pt x="0" y="544031"/>
                </a:lnTo>
                <a:lnTo>
                  <a:pt x="0" y="0"/>
                </a:lnTo>
                <a:close/>
              </a:path>
            </a:pathLst>
          </a:custGeom>
          <a:solidFill>
            <a:srgbClr val="00B050"/>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EG" sz="2400" b="1" kern="1200" dirty="0" smtClean="0"/>
              <a:t>أهداف قصيرة الأجل</a:t>
            </a:r>
            <a:endParaRPr lang="ar-EG" sz="2400" b="1" kern="1200" dirty="0"/>
          </a:p>
        </p:txBody>
      </p:sp>
    </p:spTree>
    <p:extLst>
      <p:ext uri="{BB962C8B-B14F-4D97-AF65-F5344CB8AC3E}">
        <p14:creationId xmlns:p14="http://schemas.microsoft.com/office/powerpoint/2010/main" val="2624916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arn(inVertical)">
                                      <p:cBhvr>
                                        <p:cTn id="21" dur="500"/>
                                        <p:tgtEl>
                                          <p:spTgt spid="8"/>
                                        </p:tgtEl>
                                      </p:cBhvr>
                                    </p:animEffect>
                                  </p:childTnLst>
                                </p:cTn>
                              </p:par>
                              <p:par>
                                <p:cTn id="22" presetID="16" presetClass="entr" presetSubtype="21"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arn(inVertical)">
                                      <p:cBhvr>
                                        <p:cTn id="27" dur="500"/>
                                        <p:tgtEl>
                                          <p:spTgt spid="10"/>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barn(inVertical)">
                                      <p:cBhvr>
                                        <p:cTn id="3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10" grpId="0"/>
      <p:bldP spid="1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وضع الخطط</a:t>
            </a:r>
          </a:p>
        </p:txBody>
      </p:sp>
      <p:graphicFrame>
        <p:nvGraphicFramePr>
          <p:cNvPr id="2" name="Diagram 1"/>
          <p:cNvGraphicFramePr/>
          <p:nvPr>
            <p:extLst>
              <p:ext uri="{D42A27DB-BD31-4B8C-83A1-F6EECF244321}">
                <p14:modId xmlns:p14="http://schemas.microsoft.com/office/powerpoint/2010/main" val="631038368"/>
              </p:ext>
            </p:extLst>
          </p:nvPr>
        </p:nvGraphicFramePr>
        <p:xfrm>
          <a:off x="1524000" y="1397000"/>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26882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توصيل الخطة</a:t>
            </a:r>
          </a:p>
        </p:txBody>
      </p:sp>
      <p:sp>
        <p:nvSpPr>
          <p:cNvPr id="4" name="Freeform 3"/>
          <p:cNvSpPr/>
          <p:nvPr/>
        </p:nvSpPr>
        <p:spPr>
          <a:xfrm>
            <a:off x="6884088" y="1052736"/>
            <a:ext cx="2078281" cy="53285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lnTo>
                  <a:pt x="10000" y="10000"/>
                </a:lnTo>
                <a:lnTo>
                  <a:pt x="0" y="8000"/>
                </a:lnTo>
                <a:lnTo>
                  <a:pt x="0" y="2000"/>
                </a:lnTo>
                <a:lnTo>
                  <a:pt x="1000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0" tIns="1065718" rIns="152400" bIns="1065718" numCol="1" spcCol="1270" anchor="ctr" anchorCtr="0">
            <a:noAutofit/>
          </a:bodyPr>
          <a:lstStyle/>
          <a:p>
            <a:pPr lvl="0" algn="ctr" defTabSz="1066800" rtl="1">
              <a:lnSpc>
                <a:spcPct val="90000"/>
              </a:lnSpc>
              <a:spcBef>
                <a:spcPct val="0"/>
              </a:spcBef>
              <a:spcAft>
                <a:spcPct val="35000"/>
              </a:spcAft>
            </a:pPr>
            <a:r>
              <a:rPr lang="ar-EG" sz="2400" kern="1200" dirty="0" smtClean="0"/>
              <a:t>يجب توصيل الخطة لفريق العمل وتتم بأساليب مختلفة حسب طبيعة فريق العمل .</a:t>
            </a:r>
            <a:endParaRPr lang="ar-EG" sz="2400" kern="1200" dirty="0"/>
          </a:p>
        </p:txBody>
      </p:sp>
      <p:sp>
        <p:nvSpPr>
          <p:cNvPr id="5" name="Freeform 4"/>
          <p:cNvSpPr/>
          <p:nvPr/>
        </p:nvSpPr>
        <p:spPr>
          <a:xfrm>
            <a:off x="4649935" y="1052736"/>
            <a:ext cx="2078281" cy="53285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lnTo>
                  <a:pt x="10000" y="10000"/>
                </a:lnTo>
                <a:lnTo>
                  <a:pt x="0" y="8000"/>
                </a:lnTo>
                <a:lnTo>
                  <a:pt x="0" y="2000"/>
                </a:lnTo>
                <a:lnTo>
                  <a:pt x="1000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0" tIns="1065718" rIns="152400" bIns="1065718" numCol="1" spcCol="1270" anchor="ctr" anchorCtr="0">
            <a:noAutofit/>
          </a:bodyPr>
          <a:lstStyle/>
          <a:p>
            <a:pPr lvl="0" algn="ctr" defTabSz="1066800" rtl="1">
              <a:lnSpc>
                <a:spcPct val="90000"/>
              </a:lnSpc>
              <a:spcBef>
                <a:spcPct val="0"/>
              </a:spcBef>
              <a:spcAft>
                <a:spcPct val="35000"/>
              </a:spcAft>
            </a:pPr>
            <a:r>
              <a:rPr lang="ar-EG" sz="2400" kern="1200" dirty="0" smtClean="0"/>
              <a:t>تمرير الأهداف العامة وترك أعضاء فريق العمل يتعاملون معها وتستخدم في حالة ما إذا كان فريق العمل لدية خبرة كبيرة بطبيعة العمل وكيفية تنفيذه .</a:t>
            </a:r>
            <a:endParaRPr lang="ar-EG" sz="2400" kern="1200" dirty="0"/>
          </a:p>
        </p:txBody>
      </p:sp>
      <p:sp>
        <p:nvSpPr>
          <p:cNvPr id="6" name="Freeform 5"/>
          <p:cNvSpPr/>
          <p:nvPr/>
        </p:nvSpPr>
        <p:spPr>
          <a:xfrm>
            <a:off x="2415782" y="1052736"/>
            <a:ext cx="2078281" cy="53285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lnTo>
                  <a:pt x="10000" y="10000"/>
                </a:lnTo>
                <a:lnTo>
                  <a:pt x="0" y="8000"/>
                </a:lnTo>
                <a:lnTo>
                  <a:pt x="0" y="2000"/>
                </a:lnTo>
                <a:lnTo>
                  <a:pt x="10000" y="0"/>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0" tIns="1065718" rIns="152400" bIns="1065718" numCol="1" spcCol="1270" anchor="ctr" anchorCtr="0">
            <a:noAutofit/>
          </a:bodyPr>
          <a:lstStyle/>
          <a:p>
            <a:pPr lvl="0" algn="ctr" defTabSz="1066800" rtl="1">
              <a:lnSpc>
                <a:spcPct val="90000"/>
              </a:lnSpc>
              <a:spcBef>
                <a:spcPct val="0"/>
              </a:spcBef>
              <a:spcAft>
                <a:spcPct val="35000"/>
              </a:spcAft>
            </a:pPr>
            <a:r>
              <a:rPr lang="ar-EG" sz="2400" kern="1200" dirty="0" smtClean="0"/>
              <a:t>إعداد خطة عامة تقريبية لتحقيق الأهداف. وترك التفاصيل لفريق العمل .</a:t>
            </a:r>
            <a:endParaRPr lang="ar-EG" sz="2400" kern="1200" dirty="0"/>
          </a:p>
        </p:txBody>
      </p:sp>
      <p:sp>
        <p:nvSpPr>
          <p:cNvPr id="7" name="Freeform 6"/>
          <p:cNvSpPr/>
          <p:nvPr/>
        </p:nvSpPr>
        <p:spPr>
          <a:xfrm>
            <a:off x="181630" y="1052736"/>
            <a:ext cx="2078282" cy="53285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0000" y="0"/>
                </a:moveTo>
                <a:lnTo>
                  <a:pt x="10000" y="10000"/>
                </a:lnTo>
                <a:lnTo>
                  <a:pt x="0" y="8000"/>
                </a:lnTo>
                <a:lnTo>
                  <a:pt x="0" y="2000"/>
                </a:lnTo>
                <a:lnTo>
                  <a:pt x="1000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0" tIns="1065718" rIns="152401" bIns="1065718" numCol="1" spcCol="1270" anchor="ctr" anchorCtr="0">
            <a:noAutofit/>
          </a:bodyPr>
          <a:lstStyle/>
          <a:p>
            <a:pPr lvl="0" algn="ctr" defTabSz="1066800" rtl="1">
              <a:lnSpc>
                <a:spcPct val="90000"/>
              </a:lnSpc>
              <a:spcBef>
                <a:spcPct val="0"/>
              </a:spcBef>
              <a:spcAft>
                <a:spcPct val="35000"/>
              </a:spcAft>
            </a:pPr>
            <a:r>
              <a:rPr lang="ar-EG" sz="2400" kern="1200" dirty="0" smtClean="0"/>
              <a:t>وضع خطط تفصيلية وإعطاء تعليمات محددة لكل عضو في فريق العمل ، وتستخدم لفريق العمل عديم الخبرة.</a:t>
            </a:r>
            <a:endParaRPr lang="ar-EG" sz="2400" kern="1200" dirty="0"/>
          </a:p>
        </p:txBody>
      </p:sp>
    </p:spTree>
    <p:extLst>
      <p:ext uri="{BB962C8B-B14F-4D97-AF65-F5344CB8AC3E}">
        <p14:creationId xmlns:p14="http://schemas.microsoft.com/office/powerpoint/2010/main" val="197896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circle(in)">
                                      <p:cBhvr>
                                        <p:cTn id="17" dur="2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circle(in)">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ماهية المشروع</a:t>
            </a:r>
            <a:endParaRPr lang="en-US" sz="4000" dirty="0"/>
          </a:p>
        </p:txBody>
      </p:sp>
    </p:spTree>
    <p:extLst>
      <p:ext uri="{BB962C8B-B14F-4D97-AF65-F5344CB8AC3E}">
        <p14:creationId xmlns:p14="http://schemas.microsoft.com/office/powerpoint/2010/main" val="2262861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تحديد معايير الأداء</a:t>
            </a:r>
          </a:p>
        </p:txBody>
      </p:sp>
      <p:graphicFrame>
        <p:nvGraphicFramePr>
          <p:cNvPr id="2" name="Diagram 1"/>
          <p:cNvGraphicFramePr/>
          <p:nvPr>
            <p:extLst>
              <p:ext uri="{D42A27DB-BD31-4B8C-83A1-F6EECF244321}">
                <p14:modId xmlns:p14="http://schemas.microsoft.com/office/powerpoint/2010/main" val="3677439850"/>
              </p:ext>
            </p:extLst>
          </p:nvPr>
        </p:nvGraphicFramePr>
        <p:xfrm>
          <a:off x="34900" y="1124744"/>
          <a:ext cx="8929588"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92289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جمع المعلومات </a:t>
            </a:r>
          </a:p>
        </p:txBody>
      </p:sp>
      <p:sp>
        <p:nvSpPr>
          <p:cNvPr id="5" name="Freeform 4"/>
          <p:cNvSpPr/>
          <p:nvPr/>
        </p:nvSpPr>
        <p:spPr>
          <a:xfrm>
            <a:off x="1503736" y="1869232"/>
            <a:ext cx="6493124" cy="625205"/>
          </a:xfrm>
          <a:custGeom>
            <a:avLst/>
            <a:gdLst>
              <a:gd name="connsiteX0" fmla="*/ 0 w 6493124"/>
              <a:gd name="connsiteY0" fmla="*/ 0 h 625205"/>
              <a:gd name="connsiteX1" fmla="*/ 6493124 w 6493124"/>
              <a:gd name="connsiteY1" fmla="*/ 0 h 625205"/>
              <a:gd name="connsiteX2" fmla="*/ 6493124 w 6493124"/>
              <a:gd name="connsiteY2" fmla="*/ 625205 h 625205"/>
              <a:gd name="connsiteX3" fmla="*/ 0 w 6493124"/>
              <a:gd name="connsiteY3" fmla="*/ 625205 h 625205"/>
              <a:gd name="connsiteX4" fmla="*/ 0 w 6493124"/>
              <a:gd name="connsiteY4" fmla="*/ 0 h 62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3124" h="625205">
                <a:moveTo>
                  <a:pt x="0" y="0"/>
                </a:moveTo>
                <a:lnTo>
                  <a:pt x="6493124" y="0"/>
                </a:lnTo>
                <a:lnTo>
                  <a:pt x="6493124" y="625205"/>
                </a:lnTo>
                <a:lnTo>
                  <a:pt x="0" y="625205"/>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96257"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التحدث مع الأشخاص  .</a:t>
            </a:r>
            <a:endParaRPr lang="ar-EG" sz="2400" kern="1200" dirty="0"/>
          </a:p>
        </p:txBody>
      </p:sp>
      <p:sp>
        <p:nvSpPr>
          <p:cNvPr id="6" name="Oval 5"/>
          <p:cNvSpPr/>
          <p:nvPr/>
        </p:nvSpPr>
        <p:spPr>
          <a:xfrm>
            <a:off x="1112983" y="1791081"/>
            <a:ext cx="781507" cy="781507"/>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7" name="Freeform 6"/>
          <p:cNvSpPr/>
          <p:nvPr/>
        </p:nvSpPr>
        <p:spPr>
          <a:xfrm>
            <a:off x="1862181" y="2807203"/>
            <a:ext cx="6134679" cy="625205"/>
          </a:xfrm>
          <a:custGeom>
            <a:avLst/>
            <a:gdLst>
              <a:gd name="connsiteX0" fmla="*/ 0 w 6134679"/>
              <a:gd name="connsiteY0" fmla="*/ 0 h 625205"/>
              <a:gd name="connsiteX1" fmla="*/ 6134679 w 6134679"/>
              <a:gd name="connsiteY1" fmla="*/ 0 h 625205"/>
              <a:gd name="connsiteX2" fmla="*/ 6134679 w 6134679"/>
              <a:gd name="connsiteY2" fmla="*/ 625205 h 625205"/>
              <a:gd name="connsiteX3" fmla="*/ 0 w 6134679"/>
              <a:gd name="connsiteY3" fmla="*/ 625205 h 625205"/>
              <a:gd name="connsiteX4" fmla="*/ 0 w 6134679"/>
              <a:gd name="connsiteY4" fmla="*/ 0 h 62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4679" h="625205">
                <a:moveTo>
                  <a:pt x="0" y="0"/>
                </a:moveTo>
                <a:lnTo>
                  <a:pt x="6134679" y="0"/>
                </a:lnTo>
                <a:lnTo>
                  <a:pt x="6134679" y="625205"/>
                </a:lnTo>
                <a:lnTo>
                  <a:pt x="0" y="625205"/>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96257"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تنظيم اجتماعات دورية للاستماع إلى ردود الموظفين .</a:t>
            </a:r>
            <a:endParaRPr lang="ar-EG" sz="2400" kern="1200" dirty="0"/>
          </a:p>
        </p:txBody>
      </p:sp>
      <p:sp>
        <p:nvSpPr>
          <p:cNvPr id="8" name="Oval 7"/>
          <p:cNvSpPr/>
          <p:nvPr/>
        </p:nvSpPr>
        <p:spPr>
          <a:xfrm>
            <a:off x="1471427" y="2729052"/>
            <a:ext cx="781507" cy="781507"/>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1862181" y="3745174"/>
            <a:ext cx="6134679" cy="625205"/>
          </a:xfrm>
          <a:custGeom>
            <a:avLst/>
            <a:gdLst>
              <a:gd name="connsiteX0" fmla="*/ 0 w 6134679"/>
              <a:gd name="connsiteY0" fmla="*/ 0 h 625205"/>
              <a:gd name="connsiteX1" fmla="*/ 6134679 w 6134679"/>
              <a:gd name="connsiteY1" fmla="*/ 0 h 625205"/>
              <a:gd name="connsiteX2" fmla="*/ 6134679 w 6134679"/>
              <a:gd name="connsiteY2" fmla="*/ 625205 h 625205"/>
              <a:gd name="connsiteX3" fmla="*/ 0 w 6134679"/>
              <a:gd name="connsiteY3" fmla="*/ 625205 h 625205"/>
              <a:gd name="connsiteX4" fmla="*/ 0 w 6134679"/>
              <a:gd name="connsiteY4" fmla="*/ 0 h 62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4679" h="625205">
                <a:moveTo>
                  <a:pt x="0" y="0"/>
                </a:moveTo>
                <a:lnTo>
                  <a:pt x="6134679" y="0"/>
                </a:lnTo>
                <a:lnTo>
                  <a:pt x="6134679" y="625205"/>
                </a:lnTo>
                <a:lnTo>
                  <a:pt x="0" y="625205"/>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96257"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طلب تقارير .</a:t>
            </a:r>
            <a:endParaRPr lang="ar-EG" sz="2400" kern="1200" dirty="0"/>
          </a:p>
        </p:txBody>
      </p:sp>
      <p:sp>
        <p:nvSpPr>
          <p:cNvPr id="10" name="Oval 9"/>
          <p:cNvSpPr/>
          <p:nvPr/>
        </p:nvSpPr>
        <p:spPr>
          <a:xfrm>
            <a:off x="1471427" y="3667024"/>
            <a:ext cx="781507" cy="781507"/>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1503736" y="4683145"/>
            <a:ext cx="6493124" cy="625205"/>
          </a:xfrm>
          <a:custGeom>
            <a:avLst/>
            <a:gdLst>
              <a:gd name="connsiteX0" fmla="*/ 0 w 6493124"/>
              <a:gd name="connsiteY0" fmla="*/ 0 h 625205"/>
              <a:gd name="connsiteX1" fmla="*/ 6493124 w 6493124"/>
              <a:gd name="connsiteY1" fmla="*/ 0 h 625205"/>
              <a:gd name="connsiteX2" fmla="*/ 6493124 w 6493124"/>
              <a:gd name="connsiteY2" fmla="*/ 625205 h 625205"/>
              <a:gd name="connsiteX3" fmla="*/ 0 w 6493124"/>
              <a:gd name="connsiteY3" fmla="*/ 625205 h 625205"/>
              <a:gd name="connsiteX4" fmla="*/ 0 w 6493124"/>
              <a:gd name="connsiteY4" fmla="*/ 0 h 62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3124" h="625205">
                <a:moveTo>
                  <a:pt x="0" y="0"/>
                </a:moveTo>
                <a:lnTo>
                  <a:pt x="6493124" y="0"/>
                </a:lnTo>
                <a:lnTo>
                  <a:pt x="6493124" y="625205"/>
                </a:lnTo>
                <a:lnTo>
                  <a:pt x="0" y="625205"/>
                </a:lnTo>
                <a:lnTo>
                  <a:pt x="0" y="0"/>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96257" tIns="60960" rIns="60960" bIns="60960" numCol="1" spcCol="1270" anchor="ctr" anchorCtr="0">
            <a:noAutofit/>
          </a:bodyPr>
          <a:lstStyle/>
          <a:p>
            <a:pPr lvl="0" algn="ctr" defTabSz="1066800" rtl="1">
              <a:lnSpc>
                <a:spcPct val="90000"/>
              </a:lnSpc>
              <a:spcBef>
                <a:spcPct val="0"/>
              </a:spcBef>
              <a:spcAft>
                <a:spcPct val="35000"/>
              </a:spcAft>
            </a:pPr>
            <a:r>
              <a:rPr lang="ar-EG" sz="2400" kern="1200" dirty="0" smtClean="0"/>
              <a:t>التحري بالتجول في مكان </a:t>
            </a:r>
            <a:r>
              <a:rPr lang="ar-EG" sz="2400" kern="1200" smtClean="0"/>
              <a:t>العمل .</a:t>
            </a:r>
            <a:endParaRPr lang="ar-EG" sz="2400" kern="1200" dirty="0"/>
          </a:p>
        </p:txBody>
      </p:sp>
      <p:sp>
        <p:nvSpPr>
          <p:cNvPr id="12" name="Oval 11"/>
          <p:cNvSpPr/>
          <p:nvPr/>
        </p:nvSpPr>
        <p:spPr>
          <a:xfrm>
            <a:off x="1112983" y="4604995"/>
            <a:ext cx="781507" cy="781507"/>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30758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par>
                                <p:cTn id="32" presetID="16" presetClass="entr" presetSubtype="21"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barn(inVertical)">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مقارنة النتائج بالمعايير والأهداف</a:t>
            </a:r>
          </a:p>
        </p:txBody>
      </p:sp>
      <p:graphicFrame>
        <p:nvGraphicFramePr>
          <p:cNvPr id="3" name="Diagram 2"/>
          <p:cNvGraphicFramePr/>
          <p:nvPr>
            <p:extLst>
              <p:ext uri="{D42A27DB-BD31-4B8C-83A1-F6EECF244321}">
                <p14:modId xmlns:p14="http://schemas.microsoft.com/office/powerpoint/2010/main" val="3653958082"/>
              </p:ext>
            </p:extLst>
          </p:nvPr>
        </p:nvGraphicFramePr>
        <p:xfrm>
          <a:off x="251520" y="1397000"/>
          <a:ext cx="828092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55039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اتخاذ إجراءات تصحيحية</a:t>
            </a:r>
          </a:p>
        </p:txBody>
      </p:sp>
      <p:graphicFrame>
        <p:nvGraphicFramePr>
          <p:cNvPr id="2" name="Diagram 1"/>
          <p:cNvGraphicFramePr/>
          <p:nvPr>
            <p:extLst>
              <p:ext uri="{D42A27DB-BD31-4B8C-83A1-F6EECF244321}">
                <p14:modId xmlns:p14="http://schemas.microsoft.com/office/powerpoint/2010/main" val="2007108817"/>
              </p:ext>
            </p:extLst>
          </p:nvPr>
        </p:nvGraphicFramePr>
        <p:xfrm>
          <a:off x="34900" y="1397000"/>
          <a:ext cx="8785572"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68720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SA" sz="4000" b="1"/>
              <a:t>التخطيط والتحكم في الموارد</a:t>
            </a:r>
            <a:endParaRPr lang="en-US" sz="4000"/>
          </a:p>
        </p:txBody>
      </p:sp>
    </p:spTree>
    <p:extLst>
      <p:ext uri="{BB962C8B-B14F-4D97-AF65-F5344CB8AC3E}">
        <p14:creationId xmlns:p14="http://schemas.microsoft.com/office/powerpoint/2010/main" val="459783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الموارد الاقتصادية</a:t>
            </a:r>
          </a:p>
        </p:txBody>
      </p:sp>
      <p:graphicFrame>
        <p:nvGraphicFramePr>
          <p:cNvPr id="2" name="Diagram 1"/>
          <p:cNvGraphicFramePr/>
          <p:nvPr>
            <p:extLst>
              <p:ext uri="{D42A27DB-BD31-4B8C-83A1-F6EECF244321}">
                <p14:modId xmlns:p14="http://schemas.microsoft.com/office/powerpoint/2010/main" val="259437646"/>
              </p:ext>
            </p:extLst>
          </p:nvPr>
        </p:nvGraphicFramePr>
        <p:xfrm>
          <a:off x="1619672" y="1556792"/>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46335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وتنقسم الموارد الي : </a:t>
            </a:r>
          </a:p>
        </p:txBody>
      </p:sp>
      <p:graphicFrame>
        <p:nvGraphicFramePr>
          <p:cNvPr id="2" name="Diagram 1"/>
          <p:cNvGraphicFramePr/>
          <p:nvPr>
            <p:extLst>
              <p:ext uri="{D42A27DB-BD31-4B8C-83A1-F6EECF244321}">
                <p14:modId xmlns:p14="http://schemas.microsoft.com/office/powerpoint/2010/main" val="3295383381"/>
              </p:ext>
            </p:extLst>
          </p:nvPr>
        </p:nvGraphicFramePr>
        <p:xfrm>
          <a:off x="34900" y="1052736"/>
          <a:ext cx="9001596" cy="58052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32187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وتنقسم الموارد الي : </a:t>
            </a:r>
          </a:p>
        </p:txBody>
      </p:sp>
      <p:graphicFrame>
        <p:nvGraphicFramePr>
          <p:cNvPr id="2" name="Diagram 1"/>
          <p:cNvGraphicFramePr/>
          <p:nvPr>
            <p:extLst>
              <p:ext uri="{D42A27DB-BD31-4B8C-83A1-F6EECF244321}">
                <p14:modId xmlns:p14="http://schemas.microsoft.com/office/powerpoint/2010/main" val="2424220579"/>
              </p:ext>
            </p:extLst>
          </p:nvPr>
        </p:nvGraphicFramePr>
        <p:xfrm>
          <a:off x="34900" y="1052736"/>
          <a:ext cx="9001596" cy="58052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66118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وتنقسم الموارد الي : </a:t>
            </a:r>
          </a:p>
        </p:txBody>
      </p:sp>
      <p:graphicFrame>
        <p:nvGraphicFramePr>
          <p:cNvPr id="2" name="Diagram 1"/>
          <p:cNvGraphicFramePr/>
          <p:nvPr>
            <p:extLst>
              <p:ext uri="{D42A27DB-BD31-4B8C-83A1-F6EECF244321}">
                <p14:modId xmlns:p14="http://schemas.microsoft.com/office/powerpoint/2010/main" val="850216975"/>
              </p:ext>
            </p:extLst>
          </p:nvPr>
        </p:nvGraphicFramePr>
        <p:xfrm>
          <a:off x="34900" y="1052736"/>
          <a:ext cx="9001596" cy="58052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91410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وتنقسم الموارد الي : </a:t>
            </a:r>
          </a:p>
        </p:txBody>
      </p:sp>
      <p:graphicFrame>
        <p:nvGraphicFramePr>
          <p:cNvPr id="2" name="Diagram 1"/>
          <p:cNvGraphicFramePr/>
          <p:nvPr>
            <p:extLst>
              <p:ext uri="{D42A27DB-BD31-4B8C-83A1-F6EECF244321}">
                <p14:modId xmlns:p14="http://schemas.microsoft.com/office/powerpoint/2010/main" val="2356866663"/>
              </p:ext>
            </p:extLst>
          </p:nvPr>
        </p:nvGraphicFramePr>
        <p:xfrm>
          <a:off x="34900" y="1052736"/>
          <a:ext cx="9001596" cy="58052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6565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smtClean="0">
                <a:solidFill>
                  <a:schemeClr val="bg1"/>
                </a:solidFill>
              </a:rPr>
              <a:t>ما هو المشروع؟</a:t>
            </a:r>
            <a:endParaRPr lang="ar-EG" sz="3200" b="1" dirty="0">
              <a:solidFill>
                <a:schemeClr val="bg1"/>
              </a:solidFill>
            </a:endParaRPr>
          </a:p>
        </p:txBody>
      </p:sp>
      <p:sp>
        <p:nvSpPr>
          <p:cNvPr id="4" name="Rectangle 3"/>
          <p:cNvSpPr/>
          <p:nvPr/>
        </p:nvSpPr>
        <p:spPr>
          <a:xfrm>
            <a:off x="1657539" y="957308"/>
            <a:ext cx="2948903" cy="2948903"/>
          </a:xfrm>
          <a:prstGeom prst="rect">
            <a:avLst/>
          </a:prstGeom>
          <a:blipFill rotWithShape="1">
            <a:blip r:embed="rId2"/>
            <a:stretch>
              <a:fillRect/>
            </a:stretch>
          </a:blip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 name="Straight Connector 4"/>
          <p:cNvSpPr/>
          <p:nvPr/>
        </p:nvSpPr>
        <p:spPr>
          <a:xfrm>
            <a:off x="1657539" y="957308"/>
            <a:ext cx="294" cy="5897807"/>
          </a:xfrm>
          <a:prstGeom prst="line">
            <a:avLst/>
          </a:prstGeom>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6" name="Freeform 5"/>
          <p:cNvSpPr/>
          <p:nvPr/>
        </p:nvSpPr>
        <p:spPr>
          <a:xfrm>
            <a:off x="1657539" y="3906212"/>
            <a:ext cx="2948903" cy="2948903"/>
          </a:xfrm>
          <a:custGeom>
            <a:avLst/>
            <a:gdLst>
              <a:gd name="connsiteX0" fmla="*/ 0 w 2948903"/>
              <a:gd name="connsiteY0" fmla="*/ 0 h 2948903"/>
              <a:gd name="connsiteX1" fmla="*/ 2948903 w 2948903"/>
              <a:gd name="connsiteY1" fmla="*/ 0 h 2948903"/>
              <a:gd name="connsiteX2" fmla="*/ 2948903 w 2948903"/>
              <a:gd name="connsiteY2" fmla="*/ 2948903 h 2948903"/>
              <a:gd name="connsiteX3" fmla="*/ 0 w 2948903"/>
              <a:gd name="connsiteY3" fmla="*/ 2948903 h 2948903"/>
              <a:gd name="connsiteX4" fmla="*/ 0 w 2948903"/>
              <a:gd name="connsiteY4" fmla="*/ 0 h 2948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903" h="2948903">
                <a:moveTo>
                  <a:pt x="0" y="0"/>
                </a:moveTo>
                <a:lnTo>
                  <a:pt x="2948903" y="0"/>
                </a:lnTo>
                <a:lnTo>
                  <a:pt x="2948903" y="2948903"/>
                </a:lnTo>
                <a:lnTo>
                  <a:pt x="0" y="2948903"/>
                </a:lnTo>
                <a:lnTo>
                  <a:pt x="0" y="0"/>
                </a:lnTo>
                <a:close/>
              </a:path>
            </a:pathLst>
          </a:custGeom>
          <a:solidFill>
            <a:srgbClr val="00B05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justLow" defTabSz="1066800" rtl="1">
              <a:lnSpc>
                <a:spcPct val="90000"/>
              </a:lnSpc>
              <a:spcBef>
                <a:spcPct val="0"/>
              </a:spcBef>
              <a:spcAft>
                <a:spcPct val="35000"/>
              </a:spcAft>
            </a:pPr>
            <a:r>
              <a:rPr lang="ar-EG" sz="2400" kern="1200" dirty="0" smtClean="0">
                <a:solidFill>
                  <a:schemeClr val="bg1"/>
                </a:solidFill>
              </a:rPr>
              <a:t>هو مجموعة من المهام المحددة لحل مشكلة معينة مع تحديد نقطة بداية ونقطة نهاية ومقدار محدد من الأعمال والإنجاز المطلوب بالإضافة إلي ضرورة وجود ميزانية وفريق عمل يمتلك مجموعة من المهارات لإتمام وإنجاز كل ذلك .</a:t>
            </a:r>
            <a:endParaRPr lang="ar-EG" sz="2400" kern="1200" dirty="0">
              <a:solidFill>
                <a:schemeClr val="bg1"/>
              </a:solidFill>
            </a:endParaRPr>
          </a:p>
        </p:txBody>
      </p:sp>
      <p:sp>
        <p:nvSpPr>
          <p:cNvPr id="7" name="Rectangle 6"/>
          <p:cNvSpPr/>
          <p:nvPr/>
        </p:nvSpPr>
        <p:spPr>
          <a:xfrm>
            <a:off x="4607356" y="957308"/>
            <a:ext cx="2948903" cy="2948903"/>
          </a:xfrm>
          <a:prstGeom prst="rect">
            <a:avLst/>
          </a:prstGeom>
          <a:blipFill rotWithShape="1">
            <a:blip r:embed="rId3"/>
            <a:stretch>
              <a:fillRect/>
            </a:stretch>
          </a:blip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Straight Connector 7"/>
          <p:cNvSpPr/>
          <p:nvPr/>
        </p:nvSpPr>
        <p:spPr>
          <a:xfrm>
            <a:off x="4607356" y="957308"/>
            <a:ext cx="294" cy="5897807"/>
          </a:xfrm>
          <a:prstGeom prst="line">
            <a:avLst/>
          </a:prstGeom>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4607356" y="3906212"/>
            <a:ext cx="2948903" cy="2948903"/>
          </a:xfrm>
          <a:custGeom>
            <a:avLst/>
            <a:gdLst>
              <a:gd name="connsiteX0" fmla="*/ 0 w 2948903"/>
              <a:gd name="connsiteY0" fmla="*/ 0 h 2948903"/>
              <a:gd name="connsiteX1" fmla="*/ 2948903 w 2948903"/>
              <a:gd name="connsiteY1" fmla="*/ 0 h 2948903"/>
              <a:gd name="connsiteX2" fmla="*/ 2948903 w 2948903"/>
              <a:gd name="connsiteY2" fmla="*/ 2948903 h 2948903"/>
              <a:gd name="connsiteX3" fmla="*/ 0 w 2948903"/>
              <a:gd name="connsiteY3" fmla="*/ 2948903 h 2948903"/>
              <a:gd name="connsiteX4" fmla="*/ 0 w 2948903"/>
              <a:gd name="connsiteY4" fmla="*/ 0 h 2948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903" h="2948903">
                <a:moveTo>
                  <a:pt x="0" y="0"/>
                </a:moveTo>
                <a:lnTo>
                  <a:pt x="2948903" y="0"/>
                </a:lnTo>
                <a:lnTo>
                  <a:pt x="2948903" y="2948903"/>
                </a:lnTo>
                <a:lnTo>
                  <a:pt x="0" y="2948903"/>
                </a:lnTo>
                <a:lnTo>
                  <a:pt x="0" y="0"/>
                </a:lnTo>
                <a:close/>
              </a:path>
            </a:pathLst>
          </a:custGeom>
          <a:solidFill>
            <a:srgbClr val="00B0F0"/>
          </a:solidFill>
        </p:spPr>
        <p:style>
          <a:lnRef idx="0">
            <a:schemeClr val="dk1">
              <a:alpha val="0"/>
              <a:hueOff val="0"/>
              <a:satOff val="0"/>
              <a:lumOff val="0"/>
              <a:alphaOff val="0"/>
            </a:schemeClr>
          </a:lnRef>
          <a:fillRef idx="0">
            <a:scrgbClr r="0" g="0" b="0"/>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justLow" defTabSz="1066800" rtl="1">
              <a:lnSpc>
                <a:spcPct val="90000"/>
              </a:lnSpc>
              <a:spcBef>
                <a:spcPct val="0"/>
              </a:spcBef>
              <a:spcAft>
                <a:spcPct val="35000"/>
              </a:spcAft>
            </a:pPr>
            <a:endParaRPr lang="ar-EG" sz="2400" kern="1200" dirty="0" smtClean="0">
              <a:solidFill>
                <a:schemeClr val="bg1"/>
              </a:solidFill>
            </a:endParaRPr>
          </a:p>
          <a:p>
            <a:pPr lvl="0" algn="justLow" defTabSz="1066800" rtl="1">
              <a:lnSpc>
                <a:spcPct val="90000"/>
              </a:lnSpc>
              <a:spcBef>
                <a:spcPct val="0"/>
              </a:spcBef>
              <a:spcAft>
                <a:spcPct val="35000"/>
              </a:spcAft>
            </a:pPr>
            <a:endParaRPr lang="ar-EG" sz="1600" dirty="0">
              <a:solidFill>
                <a:schemeClr val="bg1"/>
              </a:solidFill>
            </a:endParaRPr>
          </a:p>
          <a:p>
            <a:pPr lvl="0" algn="justLow" defTabSz="1066800" rtl="1">
              <a:lnSpc>
                <a:spcPct val="90000"/>
              </a:lnSpc>
              <a:spcBef>
                <a:spcPct val="0"/>
              </a:spcBef>
              <a:spcAft>
                <a:spcPct val="35000"/>
              </a:spcAft>
            </a:pPr>
            <a:r>
              <a:rPr lang="ar-EG" sz="2400" kern="1200" dirty="0" smtClean="0">
                <a:solidFill>
                  <a:schemeClr val="bg1"/>
                </a:solidFill>
              </a:rPr>
              <a:t>هو نشاط تستخدم فيه موارد معينة وتنفق من أجله الأموال للحصول على منافع متوقعة خلال فترة زمنية معينة</a:t>
            </a:r>
            <a:endParaRPr lang="ar-EG" sz="2400" kern="1200"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ويلزم التدريب لفريق العمل في </a:t>
            </a:r>
            <a:r>
              <a:rPr lang="ar-EG" sz="3200" b="1" dirty="0" smtClean="0">
                <a:solidFill>
                  <a:schemeClr val="bg1"/>
                </a:solidFill>
              </a:rPr>
              <a:t>حالة: </a:t>
            </a:r>
            <a:endParaRPr lang="ar-EG" sz="3200" b="1" dirty="0">
              <a:solidFill>
                <a:schemeClr val="bg1"/>
              </a:solidFill>
            </a:endParaRPr>
          </a:p>
        </p:txBody>
      </p:sp>
      <p:sp>
        <p:nvSpPr>
          <p:cNvPr id="4" name="Freeform 3"/>
          <p:cNvSpPr/>
          <p:nvPr/>
        </p:nvSpPr>
        <p:spPr>
          <a:xfrm rot="5400000">
            <a:off x="6620134" y="3934437"/>
            <a:ext cx="4168607" cy="409385"/>
          </a:xfrm>
          <a:custGeom>
            <a:avLst/>
            <a:gdLst>
              <a:gd name="connsiteX0" fmla="*/ 0 w 4168607"/>
              <a:gd name="connsiteY0" fmla="*/ 0 h 409385"/>
              <a:gd name="connsiteX1" fmla="*/ 4168607 w 4168607"/>
              <a:gd name="connsiteY1" fmla="*/ 0 h 409385"/>
              <a:gd name="connsiteX2" fmla="*/ 4168607 w 4168607"/>
              <a:gd name="connsiteY2" fmla="*/ 409385 h 409385"/>
              <a:gd name="connsiteX3" fmla="*/ 0 w 4168607"/>
              <a:gd name="connsiteY3" fmla="*/ 409385 h 409385"/>
              <a:gd name="connsiteX4" fmla="*/ 0 w 4168607"/>
              <a:gd name="connsiteY4" fmla="*/ 0 h 409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8607" h="409385">
                <a:moveTo>
                  <a:pt x="0" y="0"/>
                </a:moveTo>
                <a:lnTo>
                  <a:pt x="4168607" y="0"/>
                </a:lnTo>
                <a:lnTo>
                  <a:pt x="4168607" y="409385"/>
                </a:lnTo>
                <a:lnTo>
                  <a:pt x="0" y="40938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61056" tIns="-1" rIns="0" bIns="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FF0000"/>
                </a:solidFill>
              </a:rPr>
              <a:t>وجود مشاكل متعلقة بالأداء</a:t>
            </a:r>
            <a:endParaRPr lang="ar-EG" sz="2400" kern="1200" dirty="0">
              <a:solidFill>
                <a:srgbClr val="FF0000"/>
              </a:solidFill>
            </a:endParaRPr>
          </a:p>
        </p:txBody>
      </p:sp>
      <p:sp>
        <p:nvSpPr>
          <p:cNvPr id="5" name="Freeform 4"/>
          <p:cNvSpPr/>
          <p:nvPr/>
        </p:nvSpPr>
        <p:spPr>
          <a:xfrm>
            <a:off x="6460568" y="2054827"/>
            <a:ext cx="2039176" cy="4168607"/>
          </a:xfrm>
          <a:custGeom>
            <a:avLst/>
            <a:gdLst>
              <a:gd name="connsiteX0" fmla="*/ 0 w 2039176"/>
              <a:gd name="connsiteY0" fmla="*/ 0 h 4168607"/>
              <a:gd name="connsiteX1" fmla="*/ 2039176 w 2039176"/>
              <a:gd name="connsiteY1" fmla="*/ 0 h 4168607"/>
              <a:gd name="connsiteX2" fmla="*/ 2039176 w 2039176"/>
              <a:gd name="connsiteY2" fmla="*/ 4168607 h 4168607"/>
              <a:gd name="connsiteX3" fmla="*/ 0 w 2039176"/>
              <a:gd name="connsiteY3" fmla="*/ 4168607 h 4168607"/>
              <a:gd name="connsiteX4" fmla="*/ 0 w 2039176"/>
              <a:gd name="connsiteY4" fmla="*/ 0 h 4168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176" h="4168607">
                <a:moveTo>
                  <a:pt x="0" y="0"/>
                </a:moveTo>
                <a:lnTo>
                  <a:pt x="2039176" y="0"/>
                </a:lnTo>
                <a:lnTo>
                  <a:pt x="2039176" y="4168607"/>
                </a:lnTo>
                <a:lnTo>
                  <a:pt x="0" y="4168607"/>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61056"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زيادة معدل وقوع حوادث، الهدر في المواد، انخفاض الناتج، ضعف مستوى الجودة</a:t>
            </a:r>
            <a:endParaRPr lang="ar-EG" sz="2400" kern="1200" dirty="0"/>
          </a:p>
        </p:txBody>
      </p:sp>
      <p:sp>
        <p:nvSpPr>
          <p:cNvPr id="6" name="Rectangle 5"/>
          <p:cNvSpPr/>
          <p:nvPr/>
        </p:nvSpPr>
        <p:spPr>
          <a:xfrm>
            <a:off x="8090359" y="1514437"/>
            <a:ext cx="818771" cy="818771"/>
          </a:xfrm>
          <a:prstGeom prst="rect">
            <a:avLst/>
          </a:prstGeom>
          <a:blipFill rotWithShape="1">
            <a:blip r:embed="rId2"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Freeform 6"/>
          <p:cNvSpPr/>
          <p:nvPr/>
        </p:nvSpPr>
        <p:spPr>
          <a:xfrm rot="5400000">
            <a:off x="3651300" y="3934437"/>
            <a:ext cx="4168607" cy="409385"/>
          </a:xfrm>
          <a:custGeom>
            <a:avLst/>
            <a:gdLst>
              <a:gd name="connsiteX0" fmla="*/ 0 w 4168607"/>
              <a:gd name="connsiteY0" fmla="*/ 0 h 409385"/>
              <a:gd name="connsiteX1" fmla="*/ 4168607 w 4168607"/>
              <a:gd name="connsiteY1" fmla="*/ 0 h 409385"/>
              <a:gd name="connsiteX2" fmla="*/ 4168607 w 4168607"/>
              <a:gd name="connsiteY2" fmla="*/ 409385 h 409385"/>
              <a:gd name="connsiteX3" fmla="*/ 0 w 4168607"/>
              <a:gd name="connsiteY3" fmla="*/ 409385 h 409385"/>
              <a:gd name="connsiteX4" fmla="*/ 0 w 4168607"/>
              <a:gd name="connsiteY4" fmla="*/ 0 h 409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8607" h="409385">
                <a:moveTo>
                  <a:pt x="0" y="0"/>
                </a:moveTo>
                <a:lnTo>
                  <a:pt x="4168607" y="0"/>
                </a:lnTo>
                <a:lnTo>
                  <a:pt x="4168607" y="409385"/>
                </a:lnTo>
                <a:lnTo>
                  <a:pt x="0" y="40938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61056" tIns="-1" rIns="0" bIns="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FF0000"/>
                </a:solidFill>
              </a:rPr>
              <a:t>تغيرات في أنماط العمل</a:t>
            </a:r>
            <a:endParaRPr lang="ar-EG" sz="2400" kern="1200" dirty="0">
              <a:solidFill>
                <a:srgbClr val="FF0000"/>
              </a:solidFill>
            </a:endParaRPr>
          </a:p>
        </p:txBody>
      </p:sp>
      <p:sp>
        <p:nvSpPr>
          <p:cNvPr id="8" name="Freeform 7"/>
          <p:cNvSpPr/>
          <p:nvPr/>
        </p:nvSpPr>
        <p:spPr>
          <a:xfrm>
            <a:off x="3491734" y="2054827"/>
            <a:ext cx="2039176" cy="4168607"/>
          </a:xfrm>
          <a:custGeom>
            <a:avLst/>
            <a:gdLst>
              <a:gd name="connsiteX0" fmla="*/ 0 w 2039176"/>
              <a:gd name="connsiteY0" fmla="*/ 0 h 4168607"/>
              <a:gd name="connsiteX1" fmla="*/ 2039176 w 2039176"/>
              <a:gd name="connsiteY1" fmla="*/ 0 h 4168607"/>
              <a:gd name="connsiteX2" fmla="*/ 2039176 w 2039176"/>
              <a:gd name="connsiteY2" fmla="*/ 4168607 h 4168607"/>
              <a:gd name="connsiteX3" fmla="*/ 0 w 2039176"/>
              <a:gd name="connsiteY3" fmla="*/ 4168607 h 4168607"/>
              <a:gd name="connsiteX4" fmla="*/ 0 w 2039176"/>
              <a:gd name="connsiteY4" fmla="*/ 0 h 4168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176" h="4168607">
                <a:moveTo>
                  <a:pt x="0" y="0"/>
                </a:moveTo>
                <a:lnTo>
                  <a:pt x="2039176" y="0"/>
                </a:lnTo>
                <a:lnTo>
                  <a:pt x="2039176" y="4168607"/>
                </a:lnTo>
                <a:lnTo>
                  <a:pt x="0" y="4168607"/>
                </a:lnTo>
                <a:lnTo>
                  <a:pt x="0" y="0"/>
                </a:lnTo>
                <a:close/>
              </a:path>
            </a:pathLst>
          </a:custGeom>
          <a:solidFill>
            <a:srgbClr val="C00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61056"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إدخال أسلوب حديد ، إدخال معدة جديدة ، بدء نوع جديد من المهام</a:t>
            </a:r>
            <a:endParaRPr lang="ar-EG" sz="2400" kern="1200" dirty="0"/>
          </a:p>
        </p:txBody>
      </p:sp>
      <p:sp>
        <p:nvSpPr>
          <p:cNvPr id="9" name="Rectangle 8"/>
          <p:cNvSpPr/>
          <p:nvPr/>
        </p:nvSpPr>
        <p:spPr>
          <a:xfrm>
            <a:off x="5121525" y="1514437"/>
            <a:ext cx="818771" cy="818771"/>
          </a:xfrm>
          <a:prstGeom prst="rect">
            <a:avLst/>
          </a:prstGeom>
          <a:blipFill rotWithShape="1">
            <a:blip r:embed="rId3"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9"/>
          <p:cNvSpPr/>
          <p:nvPr/>
        </p:nvSpPr>
        <p:spPr>
          <a:xfrm rot="5400000">
            <a:off x="682466" y="3934437"/>
            <a:ext cx="4168607" cy="409385"/>
          </a:xfrm>
          <a:custGeom>
            <a:avLst/>
            <a:gdLst>
              <a:gd name="connsiteX0" fmla="*/ 0 w 4168607"/>
              <a:gd name="connsiteY0" fmla="*/ 0 h 409385"/>
              <a:gd name="connsiteX1" fmla="*/ 4168607 w 4168607"/>
              <a:gd name="connsiteY1" fmla="*/ 0 h 409385"/>
              <a:gd name="connsiteX2" fmla="*/ 4168607 w 4168607"/>
              <a:gd name="connsiteY2" fmla="*/ 409385 h 409385"/>
              <a:gd name="connsiteX3" fmla="*/ 0 w 4168607"/>
              <a:gd name="connsiteY3" fmla="*/ 409385 h 409385"/>
              <a:gd name="connsiteX4" fmla="*/ 0 w 4168607"/>
              <a:gd name="connsiteY4" fmla="*/ 0 h 409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8607" h="409385">
                <a:moveTo>
                  <a:pt x="0" y="0"/>
                </a:moveTo>
                <a:lnTo>
                  <a:pt x="4168607" y="0"/>
                </a:lnTo>
                <a:lnTo>
                  <a:pt x="4168607" y="409385"/>
                </a:lnTo>
                <a:lnTo>
                  <a:pt x="0" y="40938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61056" tIns="-1" rIns="0" bIns="1" numCol="1" spcCol="1270" anchor="ctr" anchorCtr="0">
            <a:noAutofit/>
          </a:bodyPr>
          <a:lstStyle/>
          <a:p>
            <a:pPr lvl="0" algn="ctr" defTabSz="1066800" rtl="1">
              <a:lnSpc>
                <a:spcPct val="90000"/>
              </a:lnSpc>
              <a:spcBef>
                <a:spcPct val="0"/>
              </a:spcBef>
              <a:spcAft>
                <a:spcPct val="35000"/>
              </a:spcAft>
            </a:pPr>
            <a:r>
              <a:rPr lang="ar-EG" sz="2400" kern="1200" dirty="0" smtClean="0">
                <a:solidFill>
                  <a:srgbClr val="FF0000"/>
                </a:solidFill>
              </a:rPr>
              <a:t>توسيع نطاق المهارات</a:t>
            </a:r>
            <a:endParaRPr lang="ar-EG" sz="2400" kern="1200" dirty="0">
              <a:solidFill>
                <a:srgbClr val="FF0000"/>
              </a:solidFill>
            </a:endParaRPr>
          </a:p>
        </p:txBody>
      </p:sp>
      <p:sp>
        <p:nvSpPr>
          <p:cNvPr id="11" name="Freeform 10"/>
          <p:cNvSpPr/>
          <p:nvPr/>
        </p:nvSpPr>
        <p:spPr>
          <a:xfrm>
            <a:off x="522900" y="2054827"/>
            <a:ext cx="2039176" cy="4168607"/>
          </a:xfrm>
          <a:custGeom>
            <a:avLst/>
            <a:gdLst>
              <a:gd name="connsiteX0" fmla="*/ 0 w 2039176"/>
              <a:gd name="connsiteY0" fmla="*/ 0 h 4168607"/>
              <a:gd name="connsiteX1" fmla="*/ 2039176 w 2039176"/>
              <a:gd name="connsiteY1" fmla="*/ 0 h 4168607"/>
              <a:gd name="connsiteX2" fmla="*/ 2039176 w 2039176"/>
              <a:gd name="connsiteY2" fmla="*/ 4168607 h 4168607"/>
              <a:gd name="connsiteX3" fmla="*/ 0 w 2039176"/>
              <a:gd name="connsiteY3" fmla="*/ 4168607 h 4168607"/>
              <a:gd name="connsiteX4" fmla="*/ 0 w 2039176"/>
              <a:gd name="connsiteY4" fmla="*/ 0 h 4168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176" h="4168607">
                <a:moveTo>
                  <a:pt x="0" y="0"/>
                </a:moveTo>
                <a:lnTo>
                  <a:pt x="2039176" y="0"/>
                </a:lnTo>
                <a:lnTo>
                  <a:pt x="2039176" y="4168607"/>
                </a:lnTo>
                <a:lnTo>
                  <a:pt x="0" y="4168607"/>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0688" tIns="361056" rIns="170688" bIns="170688" numCol="1" spcCol="1270" anchor="t" anchorCtr="0">
            <a:noAutofit/>
          </a:bodyPr>
          <a:lstStyle/>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endParaRPr lang="ar-EG" sz="2400" kern="1200" dirty="0"/>
          </a:p>
          <a:p>
            <a:pPr marL="228600" lvl="1" indent="-228600" algn="justLow" defTabSz="1066800" rtl="1">
              <a:lnSpc>
                <a:spcPct val="90000"/>
              </a:lnSpc>
              <a:spcBef>
                <a:spcPct val="0"/>
              </a:spcBef>
              <a:spcAft>
                <a:spcPct val="15000"/>
              </a:spcAft>
              <a:buChar char="••"/>
            </a:pPr>
            <a:r>
              <a:rPr lang="ar-EG" sz="2400" kern="1200" dirty="0" smtClean="0"/>
              <a:t>الرغبة في منح شخص ما فرصة التطوير، الرغبة في سد فجوة في المهارات</a:t>
            </a:r>
            <a:endParaRPr lang="ar-EG" sz="2400" kern="1200" dirty="0"/>
          </a:p>
        </p:txBody>
      </p:sp>
      <p:sp>
        <p:nvSpPr>
          <p:cNvPr id="12" name="Rectangle 11"/>
          <p:cNvSpPr/>
          <p:nvPr/>
        </p:nvSpPr>
        <p:spPr>
          <a:xfrm>
            <a:off x="2152691" y="1514437"/>
            <a:ext cx="818771" cy="818771"/>
          </a:xfrm>
          <a:prstGeom prst="rect">
            <a:avLst/>
          </a:prstGeom>
          <a:blipFill rotWithShape="1">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Tree>
    <p:extLst>
      <p:ext uri="{BB962C8B-B14F-4D97-AF65-F5344CB8AC3E}">
        <p14:creationId xmlns:p14="http://schemas.microsoft.com/office/powerpoint/2010/main" val="1883998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circle(in)">
                                      <p:cBhvr>
                                        <p:cTn id="28" dur="20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barn(inVertical)">
                                      <p:cBhvr>
                                        <p:cTn id="33" dur="500"/>
                                        <p:tgtEl>
                                          <p:spTgt spid="10"/>
                                        </p:tgtEl>
                                      </p:cBhvr>
                                    </p:animEffect>
                                  </p:childTnLst>
                                </p:cTn>
                              </p:par>
                              <p:par>
                                <p:cTn id="34" presetID="16" presetClass="entr" presetSubtype="21" fill="hold"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barn(inVertical)">
                                      <p:cBhvr>
                                        <p:cTn id="36" dur="5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circle(in)">
                                      <p:cBhvr>
                                        <p:cTn id="41"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7" grpId="0"/>
      <p:bldP spid="8" grpId="0" animBg="1"/>
      <p:bldP spid="10" grpId="0"/>
      <p:bldP spid="11"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وتنقسم الموارد الي : </a:t>
            </a:r>
          </a:p>
        </p:txBody>
      </p:sp>
      <p:graphicFrame>
        <p:nvGraphicFramePr>
          <p:cNvPr id="2" name="Diagram 1"/>
          <p:cNvGraphicFramePr/>
          <p:nvPr>
            <p:extLst>
              <p:ext uri="{D42A27DB-BD31-4B8C-83A1-F6EECF244321}">
                <p14:modId xmlns:p14="http://schemas.microsoft.com/office/powerpoint/2010/main" val="2215708410"/>
              </p:ext>
            </p:extLst>
          </p:nvPr>
        </p:nvGraphicFramePr>
        <p:xfrm>
          <a:off x="34900" y="1052736"/>
          <a:ext cx="9001596" cy="58052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35995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وتنقسم الموارد الي : </a:t>
            </a:r>
          </a:p>
        </p:txBody>
      </p:sp>
      <p:graphicFrame>
        <p:nvGraphicFramePr>
          <p:cNvPr id="2" name="Diagram 1"/>
          <p:cNvGraphicFramePr/>
          <p:nvPr>
            <p:extLst>
              <p:ext uri="{D42A27DB-BD31-4B8C-83A1-F6EECF244321}">
                <p14:modId xmlns:p14="http://schemas.microsoft.com/office/powerpoint/2010/main" val="3150785700"/>
              </p:ext>
            </p:extLst>
          </p:nvPr>
        </p:nvGraphicFramePr>
        <p:xfrm>
          <a:off x="34900" y="1052736"/>
          <a:ext cx="9001596" cy="58052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34296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وتنقسم الموارد الي : </a:t>
            </a:r>
          </a:p>
        </p:txBody>
      </p:sp>
      <p:graphicFrame>
        <p:nvGraphicFramePr>
          <p:cNvPr id="2" name="Diagram 1"/>
          <p:cNvGraphicFramePr/>
          <p:nvPr>
            <p:extLst>
              <p:ext uri="{D42A27DB-BD31-4B8C-83A1-F6EECF244321}">
                <p14:modId xmlns:p14="http://schemas.microsoft.com/office/powerpoint/2010/main" val="4194531162"/>
              </p:ext>
            </p:extLst>
          </p:nvPr>
        </p:nvGraphicFramePr>
        <p:xfrm>
          <a:off x="34900" y="1052736"/>
          <a:ext cx="9001596" cy="58052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1196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a:spLocks noChangeArrowheads="1"/>
          </p:cNvSpPr>
          <p:nvPr/>
        </p:nvSpPr>
        <p:spPr bwMode="auto">
          <a:xfrm>
            <a:off x="2195736" y="2420888"/>
            <a:ext cx="4859745" cy="683895"/>
          </a:xfrm>
          <a:prstGeom prst="roundRect">
            <a:avLst>
              <a:gd name="adj" fmla="val 16667"/>
            </a:avLst>
          </a:prstGeom>
          <a:solidFill>
            <a:srgbClr val="00B0F0"/>
          </a:solidFill>
          <a:ln>
            <a:headEnd/>
            <a:tailEnd/>
          </a:ln>
        </p:spPr>
        <p:style>
          <a:lnRef idx="2">
            <a:schemeClr val="accent6">
              <a:shade val="50000"/>
            </a:schemeClr>
          </a:lnRef>
          <a:fillRef idx="1">
            <a:schemeClr val="accent6"/>
          </a:fillRef>
          <a:effectRef idx="0">
            <a:schemeClr val="accent6"/>
          </a:effectRef>
          <a:fontRef idx="minor">
            <a:schemeClr val="lt1"/>
          </a:fontRef>
        </p:style>
        <p:txBody>
          <a:bodyPr rot="0" vert="horz" wrap="square" lIns="91440" tIns="45720" rIns="91440" bIns="45720" anchor="t" anchorCtr="0" upright="1">
            <a:noAutofit/>
          </a:bodyPr>
          <a:lstStyle/>
          <a:p>
            <a:pPr algn="ctr" rtl="1">
              <a:lnSpc>
                <a:spcPct val="107000"/>
              </a:lnSpc>
              <a:spcAft>
                <a:spcPts val="800"/>
              </a:spcAft>
            </a:pPr>
            <a:r>
              <a:rPr lang="ar-EG" sz="2800" b="1" dirty="0">
                <a:solidFill>
                  <a:srgbClr val="FFFFFF"/>
                </a:solidFill>
                <a:ea typeface="Calibri"/>
                <a:cs typeface="Simplified Arabic"/>
              </a:rPr>
              <a:t>الجلسة التدريبية </a:t>
            </a:r>
            <a:r>
              <a:rPr lang="ar-EG" sz="2800" b="1" dirty="0" smtClean="0">
                <a:solidFill>
                  <a:srgbClr val="FFFFFF"/>
                </a:solidFill>
                <a:ea typeface="Calibri"/>
                <a:cs typeface="Simplified Arabic"/>
              </a:rPr>
              <a:t>الثالثة</a:t>
            </a:r>
            <a:endParaRPr lang="en-US" sz="1200" b="1" dirty="0">
              <a:ea typeface="Calibri"/>
              <a:cs typeface="Arial"/>
            </a:endParaRPr>
          </a:p>
        </p:txBody>
      </p:sp>
      <p:sp>
        <p:nvSpPr>
          <p:cNvPr id="5" name="Round Same Side Corner Rectangle 4"/>
          <p:cNvSpPr>
            <a:spLocks noChangeArrowheads="1"/>
          </p:cNvSpPr>
          <p:nvPr/>
        </p:nvSpPr>
        <p:spPr bwMode="auto">
          <a:xfrm>
            <a:off x="2195732" y="3077073"/>
            <a:ext cx="4859746" cy="683895"/>
          </a:xfrm>
          <a:prstGeom prst="round2SameRect">
            <a:avLst/>
          </a:prstGeom>
          <a:solidFill>
            <a:srgbClr val="FFC000"/>
          </a:solidFill>
          <a:ln w="19050">
            <a:headEnd/>
            <a:tailEnd/>
          </a:ln>
        </p:spPr>
        <p:style>
          <a:lnRef idx="2">
            <a:schemeClr val="accent2"/>
          </a:lnRef>
          <a:fillRef idx="1">
            <a:schemeClr val="lt1"/>
          </a:fillRef>
          <a:effectRef idx="0">
            <a:schemeClr val="accent2"/>
          </a:effectRef>
          <a:fontRef idx="minor">
            <a:schemeClr val="dk1"/>
          </a:fontRef>
        </p:style>
        <p:txBody>
          <a:bodyPr rot="0" vert="horz" wrap="square" lIns="91440" tIns="45720" rIns="91440" bIns="45720" anchor="t" anchorCtr="0" upright="1">
            <a:noAutofit/>
          </a:bodyPr>
          <a:lstStyle/>
          <a:p>
            <a:pPr algn="ctr">
              <a:lnSpc>
                <a:spcPct val="107000"/>
              </a:lnSpc>
              <a:spcAft>
                <a:spcPts val="800"/>
              </a:spcAft>
            </a:pPr>
            <a:r>
              <a:rPr lang="ar-EG" sz="2400" b="1" dirty="0" smtClean="0">
                <a:solidFill>
                  <a:srgbClr val="002060"/>
                </a:solidFill>
              </a:rPr>
              <a:t>الريادة وعالم الآعمال</a:t>
            </a:r>
            <a:endParaRPr lang="en-US" sz="1100" b="1" dirty="0">
              <a:solidFill>
                <a:srgbClr val="002060"/>
              </a:solidFill>
              <a:ea typeface="Calibri"/>
              <a:cs typeface="Arial"/>
            </a:endParaRPr>
          </a:p>
        </p:txBody>
      </p:sp>
    </p:spTree>
    <p:extLst>
      <p:ext uri="{BB962C8B-B14F-4D97-AF65-F5344CB8AC3E}">
        <p14:creationId xmlns:p14="http://schemas.microsoft.com/office/powerpoint/2010/main" val="3317748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ve 2"/>
          <p:cNvSpPr/>
          <p:nvPr/>
        </p:nvSpPr>
        <p:spPr>
          <a:xfrm>
            <a:off x="1979712" y="1772816"/>
            <a:ext cx="4752975" cy="2743200"/>
          </a:xfrm>
          <a:prstGeom prst="wave">
            <a:avLst/>
          </a:prstGeom>
          <a:solidFill>
            <a:srgbClr val="0070C0"/>
          </a:solidFill>
          <a:ln>
            <a:noFill/>
          </a:ln>
          <a:effectLst>
            <a:glow rad="101600">
              <a:schemeClr val="accent3">
                <a:satMod val="175000"/>
                <a:alpha val="40000"/>
              </a:schemeClr>
            </a:glow>
            <a:outerShdw blurRad="190500" dist="228600" dir="2700000" algn="ctr">
              <a:srgbClr val="000000">
                <a:alpha val="30000"/>
              </a:srgbClr>
            </a:outerShdw>
            <a:reflection blurRad="6350" stA="50000" endA="300" endPos="55000" dir="5400000" sy="-100000" algn="bl" rotWithShape="0"/>
            <a:softEdge rad="635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rtl="1"/>
            <a:r>
              <a:rPr lang="ar-EG" sz="4000" b="1" dirty="0" smtClean="0"/>
              <a:t>الريادة </a:t>
            </a:r>
            <a:endParaRPr lang="en-US" sz="4000" dirty="0"/>
          </a:p>
        </p:txBody>
      </p:sp>
    </p:spTree>
    <p:extLst>
      <p:ext uri="{BB962C8B-B14F-4D97-AF65-F5344CB8AC3E}">
        <p14:creationId xmlns:p14="http://schemas.microsoft.com/office/powerpoint/2010/main" val="1476331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3200" b="1" dirty="0">
                <a:solidFill>
                  <a:schemeClr val="bg1"/>
                </a:solidFill>
              </a:rPr>
              <a:t>معني الريادة</a:t>
            </a:r>
          </a:p>
        </p:txBody>
      </p:sp>
      <p:graphicFrame>
        <p:nvGraphicFramePr>
          <p:cNvPr id="2" name="Diagram 1"/>
          <p:cNvGraphicFramePr/>
          <p:nvPr>
            <p:extLst>
              <p:ext uri="{D42A27DB-BD31-4B8C-83A1-F6EECF244321}">
                <p14:modId xmlns:p14="http://schemas.microsoft.com/office/powerpoint/2010/main" val="560179990"/>
              </p:ext>
            </p:extLst>
          </p:nvPr>
        </p:nvGraphicFramePr>
        <p:xfrm>
          <a:off x="251520" y="1556792"/>
          <a:ext cx="8712968" cy="45199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24152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800" b="1" dirty="0">
                <a:solidFill>
                  <a:schemeClr val="bg1"/>
                </a:solidFill>
              </a:rPr>
              <a:t>لكي يتمكن المرء من ان يصبح رياديا ، عليه ان يتحلي بالميزات التالية :</a:t>
            </a:r>
          </a:p>
        </p:txBody>
      </p:sp>
      <p:sp>
        <p:nvSpPr>
          <p:cNvPr id="4" name="Freeform 3"/>
          <p:cNvSpPr/>
          <p:nvPr/>
        </p:nvSpPr>
        <p:spPr>
          <a:xfrm>
            <a:off x="3248620" y="1412944"/>
            <a:ext cx="5073772" cy="2448103"/>
          </a:xfrm>
          <a:custGeom>
            <a:avLst/>
            <a:gdLst>
              <a:gd name="connsiteX0" fmla="*/ 0 w 5073772"/>
              <a:gd name="connsiteY0" fmla="*/ 0 h 2294786"/>
              <a:gd name="connsiteX1" fmla="*/ 5073772 w 5073772"/>
              <a:gd name="connsiteY1" fmla="*/ 0 h 2294786"/>
              <a:gd name="connsiteX2" fmla="*/ 5073772 w 5073772"/>
              <a:gd name="connsiteY2" fmla="*/ 2294786 h 2294786"/>
              <a:gd name="connsiteX3" fmla="*/ 0 w 5073772"/>
              <a:gd name="connsiteY3" fmla="*/ 2294786 h 2294786"/>
              <a:gd name="connsiteX4" fmla="*/ 0 w 5073772"/>
              <a:gd name="connsiteY4" fmla="*/ 0 h 2294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3772" h="2294786">
                <a:moveTo>
                  <a:pt x="0" y="0"/>
                </a:moveTo>
                <a:lnTo>
                  <a:pt x="5073772" y="0"/>
                </a:lnTo>
                <a:lnTo>
                  <a:pt x="5073772" y="2294786"/>
                </a:lnTo>
                <a:lnTo>
                  <a:pt x="0" y="2294786"/>
                </a:lnTo>
                <a:lnTo>
                  <a:pt x="0" y="0"/>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r" defTabSz="1066800" rtl="1">
              <a:lnSpc>
                <a:spcPct val="90000"/>
              </a:lnSpc>
              <a:spcBef>
                <a:spcPct val="0"/>
              </a:spcBef>
              <a:spcAft>
                <a:spcPct val="35000"/>
              </a:spcAft>
            </a:pPr>
            <a:r>
              <a:rPr lang="ar-EG" sz="2400" b="1" kern="1200" dirty="0" smtClean="0">
                <a:solidFill>
                  <a:srgbClr val="FFFF00"/>
                </a:solidFill>
              </a:rPr>
              <a:t>المقدرة :</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يشكل العمل بجهد وذكاء مفتاح الريادة. اذ لابد من توفر مقدرة ذهنية وجسدية كبيرتين لمواجهة التحديات كافة لدي ايجاد حلول للمشاكل ، واستكمال المشاريع بشكل ناجح. وللحفاظ علي هذه المقدرة ، عليك ان تحفز ذهنك وحواسك بحيث تبقي جميعها متيقظة لتحديد ما ينبغي القيام به في مختلف الظروف. </a:t>
            </a:r>
            <a:endParaRPr lang="ar-EG" sz="2200" kern="1200" dirty="0"/>
          </a:p>
        </p:txBody>
      </p:sp>
      <p:sp>
        <p:nvSpPr>
          <p:cNvPr id="5" name="Rectangle 4"/>
          <p:cNvSpPr/>
          <p:nvPr/>
        </p:nvSpPr>
        <p:spPr>
          <a:xfrm>
            <a:off x="749598" y="1412945"/>
            <a:ext cx="2271838" cy="244810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749598" y="4086371"/>
            <a:ext cx="5073772" cy="2294786"/>
          </a:xfrm>
          <a:custGeom>
            <a:avLst/>
            <a:gdLst>
              <a:gd name="connsiteX0" fmla="*/ 0 w 5073772"/>
              <a:gd name="connsiteY0" fmla="*/ 0 h 2294786"/>
              <a:gd name="connsiteX1" fmla="*/ 5073772 w 5073772"/>
              <a:gd name="connsiteY1" fmla="*/ 0 h 2294786"/>
              <a:gd name="connsiteX2" fmla="*/ 5073772 w 5073772"/>
              <a:gd name="connsiteY2" fmla="*/ 2294786 h 2294786"/>
              <a:gd name="connsiteX3" fmla="*/ 0 w 5073772"/>
              <a:gd name="connsiteY3" fmla="*/ 2294786 h 2294786"/>
              <a:gd name="connsiteX4" fmla="*/ 0 w 5073772"/>
              <a:gd name="connsiteY4" fmla="*/ 0 h 2294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3772" h="2294786">
                <a:moveTo>
                  <a:pt x="0" y="0"/>
                </a:moveTo>
                <a:lnTo>
                  <a:pt x="5073772" y="0"/>
                </a:lnTo>
                <a:lnTo>
                  <a:pt x="5073772" y="2294786"/>
                </a:lnTo>
                <a:lnTo>
                  <a:pt x="0" y="2294786"/>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r" defTabSz="1066800" rtl="1">
              <a:lnSpc>
                <a:spcPct val="90000"/>
              </a:lnSpc>
              <a:spcBef>
                <a:spcPct val="0"/>
              </a:spcBef>
              <a:spcAft>
                <a:spcPct val="35000"/>
              </a:spcAft>
            </a:pPr>
            <a:endParaRPr lang="ar-EG" b="1" kern="1200" dirty="0" smtClean="0">
              <a:solidFill>
                <a:srgbClr val="FFFF00"/>
              </a:solidFill>
            </a:endParaRPr>
          </a:p>
          <a:p>
            <a:pPr lvl="0" algn="r" defTabSz="1066800" rtl="1">
              <a:lnSpc>
                <a:spcPct val="90000"/>
              </a:lnSpc>
              <a:spcBef>
                <a:spcPct val="0"/>
              </a:spcBef>
              <a:spcAft>
                <a:spcPct val="35000"/>
              </a:spcAft>
            </a:pPr>
            <a:r>
              <a:rPr lang="ar-EG" sz="2400" b="1" kern="1200" dirty="0" smtClean="0">
                <a:solidFill>
                  <a:srgbClr val="FFFF00"/>
                </a:solidFill>
              </a:rPr>
              <a:t>السعي الي تحقيق الانجازات :</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يجب ان تكون لديك دوافع الي تحقيق النجاح وانجاز النشاطات التي تخوضها. وسيمكنك موقفك وقدرتك علي التبصر من تحقيق نتائج مقبولة كلما عقدت العزم علي ذلك. </a:t>
            </a:r>
            <a:endParaRPr lang="ar-EG" sz="2200" kern="1200" dirty="0"/>
          </a:p>
        </p:txBody>
      </p:sp>
      <p:sp>
        <p:nvSpPr>
          <p:cNvPr id="7" name="Rectangle 6"/>
          <p:cNvSpPr/>
          <p:nvPr/>
        </p:nvSpPr>
        <p:spPr>
          <a:xfrm>
            <a:off x="6050554" y="4086371"/>
            <a:ext cx="2271838" cy="2294786"/>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482007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barn(inVertical)">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barn(inVertical)">
                                      <p:cBhvr>
                                        <p:cTn id="36"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800" b="1" dirty="0">
                <a:solidFill>
                  <a:schemeClr val="bg1"/>
                </a:solidFill>
              </a:rPr>
              <a:t>لكي يتمكن المرء من ان يصبح رياديا ، عليه ان يتحلي بالميزات التالية :</a:t>
            </a:r>
          </a:p>
        </p:txBody>
      </p:sp>
      <p:sp>
        <p:nvSpPr>
          <p:cNvPr id="4" name="Freeform 3"/>
          <p:cNvSpPr/>
          <p:nvPr/>
        </p:nvSpPr>
        <p:spPr>
          <a:xfrm>
            <a:off x="3248620" y="1340937"/>
            <a:ext cx="5073772" cy="2294786"/>
          </a:xfrm>
          <a:custGeom>
            <a:avLst/>
            <a:gdLst>
              <a:gd name="connsiteX0" fmla="*/ 0 w 5073772"/>
              <a:gd name="connsiteY0" fmla="*/ 0 h 2294786"/>
              <a:gd name="connsiteX1" fmla="*/ 5073772 w 5073772"/>
              <a:gd name="connsiteY1" fmla="*/ 0 h 2294786"/>
              <a:gd name="connsiteX2" fmla="*/ 5073772 w 5073772"/>
              <a:gd name="connsiteY2" fmla="*/ 2294786 h 2294786"/>
              <a:gd name="connsiteX3" fmla="*/ 0 w 5073772"/>
              <a:gd name="connsiteY3" fmla="*/ 2294786 h 2294786"/>
              <a:gd name="connsiteX4" fmla="*/ 0 w 5073772"/>
              <a:gd name="connsiteY4" fmla="*/ 0 h 2294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3772" h="2294786">
                <a:moveTo>
                  <a:pt x="0" y="0"/>
                </a:moveTo>
                <a:lnTo>
                  <a:pt x="5073772" y="0"/>
                </a:lnTo>
                <a:lnTo>
                  <a:pt x="5073772" y="2294786"/>
                </a:lnTo>
                <a:lnTo>
                  <a:pt x="0" y="2294786"/>
                </a:lnTo>
                <a:lnTo>
                  <a:pt x="0" y="0"/>
                </a:lnTo>
                <a:close/>
              </a:path>
            </a:pathLst>
          </a:custGeom>
          <a:solidFill>
            <a:srgbClr val="C00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r" defTabSz="1066800" rtl="1">
              <a:lnSpc>
                <a:spcPct val="90000"/>
              </a:lnSpc>
              <a:spcBef>
                <a:spcPct val="0"/>
              </a:spcBef>
              <a:spcAft>
                <a:spcPct val="35000"/>
              </a:spcAft>
            </a:pPr>
            <a:endParaRPr lang="ar-EG" sz="2400" b="1" kern="1200" dirty="0" smtClean="0">
              <a:solidFill>
                <a:srgbClr val="FFFF00"/>
              </a:solidFill>
            </a:endParaRPr>
          </a:p>
          <a:p>
            <a:pPr lvl="0" algn="r" defTabSz="1066800" rtl="1">
              <a:lnSpc>
                <a:spcPct val="90000"/>
              </a:lnSpc>
              <a:spcBef>
                <a:spcPct val="0"/>
              </a:spcBef>
              <a:spcAft>
                <a:spcPct val="35000"/>
              </a:spcAft>
            </a:pPr>
            <a:r>
              <a:rPr lang="ar-EG" sz="2400" b="1" kern="1200" dirty="0" smtClean="0">
                <a:solidFill>
                  <a:srgbClr val="FFFF00"/>
                </a:solidFill>
              </a:rPr>
              <a:t>التوجه نحو تادية المهام :</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عليك ان تكون مقتنعا بأنه ينبغي انجاز المهام انجازا جيدا ، واستكمالهافي حينها بهدف نيل مكافأت مرضية. وتعد الفعالية والاستعداد للعمل .</a:t>
            </a:r>
            <a:endParaRPr lang="ar-EG" sz="2200" kern="1200" dirty="0"/>
          </a:p>
        </p:txBody>
      </p:sp>
      <p:sp>
        <p:nvSpPr>
          <p:cNvPr id="5" name="Rectangle 4"/>
          <p:cNvSpPr/>
          <p:nvPr/>
        </p:nvSpPr>
        <p:spPr>
          <a:xfrm>
            <a:off x="749598" y="1340937"/>
            <a:ext cx="2271838" cy="2294786"/>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749598" y="4014363"/>
            <a:ext cx="5073772" cy="2294786"/>
          </a:xfrm>
          <a:custGeom>
            <a:avLst/>
            <a:gdLst>
              <a:gd name="connsiteX0" fmla="*/ 0 w 5073772"/>
              <a:gd name="connsiteY0" fmla="*/ 0 h 2294786"/>
              <a:gd name="connsiteX1" fmla="*/ 5073772 w 5073772"/>
              <a:gd name="connsiteY1" fmla="*/ 0 h 2294786"/>
              <a:gd name="connsiteX2" fmla="*/ 5073772 w 5073772"/>
              <a:gd name="connsiteY2" fmla="*/ 2294786 h 2294786"/>
              <a:gd name="connsiteX3" fmla="*/ 0 w 5073772"/>
              <a:gd name="connsiteY3" fmla="*/ 2294786 h 2294786"/>
              <a:gd name="connsiteX4" fmla="*/ 0 w 5073772"/>
              <a:gd name="connsiteY4" fmla="*/ 0 h 2294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3772" h="2294786">
                <a:moveTo>
                  <a:pt x="0" y="0"/>
                </a:moveTo>
                <a:lnTo>
                  <a:pt x="5073772" y="0"/>
                </a:lnTo>
                <a:lnTo>
                  <a:pt x="5073772" y="2294786"/>
                </a:lnTo>
                <a:lnTo>
                  <a:pt x="0" y="2294786"/>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r" defTabSz="1066800" rtl="1">
              <a:lnSpc>
                <a:spcPct val="90000"/>
              </a:lnSpc>
              <a:spcBef>
                <a:spcPct val="0"/>
              </a:spcBef>
              <a:spcAft>
                <a:spcPct val="35000"/>
              </a:spcAft>
            </a:pPr>
            <a:r>
              <a:rPr lang="ar-EG" sz="2400" b="1" kern="1200" dirty="0" smtClean="0">
                <a:solidFill>
                  <a:srgbClr val="FFFF00"/>
                </a:solidFill>
              </a:rPr>
              <a:t>التعاطف :</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عليك وضع نفسك فكريا في موقع الفرد او الافراد الذين تنوي التأثر فيهم اذا رغبت في ان تشعر بما يشعرون به. وفي حالة مؤسسات الاعمال ، سيمكنك ذلك من تصور ما قد يشعر به  زبائن المؤسسة المحتملون.</a:t>
            </a:r>
            <a:endParaRPr lang="ar-EG" sz="2200" kern="1200" dirty="0"/>
          </a:p>
        </p:txBody>
      </p:sp>
      <p:sp>
        <p:nvSpPr>
          <p:cNvPr id="7" name="Rectangle 6"/>
          <p:cNvSpPr/>
          <p:nvPr/>
        </p:nvSpPr>
        <p:spPr>
          <a:xfrm>
            <a:off x="6050554" y="4014363"/>
            <a:ext cx="2271838" cy="2294786"/>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2575287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circle(in)">
                                      <p:cBhvr>
                                        <p:cTn id="19" dur="20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nodeType="clickEffect">
                                  <p:stCondLst>
                                    <p:cond delay="0"/>
                                  </p:stCondLst>
                                  <p:childTnLst>
                                    <p:set>
                                      <p:cBhvr>
                                        <p:cTn id="35" dur="1" fill="hold">
                                          <p:stCondLst>
                                            <p:cond delay="0"/>
                                          </p:stCondLst>
                                        </p:cTn>
                                        <p:tgtEl>
                                          <p:spTgt spid="6">
                                            <p:txEl>
                                              <p:pRg st="1" end="1"/>
                                            </p:txEl>
                                          </p:spTgt>
                                        </p:tgtEl>
                                        <p:attrNameLst>
                                          <p:attrName>style.visibility</p:attrName>
                                        </p:attrNameLst>
                                      </p:cBhvr>
                                      <p:to>
                                        <p:strVal val="visible"/>
                                      </p:to>
                                    </p:set>
                                    <p:animEffect transition="in" filter="circle(in)">
                                      <p:cBhvr>
                                        <p:cTn id="36" dur="20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4900" y="18902"/>
            <a:ext cx="9109100" cy="922114"/>
          </a:xfrm>
          <a:solidFill>
            <a:schemeClr val="accent3">
              <a:lumMod val="50000"/>
            </a:schemeClr>
          </a:solidFill>
        </p:spPr>
        <p:txBody>
          <a:bodyPr/>
          <a:lstStyle/>
          <a:p>
            <a:r>
              <a:rPr lang="ar-EG" sz="2800" b="1" dirty="0">
                <a:solidFill>
                  <a:schemeClr val="bg1"/>
                </a:solidFill>
              </a:rPr>
              <a:t>لكي يتمكن المرء من ان يصبح رياديا ، عليه ان يتحلي بالميزات التالية :</a:t>
            </a:r>
          </a:p>
        </p:txBody>
      </p:sp>
      <p:sp>
        <p:nvSpPr>
          <p:cNvPr id="4" name="Freeform 3"/>
          <p:cNvSpPr/>
          <p:nvPr/>
        </p:nvSpPr>
        <p:spPr>
          <a:xfrm>
            <a:off x="3099632" y="1053451"/>
            <a:ext cx="5660961" cy="2560362"/>
          </a:xfrm>
          <a:custGeom>
            <a:avLst/>
            <a:gdLst>
              <a:gd name="connsiteX0" fmla="*/ 0 w 5660961"/>
              <a:gd name="connsiteY0" fmla="*/ 0 h 2560362"/>
              <a:gd name="connsiteX1" fmla="*/ 5660961 w 5660961"/>
              <a:gd name="connsiteY1" fmla="*/ 0 h 2560362"/>
              <a:gd name="connsiteX2" fmla="*/ 5660961 w 5660961"/>
              <a:gd name="connsiteY2" fmla="*/ 2560362 h 2560362"/>
              <a:gd name="connsiteX3" fmla="*/ 0 w 5660961"/>
              <a:gd name="connsiteY3" fmla="*/ 2560362 h 2560362"/>
              <a:gd name="connsiteX4" fmla="*/ 0 w 5660961"/>
              <a:gd name="connsiteY4" fmla="*/ 0 h 256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961" h="2560362">
                <a:moveTo>
                  <a:pt x="0" y="0"/>
                </a:moveTo>
                <a:lnTo>
                  <a:pt x="5660961" y="0"/>
                </a:lnTo>
                <a:lnTo>
                  <a:pt x="5660961" y="2560362"/>
                </a:lnTo>
                <a:lnTo>
                  <a:pt x="0" y="2560362"/>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r" defTabSz="1066800" rtl="1">
              <a:lnSpc>
                <a:spcPct val="90000"/>
              </a:lnSpc>
              <a:spcBef>
                <a:spcPct val="0"/>
              </a:spcBef>
              <a:spcAft>
                <a:spcPct val="35000"/>
              </a:spcAft>
            </a:pPr>
            <a:endParaRPr lang="ar-EG" sz="2400" b="1" kern="1200" dirty="0" smtClean="0">
              <a:solidFill>
                <a:srgbClr val="FFFF00"/>
              </a:solidFill>
            </a:endParaRPr>
          </a:p>
          <a:p>
            <a:pPr lvl="0" algn="r" defTabSz="1066800" rtl="1">
              <a:lnSpc>
                <a:spcPct val="90000"/>
              </a:lnSpc>
              <a:spcBef>
                <a:spcPct val="0"/>
              </a:spcBef>
              <a:spcAft>
                <a:spcPct val="35000"/>
              </a:spcAft>
            </a:pPr>
            <a:r>
              <a:rPr lang="ar-EG" sz="2400" b="1" kern="1200" dirty="0" smtClean="0">
                <a:solidFill>
                  <a:srgbClr val="FFFF00"/>
                </a:solidFill>
              </a:rPr>
              <a:t>القدرة علي تأمين الموارد :</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يجب ان يكون لديك القدرة علي تحديد وتأمين الموارد        ( المادية والبشرية وغيرها ) اللازمة لتنفيذ الفكرة ، واستخدام هذه الموارد بشكل فعال.</a:t>
            </a:r>
            <a:endParaRPr lang="ar-EG" sz="2200" kern="1200" dirty="0"/>
          </a:p>
        </p:txBody>
      </p:sp>
      <p:sp>
        <p:nvSpPr>
          <p:cNvPr id="5" name="Rectangle 4"/>
          <p:cNvSpPr/>
          <p:nvPr/>
        </p:nvSpPr>
        <p:spPr>
          <a:xfrm>
            <a:off x="311397" y="1053451"/>
            <a:ext cx="2534758" cy="2560362"/>
          </a:xfrm>
          <a:prstGeom prst="rect">
            <a:avLst/>
          </a:prstGeom>
          <a:blipFill rotWithShape="1">
            <a:blip r:embed="rId2"/>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 name="Freeform 5"/>
          <p:cNvSpPr/>
          <p:nvPr/>
        </p:nvSpPr>
        <p:spPr>
          <a:xfrm>
            <a:off x="311397" y="4036273"/>
            <a:ext cx="5660961" cy="2560362"/>
          </a:xfrm>
          <a:custGeom>
            <a:avLst/>
            <a:gdLst>
              <a:gd name="connsiteX0" fmla="*/ 0 w 5660961"/>
              <a:gd name="connsiteY0" fmla="*/ 0 h 2560362"/>
              <a:gd name="connsiteX1" fmla="*/ 5660961 w 5660961"/>
              <a:gd name="connsiteY1" fmla="*/ 0 h 2560362"/>
              <a:gd name="connsiteX2" fmla="*/ 5660961 w 5660961"/>
              <a:gd name="connsiteY2" fmla="*/ 2560362 h 2560362"/>
              <a:gd name="connsiteX3" fmla="*/ 0 w 5660961"/>
              <a:gd name="connsiteY3" fmla="*/ 2560362 h 2560362"/>
              <a:gd name="connsiteX4" fmla="*/ 0 w 5660961"/>
              <a:gd name="connsiteY4" fmla="*/ 0 h 256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961" h="2560362">
                <a:moveTo>
                  <a:pt x="0" y="0"/>
                </a:moveTo>
                <a:lnTo>
                  <a:pt x="5660961" y="0"/>
                </a:lnTo>
                <a:lnTo>
                  <a:pt x="5660961" y="2560362"/>
                </a:lnTo>
                <a:lnTo>
                  <a:pt x="0" y="2560362"/>
                </a:lnTo>
                <a:lnTo>
                  <a:pt x="0" y="0"/>
                </a:lnTo>
                <a:close/>
              </a:path>
            </a:pathLst>
          </a:custGeom>
          <a:solidFill>
            <a:srgbClr val="6A650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noAutofit/>
          </a:bodyPr>
          <a:lstStyle/>
          <a:p>
            <a:pPr lvl="0" algn="r" defTabSz="1066800" rtl="1">
              <a:lnSpc>
                <a:spcPct val="90000"/>
              </a:lnSpc>
              <a:spcBef>
                <a:spcPct val="0"/>
              </a:spcBef>
              <a:spcAft>
                <a:spcPct val="35000"/>
              </a:spcAft>
            </a:pPr>
            <a:r>
              <a:rPr lang="ar-EG" sz="2400" b="1" kern="1200" dirty="0" smtClean="0">
                <a:solidFill>
                  <a:srgbClr val="FFFF00"/>
                </a:solidFill>
              </a:rPr>
              <a:t>وضع الخطط :</a:t>
            </a:r>
            <a:endParaRPr lang="ar-EG" sz="2400" b="1" kern="1200" dirty="0">
              <a:solidFill>
                <a:srgbClr val="FFFF00"/>
              </a:solidFill>
            </a:endParaRPr>
          </a:p>
          <a:p>
            <a:pPr marL="228600" lvl="1" indent="-228600" algn="justLow" defTabSz="977900" rtl="1">
              <a:lnSpc>
                <a:spcPct val="90000"/>
              </a:lnSpc>
              <a:spcBef>
                <a:spcPct val="0"/>
              </a:spcBef>
              <a:spcAft>
                <a:spcPct val="15000"/>
              </a:spcAft>
              <a:buChar char="••"/>
            </a:pPr>
            <a:r>
              <a:rPr lang="ar-EG" sz="2200" kern="1200" dirty="0" smtClean="0"/>
              <a:t>يهدف تصور الفكرة بصورتها الكاملة ، من حيث مضمونها وهدفها ، والانشطة التي ينبغي انجازها ، وكيفية القيام بها ، ومن سيتولي ذلك ، ومتي ، من الضروري وضع خطة مكتوبة. وسيساعد ذلك علي توضيح الفكرة ، ويتيح اتخاذ القرارات المتعلقة بخوض النشاطات التي من شأنها ان تقضي الي تنفيذ الفكرة ، او عدم تنفيذها.</a:t>
            </a:r>
            <a:endParaRPr lang="ar-EG" sz="2200" kern="1200" dirty="0"/>
          </a:p>
        </p:txBody>
      </p:sp>
      <p:sp>
        <p:nvSpPr>
          <p:cNvPr id="7" name="Rectangle 6"/>
          <p:cNvSpPr/>
          <p:nvPr/>
        </p:nvSpPr>
        <p:spPr>
          <a:xfrm>
            <a:off x="6225835" y="4036273"/>
            <a:ext cx="2534758" cy="2560362"/>
          </a:xfrm>
          <a:prstGeom prst="rect">
            <a:avLst/>
          </a:prstGeom>
          <a:blipFill rotWithShape="1">
            <a:blip r:embed="rId3"/>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867386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circle(in)">
                                      <p:cBhvr>
                                        <p:cTn id="19" dur="20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nodeType="clickEffect">
                                  <p:stCondLst>
                                    <p:cond delay="0"/>
                                  </p:stCondLst>
                                  <p:childTnLst>
                                    <p:set>
                                      <p:cBhvr>
                                        <p:cTn id="35" dur="1" fill="hold">
                                          <p:stCondLst>
                                            <p:cond delay="0"/>
                                          </p:stCondLst>
                                        </p:cTn>
                                        <p:tgtEl>
                                          <p:spTgt spid="6">
                                            <p:txEl>
                                              <p:pRg st="1" end="1"/>
                                            </p:txEl>
                                          </p:spTgt>
                                        </p:tgtEl>
                                        <p:attrNameLst>
                                          <p:attrName>style.visibility</p:attrName>
                                        </p:attrNameLst>
                                      </p:cBhvr>
                                      <p:to>
                                        <p:strVal val="visible"/>
                                      </p:to>
                                    </p:set>
                                    <p:animEffect transition="in" filter="circle(in)">
                                      <p:cBhvr>
                                        <p:cTn id="36" dur="20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theme/theme1.xml><?xml version="1.0" encoding="utf-8"?>
<a:theme xmlns:a="http://schemas.openxmlformats.org/drawingml/2006/main" name="0330_1">
  <a:themeElements>
    <a:clrScheme name="0330_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0330_1">
      <a:majorFont>
        <a:latin typeface="Arial"/>
        <a:ea typeface="SimSun"/>
        <a:cs typeface=""/>
      </a:majorFont>
      <a:minorFont>
        <a:latin typeface="Arial"/>
        <a:ea typeface="SimSun"/>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tabLst/>
          <a:defRPr kumimoji="0" lang="zh-CN" sz="1800" b="0" i="0" u="none" strike="noStrike" cap="none" normalizeH="0" baseline="0" smtClean="0">
            <a:ln>
              <a:noFill/>
            </a:ln>
            <a:solidFill>
              <a:schemeClr val="tx1"/>
            </a:solidFill>
            <a:effectLst/>
            <a:latin typeface="Arial" panose="020B0604020202020204" pitchFamily="34" charset="0"/>
            <a:ea typeface="SimSun"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tabLst/>
          <a:defRPr kumimoji="0" lang="zh-CN" sz="1800" b="0" i="0" u="none" strike="noStrike" cap="none" normalizeH="0" baseline="0" smtClean="0">
            <a:ln>
              <a:noFill/>
            </a:ln>
            <a:solidFill>
              <a:schemeClr val="tx1"/>
            </a:solidFill>
            <a:effectLst/>
            <a:latin typeface="Arial" panose="020B0604020202020204" pitchFamily="34" charset="0"/>
            <a:ea typeface="SimSun" panose="02010600030101010101" pitchFamily="2" charset="-122"/>
          </a:defRPr>
        </a:defPPr>
      </a:lstStyle>
    </a:lnDef>
  </a:objectDefaults>
  <a:extraClrSchemeLst>
    <a:extraClrScheme>
      <a:clrScheme name="0330_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0330_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0330_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0330_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0330_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0330_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0330_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0330_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0330_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0330_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0330_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0330_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1513</TotalTime>
  <Pages>0</Pages>
  <Words>25233</Words>
  <Characters>0</Characters>
  <Application>Microsoft Office PowerPoint</Application>
  <DocSecurity>0</DocSecurity>
  <PresentationFormat>عرض على الشاشة (3:4)‏</PresentationFormat>
  <Lines>0</Lines>
  <Paragraphs>2353</Paragraphs>
  <Slides>541</Slides>
  <Notes>9</Notes>
  <HiddenSlides>0</HiddenSlides>
  <MMClips>0</MMClips>
  <ScaleCrop>false</ScaleCrop>
  <HeadingPairs>
    <vt:vector size="6" baseType="variant">
      <vt:variant>
        <vt:lpstr>الخطوط المستخدمة</vt:lpstr>
      </vt:variant>
      <vt:variant>
        <vt:i4>12</vt:i4>
      </vt:variant>
      <vt:variant>
        <vt:lpstr>نسق</vt:lpstr>
      </vt:variant>
      <vt:variant>
        <vt:i4>1</vt:i4>
      </vt:variant>
      <vt:variant>
        <vt:lpstr>عناوين الشرائح</vt:lpstr>
      </vt:variant>
      <vt:variant>
        <vt:i4>541</vt:i4>
      </vt:variant>
    </vt:vector>
  </HeadingPairs>
  <TitlesOfParts>
    <vt:vector size="554" baseType="lpstr">
      <vt:lpstr>Arial</vt:lpstr>
      <vt:lpstr>Segoe UI</vt:lpstr>
      <vt:lpstr>Tahoma</vt:lpstr>
      <vt:lpstr>Verdana</vt:lpstr>
      <vt:lpstr>AngsanaUPC</vt:lpstr>
      <vt:lpstr>HY헤드라인M</vt:lpstr>
      <vt:lpstr>Wingdings</vt:lpstr>
      <vt:lpstr>Simplified Arabic</vt:lpstr>
      <vt:lpstr>SimSun</vt:lpstr>
      <vt:lpstr>Arial Black</vt:lpstr>
      <vt:lpstr>Times New Roman</vt:lpstr>
      <vt:lpstr>Calibri</vt:lpstr>
      <vt:lpstr>0330_1</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ما هو المشروع؟</vt:lpstr>
      <vt:lpstr>تعريف المشروع يمكن أن يتم من خلال مكوناته وهي:</vt:lpstr>
      <vt:lpstr>عرض تقديمي في PowerPoint</vt:lpstr>
      <vt:lpstr>تعريف إدارة المشروع</vt:lpstr>
      <vt:lpstr>وتشمل إدارة المشروعات ثلاث عمليات أساسية هي</vt:lpstr>
      <vt:lpstr>تعريف المشروعات الصغيرة</vt:lpstr>
      <vt:lpstr>أنواع المشروعات الصغيرة من حيث النشاط</vt:lpstr>
      <vt:lpstr>أنواع المشروعات الصغيرة من حيث النشاط</vt:lpstr>
      <vt:lpstr>أنواع المشروعات الصغيرة من حيث النشاط</vt:lpstr>
      <vt:lpstr>أنواع المشروعات الصغيرة من حيث الحجم</vt:lpstr>
      <vt:lpstr>عناصر المشروع الصغير</vt:lpstr>
      <vt:lpstr>عرض تقديمي في PowerPoint</vt:lpstr>
      <vt:lpstr>المراحل التي يمر بها المشروع</vt:lpstr>
      <vt:lpstr>المراحل التي يمر بها المشروع</vt:lpstr>
      <vt:lpstr>المراحل التي يمر بها المشروع</vt:lpstr>
      <vt:lpstr>المراحل التي يمر بها المشروع</vt:lpstr>
      <vt:lpstr>المراحل التي يمر بها المشروع</vt:lpstr>
      <vt:lpstr>عرض تقديمي في PowerPoint</vt:lpstr>
      <vt:lpstr>محددات المشروع</vt:lpstr>
      <vt:lpstr>محددات المشروع</vt:lpstr>
      <vt:lpstr>عرض تقديمي في PowerPoint</vt:lpstr>
      <vt:lpstr>كيف تضع خطة لمشروعك الصغير؟</vt:lpstr>
      <vt:lpstr>كيف تضع خطة لمشروعك الصغير؟</vt:lpstr>
      <vt:lpstr>كيف تضع خطة لمشروعك الصغير؟</vt:lpstr>
      <vt:lpstr>كيف تضع خطة لمشروعك الصغير؟</vt:lpstr>
      <vt:lpstr>كيف تضع خطة لمشروعك الصغير؟</vt:lpstr>
      <vt:lpstr>كيف تضع خطة لمشروعك الصغير؟</vt:lpstr>
      <vt:lpstr>كيف تضع خطة لمشروعك الصغير؟</vt:lpstr>
      <vt:lpstr>كيف تضع خطة لمشروعك الصغير؟</vt:lpstr>
      <vt:lpstr>كيف تضع خطة لمشروعك الصغير؟</vt:lpstr>
      <vt:lpstr>كيف تضع خطة لمشروعك الصغير؟</vt:lpstr>
      <vt:lpstr>كيف تضع خطة لمشروعك الصغير؟</vt:lpstr>
      <vt:lpstr>كيف تضع خطة لمشروعك الصغير؟</vt:lpstr>
      <vt:lpstr>عرض تقديمي في PowerPoint</vt:lpstr>
      <vt:lpstr>من الذي ينبغي اشراكه في المشروع ؟</vt:lpstr>
      <vt:lpstr>عرض تقديمي في PowerPoint</vt:lpstr>
      <vt:lpstr>لماذا التقيم </vt:lpstr>
      <vt:lpstr>تقيم المشروعات له عاده نمطين اساسين : </vt:lpstr>
      <vt:lpstr>عرض تقديمي في PowerPoint</vt:lpstr>
      <vt:lpstr>أسباب فشل المشروع</vt:lpstr>
      <vt:lpstr>أسباب فشل المشروع</vt:lpstr>
      <vt:lpstr>أسباب فشل المشروع</vt:lpstr>
      <vt:lpstr>أسباب فشل المشروع</vt:lpstr>
      <vt:lpstr>عرض تقديمي في PowerPoint</vt:lpstr>
      <vt:lpstr>عرض تقديمي في PowerPoint</vt:lpstr>
      <vt:lpstr>مقدمة </vt:lpstr>
      <vt:lpstr>مفهوم التخطيط </vt:lpstr>
      <vt:lpstr>عناصر التخطيط</vt:lpstr>
      <vt:lpstr>الحاجة للتخطيط</vt:lpstr>
      <vt:lpstr>أهمية التخطيط</vt:lpstr>
      <vt:lpstr>أهمية التخطيط</vt:lpstr>
      <vt:lpstr>مراحل التخطيط</vt:lpstr>
      <vt:lpstr>مراحل التخطيط</vt:lpstr>
      <vt:lpstr>مراحل التخطيط</vt:lpstr>
      <vt:lpstr>أنواع ومستويات التخطيط</vt:lpstr>
      <vt:lpstr>التخطيط حسب مدى تأثيره</vt:lpstr>
      <vt:lpstr>أهمية التخطيط الاستراتيجى</vt:lpstr>
      <vt:lpstr>خطوات التخطيط الاستراتيجى</vt:lpstr>
      <vt:lpstr>خطوات التخطيط الاستراتيجى</vt:lpstr>
      <vt:lpstr>التخطيط التكتيكى</vt:lpstr>
      <vt:lpstr>التخطيط التشغيلى</vt:lpstr>
      <vt:lpstr>أنواع ومستويات التخطيط</vt:lpstr>
      <vt:lpstr>التخطيط حسب المدى الوظيفى</vt:lpstr>
      <vt:lpstr>التخطيط حسب المدى الوظيفى</vt:lpstr>
      <vt:lpstr>عرض تقديمي في PowerPoint</vt:lpstr>
      <vt:lpstr>التحكم</vt:lpstr>
      <vt:lpstr>أنظمة التحكم</vt:lpstr>
      <vt:lpstr>مراحل عملية التحكم</vt:lpstr>
      <vt:lpstr>تحديد الأهداف</vt:lpstr>
      <vt:lpstr>وضع الخطط</vt:lpstr>
      <vt:lpstr>توصيل الخطة</vt:lpstr>
      <vt:lpstr>تحديد معايير الأداء</vt:lpstr>
      <vt:lpstr>جمع المعلومات </vt:lpstr>
      <vt:lpstr>مقارنة النتائج بالمعايير والأهداف</vt:lpstr>
      <vt:lpstr>اتخاذ إجراءات تصحيحية</vt:lpstr>
      <vt:lpstr>عرض تقديمي في PowerPoint</vt:lpstr>
      <vt:lpstr>الموارد الاقتصادية</vt:lpstr>
      <vt:lpstr>وتنقسم الموارد الي : </vt:lpstr>
      <vt:lpstr>وتنقسم الموارد الي : </vt:lpstr>
      <vt:lpstr>وتنقسم الموارد الي : </vt:lpstr>
      <vt:lpstr>وتنقسم الموارد الي : </vt:lpstr>
      <vt:lpstr>ويلزم التدريب لفريق العمل في حالة: </vt:lpstr>
      <vt:lpstr>وتنقسم الموارد الي : </vt:lpstr>
      <vt:lpstr>وتنقسم الموارد الي : </vt:lpstr>
      <vt:lpstr>وتنقسم الموارد الي : </vt:lpstr>
      <vt:lpstr>عرض تقديمي في PowerPoint</vt:lpstr>
      <vt:lpstr>عرض تقديمي في PowerPoint</vt:lpstr>
      <vt:lpstr>معني الريادة</vt:lpstr>
      <vt:lpstr>لكي يتمكن المرء من ان يصبح رياديا ، عليه ان يتحلي بالميزات التالية :</vt:lpstr>
      <vt:lpstr>لكي يتمكن المرء من ان يصبح رياديا ، عليه ان يتحلي بالميزات التالية :</vt:lpstr>
      <vt:lpstr>لكي يتمكن المرء من ان يصبح رياديا ، عليه ان يتحلي بالميزات التالية :</vt:lpstr>
      <vt:lpstr>لكي يتمكن المرء من ان يصبح رياديا ، عليه ان يتحلي بالميزات التالية :</vt:lpstr>
      <vt:lpstr>لكي يتمكن المرء من ان يصبح رياديا ، عليه ان يتحلي بالميزات التالية :</vt:lpstr>
      <vt:lpstr>لكي يتمكن المرء من ان يصبح رياديا ، عليه ان يتحلي بالميزات التالية :</vt:lpstr>
      <vt:lpstr>عرض تقديمي في PowerPoint</vt:lpstr>
      <vt:lpstr>الحوافز والاتجاهات ( المواقف ) </vt:lpstr>
      <vt:lpstr>خذ بالاعتبار العوامل التالية التي تساعد الرياديين علي تطوير موقف فكري ايجابي :</vt:lpstr>
      <vt:lpstr>خذ بالاعتبار العوامل التالية التي تساعد الرياديين علي تطوير موقف فكري ايجابي :</vt:lpstr>
      <vt:lpstr>العادات الريادية </vt:lpstr>
      <vt:lpstr>الاندفاع الفكري</vt:lpstr>
      <vt:lpstr>الرياديون المندفعون</vt:lpstr>
      <vt:lpstr>عرض تقديمي في PowerPoint</vt:lpstr>
      <vt:lpstr>يجب ان تكون الاهداف الريادية خاصة بك :</vt:lpstr>
      <vt:lpstr>يجب ان تكون الاهداف محددة :</vt:lpstr>
      <vt:lpstr>يجب ان تكون الاهداف قابلة للقياس :</vt:lpstr>
      <vt:lpstr>يجدر تحديد الاهداف لفترة زمنية محددة :</vt:lpstr>
      <vt:lpstr>تشمل الاهداف كلا من الاهداف القصيرة المدي والطويلة المدي :</vt:lpstr>
      <vt:lpstr>عرض تقديمي في PowerPoint</vt:lpstr>
      <vt:lpstr>ادوار الريادة في مؤسسات الاعمال</vt:lpstr>
      <vt:lpstr>عرض تقديمي في PowerPoint</vt:lpstr>
      <vt:lpstr>اهمية الريادة</vt:lpstr>
      <vt:lpstr>اهمية الريادة</vt:lpstr>
      <vt:lpstr>عرض تقديمي في PowerPoint</vt:lpstr>
      <vt:lpstr>مبأدى الريادة فى الاعمال</vt:lpstr>
      <vt:lpstr>عرض تقديمي في PowerPoint</vt:lpstr>
      <vt:lpstr>يؤدي الرياديون دورا اساسيا في مؤسسات الاعمال والقطاع الخاص </vt:lpstr>
      <vt:lpstr>يؤدي الرياديون دورا اساسيا في مؤسسات الاعمال والقطاع الخاص </vt:lpstr>
      <vt:lpstr>يؤدي الرياديون دورا اساسيا في مؤسسات الاعمال والقطاع الخاص </vt:lpstr>
      <vt:lpstr>يؤدي الرياديون دورا اساسيا في مؤسسات الاعمال والقطاع الخاص </vt:lpstr>
      <vt:lpstr>عرض تقديمي في PowerPoint</vt:lpstr>
      <vt:lpstr>مميزات المجتمع الريادي</vt:lpstr>
      <vt:lpstr>توفر الريادة للمجتمع مؤسسات صغيرة من شأنها ان :</vt:lpstr>
      <vt:lpstr>عرض تقديمي في PowerPoint</vt:lpstr>
      <vt:lpstr>معنى المؤسسة الصغيرة</vt:lpstr>
      <vt:lpstr>أسباب الاهتمام بالمؤسسات الصغيرة</vt:lpstr>
      <vt:lpstr>عرض تقديمي في PowerPoint</vt:lpstr>
      <vt:lpstr>نقاط ضعف المؤسسات الصغيرة</vt:lpstr>
      <vt:lpstr>نقاط ضعف المؤسسات الصغيرة</vt:lpstr>
      <vt:lpstr>نقاط ضعف المؤسسات الصغيرة</vt:lpstr>
      <vt:lpstr>نقاط ضعف المؤسسات الصغيرة</vt:lpstr>
      <vt:lpstr>نقاط ضعف المؤسسات الصغيرة</vt:lpstr>
      <vt:lpstr>نقاط قوة المؤسسات الصغيرة</vt:lpstr>
      <vt:lpstr>نقاط قوة المؤسسات الصغيرة</vt:lpstr>
      <vt:lpstr>نقاط قوة المؤسسات الصغيرة</vt:lpstr>
      <vt:lpstr>عرض تقديمي في PowerPoint</vt:lpstr>
      <vt:lpstr>يمكن تعريف الكفايات بأنها:</vt:lpstr>
      <vt:lpstr>التعاريف: </vt:lpstr>
      <vt:lpstr>ويمكن تحديد هذة الكفايات بأنها</vt:lpstr>
      <vt:lpstr>ويمكن تحديد هذة الكفايات بأنها</vt:lpstr>
      <vt:lpstr>ويمكن تحديد هذة الكفايات بأنها</vt:lpstr>
      <vt:lpstr>الريادى الناجح يتصف بأنه:</vt:lpstr>
      <vt:lpstr>ويمكن تحديد هذة الكفايات بأنها</vt:lpstr>
      <vt:lpstr>ويمكن تحديد هذة الكفايات بأنها</vt:lpstr>
      <vt:lpstr>ويمكن تحديد هذة الكفايات بأنها</vt:lpstr>
      <vt:lpstr>عرض تقديمي في PowerPoint</vt:lpstr>
      <vt:lpstr>الصفات الريادية المهمة</vt:lpstr>
      <vt:lpstr>الصفات الريادية المهمة</vt:lpstr>
      <vt:lpstr>الصفات الريادية المهمة</vt:lpstr>
      <vt:lpstr>الصفات الريادية المهمة</vt:lpstr>
      <vt:lpstr>الصفات الريادية المهمة</vt:lpstr>
      <vt:lpstr>الصفات الريادية المهمة</vt:lpstr>
      <vt:lpstr>الصفات الريادية المهمة</vt:lpstr>
      <vt:lpstr>الصفات الريادية المهمة</vt:lpstr>
      <vt:lpstr>عرض تقديمي في PowerPoint</vt:lpstr>
      <vt:lpstr>مميزات هامة للقائد</vt:lpstr>
      <vt:lpstr>مميزات هامة للقائد</vt:lpstr>
      <vt:lpstr>مميزات هامة للقائد</vt:lpstr>
      <vt:lpstr>مميزات هامة للقائد</vt:lpstr>
      <vt:lpstr>عرض تقديمي في PowerPoint</vt:lpstr>
      <vt:lpstr> عملية التفاوض </vt:lpstr>
      <vt:lpstr>مفاهيم التفاوض</vt:lpstr>
      <vt:lpstr>طبيعة التفاوض</vt:lpstr>
      <vt:lpstr>الصفات الشخصية</vt:lpstr>
      <vt:lpstr>مهارات التفاوض</vt:lpstr>
      <vt:lpstr>مهارات الإصغاء</vt:lpstr>
      <vt:lpstr>تطوير مهارات الإصغاء</vt:lpstr>
      <vt:lpstr>تطوير مهارات الإصغاء</vt:lpstr>
      <vt:lpstr>إرشادات مفيدة لتطوير مهارات الإصغاء</vt:lpstr>
      <vt:lpstr>إرشادات مفيدة لتطوير مهارات الإصغاء</vt:lpstr>
      <vt:lpstr>عرض تقديمي في PowerPoint</vt:lpstr>
      <vt:lpstr>المخاطرة المحسوبة</vt:lpstr>
      <vt:lpstr>تعريف حالة المخاطرة</vt:lpstr>
      <vt:lpstr>يستند اختيار الخيار المحفوف بالمخاطر إلى:</vt:lpstr>
      <vt:lpstr>تقييم حالات المخاطرة</vt:lpstr>
      <vt:lpstr>أنواع الأشخاص المخاطرين</vt:lpstr>
      <vt:lpstr>السلطة والمسؤولية</vt:lpstr>
      <vt:lpstr>السلطة والمسؤولية</vt:lpstr>
      <vt:lpstr>السلطة والمسؤولية</vt:lpstr>
      <vt:lpstr>تطبيق التغيرات</vt:lpstr>
      <vt:lpstr>الأسئلة التى ينبغى طرحها قبل المخاطرة</vt:lpstr>
      <vt:lpstr>الأسئلة التى ينبغى طرحها قبل المخاطرة</vt:lpstr>
      <vt:lpstr>إجراءات تحليل حالة المخاطرة</vt:lpstr>
      <vt:lpstr>إجراءات تحليل حالة المخاطرة</vt:lpstr>
      <vt:lpstr>عرض تقديمي في PowerPoint</vt:lpstr>
      <vt:lpstr>تعتمد قدرة الريادى على تحقيق ذلك بنجاح على أربعة عوامل هى</vt:lpstr>
      <vt:lpstr>تعتمد قدرة الريادى على تحقيق ذلك بنجاح على أربعة عوامل هى</vt:lpstr>
      <vt:lpstr>تعتمد قدرة الريادى على تحقيق ذلك بنجاح على أربعة عوامل هى</vt:lpstr>
      <vt:lpstr>تعتمد قدرة الريادى على تحقيق ذلك بنجاح على أربعة عوامل هى</vt:lpstr>
      <vt:lpstr>تعتمد قدرة الريادى على تحقيق ذلك بنجاح على أربعة عوامل هى</vt:lpstr>
      <vt:lpstr>عرض تقديمي في PowerPoint</vt:lpstr>
      <vt:lpstr>عرض تقديمي في PowerPoint</vt:lpstr>
      <vt:lpstr>كيف تصبح ريادى</vt:lpstr>
      <vt:lpstr>كيف تصبح ريادى</vt:lpstr>
      <vt:lpstr>كيف تصبح ريادى</vt:lpstr>
      <vt:lpstr>كيف تصبح ريادى</vt:lpstr>
      <vt:lpstr>ليكن لك هدف</vt:lpstr>
      <vt:lpstr>ولكي يكون لك هدف </vt:lpstr>
      <vt:lpstr>ولكي يكون لك هدف </vt:lpstr>
      <vt:lpstr>كن واثقا من نفسك</vt:lpstr>
      <vt:lpstr>من منا لا يعرف أشخاصا يفتقرون إلى الثقة بأنفسهم؟ </vt:lpstr>
      <vt:lpstr>يتعين على من يفتقر إلى الثقة بنفسه</vt:lpstr>
      <vt:lpstr>التفكير فى مؤسسة الأعمال ليس سوى الخطوة الأولى</vt:lpstr>
      <vt:lpstr>إن أهم ما عليك القيام به</vt:lpstr>
      <vt:lpstr>إن أهم ما عليك القيام به</vt:lpstr>
      <vt:lpstr>سيساعدك التحلى بالايجابية إلى</vt:lpstr>
      <vt:lpstr>عرض تقديمي في PowerPoint</vt:lpstr>
      <vt:lpstr>يمكن اعتماد عدة لتطوير عادات تفكير أكثر إبداعا مثل</vt:lpstr>
      <vt:lpstr>العصف الذهنى </vt:lpstr>
      <vt:lpstr>الأفكار الجديدة والمبتكرة</vt:lpstr>
      <vt:lpstr>تقدير الابداع</vt:lpstr>
      <vt:lpstr>الأفكار الجديدة من القديمة</vt:lpstr>
      <vt:lpstr>الأفكار الجديدة من القديمة</vt:lpstr>
      <vt:lpstr>عرض تقديمي في PowerPoint</vt:lpstr>
      <vt:lpstr>عرض تقديمي في PowerPoint</vt:lpstr>
      <vt:lpstr>تتعدد الأسباب التى تدعو الرياديين الحاليين والمستقبليين إلى توليد أفكار للمؤسسات </vt:lpstr>
      <vt:lpstr>توليد فكرة المؤسسة</vt:lpstr>
      <vt:lpstr>ماهى فكرة المؤسسة</vt:lpstr>
      <vt:lpstr>ماهو الأبداع؟</vt:lpstr>
      <vt:lpstr>مصادر افكار المؤسسة</vt:lpstr>
      <vt:lpstr>مصادر افكار المؤسسة</vt:lpstr>
      <vt:lpstr>مصادر افكار المؤسسة</vt:lpstr>
      <vt:lpstr>مصادر افكار المؤسسة</vt:lpstr>
      <vt:lpstr>مصادر افكار المؤسسة</vt:lpstr>
      <vt:lpstr>مصادر افكار المؤسسة</vt:lpstr>
      <vt:lpstr>مصادر افكار المؤسسة</vt:lpstr>
      <vt:lpstr>مصادر افكار المؤسسة</vt:lpstr>
      <vt:lpstr>مصادر افكار المؤسسة</vt:lpstr>
      <vt:lpstr>مصادر افكار المؤسسة</vt:lpstr>
      <vt:lpstr>عرض تقديمي في PowerPoint</vt:lpstr>
      <vt:lpstr>عصف الأفكار</vt:lpstr>
      <vt:lpstr>القواعد الأربع لعصف الأفكار</vt:lpstr>
      <vt:lpstr>عرض تقديمي في PowerPoint</vt:lpstr>
      <vt:lpstr>تحديد فرص الأعمال</vt:lpstr>
      <vt:lpstr>ماهى فرص الأعمال؟</vt:lpstr>
      <vt:lpstr>ميزات فرص الأعمال الجيدة </vt:lpstr>
      <vt:lpstr>ميزات فرص الأعمال الجيدة </vt:lpstr>
      <vt:lpstr>تقييم فرص الأعمال </vt:lpstr>
      <vt:lpstr>تقييم فرص الأعمال </vt:lpstr>
      <vt:lpstr>تقييم فرص الأعمال </vt:lpstr>
      <vt:lpstr>تقييم فرص الأعمال </vt:lpstr>
      <vt:lpstr>تقييم فرص الأعمال </vt:lpstr>
      <vt:lpstr>تقييم فرص الأعمال </vt:lpstr>
      <vt:lpstr>تقييم فرص الأعمال </vt:lpstr>
      <vt:lpstr>تقييم فرص الأعمال </vt:lpstr>
      <vt:lpstr>عرض تقديمي في PowerPoint</vt:lpstr>
      <vt:lpstr>عرض تقديمي في PowerPoint</vt:lpstr>
      <vt:lpstr>معلومات حول السوق</vt:lpstr>
      <vt:lpstr>ويمكن وصف الزبائن المحتملين بأنهم</vt:lpstr>
      <vt:lpstr>ينبغى أخذ المنافسة بعين الاعتبار</vt:lpstr>
      <vt:lpstr>عرض تقديمي في PowerPoint</vt:lpstr>
      <vt:lpstr>اعرف الزبائن</vt:lpstr>
      <vt:lpstr>اعرف مايريده الزبائن</vt:lpstr>
      <vt:lpstr>اعرف من اين يشترى الزبائن؟</vt:lpstr>
      <vt:lpstr>اعرف متى يشترى الزبائن؟</vt:lpstr>
      <vt:lpstr>اعرف كيف يشترى الزبائن؟</vt:lpstr>
      <vt:lpstr>عرض تقديمي في PowerPoint</vt:lpstr>
      <vt:lpstr>عرض تقديمي في PowerPoint</vt:lpstr>
      <vt:lpstr>ويستند التسويق إلى الحقائق الاتية</vt:lpstr>
      <vt:lpstr>لدى وضع مفهوم التسويق موضوع التنفيذ يتعين على المؤسسة الصغيرة</vt:lpstr>
      <vt:lpstr>ماهى دراسة السوق ؟</vt:lpstr>
      <vt:lpstr>ماهى إستراتيجية التسويق ؟</vt:lpstr>
      <vt:lpstr>ماهو التسويق الهادف ؟</vt:lpstr>
      <vt:lpstr>تشمل الطرق الرئيسية لتجزئة السوق مايأتى </vt:lpstr>
      <vt:lpstr>ماهو المزيج التسويقى ؟</vt:lpstr>
      <vt:lpstr>عرض تقديمي في PowerPoint</vt:lpstr>
      <vt:lpstr>عرض تقديمي في PowerPoint</vt:lpstr>
      <vt:lpstr>عرض تقديمي في PowerPoint</vt:lpstr>
      <vt:lpstr>عرض تقديمي في PowerPoint</vt:lpstr>
      <vt:lpstr>كيف يكمن تقييم الأداء التسويقى ؟</vt:lpstr>
      <vt:lpstr>ويتمثل تقييم الأداء التسويقى فى الإجابة عن الأسئلة الاتية</vt:lpstr>
      <vt:lpstr>هل يمكن تحليل مدى قبول الزبائن بالسلعة أو الخدمة ؟</vt:lpstr>
      <vt:lpstr>يحفز سببان أساسيان الناس على الشراء </vt:lpstr>
      <vt:lpstr>عرض تقديمي في PowerPoint</vt:lpstr>
      <vt:lpstr>عرض تقديمي في PowerPoint</vt:lpstr>
      <vt:lpstr>ما العوامل المؤثرة على السوق الاستهلاكية ؟</vt:lpstr>
      <vt:lpstr>عرض تقديمي في PowerPoint</vt:lpstr>
      <vt:lpstr>عرض تقديمي في PowerPoint</vt:lpstr>
      <vt:lpstr>عرض تقديمي في PowerPoint</vt:lpstr>
      <vt:lpstr>تحليل المنافسة</vt:lpstr>
      <vt:lpstr>وتتمثل الطريقة الفضلى للقيام بذلك فى معرفة</vt:lpstr>
      <vt:lpstr>لذا يتعين على الرياديين إتباع الخطوات الاتية بهدف التعرف إلى منافسيهم </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إجراء مسح السوق </vt:lpstr>
      <vt:lpstr>يتعين عليك الإجابة على الأسئلة الاتية لتحديد ما يقوم به منافسوك فى المجال الذى تنوى العمل فية </vt:lpstr>
      <vt:lpstr>خطوات مسح السوق </vt:lpstr>
      <vt:lpstr>عرض تقديمي في PowerPoint</vt:lpstr>
      <vt:lpstr>مصادر المعلومات </vt:lpstr>
      <vt:lpstr>ملاحظات مفيدة بشأن إجراء مسح للسوق</vt:lpstr>
      <vt:lpstr>عرض تقديمي في PowerPoint</vt:lpstr>
      <vt:lpstr>عرض تقديمي في PowerPoint</vt:lpstr>
      <vt:lpstr>عرض تقديمي في PowerPoint</vt:lpstr>
      <vt:lpstr>تحديد موقع المؤسسة </vt:lpstr>
      <vt:lpstr>ويبرز عاملان أساسيان لدى اختيار موقع المؤسسة </vt:lpstr>
      <vt:lpstr>أهمية موقع المؤسسة</vt:lpstr>
      <vt:lpstr>العوامل العامة لدى اختيار موقع للمؤسسة</vt:lpstr>
      <vt:lpstr>عرض تقديمي في PowerPoint</vt:lpstr>
      <vt:lpstr>عرض تقديمي في PowerPoint</vt:lpstr>
      <vt:lpstr>يتيح توفر الشروط الثلاثة الاتية افتتاح أية مؤسسة جديدة</vt:lpstr>
      <vt:lpstr>الموقع وفق أنواع المؤسسات</vt:lpstr>
      <vt:lpstr>عرض تقديمي في PowerPoint</vt:lpstr>
      <vt:lpstr>عرض تقديمي في PowerPoint</vt:lpstr>
      <vt:lpstr>عرض تقديمي في PowerPoint</vt:lpstr>
      <vt:lpstr>الإجراءات المتعلقة باختيار موقع معين</vt:lpstr>
      <vt:lpstr>عرض تقديمي في PowerPoint</vt:lpstr>
      <vt:lpstr>عرض تقديمي في PowerPoint</vt:lpstr>
      <vt:lpstr>أسئلة متعلقة بملكية المؤسسة </vt:lpstr>
      <vt:lpstr>عرض تقديمي في PowerPoint</vt:lpstr>
      <vt:lpstr>عرض تقديمي في PowerPoint</vt:lpstr>
      <vt:lpstr>عرض تقديمي في PowerPoint</vt:lpstr>
      <vt:lpstr>ينبغى أن تتضمن بنود الشراكة الأحكام الاتية على الأقل </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تقدير رأسمال البدء</vt:lpstr>
      <vt:lpstr>المدفوعات السابقة للتشغيل أو رأس المال الاستثمارى </vt:lpstr>
      <vt:lpstr>مدفوعات التشغيل الأولية أو رأس المال العامل</vt:lpstr>
      <vt:lpstr>عرض تقديمي في PowerPoint</vt:lpstr>
      <vt:lpstr>عرض تقديمي في PowerPoint</vt:lpstr>
      <vt:lpstr>مصادر تمويل المؤسسة</vt:lpstr>
      <vt:lpstr>تمويل رأس المال بالأسهم</vt:lpstr>
      <vt:lpstr>من مؤسسات الاقراض بطلب القرض</vt:lpstr>
      <vt:lpstr>اعتبارات ينبغى الأخذ بها لدى التقدم بطلب القرض</vt:lpstr>
      <vt:lpstr>من الضرورى استيعاب العوامل الأتية التى تتم مراعاتها لدى تقييم طلب قرض ما </vt:lpstr>
      <vt:lpstr>عرض تقديمي في PowerPoint</vt:lpstr>
      <vt:lpstr>معايير تقييم مصادر القروض</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اهتمامات المسؤول عن القروض</vt:lpstr>
      <vt:lpstr>هل يمكن أن تسدد الشركة هذا القرض ؟" </vt:lpstr>
      <vt:lpstr>أسئلة متعلقة بالاقتراض</vt:lpstr>
      <vt:lpstr>عرض تقديمي في PowerPoint</vt:lpstr>
      <vt:lpstr>الأقراض التجارىة </vt:lpstr>
      <vt:lpstr>الأقراض قصير الأمد </vt:lpstr>
      <vt:lpstr>الاقراض طويل الأمد </vt:lpstr>
      <vt:lpstr>أسهم رأس المال </vt:lpstr>
      <vt:lpstr>عرض تقديمي في PowerPoint</vt:lpstr>
      <vt:lpstr>عرض تقديمي في PowerPoint</vt:lpstr>
      <vt:lpstr>شراء مؤسسة قائمة مقابل إنشاء مؤسسة جديدة </vt:lpstr>
      <vt:lpstr>أسئلة كثيرة يتعين على الريادى المحتمل طرحها بشان أى مؤسسة معروضة للبيع وهى </vt:lpstr>
      <vt:lpstr>وتعد مسألة ثمن المؤسسة صبغة فعليك أن تأخذ بالحسبان ما الذى ستحظى به لقاء المال الذى تدفعه </vt:lpstr>
      <vt:lpstr>عرض تقديمي في PowerPoint</vt:lpstr>
      <vt:lpstr>عرض تقديمي في PowerPoint</vt:lpstr>
      <vt:lpstr>إيجابيات وسلبيات شراء مؤسسة قائمة </vt:lpstr>
      <vt:lpstr>إيجابيات وسلبيات إنشاء مؤسسة جديدة </vt:lpstr>
      <vt:lpstr>إيجابيات وسلبيات الحصول على حق امتياز </vt:lpstr>
      <vt:lpstr>عرض تقديمي في PowerPoint</vt:lpstr>
      <vt:lpstr>هل يمكن اقتراض كامل على الحصول رأس المال ؟</vt:lpstr>
      <vt:lpstr>من أين يمكن الحصول على رأس المال ؟</vt:lpstr>
      <vt:lpstr>من أين يمكن الحصول على تمويل بواسطة التسليف أو الائتمان؟</vt:lpstr>
      <vt:lpstr>كيف يمكن زيادة فرص الحصول على قروض للرياديات اللواتى يجدن عوائق فى الحصول على قروض ؟</vt:lpstr>
      <vt:lpstr>ما الشروط الأربعة للحصول على القرض ؟</vt:lpstr>
      <vt:lpstr>عرض تقديمي في PowerPoint</vt:lpstr>
      <vt:lpstr>عرض تقديمي في PowerPoint</vt:lpstr>
      <vt:lpstr>كيف سيتم توظيف رأس المال ؟</vt:lpstr>
      <vt:lpstr>عرض تقديمي في PowerPoint</vt:lpstr>
      <vt:lpstr>تكاليف ماقبل التشغيل</vt:lpstr>
      <vt:lpstr>عرض تقديمي في PowerPoint</vt:lpstr>
      <vt:lpstr>نفقات التشغيل</vt:lpstr>
      <vt:lpstr>النفقات الشخصية</vt:lpstr>
      <vt:lpstr>عرض تقديمي في PowerPoint</vt:lpstr>
      <vt:lpstr>عرض تقديمي في PowerPoint</vt:lpstr>
      <vt:lpstr>عرض تقديمي في PowerPoint</vt:lpstr>
      <vt:lpstr>استخدام موظفين جدد وتوجيهم</vt:lpstr>
      <vt:lpstr>استخدام موظفين جدد وتوجيهم</vt:lpstr>
      <vt:lpstr>استخدام موظفين جدد وتوجيهم</vt:lpstr>
      <vt:lpstr>استخدام موظفين جدد وتوجيهم</vt:lpstr>
      <vt:lpstr>استخدام موظفين جدد وتوجيهم</vt:lpstr>
      <vt:lpstr>استخدام موظفين جدد وتوجيهم</vt:lpstr>
      <vt:lpstr>الميزات الشخصية للمسؤل عن ادارة الموظفين</vt:lpstr>
      <vt:lpstr>الميزات الشخصية للمسؤل عن ادارة الموظفين</vt:lpstr>
      <vt:lpstr>لدي ادارة اصحاب المؤسسات لموظفيهم (يجدر بهم ان)</vt:lpstr>
      <vt:lpstr>لدي ادارة اصحاب المؤسسات لموظفيهم (يجدر بهم الا)</vt:lpstr>
      <vt:lpstr>لدي ادارة اصحاب المؤسسات لموظفيهم (يجدر بهم الا)</vt:lpstr>
      <vt:lpstr>عرض تقديمي في PowerPoint</vt:lpstr>
      <vt:lpstr>ادارة الوقت</vt:lpstr>
      <vt:lpstr>حدد اهدافك اليومية</vt:lpstr>
      <vt:lpstr>كن مندفعا ومتحمسا</vt:lpstr>
      <vt:lpstr>حدد مواعيد للانجاز</vt:lpstr>
      <vt:lpstr>وسائل الاتصال الحديثة</vt:lpstr>
      <vt:lpstr>دون الملاحظات</vt:lpstr>
      <vt:lpstr>اعمل ضمن مجموعات زمنية</vt:lpstr>
      <vt:lpstr>دراسة المهام المطلوبة</vt:lpstr>
      <vt:lpstr>كن متوجها نحو العمل</vt:lpstr>
      <vt:lpstr>فكر بتأمل</vt:lpstr>
      <vt:lpstr>خطط لغد بالتفصيل</vt:lpstr>
      <vt:lpstr>تعلم من تجاربك</vt:lpstr>
      <vt:lpstr>قيم اسلوبك في استخدام الوقت</vt:lpstr>
      <vt:lpstr>عرض تقديمي في PowerPoint</vt:lpstr>
      <vt:lpstr>خطوات التعامل مع الموردين</vt:lpstr>
      <vt:lpstr>خطوات التعامل مع الموردين</vt:lpstr>
      <vt:lpstr>خطوات التعامل مع الموردين</vt:lpstr>
      <vt:lpstr>خطوات التعامل مع الموردين</vt:lpstr>
      <vt:lpstr>خطوات التعامل مع الموردين</vt:lpstr>
      <vt:lpstr>خطوات التعامل مع الموردين</vt:lpstr>
      <vt:lpstr>خطوات التعامل مع الموردين</vt:lpstr>
      <vt:lpstr>استخدام التكنولوجيا في المؤسسات الصغيرة</vt:lpstr>
      <vt:lpstr>خصائص التكنولوجيا المناسبة</vt:lpstr>
      <vt:lpstr>عرض تقديمي في PowerPoint</vt:lpstr>
      <vt:lpstr>تحديد التكاليف التي تتكبدها المؤسسة</vt:lpstr>
      <vt:lpstr>التكاليف المباشرة</vt:lpstr>
      <vt:lpstr>التكاليف المباشرة</vt:lpstr>
      <vt:lpstr>التكاليف غير المباشرة</vt:lpstr>
      <vt:lpstr>التكاليف غير المباشرة</vt:lpstr>
      <vt:lpstr>تصنيف التكاليف وفق فناتها</vt:lpstr>
      <vt:lpstr>تصنيف التكاليف وفق فناتها</vt:lpstr>
      <vt:lpstr>تصنيف التكاليف وفق فناتها</vt:lpstr>
      <vt:lpstr>تصنيف التكاليف وفق فناتها</vt:lpstr>
      <vt:lpstr>تصنيف التكاليف وفق فناتها</vt:lpstr>
      <vt:lpstr>عرض تقديمي في PowerPoint</vt:lpstr>
      <vt:lpstr>عرض تقديمي في PowerPoint</vt:lpstr>
      <vt:lpstr>مقدمة</vt:lpstr>
      <vt:lpstr>تمويل المشروعات</vt:lpstr>
      <vt:lpstr>اشكال التمويل</vt:lpstr>
      <vt:lpstr>الاسهم العادية</vt:lpstr>
      <vt:lpstr>الاسهم الممتازة</vt:lpstr>
      <vt:lpstr>الارباح المحتجزة</vt:lpstr>
      <vt:lpstr>الافتراض طويل الاجل</vt:lpstr>
      <vt:lpstr>القروض طويلة الاجل</vt:lpstr>
      <vt:lpstr>السندات</vt:lpstr>
      <vt:lpstr>عرض تقديمي في PowerPoint</vt:lpstr>
      <vt:lpstr>مقدمة</vt:lpstr>
      <vt:lpstr>دورة حياة السجلات</vt:lpstr>
      <vt:lpstr>دورة حياة السجلات</vt:lpstr>
      <vt:lpstr>السجلات الاساسية تحتاج الشركات الصغيرة للاحتفاظ بها</vt:lpstr>
      <vt:lpstr>السجلات الاساسية تحتاج الشركات الصغيرة للاحتفاظ بها</vt:lpstr>
      <vt:lpstr>السجلات الاساسية تحتاج الشركات الصغيرة للاحتفاظ بها</vt:lpstr>
      <vt:lpstr>السجلات الاساسية تحتاج الشركات الصغيرة للاحتفاظ بها</vt:lpstr>
      <vt:lpstr>السجلات الاساسية تحتاج الشركات الصغيرة للاحتفاظ بها</vt:lpstr>
      <vt:lpstr>عرض تقديمي في PowerPoint</vt:lpstr>
      <vt:lpstr>التدفق المالي</vt:lpstr>
      <vt:lpstr>قائمة التدفقات النقدية</vt:lpstr>
      <vt:lpstr>ويتم اعدادها كالتالي :</vt:lpstr>
      <vt:lpstr>تصنف التدفقات النقدية الي :</vt:lpstr>
      <vt:lpstr>سبل زيادة التدفق النقدي</vt:lpstr>
      <vt:lpstr>سبل زيادة التدفق النقدي</vt:lpstr>
      <vt:lpstr>عرض تقديمي في PowerPoint</vt:lpstr>
      <vt:lpstr>الارباح والخسائر</vt:lpstr>
      <vt:lpstr>توزيع الارباح</vt:lpstr>
      <vt:lpstr>اوجه استخدام الاحتياطي كالاتي</vt:lpstr>
      <vt:lpstr>عرض تقديمي في PowerPoint</vt:lpstr>
      <vt:lpstr>الميزانية العمومية</vt:lpstr>
      <vt:lpstr>اقسام الاصول</vt:lpstr>
      <vt:lpstr>اصول متداولة</vt:lpstr>
      <vt:lpstr>الاصول الثابتة</vt:lpstr>
      <vt:lpstr>طرق حسابات الاستهلاك</vt:lpstr>
      <vt:lpstr>الالتزمات</vt:lpstr>
      <vt:lpstr>الالتزمات المتداولة</vt:lpstr>
      <vt:lpstr>الالتزمات غير المتداولة</vt:lpstr>
      <vt:lpstr>عرض تقديمي في PowerPoint</vt:lpstr>
      <vt:lpstr>عرض تقديمي في PowerPoint</vt:lpstr>
      <vt:lpstr>لماذا نقوم بعمل دراسة جدوي للمشروع قبل البدء فيه ؟</vt:lpstr>
      <vt:lpstr>هل يمكن الاستعانة بالغير لاعداد دراسة الجدوي ؟</vt:lpstr>
      <vt:lpstr>ارشادات يجب اتباعها قبل البدء في دراسة الجدوي</vt:lpstr>
      <vt:lpstr>ما هي دراسة الجدوي</vt:lpstr>
      <vt:lpstr>ما هي دراسة الجدوي</vt:lpstr>
      <vt:lpstr>ما هي دراسة الجدوي</vt:lpstr>
      <vt:lpstr>تحديد فكرة المشروع</vt:lpstr>
      <vt:lpstr>تحديد اهداف المشروع</vt:lpstr>
      <vt:lpstr>دراسة الجدوي المبدئية</vt:lpstr>
      <vt:lpstr>دراسة الجدوي المبدئية</vt:lpstr>
      <vt:lpstr>الدراسة التفصيلية للربحية التجارية</vt:lpstr>
      <vt:lpstr>الدراسة التفصيلية للربحية التجارية</vt:lpstr>
      <vt:lpstr>الدراسة التفصيلية للربحية التجارية</vt:lpstr>
      <vt:lpstr>التقييم المالي والاقتصادي لتقدير الربحية التجارية</vt:lpstr>
      <vt:lpstr>التقييم المالي والاقتصادي لتقدير الربحية التجارية</vt:lpstr>
      <vt:lpstr>التقييم المالي والاقتصادي لتقدير الربحية التجارية</vt:lpstr>
      <vt:lpstr>التقييم المالي والاقتصادي لتقدير الربحية التجارية</vt:lpstr>
      <vt:lpstr>التقييم المالي والاقتصادي لتقدير الربحية التجارية</vt:lpstr>
      <vt:lpstr>التقييم المالي والاقتصادي لتقدير الربحية التجارية</vt:lpstr>
      <vt:lpstr>الجدوي الاقتصادية للمشروع</vt:lpstr>
      <vt:lpstr>الجدوي الاجتماعية للمشروع</vt:lpstr>
      <vt:lpstr>الجدوي البيئية للمشروع</vt:lpstr>
      <vt:lpstr>الجدوي البيئية للمشروع</vt:lpstr>
      <vt:lpstr>عرض تقديمي في PowerPoint</vt:lpstr>
      <vt:lpstr>عرض تقديمي في PowerPoint</vt:lpstr>
      <vt:lpstr>اسئلة بشأن عمل المؤسسة</vt:lpstr>
      <vt:lpstr>لماذا يتم تدوين خطة عمل المؤسسة</vt:lpstr>
      <vt:lpstr>متي يتم تدوين خطة عمل المؤسسة ؟</vt:lpstr>
      <vt:lpstr>ما انواع المؤسسات التي يتم اعداد خطط عمل لها ؟</vt:lpstr>
      <vt:lpstr>من يضع خطة عمل المؤسسة ؟</vt:lpstr>
      <vt:lpstr>كيف يتم تدوين خطة عمل المؤسسة ؟</vt:lpstr>
      <vt:lpstr>بماذا تفيد خطة عمل المؤسسة ؟</vt:lpstr>
      <vt:lpstr>كيف تبدو خطة عمل المؤسسة ؟</vt:lpstr>
      <vt:lpstr>ماذا تتضمن خطة عمل المؤسسة ؟</vt:lpstr>
      <vt:lpstr>كيف يتم تنظيم خطة عمل المؤسسة ؟</vt:lpstr>
      <vt:lpstr>عرض تقديمي في PowerPoint</vt:lpstr>
      <vt:lpstr>هيكلية خطة عمل المؤسسة</vt:lpstr>
      <vt:lpstr>هيكلية خطة عمل المؤسسة</vt:lpstr>
      <vt:lpstr>هيكلية خطة عمل المؤسسة</vt:lpstr>
      <vt:lpstr>هيكلية خطة عمل المؤسسة</vt:lpstr>
      <vt:lpstr>عرض تقديمي في PowerPoint</vt:lpstr>
      <vt:lpstr>قبل انشاء مؤسسة ما يتعين علي الشخص الاجابة علي الاسئلة الاتية :</vt:lpstr>
      <vt:lpstr>هل ستدر المؤسسة المال الكافي ؟</vt:lpstr>
      <vt:lpstr>هل ستدر المؤسسة المال الكافي ؟</vt:lpstr>
      <vt:lpstr>ما حجم المنتجات او الخدمات التي يجب ان تبيعها المؤسسة لتغطية تكاليفها والبدء بجني الارباح ؟</vt:lpstr>
      <vt:lpstr>ماذا سيحصل اذا انخفضت الاباح او ارتفعت التكاليف ؟</vt:lpstr>
      <vt:lpstr>ماذا سيحصل اذا انخفضت الاباح او ارتفعت التكاليف ؟</vt:lpstr>
      <vt:lpstr>ويسهل القيام بهذا التحليل اذ يقتصر علي عمليات حسابية بسيطة</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vector>
  </TitlesOfParts>
  <Company>WwW.YlmF.CoM</Company>
  <LinksUpToDate>false</LinksUpToDate>
  <CharactersWithSpaces>0</CharactersWithSpaces>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docer.wps.cn</dc:title>
  <dc:creator>توشيبا</dc:creator>
  <dc:description>docer.wps.cn</dc:description>
  <cp:lastModifiedBy>admin nw</cp:lastModifiedBy>
  <cp:revision>207</cp:revision>
  <dcterms:created xsi:type="dcterms:W3CDTF">2007-05-21T00:59:09Z</dcterms:created>
  <dcterms:modified xsi:type="dcterms:W3CDTF">2016-04-07T20:31:50Z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1033-9.1.0.4056</vt:lpwstr>
  </property>
</Properties>
</file>