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0"/>
  </p:notesMasterIdLst>
  <p:sldIdLst>
    <p:sldId id="256" r:id="rId2"/>
    <p:sldId id="366" r:id="rId3"/>
    <p:sldId id="367" r:id="rId4"/>
    <p:sldId id="368" r:id="rId5"/>
    <p:sldId id="369" r:id="rId6"/>
    <p:sldId id="370" r:id="rId7"/>
    <p:sldId id="371" r:id="rId8"/>
    <p:sldId id="372" r:id="rId9"/>
    <p:sldId id="375" r:id="rId10"/>
    <p:sldId id="376" r:id="rId11"/>
    <p:sldId id="377" r:id="rId12"/>
    <p:sldId id="378" r:id="rId13"/>
    <p:sldId id="379" r:id="rId14"/>
    <p:sldId id="380" r:id="rId15"/>
    <p:sldId id="381" r:id="rId16"/>
    <p:sldId id="382" r:id="rId17"/>
    <p:sldId id="383" r:id="rId18"/>
    <p:sldId id="384" r:id="rId19"/>
    <p:sldId id="385" r:id="rId20"/>
    <p:sldId id="386" r:id="rId21"/>
    <p:sldId id="387" r:id="rId22"/>
    <p:sldId id="388" r:id="rId23"/>
    <p:sldId id="373" r:id="rId24"/>
    <p:sldId id="389" r:id="rId25"/>
    <p:sldId id="390" r:id="rId26"/>
    <p:sldId id="391" r:id="rId27"/>
    <p:sldId id="392" r:id="rId28"/>
    <p:sldId id="393" r:id="rId29"/>
    <p:sldId id="394" r:id="rId30"/>
    <p:sldId id="280"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418" r:id="rId54"/>
    <p:sldId id="419" r:id="rId55"/>
    <p:sldId id="420" r:id="rId56"/>
    <p:sldId id="421" r:id="rId57"/>
    <p:sldId id="422" r:id="rId58"/>
    <p:sldId id="423" r:id="rId59"/>
    <p:sldId id="424" r:id="rId60"/>
    <p:sldId id="425" r:id="rId61"/>
    <p:sldId id="426" r:id="rId62"/>
    <p:sldId id="427" r:id="rId63"/>
    <p:sldId id="428" r:id="rId64"/>
    <p:sldId id="429" r:id="rId65"/>
    <p:sldId id="430" r:id="rId66"/>
    <p:sldId id="431" r:id="rId67"/>
    <p:sldId id="432" r:id="rId68"/>
    <p:sldId id="433" r:id="rId69"/>
    <p:sldId id="434" r:id="rId70"/>
    <p:sldId id="435" r:id="rId71"/>
    <p:sldId id="436" r:id="rId72"/>
    <p:sldId id="439" r:id="rId73"/>
    <p:sldId id="440" r:id="rId74"/>
    <p:sldId id="441" r:id="rId75"/>
    <p:sldId id="442" r:id="rId76"/>
    <p:sldId id="443" r:id="rId77"/>
    <p:sldId id="444" r:id="rId78"/>
    <p:sldId id="445" r:id="rId79"/>
    <p:sldId id="446" r:id="rId80"/>
    <p:sldId id="447" r:id="rId81"/>
    <p:sldId id="448" r:id="rId82"/>
    <p:sldId id="449" r:id="rId83"/>
    <p:sldId id="450" r:id="rId84"/>
    <p:sldId id="451" r:id="rId85"/>
    <p:sldId id="452" r:id="rId86"/>
    <p:sldId id="453" r:id="rId87"/>
    <p:sldId id="454" r:id="rId88"/>
    <p:sldId id="455" r:id="rId89"/>
    <p:sldId id="456" r:id="rId90"/>
    <p:sldId id="457" r:id="rId91"/>
    <p:sldId id="458" r:id="rId92"/>
    <p:sldId id="459" r:id="rId93"/>
    <p:sldId id="460" r:id="rId94"/>
    <p:sldId id="461" r:id="rId95"/>
    <p:sldId id="462" r:id="rId96"/>
    <p:sldId id="463" r:id="rId97"/>
    <p:sldId id="464" r:id="rId98"/>
    <p:sldId id="465" r:id="rId99"/>
    <p:sldId id="466" r:id="rId100"/>
    <p:sldId id="467" r:id="rId101"/>
    <p:sldId id="468" r:id="rId102"/>
    <p:sldId id="469" r:id="rId103"/>
    <p:sldId id="470" r:id="rId104"/>
    <p:sldId id="471" r:id="rId105"/>
    <p:sldId id="472" r:id="rId106"/>
    <p:sldId id="473" r:id="rId107"/>
    <p:sldId id="474" r:id="rId108"/>
    <p:sldId id="475" r:id="rId109"/>
    <p:sldId id="476" r:id="rId110"/>
    <p:sldId id="477" r:id="rId111"/>
    <p:sldId id="553" r:id="rId112"/>
    <p:sldId id="478" r:id="rId113"/>
    <p:sldId id="479" r:id="rId114"/>
    <p:sldId id="480" r:id="rId115"/>
    <p:sldId id="481" r:id="rId116"/>
    <p:sldId id="482" r:id="rId117"/>
    <p:sldId id="483" r:id="rId118"/>
    <p:sldId id="484" r:id="rId119"/>
    <p:sldId id="485" r:id="rId120"/>
    <p:sldId id="486" r:id="rId121"/>
    <p:sldId id="487" r:id="rId122"/>
    <p:sldId id="488" r:id="rId123"/>
    <p:sldId id="489" r:id="rId124"/>
    <p:sldId id="490" r:id="rId125"/>
    <p:sldId id="491" r:id="rId126"/>
    <p:sldId id="492" r:id="rId127"/>
    <p:sldId id="493" r:id="rId128"/>
    <p:sldId id="494" r:id="rId129"/>
    <p:sldId id="495" r:id="rId130"/>
    <p:sldId id="496" r:id="rId131"/>
    <p:sldId id="497" r:id="rId132"/>
    <p:sldId id="498" r:id="rId133"/>
    <p:sldId id="499" r:id="rId134"/>
    <p:sldId id="500" r:id="rId135"/>
    <p:sldId id="501" r:id="rId136"/>
    <p:sldId id="502" r:id="rId137"/>
    <p:sldId id="503" r:id="rId138"/>
    <p:sldId id="504" r:id="rId139"/>
    <p:sldId id="505" r:id="rId140"/>
    <p:sldId id="506" r:id="rId141"/>
    <p:sldId id="507" r:id="rId142"/>
    <p:sldId id="508" r:id="rId143"/>
    <p:sldId id="509" r:id="rId144"/>
    <p:sldId id="510" r:id="rId145"/>
    <p:sldId id="511" r:id="rId146"/>
    <p:sldId id="512" r:id="rId147"/>
    <p:sldId id="513" r:id="rId148"/>
    <p:sldId id="514" r:id="rId149"/>
    <p:sldId id="515" r:id="rId150"/>
    <p:sldId id="516" r:id="rId151"/>
    <p:sldId id="517" r:id="rId152"/>
    <p:sldId id="518" r:id="rId153"/>
    <p:sldId id="519" r:id="rId154"/>
    <p:sldId id="520" r:id="rId155"/>
    <p:sldId id="521" r:id="rId156"/>
    <p:sldId id="522" r:id="rId157"/>
    <p:sldId id="523" r:id="rId158"/>
    <p:sldId id="524" r:id="rId159"/>
    <p:sldId id="525" r:id="rId160"/>
    <p:sldId id="526" r:id="rId161"/>
    <p:sldId id="527" r:id="rId162"/>
    <p:sldId id="528" r:id="rId163"/>
    <p:sldId id="529" r:id="rId164"/>
    <p:sldId id="530" r:id="rId165"/>
    <p:sldId id="531" r:id="rId166"/>
    <p:sldId id="532" r:id="rId167"/>
    <p:sldId id="533" r:id="rId168"/>
    <p:sldId id="534" r:id="rId169"/>
    <p:sldId id="535" r:id="rId170"/>
    <p:sldId id="536" r:id="rId171"/>
    <p:sldId id="537" r:id="rId172"/>
    <p:sldId id="538" r:id="rId173"/>
    <p:sldId id="539" r:id="rId174"/>
    <p:sldId id="540" r:id="rId175"/>
    <p:sldId id="541" r:id="rId176"/>
    <p:sldId id="542" r:id="rId177"/>
    <p:sldId id="543" r:id="rId178"/>
    <p:sldId id="544" r:id="rId179"/>
    <p:sldId id="545" r:id="rId180"/>
    <p:sldId id="546" r:id="rId181"/>
    <p:sldId id="547" r:id="rId182"/>
    <p:sldId id="548" r:id="rId183"/>
    <p:sldId id="549" r:id="rId184"/>
    <p:sldId id="554" r:id="rId185"/>
    <p:sldId id="636" r:id="rId186"/>
    <p:sldId id="638" r:id="rId187"/>
    <p:sldId id="639" r:id="rId188"/>
    <p:sldId id="640" r:id="rId189"/>
    <p:sldId id="641" r:id="rId190"/>
    <p:sldId id="642" r:id="rId191"/>
    <p:sldId id="643" r:id="rId192"/>
    <p:sldId id="644" r:id="rId193"/>
    <p:sldId id="645" r:id="rId194"/>
    <p:sldId id="646" r:id="rId195"/>
    <p:sldId id="647" r:id="rId196"/>
    <p:sldId id="648" r:id="rId197"/>
    <p:sldId id="555" r:id="rId198"/>
    <p:sldId id="556" r:id="rId199"/>
    <p:sldId id="557" r:id="rId200"/>
    <p:sldId id="558" r:id="rId201"/>
    <p:sldId id="559" r:id="rId202"/>
    <p:sldId id="560" r:id="rId203"/>
    <p:sldId id="561" r:id="rId204"/>
    <p:sldId id="562" r:id="rId205"/>
    <p:sldId id="563" r:id="rId206"/>
    <p:sldId id="564" r:id="rId207"/>
    <p:sldId id="565" r:id="rId208"/>
    <p:sldId id="566" r:id="rId209"/>
    <p:sldId id="567" r:id="rId210"/>
    <p:sldId id="568" r:id="rId211"/>
    <p:sldId id="569" r:id="rId212"/>
    <p:sldId id="570" r:id="rId213"/>
    <p:sldId id="571" r:id="rId214"/>
    <p:sldId id="572" r:id="rId215"/>
    <p:sldId id="573" r:id="rId216"/>
    <p:sldId id="574" r:id="rId217"/>
    <p:sldId id="575" r:id="rId218"/>
    <p:sldId id="576" r:id="rId219"/>
    <p:sldId id="577" r:id="rId220"/>
    <p:sldId id="578" r:id="rId221"/>
    <p:sldId id="579" r:id="rId222"/>
    <p:sldId id="580" r:id="rId223"/>
    <p:sldId id="581" r:id="rId224"/>
    <p:sldId id="582" r:id="rId225"/>
    <p:sldId id="583" r:id="rId226"/>
    <p:sldId id="584" r:id="rId227"/>
    <p:sldId id="585" r:id="rId228"/>
    <p:sldId id="586" r:id="rId229"/>
    <p:sldId id="587" r:id="rId230"/>
    <p:sldId id="588" r:id="rId231"/>
    <p:sldId id="589" r:id="rId232"/>
    <p:sldId id="590" r:id="rId233"/>
    <p:sldId id="591" r:id="rId234"/>
    <p:sldId id="592" r:id="rId235"/>
    <p:sldId id="593" r:id="rId236"/>
    <p:sldId id="594" r:id="rId237"/>
    <p:sldId id="595" r:id="rId238"/>
    <p:sldId id="596" r:id="rId239"/>
    <p:sldId id="597" r:id="rId240"/>
    <p:sldId id="598" r:id="rId241"/>
    <p:sldId id="599" r:id="rId242"/>
    <p:sldId id="600" r:id="rId243"/>
    <p:sldId id="601" r:id="rId244"/>
    <p:sldId id="602" r:id="rId245"/>
    <p:sldId id="603" r:id="rId246"/>
    <p:sldId id="604" r:id="rId247"/>
    <p:sldId id="605" r:id="rId248"/>
    <p:sldId id="606" r:id="rId249"/>
    <p:sldId id="607" r:id="rId250"/>
    <p:sldId id="608" r:id="rId251"/>
    <p:sldId id="609" r:id="rId252"/>
    <p:sldId id="610" r:id="rId253"/>
    <p:sldId id="611" r:id="rId254"/>
    <p:sldId id="612" r:id="rId255"/>
    <p:sldId id="613" r:id="rId256"/>
    <p:sldId id="614" r:id="rId257"/>
    <p:sldId id="615" r:id="rId258"/>
    <p:sldId id="616" r:id="rId259"/>
    <p:sldId id="617" r:id="rId260"/>
    <p:sldId id="618" r:id="rId261"/>
    <p:sldId id="619" r:id="rId262"/>
    <p:sldId id="620" r:id="rId263"/>
    <p:sldId id="621" r:id="rId264"/>
    <p:sldId id="622" r:id="rId265"/>
    <p:sldId id="623" r:id="rId266"/>
    <p:sldId id="624" r:id="rId267"/>
    <p:sldId id="625" r:id="rId268"/>
    <p:sldId id="626" r:id="rId269"/>
    <p:sldId id="627" r:id="rId270"/>
    <p:sldId id="628" r:id="rId271"/>
    <p:sldId id="629" r:id="rId272"/>
    <p:sldId id="630" r:id="rId273"/>
    <p:sldId id="631" r:id="rId274"/>
    <p:sldId id="632" r:id="rId275"/>
    <p:sldId id="633" r:id="rId276"/>
    <p:sldId id="634" r:id="rId277"/>
    <p:sldId id="635" r:id="rId278"/>
    <p:sldId id="364" r:id="rId279"/>
  </p:sldIdLst>
  <p:sldSz cx="9144000" cy="6858000" type="screen4x3"/>
  <p:notesSz cx="6858000" cy="9144000"/>
  <p:defaultTextStyle>
    <a:defPPr>
      <a:defRPr lang="en-US"/>
    </a:defPPr>
    <a:lvl1pPr algn="ctr" rtl="0" fontAlgn="base">
      <a:spcBef>
        <a:spcPct val="0"/>
      </a:spcBef>
      <a:spcAft>
        <a:spcPct val="0"/>
      </a:spcAft>
      <a:defRPr sz="2800" kern="1200">
        <a:solidFill>
          <a:schemeClr val="tx1"/>
        </a:solidFill>
        <a:latin typeface="Arial" charset="0"/>
        <a:ea typeface="+mn-ea"/>
        <a:cs typeface="+mn-cs"/>
      </a:defRPr>
    </a:lvl1pPr>
    <a:lvl2pPr marL="457200" algn="ctr" rtl="0" fontAlgn="base">
      <a:spcBef>
        <a:spcPct val="0"/>
      </a:spcBef>
      <a:spcAft>
        <a:spcPct val="0"/>
      </a:spcAft>
      <a:defRPr sz="2800" kern="1200">
        <a:solidFill>
          <a:schemeClr val="tx1"/>
        </a:solidFill>
        <a:latin typeface="Arial" charset="0"/>
        <a:ea typeface="+mn-ea"/>
        <a:cs typeface="+mn-cs"/>
      </a:defRPr>
    </a:lvl2pPr>
    <a:lvl3pPr marL="914400" algn="ctr" rtl="0" fontAlgn="base">
      <a:spcBef>
        <a:spcPct val="0"/>
      </a:spcBef>
      <a:spcAft>
        <a:spcPct val="0"/>
      </a:spcAft>
      <a:defRPr sz="2800" kern="1200">
        <a:solidFill>
          <a:schemeClr val="tx1"/>
        </a:solidFill>
        <a:latin typeface="Arial" charset="0"/>
        <a:ea typeface="+mn-ea"/>
        <a:cs typeface="+mn-cs"/>
      </a:defRPr>
    </a:lvl3pPr>
    <a:lvl4pPr marL="1371600" algn="ctr" rtl="0" fontAlgn="base">
      <a:spcBef>
        <a:spcPct val="0"/>
      </a:spcBef>
      <a:spcAft>
        <a:spcPct val="0"/>
      </a:spcAft>
      <a:defRPr sz="2800" kern="1200">
        <a:solidFill>
          <a:schemeClr val="tx1"/>
        </a:solidFill>
        <a:latin typeface="Arial" charset="0"/>
        <a:ea typeface="+mn-ea"/>
        <a:cs typeface="+mn-cs"/>
      </a:defRPr>
    </a:lvl4pPr>
    <a:lvl5pPr marL="1828800" algn="ctr" rtl="0" fontAlgn="base">
      <a:spcBef>
        <a:spcPct val="0"/>
      </a:spcBef>
      <a:spcAft>
        <a:spcPct val="0"/>
      </a:spcAft>
      <a:defRPr sz="2800" kern="1200">
        <a:solidFill>
          <a:schemeClr val="tx1"/>
        </a:solidFill>
        <a:latin typeface="Arial" charset="0"/>
        <a:ea typeface="+mn-ea"/>
        <a:cs typeface="+mn-cs"/>
      </a:defRPr>
    </a:lvl5pPr>
    <a:lvl6pPr marL="2286000" algn="r" defTabSz="914400" rtl="1" eaLnBrk="1" latinLnBrk="0" hangingPunct="1">
      <a:defRPr sz="2800" kern="1200">
        <a:solidFill>
          <a:schemeClr val="tx1"/>
        </a:solidFill>
        <a:latin typeface="Arial" charset="0"/>
        <a:ea typeface="+mn-ea"/>
        <a:cs typeface="+mn-cs"/>
      </a:defRPr>
    </a:lvl6pPr>
    <a:lvl7pPr marL="2743200" algn="r" defTabSz="914400" rtl="1" eaLnBrk="1" latinLnBrk="0" hangingPunct="1">
      <a:defRPr sz="2800" kern="1200">
        <a:solidFill>
          <a:schemeClr val="tx1"/>
        </a:solidFill>
        <a:latin typeface="Arial" charset="0"/>
        <a:ea typeface="+mn-ea"/>
        <a:cs typeface="+mn-cs"/>
      </a:defRPr>
    </a:lvl7pPr>
    <a:lvl8pPr marL="3200400" algn="r" defTabSz="914400" rtl="1" eaLnBrk="1" latinLnBrk="0" hangingPunct="1">
      <a:defRPr sz="2800" kern="1200">
        <a:solidFill>
          <a:schemeClr val="tx1"/>
        </a:solidFill>
        <a:latin typeface="Arial" charset="0"/>
        <a:ea typeface="+mn-ea"/>
        <a:cs typeface="+mn-cs"/>
      </a:defRPr>
    </a:lvl8pPr>
    <a:lvl9pPr marL="3657600" algn="r" defTabSz="914400" rtl="1"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D14"/>
    <a:srgbClr val="4D4D4D"/>
    <a:srgbClr val="35759D"/>
    <a:srgbClr val="35B19D"/>
    <a:srgbClr val="000000"/>
    <a:srgbClr val="E8E8E8"/>
    <a:srgbClr val="1E1E20"/>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6" autoAdjust="0"/>
    <p:restoredTop sz="95596" autoAdjust="0"/>
  </p:normalViewPr>
  <p:slideViewPr>
    <p:cSldViewPr>
      <p:cViewPr varScale="1">
        <p:scale>
          <a:sx n="104" d="100"/>
          <a:sy n="104" d="100"/>
        </p:scale>
        <p:origin x="2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notesMaster" Target="notesMasters/notes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BFE25E0-86CE-499F-801C-CEB355CF5D99}" type="slidenum">
              <a:rPr lang="en-US"/>
              <a:pPr>
                <a:defRPr/>
              </a:pPr>
              <a:t>‹#›</a:t>
            </a:fld>
            <a:endParaRPr lang="en-US"/>
          </a:p>
        </p:txBody>
      </p:sp>
    </p:spTree>
    <p:extLst>
      <p:ext uri="{BB962C8B-B14F-4D97-AF65-F5344CB8AC3E}">
        <p14:creationId xmlns:p14="http://schemas.microsoft.com/office/powerpoint/2010/main" val="3664647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image" Target="../media/image10.jpeg"/></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56F7251A-0736-490A-83A8-24A69BCB6F4C}" type="slidenum">
              <a:rPr lang="en-US" sz="1200"/>
              <a:pPr eaLnBrk="1" hangingPunct="1"/>
              <a:t>1</a:t>
            </a:fld>
            <a:endParaRPr 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89873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24814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267</a:t>
            </a:fld>
            <a:endParaRPr lang="en-US"/>
          </a:p>
        </p:txBody>
      </p:sp>
    </p:spTree>
    <p:extLst>
      <p:ext uri="{BB962C8B-B14F-4D97-AF65-F5344CB8AC3E}">
        <p14:creationId xmlns:p14="http://schemas.microsoft.com/office/powerpoint/2010/main" val="12391647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268</a:t>
            </a:fld>
            <a:endParaRPr lang="en-US"/>
          </a:p>
        </p:txBody>
      </p:sp>
    </p:spTree>
    <p:extLst>
      <p:ext uri="{BB962C8B-B14F-4D97-AF65-F5344CB8AC3E}">
        <p14:creationId xmlns:p14="http://schemas.microsoft.com/office/powerpoint/2010/main" val="41107460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56F7251A-0736-490A-83A8-24A69BCB6F4C}" type="slidenum">
              <a:rPr lang="en-US" sz="1200">
                <a:solidFill>
                  <a:prstClr val="black"/>
                </a:solidFill>
              </a:rPr>
              <a:pPr eaLnBrk="1" hangingPunct="1"/>
              <a:t>278</a:t>
            </a:fld>
            <a:endParaRPr lang="en-US" sz="120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286193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422412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253036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10509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425655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974603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452925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61036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246482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44927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32684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84647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13035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282049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800977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603482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798613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2940371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30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2895409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06553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4170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4751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58168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791732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086265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137823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40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042594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44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4077446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586522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08012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50360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75245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79703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361735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32268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05153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34730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49853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76904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57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214870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744586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217075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4079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07342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92176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500636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31952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8405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781327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78704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794333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70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5438816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805353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34935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04604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90466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54920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32575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466448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3225453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01774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970938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89759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272123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7422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075510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891227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6385447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51732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2304678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3921592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97</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1724945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71710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99</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525917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100</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272402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101</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3763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767712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295335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9958697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760310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496420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299409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111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10035732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t>157</a:t>
            </a:fld>
            <a:endParaRPr lang="ar-EG"/>
          </a:p>
        </p:txBody>
      </p:sp>
    </p:spTree>
    <p:extLst>
      <p:ext uri="{BB962C8B-B14F-4D97-AF65-F5344CB8AC3E}">
        <p14:creationId xmlns:p14="http://schemas.microsoft.com/office/powerpoint/2010/main" val="42500430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184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9146252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197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36280172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202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83428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rtl="0" eaLnBrk="0" fontAlgn="base" hangingPunct="0">
              <a:spcBef>
                <a:spcPct val="0"/>
              </a:spcBef>
              <a:spcAft>
                <a:spcPct val="0"/>
              </a:spcAft>
              <a:defRPr sz="2800">
                <a:solidFill>
                  <a:schemeClr val="tx1"/>
                </a:solidFill>
                <a:latin typeface="Arial" charset="0"/>
              </a:defRPr>
            </a:lvl6pPr>
            <a:lvl7pPr marL="2971800" indent="-228600" algn="ctr" rtl="0" eaLnBrk="0" fontAlgn="base" hangingPunct="0">
              <a:spcBef>
                <a:spcPct val="0"/>
              </a:spcBef>
              <a:spcAft>
                <a:spcPct val="0"/>
              </a:spcAft>
              <a:defRPr sz="2800">
                <a:solidFill>
                  <a:schemeClr val="tx1"/>
                </a:solidFill>
                <a:latin typeface="Arial" charset="0"/>
              </a:defRPr>
            </a:lvl7pPr>
            <a:lvl8pPr marL="3429000" indent="-228600" algn="ctr" rtl="0" eaLnBrk="0" fontAlgn="base" hangingPunct="0">
              <a:spcBef>
                <a:spcPct val="0"/>
              </a:spcBef>
              <a:spcAft>
                <a:spcPct val="0"/>
              </a:spcAft>
              <a:defRPr sz="2800">
                <a:solidFill>
                  <a:schemeClr val="tx1"/>
                </a:solidFill>
                <a:latin typeface="Arial" charset="0"/>
              </a:defRPr>
            </a:lvl8pPr>
            <a:lvl9pPr marL="3886200" indent="-228600" algn="ctr" rtl="0" eaLnBrk="0" fontAlgn="base" hangingPunct="0">
              <a:spcBef>
                <a:spcPct val="0"/>
              </a:spcBef>
              <a:spcAft>
                <a:spcPct val="0"/>
              </a:spcAft>
              <a:defRPr sz="2800">
                <a:solidFill>
                  <a:schemeClr val="tx1"/>
                </a:solidFill>
                <a:latin typeface="Arial" charset="0"/>
              </a:defRPr>
            </a:lvl9pPr>
          </a:lstStyle>
          <a:p>
            <a:pPr eaLnBrk="1" hangingPunct="1"/>
            <a:fld id="{8CD5D7BC-1329-4241-B972-BD68EEB06CEA}" type="slidenum">
              <a:rPr lang="en-US" sz="1200"/>
              <a:pPr eaLnBrk="1" hangingPunct="1"/>
              <a:t>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val="8689638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241</a:t>
            </a:fld>
            <a:endParaRPr lang="en-US"/>
          </a:p>
        </p:txBody>
      </p:sp>
    </p:spTree>
    <p:extLst>
      <p:ext uri="{BB962C8B-B14F-4D97-AF65-F5344CB8AC3E}">
        <p14:creationId xmlns:p14="http://schemas.microsoft.com/office/powerpoint/2010/main" val="1961838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242</a:t>
            </a:fld>
            <a:endParaRPr lang="en-US"/>
          </a:p>
        </p:txBody>
      </p:sp>
    </p:spTree>
    <p:extLst>
      <p:ext uri="{BB962C8B-B14F-4D97-AF65-F5344CB8AC3E}">
        <p14:creationId xmlns:p14="http://schemas.microsoft.com/office/powerpoint/2010/main" val="32958217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243</a:t>
            </a:fld>
            <a:endParaRPr lang="en-US"/>
          </a:p>
        </p:txBody>
      </p:sp>
    </p:spTree>
    <p:extLst>
      <p:ext uri="{BB962C8B-B14F-4D97-AF65-F5344CB8AC3E}">
        <p14:creationId xmlns:p14="http://schemas.microsoft.com/office/powerpoint/2010/main" val="28038104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244</a:t>
            </a:fld>
            <a:endParaRPr lang="en-US"/>
          </a:p>
        </p:txBody>
      </p:sp>
    </p:spTree>
    <p:extLst>
      <p:ext uri="{BB962C8B-B14F-4D97-AF65-F5344CB8AC3E}">
        <p14:creationId xmlns:p14="http://schemas.microsoft.com/office/powerpoint/2010/main" val="26940932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245</a:t>
            </a:fld>
            <a:endParaRPr lang="en-US"/>
          </a:p>
        </p:txBody>
      </p:sp>
    </p:spTree>
    <p:extLst>
      <p:ext uri="{BB962C8B-B14F-4D97-AF65-F5344CB8AC3E}">
        <p14:creationId xmlns:p14="http://schemas.microsoft.com/office/powerpoint/2010/main" val="41082076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246</a:t>
            </a:fld>
            <a:endParaRPr lang="en-US"/>
          </a:p>
        </p:txBody>
      </p:sp>
    </p:spTree>
    <p:extLst>
      <p:ext uri="{BB962C8B-B14F-4D97-AF65-F5344CB8AC3E}">
        <p14:creationId xmlns:p14="http://schemas.microsoft.com/office/powerpoint/2010/main" val="21236758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247</a:t>
            </a:fld>
            <a:endParaRPr lang="en-US"/>
          </a:p>
        </p:txBody>
      </p:sp>
    </p:spTree>
    <p:extLst>
      <p:ext uri="{BB962C8B-B14F-4D97-AF65-F5344CB8AC3E}">
        <p14:creationId xmlns:p14="http://schemas.microsoft.com/office/powerpoint/2010/main" val="22627195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248</a:t>
            </a:fld>
            <a:endParaRPr lang="en-US"/>
          </a:p>
        </p:txBody>
      </p:sp>
    </p:spTree>
    <p:extLst>
      <p:ext uri="{BB962C8B-B14F-4D97-AF65-F5344CB8AC3E}">
        <p14:creationId xmlns:p14="http://schemas.microsoft.com/office/powerpoint/2010/main" val="21661214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249</a:t>
            </a:fld>
            <a:endParaRPr lang="en-US"/>
          </a:p>
        </p:txBody>
      </p:sp>
    </p:spTree>
    <p:extLst>
      <p:ext uri="{BB962C8B-B14F-4D97-AF65-F5344CB8AC3E}">
        <p14:creationId xmlns:p14="http://schemas.microsoft.com/office/powerpoint/2010/main" val="3686905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8825" cy="3425825"/>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idx="10"/>
          </p:nvPr>
        </p:nvSpPr>
        <p:spPr/>
        <p:txBody>
          <a:bodyPr/>
          <a:lstStyle/>
          <a:p>
            <a:pPr>
              <a:defRPr/>
            </a:pPr>
            <a:fld id="{36009B85-B666-40AC-A965-9BD13357FD5B}" type="slidenum">
              <a:rPr lang="en-US" smtClean="0"/>
              <a:pPr>
                <a:defRPr/>
              </a:pPr>
              <a:t>250</a:t>
            </a:fld>
            <a:endParaRPr lang="en-US"/>
          </a:p>
        </p:txBody>
      </p:sp>
    </p:spTree>
    <p:extLst>
      <p:ext uri="{BB962C8B-B14F-4D97-AF65-F5344CB8AC3E}">
        <p14:creationId xmlns:p14="http://schemas.microsoft.com/office/powerpoint/2010/main" val="299086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163350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56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992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003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901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07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90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455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8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228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304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defRPr>
      </a:lvl2pPr>
      <a:lvl3pPr marL="1143000" indent="-228600" algn="r" rtl="1" eaLnBrk="1" fontAlgn="base" hangingPunct="1">
        <a:spcBef>
          <a:spcPct val="20000"/>
        </a:spcBef>
        <a:spcAft>
          <a:spcPct val="0"/>
        </a:spcAft>
        <a:buChar char="•"/>
        <a:defRPr sz="2400">
          <a:solidFill>
            <a:schemeClr val="tx1"/>
          </a:solidFill>
          <a:latin typeface="+mn-lt"/>
        </a:defRPr>
      </a:lvl3pPr>
      <a:lvl4pPr marL="1600200" indent="-228600" algn="r" rtl="1" eaLnBrk="1" fontAlgn="base" hangingPunct="1">
        <a:spcBef>
          <a:spcPct val="20000"/>
        </a:spcBef>
        <a:spcAft>
          <a:spcPct val="0"/>
        </a:spcAft>
        <a:buChar char="–"/>
        <a:defRPr sz="2000">
          <a:solidFill>
            <a:schemeClr val="tx1"/>
          </a:solidFill>
          <a:latin typeface="+mn-lt"/>
        </a:defRPr>
      </a:lvl4pPr>
      <a:lvl5pPr marL="2057400" indent="-228600" algn="r" rtl="1" eaLnBrk="1" fontAlgn="base" hangingPunct="1">
        <a:spcBef>
          <a:spcPct val="20000"/>
        </a:spcBef>
        <a:spcAft>
          <a:spcPct val="0"/>
        </a:spcAft>
        <a:buChar char="»"/>
        <a:defRPr sz="2000">
          <a:solidFill>
            <a:schemeClr val="tx1"/>
          </a:solidFill>
          <a:latin typeface="+mn-lt"/>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2050" name="Rectangle 5"/>
          <p:cNvSpPr>
            <a:spLocks noGrp="1" noChangeArrowheads="1"/>
          </p:cNvSpPr>
          <p:nvPr>
            <p:ph type="ctrTitle"/>
          </p:nvPr>
        </p:nvSpPr>
        <p:spPr>
          <a:xfrm>
            <a:off x="1618692" y="260648"/>
            <a:ext cx="5906616" cy="1554088"/>
          </a:xfrm>
          <a:extLst/>
        </p:spPr>
        <p:style>
          <a:lnRef idx="0">
            <a:scrgbClr r="0" g="0" b="0"/>
          </a:lnRef>
          <a:fillRef idx="1002">
            <a:schemeClr val="lt2"/>
          </a:fillRef>
          <a:effectRef idx="0">
            <a:scrgbClr r="0" g="0" b="0"/>
          </a:effectRef>
          <a:fontRef idx="major"/>
        </p:style>
        <p:txBody>
          <a:bodyPr/>
          <a:lstStyle/>
          <a:p>
            <a:pPr algn="ctr" eaLnBrk="1" hangingPunct="1"/>
            <a:r>
              <a:rPr lang="ar-EG" sz="5400" dirty="0" smtClean="0">
                <a:solidFill>
                  <a:srgbClr val="002060"/>
                </a:solidFill>
                <a:latin typeface="Simplified Arabic" panose="02020603050405020304" pitchFamily="18" charset="-78"/>
                <a:cs typeface="Simplified Arabic" panose="02020603050405020304" pitchFamily="18" charset="-78"/>
              </a:rPr>
              <a:t>برنامج الادارة المتقدمة </a:t>
            </a:r>
            <a:br>
              <a:rPr lang="ar-EG" sz="5400" dirty="0" smtClean="0">
                <a:solidFill>
                  <a:srgbClr val="002060"/>
                </a:solidFill>
                <a:latin typeface="Simplified Arabic" panose="02020603050405020304" pitchFamily="18" charset="-78"/>
                <a:cs typeface="Simplified Arabic" panose="02020603050405020304" pitchFamily="18" charset="-78"/>
              </a:rPr>
            </a:br>
            <a:r>
              <a:rPr lang="ar-EG" sz="5400" dirty="0" smtClean="0">
                <a:solidFill>
                  <a:srgbClr val="002060"/>
                </a:solidFill>
                <a:latin typeface="Simplified Arabic" panose="02020603050405020304" pitchFamily="18" charset="-78"/>
                <a:cs typeface="Simplified Arabic" panose="02020603050405020304" pitchFamily="18" charset="-78"/>
              </a:rPr>
              <a:t>والامتياز الادارى</a:t>
            </a:r>
            <a:endParaRPr lang="ru-RU" sz="5400" dirty="0" smtClean="0">
              <a:solidFill>
                <a:srgbClr val="002060"/>
              </a:solidFill>
              <a:cs typeface="Simplified Arabic" panose="02020603050405020304" pitchFamily="18" charset="-78"/>
            </a:endParaRPr>
          </a:p>
        </p:txBody>
      </p:sp>
      <p:sp>
        <p:nvSpPr>
          <p:cNvPr id="2" name="Rectangle 1"/>
          <p:cNvSpPr/>
          <p:nvPr/>
        </p:nvSpPr>
        <p:spPr>
          <a:xfrm>
            <a:off x="4429974" y="3167390"/>
            <a:ext cx="284052" cy="523220"/>
          </a:xfrm>
          <a:prstGeom prst="rect">
            <a:avLst/>
          </a:prstGeom>
        </p:spPr>
        <p:txBody>
          <a:bodyPr wrap="none">
            <a:spAutoFit/>
          </a:bodyPr>
          <a:lstStyle/>
          <a:p>
            <a:r>
              <a:rPr lang="en-US"/>
              <a:t> </a:t>
            </a: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755576" y="3746069"/>
            <a:ext cx="7738742" cy="169915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755576" y="3875564"/>
            <a:ext cx="7738742" cy="1569660"/>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تحديد الاهداف وتقرير كيفية الوصول اليها التنظيم: ترتيب الوظائف والموارد الاخرى لإنجاز العمل قيادة الآخرين: تحميس الناس للعمل بجدية لتحقيق اعلى الاداء الرقابة: قياس الاداء واتخاذ التصرف العلاجى للتأكد من الوصول للنتائج المرغوبة عمليات الادارة </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6" name="Round Diagonal Corner Rectangle 5"/>
          <p:cNvSpPr/>
          <p:nvPr/>
        </p:nvSpPr>
        <p:spPr bwMode="auto">
          <a:xfrm>
            <a:off x="2339752" y="321883"/>
            <a:ext cx="4752528"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التخطيط</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pic>
        <p:nvPicPr>
          <p:cNvPr id="7" name="Picture 6"/>
          <p:cNvPicPr>
            <a:picLocks noChangeAspect="1"/>
          </p:cNvPicPr>
          <p:nvPr/>
        </p:nvPicPr>
        <p:blipFill>
          <a:blip r:embed="rId3"/>
          <a:stretch>
            <a:fillRect/>
          </a:stretch>
        </p:blipFill>
        <p:spPr>
          <a:xfrm>
            <a:off x="2334590" y="1546120"/>
            <a:ext cx="4752530" cy="1851267"/>
          </a:xfrm>
          <a:prstGeom prst="rect">
            <a:avLst/>
          </a:prstGeom>
        </p:spPr>
      </p:pic>
      <p:sp>
        <p:nvSpPr>
          <p:cNvPr id="8" name="Oval 7"/>
          <p:cNvSpPr/>
          <p:nvPr/>
        </p:nvSpPr>
        <p:spPr bwMode="auto">
          <a:xfrm>
            <a:off x="7236296" y="321883"/>
            <a:ext cx="936104" cy="864096"/>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a:solidFill>
                  <a:srgbClr val="002060"/>
                </a:solidFill>
                <a:latin typeface="Simplified Arabic" panose="02020603050405020304" pitchFamily="18" charset="-78"/>
                <a:cs typeface="Simplified Arabic" panose="02020603050405020304" pitchFamily="18" charset="-78"/>
              </a:rPr>
              <a:t>1</a:t>
            </a:r>
          </a:p>
        </p:txBody>
      </p:sp>
    </p:spTree>
    <p:extLst>
      <p:ext uri="{BB962C8B-B14F-4D97-AF65-F5344CB8AC3E}">
        <p14:creationId xmlns:p14="http://schemas.microsoft.com/office/powerpoint/2010/main" val="59638906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مبادئ التفويض الفعال</a:t>
            </a:r>
          </a:p>
        </p:txBody>
      </p:sp>
      <p:sp>
        <p:nvSpPr>
          <p:cNvPr id="2" name="Diamond 1"/>
          <p:cNvSpPr/>
          <p:nvPr/>
        </p:nvSpPr>
        <p:spPr bwMode="auto">
          <a:xfrm>
            <a:off x="7740352" y="141277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556792"/>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الدقة </a:t>
            </a:r>
            <a:r>
              <a:rPr lang="ar-EG" sz="2400" b="1" dirty="0">
                <a:solidFill>
                  <a:srgbClr val="002060"/>
                </a:solidFill>
                <a:latin typeface="Simplified Arabic" panose="02020603050405020304" pitchFamily="18" charset="-78"/>
                <a:cs typeface="Simplified Arabic" panose="02020603050405020304" pitchFamily="18" charset="-78"/>
              </a:rPr>
              <a:t>في اختيار المهام التي سيتم تفويضها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276872"/>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420888"/>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a:solidFill>
                  <a:srgbClr val="002060"/>
                </a:solidFill>
                <a:latin typeface="Simplified Arabic" panose="02020603050405020304" pitchFamily="18" charset="-78"/>
                <a:cs typeface="Simplified Arabic" panose="02020603050405020304" pitchFamily="18" charset="-78"/>
              </a:rPr>
              <a:t>الحرص في اختيار الشخص الذي تفوضه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3140968"/>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284984"/>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الوضوح </a:t>
            </a:r>
            <a:endParaRPr lang="ar-EG" sz="2400" b="1" dirty="0">
              <a:solidFill>
                <a:srgbClr val="002060"/>
              </a:solidFill>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4005064"/>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4149080"/>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إطلاع </a:t>
            </a:r>
            <a:r>
              <a:rPr lang="ar-EG" b="1" dirty="0">
                <a:solidFill>
                  <a:srgbClr val="002060"/>
                </a:solidFill>
                <a:latin typeface="Simplified Arabic" panose="02020603050405020304" pitchFamily="18" charset="-78"/>
                <a:cs typeface="Simplified Arabic" panose="02020603050405020304" pitchFamily="18" charset="-78"/>
              </a:rPr>
              <a:t>بقية الموظفين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869160"/>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5013176"/>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الإرشاد </a:t>
            </a:r>
            <a:r>
              <a:rPr lang="ar-EG" b="1" dirty="0">
                <a:solidFill>
                  <a:srgbClr val="002060"/>
                </a:solidFill>
                <a:latin typeface="Simplified Arabic" panose="02020603050405020304" pitchFamily="18" charset="-78"/>
                <a:cs typeface="Simplified Arabic" panose="02020603050405020304" pitchFamily="18" charset="-78"/>
              </a:rPr>
              <a:t>والتوجيه </a:t>
            </a:r>
          </a:p>
        </p:txBody>
      </p:sp>
    </p:spTree>
    <p:extLst>
      <p:ext uri="{BB962C8B-B14F-4D97-AF65-F5344CB8AC3E}">
        <p14:creationId xmlns:p14="http://schemas.microsoft.com/office/powerpoint/2010/main" val="39881761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مبادئ التفويض الفعال</a:t>
            </a:r>
          </a:p>
        </p:txBody>
      </p:sp>
      <p:sp>
        <p:nvSpPr>
          <p:cNvPr id="2" name="Diamond 1"/>
          <p:cNvSpPr/>
          <p:nvPr/>
        </p:nvSpPr>
        <p:spPr bwMode="auto">
          <a:xfrm>
            <a:off x="7740352" y="141277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6</a:t>
            </a:r>
          </a:p>
        </p:txBody>
      </p:sp>
      <p:sp>
        <p:nvSpPr>
          <p:cNvPr id="5" name="Rectangle 4"/>
          <p:cNvSpPr/>
          <p:nvPr/>
        </p:nvSpPr>
        <p:spPr bwMode="auto">
          <a:xfrm>
            <a:off x="1115616" y="1556792"/>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a:solidFill>
                  <a:srgbClr val="002060"/>
                </a:solidFill>
                <a:latin typeface="Simplified Arabic" panose="02020603050405020304" pitchFamily="18" charset="-78"/>
                <a:cs typeface="Simplified Arabic" panose="02020603050405020304" pitchFamily="18" charset="-78"/>
              </a:rPr>
              <a:t>توفير الإمكانيات اللازمة لانجاز المهمة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276872"/>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7</a:t>
            </a:r>
          </a:p>
        </p:txBody>
      </p:sp>
      <p:sp>
        <p:nvSpPr>
          <p:cNvPr id="9" name="Rectangle 8"/>
          <p:cNvSpPr/>
          <p:nvPr/>
        </p:nvSpPr>
        <p:spPr bwMode="auto">
          <a:xfrm>
            <a:off x="1115616" y="2420888"/>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a:solidFill>
                  <a:srgbClr val="002060"/>
                </a:solidFill>
                <a:latin typeface="Simplified Arabic" panose="02020603050405020304" pitchFamily="18" charset="-78"/>
                <a:cs typeface="Simplified Arabic" panose="02020603050405020304" pitchFamily="18" charset="-78"/>
              </a:rPr>
              <a:t>الدعم والمساندة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3140968"/>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8</a:t>
            </a:r>
          </a:p>
        </p:txBody>
      </p:sp>
      <p:sp>
        <p:nvSpPr>
          <p:cNvPr id="14" name="Rectangle 13"/>
          <p:cNvSpPr/>
          <p:nvPr/>
        </p:nvSpPr>
        <p:spPr bwMode="auto">
          <a:xfrm>
            <a:off x="1115616" y="3284984"/>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a:solidFill>
                  <a:srgbClr val="002060"/>
                </a:solidFill>
                <a:latin typeface="Simplified Arabic" panose="02020603050405020304" pitchFamily="18" charset="-78"/>
                <a:cs typeface="Simplified Arabic" panose="02020603050405020304" pitchFamily="18" charset="-78"/>
              </a:rPr>
              <a:t>عدم التراجع </a:t>
            </a:r>
          </a:p>
        </p:txBody>
      </p:sp>
      <p:sp>
        <p:nvSpPr>
          <p:cNvPr id="17" name="Diamond 16"/>
          <p:cNvSpPr/>
          <p:nvPr/>
        </p:nvSpPr>
        <p:spPr bwMode="auto">
          <a:xfrm>
            <a:off x="7740352" y="4005064"/>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9</a:t>
            </a:r>
          </a:p>
        </p:txBody>
      </p:sp>
      <p:sp>
        <p:nvSpPr>
          <p:cNvPr id="18" name="Rectangle 17"/>
          <p:cNvSpPr/>
          <p:nvPr/>
        </p:nvSpPr>
        <p:spPr bwMode="auto">
          <a:xfrm>
            <a:off x="1115616" y="4149080"/>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التفويض الفعلي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869160"/>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10</a:t>
            </a:r>
          </a:p>
        </p:txBody>
      </p:sp>
      <p:sp>
        <p:nvSpPr>
          <p:cNvPr id="22" name="Rectangle 21"/>
          <p:cNvSpPr/>
          <p:nvPr/>
        </p:nvSpPr>
        <p:spPr bwMode="auto">
          <a:xfrm>
            <a:off x="1115616" y="5013176"/>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المتابعة </a:t>
            </a:r>
          </a:p>
        </p:txBody>
      </p:sp>
    </p:spTree>
    <p:extLst>
      <p:ext uri="{BB962C8B-B14F-4D97-AF65-F5344CB8AC3E}">
        <p14:creationId xmlns:p14="http://schemas.microsoft.com/office/powerpoint/2010/main" val="35175543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ضمان التفويض الفعال</a:t>
            </a: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flipH="1">
            <a:off x="8100392" y="1196752"/>
            <a:ext cx="806490" cy="720080"/>
          </a:xfrm>
          <a:prstGeom prst="rect">
            <a:avLst/>
          </a:prstGeom>
        </p:spPr>
      </p:pic>
      <p:sp>
        <p:nvSpPr>
          <p:cNvPr id="15" name="Rectangle 14"/>
          <p:cNvSpPr/>
          <p:nvPr/>
        </p:nvSpPr>
        <p:spPr>
          <a:xfrm>
            <a:off x="144016" y="1249596"/>
            <a:ext cx="7972908" cy="523220"/>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لماذا </a:t>
            </a:r>
            <a:r>
              <a:rPr lang="ar-EG" b="1" dirty="0">
                <a:solidFill>
                  <a:srgbClr val="002060"/>
                </a:solidFill>
                <a:latin typeface="Simplified Arabic" panose="02020603050405020304" pitchFamily="18" charset="-78"/>
                <a:cs typeface="Simplified Arabic" panose="02020603050405020304" pitchFamily="18" charset="-78"/>
              </a:rPr>
              <a:t>التفويض؟</a:t>
            </a:r>
          </a:p>
        </p:txBody>
      </p:sp>
      <p:pic>
        <p:nvPicPr>
          <p:cNvPr id="4" name="Picture 3"/>
          <p:cNvPicPr>
            <a:picLocks noChangeAspect="1"/>
          </p:cNvPicPr>
          <p:nvPr/>
        </p:nvPicPr>
        <p:blipFill>
          <a:blip r:embed="rId4">
            <a:clrChange>
              <a:clrFrom>
                <a:srgbClr val="FFF9DE"/>
              </a:clrFrom>
              <a:clrTo>
                <a:srgbClr val="FFF9DE">
                  <a:alpha val="0"/>
                </a:srgbClr>
              </a:clrTo>
            </a:clrChange>
          </a:blip>
          <a:stretch>
            <a:fillRect/>
          </a:stretch>
        </p:blipFill>
        <p:spPr>
          <a:xfrm flipH="1">
            <a:off x="144016" y="1947118"/>
            <a:ext cx="580760" cy="844742"/>
          </a:xfrm>
          <a:prstGeom prst="rect">
            <a:avLst/>
          </a:prstGeom>
        </p:spPr>
      </p:pic>
      <p:sp>
        <p:nvSpPr>
          <p:cNvPr id="16" name="Rectangle 15"/>
          <p:cNvSpPr/>
          <p:nvPr/>
        </p:nvSpPr>
        <p:spPr>
          <a:xfrm>
            <a:off x="775556" y="2060848"/>
            <a:ext cx="7972908" cy="523220"/>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ما </a:t>
            </a:r>
            <a:r>
              <a:rPr lang="ar-EG" b="1" dirty="0">
                <a:solidFill>
                  <a:srgbClr val="002060"/>
                </a:solidFill>
                <a:latin typeface="Simplified Arabic" panose="02020603050405020304" pitchFamily="18" charset="-78"/>
                <a:cs typeface="Simplified Arabic" panose="02020603050405020304" pitchFamily="18" charset="-78"/>
              </a:rPr>
              <a:t>الذي يجب تفويضه ؟</a:t>
            </a:r>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8141633" y="2893233"/>
            <a:ext cx="783530" cy="780048"/>
          </a:xfrm>
          <a:prstGeom prst="rect">
            <a:avLst/>
          </a:prstGeom>
        </p:spPr>
      </p:pic>
      <p:sp>
        <p:nvSpPr>
          <p:cNvPr id="19" name="Rectangle 18"/>
          <p:cNvSpPr/>
          <p:nvPr/>
        </p:nvSpPr>
        <p:spPr>
          <a:xfrm>
            <a:off x="107504" y="2924944"/>
            <a:ext cx="7972908" cy="523220"/>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لمـــن </a:t>
            </a:r>
            <a:r>
              <a:rPr lang="ar-EG" b="1" dirty="0">
                <a:solidFill>
                  <a:srgbClr val="002060"/>
                </a:solidFill>
                <a:latin typeface="Simplified Arabic" panose="02020603050405020304" pitchFamily="18" charset="-78"/>
                <a:cs typeface="Simplified Arabic" panose="02020603050405020304" pitchFamily="18" charset="-78"/>
              </a:rPr>
              <a:t>يجب التفويض ؟</a:t>
            </a:r>
          </a:p>
        </p:txBody>
      </p:sp>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82947" y="3581248"/>
            <a:ext cx="1206981" cy="1170062"/>
          </a:xfrm>
          <a:prstGeom prst="rect">
            <a:avLst/>
          </a:prstGeom>
        </p:spPr>
      </p:pic>
      <p:sp>
        <p:nvSpPr>
          <p:cNvPr id="20" name="Rectangle 19"/>
          <p:cNvSpPr/>
          <p:nvPr/>
        </p:nvSpPr>
        <p:spPr>
          <a:xfrm>
            <a:off x="775556" y="3861048"/>
            <a:ext cx="7972908" cy="523220"/>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كيف </a:t>
            </a:r>
            <a:r>
              <a:rPr lang="ar-EG" b="1" dirty="0">
                <a:solidFill>
                  <a:srgbClr val="002060"/>
                </a:solidFill>
                <a:latin typeface="Simplified Arabic" panose="02020603050405020304" pitchFamily="18" charset="-78"/>
                <a:cs typeface="Simplified Arabic" panose="02020603050405020304" pitchFamily="18" charset="-78"/>
              </a:rPr>
              <a:t>يمكن التفويض ؟</a:t>
            </a:r>
          </a:p>
        </p:txBody>
      </p:sp>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7983145" y="4506801"/>
            <a:ext cx="1040984" cy="886919"/>
          </a:xfrm>
          <a:prstGeom prst="rect">
            <a:avLst/>
          </a:prstGeom>
        </p:spPr>
      </p:pic>
      <p:sp>
        <p:nvSpPr>
          <p:cNvPr id="23" name="Rectangle 22"/>
          <p:cNvSpPr/>
          <p:nvPr/>
        </p:nvSpPr>
        <p:spPr>
          <a:xfrm>
            <a:off x="107504" y="4725144"/>
            <a:ext cx="7972908" cy="523220"/>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ما </a:t>
            </a:r>
            <a:r>
              <a:rPr lang="ar-EG" b="1" dirty="0">
                <a:solidFill>
                  <a:srgbClr val="002060"/>
                </a:solidFill>
                <a:latin typeface="Simplified Arabic" panose="02020603050405020304" pitchFamily="18" charset="-78"/>
                <a:cs typeface="Simplified Arabic" panose="02020603050405020304" pitchFamily="18" charset="-78"/>
              </a:rPr>
              <a:t>هي ضمانات التفويض الفعال ؟</a:t>
            </a:r>
          </a:p>
        </p:txBody>
      </p:sp>
    </p:spTree>
    <p:extLst>
      <p:ext uri="{BB962C8B-B14F-4D97-AF65-F5344CB8AC3E}">
        <p14:creationId xmlns:p14="http://schemas.microsoft.com/office/powerpoint/2010/main" val="29696095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ثالثاً : تعلم كيف تستخدم التليفون بفاعلية</a:t>
            </a:r>
          </a:p>
        </p:txBody>
      </p:sp>
      <p:pic>
        <p:nvPicPr>
          <p:cNvPr id="2" name="Picture 1"/>
          <p:cNvPicPr>
            <a:picLocks noChangeAspect="1"/>
          </p:cNvPicPr>
          <p:nvPr/>
        </p:nvPicPr>
        <p:blipFill>
          <a:blip r:embed="rId3"/>
          <a:stretch>
            <a:fillRect/>
          </a:stretch>
        </p:blipFill>
        <p:spPr>
          <a:xfrm>
            <a:off x="1115616" y="1355170"/>
            <a:ext cx="6912768" cy="4147660"/>
          </a:xfrm>
          <a:prstGeom prst="rect">
            <a:avLst/>
          </a:prstGeom>
        </p:spPr>
      </p:pic>
    </p:spTree>
    <p:extLst>
      <p:ext uri="{BB962C8B-B14F-4D97-AF65-F5344CB8AC3E}">
        <p14:creationId xmlns:p14="http://schemas.microsoft.com/office/powerpoint/2010/main" val="4518500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835696" y="116633"/>
            <a:ext cx="7272808"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رابعاً : تعامل بإيجابية مع الزائرين دون سابق موعد</a:t>
            </a:r>
          </a:p>
        </p:txBody>
      </p:sp>
    </p:spTree>
    <p:extLst>
      <p:ext uri="{BB962C8B-B14F-4D97-AF65-F5344CB8AC3E}">
        <p14:creationId xmlns:p14="http://schemas.microsoft.com/office/powerpoint/2010/main" val="3588581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 </a:t>
            </a:r>
            <a:r>
              <a:rPr lang="ar-EG" sz="3200" b="1" dirty="0" smtClean="0">
                <a:solidFill>
                  <a:schemeClr val="accent2">
                    <a:lumMod val="50000"/>
                  </a:schemeClr>
                </a:solidFill>
              </a:rPr>
              <a:t>خامساً</a:t>
            </a:r>
            <a:r>
              <a:rPr lang="ar-EG" sz="3200" b="1" dirty="0">
                <a:solidFill>
                  <a:schemeClr val="accent2">
                    <a:lumMod val="50000"/>
                  </a:schemeClr>
                </a:solidFill>
              </a:rPr>
              <a:t>: تخلص من المهام غير الضرورية</a:t>
            </a:r>
          </a:p>
        </p:txBody>
      </p:sp>
      <p:pic>
        <p:nvPicPr>
          <p:cNvPr id="2" name="Picture 1"/>
          <p:cNvPicPr>
            <a:picLocks noChangeAspect="1"/>
          </p:cNvPicPr>
          <p:nvPr/>
        </p:nvPicPr>
        <p:blipFill>
          <a:blip r:embed="rId3"/>
          <a:stretch>
            <a:fillRect/>
          </a:stretch>
        </p:blipFill>
        <p:spPr>
          <a:xfrm>
            <a:off x="755575" y="1132940"/>
            <a:ext cx="7632850" cy="4592120"/>
          </a:xfrm>
          <a:prstGeom prst="rect">
            <a:avLst/>
          </a:prstGeom>
        </p:spPr>
      </p:pic>
    </p:spTree>
    <p:extLst>
      <p:ext uri="{BB962C8B-B14F-4D97-AF65-F5344CB8AC3E}">
        <p14:creationId xmlns:p14="http://schemas.microsoft.com/office/powerpoint/2010/main" val="412988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سادساً: قلص حجم الأعمال الورقية	</a:t>
            </a:r>
          </a:p>
        </p:txBody>
      </p:sp>
      <p:pic>
        <p:nvPicPr>
          <p:cNvPr id="2" name="Picture 1"/>
          <p:cNvPicPr>
            <a:picLocks noChangeAspect="1"/>
          </p:cNvPicPr>
          <p:nvPr/>
        </p:nvPicPr>
        <p:blipFill>
          <a:blip r:embed="rId3"/>
          <a:stretch>
            <a:fillRect/>
          </a:stretch>
        </p:blipFill>
        <p:spPr>
          <a:xfrm>
            <a:off x="1547664" y="1160748"/>
            <a:ext cx="6048672" cy="4536504"/>
          </a:xfrm>
          <a:prstGeom prst="rect">
            <a:avLst/>
          </a:prstGeom>
        </p:spPr>
      </p:pic>
    </p:spTree>
    <p:extLst>
      <p:ext uri="{BB962C8B-B14F-4D97-AF65-F5344CB8AC3E}">
        <p14:creationId xmlns:p14="http://schemas.microsoft.com/office/powerpoint/2010/main" val="2925514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النصائح الذهبية</a:t>
            </a:r>
            <a:endParaRPr lang="zh-CN" altLang="en-US" sz="3200" b="1" dirty="0">
              <a:solidFill>
                <a:schemeClr val="accent2"/>
              </a:solidFill>
            </a:endParaRPr>
          </a:p>
        </p:txBody>
      </p:sp>
      <p:sp>
        <p:nvSpPr>
          <p:cNvPr id="5" name="Rounded Rectangle 4"/>
          <p:cNvSpPr/>
          <p:nvPr/>
        </p:nvSpPr>
        <p:spPr bwMode="auto">
          <a:xfrm>
            <a:off x="107504" y="1124744"/>
            <a:ext cx="8856984" cy="4976108"/>
          </a:xfrm>
          <a:prstGeom prst="round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smtClean="0">
              <a:ln>
                <a:noFill/>
              </a:ln>
              <a:solidFill>
                <a:schemeClr val="tx1"/>
              </a:solidFill>
              <a:effectLst/>
              <a:latin typeface="Arial" charset="0"/>
            </a:endParaRPr>
          </a:p>
        </p:txBody>
      </p:sp>
      <p:sp>
        <p:nvSpPr>
          <p:cNvPr id="6" name="Rectangle 5"/>
          <p:cNvSpPr/>
          <p:nvPr/>
        </p:nvSpPr>
        <p:spPr>
          <a:xfrm>
            <a:off x="287524" y="1268760"/>
            <a:ext cx="8496944" cy="4832092"/>
          </a:xfrm>
          <a:prstGeom prst="rect">
            <a:avLst/>
          </a:prstGeom>
        </p:spPr>
        <p:txBody>
          <a:bodyPr wrap="square">
            <a:spAutoFit/>
          </a:bodyPr>
          <a:lstStyle/>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صمم </a:t>
            </a:r>
            <a:r>
              <a:rPr lang="ar-EG" b="1" dirty="0">
                <a:solidFill>
                  <a:srgbClr val="002060"/>
                </a:solidFill>
                <a:latin typeface="Simplified Arabic" panose="02020603050405020304" pitchFamily="18" charset="-78"/>
                <a:cs typeface="Simplified Arabic" panose="02020603050405020304" pitchFamily="18" charset="-78"/>
              </a:rPr>
              <a:t>قوائم بالأشياء الضرورية المطلوبة إنجازها وفقاً لأساس يومى.</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استخدم الأوقات </a:t>
            </a:r>
            <a:r>
              <a:rPr lang="ar-EG" b="1" dirty="0">
                <a:solidFill>
                  <a:srgbClr val="002060"/>
                </a:solidFill>
                <a:latin typeface="Simplified Arabic" panose="02020603050405020304" pitchFamily="18" charset="-78"/>
                <a:cs typeface="Simplified Arabic" panose="02020603050405020304" pitchFamily="18" charset="-78"/>
              </a:rPr>
              <a:t>الصباحية فى إنجاز المهام الرئيسية</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حدد </a:t>
            </a:r>
            <a:r>
              <a:rPr lang="ar-EG" b="1" dirty="0">
                <a:solidFill>
                  <a:srgbClr val="002060"/>
                </a:solidFill>
                <a:latin typeface="Simplified Arabic" panose="02020603050405020304" pitchFamily="18" charset="-78"/>
                <a:cs typeface="Simplified Arabic" panose="02020603050405020304" pitchFamily="18" charset="-78"/>
              </a:rPr>
              <a:t>الأهداف بوضوح وبين تاريخ إنجاز كل هدف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استخدم </a:t>
            </a:r>
            <a:r>
              <a:rPr lang="ar-EG" b="1" dirty="0">
                <a:solidFill>
                  <a:srgbClr val="002060"/>
                </a:solidFill>
                <a:latin typeface="Simplified Arabic" panose="02020603050405020304" pitchFamily="18" charset="-78"/>
                <a:cs typeface="Simplified Arabic" panose="02020603050405020304" pitchFamily="18" charset="-78"/>
              </a:rPr>
              <a:t>قائمة الأولويات  </a:t>
            </a:r>
            <a:r>
              <a:rPr lang="en-US" b="1" dirty="0">
                <a:solidFill>
                  <a:srgbClr val="002060"/>
                </a:solidFill>
                <a:latin typeface="Simplified Arabic" panose="02020603050405020304" pitchFamily="18" charset="-78"/>
                <a:cs typeface="Simplified Arabic" panose="02020603050405020304" pitchFamily="18" charset="-78"/>
              </a:rPr>
              <a:t>To Do</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تجنب </a:t>
            </a:r>
            <a:r>
              <a:rPr lang="ar-EG" b="1" dirty="0">
                <a:solidFill>
                  <a:srgbClr val="002060"/>
                </a:solidFill>
                <a:latin typeface="Simplified Arabic" panose="02020603050405020304" pitchFamily="18" charset="-78"/>
                <a:cs typeface="Simplified Arabic" panose="02020603050405020304" pitchFamily="18" charset="-78"/>
              </a:rPr>
              <a:t>التأجيل أو تأخير عمل اليوم إلى الغد.</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قم </a:t>
            </a:r>
            <a:r>
              <a:rPr lang="ar-EG" b="1" dirty="0">
                <a:solidFill>
                  <a:srgbClr val="002060"/>
                </a:solidFill>
                <a:latin typeface="Simplified Arabic" panose="02020603050405020304" pitchFamily="18" charset="-78"/>
                <a:cs typeface="Simplified Arabic" panose="02020603050405020304" pitchFamily="18" charset="-78"/>
              </a:rPr>
              <a:t>بإنجاز المهام الهامة غير المحببة إليك أولاً.</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حدد </a:t>
            </a:r>
            <a:r>
              <a:rPr lang="ar-EG" b="1" dirty="0">
                <a:solidFill>
                  <a:srgbClr val="002060"/>
                </a:solidFill>
                <a:latin typeface="Simplified Arabic" panose="02020603050405020304" pitchFamily="18" charset="-78"/>
                <a:cs typeface="Simplified Arabic" panose="02020603050405020304" pitchFamily="18" charset="-78"/>
              </a:rPr>
              <a:t>مضيعات وقتك وحاول التخلص منها.</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ركز </a:t>
            </a:r>
            <a:r>
              <a:rPr lang="ar-EG" b="1" dirty="0">
                <a:solidFill>
                  <a:srgbClr val="002060"/>
                </a:solidFill>
                <a:latin typeface="Simplified Arabic" panose="02020603050405020304" pitchFamily="18" charset="-78"/>
                <a:cs typeface="Simplified Arabic" panose="02020603050405020304" pitchFamily="18" charset="-78"/>
              </a:rPr>
              <a:t>على مهمة واحدة وليس أكثر من مهمة فى وقت واحد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ركز </a:t>
            </a:r>
            <a:r>
              <a:rPr lang="ar-EG" b="1" dirty="0">
                <a:solidFill>
                  <a:srgbClr val="002060"/>
                </a:solidFill>
                <a:latin typeface="Simplified Arabic" panose="02020603050405020304" pitchFamily="18" charset="-78"/>
                <a:cs typeface="Simplified Arabic" panose="02020603050405020304" pitchFamily="18" charset="-78"/>
              </a:rPr>
              <a:t>على المهام ذات القيمة المضافة المرتفعة.</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استخدم </a:t>
            </a:r>
            <a:r>
              <a:rPr lang="ar-EG" b="1" dirty="0">
                <a:solidFill>
                  <a:srgbClr val="002060"/>
                </a:solidFill>
                <a:latin typeface="Simplified Arabic" panose="02020603050405020304" pitchFamily="18" charset="-78"/>
                <a:cs typeface="Simplified Arabic" panose="02020603050405020304" pitchFamily="18" charset="-78"/>
              </a:rPr>
              <a:t>المكاتبات الإلكترونية كلما أمكنك ذلك.</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حدد </a:t>
            </a:r>
            <a:r>
              <a:rPr lang="ar-EG" b="1" dirty="0">
                <a:solidFill>
                  <a:srgbClr val="002060"/>
                </a:solidFill>
                <a:latin typeface="Simplified Arabic" panose="02020603050405020304" pitchFamily="18" charset="-78"/>
                <a:cs typeface="Simplified Arabic" panose="02020603050405020304" pitchFamily="18" charset="-78"/>
              </a:rPr>
              <a:t>مواعيد واقعية لإنجاز المهام.</a:t>
            </a:r>
          </a:p>
        </p:txBody>
      </p:sp>
    </p:spTree>
    <p:extLst>
      <p:ext uri="{BB962C8B-B14F-4D97-AF65-F5344CB8AC3E}">
        <p14:creationId xmlns:p14="http://schemas.microsoft.com/office/powerpoint/2010/main" val="23930156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arn(inVertic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arn(inVertic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arn(inVertical)">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النصائح الذهبية</a:t>
            </a:r>
            <a:endParaRPr lang="zh-CN" altLang="en-US" sz="3200" b="1" dirty="0">
              <a:solidFill>
                <a:schemeClr val="accent2"/>
              </a:solidFill>
            </a:endParaRPr>
          </a:p>
        </p:txBody>
      </p:sp>
      <p:sp>
        <p:nvSpPr>
          <p:cNvPr id="5" name="Rounded Rectangle 4"/>
          <p:cNvSpPr/>
          <p:nvPr/>
        </p:nvSpPr>
        <p:spPr bwMode="auto">
          <a:xfrm>
            <a:off x="107504" y="1124744"/>
            <a:ext cx="8856984" cy="4976108"/>
          </a:xfrm>
          <a:prstGeom prst="round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smtClean="0">
              <a:ln>
                <a:noFill/>
              </a:ln>
              <a:solidFill>
                <a:schemeClr val="tx1"/>
              </a:solidFill>
              <a:effectLst/>
              <a:latin typeface="Arial" charset="0"/>
            </a:endParaRPr>
          </a:p>
        </p:txBody>
      </p:sp>
      <p:sp>
        <p:nvSpPr>
          <p:cNvPr id="6" name="Rectangle 5"/>
          <p:cNvSpPr/>
          <p:nvPr/>
        </p:nvSpPr>
        <p:spPr>
          <a:xfrm>
            <a:off x="287524" y="1268760"/>
            <a:ext cx="8496944" cy="4832092"/>
          </a:xfrm>
          <a:prstGeom prst="rect">
            <a:avLst/>
          </a:prstGeom>
        </p:spPr>
        <p:txBody>
          <a:bodyPr wrap="square">
            <a:spAutoFit/>
          </a:bodyPr>
          <a:lstStyle/>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صمم </a:t>
            </a:r>
            <a:r>
              <a:rPr lang="ar-EG" b="1" dirty="0">
                <a:solidFill>
                  <a:srgbClr val="002060"/>
                </a:solidFill>
                <a:latin typeface="Simplified Arabic" panose="02020603050405020304" pitchFamily="18" charset="-78"/>
                <a:cs typeface="Simplified Arabic" panose="02020603050405020304" pitchFamily="18" charset="-78"/>
              </a:rPr>
              <a:t>قوائم بالأشياء الضرورية المطلوبة إنجازها وفقاً لأساس يومى.</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استخدم الأوقات </a:t>
            </a:r>
            <a:r>
              <a:rPr lang="ar-EG" b="1" dirty="0">
                <a:solidFill>
                  <a:srgbClr val="002060"/>
                </a:solidFill>
                <a:latin typeface="Simplified Arabic" panose="02020603050405020304" pitchFamily="18" charset="-78"/>
                <a:cs typeface="Simplified Arabic" panose="02020603050405020304" pitchFamily="18" charset="-78"/>
              </a:rPr>
              <a:t>الصباحية فى إنجاز المهام الرئيسية</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حدد </a:t>
            </a:r>
            <a:r>
              <a:rPr lang="ar-EG" b="1" dirty="0">
                <a:solidFill>
                  <a:srgbClr val="002060"/>
                </a:solidFill>
                <a:latin typeface="Simplified Arabic" panose="02020603050405020304" pitchFamily="18" charset="-78"/>
                <a:cs typeface="Simplified Arabic" panose="02020603050405020304" pitchFamily="18" charset="-78"/>
              </a:rPr>
              <a:t>الأهداف بوضوح وبين تاريخ إنجاز كل هدف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استخدم </a:t>
            </a:r>
            <a:r>
              <a:rPr lang="ar-EG" b="1" dirty="0">
                <a:solidFill>
                  <a:srgbClr val="002060"/>
                </a:solidFill>
                <a:latin typeface="Simplified Arabic" panose="02020603050405020304" pitchFamily="18" charset="-78"/>
                <a:cs typeface="Simplified Arabic" panose="02020603050405020304" pitchFamily="18" charset="-78"/>
              </a:rPr>
              <a:t>قائمة الأولويات  </a:t>
            </a:r>
            <a:r>
              <a:rPr lang="en-US" b="1" dirty="0">
                <a:solidFill>
                  <a:srgbClr val="002060"/>
                </a:solidFill>
                <a:latin typeface="Simplified Arabic" panose="02020603050405020304" pitchFamily="18" charset="-78"/>
                <a:cs typeface="Simplified Arabic" panose="02020603050405020304" pitchFamily="18" charset="-78"/>
              </a:rPr>
              <a:t>To Do</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تجنب </a:t>
            </a:r>
            <a:r>
              <a:rPr lang="ar-EG" b="1" dirty="0">
                <a:solidFill>
                  <a:srgbClr val="002060"/>
                </a:solidFill>
                <a:latin typeface="Simplified Arabic" panose="02020603050405020304" pitchFamily="18" charset="-78"/>
                <a:cs typeface="Simplified Arabic" panose="02020603050405020304" pitchFamily="18" charset="-78"/>
              </a:rPr>
              <a:t>التأجيل أو تأخير عمل اليوم إلى الغد.</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قم </a:t>
            </a:r>
            <a:r>
              <a:rPr lang="ar-EG" b="1" dirty="0">
                <a:solidFill>
                  <a:srgbClr val="002060"/>
                </a:solidFill>
                <a:latin typeface="Simplified Arabic" panose="02020603050405020304" pitchFamily="18" charset="-78"/>
                <a:cs typeface="Simplified Arabic" panose="02020603050405020304" pitchFamily="18" charset="-78"/>
              </a:rPr>
              <a:t>بإنجاز المهام الهامة غير المحببة إليك أولاً.</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حدد </a:t>
            </a:r>
            <a:r>
              <a:rPr lang="ar-EG" b="1" dirty="0">
                <a:solidFill>
                  <a:srgbClr val="002060"/>
                </a:solidFill>
                <a:latin typeface="Simplified Arabic" panose="02020603050405020304" pitchFamily="18" charset="-78"/>
                <a:cs typeface="Simplified Arabic" panose="02020603050405020304" pitchFamily="18" charset="-78"/>
              </a:rPr>
              <a:t>مضيعات وقتك وحاول التخلص منها.</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ركز </a:t>
            </a:r>
            <a:r>
              <a:rPr lang="ar-EG" b="1" dirty="0">
                <a:solidFill>
                  <a:srgbClr val="002060"/>
                </a:solidFill>
                <a:latin typeface="Simplified Arabic" panose="02020603050405020304" pitchFamily="18" charset="-78"/>
                <a:cs typeface="Simplified Arabic" panose="02020603050405020304" pitchFamily="18" charset="-78"/>
              </a:rPr>
              <a:t>على مهمة واحدة وليس أكثر من مهمة فى وقت واحد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ركز </a:t>
            </a:r>
            <a:r>
              <a:rPr lang="ar-EG" b="1" dirty="0">
                <a:solidFill>
                  <a:srgbClr val="002060"/>
                </a:solidFill>
                <a:latin typeface="Simplified Arabic" panose="02020603050405020304" pitchFamily="18" charset="-78"/>
                <a:cs typeface="Simplified Arabic" panose="02020603050405020304" pitchFamily="18" charset="-78"/>
              </a:rPr>
              <a:t>على المهام ذات القيمة المضافة المرتفعة.</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استخدم </a:t>
            </a:r>
            <a:r>
              <a:rPr lang="ar-EG" b="1" dirty="0">
                <a:solidFill>
                  <a:srgbClr val="002060"/>
                </a:solidFill>
                <a:latin typeface="Simplified Arabic" panose="02020603050405020304" pitchFamily="18" charset="-78"/>
                <a:cs typeface="Simplified Arabic" panose="02020603050405020304" pitchFamily="18" charset="-78"/>
              </a:rPr>
              <a:t>المكاتبات الإلكترونية كلما أمكنك ذلك.</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حدد </a:t>
            </a:r>
            <a:r>
              <a:rPr lang="ar-EG" b="1" dirty="0">
                <a:solidFill>
                  <a:srgbClr val="002060"/>
                </a:solidFill>
                <a:latin typeface="Simplified Arabic" panose="02020603050405020304" pitchFamily="18" charset="-78"/>
                <a:cs typeface="Simplified Arabic" panose="02020603050405020304" pitchFamily="18" charset="-78"/>
              </a:rPr>
              <a:t>مواعيد واقعية لإنجاز المهام.</a:t>
            </a:r>
          </a:p>
        </p:txBody>
      </p:sp>
    </p:spTree>
    <p:extLst>
      <p:ext uri="{BB962C8B-B14F-4D97-AF65-F5344CB8AC3E}">
        <p14:creationId xmlns:p14="http://schemas.microsoft.com/office/powerpoint/2010/main" val="40787578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arn(inVertic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arn(inVertic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arn(inVertical)">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ar-EG" sz="1400" b="1" dirty="0" smtClean="0">
              <a:solidFill>
                <a:schemeClr val="bg1"/>
              </a:solidFill>
            </a:endParaRPr>
          </a:p>
          <a:p>
            <a:pPr marL="0" indent="0" algn="ctr" eaLnBrk="1" hangingPunct="1"/>
            <a:endParaRPr lang="en-US" sz="1400" b="1" dirty="0" smtClean="0">
              <a:solidFill>
                <a:schemeClr val="bg1"/>
              </a:solidFill>
            </a:endParaRPr>
          </a:p>
          <a:p>
            <a:pPr marL="0" indent="0" algn="ctr" rtl="1" eaLnBrk="1" hangingPunct="1">
              <a:buNone/>
            </a:pPr>
            <a:r>
              <a:rPr lang="ar-EG" altLang="zh-CN" sz="5000" b="1" dirty="0" smtClean="0">
                <a:solidFill>
                  <a:schemeClr val="bg1"/>
                </a:solidFill>
              </a:rPr>
              <a:t>تمرين </a:t>
            </a:r>
            <a:endParaRPr lang="ar-EG" altLang="zh-CN" sz="5000" b="1" dirty="0">
              <a:solidFill>
                <a:schemeClr val="bg1"/>
              </a:solidFill>
            </a:endParaRPr>
          </a:p>
          <a:p>
            <a:pPr marL="0" indent="0" algn="ctr" rtl="1" eaLnBrk="1" hangingPunct="1">
              <a:buNone/>
            </a:pPr>
            <a:r>
              <a:rPr lang="ar-EG" altLang="zh-CN" sz="5000" b="1" dirty="0">
                <a:solidFill>
                  <a:schemeClr val="bg1"/>
                </a:solidFill>
              </a:rPr>
              <a:t>نفايات نووية</a:t>
            </a:r>
          </a:p>
        </p:txBody>
      </p:sp>
    </p:spTree>
    <p:extLst>
      <p:ext uri="{BB962C8B-B14F-4D97-AF65-F5344CB8AC3E}">
        <p14:creationId xmlns:p14="http://schemas.microsoft.com/office/powerpoint/2010/main" val="30605808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خصائص التخطيط</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التخطيط هادف</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01</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التخطيط مرن اى يتغير مع تغير الظروف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التخطيط يعتمد على المعلومات فجودة المعلومات تعنى جودة التخطيط </a:t>
            </a:r>
            <a:endParaRPr lang="zh-CN" altLang="en-US"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圆角矩形 12"/>
          <p:cNvSpPr>
            <a:spLocks noChangeArrowheads="1"/>
          </p:cNvSpPr>
          <p:nvPr/>
        </p:nvSpPr>
        <p:spPr bwMode="auto">
          <a:xfrm>
            <a:off x="251520" y="5283672"/>
            <a:ext cx="654486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التخطيط موقوت بزمن معين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6" name="Picture 2" descr="C:\Documents and Settings\鱼不愚\桌面\3dicon1_zcool.com.cn [转换].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317598" y="4848696"/>
            <a:ext cx="1083401"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6517733" y="5399558"/>
            <a:ext cx="71023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78842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7461" y="179247"/>
            <a:ext cx="1880643"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نفايات نووية</a:t>
            </a:r>
          </a:p>
        </p:txBody>
      </p:sp>
      <p:sp>
        <p:nvSpPr>
          <p:cNvPr id="11" name="Rectangle 3"/>
          <p:cNvSpPr>
            <a:spLocks noChangeArrowheads="1"/>
          </p:cNvSpPr>
          <p:nvPr/>
        </p:nvSpPr>
        <p:spPr bwMode="auto">
          <a:xfrm>
            <a:off x="3779912" y="2060798"/>
            <a:ext cx="439246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400" b="1" dirty="0" smtClean="0">
                <a:solidFill>
                  <a:srgbClr val="002060"/>
                </a:solidFill>
                <a:ea typeface="幼圆" pitchFamily="1" charset="-122"/>
              </a:rPr>
              <a:t>حل </a:t>
            </a:r>
            <a:r>
              <a:rPr lang="ar-EG" altLang="zh-CN" sz="2400" b="1" dirty="0">
                <a:solidFill>
                  <a:srgbClr val="002060"/>
                </a:solidFill>
                <a:ea typeface="幼圆" pitchFamily="1" charset="-122"/>
              </a:rPr>
              <a:t>المشكلات</a:t>
            </a:r>
          </a:p>
        </p:txBody>
      </p:sp>
      <p:sp>
        <p:nvSpPr>
          <p:cNvPr id="12" name="Rectangle 4"/>
          <p:cNvSpPr>
            <a:spLocks noChangeArrowheads="1"/>
          </p:cNvSpPr>
          <p:nvPr/>
        </p:nvSpPr>
        <p:spPr bwMode="auto">
          <a:xfrm>
            <a:off x="3779912" y="3092673"/>
            <a:ext cx="439246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400" b="1" dirty="0" smtClean="0">
                <a:solidFill>
                  <a:srgbClr val="002060"/>
                </a:solidFill>
                <a:ea typeface="幼圆" pitchFamily="1" charset="-122"/>
              </a:rPr>
              <a:t>الإبداع</a:t>
            </a:r>
            <a:endParaRPr lang="zh-CN" altLang="en-US" sz="2400" b="1" dirty="0">
              <a:solidFill>
                <a:srgbClr val="002060"/>
              </a:solidFill>
              <a:ea typeface="幼圆" pitchFamily="1" charset="-122"/>
            </a:endParaRPr>
          </a:p>
        </p:txBody>
      </p:sp>
      <p:sp>
        <p:nvSpPr>
          <p:cNvPr id="13" name="Rectangle 5"/>
          <p:cNvSpPr>
            <a:spLocks noChangeArrowheads="1"/>
          </p:cNvSpPr>
          <p:nvPr/>
        </p:nvSpPr>
        <p:spPr bwMode="auto">
          <a:xfrm>
            <a:off x="3779912" y="4124548"/>
            <a:ext cx="439246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sz="2400" b="1" dirty="0" smtClean="0">
                <a:solidFill>
                  <a:srgbClr val="002060"/>
                </a:solidFill>
                <a:ea typeface="幼圆" pitchFamily="1" charset="-122"/>
              </a:rPr>
              <a:t>تعاون </a:t>
            </a:r>
            <a:r>
              <a:rPr lang="ar-EG" altLang="zh-CN" sz="2400" b="1" dirty="0">
                <a:solidFill>
                  <a:srgbClr val="002060"/>
                </a:solidFill>
                <a:ea typeface="幼圆" pitchFamily="1" charset="-122"/>
              </a:rPr>
              <a:t>أفراد الفريق</a:t>
            </a:r>
            <a:endParaRPr lang="zh-CN" altLang="en-US" sz="2400" b="1" dirty="0">
              <a:solidFill>
                <a:srgbClr val="002060"/>
              </a:solidFill>
              <a:ea typeface="幼圆" pitchFamily="1" charset="-122"/>
            </a:endParaRPr>
          </a:p>
        </p:txBody>
      </p:sp>
      <p:sp>
        <p:nvSpPr>
          <p:cNvPr id="14" name="Rectangle 6"/>
          <p:cNvSpPr>
            <a:spLocks noChangeArrowheads="1"/>
          </p:cNvSpPr>
          <p:nvPr/>
        </p:nvSpPr>
        <p:spPr bwMode="auto">
          <a:xfrm>
            <a:off x="3779912" y="5156423"/>
            <a:ext cx="4392464" cy="504825"/>
          </a:xfrm>
          <a:prstGeom prst="rect">
            <a:avLst/>
          </a:prstGeom>
          <a:solidFill>
            <a:srgbClr val="00B0F0"/>
          </a:solidFill>
          <a:ln>
            <a:noFill/>
          </a:ln>
          <a:effectLst/>
          <a:extLst/>
        </p:spPr>
        <p:txBody>
          <a:bodyPr wrap="none" anchor="ctr"/>
          <a:lstStyle/>
          <a:p>
            <a:pPr rtl="1"/>
            <a:r>
              <a:rPr lang="ar-EG" altLang="zh-CN" sz="2400" b="1" dirty="0" smtClean="0">
                <a:solidFill>
                  <a:srgbClr val="002060"/>
                </a:solidFill>
                <a:ea typeface="幼圆" pitchFamily="1" charset="-122"/>
              </a:rPr>
              <a:t>الاتصال </a:t>
            </a:r>
            <a:r>
              <a:rPr lang="ar-EG" altLang="zh-CN" sz="2400" b="1" dirty="0">
                <a:solidFill>
                  <a:srgbClr val="002060"/>
                </a:solidFill>
                <a:ea typeface="幼圆" pitchFamily="1" charset="-122"/>
              </a:rPr>
              <a:t>بين الأفراد</a:t>
            </a:r>
            <a:endParaRPr lang="zh-CN" altLang="en-US" sz="24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603853" y="213223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314029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414836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522944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764022"/>
            <a:ext cx="2221328" cy="1359554"/>
          </a:xfrm>
          <a:prstGeom prst="rect">
            <a:avLst/>
          </a:prstGeom>
        </p:spPr>
      </p:pic>
      <p:pic>
        <p:nvPicPr>
          <p:cNvPr id="5" name="Picture 4"/>
          <p:cNvPicPr>
            <a:picLocks noChangeAspect="1"/>
          </p:cNvPicPr>
          <p:nvPr/>
        </p:nvPicPr>
        <p:blipFill>
          <a:blip r:embed="rId4"/>
          <a:stretch>
            <a:fillRect/>
          </a:stretch>
        </p:blipFill>
        <p:spPr>
          <a:xfrm>
            <a:off x="778111" y="220486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692511" y="4545928"/>
            <a:ext cx="2007281"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45 : 60 دقيقة</a:t>
            </a:r>
            <a:endParaRPr lang="ar-EG" sz="2800" b="1" dirty="0">
              <a:solidFill>
                <a:srgbClr val="002060"/>
              </a:solidFill>
            </a:endParaRPr>
          </a:p>
        </p:txBody>
      </p:sp>
    </p:spTree>
    <p:extLst>
      <p:ext uri="{BB962C8B-B14F-4D97-AF65-F5344CB8AC3E}">
        <p14:creationId xmlns:p14="http://schemas.microsoft.com/office/powerpoint/2010/main" val="3527104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8"/>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كيف تدير الاجتماع بتميز</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5672626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1219200" y="1524000"/>
            <a:ext cx="6858000" cy="2971800"/>
          </a:xfrm>
          <a:prstGeom prst="flowChartMulti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4400" dirty="0">
                <a:latin typeface="Gulim" panose="020B0600000101010101" pitchFamily="34" charset="-127"/>
                <a:ea typeface="Gulim" panose="020B0600000101010101" pitchFamily="34" charset="-127"/>
              </a:rPr>
              <a:t>ما أهمية الاجتماعات وأنواعها</a:t>
            </a:r>
          </a:p>
        </p:txBody>
      </p:sp>
    </p:spTree>
    <p:extLst>
      <p:ext uri="{BB962C8B-B14F-4D97-AF65-F5344CB8AC3E}">
        <p14:creationId xmlns:p14="http://schemas.microsoft.com/office/powerpoint/2010/main" val="202789764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AutoShape 1"/>
          <p:cNvSpPr>
            <a:spLocks noChangeArrowheads="1"/>
          </p:cNvSpPr>
          <p:nvPr/>
        </p:nvSpPr>
        <p:spPr bwMode="auto">
          <a:xfrm>
            <a:off x="187188" y="4572000"/>
            <a:ext cx="8575812" cy="10668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000" b="1" dirty="0">
                <a:solidFill>
                  <a:srgbClr val="002060"/>
                </a:solidFill>
              </a:rPr>
              <a:t>التوصل إلى دراسات كاملة وشاملة ومستفيضة ومتأنية </a:t>
            </a:r>
            <a:r>
              <a:rPr lang="ar-EG" sz="3000" b="1" dirty="0" smtClean="0">
                <a:solidFill>
                  <a:srgbClr val="002060"/>
                </a:solidFill>
              </a:rPr>
              <a:t>للقرارات</a:t>
            </a:r>
          </a:p>
          <a:p>
            <a:pPr algn="ctr" rtl="1" fontAlgn="base">
              <a:spcBef>
                <a:spcPct val="0"/>
              </a:spcBef>
              <a:spcAft>
                <a:spcPct val="0"/>
              </a:spcAft>
            </a:pPr>
            <a:r>
              <a:rPr lang="ar-EG" sz="3000" b="1" dirty="0" smtClean="0">
                <a:solidFill>
                  <a:srgbClr val="002060"/>
                </a:solidFill>
              </a:rPr>
              <a:t>المتعلقة </a:t>
            </a:r>
            <a:r>
              <a:rPr lang="ar-EG" sz="3000" b="1" dirty="0">
                <a:solidFill>
                  <a:srgbClr val="002060"/>
                </a:solidFill>
              </a:rPr>
              <a:t>بالمواضيع الكبيرة </a:t>
            </a:r>
            <a:endParaRPr lang="ar-EG" sz="3000" b="1" dirty="0" smtClean="0">
              <a:solidFill>
                <a:srgbClr val="002060"/>
              </a:solidFill>
              <a:cs typeface="Arial" panose="020B0604020202020204" pitchFamily="34" charset="0"/>
            </a:endParaRPr>
          </a:p>
        </p:txBody>
      </p:sp>
      <p:sp>
        <p:nvSpPr>
          <p:cNvPr id="106" name="AutoShape 7"/>
          <p:cNvSpPr>
            <a:spLocks noChangeArrowheads="1"/>
          </p:cNvSpPr>
          <p:nvPr/>
        </p:nvSpPr>
        <p:spPr bwMode="auto">
          <a:xfrm>
            <a:off x="5410200" y="381000"/>
            <a:ext cx="34913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أهمية الاجتماعات </a:t>
            </a:r>
          </a:p>
        </p:txBody>
      </p:sp>
      <p:sp>
        <p:nvSpPr>
          <p:cNvPr id="76" name="AutoShape 3"/>
          <p:cNvSpPr>
            <a:spLocks noChangeArrowheads="1"/>
          </p:cNvSpPr>
          <p:nvPr/>
        </p:nvSpPr>
        <p:spPr bwMode="auto">
          <a:xfrm flipH="1">
            <a:off x="2600325" y="1600200"/>
            <a:ext cx="6553200" cy="1828800"/>
          </a:xfrm>
          <a:prstGeom prst="chevron">
            <a:avLst>
              <a:gd name="adj" fmla="val 53146"/>
            </a:avLst>
          </a:prstGeom>
          <a:gradFill rotWithShape="1">
            <a:gsLst>
              <a:gs pos="0">
                <a:srgbClr val="580058"/>
              </a:gs>
              <a:gs pos="100000">
                <a:srgbClr val="800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rtl="1" fontAlgn="base">
              <a:spcBef>
                <a:spcPct val="0"/>
              </a:spcBef>
              <a:spcAft>
                <a:spcPct val="0"/>
              </a:spcAft>
            </a:pPr>
            <a:r>
              <a:rPr lang="ar-EG" sz="2800" dirty="0">
                <a:solidFill>
                  <a:schemeClr val="bg1"/>
                </a:solidFill>
                <a:sym typeface="宋体" panose="02010600030101010101" pitchFamily="2" charset="-122"/>
              </a:rPr>
              <a:t>وتأتي أهميتها في دورها الحيوي </a:t>
            </a:r>
            <a:r>
              <a:rPr lang="ar-EG" sz="2800" dirty="0" smtClean="0">
                <a:solidFill>
                  <a:schemeClr val="bg1"/>
                </a:solidFill>
                <a:sym typeface="宋体" panose="02010600030101010101" pitchFamily="2" charset="-122"/>
              </a:rPr>
              <a:t>كوسيلة</a:t>
            </a:r>
          </a:p>
          <a:p>
            <a:pPr algn="r" rtl="1" fontAlgn="base">
              <a:spcBef>
                <a:spcPct val="0"/>
              </a:spcBef>
              <a:spcAft>
                <a:spcPct val="0"/>
              </a:spcAft>
            </a:pPr>
            <a:r>
              <a:rPr lang="ar-EG" sz="2800" dirty="0" smtClean="0">
                <a:solidFill>
                  <a:schemeClr val="bg1"/>
                </a:solidFill>
                <a:sym typeface="宋体" panose="02010600030101010101" pitchFamily="2" charset="-122"/>
              </a:rPr>
              <a:t> </a:t>
            </a:r>
            <a:r>
              <a:rPr lang="ar-EG" sz="2800" dirty="0">
                <a:solidFill>
                  <a:schemeClr val="bg1"/>
                </a:solidFill>
                <a:sym typeface="宋体" panose="02010600030101010101" pitchFamily="2" charset="-122"/>
              </a:rPr>
              <a:t>اتصال فعالة في حياة الشعوب سواء </a:t>
            </a:r>
            <a:r>
              <a:rPr lang="ar-EG" sz="2800" dirty="0" smtClean="0">
                <a:solidFill>
                  <a:schemeClr val="bg1"/>
                </a:solidFill>
                <a:sym typeface="宋体" panose="02010600030101010101" pitchFamily="2" charset="-122"/>
              </a:rPr>
              <a:t>على</a:t>
            </a:r>
          </a:p>
          <a:p>
            <a:pPr algn="r" rtl="1" fontAlgn="base">
              <a:spcBef>
                <a:spcPct val="0"/>
              </a:spcBef>
              <a:spcAft>
                <a:spcPct val="0"/>
              </a:spcAft>
            </a:pPr>
            <a:r>
              <a:rPr lang="ar-EG" sz="2800" dirty="0" smtClean="0">
                <a:solidFill>
                  <a:schemeClr val="bg1"/>
                </a:solidFill>
                <a:sym typeface="宋体" panose="02010600030101010101" pitchFamily="2" charset="-122"/>
              </a:rPr>
              <a:t> </a:t>
            </a:r>
            <a:r>
              <a:rPr lang="ar-EG" sz="2800" dirty="0">
                <a:solidFill>
                  <a:schemeClr val="bg1"/>
                </a:solidFill>
                <a:sym typeface="宋体" panose="02010600030101010101" pitchFamily="2" charset="-122"/>
              </a:rPr>
              <a:t>مستوى الأفراد أو على مستوى التنظيمات، </a:t>
            </a:r>
            <a:endParaRPr lang="ar-EG" sz="2800" dirty="0" smtClean="0">
              <a:solidFill>
                <a:schemeClr val="bg1"/>
              </a:solidFill>
              <a:sym typeface="宋体" panose="02010600030101010101" pitchFamily="2" charset="-122"/>
            </a:endParaRPr>
          </a:p>
          <a:p>
            <a:pPr algn="r" rtl="1" fontAlgn="base">
              <a:spcBef>
                <a:spcPct val="0"/>
              </a:spcBef>
              <a:spcAft>
                <a:spcPct val="0"/>
              </a:spcAft>
            </a:pPr>
            <a:r>
              <a:rPr lang="ar-EG" sz="2800" dirty="0" smtClean="0">
                <a:solidFill>
                  <a:schemeClr val="bg1"/>
                </a:solidFill>
                <a:sym typeface="宋体" panose="02010600030101010101" pitchFamily="2" charset="-122"/>
              </a:rPr>
              <a:t>حيث </a:t>
            </a:r>
            <a:r>
              <a:rPr lang="ar-EG" sz="2800" dirty="0">
                <a:solidFill>
                  <a:schemeClr val="bg1"/>
                </a:solidFill>
                <a:sym typeface="宋体" panose="02010600030101010101" pitchFamily="2" charset="-122"/>
              </a:rPr>
              <a:t>يمكن من خلالها تحقيق الأمور التالية </a:t>
            </a:r>
            <a:endParaRPr lang="ar-EG" sz="2800" dirty="0">
              <a:solidFill>
                <a:schemeClr val="bg1"/>
              </a:solidFill>
              <a:cs typeface="Arial" panose="020B0604020202020204" pitchFamily="34" charset="0"/>
              <a:sym typeface="宋体" panose="02010600030101010101" pitchFamily="2" charset="-122"/>
            </a:endParaRPr>
          </a:p>
        </p:txBody>
      </p:sp>
      <p:pic>
        <p:nvPicPr>
          <p:cNvPr id="2" name="Picture 1"/>
          <p:cNvPicPr>
            <a:picLocks noChangeAspect="1"/>
          </p:cNvPicPr>
          <p:nvPr/>
        </p:nvPicPr>
        <p:blipFill>
          <a:blip r:embed="rId2"/>
          <a:stretch>
            <a:fillRect/>
          </a:stretch>
        </p:blipFill>
        <p:spPr>
          <a:xfrm>
            <a:off x="343182" y="1624012"/>
            <a:ext cx="2257143" cy="1695238"/>
          </a:xfrm>
          <a:prstGeom prst="rect">
            <a:avLst/>
          </a:prstGeom>
        </p:spPr>
      </p:pic>
    </p:spTree>
    <p:extLst>
      <p:ext uri="{BB962C8B-B14F-4D97-AF65-F5344CB8AC3E}">
        <p14:creationId xmlns:p14="http://schemas.microsoft.com/office/powerpoint/2010/main" val="398009470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barn(inVertical)">
                                      <p:cBhvr>
                                        <p:cTn id="1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AutoShape 1"/>
          <p:cNvSpPr>
            <a:spLocks noChangeArrowheads="1"/>
          </p:cNvSpPr>
          <p:nvPr/>
        </p:nvSpPr>
        <p:spPr bwMode="auto">
          <a:xfrm>
            <a:off x="187188" y="762000"/>
            <a:ext cx="8575812" cy="10668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000" b="1" dirty="0">
                <a:solidFill>
                  <a:srgbClr val="002060"/>
                </a:solidFill>
              </a:rPr>
              <a:t>التوصل إلى قرارات جماعية تتسم بالنضج والعمق والصدق </a:t>
            </a:r>
            <a:endParaRPr lang="ar-EG" sz="3000" b="1" dirty="0" smtClean="0">
              <a:solidFill>
                <a:srgbClr val="002060"/>
              </a:solidFill>
            </a:endParaRPr>
          </a:p>
          <a:p>
            <a:pPr algn="ctr" rtl="1" fontAlgn="base">
              <a:spcBef>
                <a:spcPct val="0"/>
              </a:spcBef>
              <a:spcAft>
                <a:spcPct val="0"/>
              </a:spcAft>
            </a:pPr>
            <a:r>
              <a:rPr lang="ar-EG" sz="3000" b="1" dirty="0" smtClean="0">
                <a:solidFill>
                  <a:srgbClr val="002060"/>
                </a:solidFill>
              </a:rPr>
              <a:t>والموضوعية بعكس </a:t>
            </a:r>
            <a:r>
              <a:rPr lang="ar-EG" sz="3000" b="1" dirty="0">
                <a:solidFill>
                  <a:srgbClr val="002060"/>
                </a:solidFill>
              </a:rPr>
              <a:t>القرارات الفردية </a:t>
            </a:r>
            <a:endParaRPr lang="ar-EG" sz="3000" b="1" dirty="0" smtClean="0">
              <a:solidFill>
                <a:srgbClr val="002060"/>
              </a:solidFill>
            </a:endParaRPr>
          </a:p>
        </p:txBody>
      </p:sp>
      <p:sp>
        <p:nvSpPr>
          <p:cNvPr id="7" name="AutoShape 1"/>
          <p:cNvSpPr>
            <a:spLocks noChangeArrowheads="1"/>
          </p:cNvSpPr>
          <p:nvPr/>
        </p:nvSpPr>
        <p:spPr bwMode="auto">
          <a:xfrm>
            <a:off x="152400" y="2514600"/>
            <a:ext cx="8575812" cy="1066800"/>
          </a:xfrm>
          <a:prstGeom prst="roundRect">
            <a:avLst>
              <a:gd name="adj" fmla="val 11741"/>
            </a:avLst>
          </a:prstGeom>
          <a:ln/>
          <a:extLst/>
        </p:spPr>
        <p:style>
          <a:lnRef idx="0">
            <a:schemeClr val="accent6"/>
          </a:lnRef>
          <a:fillRef idx="3">
            <a:schemeClr val="accent6"/>
          </a:fillRef>
          <a:effectRef idx="3">
            <a:schemeClr val="accent6"/>
          </a:effectRef>
          <a:fontRef idx="minor">
            <a:schemeClr val="lt1"/>
          </a:fontRef>
        </p:style>
        <p:txBody>
          <a:bodyPr wrap="none" anchor="ctr"/>
          <a:lstStyle/>
          <a:p>
            <a:pPr algn="ctr" rtl="1" fontAlgn="base">
              <a:spcBef>
                <a:spcPct val="0"/>
              </a:spcBef>
              <a:spcAft>
                <a:spcPct val="0"/>
              </a:spcAft>
            </a:pPr>
            <a:r>
              <a:rPr lang="ar-EG" sz="3000" b="1" dirty="0">
                <a:solidFill>
                  <a:srgbClr val="002060"/>
                </a:solidFill>
              </a:rPr>
              <a:t>التنسيق بين مختلف أوجه الأنشطة والجهود بين الإدارات والأقسام </a:t>
            </a:r>
            <a:endParaRPr lang="ar-EG" sz="3000" b="1" dirty="0" smtClean="0">
              <a:solidFill>
                <a:srgbClr val="002060"/>
              </a:solidFill>
            </a:endParaRPr>
          </a:p>
          <a:p>
            <a:pPr algn="ctr" rtl="1" fontAlgn="base">
              <a:spcBef>
                <a:spcPct val="0"/>
              </a:spcBef>
              <a:spcAft>
                <a:spcPct val="0"/>
              </a:spcAft>
            </a:pPr>
            <a:r>
              <a:rPr lang="ar-EG" sz="3000" b="1" dirty="0" smtClean="0">
                <a:solidFill>
                  <a:srgbClr val="002060"/>
                </a:solidFill>
              </a:rPr>
              <a:t>داخل </a:t>
            </a:r>
            <a:r>
              <a:rPr lang="ar-EG" sz="3000" b="1" dirty="0">
                <a:solidFill>
                  <a:srgbClr val="002060"/>
                </a:solidFill>
              </a:rPr>
              <a:t>المنظمة الواحدة أو مع </a:t>
            </a:r>
            <a:r>
              <a:rPr lang="ar-EG" sz="3000" b="1" dirty="0" smtClean="0">
                <a:solidFill>
                  <a:srgbClr val="002060"/>
                </a:solidFill>
              </a:rPr>
              <a:t>المنظمات </a:t>
            </a:r>
            <a:r>
              <a:rPr lang="ar-EG" sz="3000" b="1" dirty="0">
                <a:solidFill>
                  <a:srgbClr val="002060"/>
                </a:solidFill>
              </a:rPr>
              <a:t>الأخرى </a:t>
            </a:r>
          </a:p>
        </p:txBody>
      </p:sp>
      <p:sp>
        <p:nvSpPr>
          <p:cNvPr id="8" name="AutoShape 1"/>
          <p:cNvSpPr>
            <a:spLocks noChangeArrowheads="1"/>
          </p:cNvSpPr>
          <p:nvPr/>
        </p:nvSpPr>
        <p:spPr bwMode="auto">
          <a:xfrm>
            <a:off x="152400" y="4343400"/>
            <a:ext cx="8575812" cy="1066800"/>
          </a:xfrm>
          <a:prstGeom prst="roundRect">
            <a:avLst>
              <a:gd name="adj" fmla="val 11741"/>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fontAlgn="base">
              <a:spcBef>
                <a:spcPct val="0"/>
              </a:spcBef>
              <a:spcAft>
                <a:spcPct val="0"/>
              </a:spcAft>
            </a:pPr>
            <a:r>
              <a:rPr lang="ar-EG" sz="3000" b="1" dirty="0" smtClean="0">
                <a:solidFill>
                  <a:srgbClr val="002060"/>
                </a:solidFill>
              </a:rPr>
              <a:t>إتاحة </a:t>
            </a:r>
            <a:r>
              <a:rPr lang="ar-EG" sz="3000" b="1" dirty="0">
                <a:solidFill>
                  <a:srgbClr val="002060"/>
                </a:solidFill>
              </a:rPr>
              <a:t>الفرصة للموظفين حديثي الخبرة للاحتكاك بمن هو أقدم منهم </a:t>
            </a:r>
            <a:endParaRPr lang="ar-EG" sz="3000" b="1" dirty="0" smtClean="0">
              <a:solidFill>
                <a:srgbClr val="002060"/>
              </a:solidFill>
            </a:endParaRPr>
          </a:p>
          <a:p>
            <a:pPr algn="ctr" rtl="1" fontAlgn="base">
              <a:spcBef>
                <a:spcPct val="0"/>
              </a:spcBef>
              <a:spcAft>
                <a:spcPct val="0"/>
              </a:spcAft>
            </a:pPr>
            <a:r>
              <a:rPr lang="ar-EG" sz="3000" b="1" dirty="0" smtClean="0">
                <a:solidFill>
                  <a:srgbClr val="002060"/>
                </a:solidFill>
              </a:rPr>
              <a:t>خبرة وممارسة وتجربة </a:t>
            </a:r>
            <a:r>
              <a:rPr lang="ar-EG" sz="3000" b="1" dirty="0">
                <a:solidFill>
                  <a:srgbClr val="002060"/>
                </a:solidFill>
              </a:rPr>
              <a:t>( التدريب ) </a:t>
            </a:r>
          </a:p>
        </p:txBody>
      </p:sp>
    </p:spTree>
    <p:extLst>
      <p:ext uri="{BB962C8B-B14F-4D97-AF65-F5344CB8AC3E}">
        <p14:creationId xmlns:p14="http://schemas.microsoft.com/office/powerpoint/2010/main" val="129851776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smtClean="0">
                <a:latin typeface="Gulim" panose="020B0600000101010101" pitchFamily="34" charset="-127"/>
                <a:ea typeface="Gulim" panose="020B0600000101010101" pitchFamily="34" charset="-127"/>
              </a:rPr>
              <a:t>نشـــــــاط</a:t>
            </a:r>
          </a:p>
          <a:p>
            <a:pPr algn="ctr" rtl="1" fontAlgn="base" latinLnBrk="1">
              <a:spcBef>
                <a:spcPct val="0"/>
              </a:spcBef>
              <a:spcAft>
                <a:spcPct val="0"/>
              </a:spcAft>
            </a:pPr>
            <a:r>
              <a:rPr lang="ar-EG" sz="4000" dirty="0" smtClean="0">
                <a:latin typeface="Gulim" panose="020B0600000101010101" pitchFamily="34" charset="-127"/>
                <a:ea typeface="Gulim" panose="020B0600000101010101" pitchFamily="34" charset="-127"/>
              </a:rPr>
              <a:t>تحليل </a:t>
            </a:r>
            <a:r>
              <a:rPr lang="ar-EG" sz="4000" dirty="0">
                <a:latin typeface="Gulim" panose="020B0600000101010101" pitchFamily="34" charset="-127"/>
                <a:ea typeface="Gulim" panose="020B0600000101010101" pitchFamily="34" charset="-127"/>
              </a:rPr>
              <a:t>بعض العبارات عن الاجتماعات ؟</a:t>
            </a:r>
          </a:p>
        </p:txBody>
      </p:sp>
    </p:spTree>
    <p:extLst>
      <p:ext uri="{BB962C8B-B14F-4D97-AF65-F5344CB8AC3E}">
        <p14:creationId xmlns:p14="http://schemas.microsoft.com/office/powerpoint/2010/main" val="186311272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utoShape 7"/>
          <p:cNvSpPr>
            <a:spLocks noChangeArrowheads="1"/>
          </p:cNvSpPr>
          <p:nvPr/>
        </p:nvSpPr>
        <p:spPr bwMode="auto">
          <a:xfrm>
            <a:off x="5410200" y="381000"/>
            <a:ext cx="34913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أنواع الاجتماعات </a:t>
            </a:r>
          </a:p>
        </p:txBody>
      </p:sp>
      <p:sp>
        <p:nvSpPr>
          <p:cNvPr id="76" name="AutoShape 3"/>
          <p:cNvSpPr>
            <a:spLocks noChangeArrowheads="1"/>
          </p:cNvSpPr>
          <p:nvPr/>
        </p:nvSpPr>
        <p:spPr bwMode="auto">
          <a:xfrm flipH="1">
            <a:off x="2600325" y="1600200"/>
            <a:ext cx="6553200" cy="1371600"/>
          </a:xfrm>
          <a:prstGeom prst="chevron">
            <a:avLst>
              <a:gd name="adj" fmla="val 53146"/>
            </a:avLst>
          </a:prstGeom>
          <a:gradFill rotWithShape="1">
            <a:gsLst>
              <a:gs pos="0">
                <a:srgbClr val="580058"/>
              </a:gs>
              <a:gs pos="100000">
                <a:srgbClr val="800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fontAlgn="base">
              <a:spcBef>
                <a:spcPct val="0"/>
              </a:spcBef>
              <a:spcAft>
                <a:spcPct val="0"/>
              </a:spcAft>
            </a:pPr>
            <a:r>
              <a:rPr lang="ar-EG" sz="2800" dirty="0">
                <a:solidFill>
                  <a:schemeClr val="bg1"/>
                </a:solidFill>
                <a:sym typeface="宋体" panose="02010600030101010101" pitchFamily="2" charset="-122"/>
              </a:rPr>
              <a:t>وجود عدة أنواع للاجتماعات تبعاً لتعدد </a:t>
            </a:r>
            <a:r>
              <a:rPr lang="ar-EG" sz="2800" dirty="0" smtClean="0">
                <a:solidFill>
                  <a:schemeClr val="bg1"/>
                </a:solidFill>
                <a:sym typeface="宋体" panose="02010600030101010101" pitchFamily="2" charset="-122"/>
              </a:rPr>
              <a:t>أسس</a:t>
            </a:r>
          </a:p>
          <a:p>
            <a:pPr algn="ctr" rtl="1" fontAlgn="base">
              <a:spcBef>
                <a:spcPct val="0"/>
              </a:spcBef>
              <a:spcAft>
                <a:spcPct val="0"/>
              </a:spcAft>
            </a:pPr>
            <a:r>
              <a:rPr lang="ar-EG" sz="2800" dirty="0" smtClean="0">
                <a:solidFill>
                  <a:schemeClr val="bg1"/>
                </a:solidFill>
                <a:sym typeface="宋体" panose="02010600030101010101" pitchFamily="2" charset="-122"/>
              </a:rPr>
              <a:t> </a:t>
            </a:r>
            <a:r>
              <a:rPr lang="ar-EG" sz="2800" dirty="0">
                <a:solidFill>
                  <a:schemeClr val="bg1"/>
                </a:solidFill>
                <a:sym typeface="宋体" panose="02010600030101010101" pitchFamily="2" charset="-122"/>
              </a:rPr>
              <a:t>تصنيفها ، وفيما يلي أهم أنواع </a:t>
            </a:r>
            <a:r>
              <a:rPr lang="ar-EG" sz="2800" dirty="0" smtClean="0">
                <a:solidFill>
                  <a:schemeClr val="bg1"/>
                </a:solidFill>
                <a:sym typeface="宋体" panose="02010600030101010101" pitchFamily="2" charset="-122"/>
              </a:rPr>
              <a:t>الاجتماعات</a:t>
            </a:r>
          </a:p>
          <a:p>
            <a:pPr algn="ctr" rtl="1" fontAlgn="base">
              <a:spcBef>
                <a:spcPct val="0"/>
              </a:spcBef>
              <a:spcAft>
                <a:spcPct val="0"/>
              </a:spcAft>
            </a:pPr>
            <a:r>
              <a:rPr lang="ar-EG" sz="2800" dirty="0" smtClean="0">
                <a:solidFill>
                  <a:schemeClr val="bg1"/>
                </a:solidFill>
                <a:sym typeface="宋体" panose="02010600030101010101" pitchFamily="2" charset="-122"/>
              </a:rPr>
              <a:t> </a:t>
            </a:r>
            <a:r>
              <a:rPr lang="ar-EG" sz="2800" dirty="0">
                <a:solidFill>
                  <a:schemeClr val="bg1"/>
                </a:solidFill>
                <a:sym typeface="宋体" panose="02010600030101010101" pitchFamily="2" charset="-122"/>
              </a:rPr>
              <a:t>وتصنيفاتها </a:t>
            </a:r>
            <a:endParaRPr lang="ar-EG" sz="2800" dirty="0">
              <a:solidFill>
                <a:schemeClr val="bg1"/>
              </a:solidFill>
              <a:cs typeface="Arial" panose="020B0604020202020204" pitchFamily="34" charset="0"/>
              <a:sym typeface="宋体" panose="02010600030101010101" pitchFamily="2" charset="-122"/>
            </a:endParaRPr>
          </a:p>
        </p:txBody>
      </p:sp>
      <p:sp>
        <p:nvSpPr>
          <p:cNvPr id="3" name="Folded Corner 2"/>
          <p:cNvSpPr/>
          <p:nvPr/>
        </p:nvSpPr>
        <p:spPr>
          <a:xfrm>
            <a:off x="6324600" y="4038600"/>
            <a:ext cx="2514600"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EG" sz="2400" b="1" dirty="0" smtClean="0">
                <a:solidFill>
                  <a:srgbClr val="002060"/>
                </a:solidFill>
              </a:rPr>
              <a:t>من </a:t>
            </a:r>
            <a:r>
              <a:rPr lang="ar-EG" sz="2400" b="1" dirty="0">
                <a:solidFill>
                  <a:srgbClr val="002060"/>
                </a:solidFill>
              </a:rPr>
              <a:t>حيث المدة أو الزمن </a:t>
            </a:r>
          </a:p>
        </p:txBody>
      </p:sp>
      <p:sp>
        <p:nvSpPr>
          <p:cNvPr id="8" name="Folded Corner 7"/>
          <p:cNvSpPr/>
          <p:nvPr/>
        </p:nvSpPr>
        <p:spPr>
          <a:xfrm>
            <a:off x="3352800" y="4076700"/>
            <a:ext cx="2514600" cy="838200"/>
          </a:xfrm>
          <a:prstGeom prst="foldedCorner">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400" b="1" dirty="0" smtClean="0">
                <a:solidFill>
                  <a:srgbClr val="002060"/>
                </a:solidFill>
              </a:rPr>
              <a:t>من </a:t>
            </a:r>
            <a:r>
              <a:rPr lang="ar-EG" sz="2400" b="1" dirty="0">
                <a:solidFill>
                  <a:srgbClr val="002060"/>
                </a:solidFill>
              </a:rPr>
              <a:t>حيث الشكل </a:t>
            </a:r>
          </a:p>
        </p:txBody>
      </p:sp>
      <p:sp>
        <p:nvSpPr>
          <p:cNvPr id="9" name="Folded Corner 8"/>
          <p:cNvSpPr/>
          <p:nvPr/>
        </p:nvSpPr>
        <p:spPr>
          <a:xfrm>
            <a:off x="381000" y="4114800"/>
            <a:ext cx="2514600" cy="838200"/>
          </a:xfrm>
          <a:prstGeom prst="foldedCorner">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400" b="1" dirty="0" smtClean="0">
                <a:solidFill>
                  <a:srgbClr val="002060"/>
                </a:solidFill>
              </a:rPr>
              <a:t>من </a:t>
            </a:r>
            <a:r>
              <a:rPr lang="ar-EG" sz="2400" b="1" dirty="0">
                <a:solidFill>
                  <a:srgbClr val="002060"/>
                </a:solidFill>
              </a:rPr>
              <a:t>حيث المستوى </a:t>
            </a:r>
          </a:p>
        </p:txBody>
      </p:sp>
      <p:pic>
        <p:nvPicPr>
          <p:cNvPr id="2" name="Picture 1"/>
          <p:cNvPicPr>
            <a:picLocks noChangeAspect="1"/>
          </p:cNvPicPr>
          <p:nvPr/>
        </p:nvPicPr>
        <p:blipFill>
          <a:blip r:embed="rId2"/>
          <a:stretch>
            <a:fillRect/>
          </a:stretch>
        </p:blipFill>
        <p:spPr>
          <a:xfrm>
            <a:off x="133351" y="1362075"/>
            <a:ext cx="2305050" cy="1847850"/>
          </a:xfrm>
          <a:prstGeom prst="rect">
            <a:avLst/>
          </a:prstGeom>
        </p:spPr>
      </p:pic>
    </p:spTree>
    <p:extLst>
      <p:ext uri="{BB962C8B-B14F-4D97-AF65-F5344CB8AC3E}">
        <p14:creationId xmlns:p14="http://schemas.microsoft.com/office/powerpoint/2010/main" val="2661065786"/>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6400800" y="304800"/>
            <a:ext cx="2514600"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EG" sz="2400" b="1" dirty="0" smtClean="0">
                <a:solidFill>
                  <a:srgbClr val="002060"/>
                </a:solidFill>
              </a:rPr>
              <a:t>من </a:t>
            </a:r>
            <a:r>
              <a:rPr lang="ar-EG" sz="2400" b="1" dirty="0">
                <a:solidFill>
                  <a:srgbClr val="002060"/>
                </a:solidFill>
              </a:rPr>
              <a:t>حيث المدة أو الزمن </a:t>
            </a:r>
          </a:p>
        </p:txBody>
      </p:sp>
      <p:sp>
        <p:nvSpPr>
          <p:cNvPr id="39" name="Rectangle 13" descr="FD1DDF730CE4456e89755B07FE1653D0# #Rectangle 13"/>
          <p:cNvSpPr>
            <a:spLocks noChangeArrowheads="1"/>
          </p:cNvSpPr>
          <p:nvPr/>
        </p:nvSpPr>
        <p:spPr bwMode="auto">
          <a:xfrm>
            <a:off x="4867841" y="1889075"/>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grpSp>
        <p:nvGrpSpPr>
          <p:cNvPr id="40" name="Group 2"/>
          <p:cNvGrpSpPr>
            <a:grpSpLocks/>
          </p:cNvGrpSpPr>
          <p:nvPr/>
        </p:nvGrpSpPr>
        <p:grpSpPr bwMode="auto">
          <a:xfrm>
            <a:off x="4932040" y="1788840"/>
            <a:ext cx="3888432" cy="546777"/>
            <a:chOff x="0" y="0"/>
            <a:chExt cx="6561756" cy="546060"/>
          </a:xfrm>
        </p:grpSpPr>
        <p:sp>
          <p:nvSpPr>
            <p:cNvPr id="41" name="AutoShape 3"/>
            <p:cNvSpPr>
              <a:spLocks noChangeArrowheads="1"/>
            </p:cNvSpPr>
            <p:nvPr/>
          </p:nvSpPr>
          <p:spPr bwMode="auto">
            <a:xfrm>
              <a:off x="0" y="192074"/>
              <a:ext cx="6561756" cy="353986"/>
            </a:xfrm>
            <a:prstGeom prst="rect">
              <a:avLst/>
            </a:prstGeom>
            <a:gradFill rotWithShape="1">
              <a:gsLst>
                <a:gs pos="0">
                  <a:srgbClr val="FF0174">
                    <a:tint val="50000"/>
                    <a:satMod val="300000"/>
                  </a:srgbClr>
                </a:gs>
                <a:gs pos="35000">
                  <a:srgbClr val="FF0174">
                    <a:tint val="37000"/>
                    <a:satMod val="300000"/>
                  </a:srgbClr>
                </a:gs>
                <a:gs pos="100000">
                  <a:srgbClr val="FF0174">
                    <a:tint val="15000"/>
                    <a:satMod val="350000"/>
                  </a:srgbClr>
                </a:gs>
              </a:gsLst>
              <a:lin ang="16200000" scaled="1"/>
            </a:gradFill>
            <a:ln w="9525" cap="flat" cmpd="sng" algn="ctr">
              <a:solidFill>
                <a:srgbClr val="FF0174">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800" b="0" i="0" u="none" strike="noStrike" kern="0" cap="none" spc="0" normalizeH="0" baseline="0" noProof="0" smtClean="0">
                <a:ln>
                  <a:noFill/>
                </a:ln>
                <a:solidFill>
                  <a:srgbClr val="808080"/>
                </a:solidFill>
                <a:effectLst/>
                <a:uLnTx/>
                <a:uFillTx/>
                <a:latin typeface="Microsoft Sans Serif"/>
              </a:endParaRPr>
            </a:p>
          </p:txBody>
        </p:sp>
        <p:sp>
          <p:nvSpPr>
            <p:cNvPr id="42" name="AutoShape 3"/>
            <p:cNvSpPr>
              <a:spLocks noChangeArrowheads="1"/>
            </p:cNvSpPr>
            <p:nvPr/>
          </p:nvSpPr>
          <p:spPr bwMode="auto">
            <a:xfrm>
              <a:off x="64331" y="0"/>
              <a:ext cx="6433094" cy="482482"/>
            </a:xfrm>
            <a:prstGeom prst="rect">
              <a:avLst/>
            </a:prstGeom>
            <a:solidFill>
              <a:srgbClr val="FF0174">
                <a:alpha val="70000"/>
              </a:srgbClr>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808080"/>
                </a:solidFill>
                <a:effectLst/>
                <a:uLnTx/>
                <a:uFillTx/>
                <a:latin typeface="Microsoft Sans Serif"/>
                <a:ea typeface="Microsoft YaHei" pitchFamily="34" charset="-122"/>
              </a:endParaRPr>
            </a:p>
          </p:txBody>
        </p:sp>
        <p:sp>
          <p:nvSpPr>
            <p:cNvPr id="43"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fontAlgn="base">
                <a:spcBef>
                  <a:spcPct val="0"/>
                </a:spcBef>
                <a:spcAft>
                  <a:spcPct val="0"/>
                </a:spcAft>
              </a:pPr>
              <a:r>
                <a:rPr lang="ar-EG" altLang="zh-CN" sz="2400" b="1" kern="0" dirty="0" smtClean="0">
                  <a:solidFill>
                    <a:srgbClr val="FFFFFF"/>
                  </a:solidFill>
                  <a:latin typeface="Arial" charset="0"/>
                </a:rPr>
                <a:t>اجتماعات </a:t>
              </a:r>
              <a:r>
                <a:rPr lang="ar-EG" altLang="zh-CN" sz="2400" b="1" kern="0" dirty="0">
                  <a:solidFill>
                    <a:srgbClr val="FFFFFF"/>
                  </a:solidFill>
                  <a:latin typeface="Arial" charset="0"/>
                </a:rPr>
                <a:t>دورية </a:t>
              </a:r>
              <a:endParaRPr kumimoji="0" lang="ar-EG" altLang="zh-CN" sz="2400" b="1" i="0" u="none" strike="noStrike" kern="0" cap="none" spc="0" normalizeH="0" baseline="0" noProof="0" dirty="0" smtClean="0">
                <a:ln>
                  <a:noFill/>
                </a:ln>
                <a:solidFill>
                  <a:srgbClr val="FFFFFF"/>
                </a:solidFill>
                <a:effectLst/>
                <a:uLnTx/>
                <a:uFillTx/>
                <a:latin typeface="Arial" charset="0"/>
              </a:endParaRPr>
            </a:p>
          </p:txBody>
        </p:sp>
      </p:grpSp>
      <p:sp>
        <p:nvSpPr>
          <p:cNvPr id="44" name="Rectangle 13" descr="FD1DDF730CE4456e89755B07FE1653D0# #Rectangle 13"/>
          <p:cNvSpPr>
            <a:spLocks noChangeArrowheads="1"/>
          </p:cNvSpPr>
          <p:nvPr/>
        </p:nvSpPr>
        <p:spPr bwMode="auto">
          <a:xfrm>
            <a:off x="107504" y="1889075"/>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grpSp>
        <p:nvGrpSpPr>
          <p:cNvPr id="45" name="Group 2"/>
          <p:cNvGrpSpPr>
            <a:grpSpLocks/>
          </p:cNvGrpSpPr>
          <p:nvPr/>
        </p:nvGrpSpPr>
        <p:grpSpPr bwMode="auto">
          <a:xfrm>
            <a:off x="171703" y="1788840"/>
            <a:ext cx="3888432" cy="546777"/>
            <a:chOff x="0" y="0"/>
            <a:chExt cx="6561756" cy="546060"/>
          </a:xfrm>
        </p:grpSpPr>
        <p:sp>
          <p:nvSpPr>
            <p:cNvPr id="46" name="AutoShape 3"/>
            <p:cNvSpPr>
              <a:spLocks noChangeArrowheads="1"/>
            </p:cNvSpPr>
            <p:nvPr/>
          </p:nvSpPr>
          <p:spPr bwMode="auto">
            <a:xfrm>
              <a:off x="0" y="192074"/>
              <a:ext cx="6561756" cy="353986"/>
            </a:xfrm>
            <a:prstGeom prst="rect">
              <a:avLst/>
            </a:prstGeom>
            <a:gradFill rotWithShape="1">
              <a:gsLst>
                <a:gs pos="0">
                  <a:srgbClr val="FF0174">
                    <a:tint val="50000"/>
                    <a:satMod val="300000"/>
                  </a:srgbClr>
                </a:gs>
                <a:gs pos="35000">
                  <a:srgbClr val="FF0174">
                    <a:tint val="37000"/>
                    <a:satMod val="300000"/>
                  </a:srgbClr>
                </a:gs>
                <a:gs pos="100000">
                  <a:srgbClr val="FF0174">
                    <a:tint val="15000"/>
                    <a:satMod val="350000"/>
                  </a:srgbClr>
                </a:gs>
              </a:gsLst>
              <a:lin ang="16200000" scaled="1"/>
            </a:gradFill>
            <a:ln w="9525" cap="flat" cmpd="sng" algn="ctr">
              <a:solidFill>
                <a:srgbClr val="FF0174">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800" b="0" i="0" u="none" strike="noStrike" kern="0" cap="none" spc="0" normalizeH="0" baseline="0" noProof="0" smtClean="0">
                <a:ln>
                  <a:noFill/>
                </a:ln>
                <a:solidFill>
                  <a:srgbClr val="808080"/>
                </a:solidFill>
                <a:effectLst/>
                <a:uLnTx/>
                <a:uFillTx/>
                <a:latin typeface="Microsoft Sans Serif"/>
              </a:endParaRPr>
            </a:p>
          </p:txBody>
        </p:sp>
        <p:sp>
          <p:nvSpPr>
            <p:cNvPr id="47" name="AutoShape 3"/>
            <p:cNvSpPr>
              <a:spLocks noChangeArrowheads="1"/>
            </p:cNvSpPr>
            <p:nvPr/>
          </p:nvSpPr>
          <p:spPr bwMode="auto">
            <a:xfrm>
              <a:off x="64331" y="0"/>
              <a:ext cx="6433094" cy="482482"/>
            </a:xfrm>
            <a:prstGeom prst="rect">
              <a:avLst/>
            </a:prstGeom>
            <a:solidFill>
              <a:srgbClr val="FF0174">
                <a:alpha val="70000"/>
              </a:srgbClr>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808080"/>
                </a:solidFill>
                <a:effectLst/>
                <a:uLnTx/>
                <a:uFillTx/>
                <a:latin typeface="Microsoft Sans Serif"/>
                <a:ea typeface="Microsoft YaHei" pitchFamily="34" charset="-122"/>
              </a:endParaRPr>
            </a:p>
          </p:txBody>
        </p:sp>
        <p:sp>
          <p:nvSpPr>
            <p:cNvPr id="48"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fontAlgn="base">
                <a:spcBef>
                  <a:spcPct val="0"/>
                </a:spcBef>
                <a:spcAft>
                  <a:spcPct val="0"/>
                </a:spcAft>
              </a:pPr>
              <a:r>
                <a:rPr lang="ar-EG" altLang="zh-CN" sz="2400" b="1" kern="0" dirty="0" smtClean="0">
                  <a:solidFill>
                    <a:srgbClr val="FFFFFF"/>
                  </a:solidFill>
                  <a:latin typeface="Arial" charset="0"/>
                </a:rPr>
                <a:t>اجتماعات </a:t>
              </a:r>
              <a:r>
                <a:rPr lang="ar-EG" altLang="zh-CN" sz="2400" b="1" kern="0" dirty="0">
                  <a:solidFill>
                    <a:srgbClr val="FFFFFF"/>
                  </a:solidFill>
                  <a:latin typeface="Arial" charset="0"/>
                </a:rPr>
                <a:t>غير دورية </a:t>
              </a:r>
              <a:endParaRPr kumimoji="0" lang="ar-EG" altLang="zh-CN" sz="2400" b="1" i="0" u="none" strike="noStrike" kern="0" cap="none" spc="0" normalizeH="0" baseline="0" noProof="0" dirty="0" smtClean="0">
                <a:ln>
                  <a:noFill/>
                </a:ln>
                <a:solidFill>
                  <a:srgbClr val="FFFFFF"/>
                </a:solidFill>
                <a:effectLst/>
                <a:uLnTx/>
                <a:uFillTx/>
                <a:latin typeface="Arial" charset="0"/>
              </a:endParaRPr>
            </a:p>
          </p:txBody>
        </p:sp>
      </p:grpSp>
      <p:sp>
        <p:nvSpPr>
          <p:cNvPr id="49" name="Round Diagonal Corner Rectangle 48"/>
          <p:cNvSpPr/>
          <p:nvPr/>
        </p:nvSpPr>
        <p:spPr bwMode="auto">
          <a:xfrm>
            <a:off x="5148064" y="2436912"/>
            <a:ext cx="3346254" cy="2592288"/>
          </a:xfrm>
          <a:prstGeom prst="round2DiagRect">
            <a:avLst/>
          </a:prstGeom>
          <a:solidFill>
            <a:srgbClr val="FFFFFF"/>
          </a:solidFill>
          <a:ln w="25400" cap="flat" cmpd="sng" algn="ctr">
            <a:solidFill>
              <a:srgbClr val="FF0174"/>
            </a:solidFill>
            <a:prstDash val="solid"/>
          </a:ln>
          <a:effectLst/>
          <a:extLst/>
        </p:spPr>
        <p:txBody>
          <a:bodyPr vert="horz" wrap="none" lIns="91440" tIns="45720" rIns="91440" bIns="45720" numCol="1" rtlCol="1"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ar-EG" sz="2800" b="0" i="0" u="none" strike="noStrike" kern="0" cap="none" spc="0" normalizeH="0" baseline="0" noProof="0" dirty="0" smtClean="0">
              <a:ln>
                <a:noFill/>
              </a:ln>
              <a:solidFill>
                <a:srgbClr val="808080"/>
              </a:solidFill>
              <a:effectLst/>
              <a:uLnTx/>
              <a:uFillTx/>
              <a:latin typeface="Arial" charset="0"/>
            </a:endParaRPr>
          </a:p>
        </p:txBody>
      </p:sp>
      <p:sp>
        <p:nvSpPr>
          <p:cNvPr id="50" name="TextBox 49"/>
          <p:cNvSpPr txBox="1"/>
          <p:nvPr/>
        </p:nvSpPr>
        <p:spPr>
          <a:xfrm>
            <a:off x="5148064" y="3175337"/>
            <a:ext cx="3346254" cy="1015663"/>
          </a:xfrm>
          <a:prstGeom prst="rect">
            <a:avLst/>
          </a:prstGeom>
          <a:noFill/>
        </p:spPr>
        <p:txBody>
          <a:bodyPr wrap="square" rtlCol="1">
            <a:spAutoFit/>
          </a:bodyPr>
          <a:lstStyle/>
          <a:p>
            <a:pPr algn="ctr" rtl="1" fontAlgn="base">
              <a:spcBef>
                <a:spcPct val="0"/>
              </a:spcBef>
              <a:spcAft>
                <a:spcPct val="0"/>
              </a:spcAft>
            </a:pPr>
            <a:r>
              <a:rPr lang="ar-SA" sz="2000" b="1" dirty="0">
                <a:solidFill>
                  <a:srgbClr val="880B3C"/>
                </a:solidFill>
                <a:latin typeface="Arial" charset="0"/>
              </a:rPr>
              <a:t>وهي التي تعقد بصورة دورية قد تكون أسبوعية أو شهرية أو سنوية</a:t>
            </a:r>
          </a:p>
          <a:p>
            <a:pPr algn="ctr" rtl="1" fontAlgn="base">
              <a:spcBef>
                <a:spcPct val="0"/>
              </a:spcBef>
              <a:spcAft>
                <a:spcPct val="0"/>
              </a:spcAft>
            </a:pPr>
            <a:r>
              <a:rPr lang="ar-SA" sz="2000" b="1" dirty="0">
                <a:solidFill>
                  <a:srgbClr val="880B3C"/>
                </a:solidFill>
                <a:latin typeface="Arial" charset="0"/>
              </a:rPr>
              <a:t>أو خلافه </a:t>
            </a:r>
            <a:endParaRPr lang="ar-EG" sz="2000" dirty="0">
              <a:solidFill>
                <a:srgbClr val="880B3C"/>
              </a:solidFill>
              <a:latin typeface="Arial" charset="0"/>
            </a:endParaRPr>
          </a:p>
        </p:txBody>
      </p:sp>
      <p:sp>
        <p:nvSpPr>
          <p:cNvPr id="51" name="Round Diagonal Corner Rectangle 50"/>
          <p:cNvSpPr/>
          <p:nvPr/>
        </p:nvSpPr>
        <p:spPr bwMode="auto">
          <a:xfrm>
            <a:off x="395536" y="2436912"/>
            <a:ext cx="3346254" cy="2592288"/>
          </a:xfrm>
          <a:prstGeom prst="round2DiagRect">
            <a:avLst/>
          </a:prstGeom>
          <a:solidFill>
            <a:srgbClr val="FFFFFF"/>
          </a:solidFill>
          <a:ln w="25400" cap="flat" cmpd="sng" algn="ctr">
            <a:solidFill>
              <a:srgbClr val="FF0174"/>
            </a:solidFill>
            <a:prstDash val="solid"/>
          </a:ln>
          <a:effectLst/>
          <a:extLst/>
        </p:spPr>
        <p:txBody>
          <a:bodyPr vert="horz" wrap="none" lIns="91440" tIns="45720" rIns="91440" bIns="45720" numCol="1" rtlCol="1"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ar-EG" sz="2800" b="0" i="0" u="none" strike="noStrike" kern="0" cap="none" spc="0" normalizeH="0" baseline="0" noProof="0" dirty="0" smtClean="0">
              <a:ln>
                <a:noFill/>
              </a:ln>
              <a:solidFill>
                <a:srgbClr val="808080"/>
              </a:solidFill>
              <a:effectLst/>
              <a:uLnTx/>
              <a:uFillTx/>
              <a:latin typeface="Arial" charset="0"/>
            </a:endParaRPr>
          </a:p>
        </p:txBody>
      </p:sp>
      <p:sp>
        <p:nvSpPr>
          <p:cNvPr id="52" name="TextBox 51"/>
          <p:cNvSpPr txBox="1"/>
          <p:nvPr/>
        </p:nvSpPr>
        <p:spPr>
          <a:xfrm>
            <a:off x="395536" y="3099137"/>
            <a:ext cx="3346254" cy="1015663"/>
          </a:xfrm>
          <a:prstGeom prst="rect">
            <a:avLst/>
          </a:prstGeom>
          <a:noFill/>
        </p:spPr>
        <p:txBody>
          <a:bodyPr wrap="square" rtlCol="1">
            <a:spAutoFit/>
          </a:bodyPr>
          <a:lstStyle/>
          <a:p>
            <a:pPr algn="justLow" rtl="1" fontAlgn="base">
              <a:spcBef>
                <a:spcPct val="0"/>
              </a:spcBef>
              <a:spcAft>
                <a:spcPct val="0"/>
              </a:spcAft>
            </a:pPr>
            <a:r>
              <a:rPr lang="ar-SA" sz="2000" b="1" dirty="0">
                <a:solidFill>
                  <a:srgbClr val="880B3C"/>
                </a:solidFill>
                <a:latin typeface="Arial" charset="0"/>
              </a:rPr>
              <a:t>وهي التي تعقد كلما دعت الحاجة إليها ( ليس هناك وقت محدد </a:t>
            </a:r>
            <a:r>
              <a:rPr lang="ar-SA" sz="2000" b="1" dirty="0" smtClean="0">
                <a:solidFill>
                  <a:srgbClr val="880B3C"/>
                </a:solidFill>
                <a:latin typeface="Arial" charset="0"/>
              </a:rPr>
              <a:t>لعقدها </a:t>
            </a:r>
            <a:r>
              <a:rPr lang="ar-SA" sz="2000" b="1" dirty="0">
                <a:solidFill>
                  <a:srgbClr val="880B3C"/>
                </a:solidFill>
                <a:latin typeface="Arial" charset="0"/>
              </a:rPr>
              <a:t>) لبحث مشاكل أو مواضيع طارئة </a:t>
            </a:r>
          </a:p>
        </p:txBody>
      </p:sp>
    </p:spTree>
    <p:extLst>
      <p:ext uri="{BB962C8B-B14F-4D97-AF65-F5344CB8AC3E}">
        <p14:creationId xmlns:p14="http://schemas.microsoft.com/office/powerpoint/2010/main" val="2358546096"/>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1" presetClass="entr" presetSubtype="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heel(1)">
                                      <p:cBhvr>
                                        <p:cTn id="15" dur="2000"/>
                                        <p:tgtEl>
                                          <p:spTgt spid="4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heel(1)">
                                      <p:cBhvr>
                                        <p:cTn id="18" dur="2000"/>
                                        <p:tgtEl>
                                          <p:spTgt spid="50"/>
                                        </p:tgtEl>
                                      </p:cBhvr>
                                    </p:animEffect>
                                  </p:childTnLst>
                                </p:cTn>
                              </p:par>
                            </p:childTnLst>
                          </p:cTn>
                        </p:par>
                        <p:par>
                          <p:cTn id="19" fill="hold">
                            <p:stCondLst>
                              <p:cond delay="2000"/>
                            </p:stCondLst>
                            <p:childTnLst>
                              <p:par>
                                <p:cTn id="20" presetID="23" presetClass="entr" presetSubtype="16"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1000" fill="hold"/>
                                        <p:tgtEl>
                                          <p:spTgt spid="45"/>
                                        </p:tgtEl>
                                        <p:attrNameLst>
                                          <p:attrName>ppt_x</p:attrName>
                                        </p:attrNameLst>
                                      </p:cBhvr>
                                      <p:tavLst>
                                        <p:tav tm="0">
                                          <p:val>
                                            <p:strVal val="#ppt_x"/>
                                          </p:val>
                                        </p:tav>
                                        <p:tav tm="100000">
                                          <p:val>
                                            <p:strVal val="#ppt_x"/>
                                          </p:val>
                                        </p:tav>
                                      </p:tavLst>
                                    </p:anim>
                                    <p:anim calcmode="lin" valueType="num">
                                      <p:cBhvr additive="base">
                                        <p:cTn id="27" dur="1000" fill="hold"/>
                                        <p:tgtEl>
                                          <p:spTgt spid="45"/>
                                        </p:tgtEl>
                                        <p:attrNameLst>
                                          <p:attrName>ppt_y</p:attrName>
                                        </p:attrNameLst>
                                      </p:cBhvr>
                                      <p:tavLst>
                                        <p:tav tm="0">
                                          <p:val>
                                            <p:strVal val="1+#ppt_h/2"/>
                                          </p:val>
                                        </p:tav>
                                        <p:tav tm="100000">
                                          <p:val>
                                            <p:strVal val="#ppt_y"/>
                                          </p:val>
                                        </p:tav>
                                      </p:tavLst>
                                    </p:anim>
                                  </p:childTnLst>
                                </p:cTn>
                              </p:par>
                              <p:par>
                                <p:cTn id="28" presetID="21" presetClass="entr" presetSubtype="1"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heel(1)">
                                      <p:cBhvr>
                                        <p:cTn id="30" dur="2000"/>
                                        <p:tgtEl>
                                          <p:spTgt spid="5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heel(1)">
                                      <p:cBhvr>
                                        <p:cTn id="33"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1" grpId="0" animBg="1"/>
      <p:bldP spid="5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13" descr="FD1DDF730CE4456e89755B07FE1653D0# #Rectangle 13"/>
          <p:cNvSpPr>
            <a:spLocks noChangeArrowheads="1"/>
          </p:cNvSpPr>
          <p:nvPr/>
        </p:nvSpPr>
        <p:spPr bwMode="auto">
          <a:xfrm>
            <a:off x="4867841" y="1889075"/>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grpSp>
        <p:nvGrpSpPr>
          <p:cNvPr id="40" name="Group 2"/>
          <p:cNvGrpSpPr>
            <a:grpSpLocks/>
          </p:cNvGrpSpPr>
          <p:nvPr/>
        </p:nvGrpSpPr>
        <p:grpSpPr bwMode="auto">
          <a:xfrm>
            <a:off x="4932040" y="1788840"/>
            <a:ext cx="3888432" cy="546777"/>
            <a:chOff x="0" y="0"/>
            <a:chExt cx="6561756" cy="546060"/>
          </a:xfrm>
        </p:grpSpPr>
        <p:sp>
          <p:nvSpPr>
            <p:cNvPr id="41" name="AutoShape 3"/>
            <p:cNvSpPr>
              <a:spLocks noChangeArrowheads="1"/>
            </p:cNvSpPr>
            <p:nvPr/>
          </p:nvSpPr>
          <p:spPr bwMode="auto">
            <a:xfrm>
              <a:off x="0" y="192074"/>
              <a:ext cx="6561756" cy="353986"/>
            </a:xfrm>
            <a:prstGeom prst="rect">
              <a:avLst/>
            </a:prstGeom>
            <a:gradFill rotWithShape="1">
              <a:gsLst>
                <a:gs pos="0">
                  <a:srgbClr val="FF0174">
                    <a:tint val="50000"/>
                    <a:satMod val="300000"/>
                  </a:srgbClr>
                </a:gs>
                <a:gs pos="35000">
                  <a:srgbClr val="FF0174">
                    <a:tint val="37000"/>
                    <a:satMod val="300000"/>
                  </a:srgbClr>
                </a:gs>
                <a:gs pos="100000">
                  <a:srgbClr val="FF0174">
                    <a:tint val="15000"/>
                    <a:satMod val="350000"/>
                  </a:srgbClr>
                </a:gs>
              </a:gsLst>
              <a:lin ang="16200000" scaled="1"/>
            </a:gradFill>
            <a:ln w="9525" cap="flat" cmpd="sng" algn="ctr">
              <a:solidFill>
                <a:srgbClr val="FF0174">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800" b="0" i="0" u="none" strike="noStrike" kern="0" cap="none" spc="0" normalizeH="0" baseline="0" noProof="0" smtClean="0">
                <a:ln>
                  <a:noFill/>
                </a:ln>
                <a:solidFill>
                  <a:srgbClr val="808080"/>
                </a:solidFill>
                <a:effectLst/>
                <a:uLnTx/>
                <a:uFillTx/>
                <a:latin typeface="Microsoft Sans Serif"/>
              </a:endParaRPr>
            </a:p>
          </p:txBody>
        </p:sp>
        <p:sp>
          <p:nvSpPr>
            <p:cNvPr id="42" name="AutoShape 3"/>
            <p:cNvSpPr>
              <a:spLocks noChangeArrowheads="1"/>
            </p:cNvSpPr>
            <p:nvPr/>
          </p:nvSpPr>
          <p:spPr bwMode="auto">
            <a:xfrm>
              <a:off x="64331" y="0"/>
              <a:ext cx="6433094" cy="482482"/>
            </a:xfrm>
            <a:prstGeom prst="rect">
              <a:avLst/>
            </a:prstGeom>
            <a:solidFill>
              <a:srgbClr val="FF0174">
                <a:alpha val="70000"/>
              </a:srgbClr>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808080"/>
                </a:solidFill>
                <a:effectLst/>
                <a:uLnTx/>
                <a:uFillTx/>
                <a:latin typeface="Microsoft Sans Serif"/>
                <a:ea typeface="Microsoft YaHei" pitchFamily="34" charset="-122"/>
              </a:endParaRPr>
            </a:p>
          </p:txBody>
        </p:sp>
        <p:sp>
          <p:nvSpPr>
            <p:cNvPr id="43"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fontAlgn="base">
                <a:spcBef>
                  <a:spcPct val="0"/>
                </a:spcBef>
                <a:spcAft>
                  <a:spcPct val="0"/>
                </a:spcAft>
              </a:pPr>
              <a:r>
                <a:rPr lang="ar-EG" altLang="zh-CN" sz="2400" b="1" kern="0" dirty="0" smtClean="0">
                  <a:solidFill>
                    <a:srgbClr val="FFFFFF"/>
                  </a:solidFill>
                  <a:latin typeface="Arial" charset="0"/>
                </a:rPr>
                <a:t>اجتماعات </a:t>
              </a:r>
              <a:r>
                <a:rPr lang="ar-EG" altLang="zh-CN" sz="2400" b="1" kern="0" dirty="0">
                  <a:solidFill>
                    <a:srgbClr val="FFFFFF"/>
                  </a:solidFill>
                  <a:latin typeface="Arial" charset="0"/>
                </a:rPr>
                <a:t>رسمية </a:t>
              </a:r>
              <a:endParaRPr kumimoji="0" lang="ar-EG" altLang="zh-CN" sz="2400" b="1" i="0" u="none" strike="noStrike" kern="0" cap="none" spc="0" normalizeH="0" baseline="0" noProof="0" dirty="0" smtClean="0">
                <a:ln>
                  <a:noFill/>
                </a:ln>
                <a:solidFill>
                  <a:srgbClr val="FFFFFF"/>
                </a:solidFill>
                <a:effectLst/>
                <a:uLnTx/>
                <a:uFillTx/>
                <a:latin typeface="Arial" charset="0"/>
              </a:endParaRPr>
            </a:p>
          </p:txBody>
        </p:sp>
      </p:grpSp>
      <p:sp>
        <p:nvSpPr>
          <p:cNvPr id="44" name="Rectangle 13" descr="FD1DDF730CE4456e89755B07FE1653D0# #Rectangle 13"/>
          <p:cNvSpPr>
            <a:spLocks noChangeArrowheads="1"/>
          </p:cNvSpPr>
          <p:nvPr/>
        </p:nvSpPr>
        <p:spPr bwMode="auto">
          <a:xfrm>
            <a:off x="107504" y="1889075"/>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zh-CN" altLang="en-US" sz="1600">
              <a:solidFill>
                <a:srgbClr val="FFFFFF"/>
              </a:solidFill>
              <a:latin typeface="Microsoft YaHei" pitchFamily="34" charset="-122"/>
              <a:ea typeface="Microsoft YaHei" pitchFamily="34" charset="-122"/>
            </a:endParaRPr>
          </a:p>
        </p:txBody>
      </p:sp>
      <p:grpSp>
        <p:nvGrpSpPr>
          <p:cNvPr id="45" name="Group 2"/>
          <p:cNvGrpSpPr>
            <a:grpSpLocks/>
          </p:cNvGrpSpPr>
          <p:nvPr/>
        </p:nvGrpSpPr>
        <p:grpSpPr bwMode="auto">
          <a:xfrm>
            <a:off x="171703" y="1788840"/>
            <a:ext cx="3888432" cy="546777"/>
            <a:chOff x="0" y="0"/>
            <a:chExt cx="6561756" cy="546060"/>
          </a:xfrm>
        </p:grpSpPr>
        <p:sp>
          <p:nvSpPr>
            <p:cNvPr id="46" name="AutoShape 3"/>
            <p:cNvSpPr>
              <a:spLocks noChangeArrowheads="1"/>
            </p:cNvSpPr>
            <p:nvPr/>
          </p:nvSpPr>
          <p:spPr bwMode="auto">
            <a:xfrm>
              <a:off x="0" y="192074"/>
              <a:ext cx="6561756" cy="353986"/>
            </a:xfrm>
            <a:prstGeom prst="rect">
              <a:avLst/>
            </a:prstGeom>
            <a:gradFill rotWithShape="1">
              <a:gsLst>
                <a:gs pos="0">
                  <a:srgbClr val="FF0174">
                    <a:tint val="50000"/>
                    <a:satMod val="300000"/>
                  </a:srgbClr>
                </a:gs>
                <a:gs pos="35000">
                  <a:srgbClr val="FF0174">
                    <a:tint val="37000"/>
                    <a:satMod val="300000"/>
                  </a:srgbClr>
                </a:gs>
                <a:gs pos="100000">
                  <a:srgbClr val="FF0174">
                    <a:tint val="15000"/>
                    <a:satMod val="350000"/>
                  </a:srgbClr>
                </a:gs>
              </a:gsLst>
              <a:lin ang="16200000" scaled="1"/>
            </a:gradFill>
            <a:ln w="9525" cap="flat" cmpd="sng" algn="ctr">
              <a:solidFill>
                <a:srgbClr val="FF0174">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800" b="0" i="0" u="none" strike="noStrike" kern="0" cap="none" spc="0" normalizeH="0" baseline="0" noProof="0" smtClean="0">
                <a:ln>
                  <a:noFill/>
                </a:ln>
                <a:solidFill>
                  <a:srgbClr val="808080"/>
                </a:solidFill>
                <a:effectLst/>
                <a:uLnTx/>
                <a:uFillTx/>
                <a:latin typeface="Microsoft Sans Serif"/>
              </a:endParaRPr>
            </a:p>
          </p:txBody>
        </p:sp>
        <p:sp>
          <p:nvSpPr>
            <p:cNvPr id="47" name="AutoShape 3"/>
            <p:cNvSpPr>
              <a:spLocks noChangeArrowheads="1"/>
            </p:cNvSpPr>
            <p:nvPr/>
          </p:nvSpPr>
          <p:spPr bwMode="auto">
            <a:xfrm>
              <a:off x="64331" y="0"/>
              <a:ext cx="6433094" cy="482482"/>
            </a:xfrm>
            <a:prstGeom prst="rect">
              <a:avLst/>
            </a:prstGeom>
            <a:solidFill>
              <a:srgbClr val="FF0174">
                <a:alpha val="70000"/>
              </a:srgbClr>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808080"/>
                </a:solidFill>
                <a:effectLst/>
                <a:uLnTx/>
                <a:uFillTx/>
                <a:latin typeface="Microsoft Sans Serif"/>
                <a:ea typeface="Microsoft YaHei" pitchFamily="34" charset="-122"/>
              </a:endParaRPr>
            </a:p>
          </p:txBody>
        </p:sp>
        <p:sp>
          <p:nvSpPr>
            <p:cNvPr id="48"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fontAlgn="base">
                <a:spcBef>
                  <a:spcPct val="0"/>
                </a:spcBef>
                <a:spcAft>
                  <a:spcPct val="0"/>
                </a:spcAft>
              </a:pPr>
              <a:r>
                <a:rPr lang="ar-EG" altLang="zh-CN" sz="2400" b="1" kern="0" dirty="0" smtClean="0">
                  <a:solidFill>
                    <a:srgbClr val="FFFFFF"/>
                  </a:solidFill>
                  <a:latin typeface="Arial" charset="0"/>
                </a:rPr>
                <a:t>اجتماعات </a:t>
              </a:r>
              <a:r>
                <a:rPr lang="ar-EG" altLang="zh-CN" sz="2400" b="1" kern="0" dirty="0">
                  <a:solidFill>
                    <a:srgbClr val="FFFFFF"/>
                  </a:solidFill>
                  <a:latin typeface="Arial" charset="0"/>
                </a:rPr>
                <a:t>غير رسمية </a:t>
              </a:r>
              <a:endParaRPr kumimoji="0" lang="ar-EG" altLang="zh-CN" sz="2400" b="1" i="0" u="none" strike="noStrike" kern="0" cap="none" spc="0" normalizeH="0" baseline="0" noProof="0" dirty="0" smtClean="0">
                <a:ln>
                  <a:noFill/>
                </a:ln>
                <a:solidFill>
                  <a:srgbClr val="FFFFFF"/>
                </a:solidFill>
                <a:effectLst/>
                <a:uLnTx/>
                <a:uFillTx/>
                <a:latin typeface="Arial" charset="0"/>
              </a:endParaRPr>
            </a:p>
          </p:txBody>
        </p:sp>
      </p:grpSp>
      <p:sp>
        <p:nvSpPr>
          <p:cNvPr id="49" name="Round Diagonal Corner Rectangle 48"/>
          <p:cNvSpPr/>
          <p:nvPr/>
        </p:nvSpPr>
        <p:spPr bwMode="auto">
          <a:xfrm>
            <a:off x="5148064" y="2436912"/>
            <a:ext cx="3346254" cy="2592288"/>
          </a:xfrm>
          <a:prstGeom prst="round2DiagRect">
            <a:avLst/>
          </a:prstGeom>
          <a:solidFill>
            <a:srgbClr val="FFFFFF"/>
          </a:solidFill>
          <a:ln w="25400" cap="flat" cmpd="sng" algn="ctr">
            <a:solidFill>
              <a:srgbClr val="FF0174"/>
            </a:solidFill>
            <a:prstDash val="solid"/>
          </a:ln>
          <a:effectLst/>
          <a:extLst/>
        </p:spPr>
        <p:txBody>
          <a:bodyPr vert="horz" wrap="none" lIns="91440" tIns="45720" rIns="91440" bIns="45720" numCol="1" rtlCol="1"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ar-EG" sz="2800" b="0" i="0" u="none" strike="noStrike" kern="0" cap="none" spc="0" normalizeH="0" baseline="0" noProof="0" dirty="0" smtClean="0">
              <a:ln>
                <a:noFill/>
              </a:ln>
              <a:solidFill>
                <a:srgbClr val="808080"/>
              </a:solidFill>
              <a:effectLst/>
              <a:uLnTx/>
              <a:uFillTx/>
              <a:latin typeface="Arial" charset="0"/>
            </a:endParaRPr>
          </a:p>
        </p:txBody>
      </p:sp>
      <p:sp>
        <p:nvSpPr>
          <p:cNvPr id="50" name="TextBox 49"/>
          <p:cNvSpPr txBox="1"/>
          <p:nvPr/>
        </p:nvSpPr>
        <p:spPr>
          <a:xfrm>
            <a:off x="5148064" y="3406914"/>
            <a:ext cx="3346254" cy="707886"/>
          </a:xfrm>
          <a:prstGeom prst="rect">
            <a:avLst/>
          </a:prstGeom>
          <a:noFill/>
        </p:spPr>
        <p:txBody>
          <a:bodyPr wrap="square" rtlCol="1">
            <a:spAutoFit/>
          </a:bodyPr>
          <a:lstStyle/>
          <a:p>
            <a:pPr algn="ctr" rtl="1" fontAlgn="base">
              <a:spcBef>
                <a:spcPct val="0"/>
              </a:spcBef>
              <a:spcAft>
                <a:spcPct val="0"/>
              </a:spcAft>
            </a:pPr>
            <a:r>
              <a:rPr lang="ar-SA" sz="2000" b="1" dirty="0">
                <a:solidFill>
                  <a:srgbClr val="880B3C"/>
                </a:solidFill>
                <a:latin typeface="Arial" charset="0"/>
              </a:rPr>
              <a:t>وهي التي يتحكم في تكوينها وفي سير إجراءاتها قوانين وأنظمة محددة </a:t>
            </a:r>
            <a:endParaRPr lang="ar-EG" sz="2000" dirty="0">
              <a:solidFill>
                <a:srgbClr val="880B3C"/>
              </a:solidFill>
              <a:latin typeface="Arial" charset="0"/>
            </a:endParaRPr>
          </a:p>
        </p:txBody>
      </p:sp>
      <p:sp>
        <p:nvSpPr>
          <p:cNvPr id="51" name="Round Diagonal Corner Rectangle 50"/>
          <p:cNvSpPr/>
          <p:nvPr/>
        </p:nvSpPr>
        <p:spPr bwMode="auto">
          <a:xfrm>
            <a:off x="395536" y="2436912"/>
            <a:ext cx="3346254" cy="2592288"/>
          </a:xfrm>
          <a:prstGeom prst="round2DiagRect">
            <a:avLst/>
          </a:prstGeom>
          <a:solidFill>
            <a:srgbClr val="FFFFFF"/>
          </a:solidFill>
          <a:ln w="25400" cap="flat" cmpd="sng" algn="ctr">
            <a:solidFill>
              <a:srgbClr val="FF0174"/>
            </a:solidFill>
            <a:prstDash val="solid"/>
          </a:ln>
          <a:effectLst/>
          <a:extLst/>
        </p:spPr>
        <p:txBody>
          <a:bodyPr vert="horz" wrap="none" lIns="91440" tIns="45720" rIns="91440" bIns="45720" numCol="1" rtlCol="1"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ar-EG" sz="2800" b="0" i="0" u="none" strike="noStrike" kern="0" cap="none" spc="0" normalizeH="0" baseline="0" noProof="0" dirty="0" smtClean="0">
              <a:ln>
                <a:noFill/>
              </a:ln>
              <a:solidFill>
                <a:srgbClr val="808080"/>
              </a:solidFill>
              <a:effectLst/>
              <a:uLnTx/>
              <a:uFillTx/>
              <a:latin typeface="Arial" charset="0"/>
            </a:endParaRPr>
          </a:p>
        </p:txBody>
      </p:sp>
      <p:sp>
        <p:nvSpPr>
          <p:cNvPr id="52" name="TextBox 51"/>
          <p:cNvSpPr txBox="1"/>
          <p:nvPr/>
        </p:nvSpPr>
        <p:spPr>
          <a:xfrm>
            <a:off x="395536" y="3099137"/>
            <a:ext cx="3346254" cy="1323439"/>
          </a:xfrm>
          <a:prstGeom prst="rect">
            <a:avLst/>
          </a:prstGeom>
          <a:noFill/>
        </p:spPr>
        <p:txBody>
          <a:bodyPr wrap="square" rtlCol="1">
            <a:spAutoFit/>
          </a:bodyPr>
          <a:lstStyle/>
          <a:p>
            <a:pPr algn="justLow" rtl="1" fontAlgn="base">
              <a:spcBef>
                <a:spcPct val="0"/>
              </a:spcBef>
              <a:spcAft>
                <a:spcPct val="0"/>
              </a:spcAft>
            </a:pPr>
            <a:r>
              <a:rPr lang="ar-SA" sz="2000" b="1" dirty="0">
                <a:solidFill>
                  <a:srgbClr val="880B3C"/>
                </a:solidFill>
                <a:latin typeface="Arial" charset="0"/>
              </a:rPr>
              <a:t>وهي التي لا يحكم تكوينها قوانين أو أنظمة محددة وتتسم بالمرونة والسهولة ، ولا يوجد لها قواعد أو أصول للمناقشة أو كيفية اتخاذ القرار </a:t>
            </a:r>
          </a:p>
        </p:txBody>
      </p:sp>
      <p:sp>
        <p:nvSpPr>
          <p:cNvPr id="18" name="Folded Corner 17"/>
          <p:cNvSpPr/>
          <p:nvPr/>
        </p:nvSpPr>
        <p:spPr>
          <a:xfrm>
            <a:off x="6465377" y="364869"/>
            <a:ext cx="2514600" cy="838200"/>
          </a:xfrm>
          <a:prstGeom prst="foldedCorner">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400" b="1" dirty="0" smtClean="0">
                <a:solidFill>
                  <a:srgbClr val="002060"/>
                </a:solidFill>
              </a:rPr>
              <a:t>من </a:t>
            </a:r>
            <a:r>
              <a:rPr lang="ar-EG" sz="2400" b="1" dirty="0">
                <a:solidFill>
                  <a:srgbClr val="002060"/>
                </a:solidFill>
              </a:rPr>
              <a:t>حيث الشكل </a:t>
            </a:r>
          </a:p>
        </p:txBody>
      </p:sp>
    </p:spTree>
    <p:extLst>
      <p:ext uri="{BB962C8B-B14F-4D97-AF65-F5344CB8AC3E}">
        <p14:creationId xmlns:p14="http://schemas.microsoft.com/office/powerpoint/2010/main" val="247114273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ppt_x"/>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1" presetClass="entr" presetSubtype="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heel(1)">
                                      <p:cBhvr>
                                        <p:cTn id="15" dur="2000"/>
                                        <p:tgtEl>
                                          <p:spTgt spid="4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heel(1)">
                                      <p:cBhvr>
                                        <p:cTn id="18" dur="2000"/>
                                        <p:tgtEl>
                                          <p:spTgt spid="50"/>
                                        </p:tgtEl>
                                      </p:cBhvr>
                                    </p:animEffect>
                                  </p:childTnLst>
                                </p:cTn>
                              </p:par>
                            </p:childTnLst>
                          </p:cTn>
                        </p:par>
                        <p:par>
                          <p:cTn id="19" fill="hold">
                            <p:stCondLst>
                              <p:cond delay="2000"/>
                            </p:stCondLst>
                            <p:childTnLst>
                              <p:par>
                                <p:cTn id="20" presetID="23" presetClass="entr" presetSubtype="16"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1000" fill="hold"/>
                                        <p:tgtEl>
                                          <p:spTgt spid="45"/>
                                        </p:tgtEl>
                                        <p:attrNameLst>
                                          <p:attrName>ppt_x</p:attrName>
                                        </p:attrNameLst>
                                      </p:cBhvr>
                                      <p:tavLst>
                                        <p:tav tm="0">
                                          <p:val>
                                            <p:strVal val="#ppt_x"/>
                                          </p:val>
                                        </p:tav>
                                        <p:tav tm="100000">
                                          <p:val>
                                            <p:strVal val="#ppt_x"/>
                                          </p:val>
                                        </p:tav>
                                      </p:tavLst>
                                    </p:anim>
                                    <p:anim calcmode="lin" valueType="num">
                                      <p:cBhvr additive="base">
                                        <p:cTn id="27" dur="1000" fill="hold"/>
                                        <p:tgtEl>
                                          <p:spTgt spid="45"/>
                                        </p:tgtEl>
                                        <p:attrNameLst>
                                          <p:attrName>ppt_y</p:attrName>
                                        </p:attrNameLst>
                                      </p:cBhvr>
                                      <p:tavLst>
                                        <p:tav tm="0">
                                          <p:val>
                                            <p:strVal val="1+#ppt_h/2"/>
                                          </p:val>
                                        </p:tav>
                                        <p:tav tm="100000">
                                          <p:val>
                                            <p:strVal val="#ppt_y"/>
                                          </p:val>
                                        </p:tav>
                                      </p:tavLst>
                                    </p:anim>
                                  </p:childTnLst>
                                </p:cTn>
                              </p:par>
                              <p:par>
                                <p:cTn id="28" presetID="21" presetClass="entr" presetSubtype="1"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heel(1)">
                                      <p:cBhvr>
                                        <p:cTn id="30" dur="2000"/>
                                        <p:tgtEl>
                                          <p:spTgt spid="5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heel(1)">
                                      <p:cBhvr>
                                        <p:cTn id="33"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1" grpId="0" animBg="1"/>
      <p:bldP spid="5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6248400" y="457200"/>
            <a:ext cx="2514600" cy="838200"/>
          </a:xfrm>
          <a:prstGeom prst="foldedCorner">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400" b="1" dirty="0" smtClean="0">
                <a:solidFill>
                  <a:srgbClr val="002060"/>
                </a:solidFill>
              </a:rPr>
              <a:t>من </a:t>
            </a:r>
            <a:r>
              <a:rPr lang="ar-EG" sz="2400" b="1" dirty="0">
                <a:solidFill>
                  <a:srgbClr val="002060"/>
                </a:solidFill>
              </a:rPr>
              <a:t>حيث المستوى </a:t>
            </a:r>
          </a:p>
        </p:txBody>
      </p:sp>
      <p:sp>
        <p:nvSpPr>
          <p:cNvPr id="20" name="Rectangle 3"/>
          <p:cNvSpPr>
            <a:spLocks noChangeArrowheads="1"/>
          </p:cNvSpPr>
          <p:nvPr/>
        </p:nvSpPr>
        <p:spPr bwMode="auto">
          <a:xfrm>
            <a:off x="1692275" y="2460625"/>
            <a:ext cx="5688013"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smtClean="0">
                <a:solidFill>
                  <a:srgbClr val="002060"/>
                </a:solidFill>
                <a:ea typeface="幼圆" pitchFamily="1" charset="-122"/>
              </a:rPr>
              <a:t>اجتماعات </a:t>
            </a:r>
            <a:r>
              <a:rPr lang="ar-EG" altLang="zh-CN" sz="2400" b="1" dirty="0">
                <a:solidFill>
                  <a:srgbClr val="002060"/>
                </a:solidFill>
                <a:ea typeface="幼圆" pitchFamily="1" charset="-122"/>
              </a:rPr>
              <a:t>على المستوى العالمي أو الدولي </a:t>
            </a:r>
          </a:p>
        </p:txBody>
      </p:sp>
      <p:sp>
        <p:nvSpPr>
          <p:cNvPr id="21" name="Rectangle 4"/>
          <p:cNvSpPr>
            <a:spLocks noChangeArrowheads="1"/>
          </p:cNvSpPr>
          <p:nvPr/>
        </p:nvSpPr>
        <p:spPr bwMode="auto">
          <a:xfrm>
            <a:off x="1692275" y="3492500"/>
            <a:ext cx="5688013"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اجتماعات </a:t>
            </a:r>
            <a:r>
              <a:rPr lang="ar-EG" altLang="zh-CN" sz="2400" b="1" dirty="0">
                <a:solidFill>
                  <a:srgbClr val="002060"/>
                </a:solidFill>
                <a:ea typeface="幼圆" pitchFamily="1" charset="-122"/>
              </a:rPr>
              <a:t>على مستوى الدولة </a:t>
            </a:r>
            <a:endParaRPr lang="zh-CN" altLang="en-US" sz="2400" b="1" dirty="0">
              <a:solidFill>
                <a:srgbClr val="002060"/>
              </a:solidFill>
              <a:ea typeface="幼圆" pitchFamily="1" charset="-122"/>
            </a:endParaRPr>
          </a:p>
        </p:txBody>
      </p:sp>
      <p:sp>
        <p:nvSpPr>
          <p:cNvPr id="22" name="Rectangle 5"/>
          <p:cNvSpPr>
            <a:spLocks noChangeArrowheads="1"/>
          </p:cNvSpPr>
          <p:nvPr/>
        </p:nvSpPr>
        <p:spPr bwMode="auto">
          <a:xfrm>
            <a:off x="1692275" y="4524375"/>
            <a:ext cx="5688013"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smtClean="0">
                <a:solidFill>
                  <a:srgbClr val="002060"/>
                </a:solidFill>
                <a:ea typeface="幼圆" pitchFamily="1" charset="-122"/>
              </a:rPr>
              <a:t>اجتماعات </a:t>
            </a:r>
            <a:r>
              <a:rPr lang="ar-EG" altLang="zh-CN" sz="2400" b="1" dirty="0">
                <a:solidFill>
                  <a:srgbClr val="002060"/>
                </a:solidFill>
                <a:ea typeface="幼圆" pitchFamily="1" charset="-122"/>
              </a:rPr>
              <a:t>على مستوى المنظمات في القطاع الخاص </a:t>
            </a:r>
            <a:endParaRPr lang="zh-CN" altLang="en-US" sz="2400" b="1" dirty="0">
              <a:solidFill>
                <a:srgbClr val="002060"/>
              </a:solidFill>
              <a:ea typeface="幼圆" pitchFamily="1" charset="-122"/>
            </a:endParaRPr>
          </a:p>
        </p:txBody>
      </p:sp>
      <p:pic>
        <p:nvPicPr>
          <p:cNvPr id="23"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3206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4012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481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76176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3"/>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4"/>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5"/>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عناصر التخطيط</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تحديد الاهداف</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01</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السياسات</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خطط الاعمال</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396225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smtClean="0">
                <a:latin typeface="Gulim" panose="020B0600000101010101" pitchFamily="34" charset="-127"/>
                <a:ea typeface="Gulim" panose="020B0600000101010101" pitchFamily="34" charset="-127"/>
              </a:rPr>
              <a:t>نشـــــــاط </a:t>
            </a:r>
          </a:p>
          <a:p>
            <a:pPr algn="ctr" rtl="1" fontAlgn="base" latinLnBrk="1">
              <a:spcBef>
                <a:spcPct val="0"/>
              </a:spcBef>
              <a:spcAft>
                <a:spcPct val="0"/>
              </a:spcAft>
            </a:pPr>
            <a:r>
              <a:rPr lang="ar-EG" sz="4400" dirty="0" smtClean="0"/>
              <a:t>التعرف </a:t>
            </a:r>
            <a:r>
              <a:rPr lang="ar-EG" sz="4400" dirty="0"/>
              <a:t>على موقفك من الاجتماعات </a:t>
            </a:r>
            <a:endParaRPr lang="ar-EG" sz="4400" dirty="0" smtClean="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225328842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1219200" y="1524000"/>
            <a:ext cx="6858000" cy="2971800"/>
          </a:xfrm>
          <a:prstGeom prst="flowChartMulti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800" dirty="0">
                <a:latin typeface="Gulim" panose="020B0600000101010101" pitchFamily="34" charset="-127"/>
                <a:ea typeface="Gulim" panose="020B0600000101010101" pitchFamily="34" charset="-127"/>
              </a:rPr>
              <a:t> كيف يمكننى التحضير لاجتماع ناجح</a:t>
            </a:r>
          </a:p>
        </p:txBody>
      </p:sp>
    </p:spTree>
    <p:extLst>
      <p:ext uri="{BB962C8B-B14F-4D97-AF65-F5344CB8AC3E}">
        <p14:creationId xmlns:p14="http://schemas.microsoft.com/office/powerpoint/2010/main" val="383885183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utoShape 7"/>
          <p:cNvSpPr>
            <a:spLocks noChangeArrowheads="1"/>
          </p:cNvSpPr>
          <p:nvPr/>
        </p:nvSpPr>
        <p:spPr bwMode="auto">
          <a:xfrm>
            <a:off x="4572000" y="381000"/>
            <a:ext cx="4329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مراحل إدارة الاجتماعات </a:t>
            </a:r>
          </a:p>
        </p:txBody>
      </p:sp>
      <p:sp>
        <p:nvSpPr>
          <p:cNvPr id="76" name="AutoShape 3"/>
          <p:cNvSpPr>
            <a:spLocks noChangeArrowheads="1"/>
          </p:cNvSpPr>
          <p:nvPr/>
        </p:nvSpPr>
        <p:spPr bwMode="auto">
          <a:xfrm flipH="1">
            <a:off x="3657599" y="1600200"/>
            <a:ext cx="5495925" cy="990600"/>
          </a:xfrm>
          <a:prstGeom prst="chevron">
            <a:avLst>
              <a:gd name="adj" fmla="val 53146"/>
            </a:avLst>
          </a:prstGeom>
          <a:gradFill rotWithShape="1">
            <a:gsLst>
              <a:gs pos="0">
                <a:srgbClr val="580058"/>
              </a:gs>
              <a:gs pos="100000">
                <a:srgbClr val="800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fontAlgn="base">
              <a:spcBef>
                <a:spcPct val="0"/>
              </a:spcBef>
              <a:spcAft>
                <a:spcPct val="0"/>
              </a:spcAft>
            </a:pPr>
            <a:r>
              <a:rPr lang="ar-EG" sz="2800" dirty="0">
                <a:solidFill>
                  <a:schemeClr val="bg1"/>
                </a:solidFill>
                <a:sym typeface="宋体" panose="02010600030101010101" pitchFamily="2" charset="-122"/>
              </a:rPr>
              <a:t>تنقسم إلى ثلاث مراحل أساسية هي </a:t>
            </a:r>
            <a:endParaRPr lang="ar-EG" sz="2800" dirty="0">
              <a:solidFill>
                <a:schemeClr val="bg1"/>
              </a:solidFill>
              <a:cs typeface="Arial" panose="020B0604020202020204" pitchFamily="34" charset="0"/>
              <a:sym typeface="宋体" panose="02010600030101010101" pitchFamily="2" charset="-122"/>
            </a:endParaRPr>
          </a:p>
        </p:txBody>
      </p:sp>
      <p:sp>
        <p:nvSpPr>
          <p:cNvPr id="3" name="Folded Corner 2"/>
          <p:cNvSpPr/>
          <p:nvPr/>
        </p:nvSpPr>
        <p:spPr>
          <a:xfrm>
            <a:off x="6324600" y="4362450"/>
            <a:ext cx="2514600"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EG" sz="2400" b="1" dirty="0">
                <a:solidFill>
                  <a:srgbClr val="002060"/>
                </a:solidFill>
              </a:rPr>
              <a:t>مرحلة ما قبل انعقاد الاجتماع </a:t>
            </a:r>
          </a:p>
        </p:txBody>
      </p:sp>
      <p:sp>
        <p:nvSpPr>
          <p:cNvPr id="8" name="Folded Corner 7"/>
          <p:cNvSpPr/>
          <p:nvPr/>
        </p:nvSpPr>
        <p:spPr>
          <a:xfrm>
            <a:off x="3352800" y="4400550"/>
            <a:ext cx="2514600" cy="838200"/>
          </a:xfrm>
          <a:prstGeom prst="foldedCorner">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400" b="1" dirty="0">
                <a:solidFill>
                  <a:srgbClr val="002060"/>
                </a:solidFill>
              </a:rPr>
              <a:t>مرحلة أثناء الانعقاد الاجتماع </a:t>
            </a:r>
          </a:p>
        </p:txBody>
      </p:sp>
      <p:sp>
        <p:nvSpPr>
          <p:cNvPr id="9" name="Folded Corner 8"/>
          <p:cNvSpPr/>
          <p:nvPr/>
        </p:nvSpPr>
        <p:spPr>
          <a:xfrm>
            <a:off x="381000" y="4438650"/>
            <a:ext cx="2514600" cy="838200"/>
          </a:xfrm>
          <a:prstGeom prst="foldedCorner">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400" b="1" dirty="0">
                <a:solidFill>
                  <a:srgbClr val="002060"/>
                </a:solidFill>
              </a:rPr>
              <a:t>مرحلة ما بعد الانعقاد </a:t>
            </a:r>
          </a:p>
        </p:txBody>
      </p:sp>
      <p:sp>
        <p:nvSpPr>
          <p:cNvPr id="2" name="Down Arrow Callout 1"/>
          <p:cNvSpPr/>
          <p:nvPr/>
        </p:nvSpPr>
        <p:spPr>
          <a:xfrm>
            <a:off x="6324600" y="3467100"/>
            <a:ext cx="2438400" cy="895350"/>
          </a:xfrm>
          <a:prstGeom prst="downArrowCallou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المرحلة الأولى </a:t>
            </a:r>
          </a:p>
        </p:txBody>
      </p:sp>
      <p:sp>
        <p:nvSpPr>
          <p:cNvPr id="10" name="Down Arrow Callout 9"/>
          <p:cNvSpPr/>
          <p:nvPr/>
        </p:nvSpPr>
        <p:spPr>
          <a:xfrm>
            <a:off x="3429000" y="3448050"/>
            <a:ext cx="2438400" cy="895350"/>
          </a:xfrm>
          <a:prstGeom prst="downArrowCallou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المرحلة </a:t>
            </a:r>
            <a:r>
              <a:rPr lang="ar-EG" sz="2400" b="1" dirty="0" smtClean="0"/>
              <a:t>الثانية</a:t>
            </a:r>
            <a:endParaRPr lang="ar-EG" sz="2400" b="1" dirty="0"/>
          </a:p>
        </p:txBody>
      </p:sp>
      <p:sp>
        <p:nvSpPr>
          <p:cNvPr id="12" name="Down Arrow Callout 11"/>
          <p:cNvSpPr/>
          <p:nvPr/>
        </p:nvSpPr>
        <p:spPr>
          <a:xfrm>
            <a:off x="533400" y="3429000"/>
            <a:ext cx="2438400" cy="895350"/>
          </a:xfrm>
          <a:prstGeom prst="downArrowCallou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المرحلة </a:t>
            </a:r>
            <a:r>
              <a:rPr lang="ar-EG" sz="2400" b="1" dirty="0" smtClean="0"/>
              <a:t>الثالثة</a:t>
            </a:r>
            <a:endParaRPr lang="ar-EG" sz="2400" b="1" dirty="0"/>
          </a:p>
        </p:txBody>
      </p:sp>
      <p:pic>
        <p:nvPicPr>
          <p:cNvPr id="4" name="Picture 3"/>
          <p:cNvPicPr>
            <a:picLocks noChangeAspect="1"/>
          </p:cNvPicPr>
          <p:nvPr/>
        </p:nvPicPr>
        <p:blipFill>
          <a:blip r:embed="rId2"/>
          <a:stretch>
            <a:fillRect/>
          </a:stretch>
        </p:blipFill>
        <p:spPr>
          <a:xfrm>
            <a:off x="284538" y="990600"/>
            <a:ext cx="3157538" cy="2209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8903871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962400" y="457200"/>
            <a:ext cx="4800600"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EG" sz="2400" b="1" dirty="0">
                <a:solidFill>
                  <a:srgbClr val="002060"/>
                </a:solidFill>
              </a:rPr>
              <a:t>المرحلة الأولى : مرحلة ما قبل انعقاد الاجتماع </a:t>
            </a:r>
          </a:p>
        </p:txBody>
      </p:sp>
      <p:sp>
        <p:nvSpPr>
          <p:cNvPr id="20" name="Rectangle 3"/>
          <p:cNvSpPr>
            <a:spLocks noChangeArrowheads="1"/>
          </p:cNvSpPr>
          <p:nvPr/>
        </p:nvSpPr>
        <p:spPr bwMode="auto">
          <a:xfrm>
            <a:off x="1692275" y="3124200"/>
            <a:ext cx="5688013"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تحديد الهدف من الاجتماع </a:t>
            </a:r>
          </a:p>
        </p:txBody>
      </p:sp>
      <p:sp>
        <p:nvSpPr>
          <p:cNvPr id="21" name="Rectangle 4"/>
          <p:cNvSpPr>
            <a:spLocks noChangeArrowheads="1"/>
          </p:cNvSpPr>
          <p:nvPr/>
        </p:nvSpPr>
        <p:spPr bwMode="auto">
          <a:xfrm>
            <a:off x="1692275" y="4156075"/>
            <a:ext cx="5688013"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SA" sz="2400" b="1" dirty="0">
                <a:solidFill>
                  <a:srgbClr val="002060"/>
                </a:solidFill>
              </a:rPr>
              <a:t>تحديد من الذي سوف يدعى للاجتماع </a:t>
            </a:r>
            <a:endParaRPr lang="zh-CN" altLang="en-US" sz="2400" b="1" dirty="0">
              <a:solidFill>
                <a:srgbClr val="002060"/>
              </a:solidFill>
              <a:ea typeface="幼圆" pitchFamily="1" charset="-122"/>
            </a:endParaRPr>
          </a:p>
        </p:txBody>
      </p:sp>
      <p:sp>
        <p:nvSpPr>
          <p:cNvPr id="22" name="Rectangle 5"/>
          <p:cNvSpPr>
            <a:spLocks noChangeArrowheads="1"/>
          </p:cNvSpPr>
          <p:nvPr/>
        </p:nvSpPr>
        <p:spPr bwMode="auto">
          <a:xfrm>
            <a:off x="1692275" y="5187950"/>
            <a:ext cx="5688013"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SA" sz="2400" b="1" dirty="0">
                <a:solidFill>
                  <a:srgbClr val="002060"/>
                </a:solidFill>
              </a:rPr>
              <a:t>إعداد جدول أعمال الاجتماع </a:t>
            </a:r>
            <a:endParaRPr lang="zh-CN" altLang="en-US" sz="2400" b="1" dirty="0">
              <a:solidFill>
                <a:srgbClr val="002060"/>
              </a:solidFill>
              <a:ea typeface="幼圆" pitchFamily="1" charset="-122"/>
            </a:endParaRPr>
          </a:p>
        </p:txBody>
      </p:sp>
      <p:pic>
        <p:nvPicPr>
          <p:cNvPr id="23"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319563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20370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21176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685800" y="1507869"/>
            <a:ext cx="8153400" cy="830997"/>
          </a:xfrm>
          <a:prstGeom prst="rect">
            <a:avLst/>
          </a:prstGeom>
        </p:spPr>
        <p:txBody>
          <a:bodyPr wrap="square">
            <a:spAutoFit/>
          </a:bodyPr>
          <a:lstStyle/>
          <a:p>
            <a:pPr algn="r" rtl="1"/>
            <a:r>
              <a:rPr lang="ar-EG" sz="2400" b="1" dirty="0">
                <a:solidFill>
                  <a:srgbClr val="002060"/>
                </a:solidFill>
              </a:rPr>
              <a:t>تسبق هذه المرحلة عقد الاجتماع ، ويجب فيها الاهتمام بعدة أمور أو خطوات وتلك الأمور أو الخطوات هي </a:t>
            </a:r>
          </a:p>
        </p:txBody>
      </p:sp>
    </p:spTree>
    <p:extLst>
      <p:ext uri="{BB962C8B-B14F-4D97-AF65-F5344CB8AC3E}">
        <p14:creationId xmlns:p14="http://schemas.microsoft.com/office/powerpoint/2010/main" val="231118771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3"/>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4"/>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5"/>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962400" y="457200"/>
            <a:ext cx="4800600" cy="838200"/>
          </a:xfrm>
          <a:prstGeom prst="foldedCorner">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400" b="1" dirty="0">
                <a:solidFill>
                  <a:srgbClr val="002060"/>
                </a:solidFill>
              </a:rPr>
              <a:t>المرحلة الثانية : مرحلة انعقاد الاجتماع</a:t>
            </a:r>
          </a:p>
        </p:txBody>
      </p:sp>
      <p:sp>
        <p:nvSpPr>
          <p:cNvPr id="20" name="Rectangle 3"/>
          <p:cNvSpPr>
            <a:spLocks noChangeArrowheads="1"/>
          </p:cNvSpPr>
          <p:nvPr/>
        </p:nvSpPr>
        <p:spPr bwMode="auto">
          <a:xfrm>
            <a:off x="1692275" y="3276600"/>
            <a:ext cx="5688013"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مدى جودة الإعداد لها في المرحلة السابقة </a:t>
            </a:r>
          </a:p>
        </p:txBody>
      </p:sp>
      <p:sp>
        <p:nvSpPr>
          <p:cNvPr id="21" name="Rectangle 4"/>
          <p:cNvSpPr>
            <a:spLocks noChangeArrowheads="1"/>
          </p:cNvSpPr>
          <p:nvPr/>
        </p:nvSpPr>
        <p:spPr bwMode="auto">
          <a:xfrm>
            <a:off x="1692275" y="4156075"/>
            <a:ext cx="5688013" cy="7969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SA" sz="2400" b="1" dirty="0">
                <a:solidFill>
                  <a:srgbClr val="002060"/>
                </a:solidFill>
              </a:rPr>
              <a:t>مدى تفهم كل من رئيس وأعضاء الاجتماع </a:t>
            </a:r>
            <a:r>
              <a:rPr lang="ar-SA" sz="2400" b="1" dirty="0" smtClean="0">
                <a:solidFill>
                  <a:srgbClr val="002060"/>
                </a:solidFill>
              </a:rPr>
              <a:t>للأدوار</a:t>
            </a:r>
            <a:endParaRPr lang="ar-EG" sz="2400" b="1" dirty="0" smtClean="0">
              <a:solidFill>
                <a:srgbClr val="002060"/>
              </a:solidFill>
            </a:endParaRPr>
          </a:p>
          <a:p>
            <a:pPr algn="ctr" rtl="1"/>
            <a:r>
              <a:rPr lang="ar-SA" sz="2400" b="1" dirty="0" smtClean="0">
                <a:solidFill>
                  <a:srgbClr val="002060"/>
                </a:solidFill>
              </a:rPr>
              <a:t> </a:t>
            </a:r>
            <a:r>
              <a:rPr lang="ar-SA" sz="2400" b="1" dirty="0">
                <a:solidFill>
                  <a:srgbClr val="002060"/>
                </a:solidFill>
              </a:rPr>
              <a:t>المطلوبة منهم </a:t>
            </a:r>
            <a:endParaRPr lang="zh-CN" altLang="en-US" sz="2400" b="1" dirty="0">
              <a:solidFill>
                <a:srgbClr val="002060"/>
              </a:solidFill>
              <a:ea typeface="幼圆" pitchFamily="1" charset="-122"/>
            </a:endParaRPr>
          </a:p>
        </p:txBody>
      </p:sp>
      <p:pic>
        <p:nvPicPr>
          <p:cNvPr id="23"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334803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35610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685800" y="1507869"/>
            <a:ext cx="8153400" cy="830997"/>
          </a:xfrm>
          <a:prstGeom prst="rect">
            <a:avLst/>
          </a:prstGeom>
        </p:spPr>
        <p:txBody>
          <a:bodyPr wrap="square">
            <a:spAutoFit/>
          </a:bodyPr>
          <a:lstStyle/>
          <a:p>
            <a:pPr algn="r" rtl="1"/>
            <a:r>
              <a:rPr lang="ar-EG" sz="2400" b="1" dirty="0">
                <a:solidFill>
                  <a:srgbClr val="002060"/>
                </a:solidFill>
              </a:rPr>
              <a:t>وهي تشمل كافة الفعاليات التي تتم خلال فترة عقد </a:t>
            </a:r>
            <a:r>
              <a:rPr lang="ar-EG" sz="2400" b="1" dirty="0" smtClean="0">
                <a:solidFill>
                  <a:srgbClr val="002060"/>
                </a:solidFill>
              </a:rPr>
              <a:t>الاجتماع</a:t>
            </a:r>
          </a:p>
          <a:p>
            <a:pPr algn="r" rtl="1"/>
            <a:r>
              <a:rPr lang="ar-EG" sz="2400" b="1" dirty="0" smtClean="0">
                <a:solidFill>
                  <a:srgbClr val="002060"/>
                </a:solidFill>
              </a:rPr>
              <a:t> </a:t>
            </a:r>
            <a:r>
              <a:rPr lang="ar-EG" sz="2400" b="1" dirty="0">
                <a:solidFill>
                  <a:srgbClr val="002060"/>
                </a:solidFill>
              </a:rPr>
              <a:t>( الفترة المحددة لبداية ونهاية الجلسة </a:t>
            </a:r>
            <a:r>
              <a:rPr lang="ar-EG" sz="2400" b="1" dirty="0" smtClean="0">
                <a:solidFill>
                  <a:srgbClr val="002060"/>
                </a:solidFill>
              </a:rPr>
              <a:t>)</a:t>
            </a:r>
            <a:endParaRPr lang="ar-EG" sz="2400" b="1" dirty="0">
              <a:solidFill>
                <a:srgbClr val="002060"/>
              </a:solidFill>
            </a:endParaRPr>
          </a:p>
        </p:txBody>
      </p:sp>
    </p:spTree>
    <p:extLst>
      <p:ext uri="{BB962C8B-B14F-4D97-AF65-F5344CB8AC3E}">
        <p14:creationId xmlns:p14="http://schemas.microsoft.com/office/powerpoint/2010/main" val="705951435"/>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3"/>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4"/>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962400" y="457200"/>
            <a:ext cx="4800600" cy="838200"/>
          </a:xfrm>
          <a:prstGeom prst="foldedCorner">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400" b="1" dirty="0">
                <a:solidFill>
                  <a:srgbClr val="002060"/>
                </a:solidFill>
              </a:rPr>
              <a:t>المرحلة الثالثة : مرحلة ما بعد الانعقاد </a:t>
            </a:r>
          </a:p>
        </p:txBody>
      </p:sp>
      <p:sp>
        <p:nvSpPr>
          <p:cNvPr id="20" name="Rectangle 3"/>
          <p:cNvSpPr>
            <a:spLocks noChangeArrowheads="1"/>
          </p:cNvSpPr>
          <p:nvPr/>
        </p:nvSpPr>
        <p:spPr bwMode="auto">
          <a:xfrm>
            <a:off x="1692275" y="3124200"/>
            <a:ext cx="5688013"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أولاً : توثيق الاجتماع </a:t>
            </a:r>
          </a:p>
        </p:txBody>
      </p:sp>
      <p:sp>
        <p:nvSpPr>
          <p:cNvPr id="21" name="Rectangle 4"/>
          <p:cNvSpPr>
            <a:spLocks noChangeArrowheads="1"/>
          </p:cNvSpPr>
          <p:nvPr/>
        </p:nvSpPr>
        <p:spPr bwMode="auto">
          <a:xfrm>
            <a:off x="1692275" y="4156075"/>
            <a:ext cx="5688013"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SA" sz="2400" b="1" dirty="0">
                <a:solidFill>
                  <a:srgbClr val="002060"/>
                </a:solidFill>
              </a:rPr>
              <a:t>ثانيا : تقييم الاجتماع </a:t>
            </a:r>
            <a:endParaRPr lang="zh-CN" altLang="en-US" sz="2400" b="1" dirty="0">
              <a:solidFill>
                <a:srgbClr val="002060"/>
              </a:solidFill>
              <a:ea typeface="幼圆" pitchFamily="1" charset="-122"/>
            </a:endParaRPr>
          </a:p>
        </p:txBody>
      </p:sp>
      <p:sp>
        <p:nvSpPr>
          <p:cNvPr id="22" name="Rectangle 5"/>
          <p:cNvSpPr>
            <a:spLocks noChangeArrowheads="1"/>
          </p:cNvSpPr>
          <p:nvPr/>
        </p:nvSpPr>
        <p:spPr bwMode="auto">
          <a:xfrm>
            <a:off x="1692275" y="5187950"/>
            <a:ext cx="5688013"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SA" sz="2400" b="1" dirty="0">
                <a:solidFill>
                  <a:srgbClr val="002060"/>
                </a:solidFill>
              </a:rPr>
              <a:t>ثالثا : متابعة تنفيذ القرارات المتخذة </a:t>
            </a:r>
            <a:endParaRPr lang="zh-CN" altLang="en-US" sz="2400" b="1" dirty="0">
              <a:solidFill>
                <a:srgbClr val="002060"/>
              </a:solidFill>
              <a:ea typeface="幼圆" pitchFamily="1" charset="-122"/>
            </a:endParaRPr>
          </a:p>
        </p:txBody>
      </p:sp>
      <p:pic>
        <p:nvPicPr>
          <p:cNvPr id="23"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319563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20370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21176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685800" y="1507869"/>
            <a:ext cx="8153400" cy="830997"/>
          </a:xfrm>
          <a:prstGeom prst="rect">
            <a:avLst/>
          </a:prstGeom>
        </p:spPr>
        <p:txBody>
          <a:bodyPr wrap="square">
            <a:spAutoFit/>
          </a:bodyPr>
          <a:lstStyle/>
          <a:p>
            <a:pPr algn="r" rtl="1"/>
            <a:r>
              <a:rPr lang="ar-EG" sz="2400" b="1" dirty="0">
                <a:solidFill>
                  <a:srgbClr val="002060"/>
                </a:solidFill>
              </a:rPr>
              <a:t>وهي المرحلة التي تلي انتهاء جلسة الاجتماع ، ويتم فيها القيام بعدة خطوات </a:t>
            </a:r>
          </a:p>
          <a:p>
            <a:pPr algn="r" rtl="1"/>
            <a:r>
              <a:rPr lang="ar-EG" sz="2400" b="1" dirty="0">
                <a:solidFill>
                  <a:srgbClr val="002060"/>
                </a:solidFill>
              </a:rPr>
              <a:t>أهمها ما يلي :</a:t>
            </a:r>
          </a:p>
        </p:txBody>
      </p:sp>
    </p:spTree>
    <p:extLst>
      <p:ext uri="{BB962C8B-B14F-4D97-AF65-F5344CB8AC3E}">
        <p14:creationId xmlns:p14="http://schemas.microsoft.com/office/powerpoint/2010/main" val="2023119725"/>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3"/>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4"/>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5"/>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914400" y="1524000"/>
            <a:ext cx="7467600" cy="2971800"/>
          </a:xfrm>
          <a:prstGeom prst="flowChartMulti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800" dirty="0">
                <a:latin typeface="Gulim" panose="020B0600000101010101" pitchFamily="34" charset="-127"/>
                <a:ea typeface="Gulim" panose="020B0600000101010101" pitchFamily="34" charset="-127"/>
              </a:rPr>
              <a:t>كيف يمكننى إدارة النقاشات في الاجتماع</a:t>
            </a:r>
          </a:p>
        </p:txBody>
      </p:sp>
    </p:spTree>
    <p:extLst>
      <p:ext uri="{BB962C8B-B14F-4D97-AF65-F5344CB8AC3E}">
        <p14:creationId xmlns:p14="http://schemas.microsoft.com/office/powerpoint/2010/main" val="1962108351"/>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خروج عضو عن الموضوع </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12228243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01031"/>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عدم وضوح الأهداف</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14225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675657"/>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2948832"/>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وجود ضغط وتوتر</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590058"/>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12345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244231"/>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رغبة زائدة في الكلام</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88545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18857"/>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331640" y="5540375"/>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ظروف خاصة عند العضو نفسيه أو عدم فهم للموضوع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1816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150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26123042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017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اعتذر عن عدم توضيح الأهداف بشكل كافٍ</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1430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6764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29495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اكتب الأهداف واجعلها مرئية للجميع</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5908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1242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2449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استعد بأسئلة مناسبة</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886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19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331640" y="55411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اطلب من الأعضاء عدم إثارة </a:t>
            </a:r>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أسئلة</a:t>
            </a:r>
          </a:p>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أو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تعليقات خارج الموضوع</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1823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157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43341689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شروط الخطة الجيدة</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ذات هدف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01</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تعتمد على معلومات دقيقة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المرونة اى التكيف مع تغير المواقف والظروف</a:t>
            </a:r>
            <a:endParaRPr lang="zh-CN" altLang="en-US"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圆角矩形 12"/>
          <p:cNvSpPr>
            <a:spLocks noChangeArrowheads="1"/>
          </p:cNvSpPr>
          <p:nvPr/>
        </p:nvSpPr>
        <p:spPr bwMode="auto">
          <a:xfrm>
            <a:off x="251520" y="5283672"/>
            <a:ext cx="654486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الارتباط بزمن محدد</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6" name="Picture 2" descr="C:\Documents and Settings\鱼不愚\桌面\3dicon1_zcool.com.cn [转换].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317598" y="4848696"/>
            <a:ext cx="1083401"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6517733" y="5399558"/>
            <a:ext cx="71023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1983754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smtClean="0"/>
              <a:t>خروج </a:t>
            </a:r>
            <a:r>
              <a:rPr lang="ar-SA" sz="4400" dirty="0"/>
              <a:t>القائد عن الموضوع </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12955839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عدم قيام رئيس الاجتماع بالإعداد الجيد للاجتماع</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195736" y="3213200"/>
            <a:ext cx="5671915"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3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قيام الأعضاء بتوجيه بعض الأسئلة أو التعليقات التي تثير الرئيس للخروج عن الموضوع</a:t>
            </a:r>
            <a:endParaRPr lang="zh-CN" altLang="en-US" sz="23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31079741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017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الإعداد الجيد للاجتماع</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1430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6764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29495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تحديد أهداف الاجتماع بوضوح</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5908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1242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2449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الاعتذار عن الخروج عن الموضوع</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886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19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331640" y="55411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قيام أي عضو بلفت نظر القائد لخروجه عن موضوع النقاش</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1823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157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30272340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الحوار الجانبي بين الأعضاء</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20528431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حدث ما في الاجتماع يدفع إلى هذا الحوار</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الشعور بالملل وعدم الاهتمام </a:t>
            </a:r>
            <a:endPar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بالموضوع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المطروح</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25738442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051720" y="1765399"/>
            <a:ext cx="6044531" cy="1303561"/>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وفر عنصر الإثارة والتشويق في الموضوع المطروح للنقاش بهدف جذب انتباه المشاركين .. احرص على ذلك طوال الوقت</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8122347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انصراف انتباه الأعضاء </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2565339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وقوع حدث كبير جذب </a:t>
            </a:r>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انتباه</a:t>
            </a:r>
          </a:p>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الأعضاء إليه</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عدم الاهتمام بموضوع النقاش.عدم الاهتمام باحتياجاتهم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619672" y="4508599"/>
            <a:ext cx="5714579"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الاستمرار في النقاش بعد الحد المطلوب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7167445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1905000" y="1765399"/>
            <a:ext cx="6044531" cy="115954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توقف عن النقاش قليلاً .. اعترف أن انتباه الأعضاء منصرف عن المناقشة .. خذ فترة استراحة عند الحاجة</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3122766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الجدال بين الأعضاء </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11239571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مقومات التخطيط الناجح </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امكانية قياس الاهداف</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01</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اشراك جميع المستويات فى التخطيط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توافر الموارد المادية والبشرية لتنفيذ التخطيط </a:t>
            </a:r>
            <a:endParaRPr lang="zh-CN" altLang="en-US"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圆角矩形 12"/>
          <p:cNvSpPr>
            <a:spLocks noChangeArrowheads="1"/>
          </p:cNvSpPr>
          <p:nvPr/>
        </p:nvSpPr>
        <p:spPr bwMode="auto">
          <a:xfrm>
            <a:off x="251520" y="5283672"/>
            <a:ext cx="654486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الايمان بمبدأ المرونة فى التخطيط والتنفيذ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6" name="Picture 2" descr="C:\Documents and Settings\鱼不愚\桌面\3dicon1_zcool.com.cn [转换].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317598" y="4848696"/>
            <a:ext cx="1083401"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6517733" y="5399558"/>
            <a:ext cx="71023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943770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تحمس الأعضاء للموضوع المطروح ومحاولة كل منهم التعبير </a:t>
            </a:r>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عن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رأيه</a:t>
            </a: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اغتنام فرصة النقاش للتعبير عن مشاعرهم كل تجاه الآخر</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الاستغراق  في التفاصيل والاهتمام بالتحسينات الفرعية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25050850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أوقف النقاش .. ذكر بأهداف </a:t>
            </a:r>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النقاش</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أكد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أننا نسعى لمعرفة الصواب وليس لمعرفة من هو على صواب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ادع المشاركين الآخرين غير المجادلين لإبداء آرائهم في الموضوع المطروح</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15888658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3600" dirty="0"/>
              <a:t>سيطرة أحد الأعضاء </a:t>
            </a:r>
            <a:r>
              <a:rPr lang="ar-SA" sz="3600" dirty="0" smtClean="0"/>
              <a:t>أو </a:t>
            </a:r>
            <a:r>
              <a:rPr lang="ar-SA" sz="3600" dirty="0"/>
              <a:t>بعضهم على النقاش </a:t>
            </a:r>
            <a:endParaRPr lang="ar-EG" sz="32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15804438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توفر سرعة البديهة لدى هؤلاء الأعضاء</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الرغبة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في مساعدة القائد على تحقيق الأهداف</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الرغبة في جذب الانتباه</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عدم سيطرة القائد</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5836783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3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قاطعه بلباقة .. "لقد أدركت ما تقول يا سيدي والآن دعنا نرى وجهة نظر الآخرين</a:t>
            </a:r>
            <a:r>
              <a:rPr lang="ar-EG" altLang="zh-CN" sz="23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a:t>
            </a:r>
            <a:endParaRPr lang="zh-CN" altLang="en-US" sz="23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كلف العضو الذي دأب على محاولة السيطرة ببعض المهام أثناء الاجتماع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اطلب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من المشاركين الآخرين الاشتراك في النقاش</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043608" y="5617318"/>
            <a:ext cx="5793483"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تحدث على انفراد مع هؤلاء الأعضاء واطلب منهم إتاحة الفرصة للأعضاء الآخرين للمشاركة</a:t>
            </a:r>
            <a:endParaRPr lang="zh-CN" altLang="en-US"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23769487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توتر الأعصاب</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10243032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تجاوز الاجتماع للوقت المخصص له</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عدم فاعلية الاجتماع وشعور الأعضاء بضياع أوقاتهم</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وجود التزامات ومهام أخرى </a:t>
            </a:r>
            <a:endPar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تنتظر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الأعضاء</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26526432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أوقف المناقشة فوراً</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اسرد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قصة أو طرفة قصيرة أو سؤالاً مُهِماً لتجديد اهتمام المشاركين</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راجع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الوقت وأهمية موضوع النقاش مع المشاركين</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أعط فترة استراحة لتجديد النشاط</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35895272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عزوف الأعضاء عن المشاركة </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17157643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عدم أهمية موضوع النقاش من وجهة نظرهم </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الخوف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من المناقشة بسبب المناخ غير الصحي</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مناخ غير صحي عموما  بين الأعضاء والقائد أو مع </a:t>
            </a:r>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بعضهم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البعض</a:t>
            </a: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الأسباب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Tree>
    <p:extLst>
      <p:ext uri="{BB962C8B-B14F-4D97-AF65-F5344CB8AC3E}">
        <p14:creationId xmlns:p14="http://schemas.microsoft.com/office/powerpoint/2010/main" val="33503540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خطوات التخطيط</a:t>
            </a:r>
            <a:endParaRPr lang="zh-CN" altLang="en-US" sz="3200" b="1" dirty="0">
              <a:solidFill>
                <a:schemeClr val="accent2"/>
              </a:solidFill>
            </a:endParaRPr>
          </a:p>
        </p:txBody>
      </p:sp>
      <p:sp>
        <p:nvSpPr>
          <p:cNvPr id="4" name="L-Shape 3"/>
          <p:cNvSpPr/>
          <p:nvPr/>
        </p:nvSpPr>
        <p:spPr>
          <a:xfrm rot="5400000">
            <a:off x="440602" y="3692207"/>
            <a:ext cx="988429" cy="1644724"/>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275609" y="4183625"/>
            <a:ext cx="1484866" cy="1301572"/>
          </a:xfrm>
          <a:custGeom>
            <a:avLst/>
            <a:gdLst>
              <a:gd name="connsiteX0" fmla="*/ 0 w 1484866"/>
              <a:gd name="connsiteY0" fmla="*/ 0 h 1301572"/>
              <a:gd name="connsiteX1" fmla="*/ 1484866 w 1484866"/>
              <a:gd name="connsiteY1" fmla="*/ 0 h 1301572"/>
              <a:gd name="connsiteX2" fmla="*/ 1484866 w 1484866"/>
              <a:gd name="connsiteY2" fmla="*/ 1301572 h 1301572"/>
              <a:gd name="connsiteX3" fmla="*/ 0 w 1484866"/>
              <a:gd name="connsiteY3" fmla="*/ 1301572 h 1301572"/>
              <a:gd name="connsiteX4" fmla="*/ 0 w 1484866"/>
              <a:gd name="connsiteY4" fmla="*/ 0 h 130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66" h="1301572">
                <a:moveTo>
                  <a:pt x="0" y="0"/>
                </a:moveTo>
                <a:lnTo>
                  <a:pt x="1484866" y="0"/>
                </a:lnTo>
                <a:lnTo>
                  <a:pt x="1484866" y="1301572"/>
                </a:lnTo>
                <a:lnTo>
                  <a:pt x="0" y="130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r>
              <a:rPr lang="ar-SA" sz="2000" b="1" u="none" kern="1200" dirty="0" smtClean="0">
                <a:solidFill>
                  <a:srgbClr val="002060"/>
                </a:solidFill>
                <a:latin typeface="Simplified Arabic" panose="02020603050405020304" pitchFamily="18" charset="-78"/>
                <a:cs typeface="Simplified Arabic" panose="02020603050405020304" pitchFamily="18" charset="-78"/>
              </a:rPr>
              <a:t>حد اهدافك بدقة</a:t>
            </a:r>
            <a:endParaRPr lang="ar-EG" sz="2000" b="1" u="none" kern="1200" dirty="0">
              <a:solidFill>
                <a:srgbClr val="002060"/>
              </a:solidFill>
              <a:latin typeface="Simplified Arabic" panose="02020603050405020304" pitchFamily="18" charset="-78"/>
              <a:cs typeface="Simplified Arabic" panose="02020603050405020304" pitchFamily="18" charset="-78"/>
            </a:endParaRPr>
          </a:p>
        </p:txBody>
      </p:sp>
      <p:sp>
        <p:nvSpPr>
          <p:cNvPr id="19" name="Isosceles Triangle 18"/>
          <p:cNvSpPr/>
          <p:nvPr/>
        </p:nvSpPr>
        <p:spPr>
          <a:xfrm>
            <a:off x="1480312" y="3571120"/>
            <a:ext cx="280163" cy="28016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L-Shape 19"/>
          <p:cNvSpPr/>
          <p:nvPr/>
        </p:nvSpPr>
        <p:spPr>
          <a:xfrm rot="5400000">
            <a:off x="2258369" y="3242398"/>
            <a:ext cx="988429" cy="1644724"/>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2093376" y="3733817"/>
            <a:ext cx="1484866" cy="1301572"/>
          </a:xfrm>
          <a:custGeom>
            <a:avLst/>
            <a:gdLst>
              <a:gd name="connsiteX0" fmla="*/ 0 w 1484866"/>
              <a:gd name="connsiteY0" fmla="*/ 0 h 1301572"/>
              <a:gd name="connsiteX1" fmla="*/ 1484866 w 1484866"/>
              <a:gd name="connsiteY1" fmla="*/ 0 h 1301572"/>
              <a:gd name="connsiteX2" fmla="*/ 1484866 w 1484866"/>
              <a:gd name="connsiteY2" fmla="*/ 1301572 h 1301572"/>
              <a:gd name="connsiteX3" fmla="*/ 0 w 1484866"/>
              <a:gd name="connsiteY3" fmla="*/ 1301572 h 1301572"/>
              <a:gd name="connsiteX4" fmla="*/ 0 w 1484866"/>
              <a:gd name="connsiteY4" fmla="*/ 0 h 130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66" h="1301572">
                <a:moveTo>
                  <a:pt x="0" y="0"/>
                </a:moveTo>
                <a:lnTo>
                  <a:pt x="1484866" y="0"/>
                </a:lnTo>
                <a:lnTo>
                  <a:pt x="1484866" y="1301572"/>
                </a:lnTo>
                <a:lnTo>
                  <a:pt x="0" y="130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r>
              <a:rPr lang="ar-SA" sz="2000" b="1" u="none" kern="1200" dirty="0" smtClean="0">
                <a:solidFill>
                  <a:srgbClr val="002060"/>
                </a:solidFill>
                <a:latin typeface="Simplified Arabic" panose="02020603050405020304" pitchFamily="18" charset="-78"/>
                <a:cs typeface="Simplified Arabic" panose="02020603050405020304" pitchFamily="18" charset="-78"/>
              </a:rPr>
              <a:t>قيم الموقف الحالى </a:t>
            </a:r>
            <a:endParaRPr lang="ar-EG" sz="2000" b="1" u="none" kern="1200" dirty="0">
              <a:solidFill>
                <a:srgbClr val="002060"/>
              </a:solidFill>
              <a:latin typeface="Simplified Arabic" panose="02020603050405020304" pitchFamily="18" charset="-78"/>
              <a:cs typeface="Simplified Arabic" panose="02020603050405020304" pitchFamily="18" charset="-78"/>
            </a:endParaRPr>
          </a:p>
        </p:txBody>
      </p:sp>
      <p:sp>
        <p:nvSpPr>
          <p:cNvPr id="22" name="Isosceles Triangle 21"/>
          <p:cNvSpPr/>
          <p:nvPr/>
        </p:nvSpPr>
        <p:spPr>
          <a:xfrm>
            <a:off x="3298079" y="3121312"/>
            <a:ext cx="280163" cy="28016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L-Shape 22"/>
          <p:cNvSpPr/>
          <p:nvPr/>
        </p:nvSpPr>
        <p:spPr>
          <a:xfrm rot="5400000">
            <a:off x="4076137" y="2792590"/>
            <a:ext cx="988429" cy="1644724"/>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3911143" y="3284008"/>
            <a:ext cx="1484866" cy="1301572"/>
          </a:xfrm>
          <a:custGeom>
            <a:avLst/>
            <a:gdLst>
              <a:gd name="connsiteX0" fmla="*/ 0 w 1484866"/>
              <a:gd name="connsiteY0" fmla="*/ 0 h 1301572"/>
              <a:gd name="connsiteX1" fmla="*/ 1484866 w 1484866"/>
              <a:gd name="connsiteY1" fmla="*/ 0 h 1301572"/>
              <a:gd name="connsiteX2" fmla="*/ 1484866 w 1484866"/>
              <a:gd name="connsiteY2" fmla="*/ 1301572 h 1301572"/>
              <a:gd name="connsiteX3" fmla="*/ 0 w 1484866"/>
              <a:gd name="connsiteY3" fmla="*/ 1301572 h 1301572"/>
              <a:gd name="connsiteX4" fmla="*/ 0 w 1484866"/>
              <a:gd name="connsiteY4" fmla="*/ 0 h 130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66" h="1301572">
                <a:moveTo>
                  <a:pt x="0" y="0"/>
                </a:moveTo>
                <a:lnTo>
                  <a:pt x="1484866" y="0"/>
                </a:lnTo>
                <a:lnTo>
                  <a:pt x="1484866" y="1301572"/>
                </a:lnTo>
                <a:lnTo>
                  <a:pt x="0" y="130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r>
              <a:rPr lang="ar-SA" sz="2000" b="1" u="none" kern="1200" dirty="0" smtClean="0">
                <a:solidFill>
                  <a:srgbClr val="002060"/>
                </a:solidFill>
                <a:latin typeface="Simplified Arabic" panose="02020603050405020304" pitchFamily="18" charset="-78"/>
                <a:cs typeface="Simplified Arabic" panose="02020603050405020304" pitchFamily="18" charset="-78"/>
              </a:rPr>
              <a:t>حاول التنبؤ بالأحداث المستقبلية </a:t>
            </a:r>
            <a:endParaRPr lang="ar-EG" sz="2000" b="1" u="none" kern="1200" dirty="0">
              <a:solidFill>
                <a:srgbClr val="002060"/>
              </a:solidFill>
              <a:latin typeface="Simplified Arabic" panose="02020603050405020304" pitchFamily="18" charset="-78"/>
              <a:cs typeface="Simplified Arabic" panose="02020603050405020304" pitchFamily="18" charset="-78"/>
            </a:endParaRPr>
          </a:p>
        </p:txBody>
      </p:sp>
      <p:sp>
        <p:nvSpPr>
          <p:cNvPr id="25" name="Isosceles Triangle 24"/>
          <p:cNvSpPr/>
          <p:nvPr/>
        </p:nvSpPr>
        <p:spPr>
          <a:xfrm>
            <a:off x="5115846" y="2671504"/>
            <a:ext cx="280163" cy="28016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L-Shape 25"/>
          <p:cNvSpPr/>
          <p:nvPr/>
        </p:nvSpPr>
        <p:spPr>
          <a:xfrm rot="5400000">
            <a:off x="5893904" y="2342782"/>
            <a:ext cx="988429" cy="1644724"/>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Freeform 26"/>
          <p:cNvSpPr/>
          <p:nvPr/>
        </p:nvSpPr>
        <p:spPr>
          <a:xfrm>
            <a:off x="5728910" y="2834200"/>
            <a:ext cx="1484866" cy="1301572"/>
          </a:xfrm>
          <a:custGeom>
            <a:avLst/>
            <a:gdLst>
              <a:gd name="connsiteX0" fmla="*/ 0 w 1484866"/>
              <a:gd name="connsiteY0" fmla="*/ 0 h 1301572"/>
              <a:gd name="connsiteX1" fmla="*/ 1484866 w 1484866"/>
              <a:gd name="connsiteY1" fmla="*/ 0 h 1301572"/>
              <a:gd name="connsiteX2" fmla="*/ 1484866 w 1484866"/>
              <a:gd name="connsiteY2" fmla="*/ 1301572 h 1301572"/>
              <a:gd name="connsiteX3" fmla="*/ 0 w 1484866"/>
              <a:gd name="connsiteY3" fmla="*/ 1301572 h 1301572"/>
              <a:gd name="connsiteX4" fmla="*/ 0 w 1484866"/>
              <a:gd name="connsiteY4" fmla="*/ 0 h 130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66" h="1301572">
                <a:moveTo>
                  <a:pt x="0" y="0"/>
                </a:moveTo>
                <a:lnTo>
                  <a:pt x="1484866" y="0"/>
                </a:lnTo>
                <a:lnTo>
                  <a:pt x="1484866" y="1301572"/>
                </a:lnTo>
                <a:lnTo>
                  <a:pt x="0" y="130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r>
              <a:rPr lang="ar-SA" sz="2000" b="1" u="none" kern="1200" dirty="0" smtClean="0">
                <a:solidFill>
                  <a:srgbClr val="002060"/>
                </a:solidFill>
                <a:latin typeface="Simplified Arabic" panose="02020603050405020304" pitchFamily="18" charset="-78"/>
                <a:cs typeface="Simplified Arabic" panose="02020603050405020304" pitchFamily="18" charset="-78"/>
              </a:rPr>
              <a:t>حلل واختار فيما بين بدائل التصرف</a:t>
            </a:r>
            <a:endParaRPr lang="ar-EG" sz="2000" b="1" u="none" kern="1200" dirty="0">
              <a:solidFill>
                <a:srgbClr val="002060"/>
              </a:solidFill>
              <a:latin typeface="Simplified Arabic" panose="02020603050405020304" pitchFamily="18" charset="-78"/>
              <a:cs typeface="Simplified Arabic" panose="02020603050405020304" pitchFamily="18" charset="-78"/>
            </a:endParaRPr>
          </a:p>
        </p:txBody>
      </p:sp>
      <p:sp>
        <p:nvSpPr>
          <p:cNvPr id="28" name="Isosceles Triangle 27"/>
          <p:cNvSpPr/>
          <p:nvPr/>
        </p:nvSpPr>
        <p:spPr>
          <a:xfrm>
            <a:off x="6933614" y="2221695"/>
            <a:ext cx="280163" cy="28016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L-Shape 28"/>
          <p:cNvSpPr/>
          <p:nvPr/>
        </p:nvSpPr>
        <p:spPr>
          <a:xfrm rot="5400000">
            <a:off x="7711671" y="1892973"/>
            <a:ext cx="988429" cy="1644724"/>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Freeform 29"/>
          <p:cNvSpPr/>
          <p:nvPr/>
        </p:nvSpPr>
        <p:spPr>
          <a:xfrm>
            <a:off x="7546677" y="2384392"/>
            <a:ext cx="1484866" cy="1301572"/>
          </a:xfrm>
          <a:custGeom>
            <a:avLst/>
            <a:gdLst>
              <a:gd name="connsiteX0" fmla="*/ 0 w 1484866"/>
              <a:gd name="connsiteY0" fmla="*/ 0 h 1301572"/>
              <a:gd name="connsiteX1" fmla="*/ 1484866 w 1484866"/>
              <a:gd name="connsiteY1" fmla="*/ 0 h 1301572"/>
              <a:gd name="connsiteX2" fmla="*/ 1484866 w 1484866"/>
              <a:gd name="connsiteY2" fmla="*/ 1301572 h 1301572"/>
              <a:gd name="connsiteX3" fmla="*/ 0 w 1484866"/>
              <a:gd name="connsiteY3" fmla="*/ 1301572 h 1301572"/>
              <a:gd name="connsiteX4" fmla="*/ 0 w 1484866"/>
              <a:gd name="connsiteY4" fmla="*/ 0 h 130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66" h="1301572">
                <a:moveTo>
                  <a:pt x="0" y="0"/>
                </a:moveTo>
                <a:lnTo>
                  <a:pt x="1484866" y="0"/>
                </a:lnTo>
                <a:lnTo>
                  <a:pt x="1484866" y="1301572"/>
                </a:lnTo>
                <a:lnTo>
                  <a:pt x="0" y="13015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r>
              <a:rPr lang="ar-SA" sz="2000" b="1" u="none" kern="1200" dirty="0" smtClean="0">
                <a:solidFill>
                  <a:srgbClr val="002060"/>
                </a:solidFill>
                <a:latin typeface="Simplified Arabic" panose="02020603050405020304" pitchFamily="18" charset="-78"/>
                <a:cs typeface="Simplified Arabic" panose="02020603050405020304" pitchFamily="18" charset="-78"/>
              </a:rPr>
              <a:t>نفذ الخطة وقيم النتائج</a:t>
            </a:r>
            <a:endParaRPr lang="ar-EG" sz="2000" b="1" u="none"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797761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53"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par>
                                <p:cTn id="66" presetID="53" presetClass="entr" presetSubtype="16"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500" fill="hold"/>
                                        <p:tgtEl>
                                          <p:spTgt spid="29"/>
                                        </p:tgtEl>
                                        <p:attrNameLst>
                                          <p:attrName>ppt_w</p:attrName>
                                        </p:attrNameLst>
                                      </p:cBhvr>
                                      <p:tavLst>
                                        <p:tav tm="0">
                                          <p:val>
                                            <p:fltVal val="0"/>
                                          </p:val>
                                        </p:tav>
                                        <p:tav tm="100000">
                                          <p:val>
                                            <p:strVal val="#ppt_w"/>
                                          </p:val>
                                        </p:tav>
                                      </p:tavLst>
                                    </p:anim>
                                    <p:anim calcmode="lin" valueType="num">
                                      <p:cBhvr>
                                        <p:cTn id="76" dur="500" fill="hold"/>
                                        <p:tgtEl>
                                          <p:spTgt spid="29"/>
                                        </p:tgtEl>
                                        <p:attrNameLst>
                                          <p:attrName>ppt_h</p:attrName>
                                        </p:attrNameLst>
                                      </p:cBhvr>
                                      <p:tavLst>
                                        <p:tav tm="0">
                                          <p:val>
                                            <p:fltVal val="0"/>
                                          </p:val>
                                        </p:tav>
                                        <p:tav tm="100000">
                                          <p:val>
                                            <p:strVal val="#ppt_h"/>
                                          </p:val>
                                        </p:tav>
                                      </p:tavLst>
                                    </p:anim>
                                    <p:animEffect transition="in" filter="fade">
                                      <p:cBhvr>
                                        <p:cTn id="77" dur="500"/>
                                        <p:tgtEl>
                                          <p:spTgt spid="29"/>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p:cTn id="80" dur="500" fill="hold"/>
                                        <p:tgtEl>
                                          <p:spTgt spid="30"/>
                                        </p:tgtEl>
                                        <p:attrNameLst>
                                          <p:attrName>ppt_w</p:attrName>
                                        </p:attrNameLst>
                                      </p:cBhvr>
                                      <p:tavLst>
                                        <p:tav tm="0">
                                          <p:val>
                                            <p:fltVal val="0"/>
                                          </p:val>
                                        </p:tav>
                                        <p:tav tm="100000">
                                          <p:val>
                                            <p:strVal val="#ppt_w"/>
                                          </p:val>
                                        </p:tav>
                                      </p:tavLst>
                                    </p:anim>
                                    <p:anim calcmode="lin" valueType="num">
                                      <p:cBhvr>
                                        <p:cTn id="81" dur="500" fill="hold"/>
                                        <p:tgtEl>
                                          <p:spTgt spid="30"/>
                                        </p:tgtEl>
                                        <p:attrNameLst>
                                          <p:attrName>ppt_h</p:attrName>
                                        </p:attrNameLst>
                                      </p:cBhvr>
                                      <p:tavLst>
                                        <p:tav tm="0">
                                          <p:val>
                                            <p:fltVal val="0"/>
                                          </p:val>
                                        </p:tav>
                                        <p:tav tm="100000">
                                          <p:val>
                                            <p:strVal val="#ppt_h"/>
                                          </p:val>
                                        </p:tav>
                                      </p:tavLst>
                                    </p:anim>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4" grpId="0"/>
      <p:bldP spid="27" grpId="0"/>
      <p:bldP spid="3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راجع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الموضوع مع المشاركين: هل هذا الموضوع مهم وحيوي</a:t>
            </a:r>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smtClean="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  تأكد </a:t>
            </a:r>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أنك لا تقوم بأي تصرف يمنع الأعضاء من المشاركة</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02</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لا تحرج أحد المتكلمين</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03</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latin typeface="Simplified Arabic" panose="02020603050405020304" pitchFamily="18" charset="-78"/>
                <a:cs typeface="Simplified Arabic" panose="02020603050405020304" pitchFamily="18" charset="-78"/>
              </a:rPr>
              <a:t>الوقاية والعلاج </a:t>
            </a:r>
            <a:endParaRPr lang="ar-EG" sz="3200" b="1" dirty="0">
              <a:solidFill>
                <a:schemeClr val="tx1"/>
              </a:solidFill>
              <a:latin typeface="Simplified Arabic" panose="02020603050405020304" pitchFamily="18" charset="-78"/>
              <a:ea typeface="SimSun" pitchFamily="2" charset="-122"/>
              <a:cs typeface="Simplified Arabic" panose="02020603050405020304" pitchFamily="18" charset="-78"/>
            </a:endParaRP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لا تفند الآراء</a:t>
            </a:r>
            <a:endParaRPr lang="zh-CN" altLang="en-US" sz="26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rPr>
              <a:t>04</a:t>
            </a:r>
            <a:endParaRPr lang="en-US" sz="3200" b="1" dirty="0">
              <a:solidFill>
                <a:srgbClr val="0070C0"/>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34413349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a:r>
              <a:rPr lang="ar-SA" sz="4400" dirty="0"/>
              <a:t>المواجهة بين أطراف الاجتماع </a:t>
            </a:r>
            <a:endParaRPr lang="ar-EG" sz="4000" dirty="0">
              <a:solidFill>
                <a:schemeClr val="tx1"/>
              </a:solidFill>
              <a:latin typeface="Arial" pitchFamily="34" charset="0"/>
              <a:ea typeface="SimSun" pitchFamily="2" charset="-122"/>
            </a:endParaRPr>
          </a:p>
        </p:txBody>
      </p:sp>
    </p:spTree>
    <p:extLst>
      <p:ext uri="{BB962C8B-B14F-4D97-AF65-F5344CB8AC3E}">
        <p14:creationId xmlns:p14="http://schemas.microsoft.com/office/powerpoint/2010/main" val="5816060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تناول موضوعات حساسة أو شخصية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تحيز القائد لأحد الأعضاء أو وجهة نظر معينة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عدم التركيز على الموضوعية كأساس لأعمالنا بصرف النظر </a:t>
            </a: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عن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الأشخاص</a:t>
            </a: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t>الأسباب </a:t>
            </a:r>
            <a:endParaRPr lang="ar-EG" sz="3200" b="1" dirty="0">
              <a:solidFill>
                <a:schemeClr val="tx1"/>
              </a:solidFill>
              <a:latin typeface="Arial" pitchFamily="34" charset="0"/>
              <a:ea typeface="SimSun" pitchFamily="2" charset="-122"/>
            </a:endParaRP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عدم التأكيد على تضامن المسؤولية بين الجميع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170468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أكد على أهداف الاجتماع</a:t>
            </a:r>
            <a:endParaRPr lang="zh-CN" altLang="en-US" sz="2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أعط كل طرف فرصة كاملة بدون مقاطعة لإظهار حججه وبراهينه</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ركز على الجوانب المنطقية للموضوع</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3200" b="1" dirty="0"/>
              <a:t>الوقاية والعلاج </a:t>
            </a:r>
            <a:endParaRPr lang="ar-EG" sz="3200" b="1" dirty="0">
              <a:solidFill>
                <a:schemeClr val="tx1"/>
              </a:solidFill>
              <a:latin typeface="Arial" pitchFamily="34" charset="0"/>
              <a:ea typeface="SimSun" pitchFamily="2" charset="-122"/>
            </a:endParaRPr>
          </a:p>
        </p:txBody>
      </p:sp>
      <p:sp>
        <p:nvSpPr>
          <p:cNvPr id="14" name="圆角矩形 4"/>
          <p:cNvSpPr>
            <a:spLocks noChangeArrowheads="1"/>
          </p:cNvSpPr>
          <p:nvPr/>
        </p:nvSpPr>
        <p:spPr bwMode="auto">
          <a:xfrm>
            <a:off x="1043608" y="5617318"/>
            <a:ext cx="5793483"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حث الأطراف المحايدة على </a:t>
            </a:r>
            <a:r>
              <a:rPr lang="ar-EG" altLang="zh-CN" sz="22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المشاركة</a:t>
            </a:r>
          </a:p>
          <a:p>
            <a:pPr algn="ctr" rtl="1" eaLnBrk="1" hangingPunct="1"/>
            <a:r>
              <a:rPr lang="ar-EG" altLang="zh-CN" sz="22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ar-EG" altLang="zh-CN"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وطرح وجهات النظر</a:t>
            </a:r>
            <a:endParaRPr lang="zh-CN" altLang="en-US"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899621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smtClean="0">
                <a:latin typeface="Gulim" panose="020B0600000101010101" pitchFamily="34" charset="-127"/>
                <a:ea typeface="Gulim" panose="020B0600000101010101" pitchFamily="34" charset="-127"/>
              </a:rPr>
              <a:t>تمرين </a:t>
            </a:r>
          </a:p>
          <a:p>
            <a:pPr algn="ctr" rtl="1" fontAlgn="base" latinLnBrk="1">
              <a:spcBef>
                <a:spcPct val="0"/>
              </a:spcBef>
              <a:spcAft>
                <a:spcPct val="0"/>
              </a:spcAft>
            </a:pPr>
            <a:r>
              <a:rPr lang="ar-EG" sz="4400" dirty="0" smtClean="0"/>
              <a:t>انقاذ </a:t>
            </a:r>
            <a:endParaRPr lang="ar-EG" sz="4400" dirty="0" smtClean="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423181874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685800" y="1524000"/>
            <a:ext cx="7924800" cy="2971800"/>
          </a:xfrm>
          <a:prstGeom prst="flowChartMulti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3800" dirty="0">
                <a:latin typeface="Gulim" panose="020B0600000101010101" pitchFamily="34" charset="-127"/>
                <a:ea typeface="Gulim" panose="020B0600000101010101" pitchFamily="34" charset="-127"/>
              </a:rPr>
              <a:t>كيف تتعامل مع أنماط السلوك المختلفة           </a:t>
            </a:r>
          </a:p>
          <a:p>
            <a:pPr algn="ctr" rtl="1" fontAlgn="base" latinLnBrk="1">
              <a:lnSpc>
                <a:spcPct val="200000"/>
              </a:lnSpc>
              <a:spcBef>
                <a:spcPct val="0"/>
              </a:spcBef>
              <a:spcAft>
                <a:spcPct val="0"/>
              </a:spcAft>
            </a:pPr>
            <a:r>
              <a:rPr lang="ar-EG" sz="3800" dirty="0">
                <a:latin typeface="Gulim" panose="020B0600000101010101" pitchFamily="34" charset="-127"/>
                <a:ea typeface="Gulim" panose="020B0600000101010101" pitchFamily="34" charset="-127"/>
              </a:rPr>
              <a:t>    أثناء </a:t>
            </a:r>
            <a:r>
              <a:rPr lang="ar-EG" sz="3800" dirty="0" smtClean="0">
                <a:latin typeface="Gulim" panose="020B0600000101010101" pitchFamily="34" charset="-127"/>
                <a:ea typeface="Gulim" panose="020B0600000101010101" pitchFamily="34" charset="-127"/>
              </a:rPr>
              <a:t>الاجتماع</a:t>
            </a:r>
            <a:endParaRPr lang="ar-EG" sz="3800" dirty="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2368423576"/>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p>
          <a:p>
            <a:pPr algn="ctr" rtl="1" fontAlgn="base">
              <a:spcBef>
                <a:spcPct val="0"/>
              </a:spcBef>
              <a:spcAft>
                <a:spcPct val="0"/>
              </a:spcAft>
            </a:pPr>
            <a:r>
              <a:rPr lang="ar-SA" sz="4400" dirty="0">
                <a:solidFill>
                  <a:srgbClr val="FFFFFF"/>
                </a:solidFill>
              </a:rPr>
              <a:t>العضو الثرثار </a:t>
            </a:r>
            <a:endParaRPr lang="ar-EG" sz="4000" dirty="0">
              <a:solidFill>
                <a:srgbClr val="666699"/>
              </a:solidFill>
              <a:latin typeface="Arial" pitchFamily="34" charset="0"/>
              <a:ea typeface="SimSun" pitchFamily="2"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46266"/>
            <a:ext cx="3235329" cy="25369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71297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يتكلم كثيراً أو يستطرد</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3">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يخرج عن الموضوع ودود وواثق بنفسه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3">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كثير المرح وغير منظم لا يحافظ غالبا </a:t>
            </a: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علي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مواعيده</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3">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Tree>
    <p:extLst>
      <p:ext uri="{BB962C8B-B14F-4D97-AF65-F5344CB8AC3E}">
        <p14:creationId xmlns:p14="http://schemas.microsoft.com/office/powerpoint/2010/main" val="41960727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195736" y="1765399"/>
            <a:ext cx="5900515"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19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قاطعه بعد دقيقتين مثلا بادب  .. اشكره علي مساهمته ثم اطرح </a:t>
            </a:r>
            <a:r>
              <a:rPr lang="ar-EG" altLang="zh-CN" sz="19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النقاط </a:t>
            </a:r>
            <a:r>
              <a:rPr lang="ar-EG" altLang="zh-CN" sz="19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المطلوب مناقشتها.. واستأنف النقاش</a:t>
            </a:r>
            <a:endParaRPr lang="zh-CN" altLang="en-US" sz="19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1691680" y="3213200"/>
            <a:ext cx="617597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تعامل مع الخروج عن الموضوع</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endParaRPr lang="ar-EG" sz="3200" b="1" dirty="0">
              <a:solidFill>
                <a:srgbClr val="666699"/>
              </a:solidFill>
              <a:latin typeface="Arial" pitchFamily="34" charset="0"/>
              <a:ea typeface="SimSun" pitchFamily="2" charset="-122"/>
            </a:endParaRPr>
          </a:p>
        </p:txBody>
      </p:sp>
    </p:spTree>
    <p:extLst>
      <p:ext uri="{BB962C8B-B14F-4D97-AF65-F5344CB8AC3E}">
        <p14:creationId xmlns:p14="http://schemas.microsoft.com/office/powerpoint/2010/main" val="35645815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a:t>
            </a:r>
            <a:r>
              <a:rPr lang="ar-SA" sz="4400" b="1" dirty="0" smtClean="0">
                <a:solidFill>
                  <a:srgbClr val="FFFFFF"/>
                </a:solidFill>
              </a:rPr>
              <a:t>الهاديء </a:t>
            </a:r>
            <a:r>
              <a:rPr lang="ar-SA" sz="4400" b="1" dirty="0">
                <a:solidFill>
                  <a:srgbClr val="FFFFFF"/>
                </a:solidFill>
              </a:rPr>
              <a:t>(الصامت) </a:t>
            </a:r>
            <a:endParaRPr lang="ar-EG" sz="4000" b="1" dirty="0">
              <a:solidFill>
                <a:srgbClr val="666699"/>
              </a:solidFill>
              <a:latin typeface="Arial" pitchFamily="34" charset="0"/>
              <a:ea typeface="SimSun" pitchFamily="2" charset="-122"/>
            </a:endParaRPr>
          </a:p>
        </p:txBody>
      </p:sp>
      <p:pic>
        <p:nvPicPr>
          <p:cNvPr id="7" name="Picture 2" descr="http://s3.amazonaws.com/mbc_actionha/uploads/88705/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 y="4343400"/>
            <a:ext cx="3887189"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7869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755576" y="3746069"/>
            <a:ext cx="7738742" cy="169915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755576" y="4028871"/>
            <a:ext cx="7738742" cy="1200329"/>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التنظيم عمليات الهيكلة والتنسيق للموارد التنظيمية لتنفيذ الاستراتيجيات المحدده فى مرحلة التخطيط بكفاءة وفاعلية تحديد ماهى الحاجات التى يجب ادائها ومن الذى يجب ان يؤديها </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6" name="Round Diagonal Corner Rectangle 5"/>
          <p:cNvSpPr/>
          <p:nvPr/>
        </p:nvSpPr>
        <p:spPr bwMode="auto">
          <a:xfrm>
            <a:off x="2339752" y="321883"/>
            <a:ext cx="4752528"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التنظيم</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Oval 7"/>
          <p:cNvSpPr/>
          <p:nvPr/>
        </p:nvSpPr>
        <p:spPr bwMode="auto">
          <a:xfrm>
            <a:off x="7236296" y="321883"/>
            <a:ext cx="936104" cy="864096"/>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solidFill>
                  <a:srgbClr val="002060"/>
                </a:solidFill>
                <a:latin typeface="Simplified Arabic" panose="02020603050405020304" pitchFamily="18" charset="-78"/>
                <a:cs typeface="Simplified Arabic" panose="02020603050405020304" pitchFamily="18" charset="-78"/>
              </a:rPr>
              <a:t>2</a:t>
            </a:r>
            <a:endParaRPr lang="ar-EG" sz="3200" b="1" dirty="0">
              <a:solidFill>
                <a:srgbClr val="002060"/>
              </a:solidFill>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3"/>
          <a:stretch>
            <a:fillRect/>
          </a:stretch>
        </p:blipFill>
        <p:spPr>
          <a:xfrm>
            <a:off x="2373638" y="1628800"/>
            <a:ext cx="4502618" cy="1975868"/>
          </a:xfrm>
          <a:prstGeom prst="rect">
            <a:avLst/>
          </a:prstGeom>
        </p:spPr>
      </p:pic>
    </p:spTree>
    <p:extLst>
      <p:ext uri="{BB962C8B-B14F-4D97-AF65-F5344CB8AC3E}">
        <p14:creationId xmlns:p14="http://schemas.microsoft.com/office/powerpoint/2010/main" val="18685400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يبقي صامتاً معظم الوقت</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مستمع جيد</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لا يشارك في المناقشة لا يرغب في </a:t>
            </a:r>
            <a:endPar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rtl="1" eaLnBrk="1" fontAlgn="base" hangingPunct="1">
              <a:spcBef>
                <a:spcPct val="0"/>
              </a:spcBef>
              <a:spcAft>
                <a:spcPct val="0"/>
              </a:spcAft>
            </a:pP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إظهار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اعتراضات</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
        <p:nvSpPr>
          <p:cNvPr id="14" name="圆角矩形 4"/>
          <p:cNvSpPr>
            <a:spLocks noChangeArrowheads="1"/>
          </p:cNvSpPr>
          <p:nvPr/>
        </p:nvSpPr>
        <p:spPr bwMode="auto">
          <a:xfrm>
            <a:off x="1331640" y="5804743"/>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غير اجتماعي وغير عاطفي</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445969"/>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979369"/>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56348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أثن عليه وشجعه علي الاشتراك في المناقشة وبين أهمية ذلك</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وجه إليه أسئلة مفتوحة وسهلة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استخدم الصمت من جانبك لتضطره للإجابة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غير اجعل إيقاع المناقشة بطيئاً ولا تتسرع في خطواتكوغير عاطفي</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591178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المتعالي </a:t>
            </a:r>
            <a:r>
              <a:rPr lang="ar-SA" sz="4400" b="1" dirty="0" smtClean="0">
                <a:solidFill>
                  <a:srgbClr val="FFFFFF"/>
                </a:solidFill>
              </a:rPr>
              <a:t>(</a:t>
            </a:r>
            <a:r>
              <a:rPr lang="ar-SA" sz="4400" b="1" dirty="0">
                <a:solidFill>
                  <a:srgbClr val="FFFFFF"/>
                </a:solidFill>
              </a:rPr>
              <a:t>المغرور) </a:t>
            </a:r>
            <a:endParaRPr lang="ar-EG" sz="4000" b="1" dirty="0">
              <a:solidFill>
                <a:srgbClr val="666699"/>
              </a:solidFill>
              <a:latin typeface="Arial" pitchFamily="34" charset="0"/>
              <a:ea typeface="SimSun" pitchFamily="2" charset="-122"/>
            </a:endParaRPr>
          </a:p>
        </p:txBody>
      </p:sp>
      <p:pic>
        <p:nvPicPr>
          <p:cNvPr id="6" name="Picture 2" descr="http://deretna.com/vb/attachment.php?attachmentid=60101&amp;stc=1&amp;d=13628777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267200"/>
            <a:ext cx="3721136" cy="24853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091091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ذو تصميم أكيد ومتصلب الرأي</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عديم الثقة بالناس</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مغرور شديد الثقة بنفسه</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يقاطع الآخرين دائماً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009471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حافظ على هدوئك وكن واقعياً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استمع إليه جيداً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استخدم معلوماته التي يقولها للرد عليه</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وجه إليه أسئلة صعبة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449884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المعترض (المتعصب لرأيه) </a:t>
            </a:r>
            <a:endParaRPr lang="ar-EG" sz="4000" b="1" dirty="0">
              <a:solidFill>
                <a:srgbClr val="666699"/>
              </a:solidFill>
              <a:latin typeface="Arial" pitchFamily="34" charset="0"/>
              <a:ea typeface="SimSun" pitchFamily="2" charset="-122"/>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400"/>
            <a:ext cx="31242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3851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مندفع وسهل الغضب</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يتمسك بآرائه..يرفض الأفكار ودائماً يعترض على </a:t>
            </a: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معظم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المقترحات</a:t>
            </a: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Tree>
    <p:extLst>
      <p:ext uri="{BB962C8B-B14F-4D97-AF65-F5344CB8AC3E}">
        <p14:creationId xmlns:p14="http://schemas.microsoft.com/office/powerpoint/2010/main" val="1009462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حافظ على هدوء أعصابك .. استمع إليه جيداً لا تنفعل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ركز على نقاط الاتفاق معه .. تناقش بمنطقية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ذكّر بضيق الوقت وباستعدادك لمناقشة أفكاره بعد الاجتماع</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Tree>
    <p:extLst>
      <p:ext uri="{BB962C8B-B14F-4D97-AF65-F5344CB8AC3E}">
        <p14:creationId xmlns:p14="http://schemas.microsoft.com/office/powerpoint/2010/main" val="32647817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a:t>
            </a:r>
            <a:r>
              <a:rPr lang="ar-SA" sz="4400" b="1" dirty="0" smtClean="0">
                <a:solidFill>
                  <a:srgbClr val="FFFFFF"/>
                </a:solidFill>
              </a:rPr>
              <a:t>الإيجابي </a:t>
            </a:r>
            <a:r>
              <a:rPr lang="ar-SA" sz="4400" b="1" dirty="0">
                <a:solidFill>
                  <a:srgbClr val="FFFFFF"/>
                </a:solidFill>
              </a:rPr>
              <a:t>(العقلاني)</a:t>
            </a:r>
            <a:endParaRPr lang="ar-EG" sz="4000" b="1" dirty="0">
              <a:solidFill>
                <a:srgbClr val="666699"/>
              </a:solidFill>
              <a:latin typeface="Arial" pitchFamily="34" charset="0"/>
              <a:ea typeface="SimSun" pitchFamily="2" charset="-122"/>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4" y="4479981"/>
            <a:ext cx="3340136" cy="237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5304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حاد وهاديء وحاسم</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متحمس وعملي يهتم بالنتيجة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يوجه أسئلة ويستمع جيداً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
        <p:nvSpPr>
          <p:cNvPr id="14" name="圆角矩形 4"/>
          <p:cNvSpPr>
            <a:spLocks noChangeArrowheads="1"/>
          </p:cNvSpPr>
          <p:nvPr/>
        </p:nvSpPr>
        <p:spPr bwMode="auto">
          <a:xfrm>
            <a:off x="1331640" y="5804743"/>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يقدم اعتراضات مقبولة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445969"/>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979369"/>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030210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755576" y="3746069"/>
            <a:ext cx="7738742" cy="169915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755576" y="3803556"/>
            <a:ext cx="7738742" cy="1569660"/>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التوجيه عمليات توجيه ودفع كل الاجزاء المرتبطة للمساعدة فى تحقيق الاهداف التنظيمية بكفاءة وفعالية القرارات التوجيهية: تقديم التشجيع وإرشاد جهود العاملين نحو الاهداف التنظيمية قرارات مرتبطة بالعمالة وتنميتها وكذا قرارات التحفيز وقرارات القيادة</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6" name="Round Diagonal Corner Rectangle 5"/>
          <p:cNvSpPr/>
          <p:nvPr/>
        </p:nvSpPr>
        <p:spPr bwMode="auto">
          <a:xfrm>
            <a:off x="2339752" y="321883"/>
            <a:ext cx="4752528"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التوجيه</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Oval 7"/>
          <p:cNvSpPr/>
          <p:nvPr/>
        </p:nvSpPr>
        <p:spPr bwMode="auto">
          <a:xfrm>
            <a:off x="7236296" y="321883"/>
            <a:ext cx="936104" cy="864096"/>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solidFill>
                  <a:srgbClr val="002060"/>
                </a:solidFill>
                <a:latin typeface="Simplified Arabic" panose="02020603050405020304" pitchFamily="18" charset="-78"/>
                <a:cs typeface="Simplified Arabic" panose="02020603050405020304" pitchFamily="18" charset="-78"/>
              </a:rPr>
              <a:t>3</a:t>
            </a:r>
            <a:endParaRPr lang="ar-EG" sz="3200" b="1" dirty="0">
              <a:solidFill>
                <a:srgbClr val="002060"/>
              </a:solidFill>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3"/>
          <a:stretch>
            <a:fillRect/>
          </a:stretch>
        </p:blipFill>
        <p:spPr>
          <a:xfrm>
            <a:off x="2373638" y="1628800"/>
            <a:ext cx="4502618" cy="1975868"/>
          </a:xfrm>
          <a:prstGeom prst="rect">
            <a:avLst/>
          </a:prstGeom>
        </p:spPr>
      </p:pic>
    </p:spTree>
    <p:extLst>
      <p:ext uri="{BB962C8B-B14F-4D97-AF65-F5344CB8AC3E}">
        <p14:creationId xmlns:p14="http://schemas.microsoft.com/office/powerpoint/2010/main" val="20055192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احترس من ان يسيطر على النقاش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يمكن أن تجعله أول </a:t>
            </a: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المتحدثين</a:t>
            </a:r>
          </a:p>
          <a:p>
            <a:pPr algn="ctr" rtl="1" eaLnBrk="1" fontAlgn="base" hangingPunct="1">
              <a:spcBef>
                <a:spcPct val="0"/>
              </a:spcBef>
              <a:spcAft>
                <a:spcPct val="0"/>
              </a:spcAft>
            </a:pP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أو آخرهم</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استخدمه عندما تخف الحماسة تجاه مناقشة الموضوع المطروح</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804743"/>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لا تأخذ آراءه على أنها مسلمات ناقشها واعتمد عليها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445969"/>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979369"/>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349761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الروتيني </a:t>
            </a:r>
            <a:r>
              <a:rPr lang="ar-SA" sz="4400" b="1" dirty="0" smtClean="0">
                <a:solidFill>
                  <a:srgbClr val="FFFFFF"/>
                </a:solidFill>
              </a:rPr>
              <a:t>(</a:t>
            </a:r>
            <a:r>
              <a:rPr lang="ar-SA" sz="4400" b="1" dirty="0">
                <a:solidFill>
                  <a:srgbClr val="FFFFFF"/>
                </a:solidFill>
              </a:rPr>
              <a:t>التقليدي) </a:t>
            </a:r>
            <a:endParaRPr lang="ar-EG" sz="4000" b="1" dirty="0">
              <a:solidFill>
                <a:srgbClr val="666699"/>
              </a:solidFill>
              <a:latin typeface="Arial" pitchFamily="34" charset="0"/>
              <a:ea typeface="SimSun" pitchFamily="2" charset="-122"/>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102242"/>
            <a:ext cx="4095754" cy="27367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648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يلتزم دائماً بالقواعد واللوائح وخصوصا النص وليس الروح</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لا يميل للمخاطرة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لا تغريه الأفكار الجيدة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
        <p:nvSpPr>
          <p:cNvPr id="14" name="圆角矩形 4"/>
          <p:cNvSpPr>
            <a:spLocks noChangeArrowheads="1"/>
          </p:cNvSpPr>
          <p:nvPr/>
        </p:nvSpPr>
        <p:spPr bwMode="auto">
          <a:xfrm>
            <a:off x="1331640" y="5804743"/>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يثير الكثير من الاعتراضات</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445969"/>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979369"/>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777528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لا تدخل معه في جدال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قدم أفكارك الجيدة ببطء </a:t>
            </a:r>
            <a:endPar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rtl="1" eaLnBrk="1" fontAlgn="base" hangingPunct="1">
              <a:spcBef>
                <a:spcPct val="0"/>
              </a:spcBef>
              <a:spcAft>
                <a:spcPct val="0"/>
              </a:spcAft>
            </a:pP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وبطريقة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مقنعة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أكد على الشواهد التي تؤيد أفكارك الجديدة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804743"/>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اطرح أفكاره على الجميع لمناقشتها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445969"/>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979369"/>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758754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المتردد </a:t>
            </a:r>
            <a:endParaRPr lang="ar-EG" sz="4000" b="1" dirty="0">
              <a:solidFill>
                <a:srgbClr val="666699"/>
              </a:solidFill>
              <a:latin typeface="Arial" pitchFamily="34" charset="0"/>
              <a:ea typeface="SimSun" pitchFamily="2"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23148"/>
            <a:ext cx="3774212" cy="28348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4635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خجول وانطوائي</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يفتقر إلى الثقة بالنفس</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يجد صعوبة في اتخاذ القرار </a:t>
            </a:r>
            <a:endPar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rtl="1" eaLnBrk="1" fontAlgn="base" hangingPunct="1">
              <a:spcBef>
                <a:spcPct val="0"/>
              </a:spcBef>
              <a:spcAft>
                <a:spcPct val="0"/>
              </a:spcAft>
            </a:pP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ويؤجل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ذلك دائماً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يبحث عن مزيد من المعلومات</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4240592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كن صبوراً وحازماً</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تأكد من وصول المعلومات الكافية إليه</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أعطه كثيراً من التأكيدات</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رد على جميع اعتراضاته بصبر</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91490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المشاغب </a:t>
            </a:r>
            <a:endParaRPr lang="ar-EG" sz="4000" b="1" dirty="0">
              <a:solidFill>
                <a:srgbClr val="666699"/>
              </a:solidFill>
              <a:latin typeface="Arial" pitchFamily="34" charset="0"/>
              <a:ea typeface="SimSun" pitchFamily="2" charset="-122"/>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12128"/>
            <a:ext cx="4008782" cy="24052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6713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لا يطلب الإذن بالكلمة يتجاوز الوقت المحدد</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يحاول التأثير على الآخرين لاتخاذ قرار معين</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غير موضوعى فى مواقفه ونقده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Tree>
    <p:extLst>
      <p:ext uri="{BB962C8B-B14F-4D97-AF65-F5344CB8AC3E}">
        <p14:creationId xmlns:p14="http://schemas.microsoft.com/office/powerpoint/2010/main" val="5233033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6541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قاطع من يتكلم دون إذن .. اطلب </a:t>
            </a: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منه</a:t>
            </a:r>
          </a:p>
          <a:p>
            <a:pPr algn="ctr" rtl="1" eaLnBrk="1" fontAlgn="base" hangingPunct="1">
              <a:spcBef>
                <a:spcPct val="0"/>
              </a:spcBef>
              <a:spcAft>
                <a:spcPct val="0"/>
              </a:spcAft>
            </a:pP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أن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يستأذن قبل أن يتكلم</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95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828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1019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تحدث إليه في وقت الراحة واطلب منه الاستئذان قبل الكلمة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7432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766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973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أعط إشارة للمتحدث بقرب نفاد الوقت المحدد استخدم أسلوب السندوتش</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0386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5720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6935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غلف النصيحة بالمدح</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3347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8681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3935506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755576" y="3746069"/>
            <a:ext cx="7738742" cy="169915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755576" y="4180147"/>
            <a:ext cx="7738742" cy="830997"/>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عمليات قياس الاداء والتصرفات للتأكد من الوصول للنتائج المرغوبة عمليات متابعة الانشطة للتأكد من الوصول للمخطط وتصحيح اى انحرافات</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6" name="Round Diagonal Corner Rectangle 5"/>
          <p:cNvSpPr/>
          <p:nvPr/>
        </p:nvSpPr>
        <p:spPr bwMode="auto">
          <a:xfrm>
            <a:off x="2339752" y="321883"/>
            <a:ext cx="4752528"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الرقابة</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Oval 7"/>
          <p:cNvSpPr/>
          <p:nvPr/>
        </p:nvSpPr>
        <p:spPr bwMode="auto">
          <a:xfrm>
            <a:off x="7236296" y="321883"/>
            <a:ext cx="936104" cy="864096"/>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solidFill>
                  <a:srgbClr val="002060"/>
                </a:solidFill>
                <a:latin typeface="Simplified Arabic" panose="02020603050405020304" pitchFamily="18" charset="-78"/>
                <a:cs typeface="Simplified Arabic" panose="02020603050405020304" pitchFamily="18" charset="-78"/>
              </a:rPr>
              <a:t>4</a:t>
            </a:r>
            <a:endParaRPr lang="ar-EG" sz="3200" b="1" dirty="0">
              <a:solidFill>
                <a:srgbClr val="002060"/>
              </a:solidFill>
              <a:latin typeface="Simplified Arabic" panose="02020603050405020304" pitchFamily="18" charset="-78"/>
              <a:cs typeface="Simplified Arabic" panose="02020603050405020304" pitchFamily="18" charset="-78"/>
            </a:endParaRPr>
          </a:p>
        </p:txBody>
      </p:sp>
      <p:pic>
        <p:nvPicPr>
          <p:cNvPr id="5" name="Picture 4"/>
          <p:cNvPicPr>
            <a:picLocks noChangeAspect="1"/>
          </p:cNvPicPr>
          <p:nvPr/>
        </p:nvPicPr>
        <p:blipFill>
          <a:blip r:embed="rId3"/>
          <a:stretch>
            <a:fillRect/>
          </a:stretch>
        </p:blipFill>
        <p:spPr>
          <a:xfrm>
            <a:off x="2177604" y="1620057"/>
            <a:ext cx="4934668" cy="1912048"/>
          </a:xfrm>
          <a:prstGeom prst="rect">
            <a:avLst/>
          </a:prstGeom>
        </p:spPr>
      </p:pic>
    </p:spTree>
    <p:extLst>
      <p:ext uri="{BB962C8B-B14F-4D97-AF65-F5344CB8AC3E}">
        <p14:creationId xmlns:p14="http://schemas.microsoft.com/office/powerpoint/2010/main" val="28000120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a:solidFill>
                <a:prstClr val="white"/>
              </a:solidFill>
            </a:endParaRPr>
          </a:p>
          <a:p>
            <a:pPr algn="ctr" rtl="1" fontAlgn="base">
              <a:spcBef>
                <a:spcPct val="0"/>
              </a:spcBef>
              <a:spcAft>
                <a:spcPct val="0"/>
              </a:spcAft>
            </a:pPr>
            <a:r>
              <a:rPr lang="ar-SA" sz="4400" b="1" dirty="0">
                <a:solidFill>
                  <a:srgbClr val="FFFFFF"/>
                </a:solidFill>
              </a:rPr>
              <a:t>العضو الحساس </a:t>
            </a:r>
            <a:endParaRPr lang="ar-EG" sz="4000" b="1" dirty="0">
              <a:solidFill>
                <a:srgbClr val="666699"/>
              </a:solidFill>
              <a:latin typeface="Arial" pitchFamily="34" charset="0"/>
              <a:ea typeface="SimSun" pitchFamily="2"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4" y="4113812"/>
            <a:ext cx="4102136" cy="274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2366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765399"/>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يتحرج من إبداء آرائه في معظم الموضوعات</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4066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9400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213200"/>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يأخذ الأمور دائماً على أنها شخصية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854426"/>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38782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508599"/>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يمكن احراجه بسرعة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414982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683225"/>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السمات والسلوك </a:t>
            </a:r>
            <a:endParaRPr lang="ar-EG" sz="3200" b="1" dirty="0">
              <a:solidFill>
                <a:srgbClr val="666699"/>
              </a:solidFill>
              <a:latin typeface="Arial" pitchFamily="34" charset="0"/>
              <a:ea typeface="SimSun" pitchFamily="2" charset="-122"/>
            </a:endParaRPr>
          </a:p>
        </p:txBody>
      </p:sp>
    </p:spTree>
    <p:extLst>
      <p:ext uri="{BB962C8B-B14F-4D97-AF65-F5344CB8AC3E}">
        <p14:creationId xmlns:p14="http://schemas.microsoft.com/office/powerpoint/2010/main" val="24265237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a:spLocks noChangeArrowheads="1"/>
          </p:cNvSpPr>
          <p:nvPr/>
        </p:nvSpPr>
        <p:spPr bwMode="auto">
          <a:xfrm>
            <a:off x="2743200" y="1577974"/>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تجنب إثارة مشكلات "حساسة" </a:t>
            </a:r>
            <a:endPar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rtl="1" eaLnBrk="1" fontAlgn="base" hangingPunct="1">
              <a:spcBef>
                <a:spcPct val="0"/>
              </a:spcBef>
              <a:spcAft>
                <a:spcPct val="0"/>
              </a:spcAft>
            </a:pPr>
            <a:r>
              <a:rPr lang="ar-EG" altLang="zh-CN" sz="26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بالنسبة </a:t>
            </a: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له أمام الجميع </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543800" y="12192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764462" y="17526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7" name="圆角矩形 4"/>
          <p:cNvSpPr>
            <a:spLocks noChangeArrowheads="1"/>
          </p:cNvSpPr>
          <p:nvPr/>
        </p:nvSpPr>
        <p:spPr bwMode="auto">
          <a:xfrm>
            <a:off x="2514600" y="3025775"/>
            <a:ext cx="53530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ابدأ النقاش بالأمور التي يهتم بها ولا يتحرج من الحديث عنها بحرية</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7315200" y="2667001"/>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7535862" y="320040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圆角矩形 4"/>
          <p:cNvSpPr>
            <a:spLocks noChangeArrowheads="1"/>
          </p:cNvSpPr>
          <p:nvPr/>
        </p:nvSpPr>
        <p:spPr bwMode="auto">
          <a:xfrm>
            <a:off x="1828800" y="4321174"/>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ركز على نقد الآراء والأفكار والأعمال وابتعد عن انتقاد الأشخاص</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781800" y="396240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7002462" y="4495800"/>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 Diagonal Corner Rectangle 12"/>
          <p:cNvSpPr/>
          <p:nvPr/>
        </p:nvSpPr>
        <p:spPr bwMode="auto">
          <a:xfrm>
            <a:off x="2195736" y="332656"/>
            <a:ext cx="4464496" cy="720080"/>
          </a:xfrm>
          <a:prstGeom prst="round2Diag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a:spcBef>
                <a:spcPct val="0"/>
              </a:spcBef>
              <a:spcAft>
                <a:spcPct val="0"/>
              </a:spcAft>
            </a:pPr>
            <a:r>
              <a:rPr lang="ar-SA" sz="3200" b="1" dirty="0">
                <a:solidFill>
                  <a:srgbClr val="FFFFFF"/>
                </a:solidFill>
              </a:rPr>
              <a:t>اقتراحات للتعامل معه </a:t>
            </a:r>
          </a:p>
        </p:txBody>
      </p:sp>
      <p:sp>
        <p:nvSpPr>
          <p:cNvPr id="14" name="圆角矩形 4"/>
          <p:cNvSpPr>
            <a:spLocks noChangeArrowheads="1"/>
          </p:cNvSpPr>
          <p:nvPr/>
        </p:nvSpPr>
        <p:spPr bwMode="auto">
          <a:xfrm>
            <a:off x="1331640" y="5617318"/>
            <a:ext cx="5505451" cy="936625"/>
          </a:xfrm>
          <a:prstGeom prst="roundRect">
            <a:avLst>
              <a:gd name="adj" fmla="val 16667"/>
            </a:avLst>
          </a:prstGeom>
          <a:solidFill>
            <a:srgbClr val="00CCFF"/>
          </a:solidFill>
          <a:ln w="25400" cmpd="sng">
            <a:solidFill>
              <a:srgbClr val="00B0F0"/>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fontAlgn="base" hangingPunct="1">
              <a:spcBef>
                <a:spcPct val="0"/>
              </a:spcBef>
              <a:spcAft>
                <a:spcPct val="0"/>
              </a:spcAft>
            </a:pPr>
            <a:r>
              <a:rPr lang="ar-EG" altLang="zh-CN"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أكد دائماً على عدم أخذ الأمور على أنها شخصية إنه نقاش عام</a:t>
            </a:r>
            <a:endParaRPr lang="zh-CN" altLang="en-US" sz="2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2" descr="C:\Documents and Settings\鱼不愚\桌面\3dicon1_zcool.com.cn [转换].png"/>
          <p:cNvPicPr>
            <a:picLocks noChangeAspect="1" noChangeArrowheads="1"/>
          </p:cNvPicPr>
          <p:nvPr/>
        </p:nvPicPr>
        <p:blipFill>
          <a:blip r:embed="rId2">
            <a:extLst>
              <a:ext uri="{28A0092B-C50C-407E-A947-70E740481C1C}">
                <a14:useLocalDpi xmlns:a14="http://schemas.microsoft.com/office/drawing/2010/main" val="0"/>
              </a:ext>
            </a:extLst>
          </a:blip>
          <a:srcRect l="38753" r="35728" b="62553"/>
          <a:stretch>
            <a:fillRect/>
          </a:stretch>
        </p:blipFill>
        <p:spPr bwMode="auto">
          <a:xfrm>
            <a:off x="6284640" y="525854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6505302" y="5791944"/>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en-US" sz="32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377296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par>
                          <p:cTn id="20" fill="hold">
                            <p:stCondLst>
                              <p:cond delay="65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8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9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par>
                          <p:cTn id="32" fill="hold">
                            <p:stCondLst>
                              <p:cond delay="11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13000"/>
                            </p:stCondLst>
                            <p:childTnLst>
                              <p:par>
                                <p:cTn id="37" presetID="16" presetClass="entr" presetSubtype="2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135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par>
                          <p:cTn id="44" fill="hold">
                            <p:stCondLst>
                              <p:cond delay="15500"/>
                            </p:stCondLst>
                            <p:childTnLst>
                              <p:par>
                                <p:cTn id="45" presetID="21"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17500"/>
                            </p:stCondLst>
                            <p:childTnLst>
                              <p:par>
                                <p:cTn id="49" presetID="16" presetClass="entr" presetSubtype="2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4" grpId="0" animBg="1"/>
      <p:bldP spid="1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تمرير أفقي 8"/>
          <p:cNvSpPr/>
          <p:nvPr/>
        </p:nvSpPr>
        <p:spPr bwMode="auto">
          <a:xfrm>
            <a:off x="1066800" y="2060837"/>
            <a:ext cx="6996746"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smtClean="0">
                <a:solidFill>
                  <a:prstClr val="white"/>
                </a:solidFill>
                <a:latin typeface="Gulim" panose="020B0600000101010101" pitchFamily="34" charset="-127"/>
                <a:ea typeface="Gulim" panose="020B0600000101010101" pitchFamily="34" charset="-127"/>
              </a:rPr>
              <a:t>تمرين </a:t>
            </a:r>
          </a:p>
          <a:p>
            <a:pPr algn="ctr" rtl="1" fontAlgn="base" latinLnBrk="1">
              <a:spcBef>
                <a:spcPct val="0"/>
              </a:spcBef>
              <a:spcAft>
                <a:spcPct val="0"/>
              </a:spcAft>
            </a:pPr>
            <a:r>
              <a:rPr lang="ar-SA" sz="4400" dirty="0"/>
              <a:t>التعبير عن العضو الواحد في الفريق</a:t>
            </a:r>
            <a:endParaRPr lang="en-US" sz="4400" dirty="0"/>
          </a:p>
          <a:p>
            <a:pPr algn="ctr" rtl="1" fontAlgn="base" latinLnBrk="1">
              <a:spcBef>
                <a:spcPct val="0"/>
              </a:spcBef>
              <a:spcAft>
                <a:spcPct val="0"/>
              </a:spcAft>
            </a:pPr>
            <a:endParaRPr lang="ar-EG" sz="4400" dirty="0" smtClean="0">
              <a:solidFill>
                <a:prstClr val="white"/>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290196951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smtClean="0">
                <a:solidFill>
                  <a:schemeClr val="bg1"/>
                </a:solidFill>
                <a:ea typeface="Microsoft YaHei" pitchFamily="34" charset="-122"/>
              </a:rPr>
              <a:t>المديرون</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3602408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bwMode="auto">
          <a:xfrm>
            <a:off x="1403648" y="2348880"/>
            <a:ext cx="5832648" cy="1656184"/>
          </a:xfrm>
          <a:prstGeom prst="wave">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4000" b="1" dirty="0">
                <a:solidFill>
                  <a:schemeClr val="bg1"/>
                </a:solidFill>
                <a:latin typeface="Simplified Arabic" panose="02020603050405020304" pitchFamily="18" charset="-78"/>
                <a:cs typeface="Simplified Arabic" panose="02020603050405020304" pitchFamily="18" charset="-78"/>
              </a:rPr>
              <a:t>مدير لأول مرة</a:t>
            </a:r>
            <a:endParaRPr kumimoji="0" lang="ar-EG" sz="4000" b="1" i="0" u="none" strike="noStrike" cap="none" normalizeH="0" baseline="0" dirty="0" smtClean="0">
              <a:ln>
                <a:noFill/>
              </a:ln>
              <a:solidFill>
                <a:schemeClr val="bg1"/>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2294717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962400" y="457200"/>
            <a:ext cx="4800600"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أخطاء الأيام الأولى في عالم الإدارة</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algn="ctr" defTabSz="1066800" rtl="1">
              <a:lnSpc>
                <a:spcPct val="90000"/>
              </a:lnSpc>
              <a:spcBef>
                <a:spcPct val="0"/>
              </a:spcBef>
              <a:spcAft>
                <a:spcPct val="35000"/>
              </a:spcAft>
            </a:pPr>
            <a:r>
              <a:rPr lang="ar-SA" sz="2400" b="1" kern="1200" dirty="0" smtClean="0">
                <a:solidFill>
                  <a:srgbClr val="002060"/>
                </a:solidFill>
                <a:latin typeface="Simplified Arabic" panose="02020603050405020304" pitchFamily="18" charset="-78"/>
                <a:cs typeface="Simplified Arabic" panose="02020603050405020304" pitchFamily="18" charset="-78"/>
              </a:rPr>
              <a:t>من الخطأ التعامل مع المرءوسين باعتبارهم أحد الممتلكات الشخصية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algn="ctr" defTabSz="1066800" rtl="1">
              <a:lnSpc>
                <a:spcPct val="90000"/>
              </a:lnSpc>
              <a:spcBef>
                <a:spcPct val="0"/>
              </a:spcBef>
              <a:spcAft>
                <a:spcPct val="35000"/>
              </a:spcAft>
            </a:pPr>
            <a:r>
              <a:rPr lang="ar-SA" sz="2400" b="1" kern="1200" dirty="0" smtClean="0">
                <a:solidFill>
                  <a:srgbClr val="002060"/>
                </a:solidFill>
              </a:rPr>
              <a:t>أن تعتقد أن الجميع سيرحبون بقدومك</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algn="ctr" defTabSz="1066800" rtl="1">
              <a:lnSpc>
                <a:spcPct val="90000"/>
              </a:lnSpc>
              <a:spcBef>
                <a:spcPct val="0"/>
              </a:spcBef>
              <a:spcAft>
                <a:spcPct val="35000"/>
              </a:spcAft>
            </a:pPr>
            <a:r>
              <a:rPr lang="ar-SA" sz="2400" b="1" kern="1200" dirty="0" smtClean="0">
                <a:solidFill>
                  <a:srgbClr val="002060"/>
                </a:solidFill>
              </a:rPr>
              <a:t>إغفال دور المرءوسين في إسداء النصيحة للمدير الجديد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algn="ctr" defTabSz="889000" rtl="1">
              <a:lnSpc>
                <a:spcPct val="90000"/>
              </a:lnSpc>
              <a:spcBef>
                <a:spcPct val="0"/>
              </a:spcBef>
              <a:spcAft>
                <a:spcPct val="35000"/>
              </a:spcAft>
            </a:pPr>
            <a:r>
              <a:rPr lang="ar-SA" sz="2000" b="1" kern="1200" dirty="0" smtClean="0">
                <a:solidFill>
                  <a:srgbClr val="002060"/>
                </a:solidFill>
              </a:rPr>
              <a:t>من الأخطاء الشائعة للمديرين الجدد إحداث تغييرات سريعة واتخاذ قرارات عاجلة فور توليهم الإدارة دون أن تكون لديهم رؤية كاملة لأوضاع المؤسسة</a:t>
            </a:r>
            <a:endParaRPr lang="ar-EG" sz="20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50957109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962400" y="457200"/>
            <a:ext cx="4800600"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بديهيات النجاح للمدير الجديد</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قدوة </a:t>
            </a:r>
            <a:r>
              <a:rPr lang="ar-SA" sz="2400" b="1" dirty="0">
                <a:solidFill>
                  <a:srgbClr val="002060"/>
                </a:solidFill>
                <a:latin typeface="Simplified Arabic" panose="02020603050405020304" pitchFamily="18" charset="-78"/>
                <a:cs typeface="Simplified Arabic" panose="02020603050405020304" pitchFamily="18" charset="-78"/>
              </a:rPr>
              <a:t>حسنة </a:t>
            </a:r>
            <a:r>
              <a:rPr lang="ar-SA" sz="2400" b="1" dirty="0" smtClean="0">
                <a:solidFill>
                  <a:srgbClr val="002060"/>
                </a:solidFill>
                <a:latin typeface="Simplified Arabic" panose="02020603050405020304" pitchFamily="18" charset="-78"/>
                <a:cs typeface="Simplified Arabic" panose="02020603050405020304" pitchFamily="18" charset="-78"/>
              </a:rPr>
              <a:t>في </a:t>
            </a:r>
            <a:r>
              <a:rPr lang="ar-SA" sz="2400" b="1" dirty="0">
                <a:solidFill>
                  <a:srgbClr val="002060"/>
                </a:solidFill>
                <a:latin typeface="Simplified Arabic" panose="02020603050405020304" pitchFamily="18" charset="-78"/>
                <a:cs typeface="Simplified Arabic" panose="02020603050405020304" pitchFamily="18" charset="-78"/>
              </a:rPr>
              <a:t>التزامه بمواعيده وسلوكياته</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يحترم </a:t>
            </a:r>
            <a:r>
              <a:rPr lang="ar-SA" sz="2400" b="1" dirty="0">
                <a:solidFill>
                  <a:srgbClr val="002060"/>
                </a:solidFill>
              </a:rPr>
              <a:t>سابقيه ويعرف فضلهم وسبقهم.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يفرق </a:t>
            </a:r>
            <a:r>
              <a:rPr lang="ar-SA" sz="2400" b="1" dirty="0">
                <a:solidFill>
                  <a:srgbClr val="002060"/>
                </a:solidFill>
              </a:rPr>
              <a:t>بين الحزم المطلوب والغلظة </a:t>
            </a:r>
            <a:r>
              <a:rPr lang="ar-SA" sz="2400" b="1" dirty="0" smtClean="0">
                <a:solidFill>
                  <a:srgbClr val="002060"/>
                </a:solidFill>
              </a:rPr>
              <a:t>المذمومة</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smtClean="0">
                <a:solidFill>
                  <a:srgbClr val="002060"/>
                </a:solidFill>
              </a:rPr>
              <a:t>أفضل </a:t>
            </a:r>
            <a:r>
              <a:rPr lang="ar-SA" sz="2400" b="1" dirty="0">
                <a:solidFill>
                  <a:srgbClr val="002060"/>
                </a:solidFill>
              </a:rPr>
              <a:t>الرؤساء هو أقلهم إصدارًا </a:t>
            </a:r>
            <a:r>
              <a:rPr lang="ar-SA" sz="2400" b="1" dirty="0" smtClean="0">
                <a:solidFill>
                  <a:srgbClr val="002060"/>
                </a:solidFill>
              </a:rPr>
              <a:t>للأوامر</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72137880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635896" y="457200"/>
            <a:ext cx="5127104"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كيف تقيم  جسور الثقة مع مرءوسيك؟</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300" b="1" dirty="0" smtClean="0">
                <a:solidFill>
                  <a:srgbClr val="002060"/>
                </a:solidFill>
                <a:latin typeface="Simplified Arabic" panose="02020603050405020304" pitchFamily="18" charset="-78"/>
                <a:cs typeface="Simplified Arabic" panose="02020603050405020304" pitchFamily="18" charset="-78"/>
              </a:rPr>
              <a:t>إن </a:t>
            </a:r>
            <a:r>
              <a:rPr lang="ar-SA" sz="2300" b="1" dirty="0">
                <a:solidFill>
                  <a:srgbClr val="002060"/>
                </a:solidFill>
                <a:latin typeface="Simplified Arabic" panose="02020603050405020304" pitchFamily="18" charset="-78"/>
                <a:cs typeface="Simplified Arabic" panose="02020603050405020304" pitchFamily="18" charset="-78"/>
              </a:rPr>
              <a:t>الثقة المتبادلة بينك وبين مرءوسيك أول ركائز النجاح في مهمتك الجديدة </a:t>
            </a:r>
            <a:endParaRPr lang="ar-EG" sz="23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إن </a:t>
            </a:r>
            <a:r>
              <a:rPr lang="ar-SA" sz="2400" b="1" dirty="0">
                <a:solidFill>
                  <a:srgbClr val="002060"/>
                </a:solidFill>
              </a:rPr>
              <a:t>إدراكك لهذه الحقيقة يحملك على الصبر على هذه المهمة الشاقة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إن </a:t>
            </a:r>
            <a:r>
              <a:rPr lang="ar-SA" sz="2400" b="1" dirty="0">
                <a:solidFill>
                  <a:srgbClr val="002060"/>
                </a:solidFill>
              </a:rPr>
              <a:t>بناء الثقة بينك وبينهم يعني أن تثق في قدراتهم على تحقيق </a:t>
            </a:r>
            <a:r>
              <a:rPr lang="ar-EG" sz="2400" b="1" dirty="0" smtClean="0">
                <a:solidFill>
                  <a:srgbClr val="002060"/>
                </a:solidFill>
              </a:rPr>
              <a:t/>
            </a:r>
            <a:br>
              <a:rPr lang="ar-EG" sz="2400" b="1" dirty="0" smtClean="0">
                <a:solidFill>
                  <a:srgbClr val="002060"/>
                </a:solidFill>
              </a:rPr>
            </a:br>
            <a:r>
              <a:rPr lang="ar-SA" sz="2400" b="1" dirty="0" smtClean="0">
                <a:solidFill>
                  <a:srgbClr val="002060"/>
                </a:solidFill>
              </a:rPr>
              <a:t>أهداف </a:t>
            </a:r>
            <a:r>
              <a:rPr lang="ar-SA" sz="2400" b="1" dirty="0">
                <a:solidFill>
                  <a:srgbClr val="002060"/>
                </a:solidFill>
              </a:rPr>
              <a:t>المؤسسة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283936525"/>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كيف تقيم  جسور الثقة </a:t>
            </a:r>
            <a:r>
              <a:rPr lang="ar-EG" sz="3200" b="1" dirty="0" smtClean="0">
                <a:solidFill>
                  <a:srgbClr val="002060"/>
                </a:solidFill>
                <a:latin typeface="Simplified Arabic" panose="02020603050405020304" pitchFamily="18" charset="-78"/>
                <a:cs typeface="Simplified Arabic" panose="02020603050405020304" pitchFamily="18" charset="-78"/>
              </a:rPr>
              <a:t>مع </a:t>
            </a:r>
            <a:r>
              <a:rPr lang="ar-EG" sz="3200" b="1" dirty="0">
                <a:solidFill>
                  <a:srgbClr val="002060"/>
                </a:solidFill>
                <a:latin typeface="Simplified Arabic" panose="02020603050405020304" pitchFamily="18" charset="-78"/>
                <a:cs typeface="Simplified Arabic" panose="02020603050405020304" pitchFamily="18" charset="-78"/>
              </a:rPr>
              <a:t>مرءوسيك؟</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الثقة </a:t>
            </a:r>
            <a:r>
              <a:rPr lang="ar-SA" sz="2400" b="1" dirty="0">
                <a:solidFill>
                  <a:srgbClr val="002060"/>
                </a:solidFill>
                <a:latin typeface="Simplified Arabic" panose="02020603050405020304" pitchFamily="18" charset="-78"/>
                <a:cs typeface="Simplified Arabic" panose="02020603050405020304" pitchFamily="18" charset="-78"/>
              </a:rPr>
              <a:t>لا تبنى إلا على النجاح الفعلي كما أنها لا تبنى مرة واحدة </a:t>
            </a:r>
            <a:r>
              <a:rPr lang="ar-EG" sz="2400" b="1" dirty="0" smtClean="0">
                <a:solidFill>
                  <a:srgbClr val="002060"/>
                </a:solidFill>
                <a:latin typeface="Simplified Arabic" panose="02020603050405020304" pitchFamily="18" charset="-78"/>
                <a:cs typeface="Simplified Arabic" panose="02020603050405020304" pitchFamily="18" charset="-78"/>
              </a:rPr>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SA" sz="2400" b="1" dirty="0" smtClean="0">
                <a:solidFill>
                  <a:srgbClr val="002060"/>
                </a:solidFill>
                <a:latin typeface="Simplified Arabic" panose="02020603050405020304" pitchFamily="18" charset="-78"/>
                <a:cs typeface="Simplified Arabic" panose="02020603050405020304" pitchFamily="18" charset="-78"/>
              </a:rPr>
              <a:t>وتحتاج </a:t>
            </a:r>
            <a:r>
              <a:rPr lang="ar-SA" sz="2400" b="1" dirty="0">
                <a:solidFill>
                  <a:srgbClr val="002060"/>
                </a:solidFill>
                <a:latin typeface="Simplified Arabic" panose="02020603050405020304" pitchFamily="18" charset="-78"/>
                <a:cs typeface="Simplified Arabic" panose="02020603050405020304" pitchFamily="18" charset="-78"/>
              </a:rPr>
              <a:t>إلى وقت ليس بالقصير</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لا </a:t>
            </a:r>
            <a:r>
              <a:rPr lang="ar-SA" sz="2400" b="1" dirty="0">
                <a:solidFill>
                  <a:srgbClr val="002060"/>
                </a:solidFill>
              </a:rPr>
              <a:t>تقتل ملكة الإبداع والابتكار لدى مرءوسيك بتقريعهم إذا هم أخطأوا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تجنب </a:t>
            </a:r>
            <a:r>
              <a:rPr lang="ar-SA" sz="2400" b="1" dirty="0">
                <a:solidFill>
                  <a:srgbClr val="002060"/>
                </a:solidFill>
              </a:rPr>
              <a:t>التعنيف على الملأ ما أمكن فإن كنت لابد فاعلا فاتبع الأسلوب النبوي </a:t>
            </a:r>
            <a:r>
              <a:rPr lang="ar-SA" sz="2400" b="1" dirty="0" smtClean="0">
                <a:solidFill>
                  <a:srgbClr val="002060"/>
                </a:solidFill>
              </a:rPr>
              <a:t>الكريم</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smtClean="0">
                <a:solidFill>
                  <a:srgbClr val="002060"/>
                </a:solidFill>
              </a:rPr>
              <a:t>الإكثار </a:t>
            </a:r>
            <a:r>
              <a:rPr lang="ar-SA" sz="2400" b="1" dirty="0">
                <a:solidFill>
                  <a:srgbClr val="002060"/>
                </a:solidFill>
              </a:rPr>
              <a:t>من مدح أقوام بعينهم وإهمال آخرين ربما يسبب إحباطا </a:t>
            </a:r>
            <a:r>
              <a:rPr lang="ar-EG" sz="2400" b="1" dirty="0" smtClean="0">
                <a:solidFill>
                  <a:srgbClr val="002060"/>
                </a:solidFill>
              </a:rPr>
              <a:t/>
            </a:r>
            <a:br>
              <a:rPr lang="ar-EG" sz="2400" b="1" dirty="0" smtClean="0">
                <a:solidFill>
                  <a:srgbClr val="002060"/>
                </a:solidFill>
              </a:rPr>
            </a:br>
            <a:r>
              <a:rPr lang="ar-SA" sz="2400" b="1" dirty="0" smtClean="0">
                <a:solidFill>
                  <a:srgbClr val="002060"/>
                </a:solidFill>
              </a:rPr>
              <a:t>وسلبية </a:t>
            </a:r>
            <a:r>
              <a:rPr lang="ar-SA" sz="2400" b="1" dirty="0">
                <a:solidFill>
                  <a:srgbClr val="002060"/>
                </a:solidFill>
              </a:rPr>
              <a:t>لهؤلاء المهملين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999739492"/>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اربعة خطوات للرقابة الإدارية</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وضع الاهداف ومعدلات الاداء عمليات الرقابة</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01</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قياس الاداء الفعلى</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اتخاذ التصرف العلاجى المناسب</a:t>
            </a:r>
            <a:endParaRPr lang="zh-CN" altLang="en-US" sz="22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圆角矩形 12"/>
          <p:cNvSpPr>
            <a:spLocks noChangeArrowheads="1"/>
          </p:cNvSpPr>
          <p:nvPr/>
        </p:nvSpPr>
        <p:spPr bwMode="auto">
          <a:xfrm>
            <a:off x="251520" y="5283672"/>
            <a:ext cx="654486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مقارنة الاداء الفعلى بالأهداف والمعايير المخططة </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6" name="Picture 2" descr="C:\Documents and Settings\鱼不愚\桌面\3dicon1_zcool.com.cn [转换].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317598" y="4848696"/>
            <a:ext cx="1083401"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6517733" y="5399558"/>
            <a:ext cx="71023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150311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مدير ناجح في لحظة تفكير</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ليس </a:t>
            </a:r>
            <a:r>
              <a:rPr lang="ar-SA" sz="2400" b="1" dirty="0">
                <a:solidFill>
                  <a:srgbClr val="002060"/>
                </a:solidFill>
                <a:latin typeface="Simplified Arabic" panose="02020603050405020304" pitchFamily="18" charset="-78"/>
                <a:cs typeface="Simplified Arabic" panose="02020603050405020304" pitchFamily="18" charset="-78"/>
              </a:rPr>
              <a:t>معنى أنني المدير أنني أذكى </a:t>
            </a:r>
            <a:r>
              <a:rPr lang="ar-SA" sz="2400" b="1" dirty="0" smtClean="0">
                <a:solidFill>
                  <a:srgbClr val="002060"/>
                </a:solidFill>
                <a:latin typeface="Simplified Arabic" panose="02020603050405020304" pitchFamily="18" charset="-78"/>
                <a:cs typeface="Simplified Arabic" panose="02020603050405020304" pitchFamily="18" charset="-78"/>
              </a:rPr>
              <a:t>القوم</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a:solidFill>
                  <a:srgbClr val="002060"/>
                </a:solidFill>
              </a:rPr>
              <a:t>لن أستطيع قيادة الناس بدفعهم من الخلف.. إذًا يجب أن أسير أمامهم</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a:solidFill>
                  <a:srgbClr val="002060"/>
                </a:solidFill>
              </a:rPr>
              <a:t>لن أكون دبلوماسيًا ناجحًا.. إلا إذا واجهت رئيسي بأخطائه</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a:solidFill>
                  <a:srgbClr val="002060"/>
                </a:solidFill>
              </a:rPr>
              <a:t>الصعود على أكتاف الآخرين.. معناه السقوط من أعلى</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05716856"/>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أسباب تردد البعض في اتخاذ القرار</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عدم </a:t>
            </a:r>
            <a:r>
              <a:rPr lang="ar-SA" sz="2400" b="1" dirty="0">
                <a:solidFill>
                  <a:srgbClr val="002060"/>
                </a:solidFill>
                <a:latin typeface="Simplified Arabic" panose="02020603050405020304" pitchFamily="18" charset="-78"/>
                <a:cs typeface="Simplified Arabic" panose="02020603050405020304" pitchFamily="18" charset="-78"/>
              </a:rPr>
              <a:t>التأكد من كفاية المعلومات المتاحة</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إذا </a:t>
            </a:r>
            <a:r>
              <a:rPr lang="ar-SA" sz="2400" b="1" dirty="0">
                <a:solidFill>
                  <a:srgbClr val="002060"/>
                </a:solidFill>
              </a:rPr>
              <a:t>كان المدير يظن أنه لا يصح أن يتخذ قرارا قبل أن يكون لديه 100% من المعلومات المطلوبة فهو واهم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الخوف </a:t>
            </a:r>
            <a:r>
              <a:rPr lang="ar-SA" sz="2400" b="1" dirty="0">
                <a:solidFill>
                  <a:srgbClr val="002060"/>
                </a:solidFill>
              </a:rPr>
              <a:t>من الوقوع في الأخطاء</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smtClean="0">
                <a:solidFill>
                  <a:srgbClr val="002060"/>
                </a:solidFill>
              </a:rPr>
              <a:t>إذا </a:t>
            </a:r>
            <a:r>
              <a:rPr lang="ar-SA" sz="2400" b="1" dirty="0">
                <a:solidFill>
                  <a:srgbClr val="002060"/>
                </a:solidFill>
              </a:rPr>
              <a:t>أردت ألا تخطئ أبدا في عمل ما أو قرار ما  فليس هناك سوى سبيل واحد لتحقيق ذلك وهو ألا تعمل أي شيء أو تأخذ أي قرار!!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0749100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bwMode="auto">
          <a:xfrm>
            <a:off x="1403648" y="2348880"/>
            <a:ext cx="5832648" cy="1656184"/>
          </a:xfrm>
          <a:prstGeom prst="wave">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4000" b="1" dirty="0">
                <a:solidFill>
                  <a:schemeClr val="bg1"/>
                </a:solidFill>
                <a:latin typeface="Simplified Arabic" panose="02020603050405020304" pitchFamily="18" charset="-78"/>
                <a:cs typeface="Simplified Arabic" panose="02020603050405020304" pitchFamily="18" charset="-78"/>
              </a:rPr>
              <a:t>مشكلات ما بعد الأيام الأولى </a:t>
            </a:r>
            <a:endParaRPr kumimoji="0" lang="ar-EG" sz="4000" b="1" i="0" u="none" strike="noStrike" cap="none" normalizeH="0" baseline="0" dirty="0" smtClean="0">
              <a:ln>
                <a:noFill/>
              </a:ln>
              <a:solidFill>
                <a:schemeClr val="bg1"/>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93582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مشكلات ما بعد الأيام الأولى</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لن </a:t>
            </a:r>
            <a:r>
              <a:rPr lang="ar-SA" sz="2400" b="1" dirty="0">
                <a:solidFill>
                  <a:srgbClr val="002060"/>
                </a:solidFill>
                <a:latin typeface="Simplified Arabic" panose="02020603050405020304" pitchFamily="18" charset="-78"/>
                <a:cs typeface="Simplified Arabic" panose="02020603050405020304" pitchFamily="18" charset="-78"/>
              </a:rPr>
              <a:t>تظل دوما في أيامك الحالمة الأولى ولن يستمر تدليلك من قبل رؤسائك فما لهذا أتوا بك لهذه المهمة</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وأول </a:t>
            </a:r>
            <a:r>
              <a:rPr lang="ar-SA" sz="2400" b="1" dirty="0">
                <a:solidFill>
                  <a:srgbClr val="002060"/>
                </a:solidFill>
              </a:rPr>
              <a:t>مهامك أو مشاكلك الأولى في عالم الإدارة الحقيقي </a:t>
            </a:r>
            <a:r>
              <a:rPr lang="ar-SA" sz="2400" b="1" dirty="0" smtClean="0">
                <a:solidFill>
                  <a:srgbClr val="002060"/>
                </a:solidFill>
              </a:rPr>
              <a:t>هو </a:t>
            </a:r>
            <a:r>
              <a:rPr lang="ar-SA" sz="2400" b="1" dirty="0">
                <a:solidFill>
                  <a:srgbClr val="002060"/>
                </a:solidFill>
              </a:rPr>
              <a:t>تغيير سلوك بعض مرءوسيك وتكييفهم وإعادة تأهيلهم</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وحتما </a:t>
            </a:r>
            <a:r>
              <a:rPr lang="ar-SA" sz="2400" b="1" dirty="0">
                <a:solidFill>
                  <a:srgbClr val="002060"/>
                </a:solidFill>
              </a:rPr>
              <a:t>ستواجه أنواعًا من السلوك التي لا ترضى عنها؛ فلا تظن أنه بإمكانك إجراء تغيير جذري في سلوك الناس</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smtClean="0">
                <a:solidFill>
                  <a:srgbClr val="002060"/>
                </a:solidFill>
              </a:rPr>
              <a:t>قد </a:t>
            </a:r>
            <a:r>
              <a:rPr lang="ar-SA" sz="2400" b="1" dirty="0">
                <a:solidFill>
                  <a:srgbClr val="002060"/>
                </a:solidFill>
              </a:rPr>
              <a:t>يكون من الأفضل التعامل مع مرءوسيك على حالهم دون تغيير ولو كان ذلك لا يروق لك ماداموا محققين للمطلوب منهم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77018979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فن التعامل مع مشاكل العاملين</a:t>
            </a:r>
          </a:p>
        </p:txBody>
      </p:sp>
      <p:sp>
        <p:nvSpPr>
          <p:cNvPr id="5" name="Rectangle 4"/>
          <p:cNvSpPr/>
          <p:nvPr/>
        </p:nvSpPr>
        <p:spPr>
          <a:xfrm>
            <a:off x="611560" y="2294944"/>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6"/>
            <a:ext cx="7541845" cy="983435"/>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هناك </a:t>
            </a:r>
            <a:r>
              <a:rPr lang="ar-SA" sz="2400" b="1" dirty="0">
                <a:solidFill>
                  <a:srgbClr val="002060"/>
                </a:solidFill>
                <a:latin typeface="Simplified Arabic" panose="02020603050405020304" pitchFamily="18" charset="-78"/>
                <a:cs typeface="Simplified Arabic" panose="02020603050405020304" pitchFamily="18" charset="-78"/>
              </a:rPr>
              <a:t>مشكلات ذات طبيعة خاصة كالموظف الكفء في عمله، ولكنه يتأخر عن موعد العمل فليس معنى كفاءته التهاون معه في أمر من شأنه إفساد العمل كله ولكنه رفق مشوب بالحزم</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465201"/>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3096201"/>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300" b="1" dirty="0" smtClean="0">
                <a:solidFill>
                  <a:srgbClr val="002060"/>
                </a:solidFill>
              </a:rPr>
              <a:t>إذا </a:t>
            </a:r>
            <a:r>
              <a:rPr lang="ar-SA" sz="2300" b="1" dirty="0">
                <a:solidFill>
                  <a:srgbClr val="002060"/>
                </a:solidFill>
              </a:rPr>
              <a:t>اضطررت إلى اتخاذ قرار مؤلم بفصل أحد الموظفين بعد استنفاد جميع وسائل إصلاحه، فليكن هذا القرار حاسمًا وفي سرية، حتى لا يعلم به زملاؤه</a:t>
            </a:r>
            <a:endParaRPr lang="ar-EG" sz="23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599200"/>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4230200"/>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إذا </a:t>
            </a:r>
            <a:r>
              <a:rPr lang="ar-SA" sz="2400" b="1" dirty="0">
                <a:solidFill>
                  <a:srgbClr val="002060"/>
                </a:solidFill>
              </a:rPr>
              <a:t>أردت أن يعرف المرءوس أن عمله دون المستوى المطلوب فمن الخطأ أن تتبسط معه في الكلام بطريقة لا توصل إليه هذه الرسالة</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753625615"/>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حقائق مفيدة</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لايعني </a:t>
            </a:r>
            <a:r>
              <a:rPr lang="ar-SA" sz="2400" b="1" dirty="0">
                <a:solidFill>
                  <a:srgbClr val="002060"/>
                </a:solidFill>
                <a:latin typeface="Simplified Arabic" panose="02020603050405020304" pitchFamily="18" charset="-78"/>
                <a:cs typeface="Simplified Arabic" panose="02020603050405020304" pitchFamily="18" charset="-78"/>
              </a:rPr>
              <a:t>كونك المدير أنك معصوم من الأخطاء فلاتدفع </a:t>
            </a:r>
            <a:r>
              <a:rPr lang="ar-SA" sz="2400" b="1" dirty="0" smtClean="0">
                <a:solidFill>
                  <a:srgbClr val="002060"/>
                </a:solidFill>
                <a:latin typeface="Simplified Arabic" panose="02020603050405020304" pitchFamily="18" charset="-78"/>
                <a:cs typeface="Simplified Arabic" panose="02020603050405020304" pitchFamily="18" charset="-78"/>
              </a:rPr>
              <a:t>مرءوسيك</a:t>
            </a:r>
            <a:r>
              <a:rPr lang="ar-EG" sz="2400" b="1" dirty="0" smtClean="0">
                <a:solidFill>
                  <a:srgbClr val="002060"/>
                </a:solidFill>
                <a:latin typeface="Simplified Arabic" panose="02020603050405020304" pitchFamily="18" charset="-78"/>
                <a:cs typeface="Simplified Arabic" panose="02020603050405020304" pitchFamily="18" charset="-78"/>
              </a:rPr>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SA" sz="2400" b="1" dirty="0" smtClean="0">
                <a:solidFill>
                  <a:srgbClr val="002060"/>
                </a:solidFill>
                <a:latin typeface="Simplified Arabic" panose="02020603050405020304" pitchFamily="18" charset="-78"/>
                <a:cs typeface="Simplified Arabic" panose="02020603050405020304" pitchFamily="18" charset="-78"/>
              </a:rPr>
              <a:t> </a:t>
            </a:r>
            <a:r>
              <a:rPr lang="ar-SA" sz="2400" b="1" dirty="0">
                <a:solidFill>
                  <a:srgbClr val="002060"/>
                </a:solidFill>
                <a:latin typeface="Simplified Arabic" panose="02020603050405020304" pitchFamily="18" charset="-78"/>
                <a:cs typeface="Simplified Arabic" panose="02020603050405020304" pitchFamily="18" charset="-78"/>
              </a:rPr>
              <a:t>لإثبات </a:t>
            </a:r>
            <a:r>
              <a:rPr lang="ar-SA" sz="2400" b="1" dirty="0" smtClean="0">
                <a:solidFill>
                  <a:srgbClr val="002060"/>
                </a:solidFill>
                <a:latin typeface="Simplified Arabic" panose="02020603050405020304" pitchFamily="18" charset="-78"/>
                <a:cs typeface="Simplified Arabic" panose="02020603050405020304" pitchFamily="18" charset="-78"/>
              </a:rPr>
              <a:t>ذلك</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من </a:t>
            </a:r>
            <a:r>
              <a:rPr lang="ar-SA" sz="2400" b="1" dirty="0">
                <a:solidFill>
                  <a:srgbClr val="002060"/>
                </a:solidFill>
              </a:rPr>
              <a:t>مهارات المدير الناجح قدرته على الاستماع </a:t>
            </a:r>
            <a:r>
              <a:rPr lang="ar-SA" sz="2400" b="1" dirty="0" smtClean="0">
                <a:solidFill>
                  <a:srgbClr val="002060"/>
                </a:solidFill>
              </a:rPr>
              <a:t>الجيد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إذا </a:t>
            </a:r>
            <a:r>
              <a:rPr lang="ar-SA" sz="2400" b="1" dirty="0">
                <a:solidFill>
                  <a:srgbClr val="002060"/>
                </a:solidFill>
              </a:rPr>
              <a:t>كنت تعتقد أنك من أولئك الذين تسيرهم الأحداث فخل عنك مهمة المدير </a:t>
            </a:r>
            <a:r>
              <a:rPr lang="ar-SA" sz="2400" b="1" dirty="0" smtClean="0">
                <a:solidFill>
                  <a:srgbClr val="002060"/>
                </a:solidFill>
              </a:rPr>
              <a:t>لغيرك</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smtClean="0">
                <a:solidFill>
                  <a:srgbClr val="002060"/>
                </a:solidFill>
              </a:rPr>
              <a:t>لايوجد </a:t>
            </a:r>
            <a:r>
              <a:rPr lang="ar-SA" sz="2400" b="1" dirty="0">
                <a:solidFill>
                  <a:srgbClr val="002060"/>
                </a:solidFill>
              </a:rPr>
              <a:t>عمل محبب للنفس على الإطلاق وفي المقابل لايخلو عمل من جوانب إيجابية </a:t>
            </a:r>
            <a:r>
              <a:rPr lang="ar-SA" sz="2400" b="1" dirty="0" smtClean="0">
                <a:solidFill>
                  <a:srgbClr val="002060"/>
                </a:solidFill>
              </a:rPr>
              <a:t>فيه</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1127924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ded Corner 18"/>
          <p:cNvSpPr/>
          <p:nvPr/>
        </p:nvSpPr>
        <p:spPr>
          <a:xfrm>
            <a:off x="3347864" y="457200"/>
            <a:ext cx="5415136" cy="838200"/>
          </a:xfrm>
          <a:prstGeom prst="foldedCorner">
            <a:avLst/>
          </a:prstGeom>
        </p:spPr>
        <p:style>
          <a:lnRef idx="1">
            <a:schemeClr val="accent2"/>
          </a:lnRef>
          <a:fillRef idx="2">
            <a:schemeClr val="accent2"/>
          </a:fillRef>
          <a:effectRef idx="1">
            <a:schemeClr val="accent2"/>
          </a:effectRef>
          <a:fontRef idx="minor">
            <a:schemeClr val="dk1"/>
          </a:fontRef>
        </p:style>
        <p:txBody>
          <a:bodyPr rtlCol="1" anchor="ctr"/>
          <a:lstStyle/>
          <a:p>
            <a:pPr rtl="1"/>
            <a:r>
              <a:rPr lang="ar-EG" sz="3200" b="1" dirty="0">
                <a:solidFill>
                  <a:srgbClr val="002060"/>
                </a:solidFill>
                <a:latin typeface="Simplified Arabic" panose="02020603050405020304" pitchFamily="18" charset="-78"/>
                <a:cs typeface="Simplified Arabic" panose="02020603050405020304" pitchFamily="18" charset="-78"/>
              </a:rPr>
              <a:t>نصائح وتوجيهات هامة</a:t>
            </a:r>
          </a:p>
        </p:txBody>
      </p:sp>
      <p:sp>
        <p:nvSpPr>
          <p:cNvPr id="5" name="Rectangle 4"/>
          <p:cNvSpPr/>
          <p:nvPr/>
        </p:nvSpPr>
        <p:spPr>
          <a:xfrm>
            <a:off x="611560" y="1977767"/>
            <a:ext cx="7920880" cy="630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990594" y="1608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latin typeface="Simplified Arabic" panose="02020603050405020304" pitchFamily="18" charset="-78"/>
                <a:cs typeface="Simplified Arabic" panose="02020603050405020304" pitchFamily="18" charset="-78"/>
              </a:rPr>
              <a:t>تنمية </a:t>
            </a:r>
            <a:r>
              <a:rPr lang="ar-SA" sz="2400" b="1" dirty="0">
                <a:solidFill>
                  <a:srgbClr val="002060"/>
                </a:solidFill>
                <a:latin typeface="Simplified Arabic" panose="02020603050405020304" pitchFamily="18" charset="-78"/>
                <a:cs typeface="Simplified Arabic" panose="02020603050405020304" pitchFamily="18" charset="-78"/>
              </a:rPr>
              <a:t>المهارة أمر حتمي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611560" y="3111768"/>
            <a:ext cx="7920880" cy="630000"/>
          </a:xfrm>
          <a:prstGeom prst="rect">
            <a:avLst/>
          </a:prstGeom>
        </p:spPr>
        <p:style>
          <a:lnRef idx="2">
            <a:schemeClr val="accent5">
              <a:hueOff val="-6494362"/>
              <a:satOff val="-6398"/>
              <a:lumOff val="-114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90594" y="2742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إياك </a:t>
            </a:r>
            <a:r>
              <a:rPr lang="ar-SA" sz="2400" b="1" dirty="0">
                <a:solidFill>
                  <a:srgbClr val="002060"/>
                </a:solidFill>
              </a:rPr>
              <a:t>والعجب والغرور</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9" name="Rectangle 8"/>
          <p:cNvSpPr/>
          <p:nvPr/>
        </p:nvSpPr>
        <p:spPr>
          <a:xfrm>
            <a:off x="611560" y="4245767"/>
            <a:ext cx="7920880" cy="630000"/>
          </a:xfrm>
          <a:prstGeom prst="rect">
            <a:avLst/>
          </a:prstGeom>
        </p:spPr>
        <p:style>
          <a:lnRef idx="2">
            <a:schemeClr val="accent5">
              <a:hueOff val="-12988724"/>
              <a:satOff val="-12797"/>
              <a:lumOff val="-228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90594" y="3876767"/>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45599" tIns="36026" rIns="245599" bIns="36026" numCol="1" spcCol="1270" anchor="ctr" anchorCtr="0">
            <a:noAutofit/>
          </a:bodyPr>
          <a:lstStyle/>
          <a:p>
            <a:pPr lvl="0" defTabSz="1066800" rtl="1">
              <a:lnSpc>
                <a:spcPct val="90000"/>
              </a:lnSpc>
              <a:spcAft>
                <a:spcPct val="35000"/>
              </a:spcAft>
            </a:pPr>
            <a:r>
              <a:rPr lang="ar-SA" sz="2400" b="1" dirty="0" smtClean="0">
                <a:solidFill>
                  <a:srgbClr val="002060"/>
                </a:solidFill>
              </a:rPr>
              <a:t>لاتجعل </a:t>
            </a:r>
            <a:r>
              <a:rPr lang="ar-SA" sz="2400" b="1" dirty="0">
                <a:solidFill>
                  <a:srgbClr val="002060"/>
                </a:solidFill>
              </a:rPr>
              <a:t>وظيفتك الجديدة نهاية المطاف !!! </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611560" y="5379768"/>
            <a:ext cx="7920880" cy="630000"/>
          </a:xfrm>
          <a:prstGeom prst="rect">
            <a:avLst/>
          </a:prstGeom>
        </p:spPr>
        <p:style>
          <a:lnRef idx="2">
            <a:schemeClr val="accent5">
              <a:hueOff val="-19483085"/>
              <a:satOff val="-19195"/>
              <a:lumOff val="-343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90594" y="5010768"/>
            <a:ext cx="7541845" cy="738000"/>
          </a:xfrm>
          <a:custGeom>
            <a:avLst/>
            <a:gdLst>
              <a:gd name="connsiteX0" fmla="*/ 0 w 7541845"/>
              <a:gd name="connsiteY0" fmla="*/ 123002 h 738000"/>
              <a:gd name="connsiteX1" fmla="*/ 123002 w 7541845"/>
              <a:gd name="connsiteY1" fmla="*/ 0 h 738000"/>
              <a:gd name="connsiteX2" fmla="*/ 7418843 w 7541845"/>
              <a:gd name="connsiteY2" fmla="*/ 0 h 738000"/>
              <a:gd name="connsiteX3" fmla="*/ 7541845 w 7541845"/>
              <a:gd name="connsiteY3" fmla="*/ 123002 h 738000"/>
              <a:gd name="connsiteX4" fmla="*/ 7541845 w 7541845"/>
              <a:gd name="connsiteY4" fmla="*/ 614998 h 738000"/>
              <a:gd name="connsiteX5" fmla="*/ 7418843 w 7541845"/>
              <a:gd name="connsiteY5" fmla="*/ 738000 h 738000"/>
              <a:gd name="connsiteX6" fmla="*/ 123002 w 7541845"/>
              <a:gd name="connsiteY6" fmla="*/ 738000 h 738000"/>
              <a:gd name="connsiteX7" fmla="*/ 0 w 7541845"/>
              <a:gd name="connsiteY7" fmla="*/ 614998 h 738000"/>
              <a:gd name="connsiteX8" fmla="*/ 0 w 7541845"/>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845" h="738000">
                <a:moveTo>
                  <a:pt x="0" y="123002"/>
                </a:moveTo>
                <a:cubicBezTo>
                  <a:pt x="0" y="55070"/>
                  <a:pt x="55070" y="0"/>
                  <a:pt x="123002" y="0"/>
                </a:cubicBezTo>
                <a:lnTo>
                  <a:pt x="7418843" y="0"/>
                </a:lnTo>
                <a:cubicBezTo>
                  <a:pt x="7486775" y="0"/>
                  <a:pt x="7541845" y="55070"/>
                  <a:pt x="7541845" y="123002"/>
                </a:cubicBezTo>
                <a:lnTo>
                  <a:pt x="7541845" y="614998"/>
                </a:lnTo>
                <a:cubicBezTo>
                  <a:pt x="7541845" y="682930"/>
                  <a:pt x="7486775" y="738000"/>
                  <a:pt x="7418843" y="738000"/>
                </a:cubicBezTo>
                <a:lnTo>
                  <a:pt x="123002" y="738000"/>
                </a:lnTo>
                <a:cubicBezTo>
                  <a:pt x="55070" y="738000"/>
                  <a:pt x="0" y="682930"/>
                  <a:pt x="0" y="614998"/>
                </a:cubicBezTo>
                <a:lnTo>
                  <a:pt x="0" y="123002"/>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45599" tIns="36026" rIns="245599" bIns="36026" numCol="1" spcCol="1270" anchor="ctr" anchorCtr="0">
            <a:noAutofit/>
          </a:bodyPr>
          <a:lstStyle/>
          <a:p>
            <a:pPr lvl="0" defTabSz="889000" rtl="1">
              <a:lnSpc>
                <a:spcPct val="90000"/>
              </a:lnSpc>
              <a:spcAft>
                <a:spcPct val="35000"/>
              </a:spcAft>
            </a:pPr>
            <a:r>
              <a:rPr lang="ar-SA" sz="2400" b="1" dirty="0" smtClean="0">
                <a:solidFill>
                  <a:srgbClr val="002060"/>
                </a:solidFill>
              </a:rPr>
              <a:t>اعتن </a:t>
            </a:r>
            <a:r>
              <a:rPr lang="ar-SA" sz="2400" b="1" dirty="0">
                <a:solidFill>
                  <a:srgbClr val="002060"/>
                </a:solidFill>
              </a:rPr>
              <a:t>بمظهرك وأحسن اختيار ملابسك من غير إسراف أو مخيلة</a:t>
            </a:r>
            <a:endParaRPr lang="ar-EG" sz="2400" b="1" kern="12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23637121"/>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الفرق بين المدير والقائد</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46538146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868856" y="1556792"/>
            <a:ext cx="3716772" cy="656133"/>
            <a:chOff x="0" y="0"/>
            <a:chExt cx="6561756" cy="546060"/>
          </a:xfrm>
        </p:grpSpPr>
        <p:sp>
          <p:nvSpPr>
            <p:cNvPr id="3"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4"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5" name="Rectangle 13"/>
            <p:cNvSpPr>
              <a:spLocks noChangeArrowheads="1"/>
            </p:cNvSpPr>
            <p:nvPr/>
          </p:nvSpPr>
          <p:spPr bwMode="auto">
            <a:xfrm>
              <a:off x="64331" y="85339"/>
              <a:ext cx="6433094"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b="1" dirty="0">
                  <a:solidFill>
                    <a:schemeClr val="bg1"/>
                  </a:solidFill>
                </a:rPr>
                <a:t>القائد يبتكر </a:t>
              </a:r>
              <a:endParaRPr lang="zh-CN" altLang="en-US" sz="2400" b="1" dirty="0">
                <a:solidFill>
                  <a:schemeClr val="bg1"/>
                </a:solidFill>
              </a:endParaRPr>
            </a:p>
          </p:txBody>
        </p:sp>
      </p:grpSp>
      <p:grpSp>
        <p:nvGrpSpPr>
          <p:cNvPr id="6" name="Group 6"/>
          <p:cNvGrpSpPr>
            <a:grpSpLocks/>
          </p:cNvGrpSpPr>
          <p:nvPr/>
        </p:nvGrpSpPr>
        <p:grpSpPr bwMode="auto">
          <a:xfrm>
            <a:off x="323528" y="1556792"/>
            <a:ext cx="3716772" cy="656133"/>
            <a:chOff x="0" y="0"/>
            <a:chExt cx="6561756" cy="546060"/>
          </a:xfrm>
        </p:grpSpPr>
        <p:grpSp>
          <p:nvGrpSpPr>
            <p:cNvPr id="7" name="Group 7"/>
            <p:cNvGrpSpPr>
              <a:grpSpLocks/>
            </p:cNvGrpSpPr>
            <p:nvPr/>
          </p:nvGrpSpPr>
          <p:grpSpPr bwMode="auto">
            <a:xfrm>
              <a:off x="0" y="0"/>
              <a:ext cx="6561756" cy="546060"/>
              <a:chOff x="0" y="0"/>
              <a:chExt cx="6561756" cy="546060"/>
            </a:xfrm>
          </p:grpSpPr>
          <p:sp>
            <p:nvSpPr>
              <p:cNvPr id="9"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10"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8"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ينفذ</a:t>
              </a:r>
              <a:endParaRPr lang="zh-CN" altLang="en-US" sz="2400" b="1" dirty="0">
                <a:solidFill>
                  <a:schemeClr val="bg1"/>
                </a:solidFill>
              </a:endParaRPr>
            </a:p>
          </p:txBody>
        </p:sp>
      </p:grpSp>
      <p:sp>
        <p:nvSpPr>
          <p:cNvPr id="14" name="Round Diagonal Corner Rectangle 13"/>
          <p:cNvSpPr/>
          <p:nvPr/>
        </p:nvSpPr>
        <p:spPr bwMode="auto">
          <a:xfrm>
            <a:off x="5076056" y="548680"/>
            <a:ext cx="2736304" cy="720080"/>
          </a:xfrm>
          <a:prstGeom prst="round2Diag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smtClean="0">
                <a:solidFill>
                  <a:srgbClr val="7030A0"/>
                </a:solidFill>
                <a:latin typeface="Arial" charset="0"/>
              </a:rPr>
              <a:t>القائد</a:t>
            </a:r>
            <a:endParaRPr kumimoji="0" lang="ar-EG" sz="2800" b="1" i="0" u="none" strike="noStrike" cap="none" normalizeH="0" baseline="0" dirty="0" smtClean="0">
              <a:ln>
                <a:noFill/>
              </a:ln>
              <a:solidFill>
                <a:srgbClr val="7030A0"/>
              </a:solidFill>
              <a:effectLst/>
              <a:latin typeface="Arial" charset="0"/>
            </a:endParaRPr>
          </a:p>
        </p:txBody>
      </p:sp>
      <p:sp>
        <p:nvSpPr>
          <p:cNvPr id="15" name="Round Diagonal Corner Rectangle 14"/>
          <p:cNvSpPr/>
          <p:nvPr/>
        </p:nvSpPr>
        <p:spPr bwMode="auto">
          <a:xfrm>
            <a:off x="899592" y="579016"/>
            <a:ext cx="2736304" cy="720080"/>
          </a:xfrm>
          <a:prstGeom prst="round2Diag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smtClean="0">
                <a:solidFill>
                  <a:srgbClr val="7030A0"/>
                </a:solidFill>
                <a:latin typeface="Arial" charset="0"/>
              </a:rPr>
              <a:t>المدير</a:t>
            </a:r>
            <a:endParaRPr lang="ar-EG" sz="2800" b="1" dirty="0">
              <a:solidFill>
                <a:srgbClr val="7030A0"/>
              </a:solidFill>
              <a:latin typeface="Arial" charset="0"/>
            </a:endParaRPr>
          </a:p>
        </p:txBody>
      </p:sp>
      <p:grpSp>
        <p:nvGrpSpPr>
          <p:cNvPr id="16" name="Group 2"/>
          <p:cNvGrpSpPr>
            <a:grpSpLocks/>
          </p:cNvGrpSpPr>
          <p:nvPr/>
        </p:nvGrpSpPr>
        <p:grpSpPr bwMode="auto">
          <a:xfrm>
            <a:off x="4868856" y="2412827"/>
            <a:ext cx="3716772" cy="656133"/>
            <a:chOff x="0" y="0"/>
            <a:chExt cx="6561756" cy="546060"/>
          </a:xfrm>
        </p:grpSpPr>
        <p:sp>
          <p:nvSpPr>
            <p:cNvPr id="17"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18"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19" name="Rectangle 13"/>
            <p:cNvSpPr>
              <a:spLocks noChangeArrowheads="1"/>
            </p:cNvSpPr>
            <p:nvPr/>
          </p:nvSpPr>
          <p:spPr bwMode="auto">
            <a:xfrm>
              <a:off x="1480945" y="85339"/>
              <a:ext cx="3599866"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ar-EG" altLang="zh-CN" b="1" dirty="0">
                  <a:solidFill>
                    <a:schemeClr val="bg1"/>
                  </a:solidFill>
                </a:rPr>
                <a:t>القائد يبادر </a:t>
              </a:r>
              <a:endParaRPr lang="zh-CN" altLang="en-US" sz="2400" b="1" dirty="0">
                <a:solidFill>
                  <a:schemeClr val="bg1"/>
                </a:solidFill>
              </a:endParaRPr>
            </a:p>
          </p:txBody>
        </p:sp>
      </p:grpSp>
      <p:grpSp>
        <p:nvGrpSpPr>
          <p:cNvPr id="20" name="Group 6"/>
          <p:cNvGrpSpPr>
            <a:grpSpLocks/>
          </p:cNvGrpSpPr>
          <p:nvPr/>
        </p:nvGrpSpPr>
        <p:grpSpPr bwMode="auto">
          <a:xfrm>
            <a:off x="323528" y="2412827"/>
            <a:ext cx="3716772" cy="656133"/>
            <a:chOff x="0" y="0"/>
            <a:chExt cx="6561756" cy="546060"/>
          </a:xfrm>
        </p:grpSpPr>
        <p:grpSp>
          <p:nvGrpSpPr>
            <p:cNvPr id="21" name="Group 7"/>
            <p:cNvGrpSpPr>
              <a:grpSpLocks/>
            </p:cNvGrpSpPr>
            <p:nvPr/>
          </p:nvGrpSpPr>
          <p:grpSpPr bwMode="auto">
            <a:xfrm>
              <a:off x="0" y="0"/>
              <a:ext cx="6561756" cy="546060"/>
              <a:chOff x="0" y="0"/>
              <a:chExt cx="6561756" cy="546060"/>
            </a:xfrm>
          </p:grpSpPr>
          <p:sp>
            <p:nvSpPr>
              <p:cNvPr id="23"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24"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22"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يدير</a:t>
              </a:r>
              <a:endParaRPr lang="zh-CN" altLang="en-US" sz="2400" b="1" dirty="0">
                <a:solidFill>
                  <a:schemeClr val="bg1"/>
                </a:solidFill>
              </a:endParaRPr>
            </a:p>
          </p:txBody>
        </p:sp>
      </p:grpSp>
      <p:grpSp>
        <p:nvGrpSpPr>
          <p:cNvPr id="25" name="Group 2"/>
          <p:cNvGrpSpPr>
            <a:grpSpLocks/>
          </p:cNvGrpSpPr>
          <p:nvPr/>
        </p:nvGrpSpPr>
        <p:grpSpPr bwMode="auto">
          <a:xfrm>
            <a:off x="4868856" y="3268862"/>
            <a:ext cx="3716772" cy="656133"/>
            <a:chOff x="0" y="0"/>
            <a:chExt cx="6561756" cy="546060"/>
          </a:xfrm>
        </p:grpSpPr>
        <p:sp>
          <p:nvSpPr>
            <p:cNvPr id="2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27"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28" name="Rectangle 13"/>
            <p:cNvSpPr>
              <a:spLocks noChangeArrowheads="1"/>
            </p:cNvSpPr>
            <p:nvPr/>
          </p:nvSpPr>
          <p:spPr bwMode="auto">
            <a:xfrm>
              <a:off x="1480945" y="85339"/>
              <a:ext cx="3599866"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ar-EG" altLang="zh-CN" b="1" dirty="0">
                  <a:solidFill>
                    <a:schemeClr val="bg1"/>
                  </a:solidFill>
                </a:rPr>
                <a:t>القائد أصل </a:t>
              </a:r>
              <a:endParaRPr lang="zh-CN" altLang="en-US" sz="2400" b="1" dirty="0">
                <a:solidFill>
                  <a:schemeClr val="bg1"/>
                </a:solidFill>
              </a:endParaRPr>
            </a:p>
          </p:txBody>
        </p:sp>
      </p:grpSp>
      <p:grpSp>
        <p:nvGrpSpPr>
          <p:cNvPr id="29" name="Group 6"/>
          <p:cNvGrpSpPr>
            <a:grpSpLocks/>
          </p:cNvGrpSpPr>
          <p:nvPr/>
        </p:nvGrpSpPr>
        <p:grpSpPr bwMode="auto">
          <a:xfrm>
            <a:off x="323528" y="3268862"/>
            <a:ext cx="3716772" cy="656133"/>
            <a:chOff x="0" y="0"/>
            <a:chExt cx="6561756" cy="546060"/>
          </a:xfrm>
        </p:grpSpPr>
        <p:grpSp>
          <p:nvGrpSpPr>
            <p:cNvPr id="30" name="Group 7"/>
            <p:cNvGrpSpPr>
              <a:grpSpLocks/>
            </p:cNvGrpSpPr>
            <p:nvPr/>
          </p:nvGrpSpPr>
          <p:grpSpPr bwMode="auto">
            <a:xfrm>
              <a:off x="0" y="0"/>
              <a:ext cx="6561756" cy="546060"/>
              <a:chOff x="0" y="0"/>
              <a:chExt cx="6561756" cy="546060"/>
            </a:xfrm>
          </p:grpSpPr>
          <p:sp>
            <p:nvSpPr>
              <p:cNvPr id="32"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3"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31"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صورة</a:t>
              </a:r>
              <a:endParaRPr lang="zh-CN" altLang="en-US" sz="2400" b="1" dirty="0">
                <a:solidFill>
                  <a:schemeClr val="bg1"/>
                </a:solidFill>
              </a:endParaRPr>
            </a:p>
          </p:txBody>
        </p:sp>
      </p:grpSp>
      <p:grpSp>
        <p:nvGrpSpPr>
          <p:cNvPr id="34" name="Group 2"/>
          <p:cNvGrpSpPr>
            <a:grpSpLocks/>
          </p:cNvGrpSpPr>
          <p:nvPr/>
        </p:nvGrpSpPr>
        <p:grpSpPr bwMode="auto">
          <a:xfrm>
            <a:off x="4868856" y="4124897"/>
            <a:ext cx="3716772" cy="656133"/>
            <a:chOff x="0" y="0"/>
            <a:chExt cx="6561756" cy="546060"/>
          </a:xfrm>
        </p:grpSpPr>
        <p:sp>
          <p:nvSpPr>
            <p:cNvPr id="35"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36"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37" name="Rectangle 13"/>
            <p:cNvSpPr>
              <a:spLocks noChangeArrowheads="1"/>
            </p:cNvSpPr>
            <p:nvPr/>
          </p:nvSpPr>
          <p:spPr bwMode="auto">
            <a:xfrm>
              <a:off x="1480945" y="85339"/>
              <a:ext cx="3599866"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ar-EG" altLang="zh-CN" b="1" dirty="0">
                  <a:solidFill>
                    <a:schemeClr val="bg1"/>
                  </a:solidFill>
                </a:rPr>
                <a:t>القائد ينمي </a:t>
              </a:r>
              <a:endParaRPr lang="zh-CN" altLang="en-US" sz="2400" b="1" dirty="0">
                <a:solidFill>
                  <a:schemeClr val="bg1"/>
                </a:solidFill>
              </a:endParaRPr>
            </a:p>
          </p:txBody>
        </p:sp>
      </p:grpSp>
      <p:grpSp>
        <p:nvGrpSpPr>
          <p:cNvPr id="38" name="Group 6"/>
          <p:cNvGrpSpPr>
            <a:grpSpLocks/>
          </p:cNvGrpSpPr>
          <p:nvPr/>
        </p:nvGrpSpPr>
        <p:grpSpPr bwMode="auto">
          <a:xfrm>
            <a:off x="323528" y="4124897"/>
            <a:ext cx="3716772" cy="656133"/>
            <a:chOff x="0" y="0"/>
            <a:chExt cx="6561756" cy="546060"/>
          </a:xfrm>
        </p:grpSpPr>
        <p:grpSp>
          <p:nvGrpSpPr>
            <p:cNvPr id="39" name="Group 7"/>
            <p:cNvGrpSpPr>
              <a:grpSpLocks/>
            </p:cNvGrpSpPr>
            <p:nvPr/>
          </p:nvGrpSpPr>
          <p:grpSpPr bwMode="auto">
            <a:xfrm>
              <a:off x="0" y="0"/>
              <a:ext cx="6561756" cy="546060"/>
              <a:chOff x="0" y="0"/>
              <a:chExt cx="6561756" cy="546060"/>
            </a:xfrm>
          </p:grpSpPr>
          <p:sp>
            <p:nvSpPr>
              <p:cNvPr id="41"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4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40"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يصون ويحافظ</a:t>
              </a:r>
              <a:endParaRPr lang="zh-CN" altLang="en-US" sz="2400" b="1" dirty="0">
                <a:solidFill>
                  <a:schemeClr val="bg1"/>
                </a:solidFill>
              </a:endParaRPr>
            </a:p>
          </p:txBody>
        </p:sp>
      </p:grpSp>
      <p:grpSp>
        <p:nvGrpSpPr>
          <p:cNvPr id="43" name="Group 2"/>
          <p:cNvGrpSpPr>
            <a:grpSpLocks/>
          </p:cNvGrpSpPr>
          <p:nvPr/>
        </p:nvGrpSpPr>
        <p:grpSpPr bwMode="auto">
          <a:xfrm>
            <a:off x="4868856" y="4980932"/>
            <a:ext cx="3716772" cy="656133"/>
            <a:chOff x="0" y="0"/>
            <a:chExt cx="6561756" cy="546060"/>
          </a:xfrm>
        </p:grpSpPr>
        <p:sp>
          <p:nvSpPr>
            <p:cNvPr id="44"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45"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46" name="Rectangle 13"/>
            <p:cNvSpPr>
              <a:spLocks noChangeArrowheads="1"/>
            </p:cNvSpPr>
            <p:nvPr/>
          </p:nvSpPr>
          <p:spPr bwMode="auto">
            <a:xfrm>
              <a:off x="1480945" y="85339"/>
              <a:ext cx="3599866"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ar-EG" altLang="zh-CN" b="1" dirty="0">
                  <a:solidFill>
                    <a:schemeClr val="bg1"/>
                  </a:solidFill>
                </a:rPr>
                <a:t>القائد يثق </a:t>
              </a:r>
              <a:endParaRPr lang="zh-CN" altLang="en-US" sz="2400" b="1" dirty="0">
                <a:solidFill>
                  <a:schemeClr val="bg1"/>
                </a:solidFill>
              </a:endParaRPr>
            </a:p>
          </p:txBody>
        </p:sp>
      </p:grpSp>
      <p:grpSp>
        <p:nvGrpSpPr>
          <p:cNvPr id="47" name="Group 6"/>
          <p:cNvGrpSpPr>
            <a:grpSpLocks/>
          </p:cNvGrpSpPr>
          <p:nvPr/>
        </p:nvGrpSpPr>
        <p:grpSpPr bwMode="auto">
          <a:xfrm>
            <a:off x="323528" y="4980932"/>
            <a:ext cx="3716772" cy="656133"/>
            <a:chOff x="0" y="0"/>
            <a:chExt cx="6561756" cy="546060"/>
          </a:xfrm>
        </p:grpSpPr>
        <p:grpSp>
          <p:nvGrpSpPr>
            <p:cNvPr id="48" name="Group 7"/>
            <p:cNvGrpSpPr>
              <a:grpSpLocks/>
            </p:cNvGrpSpPr>
            <p:nvPr/>
          </p:nvGrpSpPr>
          <p:grpSpPr bwMode="auto">
            <a:xfrm>
              <a:off x="0" y="0"/>
              <a:ext cx="6561756" cy="546060"/>
              <a:chOff x="0" y="0"/>
              <a:chExt cx="6561756" cy="546060"/>
            </a:xfrm>
          </p:grpSpPr>
          <p:sp>
            <p:nvSpPr>
              <p:cNvPr id="50"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51"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49"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يراقب</a:t>
              </a:r>
              <a:endParaRPr lang="zh-CN" altLang="en-US" sz="2400" b="1" dirty="0">
                <a:solidFill>
                  <a:schemeClr val="bg1"/>
                </a:solidFill>
              </a:endParaRPr>
            </a:p>
          </p:txBody>
        </p:sp>
      </p:grpSp>
    </p:spTree>
    <p:extLst>
      <p:ext uri="{BB962C8B-B14F-4D97-AF65-F5344CB8AC3E}">
        <p14:creationId xmlns:p14="http://schemas.microsoft.com/office/powerpoint/2010/main" val="37486475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3" presetClass="entr" presetSubtype="16" fill="hold" nodeType="withEffect">
                                  <p:stCondLst>
                                    <p:cond delay="1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 presetClass="entr" presetSubtype="4" fill="hold" nodeType="withEffect">
                                  <p:stCondLst>
                                    <p:cond delay="1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23" presetClass="entr" presetSubtype="16"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ppt_x"/>
                                          </p:val>
                                        </p:tav>
                                        <p:tav tm="100000">
                                          <p:val>
                                            <p:strVal val="#ppt_x"/>
                                          </p:val>
                                        </p:tav>
                                      </p:tavLst>
                                    </p:anim>
                                    <p:anim calcmode="lin" valueType="num">
                                      <p:cBhvr additive="base">
                                        <p:cTn id="29" dur="1000" fill="hold"/>
                                        <p:tgtEl>
                                          <p:spTgt spid="16"/>
                                        </p:tgtEl>
                                        <p:attrNameLst>
                                          <p:attrName>ppt_y</p:attrName>
                                        </p:attrNameLst>
                                      </p:cBhvr>
                                      <p:tavLst>
                                        <p:tav tm="0">
                                          <p:val>
                                            <p:strVal val="1+#ppt_h/2"/>
                                          </p:val>
                                        </p:tav>
                                        <p:tav tm="100000">
                                          <p:val>
                                            <p:strVal val="#ppt_y"/>
                                          </p:val>
                                        </p:tav>
                                      </p:tavLst>
                                    </p:anim>
                                  </p:childTnLst>
                                </p:cTn>
                              </p:par>
                              <p:par>
                                <p:cTn id="30" presetID="23" presetClass="entr" presetSubtype="16" fill="hold" nodeType="withEffect">
                                  <p:stCondLst>
                                    <p:cond delay="1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1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fill="hold"/>
                                        <p:tgtEl>
                                          <p:spTgt spid="20"/>
                                        </p:tgtEl>
                                        <p:attrNameLst>
                                          <p:attrName>ppt_x</p:attrName>
                                        </p:attrNameLst>
                                      </p:cBhvr>
                                      <p:tavLst>
                                        <p:tav tm="0">
                                          <p:val>
                                            <p:strVal val="#ppt_x"/>
                                          </p:val>
                                        </p:tav>
                                        <p:tav tm="100000">
                                          <p:val>
                                            <p:strVal val="#ppt_x"/>
                                          </p:val>
                                        </p:tav>
                                      </p:tavLst>
                                    </p:anim>
                                    <p:anim calcmode="lin" valueType="num">
                                      <p:cBhvr additive="base">
                                        <p:cTn id="37" dur="1000" fill="hold"/>
                                        <p:tgtEl>
                                          <p:spTgt spid="20"/>
                                        </p:tgtEl>
                                        <p:attrNameLst>
                                          <p:attrName>ppt_y</p:attrName>
                                        </p:attrNameLst>
                                      </p:cBhvr>
                                      <p:tavLst>
                                        <p:tav tm="0">
                                          <p:val>
                                            <p:strVal val="1+#ppt_h/2"/>
                                          </p:val>
                                        </p:tav>
                                        <p:tav tm="100000">
                                          <p:val>
                                            <p:strVal val="#ppt_y"/>
                                          </p:val>
                                        </p:tav>
                                      </p:tavLst>
                                    </p:anim>
                                  </p:childTnLst>
                                </p:cTn>
                              </p:par>
                            </p:childTnLst>
                          </p:cTn>
                        </p:par>
                        <p:par>
                          <p:cTn id="38" fill="hold">
                            <p:stCondLst>
                              <p:cond delay="2200"/>
                            </p:stCondLst>
                            <p:childTnLst>
                              <p:par>
                                <p:cTn id="39" presetID="23" presetClass="entr" presetSubtype="16"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childTnLst>
                                </p:cTn>
                              </p:par>
                              <p:par>
                                <p:cTn id="43" presetID="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000" fill="hold"/>
                                        <p:tgtEl>
                                          <p:spTgt spid="25"/>
                                        </p:tgtEl>
                                        <p:attrNameLst>
                                          <p:attrName>ppt_x</p:attrName>
                                        </p:attrNameLst>
                                      </p:cBhvr>
                                      <p:tavLst>
                                        <p:tav tm="0">
                                          <p:val>
                                            <p:strVal val="#ppt_x"/>
                                          </p:val>
                                        </p:tav>
                                        <p:tav tm="100000">
                                          <p:val>
                                            <p:strVal val="#ppt_x"/>
                                          </p:val>
                                        </p:tav>
                                      </p:tavLst>
                                    </p:anim>
                                    <p:anim calcmode="lin" valueType="num">
                                      <p:cBhvr additive="base">
                                        <p:cTn id="46" dur="1000" fill="hold"/>
                                        <p:tgtEl>
                                          <p:spTgt spid="25"/>
                                        </p:tgtEl>
                                        <p:attrNameLst>
                                          <p:attrName>ppt_y</p:attrName>
                                        </p:attrNameLst>
                                      </p:cBhvr>
                                      <p:tavLst>
                                        <p:tav tm="0">
                                          <p:val>
                                            <p:strVal val="1+#ppt_h/2"/>
                                          </p:val>
                                        </p:tav>
                                        <p:tav tm="100000">
                                          <p:val>
                                            <p:strVal val="#ppt_y"/>
                                          </p:val>
                                        </p:tav>
                                      </p:tavLst>
                                    </p:anim>
                                  </p:childTnLst>
                                </p:cTn>
                              </p:par>
                              <p:par>
                                <p:cTn id="47" presetID="23" presetClass="entr" presetSubtype="16" fill="hold" nodeType="withEffect">
                                  <p:stCondLst>
                                    <p:cond delay="10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par>
                                <p:cTn id="51" presetID="2" presetClass="entr" presetSubtype="4" fill="hold" nodeType="withEffect">
                                  <p:stCondLst>
                                    <p:cond delay="1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1000" fill="hold"/>
                                        <p:tgtEl>
                                          <p:spTgt spid="29"/>
                                        </p:tgtEl>
                                        <p:attrNameLst>
                                          <p:attrName>ppt_x</p:attrName>
                                        </p:attrNameLst>
                                      </p:cBhvr>
                                      <p:tavLst>
                                        <p:tav tm="0">
                                          <p:val>
                                            <p:strVal val="#ppt_x"/>
                                          </p:val>
                                        </p:tav>
                                        <p:tav tm="100000">
                                          <p:val>
                                            <p:strVal val="#ppt_x"/>
                                          </p:val>
                                        </p:tav>
                                      </p:tavLst>
                                    </p:anim>
                                    <p:anim calcmode="lin" valueType="num">
                                      <p:cBhvr additive="base">
                                        <p:cTn id="54" dur="1000" fill="hold"/>
                                        <p:tgtEl>
                                          <p:spTgt spid="29"/>
                                        </p:tgtEl>
                                        <p:attrNameLst>
                                          <p:attrName>ppt_y</p:attrName>
                                        </p:attrNameLst>
                                      </p:cBhvr>
                                      <p:tavLst>
                                        <p:tav tm="0">
                                          <p:val>
                                            <p:strVal val="1+#ppt_h/2"/>
                                          </p:val>
                                        </p:tav>
                                        <p:tav tm="100000">
                                          <p:val>
                                            <p:strVal val="#ppt_y"/>
                                          </p:val>
                                        </p:tav>
                                      </p:tavLst>
                                    </p:anim>
                                  </p:childTnLst>
                                </p:cTn>
                              </p:par>
                            </p:childTnLst>
                          </p:cTn>
                        </p:par>
                        <p:par>
                          <p:cTn id="55" fill="hold">
                            <p:stCondLst>
                              <p:cond delay="3300"/>
                            </p:stCondLst>
                            <p:childTnLst>
                              <p:par>
                                <p:cTn id="56" presetID="23" presetClass="entr" presetSubtype="16"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childTnLst>
                                </p:cTn>
                              </p:par>
                              <p:par>
                                <p:cTn id="60" presetID="2" presetClass="entr" presetSubtype="4"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1000" fill="hold"/>
                                        <p:tgtEl>
                                          <p:spTgt spid="34"/>
                                        </p:tgtEl>
                                        <p:attrNameLst>
                                          <p:attrName>ppt_x</p:attrName>
                                        </p:attrNameLst>
                                      </p:cBhvr>
                                      <p:tavLst>
                                        <p:tav tm="0">
                                          <p:val>
                                            <p:strVal val="#ppt_x"/>
                                          </p:val>
                                        </p:tav>
                                        <p:tav tm="100000">
                                          <p:val>
                                            <p:strVal val="#ppt_x"/>
                                          </p:val>
                                        </p:tav>
                                      </p:tavLst>
                                    </p:anim>
                                    <p:anim calcmode="lin" valueType="num">
                                      <p:cBhvr additive="base">
                                        <p:cTn id="63" dur="1000" fill="hold"/>
                                        <p:tgtEl>
                                          <p:spTgt spid="34"/>
                                        </p:tgtEl>
                                        <p:attrNameLst>
                                          <p:attrName>ppt_y</p:attrName>
                                        </p:attrNameLst>
                                      </p:cBhvr>
                                      <p:tavLst>
                                        <p:tav tm="0">
                                          <p:val>
                                            <p:strVal val="1+#ppt_h/2"/>
                                          </p:val>
                                        </p:tav>
                                        <p:tav tm="100000">
                                          <p:val>
                                            <p:strVal val="#ppt_y"/>
                                          </p:val>
                                        </p:tav>
                                      </p:tavLst>
                                    </p:anim>
                                  </p:childTnLst>
                                </p:cTn>
                              </p:par>
                              <p:par>
                                <p:cTn id="64" presetID="23" presetClass="entr" presetSubtype="16" fill="hold" nodeType="withEffect">
                                  <p:stCondLst>
                                    <p:cond delay="10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childTnLst>
                                </p:cTn>
                              </p:par>
                              <p:par>
                                <p:cTn id="68" presetID="2" presetClass="entr" presetSubtype="4" fill="hold" nodeType="withEffect">
                                  <p:stCondLst>
                                    <p:cond delay="10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1000" fill="hold"/>
                                        <p:tgtEl>
                                          <p:spTgt spid="38"/>
                                        </p:tgtEl>
                                        <p:attrNameLst>
                                          <p:attrName>ppt_x</p:attrName>
                                        </p:attrNameLst>
                                      </p:cBhvr>
                                      <p:tavLst>
                                        <p:tav tm="0">
                                          <p:val>
                                            <p:strVal val="#ppt_x"/>
                                          </p:val>
                                        </p:tav>
                                        <p:tav tm="100000">
                                          <p:val>
                                            <p:strVal val="#ppt_x"/>
                                          </p:val>
                                        </p:tav>
                                      </p:tavLst>
                                    </p:anim>
                                    <p:anim calcmode="lin" valueType="num">
                                      <p:cBhvr additive="base">
                                        <p:cTn id="71" dur="1000" fill="hold"/>
                                        <p:tgtEl>
                                          <p:spTgt spid="38"/>
                                        </p:tgtEl>
                                        <p:attrNameLst>
                                          <p:attrName>ppt_y</p:attrName>
                                        </p:attrNameLst>
                                      </p:cBhvr>
                                      <p:tavLst>
                                        <p:tav tm="0">
                                          <p:val>
                                            <p:strVal val="1+#ppt_h/2"/>
                                          </p:val>
                                        </p:tav>
                                        <p:tav tm="100000">
                                          <p:val>
                                            <p:strVal val="#ppt_y"/>
                                          </p:val>
                                        </p:tav>
                                      </p:tavLst>
                                    </p:anim>
                                  </p:childTnLst>
                                </p:cTn>
                              </p:par>
                            </p:childTnLst>
                          </p:cTn>
                        </p:par>
                        <p:par>
                          <p:cTn id="72" fill="hold">
                            <p:stCondLst>
                              <p:cond delay="4400"/>
                            </p:stCondLst>
                            <p:childTnLst>
                              <p:par>
                                <p:cTn id="73" presetID="23" presetClass="entr" presetSubtype="16" fill="hold"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fltVal val="0"/>
                                          </p:val>
                                        </p:tav>
                                        <p:tav tm="100000">
                                          <p:val>
                                            <p:strVal val="#ppt_w"/>
                                          </p:val>
                                        </p:tav>
                                      </p:tavLst>
                                    </p:anim>
                                    <p:anim calcmode="lin" valueType="num">
                                      <p:cBhvr>
                                        <p:cTn id="76" dur="500" fill="hold"/>
                                        <p:tgtEl>
                                          <p:spTgt spid="43"/>
                                        </p:tgtEl>
                                        <p:attrNameLst>
                                          <p:attrName>ppt_h</p:attrName>
                                        </p:attrNameLst>
                                      </p:cBhvr>
                                      <p:tavLst>
                                        <p:tav tm="0">
                                          <p:val>
                                            <p:fltVal val="0"/>
                                          </p:val>
                                        </p:tav>
                                        <p:tav tm="100000">
                                          <p:val>
                                            <p:strVal val="#ppt_h"/>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1000" fill="hold"/>
                                        <p:tgtEl>
                                          <p:spTgt spid="43"/>
                                        </p:tgtEl>
                                        <p:attrNameLst>
                                          <p:attrName>ppt_x</p:attrName>
                                        </p:attrNameLst>
                                      </p:cBhvr>
                                      <p:tavLst>
                                        <p:tav tm="0">
                                          <p:val>
                                            <p:strVal val="#ppt_x"/>
                                          </p:val>
                                        </p:tav>
                                        <p:tav tm="100000">
                                          <p:val>
                                            <p:strVal val="#ppt_x"/>
                                          </p:val>
                                        </p:tav>
                                      </p:tavLst>
                                    </p:anim>
                                    <p:anim calcmode="lin" valueType="num">
                                      <p:cBhvr additive="base">
                                        <p:cTn id="80" dur="1000" fill="hold"/>
                                        <p:tgtEl>
                                          <p:spTgt spid="43"/>
                                        </p:tgtEl>
                                        <p:attrNameLst>
                                          <p:attrName>ppt_y</p:attrName>
                                        </p:attrNameLst>
                                      </p:cBhvr>
                                      <p:tavLst>
                                        <p:tav tm="0">
                                          <p:val>
                                            <p:strVal val="1+#ppt_h/2"/>
                                          </p:val>
                                        </p:tav>
                                        <p:tav tm="100000">
                                          <p:val>
                                            <p:strVal val="#ppt_y"/>
                                          </p:val>
                                        </p:tav>
                                      </p:tavLst>
                                    </p:anim>
                                  </p:childTnLst>
                                </p:cTn>
                              </p:par>
                              <p:par>
                                <p:cTn id="81" presetID="23" presetClass="entr" presetSubtype="16" fill="hold" nodeType="withEffect">
                                  <p:stCondLst>
                                    <p:cond delay="100"/>
                                  </p:stCondLst>
                                  <p:childTnLst>
                                    <p:set>
                                      <p:cBhvr>
                                        <p:cTn id="82" dur="1" fill="hold">
                                          <p:stCondLst>
                                            <p:cond delay="0"/>
                                          </p:stCondLst>
                                        </p:cTn>
                                        <p:tgtEl>
                                          <p:spTgt spid="47"/>
                                        </p:tgtEl>
                                        <p:attrNameLst>
                                          <p:attrName>style.visibility</p:attrName>
                                        </p:attrNameLst>
                                      </p:cBhvr>
                                      <p:to>
                                        <p:strVal val="visible"/>
                                      </p:to>
                                    </p:set>
                                    <p:anim calcmode="lin" valueType="num">
                                      <p:cBhvr>
                                        <p:cTn id="83" dur="500" fill="hold"/>
                                        <p:tgtEl>
                                          <p:spTgt spid="47"/>
                                        </p:tgtEl>
                                        <p:attrNameLst>
                                          <p:attrName>ppt_w</p:attrName>
                                        </p:attrNameLst>
                                      </p:cBhvr>
                                      <p:tavLst>
                                        <p:tav tm="0">
                                          <p:val>
                                            <p:fltVal val="0"/>
                                          </p:val>
                                        </p:tav>
                                        <p:tav tm="100000">
                                          <p:val>
                                            <p:strVal val="#ppt_w"/>
                                          </p:val>
                                        </p:tav>
                                      </p:tavLst>
                                    </p:anim>
                                    <p:anim calcmode="lin" valueType="num">
                                      <p:cBhvr>
                                        <p:cTn id="84" dur="500" fill="hold"/>
                                        <p:tgtEl>
                                          <p:spTgt spid="47"/>
                                        </p:tgtEl>
                                        <p:attrNameLst>
                                          <p:attrName>ppt_h</p:attrName>
                                        </p:attrNameLst>
                                      </p:cBhvr>
                                      <p:tavLst>
                                        <p:tav tm="0">
                                          <p:val>
                                            <p:fltVal val="0"/>
                                          </p:val>
                                        </p:tav>
                                        <p:tav tm="100000">
                                          <p:val>
                                            <p:strVal val="#ppt_h"/>
                                          </p:val>
                                        </p:tav>
                                      </p:tavLst>
                                    </p:anim>
                                  </p:childTnLst>
                                </p:cTn>
                              </p:par>
                              <p:par>
                                <p:cTn id="85" presetID="2" presetClass="entr" presetSubtype="4" fill="hold" nodeType="withEffect">
                                  <p:stCondLst>
                                    <p:cond delay="10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1000" fill="hold"/>
                                        <p:tgtEl>
                                          <p:spTgt spid="47"/>
                                        </p:tgtEl>
                                        <p:attrNameLst>
                                          <p:attrName>ppt_x</p:attrName>
                                        </p:attrNameLst>
                                      </p:cBhvr>
                                      <p:tavLst>
                                        <p:tav tm="0">
                                          <p:val>
                                            <p:strVal val="#ppt_x"/>
                                          </p:val>
                                        </p:tav>
                                        <p:tav tm="100000">
                                          <p:val>
                                            <p:strVal val="#ppt_x"/>
                                          </p:val>
                                        </p:tav>
                                      </p:tavLst>
                                    </p:anim>
                                    <p:anim calcmode="lin" valueType="num">
                                      <p:cBhvr additive="base">
                                        <p:cTn id="8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868856" y="2004962"/>
            <a:ext cx="3716772" cy="656133"/>
            <a:chOff x="0" y="0"/>
            <a:chExt cx="6561756" cy="546060"/>
          </a:xfrm>
        </p:grpSpPr>
        <p:sp>
          <p:nvSpPr>
            <p:cNvPr id="3"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4"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5" name="Rectangle 13"/>
            <p:cNvSpPr>
              <a:spLocks noChangeArrowheads="1"/>
            </p:cNvSpPr>
            <p:nvPr/>
          </p:nvSpPr>
          <p:spPr bwMode="auto">
            <a:xfrm>
              <a:off x="64331" y="85339"/>
              <a:ext cx="6433094"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b="1" dirty="0">
                  <a:solidFill>
                    <a:schemeClr val="bg1"/>
                  </a:solidFill>
                </a:rPr>
                <a:t>القائد لا متناهي النظرة </a:t>
              </a:r>
              <a:endParaRPr lang="zh-CN" altLang="en-US" sz="2400" b="1" dirty="0">
                <a:solidFill>
                  <a:schemeClr val="bg1"/>
                </a:solidFill>
              </a:endParaRPr>
            </a:p>
          </p:txBody>
        </p:sp>
      </p:grpSp>
      <p:grpSp>
        <p:nvGrpSpPr>
          <p:cNvPr id="6" name="Group 6"/>
          <p:cNvGrpSpPr>
            <a:grpSpLocks/>
          </p:cNvGrpSpPr>
          <p:nvPr/>
        </p:nvGrpSpPr>
        <p:grpSpPr bwMode="auto">
          <a:xfrm>
            <a:off x="323528" y="2004962"/>
            <a:ext cx="3716772" cy="656133"/>
            <a:chOff x="0" y="0"/>
            <a:chExt cx="6561756" cy="546060"/>
          </a:xfrm>
        </p:grpSpPr>
        <p:grpSp>
          <p:nvGrpSpPr>
            <p:cNvPr id="7" name="Group 7"/>
            <p:cNvGrpSpPr>
              <a:grpSpLocks/>
            </p:cNvGrpSpPr>
            <p:nvPr/>
          </p:nvGrpSpPr>
          <p:grpSpPr bwMode="auto">
            <a:xfrm>
              <a:off x="0" y="0"/>
              <a:ext cx="6561756" cy="546060"/>
              <a:chOff x="0" y="0"/>
              <a:chExt cx="6561756" cy="546060"/>
            </a:xfrm>
          </p:grpSpPr>
          <p:sp>
            <p:nvSpPr>
              <p:cNvPr id="9"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10"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8"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محدود النظرة</a:t>
              </a:r>
              <a:endParaRPr lang="zh-CN" altLang="en-US" sz="2400" b="1" dirty="0">
                <a:solidFill>
                  <a:schemeClr val="bg1"/>
                </a:solidFill>
              </a:endParaRPr>
            </a:p>
          </p:txBody>
        </p:sp>
      </p:grpSp>
      <p:sp>
        <p:nvSpPr>
          <p:cNvPr id="14" name="Round Diagonal Corner Rectangle 13"/>
          <p:cNvSpPr/>
          <p:nvPr/>
        </p:nvSpPr>
        <p:spPr bwMode="auto">
          <a:xfrm>
            <a:off x="5076056" y="548680"/>
            <a:ext cx="2736304" cy="720080"/>
          </a:xfrm>
          <a:prstGeom prst="round2Diag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smtClean="0">
                <a:solidFill>
                  <a:srgbClr val="7030A0"/>
                </a:solidFill>
                <a:latin typeface="Arial" charset="0"/>
              </a:rPr>
              <a:t>القائد</a:t>
            </a:r>
            <a:endParaRPr kumimoji="0" lang="ar-EG" sz="2800" b="1" i="0" u="none" strike="noStrike" cap="none" normalizeH="0" baseline="0" dirty="0" smtClean="0">
              <a:ln>
                <a:noFill/>
              </a:ln>
              <a:solidFill>
                <a:srgbClr val="7030A0"/>
              </a:solidFill>
              <a:effectLst/>
              <a:latin typeface="Arial" charset="0"/>
            </a:endParaRPr>
          </a:p>
        </p:txBody>
      </p:sp>
      <p:sp>
        <p:nvSpPr>
          <p:cNvPr id="15" name="Round Diagonal Corner Rectangle 14"/>
          <p:cNvSpPr/>
          <p:nvPr/>
        </p:nvSpPr>
        <p:spPr bwMode="auto">
          <a:xfrm>
            <a:off x="899592" y="579016"/>
            <a:ext cx="2736304" cy="720080"/>
          </a:xfrm>
          <a:prstGeom prst="round2Diag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smtClean="0">
                <a:solidFill>
                  <a:srgbClr val="7030A0"/>
                </a:solidFill>
                <a:latin typeface="Arial" charset="0"/>
              </a:rPr>
              <a:t>المدير</a:t>
            </a:r>
            <a:endParaRPr lang="ar-EG" sz="2800" b="1" dirty="0">
              <a:solidFill>
                <a:srgbClr val="7030A0"/>
              </a:solidFill>
              <a:latin typeface="Arial" charset="0"/>
            </a:endParaRPr>
          </a:p>
        </p:txBody>
      </p:sp>
      <p:grpSp>
        <p:nvGrpSpPr>
          <p:cNvPr id="16" name="Group 2"/>
          <p:cNvGrpSpPr>
            <a:grpSpLocks/>
          </p:cNvGrpSpPr>
          <p:nvPr/>
        </p:nvGrpSpPr>
        <p:grpSpPr bwMode="auto">
          <a:xfrm>
            <a:off x="4868856" y="2860997"/>
            <a:ext cx="3716772" cy="656133"/>
            <a:chOff x="0" y="0"/>
            <a:chExt cx="6561756" cy="546060"/>
          </a:xfrm>
        </p:grpSpPr>
        <p:sp>
          <p:nvSpPr>
            <p:cNvPr id="17"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18"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19" name="Rectangle 13"/>
            <p:cNvSpPr>
              <a:spLocks noChangeArrowheads="1"/>
            </p:cNvSpPr>
            <p:nvPr/>
          </p:nvSpPr>
          <p:spPr bwMode="auto">
            <a:xfrm>
              <a:off x="1480945" y="85339"/>
              <a:ext cx="3599866"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ar-EG" altLang="zh-CN" b="1" dirty="0">
                  <a:solidFill>
                    <a:schemeClr val="bg1"/>
                  </a:solidFill>
                </a:rPr>
                <a:t>القائد يسأل : لماذا </a:t>
              </a:r>
              <a:endParaRPr lang="zh-CN" altLang="en-US" sz="2400" b="1" dirty="0">
                <a:solidFill>
                  <a:schemeClr val="bg1"/>
                </a:solidFill>
              </a:endParaRPr>
            </a:p>
          </p:txBody>
        </p:sp>
      </p:grpSp>
      <p:grpSp>
        <p:nvGrpSpPr>
          <p:cNvPr id="20" name="Group 6"/>
          <p:cNvGrpSpPr>
            <a:grpSpLocks/>
          </p:cNvGrpSpPr>
          <p:nvPr/>
        </p:nvGrpSpPr>
        <p:grpSpPr bwMode="auto">
          <a:xfrm>
            <a:off x="323528" y="2860997"/>
            <a:ext cx="3716772" cy="656133"/>
            <a:chOff x="0" y="0"/>
            <a:chExt cx="6561756" cy="546060"/>
          </a:xfrm>
        </p:grpSpPr>
        <p:grpSp>
          <p:nvGrpSpPr>
            <p:cNvPr id="21" name="Group 7"/>
            <p:cNvGrpSpPr>
              <a:grpSpLocks/>
            </p:cNvGrpSpPr>
            <p:nvPr/>
          </p:nvGrpSpPr>
          <p:grpSpPr bwMode="auto">
            <a:xfrm>
              <a:off x="0" y="0"/>
              <a:ext cx="6561756" cy="546060"/>
              <a:chOff x="0" y="0"/>
              <a:chExt cx="6561756" cy="546060"/>
            </a:xfrm>
          </p:grpSpPr>
          <p:sp>
            <p:nvSpPr>
              <p:cNvPr id="23"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24"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22"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يسأل : كيف</a:t>
              </a:r>
              <a:endParaRPr lang="zh-CN" altLang="en-US" sz="2400" b="1" dirty="0">
                <a:solidFill>
                  <a:schemeClr val="bg1"/>
                </a:solidFill>
              </a:endParaRPr>
            </a:p>
          </p:txBody>
        </p:sp>
      </p:grpSp>
      <p:grpSp>
        <p:nvGrpSpPr>
          <p:cNvPr id="25" name="Group 2"/>
          <p:cNvGrpSpPr>
            <a:grpSpLocks/>
          </p:cNvGrpSpPr>
          <p:nvPr/>
        </p:nvGrpSpPr>
        <p:grpSpPr bwMode="auto">
          <a:xfrm>
            <a:off x="4868856" y="3717032"/>
            <a:ext cx="3716772" cy="656133"/>
            <a:chOff x="0" y="0"/>
            <a:chExt cx="6561756" cy="546060"/>
          </a:xfrm>
        </p:grpSpPr>
        <p:sp>
          <p:nvSpPr>
            <p:cNvPr id="26"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27"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28" name="Rectangle 13"/>
            <p:cNvSpPr>
              <a:spLocks noChangeArrowheads="1"/>
            </p:cNvSpPr>
            <p:nvPr/>
          </p:nvSpPr>
          <p:spPr bwMode="auto">
            <a:xfrm>
              <a:off x="64331" y="85339"/>
              <a:ext cx="6433094"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b="1" dirty="0">
                  <a:solidFill>
                    <a:schemeClr val="bg1"/>
                  </a:solidFill>
                </a:rPr>
                <a:t>القائد يطلب الحد الأقصى </a:t>
              </a:r>
              <a:endParaRPr lang="zh-CN" altLang="en-US" sz="2400" b="1" dirty="0">
                <a:solidFill>
                  <a:schemeClr val="bg1"/>
                </a:solidFill>
              </a:endParaRPr>
            </a:p>
          </p:txBody>
        </p:sp>
      </p:grpSp>
      <p:grpSp>
        <p:nvGrpSpPr>
          <p:cNvPr id="29" name="Group 6"/>
          <p:cNvGrpSpPr>
            <a:grpSpLocks/>
          </p:cNvGrpSpPr>
          <p:nvPr/>
        </p:nvGrpSpPr>
        <p:grpSpPr bwMode="auto">
          <a:xfrm>
            <a:off x="323528" y="3717032"/>
            <a:ext cx="3716772" cy="656133"/>
            <a:chOff x="0" y="0"/>
            <a:chExt cx="6561756" cy="546060"/>
          </a:xfrm>
        </p:grpSpPr>
        <p:grpSp>
          <p:nvGrpSpPr>
            <p:cNvPr id="30" name="Group 7"/>
            <p:cNvGrpSpPr>
              <a:grpSpLocks/>
            </p:cNvGrpSpPr>
            <p:nvPr/>
          </p:nvGrpSpPr>
          <p:grpSpPr bwMode="auto">
            <a:xfrm>
              <a:off x="0" y="0"/>
              <a:ext cx="6561756" cy="546060"/>
              <a:chOff x="0" y="0"/>
              <a:chExt cx="6561756" cy="546060"/>
            </a:xfrm>
          </p:grpSpPr>
          <p:sp>
            <p:nvSpPr>
              <p:cNvPr id="32"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3"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31"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r>
                <a:rPr lang="ar-EG" altLang="zh-CN" b="1" dirty="0" smtClean="0">
                  <a:solidFill>
                    <a:schemeClr val="bg1"/>
                  </a:solidFill>
                </a:rPr>
                <a:t>المدير </a:t>
              </a:r>
              <a:r>
                <a:rPr lang="ar-EG" altLang="zh-CN" b="1" dirty="0">
                  <a:solidFill>
                    <a:schemeClr val="bg1"/>
                  </a:solidFill>
                </a:rPr>
                <a:t>يطلب الحد الأدنى</a:t>
              </a:r>
              <a:endParaRPr lang="zh-CN" altLang="en-US" sz="2400" b="1" dirty="0">
                <a:solidFill>
                  <a:schemeClr val="bg1"/>
                </a:solidFill>
              </a:endParaRPr>
            </a:p>
          </p:txBody>
        </p:sp>
      </p:grpSp>
      <p:grpSp>
        <p:nvGrpSpPr>
          <p:cNvPr id="34" name="Group 2"/>
          <p:cNvGrpSpPr>
            <a:grpSpLocks/>
          </p:cNvGrpSpPr>
          <p:nvPr/>
        </p:nvGrpSpPr>
        <p:grpSpPr bwMode="auto">
          <a:xfrm>
            <a:off x="4868856" y="4573067"/>
            <a:ext cx="3716772" cy="656133"/>
            <a:chOff x="0" y="0"/>
            <a:chExt cx="6561756" cy="546060"/>
          </a:xfrm>
        </p:grpSpPr>
        <p:sp>
          <p:nvSpPr>
            <p:cNvPr id="35"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r" rtl="1"/>
              <a:endParaRPr lang="zh-CN" altLang="en-US">
                <a:latin typeface="Calibri" pitchFamily="34" charset="0"/>
              </a:endParaRPr>
            </a:p>
          </p:txBody>
        </p:sp>
        <p:sp>
          <p:nvSpPr>
            <p:cNvPr id="36" name="AutoShape 3"/>
            <p:cNvSpPr>
              <a:spLocks noChangeArrowheads="1"/>
            </p:cNvSpPr>
            <p:nvPr/>
          </p:nvSpPr>
          <p:spPr bwMode="auto">
            <a:xfrm>
              <a:off x="64331" y="0"/>
              <a:ext cx="6433094" cy="482482"/>
            </a:xfrm>
            <a:prstGeom prst="rect">
              <a:avLst/>
            </a:prstGeom>
            <a:solidFill>
              <a:srgbClr val="007E00">
                <a:alpha val="79999"/>
              </a:srgbClr>
            </a:solidFill>
            <a:ln w="12700">
              <a:solidFill>
                <a:schemeClr val="bg1"/>
              </a:solidFill>
              <a:miter lim="800000"/>
              <a:headEnd/>
              <a:tailEnd/>
            </a:ln>
          </p:spPr>
          <p:txBody>
            <a:bodyPr wrap="none" anchor="ctr"/>
            <a:lstStyle/>
            <a:p>
              <a:pPr algn="ctr" rtl="1" eaLnBrk="0" hangingPunct="0"/>
              <a:endParaRPr lang="zh-CN" altLang="en-US" sz="2000">
                <a:solidFill>
                  <a:schemeClr val="tx2"/>
                </a:solidFill>
                <a:ea typeface="Microsoft YaHei" pitchFamily="34" charset="-122"/>
              </a:endParaRPr>
            </a:p>
          </p:txBody>
        </p:sp>
        <p:sp>
          <p:nvSpPr>
            <p:cNvPr id="37" name="Rectangle 13"/>
            <p:cNvSpPr>
              <a:spLocks noChangeArrowheads="1"/>
            </p:cNvSpPr>
            <p:nvPr/>
          </p:nvSpPr>
          <p:spPr bwMode="auto">
            <a:xfrm>
              <a:off x="64331" y="85339"/>
              <a:ext cx="6433094"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b="1" dirty="0">
                  <a:solidFill>
                    <a:schemeClr val="bg1"/>
                  </a:solidFill>
                </a:rPr>
                <a:t>القائد يعمل الصحيح </a:t>
              </a:r>
              <a:endParaRPr lang="zh-CN" altLang="en-US" sz="2400" b="1" dirty="0">
                <a:solidFill>
                  <a:schemeClr val="bg1"/>
                </a:solidFill>
              </a:endParaRPr>
            </a:p>
          </p:txBody>
        </p:sp>
      </p:grpSp>
      <p:grpSp>
        <p:nvGrpSpPr>
          <p:cNvPr id="38" name="Group 6"/>
          <p:cNvGrpSpPr>
            <a:grpSpLocks/>
          </p:cNvGrpSpPr>
          <p:nvPr/>
        </p:nvGrpSpPr>
        <p:grpSpPr bwMode="auto">
          <a:xfrm>
            <a:off x="323528" y="4573067"/>
            <a:ext cx="3716772" cy="656133"/>
            <a:chOff x="0" y="0"/>
            <a:chExt cx="6561756" cy="546060"/>
          </a:xfrm>
        </p:grpSpPr>
        <p:grpSp>
          <p:nvGrpSpPr>
            <p:cNvPr id="39" name="Group 7"/>
            <p:cNvGrpSpPr>
              <a:grpSpLocks/>
            </p:cNvGrpSpPr>
            <p:nvPr/>
          </p:nvGrpSpPr>
          <p:grpSpPr bwMode="auto">
            <a:xfrm>
              <a:off x="0" y="0"/>
              <a:ext cx="6561756" cy="546060"/>
              <a:chOff x="0" y="0"/>
              <a:chExt cx="6561756" cy="546060"/>
            </a:xfrm>
          </p:grpSpPr>
          <p:sp>
            <p:nvSpPr>
              <p:cNvPr id="41" name="AutoShape 3"/>
              <p:cNvSpPr>
                <a:spLocks noChangeArrowheads="1"/>
              </p:cNvSpPr>
              <p:nvPr/>
            </p:nvSpPr>
            <p:spPr bwMode="auto">
              <a:xfrm>
                <a:off x="0" y="192074"/>
                <a:ext cx="6561756" cy="353986"/>
              </a:xfrm>
              <a:prstGeom prst="rect">
                <a:avLst/>
              </a:prstGeom>
              <a:solidFill>
                <a:srgbClr val="595959"/>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4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0" eaLnBrk="0" hangingPunct="0"/>
                <a:endParaRPr lang="zh-CN" altLang="en-US" sz="2000">
                  <a:solidFill>
                    <a:schemeClr val="tx2"/>
                  </a:solidFill>
                  <a:latin typeface="Calibri" pitchFamily="34" charset="0"/>
                  <a:ea typeface="Microsoft YaHei" pitchFamily="34" charset="-122"/>
                </a:endParaRPr>
              </a:p>
            </p:txBody>
          </p:sp>
        </p:grpSp>
        <p:sp>
          <p:nvSpPr>
            <p:cNvPr id="40" name="Rectangle 13"/>
            <p:cNvSpPr>
              <a:spLocks noChangeArrowheads="1"/>
            </p:cNvSpPr>
            <p:nvPr/>
          </p:nvSpPr>
          <p:spPr bwMode="auto">
            <a:xfrm>
              <a:off x="65079" y="85339"/>
              <a:ext cx="6431598" cy="3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EG" altLang="zh-CN" b="1" dirty="0">
                  <a:solidFill>
                    <a:schemeClr val="bg1"/>
                  </a:solidFill>
                </a:rPr>
                <a:t>المدير يعمل بطريقة صحيحة</a:t>
              </a:r>
              <a:endParaRPr lang="zh-CN" altLang="en-US" sz="2400" b="1" dirty="0">
                <a:solidFill>
                  <a:schemeClr val="bg1"/>
                </a:solidFill>
              </a:endParaRPr>
            </a:p>
          </p:txBody>
        </p:sp>
      </p:grpSp>
    </p:spTree>
    <p:extLst>
      <p:ext uri="{BB962C8B-B14F-4D97-AF65-F5344CB8AC3E}">
        <p14:creationId xmlns:p14="http://schemas.microsoft.com/office/powerpoint/2010/main" val="15212714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3" presetClass="entr" presetSubtype="16" fill="hold" nodeType="withEffect">
                                  <p:stCondLst>
                                    <p:cond delay="1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 presetClass="entr" presetSubtype="4" fill="hold" nodeType="withEffect">
                                  <p:stCondLst>
                                    <p:cond delay="1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23" presetClass="entr" presetSubtype="16"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ppt_x"/>
                                          </p:val>
                                        </p:tav>
                                        <p:tav tm="100000">
                                          <p:val>
                                            <p:strVal val="#ppt_x"/>
                                          </p:val>
                                        </p:tav>
                                      </p:tavLst>
                                    </p:anim>
                                    <p:anim calcmode="lin" valueType="num">
                                      <p:cBhvr additive="base">
                                        <p:cTn id="29" dur="1000" fill="hold"/>
                                        <p:tgtEl>
                                          <p:spTgt spid="16"/>
                                        </p:tgtEl>
                                        <p:attrNameLst>
                                          <p:attrName>ppt_y</p:attrName>
                                        </p:attrNameLst>
                                      </p:cBhvr>
                                      <p:tavLst>
                                        <p:tav tm="0">
                                          <p:val>
                                            <p:strVal val="1+#ppt_h/2"/>
                                          </p:val>
                                        </p:tav>
                                        <p:tav tm="100000">
                                          <p:val>
                                            <p:strVal val="#ppt_y"/>
                                          </p:val>
                                        </p:tav>
                                      </p:tavLst>
                                    </p:anim>
                                  </p:childTnLst>
                                </p:cTn>
                              </p:par>
                              <p:par>
                                <p:cTn id="30" presetID="23" presetClass="entr" presetSubtype="16" fill="hold" nodeType="withEffect">
                                  <p:stCondLst>
                                    <p:cond delay="1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childTnLst>
                                </p:cTn>
                              </p:par>
                              <p:par>
                                <p:cTn id="34" presetID="2" presetClass="entr" presetSubtype="4" fill="hold" nodeType="withEffect">
                                  <p:stCondLst>
                                    <p:cond delay="1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fill="hold"/>
                                        <p:tgtEl>
                                          <p:spTgt spid="20"/>
                                        </p:tgtEl>
                                        <p:attrNameLst>
                                          <p:attrName>ppt_x</p:attrName>
                                        </p:attrNameLst>
                                      </p:cBhvr>
                                      <p:tavLst>
                                        <p:tav tm="0">
                                          <p:val>
                                            <p:strVal val="#ppt_x"/>
                                          </p:val>
                                        </p:tav>
                                        <p:tav tm="100000">
                                          <p:val>
                                            <p:strVal val="#ppt_x"/>
                                          </p:val>
                                        </p:tav>
                                      </p:tavLst>
                                    </p:anim>
                                    <p:anim calcmode="lin" valueType="num">
                                      <p:cBhvr additive="base">
                                        <p:cTn id="37" dur="1000" fill="hold"/>
                                        <p:tgtEl>
                                          <p:spTgt spid="20"/>
                                        </p:tgtEl>
                                        <p:attrNameLst>
                                          <p:attrName>ppt_y</p:attrName>
                                        </p:attrNameLst>
                                      </p:cBhvr>
                                      <p:tavLst>
                                        <p:tav tm="0">
                                          <p:val>
                                            <p:strVal val="1+#ppt_h/2"/>
                                          </p:val>
                                        </p:tav>
                                        <p:tav tm="100000">
                                          <p:val>
                                            <p:strVal val="#ppt_y"/>
                                          </p:val>
                                        </p:tav>
                                      </p:tavLst>
                                    </p:anim>
                                  </p:childTnLst>
                                </p:cTn>
                              </p:par>
                            </p:childTnLst>
                          </p:cTn>
                        </p:par>
                        <p:par>
                          <p:cTn id="38" fill="hold">
                            <p:stCondLst>
                              <p:cond delay="2200"/>
                            </p:stCondLst>
                            <p:childTnLst>
                              <p:par>
                                <p:cTn id="39" presetID="23" presetClass="entr" presetSubtype="16"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childTnLst>
                                </p:cTn>
                              </p:par>
                              <p:par>
                                <p:cTn id="43" presetID="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000" fill="hold"/>
                                        <p:tgtEl>
                                          <p:spTgt spid="25"/>
                                        </p:tgtEl>
                                        <p:attrNameLst>
                                          <p:attrName>ppt_x</p:attrName>
                                        </p:attrNameLst>
                                      </p:cBhvr>
                                      <p:tavLst>
                                        <p:tav tm="0">
                                          <p:val>
                                            <p:strVal val="#ppt_x"/>
                                          </p:val>
                                        </p:tav>
                                        <p:tav tm="100000">
                                          <p:val>
                                            <p:strVal val="#ppt_x"/>
                                          </p:val>
                                        </p:tav>
                                      </p:tavLst>
                                    </p:anim>
                                    <p:anim calcmode="lin" valueType="num">
                                      <p:cBhvr additive="base">
                                        <p:cTn id="46" dur="1000" fill="hold"/>
                                        <p:tgtEl>
                                          <p:spTgt spid="25"/>
                                        </p:tgtEl>
                                        <p:attrNameLst>
                                          <p:attrName>ppt_y</p:attrName>
                                        </p:attrNameLst>
                                      </p:cBhvr>
                                      <p:tavLst>
                                        <p:tav tm="0">
                                          <p:val>
                                            <p:strVal val="1+#ppt_h/2"/>
                                          </p:val>
                                        </p:tav>
                                        <p:tav tm="100000">
                                          <p:val>
                                            <p:strVal val="#ppt_y"/>
                                          </p:val>
                                        </p:tav>
                                      </p:tavLst>
                                    </p:anim>
                                  </p:childTnLst>
                                </p:cTn>
                              </p:par>
                              <p:par>
                                <p:cTn id="47" presetID="23" presetClass="entr" presetSubtype="16" fill="hold" nodeType="withEffect">
                                  <p:stCondLst>
                                    <p:cond delay="10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par>
                                <p:cTn id="51" presetID="2" presetClass="entr" presetSubtype="4" fill="hold" nodeType="withEffect">
                                  <p:stCondLst>
                                    <p:cond delay="1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1000" fill="hold"/>
                                        <p:tgtEl>
                                          <p:spTgt spid="29"/>
                                        </p:tgtEl>
                                        <p:attrNameLst>
                                          <p:attrName>ppt_x</p:attrName>
                                        </p:attrNameLst>
                                      </p:cBhvr>
                                      <p:tavLst>
                                        <p:tav tm="0">
                                          <p:val>
                                            <p:strVal val="#ppt_x"/>
                                          </p:val>
                                        </p:tav>
                                        <p:tav tm="100000">
                                          <p:val>
                                            <p:strVal val="#ppt_x"/>
                                          </p:val>
                                        </p:tav>
                                      </p:tavLst>
                                    </p:anim>
                                    <p:anim calcmode="lin" valueType="num">
                                      <p:cBhvr additive="base">
                                        <p:cTn id="54" dur="1000" fill="hold"/>
                                        <p:tgtEl>
                                          <p:spTgt spid="29"/>
                                        </p:tgtEl>
                                        <p:attrNameLst>
                                          <p:attrName>ppt_y</p:attrName>
                                        </p:attrNameLst>
                                      </p:cBhvr>
                                      <p:tavLst>
                                        <p:tav tm="0">
                                          <p:val>
                                            <p:strVal val="1+#ppt_h/2"/>
                                          </p:val>
                                        </p:tav>
                                        <p:tav tm="100000">
                                          <p:val>
                                            <p:strVal val="#ppt_y"/>
                                          </p:val>
                                        </p:tav>
                                      </p:tavLst>
                                    </p:anim>
                                  </p:childTnLst>
                                </p:cTn>
                              </p:par>
                            </p:childTnLst>
                          </p:cTn>
                        </p:par>
                        <p:par>
                          <p:cTn id="55" fill="hold">
                            <p:stCondLst>
                              <p:cond delay="3300"/>
                            </p:stCondLst>
                            <p:childTnLst>
                              <p:par>
                                <p:cTn id="56" presetID="23" presetClass="entr" presetSubtype="16"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childTnLst>
                                </p:cTn>
                              </p:par>
                              <p:par>
                                <p:cTn id="60" presetID="2" presetClass="entr" presetSubtype="4"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1000" fill="hold"/>
                                        <p:tgtEl>
                                          <p:spTgt spid="34"/>
                                        </p:tgtEl>
                                        <p:attrNameLst>
                                          <p:attrName>ppt_x</p:attrName>
                                        </p:attrNameLst>
                                      </p:cBhvr>
                                      <p:tavLst>
                                        <p:tav tm="0">
                                          <p:val>
                                            <p:strVal val="#ppt_x"/>
                                          </p:val>
                                        </p:tav>
                                        <p:tav tm="100000">
                                          <p:val>
                                            <p:strVal val="#ppt_x"/>
                                          </p:val>
                                        </p:tav>
                                      </p:tavLst>
                                    </p:anim>
                                    <p:anim calcmode="lin" valueType="num">
                                      <p:cBhvr additive="base">
                                        <p:cTn id="63" dur="1000" fill="hold"/>
                                        <p:tgtEl>
                                          <p:spTgt spid="34"/>
                                        </p:tgtEl>
                                        <p:attrNameLst>
                                          <p:attrName>ppt_y</p:attrName>
                                        </p:attrNameLst>
                                      </p:cBhvr>
                                      <p:tavLst>
                                        <p:tav tm="0">
                                          <p:val>
                                            <p:strVal val="1+#ppt_h/2"/>
                                          </p:val>
                                        </p:tav>
                                        <p:tav tm="100000">
                                          <p:val>
                                            <p:strVal val="#ppt_y"/>
                                          </p:val>
                                        </p:tav>
                                      </p:tavLst>
                                    </p:anim>
                                  </p:childTnLst>
                                </p:cTn>
                              </p:par>
                              <p:par>
                                <p:cTn id="64" presetID="23" presetClass="entr" presetSubtype="16" fill="hold" nodeType="withEffect">
                                  <p:stCondLst>
                                    <p:cond delay="10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childTnLst>
                                </p:cTn>
                              </p:par>
                              <p:par>
                                <p:cTn id="68" presetID="2" presetClass="entr" presetSubtype="4" fill="hold" nodeType="withEffect">
                                  <p:stCondLst>
                                    <p:cond delay="10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1000" fill="hold"/>
                                        <p:tgtEl>
                                          <p:spTgt spid="38"/>
                                        </p:tgtEl>
                                        <p:attrNameLst>
                                          <p:attrName>ppt_x</p:attrName>
                                        </p:attrNameLst>
                                      </p:cBhvr>
                                      <p:tavLst>
                                        <p:tav tm="0">
                                          <p:val>
                                            <p:strVal val="#ppt_x"/>
                                          </p:val>
                                        </p:tav>
                                        <p:tav tm="100000">
                                          <p:val>
                                            <p:strVal val="#ppt_x"/>
                                          </p:val>
                                        </p:tav>
                                      </p:tavLst>
                                    </p:anim>
                                    <p:anim calcmode="lin" valueType="num">
                                      <p:cBhvr additive="base">
                                        <p:cTn id="71"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7"/>
          <p:cNvSpPr>
            <a:spLocks noChangeArrowheads="1"/>
          </p:cNvSpPr>
          <p:nvPr/>
        </p:nvSpPr>
        <p:spPr bwMode="auto">
          <a:xfrm>
            <a:off x="2913410" y="1057157"/>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الإلتزام بوقت البرنامج وفترات الاستراحة</a:t>
            </a:r>
          </a:p>
          <a:p>
            <a:pPr algn="ctr" rtl="1"/>
            <a:r>
              <a:rPr lang="ar-EG" sz="2400" b="1" dirty="0">
                <a:latin typeface="Verdana" panose="020B0604030504040204" pitchFamily="34" charset="0"/>
                <a:ea typeface="HY헤드라인M" pitchFamily="2" charset="-127"/>
              </a:rPr>
              <a:t> دليل وعيك</a:t>
            </a:r>
            <a:endParaRPr lang="en-GB" sz="2400" b="1" dirty="0">
              <a:latin typeface="Verdana" panose="020B0604030504040204" pitchFamily="34" charset="0"/>
              <a:ea typeface="HY헤드라인M" pitchFamily="2" charset="-127"/>
            </a:endParaRPr>
          </a:p>
        </p:txBody>
      </p:sp>
      <p:sp>
        <p:nvSpPr>
          <p:cNvPr id="20" name="AutoShape 7"/>
          <p:cNvSpPr>
            <a:spLocks noChangeArrowheads="1"/>
          </p:cNvSpPr>
          <p:nvPr/>
        </p:nvSpPr>
        <p:spPr bwMode="auto">
          <a:xfrm>
            <a:off x="2903080" y="2170874"/>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a:latin typeface="Verdana" panose="020B0604030504040204" pitchFamily="34" charset="0"/>
                <a:ea typeface="HY헤드라인M" pitchFamily="2" charset="-127"/>
              </a:rPr>
              <a:t>لاتدع هاتفك </a:t>
            </a:r>
            <a:r>
              <a:rPr lang="ar-EG" sz="2400" b="1" dirty="0">
                <a:latin typeface="Verdana" panose="020B0604030504040204" pitchFamily="34" charset="0"/>
                <a:ea typeface="HY헤드라인M" pitchFamily="2" charset="-127"/>
              </a:rPr>
              <a:t>المتنقل يشوش أفكار من حولك</a:t>
            </a:r>
            <a:endParaRPr lang="ar-SA" sz="2400" b="1" dirty="0">
              <a:latin typeface="Verdana" panose="020B0604030504040204" pitchFamily="34" charset="0"/>
              <a:ea typeface="HY헤드라인M" pitchFamily="2" charset="-127"/>
            </a:endParaRPr>
          </a:p>
        </p:txBody>
      </p:sp>
      <p:sp>
        <p:nvSpPr>
          <p:cNvPr id="21" name="AutoShape 7"/>
          <p:cNvSpPr>
            <a:spLocks noChangeArrowheads="1"/>
          </p:cNvSpPr>
          <p:nvPr/>
        </p:nvSpPr>
        <p:spPr bwMode="auto">
          <a:xfrm>
            <a:off x="2892751" y="3284591"/>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الأسئلة والنقاش متاحة في محتوى البرنامج</a:t>
            </a:r>
            <a:endParaRPr lang="ar-SA" sz="2400" b="1" dirty="0">
              <a:latin typeface="Verdana" panose="020B0604030504040204" pitchFamily="34" charset="0"/>
              <a:ea typeface="HY헤드라인M" pitchFamily="2" charset="-127"/>
            </a:endParaRPr>
          </a:p>
        </p:txBody>
      </p:sp>
      <p:sp>
        <p:nvSpPr>
          <p:cNvPr id="23" name="AutoShape 7"/>
          <p:cNvSpPr>
            <a:spLocks noChangeArrowheads="1"/>
          </p:cNvSpPr>
          <p:nvPr/>
        </p:nvSpPr>
        <p:spPr bwMode="auto">
          <a:xfrm>
            <a:off x="2882421" y="4398308"/>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إبتسامتك و تعاونك دليل حب العمل الجماعي</a:t>
            </a:r>
            <a:endParaRPr lang="ar-SA" sz="2400" b="1" dirty="0">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2872091" y="5512025"/>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تأقلمك مع المدرب و تنفيذ التمارين يسهل</a:t>
            </a:r>
          </a:p>
          <a:p>
            <a:pPr algn="ctr" rtl="1"/>
            <a:r>
              <a:rPr lang="ar-EG" sz="2400" b="1" dirty="0">
                <a:latin typeface="Verdana" panose="020B0604030504040204" pitchFamily="34" charset="0"/>
                <a:ea typeface="HY헤드라인M" pitchFamily="2" charset="-127"/>
              </a:rPr>
              <a:t> استيعاب المادة العلمية</a:t>
            </a:r>
            <a:endParaRPr lang="ar-SA" sz="2400" b="1" dirty="0">
              <a:latin typeface="Verdana" panose="020B0604030504040204" pitchFamily="34" charset="0"/>
              <a:ea typeface="HY헤드라인M" pitchFamily="2" charset="-127"/>
            </a:endParaRPr>
          </a:p>
        </p:txBody>
      </p:sp>
      <p:pic>
        <p:nvPicPr>
          <p:cNvPr id="25" name="Picture 6" descr="F:\دينى\work\صور\15460_IPhone_Loc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7907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8" descr="F:\دينى\work\صور\imagت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1" y="29337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3" descr="F:\دينى\work\صور\إدارة الوقت.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6477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9" descr="F:\دينى\work\صور\8484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020" y="51435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2" descr="F:\دينى\work\صور\kid-sm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076701"/>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6629400" y="116633"/>
            <a:ext cx="247910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الاتفاقيات </a:t>
            </a:r>
            <a:endParaRPr lang="en-US" b="1" dirty="0">
              <a:solidFill>
                <a:schemeClr val="accent2">
                  <a:lumMod val="50000"/>
                </a:schemeClr>
              </a:solidFill>
            </a:endParaRPr>
          </a:p>
        </p:txBody>
      </p:sp>
    </p:spTree>
    <p:extLst>
      <p:ext uri="{BB962C8B-B14F-4D97-AF65-F5344CB8AC3E}">
        <p14:creationId xmlns:p14="http://schemas.microsoft.com/office/powerpoint/2010/main" val="35328380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par>
                                <p:cTn id="25" presetID="3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par>
                                <p:cTn id="39" presetID="3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par>
                                <p:cTn id="53" presetID="3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fltVal val="0"/>
                                          </p:val>
                                        </p:tav>
                                        <p:tav tm="100000">
                                          <p:val>
                                            <p:strVal val="#ppt_w"/>
                                          </p:val>
                                        </p:tav>
                                      </p:tavLst>
                                    </p:anim>
                                    <p:anim calcmode="lin" valueType="num">
                                      <p:cBhvr>
                                        <p:cTn id="56" dur="1000" fill="hold"/>
                                        <p:tgtEl>
                                          <p:spTgt spid="29"/>
                                        </p:tgtEl>
                                        <p:attrNameLst>
                                          <p:attrName>ppt_h</p:attrName>
                                        </p:attrNameLst>
                                      </p:cBhvr>
                                      <p:tavLst>
                                        <p:tav tm="0">
                                          <p:val>
                                            <p:fltVal val="0"/>
                                          </p:val>
                                        </p:tav>
                                        <p:tav tm="100000">
                                          <p:val>
                                            <p:strVal val="#ppt_h"/>
                                          </p:val>
                                        </p:tav>
                                      </p:tavLst>
                                    </p:anim>
                                    <p:anim calcmode="lin" valueType="num">
                                      <p:cBhvr>
                                        <p:cTn id="57" dur="1000" fill="hold"/>
                                        <p:tgtEl>
                                          <p:spTgt spid="29"/>
                                        </p:tgtEl>
                                        <p:attrNameLst>
                                          <p:attrName>style.rotation</p:attrName>
                                        </p:attrNameLst>
                                      </p:cBhvr>
                                      <p:tavLst>
                                        <p:tav tm="0">
                                          <p:val>
                                            <p:fltVal val="90"/>
                                          </p:val>
                                        </p:tav>
                                        <p:tav tm="100000">
                                          <p:val>
                                            <p:fltVal val="0"/>
                                          </p:val>
                                        </p:tav>
                                      </p:tavLst>
                                    </p:anim>
                                    <p:animEffect transition="in" filter="fade">
                                      <p:cBhvr>
                                        <p:cTn id="58" dur="10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fltVal val="0"/>
                                          </p:val>
                                        </p:tav>
                                        <p:tav tm="100000">
                                          <p:val>
                                            <p:strVal val="#ppt_w"/>
                                          </p:val>
                                        </p:tav>
                                      </p:tavLst>
                                    </p:anim>
                                    <p:anim calcmode="lin" valueType="num">
                                      <p:cBhvr>
                                        <p:cTn id="64" dur="1000" fill="hold"/>
                                        <p:tgtEl>
                                          <p:spTgt spid="24"/>
                                        </p:tgtEl>
                                        <p:attrNameLst>
                                          <p:attrName>ppt_h</p:attrName>
                                        </p:attrNameLst>
                                      </p:cBhvr>
                                      <p:tavLst>
                                        <p:tav tm="0">
                                          <p:val>
                                            <p:fltVal val="0"/>
                                          </p:val>
                                        </p:tav>
                                        <p:tav tm="100000">
                                          <p:val>
                                            <p:strVal val="#ppt_h"/>
                                          </p:val>
                                        </p:tav>
                                      </p:tavLst>
                                    </p:anim>
                                    <p:anim calcmode="lin" valueType="num">
                                      <p:cBhvr>
                                        <p:cTn id="65" dur="1000" fill="hold"/>
                                        <p:tgtEl>
                                          <p:spTgt spid="24"/>
                                        </p:tgtEl>
                                        <p:attrNameLst>
                                          <p:attrName>style.rotation</p:attrName>
                                        </p:attrNameLst>
                                      </p:cBhvr>
                                      <p:tavLst>
                                        <p:tav tm="0">
                                          <p:val>
                                            <p:fltVal val="90"/>
                                          </p:val>
                                        </p:tav>
                                        <p:tav tm="100000">
                                          <p:val>
                                            <p:fltVal val="0"/>
                                          </p:val>
                                        </p:tav>
                                      </p:tavLst>
                                    </p:anim>
                                    <p:animEffect transition="in" filter="fade">
                                      <p:cBhvr>
                                        <p:cTn id="66" dur="1000"/>
                                        <p:tgtEl>
                                          <p:spTgt spid="24"/>
                                        </p:tgtEl>
                                      </p:cBhvr>
                                    </p:animEffect>
                                  </p:childTnLst>
                                </p:cTn>
                              </p:par>
                              <p:par>
                                <p:cTn id="67" presetID="31"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انواع الرقابة</a:t>
            </a:r>
            <a:endParaRPr lang="zh-CN" altLang="en-US" sz="3200" b="1" dirty="0">
              <a:solidFill>
                <a:schemeClr val="accent2"/>
              </a:solidFill>
            </a:endParaRPr>
          </a:p>
        </p:txBody>
      </p:sp>
      <p:sp>
        <p:nvSpPr>
          <p:cNvPr id="18" name="Rectangle 17"/>
          <p:cNvSpPr/>
          <p:nvPr/>
        </p:nvSpPr>
        <p:spPr>
          <a:xfrm>
            <a:off x="6060720" y="1484784"/>
            <a:ext cx="1685077" cy="523220"/>
          </a:xfrm>
          <a:prstGeom prst="rect">
            <a:avLst/>
          </a:prstGeom>
        </p:spPr>
        <p:txBody>
          <a:bodyPr wrap="none">
            <a:spAutoFit/>
          </a:bodyPr>
          <a:lstStyle/>
          <a:p>
            <a:pPr rtl="1"/>
            <a:r>
              <a:rPr lang="ar-EG" b="1" dirty="0">
                <a:solidFill>
                  <a:schemeClr val="bg2"/>
                </a:solidFill>
              </a:rPr>
              <a:t>التقسيم الاول</a:t>
            </a:r>
          </a:p>
        </p:txBody>
      </p:sp>
      <p:sp>
        <p:nvSpPr>
          <p:cNvPr id="19" name="Rectangle 18"/>
          <p:cNvSpPr/>
          <p:nvPr/>
        </p:nvSpPr>
        <p:spPr>
          <a:xfrm>
            <a:off x="1131314" y="1484784"/>
            <a:ext cx="1750800" cy="523220"/>
          </a:xfrm>
          <a:prstGeom prst="rect">
            <a:avLst/>
          </a:prstGeom>
        </p:spPr>
        <p:txBody>
          <a:bodyPr wrap="none">
            <a:spAutoFit/>
          </a:bodyPr>
          <a:lstStyle/>
          <a:p>
            <a:pPr rtl="1"/>
            <a:r>
              <a:rPr lang="ar-EG" b="1" dirty="0">
                <a:solidFill>
                  <a:schemeClr val="bg2"/>
                </a:solidFill>
              </a:rPr>
              <a:t>التقسيم الثانى</a:t>
            </a:r>
          </a:p>
        </p:txBody>
      </p:sp>
      <p:grpSp>
        <p:nvGrpSpPr>
          <p:cNvPr id="20" name="Group 2"/>
          <p:cNvGrpSpPr>
            <a:grpSpLocks/>
          </p:cNvGrpSpPr>
          <p:nvPr/>
        </p:nvGrpSpPr>
        <p:grpSpPr bwMode="auto">
          <a:xfrm>
            <a:off x="4932040" y="2276872"/>
            <a:ext cx="4032448" cy="546777"/>
            <a:chOff x="0" y="0"/>
            <a:chExt cx="6561756" cy="546060"/>
          </a:xfrm>
        </p:grpSpPr>
        <p:sp>
          <p:nvSpPr>
            <p:cNvPr id="21"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22"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23" name="Rectangle 13"/>
            <p:cNvSpPr>
              <a:spLocks noChangeArrowheads="1"/>
            </p:cNvSpPr>
            <p:nvPr/>
          </p:nvSpPr>
          <p:spPr bwMode="auto">
            <a:xfrm>
              <a:off x="64331" y="85339"/>
              <a:ext cx="6433093" cy="39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000" b="1" dirty="0">
                  <a:solidFill>
                    <a:schemeClr val="bg1"/>
                  </a:solidFill>
                </a:rPr>
                <a:t>الرقابة القبلية </a:t>
              </a:r>
              <a:endParaRPr lang="zh-CN" altLang="en-US" sz="2000" b="1" dirty="0">
                <a:solidFill>
                  <a:schemeClr val="bg1"/>
                </a:solidFill>
              </a:endParaRPr>
            </a:p>
          </p:txBody>
        </p:sp>
      </p:grpSp>
      <p:grpSp>
        <p:nvGrpSpPr>
          <p:cNvPr id="24" name="Group 2"/>
          <p:cNvGrpSpPr>
            <a:grpSpLocks/>
          </p:cNvGrpSpPr>
          <p:nvPr/>
        </p:nvGrpSpPr>
        <p:grpSpPr bwMode="auto">
          <a:xfrm>
            <a:off x="4932040" y="3169344"/>
            <a:ext cx="4032448" cy="546777"/>
            <a:chOff x="0" y="0"/>
            <a:chExt cx="6561756" cy="546060"/>
          </a:xfrm>
        </p:grpSpPr>
        <p:sp>
          <p:nvSpPr>
            <p:cNvPr id="25"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26"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27" name="Rectangle 13"/>
            <p:cNvSpPr>
              <a:spLocks noChangeArrowheads="1"/>
            </p:cNvSpPr>
            <p:nvPr/>
          </p:nvSpPr>
          <p:spPr bwMode="auto">
            <a:xfrm>
              <a:off x="64331" y="85339"/>
              <a:ext cx="6433093" cy="39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000" b="1" dirty="0">
                  <a:solidFill>
                    <a:schemeClr val="bg1"/>
                  </a:solidFill>
                </a:rPr>
                <a:t>الرقابة المتزامنة اثناء الاداء </a:t>
              </a:r>
              <a:endParaRPr lang="zh-CN" altLang="en-US" sz="2000" b="1" dirty="0">
                <a:solidFill>
                  <a:schemeClr val="bg1"/>
                </a:solidFill>
              </a:endParaRPr>
            </a:p>
          </p:txBody>
        </p:sp>
      </p:grpSp>
      <p:grpSp>
        <p:nvGrpSpPr>
          <p:cNvPr id="28" name="Group 2"/>
          <p:cNvGrpSpPr>
            <a:grpSpLocks/>
          </p:cNvGrpSpPr>
          <p:nvPr/>
        </p:nvGrpSpPr>
        <p:grpSpPr bwMode="auto">
          <a:xfrm>
            <a:off x="35496" y="2708920"/>
            <a:ext cx="4320480" cy="546777"/>
            <a:chOff x="-234348" y="0"/>
            <a:chExt cx="7030453" cy="546060"/>
          </a:xfrm>
        </p:grpSpPr>
        <p:sp>
          <p:nvSpPr>
            <p:cNvPr id="29" name="AutoShape 3"/>
            <p:cNvSpPr>
              <a:spLocks noChangeArrowheads="1"/>
            </p:cNvSpPr>
            <p:nvPr/>
          </p:nvSpPr>
          <p:spPr bwMode="auto">
            <a:xfrm>
              <a:off x="0" y="192074"/>
              <a:ext cx="6561756" cy="353986"/>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l" rtl="0"/>
              <a:endParaRPr lang="zh-CN" altLang="en-US">
                <a:latin typeface="Calibri" pitchFamily="34" charset="0"/>
              </a:endParaRPr>
            </a:p>
          </p:txBody>
        </p:sp>
        <p:sp>
          <p:nvSpPr>
            <p:cNvPr id="30" name="AutoShape 3"/>
            <p:cNvSpPr>
              <a:spLocks noChangeArrowheads="1"/>
            </p:cNvSpPr>
            <p:nvPr/>
          </p:nvSpPr>
          <p:spPr bwMode="auto">
            <a:xfrm>
              <a:off x="64331" y="0"/>
              <a:ext cx="6433094" cy="482482"/>
            </a:xfrm>
            <a:prstGeom prst="rect">
              <a:avLst/>
            </a:prstGeom>
            <a:solidFill>
              <a:schemeClr val="accent6"/>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31" name="Rectangle 13"/>
            <p:cNvSpPr>
              <a:spLocks noChangeArrowheads="1"/>
            </p:cNvSpPr>
            <p:nvPr/>
          </p:nvSpPr>
          <p:spPr bwMode="auto">
            <a:xfrm>
              <a:off x="-234348" y="85339"/>
              <a:ext cx="7030453" cy="39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000" b="1" dirty="0">
                  <a:solidFill>
                    <a:schemeClr val="bg1"/>
                  </a:solidFill>
                </a:rPr>
                <a:t>الرقابة الداخلية </a:t>
              </a:r>
              <a:endParaRPr lang="zh-CN" altLang="en-US" sz="2000" b="1" dirty="0">
                <a:solidFill>
                  <a:schemeClr val="bg1"/>
                </a:solidFill>
              </a:endParaRPr>
            </a:p>
          </p:txBody>
        </p:sp>
      </p:grpSp>
      <p:grpSp>
        <p:nvGrpSpPr>
          <p:cNvPr id="32" name="Group 2"/>
          <p:cNvGrpSpPr>
            <a:grpSpLocks/>
          </p:cNvGrpSpPr>
          <p:nvPr/>
        </p:nvGrpSpPr>
        <p:grpSpPr bwMode="auto">
          <a:xfrm>
            <a:off x="35496" y="3616648"/>
            <a:ext cx="4320480" cy="546776"/>
            <a:chOff x="-234348" y="0"/>
            <a:chExt cx="7030453" cy="546060"/>
          </a:xfrm>
        </p:grpSpPr>
        <p:sp>
          <p:nvSpPr>
            <p:cNvPr id="33" name="AutoShape 3"/>
            <p:cNvSpPr>
              <a:spLocks noChangeArrowheads="1"/>
            </p:cNvSpPr>
            <p:nvPr/>
          </p:nvSpPr>
          <p:spPr bwMode="auto">
            <a:xfrm>
              <a:off x="0" y="192074"/>
              <a:ext cx="6561756" cy="353986"/>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l" rtl="0"/>
              <a:endParaRPr lang="zh-CN" altLang="en-US">
                <a:latin typeface="Calibri" pitchFamily="34" charset="0"/>
              </a:endParaRPr>
            </a:p>
          </p:txBody>
        </p:sp>
        <p:sp>
          <p:nvSpPr>
            <p:cNvPr id="34" name="AutoShape 3"/>
            <p:cNvSpPr>
              <a:spLocks noChangeArrowheads="1"/>
            </p:cNvSpPr>
            <p:nvPr/>
          </p:nvSpPr>
          <p:spPr bwMode="auto">
            <a:xfrm>
              <a:off x="64331" y="0"/>
              <a:ext cx="6433094" cy="482482"/>
            </a:xfrm>
            <a:prstGeom prst="rect">
              <a:avLst/>
            </a:prstGeom>
            <a:solidFill>
              <a:schemeClr val="accent6"/>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35" name="Rectangle 13"/>
            <p:cNvSpPr>
              <a:spLocks noChangeArrowheads="1"/>
            </p:cNvSpPr>
            <p:nvPr/>
          </p:nvSpPr>
          <p:spPr bwMode="auto">
            <a:xfrm>
              <a:off x="-234348" y="85339"/>
              <a:ext cx="7030453" cy="3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000" b="1" dirty="0">
                  <a:solidFill>
                    <a:schemeClr val="bg1"/>
                  </a:solidFill>
                </a:rPr>
                <a:t>الرقابة الخارجية</a:t>
              </a:r>
              <a:endParaRPr lang="zh-CN" altLang="en-US" sz="2000" b="1" dirty="0">
                <a:solidFill>
                  <a:schemeClr val="bg1"/>
                </a:solidFill>
              </a:endParaRPr>
            </a:p>
          </p:txBody>
        </p:sp>
      </p:grpSp>
      <p:grpSp>
        <p:nvGrpSpPr>
          <p:cNvPr id="36" name="Group 2"/>
          <p:cNvGrpSpPr>
            <a:grpSpLocks/>
          </p:cNvGrpSpPr>
          <p:nvPr/>
        </p:nvGrpSpPr>
        <p:grpSpPr bwMode="auto">
          <a:xfrm>
            <a:off x="4932040" y="4106359"/>
            <a:ext cx="4032448" cy="546777"/>
            <a:chOff x="0" y="0"/>
            <a:chExt cx="6561756" cy="546060"/>
          </a:xfrm>
        </p:grpSpPr>
        <p:sp>
          <p:nvSpPr>
            <p:cNvPr id="37"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38"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39" name="Rectangle 13"/>
            <p:cNvSpPr>
              <a:spLocks noChangeArrowheads="1"/>
            </p:cNvSpPr>
            <p:nvPr/>
          </p:nvSpPr>
          <p:spPr bwMode="auto">
            <a:xfrm>
              <a:off x="64331" y="85339"/>
              <a:ext cx="6433093" cy="39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000" b="1" dirty="0">
                  <a:solidFill>
                    <a:schemeClr val="bg1"/>
                  </a:solidFill>
                </a:rPr>
                <a:t>الرقابة البعدية </a:t>
              </a:r>
              <a:endParaRPr lang="zh-CN" altLang="en-US" sz="2000" b="1" dirty="0">
                <a:solidFill>
                  <a:schemeClr val="bg1"/>
                </a:solidFill>
              </a:endParaRPr>
            </a:p>
          </p:txBody>
        </p:sp>
      </p:grpSp>
    </p:spTree>
    <p:extLst>
      <p:ext uri="{BB962C8B-B14F-4D97-AF65-F5344CB8AC3E}">
        <p14:creationId xmlns:p14="http://schemas.microsoft.com/office/powerpoint/2010/main" val="22279204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childTnLst>
                                </p:cTn>
                              </p:par>
                              <p:par>
                                <p:cTn id="18" presetID="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1000" fill="hold"/>
                                        <p:tgtEl>
                                          <p:spTgt spid="24"/>
                                        </p:tgtEl>
                                        <p:attrNameLst>
                                          <p:attrName>ppt_x</p:attrName>
                                        </p:attrNameLst>
                                      </p:cBhvr>
                                      <p:tavLst>
                                        <p:tav tm="0">
                                          <p:val>
                                            <p:strVal val="#ppt_x"/>
                                          </p:val>
                                        </p:tav>
                                        <p:tav tm="100000">
                                          <p:val>
                                            <p:strVal val="#ppt_x"/>
                                          </p:val>
                                        </p:tav>
                                      </p:tavLst>
                                    </p:anim>
                                    <p:anim calcmode="lin" valueType="num">
                                      <p:cBhvr additive="base">
                                        <p:cTn id="21" dur="1000" fill="hold"/>
                                        <p:tgtEl>
                                          <p:spTgt spid="2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childTnLst>
                                </p:cTn>
                              </p:par>
                              <p:par>
                                <p:cTn id="36" presetID="2" presetClass="entr" presetSubtype="4"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1000" fill="hold"/>
                                        <p:tgtEl>
                                          <p:spTgt spid="32"/>
                                        </p:tgtEl>
                                        <p:attrNameLst>
                                          <p:attrName>ppt_x</p:attrName>
                                        </p:attrNameLst>
                                      </p:cBhvr>
                                      <p:tavLst>
                                        <p:tav tm="0">
                                          <p:val>
                                            <p:strVal val="#ppt_x"/>
                                          </p:val>
                                        </p:tav>
                                        <p:tav tm="100000">
                                          <p:val>
                                            <p:strVal val="#ppt_x"/>
                                          </p:val>
                                        </p:tav>
                                      </p:tavLst>
                                    </p:anim>
                                    <p:anim calcmode="lin" valueType="num">
                                      <p:cBhvr additive="base">
                                        <p:cTn id="39" dur="1000" fill="hold"/>
                                        <p:tgtEl>
                                          <p:spTgt spid="32"/>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3" presetClass="entr" presetSubtype="16"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childTnLst>
                                </p:cTn>
                              </p:par>
                              <p:par>
                                <p:cTn id="45" presetID="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 fill="hold"/>
                                        <p:tgtEl>
                                          <p:spTgt spid="36"/>
                                        </p:tgtEl>
                                        <p:attrNameLst>
                                          <p:attrName>ppt_x</p:attrName>
                                        </p:attrNameLst>
                                      </p:cBhvr>
                                      <p:tavLst>
                                        <p:tav tm="0">
                                          <p:val>
                                            <p:strVal val="#ppt_x"/>
                                          </p:val>
                                        </p:tav>
                                        <p:tav tm="100000">
                                          <p:val>
                                            <p:strVal val="#ppt_x"/>
                                          </p:val>
                                        </p:tav>
                                      </p:tavLst>
                                    </p:anim>
                                    <p:anim calcmode="lin" valueType="num">
                                      <p:cBhvr additive="base">
                                        <p:cTn id="4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ar-EG" sz="1400" b="1" dirty="0" smtClean="0">
              <a:solidFill>
                <a:schemeClr val="bg1"/>
              </a:solidFill>
            </a:endParaRPr>
          </a:p>
          <a:p>
            <a:pPr marL="0" indent="0" algn="ctr" eaLnBrk="1" hangingPunct="1"/>
            <a:endParaRPr lang="en-US" sz="1400" b="1" dirty="0" smtClean="0">
              <a:solidFill>
                <a:schemeClr val="bg1"/>
              </a:solidFill>
            </a:endParaRPr>
          </a:p>
          <a:p>
            <a:pPr marL="0" indent="0" algn="ctr" rtl="1" eaLnBrk="1" hangingPunct="1">
              <a:buNone/>
            </a:pPr>
            <a:r>
              <a:rPr lang="ar-EG" altLang="zh-CN" sz="5000" b="1" dirty="0" smtClean="0">
                <a:solidFill>
                  <a:schemeClr val="bg1"/>
                </a:solidFill>
              </a:rPr>
              <a:t>تمرين </a:t>
            </a:r>
            <a:endParaRPr lang="ar-EG" altLang="zh-CN" sz="5000" b="1" dirty="0">
              <a:solidFill>
                <a:schemeClr val="bg1"/>
              </a:solidFill>
            </a:endParaRPr>
          </a:p>
          <a:p>
            <a:pPr marL="0" indent="0" algn="ctr" rtl="1" eaLnBrk="1" hangingPunct="1">
              <a:buNone/>
            </a:pPr>
            <a:r>
              <a:rPr lang="ar-EG" altLang="zh-CN" sz="5000" b="1" dirty="0">
                <a:solidFill>
                  <a:schemeClr val="bg1"/>
                </a:solidFill>
              </a:rPr>
              <a:t>مهارة الصندوق</a:t>
            </a:r>
          </a:p>
        </p:txBody>
      </p:sp>
    </p:spTree>
    <p:extLst>
      <p:ext uri="{BB962C8B-B14F-4D97-AF65-F5344CB8AC3E}">
        <p14:creationId xmlns:p14="http://schemas.microsoft.com/office/powerpoint/2010/main" val="6276541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0367" y="179247"/>
            <a:ext cx="2263761"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مهارة الصندوق</a:t>
            </a:r>
          </a:p>
        </p:txBody>
      </p:sp>
      <p:sp>
        <p:nvSpPr>
          <p:cNvPr id="11" name="Rectangle 3"/>
          <p:cNvSpPr>
            <a:spLocks noChangeArrowheads="1"/>
          </p:cNvSpPr>
          <p:nvPr/>
        </p:nvSpPr>
        <p:spPr bwMode="auto">
          <a:xfrm>
            <a:off x="3779912" y="2852936"/>
            <a:ext cx="439246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400" b="1" dirty="0">
                <a:solidFill>
                  <a:srgbClr val="002060"/>
                </a:solidFill>
                <a:ea typeface="幼圆" pitchFamily="1" charset="-122"/>
              </a:rPr>
              <a:t>التعبير عن الذات والرأي العام</a:t>
            </a:r>
          </a:p>
        </p:txBody>
      </p:sp>
      <p:sp>
        <p:nvSpPr>
          <p:cNvPr id="12" name="Rectangle 4"/>
          <p:cNvSpPr>
            <a:spLocks noChangeArrowheads="1"/>
          </p:cNvSpPr>
          <p:nvPr/>
        </p:nvSpPr>
        <p:spPr bwMode="auto">
          <a:xfrm>
            <a:off x="3779912" y="3884811"/>
            <a:ext cx="439246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400" b="1" dirty="0">
                <a:solidFill>
                  <a:srgbClr val="002060"/>
                </a:solidFill>
                <a:ea typeface="幼圆" pitchFamily="1" charset="-122"/>
              </a:rPr>
              <a:t>تقييم مجريات اللقاء </a:t>
            </a:r>
            <a:endParaRPr lang="zh-CN" altLang="en-US" sz="24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603853" y="292437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393243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764022"/>
            <a:ext cx="2221328" cy="1359554"/>
          </a:xfrm>
          <a:prstGeom prst="rect">
            <a:avLst/>
          </a:prstGeom>
        </p:spPr>
      </p:pic>
      <p:pic>
        <p:nvPicPr>
          <p:cNvPr id="5" name="Picture 4"/>
          <p:cNvPicPr>
            <a:picLocks noChangeAspect="1"/>
          </p:cNvPicPr>
          <p:nvPr/>
        </p:nvPicPr>
        <p:blipFill>
          <a:blip r:embed="rId4"/>
          <a:stretch>
            <a:fillRect/>
          </a:stretch>
        </p:blipFill>
        <p:spPr>
          <a:xfrm>
            <a:off x="778111" y="220486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1127433" y="4545928"/>
            <a:ext cx="128432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30 دقيقة</a:t>
            </a:r>
            <a:endParaRPr lang="ar-EG" sz="2800" b="1" dirty="0">
              <a:solidFill>
                <a:srgbClr val="002060"/>
              </a:solidFill>
            </a:endParaRPr>
          </a:p>
        </p:txBody>
      </p:sp>
    </p:spTree>
    <p:extLst>
      <p:ext uri="{BB962C8B-B14F-4D97-AF65-F5344CB8AC3E}">
        <p14:creationId xmlns:p14="http://schemas.microsoft.com/office/powerpoint/2010/main" val="149136518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اسرار القيادة</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0796389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078" y="3081713"/>
            <a:ext cx="3265875" cy="326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bwMode="auto">
          <a:xfrm>
            <a:off x="4245413" y="261102"/>
            <a:ext cx="4768177" cy="2286112"/>
          </a:xfrm>
          <a:prstGeom prst="cloudCallout">
            <a:avLst>
              <a:gd name="adj1" fmla="val -47842"/>
              <a:gd name="adj2" fmla="val 9350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50000"/>
              </a:lnSpc>
            </a:pPr>
            <a:r>
              <a:rPr lang="ar-EG" sz="2540" b="1" dirty="0">
                <a:solidFill>
                  <a:srgbClr val="002060"/>
                </a:solidFill>
              </a:rPr>
              <a:t>هل القائد يولد أم يصنع؟</a:t>
            </a:r>
          </a:p>
        </p:txBody>
      </p:sp>
    </p:spTree>
    <p:extLst>
      <p:ext uri="{BB962C8B-B14F-4D97-AF65-F5344CB8AC3E}">
        <p14:creationId xmlns:p14="http://schemas.microsoft.com/office/powerpoint/2010/main" val="27340559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ave 4"/>
          <p:cNvSpPr/>
          <p:nvPr/>
        </p:nvSpPr>
        <p:spPr bwMode="auto">
          <a:xfrm>
            <a:off x="1187624" y="2276872"/>
            <a:ext cx="6466432" cy="2155477"/>
          </a:xfrm>
          <a:prstGeom prst="wav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lvl="0" algn="ctr" rtl="1">
              <a:lnSpc>
                <a:spcPct val="150000"/>
              </a:lnSpc>
            </a:pPr>
            <a:r>
              <a:rPr lang="ar-EG" sz="3266" b="1" dirty="0">
                <a:solidFill>
                  <a:srgbClr val="000000"/>
                </a:solidFill>
              </a:rPr>
              <a:t>كيف اصبح قائدا ناجحا</a:t>
            </a:r>
          </a:p>
        </p:txBody>
      </p:sp>
    </p:spTree>
    <p:extLst>
      <p:ext uri="{BB962C8B-B14F-4D97-AF65-F5344CB8AC3E}">
        <p14:creationId xmlns:p14="http://schemas.microsoft.com/office/powerpoint/2010/main" val="37262198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1357471" y="986488"/>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الرؤية المرشدة</a:t>
            </a:r>
            <a:endParaRPr lang="en-US" sz="2903" b="1" dirty="0">
              <a:solidFill>
                <a:srgbClr val="FFFFFF"/>
              </a:solidFill>
            </a:endParaRPr>
          </a:p>
        </p:txBody>
      </p:sp>
      <p:sp>
        <p:nvSpPr>
          <p:cNvPr id="3075" name="AutoShape 2"/>
          <p:cNvSpPr>
            <a:spLocks noChangeArrowheads="1"/>
          </p:cNvSpPr>
          <p:nvPr/>
        </p:nvSpPr>
        <p:spPr bwMode="auto">
          <a:xfrm>
            <a:off x="1357471" y="2025808"/>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التوازن</a:t>
            </a:r>
            <a:endParaRPr lang="en-US" sz="2903" b="1" dirty="0">
              <a:solidFill>
                <a:srgbClr val="FFFFFF"/>
              </a:solidFill>
            </a:endParaRPr>
          </a:p>
        </p:txBody>
      </p:sp>
      <p:sp>
        <p:nvSpPr>
          <p:cNvPr id="3076" name="AutoShape 3"/>
          <p:cNvSpPr>
            <a:spLocks noChangeArrowheads="1"/>
          </p:cNvSpPr>
          <p:nvPr/>
        </p:nvSpPr>
        <p:spPr bwMode="auto">
          <a:xfrm>
            <a:off x="1357471" y="3070888"/>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66" b="1" dirty="0">
                <a:solidFill>
                  <a:srgbClr val="FFFFFF"/>
                </a:solidFill>
                <a:latin typeface="Arial Black" pitchFamily="34" charset="0"/>
              </a:rPr>
              <a:t>  </a:t>
            </a:r>
            <a:r>
              <a:rPr lang="ar-EG" sz="3200" b="1" dirty="0">
                <a:solidFill>
                  <a:schemeClr val="accent2"/>
                </a:solidFill>
                <a:latin typeface="+mj-lt"/>
                <a:ea typeface="+mj-ea"/>
                <a:cs typeface="+mj-cs"/>
              </a:rPr>
              <a:t>الصفات الخمس للقائد الفعال</a:t>
            </a:r>
          </a:p>
        </p:txBody>
      </p:sp>
      <p:sp>
        <p:nvSpPr>
          <p:cNvPr id="3078" name="AutoShape 5"/>
          <p:cNvSpPr>
            <a:spLocks noChangeArrowheads="1"/>
          </p:cNvSpPr>
          <p:nvPr/>
        </p:nvSpPr>
        <p:spPr bwMode="auto">
          <a:xfrm>
            <a:off x="7397460" y="980728"/>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a:solidFill>
                  <a:srgbClr val="FFFFFF"/>
                </a:solidFill>
                <a:latin typeface="Arial Black" pitchFamily="34" charset="0"/>
              </a:rPr>
              <a:t>1</a:t>
            </a:r>
          </a:p>
        </p:txBody>
      </p:sp>
      <p:sp>
        <p:nvSpPr>
          <p:cNvPr id="3079" name="AutoShape 6"/>
          <p:cNvSpPr>
            <a:spLocks noChangeArrowheads="1"/>
          </p:cNvSpPr>
          <p:nvPr/>
        </p:nvSpPr>
        <p:spPr bwMode="auto">
          <a:xfrm>
            <a:off x="7397460" y="2037328"/>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
        <p:nvSpPr>
          <p:cNvPr id="3080" name="AutoShape 7"/>
          <p:cNvSpPr>
            <a:spLocks noChangeArrowheads="1"/>
          </p:cNvSpPr>
          <p:nvPr/>
        </p:nvSpPr>
        <p:spPr bwMode="auto">
          <a:xfrm>
            <a:off x="7397460" y="3085287"/>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
        <p:nvSpPr>
          <p:cNvPr id="9" name="AutoShape 1"/>
          <p:cNvSpPr>
            <a:spLocks noChangeArrowheads="1"/>
          </p:cNvSpPr>
          <p:nvPr/>
        </p:nvSpPr>
        <p:spPr bwMode="auto">
          <a:xfrm>
            <a:off x="1371443" y="4121728"/>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0" name="AutoShape 2"/>
          <p:cNvSpPr>
            <a:spLocks noChangeArrowheads="1"/>
          </p:cNvSpPr>
          <p:nvPr/>
        </p:nvSpPr>
        <p:spPr bwMode="auto">
          <a:xfrm>
            <a:off x="1371443" y="5132698"/>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معرفة الرجال </a:t>
            </a:r>
            <a:endParaRPr lang="en-US" sz="2903" b="1" dirty="0">
              <a:solidFill>
                <a:srgbClr val="FFFFFF"/>
              </a:solidFill>
            </a:endParaRPr>
          </a:p>
        </p:txBody>
      </p:sp>
      <p:sp>
        <p:nvSpPr>
          <p:cNvPr id="11" name="AutoShape 5"/>
          <p:cNvSpPr>
            <a:spLocks noChangeArrowheads="1"/>
          </p:cNvSpPr>
          <p:nvPr/>
        </p:nvSpPr>
        <p:spPr bwMode="auto">
          <a:xfrm>
            <a:off x="7411432" y="4115968"/>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2" name="AutoShape 6"/>
          <p:cNvSpPr>
            <a:spLocks noChangeArrowheads="1"/>
          </p:cNvSpPr>
          <p:nvPr/>
        </p:nvSpPr>
        <p:spPr bwMode="auto">
          <a:xfrm>
            <a:off x="7411432" y="5144217"/>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dirty="0">
                <a:solidFill>
                  <a:srgbClr val="FFFFFF"/>
                </a:solidFill>
                <a:latin typeface="Arial Black" pitchFamily="34" charset="0"/>
              </a:rPr>
              <a:t>5</a:t>
            </a:r>
          </a:p>
        </p:txBody>
      </p:sp>
    </p:spTree>
    <p:extLst>
      <p:ext uri="{BB962C8B-B14F-4D97-AF65-F5344CB8AC3E}">
        <p14:creationId xmlns:p14="http://schemas.microsoft.com/office/powerpoint/2010/main" val="23309505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P spid="3076" grpId="0" animBg="1"/>
      <p:bldP spid="9" grpId="0" animBg="1"/>
      <p:bldP spid="10"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1357471" y="197213"/>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الرؤية المرشدة</a:t>
            </a:r>
            <a:endParaRPr lang="en-US" sz="2903" b="1" dirty="0">
              <a:solidFill>
                <a:srgbClr val="FFFFFF"/>
              </a:solidFill>
            </a:endParaRPr>
          </a:p>
        </p:txBody>
      </p:sp>
      <p:sp>
        <p:nvSpPr>
          <p:cNvPr id="3078" name="AutoShape 5"/>
          <p:cNvSpPr>
            <a:spLocks noChangeArrowheads="1"/>
          </p:cNvSpPr>
          <p:nvPr/>
        </p:nvSpPr>
        <p:spPr bwMode="auto">
          <a:xfrm>
            <a:off x="7397460" y="191453"/>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a:solidFill>
                  <a:srgbClr val="FFFFFF"/>
                </a:solidFill>
                <a:latin typeface="Arial Black" pitchFamily="34" charset="0"/>
              </a:rPr>
              <a:t>1</a:t>
            </a:r>
          </a:p>
        </p:txBody>
      </p:sp>
      <p:sp>
        <p:nvSpPr>
          <p:cNvPr id="2" name="Rectangle 1"/>
          <p:cNvSpPr/>
          <p:nvPr/>
        </p:nvSpPr>
        <p:spPr>
          <a:xfrm>
            <a:off x="4898588" y="2906460"/>
            <a:ext cx="3331192" cy="1264962"/>
          </a:xfrm>
          <a:prstGeom prst="rect">
            <a:avLst/>
          </a:prstGeom>
        </p:spPr>
        <p:txBody>
          <a:bodyPr wrap="square">
            <a:spAutoFit/>
          </a:bodyPr>
          <a:lstStyle/>
          <a:p>
            <a:pPr algn="justLow" rtl="1"/>
            <a:r>
              <a:rPr lang="ar-EG" sz="2540" b="1" dirty="0">
                <a:solidFill>
                  <a:srgbClr val="002060"/>
                </a:solidFill>
              </a:rPr>
              <a:t>القائد الفعال تحركه أهدافه بعيدة المدى و لديه طموحات عالية بالمقارنة مع من حوله</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45" y="2404413"/>
            <a:ext cx="4376149" cy="29095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071658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1357471" y="197213"/>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الرؤية المرشدة</a:t>
            </a:r>
            <a:endParaRPr lang="en-US" sz="2903" b="1" dirty="0">
              <a:solidFill>
                <a:srgbClr val="FFFFFF"/>
              </a:solidFill>
            </a:endParaRPr>
          </a:p>
        </p:txBody>
      </p:sp>
      <p:sp>
        <p:nvSpPr>
          <p:cNvPr id="3078" name="AutoShape 5"/>
          <p:cNvSpPr>
            <a:spLocks noChangeArrowheads="1"/>
          </p:cNvSpPr>
          <p:nvPr/>
        </p:nvSpPr>
        <p:spPr bwMode="auto">
          <a:xfrm>
            <a:off x="7397460" y="191453"/>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a:solidFill>
                  <a:srgbClr val="FFFFFF"/>
                </a:solidFill>
                <a:latin typeface="Arial Black" pitchFamily="34" charset="0"/>
              </a:rPr>
              <a:t>1</a:t>
            </a:r>
          </a:p>
        </p:txBody>
      </p:sp>
      <p:sp>
        <p:nvSpPr>
          <p:cNvPr id="5" name="AutoShape 10"/>
          <p:cNvSpPr>
            <a:spLocks noChangeArrowheads="1"/>
          </p:cNvSpPr>
          <p:nvPr/>
        </p:nvSpPr>
        <p:spPr bwMode="auto">
          <a:xfrm>
            <a:off x="4049461" y="1534208"/>
            <a:ext cx="4619340"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كيف نحدد الرؤية المرشدة ؟</a:t>
            </a:r>
            <a:endParaRPr lang="en-US" sz="2540" b="1" dirty="0">
              <a:solidFill>
                <a:srgbClr val="002060"/>
              </a:solidFill>
            </a:endParaRPr>
          </a:p>
        </p:txBody>
      </p:sp>
      <p:sp>
        <p:nvSpPr>
          <p:cNvPr id="3" name="Vertical Scroll 2"/>
          <p:cNvSpPr/>
          <p:nvPr/>
        </p:nvSpPr>
        <p:spPr bwMode="auto">
          <a:xfrm>
            <a:off x="6466207" y="284114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البيئة الهادئة</a:t>
            </a:r>
          </a:p>
        </p:txBody>
      </p:sp>
      <p:sp>
        <p:nvSpPr>
          <p:cNvPr id="9" name="Vertical Scroll 8"/>
          <p:cNvSpPr/>
          <p:nvPr/>
        </p:nvSpPr>
        <p:spPr bwMode="auto">
          <a:xfrm>
            <a:off x="3461603" y="284114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التأمل في المراحل الأولى لحياتك</a:t>
            </a:r>
          </a:p>
        </p:txBody>
      </p:sp>
      <p:sp>
        <p:nvSpPr>
          <p:cNvPr id="10" name="Vertical Scroll 9"/>
          <p:cNvSpPr/>
          <p:nvPr/>
        </p:nvSpPr>
        <p:spPr bwMode="auto">
          <a:xfrm>
            <a:off x="456998" y="284114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50000"/>
              </a:lnSpc>
            </a:pPr>
            <a:r>
              <a:rPr lang="ar-EG" sz="2540" b="1" dirty="0">
                <a:solidFill>
                  <a:srgbClr val="002060"/>
                </a:solidFill>
              </a:rPr>
              <a:t>الأمل في سير أنشطتك</a:t>
            </a:r>
          </a:p>
        </p:txBody>
      </p:sp>
      <p:sp>
        <p:nvSpPr>
          <p:cNvPr id="11" name="Vertical Scroll 10"/>
          <p:cNvSpPr/>
          <p:nvPr/>
        </p:nvSpPr>
        <p:spPr bwMode="auto">
          <a:xfrm>
            <a:off x="4963905" y="4735350"/>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50000"/>
              </a:lnSpc>
            </a:pPr>
            <a:r>
              <a:rPr lang="ar-EG" sz="2540" b="1" dirty="0">
                <a:solidFill>
                  <a:srgbClr val="002060"/>
                </a:solidFill>
              </a:rPr>
              <a:t>سماع الضمير الداخلي</a:t>
            </a:r>
          </a:p>
        </p:txBody>
      </p:sp>
      <p:sp>
        <p:nvSpPr>
          <p:cNvPr id="12" name="Vertical Scroll 11"/>
          <p:cNvSpPr/>
          <p:nvPr/>
        </p:nvSpPr>
        <p:spPr bwMode="auto">
          <a:xfrm>
            <a:off x="1959300" y="4735350"/>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الأثر المتروك</a:t>
            </a:r>
          </a:p>
        </p:txBody>
      </p:sp>
    </p:spTree>
    <p:extLst>
      <p:ext uri="{BB962C8B-B14F-4D97-AF65-F5344CB8AC3E}">
        <p14:creationId xmlns:p14="http://schemas.microsoft.com/office/powerpoint/2010/main" val="11917933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357471"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التوازن</a:t>
            </a:r>
            <a:endParaRPr lang="en-US" sz="2903" b="1" dirty="0">
              <a:solidFill>
                <a:srgbClr val="FFFFFF"/>
              </a:solidFill>
            </a:endParaRPr>
          </a:p>
        </p:txBody>
      </p:sp>
      <p:sp>
        <p:nvSpPr>
          <p:cNvPr id="3079" name="AutoShape 6"/>
          <p:cNvSpPr>
            <a:spLocks noChangeArrowheads="1"/>
          </p:cNvSpPr>
          <p:nvPr/>
        </p:nvSpPr>
        <p:spPr bwMode="auto">
          <a:xfrm>
            <a:off x="7397460"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
        <p:nvSpPr>
          <p:cNvPr id="13" name="AutoShape 10"/>
          <p:cNvSpPr>
            <a:spLocks noChangeArrowheads="1"/>
          </p:cNvSpPr>
          <p:nvPr/>
        </p:nvSpPr>
        <p:spPr bwMode="auto">
          <a:xfrm>
            <a:off x="4049461" y="1534208"/>
            <a:ext cx="4619340"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الطــــــــاقات الأربع</a:t>
            </a:r>
            <a:endParaRPr lang="en-US" sz="2540" b="1" dirty="0">
              <a:solidFill>
                <a:srgbClr val="002060"/>
              </a:solidFill>
            </a:endParaRPr>
          </a:p>
        </p:txBody>
      </p:sp>
      <p:sp>
        <p:nvSpPr>
          <p:cNvPr id="14" name="Vertical Scroll 13"/>
          <p:cNvSpPr/>
          <p:nvPr/>
        </p:nvSpPr>
        <p:spPr bwMode="auto">
          <a:xfrm>
            <a:off x="6466207" y="284114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العــقل</a:t>
            </a:r>
          </a:p>
        </p:txBody>
      </p:sp>
      <p:sp>
        <p:nvSpPr>
          <p:cNvPr id="15" name="Vertical Scroll 14"/>
          <p:cNvSpPr/>
          <p:nvPr/>
        </p:nvSpPr>
        <p:spPr bwMode="auto">
          <a:xfrm>
            <a:off x="3461603" y="284114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الجســد</a:t>
            </a:r>
          </a:p>
        </p:txBody>
      </p:sp>
      <p:sp>
        <p:nvSpPr>
          <p:cNvPr id="16" name="Vertical Scroll 15"/>
          <p:cNvSpPr/>
          <p:nvPr/>
        </p:nvSpPr>
        <p:spPr bwMode="auto">
          <a:xfrm>
            <a:off x="4963905" y="4735350"/>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العـــاطفة</a:t>
            </a:r>
          </a:p>
        </p:txBody>
      </p:sp>
      <p:sp>
        <p:nvSpPr>
          <p:cNvPr id="17" name="Vertical Scroll 16"/>
          <p:cNvSpPr/>
          <p:nvPr/>
        </p:nvSpPr>
        <p:spPr bwMode="auto">
          <a:xfrm>
            <a:off x="1959300" y="4735350"/>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الــروح</a:t>
            </a:r>
          </a:p>
        </p:txBody>
      </p:sp>
    </p:spTree>
    <p:extLst>
      <p:ext uri="{BB962C8B-B14F-4D97-AF65-F5344CB8AC3E}">
        <p14:creationId xmlns:p14="http://schemas.microsoft.com/office/powerpoint/2010/main" val="3071181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357471"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التوازن</a:t>
            </a:r>
            <a:endParaRPr lang="en-US" sz="2903" b="1" dirty="0">
              <a:solidFill>
                <a:srgbClr val="FFFFFF"/>
              </a:solidFill>
            </a:endParaRPr>
          </a:p>
        </p:txBody>
      </p:sp>
      <p:sp>
        <p:nvSpPr>
          <p:cNvPr id="3079" name="AutoShape 6"/>
          <p:cNvSpPr>
            <a:spLocks noChangeArrowheads="1"/>
          </p:cNvSpPr>
          <p:nvPr/>
        </p:nvSpPr>
        <p:spPr bwMode="auto">
          <a:xfrm>
            <a:off x="7397460"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
        <p:nvSpPr>
          <p:cNvPr id="13" name="AutoShape 10"/>
          <p:cNvSpPr>
            <a:spLocks noChangeArrowheads="1"/>
          </p:cNvSpPr>
          <p:nvPr/>
        </p:nvSpPr>
        <p:spPr bwMode="auto">
          <a:xfrm>
            <a:off x="3135016" y="1534208"/>
            <a:ext cx="553378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العـــقل : أثري عقلي عن طريق الخطوات التالية</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اقرأ أهدافك صباح مساء</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نم عقلك بالقراءة و الإطلاع</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واصل التعليم واستكمل دراستك</a:t>
            </a:r>
          </a:p>
        </p:txBody>
      </p:sp>
      <p:sp>
        <p:nvSpPr>
          <p:cNvPr id="11" name="Vertical Scroll 10"/>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تعلم مهارات إبداعية</a:t>
            </a:r>
          </a:p>
        </p:txBody>
      </p:sp>
    </p:spTree>
    <p:extLst>
      <p:ext uri="{BB962C8B-B14F-4D97-AF65-F5344CB8AC3E}">
        <p14:creationId xmlns:p14="http://schemas.microsoft.com/office/powerpoint/2010/main" val="9604094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descr="07CD1E3675BD4affA6CA63955D31575C# #AutoShape 3"/>
          <p:cNvSpPr>
            <a:spLocks noChangeArrowheads="1"/>
          </p:cNvSpPr>
          <p:nvPr/>
        </p:nvSpPr>
        <p:spPr bwMode="auto">
          <a:xfrm>
            <a:off x="762000" y="2059304"/>
            <a:ext cx="7524750" cy="2817496"/>
          </a:xfrm>
          <a:prstGeom prst="rect">
            <a:avLst/>
          </a:prstGeom>
          <a:solidFill>
            <a:schemeClr val="bg2">
              <a:lumMod val="60000"/>
              <a:lumOff val="40000"/>
              <a:alpha val="78000"/>
            </a:schemeClr>
          </a:solidFill>
          <a:ln w="12700">
            <a:solidFill>
              <a:schemeClr val="bg1"/>
            </a:solidFill>
            <a:miter lim="800000"/>
            <a:headEnd/>
            <a:tailEnd/>
          </a:ln>
        </p:spPr>
        <p:txBody>
          <a:bodyPr lIns="91430" tIns="45715" rIns="91430" bIns="45715" anchor="ctr"/>
          <a:lstStyle/>
          <a:p>
            <a:pPr algn="l" rtl="0"/>
            <a:endParaRPr lang="zh-CN" altLang="en-US">
              <a:latin typeface="Calibri" pitchFamily="34" charset="0"/>
            </a:endParaRPr>
          </a:p>
        </p:txBody>
      </p:sp>
      <p:sp>
        <p:nvSpPr>
          <p:cNvPr id="16" name="AutoShape 3" descr="D8FCD644EF414d608FD23FABDBB2453F# #AutoShape 3"/>
          <p:cNvSpPr>
            <a:spLocks noChangeArrowheads="1"/>
          </p:cNvSpPr>
          <p:nvPr/>
        </p:nvSpPr>
        <p:spPr bwMode="auto">
          <a:xfrm>
            <a:off x="866775" y="1887856"/>
            <a:ext cx="7315200" cy="2853690"/>
          </a:xfrm>
          <a:prstGeom prst="rect">
            <a:avLst/>
          </a:prstGeom>
          <a:solidFill>
            <a:schemeClr val="accent1">
              <a:lumMod val="40000"/>
              <a:lumOff val="60000"/>
              <a:alpha val="80000"/>
            </a:schemeClr>
          </a:solidFill>
          <a:ln w="12700">
            <a:solidFill>
              <a:schemeClr val="bg1"/>
            </a:solidFill>
            <a:miter lim="800000"/>
            <a:headEnd/>
            <a:tailEnd/>
          </a:ln>
        </p:spPr>
        <p:txBody>
          <a:bodyPr wrap="none" lIns="91430" tIns="45715" rIns="91430" bIns="45715" anchor="ctr"/>
          <a:lstStyle/>
          <a:p>
            <a:pPr rtl="1" eaLnBrk="0"/>
            <a:r>
              <a:rPr lang="ar-EG" altLang="zh-CN" sz="5000" b="1" dirty="0">
                <a:solidFill>
                  <a:srgbClr val="002060"/>
                </a:solidFill>
                <a:ea typeface="Microsoft YaHei" pitchFamily="34" charset="-122"/>
              </a:rPr>
              <a:t>الجودة الادارية</a:t>
            </a:r>
            <a:endParaRPr lang="ar-EG" altLang="zh-CN" sz="3600" b="1" dirty="0">
              <a:solidFill>
                <a:srgbClr val="002060"/>
              </a:solidFill>
              <a:ea typeface="Microsoft YaHei" pitchFamily="34" charset="-122"/>
            </a:endParaRPr>
          </a:p>
        </p:txBody>
      </p:sp>
      <p:sp>
        <p:nvSpPr>
          <p:cNvPr id="20" name="Rectangle 13" descr="FD1DDF730CE4456e89755B07FE1653D0# #Rectangle 13"/>
          <p:cNvSpPr>
            <a:spLocks noChangeArrowheads="1"/>
          </p:cNvSpPr>
          <p:nvPr/>
        </p:nvSpPr>
        <p:spPr bwMode="auto">
          <a:xfrm>
            <a:off x="1033465" y="2318384"/>
            <a:ext cx="6981825"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rtl="0"/>
            <a:endParaRPr lang="zh-CN" altLang="en-US">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5819490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Top)">
                                      <p:cBhvr>
                                        <p:cTn id="7" dur="500"/>
                                        <p:tgtEl>
                                          <p:spTgt spid="1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lide(fromBottom)">
                                      <p:cBhvr>
                                        <p:cTn id="10" dur="500"/>
                                        <p:tgtEl>
                                          <p:spTgt spid="14"/>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6" grpId="0" animBg="1" autoUpdateAnimBg="0"/>
      <p:bldP spid="20"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357471"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التوازن</a:t>
            </a:r>
            <a:endParaRPr lang="en-US" sz="2903" b="1" dirty="0">
              <a:solidFill>
                <a:srgbClr val="FFFFFF"/>
              </a:solidFill>
            </a:endParaRPr>
          </a:p>
        </p:txBody>
      </p:sp>
      <p:sp>
        <p:nvSpPr>
          <p:cNvPr id="3079" name="AutoShape 6"/>
          <p:cNvSpPr>
            <a:spLocks noChangeArrowheads="1"/>
          </p:cNvSpPr>
          <p:nvPr/>
        </p:nvSpPr>
        <p:spPr bwMode="auto">
          <a:xfrm>
            <a:off x="7397460"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
        <p:nvSpPr>
          <p:cNvPr id="13" name="AutoShape 10"/>
          <p:cNvSpPr>
            <a:spLocks noChangeArrowheads="1"/>
          </p:cNvSpPr>
          <p:nvPr/>
        </p:nvSpPr>
        <p:spPr bwMode="auto">
          <a:xfrm>
            <a:off x="3135016" y="1534208"/>
            <a:ext cx="553378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الجسد: هو البدن الذي نعيش من خلاله                 و المحافظة عليه تنبع من</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إتباع نظام غذائي سليم</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المحافظة على تمارين رياضية</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الاهتمام بساعات محددة للنوم</a:t>
            </a:r>
          </a:p>
        </p:txBody>
      </p:sp>
      <p:sp>
        <p:nvSpPr>
          <p:cNvPr id="11" name="Vertical Scroll 10"/>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358" b="1" dirty="0">
                <a:solidFill>
                  <a:srgbClr val="002060"/>
                </a:solidFill>
              </a:rPr>
              <a:t>المحافظة على الرياضة النفسية مثل الإيمان وتقبل الهزيمة</a:t>
            </a:r>
          </a:p>
        </p:txBody>
      </p:sp>
    </p:spTree>
    <p:extLst>
      <p:ext uri="{BB962C8B-B14F-4D97-AF65-F5344CB8AC3E}">
        <p14:creationId xmlns:p14="http://schemas.microsoft.com/office/powerpoint/2010/main" val="3825342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1"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357471"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التوازن</a:t>
            </a:r>
            <a:endParaRPr lang="en-US" sz="2903" b="1" dirty="0">
              <a:solidFill>
                <a:srgbClr val="FFFFFF"/>
              </a:solidFill>
            </a:endParaRPr>
          </a:p>
        </p:txBody>
      </p:sp>
      <p:sp>
        <p:nvSpPr>
          <p:cNvPr id="3079" name="AutoShape 6"/>
          <p:cNvSpPr>
            <a:spLocks noChangeArrowheads="1"/>
          </p:cNvSpPr>
          <p:nvPr/>
        </p:nvSpPr>
        <p:spPr bwMode="auto">
          <a:xfrm>
            <a:off x="7397460"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
        <p:nvSpPr>
          <p:cNvPr id="13" name="AutoShape 10"/>
          <p:cNvSpPr>
            <a:spLocks noChangeArrowheads="1"/>
          </p:cNvSpPr>
          <p:nvPr/>
        </p:nvSpPr>
        <p:spPr bwMode="auto">
          <a:xfrm>
            <a:off x="3135016" y="1534208"/>
            <a:ext cx="553378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العــاطفة:وهي العاطفة الصادقة التي تشعرك بأهمية الآخرين و تنميتها تكمن في</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المحافظة المستمرة على بنك العواطف</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تقوية العلاقات بكل فرد من أسرتك</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التسامح و البذل في العطاء</a:t>
            </a:r>
          </a:p>
        </p:txBody>
      </p:sp>
    </p:spTree>
    <p:extLst>
      <p:ext uri="{BB962C8B-B14F-4D97-AF65-F5344CB8AC3E}">
        <p14:creationId xmlns:p14="http://schemas.microsoft.com/office/powerpoint/2010/main" val="3973391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357471"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التوازن</a:t>
            </a:r>
            <a:endParaRPr lang="en-US" sz="2903" b="1" dirty="0">
              <a:solidFill>
                <a:srgbClr val="FFFFFF"/>
              </a:solidFill>
            </a:endParaRPr>
          </a:p>
        </p:txBody>
      </p:sp>
      <p:sp>
        <p:nvSpPr>
          <p:cNvPr id="3079" name="AutoShape 6"/>
          <p:cNvSpPr>
            <a:spLocks noChangeArrowheads="1"/>
          </p:cNvSpPr>
          <p:nvPr/>
        </p:nvSpPr>
        <p:spPr bwMode="auto">
          <a:xfrm>
            <a:off x="7397460"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
        <p:nvSpPr>
          <p:cNvPr id="13" name="AutoShape 10"/>
          <p:cNvSpPr>
            <a:spLocks noChangeArrowheads="1"/>
          </p:cNvSpPr>
          <p:nvPr/>
        </p:nvSpPr>
        <p:spPr bwMode="auto">
          <a:xfrm>
            <a:off x="1632713" y="1534208"/>
            <a:ext cx="7036089"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الــروح: هي الشريان الحيوي الذي يمد الجسم بالمبادئ و القيم اللازمة لاستمرار الحياة، و تنبع المحافظة عليها من خلال</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الاستغراق في العبادة الممدة للقوة</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المحافظة على جلسات التأمل و التفكر</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المحافظة على الأوراد و الأذكار</a:t>
            </a:r>
          </a:p>
        </p:txBody>
      </p:sp>
      <p:sp>
        <p:nvSpPr>
          <p:cNvPr id="11" name="Vertical Scroll 10"/>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المحاسبة المستمرة</a:t>
            </a:r>
          </a:p>
        </p:txBody>
      </p:sp>
    </p:spTree>
    <p:extLst>
      <p:ext uri="{BB962C8B-B14F-4D97-AF65-F5344CB8AC3E}">
        <p14:creationId xmlns:p14="http://schemas.microsoft.com/office/powerpoint/2010/main" val="27688884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3"/>
          <p:cNvSpPr>
            <a:spLocks noChangeArrowheads="1"/>
          </p:cNvSpPr>
          <p:nvPr/>
        </p:nvSpPr>
        <p:spPr bwMode="auto">
          <a:xfrm>
            <a:off x="1357471" y="240931"/>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3080" name="AutoShape 7"/>
          <p:cNvSpPr>
            <a:spLocks noChangeArrowheads="1"/>
          </p:cNvSpPr>
          <p:nvPr/>
        </p:nvSpPr>
        <p:spPr bwMode="auto">
          <a:xfrm>
            <a:off x="7397460" y="255330"/>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
        <p:nvSpPr>
          <p:cNvPr id="13" name="Rectangle 12"/>
          <p:cNvSpPr/>
          <p:nvPr/>
        </p:nvSpPr>
        <p:spPr>
          <a:xfrm>
            <a:off x="4898588" y="2906461"/>
            <a:ext cx="3331192" cy="2046714"/>
          </a:xfrm>
          <a:prstGeom prst="rect">
            <a:avLst/>
          </a:prstGeom>
        </p:spPr>
        <p:txBody>
          <a:bodyPr wrap="square">
            <a:spAutoFit/>
          </a:bodyPr>
          <a:lstStyle/>
          <a:p>
            <a:pPr algn="justLow" rtl="1"/>
            <a:r>
              <a:rPr lang="ar-EG" sz="2540" b="1" dirty="0">
                <a:solidFill>
                  <a:srgbClr val="002060"/>
                </a:solidFill>
              </a:rPr>
              <a:t> % 85 من النجاح في القيادة يعزى إلى مهارات التعامل،    و ليس بالضرورة استعمالها جميعها، بل حسب الموقف    و الشخص المقابل</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80" y="2252266"/>
            <a:ext cx="4133730" cy="320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5921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Vertical Scroll 13"/>
          <p:cNvSpPr/>
          <p:nvPr/>
        </p:nvSpPr>
        <p:spPr bwMode="auto">
          <a:xfrm>
            <a:off x="6466207" y="227687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الفهم والاتصال </a:t>
            </a:r>
          </a:p>
        </p:txBody>
      </p:sp>
      <p:sp>
        <p:nvSpPr>
          <p:cNvPr id="15" name="Vertical Scroll 14"/>
          <p:cNvSpPr/>
          <p:nvPr/>
        </p:nvSpPr>
        <p:spPr bwMode="auto">
          <a:xfrm>
            <a:off x="3461603" y="2276872"/>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التأثير </a:t>
            </a:r>
          </a:p>
        </p:txBody>
      </p:sp>
      <p:sp>
        <p:nvSpPr>
          <p:cNvPr id="16" name="Vertical Scroll 15"/>
          <p:cNvSpPr/>
          <p:nvPr/>
        </p:nvSpPr>
        <p:spPr bwMode="auto">
          <a:xfrm>
            <a:off x="4963905" y="4171080"/>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التحفيز</a:t>
            </a:r>
          </a:p>
        </p:txBody>
      </p:sp>
      <p:sp>
        <p:nvSpPr>
          <p:cNvPr id="17" name="Vertical Scroll 16"/>
          <p:cNvSpPr/>
          <p:nvPr/>
        </p:nvSpPr>
        <p:spPr bwMode="auto">
          <a:xfrm>
            <a:off x="1959300" y="4171080"/>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بناء العلاقات</a:t>
            </a:r>
          </a:p>
        </p:txBody>
      </p:sp>
      <p:sp>
        <p:nvSpPr>
          <p:cNvPr id="9" name="AutoShape 3"/>
          <p:cNvSpPr>
            <a:spLocks noChangeArrowheads="1"/>
          </p:cNvSpPr>
          <p:nvPr/>
        </p:nvSpPr>
        <p:spPr bwMode="auto">
          <a:xfrm>
            <a:off x="1357471" y="240931"/>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10" name="AutoShape 7"/>
          <p:cNvSpPr>
            <a:spLocks noChangeArrowheads="1"/>
          </p:cNvSpPr>
          <p:nvPr/>
        </p:nvSpPr>
        <p:spPr bwMode="auto">
          <a:xfrm>
            <a:off x="7397460" y="255330"/>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Tree>
    <p:extLst>
      <p:ext uri="{BB962C8B-B14F-4D97-AF65-F5344CB8AC3E}">
        <p14:creationId xmlns:p14="http://schemas.microsoft.com/office/powerpoint/2010/main" val="289603539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الفهم و الاتصال </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الاستماع</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الإحساس بمشاعرهم</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فهم النفسية الإنسانية</a:t>
            </a:r>
          </a:p>
        </p:txBody>
      </p:sp>
      <p:sp>
        <p:nvSpPr>
          <p:cNvPr id="12" name="AutoShape 3"/>
          <p:cNvSpPr>
            <a:spLocks noChangeArrowheads="1"/>
          </p:cNvSpPr>
          <p:nvPr/>
        </p:nvSpPr>
        <p:spPr bwMode="auto">
          <a:xfrm>
            <a:off x="1357471" y="240931"/>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15" name="AutoShape 7"/>
          <p:cNvSpPr>
            <a:spLocks noChangeArrowheads="1"/>
          </p:cNvSpPr>
          <p:nvPr/>
        </p:nvSpPr>
        <p:spPr bwMode="auto">
          <a:xfrm>
            <a:off x="7397460" y="255330"/>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Tree>
    <p:extLst>
      <p:ext uri="{BB962C8B-B14F-4D97-AF65-F5344CB8AC3E}">
        <p14:creationId xmlns:p14="http://schemas.microsoft.com/office/powerpoint/2010/main" val="24046093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التأثير </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التأثير العاطفي</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الاهتمام بالإنسان</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الإقناع</a:t>
            </a:r>
          </a:p>
        </p:txBody>
      </p:sp>
      <p:sp>
        <p:nvSpPr>
          <p:cNvPr id="11" name="Vertical Scroll 10"/>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الوفاء</a:t>
            </a:r>
          </a:p>
        </p:txBody>
      </p:sp>
      <p:sp>
        <p:nvSpPr>
          <p:cNvPr id="12" name="AutoShape 3"/>
          <p:cNvSpPr>
            <a:spLocks noChangeArrowheads="1"/>
          </p:cNvSpPr>
          <p:nvPr/>
        </p:nvSpPr>
        <p:spPr bwMode="auto">
          <a:xfrm>
            <a:off x="1357471" y="240931"/>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15" name="AutoShape 7"/>
          <p:cNvSpPr>
            <a:spLocks noChangeArrowheads="1"/>
          </p:cNvSpPr>
          <p:nvPr/>
        </p:nvSpPr>
        <p:spPr bwMode="auto">
          <a:xfrm>
            <a:off x="7397460" y="255330"/>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Tree>
    <p:extLst>
      <p:ext uri="{BB962C8B-B14F-4D97-AF65-F5344CB8AC3E}">
        <p14:creationId xmlns:p14="http://schemas.microsoft.com/office/powerpoint/2010/main" val="2015196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1"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التحفيز</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إشعاع الطاقة الإيجابية في لحظات الضعف</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إشعارهم بالأمن</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إعطاء الصلاحيات</a:t>
            </a:r>
          </a:p>
        </p:txBody>
      </p:sp>
      <p:sp>
        <p:nvSpPr>
          <p:cNvPr id="12" name="AutoShape 3"/>
          <p:cNvSpPr>
            <a:spLocks noChangeArrowheads="1"/>
          </p:cNvSpPr>
          <p:nvPr/>
        </p:nvSpPr>
        <p:spPr bwMode="auto">
          <a:xfrm>
            <a:off x="1357471" y="240931"/>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15" name="AutoShape 7"/>
          <p:cNvSpPr>
            <a:spLocks noChangeArrowheads="1"/>
          </p:cNvSpPr>
          <p:nvPr/>
        </p:nvSpPr>
        <p:spPr bwMode="auto">
          <a:xfrm>
            <a:off x="7397460" y="255330"/>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Tree>
    <p:extLst>
      <p:ext uri="{BB962C8B-B14F-4D97-AF65-F5344CB8AC3E}">
        <p14:creationId xmlns:p14="http://schemas.microsoft.com/office/powerpoint/2010/main" val="35924640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بناء العلاقات</a:t>
            </a:r>
            <a:endParaRPr lang="en-US" sz="2540" b="1" dirty="0">
              <a:solidFill>
                <a:srgbClr val="002060"/>
              </a:solidFill>
            </a:endParaRPr>
          </a:p>
        </p:txBody>
      </p:sp>
      <p:sp>
        <p:nvSpPr>
          <p:cNvPr id="14" name="Vertical Scroll 13"/>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الابتسامة الساحرة</a:t>
            </a:r>
          </a:p>
        </p:txBody>
      </p:sp>
      <p:sp>
        <p:nvSpPr>
          <p:cNvPr id="9" name="Vertical Scroll 8"/>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الاعتراف بالخطأ و معرفة القصور</a:t>
            </a:r>
          </a:p>
        </p:txBody>
      </p:sp>
      <p:sp>
        <p:nvSpPr>
          <p:cNvPr id="10" name="Vertical Scroll 9"/>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السيطرة على السلوك</a:t>
            </a:r>
          </a:p>
        </p:txBody>
      </p:sp>
      <p:sp>
        <p:nvSpPr>
          <p:cNvPr id="11" name="Vertical Scroll 10"/>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بنك العواطف</a:t>
            </a:r>
          </a:p>
        </p:txBody>
      </p:sp>
      <p:sp>
        <p:nvSpPr>
          <p:cNvPr id="12" name="AutoShape 3"/>
          <p:cNvSpPr>
            <a:spLocks noChangeArrowheads="1"/>
          </p:cNvSpPr>
          <p:nvPr/>
        </p:nvSpPr>
        <p:spPr bwMode="auto">
          <a:xfrm>
            <a:off x="1357471" y="240931"/>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المهارة في التعامل مع الإنسان</a:t>
            </a:r>
            <a:endParaRPr lang="en-US" sz="2903" b="1" dirty="0">
              <a:solidFill>
                <a:srgbClr val="FFFFFF"/>
              </a:solidFill>
            </a:endParaRPr>
          </a:p>
        </p:txBody>
      </p:sp>
      <p:sp>
        <p:nvSpPr>
          <p:cNvPr id="15" name="AutoShape 7"/>
          <p:cNvSpPr>
            <a:spLocks noChangeArrowheads="1"/>
          </p:cNvSpPr>
          <p:nvPr/>
        </p:nvSpPr>
        <p:spPr bwMode="auto">
          <a:xfrm>
            <a:off x="7397460" y="255330"/>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3</a:t>
            </a:r>
          </a:p>
        </p:txBody>
      </p:sp>
    </p:spTree>
    <p:extLst>
      <p:ext uri="{BB962C8B-B14F-4D97-AF65-F5344CB8AC3E}">
        <p14:creationId xmlns:p14="http://schemas.microsoft.com/office/powerpoint/2010/main" val="40108726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1"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3" name="Vertical Scroll 12"/>
          <p:cNvSpPr/>
          <p:nvPr/>
        </p:nvSpPr>
        <p:spPr bwMode="auto">
          <a:xfrm>
            <a:off x="5550515" y="2492896"/>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50000"/>
              </a:lnSpc>
            </a:pPr>
            <a:r>
              <a:rPr lang="ar-EG" sz="2540" b="1" dirty="0">
                <a:solidFill>
                  <a:srgbClr val="002060"/>
                </a:solidFill>
              </a:rPr>
              <a:t>الحضور         و المعرفة</a:t>
            </a:r>
          </a:p>
        </p:txBody>
      </p:sp>
      <p:sp>
        <p:nvSpPr>
          <p:cNvPr id="14" name="Vertical Scroll 13"/>
          <p:cNvSpPr/>
          <p:nvPr/>
        </p:nvSpPr>
        <p:spPr bwMode="auto">
          <a:xfrm>
            <a:off x="2545911" y="2492896"/>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الإدارة</a:t>
            </a:r>
          </a:p>
        </p:txBody>
      </p:sp>
      <p:sp>
        <p:nvSpPr>
          <p:cNvPr id="15" name="Vertical Scroll 14"/>
          <p:cNvSpPr/>
          <p:nvPr/>
        </p:nvSpPr>
        <p:spPr bwMode="auto">
          <a:xfrm>
            <a:off x="4048213" y="4387104"/>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التوجيه</a:t>
            </a:r>
          </a:p>
        </p:txBody>
      </p:sp>
      <p:sp>
        <p:nvSpPr>
          <p:cNvPr id="16" name="Vertical Scroll 15"/>
          <p:cNvSpPr/>
          <p:nvPr/>
        </p:nvSpPr>
        <p:spPr bwMode="auto">
          <a:xfrm>
            <a:off x="1043608" y="4387104"/>
            <a:ext cx="2286112" cy="1436985"/>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540" b="1" dirty="0">
                <a:solidFill>
                  <a:srgbClr val="002060"/>
                </a:solidFill>
              </a:rPr>
              <a:t>النفوذ</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ينبني على أربعة قواعد</a:t>
            </a:r>
            <a:endParaRPr lang="en-US" sz="2540" b="1" dirty="0">
              <a:solidFill>
                <a:srgbClr val="002060"/>
              </a:solidFill>
            </a:endParaRPr>
          </a:p>
        </p:txBody>
      </p:sp>
    </p:spTree>
    <p:extLst>
      <p:ext uri="{BB962C8B-B14F-4D97-AF65-F5344CB8AC3E}">
        <p14:creationId xmlns:p14="http://schemas.microsoft.com/office/powerpoint/2010/main" val="40434162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755576" y="2233901"/>
            <a:ext cx="7738742" cy="1483131"/>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755576" y="2516703"/>
            <a:ext cx="7738742" cy="830997"/>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يقتصر مفهومها على المواصفات والخصائص المتوقعة في الخدمات وفي العمليات والأنشطة المصاحبة التي من خلالها تتحقق تلك المواصفات</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6" name="Round Diagonal Corner Rectangle 5"/>
          <p:cNvSpPr/>
          <p:nvPr/>
        </p:nvSpPr>
        <p:spPr bwMode="auto">
          <a:xfrm>
            <a:off x="2339752" y="321883"/>
            <a:ext cx="4752528"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smtClean="0">
                <a:solidFill>
                  <a:srgbClr val="002060"/>
                </a:solidFill>
                <a:latin typeface="Simplified Arabic" panose="02020603050405020304" pitchFamily="18" charset="-78"/>
                <a:cs typeface="Simplified Arabic" panose="02020603050405020304" pitchFamily="18" charset="-78"/>
              </a:rPr>
              <a:t>الجودة</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7" name="Round Diagonal Corner Rectangle 6"/>
          <p:cNvSpPr/>
          <p:nvPr/>
        </p:nvSpPr>
        <p:spPr bwMode="auto">
          <a:xfrm>
            <a:off x="755576" y="4034101"/>
            <a:ext cx="7738742" cy="1483131"/>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9" name="TextBox 8"/>
          <p:cNvSpPr txBox="1"/>
          <p:nvPr/>
        </p:nvSpPr>
        <p:spPr>
          <a:xfrm>
            <a:off x="755576" y="4149080"/>
            <a:ext cx="7738742" cy="1200329"/>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أما إدارة الجودة الشاملة فتعني جميع الأنشطة التي يبذلها المسئولون عن تسيير شؤون المنظمة والتي تشمل التخطيط والتنفيذ والمتابعة والتقويم, وهي مستمرة لتحسين الجودة والمحافظة عليها</a:t>
            </a:r>
            <a:endParaRPr lang="ar-EG" sz="2400" dirty="0">
              <a:solidFill>
                <a:schemeClr val="bg2"/>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9158965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9"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القاعدة الأولى: الحضور و المعرفة</a:t>
            </a:r>
            <a:endParaRPr lang="en-US" sz="2540" b="1" dirty="0">
              <a:solidFill>
                <a:srgbClr val="002060"/>
              </a:solidFill>
            </a:endParaRPr>
          </a:p>
        </p:txBody>
      </p:sp>
      <p:sp>
        <p:nvSpPr>
          <p:cNvPr id="10" name="Vertical Scroll 9"/>
          <p:cNvSpPr/>
          <p:nvPr/>
        </p:nvSpPr>
        <p:spPr bwMode="auto">
          <a:xfrm>
            <a:off x="1632713" y="2348880"/>
            <a:ext cx="6009209" cy="979762"/>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 الحضور المستمر، و متابعة التفاصيل، و شمولية المعلومات</a:t>
            </a:r>
          </a:p>
        </p:txBody>
      </p:sp>
      <p:sp>
        <p:nvSpPr>
          <p:cNvPr id="12" name="Vertical Scroll 11"/>
          <p:cNvSpPr/>
          <p:nvPr/>
        </p:nvSpPr>
        <p:spPr bwMode="auto">
          <a:xfrm>
            <a:off x="1632713" y="3589912"/>
            <a:ext cx="6009209" cy="2416747"/>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justLow" rtl="1">
              <a:lnSpc>
                <a:spcPct val="100000"/>
              </a:lnSpc>
            </a:pPr>
            <a:r>
              <a:rPr lang="ar-EG" sz="2540" b="1" dirty="0">
                <a:solidFill>
                  <a:srgbClr val="002060"/>
                </a:solidFill>
              </a:rPr>
              <a:t>التواجد المستمر، و المتبعة و التدقيق و معرفة التفاصيل في أجواء عادلة، يشعر الآخرين بقدرة قائدهم على التحكم العادل و القراءة السريعة للأحداث و التفاعل معها ايجابيا المعرفة بالموضوع و الفهم العميق</a:t>
            </a:r>
          </a:p>
        </p:txBody>
      </p:sp>
    </p:spTree>
    <p:extLst>
      <p:ext uri="{BB962C8B-B14F-4D97-AF65-F5344CB8AC3E}">
        <p14:creationId xmlns:p14="http://schemas.microsoft.com/office/powerpoint/2010/main" val="235665528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القاعدة الثانية: الإدارة</a:t>
            </a:r>
            <a:endParaRPr lang="en-US" sz="2540" b="1" dirty="0">
              <a:solidFill>
                <a:srgbClr val="002060"/>
              </a:solidFill>
            </a:endParaRPr>
          </a:p>
        </p:txBody>
      </p:sp>
      <p:sp>
        <p:nvSpPr>
          <p:cNvPr id="7" name="Vertical Scroll 6"/>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قدرة القائد على الثواب و العقاب العادل</a:t>
            </a:r>
          </a:p>
        </p:txBody>
      </p:sp>
      <p:sp>
        <p:nvSpPr>
          <p:cNvPr id="8" name="Vertical Scroll 7"/>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التذكير بالهدف</a:t>
            </a:r>
          </a:p>
        </p:txBody>
      </p:sp>
      <p:sp>
        <p:nvSpPr>
          <p:cNvPr id="13" name="Vertical Scroll 12"/>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الشجاعة</a:t>
            </a:r>
          </a:p>
        </p:txBody>
      </p:sp>
    </p:spTree>
    <p:extLst>
      <p:ext uri="{BB962C8B-B14F-4D97-AF65-F5344CB8AC3E}">
        <p14:creationId xmlns:p14="http://schemas.microsoft.com/office/powerpoint/2010/main" val="5162199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القاعدة الثانية: الإدارة</a:t>
            </a:r>
            <a:endParaRPr lang="en-US" sz="2540" b="1" dirty="0">
              <a:solidFill>
                <a:srgbClr val="002060"/>
              </a:solidFill>
            </a:endParaRPr>
          </a:p>
        </p:txBody>
      </p:sp>
      <p:sp>
        <p:nvSpPr>
          <p:cNvPr id="7" name="Vertical Scroll 6"/>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القدرة على إصدار القرارات في الوقت الحاسم</a:t>
            </a:r>
          </a:p>
        </p:txBody>
      </p:sp>
      <p:sp>
        <p:nvSpPr>
          <p:cNvPr id="8" name="Vertical Scroll 7"/>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الجرأة و الثبات عند تزعزع الآخرين</a:t>
            </a:r>
          </a:p>
        </p:txBody>
      </p:sp>
      <p:sp>
        <p:nvSpPr>
          <p:cNvPr id="13" name="Vertical Scroll 12"/>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التخطيط والإبداع</a:t>
            </a:r>
          </a:p>
        </p:txBody>
      </p:sp>
    </p:spTree>
    <p:extLst>
      <p:ext uri="{BB962C8B-B14F-4D97-AF65-F5344CB8AC3E}">
        <p14:creationId xmlns:p14="http://schemas.microsoft.com/office/powerpoint/2010/main" val="7231982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القاعدة الثالثة:التوجيه</a:t>
            </a:r>
          </a:p>
        </p:txBody>
      </p:sp>
      <p:sp>
        <p:nvSpPr>
          <p:cNvPr id="7" name="Vertical Scroll 6"/>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المشاورة</a:t>
            </a:r>
          </a:p>
        </p:txBody>
      </p:sp>
      <p:sp>
        <p:nvSpPr>
          <p:cNvPr id="8" name="Vertical Scroll 7"/>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الحزم و الشدة</a:t>
            </a:r>
          </a:p>
        </p:txBody>
      </p:sp>
      <p:sp>
        <p:nvSpPr>
          <p:cNvPr id="13" name="Vertical Scroll 12"/>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العدل</a:t>
            </a:r>
          </a:p>
        </p:txBody>
      </p:sp>
    </p:spTree>
    <p:extLst>
      <p:ext uri="{BB962C8B-B14F-4D97-AF65-F5344CB8AC3E}">
        <p14:creationId xmlns:p14="http://schemas.microsoft.com/office/powerpoint/2010/main" val="16416608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القاعدة الثالثة:التوجيه</a:t>
            </a:r>
          </a:p>
        </p:txBody>
      </p:sp>
      <p:sp>
        <p:nvSpPr>
          <p:cNvPr id="7" name="Vertical Scroll 6"/>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التدرج و الإصلاح</a:t>
            </a:r>
          </a:p>
        </p:txBody>
      </p:sp>
      <p:sp>
        <p:nvSpPr>
          <p:cNvPr id="8" name="Vertical Scroll 7"/>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التثبت و التبين</a:t>
            </a:r>
          </a:p>
        </p:txBody>
      </p:sp>
    </p:spTree>
    <p:extLst>
      <p:ext uri="{BB962C8B-B14F-4D97-AF65-F5344CB8AC3E}">
        <p14:creationId xmlns:p14="http://schemas.microsoft.com/office/powerpoint/2010/main" val="37189852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القاعدة الرابعة: النفوذ</a:t>
            </a:r>
          </a:p>
        </p:txBody>
      </p:sp>
      <p:sp>
        <p:nvSpPr>
          <p:cNvPr id="10" name="Rectangle 9"/>
          <p:cNvSpPr/>
          <p:nvPr/>
        </p:nvSpPr>
        <p:spPr>
          <a:xfrm>
            <a:off x="4898588" y="2906460"/>
            <a:ext cx="3331192" cy="1655838"/>
          </a:xfrm>
          <a:prstGeom prst="rect">
            <a:avLst/>
          </a:prstGeom>
        </p:spPr>
        <p:txBody>
          <a:bodyPr wrap="square">
            <a:spAutoFit/>
          </a:bodyPr>
          <a:lstStyle/>
          <a:p>
            <a:pPr algn="justLow" rtl="1"/>
            <a:r>
              <a:rPr lang="ar-EG" sz="2540" b="1" dirty="0">
                <a:solidFill>
                  <a:srgbClr val="002060"/>
                </a:solidFill>
              </a:rPr>
              <a:t>هو قدرة الشخص على إحداث أمر ممنوع أو منع حدوث أمر مسموح و يسميه البعض الواسطة أو الشفاعة</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57" y="1861088"/>
            <a:ext cx="4035441" cy="415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2286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3200333" y="1534208"/>
            <a:ext cx="5468469"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هناك بعض المصادر الرئيسية لبناء النفوذ والقوة</a:t>
            </a:r>
          </a:p>
        </p:txBody>
      </p:sp>
      <p:sp>
        <p:nvSpPr>
          <p:cNvPr id="6" name="Vertical Scroll 5"/>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الوضع العائلي أو الاجتماعي</a:t>
            </a:r>
          </a:p>
        </p:txBody>
      </p:sp>
      <p:sp>
        <p:nvSpPr>
          <p:cNvPr id="7" name="Vertical Scroll 6"/>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الوضع المالي</a:t>
            </a:r>
          </a:p>
        </p:txBody>
      </p:sp>
      <p:sp>
        <p:nvSpPr>
          <p:cNvPr id="8" name="Vertical Scroll 7"/>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العلاقات الخاصة </a:t>
            </a:r>
          </a:p>
        </p:txBody>
      </p:sp>
      <p:sp>
        <p:nvSpPr>
          <p:cNvPr id="12" name="Vertical Scroll 11"/>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العلم الواسع</a:t>
            </a:r>
          </a:p>
        </p:txBody>
      </p:sp>
    </p:spTree>
    <p:extLst>
      <p:ext uri="{BB962C8B-B14F-4D97-AF65-F5344CB8AC3E}">
        <p14:creationId xmlns:p14="http://schemas.microsoft.com/office/powerpoint/2010/main" val="4887557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p:cNvSpPr>
            <a:spLocks noChangeArrowheads="1"/>
          </p:cNvSpPr>
          <p:nvPr/>
        </p:nvSpPr>
        <p:spPr bwMode="auto">
          <a:xfrm>
            <a:off x="1371443" y="16888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التحكم </a:t>
            </a:r>
            <a:endParaRPr lang="en-US" sz="2903" b="1" dirty="0">
              <a:solidFill>
                <a:srgbClr val="FFFFFF"/>
              </a:solidFill>
            </a:endParaRPr>
          </a:p>
        </p:txBody>
      </p:sp>
      <p:sp>
        <p:nvSpPr>
          <p:cNvPr id="11" name="AutoShape 5"/>
          <p:cNvSpPr>
            <a:spLocks noChangeArrowheads="1"/>
          </p:cNvSpPr>
          <p:nvPr/>
        </p:nvSpPr>
        <p:spPr bwMode="auto">
          <a:xfrm>
            <a:off x="7411432" y="16312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dirty="0">
                <a:solidFill>
                  <a:srgbClr val="FFFFFF"/>
                </a:solidFill>
                <a:latin typeface="Arial Black" pitchFamily="34" charset="0"/>
              </a:rPr>
              <a:t>4</a:t>
            </a:r>
          </a:p>
        </p:txBody>
      </p:sp>
      <p:sp>
        <p:nvSpPr>
          <p:cNvPr id="17" name="AutoShape 10"/>
          <p:cNvSpPr>
            <a:spLocks noChangeArrowheads="1"/>
          </p:cNvSpPr>
          <p:nvPr/>
        </p:nvSpPr>
        <p:spPr bwMode="auto">
          <a:xfrm>
            <a:off x="3200333" y="1534208"/>
            <a:ext cx="5468469"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هناك بعض المصادر الرئيسية لبناء النفوذ والقوة</a:t>
            </a:r>
          </a:p>
        </p:txBody>
      </p:sp>
      <p:sp>
        <p:nvSpPr>
          <p:cNvPr id="6" name="Vertical Scroll 5"/>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المناصب الوظيفية الحساسة</a:t>
            </a:r>
          </a:p>
        </p:txBody>
      </p:sp>
      <p:sp>
        <p:nvSpPr>
          <p:cNvPr id="7" name="Vertical Scroll 6"/>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 	القدرة على التصرف بمبالغ كبيرة من المال</a:t>
            </a:r>
          </a:p>
        </p:txBody>
      </p:sp>
      <p:sp>
        <p:nvSpPr>
          <p:cNvPr id="8" name="Vertical Scroll 7"/>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القدرة على الوصول للجهات العليا لاتخاذ القرار بسرعة</a:t>
            </a:r>
          </a:p>
        </p:txBody>
      </p:sp>
      <p:sp>
        <p:nvSpPr>
          <p:cNvPr id="12" name="Vertical Scroll 11"/>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التأثير على أعداد كبيرة من الناس</a:t>
            </a:r>
          </a:p>
        </p:txBody>
      </p:sp>
    </p:spTree>
    <p:extLst>
      <p:ext uri="{BB962C8B-B14F-4D97-AF65-F5344CB8AC3E}">
        <p14:creationId xmlns:p14="http://schemas.microsoft.com/office/powerpoint/2010/main" val="10376303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p:cNvSpPr>
            <a:spLocks noChangeArrowheads="1"/>
          </p:cNvSpPr>
          <p:nvPr/>
        </p:nvSpPr>
        <p:spPr bwMode="auto">
          <a:xfrm>
            <a:off x="1371443"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معرفة الرجال </a:t>
            </a:r>
            <a:endParaRPr lang="en-US" sz="2903" b="1" dirty="0">
              <a:solidFill>
                <a:srgbClr val="FFFFFF"/>
              </a:solidFill>
            </a:endParaRPr>
          </a:p>
        </p:txBody>
      </p:sp>
      <p:sp>
        <p:nvSpPr>
          <p:cNvPr id="12" name="AutoShape 6"/>
          <p:cNvSpPr>
            <a:spLocks noChangeArrowheads="1"/>
          </p:cNvSpPr>
          <p:nvPr/>
        </p:nvSpPr>
        <p:spPr bwMode="auto">
          <a:xfrm>
            <a:off x="7411432"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dirty="0">
                <a:solidFill>
                  <a:srgbClr val="FFFFFF"/>
                </a:solidFill>
                <a:latin typeface="Arial Black" pitchFamily="34" charset="0"/>
              </a:rPr>
              <a:t>5</a:t>
            </a:r>
          </a:p>
        </p:txBody>
      </p:sp>
      <p:sp>
        <p:nvSpPr>
          <p:cNvPr id="13" name="Rectangle 12"/>
          <p:cNvSpPr/>
          <p:nvPr/>
        </p:nvSpPr>
        <p:spPr>
          <a:xfrm>
            <a:off x="4898588" y="2906461"/>
            <a:ext cx="3331192" cy="2437590"/>
          </a:xfrm>
          <a:prstGeom prst="rect">
            <a:avLst/>
          </a:prstGeom>
        </p:spPr>
        <p:txBody>
          <a:bodyPr wrap="square">
            <a:spAutoFit/>
          </a:bodyPr>
          <a:lstStyle/>
          <a:p>
            <a:pPr algn="justLow" rtl="1"/>
            <a:r>
              <a:rPr lang="ar-EG" sz="2540" b="1" dirty="0">
                <a:solidFill>
                  <a:srgbClr val="002060"/>
                </a:solidFill>
              </a:rPr>
              <a:t>هذه العملية من أصعب العمليات لأنها تتعامل مع نفوس بشرية و طاقات مختزلة، و بدون معرفة الرجال لا يمكن تحريكهم نحو الهدف</a:t>
            </a:r>
          </a:p>
        </p:txBody>
      </p:sp>
      <p:sp>
        <p:nvSpPr>
          <p:cNvPr id="14"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 أصعب العمليات</a:t>
            </a:r>
          </a:p>
        </p:txBody>
      </p:sp>
    </p:spTree>
    <p:extLst>
      <p:ext uri="{BB962C8B-B14F-4D97-AF65-F5344CB8AC3E}">
        <p14:creationId xmlns:p14="http://schemas.microsoft.com/office/powerpoint/2010/main" val="20242889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p:cNvSpPr>
            <a:spLocks noChangeArrowheads="1"/>
          </p:cNvSpPr>
          <p:nvPr/>
        </p:nvSpPr>
        <p:spPr bwMode="auto">
          <a:xfrm>
            <a:off x="1371443" y="26541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903" b="1" dirty="0">
                <a:solidFill>
                  <a:srgbClr val="FFFFFF"/>
                </a:solidFill>
              </a:rPr>
              <a:t>معرفة الرجال </a:t>
            </a:r>
            <a:endParaRPr lang="en-US" sz="2903" b="1" dirty="0">
              <a:solidFill>
                <a:srgbClr val="FFFFFF"/>
              </a:solidFill>
            </a:endParaRPr>
          </a:p>
        </p:txBody>
      </p:sp>
      <p:sp>
        <p:nvSpPr>
          <p:cNvPr id="12" name="AutoShape 6"/>
          <p:cNvSpPr>
            <a:spLocks noChangeArrowheads="1"/>
          </p:cNvSpPr>
          <p:nvPr/>
        </p:nvSpPr>
        <p:spPr bwMode="auto">
          <a:xfrm>
            <a:off x="7411432" y="276930"/>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dirty="0">
                <a:solidFill>
                  <a:srgbClr val="FFFFFF"/>
                </a:solidFill>
                <a:latin typeface="Arial Black" pitchFamily="34" charset="0"/>
              </a:rPr>
              <a:t>5</a:t>
            </a:r>
          </a:p>
        </p:txBody>
      </p:sp>
      <p:sp>
        <p:nvSpPr>
          <p:cNvPr id="14" name="AutoShape 10"/>
          <p:cNvSpPr>
            <a:spLocks noChangeArrowheads="1"/>
          </p:cNvSpPr>
          <p:nvPr/>
        </p:nvSpPr>
        <p:spPr bwMode="auto">
          <a:xfrm>
            <a:off x="4441366" y="1534208"/>
            <a:ext cx="4227436" cy="65376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أساسيات معرفة الرجال</a:t>
            </a:r>
          </a:p>
        </p:txBody>
      </p:sp>
      <p:sp>
        <p:nvSpPr>
          <p:cNvPr id="6" name="Vertical Scroll 5"/>
          <p:cNvSpPr/>
          <p:nvPr/>
        </p:nvSpPr>
        <p:spPr bwMode="auto">
          <a:xfrm>
            <a:off x="1632713" y="2841143"/>
            <a:ext cx="6009209"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أن تعيش معهم و بينهم و تخالطهم</a:t>
            </a:r>
          </a:p>
        </p:txBody>
      </p:sp>
      <p:sp>
        <p:nvSpPr>
          <p:cNvPr id="7" name="Vertical Scroll 6"/>
          <p:cNvSpPr/>
          <p:nvPr/>
        </p:nvSpPr>
        <p:spPr bwMode="auto">
          <a:xfrm>
            <a:off x="1632713" y="3690270"/>
            <a:ext cx="6009209"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أن تنظر إليهم بمنظار العطف و القوة</a:t>
            </a:r>
          </a:p>
        </p:txBody>
      </p:sp>
      <p:sp>
        <p:nvSpPr>
          <p:cNvPr id="8" name="Vertical Scroll 7"/>
          <p:cNvSpPr/>
          <p:nvPr/>
        </p:nvSpPr>
        <p:spPr bwMode="auto">
          <a:xfrm>
            <a:off x="1632713" y="4539397"/>
            <a:ext cx="6009209"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تلبية حاجياتهم تجعلهم يعرفونك على قدراتهم</a:t>
            </a:r>
          </a:p>
        </p:txBody>
      </p:sp>
      <p:sp>
        <p:nvSpPr>
          <p:cNvPr id="9" name="Vertical Scroll 8"/>
          <p:cNvSpPr/>
          <p:nvPr/>
        </p:nvSpPr>
        <p:spPr bwMode="auto">
          <a:xfrm>
            <a:off x="1632713" y="5388525"/>
            <a:ext cx="6009209"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من الخبرات السابقة سواء الإيجابية أو السلبية</a:t>
            </a:r>
          </a:p>
        </p:txBody>
      </p:sp>
    </p:spTree>
    <p:extLst>
      <p:ext uri="{BB962C8B-B14F-4D97-AF65-F5344CB8AC3E}">
        <p14:creationId xmlns:p14="http://schemas.microsoft.com/office/powerpoint/2010/main" val="217334151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yrics.bo7.net/wp-content/uploads/1312071040297292.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348880"/>
            <a:ext cx="2684412" cy="2684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bwMode="auto">
          <a:xfrm>
            <a:off x="2843808" y="548680"/>
            <a:ext cx="5400600" cy="1800200"/>
          </a:xfrm>
          <a:prstGeom prst="wedgeEllipseCallout">
            <a:avLst>
              <a:gd name="adj1" fmla="val -60282"/>
              <a:gd name="adj2" fmla="val 107446"/>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SA" b="1" dirty="0">
                <a:solidFill>
                  <a:srgbClr val="002060"/>
                </a:solidFill>
              </a:rPr>
              <a:t>لماذا نسعى لتحقيق إدارة الجودة الشاملة</a:t>
            </a:r>
            <a:r>
              <a:rPr lang="en-US" b="1" dirty="0">
                <a:solidFill>
                  <a:srgbClr val="002060"/>
                </a:solidFill>
              </a:rPr>
              <a:t> </a:t>
            </a:r>
            <a:endParaRPr lang="en-US" b="1" dirty="0" smtClean="0">
              <a:solidFill>
                <a:srgbClr val="002060"/>
              </a:solidFill>
            </a:endParaRPr>
          </a:p>
          <a:p>
            <a:pPr rtl="1"/>
            <a:r>
              <a:rPr lang="ar-SA" b="1" dirty="0" smtClean="0">
                <a:solidFill>
                  <a:srgbClr val="002060"/>
                </a:solidFill>
              </a:rPr>
              <a:t>في </a:t>
            </a:r>
            <a:r>
              <a:rPr lang="ar-SA" b="1" dirty="0">
                <a:solidFill>
                  <a:srgbClr val="002060"/>
                </a:solidFill>
              </a:rPr>
              <a:t>منظماتنا ومؤسساتنا العامة والخاصة؟</a:t>
            </a:r>
            <a:endParaRPr kumimoji="0" lang="ar-EG" sz="2800" b="1" i="0" u="none" strike="noStrike" cap="none" normalizeH="0" baseline="0" dirty="0" smtClean="0">
              <a:ln>
                <a:noFill/>
              </a:ln>
              <a:solidFill>
                <a:srgbClr val="002060"/>
              </a:solidFill>
              <a:effectLst/>
              <a:latin typeface="Arial" charset="0"/>
            </a:endParaRPr>
          </a:p>
        </p:txBody>
      </p:sp>
    </p:spTree>
    <p:extLst>
      <p:ext uri="{BB962C8B-B14F-4D97-AF65-F5344CB8AC3E}">
        <p14:creationId xmlns:p14="http://schemas.microsoft.com/office/powerpoint/2010/main" val="13571228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266" b="1" dirty="0">
                <a:solidFill>
                  <a:srgbClr val="002060"/>
                </a:solidFill>
                <a:latin typeface="Arial Black" pitchFamily="34" charset="0"/>
              </a:rPr>
              <a:t>هل تستطيع معرفة هذا اللغز</a:t>
            </a:r>
          </a:p>
        </p:txBody>
      </p:sp>
      <p:sp>
        <p:nvSpPr>
          <p:cNvPr id="4" name="Folded Corner 3"/>
          <p:cNvSpPr/>
          <p:nvPr/>
        </p:nvSpPr>
        <p:spPr bwMode="auto">
          <a:xfrm>
            <a:off x="4621681" y="1992015"/>
            <a:ext cx="3477464" cy="3069922"/>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endParaRPr lang="ar-EG" sz="1270" b="1" dirty="0">
              <a:solidFill>
                <a:srgbClr val="002060"/>
              </a:solidFill>
              <a:latin typeface="Arial" pitchFamily="34" charset="0"/>
              <a:ea typeface="SimSun" pitchFamily="2" charset="-122"/>
            </a:endParaRPr>
          </a:p>
          <a:p>
            <a:pPr defTabSz="407526" rtl="1" hangingPunct="0">
              <a:lnSpc>
                <a:spcPct val="150000"/>
              </a:lnSpc>
              <a:buSzPct val="100000"/>
            </a:pPr>
            <a:r>
              <a:rPr lang="ar-EG" sz="2903" b="1" dirty="0">
                <a:solidFill>
                  <a:srgbClr val="002060"/>
                </a:solidFill>
                <a:latin typeface="Arial" pitchFamily="34" charset="0"/>
                <a:ea typeface="SimSun" pitchFamily="2" charset="-122"/>
              </a:rPr>
              <a:t>ما هو الشىء الذى يمكن صنعه وكسره وإيجاد ثغرة فيه ولكن لا يمكن لمسه ؟</a:t>
            </a:r>
          </a:p>
        </p:txBody>
      </p:sp>
      <p:sp>
        <p:nvSpPr>
          <p:cNvPr id="5" name="Oval 4"/>
          <p:cNvSpPr/>
          <p:nvPr/>
        </p:nvSpPr>
        <p:spPr bwMode="auto">
          <a:xfrm>
            <a:off x="783585" y="2710508"/>
            <a:ext cx="2743335" cy="2024842"/>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r>
              <a:rPr lang="ar-EG" sz="4354" b="1" dirty="0">
                <a:solidFill>
                  <a:srgbClr val="002060"/>
                </a:solidFill>
                <a:latin typeface="Arial" pitchFamily="34" charset="0"/>
                <a:ea typeface="SimSun" pitchFamily="2" charset="-122"/>
              </a:rPr>
              <a:t>القانون</a:t>
            </a:r>
          </a:p>
        </p:txBody>
      </p:sp>
    </p:spTree>
    <p:extLst>
      <p:ext uri="{BB962C8B-B14F-4D97-AF65-F5344CB8AC3E}">
        <p14:creationId xmlns:p14="http://schemas.microsoft.com/office/powerpoint/2010/main" val="2912089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ave 4"/>
          <p:cNvSpPr/>
          <p:nvPr/>
        </p:nvSpPr>
        <p:spPr bwMode="auto">
          <a:xfrm>
            <a:off x="1436760" y="2579873"/>
            <a:ext cx="6466432" cy="2155477"/>
          </a:xfrm>
          <a:prstGeom prst="wav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lvl="0" algn="ctr" rtl="1">
              <a:lnSpc>
                <a:spcPct val="150000"/>
              </a:lnSpc>
            </a:pPr>
            <a:r>
              <a:rPr lang="ar-EG" sz="3266" b="1" dirty="0">
                <a:solidFill>
                  <a:srgbClr val="000000"/>
                </a:solidFill>
              </a:rPr>
              <a:t>انماط القادة</a:t>
            </a:r>
          </a:p>
        </p:txBody>
      </p:sp>
    </p:spTree>
    <p:extLst>
      <p:ext uri="{BB962C8B-B14F-4D97-AF65-F5344CB8AC3E}">
        <p14:creationId xmlns:p14="http://schemas.microsoft.com/office/powerpoint/2010/main" val="9804228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الاستبدادي : ((الديكتاتوري - المتسلط - الاتوقراطي ))</a:t>
            </a:r>
          </a:p>
        </p:txBody>
      </p:sp>
      <p:sp>
        <p:nvSpPr>
          <p:cNvPr id="13" name="AutoShape 10"/>
          <p:cNvSpPr>
            <a:spLocks noChangeArrowheads="1"/>
          </p:cNvSpPr>
          <p:nvPr/>
        </p:nvSpPr>
        <p:spPr bwMode="auto">
          <a:xfrm>
            <a:off x="391681" y="1534208"/>
            <a:ext cx="8277121" cy="1110982"/>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justLow" rtl="1">
              <a:tabLst>
                <a:tab pos="656650" algn="l"/>
                <a:tab pos="1313299" algn="l"/>
              </a:tabLst>
            </a:pPr>
            <a:r>
              <a:rPr lang="ar-EG" sz="2540" b="1" dirty="0">
                <a:solidFill>
                  <a:srgbClr val="002060"/>
                </a:solidFill>
              </a:rPr>
              <a:t>والقيادة هنا مركزة في القائـد (( المهمة )) ، هو الذي يفرض خطته على الكشافين ويلزمهم بالتنفيـذ - يتصـرف بمفـرده ، ولا يخضع لأحـد ، ويفرض على الجميع أن يخضعوا له في كل شيء ومن مظاهره </a:t>
            </a:r>
          </a:p>
        </p:txBody>
      </p:sp>
      <p:sp>
        <p:nvSpPr>
          <p:cNvPr id="14" name="Vertical Scroll 13"/>
          <p:cNvSpPr/>
          <p:nvPr/>
        </p:nvSpPr>
        <p:spPr bwMode="auto">
          <a:xfrm>
            <a:off x="1044855" y="2841143"/>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ترتكز السلطة بيده وحده ، فهو الذي يتخذ القرارات بنفسه </a:t>
            </a:r>
          </a:p>
        </p:txBody>
      </p:sp>
      <p:sp>
        <p:nvSpPr>
          <p:cNvPr id="15" name="Vertical Scroll 14"/>
          <p:cNvSpPr/>
          <p:nvPr/>
        </p:nvSpPr>
        <p:spPr bwMode="auto">
          <a:xfrm>
            <a:off x="1044855" y="3690270"/>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يحدد سياسة الفرقة وأدوار الأفراد </a:t>
            </a:r>
          </a:p>
        </p:txBody>
      </p:sp>
      <p:sp>
        <p:nvSpPr>
          <p:cNvPr id="16" name="Vertical Scroll 15"/>
          <p:cNvSpPr/>
          <p:nvPr/>
        </p:nvSpPr>
        <p:spPr bwMode="auto">
          <a:xfrm>
            <a:off x="1044855" y="4539397"/>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وحده الحكم ومصدر الثواب والعقاب </a:t>
            </a:r>
          </a:p>
        </p:txBody>
      </p:sp>
      <p:sp>
        <p:nvSpPr>
          <p:cNvPr id="17" name="Vertical Scroll 16"/>
          <p:cNvSpPr/>
          <p:nvPr/>
        </p:nvSpPr>
        <p:spPr bwMode="auto">
          <a:xfrm>
            <a:off x="1044855" y="5388525"/>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268" b="1" dirty="0">
                <a:solidFill>
                  <a:srgbClr val="002060"/>
                </a:solidFill>
              </a:rPr>
              <a:t>يتدخل في معظم الأمور وشتى الأعمال وتفاصيل الأشياء ودقائق التفاصيل </a:t>
            </a:r>
          </a:p>
        </p:txBody>
      </p:sp>
    </p:spTree>
    <p:extLst>
      <p:ext uri="{BB962C8B-B14F-4D97-AF65-F5344CB8AC3E}">
        <p14:creationId xmlns:p14="http://schemas.microsoft.com/office/powerpoint/2010/main" val="3824988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الفوضـوي (( الايدوقراطي ))</a:t>
            </a:r>
          </a:p>
        </p:txBody>
      </p:sp>
      <p:sp>
        <p:nvSpPr>
          <p:cNvPr id="13" name="AutoShape 10"/>
          <p:cNvSpPr>
            <a:spLocks noChangeArrowheads="1"/>
          </p:cNvSpPr>
          <p:nvPr/>
        </p:nvSpPr>
        <p:spPr bwMode="auto">
          <a:xfrm>
            <a:off x="391681" y="1534208"/>
            <a:ext cx="8277121" cy="91503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gn="justLow" rtl="1">
              <a:tabLst>
                <a:tab pos="656650" algn="l"/>
                <a:tab pos="1313299" algn="l"/>
              </a:tabLst>
            </a:pPr>
            <a:r>
              <a:rPr lang="ar-EG" sz="2540" b="1" dirty="0">
                <a:solidFill>
                  <a:srgbClr val="002060"/>
                </a:solidFill>
              </a:rPr>
              <a:t>والقيادة هنا مركزة في الجماعة (( المجموعة )) ومن مظاهر قيادة </a:t>
            </a:r>
            <a:br>
              <a:rPr lang="ar-EG" sz="2540" b="1" dirty="0">
                <a:solidFill>
                  <a:srgbClr val="002060"/>
                </a:solidFill>
              </a:rPr>
            </a:br>
            <a:r>
              <a:rPr lang="ar-EG" sz="2540" b="1" dirty="0">
                <a:solidFill>
                  <a:srgbClr val="002060"/>
                </a:solidFill>
              </a:rPr>
              <a:t>القائد الفوضوي </a:t>
            </a:r>
          </a:p>
        </p:txBody>
      </p:sp>
      <p:sp>
        <p:nvSpPr>
          <p:cNvPr id="14" name="Vertical Scroll 13"/>
          <p:cNvSpPr/>
          <p:nvPr/>
        </p:nvSpPr>
        <p:spPr bwMode="auto">
          <a:xfrm>
            <a:off x="1044855" y="2841143"/>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كل فرد يعمل ما يراه مناسباً (( حرية كاملة للفرد))</a:t>
            </a:r>
          </a:p>
        </p:txBody>
      </p:sp>
      <p:sp>
        <p:nvSpPr>
          <p:cNvPr id="15" name="Vertical Scroll 14"/>
          <p:cNvSpPr/>
          <p:nvPr/>
        </p:nvSpPr>
        <p:spPr bwMode="auto">
          <a:xfrm>
            <a:off x="1044855" y="3690270"/>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يوجد نظام ولا مسئوليات ولا أهـداف </a:t>
            </a:r>
          </a:p>
        </p:txBody>
      </p:sp>
      <p:sp>
        <p:nvSpPr>
          <p:cNvPr id="16" name="Vertical Scroll 15"/>
          <p:cNvSpPr/>
          <p:nvPr/>
        </p:nvSpPr>
        <p:spPr bwMode="auto">
          <a:xfrm>
            <a:off x="1044855" y="4539397"/>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 تترك حرية التصرف للمرؤوسين </a:t>
            </a:r>
          </a:p>
        </p:txBody>
      </p:sp>
      <p:sp>
        <p:nvSpPr>
          <p:cNvPr id="17" name="Vertical Scroll 16"/>
          <p:cNvSpPr/>
          <p:nvPr/>
        </p:nvSpPr>
        <p:spPr bwMode="auto">
          <a:xfrm>
            <a:off x="1044855" y="5388525"/>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تبدر منه إلا تعليقات تلقائية</a:t>
            </a:r>
          </a:p>
        </p:txBody>
      </p:sp>
    </p:spTree>
    <p:extLst>
      <p:ext uri="{BB962C8B-B14F-4D97-AF65-F5344CB8AC3E}">
        <p14:creationId xmlns:p14="http://schemas.microsoft.com/office/powerpoint/2010/main" val="32577453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المقنـع (( الديمقراطي ))</a:t>
            </a:r>
          </a:p>
        </p:txBody>
      </p:sp>
      <p:sp>
        <p:nvSpPr>
          <p:cNvPr id="13" name="AutoShape 10"/>
          <p:cNvSpPr>
            <a:spLocks noChangeArrowheads="1"/>
          </p:cNvSpPr>
          <p:nvPr/>
        </p:nvSpPr>
        <p:spPr bwMode="auto">
          <a:xfrm>
            <a:off x="391681" y="1534208"/>
            <a:ext cx="8277121" cy="915030"/>
          </a:xfrm>
          <a:prstGeom prst="roundRect">
            <a:avLst>
              <a:gd name="adj" fmla="val 11741"/>
            </a:avLst>
          </a:prstGeom>
          <a:solidFill>
            <a:srgbClr val="984B99">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Lst>
            </a:pPr>
            <a:r>
              <a:rPr lang="ar-EG" sz="2540" b="1" dirty="0">
                <a:solidFill>
                  <a:srgbClr val="002060"/>
                </a:solidFill>
              </a:rPr>
              <a:t>والقيادة هنا مركزة في العضو (( الفرد )) : ومن مظاهر قيادة القائد المقنع </a:t>
            </a:r>
          </a:p>
        </p:txBody>
      </p:sp>
      <p:sp>
        <p:nvSpPr>
          <p:cNvPr id="14" name="Vertical Scroll 13"/>
          <p:cNvSpPr/>
          <p:nvPr/>
        </p:nvSpPr>
        <p:spPr bwMode="auto">
          <a:xfrm>
            <a:off x="1044855" y="2841143"/>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يتفاعل مع الكشافين ويصبح واحد منهم </a:t>
            </a:r>
          </a:p>
        </p:txBody>
      </p:sp>
      <p:sp>
        <p:nvSpPr>
          <p:cNvPr id="15" name="Vertical Scroll 14"/>
          <p:cNvSpPr/>
          <p:nvPr/>
        </p:nvSpPr>
        <p:spPr bwMode="auto">
          <a:xfrm>
            <a:off x="1044855" y="3690270"/>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يعمل على توزيع المسئولية واشراك الكشافين في اتخاذ القرارات </a:t>
            </a:r>
          </a:p>
        </p:txBody>
      </p:sp>
      <p:sp>
        <p:nvSpPr>
          <p:cNvPr id="16" name="Vertical Scroll 15"/>
          <p:cNvSpPr/>
          <p:nvPr/>
        </p:nvSpPr>
        <p:spPr bwMode="auto">
          <a:xfrm>
            <a:off x="1044855" y="4539397"/>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يحاول كسب ودهم وتعاونهم وحبهم ، يلتفوا حوله ويدعمونه </a:t>
            </a:r>
          </a:p>
        </p:txBody>
      </p:sp>
      <p:sp>
        <p:nvSpPr>
          <p:cNvPr id="17" name="Vertical Scroll 16"/>
          <p:cNvSpPr/>
          <p:nvPr/>
        </p:nvSpPr>
        <p:spPr bwMode="auto">
          <a:xfrm>
            <a:off x="1044855" y="5388525"/>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086" b="1" dirty="0">
                <a:solidFill>
                  <a:srgbClr val="002060"/>
                </a:solidFill>
              </a:rPr>
              <a:t>يسعى جاهداً إلى أن يشعر كل فرد في الفرقة بأهمية مساهمته الايجابية في الفرقة </a:t>
            </a:r>
          </a:p>
        </p:txBody>
      </p:sp>
    </p:spTree>
    <p:extLst>
      <p:ext uri="{BB962C8B-B14F-4D97-AF65-F5344CB8AC3E}">
        <p14:creationId xmlns:p14="http://schemas.microsoft.com/office/powerpoint/2010/main" val="10917002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مـن نحتـاج مــن هـؤلاء القادة ؟ </a:t>
            </a:r>
          </a:p>
        </p:txBody>
      </p:sp>
      <p:sp>
        <p:nvSpPr>
          <p:cNvPr id="4" name="Freeform 3"/>
          <p:cNvSpPr/>
          <p:nvPr/>
        </p:nvSpPr>
        <p:spPr>
          <a:xfrm>
            <a:off x="1524745" y="1396999"/>
            <a:ext cx="1934765"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4640" tIns="812800" rIns="223200" bIns="812800" numCol="1" spcCol="1270" anchor="ctr" anchorCtr="0">
            <a:noAutofit/>
          </a:bodyPr>
          <a:lstStyle/>
          <a:p>
            <a:pPr defTabSz="1572503" rtl="1">
              <a:lnSpc>
                <a:spcPct val="90000"/>
              </a:lnSpc>
              <a:spcAft>
                <a:spcPct val="35000"/>
              </a:spcAft>
            </a:pPr>
            <a:r>
              <a:rPr lang="ar-EG" sz="3538">
                <a:solidFill>
                  <a:srgbClr val="002060"/>
                </a:solidFill>
              </a:rPr>
              <a:t>يتناقش مع الكشافين ويصنعون معه القرار بالأغلبية </a:t>
            </a:r>
          </a:p>
        </p:txBody>
      </p:sp>
      <p:sp>
        <p:nvSpPr>
          <p:cNvPr id="5" name="Freeform 4"/>
          <p:cNvSpPr/>
          <p:nvPr/>
        </p:nvSpPr>
        <p:spPr>
          <a:xfrm>
            <a:off x="3604618" y="1396999"/>
            <a:ext cx="1934765"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lt1">
              <a:hueOff val="0"/>
              <a:satOff val="0"/>
              <a:lumOff val="0"/>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spcFirstLastPara="0" vert="horz" wrap="square" lIns="224640" tIns="812800" rIns="223200" bIns="812800" numCol="1" spcCol="1270" anchor="ctr" anchorCtr="0">
            <a:noAutofit/>
          </a:bodyPr>
          <a:lstStyle/>
          <a:p>
            <a:pPr defTabSz="1572503" rtl="1">
              <a:lnSpc>
                <a:spcPct val="90000"/>
              </a:lnSpc>
              <a:spcAft>
                <a:spcPct val="35000"/>
              </a:spcAft>
            </a:pPr>
            <a:r>
              <a:rPr lang="ar-EG" sz="3538" dirty="0">
                <a:solidFill>
                  <a:srgbClr val="002060"/>
                </a:solidFill>
              </a:rPr>
              <a:t>قائـد جماعي لكل الكشافين </a:t>
            </a:r>
          </a:p>
        </p:txBody>
      </p:sp>
      <p:sp>
        <p:nvSpPr>
          <p:cNvPr id="6" name="Freeform 5"/>
          <p:cNvSpPr/>
          <p:nvPr/>
        </p:nvSpPr>
        <p:spPr>
          <a:xfrm>
            <a:off x="5684491" y="1396999"/>
            <a:ext cx="1934765"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lt1">
              <a:hueOff val="0"/>
              <a:satOff val="0"/>
              <a:lumOff val="0"/>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spcFirstLastPara="0" vert="horz" wrap="square" lIns="224640" tIns="812800" rIns="223200" bIns="812800" numCol="1" spcCol="1270" anchor="ctr" anchorCtr="0">
            <a:noAutofit/>
          </a:bodyPr>
          <a:lstStyle/>
          <a:p>
            <a:pPr defTabSz="1572503" rtl="1">
              <a:lnSpc>
                <a:spcPct val="90000"/>
              </a:lnSpc>
              <a:spcAft>
                <a:spcPct val="35000"/>
              </a:spcAft>
            </a:pPr>
            <a:r>
              <a:rPr lang="ar-EG" sz="3538" dirty="0">
                <a:solidFill>
                  <a:srgbClr val="002060"/>
                </a:solidFill>
              </a:rPr>
              <a:t>قائد يقود الكشافين بكفاءة وفاعلية </a:t>
            </a:r>
          </a:p>
        </p:txBody>
      </p:sp>
    </p:spTree>
    <p:extLst>
      <p:ext uri="{BB962C8B-B14F-4D97-AF65-F5344CB8AC3E}">
        <p14:creationId xmlns:p14="http://schemas.microsoft.com/office/powerpoint/2010/main" val="19419792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403648" y="2492896"/>
            <a:ext cx="6270479" cy="1698255"/>
          </a:xfrm>
          <a:prstGeom prst="horizont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903" b="1" dirty="0">
                <a:solidFill>
                  <a:srgbClr val="002060"/>
                </a:solidFill>
              </a:rPr>
              <a:t>تمرين القيادة السرية</a:t>
            </a:r>
          </a:p>
        </p:txBody>
      </p:sp>
    </p:spTree>
    <p:extLst>
      <p:ext uri="{BB962C8B-B14F-4D97-AF65-F5344CB8AC3E}">
        <p14:creationId xmlns:p14="http://schemas.microsoft.com/office/powerpoint/2010/main" val="2474698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هل تستطيع معرفة هذا اللغز</a:t>
            </a:r>
          </a:p>
        </p:txBody>
      </p:sp>
      <p:sp>
        <p:nvSpPr>
          <p:cNvPr id="4" name="Folded Corner 3"/>
          <p:cNvSpPr/>
          <p:nvPr/>
        </p:nvSpPr>
        <p:spPr bwMode="auto">
          <a:xfrm>
            <a:off x="1044856" y="1992015"/>
            <a:ext cx="7054290" cy="2547382"/>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endParaRPr lang="ar-EG" sz="1270" b="1" dirty="0">
              <a:solidFill>
                <a:srgbClr val="002060"/>
              </a:solidFill>
              <a:latin typeface="Arial" pitchFamily="34" charset="0"/>
              <a:ea typeface="SimSun" pitchFamily="2" charset="-122"/>
            </a:endParaRPr>
          </a:p>
          <a:p>
            <a:pPr defTabSz="407526" rtl="1" hangingPunct="0">
              <a:lnSpc>
                <a:spcPct val="150000"/>
              </a:lnSpc>
              <a:buSzPct val="100000"/>
            </a:pPr>
            <a:r>
              <a:rPr lang="ar-EG" sz="2903" b="1" dirty="0">
                <a:solidFill>
                  <a:srgbClr val="002060"/>
                </a:solidFill>
                <a:latin typeface="Arial" pitchFamily="34" charset="0"/>
                <a:ea typeface="SimSun" pitchFamily="2" charset="-122"/>
              </a:rPr>
              <a:t>سار ياسين بلا مظلة فى موسم الامطار فى جنيف ولم يكن معه معطف للمطر او قبعة او أية حماية من الأمطار ومع ذلك لم يتبلل . كيف</a:t>
            </a:r>
          </a:p>
        </p:txBody>
      </p:sp>
      <p:sp>
        <p:nvSpPr>
          <p:cNvPr id="5" name="Oval 4"/>
          <p:cNvSpPr/>
          <p:nvPr/>
        </p:nvSpPr>
        <p:spPr bwMode="auto">
          <a:xfrm>
            <a:off x="718268" y="4931303"/>
            <a:ext cx="7968734" cy="1371667"/>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r>
              <a:rPr lang="ar-EG" sz="4173" b="1" dirty="0">
                <a:solidFill>
                  <a:srgbClr val="002060"/>
                </a:solidFill>
              </a:rPr>
              <a:t>موسم الامطار ليس دائما ممطر</a:t>
            </a:r>
          </a:p>
        </p:txBody>
      </p:sp>
    </p:spTree>
    <p:extLst>
      <p:ext uri="{BB962C8B-B14F-4D97-AF65-F5344CB8AC3E}">
        <p14:creationId xmlns:p14="http://schemas.microsoft.com/office/powerpoint/2010/main" val="27341638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ave 4"/>
          <p:cNvSpPr/>
          <p:nvPr/>
        </p:nvSpPr>
        <p:spPr bwMode="auto">
          <a:xfrm>
            <a:off x="1436760" y="2579873"/>
            <a:ext cx="6466432" cy="2155477"/>
          </a:xfrm>
          <a:prstGeom prst="wav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lvl="0" algn="ctr" rtl="1">
              <a:lnSpc>
                <a:spcPct val="150000"/>
              </a:lnSpc>
            </a:pPr>
            <a:r>
              <a:rPr lang="ar-EG" sz="3266" b="1" dirty="0">
                <a:solidFill>
                  <a:srgbClr val="000000"/>
                </a:solidFill>
              </a:rPr>
              <a:t> سمات القائد الناجح</a:t>
            </a:r>
          </a:p>
        </p:txBody>
      </p:sp>
    </p:spTree>
    <p:extLst>
      <p:ext uri="{BB962C8B-B14F-4D97-AF65-F5344CB8AC3E}">
        <p14:creationId xmlns:p14="http://schemas.microsoft.com/office/powerpoint/2010/main" val="16294098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النزاهة </a:t>
            </a:r>
          </a:p>
        </p:txBody>
      </p:sp>
      <p:sp>
        <p:nvSpPr>
          <p:cNvPr id="8" name="AutoShape 2"/>
          <p:cNvSpPr>
            <a:spLocks noChangeArrowheads="1"/>
          </p:cNvSpPr>
          <p:nvPr/>
        </p:nvSpPr>
        <p:spPr bwMode="auto">
          <a:xfrm>
            <a:off x="1044855" y="4485196"/>
            <a:ext cx="7119607" cy="1164599"/>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إن الصدق و النزاهة هما حجر الأساس للنجاح المستمر. حتى يتع الأشخاص قائدهم،  	لابد من أن يثقوا ثقة كاملة بصدقه و تفانيه       و إلتزامه و أخلاقه و قيميه الصامدة</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008" y="1796063"/>
            <a:ext cx="3390294" cy="224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9245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عناصر الجودة الشاملة</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التركيز على العميل</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01</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مساندة ودعم الإدارة العليا</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02</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العمل الجماعي مشاركة العاملين</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03</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圆角矩形 12"/>
          <p:cNvSpPr>
            <a:spLocks noChangeArrowheads="1"/>
          </p:cNvSpPr>
          <p:nvPr/>
        </p:nvSpPr>
        <p:spPr bwMode="auto">
          <a:xfrm>
            <a:off x="251520" y="5283672"/>
            <a:ext cx="654486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تدريب العاملين</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6" name="Picture 2" descr="C:\Documents and Settings\鱼不愚\桌面\3dicon1_zcool.com.cn [转换].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317598" y="4848696"/>
            <a:ext cx="1083401"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6517733" y="5399558"/>
            <a:ext cx="71023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04</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931123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القدرة على المخاطرة </a:t>
            </a:r>
          </a:p>
        </p:txBody>
      </p:sp>
      <p:sp>
        <p:nvSpPr>
          <p:cNvPr id="8" name="AutoShape 2"/>
          <p:cNvSpPr>
            <a:spLocks noChangeArrowheads="1"/>
          </p:cNvSpPr>
          <p:nvPr/>
        </p:nvSpPr>
        <p:spPr bwMode="auto">
          <a:xfrm>
            <a:off x="1044855" y="4485196"/>
            <a:ext cx="7119607" cy="1164599"/>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القادة هم أشخاص لا يخافون من الدخول في المجازفات و لا من إرتكاب الأخطاء. فهم يدخولون بمجازفات و أخطار محسوبة بعكس الذين يتهورن بدخولهم مخازفات خطرة جدا</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157" y="1992016"/>
            <a:ext cx="4115004" cy="209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0112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التفاؤل و الحماس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يلهم القادة الآخرين بحماسهم للعمل و إهتمامهم المرتفع            و إخلاصهم المنقطع النظير 	للذي يقومون به. القادة هم أشخاص   لا يركزون على المشاكل بقدر التركيز على حلها و 	على كيفية عمل  </a:t>
            </a:r>
            <a:br>
              <a:rPr lang="ar-EG" sz="2540" b="1" dirty="0">
                <a:solidFill>
                  <a:srgbClr val="FFFFFF"/>
                </a:solidFill>
              </a:rPr>
            </a:br>
            <a:r>
              <a:rPr lang="ar-EG" sz="2540" b="1" dirty="0">
                <a:solidFill>
                  <a:srgbClr val="FFFFFF"/>
                </a:solidFill>
              </a:rPr>
              <a:t> 				      الأشياء و إنجاحها</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570" y="1796062"/>
            <a:ext cx="3160050" cy="2359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9605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الإلتزام بالتطور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يعرف القادة أن التعلم هو مسيرة مستمرة و هم لا يتوقفون عن إتخاذ الإجراء الازم للنمو 	الشخصي و المهني. كذلك هم يحافظون على إتصالهم بكل ما هو حديث من مسارات و 	أدوات و واقائع  </a:t>
            </a:r>
            <a:br>
              <a:rPr lang="ar-EG" sz="2540" b="1" dirty="0">
                <a:solidFill>
                  <a:srgbClr val="FFFFFF"/>
                </a:solidFill>
              </a:rPr>
            </a:br>
            <a:r>
              <a:rPr lang="ar-EG" sz="2540" b="1" dirty="0">
                <a:solidFill>
                  <a:srgbClr val="FFFFFF"/>
                </a:solidFill>
              </a:rPr>
              <a:t>               حديثة في عالمي التكنولوجيا و الأعمال</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51" y="1796063"/>
            <a:ext cx="3814740" cy="235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4988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الرؤية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يعرف القادة ما يريدونه بدقة حيث يضعون الخطط الواضحة       و المفصلة لتحقيق غايتهم. 	بالإضافة إلى ما سبق، فإن القادة غير  </a:t>
            </a:r>
            <a:br>
              <a:rPr lang="ar-EG" sz="2540" b="1" dirty="0">
                <a:solidFill>
                  <a:srgbClr val="FFFFFF"/>
                </a:solidFill>
              </a:rPr>
            </a:br>
            <a:r>
              <a:rPr lang="ar-EG" sz="2540" b="1" dirty="0">
                <a:solidFill>
                  <a:srgbClr val="FFFFFF"/>
                </a:solidFill>
              </a:rPr>
              <a:t>  مبهمين أو غامضين في أهدافهم و هم لا يتركون 	للحظ مجال</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4936" y="1752123"/>
            <a:ext cx="2904049" cy="217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8401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العملية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بغنى عن الرؤى و القيم المثالية التي يتسم بها القادة فهم يتسموون أيضا بالواقعية و هم على دراية بالحقائق و الأرقام التي  </a:t>
            </a:r>
            <a:br>
              <a:rPr lang="ar-EG" sz="2540" b="1" dirty="0">
                <a:solidFill>
                  <a:srgbClr val="FFFFFF"/>
                </a:solidFill>
              </a:rPr>
            </a:br>
            <a:r>
              <a:rPr lang="ar-EG" sz="2540" b="1" dirty="0">
                <a:solidFill>
                  <a:srgbClr val="FFFFFF"/>
                </a:solidFill>
              </a:rPr>
              <a:t>                                 تحيط بهم</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680" y="1469475"/>
            <a:ext cx="3456000" cy="25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8611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المسؤولية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يمكن الإعتماد على القادة في تحملهم لمسؤولية أفعالهم و إتمام مسؤولياتهم على أتم  الوجوه ، فهم أشخاص ثابتون على أتمام إلتزماتهم لا يخذلون فريقهم و لا يتخلون عن  مسؤولياتهم </a:t>
            </a:r>
            <a:br>
              <a:rPr lang="ar-EG" sz="2540" b="1" dirty="0">
                <a:solidFill>
                  <a:srgbClr val="FFFFFF"/>
                </a:solidFill>
              </a:rPr>
            </a:br>
            <a:r>
              <a:rPr lang="ar-EG" sz="2540" b="1" dirty="0">
                <a:solidFill>
                  <a:srgbClr val="FFFFFF"/>
                </a:solidFill>
              </a:rPr>
              <a:t>    أو يلقوون اللوم على غيرهم بشأن أخطاء إقترفوها بأنفسهم</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248" y="1730745"/>
            <a:ext cx="3369600" cy="22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362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العمل بضمير و بجد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يعمل القادة بجهد كثير و لا يرضون بالقليل. أفضل القادة هم الأشخاص الذين يجعلون 	من أنفسهم مثالا يحتذى به بأخلاق العمل العالية لديهم من خلال كونهم أول الواصليين 	في المكتب و آخر  </a:t>
            </a:r>
            <a:br>
              <a:rPr lang="ar-EG" sz="2540" b="1" dirty="0">
                <a:solidFill>
                  <a:srgbClr val="FFFFFF"/>
                </a:solidFill>
              </a:rPr>
            </a:br>
            <a:r>
              <a:rPr lang="ar-EG" sz="2540" b="1" dirty="0">
                <a:solidFill>
                  <a:srgbClr val="FFFFFF"/>
                </a:solidFill>
              </a:rPr>
              <a:t>                        الأشخاص الذين يغادرون</a:t>
            </a:r>
          </a:p>
        </p:txBody>
      </p:sp>
      <p:pic>
        <p:nvPicPr>
          <p:cNvPr id="112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3983" y="1665428"/>
            <a:ext cx="5177293" cy="253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2120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الثقة بالنفس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لا يفتقر القادة إلى الثقة بالنفس و هي العنصر الأساسي الذي يمكنهم من أخذ خطوات 	كبيرة و الذي يكسبهم الجرآة و قوة الإرادة. الثقة بالنفس هي الأمر الذي يدفعهم إلى 	الأمام في المرات  </a:t>
            </a:r>
            <a:br>
              <a:rPr lang="ar-EG" sz="2540" b="1" dirty="0">
                <a:solidFill>
                  <a:srgbClr val="FFFFFF"/>
                </a:solidFill>
              </a:rPr>
            </a:br>
            <a:r>
              <a:rPr lang="ar-EG" sz="2540" b="1" dirty="0">
                <a:solidFill>
                  <a:srgbClr val="FFFFFF"/>
                </a:solidFill>
              </a:rPr>
              <a:t>                  القليلة التي يقعوون أو يخفقون فيها</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1506" y="1861380"/>
            <a:ext cx="2566306" cy="192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2228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الذكاء العاطفي </a:t>
            </a:r>
          </a:p>
        </p:txBody>
      </p:sp>
      <p:sp>
        <p:nvSpPr>
          <p:cNvPr id="8" name="AutoShape 2"/>
          <p:cNvSpPr>
            <a:spLocks noChangeArrowheads="1"/>
          </p:cNvSpPr>
          <p:nvPr/>
        </p:nvSpPr>
        <p:spPr bwMode="auto">
          <a:xfrm>
            <a:off x="1044855" y="3298365"/>
            <a:ext cx="7119607" cy="2743335"/>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إن المفاتيح الأساسية للقيادة الناجحة هي التعاطف و إدراك الذات و الحزم و الإنضباط   	الذاتي و الحدس، أيضا تشترك تلك المفاتيح الأساسية مع معدلات عالية من الذكاء 	العاطفي. الودية، وهي القدرة على الشعور مع الآخرين و التواصل معهم إلى جانب القدرة 	على قراءة مابين السطور و تحليل إيقاع علاقة أو وضع ما بالإضافة إلى القدرة على  	التركيز على الجانب الإيجابي و الإبتعاد  </a:t>
            </a:r>
            <a:br>
              <a:rPr lang="ar-EG" sz="2540" b="1" dirty="0">
                <a:solidFill>
                  <a:srgbClr val="FFFFFF"/>
                </a:solidFill>
              </a:rPr>
            </a:br>
            <a:r>
              <a:rPr lang="ar-EG" sz="2540" b="1" dirty="0">
                <a:solidFill>
                  <a:srgbClr val="FFFFFF"/>
                </a:solidFill>
              </a:rPr>
              <a:t>             عن التصرفات السلبية و المحطمة للذات</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106" y="1617780"/>
            <a:ext cx="3297149" cy="149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6427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الخبرة المهنية </a:t>
            </a:r>
          </a:p>
        </p:txBody>
      </p:sp>
      <p:sp>
        <p:nvSpPr>
          <p:cNvPr id="8" name="AutoShape 2"/>
          <p:cNvSpPr>
            <a:spLocks noChangeArrowheads="1"/>
          </p:cNvSpPr>
          <p:nvPr/>
        </p:nvSpPr>
        <p:spPr bwMode="auto">
          <a:xfrm>
            <a:off x="1044855" y="4485196"/>
            <a:ext cx="7119607" cy="1556504"/>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إن القائد الناجح هو الشخص الذي يتمتع بمعرفة شاملة في مختلف الحقول المهنية 	يمكن وصف القائد الجيد بالشخص الذي يتمتع بمعدلات طاقة و إندفاع مرتفعين إلى 	جانب عدم تفويته أي فرصة  </a:t>
            </a:r>
            <a:br>
              <a:rPr lang="ar-EG" sz="2540" b="1" dirty="0">
                <a:solidFill>
                  <a:srgbClr val="FFFFFF"/>
                </a:solidFill>
              </a:rPr>
            </a:br>
            <a:r>
              <a:rPr lang="ar-EG" sz="2540" b="1" dirty="0">
                <a:solidFill>
                  <a:srgbClr val="FFFFFF"/>
                </a:solidFill>
              </a:rPr>
              <a:t>                تمكنه من كسب الخبرة في مجال عمله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531" y="1574701"/>
            <a:ext cx="2596298" cy="263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87399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عناصر الجودة الشاملة</a:t>
            </a:r>
            <a:endParaRPr lang="zh-CN" altLang="en-US" sz="3200" b="1" dirty="0">
              <a:solidFill>
                <a:schemeClr val="accent2"/>
              </a:solidFill>
            </a:endParaRPr>
          </a:p>
        </p:txBody>
      </p:sp>
      <p:sp>
        <p:nvSpPr>
          <p:cNvPr id="6" name="圆角矩形 4"/>
          <p:cNvSpPr>
            <a:spLocks noChangeArrowheads="1"/>
          </p:cNvSpPr>
          <p:nvPr/>
        </p:nvSpPr>
        <p:spPr bwMode="auto">
          <a:xfrm>
            <a:off x="1693914" y="1614339"/>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احترام وتقدير العاملين</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7"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8037512" y="1179364"/>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258174" y="1730228"/>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05</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圆角矩形 8"/>
          <p:cNvSpPr>
            <a:spLocks noChangeArrowheads="1"/>
          </p:cNvSpPr>
          <p:nvPr/>
        </p:nvSpPr>
        <p:spPr bwMode="auto">
          <a:xfrm>
            <a:off x="1112145" y="2843064"/>
            <a:ext cx="6904906" cy="64293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التحسين الدائم</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0"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7461448" y="239380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682110" y="2958953"/>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06</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圆角矩形 12"/>
          <p:cNvSpPr>
            <a:spLocks noChangeArrowheads="1"/>
          </p:cNvSpPr>
          <p:nvPr/>
        </p:nvSpPr>
        <p:spPr bwMode="auto">
          <a:xfrm>
            <a:off x="590872" y="4114653"/>
            <a:ext cx="690490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وجود رؤيا مشتركة بين الإدارة والعاملين</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3" name="Picture 2" descr="C:\Documents and Settings\鱼不愚\桌面\3dicon1_zcool.com.cn [转换].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957392" y="3679677"/>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a:spLocks noChangeArrowheads="1"/>
          </p:cNvSpPr>
          <p:nvPr/>
        </p:nvSpPr>
        <p:spPr bwMode="auto">
          <a:xfrm>
            <a:off x="7178055" y="4230539"/>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07</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圆角矩形 12"/>
          <p:cNvSpPr>
            <a:spLocks noChangeArrowheads="1"/>
          </p:cNvSpPr>
          <p:nvPr/>
        </p:nvSpPr>
        <p:spPr bwMode="auto">
          <a:xfrm>
            <a:off x="251520" y="5283672"/>
            <a:ext cx="6544867" cy="6429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SA"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rPr>
              <a:t>نشر ثقافة الجودة</a:t>
            </a:r>
            <a:endParaRPr lang="zh-CN" altLang="en-US" sz="2400" b="1" dirty="0">
              <a:solidFill>
                <a:srgbClr val="FFFFFF"/>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pic>
        <p:nvPicPr>
          <p:cNvPr id="16" name="Picture 2" descr="C:\Documents and Settings\鱼不愚\桌面\3dicon1_zcool.com.cn [转换].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8753" r="35728" b="62553"/>
          <a:stretch>
            <a:fillRect/>
          </a:stretch>
        </p:blipFill>
        <p:spPr bwMode="auto">
          <a:xfrm>
            <a:off x="6317598" y="4848696"/>
            <a:ext cx="1083401"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6517733" y="5399558"/>
            <a:ext cx="71023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smtClean="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08</a:t>
            </a:r>
            <a:endParaRPr lang="en-US" sz="3200" b="1" dirty="0">
              <a:solidFill>
                <a:schemeClr val="accent5">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393795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القدرة على جذب الآخرين </a:t>
            </a:r>
          </a:p>
        </p:txBody>
      </p:sp>
      <p:sp>
        <p:nvSpPr>
          <p:cNvPr id="8" name="AutoShape 2"/>
          <p:cNvSpPr>
            <a:spLocks noChangeArrowheads="1"/>
          </p:cNvSpPr>
          <p:nvPr/>
        </p:nvSpPr>
        <p:spPr bwMode="auto">
          <a:xfrm>
            <a:off x="1044855" y="3820905"/>
            <a:ext cx="7119607" cy="2220795"/>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gn="justLow"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الإلهام و تحفزيز الآخرين على العمل و جعلهم يبذلون أفضل ما عندهم هي من الصفات 	الأساسية للقادة. أفضل القادة هم الأشخاص الذين يشجعون بقية أعضاء فريقهم على 	أن يكونوا قياديين و على أن يعمل بجهد على تطوير الآخرين و تمكينهم حتى يصبح   	قادرين على إستلام المناصب </a:t>
            </a:r>
            <a:r>
              <a:rPr lang="ar-EG" sz="2540" b="1">
                <a:solidFill>
                  <a:srgbClr val="FFFFFF"/>
                </a:solidFill>
              </a:rPr>
              <a:t>القيادية  </a:t>
            </a:r>
            <a:br>
              <a:rPr lang="ar-EG" sz="2540" b="1">
                <a:solidFill>
                  <a:srgbClr val="FFFFFF"/>
                </a:solidFill>
              </a:rPr>
            </a:br>
            <a:r>
              <a:rPr lang="ar-EG" sz="2540" b="1">
                <a:solidFill>
                  <a:srgbClr val="FFFFFF"/>
                </a:solidFill>
              </a:rPr>
              <a:t>                         الآخرى </a:t>
            </a:r>
            <a:r>
              <a:rPr lang="ar-EG" sz="2540" b="1" dirty="0">
                <a:solidFill>
                  <a:srgbClr val="FFFFFF"/>
                </a:solidFill>
              </a:rPr>
              <a:t>و مسؤولياتها</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555" y="1730745"/>
            <a:ext cx="1817324" cy="157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1431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3523"/>
            <a:ext cx="9144000" cy="5579152"/>
          </a:xfrm>
          <a:prstGeom prst="rect">
            <a:avLst/>
          </a:prstGeom>
        </p:spPr>
      </p:pic>
      <p:sp>
        <p:nvSpPr>
          <p:cNvPr id="3" name="Text Box 4"/>
          <p:cNvSpPr txBox="1">
            <a:spLocks noChangeArrowheads="1"/>
          </p:cNvSpPr>
          <p:nvPr/>
        </p:nvSpPr>
        <p:spPr bwMode="auto">
          <a:xfrm>
            <a:off x="653761" y="131401"/>
            <a:ext cx="7935840" cy="675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266" b="1" dirty="0">
                <a:solidFill>
                  <a:srgbClr val="FFFFFF"/>
                </a:solidFill>
                <a:latin typeface="Arial Black" pitchFamily="34" charset="0"/>
              </a:rPr>
              <a:t>ما اللغز فى هذه الصورة</a:t>
            </a:r>
          </a:p>
        </p:txBody>
      </p:sp>
      <p:sp>
        <p:nvSpPr>
          <p:cNvPr id="5" name="Rectangle 4"/>
          <p:cNvSpPr/>
          <p:nvPr/>
        </p:nvSpPr>
        <p:spPr bwMode="auto">
          <a:xfrm>
            <a:off x="195728" y="5911065"/>
            <a:ext cx="5943892" cy="718492"/>
          </a:xfrm>
          <a:prstGeom prst="rect">
            <a:avLst/>
          </a:prstGeom>
          <a:solidFill>
            <a:srgbClr val="00B8FF">
              <a:alpha val="53000"/>
            </a:srgbClr>
          </a:solidFill>
          <a:ln w="9525" cap="flat" cmpd="sng" algn="ctr">
            <a:solidFill>
              <a:schemeClr val="bg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r>
              <a:rPr lang="ar-EG" sz="2903" b="1" dirty="0">
                <a:solidFill>
                  <a:srgbClr val="002060"/>
                </a:solidFill>
                <a:latin typeface="Arial" pitchFamily="34" charset="0"/>
                <a:ea typeface="SimSun" pitchFamily="2" charset="-122"/>
              </a:rPr>
              <a:t>الصورة فى وقت الغروب والساعة 12</a:t>
            </a:r>
          </a:p>
        </p:txBody>
      </p:sp>
    </p:spTree>
    <p:extLst>
      <p:ext uri="{BB962C8B-B14F-4D97-AF65-F5344CB8AC3E}">
        <p14:creationId xmlns:p14="http://schemas.microsoft.com/office/powerpoint/2010/main" val="37521926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bwMode="auto">
          <a:xfrm>
            <a:off x="1436760" y="2579873"/>
            <a:ext cx="6466432" cy="2155477"/>
          </a:xfrm>
          <a:prstGeom prst="wav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lvl="0" algn="ctr" rtl="1">
              <a:lnSpc>
                <a:spcPct val="150000"/>
              </a:lnSpc>
            </a:pPr>
            <a:r>
              <a:rPr lang="ar-EG" sz="3266" b="1" dirty="0">
                <a:solidFill>
                  <a:srgbClr val="000000"/>
                </a:solidFill>
              </a:rPr>
              <a:t> طريقك الى اتخاذ قرار فعال</a:t>
            </a:r>
          </a:p>
        </p:txBody>
      </p:sp>
    </p:spTree>
    <p:extLst>
      <p:ext uri="{BB962C8B-B14F-4D97-AF65-F5344CB8AC3E}">
        <p14:creationId xmlns:p14="http://schemas.microsoft.com/office/powerpoint/2010/main" val="12975069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898588" y="2906460"/>
            <a:ext cx="3331192" cy="1655838"/>
          </a:xfrm>
          <a:prstGeom prst="rect">
            <a:avLst/>
          </a:prstGeom>
        </p:spPr>
        <p:txBody>
          <a:bodyPr wrap="square">
            <a:spAutoFit/>
          </a:bodyPr>
          <a:lstStyle/>
          <a:p>
            <a:pPr algn="justLow" rtl="1"/>
            <a:r>
              <a:rPr lang="ar-EG" sz="2540" b="1" dirty="0">
                <a:solidFill>
                  <a:srgbClr val="002060"/>
                </a:solidFill>
              </a:rPr>
              <a:t>التعرف على البدائل المتاحة لاختيار الأنسب بعد التأمل بحس متطلبات الموقف وفي حدود الوقت المتاح</a:t>
            </a:r>
          </a:p>
        </p:txBody>
      </p:sp>
      <p:sp>
        <p:nvSpPr>
          <p:cNvPr id="5"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مفهوم اتخاذ القرار</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98" y="1992015"/>
            <a:ext cx="3723098" cy="378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4838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خطوات اتخاذ القرار</a:t>
            </a:r>
          </a:p>
        </p:txBody>
      </p:sp>
      <p:sp>
        <p:nvSpPr>
          <p:cNvPr id="4" name="Freeform 3"/>
          <p:cNvSpPr/>
          <p:nvPr/>
        </p:nvSpPr>
        <p:spPr>
          <a:xfrm>
            <a:off x="914221" y="4775618"/>
            <a:ext cx="7315559" cy="1004093"/>
          </a:xfrm>
          <a:custGeom>
            <a:avLst/>
            <a:gdLst>
              <a:gd name="connsiteX0" fmla="*/ 0 w 8064896"/>
              <a:gd name="connsiteY0" fmla="*/ 0 h 1106943"/>
              <a:gd name="connsiteX1" fmla="*/ 8064896 w 8064896"/>
              <a:gd name="connsiteY1" fmla="*/ 0 h 1106943"/>
              <a:gd name="connsiteX2" fmla="*/ 8064896 w 8064896"/>
              <a:gd name="connsiteY2" fmla="*/ 1106943 h 1106943"/>
              <a:gd name="connsiteX3" fmla="*/ 0 w 8064896"/>
              <a:gd name="connsiteY3" fmla="*/ 1106943 h 1106943"/>
              <a:gd name="connsiteX4" fmla="*/ 0 w 8064896"/>
              <a:gd name="connsiteY4" fmla="*/ 0 h 110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1106943">
                <a:moveTo>
                  <a:pt x="0" y="0"/>
                </a:moveTo>
                <a:lnTo>
                  <a:pt x="8064896" y="0"/>
                </a:lnTo>
                <a:lnTo>
                  <a:pt x="8064896" y="1106943"/>
                </a:lnTo>
                <a:lnTo>
                  <a:pt x="0" y="1106943"/>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0634" tIns="180634" rIns="180634" bIns="642517" numCol="1" spcCol="1270" anchor="ctr" anchorCtr="0">
            <a:noAutofit/>
          </a:bodyPr>
          <a:lstStyle/>
          <a:p>
            <a:pPr defTabSz="1128977" rtl="1">
              <a:lnSpc>
                <a:spcPct val="90000"/>
              </a:lnSpc>
              <a:spcAft>
                <a:spcPct val="35000"/>
              </a:spcAft>
            </a:pPr>
            <a:r>
              <a:rPr lang="ar-EG" sz="2540" b="1" dirty="0">
                <a:solidFill>
                  <a:srgbClr val="002060"/>
                </a:solidFill>
              </a:rPr>
              <a:t>المرحلة الثالثة</a:t>
            </a:r>
          </a:p>
        </p:txBody>
      </p:sp>
      <p:sp>
        <p:nvSpPr>
          <p:cNvPr id="6" name="Freeform 5"/>
          <p:cNvSpPr/>
          <p:nvPr/>
        </p:nvSpPr>
        <p:spPr>
          <a:xfrm>
            <a:off x="914221" y="5297746"/>
            <a:ext cx="7315559" cy="461883"/>
          </a:xfrm>
          <a:custGeom>
            <a:avLst/>
            <a:gdLst>
              <a:gd name="connsiteX0" fmla="*/ 0 w 8064896"/>
              <a:gd name="connsiteY0" fmla="*/ 0 h 509194"/>
              <a:gd name="connsiteX1" fmla="*/ 8064896 w 8064896"/>
              <a:gd name="connsiteY1" fmla="*/ 0 h 509194"/>
              <a:gd name="connsiteX2" fmla="*/ 8064896 w 8064896"/>
              <a:gd name="connsiteY2" fmla="*/ 509194 h 509194"/>
              <a:gd name="connsiteX3" fmla="*/ 0 w 8064896"/>
              <a:gd name="connsiteY3" fmla="*/ 509194 h 509194"/>
              <a:gd name="connsiteX4" fmla="*/ 0 w 8064896"/>
              <a:gd name="connsiteY4" fmla="*/ 0 h 50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509194">
                <a:moveTo>
                  <a:pt x="0" y="0"/>
                </a:moveTo>
                <a:lnTo>
                  <a:pt x="8064896" y="0"/>
                </a:lnTo>
                <a:lnTo>
                  <a:pt x="8064896" y="509194"/>
                </a:lnTo>
                <a:lnTo>
                  <a:pt x="0" y="509194"/>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4829" tIns="27648" rIns="154829" bIns="27648" numCol="1" spcCol="1270" anchor="ctr" anchorCtr="0">
            <a:noAutofit/>
          </a:bodyPr>
          <a:lstStyle/>
          <a:p>
            <a:pPr defTabSz="967694" rtl="1">
              <a:lnSpc>
                <a:spcPct val="90000"/>
              </a:lnSpc>
              <a:spcAft>
                <a:spcPct val="35000"/>
              </a:spcAft>
            </a:pPr>
            <a:r>
              <a:rPr lang="ar-EG" sz="2177" b="1" dirty="0">
                <a:solidFill>
                  <a:srgbClr val="002060"/>
                </a:solidFill>
              </a:rPr>
              <a:t>فحص الحقائق مهم جدا، فعدم توفر المعلومات قد يقودنا إلى قرار غير صحيح</a:t>
            </a:r>
          </a:p>
        </p:txBody>
      </p:sp>
      <p:sp>
        <p:nvSpPr>
          <p:cNvPr id="7" name="Freeform 6"/>
          <p:cNvSpPr/>
          <p:nvPr/>
        </p:nvSpPr>
        <p:spPr>
          <a:xfrm>
            <a:off x="914221" y="3246383"/>
            <a:ext cx="7315559" cy="1544297"/>
          </a:xfrm>
          <a:custGeom>
            <a:avLst/>
            <a:gdLst>
              <a:gd name="connsiteX0" fmla="*/ 0 w 8064896"/>
              <a:gd name="connsiteY0" fmla="*/ 596259 h 1702479"/>
              <a:gd name="connsiteX1" fmla="*/ 3819638 w 8064896"/>
              <a:gd name="connsiteY1" fmla="*/ 596259 h 1702479"/>
              <a:gd name="connsiteX2" fmla="*/ 3819638 w 8064896"/>
              <a:gd name="connsiteY2" fmla="*/ 425620 h 1702479"/>
              <a:gd name="connsiteX3" fmla="*/ 3606828 w 8064896"/>
              <a:gd name="connsiteY3" fmla="*/ 425620 h 1702479"/>
              <a:gd name="connsiteX4" fmla="*/ 4032448 w 8064896"/>
              <a:gd name="connsiteY4" fmla="*/ 0 h 1702479"/>
              <a:gd name="connsiteX5" fmla="*/ 4458068 w 8064896"/>
              <a:gd name="connsiteY5" fmla="*/ 425620 h 1702479"/>
              <a:gd name="connsiteX6" fmla="*/ 4245258 w 8064896"/>
              <a:gd name="connsiteY6" fmla="*/ 425620 h 1702479"/>
              <a:gd name="connsiteX7" fmla="*/ 4245258 w 8064896"/>
              <a:gd name="connsiteY7" fmla="*/ 596259 h 1702479"/>
              <a:gd name="connsiteX8" fmla="*/ 8064896 w 8064896"/>
              <a:gd name="connsiteY8" fmla="*/ 596259 h 1702479"/>
              <a:gd name="connsiteX9" fmla="*/ 8064896 w 8064896"/>
              <a:gd name="connsiteY9" fmla="*/ 1702479 h 1702479"/>
              <a:gd name="connsiteX10" fmla="*/ 0 w 8064896"/>
              <a:gd name="connsiteY10" fmla="*/ 1702479 h 1702479"/>
              <a:gd name="connsiteX11" fmla="*/ 0 w 8064896"/>
              <a:gd name="connsiteY11" fmla="*/ 596259 h 17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4896" h="1702479">
                <a:moveTo>
                  <a:pt x="8064896" y="1106220"/>
                </a:moveTo>
                <a:lnTo>
                  <a:pt x="4245258" y="1106220"/>
                </a:lnTo>
                <a:lnTo>
                  <a:pt x="4245258" y="1276859"/>
                </a:lnTo>
                <a:lnTo>
                  <a:pt x="4458068" y="1276859"/>
                </a:lnTo>
                <a:lnTo>
                  <a:pt x="4032448" y="1702478"/>
                </a:lnTo>
                <a:lnTo>
                  <a:pt x="3606828" y="1276859"/>
                </a:lnTo>
                <a:lnTo>
                  <a:pt x="3819638" y="1276859"/>
                </a:lnTo>
                <a:lnTo>
                  <a:pt x="3819638" y="1106220"/>
                </a:lnTo>
                <a:lnTo>
                  <a:pt x="0" y="1106220"/>
                </a:lnTo>
                <a:lnTo>
                  <a:pt x="0" y="1"/>
                </a:lnTo>
                <a:lnTo>
                  <a:pt x="8064896" y="1"/>
                </a:lnTo>
                <a:lnTo>
                  <a:pt x="8064896" y="1106220"/>
                </a:lnTo>
                <a:close/>
              </a:path>
            </a:pathLst>
          </a:custGeom>
        </p:spPr>
        <p:style>
          <a:lnRef idx="2">
            <a:schemeClr val="lt1">
              <a:hueOff val="0"/>
              <a:satOff val="0"/>
              <a:lumOff val="0"/>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spcFirstLastPara="0" vert="horz" wrap="square" lIns="180634" tIns="180634" rIns="180634" bIns="1182883" numCol="1" spcCol="1270" anchor="ctr" anchorCtr="0">
            <a:noAutofit/>
          </a:bodyPr>
          <a:lstStyle/>
          <a:p>
            <a:pPr defTabSz="1128977" rtl="1">
              <a:lnSpc>
                <a:spcPct val="90000"/>
              </a:lnSpc>
              <a:spcAft>
                <a:spcPct val="35000"/>
              </a:spcAft>
            </a:pPr>
            <a:r>
              <a:rPr lang="ar-EG" sz="2540" b="1" dirty="0">
                <a:solidFill>
                  <a:srgbClr val="002060"/>
                </a:solidFill>
              </a:rPr>
              <a:t>المرحلة الثانية</a:t>
            </a:r>
          </a:p>
        </p:txBody>
      </p:sp>
      <p:sp>
        <p:nvSpPr>
          <p:cNvPr id="8" name="Freeform 7"/>
          <p:cNvSpPr/>
          <p:nvPr/>
        </p:nvSpPr>
        <p:spPr>
          <a:xfrm>
            <a:off x="914221" y="3788431"/>
            <a:ext cx="7315559" cy="461744"/>
          </a:xfrm>
          <a:custGeom>
            <a:avLst/>
            <a:gdLst>
              <a:gd name="connsiteX0" fmla="*/ 0 w 8064896"/>
              <a:gd name="connsiteY0" fmla="*/ 0 h 509041"/>
              <a:gd name="connsiteX1" fmla="*/ 8064896 w 8064896"/>
              <a:gd name="connsiteY1" fmla="*/ 0 h 509041"/>
              <a:gd name="connsiteX2" fmla="*/ 8064896 w 8064896"/>
              <a:gd name="connsiteY2" fmla="*/ 509041 h 509041"/>
              <a:gd name="connsiteX3" fmla="*/ 0 w 8064896"/>
              <a:gd name="connsiteY3" fmla="*/ 509041 h 509041"/>
              <a:gd name="connsiteX4" fmla="*/ 0 w 8064896"/>
              <a:gd name="connsiteY4" fmla="*/ 0 h 50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509041">
                <a:moveTo>
                  <a:pt x="0" y="0"/>
                </a:moveTo>
                <a:lnTo>
                  <a:pt x="8064896" y="0"/>
                </a:lnTo>
                <a:lnTo>
                  <a:pt x="8064896" y="509041"/>
                </a:lnTo>
                <a:lnTo>
                  <a:pt x="0" y="509041"/>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spcFirstLastPara="0" vert="horz" wrap="square" lIns="154829" tIns="27648" rIns="154829" bIns="27648" numCol="1" spcCol="1270" anchor="ctr" anchorCtr="0">
            <a:noAutofit/>
          </a:bodyPr>
          <a:lstStyle/>
          <a:p>
            <a:pPr defTabSz="967694" rtl="1">
              <a:lnSpc>
                <a:spcPct val="90000"/>
              </a:lnSpc>
              <a:spcAft>
                <a:spcPct val="35000"/>
              </a:spcAft>
            </a:pPr>
            <a:r>
              <a:rPr lang="ar-EG" sz="2177" b="1" dirty="0">
                <a:solidFill>
                  <a:srgbClr val="002060"/>
                </a:solidFill>
              </a:rPr>
              <a:t>التفكير بأكبر عدد ممكن من الإمكانيات، فمنها يستخلص وينبثق القرار</a:t>
            </a:r>
          </a:p>
        </p:txBody>
      </p:sp>
      <p:sp>
        <p:nvSpPr>
          <p:cNvPr id="9" name="Freeform 8"/>
          <p:cNvSpPr/>
          <p:nvPr/>
        </p:nvSpPr>
        <p:spPr>
          <a:xfrm>
            <a:off x="914221" y="1717146"/>
            <a:ext cx="7315559" cy="1544298"/>
          </a:xfrm>
          <a:custGeom>
            <a:avLst/>
            <a:gdLst>
              <a:gd name="connsiteX0" fmla="*/ 0 w 8064896"/>
              <a:gd name="connsiteY0" fmla="*/ 596259 h 1702479"/>
              <a:gd name="connsiteX1" fmla="*/ 3819638 w 8064896"/>
              <a:gd name="connsiteY1" fmla="*/ 596259 h 1702479"/>
              <a:gd name="connsiteX2" fmla="*/ 3819638 w 8064896"/>
              <a:gd name="connsiteY2" fmla="*/ 425620 h 1702479"/>
              <a:gd name="connsiteX3" fmla="*/ 3606828 w 8064896"/>
              <a:gd name="connsiteY3" fmla="*/ 425620 h 1702479"/>
              <a:gd name="connsiteX4" fmla="*/ 4032448 w 8064896"/>
              <a:gd name="connsiteY4" fmla="*/ 0 h 1702479"/>
              <a:gd name="connsiteX5" fmla="*/ 4458068 w 8064896"/>
              <a:gd name="connsiteY5" fmla="*/ 425620 h 1702479"/>
              <a:gd name="connsiteX6" fmla="*/ 4245258 w 8064896"/>
              <a:gd name="connsiteY6" fmla="*/ 425620 h 1702479"/>
              <a:gd name="connsiteX7" fmla="*/ 4245258 w 8064896"/>
              <a:gd name="connsiteY7" fmla="*/ 596259 h 1702479"/>
              <a:gd name="connsiteX8" fmla="*/ 8064896 w 8064896"/>
              <a:gd name="connsiteY8" fmla="*/ 596259 h 1702479"/>
              <a:gd name="connsiteX9" fmla="*/ 8064896 w 8064896"/>
              <a:gd name="connsiteY9" fmla="*/ 1702479 h 1702479"/>
              <a:gd name="connsiteX10" fmla="*/ 0 w 8064896"/>
              <a:gd name="connsiteY10" fmla="*/ 1702479 h 1702479"/>
              <a:gd name="connsiteX11" fmla="*/ 0 w 8064896"/>
              <a:gd name="connsiteY11" fmla="*/ 596259 h 17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4896" h="1702479">
                <a:moveTo>
                  <a:pt x="8064896" y="1106220"/>
                </a:moveTo>
                <a:lnTo>
                  <a:pt x="4245258" y="1106220"/>
                </a:lnTo>
                <a:lnTo>
                  <a:pt x="4245258" y="1276859"/>
                </a:lnTo>
                <a:lnTo>
                  <a:pt x="4458068" y="1276859"/>
                </a:lnTo>
                <a:lnTo>
                  <a:pt x="4032448" y="1702478"/>
                </a:lnTo>
                <a:lnTo>
                  <a:pt x="3606828" y="1276859"/>
                </a:lnTo>
                <a:lnTo>
                  <a:pt x="3819638" y="1276859"/>
                </a:lnTo>
                <a:lnTo>
                  <a:pt x="3819638" y="1106220"/>
                </a:lnTo>
                <a:lnTo>
                  <a:pt x="0" y="1106220"/>
                </a:lnTo>
                <a:lnTo>
                  <a:pt x="0" y="1"/>
                </a:lnTo>
                <a:lnTo>
                  <a:pt x="8064896" y="1"/>
                </a:lnTo>
                <a:lnTo>
                  <a:pt x="8064896" y="1106220"/>
                </a:lnTo>
                <a:close/>
              </a:path>
            </a:pathLst>
          </a:custGeom>
        </p:spPr>
        <p:style>
          <a:lnRef idx="2">
            <a:schemeClr val="lt1">
              <a:hueOff val="0"/>
              <a:satOff val="0"/>
              <a:lumOff val="0"/>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spcFirstLastPara="0" vert="horz" wrap="square" lIns="180634" tIns="180635" rIns="180634" bIns="1182883" numCol="1" spcCol="1270" anchor="ctr" anchorCtr="0">
            <a:noAutofit/>
          </a:bodyPr>
          <a:lstStyle/>
          <a:p>
            <a:pPr defTabSz="1128977" rtl="1">
              <a:lnSpc>
                <a:spcPct val="90000"/>
              </a:lnSpc>
              <a:spcAft>
                <a:spcPct val="35000"/>
              </a:spcAft>
            </a:pPr>
            <a:r>
              <a:rPr lang="ar-EG" sz="2540" b="1" dirty="0">
                <a:solidFill>
                  <a:srgbClr val="002060"/>
                </a:solidFill>
              </a:rPr>
              <a:t>المرحلة الأولى</a:t>
            </a:r>
          </a:p>
        </p:txBody>
      </p:sp>
      <p:sp>
        <p:nvSpPr>
          <p:cNvPr id="10" name="Freeform 9"/>
          <p:cNvSpPr/>
          <p:nvPr/>
        </p:nvSpPr>
        <p:spPr>
          <a:xfrm>
            <a:off x="914221" y="2259196"/>
            <a:ext cx="7315559" cy="461744"/>
          </a:xfrm>
          <a:custGeom>
            <a:avLst/>
            <a:gdLst>
              <a:gd name="connsiteX0" fmla="*/ 0 w 8064896"/>
              <a:gd name="connsiteY0" fmla="*/ 0 h 509041"/>
              <a:gd name="connsiteX1" fmla="*/ 8064896 w 8064896"/>
              <a:gd name="connsiteY1" fmla="*/ 0 h 509041"/>
              <a:gd name="connsiteX2" fmla="*/ 8064896 w 8064896"/>
              <a:gd name="connsiteY2" fmla="*/ 509041 h 509041"/>
              <a:gd name="connsiteX3" fmla="*/ 0 w 8064896"/>
              <a:gd name="connsiteY3" fmla="*/ 509041 h 509041"/>
              <a:gd name="connsiteX4" fmla="*/ 0 w 8064896"/>
              <a:gd name="connsiteY4" fmla="*/ 0 h 50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509041">
                <a:moveTo>
                  <a:pt x="0" y="0"/>
                </a:moveTo>
                <a:lnTo>
                  <a:pt x="8064896" y="0"/>
                </a:lnTo>
                <a:lnTo>
                  <a:pt x="8064896" y="509041"/>
                </a:lnTo>
                <a:lnTo>
                  <a:pt x="0" y="509041"/>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spcFirstLastPara="0" vert="horz" wrap="square" lIns="154829" tIns="27648" rIns="154829" bIns="27648" numCol="1" spcCol="1270" anchor="ctr" anchorCtr="0">
            <a:noAutofit/>
          </a:bodyPr>
          <a:lstStyle/>
          <a:p>
            <a:pPr defTabSz="967694" rtl="1">
              <a:lnSpc>
                <a:spcPct val="90000"/>
              </a:lnSpc>
              <a:spcAft>
                <a:spcPct val="35000"/>
              </a:spcAft>
            </a:pPr>
            <a:r>
              <a:rPr lang="ar-EG" sz="2177" b="1" dirty="0">
                <a:solidFill>
                  <a:srgbClr val="002060"/>
                </a:solidFill>
              </a:rPr>
              <a:t>تحديد الهدف بوضوح، لأنه بذلك يوجه خطواتنا نحو اتخاذ القرار</a:t>
            </a:r>
          </a:p>
        </p:txBody>
      </p:sp>
    </p:spTree>
    <p:extLst>
      <p:ext uri="{BB962C8B-B14F-4D97-AF65-F5344CB8AC3E}">
        <p14:creationId xmlns:p14="http://schemas.microsoft.com/office/powerpoint/2010/main" val="5896548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خطوات اتخاذ القرار</a:t>
            </a:r>
          </a:p>
        </p:txBody>
      </p:sp>
      <p:sp>
        <p:nvSpPr>
          <p:cNvPr id="9" name="Freeform 8"/>
          <p:cNvSpPr/>
          <p:nvPr/>
        </p:nvSpPr>
        <p:spPr>
          <a:xfrm>
            <a:off x="914221" y="2737896"/>
            <a:ext cx="7315559" cy="1544298"/>
          </a:xfrm>
          <a:custGeom>
            <a:avLst/>
            <a:gdLst>
              <a:gd name="connsiteX0" fmla="*/ 0 w 8064896"/>
              <a:gd name="connsiteY0" fmla="*/ 596259 h 1702479"/>
              <a:gd name="connsiteX1" fmla="*/ 3819638 w 8064896"/>
              <a:gd name="connsiteY1" fmla="*/ 596259 h 1702479"/>
              <a:gd name="connsiteX2" fmla="*/ 3819638 w 8064896"/>
              <a:gd name="connsiteY2" fmla="*/ 425620 h 1702479"/>
              <a:gd name="connsiteX3" fmla="*/ 3606828 w 8064896"/>
              <a:gd name="connsiteY3" fmla="*/ 425620 h 1702479"/>
              <a:gd name="connsiteX4" fmla="*/ 4032448 w 8064896"/>
              <a:gd name="connsiteY4" fmla="*/ 0 h 1702479"/>
              <a:gd name="connsiteX5" fmla="*/ 4458068 w 8064896"/>
              <a:gd name="connsiteY5" fmla="*/ 425620 h 1702479"/>
              <a:gd name="connsiteX6" fmla="*/ 4245258 w 8064896"/>
              <a:gd name="connsiteY6" fmla="*/ 425620 h 1702479"/>
              <a:gd name="connsiteX7" fmla="*/ 4245258 w 8064896"/>
              <a:gd name="connsiteY7" fmla="*/ 596259 h 1702479"/>
              <a:gd name="connsiteX8" fmla="*/ 8064896 w 8064896"/>
              <a:gd name="connsiteY8" fmla="*/ 596259 h 1702479"/>
              <a:gd name="connsiteX9" fmla="*/ 8064896 w 8064896"/>
              <a:gd name="connsiteY9" fmla="*/ 1702479 h 1702479"/>
              <a:gd name="connsiteX10" fmla="*/ 0 w 8064896"/>
              <a:gd name="connsiteY10" fmla="*/ 1702479 h 1702479"/>
              <a:gd name="connsiteX11" fmla="*/ 0 w 8064896"/>
              <a:gd name="connsiteY11" fmla="*/ 596259 h 17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4896" h="1702479">
                <a:moveTo>
                  <a:pt x="8064896" y="1106220"/>
                </a:moveTo>
                <a:lnTo>
                  <a:pt x="4245258" y="1106220"/>
                </a:lnTo>
                <a:lnTo>
                  <a:pt x="4245258" y="1276859"/>
                </a:lnTo>
                <a:lnTo>
                  <a:pt x="4458068" y="1276859"/>
                </a:lnTo>
                <a:lnTo>
                  <a:pt x="4032448" y="1702478"/>
                </a:lnTo>
                <a:lnTo>
                  <a:pt x="3606828" y="1276859"/>
                </a:lnTo>
                <a:lnTo>
                  <a:pt x="3819638" y="1276859"/>
                </a:lnTo>
                <a:lnTo>
                  <a:pt x="3819638" y="1106220"/>
                </a:lnTo>
                <a:lnTo>
                  <a:pt x="0" y="1106220"/>
                </a:lnTo>
                <a:lnTo>
                  <a:pt x="0" y="1"/>
                </a:lnTo>
                <a:lnTo>
                  <a:pt x="8064896" y="1"/>
                </a:lnTo>
                <a:lnTo>
                  <a:pt x="8064896" y="1106220"/>
                </a:lnTo>
                <a:close/>
              </a:path>
            </a:pathLst>
          </a:custGeom>
        </p:spPr>
        <p:style>
          <a:lnRef idx="2">
            <a:schemeClr val="lt1">
              <a:hueOff val="0"/>
              <a:satOff val="0"/>
              <a:lumOff val="0"/>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spcFirstLastPara="0" vert="horz" wrap="square" lIns="180634" tIns="180635" rIns="180634" bIns="1182883" numCol="1" spcCol="1270" anchor="ctr" anchorCtr="0">
            <a:noAutofit/>
          </a:bodyPr>
          <a:lstStyle/>
          <a:p>
            <a:pPr defTabSz="1128977" rtl="1">
              <a:lnSpc>
                <a:spcPct val="90000"/>
              </a:lnSpc>
              <a:spcAft>
                <a:spcPct val="35000"/>
              </a:spcAft>
            </a:pPr>
            <a:r>
              <a:rPr lang="ar-EG" sz="2540" b="1" dirty="0">
                <a:solidFill>
                  <a:srgbClr val="002060"/>
                </a:solidFill>
              </a:rPr>
              <a:t>المرحلة الرابعة</a:t>
            </a:r>
          </a:p>
        </p:txBody>
      </p:sp>
      <p:sp>
        <p:nvSpPr>
          <p:cNvPr id="10" name="Freeform 9"/>
          <p:cNvSpPr/>
          <p:nvPr/>
        </p:nvSpPr>
        <p:spPr>
          <a:xfrm>
            <a:off x="914221" y="3279945"/>
            <a:ext cx="7315559" cy="461744"/>
          </a:xfrm>
          <a:custGeom>
            <a:avLst/>
            <a:gdLst>
              <a:gd name="connsiteX0" fmla="*/ 0 w 8064896"/>
              <a:gd name="connsiteY0" fmla="*/ 0 h 509041"/>
              <a:gd name="connsiteX1" fmla="*/ 8064896 w 8064896"/>
              <a:gd name="connsiteY1" fmla="*/ 0 h 509041"/>
              <a:gd name="connsiteX2" fmla="*/ 8064896 w 8064896"/>
              <a:gd name="connsiteY2" fmla="*/ 509041 h 509041"/>
              <a:gd name="connsiteX3" fmla="*/ 0 w 8064896"/>
              <a:gd name="connsiteY3" fmla="*/ 509041 h 509041"/>
              <a:gd name="connsiteX4" fmla="*/ 0 w 8064896"/>
              <a:gd name="connsiteY4" fmla="*/ 0 h 50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509041">
                <a:moveTo>
                  <a:pt x="0" y="0"/>
                </a:moveTo>
                <a:lnTo>
                  <a:pt x="8064896" y="0"/>
                </a:lnTo>
                <a:lnTo>
                  <a:pt x="8064896" y="509041"/>
                </a:lnTo>
                <a:lnTo>
                  <a:pt x="0" y="509041"/>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spcFirstLastPara="0" vert="horz" wrap="square" lIns="154829" tIns="27648" rIns="154829" bIns="27648" numCol="1" spcCol="1270" anchor="ctr" anchorCtr="0">
            <a:noAutofit/>
          </a:bodyPr>
          <a:lstStyle/>
          <a:p>
            <a:pPr defTabSz="967694" rtl="1">
              <a:lnSpc>
                <a:spcPct val="90000"/>
              </a:lnSpc>
              <a:spcAft>
                <a:spcPct val="35000"/>
              </a:spcAft>
            </a:pPr>
            <a:r>
              <a:rPr lang="ar-EG" sz="2177" b="1" dirty="0">
                <a:solidFill>
                  <a:srgbClr val="002060"/>
                </a:solidFill>
              </a:rPr>
              <a:t>التفكير في الايجابيات والسلبيات للقرار الذي تم اتخاذه</a:t>
            </a:r>
          </a:p>
        </p:txBody>
      </p:sp>
      <p:sp>
        <p:nvSpPr>
          <p:cNvPr id="11" name="Freeform 10"/>
          <p:cNvSpPr/>
          <p:nvPr/>
        </p:nvSpPr>
        <p:spPr>
          <a:xfrm>
            <a:off x="914221" y="4319115"/>
            <a:ext cx="7315559" cy="1004093"/>
          </a:xfrm>
          <a:custGeom>
            <a:avLst/>
            <a:gdLst>
              <a:gd name="connsiteX0" fmla="*/ 0 w 8064896"/>
              <a:gd name="connsiteY0" fmla="*/ 0 h 1106943"/>
              <a:gd name="connsiteX1" fmla="*/ 8064896 w 8064896"/>
              <a:gd name="connsiteY1" fmla="*/ 0 h 1106943"/>
              <a:gd name="connsiteX2" fmla="*/ 8064896 w 8064896"/>
              <a:gd name="connsiteY2" fmla="*/ 1106943 h 1106943"/>
              <a:gd name="connsiteX3" fmla="*/ 0 w 8064896"/>
              <a:gd name="connsiteY3" fmla="*/ 1106943 h 1106943"/>
              <a:gd name="connsiteX4" fmla="*/ 0 w 8064896"/>
              <a:gd name="connsiteY4" fmla="*/ 0 h 110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1106943">
                <a:moveTo>
                  <a:pt x="0" y="0"/>
                </a:moveTo>
                <a:lnTo>
                  <a:pt x="8064896" y="0"/>
                </a:lnTo>
                <a:lnTo>
                  <a:pt x="8064896" y="1106943"/>
                </a:lnTo>
                <a:lnTo>
                  <a:pt x="0" y="1106943"/>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0634" tIns="180634" rIns="180634" bIns="642517" numCol="1" spcCol="1270" anchor="ctr" anchorCtr="0">
            <a:noAutofit/>
          </a:bodyPr>
          <a:lstStyle/>
          <a:p>
            <a:pPr defTabSz="1128977" rtl="1">
              <a:lnSpc>
                <a:spcPct val="90000"/>
              </a:lnSpc>
              <a:spcAft>
                <a:spcPct val="35000"/>
              </a:spcAft>
            </a:pPr>
            <a:r>
              <a:rPr lang="ar-EG" sz="2540" b="1" dirty="0">
                <a:solidFill>
                  <a:srgbClr val="002060"/>
                </a:solidFill>
              </a:rPr>
              <a:t>المرحلة الخامسة</a:t>
            </a:r>
          </a:p>
        </p:txBody>
      </p:sp>
      <p:sp>
        <p:nvSpPr>
          <p:cNvPr id="12" name="Freeform 11"/>
          <p:cNvSpPr/>
          <p:nvPr/>
        </p:nvSpPr>
        <p:spPr>
          <a:xfrm>
            <a:off x="914221" y="4841243"/>
            <a:ext cx="7315559" cy="461883"/>
          </a:xfrm>
          <a:custGeom>
            <a:avLst/>
            <a:gdLst>
              <a:gd name="connsiteX0" fmla="*/ 0 w 8064896"/>
              <a:gd name="connsiteY0" fmla="*/ 0 h 509194"/>
              <a:gd name="connsiteX1" fmla="*/ 8064896 w 8064896"/>
              <a:gd name="connsiteY1" fmla="*/ 0 h 509194"/>
              <a:gd name="connsiteX2" fmla="*/ 8064896 w 8064896"/>
              <a:gd name="connsiteY2" fmla="*/ 509194 h 509194"/>
              <a:gd name="connsiteX3" fmla="*/ 0 w 8064896"/>
              <a:gd name="connsiteY3" fmla="*/ 509194 h 509194"/>
              <a:gd name="connsiteX4" fmla="*/ 0 w 8064896"/>
              <a:gd name="connsiteY4" fmla="*/ 0 h 50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896" h="509194">
                <a:moveTo>
                  <a:pt x="0" y="0"/>
                </a:moveTo>
                <a:lnTo>
                  <a:pt x="8064896" y="0"/>
                </a:lnTo>
                <a:lnTo>
                  <a:pt x="8064896" y="509194"/>
                </a:lnTo>
                <a:lnTo>
                  <a:pt x="0" y="509194"/>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4829" tIns="27648" rIns="154829" bIns="27648" numCol="1" spcCol="1270" anchor="ctr" anchorCtr="0">
            <a:noAutofit/>
          </a:bodyPr>
          <a:lstStyle/>
          <a:p>
            <a:pPr defTabSz="967694" rtl="1">
              <a:lnSpc>
                <a:spcPct val="90000"/>
              </a:lnSpc>
              <a:spcAft>
                <a:spcPct val="35000"/>
              </a:spcAft>
            </a:pPr>
            <a:r>
              <a:rPr lang="ar-EG" sz="1905" b="1" dirty="0">
                <a:solidFill>
                  <a:srgbClr val="002060"/>
                </a:solidFill>
              </a:rPr>
              <a:t>مراجعة جميع المراحل مرة أخرى، والانتباه فيما إذا أضيفت معطيات جديدة أو حدث تغيير</a:t>
            </a:r>
          </a:p>
        </p:txBody>
      </p:sp>
    </p:spTree>
    <p:extLst>
      <p:ext uri="{BB962C8B-B14F-4D97-AF65-F5344CB8AC3E}">
        <p14:creationId xmlns:p14="http://schemas.microsoft.com/office/powerpoint/2010/main" val="33121850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628147" y="2514556"/>
            <a:ext cx="3984368" cy="2437590"/>
          </a:xfrm>
          <a:prstGeom prst="rect">
            <a:avLst/>
          </a:prstGeom>
        </p:spPr>
        <p:txBody>
          <a:bodyPr wrap="square">
            <a:spAutoFit/>
          </a:bodyPr>
          <a:lstStyle/>
          <a:p>
            <a:pPr algn="justLow" rtl="1"/>
            <a:r>
              <a:rPr lang="ar-EG" sz="2540" b="1" dirty="0">
                <a:solidFill>
                  <a:srgbClr val="002060"/>
                </a:solidFill>
              </a:rPr>
              <a:t>لأن هذا الموضوع في غالب الأحوال يتحدثون عنه في القرارات الإدارية في المؤسسات التجارية والمنشآت الصناعية، ونحن نتحدث هنا عن القرارات الشخصية في الحياة العامة على وجه الإطلاق</a:t>
            </a:r>
          </a:p>
        </p:txBody>
      </p:sp>
      <p:sp>
        <p:nvSpPr>
          <p:cNvPr id="5"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أنواع القرارات</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01" y="1796062"/>
            <a:ext cx="3757364" cy="370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8926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1357471" y="2491965"/>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268" b="1" dirty="0">
                <a:solidFill>
                  <a:srgbClr val="FFFFFF"/>
                </a:solidFill>
              </a:rPr>
              <a:t>قرار فردي يخصك وحدك ،كما قلنا طالب يريد ان يحدد جامعة أو رجل يريد ان مختار للزواج امرأة ،فهذا أمر محدود</a:t>
            </a:r>
          </a:p>
        </p:txBody>
      </p:sp>
      <p:sp>
        <p:nvSpPr>
          <p:cNvPr id="3075" name="AutoShape 2"/>
          <p:cNvSpPr>
            <a:spLocks noChangeArrowheads="1"/>
          </p:cNvSpPr>
          <p:nvPr/>
        </p:nvSpPr>
        <p:spPr bwMode="auto">
          <a:xfrm>
            <a:off x="1357471" y="3988508"/>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540" b="1" dirty="0">
                <a:solidFill>
                  <a:srgbClr val="FFFFFF"/>
                </a:solidFill>
              </a:rPr>
              <a:t>إن مثل هذا القرار يكون أكثر حساسية وأكثر أهمية، ولا بد له من مزيد من أخذ الأسباب الموصلة للقرارات</a:t>
            </a:r>
            <a:endParaRPr lang="en-US" sz="2540" b="1" dirty="0">
              <a:solidFill>
                <a:srgbClr val="FFFFFF"/>
              </a:solidFill>
            </a:endParaRPr>
          </a:p>
        </p:txBody>
      </p:sp>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القرارات الفردية</a:t>
            </a:r>
          </a:p>
        </p:txBody>
      </p:sp>
      <p:sp>
        <p:nvSpPr>
          <p:cNvPr id="3078" name="AutoShape 5"/>
          <p:cNvSpPr>
            <a:spLocks noChangeArrowheads="1"/>
          </p:cNvSpPr>
          <p:nvPr/>
        </p:nvSpPr>
        <p:spPr bwMode="auto">
          <a:xfrm>
            <a:off x="7397460" y="248620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a:solidFill>
                  <a:srgbClr val="FFFFFF"/>
                </a:solidFill>
                <a:latin typeface="Arial Black" pitchFamily="34" charset="0"/>
              </a:rPr>
              <a:t>1</a:t>
            </a:r>
          </a:p>
        </p:txBody>
      </p:sp>
      <p:sp>
        <p:nvSpPr>
          <p:cNvPr id="3079" name="AutoShape 6"/>
          <p:cNvSpPr>
            <a:spLocks noChangeArrowheads="1"/>
          </p:cNvSpPr>
          <p:nvPr/>
        </p:nvSpPr>
        <p:spPr bwMode="auto">
          <a:xfrm>
            <a:off x="7397460" y="4000027"/>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Tree>
    <p:extLst>
      <p:ext uri="{BB962C8B-B14F-4D97-AF65-F5344CB8AC3E}">
        <p14:creationId xmlns:p14="http://schemas.microsoft.com/office/powerpoint/2010/main" val="17337088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1357471" y="2491965"/>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هل تريد أن تدرس أو تعمل؟ ريما يكون قرارا مصيريا بالنسبة لك هل تريد ان تبقى في هذه البلاد أو ترحل إلى بلاد أخرى؟</a:t>
            </a:r>
          </a:p>
        </p:txBody>
      </p:sp>
      <p:sp>
        <p:nvSpPr>
          <p:cNvPr id="3075" name="AutoShape 2"/>
          <p:cNvSpPr>
            <a:spLocks noChangeArrowheads="1"/>
          </p:cNvSpPr>
          <p:nvPr/>
        </p:nvSpPr>
        <p:spPr bwMode="auto">
          <a:xfrm>
            <a:off x="1357471" y="3820905"/>
            <a:ext cx="5834880" cy="107343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أمور لها أثار أكبر لذلك لا ينبغي أحيانا ان يزيد الإنسان من التفكير والبذل للجهد في 	قرار عادي يتكرر فيجمع جمعا من الناس ويستشيرهم</a:t>
            </a:r>
          </a:p>
        </p:txBody>
      </p:sp>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القرارات المصيرية</a:t>
            </a:r>
          </a:p>
        </p:txBody>
      </p:sp>
      <p:sp>
        <p:nvSpPr>
          <p:cNvPr id="3078" name="AutoShape 5"/>
          <p:cNvSpPr>
            <a:spLocks noChangeArrowheads="1"/>
          </p:cNvSpPr>
          <p:nvPr/>
        </p:nvSpPr>
        <p:spPr bwMode="auto">
          <a:xfrm>
            <a:off x="7397460" y="248620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a:solidFill>
                  <a:srgbClr val="FFFFFF"/>
                </a:solidFill>
                <a:latin typeface="Arial Black" pitchFamily="34" charset="0"/>
              </a:rPr>
              <a:t>1</a:t>
            </a:r>
          </a:p>
        </p:txBody>
      </p:sp>
      <p:sp>
        <p:nvSpPr>
          <p:cNvPr id="3079" name="AutoShape 6"/>
          <p:cNvSpPr>
            <a:spLocks noChangeArrowheads="1"/>
          </p:cNvSpPr>
          <p:nvPr/>
        </p:nvSpPr>
        <p:spPr bwMode="auto">
          <a:xfrm>
            <a:off x="7397460" y="4000027"/>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Tree>
    <p:extLst>
      <p:ext uri="{BB962C8B-B14F-4D97-AF65-F5344CB8AC3E}">
        <p14:creationId xmlns:p14="http://schemas.microsoft.com/office/powerpoint/2010/main" val="21677878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p:cNvSpPr>
            <a:spLocks noChangeArrowheads="1"/>
          </p:cNvSpPr>
          <p:nvPr/>
        </p:nvSpPr>
        <p:spPr bwMode="auto">
          <a:xfrm>
            <a:off x="1357471" y="2375281"/>
            <a:ext cx="5832000" cy="988402"/>
          </a:xfrm>
          <a:prstGeom prst="roundRect">
            <a:avLst>
              <a:gd name="adj" fmla="val 11741"/>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فالأمور الدورية مثلا الشركات أو المؤسسات توظيف موظفين لديها وأحيانا تفصل آخرين هذه الأمور الدورية المتكررة القرار فيها هو اتخاذ النظام الأمثل</a:t>
            </a:r>
          </a:p>
        </p:txBody>
      </p:sp>
      <p:sp>
        <p:nvSpPr>
          <p:cNvPr id="3075" name="AutoShape 2"/>
          <p:cNvSpPr>
            <a:spLocks noChangeArrowheads="1"/>
          </p:cNvSpPr>
          <p:nvPr/>
        </p:nvSpPr>
        <p:spPr bwMode="auto">
          <a:xfrm>
            <a:off x="1357471" y="3820905"/>
            <a:ext cx="5834880" cy="1073430"/>
          </a:xfrm>
          <a:prstGeom prst="roundRect">
            <a:avLst>
              <a:gd name="adj" fmla="val 11741"/>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rtl="1">
              <a:tabLst>
                <a:tab pos="656650" algn="l"/>
                <a:tab pos="1313299" algn="l"/>
                <a:tab pos="1969949" algn="l"/>
                <a:tab pos="2626599" algn="l"/>
                <a:tab pos="3283248" algn="l"/>
                <a:tab pos="3939898" algn="l"/>
                <a:tab pos="4596548" algn="l"/>
                <a:tab pos="5253198" algn="l"/>
              </a:tabLst>
            </a:pPr>
            <a:r>
              <a:rPr lang="ar-EG" sz="2086" b="1" dirty="0">
                <a:solidFill>
                  <a:srgbClr val="FFFFFF"/>
                </a:solidFill>
              </a:rPr>
              <a:t>أما في كل مرة نعاود التفكير، كلا ! قرار دوري يأخذ دائما أما الشيء الطاريء الذي يحتاج إلى بعض ذلك الأمر إذاً فهمنا هذه الصورة العامة في القرارات وبأسلوب مبسط ويلامس واقع حياتنا </a:t>
            </a:r>
          </a:p>
        </p:txBody>
      </p:sp>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القرارات الدورية</a:t>
            </a:r>
          </a:p>
        </p:txBody>
      </p:sp>
      <p:sp>
        <p:nvSpPr>
          <p:cNvPr id="3078" name="AutoShape 5"/>
          <p:cNvSpPr>
            <a:spLocks noChangeArrowheads="1"/>
          </p:cNvSpPr>
          <p:nvPr/>
        </p:nvSpPr>
        <p:spPr bwMode="auto">
          <a:xfrm>
            <a:off x="7397460" y="2486206"/>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p>
            <a:pPr>
              <a:lnSpc>
                <a:spcPct val="118000"/>
              </a:lnSpc>
              <a:tabLst>
                <a:tab pos="656650" algn="l"/>
              </a:tabLst>
            </a:pPr>
            <a:r>
              <a:rPr lang="en-US" sz="1996">
                <a:solidFill>
                  <a:srgbClr val="FFFFFF"/>
                </a:solidFill>
                <a:latin typeface="Arial Black" pitchFamily="34" charset="0"/>
              </a:rPr>
              <a:t>1</a:t>
            </a:r>
          </a:p>
        </p:txBody>
      </p:sp>
      <p:sp>
        <p:nvSpPr>
          <p:cNvPr id="3079" name="AutoShape 6"/>
          <p:cNvSpPr>
            <a:spLocks noChangeArrowheads="1"/>
          </p:cNvSpPr>
          <p:nvPr/>
        </p:nvSpPr>
        <p:spPr bwMode="auto">
          <a:xfrm>
            <a:off x="7397460" y="4000027"/>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2" tIns="48983" rIns="89802" bIns="48983" anchor="ctr"/>
          <a:lstStyle/>
          <a:p>
            <a:pPr>
              <a:lnSpc>
                <a:spcPct val="118000"/>
              </a:lnSpc>
              <a:tabLst>
                <a:tab pos="656650" algn="l"/>
              </a:tabLst>
            </a:pPr>
            <a:r>
              <a:rPr lang="en-US" sz="1996">
                <a:solidFill>
                  <a:srgbClr val="FFFFFF"/>
                </a:solidFill>
                <a:latin typeface="Arial Black" pitchFamily="34" charset="0"/>
              </a:rPr>
              <a:t>2</a:t>
            </a:r>
          </a:p>
        </p:txBody>
      </p:sp>
    </p:spTree>
    <p:extLst>
      <p:ext uri="{BB962C8B-B14F-4D97-AF65-F5344CB8AC3E}">
        <p14:creationId xmlns:p14="http://schemas.microsoft.com/office/powerpoint/2010/main" val="27275881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357414" y="2492896"/>
            <a:ext cx="8535066" cy="2952329"/>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357414" y="2636912"/>
            <a:ext cx="8535066" cy="2677656"/>
          </a:xfrm>
          <a:prstGeom prst="rect">
            <a:avLst/>
          </a:prstGeom>
          <a:noFill/>
        </p:spPr>
        <p:txBody>
          <a:bodyPr wrap="square" rtlCol="1">
            <a:spAutoFit/>
          </a:bodyPr>
          <a:lstStyle/>
          <a:p>
            <a:pPr algn="justLow" rtl="1"/>
            <a:r>
              <a:rPr lang="ar-SA" sz="2400" b="1" dirty="0">
                <a:solidFill>
                  <a:schemeClr val="bg2"/>
                </a:solidFill>
                <a:latin typeface="Simplified Arabic" panose="02020603050405020304" pitchFamily="18" charset="-78"/>
                <a:cs typeface="Simplified Arabic" panose="02020603050405020304" pitchFamily="18" charset="-78"/>
              </a:rPr>
              <a:t>على الإدارة العليا أن تظهر ما يعبر عن انتهاجها لفلسفة إدارة الجودة الشاملة في التوجه </a:t>
            </a:r>
            <a:r>
              <a:rPr lang="ar-SA" sz="2400" b="1" dirty="0" smtClean="0">
                <a:solidFill>
                  <a:schemeClr val="bg2"/>
                </a:solidFill>
                <a:latin typeface="Simplified Arabic" panose="02020603050405020304" pitchFamily="18" charset="-78"/>
                <a:cs typeface="Simplified Arabic" panose="02020603050405020304" pitchFamily="18" charset="-78"/>
              </a:rPr>
              <a:t>الاستراتيجي</a:t>
            </a:r>
            <a:r>
              <a:rPr lang="ar-EG" sz="2400" b="1" dirty="0" smtClean="0">
                <a:solidFill>
                  <a:schemeClr val="bg2"/>
                </a:solidFill>
                <a:latin typeface="Simplified Arabic" panose="02020603050405020304" pitchFamily="18" charset="-78"/>
                <a:cs typeface="Simplified Arabic" panose="02020603050405020304" pitchFamily="18" charset="-78"/>
              </a:rPr>
              <a:t> </a:t>
            </a:r>
            <a:r>
              <a:rPr lang="ar-SA" sz="2400" b="1" dirty="0" smtClean="0">
                <a:solidFill>
                  <a:schemeClr val="bg2"/>
                </a:solidFill>
                <a:latin typeface="Simplified Arabic" panose="02020603050405020304" pitchFamily="18" charset="-78"/>
                <a:cs typeface="Simplified Arabic" panose="02020603050405020304" pitchFamily="18" charset="-78"/>
              </a:rPr>
              <a:t>(الرؤيا </a:t>
            </a:r>
            <a:r>
              <a:rPr lang="ar-SA" sz="2400" b="1" dirty="0">
                <a:solidFill>
                  <a:schemeClr val="bg2"/>
                </a:solidFill>
                <a:latin typeface="Simplified Arabic" panose="02020603050405020304" pitchFamily="18" charset="-78"/>
                <a:cs typeface="Simplified Arabic" panose="02020603050405020304" pitchFamily="18" charset="-78"/>
              </a:rPr>
              <a:t>- الرسالة - الأهداف) للمنظمة. كما أنه لا يوجد صياغة جاهزة أو متفق عليها حول صورة التضمين (العبارات </a:t>
            </a:r>
            <a:r>
              <a:rPr lang="ar-SA" sz="2400" b="1" dirty="0" smtClean="0">
                <a:solidFill>
                  <a:schemeClr val="bg2"/>
                </a:solidFill>
                <a:latin typeface="Simplified Arabic" panose="02020603050405020304" pitchFamily="18" charset="-78"/>
                <a:cs typeface="Simplified Arabic" panose="02020603050405020304" pitchFamily="18" charset="-78"/>
              </a:rPr>
              <a:t>أو</a:t>
            </a:r>
            <a:r>
              <a:rPr lang="ar-EG" sz="2400" b="1" dirty="0" smtClean="0">
                <a:solidFill>
                  <a:schemeClr val="bg2"/>
                </a:solidFill>
                <a:latin typeface="Simplified Arabic" panose="02020603050405020304" pitchFamily="18" charset="-78"/>
                <a:cs typeface="Simplified Arabic" panose="02020603050405020304" pitchFamily="18" charset="-78"/>
              </a:rPr>
              <a:t> </a:t>
            </a:r>
            <a:r>
              <a:rPr lang="ar-SA" sz="2400" b="1" dirty="0" smtClean="0">
                <a:solidFill>
                  <a:schemeClr val="bg2"/>
                </a:solidFill>
                <a:latin typeface="Simplified Arabic" panose="02020603050405020304" pitchFamily="18" charset="-78"/>
                <a:cs typeface="Simplified Arabic" panose="02020603050405020304" pitchFamily="18" charset="-78"/>
              </a:rPr>
              <a:t>المفاهيم </a:t>
            </a:r>
            <a:r>
              <a:rPr lang="ar-SA" sz="2400" b="1" dirty="0">
                <a:solidFill>
                  <a:schemeClr val="bg2"/>
                </a:solidFill>
                <a:latin typeface="Simplified Arabic" panose="02020603050405020304" pitchFamily="18" charset="-78"/>
                <a:cs typeface="Simplified Arabic" panose="02020603050405020304" pitchFamily="18" charset="-78"/>
              </a:rPr>
              <a:t>أو المبادئ التي تذكر) إلا أن التوجه الاستراتيجي يجب أن يعبر فيما يرد فيه عن اعتماد مضمون المبادئ التالية بالإضافة إلى «المفهوم الشمولي للجودة»: التركيز على الجمهور  (المستفيد) والانطلاق منه، التحسين المستمر، تمكين الأفراد والقادة، توطيد العلاقة </a:t>
            </a:r>
            <a:r>
              <a:rPr lang="ar-EG" sz="2400" b="1" dirty="0" smtClean="0">
                <a:solidFill>
                  <a:schemeClr val="bg2"/>
                </a:solidFill>
                <a:latin typeface="Simplified Arabic" panose="02020603050405020304" pitchFamily="18" charset="-78"/>
                <a:cs typeface="Simplified Arabic" panose="02020603050405020304" pitchFamily="18" charset="-78"/>
              </a:rPr>
              <a:t/>
            </a:r>
            <a:br>
              <a:rPr lang="ar-EG" sz="2400" b="1" dirty="0" smtClean="0">
                <a:solidFill>
                  <a:schemeClr val="bg2"/>
                </a:solidFill>
                <a:latin typeface="Simplified Arabic" panose="02020603050405020304" pitchFamily="18" charset="-78"/>
                <a:cs typeface="Simplified Arabic" panose="02020603050405020304" pitchFamily="18" charset="-78"/>
              </a:rPr>
            </a:br>
            <a:r>
              <a:rPr lang="ar-EG" sz="2400" b="1" dirty="0" smtClean="0">
                <a:solidFill>
                  <a:schemeClr val="bg2"/>
                </a:solidFill>
                <a:latin typeface="Simplified Arabic" panose="02020603050405020304" pitchFamily="18" charset="-78"/>
                <a:cs typeface="Simplified Arabic" panose="02020603050405020304" pitchFamily="18" charset="-78"/>
              </a:rPr>
              <a:t>                                     </a:t>
            </a:r>
            <a:r>
              <a:rPr lang="ar-SA" sz="2400" b="1" dirty="0" smtClean="0">
                <a:solidFill>
                  <a:schemeClr val="bg2"/>
                </a:solidFill>
                <a:latin typeface="Simplified Arabic" panose="02020603050405020304" pitchFamily="18" charset="-78"/>
                <a:cs typeface="Simplified Arabic" panose="02020603050405020304" pitchFamily="18" charset="-78"/>
              </a:rPr>
              <a:t>مع </a:t>
            </a:r>
            <a:r>
              <a:rPr lang="ar-SA" sz="2400" b="1" dirty="0">
                <a:solidFill>
                  <a:schemeClr val="bg2"/>
                </a:solidFill>
                <a:latin typeface="Simplified Arabic" panose="02020603050405020304" pitchFamily="18" charset="-78"/>
                <a:cs typeface="Simplified Arabic" panose="02020603050405020304" pitchFamily="18" charset="-78"/>
              </a:rPr>
              <a:t>الموردين</a:t>
            </a:r>
          </a:p>
        </p:txBody>
      </p:sp>
      <p:sp>
        <p:nvSpPr>
          <p:cNvPr id="6" name="Round Diagonal Corner Rectangle 5"/>
          <p:cNvSpPr/>
          <p:nvPr/>
        </p:nvSpPr>
        <p:spPr bwMode="auto">
          <a:xfrm>
            <a:off x="1187624" y="321883"/>
            <a:ext cx="7056784"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الصياغة الاستراتيجية لفلسفة إدارة الجودة الشاملة</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5305406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حيثيات اتخاذ القرار</a:t>
            </a:r>
          </a:p>
        </p:txBody>
      </p:sp>
      <p:sp>
        <p:nvSpPr>
          <p:cNvPr id="14" name="Vertical Scroll 13"/>
          <p:cNvSpPr/>
          <p:nvPr/>
        </p:nvSpPr>
        <p:spPr bwMode="auto">
          <a:xfrm>
            <a:off x="587633" y="1700808"/>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اتخاذ القرار لا يكتسب بالتعليم وإنما أكثر بالممارسة والتجربة</a:t>
            </a:r>
          </a:p>
        </p:txBody>
      </p:sp>
      <p:sp>
        <p:nvSpPr>
          <p:cNvPr id="15" name="Vertical Scroll 14"/>
          <p:cNvSpPr/>
          <p:nvPr/>
        </p:nvSpPr>
        <p:spPr bwMode="auto">
          <a:xfrm>
            <a:off x="587633" y="2549936"/>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اتخاذ القرار أفضل من عدم اتخاذه </a:t>
            </a:r>
          </a:p>
        </p:txBody>
      </p:sp>
      <p:sp>
        <p:nvSpPr>
          <p:cNvPr id="16" name="Vertical Scroll 15"/>
          <p:cNvSpPr/>
          <p:nvPr/>
        </p:nvSpPr>
        <p:spPr bwMode="auto">
          <a:xfrm>
            <a:off x="587633" y="3399063"/>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ليس اتخاذ القرار مبنيا على العلم الشرعي فحسب</a:t>
            </a:r>
          </a:p>
        </p:txBody>
      </p:sp>
      <p:sp>
        <p:nvSpPr>
          <p:cNvPr id="17" name="Vertical Scroll 16"/>
          <p:cNvSpPr/>
          <p:nvPr/>
        </p:nvSpPr>
        <p:spPr bwMode="auto">
          <a:xfrm>
            <a:off x="587633" y="4248190"/>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اتخاذ القرار يحتاج إلى عقلية متفتحة مرنة</a:t>
            </a:r>
          </a:p>
        </p:txBody>
      </p:sp>
      <p:sp>
        <p:nvSpPr>
          <p:cNvPr id="8" name="Vertical Scroll 7"/>
          <p:cNvSpPr/>
          <p:nvPr/>
        </p:nvSpPr>
        <p:spPr bwMode="auto">
          <a:xfrm>
            <a:off x="587633" y="5097318"/>
            <a:ext cx="7184924" cy="522540"/>
          </a:xfrm>
          <a:prstGeom prst="verticalScroll">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ليس اتخاذ القرار هو نهاية المطاف بل في الحقيقة هو بدايته</a:t>
            </a:r>
          </a:p>
        </p:txBody>
      </p:sp>
      <p:sp>
        <p:nvSpPr>
          <p:cNvPr id="2" name="Smiley Face 1"/>
          <p:cNvSpPr/>
          <p:nvPr/>
        </p:nvSpPr>
        <p:spPr bwMode="auto">
          <a:xfrm>
            <a:off x="7903192" y="1700808"/>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549936"/>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399063"/>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248190"/>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
        <p:nvSpPr>
          <p:cNvPr id="18" name="Smiley Face 17"/>
          <p:cNvSpPr/>
          <p:nvPr/>
        </p:nvSpPr>
        <p:spPr bwMode="auto">
          <a:xfrm>
            <a:off x="7903192" y="5097318"/>
            <a:ext cx="587857" cy="522540"/>
          </a:xfrm>
          <a:prstGeom prst="smileyFac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10499858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محاذير اتخاذ القرار</a:t>
            </a:r>
          </a:p>
        </p:txBody>
      </p:sp>
      <p:sp>
        <p:nvSpPr>
          <p:cNvPr id="14" name="Vertical Scroll 13"/>
          <p:cNvSpPr/>
          <p:nvPr/>
        </p:nvSpPr>
        <p:spPr bwMode="auto">
          <a:xfrm>
            <a:off x="587633" y="1772816"/>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للمجاملات في اتخاذ القرار</a:t>
            </a:r>
          </a:p>
        </p:txBody>
      </p:sp>
      <p:sp>
        <p:nvSpPr>
          <p:cNvPr id="15" name="Vertical Scroll 14"/>
          <p:cNvSpPr/>
          <p:nvPr/>
        </p:nvSpPr>
        <p:spPr bwMode="auto">
          <a:xfrm>
            <a:off x="587633" y="2621944"/>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للعواطف</a:t>
            </a:r>
          </a:p>
        </p:txBody>
      </p:sp>
      <p:sp>
        <p:nvSpPr>
          <p:cNvPr id="16" name="Vertical Scroll 15"/>
          <p:cNvSpPr/>
          <p:nvPr/>
        </p:nvSpPr>
        <p:spPr bwMode="auto">
          <a:xfrm>
            <a:off x="587633" y="3471071"/>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للتردد والتراجع</a:t>
            </a:r>
          </a:p>
        </p:txBody>
      </p:sp>
      <p:sp>
        <p:nvSpPr>
          <p:cNvPr id="17" name="Vertical Scroll 16"/>
          <p:cNvSpPr/>
          <p:nvPr/>
        </p:nvSpPr>
        <p:spPr bwMode="auto">
          <a:xfrm>
            <a:off x="587633" y="4320198"/>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للإذاعة والنشر ( استعينوا على قضاء حوائجكم بالكتمان )</a:t>
            </a:r>
          </a:p>
        </p:txBody>
      </p:sp>
      <p:sp>
        <p:nvSpPr>
          <p:cNvPr id="8" name="Vertical Scroll 7"/>
          <p:cNvSpPr/>
          <p:nvPr/>
        </p:nvSpPr>
        <p:spPr bwMode="auto">
          <a:xfrm>
            <a:off x="587633" y="5169326"/>
            <a:ext cx="7184924" cy="522540"/>
          </a:xfrm>
          <a:prstGeom prst="verticalScroll">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لا للعجلة </a:t>
            </a:r>
          </a:p>
        </p:txBody>
      </p:sp>
      <p:sp>
        <p:nvSpPr>
          <p:cNvPr id="2" name="Smiley Face 1"/>
          <p:cNvSpPr/>
          <p:nvPr/>
        </p:nvSpPr>
        <p:spPr bwMode="auto">
          <a:xfrm>
            <a:off x="7903192" y="1772816"/>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621944"/>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471071"/>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320198"/>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
        <p:nvSpPr>
          <p:cNvPr id="18" name="Smiley Face 17"/>
          <p:cNvSpPr/>
          <p:nvPr/>
        </p:nvSpPr>
        <p:spPr bwMode="auto">
          <a:xfrm>
            <a:off x="7903192" y="5169326"/>
            <a:ext cx="587857" cy="522540"/>
          </a:xfrm>
          <a:prstGeom prst="smileyFac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34270779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العوامل المؤثرة في اتخاذ القرار</a:t>
            </a:r>
          </a:p>
        </p:txBody>
      </p:sp>
      <p:sp>
        <p:nvSpPr>
          <p:cNvPr id="14" name="Vertical Scroll 13"/>
          <p:cNvSpPr/>
          <p:nvPr/>
        </p:nvSpPr>
        <p:spPr bwMode="auto">
          <a:xfrm>
            <a:off x="587633" y="2122650"/>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القيم والمعتقدات</a:t>
            </a:r>
          </a:p>
        </p:txBody>
      </p:sp>
      <p:sp>
        <p:nvSpPr>
          <p:cNvPr id="15" name="Vertical Scroll 14"/>
          <p:cNvSpPr/>
          <p:nvPr/>
        </p:nvSpPr>
        <p:spPr bwMode="auto">
          <a:xfrm>
            <a:off x="587633" y="2971778"/>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المؤثرات الشخصية</a:t>
            </a:r>
          </a:p>
        </p:txBody>
      </p:sp>
      <p:sp>
        <p:nvSpPr>
          <p:cNvPr id="16" name="Vertical Scroll 15"/>
          <p:cNvSpPr/>
          <p:nvPr/>
        </p:nvSpPr>
        <p:spPr bwMode="auto">
          <a:xfrm>
            <a:off x="587633" y="3820905"/>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الميول والطموحات</a:t>
            </a:r>
          </a:p>
        </p:txBody>
      </p:sp>
      <p:sp>
        <p:nvSpPr>
          <p:cNvPr id="17" name="Vertical Scroll 16"/>
          <p:cNvSpPr/>
          <p:nvPr/>
        </p:nvSpPr>
        <p:spPr bwMode="auto">
          <a:xfrm>
            <a:off x="587633" y="4670032"/>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العوامل النفسية</a:t>
            </a:r>
          </a:p>
        </p:txBody>
      </p:sp>
      <p:sp>
        <p:nvSpPr>
          <p:cNvPr id="2" name="Smiley Face 1"/>
          <p:cNvSpPr/>
          <p:nvPr/>
        </p:nvSpPr>
        <p:spPr bwMode="auto">
          <a:xfrm>
            <a:off x="7903192" y="2122650"/>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971778"/>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820905"/>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670032"/>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20329657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475656" y="2492896"/>
            <a:ext cx="6270479" cy="1698255"/>
          </a:xfrm>
          <a:prstGeom prst="horizont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903" b="1" dirty="0">
                <a:solidFill>
                  <a:srgbClr val="002060"/>
                </a:solidFill>
              </a:rPr>
              <a:t>لعبة المنطاد</a:t>
            </a:r>
          </a:p>
        </p:txBody>
      </p:sp>
    </p:spTree>
    <p:extLst>
      <p:ext uri="{BB962C8B-B14F-4D97-AF65-F5344CB8AC3E}">
        <p14:creationId xmlns:p14="http://schemas.microsoft.com/office/powerpoint/2010/main" val="18593517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38841"/>
            <a:ext cx="9144000" cy="5518799"/>
          </a:xfrm>
          <a:prstGeom prst="rect">
            <a:avLst/>
          </a:prstGeom>
        </p:spPr>
      </p:pic>
      <p:sp>
        <p:nvSpPr>
          <p:cNvPr id="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ما اللغز فى هذه الصورة</a:t>
            </a:r>
          </a:p>
        </p:txBody>
      </p:sp>
      <p:sp>
        <p:nvSpPr>
          <p:cNvPr id="4" name="Rectangle 3"/>
          <p:cNvSpPr/>
          <p:nvPr/>
        </p:nvSpPr>
        <p:spPr bwMode="auto">
          <a:xfrm>
            <a:off x="195728" y="5911065"/>
            <a:ext cx="7642147" cy="718492"/>
          </a:xfrm>
          <a:prstGeom prst="rect">
            <a:avLst/>
          </a:prstGeom>
          <a:solidFill>
            <a:srgbClr val="00B8FF">
              <a:alpha val="53000"/>
            </a:srgbClr>
          </a:solidFill>
          <a:ln w="9525" cap="flat" cmpd="sng" algn="ctr">
            <a:solidFill>
              <a:schemeClr val="bg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r>
              <a:rPr lang="ar-EG" sz="2903" b="1" dirty="0">
                <a:solidFill>
                  <a:srgbClr val="002060"/>
                </a:solidFill>
                <a:latin typeface="Arial" pitchFamily="34" charset="0"/>
                <a:ea typeface="SimSun" pitchFamily="2" charset="-122"/>
              </a:rPr>
              <a:t>لا يمكن للطائرة أن ترفع عجلاتها عند هذا الارتفاع المبكر</a:t>
            </a:r>
          </a:p>
        </p:txBody>
      </p:sp>
    </p:spTree>
    <p:extLst>
      <p:ext uri="{BB962C8B-B14F-4D97-AF65-F5344CB8AC3E}">
        <p14:creationId xmlns:p14="http://schemas.microsoft.com/office/powerpoint/2010/main" val="28375511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bwMode="auto">
          <a:xfrm>
            <a:off x="1436760" y="2579873"/>
            <a:ext cx="6466432" cy="2155477"/>
          </a:xfrm>
          <a:prstGeom prst="wav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lvl="0" algn="ctr" rtl="1">
              <a:lnSpc>
                <a:spcPct val="150000"/>
              </a:lnSpc>
            </a:pPr>
            <a:r>
              <a:rPr lang="ar-EG" sz="3266" b="1" dirty="0">
                <a:solidFill>
                  <a:srgbClr val="000000"/>
                </a:solidFill>
              </a:rPr>
              <a:t>كيف استطيع تحفيز الاشخاص</a:t>
            </a:r>
          </a:p>
        </p:txBody>
      </p:sp>
    </p:spTree>
    <p:extLst>
      <p:ext uri="{BB962C8B-B14F-4D97-AF65-F5344CB8AC3E}">
        <p14:creationId xmlns:p14="http://schemas.microsoft.com/office/powerpoint/2010/main" val="2871725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628147" y="3206073"/>
            <a:ext cx="3984368" cy="874085"/>
          </a:xfrm>
          <a:prstGeom prst="rect">
            <a:avLst/>
          </a:prstGeom>
        </p:spPr>
        <p:txBody>
          <a:bodyPr wrap="square">
            <a:spAutoFit/>
          </a:bodyPr>
          <a:lstStyle/>
          <a:p>
            <a:pPr algn="justLow" rtl="1"/>
            <a:r>
              <a:rPr lang="ar-EG" sz="2540" b="1" dirty="0">
                <a:solidFill>
                  <a:srgbClr val="002060"/>
                </a:solidFill>
              </a:rPr>
              <a:t>التحفيز هو عبارة عن مجموعة الدوافع التي تدفعنا لعمل شيء ما</a:t>
            </a:r>
          </a:p>
        </p:txBody>
      </p:sp>
      <p:sp>
        <p:nvSpPr>
          <p:cNvPr id="5"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معنى التحفيز</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47" y="2579873"/>
            <a:ext cx="3838143" cy="287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45846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AutoShape 5"/>
          <p:cNvSpPr>
            <a:spLocks noChangeArrowheads="1"/>
          </p:cNvSpPr>
          <p:nvPr/>
        </p:nvSpPr>
        <p:spPr bwMode="auto">
          <a:xfrm>
            <a:off x="791595" y="1866600"/>
            <a:ext cx="3649770" cy="1013760"/>
          </a:xfrm>
          <a:prstGeom prst="roundRect">
            <a:avLst>
              <a:gd name="adj" fmla="val 8153"/>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6551" tIns="-16328" rIns="81638" bIns="-16328" anchor="ctr"/>
          <a:lstStyle/>
          <a:p>
            <a:pPr rtl="1">
              <a:tabLst>
                <a:tab pos="656650" algn="l"/>
                <a:tab pos="1313299" algn="l"/>
                <a:tab pos="1969949" algn="l"/>
                <a:tab pos="2626599" algn="l"/>
              </a:tabLst>
            </a:pPr>
            <a:r>
              <a:rPr lang="ar-EG" sz="2177" b="1" dirty="0">
                <a:solidFill>
                  <a:srgbClr val="FFFFFF"/>
                </a:solidFill>
                <a:cs typeface="Arial" pitchFamily="34" charset="0"/>
              </a:rPr>
              <a:t>وهوعبارة عن الدوافع الذاتية التي تحفزنا داخلياً ، مثل الرغبة والطموحات</a:t>
            </a:r>
            <a:endParaRPr lang="en-US" sz="2177" b="1" dirty="0">
              <a:solidFill>
                <a:srgbClr val="FFFFFF"/>
              </a:solidFill>
              <a:cs typeface="Arial" pitchFamily="34" charset="0"/>
            </a:endParaRPr>
          </a:p>
        </p:txBody>
      </p:sp>
      <p:sp>
        <p:nvSpPr>
          <p:cNvPr id="6146" name="Oval 1"/>
          <p:cNvSpPr>
            <a:spLocks noChangeArrowheads="1"/>
          </p:cNvSpPr>
          <p:nvPr/>
        </p:nvSpPr>
        <p:spPr bwMode="auto">
          <a:xfrm>
            <a:off x="7063697" y="2918151"/>
            <a:ext cx="1529280" cy="1529280"/>
          </a:xfrm>
          <a:prstGeom prst="ellipse">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1620" rIns="81638" bIns="40819" anchor="ctr"/>
          <a:lstStyle/>
          <a:p>
            <a:pPr>
              <a:tabLst>
                <a:tab pos="656650" algn="l"/>
                <a:tab pos="1313299" algn="l"/>
              </a:tabLst>
            </a:pPr>
            <a:r>
              <a:rPr lang="ar-EG" sz="2358" b="1" dirty="0">
                <a:solidFill>
                  <a:srgbClr val="FFFFFF"/>
                </a:solidFill>
              </a:rPr>
              <a:t>أصناف التحفيز</a:t>
            </a:r>
          </a:p>
        </p:txBody>
      </p:sp>
      <p:sp>
        <p:nvSpPr>
          <p:cNvPr id="6148" name="Oval 3"/>
          <p:cNvSpPr>
            <a:spLocks noChangeArrowheads="1"/>
          </p:cNvSpPr>
          <p:nvPr/>
        </p:nvSpPr>
        <p:spPr bwMode="auto">
          <a:xfrm>
            <a:off x="4949145" y="4701961"/>
            <a:ext cx="1059840" cy="1059840"/>
          </a:xfrm>
          <a:prstGeom prst="ellipse">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8420" rIns="81638" bIns="40819" anchor="ctr"/>
          <a:lstStyle/>
          <a:p>
            <a:pPr rtl="1">
              <a:tabLst>
                <a:tab pos="656650" algn="l"/>
              </a:tabLst>
            </a:pPr>
            <a:r>
              <a:rPr lang="ar-EG" sz="1996" b="1" dirty="0">
                <a:solidFill>
                  <a:srgbClr val="FFFFFF"/>
                </a:solidFill>
              </a:rPr>
              <a:t>خارجي</a:t>
            </a:r>
            <a:endParaRPr lang="en-US" sz="1996" b="1" dirty="0">
              <a:solidFill>
                <a:srgbClr val="FFFFFF"/>
              </a:solidFill>
            </a:endParaRPr>
          </a:p>
        </p:txBody>
      </p:sp>
      <p:sp>
        <p:nvSpPr>
          <p:cNvPr id="6149" name="Oval 4"/>
          <p:cNvSpPr>
            <a:spLocks noChangeArrowheads="1"/>
          </p:cNvSpPr>
          <p:nvPr/>
        </p:nvSpPr>
        <p:spPr bwMode="auto">
          <a:xfrm>
            <a:off x="4949145" y="1865161"/>
            <a:ext cx="1059840" cy="1059840"/>
          </a:xfrm>
          <a:prstGeom prst="ellipse">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8420" rIns="81638" bIns="40819" anchor="ctr"/>
          <a:lstStyle/>
          <a:p>
            <a:pPr rtl="1">
              <a:tabLst>
                <a:tab pos="656650" algn="l"/>
              </a:tabLst>
            </a:pPr>
            <a:r>
              <a:rPr lang="ar-EG" sz="2177" b="1" dirty="0">
                <a:solidFill>
                  <a:srgbClr val="FFFFFF"/>
                </a:solidFill>
              </a:rPr>
              <a:t>داخلى</a:t>
            </a:r>
            <a:endParaRPr lang="en-US" sz="2177" b="1" dirty="0">
              <a:solidFill>
                <a:srgbClr val="FFFFFF"/>
              </a:solidFill>
            </a:endParaRPr>
          </a:p>
        </p:txBody>
      </p:sp>
      <p:sp>
        <p:nvSpPr>
          <p:cNvPr id="6155" name="AutoShape 10"/>
          <p:cNvSpPr>
            <a:spLocks noChangeArrowheads="1"/>
          </p:cNvSpPr>
          <p:nvPr/>
        </p:nvSpPr>
        <p:spPr bwMode="auto">
          <a:xfrm>
            <a:off x="791595" y="4674600"/>
            <a:ext cx="3649770" cy="1013760"/>
          </a:xfrm>
          <a:prstGeom prst="roundRect">
            <a:avLst>
              <a:gd name="adj" fmla="val 8153"/>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6551" tIns="-16328" rIns="81638" bIns="-16328" anchor="ctr"/>
          <a:lstStyle/>
          <a:p>
            <a:pPr rtl="1">
              <a:tabLst>
                <a:tab pos="656650" algn="l"/>
                <a:tab pos="1313299" algn="l"/>
                <a:tab pos="1969949" algn="l"/>
                <a:tab pos="2626599" algn="l"/>
              </a:tabLst>
            </a:pPr>
            <a:r>
              <a:rPr lang="ar-EG" sz="2177" b="1" dirty="0">
                <a:solidFill>
                  <a:srgbClr val="FFFFFF"/>
                </a:solidFill>
                <a:cs typeface="Arial" pitchFamily="34" charset="0"/>
              </a:rPr>
              <a:t>عبارة عن الدوافع الخارجية التي تحفزنا خارجياً مثل المكافآت 	الرواتب والعلاوات السلوكيات</a:t>
            </a:r>
          </a:p>
        </p:txBody>
      </p:sp>
      <p:sp>
        <p:nvSpPr>
          <p:cNvPr id="1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أصناف التحفيز</a:t>
            </a:r>
          </a:p>
        </p:txBody>
      </p:sp>
      <p:cxnSp>
        <p:nvCxnSpPr>
          <p:cNvPr id="7" name="Straight Arrow Connector 6"/>
          <p:cNvCxnSpPr>
            <a:stCxn id="6146" idx="1"/>
            <a:endCxn id="6149" idx="6"/>
          </p:cNvCxnSpPr>
          <p:nvPr/>
        </p:nvCxnSpPr>
        <p:spPr bwMode="auto">
          <a:xfrm flipH="1" flipV="1">
            <a:off x="6008985" y="2395081"/>
            <a:ext cx="1278669" cy="747028"/>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H="1">
            <a:off x="6008985" y="4212810"/>
            <a:ext cx="1213352" cy="968671"/>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480482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AutoShape 5"/>
          <p:cNvSpPr>
            <a:spLocks noChangeArrowheads="1"/>
          </p:cNvSpPr>
          <p:nvPr/>
        </p:nvSpPr>
        <p:spPr bwMode="auto">
          <a:xfrm>
            <a:off x="791595" y="1866600"/>
            <a:ext cx="3649770" cy="1013760"/>
          </a:xfrm>
          <a:prstGeom prst="roundRect">
            <a:avLst>
              <a:gd name="adj" fmla="val 8153"/>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6551" tIns="-16328" rIns="81638" bIns="-16328" anchor="ctr"/>
          <a:lstStyle/>
          <a:p>
            <a:pPr rtl="1">
              <a:tabLst>
                <a:tab pos="656650" algn="l"/>
                <a:tab pos="1313299" algn="l"/>
                <a:tab pos="1969949" algn="l"/>
                <a:tab pos="2626599" algn="l"/>
              </a:tabLst>
            </a:pPr>
            <a:r>
              <a:rPr lang="ar-EG" sz="2177" b="1" dirty="0">
                <a:solidFill>
                  <a:srgbClr val="FFFFFF"/>
                </a:solidFill>
                <a:cs typeface="Arial" pitchFamily="34" charset="0"/>
              </a:rPr>
              <a:t>زيادة الراتب، المكافأت المادية،المشاركة في الارباح</a:t>
            </a:r>
            <a:endParaRPr lang="en-US" sz="2177" b="1" dirty="0">
              <a:solidFill>
                <a:srgbClr val="FFFFFF"/>
              </a:solidFill>
              <a:cs typeface="Arial" pitchFamily="34" charset="0"/>
            </a:endParaRPr>
          </a:p>
        </p:txBody>
      </p:sp>
      <p:sp>
        <p:nvSpPr>
          <p:cNvPr id="6146" name="Oval 1"/>
          <p:cNvSpPr>
            <a:spLocks noChangeArrowheads="1"/>
          </p:cNvSpPr>
          <p:nvPr/>
        </p:nvSpPr>
        <p:spPr bwMode="auto">
          <a:xfrm>
            <a:off x="7063697" y="2918151"/>
            <a:ext cx="1529280" cy="1529280"/>
          </a:xfrm>
          <a:prstGeom prst="ellipse">
            <a:avLst/>
          </a:prstGeom>
          <a:solidFill>
            <a:srgbClr val="4D357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1620" rIns="81638" bIns="40819" anchor="ctr"/>
          <a:lstStyle/>
          <a:p>
            <a:pPr rtl="1">
              <a:tabLst>
                <a:tab pos="656650" algn="l"/>
                <a:tab pos="1313299" algn="l"/>
              </a:tabLst>
            </a:pPr>
            <a:r>
              <a:rPr lang="ar-EG" sz="2358" b="1" dirty="0">
                <a:solidFill>
                  <a:srgbClr val="FFFFFF"/>
                </a:solidFill>
              </a:rPr>
              <a:t>أنواع الحوافز</a:t>
            </a:r>
          </a:p>
        </p:txBody>
      </p:sp>
      <p:sp>
        <p:nvSpPr>
          <p:cNvPr id="6148" name="Oval 3"/>
          <p:cNvSpPr>
            <a:spLocks noChangeArrowheads="1"/>
          </p:cNvSpPr>
          <p:nvPr/>
        </p:nvSpPr>
        <p:spPr bwMode="auto">
          <a:xfrm>
            <a:off x="4949145" y="4701961"/>
            <a:ext cx="1059840" cy="1059840"/>
          </a:xfrm>
          <a:prstGeom prst="ellipse">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8420" rIns="81638" bIns="40819" anchor="ctr"/>
          <a:lstStyle/>
          <a:p>
            <a:pPr rtl="1">
              <a:tabLst>
                <a:tab pos="656650" algn="l"/>
              </a:tabLst>
            </a:pPr>
            <a:r>
              <a:rPr lang="ar-EG" sz="2086" b="1" dirty="0">
                <a:solidFill>
                  <a:srgbClr val="FFFFFF"/>
                </a:solidFill>
              </a:rPr>
              <a:t>معنوية</a:t>
            </a:r>
            <a:endParaRPr lang="en-US" sz="2086" b="1" dirty="0">
              <a:solidFill>
                <a:srgbClr val="FFFFFF"/>
              </a:solidFill>
            </a:endParaRPr>
          </a:p>
        </p:txBody>
      </p:sp>
      <p:sp>
        <p:nvSpPr>
          <p:cNvPr id="6149" name="Oval 4"/>
          <p:cNvSpPr>
            <a:spLocks noChangeArrowheads="1"/>
          </p:cNvSpPr>
          <p:nvPr/>
        </p:nvSpPr>
        <p:spPr bwMode="auto">
          <a:xfrm>
            <a:off x="4949145" y="1865161"/>
            <a:ext cx="1059840" cy="1059840"/>
          </a:xfrm>
          <a:prstGeom prst="ellipse">
            <a:avLst/>
          </a:prstGeom>
          <a:solidFill>
            <a:srgbClr val="984B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8420" rIns="81638" bIns="40819" anchor="ctr"/>
          <a:lstStyle/>
          <a:p>
            <a:pPr rtl="1">
              <a:tabLst>
                <a:tab pos="656650" algn="l"/>
              </a:tabLst>
            </a:pPr>
            <a:r>
              <a:rPr lang="ar-EG" sz="2177" b="1" dirty="0">
                <a:solidFill>
                  <a:srgbClr val="FFFFFF"/>
                </a:solidFill>
              </a:rPr>
              <a:t>مادية</a:t>
            </a:r>
            <a:endParaRPr lang="en-US" sz="2177" b="1" dirty="0">
              <a:solidFill>
                <a:srgbClr val="FFFFFF"/>
              </a:solidFill>
            </a:endParaRPr>
          </a:p>
        </p:txBody>
      </p:sp>
      <p:sp>
        <p:nvSpPr>
          <p:cNvPr id="6155" name="AutoShape 10"/>
          <p:cNvSpPr>
            <a:spLocks noChangeArrowheads="1"/>
          </p:cNvSpPr>
          <p:nvPr/>
        </p:nvSpPr>
        <p:spPr bwMode="auto">
          <a:xfrm>
            <a:off x="791595" y="4674600"/>
            <a:ext cx="3649770" cy="1013760"/>
          </a:xfrm>
          <a:prstGeom prst="roundRect">
            <a:avLst>
              <a:gd name="adj" fmla="val 8153"/>
            </a:avLst>
          </a:prstGeom>
          <a:solidFill>
            <a:srgbClr val="979797"/>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6551" tIns="-16328" rIns="81638" bIns="-16328" anchor="ctr"/>
          <a:lstStyle/>
          <a:p>
            <a:pPr rtl="1">
              <a:tabLst>
                <a:tab pos="656650" algn="l"/>
                <a:tab pos="1313299" algn="l"/>
                <a:tab pos="1969949" algn="l"/>
                <a:tab pos="2626599" algn="l"/>
              </a:tabLst>
            </a:pPr>
            <a:r>
              <a:rPr lang="ar-EG" sz="2177" b="1" dirty="0">
                <a:solidFill>
                  <a:srgbClr val="FFFFFF"/>
                </a:solidFill>
                <a:cs typeface="Arial" pitchFamily="34" charset="0"/>
              </a:rPr>
              <a:t>كتب الشكر،الاوسمة،المشاركة في صنع القرار</a:t>
            </a:r>
          </a:p>
        </p:txBody>
      </p:sp>
      <p:sp>
        <p:nvSpPr>
          <p:cNvPr id="1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أصناف التحفيز</a:t>
            </a:r>
          </a:p>
        </p:txBody>
      </p:sp>
      <p:cxnSp>
        <p:nvCxnSpPr>
          <p:cNvPr id="7" name="Straight Arrow Connector 6"/>
          <p:cNvCxnSpPr>
            <a:stCxn id="6146" idx="1"/>
            <a:endCxn id="6149" idx="6"/>
          </p:cNvCxnSpPr>
          <p:nvPr/>
        </p:nvCxnSpPr>
        <p:spPr bwMode="auto">
          <a:xfrm flipH="1" flipV="1">
            <a:off x="6008985" y="2395081"/>
            <a:ext cx="1278669" cy="747028"/>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H="1">
            <a:off x="6008985" y="4212810"/>
            <a:ext cx="1213352" cy="968671"/>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408773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العوامل التي تساعد على تحفيز العاملين</a:t>
            </a:r>
          </a:p>
        </p:txBody>
      </p:sp>
      <p:sp>
        <p:nvSpPr>
          <p:cNvPr id="14" name="Vertical Scroll 13"/>
          <p:cNvSpPr/>
          <p:nvPr/>
        </p:nvSpPr>
        <p:spPr bwMode="auto">
          <a:xfrm>
            <a:off x="587633" y="1628800"/>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شعور العامل أنه جزء لا يتجزأ من هذه المؤسسة</a:t>
            </a:r>
          </a:p>
        </p:txBody>
      </p:sp>
      <p:sp>
        <p:nvSpPr>
          <p:cNvPr id="15" name="Vertical Scroll 14"/>
          <p:cNvSpPr/>
          <p:nvPr/>
        </p:nvSpPr>
        <p:spPr bwMode="auto">
          <a:xfrm>
            <a:off x="587633" y="2477928"/>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اقتناع كل عامل في المؤسسة أنه عضو مهم في هذه المؤسسة</a:t>
            </a:r>
          </a:p>
        </p:txBody>
      </p:sp>
      <p:sp>
        <p:nvSpPr>
          <p:cNvPr id="16" name="Vertical Scroll 15"/>
          <p:cNvSpPr/>
          <p:nvPr/>
        </p:nvSpPr>
        <p:spPr bwMode="auto">
          <a:xfrm>
            <a:off x="587633" y="3327055"/>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حاول أن تتحلى بالصبر، وأشعر العاملين أنك مهتم بهم</a:t>
            </a:r>
          </a:p>
        </p:txBody>
      </p:sp>
      <p:sp>
        <p:nvSpPr>
          <p:cNvPr id="17" name="Vertical Scroll 16"/>
          <p:cNvSpPr/>
          <p:nvPr/>
        </p:nvSpPr>
        <p:spPr bwMode="auto">
          <a:xfrm>
            <a:off x="587633" y="4176182"/>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حاول أن تتفاعل وتتواصل مع العاملين</a:t>
            </a:r>
          </a:p>
        </p:txBody>
      </p:sp>
      <p:sp>
        <p:nvSpPr>
          <p:cNvPr id="8" name="Vertical Scroll 7"/>
          <p:cNvSpPr/>
          <p:nvPr/>
        </p:nvSpPr>
        <p:spPr bwMode="auto">
          <a:xfrm>
            <a:off x="587633" y="5025310"/>
            <a:ext cx="7184924" cy="522540"/>
          </a:xfrm>
          <a:prstGeom prst="verticalScroll">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حاول أن توفر للعاملين ما يثير رغباتهم في أشياء كثيرة</a:t>
            </a:r>
          </a:p>
        </p:txBody>
      </p:sp>
      <p:sp>
        <p:nvSpPr>
          <p:cNvPr id="2" name="Smiley Face 1"/>
          <p:cNvSpPr/>
          <p:nvPr/>
        </p:nvSpPr>
        <p:spPr bwMode="auto">
          <a:xfrm>
            <a:off x="7903192" y="1628800"/>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477928"/>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327055"/>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176182"/>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
        <p:nvSpPr>
          <p:cNvPr id="18" name="Smiley Face 17"/>
          <p:cNvSpPr/>
          <p:nvPr/>
        </p:nvSpPr>
        <p:spPr bwMode="auto">
          <a:xfrm>
            <a:off x="7903192" y="5025310"/>
            <a:ext cx="587857" cy="522540"/>
          </a:xfrm>
          <a:prstGeom prst="smileyFac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17028825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bwMode="auto">
          <a:xfrm>
            <a:off x="357414" y="3501008"/>
            <a:ext cx="8535066" cy="216024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357414" y="3645023"/>
            <a:ext cx="8535066" cy="1938992"/>
          </a:xfrm>
          <a:prstGeom prst="rect">
            <a:avLst/>
          </a:prstGeom>
          <a:noFill/>
        </p:spPr>
        <p:txBody>
          <a:bodyPr wrap="square" rtlCol="1">
            <a:spAutoFit/>
          </a:bodyPr>
          <a:lstStyle/>
          <a:p>
            <a:pPr algn="justLow" rtl="1"/>
            <a:r>
              <a:rPr lang="ar-SA" sz="2400" b="1" dirty="0">
                <a:solidFill>
                  <a:schemeClr val="bg2"/>
                </a:solidFill>
                <a:latin typeface="Simplified Arabic" panose="02020603050405020304" pitchFamily="18" charset="-78"/>
                <a:cs typeface="Simplified Arabic" panose="02020603050405020304" pitchFamily="18" charset="-78"/>
              </a:rPr>
              <a:t>تتعرض المنظمات لعملية التغيير نتيجة لقوى دافعة (خارجية أو داخلية)، لذا يجب على المنظمة إدارة عملية التغيير وفق خطوات محددة. كما أن اعتماد فلسفة إدارة الجودة الشاملةيتطلب تغييرات شاملة وجذرية في المنظمة لذلك تبرز الحاجة إلى التغيير المخطط، ومن هنا تبدو أهمية إدارة التغيير من قبل الإدارة العليا للتحول إلى </a:t>
            </a:r>
            <a:r>
              <a:rPr lang="ar-EG" sz="2400" b="1" dirty="0" smtClean="0">
                <a:solidFill>
                  <a:schemeClr val="bg2"/>
                </a:solidFill>
                <a:latin typeface="Simplified Arabic" panose="02020603050405020304" pitchFamily="18" charset="-78"/>
                <a:cs typeface="Simplified Arabic" panose="02020603050405020304" pitchFamily="18" charset="-78"/>
              </a:rPr>
              <a:t> </a:t>
            </a:r>
            <a:br>
              <a:rPr lang="ar-EG" sz="2400" b="1" dirty="0" smtClean="0">
                <a:solidFill>
                  <a:schemeClr val="bg2"/>
                </a:solidFill>
                <a:latin typeface="Simplified Arabic" panose="02020603050405020304" pitchFamily="18" charset="-78"/>
                <a:cs typeface="Simplified Arabic" panose="02020603050405020304" pitchFamily="18" charset="-78"/>
              </a:rPr>
            </a:br>
            <a:r>
              <a:rPr lang="ar-EG" sz="2400" b="1" dirty="0" smtClean="0">
                <a:solidFill>
                  <a:schemeClr val="bg2"/>
                </a:solidFill>
                <a:latin typeface="Simplified Arabic" panose="02020603050405020304" pitchFamily="18" charset="-78"/>
                <a:cs typeface="Simplified Arabic" panose="02020603050405020304" pitchFamily="18" charset="-78"/>
              </a:rPr>
              <a:t> 		          </a:t>
            </a:r>
            <a:r>
              <a:rPr lang="ar-SA" sz="2400" b="1" dirty="0" smtClean="0">
                <a:solidFill>
                  <a:schemeClr val="bg2"/>
                </a:solidFill>
                <a:latin typeface="Simplified Arabic" panose="02020603050405020304" pitchFamily="18" charset="-78"/>
                <a:cs typeface="Simplified Arabic" panose="02020603050405020304" pitchFamily="18" charset="-78"/>
              </a:rPr>
              <a:t>إدارة </a:t>
            </a:r>
            <a:r>
              <a:rPr lang="ar-SA" sz="2400" b="1" dirty="0">
                <a:solidFill>
                  <a:schemeClr val="bg2"/>
                </a:solidFill>
                <a:latin typeface="Simplified Arabic" panose="02020603050405020304" pitchFamily="18" charset="-78"/>
                <a:cs typeface="Simplified Arabic" panose="02020603050405020304" pitchFamily="18" charset="-78"/>
              </a:rPr>
              <a:t>الجودة الشاملة في المنظمة</a:t>
            </a:r>
          </a:p>
        </p:txBody>
      </p:sp>
      <p:sp>
        <p:nvSpPr>
          <p:cNvPr id="6" name="Round Diagonal Corner Rectangle 5"/>
          <p:cNvSpPr/>
          <p:nvPr/>
        </p:nvSpPr>
        <p:spPr bwMode="auto">
          <a:xfrm>
            <a:off x="1187624" y="321883"/>
            <a:ext cx="7056784" cy="864096"/>
          </a:xfrm>
          <a:prstGeom prst="round2Diag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إدارة التغيير للتحول إلى إدارة الجودة الشاملة</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8968888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معوقات التحفيز </a:t>
            </a:r>
          </a:p>
        </p:txBody>
      </p:sp>
      <p:sp>
        <p:nvSpPr>
          <p:cNvPr id="14" name="Vertical Scroll 13"/>
          <p:cNvSpPr/>
          <p:nvPr/>
        </p:nvSpPr>
        <p:spPr bwMode="auto">
          <a:xfrm>
            <a:off x="587633" y="1772816"/>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الخوف أو الرهبة من المؤسسة</a:t>
            </a:r>
          </a:p>
        </p:txBody>
      </p:sp>
      <p:sp>
        <p:nvSpPr>
          <p:cNvPr id="15" name="Vertical Scroll 14"/>
          <p:cNvSpPr/>
          <p:nvPr/>
        </p:nvSpPr>
        <p:spPr bwMode="auto">
          <a:xfrm>
            <a:off x="587633" y="2621944"/>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عدم المتابعة للعاملين فلا يعرف المحسن من المسيء</a:t>
            </a:r>
          </a:p>
        </p:txBody>
      </p:sp>
      <p:sp>
        <p:nvSpPr>
          <p:cNvPr id="16" name="Vertical Scroll 15"/>
          <p:cNvSpPr/>
          <p:nvPr/>
        </p:nvSpPr>
        <p:spPr bwMode="auto">
          <a:xfrm>
            <a:off x="587633" y="3471071"/>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عدم وجود قنوات اتصال بين المديرين والعاملين فيكون كل في واد</a:t>
            </a:r>
          </a:p>
        </p:txBody>
      </p:sp>
      <p:sp>
        <p:nvSpPr>
          <p:cNvPr id="17" name="Vertical Scroll 16"/>
          <p:cNvSpPr/>
          <p:nvPr/>
        </p:nvSpPr>
        <p:spPr bwMode="auto">
          <a:xfrm>
            <a:off x="587633" y="4320198"/>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الأخطاء الإدارية كتعدد القرارات و تضاربها</a:t>
            </a:r>
          </a:p>
        </p:txBody>
      </p:sp>
      <p:sp>
        <p:nvSpPr>
          <p:cNvPr id="8" name="Vertical Scroll 7"/>
          <p:cNvSpPr/>
          <p:nvPr/>
        </p:nvSpPr>
        <p:spPr bwMode="auto">
          <a:xfrm>
            <a:off x="587633" y="5169326"/>
            <a:ext cx="7184924" cy="522540"/>
          </a:xfrm>
          <a:prstGeom prst="verticalScroll">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الاذلال وسوء المعاملة</a:t>
            </a:r>
          </a:p>
        </p:txBody>
      </p:sp>
      <p:sp>
        <p:nvSpPr>
          <p:cNvPr id="2" name="Smiley Face 1"/>
          <p:cNvSpPr/>
          <p:nvPr/>
        </p:nvSpPr>
        <p:spPr bwMode="auto">
          <a:xfrm>
            <a:off x="7903192" y="1772816"/>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621944"/>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471071"/>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320198"/>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
        <p:nvSpPr>
          <p:cNvPr id="18" name="Smiley Face 17"/>
          <p:cNvSpPr/>
          <p:nvPr/>
        </p:nvSpPr>
        <p:spPr bwMode="auto">
          <a:xfrm>
            <a:off x="7903192" y="5169326"/>
            <a:ext cx="587857" cy="522540"/>
          </a:xfrm>
          <a:prstGeom prst="smileyFac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24968866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طرق تحفيز العاملين</a:t>
            </a:r>
          </a:p>
        </p:txBody>
      </p:sp>
      <p:sp>
        <p:nvSpPr>
          <p:cNvPr id="14" name="Vertical Scroll 13"/>
          <p:cNvSpPr/>
          <p:nvPr/>
        </p:nvSpPr>
        <p:spPr bwMode="auto">
          <a:xfrm>
            <a:off x="587633" y="1772816"/>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المدح و الثناء و التقدير</a:t>
            </a:r>
          </a:p>
        </p:txBody>
      </p:sp>
      <p:sp>
        <p:nvSpPr>
          <p:cNvPr id="15" name="Vertical Scroll 14"/>
          <p:cNvSpPr/>
          <p:nvPr/>
        </p:nvSpPr>
        <p:spPr bwMode="auto">
          <a:xfrm>
            <a:off x="587633" y="2621944"/>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المكافآت</a:t>
            </a:r>
          </a:p>
        </p:txBody>
      </p:sp>
      <p:sp>
        <p:nvSpPr>
          <p:cNvPr id="16" name="Vertical Scroll 15"/>
          <p:cNvSpPr/>
          <p:nvPr/>
        </p:nvSpPr>
        <p:spPr bwMode="auto">
          <a:xfrm>
            <a:off x="587633" y="3471071"/>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التفويض في العمل</a:t>
            </a:r>
          </a:p>
        </p:txBody>
      </p:sp>
      <p:sp>
        <p:nvSpPr>
          <p:cNvPr id="17" name="Vertical Scroll 16"/>
          <p:cNvSpPr/>
          <p:nvPr/>
        </p:nvSpPr>
        <p:spPr bwMode="auto">
          <a:xfrm>
            <a:off x="587633" y="4320198"/>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إعطاء يوم أو يومين عطلة إضافية</a:t>
            </a:r>
          </a:p>
        </p:txBody>
      </p:sp>
      <p:sp>
        <p:nvSpPr>
          <p:cNvPr id="8" name="Vertical Scroll 7"/>
          <p:cNvSpPr/>
          <p:nvPr/>
        </p:nvSpPr>
        <p:spPr bwMode="auto">
          <a:xfrm>
            <a:off x="587633" y="5169326"/>
            <a:ext cx="7184924" cy="522540"/>
          </a:xfrm>
          <a:prstGeom prst="verticalScroll">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الترقية</a:t>
            </a:r>
          </a:p>
        </p:txBody>
      </p:sp>
      <p:sp>
        <p:nvSpPr>
          <p:cNvPr id="2" name="Smiley Face 1"/>
          <p:cNvSpPr/>
          <p:nvPr/>
        </p:nvSpPr>
        <p:spPr bwMode="auto">
          <a:xfrm>
            <a:off x="7903192" y="1772816"/>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621944"/>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471071"/>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320198"/>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
        <p:nvSpPr>
          <p:cNvPr id="18" name="Smiley Face 17"/>
          <p:cNvSpPr/>
          <p:nvPr/>
        </p:nvSpPr>
        <p:spPr bwMode="auto">
          <a:xfrm>
            <a:off x="7903192" y="5169326"/>
            <a:ext cx="587857" cy="522540"/>
          </a:xfrm>
          <a:prstGeom prst="smileyFac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37558516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فوائد التحفيز و نتائجه</a:t>
            </a:r>
          </a:p>
        </p:txBody>
      </p:sp>
      <p:sp>
        <p:nvSpPr>
          <p:cNvPr id="14" name="Vertical Scroll 13"/>
          <p:cNvSpPr/>
          <p:nvPr/>
        </p:nvSpPr>
        <p:spPr bwMode="auto">
          <a:xfrm>
            <a:off x="587633" y="2122650"/>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انخفاض نسبة غياب العامل</a:t>
            </a:r>
          </a:p>
        </p:txBody>
      </p:sp>
      <p:sp>
        <p:nvSpPr>
          <p:cNvPr id="15" name="Vertical Scroll 14"/>
          <p:cNvSpPr/>
          <p:nvPr/>
        </p:nvSpPr>
        <p:spPr bwMode="auto">
          <a:xfrm>
            <a:off x="587633" y="2971778"/>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انخفاض معدل حركة النقل</a:t>
            </a:r>
          </a:p>
        </p:txBody>
      </p:sp>
      <p:sp>
        <p:nvSpPr>
          <p:cNvPr id="16" name="Vertical Scroll 15"/>
          <p:cNvSpPr/>
          <p:nvPr/>
        </p:nvSpPr>
        <p:spPr bwMode="auto">
          <a:xfrm>
            <a:off x="587633" y="3820905"/>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تحقيق الاهداف التي خطّط لها</a:t>
            </a:r>
          </a:p>
        </p:txBody>
      </p:sp>
      <p:sp>
        <p:nvSpPr>
          <p:cNvPr id="17" name="Vertical Scroll 16"/>
          <p:cNvSpPr/>
          <p:nvPr/>
        </p:nvSpPr>
        <p:spPr bwMode="auto">
          <a:xfrm>
            <a:off x="587633" y="4670032"/>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اكتساب العامل سلوكا ايجابيا أفضل</a:t>
            </a:r>
          </a:p>
        </p:txBody>
      </p:sp>
      <p:sp>
        <p:nvSpPr>
          <p:cNvPr id="2" name="Smiley Face 1"/>
          <p:cNvSpPr/>
          <p:nvPr/>
        </p:nvSpPr>
        <p:spPr bwMode="auto">
          <a:xfrm>
            <a:off x="7903192" y="2122650"/>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971778"/>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820905"/>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670032"/>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25893777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هل تستطيع معرفة هذا اللغز</a:t>
            </a:r>
          </a:p>
        </p:txBody>
      </p:sp>
      <p:sp>
        <p:nvSpPr>
          <p:cNvPr id="4" name="Folded Corner 3"/>
          <p:cNvSpPr/>
          <p:nvPr/>
        </p:nvSpPr>
        <p:spPr bwMode="auto">
          <a:xfrm>
            <a:off x="4621681" y="1992015"/>
            <a:ext cx="3477464" cy="3069922"/>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endParaRPr lang="ar-EG" sz="1270" b="1" dirty="0">
              <a:solidFill>
                <a:srgbClr val="002060"/>
              </a:solidFill>
              <a:latin typeface="Arial" pitchFamily="34" charset="0"/>
              <a:ea typeface="SimSun" pitchFamily="2" charset="-122"/>
            </a:endParaRPr>
          </a:p>
          <a:p>
            <a:pPr defTabSz="407526" rtl="1" hangingPunct="0">
              <a:lnSpc>
                <a:spcPct val="200000"/>
              </a:lnSpc>
              <a:buSzPct val="100000"/>
            </a:pPr>
            <a:r>
              <a:rPr lang="ar-EG" sz="2903" b="1" dirty="0">
                <a:solidFill>
                  <a:srgbClr val="002060"/>
                </a:solidFill>
                <a:latin typeface="Arial" pitchFamily="34" charset="0"/>
                <a:ea typeface="SimSun" pitchFamily="2" charset="-122"/>
              </a:rPr>
              <a:t>ما هو الشىء الذى يحمل الماء مع انه ملىء بالحفر ؟</a:t>
            </a:r>
          </a:p>
        </p:txBody>
      </p:sp>
      <p:sp>
        <p:nvSpPr>
          <p:cNvPr id="5" name="Oval 4"/>
          <p:cNvSpPr/>
          <p:nvPr/>
        </p:nvSpPr>
        <p:spPr bwMode="auto">
          <a:xfrm>
            <a:off x="783585" y="2710508"/>
            <a:ext cx="2743335" cy="2024842"/>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r>
              <a:rPr lang="ar-EG" sz="4354" b="1" dirty="0">
                <a:solidFill>
                  <a:srgbClr val="002060"/>
                </a:solidFill>
                <a:latin typeface="Arial" pitchFamily="34" charset="0"/>
                <a:ea typeface="SimSun" pitchFamily="2" charset="-122"/>
              </a:rPr>
              <a:t>الاسفنجة</a:t>
            </a:r>
          </a:p>
        </p:txBody>
      </p:sp>
    </p:spTree>
    <p:extLst>
      <p:ext uri="{BB962C8B-B14F-4D97-AF65-F5344CB8AC3E}">
        <p14:creationId xmlns:p14="http://schemas.microsoft.com/office/powerpoint/2010/main" val="25636524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bwMode="auto">
          <a:xfrm>
            <a:off x="1436760" y="2579873"/>
            <a:ext cx="6466432" cy="2155477"/>
          </a:xfrm>
          <a:prstGeom prst="wav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lvl="0" algn="ctr" rtl="1">
              <a:lnSpc>
                <a:spcPct val="150000"/>
              </a:lnSpc>
            </a:pPr>
            <a:r>
              <a:rPr lang="ar-EG" sz="3266" b="1" dirty="0">
                <a:solidFill>
                  <a:srgbClr val="000000"/>
                </a:solidFill>
              </a:rPr>
              <a:t>كيف تحفز ذاتك كقائد؟؟؟</a:t>
            </a:r>
          </a:p>
        </p:txBody>
      </p:sp>
    </p:spTree>
    <p:extLst>
      <p:ext uri="{BB962C8B-B14F-4D97-AF65-F5344CB8AC3E}">
        <p14:creationId xmlns:p14="http://schemas.microsoft.com/office/powerpoint/2010/main" val="31137250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كيف تحفز ذاتك كقائد؟</a:t>
            </a:r>
          </a:p>
        </p:txBody>
      </p:sp>
      <p:sp>
        <p:nvSpPr>
          <p:cNvPr id="14" name="Vertical Scroll 13"/>
          <p:cNvSpPr/>
          <p:nvPr/>
        </p:nvSpPr>
        <p:spPr bwMode="auto">
          <a:xfrm>
            <a:off x="587633" y="1628800"/>
            <a:ext cx="7184924" cy="522540"/>
          </a:xfrm>
          <a:prstGeom prst="vertic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عن طريق الألفاظ والكلمات والأقوال التشجيعية لنفسك </a:t>
            </a:r>
          </a:p>
        </p:txBody>
      </p:sp>
      <p:sp>
        <p:nvSpPr>
          <p:cNvPr id="15" name="Vertical Scroll 14"/>
          <p:cNvSpPr/>
          <p:nvPr/>
        </p:nvSpPr>
        <p:spPr bwMode="auto">
          <a:xfrm>
            <a:off x="587633" y="2477928"/>
            <a:ext cx="7184924" cy="522540"/>
          </a:xfrm>
          <a:prstGeom prst="verticalScroll">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عن طريق مكافئة نفسك عند أي نجاح أو مجهود يستحق الإطراء </a:t>
            </a:r>
          </a:p>
        </p:txBody>
      </p:sp>
      <p:sp>
        <p:nvSpPr>
          <p:cNvPr id="16" name="Vertical Scroll 15"/>
          <p:cNvSpPr/>
          <p:nvPr/>
        </p:nvSpPr>
        <p:spPr bwMode="auto">
          <a:xfrm>
            <a:off x="587633" y="3327055"/>
            <a:ext cx="7184924" cy="522540"/>
          </a:xfrm>
          <a:prstGeom prst="verticalScroll">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أقرأ كتب الناجحين وسيرهم </a:t>
            </a:r>
          </a:p>
        </p:txBody>
      </p:sp>
      <p:sp>
        <p:nvSpPr>
          <p:cNvPr id="17" name="Vertical Scroll 16"/>
          <p:cNvSpPr/>
          <p:nvPr/>
        </p:nvSpPr>
        <p:spPr bwMode="auto">
          <a:xfrm>
            <a:off x="587633" y="4176182"/>
            <a:ext cx="7184924" cy="522540"/>
          </a:xfrm>
          <a:prstGeom prst="verticalScroll">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ثقتك بنفسك الثقة تساعدك في تحفيز ذاتك </a:t>
            </a:r>
          </a:p>
        </p:txBody>
      </p:sp>
      <p:sp>
        <p:nvSpPr>
          <p:cNvPr id="8" name="Vertical Scroll 7"/>
          <p:cNvSpPr/>
          <p:nvPr/>
        </p:nvSpPr>
        <p:spPr bwMode="auto">
          <a:xfrm>
            <a:off x="587633" y="5025310"/>
            <a:ext cx="7184924" cy="522540"/>
          </a:xfrm>
          <a:prstGeom prst="verticalScroll">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r>
              <a:rPr lang="ar-EG" sz="2540" b="1" dirty="0">
                <a:solidFill>
                  <a:srgbClr val="002060"/>
                </a:solidFill>
              </a:rPr>
              <a:t>فكر ببطء ونفذ بسرعة </a:t>
            </a:r>
          </a:p>
        </p:txBody>
      </p:sp>
      <p:sp>
        <p:nvSpPr>
          <p:cNvPr id="2" name="Smiley Face 1"/>
          <p:cNvSpPr/>
          <p:nvPr/>
        </p:nvSpPr>
        <p:spPr bwMode="auto">
          <a:xfrm>
            <a:off x="7903192" y="1628800"/>
            <a:ext cx="587857" cy="522540"/>
          </a:xfrm>
          <a:prstGeom prst="smileyFac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0" name="Smiley Face 9"/>
          <p:cNvSpPr/>
          <p:nvPr/>
        </p:nvSpPr>
        <p:spPr bwMode="auto">
          <a:xfrm>
            <a:off x="7903192" y="2477928"/>
            <a:ext cx="587857" cy="522540"/>
          </a:xfrm>
          <a:prstGeom prst="smileyFace">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1" name="Smiley Face 10"/>
          <p:cNvSpPr/>
          <p:nvPr/>
        </p:nvSpPr>
        <p:spPr bwMode="auto">
          <a:xfrm>
            <a:off x="7903192" y="3327055"/>
            <a:ext cx="587857" cy="522540"/>
          </a:xfrm>
          <a:prstGeom prst="smileyFac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540" b="1">
              <a:solidFill>
                <a:srgbClr val="002060"/>
              </a:solidFill>
            </a:endParaRPr>
          </a:p>
        </p:txBody>
      </p:sp>
      <p:sp>
        <p:nvSpPr>
          <p:cNvPr id="12" name="Smiley Face 11"/>
          <p:cNvSpPr/>
          <p:nvPr/>
        </p:nvSpPr>
        <p:spPr bwMode="auto">
          <a:xfrm>
            <a:off x="7903192" y="4176182"/>
            <a:ext cx="587857" cy="522540"/>
          </a:xfrm>
          <a:prstGeom prst="smileyFac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
        <p:nvSpPr>
          <p:cNvPr id="18" name="Smiley Face 17"/>
          <p:cNvSpPr/>
          <p:nvPr/>
        </p:nvSpPr>
        <p:spPr bwMode="auto">
          <a:xfrm>
            <a:off x="7903192" y="5025310"/>
            <a:ext cx="587857" cy="522540"/>
          </a:xfrm>
          <a:prstGeom prst="smileyFac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algn="ctr" rtl="1">
              <a:lnSpc>
                <a:spcPct val="100000"/>
              </a:lnSpc>
            </a:pPr>
            <a:endParaRPr lang="ar-EG" sz="2086" b="1">
              <a:solidFill>
                <a:srgbClr val="002060"/>
              </a:solidFill>
            </a:endParaRPr>
          </a:p>
        </p:txBody>
      </p:sp>
    </p:spTree>
    <p:extLst>
      <p:ext uri="{BB962C8B-B14F-4D97-AF65-F5344CB8AC3E}">
        <p14:creationId xmlns:p14="http://schemas.microsoft.com/office/powerpoint/2010/main" val="29305940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131401"/>
            <a:ext cx="7935840" cy="622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rtl="1" eaLnBrk="1">
              <a:lnSpc>
                <a:spcPct val="118000"/>
              </a:lnSpc>
            </a:pPr>
            <a:r>
              <a:rPr lang="ar-EG" sz="3200" b="1" dirty="0">
                <a:solidFill>
                  <a:schemeClr val="accent2"/>
                </a:solidFill>
                <a:latin typeface="+mj-lt"/>
                <a:ea typeface="+mj-ea"/>
                <a:cs typeface="+mj-cs"/>
              </a:rPr>
              <a:t>هل تستطيع معرفة هذا اللغز</a:t>
            </a:r>
          </a:p>
        </p:txBody>
      </p:sp>
      <p:sp>
        <p:nvSpPr>
          <p:cNvPr id="4" name="Folded Corner 3"/>
          <p:cNvSpPr/>
          <p:nvPr/>
        </p:nvSpPr>
        <p:spPr bwMode="auto">
          <a:xfrm>
            <a:off x="914221" y="1484784"/>
            <a:ext cx="7184924" cy="2547382"/>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defTabSz="407526" rtl="1" hangingPunct="0">
              <a:lnSpc>
                <a:spcPct val="200000"/>
              </a:lnSpc>
              <a:buSzPct val="100000"/>
            </a:pPr>
            <a:r>
              <a:rPr lang="ar-EG" sz="2903" b="1" dirty="0">
                <a:solidFill>
                  <a:srgbClr val="002060"/>
                </a:solidFill>
                <a:latin typeface="Arial" pitchFamily="34" charset="0"/>
                <a:ea typeface="SimSun" pitchFamily="2" charset="-122"/>
              </a:rPr>
              <a:t>سعيد يحمل كأسا</a:t>
            </a:r>
            <a:r>
              <a:rPr lang="ar-EG" sz="2903" b="1" dirty="0">
                <a:solidFill>
                  <a:srgbClr val="002060"/>
                </a:solidFill>
              </a:rPr>
              <a:t> زجاجياً رقيقا جدا ينكسر من أى صدمة ومع ذلك استطاع ان يرميه لمسافة متر من فوق الارض ولم ينكسر . كيف ؟</a:t>
            </a:r>
            <a:endParaRPr lang="ar-EG" sz="2903" b="1" dirty="0">
              <a:solidFill>
                <a:srgbClr val="002060"/>
              </a:solidFill>
              <a:latin typeface="Arial" pitchFamily="34" charset="0"/>
              <a:ea typeface="SimSun" pitchFamily="2" charset="-122"/>
            </a:endParaRPr>
          </a:p>
        </p:txBody>
      </p:sp>
      <p:sp>
        <p:nvSpPr>
          <p:cNvPr id="5" name="Oval 4"/>
          <p:cNvSpPr/>
          <p:nvPr/>
        </p:nvSpPr>
        <p:spPr bwMode="auto">
          <a:xfrm>
            <a:off x="848903" y="4424071"/>
            <a:ext cx="6988972" cy="1436985"/>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82944" tIns="41472" rIns="82944" bIns="41472" numCol="1" rtlCol="1" anchor="t" anchorCtr="0" compatLnSpc="1">
            <a:prstTxWarp prst="textNoShape">
              <a:avLst/>
            </a:prstTxWarp>
          </a:bodyPr>
          <a:lstStyle/>
          <a:p>
            <a:pPr defTabSz="407526" rtl="1" hangingPunct="0">
              <a:lnSpc>
                <a:spcPct val="150000"/>
              </a:lnSpc>
              <a:buSzPct val="100000"/>
            </a:pPr>
            <a:r>
              <a:rPr lang="ar-EG" sz="4354" b="1" dirty="0">
                <a:solidFill>
                  <a:srgbClr val="002060"/>
                </a:solidFill>
                <a:latin typeface="Arial" pitchFamily="34" charset="0"/>
                <a:ea typeface="SimSun" pitchFamily="2" charset="-122"/>
              </a:rPr>
              <a:t>رماه أفقياً على الارض</a:t>
            </a:r>
          </a:p>
        </p:txBody>
      </p:sp>
    </p:spTree>
    <p:extLst>
      <p:ext uri="{BB962C8B-B14F-4D97-AF65-F5344CB8AC3E}">
        <p14:creationId xmlns:p14="http://schemas.microsoft.com/office/powerpoint/2010/main" val="7511470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403648" y="2420888"/>
            <a:ext cx="6270479" cy="1698255"/>
          </a:xfrm>
          <a:prstGeom prst="horizontalScroll">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44" tIns="41472" rIns="82944" bIns="41472" numCol="1" rtlCol="1" anchor="t" anchorCtr="0" compatLnSpc="1">
            <a:prstTxWarp prst="textNoShape">
              <a:avLst/>
            </a:prstTxWarp>
          </a:bodyPr>
          <a:lstStyle/>
          <a:p>
            <a:pPr algn="ctr" rtl="1">
              <a:lnSpc>
                <a:spcPct val="200000"/>
              </a:lnSpc>
            </a:pPr>
            <a:r>
              <a:rPr lang="ar-EG" sz="2903" b="1" dirty="0">
                <a:solidFill>
                  <a:srgbClr val="002060"/>
                </a:solidFill>
              </a:rPr>
              <a:t>تمرين</a:t>
            </a:r>
          </a:p>
        </p:txBody>
      </p:sp>
    </p:spTree>
    <p:extLst>
      <p:ext uri="{BB962C8B-B14F-4D97-AF65-F5344CB8AC3E}">
        <p14:creationId xmlns:p14="http://schemas.microsoft.com/office/powerpoint/2010/main" val="4034325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609600" y="914400"/>
            <a:ext cx="5042520" cy="1578496"/>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lgn="ctr" eaLnBrk="1" hangingPunct="1"/>
            <a:r>
              <a:rPr lang="ar-EG" sz="5400" dirty="0" smtClean="0">
                <a:solidFill>
                  <a:srgbClr val="4D4D4D"/>
                </a:solidFill>
              </a:rPr>
              <a:t>نلقاكم فى دورات اخرى</a:t>
            </a:r>
            <a:endParaRPr lang="ru-RU" sz="5400" dirty="0" smtClean="0">
              <a:solidFill>
                <a:srgbClr val="4D4D4D"/>
              </a:solidFill>
            </a:endParaRPr>
          </a:p>
        </p:txBody>
      </p:sp>
    </p:spTree>
    <p:extLst>
      <p:ext uri="{BB962C8B-B14F-4D97-AF65-F5344CB8AC3E}">
        <p14:creationId xmlns:p14="http://schemas.microsoft.com/office/powerpoint/2010/main" val="42492260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b="1" dirty="0" smtClean="0">
              <a:solidFill>
                <a:schemeClr val="bg1"/>
              </a:solidFill>
            </a:endParaRPr>
          </a:p>
          <a:p>
            <a:pPr marL="0" indent="0" algn="ctr" eaLnBrk="1" hangingPunct="1"/>
            <a:endParaRPr lang="ar-EG" sz="1600" b="1" dirty="0" smtClean="0">
              <a:solidFill>
                <a:schemeClr val="bg1"/>
              </a:solidFill>
            </a:endParaRPr>
          </a:p>
          <a:p>
            <a:pPr marL="0" indent="0" algn="ctr" eaLnBrk="1" hangingPunct="1"/>
            <a:endParaRPr lang="en-US" sz="1600" b="1" dirty="0" smtClean="0">
              <a:solidFill>
                <a:schemeClr val="bg1"/>
              </a:solidFill>
            </a:endParaRPr>
          </a:p>
          <a:p>
            <a:pPr marL="0" indent="0" algn="ctr" rtl="1" eaLnBrk="1" hangingPunct="1">
              <a:buNone/>
            </a:pPr>
            <a:r>
              <a:rPr lang="ar-EG" altLang="zh-CN" sz="5000" b="1" dirty="0">
                <a:solidFill>
                  <a:schemeClr val="bg1"/>
                </a:solidFill>
              </a:rPr>
              <a:t>تمرين اختيار مقر المؤتمر</a:t>
            </a:r>
            <a:endParaRPr lang="ar-EG" altLang="en-US" sz="5000" b="1" dirty="0">
              <a:solidFill>
                <a:schemeClr val="bg1"/>
              </a:solidFill>
            </a:endParaRPr>
          </a:p>
        </p:txBody>
      </p:sp>
    </p:spTree>
    <p:extLst>
      <p:ext uri="{BB962C8B-B14F-4D97-AF65-F5344CB8AC3E}">
        <p14:creationId xmlns:p14="http://schemas.microsoft.com/office/powerpoint/2010/main" val="27675901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5537" y="179247"/>
            <a:ext cx="2811988"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اختيار مقر المؤتمر </a:t>
            </a:r>
          </a:p>
        </p:txBody>
      </p:sp>
      <p:sp>
        <p:nvSpPr>
          <p:cNvPr id="11" name="Rectangle 3"/>
          <p:cNvSpPr>
            <a:spLocks noChangeArrowheads="1"/>
          </p:cNvSpPr>
          <p:nvPr/>
        </p:nvSpPr>
        <p:spPr bwMode="auto">
          <a:xfrm>
            <a:off x="3491880" y="2348830"/>
            <a:ext cx="4680496" cy="1440210"/>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400" b="1" dirty="0">
                <a:solidFill>
                  <a:srgbClr val="002060"/>
                </a:solidFill>
                <a:ea typeface="幼圆" pitchFamily="1" charset="-122"/>
              </a:rPr>
              <a:t>هذا تمرين للتدريب على احد طرق اتخاذ القرار </a:t>
            </a:r>
            <a:endParaRPr lang="ar-EG" altLang="zh-CN" sz="2400" b="1" dirty="0" smtClean="0">
              <a:solidFill>
                <a:srgbClr val="002060"/>
              </a:solidFill>
              <a:ea typeface="幼圆" pitchFamily="1" charset="-122"/>
            </a:endParaRPr>
          </a:p>
          <a:p>
            <a:pPr rtl="1"/>
            <a:r>
              <a:rPr lang="ar-EG" altLang="zh-CN" sz="2400" b="1" dirty="0" smtClean="0">
                <a:solidFill>
                  <a:srgbClr val="002060"/>
                </a:solidFill>
                <a:ea typeface="幼圆" pitchFamily="1" charset="-122"/>
              </a:rPr>
              <a:t> </a:t>
            </a:r>
            <a:r>
              <a:rPr lang="ar-EG" altLang="zh-CN" sz="2400" b="1" dirty="0">
                <a:solidFill>
                  <a:srgbClr val="002060"/>
                </a:solidFill>
                <a:ea typeface="幼圆" pitchFamily="1" charset="-122"/>
              </a:rPr>
              <a:t>الشهيرة واسمها ( المصفوفة )</a:t>
            </a:r>
            <a:r>
              <a:rPr lang="en-US" altLang="zh-CN" sz="2400" b="1" dirty="0">
                <a:solidFill>
                  <a:srgbClr val="002060"/>
                </a:solidFill>
                <a:ea typeface="幼圆" pitchFamily="1" charset="-122"/>
              </a:rPr>
              <a:t>matrix </a:t>
            </a:r>
            <a:endParaRPr lang="ar-EG" altLang="zh-CN" sz="24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532440" y="289445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764022"/>
            <a:ext cx="2221328" cy="1359554"/>
          </a:xfrm>
          <a:prstGeom prst="rect">
            <a:avLst/>
          </a:prstGeom>
        </p:spPr>
      </p:pic>
      <p:pic>
        <p:nvPicPr>
          <p:cNvPr id="5" name="Picture 4"/>
          <p:cNvPicPr>
            <a:picLocks noChangeAspect="1"/>
          </p:cNvPicPr>
          <p:nvPr/>
        </p:nvPicPr>
        <p:blipFill>
          <a:blip r:embed="rId4"/>
          <a:stretch>
            <a:fillRect/>
          </a:stretch>
        </p:blipFill>
        <p:spPr>
          <a:xfrm>
            <a:off x="778111" y="184482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983417" y="4185888"/>
            <a:ext cx="128432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60 دقيقة</a:t>
            </a:r>
            <a:endParaRPr lang="ar-EG" sz="2800" b="1" dirty="0">
              <a:solidFill>
                <a:srgbClr val="002060"/>
              </a:solidFill>
            </a:endParaRPr>
          </a:p>
        </p:txBody>
      </p:sp>
      <p:pic>
        <p:nvPicPr>
          <p:cNvPr id="7" name="Picture 6"/>
          <p:cNvPicPr>
            <a:picLocks noChangeAspect="1"/>
          </p:cNvPicPr>
          <p:nvPr/>
        </p:nvPicPr>
        <p:blipFill>
          <a:blip r:embed="rId5"/>
          <a:stretch>
            <a:fillRect/>
          </a:stretch>
        </p:blipFill>
        <p:spPr>
          <a:xfrm>
            <a:off x="4211961" y="4014294"/>
            <a:ext cx="3291128" cy="1798476"/>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51344614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ular Arrow 4"/>
          <p:cNvSpPr/>
          <p:nvPr/>
        </p:nvSpPr>
        <p:spPr>
          <a:xfrm>
            <a:off x="1357041" y="523030"/>
            <a:ext cx="6394420" cy="6394420"/>
          </a:xfrm>
          <a:prstGeom prst="circularArrow">
            <a:avLst>
              <a:gd name="adj1" fmla="val 5544"/>
              <a:gd name="adj2" fmla="val 330680"/>
              <a:gd name="adj3" fmla="val 14932486"/>
              <a:gd name="adj4" fmla="val 16714959"/>
              <a:gd name="adj5" fmla="val 5757"/>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3858216" y="623059"/>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EG" sz="1800" b="1" kern="1200" dirty="0" smtClean="0">
                <a:solidFill>
                  <a:srgbClr val="002060"/>
                </a:solidFill>
              </a:rPr>
              <a:t>مدخل الى الادارة الحديثة</a:t>
            </a:r>
            <a:endParaRPr lang="ar-EG" sz="1800" b="1" kern="1200" dirty="0">
              <a:solidFill>
                <a:srgbClr val="002060"/>
              </a:solidFill>
            </a:endParaRPr>
          </a:p>
        </p:txBody>
      </p:sp>
      <p:sp>
        <p:nvSpPr>
          <p:cNvPr id="7" name="Freeform 6"/>
          <p:cNvSpPr/>
          <p:nvPr/>
        </p:nvSpPr>
        <p:spPr>
          <a:xfrm>
            <a:off x="5332453" y="1055934"/>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1948309"/>
              <a:satOff val="-1920"/>
              <a:lumOff val="-3432"/>
              <a:alphaOff val="0"/>
            </a:schemeClr>
          </a:fillRef>
          <a:effectRef idx="0">
            <a:schemeClr val="accent5">
              <a:hueOff val="-1948309"/>
              <a:satOff val="-1920"/>
              <a:lumOff val="-3432"/>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EG" sz="1800" b="1" kern="1200" smtClean="0">
                <a:solidFill>
                  <a:srgbClr val="002060"/>
                </a:solidFill>
              </a:rPr>
              <a:t>الجودة الادارية</a:t>
            </a:r>
            <a:endParaRPr lang="ar-EG" sz="1800" b="1" kern="1200" dirty="0">
              <a:solidFill>
                <a:srgbClr val="002060"/>
              </a:solidFill>
            </a:endParaRPr>
          </a:p>
        </p:txBody>
      </p:sp>
      <p:sp>
        <p:nvSpPr>
          <p:cNvPr id="8" name="Freeform 7"/>
          <p:cNvSpPr/>
          <p:nvPr/>
        </p:nvSpPr>
        <p:spPr>
          <a:xfrm>
            <a:off x="6338629" y="2217124"/>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3896617"/>
              <a:satOff val="-3839"/>
              <a:lumOff val="-6863"/>
              <a:alphaOff val="0"/>
            </a:schemeClr>
          </a:fillRef>
          <a:effectRef idx="0">
            <a:schemeClr val="accent5">
              <a:hueOff val="-3896617"/>
              <a:satOff val="-3839"/>
              <a:lumOff val="-6863"/>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EG" sz="1800" b="1" kern="1200" smtClean="0">
                <a:solidFill>
                  <a:srgbClr val="002060"/>
                </a:solidFill>
              </a:rPr>
              <a:t>مقدمة عن الامتياز الادارى</a:t>
            </a:r>
            <a:endParaRPr lang="ar-EG" sz="1800" b="1" kern="1200" dirty="0">
              <a:solidFill>
                <a:srgbClr val="002060"/>
              </a:solidFill>
            </a:endParaRPr>
          </a:p>
        </p:txBody>
      </p:sp>
      <p:sp>
        <p:nvSpPr>
          <p:cNvPr id="9" name="Freeform 8"/>
          <p:cNvSpPr/>
          <p:nvPr/>
        </p:nvSpPr>
        <p:spPr>
          <a:xfrm>
            <a:off x="6557293" y="3737960"/>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5844926"/>
              <a:satOff val="-5759"/>
              <a:lumOff val="-10294"/>
              <a:alphaOff val="0"/>
            </a:schemeClr>
          </a:fillRef>
          <a:effectRef idx="0">
            <a:schemeClr val="accent5">
              <a:hueOff val="-5844926"/>
              <a:satOff val="-5759"/>
              <a:lumOff val="-10294"/>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EG" sz="1800" b="1" kern="1200" smtClean="0">
                <a:solidFill>
                  <a:srgbClr val="002060"/>
                </a:solidFill>
              </a:rPr>
              <a:t>قواعد اساسية فى الادارة</a:t>
            </a:r>
            <a:endParaRPr lang="ar-EG" sz="1800" b="1" kern="1200" dirty="0">
              <a:solidFill>
                <a:srgbClr val="002060"/>
              </a:solidFill>
            </a:endParaRPr>
          </a:p>
        </p:txBody>
      </p:sp>
      <p:sp>
        <p:nvSpPr>
          <p:cNvPr id="10" name="Freeform 9"/>
          <p:cNvSpPr/>
          <p:nvPr/>
        </p:nvSpPr>
        <p:spPr>
          <a:xfrm>
            <a:off x="5919018" y="5135586"/>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7793234"/>
              <a:satOff val="-7678"/>
              <a:lumOff val="-13726"/>
              <a:alphaOff val="0"/>
            </a:schemeClr>
          </a:fillRef>
          <a:effectRef idx="0">
            <a:schemeClr val="accent5">
              <a:hueOff val="-7793234"/>
              <a:satOff val="-7678"/>
              <a:lumOff val="-13726"/>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EG" sz="1800" b="1" kern="1200" dirty="0" smtClean="0">
                <a:solidFill>
                  <a:srgbClr val="002060"/>
                </a:solidFill>
              </a:rPr>
              <a:t>ادارة الاداء المتميز</a:t>
            </a:r>
            <a:endParaRPr lang="ar-EG" sz="1800" b="1" kern="1200" dirty="0">
              <a:solidFill>
                <a:srgbClr val="002060"/>
              </a:solidFill>
            </a:endParaRPr>
          </a:p>
        </p:txBody>
      </p:sp>
      <p:sp>
        <p:nvSpPr>
          <p:cNvPr id="11" name="Freeform 10"/>
          <p:cNvSpPr/>
          <p:nvPr/>
        </p:nvSpPr>
        <p:spPr>
          <a:xfrm>
            <a:off x="4626453" y="5966267"/>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9741542"/>
              <a:satOff val="-9598"/>
              <a:lumOff val="-17157"/>
              <a:alphaOff val="0"/>
            </a:schemeClr>
          </a:fillRef>
          <a:effectRef idx="0">
            <a:schemeClr val="accent5">
              <a:hueOff val="-9741542"/>
              <a:satOff val="-9598"/>
              <a:lumOff val="-17157"/>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SA" sz="1800" b="1" kern="1200" smtClean="0">
                <a:solidFill>
                  <a:srgbClr val="002060"/>
                </a:solidFill>
              </a:rPr>
              <a:t>التخطيط طريقك للامتياز الادارى</a:t>
            </a:r>
            <a:endParaRPr lang="ar-EG" sz="1800" b="1" kern="1200" dirty="0">
              <a:solidFill>
                <a:srgbClr val="002060"/>
              </a:solidFill>
            </a:endParaRPr>
          </a:p>
        </p:txBody>
      </p:sp>
      <p:sp>
        <p:nvSpPr>
          <p:cNvPr id="12" name="Freeform 11"/>
          <p:cNvSpPr/>
          <p:nvPr/>
        </p:nvSpPr>
        <p:spPr>
          <a:xfrm>
            <a:off x="3089979" y="5966267"/>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11689851"/>
              <a:satOff val="-11517"/>
              <a:lumOff val="-20589"/>
              <a:alphaOff val="0"/>
            </a:schemeClr>
          </a:fillRef>
          <a:effectRef idx="0">
            <a:schemeClr val="accent5">
              <a:hueOff val="-11689851"/>
              <a:satOff val="-11517"/>
              <a:lumOff val="-20589"/>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SA" sz="1800" b="1" kern="1200" smtClean="0">
                <a:solidFill>
                  <a:srgbClr val="002060"/>
                </a:solidFill>
              </a:rPr>
              <a:t>اجعل وقتك متميزاً</a:t>
            </a:r>
            <a:endParaRPr lang="ar-EG" sz="1800" b="1" kern="1200" dirty="0">
              <a:solidFill>
                <a:srgbClr val="002060"/>
              </a:solidFill>
            </a:endParaRPr>
          </a:p>
        </p:txBody>
      </p:sp>
      <p:sp>
        <p:nvSpPr>
          <p:cNvPr id="14" name="Freeform 13"/>
          <p:cNvSpPr/>
          <p:nvPr/>
        </p:nvSpPr>
        <p:spPr>
          <a:xfrm>
            <a:off x="1797414" y="5135586"/>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13638159"/>
              <a:satOff val="-13437"/>
              <a:lumOff val="-24020"/>
              <a:alphaOff val="0"/>
            </a:schemeClr>
          </a:fillRef>
          <a:effectRef idx="0">
            <a:schemeClr val="accent5">
              <a:hueOff val="-13638159"/>
              <a:satOff val="-13437"/>
              <a:lumOff val="-24020"/>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SA" sz="1800" b="1" kern="1200" smtClean="0">
                <a:solidFill>
                  <a:srgbClr val="002060"/>
                </a:solidFill>
              </a:rPr>
              <a:t>كيف تدير الاجتماع بتميز</a:t>
            </a:r>
            <a:endParaRPr lang="ar-EG" sz="1800" b="1" kern="1200" dirty="0">
              <a:solidFill>
                <a:srgbClr val="002060"/>
              </a:solidFill>
            </a:endParaRPr>
          </a:p>
        </p:txBody>
      </p:sp>
      <p:sp>
        <p:nvSpPr>
          <p:cNvPr id="15" name="Freeform 14"/>
          <p:cNvSpPr/>
          <p:nvPr/>
        </p:nvSpPr>
        <p:spPr>
          <a:xfrm>
            <a:off x="1159139" y="3737960"/>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15586469"/>
              <a:satOff val="-15356"/>
              <a:lumOff val="-27452"/>
              <a:alphaOff val="0"/>
            </a:schemeClr>
          </a:fillRef>
          <a:effectRef idx="0">
            <a:schemeClr val="accent5">
              <a:hueOff val="-15586469"/>
              <a:satOff val="-15356"/>
              <a:lumOff val="-27452"/>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SA" sz="1800" b="1" kern="1200" smtClean="0">
                <a:solidFill>
                  <a:srgbClr val="002060"/>
                </a:solidFill>
              </a:rPr>
              <a:t>المديرون</a:t>
            </a:r>
            <a:endParaRPr lang="ar-EG" sz="1800" b="1" kern="1200" dirty="0">
              <a:solidFill>
                <a:srgbClr val="002060"/>
              </a:solidFill>
            </a:endParaRPr>
          </a:p>
        </p:txBody>
      </p:sp>
      <p:sp>
        <p:nvSpPr>
          <p:cNvPr id="16" name="Freeform 15"/>
          <p:cNvSpPr/>
          <p:nvPr/>
        </p:nvSpPr>
        <p:spPr>
          <a:xfrm>
            <a:off x="1377802" y="2217124"/>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17534777"/>
              <a:satOff val="-17276"/>
              <a:lumOff val="-30883"/>
              <a:alphaOff val="0"/>
            </a:schemeClr>
          </a:fillRef>
          <a:effectRef idx="0">
            <a:schemeClr val="accent5">
              <a:hueOff val="-17534777"/>
              <a:satOff val="-17276"/>
              <a:lumOff val="-30883"/>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SA" sz="1800" b="1" kern="1200" smtClean="0">
                <a:solidFill>
                  <a:srgbClr val="002060"/>
                </a:solidFill>
              </a:rPr>
              <a:t>الفرق بين المدير والقائد</a:t>
            </a:r>
            <a:endParaRPr lang="ar-EG" sz="1800" b="1" kern="1200" dirty="0">
              <a:solidFill>
                <a:srgbClr val="002060"/>
              </a:solidFill>
            </a:endParaRPr>
          </a:p>
        </p:txBody>
      </p:sp>
      <p:sp>
        <p:nvSpPr>
          <p:cNvPr id="17" name="Freeform 16"/>
          <p:cNvSpPr/>
          <p:nvPr/>
        </p:nvSpPr>
        <p:spPr>
          <a:xfrm>
            <a:off x="2383979" y="1055934"/>
            <a:ext cx="1392071" cy="696035"/>
          </a:xfrm>
          <a:custGeom>
            <a:avLst/>
            <a:gdLst>
              <a:gd name="connsiteX0" fmla="*/ 0 w 1392071"/>
              <a:gd name="connsiteY0" fmla="*/ 116008 h 696035"/>
              <a:gd name="connsiteX1" fmla="*/ 116008 w 1392071"/>
              <a:gd name="connsiteY1" fmla="*/ 0 h 696035"/>
              <a:gd name="connsiteX2" fmla="*/ 1276063 w 1392071"/>
              <a:gd name="connsiteY2" fmla="*/ 0 h 696035"/>
              <a:gd name="connsiteX3" fmla="*/ 1392071 w 1392071"/>
              <a:gd name="connsiteY3" fmla="*/ 116008 h 696035"/>
              <a:gd name="connsiteX4" fmla="*/ 1392071 w 1392071"/>
              <a:gd name="connsiteY4" fmla="*/ 580027 h 696035"/>
              <a:gd name="connsiteX5" fmla="*/ 1276063 w 1392071"/>
              <a:gd name="connsiteY5" fmla="*/ 696035 h 696035"/>
              <a:gd name="connsiteX6" fmla="*/ 116008 w 1392071"/>
              <a:gd name="connsiteY6" fmla="*/ 696035 h 696035"/>
              <a:gd name="connsiteX7" fmla="*/ 0 w 1392071"/>
              <a:gd name="connsiteY7" fmla="*/ 580027 h 696035"/>
              <a:gd name="connsiteX8" fmla="*/ 0 w 1392071"/>
              <a:gd name="connsiteY8" fmla="*/ 116008 h 6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071" h="696035">
                <a:moveTo>
                  <a:pt x="0" y="116008"/>
                </a:moveTo>
                <a:cubicBezTo>
                  <a:pt x="0" y="51939"/>
                  <a:pt x="51939" y="0"/>
                  <a:pt x="116008" y="0"/>
                </a:cubicBezTo>
                <a:lnTo>
                  <a:pt x="1276063" y="0"/>
                </a:lnTo>
                <a:cubicBezTo>
                  <a:pt x="1340132" y="0"/>
                  <a:pt x="1392071" y="51939"/>
                  <a:pt x="1392071" y="116008"/>
                </a:cubicBezTo>
                <a:lnTo>
                  <a:pt x="1392071" y="580027"/>
                </a:lnTo>
                <a:cubicBezTo>
                  <a:pt x="1392071" y="644096"/>
                  <a:pt x="1340132" y="696035"/>
                  <a:pt x="1276063" y="696035"/>
                </a:cubicBezTo>
                <a:lnTo>
                  <a:pt x="116008" y="696035"/>
                </a:lnTo>
                <a:cubicBezTo>
                  <a:pt x="51939" y="696035"/>
                  <a:pt x="0" y="644096"/>
                  <a:pt x="0" y="580027"/>
                </a:cubicBezTo>
                <a:lnTo>
                  <a:pt x="0" y="116008"/>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102558" tIns="102558" rIns="102558" bIns="102558" numCol="1" spcCol="1270" anchor="ctr" anchorCtr="0">
            <a:noAutofit/>
          </a:bodyPr>
          <a:lstStyle/>
          <a:p>
            <a:pPr lvl="0" algn="ctr" defTabSz="800100" rtl="1">
              <a:lnSpc>
                <a:spcPct val="90000"/>
              </a:lnSpc>
              <a:spcBef>
                <a:spcPct val="0"/>
              </a:spcBef>
              <a:spcAft>
                <a:spcPct val="35000"/>
              </a:spcAft>
            </a:pPr>
            <a:r>
              <a:rPr lang="ar-SA" sz="1800" b="1" kern="1200" dirty="0" smtClean="0">
                <a:solidFill>
                  <a:srgbClr val="002060"/>
                </a:solidFill>
              </a:rPr>
              <a:t>اسرار القيادة</a:t>
            </a:r>
            <a:r>
              <a:rPr lang="ar-EG" sz="1800" b="1" kern="1200" dirty="0" smtClean="0">
                <a:solidFill>
                  <a:srgbClr val="002060"/>
                </a:solidFill>
              </a:rPr>
              <a:t> الناجحة</a:t>
            </a:r>
            <a:endParaRPr lang="ar-EG" sz="1800" b="1" kern="1200" dirty="0">
              <a:solidFill>
                <a:srgbClr val="002060"/>
              </a:solidFill>
            </a:endParaRPr>
          </a:p>
        </p:txBody>
      </p:sp>
      <p:sp>
        <p:nvSpPr>
          <p:cNvPr id="13" name="Rectangle 2"/>
          <p:cNvSpPr txBox="1">
            <a:spLocks noChangeArrowheads="1"/>
          </p:cNvSpPr>
          <p:nvPr/>
        </p:nvSpPr>
        <p:spPr>
          <a:xfrm>
            <a:off x="5652120" y="116633"/>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محاور الدورة</a:t>
            </a:r>
            <a:endParaRPr lang="en-US" b="1" dirty="0">
              <a:solidFill>
                <a:schemeClr val="accent2">
                  <a:lumMod val="50000"/>
                </a:schemeClr>
              </a:solidFill>
            </a:endParaRPr>
          </a:p>
        </p:txBody>
      </p:sp>
    </p:spTree>
    <p:extLst>
      <p:ext uri="{BB962C8B-B14F-4D97-AF65-F5344CB8AC3E}">
        <p14:creationId xmlns:p14="http://schemas.microsoft.com/office/powerpoint/2010/main" val="38464015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heel(1)">
                                      <p:cBhvr>
                                        <p:cTn id="5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مقدمة عن الامتياز الادارى</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6702975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885509" y="5883276"/>
            <a:ext cx="573161" cy="365125"/>
          </a:xfrm>
          <a:prstGeom prst="rect">
            <a:avLst/>
          </a:prstGeom>
        </p:spPr>
        <p:txBody>
          <a:bodyPr/>
          <a:lstStyle/>
          <a:p>
            <a:fld id="{2553C155-F43B-4932-B06E-39C326055323}" type="slidenum">
              <a:rPr lang="en-US" smtClean="0"/>
              <a:pPr/>
              <a:t>31</a:t>
            </a:fld>
            <a:endParaRPr lang="en-US"/>
          </a:p>
        </p:txBody>
      </p:sp>
      <p:sp>
        <p:nvSpPr>
          <p:cNvPr id="3" name="Round Diagonal Corner Rectangle 2"/>
          <p:cNvSpPr/>
          <p:nvPr/>
        </p:nvSpPr>
        <p:spPr>
          <a:xfrm>
            <a:off x="4419600" y="2362200"/>
            <a:ext cx="4038600" cy="2514600"/>
          </a:xfrm>
          <a:prstGeom prst="round2Diag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ar-EG" sz="2800" b="1" dirty="0">
                <a:latin typeface="Simplified Arabic" panose="02020603050405020304" pitchFamily="18" charset="-78"/>
                <a:cs typeface="Simplified Arabic" panose="02020603050405020304" pitchFamily="18" charset="-78"/>
              </a:rPr>
              <a:t>في الأيام الأولى للعمل نسعى جميعاً للتميّز والظهور بمظهر جيد يؤهل لنا طريق النجاح في </a:t>
            </a:r>
          </a:p>
          <a:p>
            <a:pPr algn="justLow" rtl="1"/>
            <a:r>
              <a:rPr lang="ar-EG" sz="2800" b="1" dirty="0">
                <a:latin typeface="Simplified Arabic" panose="02020603050405020304" pitchFamily="18" charset="-78"/>
                <a:cs typeface="Simplified Arabic" panose="02020603050405020304" pitchFamily="18" charset="-78"/>
              </a:rPr>
              <a:t>هذه الوظيفة</a:t>
            </a: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304800" y="1676400"/>
            <a:ext cx="3810000" cy="3886200"/>
          </a:xfrm>
          <a:prstGeom prst="rect">
            <a:avLst/>
          </a:prstGeom>
        </p:spPr>
      </p:pic>
    </p:spTree>
    <p:extLst>
      <p:ext uri="{BB962C8B-B14F-4D97-AF65-F5344CB8AC3E}">
        <p14:creationId xmlns:p14="http://schemas.microsoft.com/office/powerpoint/2010/main" val="1035477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اجعل عملك مميزاً</a:t>
            </a:r>
          </a:p>
        </p:txBody>
      </p:sp>
      <p:sp>
        <p:nvSpPr>
          <p:cNvPr id="14" name="Round Diagonal Corner Rectangle 13"/>
          <p:cNvSpPr/>
          <p:nvPr/>
        </p:nvSpPr>
        <p:spPr>
          <a:xfrm>
            <a:off x="685800" y="4509120"/>
            <a:ext cx="7772400" cy="1409700"/>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solidFill>
                  <a:srgbClr val="002060"/>
                </a:solidFill>
              </a:rPr>
              <a:t>أفضل وسيلة لذلك هي أن تتخلَّى عن نمط العمل المعتاد، ومن البديهي أنه يجب عليك أن تتقن عملك وتعرف المطلوب منك بالتحديد، اجعل تركيزك منصب على ما بين يديك</a:t>
            </a:r>
          </a:p>
        </p:txBody>
      </p:sp>
      <p:pic>
        <p:nvPicPr>
          <p:cNvPr id="2" name="Picture 1"/>
          <p:cNvPicPr>
            <a:picLocks noChangeAspect="1"/>
          </p:cNvPicPr>
          <p:nvPr/>
        </p:nvPicPr>
        <p:blipFill rotWithShape="1">
          <a:blip r:embed="rId3">
            <a:clrChange>
              <a:clrFrom>
                <a:srgbClr val="FFFFFF"/>
              </a:clrFrom>
              <a:clrTo>
                <a:srgbClr val="FFFFFF">
                  <a:alpha val="0"/>
                </a:srgbClr>
              </a:clrTo>
            </a:clrChange>
          </a:blip>
          <a:srcRect l="2000" t="-2811" r="-2000" b="8333"/>
          <a:stretch/>
        </p:blipFill>
        <p:spPr>
          <a:xfrm>
            <a:off x="2197746" y="1484784"/>
            <a:ext cx="4748508" cy="2871218"/>
          </a:xfrm>
          <a:prstGeom prst="rect">
            <a:avLst/>
          </a:prstGeom>
        </p:spPr>
      </p:pic>
    </p:spTree>
    <p:extLst>
      <p:ext uri="{BB962C8B-B14F-4D97-AF65-F5344CB8AC3E}">
        <p14:creationId xmlns:p14="http://schemas.microsoft.com/office/powerpoint/2010/main" val="14586820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لا تكتف بما أنت عليه</a:t>
            </a:r>
          </a:p>
        </p:txBody>
      </p:sp>
      <p:sp>
        <p:nvSpPr>
          <p:cNvPr id="14" name="Round Diagonal Corner Rectangle 13"/>
          <p:cNvSpPr/>
          <p:nvPr/>
        </p:nvSpPr>
        <p:spPr>
          <a:xfrm>
            <a:off x="539552" y="4365104"/>
            <a:ext cx="7772400" cy="1409700"/>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solidFill>
                  <a:srgbClr val="002060"/>
                </a:solidFill>
              </a:rPr>
              <a:t>لا تقبل أن تكون الوظيفة هي نهاية المطاف إنما هي وسيلة لغاية أخرى هي الترقية، زيادة الدخل, النجاح وغير ذلك من الغايات</a:t>
            </a:r>
          </a:p>
        </p:txBody>
      </p:sp>
      <p:pic>
        <p:nvPicPr>
          <p:cNvPr id="2" name="Picture 1"/>
          <p:cNvPicPr>
            <a:picLocks noChangeAspect="1"/>
          </p:cNvPicPr>
          <p:nvPr/>
        </p:nvPicPr>
        <p:blipFill>
          <a:blip r:embed="rId3">
            <a:clrChange>
              <a:clrFrom>
                <a:srgbClr val="FEFEFE"/>
              </a:clrFrom>
              <a:clrTo>
                <a:srgbClr val="FEFEFE">
                  <a:alpha val="0"/>
                </a:srgbClr>
              </a:clrTo>
            </a:clrChange>
          </a:blip>
          <a:stretch>
            <a:fillRect/>
          </a:stretch>
        </p:blipFill>
        <p:spPr>
          <a:xfrm>
            <a:off x="3593660" y="1066800"/>
            <a:ext cx="3533643" cy="2650232"/>
          </a:xfrm>
          <a:prstGeom prst="rect">
            <a:avLst/>
          </a:prstGeom>
        </p:spPr>
      </p:pic>
    </p:spTree>
    <p:extLst>
      <p:ext uri="{BB962C8B-B14F-4D97-AF65-F5344CB8AC3E}">
        <p14:creationId xmlns:p14="http://schemas.microsoft.com/office/powerpoint/2010/main" val="20164083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تطوّع بحذر</a:t>
            </a:r>
          </a:p>
        </p:txBody>
      </p:sp>
      <p:sp>
        <p:nvSpPr>
          <p:cNvPr id="14" name="Round Diagonal Corner Rectangle 13"/>
          <p:cNvSpPr/>
          <p:nvPr/>
        </p:nvSpPr>
        <p:spPr>
          <a:xfrm>
            <a:off x="611560" y="4388692"/>
            <a:ext cx="7772400" cy="1409700"/>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solidFill>
                  <a:srgbClr val="002060"/>
                </a:solidFill>
              </a:rPr>
              <a:t>قبل أن تتطوَّع لعمل ما يجب أن تفكر ملياً، فالإجابة بـ»نعم» على كل شيء لا تميّزك فقد تثقلك بالأعمال فتظهر بمظهر المقصِّر غير القادر على أداء العمل</a:t>
            </a:r>
          </a:p>
        </p:txBody>
      </p:sp>
      <p:pic>
        <p:nvPicPr>
          <p:cNvPr id="2" name="Picture 1"/>
          <p:cNvPicPr>
            <a:picLocks noChangeAspect="1"/>
          </p:cNvPicPr>
          <p:nvPr/>
        </p:nvPicPr>
        <p:blipFill rotWithShape="1">
          <a:blip r:embed="rId3">
            <a:clrChange>
              <a:clrFrom>
                <a:srgbClr val="FEFEFE"/>
              </a:clrFrom>
              <a:clrTo>
                <a:srgbClr val="FEFEFE">
                  <a:alpha val="0"/>
                </a:srgbClr>
              </a:clrTo>
            </a:clrChange>
          </a:blip>
          <a:srcRect l="1720" t="-2424" r="-1720" b="7878"/>
          <a:stretch/>
        </p:blipFill>
        <p:spPr>
          <a:xfrm>
            <a:off x="2174304" y="1124744"/>
            <a:ext cx="4857750" cy="2971800"/>
          </a:xfrm>
          <a:prstGeom prst="rect">
            <a:avLst/>
          </a:prstGeom>
        </p:spPr>
      </p:pic>
    </p:spTree>
    <p:extLst>
      <p:ext uri="{BB962C8B-B14F-4D97-AF65-F5344CB8AC3E}">
        <p14:creationId xmlns:p14="http://schemas.microsoft.com/office/powerpoint/2010/main" val="66847704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اجعل لنفسك بصمة خاصة</a:t>
            </a:r>
          </a:p>
        </p:txBody>
      </p:sp>
      <p:sp>
        <p:nvSpPr>
          <p:cNvPr id="14" name="Round Diagonal Corner Rectangle 13"/>
          <p:cNvSpPr/>
          <p:nvPr/>
        </p:nvSpPr>
        <p:spPr>
          <a:xfrm>
            <a:off x="539552" y="4509120"/>
            <a:ext cx="7772400" cy="1409700"/>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solidFill>
                  <a:srgbClr val="002060"/>
                </a:solidFill>
              </a:rPr>
              <a:t>خَلْق بصمة خاصة بك يعني البحث عن جانب جديد مفيد في العمل لم يسبقك إليه أحد، وقد تكون مهارة بسيطة ككتابة تقرير جيد أو علاقات كثيرة أو فهم لنظام العمل وقدرة على تطويره وما أشبه ذلك</a:t>
            </a:r>
          </a:p>
        </p:txBody>
      </p:sp>
      <p:pic>
        <p:nvPicPr>
          <p:cNvPr id="2" name="Picture 1"/>
          <p:cNvPicPr>
            <a:picLocks noChangeAspect="1"/>
          </p:cNvPicPr>
          <p:nvPr/>
        </p:nvPicPr>
        <p:blipFill>
          <a:blip r:embed="rId3"/>
          <a:stretch>
            <a:fillRect/>
          </a:stretch>
        </p:blipFill>
        <p:spPr>
          <a:xfrm>
            <a:off x="2167458" y="1196752"/>
            <a:ext cx="4762500" cy="3152775"/>
          </a:xfrm>
          <a:prstGeom prst="rect">
            <a:avLst/>
          </a:prstGeom>
        </p:spPr>
      </p:pic>
    </p:spTree>
    <p:extLst>
      <p:ext uri="{BB962C8B-B14F-4D97-AF65-F5344CB8AC3E}">
        <p14:creationId xmlns:p14="http://schemas.microsoft.com/office/powerpoint/2010/main" val="113658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قلّل من الوعود وأكثر من النتائج</a:t>
            </a:r>
          </a:p>
        </p:txBody>
      </p:sp>
      <p:sp>
        <p:nvSpPr>
          <p:cNvPr id="14" name="Round Diagonal Corner Rectangle 13"/>
          <p:cNvSpPr/>
          <p:nvPr/>
        </p:nvSpPr>
        <p:spPr>
          <a:xfrm>
            <a:off x="755576" y="4221088"/>
            <a:ext cx="7772400" cy="1409700"/>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solidFill>
                  <a:srgbClr val="002060"/>
                </a:solidFill>
              </a:rPr>
              <a:t>فالأقوال تصدّقها الأفعال</a:t>
            </a:r>
          </a:p>
        </p:txBody>
      </p:sp>
    </p:spTree>
    <p:extLst>
      <p:ext uri="{BB962C8B-B14F-4D97-AF65-F5344CB8AC3E}">
        <p14:creationId xmlns:p14="http://schemas.microsoft.com/office/powerpoint/2010/main" val="24808074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استمتع بما تقوم به</a:t>
            </a:r>
          </a:p>
        </p:txBody>
      </p:sp>
      <p:sp>
        <p:nvSpPr>
          <p:cNvPr id="14" name="Round Diagonal Corner Rectangle 13"/>
          <p:cNvSpPr/>
          <p:nvPr/>
        </p:nvSpPr>
        <p:spPr>
          <a:xfrm>
            <a:off x="685800" y="3733800"/>
            <a:ext cx="7772400" cy="1409700"/>
          </a:xfrm>
          <a:prstGeom prst="round2Diag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solidFill>
                  <a:srgbClr val="002060"/>
                </a:solidFill>
              </a:rPr>
              <a:t>إذا لم تكن مستمتعاً بما تفعله، فما قيمة فعله؟ وإذا لم يكن هناك جانب من المتعة في عملك فلا جدوى إذن من أدائك له، فالظهور كشخص بائس في العمل والسخط على الوضع سيجعلك أكثر تشتتاً وأقل حماساً</a:t>
            </a:r>
          </a:p>
        </p:txBody>
      </p:sp>
    </p:spTree>
    <p:extLst>
      <p:ext uri="{BB962C8B-B14F-4D97-AF65-F5344CB8AC3E}">
        <p14:creationId xmlns:p14="http://schemas.microsoft.com/office/powerpoint/2010/main" val="30425796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1400" b="1" dirty="0" smtClean="0">
              <a:solidFill>
                <a:schemeClr val="bg1"/>
              </a:solidFill>
            </a:endParaRPr>
          </a:p>
          <a:p>
            <a:pPr marL="0" indent="0" algn="ctr" rtl="1" eaLnBrk="1" hangingPunct="1">
              <a:buNone/>
            </a:pPr>
            <a:r>
              <a:rPr lang="ar-EG" altLang="zh-CN" sz="5000" b="1" dirty="0" smtClean="0">
                <a:solidFill>
                  <a:schemeClr val="bg1"/>
                </a:solidFill>
              </a:rPr>
              <a:t>تمرين </a:t>
            </a:r>
            <a:endParaRPr lang="ar-EG" altLang="zh-CN" sz="5000" b="1" dirty="0">
              <a:solidFill>
                <a:schemeClr val="bg1"/>
              </a:solidFill>
            </a:endParaRPr>
          </a:p>
          <a:p>
            <a:pPr marL="0" indent="0" algn="ctr" rtl="1" eaLnBrk="1" hangingPunct="1">
              <a:buNone/>
            </a:pPr>
            <a:r>
              <a:rPr lang="ar-EG" altLang="zh-CN" sz="5000" b="1" dirty="0">
                <a:solidFill>
                  <a:schemeClr val="bg1"/>
                </a:solidFill>
              </a:rPr>
              <a:t>التعبير عن العضو </a:t>
            </a:r>
            <a:r>
              <a:rPr lang="ar-EG" altLang="zh-CN" sz="5000" b="1" dirty="0" smtClean="0">
                <a:solidFill>
                  <a:schemeClr val="bg1"/>
                </a:solidFill>
              </a:rPr>
              <a:t>الواحد</a:t>
            </a:r>
            <a:br>
              <a:rPr lang="ar-EG" altLang="zh-CN" sz="5000" b="1" dirty="0" smtClean="0">
                <a:solidFill>
                  <a:schemeClr val="bg1"/>
                </a:solidFill>
              </a:rPr>
            </a:br>
            <a:r>
              <a:rPr lang="ar-EG" altLang="zh-CN" sz="5000" b="1" dirty="0" smtClean="0">
                <a:solidFill>
                  <a:schemeClr val="bg1"/>
                </a:solidFill>
              </a:rPr>
              <a:t>في </a:t>
            </a:r>
            <a:r>
              <a:rPr lang="ar-EG" altLang="zh-CN" sz="5000" b="1" dirty="0">
                <a:solidFill>
                  <a:schemeClr val="bg1"/>
                </a:solidFill>
              </a:rPr>
              <a:t>الفريق</a:t>
            </a:r>
          </a:p>
        </p:txBody>
      </p:sp>
    </p:spTree>
    <p:extLst>
      <p:ext uri="{BB962C8B-B14F-4D97-AF65-F5344CB8AC3E}">
        <p14:creationId xmlns:p14="http://schemas.microsoft.com/office/powerpoint/2010/main" val="38258777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534" y="179247"/>
            <a:ext cx="4924746"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التعبير عن العضو الواحد في الفريق</a:t>
            </a:r>
          </a:p>
        </p:txBody>
      </p:sp>
      <p:sp>
        <p:nvSpPr>
          <p:cNvPr id="11" name="Rectangle 3"/>
          <p:cNvSpPr>
            <a:spLocks noChangeArrowheads="1"/>
          </p:cNvSpPr>
          <p:nvPr/>
        </p:nvSpPr>
        <p:spPr bwMode="auto">
          <a:xfrm>
            <a:off x="3779912" y="2060798"/>
            <a:ext cx="439246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تبادل الآراء بشكل ديمقراطي</a:t>
            </a:r>
          </a:p>
        </p:txBody>
      </p:sp>
      <p:sp>
        <p:nvSpPr>
          <p:cNvPr id="12" name="Rectangle 4"/>
          <p:cNvSpPr>
            <a:spLocks noChangeArrowheads="1"/>
          </p:cNvSpPr>
          <p:nvPr/>
        </p:nvSpPr>
        <p:spPr bwMode="auto">
          <a:xfrm>
            <a:off x="3779912" y="3092673"/>
            <a:ext cx="439246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خلق روح الحوار بين المجموعة</a:t>
            </a:r>
            <a:endParaRPr lang="zh-CN" altLang="en-US" sz="2400" b="1" dirty="0">
              <a:solidFill>
                <a:srgbClr val="002060"/>
              </a:solidFill>
              <a:ea typeface="幼圆" pitchFamily="1" charset="-122"/>
            </a:endParaRPr>
          </a:p>
        </p:txBody>
      </p:sp>
      <p:sp>
        <p:nvSpPr>
          <p:cNvPr id="13" name="Rectangle 5"/>
          <p:cNvSpPr>
            <a:spLocks noChangeArrowheads="1"/>
          </p:cNvSpPr>
          <p:nvPr/>
        </p:nvSpPr>
        <p:spPr bwMode="auto">
          <a:xfrm>
            <a:off x="3779912" y="4124548"/>
            <a:ext cx="439246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الصراحة و الوضوح</a:t>
            </a:r>
            <a:endParaRPr lang="zh-CN" altLang="en-US" sz="2400" b="1" dirty="0">
              <a:solidFill>
                <a:srgbClr val="002060"/>
              </a:solidFill>
              <a:ea typeface="幼圆" pitchFamily="1" charset="-122"/>
            </a:endParaRPr>
          </a:p>
        </p:txBody>
      </p:sp>
      <p:sp>
        <p:nvSpPr>
          <p:cNvPr id="14" name="Rectangle 6"/>
          <p:cNvSpPr>
            <a:spLocks noChangeArrowheads="1"/>
          </p:cNvSpPr>
          <p:nvPr/>
        </p:nvSpPr>
        <p:spPr bwMode="auto">
          <a:xfrm>
            <a:off x="3779912" y="5156423"/>
            <a:ext cx="4392464"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تقبل أراء الآخرين</a:t>
            </a:r>
            <a:endParaRPr lang="zh-CN" altLang="en-US" sz="24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603853" y="213223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314029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414836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522944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764022"/>
            <a:ext cx="2221328" cy="1359554"/>
          </a:xfrm>
          <a:prstGeom prst="rect">
            <a:avLst/>
          </a:prstGeom>
        </p:spPr>
      </p:pic>
      <p:pic>
        <p:nvPicPr>
          <p:cNvPr id="5" name="Picture 4"/>
          <p:cNvPicPr>
            <a:picLocks noChangeAspect="1"/>
          </p:cNvPicPr>
          <p:nvPr/>
        </p:nvPicPr>
        <p:blipFill>
          <a:blip r:embed="rId4"/>
          <a:stretch>
            <a:fillRect/>
          </a:stretch>
        </p:blipFill>
        <p:spPr>
          <a:xfrm>
            <a:off x="778111" y="220486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983418" y="4545928"/>
            <a:ext cx="1284326"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a:solidFill>
                  <a:srgbClr val="002060"/>
                </a:solidFill>
              </a:rPr>
              <a:t>30 دقيقة</a:t>
            </a:r>
          </a:p>
        </p:txBody>
      </p:sp>
    </p:spTree>
    <p:extLst>
      <p:ext uri="{BB962C8B-B14F-4D97-AF65-F5344CB8AC3E}">
        <p14:creationId xmlns:p14="http://schemas.microsoft.com/office/powerpoint/2010/main" val="33707046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8"/>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14" name="Folded Corner 13"/>
          <p:cNvSpPr/>
          <p:nvPr/>
        </p:nvSpPr>
        <p:spPr bwMode="auto">
          <a:xfrm>
            <a:off x="2483768" y="2204120"/>
            <a:ext cx="6300192" cy="1224884"/>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2483769" y="2362200"/>
            <a:ext cx="6156176" cy="861764"/>
          </a:xfrm>
          <a:prstGeom prst="rect">
            <a:avLst/>
          </a:prstGeom>
        </p:spPr>
        <p:txBody>
          <a:bodyPr wrap="square" lIns="91430" tIns="45715" rIns="91430" bIns="45715">
            <a:spAutoFit/>
          </a:bodyPr>
          <a:lstStyle/>
          <a:p>
            <a:pPr rtl="1"/>
            <a:r>
              <a:rPr lang="ar-SA" sz="2500" b="1" dirty="0">
                <a:solidFill>
                  <a:schemeClr val="accent2">
                    <a:lumMod val="50000"/>
                  </a:schemeClr>
                </a:solidFill>
              </a:rPr>
              <a:t>تزويد المشاركين بأساسيات وأهمية الإدارة الحديثة مهارات اللازمة للتميز الادارى </a:t>
            </a:r>
            <a:endParaRPr lang="ar-EG" sz="2500" b="1" dirty="0">
              <a:solidFill>
                <a:schemeClr val="accent2">
                  <a:lumMod val="50000"/>
                </a:schemeClr>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2514" y="3537860"/>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7099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قواعد اساسية فى الادارة</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2263642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p:cNvSpPr/>
          <p:nvPr/>
        </p:nvSpPr>
        <p:spPr bwMode="auto">
          <a:xfrm>
            <a:off x="5868144" y="1124744"/>
            <a:ext cx="2664296" cy="1800200"/>
          </a:xfrm>
          <a:prstGeom prst="verticalScroll">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r>
              <a:rPr lang="ar-EG" b="1" dirty="0">
                <a:latin typeface="Simplified Arabic" panose="02020603050405020304" pitchFamily="18" charset="-78"/>
                <a:cs typeface="Simplified Arabic" panose="02020603050405020304" pitchFamily="18" charset="-78"/>
              </a:rPr>
              <a:t>دراسة الحالة</a:t>
            </a:r>
            <a:endParaRPr kumimoji="0" lang="ar-EG" sz="2800" b="0" i="0" strike="noStrike" cap="none" normalizeH="0" baseline="0" dirty="0" smtClean="0">
              <a:ln>
                <a:noFill/>
              </a:ln>
              <a:solidFill>
                <a:schemeClr val="tx1"/>
              </a:solidFill>
              <a:effectLst/>
              <a:latin typeface="Simplified Arabic" panose="02020603050405020304" pitchFamily="18" charset="-78"/>
              <a:cs typeface="Simplified Arabic" panose="02020603050405020304" pitchFamily="18" charset="-78"/>
            </a:endParaRPr>
          </a:p>
        </p:txBody>
      </p:sp>
      <p:sp>
        <p:nvSpPr>
          <p:cNvPr id="5" name="Vertical Scroll 4"/>
          <p:cNvSpPr/>
          <p:nvPr/>
        </p:nvSpPr>
        <p:spPr bwMode="auto">
          <a:xfrm>
            <a:off x="3347864" y="1159619"/>
            <a:ext cx="2664296" cy="1800200"/>
          </a:xfrm>
          <a:prstGeom prst="verticalScroll">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r>
              <a:rPr lang="ar-EG" b="1" dirty="0">
                <a:latin typeface="Simplified Arabic" panose="02020603050405020304" pitchFamily="18" charset="-78"/>
                <a:cs typeface="Simplified Arabic" panose="02020603050405020304" pitchFamily="18" charset="-78"/>
              </a:rPr>
              <a:t>الوعي الكافي</a:t>
            </a:r>
            <a:endParaRPr kumimoji="0" lang="ar-EG" sz="2800" b="0" i="0" strike="noStrike" cap="none" normalizeH="0" baseline="0" dirty="0" smtClean="0">
              <a:ln>
                <a:noFill/>
              </a:ln>
              <a:solidFill>
                <a:schemeClr val="tx1"/>
              </a:solidFill>
              <a:effectLst/>
              <a:latin typeface="Simplified Arabic" panose="02020603050405020304" pitchFamily="18" charset="-78"/>
              <a:cs typeface="Simplified Arabic" panose="02020603050405020304" pitchFamily="18" charset="-78"/>
            </a:endParaRPr>
          </a:p>
        </p:txBody>
      </p:sp>
      <p:sp>
        <p:nvSpPr>
          <p:cNvPr id="6" name="Vertical Scroll 5"/>
          <p:cNvSpPr/>
          <p:nvPr/>
        </p:nvSpPr>
        <p:spPr bwMode="auto">
          <a:xfrm>
            <a:off x="827584" y="1194494"/>
            <a:ext cx="2664296" cy="1800200"/>
          </a:xfrm>
          <a:prstGeom prst="verticalScroll">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r>
              <a:rPr lang="ar-EG" b="1" dirty="0">
                <a:latin typeface="Simplified Arabic" panose="02020603050405020304" pitchFamily="18" charset="-78"/>
                <a:cs typeface="Simplified Arabic" panose="02020603050405020304" pitchFamily="18" charset="-78"/>
              </a:rPr>
              <a:t>توطيد الارتباط</a:t>
            </a:r>
            <a:endParaRPr kumimoji="0" lang="ar-EG" sz="2800" b="0" i="0" strike="noStrike" cap="none" normalizeH="0" baseline="0" dirty="0" smtClean="0">
              <a:ln>
                <a:noFill/>
              </a:ln>
              <a:solidFill>
                <a:schemeClr val="tx1"/>
              </a:solidFill>
              <a:effectLst/>
              <a:latin typeface="Simplified Arabic" panose="02020603050405020304" pitchFamily="18" charset="-78"/>
              <a:cs typeface="Simplified Arabic" panose="02020603050405020304" pitchFamily="18" charset="-78"/>
            </a:endParaRPr>
          </a:p>
        </p:txBody>
      </p:sp>
      <p:sp>
        <p:nvSpPr>
          <p:cNvPr id="7" name="Vertical Scroll 6"/>
          <p:cNvSpPr/>
          <p:nvPr/>
        </p:nvSpPr>
        <p:spPr bwMode="auto">
          <a:xfrm>
            <a:off x="4680012" y="3356992"/>
            <a:ext cx="2664296" cy="1800200"/>
          </a:xfrm>
          <a:prstGeom prst="verticalScroll">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r>
              <a:rPr lang="ar-EG" b="1" dirty="0">
                <a:latin typeface="Simplified Arabic" panose="02020603050405020304" pitchFamily="18" charset="-78"/>
                <a:cs typeface="Simplified Arabic" panose="02020603050405020304" pitchFamily="18" charset="-78"/>
              </a:rPr>
              <a:t>الوقت هو </a:t>
            </a:r>
            <a:endParaRPr lang="ar-EG" b="1" dirty="0" smtClean="0">
              <a:latin typeface="Simplified Arabic" panose="02020603050405020304" pitchFamily="18" charset="-78"/>
              <a:cs typeface="Simplified Arabic" panose="02020603050405020304" pitchFamily="18" charset="-78"/>
            </a:endParaRPr>
          </a:p>
          <a:p>
            <a:r>
              <a:rPr lang="ar-EG" b="1" dirty="0" smtClean="0">
                <a:latin typeface="Simplified Arabic" panose="02020603050405020304" pitchFamily="18" charset="-78"/>
                <a:cs typeface="Simplified Arabic" panose="02020603050405020304" pitchFamily="18" charset="-78"/>
              </a:rPr>
              <a:t>حليفك </a:t>
            </a:r>
            <a:r>
              <a:rPr lang="ar-EG" b="1" dirty="0">
                <a:latin typeface="Simplified Arabic" panose="02020603050405020304" pitchFamily="18" charset="-78"/>
                <a:cs typeface="Simplified Arabic" panose="02020603050405020304" pitchFamily="18" charset="-78"/>
              </a:rPr>
              <a:t>الرئيسي</a:t>
            </a:r>
            <a:endParaRPr kumimoji="0" lang="ar-EG" sz="2800" b="0" i="0" strike="noStrike" cap="none" normalizeH="0" baseline="0" dirty="0" smtClean="0">
              <a:ln>
                <a:noFill/>
              </a:ln>
              <a:solidFill>
                <a:schemeClr val="tx1"/>
              </a:solidFill>
              <a:effectLst/>
              <a:latin typeface="Simplified Arabic" panose="02020603050405020304" pitchFamily="18" charset="-78"/>
              <a:cs typeface="Simplified Arabic" panose="02020603050405020304" pitchFamily="18" charset="-78"/>
            </a:endParaRPr>
          </a:p>
        </p:txBody>
      </p:sp>
      <p:sp>
        <p:nvSpPr>
          <p:cNvPr id="8" name="Vertical Scroll 7"/>
          <p:cNvSpPr/>
          <p:nvPr/>
        </p:nvSpPr>
        <p:spPr bwMode="auto">
          <a:xfrm>
            <a:off x="2159732" y="3391867"/>
            <a:ext cx="2664296" cy="1800200"/>
          </a:xfrm>
          <a:prstGeom prst="verticalScroll">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r>
              <a:rPr lang="ar-EG" b="1" dirty="0">
                <a:latin typeface="Simplified Arabic" panose="02020603050405020304" pitchFamily="18" charset="-78"/>
                <a:cs typeface="Simplified Arabic" panose="02020603050405020304" pitchFamily="18" charset="-78"/>
              </a:rPr>
              <a:t>الثقة </a:t>
            </a:r>
            <a:endParaRPr lang="ar-EG" b="1" dirty="0" smtClean="0">
              <a:latin typeface="Simplified Arabic" panose="02020603050405020304" pitchFamily="18" charset="-78"/>
              <a:cs typeface="Simplified Arabic" panose="02020603050405020304" pitchFamily="18" charset="-78"/>
            </a:endParaRPr>
          </a:p>
          <a:p>
            <a:r>
              <a:rPr lang="ar-EG" b="1" dirty="0" smtClean="0">
                <a:latin typeface="Simplified Arabic" panose="02020603050405020304" pitchFamily="18" charset="-78"/>
                <a:cs typeface="Simplified Arabic" panose="02020603050405020304" pitchFamily="18" charset="-78"/>
              </a:rPr>
              <a:t>هي أغلى </a:t>
            </a:r>
            <a:r>
              <a:rPr lang="ar-EG" b="1" dirty="0">
                <a:latin typeface="Simplified Arabic" panose="02020603050405020304" pitchFamily="18" charset="-78"/>
                <a:cs typeface="Simplified Arabic" panose="02020603050405020304" pitchFamily="18" charset="-78"/>
              </a:rPr>
              <a:t>شيء</a:t>
            </a:r>
            <a:endParaRPr kumimoji="0" lang="ar-EG" sz="2800" b="0" i="0" strike="noStrike" cap="none" normalizeH="0" baseline="0" dirty="0" smtClean="0">
              <a:ln>
                <a:noFill/>
              </a:ln>
              <a:solidFill>
                <a:schemeClr val="tx1"/>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656014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1400" b="1" dirty="0" smtClean="0">
              <a:solidFill>
                <a:schemeClr val="bg1"/>
              </a:solidFill>
            </a:endParaRPr>
          </a:p>
          <a:p>
            <a:pPr marL="0" indent="0" algn="ctr" rtl="1" eaLnBrk="1" hangingPunct="1">
              <a:buNone/>
            </a:pPr>
            <a:endParaRPr lang="ar-EG" altLang="zh-CN" sz="1800" b="1" dirty="0">
              <a:solidFill>
                <a:schemeClr val="bg1"/>
              </a:solidFill>
            </a:endParaRPr>
          </a:p>
          <a:p>
            <a:pPr marL="0" indent="0" algn="ctr" rtl="1" eaLnBrk="1" hangingPunct="1">
              <a:buNone/>
            </a:pPr>
            <a:r>
              <a:rPr lang="ar-EG" altLang="zh-CN" sz="5000" b="1" dirty="0" smtClean="0">
                <a:solidFill>
                  <a:schemeClr val="bg1"/>
                </a:solidFill>
              </a:rPr>
              <a:t>لغز</a:t>
            </a:r>
          </a:p>
          <a:p>
            <a:pPr marL="0" indent="0" algn="ctr" rtl="1" eaLnBrk="1" hangingPunct="1">
              <a:buNone/>
            </a:pPr>
            <a:r>
              <a:rPr lang="ar-EG" altLang="zh-CN" sz="5000" b="1" dirty="0" smtClean="0">
                <a:solidFill>
                  <a:schemeClr val="bg1"/>
                </a:solidFill>
              </a:rPr>
              <a:t> </a:t>
            </a:r>
            <a:r>
              <a:rPr lang="ar-EG" altLang="zh-CN" sz="5000" b="1" dirty="0">
                <a:solidFill>
                  <a:schemeClr val="bg1"/>
                </a:solidFill>
              </a:rPr>
              <a:t>المنطاد</a:t>
            </a:r>
          </a:p>
        </p:txBody>
      </p:sp>
    </p:spTree>
    <p:extLst>
      <p:ext uri="{BB962C8B-B14F-4D97-AF65-F5344CB8AC3E}">
        <p14:creationId xmlns:p14="http://schemas.microsoft.com/office/powerpoint/2010/main" val="28833769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9912" y="179247"/>
            <a:ext cx="1640193"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لغز المنطاد</a:t>
            </a:r>
          </a:p>
        </p:txBody>
      </p:sp>
      <p:sp>
        <p:nvSpPr>
          <p:cNvPr id="11" name="Rectangle 3"/>
          <p:cNvSpPr>
            <a:spLocks noChangeArrowheads="1"/>
          </p:cNvSpPr>
          <p:nvPr/>
        </p:nvSpPr>
        <p:spPr bwMode="auto">
          <a:xfrm>
            <a:off x="3779912" y="2972420"/>
            <a:ext cx="439246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400" b="1" dirty="0">
                <a:solidFill>
                  <a:srgbClr val="002060"/>
                </a:solidFill>
                <a:ea typeface="幼圆" pitchFamily="1" charset="-122"/>
              </a:rPr>
              <a:t>سرعة اتخاذ القرار في حالة الطوارىء</a:t>
            </a:r>
          </a:p>
        </p:txBody>
      </p:sp>
      <p:sp>
        <p:nvSpPr>
          <p:cNvPr id="12" name="Rectangle 4"/>
          <p:cNvSpPr>
            <a:spLocks noChangeArrowheads="1"/>
          </p:cNvSpPr>
          <p:nvPr/>
        </p:nvSpPr>
        <p:spPr bwMode="auto">
          <a:xfrm>
            <a:off x="3779912" y="4004295"/>
            <a:ext cx="439246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400" b="1" dirty="0">
                <a:solidFill>
                  <a:srgbClr val="002060"/>
                </a:solidFill>
                <a:ea typeface="幼圆" pitchFamily="1" charset="-122"/>
              </a:rPr>
              <a:t>تجديد روح التضحية لدى المجموعات</a:t>
            </a:r>
            <a:endParaRPr lang="zh-CN" altLang="en-US" sz="24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603853" y="304385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405192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1675644"/>
            <a:ext cx="2221328" cy="1359554"/>
          </a:xfrm>
          <a:prstGeom prst="rect">
            <a:avLst/>
          </a:prstGeom>
        </p:spPr>
      </p:pic>
      <p:pic>
        <p:nvPicPr>
          <p:cNvPr id="5" name="Picture 4"/>
          <p:cNvPicPr>
            <a:picLocks noChangeAspect="1"/>
          </p:cNvPicPr>
          <p:nvPr/>
        </p:nvPicPr>
        <p:blipFill>
          <a:blip r:embed="rId4"/>
          <a:stretch>
            <a:fillRect/>
          </a:stretch>
        </p:blipFill>
        <p:spPr>
          <a:xfrm>
            <a:off x="778111" y="220486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983417" y="4545928"/>
            <a:ext cx="128432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20 دقيقة</a:t>
            </a:r>
            <a:endParaRPr lang="ar-EG" sz="2800" b="1" dirty="0">
              <a:solidFill>
                <a:srgbClr val="002060"/>
              </a:solidFill>
            </a:endParaRPr>
          </a:p>
        </p:txBody>
      </p:sp>
    </p:spTree>
    <p:extLst>
      <p:ext uri="{BB962C8B-B14F-4D97-AF65-F5344CB8AC3E}">
        <p14:creationId xmlns:p14="http://schemas.microsoft.com/office/powerpoint/2010/main" val="6492641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ادارة الاداء المتميز</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4885076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طرق توليد الأفكار الإبداعية</a:t>
            </a:r>
          </a:p>
        </p:txBody>
      </p:sp>
      <p:sp>
        <p:nvSpPr>
          <p:cNvPr id="2" name="Folded Corner 1"/>
          <p:cNvSpPr/>
          <p:nvPr/>
        </p:nvSpPr>
        <p:spPr bwMode="auto">
          <a:xfrm>
            <a:off x="5508104" y="2204864"/>
            <a:ext cx="2520280" cy="1656184"/>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a:solidFill>
                  <a:srgbClr val="002060"/>
                </a:solidFill>
                <a:latin typeface="Simplified Arabic" panose="02020603050405020304" pitchFamily="18" charset="-78"/>
                <a:cs typeface="Simplified Arabic" panose="02020603050405020304" pitchFamily="18" charset="-78"/>
              </a:rPr>
              <a:t>الإبداع بالوضوح</a:t>
            </a:r>
            <a:endParaRPr kumimoji="0" lang="ar-EG" sz="2800" b="1" i="0" u="none" strike="noStrike" cap="none" normalizeH="0" baseline="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5" name="Folded Corner 4"/>
          <p:cNvSpPr/>
          <p:nvPr/>
        </p:nvSpPr>
        <p:spPr bwMode="auto">
          <a:xfrm>
            <a:off x="1187624" y="2227163"/>
            <a:ext cx="2520280" cy="1656184"/>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b="1" dirty="0" smtClean="0">
                <a:solidFill>
                  <a:srgbClr val="002060"/>
                </a:solidFill>
                <a:latin typeface="Simplified Arabic" panose="02020603050405020304" pitchFamily="18" charset="-78"/>
                <a:cs typeface="Simplified Arabic" panose="02020603050405020304" pitchFamily="18" charset="-78"/>
              </a:rPr>
              <a:t>التنظيم</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6" name="Folded Corner 5"/>
          <p:cNvSpPr/>
          <p:nvPr/>
        </p:nvSpPr>
        <p:spPr bwMode="auto">
          <a:xfrm>
            <a:off x="5508104" y="4274913"/>
            <a:ext cx="2520280" cy="1656184"/>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المبدع الناجح </a:t>
            </a:r>
            <a:r>
              <a:rPr lang="ar-EG" b="1" dirty="0" smtClean="0">
                <a:solidFill>
                  <a:srgbClr val="002060"/>
                </a:solidFill>
                <a:latin typeface="Simplified Arabic" panose="02020603050405020304" pitchFamily="18" charset="-78"/>
                <a:cs typeface="Simplified Arabic" panose="02020603050405020304" pitchFamily="18" charset="-78"/>
              </a:rPr>
              <a:t>هو</a:t>
            </a:r>
          </a:p>
          <a:p>
            <a:r>
              <a:rPr lang="ar-EG" b="1" dirty="0" smtClean="0">
                <a:solidFill>
                  <a:srgbClr val="002060"/>
                </a:solidFill>
                <a:latin typeface="Simplified Arabic" panose="02020603050405020304" pitchFamily="18" charset="-78"/>
                <a:cs typeface="Simplified Arabic" panose="02020603050405020304" pitchFamily="18" charset="-78"/>
              </a:rPr>
              <a:t> </a:t>
            </a:r>
            <a:r>
              <a:rPr lang="ar-EG" b="1" dirty="0">
                <a:solidFill>
                  <a:srgbClr val="002060"/>
                </a:solidFill>
                <a:latin typeface="Simplified Arabic" panose="02020603050405020304" pitchFamily="18" charset="-78"/>
                <a:cs typeface="Simplified Arabic" panose="02020603050405020304" pitchFamily="18" charset="-78"/>
              </a:rPr>
              <a:t>الذي </a:t>
            </a:r>
            <a:r>
              <a:rPr lang="ar-EG" b="1" dirty="0" smtClean="0">
                <a:solidFill>
                  <a:srgbClr val="002060"/>
                </a:solidFill>
                <a:latin typeface="Simplified Arabic" panose="02020603050405020304" pitchFamily="18" charset="-78"/>
                <a:cs typeface="Simplified Arabic" panose="02020603050405020304" pitchFamily="18" charset="-78"/>
              </a:rPr>
              <a:t>يعرف </a:t>
            </a:r>
            <a:r>
              <a:rPr lang="ar-EG" b="1" dirty="0">
                <a:solidFill>
                  <a:srgbClr val="002060"/>
                </a:solidFill>
                <a:latin typeface="Simplified Arabic" panose="02020603050405020304" pitchFamily="18" charset="-78"/>
                <a:cs typeface="Simplified Arabic" panose="02020603050405020304" pitchFamily="18" charset="-78"/>
              </a:rPr>
              <a:t>ما </a:t>
            </a:r>
            <a:r>
              <a:rPr lang="ar-EG" b="1" dirty="0" smtClean="0">
                <a:solidFill>
                  <a:srgbClr val="002060"/>
                </a:solidFill>
                <a:latin typeface="Simplified Arabic" panose="02020603050405020304" pitchFamily="18" charset="-78"/>
                <a:cs typeface="Simplified Arabic" panose="02020603050405020304" pitchFamily="18" charset="-78"/>
              </a:rPr>
              <a:t>يريد</a:t>
            </a:r>
          </a:p>
          <a:p>
            <a:r>
              <a:rPr lang="ar-EG" b="1" dirty="0" smtClean="0">
                <a:solidFill>
                  <a:srgbClr val="002060"/>
                </a:solidFill>
                <a:latin typeface="Simplified Arabic" panose="02020603050405020304" pitchFamily="18" charset="-78"/>
                <a:cs typeface="Simplified Arabic" panose="02020603050405020304" pitchFamily="18" charset="-78"/>
              </a:rPr>
              <a:t>الوصول </a:t>
            </a:r>
            <a:r>
              <a:rPr lang="ar-EG" b="1" dirty="0">
                <a:solidFill>
                  <a:srgbClr val="002060"/>
                </a:solidFill>
                <a:latin typeface="Simplified Arabic" panose="02020603050405020304" pitchFamily="18" charset="-78"/>
                <a:cs typeface="Simplified Arabic" panose="02020603050405020304" pitchFamily="18" charset="-78"/>
              </a:rPr>
              <a:t>إليه</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7" name="Folded Corner 6"/>
          <p:cNvSpPr/>
          <p:nvPr/>
        </p:nvSpPr>
        <p:spPr bwMode="auto">
          <a:xfrm>
            <a:off x="1187624" y="4297212"/>
            <a:ext cx="2520280" cy="1656184"/>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الإبداع التخصصي</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圆角矩形 4"/>
          <p:cNvSpPr>
            <a:spLocks noChangeArrowheads="1"/>
          </p:cNvSpPr>
          <p:nvPr/>
        </p:nvSpPr>
        <p:spPr bwMode="auto">
          <a:xfrm>
            <a:off x="683568" y="924991"/>
            <a:ext cx="8208912" cy="100590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0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إن السماء لا تمطر أفكاراً، وإنما على الإنسان أن يبذل الأسباب, ويتخذ الوسائل والأساليب التي تعينه على جذب الأفكار, وإخراجها من مضانها واصطيادها</a:t>
            </a:r>
            <a:endParaRPr lang="zh-CN" altLang="en-US" sz="20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Tree>
    <p:extLst>
      <p:ext uri="{BB962C8B-B14F-4D97-AF65-F5344CB8AC3E}">
        <p14:creationId xmlns:p14="http://schemas.microsoft.com/office/powerpoint/2010/main" val="14136581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كيف نبني النجاح ؟</a:t>
            </a:r>
          </a:p>
        </p:txBody>
      </p:sp>
      <p:sp>
        <p:nvSpPr>
          <p:cNvPr id="8" name="圆角矩形 4"/>
          <p:cNvSpPr>
            <a:spLocks noChangeArrowheads="1"/>
          </p:cNvSpPr>
          <p:nvPr/>
        </p:nvSpPr>
        <p:spPr bwMode="auto">
          <a:xfrm>
            <a:off x="683568" y="924991"/>
            <a:ext cx="8208912" cy="100590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ليس من إنسان إلا ويود أن يكون ناجحاً في حياته، ولكن قليلاً منهم من يعرف كيف يفكر الناجح، وكيف يفكر الفاشل.</a:t>
            </a:r>
            <a:endParaRPr lang="zh-CN" altLang="en-US"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endParaRPr>
          </a:p>
        </p:txBody>
      </p:sp>
      <p:sp>
        <p:nvSpPr>
          <p:cNvPr id="9" name="Rectangle 13" descr="FD1DDF730CE4456e89755B07FE1653D0# #Rectangle 13"/>
          <p:cNvSpPr>
            <a:spLocks noChangeArrowheads="1"/>
          </p:cNvSpPr>
          <p:nvPr/>
        </p:nvSpPr>
        <p:spPr bwMode="auto">
          <a:xfrm>
            <a:off x="4867841" y="2449115"/>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endParaRPr lang="zh-CN" altLang="en-US" sz="1600">
              <a:solidFill>
                <a:schemeClr val="bg1"/>
              </a:solidFill>
              <a:latin typeface="Microsoft YaHei" pitchFamily="34" charset="-122"/>
              <a:ea typeface="Microsoft YaHei" pitchFamily="34" charset="-122"/>
            </a:endParaRPr>
          </a:p>
        </p:txBody>
      </p:sp>
      <p:grpSp>
        <p:nvGrpSpPr>
          <p:cNvPr id="10" name="Group 2"/>
          <p:cNvGrpSpPr>
            <a:grpSpLocks/>
          </p:cNvGrpSpPr>
          <p:nvPr/>
        </p:nvGrpSpPr>
        <p:grpSpPr bwMode="auto">
          <a:xfrm>
            <a:off x="4932040" y="2348880"/>
            <a:ext cx="3888432" cy="546777"/>
            <a:chOff x="0" y="0"/>
            <a:chExt cx="6561756" cy="546060"/>
          </a:xfrm>
        </p:grpSpPr>
        <p:sp>
          <p:nvSpPr>
            <p:cNvPr id="11"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12"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14"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400" b="1" dirty="0">
                  <a:solidFill>
                    <a:schemeClr val="bg1"/>
                  </a:solidFill>
                </a:rPr>
                <a:t>الناجح </a:t>
              </a:r>
            </a:p>
          </p:txBody>
        </p:sp>
      </p:grpSp>
      <p:sp>
        <p:nvSpPr>
          <p:cNvPr id="15" name="Rectangle 13" descr="FD1DDF730CE4456e89755B07FE1653D0# #Rectangle 13"/>
          <p:cNvSpPr>
            <a:spLocks noChangeArrowheads="1"/>
          </p:cNvSpPr>
          <p:nvPr/>
        </p:nvSpPr>
        <p:spPr bwMode="auto">
          <a:xfrm>
            <a:off x="107504" y="2449115"/>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endParaRPr lang="zh-CN" altLang="en-US" sz="1600">
              <a:solidFill>
                <a:schemeClr val="bg1"/>
              </a:solidFill>
              <a:latin typeface="Microsoft YaHei" pitchFamily="34" charset="-122"/>
              <a:ea typeface="Microsoft YaHei" pitchFamily="34" charset="-122"/>
            </a:endParaRPr>
          </a:p>
        </p:txBody>
      </p:sp>
      <p:grpSp>
        <p:nvGrpSpPr>
          <p:cNvPr id="16" name="Group 2"/>
          <p:cNvGrpSpPr>
            <a:grpSpLocks/>
          </p:cNvGrpSpPr>
          <p:nvPr/>
        </p:nvGrpSpPr>
        <p:grpSpPr bwMode="auto">
          <a:xfrm>
            <a:off x="171703" y="2348880"/>
            <a:ext cx="3888432" cy="546777"/>
            <a:chOff x="0" y="0"/>
            <a:chExt cx="6561756" cy="546060"/>
          </a:xfrm>
        </p:grpSpPr>
        <p:sp>
          <p:nvSpPr>
            <p:cNvPr id="17"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18"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19"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400" b="1" dirty="0" smtClean="0">
                  <a:solidFill>
                    <a:schemeClr val="bg1"/>
                  </a:solidFill>
                </a:rPr>
                <a:t>الفاشل </a:t>
              </a:r>
              <a:endParaRPr lang="ar-EG" altLang="zh-CN" sz="2400" b="1" dirty="0">
                <a:solidFill>
                  <a:schemeClr val="bg1"/>
                </a:solidFill>
              </a:endParaRPr>
            </a:p>
          </p:txBody>
        </p:sp>
      </p:grpSp>
      <p:sp>
        <p:nvSpPr>
          <p:cNvPr id="24" name="Round Diagonal Corner Rectangle 23"/>
          <p:cNvSpPr/>
          <p:nvPr/>
        </p:nvSpPr>
        <p:spPr bwMode="auto">
          <a:xfrm>
            <a:off x="5220072" y="3097997"/>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25" name="TextBox 24"/>
          <p:cNvSpPr txBox="1"/>
          <p:nvPr/>
        </p:nvSpPr>
        <p:spPr>
          <a:xfrm>
            <a:off x="5220072" y="3140968"/>
            <a:ext cx="3274246" cy="461665"/>
          </a:xfrm>
          <a:prstGeom prst="rect">
            <a:avLst/>
          </a:prstGeom>
          <a:noFill/>
        </p:spPr>
        <p:txBody>
          <a:bodyPr wrap="square" rtlCol="1">
            <a:spAutoFit/>
          </a:bodyPr>
          <a:lstStyle/>
          <a:p>
            <a:pPr rtl="1"/>
            <a:r>
              <a:rPr lang="ar-SA" sz="2400" b="1" dirty="0" smtClean="0">
                <a:solidFill>
                  <a:schemeClr val="bg2"/>
                </a:solidFill>
                <a:latin typeface="Simplified Arabic" panose="02020603050405020304" pitchFamily="18" charset="-78"/>
                <a:cs typeface="Simplified Arabic" panose="02020603050405020304" pitchFamily="18" charset="-78"/>
              </a:rPr>
              <a:t>يفكر </a:t>
            </a:r>
            <a:r>
              <a:rPr lang="ar-SA" sz="2400" b="1" dirty="0">
                <a:solidFill>
                  <a:schemeClr val="bg2"/>
                </a:solidFill>
                <a:latin typeface="Simplified Arabic" panose="02020603050405020304" pitchFamily="18" charset="-78"/>
                <a:cs typeface="Simplified Arabic" panose="02020603050405020304" pitchFamily="18" charset="-78"/>
              </a:rPr>
              <a:t>في الحل</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26" name="Round Diagonal Corner Rectangle 25"/>
          <p:cNvSpPr/>
          <p:nvPr/>
        </p:nvSpPr>
        <p:spPr bwMode="auto">
          <a:xfrm>
            <a:off x="395536" y="3097997"/>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395536" y="3140968"/>
            <a:ext cx="3274246" cy="461665"/>
          </a:xfrm>
          <a:prstGeom prst="rect">
            <a:avLst/>
          </a:prstGeom>
          <a:noFill/>
        </p:spPr>
        <p:txBody>
          <a:bodyPr wrap="square" rtlCol="1">
            <a:spAutoFit/>
          </a:bodyPr>
          <a:lstStyle/>
          <a:p>
            <a:pPr rtl="1"/>
            <a:r>
              <a:rPr lang="ar-SA" sz="2400" b="1" dirty="0" smtClean="0">
                <a:solidFill>
                  <a:schemeClr val="bg2"/>
                </a:solidFill>
                <a:latin typeface="Simplified Arabic" panose="02020603050405020304" pitchFamily="18" charset="-78"/>
                <a:cs typeface="Simplified Arabic" panose="02020603050405020304" pitchFamily="18" charset="-78"/>
              </a:rPr>
              <a:t>يفكر </a:t>
            </a:r>
            <a:r>
              <a:rPr lang="ar-SA" sz="2400" b="1" dirty="0">
                <a:solidFill>
                  <a:schemeClr val="bg2"/>
                </a:solidFill>
                <a:latin typeface="Simplified Arabic" panose="02020603050405020304" pitchFamily="18" charset="-78"/>
                <a:cs typeface="Simplified Arabic" panose="02020603050405020304" pitchFamily="18" charset="-78"/>
              </a:rPr>
              <a:t>في المشكلة</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28" name="Round Diagonal Corner Rectangle 27"/>
          <p:cNvSpPr/>
          <p:nvPr/>
        </p:nvSpPr>
        <p:spPr bwMode="auto">
          <a:xfrm>
            <a:off x="5220072" y="3890085"/>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29" name="TextBox 28"/>
          <p:cNvSpPr txBox="1"/>
          <p:nvPr/>
        </p:nvSpPr>
        <p:spPr>
          <a:xfrm>
            <a:off x="5220072" y="3933056"/>
            <a:ext cx="3274246" cy="461665"/>
          </a:xfrm>
          <a:prstGeom prst="rect">
            <a:avLst/>
          </a:prstGeom>
          <a:noFill/>
        </p:spPr>
        <p:txBody>
          <a:bodyPr wrap="square" rtlCol="1">
            <a:spAutoFit/>
          </a:bodyPr>
          <a:lstStyle/>
          <a:p>
            <a:pPr rtl="1"/>
            <a:r>
              <a:rPr lang="ar-SA" sz="2400" b="1" dirty="0" smtClean="0">
                <a:solidFill>
                  <a:schemeClr val="bg2"/>
                </a:solidFill>
                <a:latin typeface="Simplified Arabic" panose="02020603050405020304" pitchFamily="18" charset="-78"/>
                <a:cs typeface="Simplified Arabic" panose="02020603050405020304" pitchFamily="18" charset="-78"/>
              </a:rPr>
              <a:t>لا </a:t>
            </a:r>
            <a:r>
              <a:rPr lang="ar-SA" sz="2400" b="1" dirty="0">
                <a:solidFill>
                  <a:schemeClr val="bg2"/>
                </a:solidFill>
                <a:latin typeface="Simplified Arabic" panose="02020603050405020304" pitchFamily="18" charset="-78"/>
                <a:cs typeface="Simplified Arabic" panose="02020603050405020304" pitchFamily="18" charset="-78"/>
              </a:rPr>
              <a:t>تنضب أفكاره</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0" name="Round Diagonal Corner Rectangle 29"/>
          <p:cNvSpPr/>
          <p:nvPr/>
        </p:nvSpPr>
        <p:spPr bwMode="auto">
          <a:xfrm>
            <a:off x="395536" y="3890085"/>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1" name="TextBox 30"/>
          <p:cNvSpPr txBox="1"/>
          <p:nvPr/>
        </p:nvSpPr>
        <p:spPr>
          <a:xfrm>
            <a:off x="395536" y="3933056"/>
            <a:ext cx="3274246" cy="461665"/>
          </a:xfrm>
          <a:prstGeom prst="rect">
            <a:avLst/>
          </a:prstGeom>
          <a:noFill/>
        </p:spPr>
        <p:txBody>
          <a:bodyPr wrap="square" rtlCol="1">
            <a:spAutoFit/>
          </a:bodyPr>
          <a:lstStyle/>
          <a:p>
            <a:pPr rtl="1"/>
            <a:r>
              <a:rPr lang="ar-SA" sz="2400" b="1" dirty="0" smtClean="0">
                <a:solidFill>
                  <a:schemeClr val="bg2"/>
                </a:solidFill>
                <a:latin typeface="Simplified Arabic" panose="02020603050405020304" pitchFamily="18" charset="-78"/>
                <a:cs typeface="Simplified Arabic" panose="02020603050405020304" pitchFamily="18" charset="-78"/>
              </a:rPr>
              <a:t>لا </a:t>
            </a:r>
            <a:r>
              <a:rPr lang="ar-SA" sz="2400" b="1" dirty="0">
                <a:solidFill>
                  <a:schemeClr val="bg2"/>
                </a:solidFill>
                <a:latin typeface="Simplified Arabic" panose="02020603050405020304" pitchFamily="18" charset="-78"/>
                <a:cs typeface="Simplified Arabic" panose="02020603050405020304" pitchFamily="18" charset="-78"/>
              </a:rPr>
              <a:t>تنضب أعذاره</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2" name="Round Diagonal Corner Rectangle 31"/>
          <p:cNvSpPr/>
          <p:nvPr/>
        </p:nvSpPr>
        <p:spPr bwMode="auto">
          <a:xfrm>
            <a:off x="5220072" y="4682173"/>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3" name="TextBox 32"/>
          <p:cNvSpPr txBox="1"/>
          <p:nvPr/>
        </p:nvSpPr>
        <p:spPr>
          <a:xfrm>
            <a:off x="5220072" y="4725144"/>
            <a:ext cx="3274246" cy="461665"/>
          </a:xfrm>
          <a:prstGeom prst="rect">
            <a:avLst/>
          </a:prstGeom>
          <a:noFill/>
        </p:spPr>
        <p:txBody>
          <a:bodyPr wrap="square" rtlCol="1">
            <a:spAutoFit/>
          </a:bodyPr>
          <a:lstStyle/>
          <a:p>
            <a:pPr rtl="1"/>
            <a:r>
              <a:rPr lang="ar-SA" sz="2400" b="1" dirty="0" smtClean="0">
                <a:solidFill>
                  <a:schemeClr val="bg2"/>
                </a:solidFill>
                <a:latin typeface="Simplified Arabic" panose="02020603050405020304" pitchFamily="18" charset="-78"/>
                <a:cs typeface="Simplified Arabic" panose="02020603050405020304" pitchFamily="18" charset="-78"/>
              </a:rPr>
              <a:t>يساعد </a:t>
            </a:r>
            <a:r>
              <a:rPr lang="ar-SA" sz="2400" b="1" dirty="0">
                <a:solidFill>
                  <a:schemeClr val="bg2"/>
                </a:solidFill>
                <a:latin typeface="Simplified Arabic" panose="02020603050405020304" pitchFamily="18" charset="-78"/>
                <a:cs typeface="Simplified Arabic" panose="02020603050405020304" pitchFamily="18" charset="-78"/>
              </a:rPr>
              <a:t>الآخرين</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4" name="Round Diagonal Corner Rectangle 33"/>
          <p:cNvSpPr/>
          <p:nvPr/>
        </p:nvSpPr>
        <p:spPr bwMode="auto">
          <a:xfrm>
            <a:off x="395536" y="4682173"/>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5" name="TextBox 34"/>
          <p:cNvSpPr txBox="1"/>
          <p:nvPr/>
        </p:nvSpPr>
        <p:spPr>
          <a:xfrm>
            <a:off x="395536" y="4725144"/>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يتوقع المساعدة من الآخرين</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6" name="Round Diagonal Corner Rectangle 35"/>
          <p:cNvSpPr/>
          <p:nvPr/>
        </p:nvSpPr>
        <p:spPr bwMode="auto">
          <a:xfrm>
            <a:off x="5220072" y="5474261"/>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7" name="TextBox 36"/>
          <p:cNvSpPr txBox="1"/>
          <p:nvPr/>
        </p:nvSpPr>
        <p:spPr>
          <a:xfrm>
            <a:off x="5220072" y="5517232"/>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يرى حلاً في كل مشكلة</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8" name="Round Diagonal Corner Rectangle 37"/>
          <p:cNvSpPr/>
          <p:nvPr/>
        </p:nvSpPr>
        <p:spPr bwMode="auto">
          <a:xfrm>
            <a:off x="395536" y="5474261"/>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9" name="TextBox 38"/>
          <p:cNvSpPr txBox="1"/>
          <p:nvPr/>
        </p:nvSpPr>
        <p:spPr>
          <a:xfrm>
            <a:off x="395536" y="5517232"/>
            <a:ext cx="3274246" cy="461665"/>
          </a:xfrm>
          <a:prstGeom prst="rect">
            <a:avLst/>
          </a:prstGeom>
          <a:noFill/>
        </p:spPr>
        <p:txBody>
          <a:bodyPr wrap="square" rtlCol="1">
            <a:spAutoFit/>
          </a:bodyPr>
          <a:lstStyle/>
          <a:p>
            <a:pPr rtl="1"/>
            <a:r>
              <a:rPr lang="ar-SA" sz="2400" b="1" dirty="0" smtClean="0">
                <a:solidFill>
                  <a:schemeClr val="bg2"/>
                </a:solidFill>
                <a:latin typeface="Simplified Arabic" panose="02020603050405020304" pitchFamily="18" charset="-78"/>
                <a:cs typeface="Simplified Arabic" panose="02020603050405020304" pitchFamily="18" charset="-78"/>
              </a:rPr>
              <a:t>يرى </a:t>
            </a:r>
            <a:r>
              <a:rPr lang="ar-SA" sz="2400" b="1" dirty="0">
                <a:solidFill>
                  <a:schemeClr val="bg2"/>
                </a:solidFill>
                <a:latin typeface="Simplified Arabic" panose="02020603050405020304" pitchFamily="18" charset="-78"/>
                <a:cs typeface="Simplified Arabic" panose="02020603050405020304" pitchFamily="18" charset="-78"/>
              </a:rPr>
              <a:t>مشكلة في كل حل</a:t>
            </a:r>
            <a:endParaRPr lang="ar-EG" sz="2400" dirty="0">
              <a:solidFill>
                <a:schemeClr val="bg2"/>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1752879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ppt_x"/>
                                          </p:val>
                                        </p:tav>
                                        <p:tav tm="100000">
                                          <p:val>
                                            <p:strVal val="#ppt_x"/>
                                          </p:val>
                                        </p:tav>
                                      </p:tavLst>
                                    </p:anim>
                                    <p:anim calcmode="lin" valueType="num">
                                      <p:cBhvr additive="base">
                                        <p:cTn id="25"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2000"/>
                                        <p:tgtEl>
                                          <p:spTgt spid="24"/>
                                        </p:tgtEl>
                                      </p:cBhvr>
                                    </p:animEffect>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heel(1)">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heel(1)">
                                      <p:cBhvr>
                                        <p:cTn id="39" dur="2000"/>
                                        <p:tgtEl>
                                          <p:spTgt spid="26"/>
                                        </p:tgtEl>
                                      </p:cBhvr>
                                    </p:animEffect>
                                  </p:childTnLst>
                                </p:cTn>
                              </p:par>
                            </p:childTnLst>
                          </p:cTn>
                        </p:par>
                        <p:par>
                          <p:cTn id="40" fill="hold">
                            <p:stCondLst>
                              <p:cond delay="2000"/>
                            </p:stCondLst>
                            <p:childTnLst>
                              <p:par>
                                <p:cTn id="41" presetID="21" presetClass="entr" presetSubtype="1"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2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heel(1)">
                                      <p:cBhvr>
                                        <p:cTn id="48" dur="2000"/>
                                        <p:tgtEl>
                                          <p:spTgt spid="28"/>
                                        </p:tgtEl>
                                      </p:cBhvr>
                                    </p:animEffect>
                                  </p:childTnLst>
                                </p:cTn>
                              </p:par>
                            </p:childTnLst>
                          </p:cTn>
                        </p:par>
                        <p:par>
                          <p:cTn id="49" fill="hold">
                            <p:stCondLst>
                              <p:cond delay="2000"/>
                            </p:stCondLst>
                            <p:childTnLst>
                              <p:par>
                                <p:cTn id="50" presetID="21" presetClass="entr" presetSubtype="1"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heel(1)">
                                      <p:cBhvr>
                                        <p:cTn id="52" dur="2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heel(1)">
                                      <p:cBhvr>
                                        <p:cTn id="57" dur="2000"/>
                                        <p:tgtEl>
                                          <p:spTgt spid="30"/>
                                        </p:tgtEl>
                                      </p:cBhvr>
                                    </p:animEffect>
                                  </p:childTnLst>
                                </p:cTn>
                              </p:par>
                            </p:childTnLst>
                          </p:cTn>
                        </p:par>
                        <p:par>
                          <p:cTn id="58" fill="hold">
                            <p:stCondLst>
                              <p:cond delay="2000"/>
                            </p:stCondLst>
                            <p:childTnLst>
                              <p:par>
                                <p:cTn id="59" presetID="21" presetClass="entr" presetSubtype="1"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heel(1)">
                                      <p:cBhvr>
                                        <p:cTn id="61" dur="20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2000"/>
                                        <p:tgtEl>
                                          <p:spTgt spid="32"/>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20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heel(1)">
                                      <p:cBhvr>
                                        <p:cTn id="75" dur="2000"/>
                                        <p:tgtEl>
                                          <p:spTgt spid="34"/>
                                        </p:tgtEl>
                                      </p:cBhvr>
                                    </p:animEffect>
                                  </p:childTnLst>
                                </p:cTn>
                              </p:par>
                            </p:childTnLst>
                          </p:cTn>
                        </p:par>
                        <p:par>
                          <p:cTn id="76" fill="hold">
                            <p:stCondLst>
                              <p:cond delay="2000"/>
                            </p:stCondLst>
                            <p:childTnLst>
                              <p:par>
                                <p:cTn id="77" presetID="21" presetClass="entr" presetSubtype="1"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heel(1)">
                                      <p:cBhvr>
                                        <p:cTn id="79" dur="2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heel(1)">
                                      <p:cBhvr>
                                        <p:cTn id="84" dur="2000"/>
                                        <p:tgtEl>
                                          <p:spTgt spid="36"/>
                                        </p:tgtEl>
                                      </p:cBhvr>
                                    </p:animEffect>
                                  </p:childTnLst>
                                </p:cTn>
                              </p:par>
                            </p:childTnLst>
                          </p:cTn>
                        </p:par>
                        <p:par>
                          <p:cTn id="85" fill="hold">
                            <p:stCondLst>
                              <p:cond delay="2000"/>
                            </p:stCondLst>
                            <p:childTnLst>
                              <p:par>
                                <p:cTn id="86" presetID="21" presetClass="entr" presetSubtype="1" fill="hold" grpId="0"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heel(1)">
                                      <p:cBhvr>
                                        <p:cTn id="88" dur="2000"/>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1" presetClass="entr" presetSubtype="1"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heel(1)">
                                      <p:cBhvr>
                                        <p:cTn id="93" dur="2000"/>
                                        <p:tgtEl>
                                          <p:spTgt spid="38"/>
                                        </p:tgtEl>
                                      </p:cBhvr>
                                    </p:animEffect>
                                  </p:childTnLst>
                                </p:cTn>
                              </p:par>
                            </p:childTnLst>
                          </p:cTn>
                        </p:par>
                        <p:par>
                          <p:cTn id="94" fill="hold">
                            <p:stCondLst>
                              <p:cond delay="2000"/>
                            </p:stCondLst>
                            <p:childTnLst>
                              <p:par>
                                <p:cTn id="95" presetID="21" presetClass="entr" presetSubtype="1"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heel(1)">
                                      <p:cBhvr>
                                        <p:cTn id="9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descr="FD1DDF730CE4456e89755B07FE1653D0# #Rectangle 13"/>
          <p:cNvSpPr>
            <a:spLocks noChangeArrowheads="1"/>
          </p:cNvSpPr>
          <p:nvPr/>
        </p:nvSpPr>
        <p:spPr bwMode="auto">
          <a:xfrm>
            <a:off x="4867841" y="504899"/>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endParaRPr lang="zh-CN" altLang="en-US" sz="1600">
              <a:solidFill>
                <a:schemeClr val="bg1"/>
              </a:solidFill>
              <a:latin typeface="Microsoft YaHei" pitchFamily="34" charset="-122"/>
              <a:ea typeface="Microsoft YaHei" pitchFamily="34" charset="-122"/>
            </a:endParaRPr>
          </a:p>
        </p:txBody>
      </p:sp>
      <p:grpSp>
        <p:nvGrpSpPr>
          <p:cNvPr id="10" name="Group 2"/>
          <p:cNvGrpSpPr>
            <a:grpSpLocks/>
          </p:cNvGrpSpPr>
          <p:nvPr/>
        </p:nvGrpSpPr>
        <p:grpSpPr bwMode="auto">
          <a:xfrm>
            <a:off x="4932040" y="404664"/>
            <a:ext cx="3888432" cy="546777"/>
            <a:chOff x="0" y="0"/>
            <a:chExt cx="6561756" cy="546060"/>
          </a:xfrm>
        </p:grpSpPr>
        <p:sp>
          <p:nvSpPr>
            <p:cNvPr id="11"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12"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14"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400" b="1" dirty="0">
                  <a:solidFill>
                    <a:schemeClr val="bg1"/>
                  </a:solidFill>
                </a:rPr>
                <a:t>الناجح </a:t>
              </a:r>
            </a:p>
          </p:txBody>
        </p:sp>
      </p:grpSp>
      <p:sp>
        <p:nvSpPr>
          <p:cNvPr id="15" name="Rectangle 13" descr="FD1DDF730CE4456e89755B07FE1653D0# #Rectangle 13"/>
          <p:cNvSpPr>
            <a:spLocks noChangeArrowheads="1"/>
          </p:cNvSpPr>
          <p:nvPr/>
        </p:nvSpPr>
        <p:spPr bwMode="auto">
          <a:xfrm>
            <a:off x="107504" y="504899"/>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endParaRPr lang="zh-CN" altLang="en-US" sz="1600">
              <a:solidFill>
                <a:schemeClr val="bg1"/>
              </a:solidFill>
              <a:latin typeface="Microsoft YaHei" pitchFamily="34" charset="-122"/>
              <a:ea typeface="Microsoft YaHei" pitchFamily="34" charset="-122"/>
            </a:endParaRPr>
          </a:p>
        </p:txBody>
      </p:sp>
      <p:grpSp>
        <p:nvGrpSpPr>
          <p:cNvPr id="16" name="Group 2"/>
          <p:cNvGrpSpPr>
            <a:grpSpLocks/>
          </p:cNvGrpSpPr>
          <p:nvPr/>
        </p:nvGrpSpPr>
        <p:grpSpPr bwMode="auto">
          <a:xfrm>
            <a:off x="171703" y="404664"/>
            <a:ext cx="3888432" cy="546777"/>
            <a:chOff x="0" y="0"/>
            <a:chExt cx="6561756" cy="546060"/>
          </a:xfrm>
        </p:grpSpPr>
        <p:sp>
          <p:nvSpPr>
            <p:cNvPr id="17" name="AutoShape 3"/>
            <p:cNvSpPr>
              <a:spLocks noChangeArrowheads="1"/>
            </p:cNvSpPr>
            <p:nvPr/>
          </p:nvSpPr>
          <p:spPr bwMode="auto">
            <a:xfrm>
              <a:off x="0" y="192074"/>
              <a:ext cx="6561756" cy="3539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18" name="AutoShape 3"/>
            <p:cNvSpPr>
              <a:spLocks noChangeArrowheads="1"/>
            </p:cNvSpPr>
            <p:nvPr/>
          </p:nvSpPr>
          <p:spPr bwMode="auto">
            <a:xfrm>
              <a:off x="64331" y="0"/>
              <a:ext cx="6433094" cy="482482"/>
            </a:xfrm>
            <a:prstGeom prst="rect">
              <a:avLst/>
            </a:prstGeom>
            <a:solidFill>
              <a:schemeClr val="accent1">
                <a:alpha val="70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rtl="0" eaLnBrk="0" hangingPunct="0"/>
              <a:endParaRPr lang="zh-CN" altLang="en-US" sz="2000">
                <a:solidFill>
                  <a:schemeClr val="tx2"/>
                </a:solidFill>
                <a:ea typeface="Microsoft YaHei" pitchFamily="34" charset="-122"/>
              </a:endParaRPr>
            </a:p>
          </p:txBody>
        </p:sp>
        <p:sp>
          <p:nvSpPr>
            <p:cNvPr id="19" name="Rectangle 13"/>
            <p:cNvSpPr>
              <a:spLocks noChangeArrowheads="1"/>
            </p:cNvSpPr>
            <p:nvPr/>
          </p:nvSpPr>
          <p:spPr bwMode="auto">
            <a:xfrm>
              <a:off x="64331" y="42335"/>
              <a:ext cx="6433094" cy="4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EG" altLang="zh-CN" sz="2400" b="1" dirty="0" smtClean="0">
                  <a:solidFill>
                    <a:schemeClr val="bg1"/>
                  </a:solidFill>
                </a:rPr>
                <a:t>الفاشل </a:t>
              </a:r>
              <a:endParaRPr lang="ar-EG" altLang="zh-CN" sz="2400" b="1" dirty="0">
                <a:solidFill>
                  <a:schemeClr val="bg1"/>
                </a:solidFill>
              </a:endParaRPr>
            </a:p>
          </p:txBody>
        </p:sp>
      </p:grpSp>
      <p:sp>
        <p:nvSpPr>
          <p:cNvPr id="24" name="Round Diagonal Corner Rectangle 23"/>
          <p:cNvSpPr/>
          <p:nvPr/>
        </p:nvSpPr>
        <p:spPr bwMode="auto">
          <a:xfrm>
            <a:off x="5220072" y="1153781"/>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25" name="TextBox 24"/>
          <p:cNvSpPr txBox="1"/>
          <p:nvPr/>
        </p:nvSpPr>
        <p:spPr>
          <a:xfrm>
            <a:off x="5220072" y="1196752"/>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الحل صعب لكنه ممكن</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26" name="Round Diagonal Corner Rectangle 25"/>
          <p:cNvSpPr/>
          <p:nvPr/>
        </p:nvSpPr>
        <p:spPr bwMode="auto">
          <a:xfrm>
            <a:off x="395536" y="1153781"/>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395536" y="1196752"/>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الحل ممكن لكنه صعب</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28" name="Round Diagonal Corner Rectangle 27"/>
          <p:cNvSpPr/>
          <p:nvPr/>
        </p:nvSpPr>
        <p:spPr bwMode="auto">
          <a:xfrm>
            <a:off x="5220072" y="1945869"/>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29" name="TextBox 28"/>
          <p:cNvSpPr txBox="1"/>
          <p:nvPr/>
        </p:nvSpPr>
        <p:spPr>
          <a:xfrm>
            <a:off x="5220072" y="1988840"/>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يعتبر الإنجاز التزاماً</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0" name="Round Diagonal Corner Rectangle 29"/>
          <p:cNvSpPr/>
          <p:nvPr/>
        </p:nvSpPr>
        <p:spPr bwMode="auto">
          <a:xfrm>
            <a:off x="395536" y="1945869"/>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1" name="TextBox 30"/>
          <p:cNvSpPr txBox="1"/>
          <p:nvPr/>
        </p:nvSpPr>
        <p:spPr>
          <a:xfrm>
            <a:off x="395536" y="2060848"/>
            <a:ext cx="3274246" cy="384721"/>
          </a:xfrm>
          <a:prstGeom prst="rect">
            <a:avLst/>
          </a:prstGeom>
          <a:noFill/>
        </p:spPr>
        <p:txBody>
          <a:bodyPr wrap="square" rtlCol="1">
            <a:spAutoFit/>
          </a:bodyPr>
          <a:lstStyle/>
          <a:p>
            <a:pPr rtl="1"/>
            <a:r>
              <a:rPr lang="ar-SA" sz="1900" b="1" dirty="0">
                <a:solidFill>
                  <a:schemeClr val="bg2"/>
                </a:solidFill>
                <a:latin typeface="Simplified Arabic" panose="02020603050405020304" pitchFamily="18" charset="-78"/>
                <a:cs typeface="Simplified Arabic" panose="02020603050405020304" pitchFamily="18" charset="-78"/>
              </a:rPr>
              <a:t>لا يرى في الإنجاز أكثر من وعد يعطيه</a:t>
            </a:r>
            <a:endParaRPr lang="ar-EG" sz="1900" dirty="0">
              <a:solidFill>
                <a:schemeClr val="bg2"/>
              </a:solidFill>
              <a:latin typeface="Simplified Arabic" panose="02020603050405020304" pitchFamily="18" charset="-78"/>
              <a:cs typeface="Simplified Arabic" panose="02020603050405020304" pitchFamily="18" charset="-78"/>
            </a:endParaRPr>
          </a:p>
        </p:txBody>
      </p:sp>
      <p:sp>
        <p:nvSpPr>
          <p:cNvPr id="32" name="Round Diagonal Corner Rectangle 31"/>
          <p:cNvSpPr/>
          <p:nvPr/>
        </p:nvSpPr>
        <p:spPr bwMode="auto">
          <a:xfrm>
            <a:off x="5220072" y="2737957"/>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3" name="TextBox 32"/>
          <p:cNvSpPr txBox="1"/>
          <p:nvPr/>
        </p:nvSpPr>
        <p:spPr>
          <a:xfrm>
            <a:off x="5220072" y="2780928"/>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لديه أحلام يحققها</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34" name="Round Diagonal Corner Rectangle 33"/>
          <p:cNvSpPr/>
          <p:nvPr/>
        </p:nvSpPr>
        <p:spPr bwMode="auto">
          <a:xfrm>
            <a:off x="395536" y="2737957"/>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5" name="TextBox 34"/>
          <p:cNvSpPr txBox="1"/>
          <p:nvPr/>
        </p:nvSpPr>
        <p:spPr>
          <a:xfrm>
            <a:off x="395536" y="2780928"/>
            <a:ext cx="3274246" cy="446276"/>
          </a:xfrm>
          <a:prstGeom prst="rect">
            <a:avLst/>
          </a:prstGeom>
          <a:noFill/>
        </p:spPr>
        <p:txBody>
          <a:bodyPr wrap="square" rtlCol="1">
            <a:spAutoFit/>
          </a:bodyPr>
          <a:lstStyle/>
          <a:p>
            <a:pPr rtl="1"/>
            <a:r>
              <a:rPr lang="ar-SA" sz="2300" b="1" dirty="0">
                <a:solidFill>
                  <a:schemeClr val="bg2"/>
                </a:solidFill>
                <a:latin typeface="Simplified Arabic" panose="02020603050405020304" pitchFamily="18" charset="-78"/>
                <a:cs typeface="Simplified Arabic" panose="02020603050405020304" pitchFamily="18" charset="-78"/>
              </a:rPr>
              <a:t>لديه أوهام وأضغاث أحلام يبددها</a:t>
            </a:r>
            <a:endParaRPr lang="ar-EG" sz="2300" dirty="0">
              <a:solidFill>
                <a:schemeClr val="bg2"/>
              </a:solidFill>
              <a:latin typeface="Simplified Arabic" panose="02020603050405020304" pitchFamily="18" charset="-78"/>
              <a:cs typeface="Simplified Arabic" panose="02020603050405020304" pitchFamily="18" charset="-78"/>
            </a:endParaRPr>
          </a:p>
        </p:txBody>
      </p:sp>
      <p:sp>
        <p:nvSpPr>
          <p:cNvPr id="36" name="Round Diagonal Corner Rectangle 35"/>
          <p:cNvSpPr/>
          <p:nvPr/>
        </p:nvSpPr>
        <p:spPr bwMode="auto">
          <a:xfrm>
            <a:off x="5220072" y="3530045"/>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7" name="TextBox 36"/>
          <p:cNvSpPr txBox="1"/>
          <p:nvPr/>
        </p:nvSpPr>
        <p:spPr>
          <a:xfrm>
            <a:off x="5220072" y="3646185"/>
            <a:ext cx="3274246" cy="430887"/>
          </a:xfrm>
          <a:prstGeom prst="rect">
            <a:avLst/>
          </a:prstGeom>
          <a:noFill/>
        </p:spPr>
        <p:txBody>
          <a:bodyPr wrap="square" rtlCol="1">
            <a:spAutoFit/>
          </a:bodyPr>
          <a:lstStyle/>
          <a:p>
            <a:pPr rtl="1"/>
            <a:r>
              <a:rPr lang="ar-SA" sz="2200" b="1" dirty="0">
                <a:solidFill>
                  <a:schemeClr val="bg2"/>
                </a:solidFill>
                <a:latin typeface="Simplified Arabic" panose="02020603050405020304" pitchFamily="18" charset="-78"/>
                <a:cs typeface="Simplified Arabic" panose="02020603050405020304" pitchFamily="18" charset="-78"/>
              </a:rPr>
              <a:t>عامل الناس كما تحب أن يعاملوك</a:t>
            </a:r>
            <a:endParaRPr lang="ar-EG" sz="2200" dirty="0">
              <a:solidFill>
                <a:schemeClr val="bg2"/>
              </a:solidFill>
              <a:latin typeface="Simplified Arabic" panose="02020603050405020304" pitchFamily="18" charset="-78"/>
              <a:cs typeface="Simplified Arabic" panose="02020603050405020304" pitchFamily="18" charset="-78"/>
            </a:endParaRPr>
          </a:p>
        </p:txBody>
      </p:sp>
      <p:sp>
        <p:nvSpPr>
          <p:cNvPr id="38" name="Round Diagonal Corner Rectangle 37"/>
          <p:cNvSpPr/>
          <p:nvPr/>
        </p:nvSpPr>
        <p:spPr bwMode="auto">
          <a:xfrm>
            <a:off x="395536" y="3530045"/>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39" name="TextBox 38"/>
          <p:cNvSpPr txBox="1"/>
          <p:nvPr/>
        </p:nvSpPr>
        <p:spPr>
          <a:xfrm>
            <a:off x="395536" y="3573016"/>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اخدع الناس قبل أن يخدعوك</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40" name="Round Diagonal Corner Rectangle 39"/>
          <p:cNvSpPr/>
          <p:nvPr/>
        </p:nvSpPr>
        <p:spPr bwMode="auto">
          <a:xfrm>
            <a:off x="5220072" y="4322133"/>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1" name="TextBox 40"/>
          <p:cNvSpPr txBox="1"/>
          <p:nvPr/>
        </p:nvSpPr>
        <p:spPr>
          <a:xfrm>
            <a:off x="5220072" y="4438273"/>
            <a:ext cx="3274246" cy="430887"/>
          </a:xfrm>
          <a:prstGeom prst="rect">
            <a:avLst/>
          </a:prstGeom>
          <a:noFill/>
        </p:spPr>
        <p:txBody>
          <a:bodyPr wrap="square" rtlCol="1">
            <a:spAutoFit/>
          </a:bodyPr>
          <a:lstStyle/>
          <a:p>
            <a:pPr rtl="1"/>
            <a:r>
              <a:rPr lang="ar-SA" sz="2200" b="1" dirty="0">
                <a:solidFill>
                  <a:schemeClr val="bg2"/>
                </a:solidFill>
                <a:latin typeface="Simplified Arabic" panose="02020603050405020304" pitchFamily="18" charset="-78"/>
                <a:cs typeface="Simplified Arabic" panose="02020603050405020304" pitchFamily="18" charset="-78"/>
              </a:rPr>
              <a:t>يرى : في العمل أملاً</a:t>
            </a:r>
            <a:endParaRPr lang="ar-EG" sz="2200" dirty="0">
              <a:solidFill>
                <a:schemeClr val="bg2"/>
              </a:solidFill>
              <a:latin typeface="Simplified Arabic" panose="02020603050405020304" pitchFamily="18" charset="-78"/>
              <a:cs typeface="Simplified Arabic" panose="02020603050405020304" pitchFamily="18" charset="-78"/>
            </a:endParaRPr>
          </a:p>
        </p:txBody>
      </p:sp>
      <p:sp>
        <p:nvSpPr>
          <p:cNvPr id="42" name="Round Diagonal Corner Rectangle 41"/>
          <p:cNvSpPr/>
          <p:nvPr/>
        </p:nvSpPr>
        <p:spPr bwMode="auto">
          <a:xfrm>
            <a:off x="395536" y="4322133"/>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3" name="TextBox 42"/>
          <p:cNvSpPr txBox="1"/>
          <p:nvPr/>
        </p:nvSpPr>
        <p:spPr>
          <a:xfrm>
            <a:off x="395536" y="4365104"/>
            <a:ext cx="3274246" cy="461665"/>
          </a:xfrm>
          <a:prstGeom prst="rect">
            <a:avLst/>
          </a:prstGeom>
          <a:noFill/>
        </p:spPr>
        <p:txBody>
          <a:bodyPr wrap="square" rtlCol="1">
            <a:spAutoFit/>
          </a:bodyPr>
          <a:lstStyle/>
          <a:p>
            <a:pPr rtl="1"/>
            <a:r>
              <a:rPr lang="ar-SA" sz="2400" b="1" dirty="0">
                <a:solidFill>
                  <a:schemeClr val="bg2"/>
                </a:solidFill>
                <a:latin typeface="Simplified Arabic" panose="02020603050405020304" pitchFamily="18" charset="-78"/>
                <a:cs typeface="Simplified Arabic" panose="02020603050405020304" pitchFamily="18" charset="-78"/>
              </a:rPr>
              <a:t>يرى : في العمل ألماً</a:t>
            </a:r>
            <a:endParaRPr lang="ar-EG" sz="2400" dirty="0">
              <a:solidFill>
                <a:schemeClr val="bg2"/>
              </a:solidFill>
              <a:latin typeface="Simplified Arabic" panose="02020603050405020304" pitchFamily="18" charset="-78"/>
              <a:cs typeface="Simplified Arabic" panose="02020603050405020304" pitchFamily="18" charset="-78"/>
            </a:endParaRPr>
          </a:p>
        </p:txBody>
      </p:sp>
      <p:sp>
        <p:nvSpPr>
          <p:cNvPr id="44" name="Round Diagonal Corner Rectangle 43"/>
          <p:cNvSpPr/>
          <p:nvPr/>
        </p:nvSpPr>
        <p:spPr bwMode="auto">
          <a:xfrm>
            <a:off x="5220072" y="5157192"/>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5" name="TextBox 44"/>
          <p:cNvSpPr txBox="1"/>
          <p:nvPr/>
        </p:nvSpPr>
        <p:spPr>
          <a:xfrm>
            <a:off x="5220072" y="5273332"/>
            <a:ext cx="3274246" cy="430887"/>
          </a:xfrm>
          <a:prstGeom prst="rect">
            <a:avLst/>
          </a:prstGeom>
          <a:noFill/>
        </p:spPr>
        <p:txBody>
          <a:bodyPr wrap="square" rtlCol="1">
            <a:spAutoFit/>
          </a:bodyPr>
          <a:lstStyle/>
          <a:p>
            <a:pPr rtl="1"/>
            <a:r>
              <a:rPr lang="ar-SA" sz="2200" b="1" dirty="0">
                <a:solidFill>
                  <a:schemeClr val="bg2"/>
                </a:solidFill>
                <a:latin typeface="Simplified Arabic" panose="02020603050405020304" pitchFamily="18" charset="-78"/>
                <a:cs typeface="Simplified Arabic" panose="02020603050405020304" pitchFamily="18" charset="-78"/>
              </a:rPr>
              <a:t>يناقش بقوة ولكن بلغة لطيفة</a:t>
            </a:r>
            <a:endParaRPr lang="ar-EG" sz="2200" dirty="0">
              <a:solidFill>
                <a:schemeClr val="bg2"/>
              </a:solidFill>
              <a:latin typeface="Simplified Arabic" panose="02020603050405020304" pitchFamily="18" charset="-78"/>
              <a:cs typeface="Simplified Arabic" panose="02020603050405020304" pitchFamily="18" charset="-78"/>
            </a:endParaRPr>
          </a:p>
        </p:txBody>
      </p:sp>
      <p:sp>
        <p:nvSpPr>
          <p:cNvPr id="46" name="Round Diagonal Corner Rectangle 45"/>
          <p:cNvSpPr/>
          <p:nvPr/>
        </p:nvSpPr>
        <p:spPr bwMode="auto">
          <a:xfrm>
            <a:off x="395536" y="5157192"/>
            <a:ext cx="3274246" cy="619035"/>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smtClean="0">
              <a:ln>
                <a:noFill/>
              </a:ln>
              <a:solidFill>
                <a:schemeClr val="tx1"/>
              </a:solidFill>
              <a:effectLst/>
              <a:latin typeface="Arial" charset="0"/>
            </a:endParaRPr>
          </a:p>
        </p:txBody>
      </p:sp>
      <p:sp>
        <p:nvSpPr>
          <p:cNvPr id="47" name="TextBox 46"/>
          <p:cNvSpPr txBox="1"/>
          <p:nvPr/>
        </p:nvSpPr>
        <p:spPr>
          <a:xfrm>
            <a:off x="395536" y="5200163"/>
            <a:ext cx="3274246" cy="430887"/>
          </a:xfrm>
          <a:prstGeom prst="rect">
            <a:avLst/>
          </a:prstGeom>
          <a:noFill/>
        </p:spPr>
        <p:txBody>
          <a:bodyPr wrap="square" rtlCol="1">
            <a:spAutoFit/>
          </a:bodyPr>
          <a:lstStyle/>
          <a:p>
            <a:pPr rtl="1"/>
            <a:r>
              <a:rPr lang="ar-SA" sz="2200" b="1" dirty="0">
                <a:solidFill>
                  <a:schemeClr val="bg2"/>
                </a:solidFill>
                <a:latin typeface="Simplified Arabic" panose="02020603050405020304" pitchFamily="18" charset="-78"/>
                <a:cs typeface="Simplified Arabic" panose="02020603050405020304" pitchFamily="18" charset="-78"/>
              </a:rPr>
              <a:t>يتشبث بالصغائر ويتنازل عن القيم</a:t>
            </a:r>
            <a:endParaRPr lang="ar-EG" sz="2200" dirty="0">
              <a:solidFill>
                <a:schemeClr val="bg2"/>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435313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childTnLst>
                                </p:cTn>
                              </p:par>
                              <p:par>
                                <p:cTn id="18" presetID="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ppt_x"/>
                                          </p:val>
                                        </p:tav>
                                        <p:tav tm="100000">
                                          <p:val>
                                            <p:strVal val="#ppt_x"/>
                                          </p:val>
                                        </p:tav>
                                      </p:tavLst>
                                    </p:anim>
                                    <p:anim calcmode="lin" valueType="num">
                                      <p:cBhvr additive="base">
                                        <p:cTn id="21"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2000"/>
                                        <p:tgtEl>
                                          <p:spTgt spid="24"/>
                                        </p:tgtEl>
                                      </p:cBhvr>
                                    </p:animEffect>
                                  </p:childTnLst>
                                </p:cTn>
                              </p:par>
                            </p:childTnLst>
                          </p:cTn>
                        </p:par>
                        <p:par>
                          <p:cTn id="27" fill="hold">
                            <p:stCondLst>
                              <p:cond delay="2000"/>
                            </p:stCondLst>
                            <p:childTnLst>
                              <p:par>
                                <p:cTn id="28" presetID="21"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2000"/>
                                        <p:tgtEl>
                                          <p:spTgt spid="26"/>
                                        </p:tgtEl>
                                      </p:cBhvr>
                                    </p:animEffect>
                                  </p:childTnLst>
                                </p:cTn>
                              </p:par>
                            </p:childTnLst>
                          </p:cTn>
                        </p:par>
                        <p:par>
                          <p:cTn id="36" fill="hold">
                            <p:stCondLst>
                              <p:cond delay="2000"/>
                            </p:stCondLst>
                            <p:childTnLst>
                              <p:par>
                                <p:cTn id="37" presetID="21" presetClass="entr" presetSubtype="1"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heel(1)">
                                      <p:cBhvr>
                                        <p:cTn id="39" dur="2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heel(1)">
                                      <p:cBhvr>
                                        <p:cTn id="44" dur="2000"/>
                                        <p:tgtEl>
                                          <p:spTgt spid="28"/>
                                        </p:tgtEl>
                                      </p:cBhvr>
                                    </p:animEffect>
                                  </p:childTnLst>
                                </p:cTn>
                              </p:par>
                            </p:childTnLst>
                          </p:cTn>
                        </p:par>
                        <p:par>
                          <p:cTn id="45" fill="hold">
                            <p:stCondLst>
                              <p:cond delay="2000"/>
                            </p:stCondLst>
                            <p:childTnLst>
                              <p:par>
                                <p:cTn id="46" presetID="21"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20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2000"/>
                                        <p:tgtEl>
                                          <p:spTgt spid="30"/>
                                        </p:tgtEl>
                                      </p:cBhvr>
                                    </p:animEffect>
                                  </p:childTnLst>
                                </p:cTn>
                              </p:par>
                            </p:childTnLst>
                          </p:cTn>
                        </p:par>
                        <p:par>
                          <p:cTn id="54" fill="hold">
                            <p:stCondLst>
                              <p:cond delay="20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2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heel(1)">
                                      <p:cBhvr>
                                        <p:cTn id="62" dur="2000"/>
                                        <p:tgtEl>
                                          <p:spTgt spid="32"/>
                                        </p:tgtEl>
                                      </p:cBhvr>
                                    </p:animEffect>
                                  </p:childTnLst>
                                </p:cTn>
                              </p:par>
                            </p:childTnLst>
                          </p:cTn>
                        </p:par>
                        <p:par>
                          <p:cTn id="63" fill="hold">
                            <p:stCondLst>
                              <p:cond delay="2000"/>
                            </p:stCondLst>
                            <p:childTnLst>
                              <p:par>
                                <p:cTn id="64" presetID="21" presetClass="entr" presetSubtype="1"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heel(1)">
                                      <p:cBhvr>
                                        <p:cTn id="66" dur="20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heel(1)">
                                      <p:cBhvr>
                                        <p:cTn id="71" dur="2000"/>
                                        <p:tgtEl>
                                          <p:spTgt spid="34"/>
                                        </p:tgtEl>
                                      </p:cBhvr>
                                    </p:animEffect>
                                  </p:childTnLst>
                                </p:cTn>
                              </p:par>
                            </p:childTnLst>
                          </p:cTn>
                        </p:par>
                        <p:par>
                          <p:cTn id="72" fill="hold">
                            <p:stCondLst>
                              <p:cond delay="2000"/>
                            </p:stCondLst>
                            <p:childTnLst>
                              <p:par>
                                <p:cTn id="73" presetID="21" presetClass="entr" presetSubtype="1"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20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heel(1)">
                                      <p:cBhvr>
                                        <p:cTn id="80" dur="2000"/>
                                        <p:tgtEl>
                                          <p:spTgt spid="36"/>
                                        </p:tgtEl>
                                      </p:cBhvr>
                                    </p:animEffect>
                                  </p:childTnLst>
                                </p:cTn>
                              </p:par>
                            </p:childTnLst>
                          </p:cTn>
                        </p:par>
                        <p:par>
                          <p:cTn id="81" fill="hold">
                            <p:stCondLst>
                              <p:cond delay="2000"/>
                            </p:stCondLst>
                            <p:childTnLst>
                              <p:par>
                                <p:cTn id="82" presetID="21" presetClass="entr" presetSubtype="1"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heel(1)">
                                      <p:cBhvr>
                                        <p:cTn id="84" dur="20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heel(1)">
                                      <p:cBhvr>
                                        <p:cTn id="89" dur="2000"/>
                                        <p:tgtEl>
                                          <p:spTgt spid="38"/>
                                        </p:tgtEl>
                                      </p:cBhvr>
                                    </p:animEffect>
                                  </p:childTnLst>
                                </p:cTn>
                              </p:par>
                            </p:childTnLst>
                          </p:cTn>
                        </p:par>
                        <p:par>
                          <p:cTn id="90" fill="hold">
                            <p:stCondLst>
                              <p:cond delay="2000"/>
                            </p:stCondLst>
                            <p:childTnLst>
                              <p:par>
                                <p:cTn id="91" presetID="21" presetClass="entr" presetSubtype="1"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heel(1)">
                                      <p:cBhvr>
                                        <p:cTn id="93" dur="20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heel(1)">
                                      <p:cBhvr>
                                        <p:cTn id="98" dur="2000"/>
                                        <p:tgtEl>
                                          <p:spTgt spid="40"/>
                                        </p:tgtEl>
                                      </p:cBhvr>
                                    </p:animEffect>
                                  </p:childTnLst>
                                </p:cTn>
                              </p:par>
                            </p:childTnLst>
                          </p:cTn>
                        </p:par>
                        <p:par>
                          <p:cTn id="99" fill="hold">
                            <p:stCondLst>
                              <p:cond delay="2000"/>
                            </p:stCondLst>
                            <p:childTnLst>
                              <p:par>
                                <p:cTn id="100" presetID="21" presetClass="entr" presetSubtype="1"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heel(1)">
                                      <p:cBhvr>
                                        <p:cTn id="102" dur="20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wheel(1)">
                                      <p:cBhvr>
                                        <p:cTn id="107" dur="2000"/>
                                        <p:tgtEl>
                                          <p:spTgt spid="42"/>
                                        </p:tgtEl>
                                      </p:cBhvr>
                                    </p:animEffect>
                                  </p:childTnLst>
                                </p:cTn>
                              </p:par>
                            </p:childTnLst>
                          </p:cTn>
                        </p:par>
                        <p:par>
                          <p:cTn id="108" fill="hold">
                            <p:stCondLst>
                              <p:cond delay="2000"/>
                            </p:stCondLst>
                            <p:childTnLst>
                              <p:par>
                                <p:cTn id="109" presetID="21" presetClass="entr" presetSubtype="1" fill="hold" grpId="0"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heel(1)">
                                      <p:cBhvr>
                                        <p:cTn id="111" dur="20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21" presetClass="entr" presetSubtype="1"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wheel(1)">
                                      <p:cBhvr>
                                        <p:cTn id="116" dur="2000"/>
                                        <p:tgtEl>
                                          <p:spTgt spid="44"/>
                                        </p:tgtEl>
                                      </p:cBhvr>
                                    </p:animEffect>
                                  </p:childTnLst>
                                </p:cTn>
                              </p:par>
                            </p:childTnLst>
                          </p:cTn>
                        </p:par>
                        <p:par>
                          <p:cTn id="117" fill="hold">
                            <p:stCondLst>
                              <p:cond delay="2000"/>
                            </p:stCondLst>
                            <p:childTnLst>
                              <p:par>
                                <p:cTn id="118" presetID="21" presetClass="entr" presetSubtype="1" fill="hold" grpId="0" nodeType="after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heel(1)">
                                      <p:cBhvr>
                                        <p:cTn id="120" dur="2000"/>
                                        <p:tgtEl>
                                          <p:spTgt spid="45"/>
                                        </p:tgtEl>
                                      </p:cBhvr>
                                    </p:animEffect>
                                  </p:childTnLst>
                                </p:cTn>
                              </p:par>
                            </p:childTnLst>
                          </p:cTn>
                        </p:par>
                      </p:childTnLst>
                    </p:cTn>
                  </p:par>
                  <p:par>
                    <p:cTn id="121" fill="hold">
                      <p:stCondLst>
                        <p:cond delay="indefinite"/>
                      </p:stCondLst>
                      <p:childTnLst>
                        <p:par>
                          <p:cTn id="122" fill="hold">
                            <p:stCondLst>
                              <p:cond delay="0"/>
                            </p:stCondLst>
                            <p:childTnLst>
                              <p:par>
                                <p:cTn id="123" presetID="21" presetClass="entr" presetSubtype="1" fill="hold" grpId="0"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wheel(1)">
                                      <p:cBhvr>
                                        <p:cTn id="125" dur="2000"/>
                                        <p:tgtEl>
                                          <p:spTgt spid="46"/>
                                        </p:tgtEl>
                                      </p:cBhvr>
                                    </p:animEffect>
                                  </p:childTnLst>
                                </p:cTn>
                              </p:par>
                            </p:childTnLst>
                          </p:cTn>
                        </p:par>
                        <p:par>
                          <p:cTn id="126" fill="hold">
                            <p:stCondLst>
                              <p:cond delay="2000"/>
                            </p:stCondLst>
                            <p:childTnLst>
                              <p:par>
                                <p:cTn id="127" presetID="21" presetClass="entr" presetSubtype="1" fill="hold" grpId="0" nodeType="after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wheel(1)">
                                      <p:cBhvr>
                                        <p:cTn id="12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لا إنكار على مجتهد ولا مختلف فيه</a:t>
            </a:r>
          </a:p>
        </p:txBody>
      </p:sp>
      <p:pic>
        <p:nvPicPr>
          <p:cNvPr id="2" name="Picture 1"/>
          <p:cNvPicPr>
            <a:picLocks noChangeAspect="1"/>
          </p:cNvPicPr>
          <p:nvPr/>
        </p:nvPicPr>
        <p:blipFill>
          <a:blip r:embed="rId3">
            <a:clrChange>
              <a:clrFrom>
                <a:srgbClr val="FEFEFE"/>
              </a:clrFrom>
              <a:clrTo>
                <a:srgbClr val="FEFEFE">
                  <a:alpha val="0"/>
                </a:srgbClr>
              </a:clrTo>
            </a:clrChange>
          </a:blip>
          <a:stretch>
            <a:fillRect/>
          </a:stretch>
        </p:blipFill>
        <p:spPr>
          <a:xfrm>
            <a:off x="895961" y="1628800"/>
            <a:ext cx="7352078" cy="3600400"/>
          </a:xfrm>
          <a:prstGeom prst="rect">
            <a:avLst/>
          </a:prstGeom>
          <a:ln>
            <a:noFill/>
          </a:ln>
        </p:spPr>
      </p:pic>
    </p:spTree>
    <p:extLst>
      <p:ext uri="{BB962C8B-B14F-4D97-AF65-F5344CB8AC3E}">
        <p14:creationId xmlns:p14="http://schemas.microsoft.com/office/powerpoint/2010/main" val="30683185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لا تكن كصاحب الضفدعة</a:t>
            </a:r>
          </a:p>
        </p:txBody>
      </p:sp>
      <p:sp>
        <p:nvSpPr>
          <p:cNvPr id="8" name="圆角矩形 4"/>
          <p:cNvSpPr>
            <a:spLocks noChangeArrowheads="1"/>
          </p:cNvSpPr>
          <p:nvPr/>
        </p:nvSpPr>
        <p:spPr bwMode="auto">
          <a:xfrm>
            <a:off x="395536" y="1412776"/>
            <a:ext cx="8208912" cy="149589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يشيع عن بعض الناس أن مستلزما الإبداع أن يكون المبدع فوضويا غير منظم، أو خياليا بعيدا عن المنطق والتحليل العلمي، أو مشاغبا متمردا على القيم والمبادئ والأخلاق، أو مبتذلا نتن الرائحة كريه المنظر، </a:t>
            </a:r>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أو</a:t>
            </a:r>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 الخ.</a:t>
            </a:r>
          </a:p>
        </p:txBody>
      </p:sp>
      <p:sp>
        <p:nvSpPr>
          <p:cNvPr id="9" name="Folded Corner 8"/>
          <p:cNvSpPr/>
          <p:nvPr/>
        </p:nvSpPr>
        <p:spPr bwMode="auto">
          <a:xfrm>
            <a:off x="3239852" y="3478534"/>
            <a:ext cx="2520280" cy="1656184"/>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قصة الضفدعة</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2733392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850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179512" y="2594424"/>
            <a:ext cx="8460433" cy="3282847"/>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179512" y="2594399"/>
            <a:ext cx="8460433" cy="3046978"/>
          </a:xfrm>
          <a:prstGeom prst="rect">
            <a:avLst/>
          </a:prstGeom>
        </p:spPr>
        <p:txBody>
          <a:bodyPr wrap="square" lIns="91430" tIns="45715" rIns="91430" bIns="45715">
            <a:spAutoFit/>
          </a:bodyPr>
          <a:lstStyle/>
          <a:p>
            <a:pPr marL="342900" indent="-342900" algn="r" rtl="1">
              <a:buFont typeface="Wingdings" pitchFamily="2" charset="2"/>
              <a:buChar char="ü"/>
            </a:pPr>
            <a:r>
              <a:rPr lang="ar-SA" sz="2400" b="1" dirty="0" smtClean="0">
                <a:solidFill>
                  <a:schemeClr val="accent2">
                    <a:lumMod val="50000"/>
                  </a:schemeClr>
                </a:solidFill>
              </a:rPr>
              <a:t>تعريف </a:t>
            </a:r>
            <a:r>
              <a:rPr lang="ar-SA" sz="2400" b="1" dirty="0">
                <a:solidFill>
                  <a:schemeClr val="accent2">
                    <a:lumMod val="50000"/>
                  </a:schemeClr>
                </a:solidFill>
              </a:rPr>
              <a:t>المشاركين بالمبادىء والاساسيات حول الإدارة الحديثة .</a:t>
            </a:r>
          </a:p>
          <a:p>
            <a:pPr marL="342900" indent="-342900" algn="r" rtl="1">
              <a:buFont typeface="Wingdings" pitchFamily="2" charset="2"/>
              <a:buChar char="ü"/>
            </a:pPr>
            <a:r>
              <a:rPr lang="ar-SA" sz="2400" b="1" dirty="0" smtClean="0">
                <a:solidFill>
                  <a:schemeClr val="accent2">
                    <a:lumMod val="50000"/>
                  </a:schemeClr>
                </a:solidFill>
              </a:rPr>
              <a:t>تزويد </a:t>
            </a:r>
            <a:r>
              <a:rPr lang="ar-SA" sz="2400" b="1" dirty="0">
                <a:solidFill>
                  <a:schemeClr val="accent2">
                    <a:lumMod val="50000"/>
                  </a:schemeClr>
                </a:solidFill>
              </a:rPr>
              <a:t>المشاركين بالخطوات العملية لصناعة التمييز الادارى 0</a:t>
            </a:r>
          </a:p>
          <a:p>
            <a:pPr marL="342900" indent="-342900" algn="r" rtl="1">
              <a:buFont typeface="Wingdings" pitchFamily="2" charset="2"/>
              <a:buChar char="ü"/>
            </a:pPr>
            <a:r>
              <a:rPr lang="ar-SA" sz="2400" b="1" dirty="0" smtClean="0">
                <a:solidFill>
                  <a:schemeClr val="accent2">
                    <a:lumMod val="50000"/>
                  </a:schemeClr>
                </a:solidFill>
              </a:rPr>
              <a:t>معرفة </a:t>
            </a:r>
            <a:r>
              <a:rPr lang="ar-SA" sz="2400" b="1" dirty="0">
                <a:solidFill>
                  <a:schemeClr val="accent2">
                    <a:lumMod val="50000"/>
                  </a:schemeClr>
                </a:solidFill>
              </a:rPr>
              <a:t>قواعد الإدارة والتعرف على كيفية إدارة الاداء 0</a:t>
            </a:r>
          </a:p>
          <a:p>
            <a:pPr marL="342900" indent="-342900" algn="r" rtl="1">
              <a:buFont typeface="Wingdings" pitchFamily="2" charset="2"/>
              <a:buChar char="ü"/>
            </a:pPr>
            <a:r>
              <a:rPr lang="ar-SA" sz="2400" b="1" dirty="0" smtClean="0">
                <a:solidFill>
                  <a:schemeClr val="accent2">
                    <a:lumMod val="50000"/>
                  </a:schemeClr>
                </a:solidFill>
              </a:rPr>
              <a:t>رفع </a:t>
            </a:r>
            <a:r>
              <a:rPr lang="ar-SA" sz="2400" b="1" dirty="0">
                <a:solidFill>
                  <a:schemeClr val="accent2">
                    <a:lumMod val="50000"/>
                  </a:schemeClr>
                </a:solidFill>
              </a:rPr>
              <a:t>اداء المشاركين من خلال مهارات التخطيط 0</a:t>
            </a:r>
          </a:p>
          <a:p>
            <a:pPr marL="342900" indent="-342900" algn="r" rtl="1">
              <a:buFont typeface="Wingdings" pitchFamily="2" charset="2"/>
              <a:buChar char="ü"/>
            </a:pPr>
            <a:r>
              <a:rPr lang="ar-SA" sz="2400" b="1" dirty="0" smtClean="0">
                <a:solidFill>
                  <a:schemeClr val="accent2">
                    <a:lumMod val="50000"/>
                  </a:schemeClr>
                </a:solidFill>
              </a:rPr>
              <a:t>تزويد </a:t>
            </a:r>
            <a:r>
              <a:rPr lang="ar-SA" sz="2400" b="1" dirty="0">
                <a:solidFill>
                  <a:schemeClr val="accent2">
                    <a:lumMod val="50000"/>
                  </a:schemeClr>
                </a:solidFill>
              </a:rPr>
              <a:t>المشاركين بمفاتيح النجاح والتمييز من خلال ادارتهم للوقت 0</a:t>
            </a:r>
          </a:p>
          <a:p>
            <a:pPr marL="342900" indent="-342900" algn="r" rtl="1">
              <a:buFont typeface="Wingdings" pitchFamily="2" charset="2"/>
              <a:buChar char="ü"/>
            </a:pPr>
            <a:r>
              <a:rPr lang="ar-SA" sz="2400" b="1" dirty="0" smtClean="0">
                <a:solidFill>
                  <a:schemeClr val="accent2">
                    <a:lumMod val="50000"/>
                  </a:schemeClr>
                </a:solidFill>
              </a:rPr>
              <a:t>رفع </a:t>
            </a:r>
            <a:r>
              <a:rPr lang="ar-SA" sz="2400" b="1" dirty="0">
                <a:solidFill>
                  <a:schemeClr val="accent2">
                    <a:lumMod val="50000"/>
                  </a:schemeClr>
                </a:solidFill>
              </a:rPr>
              <a:t>اداء المشاركين من خلال اكسابهم كيفية التعامل الجيد على الاجتماعات 0</a:t>
            </a:r>
          </a:p>
          <a:p>
            <a:pPr marL="342900" indent="-342900" algn="r" rtl="1">
              <a:buFont typeface="Wingdings" pitchFamily="2" charset="2"/>
              <a:buChar char="ü"/>
            </a:pPr>
            <a:r>
              <a:rPr lang="ar-SA" sz="2400" b="1" dirty="0" smtClean="0">
                <a:solidFill>
                  <a:schemeClr val="accent2">
                    <a:lumMod val="50000"/>
                  </a:schemeClr>
                </a:solidFill>
              </a:rPr>
              <a:t>اكتساب </a:t>
            </a:r>
            <a:r>
              <a:rPr lang="ar-SA" sz="2400" b="1" dirty="0">
                <a:solidFill>
                  <a:schemeClr val="accent2">
                    <a:lumMod val="50000"/>
                  </a:schemeClr>
                </a:solidFill>
              </a:rPr>
              <a:t>خبرات جديدة للمدير الجديد والقديم .</a:t>
            </a:r>
          </a:p>
          <a:p>
            <a:pPr marL="342900" indent="-342900" algn="r" rtl="1">
              <a:buFont typeface="Wingdings" pitchFamily="2" charset="2"/>
              <a:buChar char="ü"/>
            </a:pPr>
            <a:r>
              <a:rPr lang="ar-SA" sz="2400" b="1" dirty="0" smtClean="0">
                <a:solidFill>
                  <a:schemeClr val="accent2">
                    <a:lumMod val="50000"/>
                  </a:schemeClr>
                </a:solidFill>
              </a:rPr>
              <a:t>التعرف </a:t>
            </a:r>
            <a:r>
              <a:rPr lang="ar-SA" sz="2400" b="1" dirty="0">
                <a:solidFill>
                  <a:schemeClr val="accent2">
                    <a:lumMod val="50000"/>
                  </a:schemeClr>
                </a:solidFill>
              </a:rPr>
              <a:t>على اسرار القيادة الناجحة .</a:t>
            </a:r>
          </a:p>
        </p:txBody>
      </p:sp>
      <p:sp>
        <p:nvSpPr>
          <p:cNvPr id="20" name="Rectangle 19"/>
          <p:cNvSpPr/>
          <p:nvPr/>
        </p:nvSpPr>
        <p:spPr>
          <a:xfrm>
            <a:off x="2771800" y="1196753"/>
            <a:ext cx="6012160" cy="769431"/>
          </a:xfrm>
          <a:prstGeom prst="rect">
            <a:avLst/>
          </a:prstGeom>
        </p:spPr>
        <p:txBody>
          <a:bodyPr wrap="square" lIns="91430" tIns="45715" rIns="91430" bIns="45715">
            <a:spAutoFit/>
          </a:bodyPr>
          <a:lstStyle/>
          <a:p>
            <a:pPr algn="justLow" rtl="1"/>
            <a:r>
              <a:rPr lang="ar-EG" sz="2200" b="1" dirty="0">
                <a:solidFill>
                  <a:srgbClr val="C00000"/>
                </a:solidFill>
              </a:rPr>
              <a:t>بنهاية هذا البرنامج التدريبي نتوقع أن المشاركون قد حققوا النتائج الآتية (بمشيئة الله ) </a:t>
            </a:r>
          </a:p>
        </p:txBody>
      </p:sp>
    </p:spTree>
    <p:extLst>
      <p:ext uri="{BB962C8B-B14F-4D97-AF65-F5344CB8AC3E}">
        <p14:creationId xmlns:p14="http://schemas.microsoft.com/office/powerpoint/2010/main" val="32727842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barn(inVertical)">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barn(inVertical)">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barn(inVertical)">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barn(inVertical)">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barn(inVertical)">
                                      <p:cBhvr>
                                        <p:cTn id="36" dur="500"/>
                                        <p:tgtEl>
                                          <p:spTgt spid="1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xEl>
                                              <p:pRg st="5" end="5"/>
                                            </p:txEl>
                                          </p:spTgt>
                                        </p:tgtEl>
                                        <p:attrNameLst>
                                          <p:attrName>style.visibility</p:attrName>
                                        </p:attrNameLst>
                                      </p:cBhvr>
                                      <p:to>
                                        <p:strVal val="visible"/>
                                      </p:to>
                                    </p:set>
                                    <p:animEffect transition="in" filter="barn(inVertical)">
                                      <p:cBhvr>
                                        <p:cTn id="41" dur="500"/>
                                        <p:tgtEl>
                                          <p:spTgt spid="1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xEl>
                                              <p:pRg st="6" end="6"/>
                                            </p:txEl>
                                          </p:spTgt>
                                        </p:tgtEl>
                                        <p:attrNameLst>
                                          <p:attrName>style.visibility</p:attrName>
                                        </p:attrNameLst>
                                      </p:cBhvr>
                                      <p:to>
                                        <p:strVal val="visible"/>
                                      </p:to>
                                    </p:set>
                                    <p:animEffect transition="in" filter="barn(inVertical)">
                                      <p:cBhvr>
                                        <p:cTn id="46" dur="500"/>
                                        <p:tgtEl>
                                          <p:spTgt spid="16">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xEl>
                                              <p:pRg st="7" end="7"/>
                                            </p:txEl>
                                          </p:spTgt>
                                        </p:tgtEl>
                                        <p:attrNameLst>
                                          <p:attrName>style.visibility</p:attrName>
                                        </p:attrNameLst>
                                      </p:cBhvr>
                                      <p:to>
                                        <p:strVal val="visible"/>
                                      </p:to>
                                    </p:set>
                                    <p:animEffect transition="in" filter="barn(inVertical)">
                                      <p:cBhvr>
                                        <p:cTn id="51"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bwMode="auto">
          <a:xfrm>
            <a:off x="5940152" y="2780928"/>
            <a:ext cx="2520280" cy="963713"/>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العمل </a:t>
            </a:r>
            <a:r>
              <a:rPr lang="ar-EG" b="1" dirty="0">
                <a:solidFill>
                  <a:srgbClr val="002060"/>
                </a:solidFill>
                <a:latin typeface="Simplified Arabic" panose="02020603050405020304" pitchFamily="18" charset="-78"/>
                <a:cs typeface="Simplified Arabic" panose="02020603050405020304" pitchFamily="18" charset="-78"/>
              </a:rPr>
              <a:t>بجد</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pic>
        <p:nvPicPr>
          <p:cNvPr id="5" name="Picture 2" descr="http://lyrics.bo7.net/wp-content/uploads/13120710402972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112740"/>
            <a:ext cx="2684412" cy="26844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bwMode="auto">
          <a:xfrm>
            <a:off x="2843808" y="312540"/>
            <a:ext cx="5616624" cy="1800200"/>
          </a:xfrm>
          <a:prstGeom prst="wedgeEllipseCallout">
            <a:avLst>
              <a:gd name="adj1" fmla="val -60282"/>
              <a:gd name="adj2" fmla="val 107446"/>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SA" b="1" dirty="0">
                <a:solidFill>
                  <a:srgbClr val="002060"/>
                </a:solidFill>
              </a:rPr>
              <a:t>ما هو سر نجاح الموظف في بيئة دائمة التغير ؟</a:t>
            </a:r>
          </a:p>
        </p:txBody>
      </p:sp>
      <p:sp>
        <p:nvSpPr>
          <p:cNvPr id="7" name="Folded Corner 6"/>
          <p:cNvSpPr/>
          <p:nvPr/>
        </p:nvSpPr>
        <p:spPr bwMode="auto">
          <a:xfrm>
            <a:off x="5940152" y="3977455"/>
            <a:ext cx="2520280" cy="963713"/>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الدقة </a:t>
            </a:r>
            <a:r>
              <a:rPr lang="ar-EG" b="1" dirty="0">
                <a:solidFill>
                  <a:srgbClr val="002060"/>
                </a:solidFill>
                <a:latin typeface="Simplified Arabic" panose="02020603050405020304" pitchFamily="18" charset="-78"/>
                <a:cs typeface="Simplified Arabic" panose="02020603050405020304" pitchFamily="18" charset="-78"/>
              </a:rPr>
              <a:t>في المواعيد </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0" name="Folded Corner 9"/>
          <p:cNvSpPr/>
          <p:nvPr/>
        </p:nvSpPr>
        <p:spPr bwMode="auto">
          <a:xfrm>
            <a:off x="5940152" y="5173982"/>
            <a:ext cx="2520280" cy="963713"/>
          </a:xfrm>
          <a:prstGeom prst="foldedCorner">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الأدب </a:t>
            </a:r>
            <a:r>
              <a:rPr lang="ar-EG" b="1" dirty="0">
                <a:solidFill>
                  <a:srgbClr val="002060"/>
                </a:solidFill>
                <a:latin typeface="Simplified Arabic" panose="02020603050405020304" pitchFamily="18" charset="-78"/>
                <a:cs typeface="Simplified Arabic" panose="02020603050405020304" pitchFamily="18" charset="-78"/>
              </a:rPr>
              <a:t>والاحترام </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0979859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لا تدلل على عملك</a:t>
            </a:r>
          </a:p>
        </p:txBody>
      </p:sp>
      <p:sp>
        <p:nvSpPr>
          <p:cNvPr id="8" name="圆角矩形 4"/>
          <p:cNvSpPr>
            <a:spLocks noChangeArrowheads="1"/>
          </p:cNvSpPr>
          <p:nvPr/>
        </p:nvSpPr>
        <p:spPr bwMode="auto">
          <a:xfrm>
            <a:off x="395536" y="1412776"/>
            <a:ext cx="8208912" cy="149589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يحلو لبعض الناس الكلام الكثير عن إنجازاتهم وأعمالهم، فكلما جلس أحدهم مجلساً قال: فعلت كذا وعملت كذا. إن هذا الفعل مذموم، وتمجه النفوس السوية، بل ربما يضع فاعله نفسه في موضع السخرية والاستخفاف</a:t>
            </a:r>
          </a:p>
        </p:txBody>
      </p:sp>
      <p:sp>
        <p:nvSpPr>
          <p:cNvPr id="5" name="圆角矩形 4"/>
          <p:cNvSpPr>
            <a:spLocks noChangeArrowheads="1"/>
          </p:cNvSpPr>
          <p:nvPr/>
        </p:nvSpPr>
        <p:spPr bwMode="auto">
          <a:xfrm>
            <a:off x="395536" y="3486000"/>
            <a:ext cx="8208912" cy="149589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إن الإنسان في غالب الأحيان لا يحتاج إلى التدليل على عمله، فالأعمال هي التي تدل على نفسها دون الحاجة إلى الكلام الكثير</a:t>
            </a:r>
          </a:p>
        </p:txBody>
      </p:sp>
    </p:spTree>
    <p:extLst>
      <p:ext uri="{BB962C8B-B14F-4D97-AF65-F5344CB8AC3E}">
        <p14:creationId xmlns:p14="http://schemas.microsoft.com/office/powerpoint/2010/main" val="14536562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كيف تبني علاقاتك الذكية؟</a:t>
            </a:r>
          </a:p>
        </p:txBody>
      </p:sp>
      <p:sp>
        <p:nvSpPr>
          <p:cNvPr id="8" name="圆角矩形 4"/>
          <p:cNvSpPr>
            <a:spLocks noChangeArrowheads="1"/>
          </p:cNvSpPr>
          <p:nvPr/>
        </p:nvSpPr>
        <p:spPr bwMode="auto">
          <a:xfrm>
            <a:off x="395536" y="1124744"/>
            <a:ext cx="8208912" cy="1080120"/>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هناك طرق كثيرة يستطيع الإنسان من خلالها أن يبني ويوطد علاقاته بالآخرين، ليكون رمزًا اجتماعيًا بارزًا يُشار إليه بالبنان، ومن هذه الطرق</a:t>
            </a:r>
          </a:p>
        </p:txBody>
      </p:sp>
      <p:grpSp>
        <p:nvGrpSpPr>
          <p:cNvPr id="3" name="Group 2"/>
          <p:cNvGrpSpPr/>
          <p:nvPr/>
        </p:nvGrpSpPr>
        <p:grpSpPr>
          <a:xfrm flipH="1">
            <a:off x="1583668" y="2517600"/>
            <a:ext cx="5832648" cy="3312322"/>
            <a:chOff x="2408221" y="2780974"/>
            <a:chExt cx="4327557" cy="2679978"/>
          </a:xfrm>
        </p:grpSpPr>
        <p:sp>
          <p:nvSpPr>
            <p:cNvPr id="4" name="Freeform 3"/>
            <p:cNvSpPr/>
            <p:nvPr/>
          </p:nvSpPr>
          <p:spPr>
            <a:xfrm rot="21600000">
              <a:off x="2681938" y="2780974"/>
              <a:ext cx="4053840" cy="547436"/>
            </a:xfrm>
            <a:custGeom>
              <a:avLst/>
              <a:gdLst>
                <a:gd name="connsiteX0" fmla="*/ 0 w 4053840"/>
                <a:gd name="connsiteY0" fmla="*/ 0 h 547434"/>
                <a:gd name="connsiteX1" fmla="*/ 3780123 w 4053840"/>
                <a:gd name="connsiteY1" fmla="*/ 0 h 547434"/>
                <a:gd name="connsiteX2" fmla="*/ 4053840 w 4053840"/>
                <a:gd name="connsiteY2" fmla="*/ 273717 h 547434"/>
                <a:gd name="connsiteX3" fmla="*/ 3780123 w 4053840"/>
                <a:gd name="connsiteY3" fmla="*/ 547434 h 547434"/>
                <a:gd name="connsiteX4" fmla="*/ 0 w 4053840"/>
                <a:gd name="connsiteY4" fmla="*/ 547434 h 547434"/>
                <a:gd name="connsiteX5" fmla="*/ 0 w 4053840"/>
                <a:gd name="connsiteY5" fmla="*/ 0 h 5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547434">
                  <a:moveTo>
                    <a:pt x="4053840" y="547433"/>
                  </a:moveTo>
                  <a:lnTo>
                    <a:pt x="273717" y="547433"/>
                  </a:lnTo>
                  <a:lnTo>
                    <a:pt x="0" y="273717"/>
                  </a:lnTo>
                  <a:lnTo>
                    <a:pt x="273717" y="1"/>
                  </a:lnTo>
                  <a:lnTo>
                    <a:pt x="4053840" y="1"/>
                  </a:lnTo>
                  <a:lnTo>
                    <a:pt x="4053840" y="54743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8261" tIns="106681" rIns="199136" bIns="106681" numCol="1" spcCol="1270" anchor="ctr" anchorCtr="0">
              <a:noAutofit/>
            </a:bodyPr>
            <a:lstStyle/>
            <a:p>
              <a:pPr lvl="0" algn="ctr" defTabSz="1244600" rtl="1">
                <a:lnSpc>
                  <a:spcPct val="90000"/>
                </a:lnSpc>
                <a:spcBef>
                  <a:spcPct val="0"/>
                </a:spcBef>
                <a:spcAft>
                  <a:spcPct val="35000"/>
                </a:spcAft>
              </a:pPr>
              <a:r>
                <a:rPr lang="ar-SA" sz="2800" b="1" u="none" kern="1200" dirty="0" smtClean="0">
                  <a:latin typeface="Simplified Arabic" panose="02020603050405020304" pitchFamily="18" charset="-78"/>
                  <a:cs typeface="Simplified Arabic" panose="02020603050405020304" pitchFamily="18" charset="-78"/>
                </a:rPr>
                <a:t>القناعة</a:t>
              </a:r>
              <a:endParaRPr lang="ar-EG" sz="2800" u="none" kern="1200" dirty="0">
                <a:latin typeface="Simplified Arabic" panose="02020603050405020304" pitchFamily="18" charset="-78"/>
                <a:cs typeface="Simplified Arabic" panose="02020603050405020304" pitchFamily="18" charset="-78"/>
              </a:endParaRPr>
            </a:p>
          </p:txBody>
        </p:sp>
        <p:sp>
          <p:nvSpPr>
            <p:cNvPr id="6" name="Oval 5"/>
            <p:cNvSpPr/>
            <p:nvPr/>
          </p:nvSpPr>
          <p:spPr>
            <a:xfrm>
              <a:off x="2408221" y="2780975"/>
              <a:ext cx="547434" cy="547434"/>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rot="21600000">
              <a:off x="2681938" y="3491821"/>
              <a:ext cx="4053840" cy="547436"/>
            </a:xfrm>
            <a:custGeom>
              <a:avLst/>
              <a:gdLst>
                <a:gd name="connsiteX0" fmla="*/ 0 w 4053840"/>
                <a:gd name="connsiteY0" fmla="*/ 0 h 547434"/>
                <a:gd name="connsiteX1" fmla="*/ 3780123 w 4053840"/>
                <a:gd name="connsiteY1" fmla="*/ 0 h 547434"/>
                <a:gd name="connsiteX2" fmla="*/ 4053840 w 4053840"/>
                <a:gd name="connsiteY2" fmla="*/ 273717 h 547434"/>
                <a:gd name="connsiteX3" fmla="*/ 3780123 w 4053840"/>
                <a:gd name="connsiteY3" fmla="*/ 547434 h 547434"/>
                <a:gd name="connsiteX4" fmla="*/ 0 w 4053840"/>
                <a:gd name="connsiteY4" fmla="*/ 547434 h 547434"/>
                <a:gd name="connsiteX5" fmla="*/ 0 w 4053840"/>
                <a:gd name="connsiteY5" fmla="*/ 0 h 5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547434">
                  <a:moveTo>
                    <a:pt x="4053840" y="547433"/>
                  </a:moveTo>
                  <a:lnTo>
                    <a:pt x="273717" y="547433"/>
                  </a:lnTo>
                  <a:lnTo>
                    <a:pt x="0" y="273717"/>
                  </a:lnTo>
                  <a:lnTo>
                    <a:pt x="273717" y="1"/>
                  </a:lnTo>
                  <a:lnTo>
                    <a:pt x="4053840" y="1"/>
                  </a:lnTo>
                  <a:lnTo>
                    <a:pt x="4053840" y="547433"/>
                  </a:ln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378261" tIns="106681" rIns="199136" bIns="106681" numCol="1" spcCol="1270" anchor="ctr" anchorCtr="0">
              <a:noAutofit/>
            </a:bodyPr>
            <a:lstStyle/>
            <a:p>
              <a:pPr lvl="0" algn="ctr" defTabSz="1244600" rtl="1">
                <a:lnSpc>
                  <a:spcPct val="90000"/>
                </a:lnSpc>
                <a:spcBef>
                  <a:spcPct val="0"/>
                </a:spcBef>
                <a:spcAft>
                  <a:spcPct val="35000"/>
                </a:spcAft>
              </a:pPr>
              <a:r>
                <a:rPr lang="ar-SA" sz="2800" b="1" u="none" kern="1200" dirty="0" smtClean="0">
                  <a:latin typeface="Simplified Arabic" panose="02020603050405020304" pitchFamily="18" charset="-78"/>
                  <a:cs typeface="Simplified Arabic" panose="02020603050405020304" pitchFamily="18" charset="-78"/>
                </a:rPr>
                <a:t>التعريف بالذات</a:t>
              </a:r>
              <a:endParaRPr lang="ar-EG" sz="2800" u="none" kern="1200" dirty="0">
                <a:latin typeface="Simplified Arabic" panose="02020603050405020304" pitchFamily="18" charset="-78"/>
                <a:cs typeface="Simplified Arabic" panose="02020603050405020304" pitchFamily="18" charset="-78"/>
              </a:endParaRPr>
            </a:p>
          </p:txBody>
        </p:sp>
        <p:sp>
          <p:nvSpPr>
            <p:cNvPr id="9" name="Oval 8"/>
            <p:cNvSpPr/>
            <p:nvPr/>
          </p:nvSpPr>
          <p:spPr>
            <a:xfrm>
              <a:off x="2408221" y="3491822"/>
              <a:ext cx="547434" cy="547434"/>
            </a:xfrm>
            <a:prstGeom prst="ellipse">
              <a:avLst/>
            </a:prstGeom>
          </p:spPr>
          <p:style>
            <a:lnRef idx="2">
              <a:schemeClr val="lt1">
                <a:hueOff val="0"/>
                <a:satOff val="0"/>
                <a:lumOff val="0"/>
                <a:alphaOff val="0"/>
              </a:schemeClr>
            </a:lnRef>
            <a:fillRef idx="1">
              <a:schemeClr val="accent5">
                <a:tint val="50000"/>
                <a:hueOff val="-6761647"/>
                <a:satOff val="-11510"/>
                <a:lumOff val="-2851"/>
                <a:alphaOff val="0"/>
              </a:schemeClr>
            </a:fillRef>
            <a:effectRef idx="0">
              <a:schemeClr val="accent5">
                <a:tint val="50000"/>
                <a:hueOff val="-6761647"/>
                <a:satOff val="-11510"/>
                <a:lumOff val="-2851"/>
                <a:alphaOff val="0"/>
              </a:schemeClr>
            </a:effectRef>
            <a:fontRef idx="minor">
              <a:schemeClr val="lt1">
                <a:hueOff val="0"/>
                <a:satOff val="0"/>
                <a:lumOff val="0"/>
                <a:alphaOff val="0"/>
              </a:schemeClr>
            </a:fontRef>
          </p:style>
        </p:sp>
        <p:sp>
          <p:nvSpPr>
            <p:cNvPr id="10" name="Freeform 9"/>
            <p:cNvSpPr/>
            <p:nvPr/>
          </p:nvSpPr>
          <p:spPr>
            <a:xfrm rot="21600000">
              <a:off x="2681938" y="4202669"/>
              <a:ext cx="4053840" cy="547436"/>
            </a:xfrm>
            <a:custGeom>
              <a:avLst/>
              <a:gdLst>
                <a:gd name="connsiteX0" fmla="*/ 0 w 4053840"/>
                <a:gd name="connsiteY0" fmla="*/ 0 h 547434"/>
                <a:gd name="connsiteX1" fmla="*/ 3780123 w 4053840"/>
                <a:gd name="connsiteY1" fmla="*/ 0 h 547434"/>
                <a:gd name="connsiteX2" fmla="*/ 4053840 w 4053840"/>
                <a:gd name="connsiteY2" fmla="*/ 273717 h 547434"/>
                <a:gd name="connsiteX3" fmla="*/ 3780123 w 4053840"/>
                <a:gd name="connsiteY3" fmla="*/ 547434 h 547434"/>
                <a:gd name="connsiteX4" fmla="*/ 0 w 4053840"/>
                <a:gd name="connsiteY4" fmla="*/ 547434 h 547434"/>
                <a:gd name="connsiteX5" fmla="*/ 0 w 4053840"/>
                <a:gd name="connsiteY5" fmla="*/ 0 h 5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547434">
                  <a:moveTo>
                    <a:pt x="4053840" y="547433"/>
                  </a:moveTo>
                  <a:lnTo>
                    <a:pt x="273717" y="547433"/>
                  </a:lnTo>
                  <a:lnTo>
                    <a:pt x="0" y="273717"/>
                  </a:lnTo>
                  <a:lnTo>
                    <a:pt x="273717" y="1"/>
                  </a:lnTo>
                  <a:lnTo>
                    <a:pt x="4053840" y="1"/>
                  </a:lnTo>
                  <a:lnTo>
                    <a:pt x="4053840" y="547433"/>
                  </a:ln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378261" tIns="106681" rIns="199136" bIns="106681" numCol="1" spcCol="1270" anchor="ctr" anchorCtr="0">
              <a:noAutofit/>
            </a:bodyPr>
            <a:lstStyle/>
            <a:p>
              <a:pPr lvl="0" algn="ctr" defTabSz="1244600" rtl="1">
                <a:lnSpc>
                  <a:spcPct val="90000"/>
                </a:lnSpc>
                <a:spcBef>
                  <a:spcPct val="0"/>
                </a:spcBef>
                <a:spcAft>
                  <a:spcPct val="35000"/>
                </a:spcAft>
              </a:pPr>
              <a:r>
                <a:rPr lang="ar-SA" sz="2800" b="1" u="none" kern="1200" dirty="0" smtClean="0">
                  <a:latin typeface="Simplified Arabic" panose="02020603050405020304" pitchFamily="18" charset="-78"/>
                  <a:cs typeface="Simplified Arabic" panose="02020603050405020304" pitchFamily="18" charset="-78"/>
                </a:rPr>
                <a:t>الانتساب</a:t>
              </a:r>
              <a:endParaRPr lang="ar-EG" sz="2800" u="none" kern="1200" dirty="0">
                <a:latin typeface="Simplified Arabic" panose="02020603050405020304" pitchFamily="18" charset="-78"/>
                <a:cs typeface="Simplified Arabic" panose="02020603050405020304" pitchFamily="18" charset="-78"/>
              </a:endParaRPr>
            </a:p>
          </p:txBody>
        </p:sp>
        <p:sp>
          <p:nvSpPr>
            <p:cNvPr id="11" name="Oval 10"/>
            <p:cNvSpPr/>
            <p:nvPr/>
          </p:nvSpPr>
          <p:spPr>
            <a:xfrm>
              <a:off x="2408221" y="4202670"/>
              <a:ext cx="547434" cy="547434"/>
            </a:xfrm>
            <a:prstGeom prst="ellipse">
              <a:avLst/>
            </a:prstGeom>
          </p:spPr>
          <p:style>
            <a:lnRef idx="2">
              <a:schemeClr val="lt1">
                <a:hueOff val="0"/>
                <a:satOff val="0"/>
                <a:lumOff val="0"/>
                <a:alphaOff val="0"/>
              </a:schemeClr>
            </a:lnRef>
            <a:fillRef idx="1">
              <a:schemeClr val="accent5">
                <a:tint val="50000"/>
                <a:hueOff val="-13523295"/>
                <a:satOff val="-23021"/>
                <a:lumOff val="-5703"/>
                <a:alphaOff val="0"/>
              </a:schemeClr>
            </a:fillRef>
            <a:effectRef idx="0">
              <a:schemeClr val="accent5">
                <a:tint val="50000"/>
                <a:hueOff val="-13523295"/>
                <a:satOff val="-23021"/>
                <a:lumOff val="-5703"/>
                <a:alphaOff val="0"/>
              </a:schemeClr>
            </a:effectRef>
            <a:fontRef idx="minor">
              <a:schemeClr val="lt1">
                <a:hueOff val="0"/>
                <a:satOff val="0"/>
                <a:lumOff val="0"/>
                <a:alphaOff val="0"/>
              </a:schemeClr>
            </a:fontRef>
          </p:style>
        </p:sp>
        <p:sp>
          <p:nvSpPr>
            <p:cNvPr id="12" name="Freeform 11"/>
            <p:cNvSpPr/>
            <p:nvPr/>
          </p:nvSpPr>
          <p:spPr>
            <a:xfrm rot="21600000">
              <a:off x="2681938" y="4913517"/>
              <a:ext cx="4053840" cy="547435"/>
            </a:xfrm>
            <a:custGeom>
              <a:avLst/>
              <a:gdLst>
                <a:gd name="connsiteX0" fmla="*/ 0 w 4053840"/>
                <a:gd name="connsiteY0" fmla="*/ 0 h 547434"/>
                <a:gd name="connsiteX1" fmla="*/ 3780123 w 4053840"/>
                <a:gd name="connsiteY1" fmla="*/ 0 h 547434"/>
                <a:gd name="connsiteX2" fmla="*/ 4053840 w 4053840"/>
                <a:gd name="connsiteY2" fmla="*/ 273717 h 547434"/>
                <a:gd name="connsiteX3" fmla="*/ 3780123 w 4053840"/>
                <a:gd name="connsiteY3" fmla="*/ 547434 h 547434"/>
                <a:gd name="connsiteX4" fmla="*/ 0 w 4053840"/>
                <a:gd name="connsiteY4" fmla="*/ 547434 h 547434"/>
                <a:gd name="connsiteX5" fmla="*/ 0 w 4053840"/>
                <a:gd name="connsiteY5" fmla="*/ 0 h 5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547434">
                  <a:moveTo>
                    <a:pt x="4053840" y="547433"/>
                  </a:moveTo>
                  <a:lnTo>
                    <a:pt x="273717" y="547433"/>
                  </a:lnTo>
                  <a:lnTo>
                    <a:pt x="0" y="273717"/>
                  </a:lnTo>
                  <a:lnTo>
                    <a:pt x="273717" y="1"/>
                  </a:lnTo>
                  <a:lnTo>
                    <a:pt x="4053840" y="1"/>
                  </a:lnTo>
                  <a:lnTo>
                    <a:pt x="4053840" y="547433"/>
                  </a:ln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378261" tIns="106681" rIns="199136" bIns="106680" numCol="1" spcCol="1270" anchor="ctr" anchorCtr="0">
              <a:noAutofit/>
            </a:bodyPr>
            <a:lstStyle/>
            <a:p>
              <a:pPr lvl="0" algn="ctr" defTabSz="1244600" rtl="1">
                <a:lnSpc>
                  <a:spcPct val="90000"/>
                </a:lnSpc>
                <a:spcBef>
                  <a:spcPct val="0"/>
                </a:spcBef>
                <a:spcAft>
                  <a:spcPct val="35000"/>
                </a:spcAft>
              </a:pPr>
              <a:r>
                <a:rPr lang="ar-SA" sz="2800" b="1" u="none" kern="1200" dirty="0" smtClean="0">
                  <a:latin typeface="Simplified Arabic" panose="02020603050405020304" pitchFamily="18" charset="-78"/>
                  <a:cs typeface="Simplified Arabic" panose="02020603050405020304" pitchFamily="18" charset="-78"/>
                </a:rPr>
                <a:t>السحر الحلال</a:t>
              </a:r>
              <a:endParaRPr lang="ar-EG" sz="2800" u="none" kern="1200" dirty="0">
                <a:latin typeface="Simplified Arabic" panose="02020603050405020304" pitchFamily="18" charset="-78"/>
                <a:cs typeface="Simplified Arabic" panose="02020603050405020304" pitchFamily="18" charset="-78"/>
              </a:endParaRPr>
            </a:p>
          </p:txBody>
        </p:sp>
        <p:sp>
          <p:nvSpPr>
            <p:cNvPr id="14" name="Oval 13"/>
            <p:cNvSpPr/>
            <p:nvPr/>
          </p:nvSpPr>
          <p:spPr>
            <a:xfrm>
              <a:off x="2408221" y="4913518"/>
              <a:ext cx="547434" cy="547434"/>
            </a:xfrm>
            <a:prstGeom prst="ellipse">
              <a:avLst/>
            </a:prstGeom>
          </p:spPr>
          <p:style>
            <a:lnRef idx="2">
              <a:schemeClr val="lt1">
                <a:hueOff val="0"/>
                <a:satOff val="0"/>
                <a:lumOff val="0"/>
                <a:alphaOff val="0"/>
              </a:schemeClr>
            </a:lnRef>
            <a:fillRef idx="1">
              <a:schemeClr val="accent5">
                <a:tint val="50000"/>
                <a:hueOff val="-20284942"/>
                <a:satOff val="-34531"/>
                <a:lumOff val="-8554"/>
                <a:alphaOff val="0"/>
              </a:schemeClr>
            </a:fillRef>
            <a:effectRef idx="0">
              <a:schemeClr val="accent5">
                <a:tint val="50000"/>
                <a:hueOff val="-20284942"/>
                <a:satOff val="-34531"/>
                <a:lumOff val="-8554"/>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8064487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كيف نتعامل مع المشكلات والأزمات ؟</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4932040" y="1340768"/>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تحديد المشكلة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6" name="Diamond 5"/>
          <p:cNvSpPr/>
          <p:nvPr/>
        </p:nvSpPr>
        <p:spPr bwMode="auto">
          <a:xfrm>
            <a:off x="3347864"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7" name="Rectangle 6"/>
          <p:cNvSpPr/>
          <p:nvPr/>
        </p:nvSpPr>
        <p:spPr bwMode="auto">
          <a:xfrm>
            <a:off x="539552" y="1340768"/>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اسأل.. لماذا</a:t>
            </a:r>
            <a:r>
              <a:rPr lang="ar-EG" b="1" dirty="0" smtClean="0">
                <a:solidFill>
                  <a:srgbClr val="002060"/>
                </a:solidFill>
                <a:latin typeface="Simplified Arabic" panose="02020603050405020304" pitchFamily="18" charset="-78"/>
                <a:cs typeface="Simplified Arabic" panose="02020603050405020304" pitchFamily="18" charset="-78"/>
              </a:rPr>
              <a:t>؟</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9" name="Rectangle 8"/>
          <p:cNvSpPr/>
          <p:nvPr/>
        </p:nvSpPr>
        <p:spPr bwMode="auto">
          <a:xfrm>
            <a:off x="4932040" y="2204864"/>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اسأل... لماذا لا</a:t>
            </a:r>
            <a:r>
              <a:rPr lang="ar-EG" b="1" dirty="0" smtClean="0">
                <a:solidFill>
                  <a:srgbClr val="002060"/>
                </a:solidFill>
                <a:latin typeface="Simplified Arabic" panose="02020603050405020304" pitchFamily="18" charset="-78"/>
                <a:cs typeface="Simplified Arabic" panose="02020603050405020304" pitchFamily="18" charset="-78"/>
              </a:rPr>
              <a:t>؟</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0" name="Diamond 9"/>
          <p:cNvSpPr/>
          <p:nvPr/>
        </p:nvSpPr>
        <p:spPr bwMode="auto">
          <a:xfrm>
            <a:off x="3347864" y="2060848"/>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1" name="Rectangle 10"/>
          <p:cNvSpPr/>
          <p:nvPr/>
        </p:nvSpPr>
        <p:spPr bwMode="auto">
          <a:xfrm>
            <a:off x="539552" y="2204864"/>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رتب الأولويات</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14" name="Rectangle 13"/>
          <p:cNvSpPr/>
          <p:nvPr/>
        </p:nvSpPr>
        <p:spPr bwMode="auto">
          <a:xfrm>
            <a:off x="4932040" y="3068960"/>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اطلب </a:t>
            </a:r>
            <a:r>
              <a:rPr lang="ar-EG" b="1" dirty="0" smtClean="0">
                <a:solidFill>
                  <a:srgbClr val="002060"/>
                </a:solidFill>
                <a:latin typeface="Simplified Arabic" panose="02020603050405020304" pitchFamily="18" charset="-78"/>
                <a:cs typeface="Simplified Arabic" panose="02020603050405020304" pitchFamily="18" charset="-78"/>
              </a:rPr>
              <a:t>النصيحة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5" name="Diamond 14"/>
          <p:cNvSpPr/>
          <p:nvPr/>
        </p:nvSpPr>
        <p:spPr bwMode="auto">
          <a:xfrm>
            <a:off x="3347864" y="2924944"/>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6</a:t>
            </a:r>
          </a:p>
        </p:txBody>
      </p:sp>
      <p:sp>
        <p:nvSpPr>
          <p:cNvPr id="16" name="Rectangle 15"/>
          <p:cNvSpPr/>
          <p:nvPr/>
        </p:nvSpPr>
        <p:spPr bwMode="auto">
          <a:xfrm>
            <a:off x="539552" y="3068960"/>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وافقه مبدئياً</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7</a:t>
            </a:r>
          </a:p>
        </p:txBody>
      </p:sp>
      <p:sp>
        <p:nvSpPr>
          <p:cNvPr id="18" name="Rectangle 17"/>
          <p:cNvSpPr/>
          <p:nvPr/>
        </p:nvSpPr>
        <p:spPr bwMode="auto">
          <a:xfrm>
            <a:off x="4932040" y="3933056"/>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الحلول الممكنة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9" name="Diamond 18"/>
          <p:cNvSpPr/>
          <p:nvPr/>
        </p:nvSpPr>
        <p:spPr bwMode="auto">
          <a:xfrm>
            <a:off x="3347864" y="3789040"/>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8</a:t>
            </a:r>
          </a:p>
        </p:txBody>
      </p:sp>
      <p:sp>
        <p:nvSpPr>
          <p:cNvPr id="20" name="Rectangle 19"/>
          <p:cNvSpPr/>
          <p:nvPr/>
        </p:nvSpPr>
        <p:spPr bwMode="auto">
          <a:xfrm>
            <a:off x="539552" y="3933056"/>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لا تملي آراءك</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9</a:t>
            </a:r>
          </a:p>
        </p:txBody>
      </p:sp>
      <p:sp>
        <p:nvSpPr>
          <p:cNvPr id="22" name="Rectangle 21"/>
          <p:cNvSpPr/>
          <p:nvPr/>
        </p:nvSpPr>
        <p:spPr bwMode="auto">
          <a:xfrm>
            <a:off x="4932040" y="4797152"/>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000" b="1" dirty="0">
                <a:solidFill>
                  <a:srgbClr val="002060"/>
                </a:solidFill>
                <a:latin typeface="Simplified Arabic" panose="02020603050405020304" pitchFamily="18" charset="-78"/>
                <a:cs typeface="Simplified Arabic" panose="02020603050405020304" pitchFamily="18" charset="-78"/>
              </a:rPr>
              <a:t>لا تعطِ المشكلة أكبر من </a:t>
            </a:r>
            <a:endParaRPr lang="ar-EG" sz="2000" b="1" dirty="0" smtClean="0">
              <a:solidFill>
                <a:srgbClr val="002060"/>
              </a:solidFill>
              <a:latin typeface="Simplified Arabic" panose="02020603050405020304" pitchFamily="18" charset="-78"/>
              <a:cs typeface="Simplified Arabic" panose="02020603050405020304" pitchFamily="18" charset="-78"/>
            </a:endParaRPr>
          </a:p>
          <a:p>
            <a:pPr rtl="1"/>
            <a:r>
              <a:rPr lang="ar-EG" sz="2000" b="1" dirty="0" smtClean="0">
                <a:solidFill>
                  <a:srgbClr val="002060"/>
                </a:solidFill>
                <a:latin typeface="Simplified Arabic" panose="02020603050405020304" pitchFamily="18" charset="-78"/>
                <a:cs typeface="Simplified Arabic" panose="02020603050405020304" pitchFamily="18" charset="-78"/>
              </a:rPr>
              <a:t>حجمها </a:t>
            </a:r>
            <a:r>
              <a:rPr lang="ar-EG" sz="2000" b="1" dirty="0">
                <a:solidFill>
                  <a:srgbClr val="002060"/>
                </a:solidFill>
                <a:latin typeface="Simplified Arabic" panose="02020603050405020304" pitchFamily="18" charset="-78"/>
                <a:cs typeface="Simplified Arabic" panose="02020603050405020304" pitchFamily="18" charset="-78"/>
              </a:rPr>
              <a:t>الحقيقي</a:t>
            </a:r>
            <a:endParaRPr kumimoji="0" lang="ar-EG" sz="20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3" name="Diamond 22"/>
          <p:cNvSpPr/>
          <p:nvPr/>
        </p:nvSpPr>
        <p:spPr bwMode="auto">
          <a:xfrm>
            <a:off x="3347864" y="465313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10</a:t>
            </a:r>
          </a:p>
        </p:txBody>
      </p:sp>
      <p:sp>
        <p:nvSpPr>
          <p:cNvPr id="24" name="Rectangle 23"/>
          <p:cNvSpPr/>
          <p:nvPr/>
        </p:nvSpPr>
        <p:spPr bwMode="auto">
          <a:xfrm>
            <a:off x="539552" y="4797152"/>
            <a:ext cx="2808312"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إذا حدثت المشكلة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0366987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arn(inVertical)">
                                      <p:cBhvr>
                                        <p:cTn id="71" dur="500"/>
                                        <p:tgtEl>
                                          <p:spTgt spid="21"/>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arn(inVertical)">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arn(inVertical)">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مدير الموظفين خادمهم</a:t>
            </a:r>
          </a:p>
        </p:txBody>
      </p:sp>
      <p:sp>
        <p:nvSpPr>
          <p:cNvPr id="8" name="圆角矩形 4"/>
          <p:cNvSpPr>
            <a:spLocks noChangeArrowheads="1"/>
          </p:cNvSpPr>
          <p:nvPr/>
        </p:nvSpPr>
        <p:spPr bwMode="auto">
          <a:xfrm>
            <a:off x="395536" y="1124744"/>
            <a:ext cx="8208912" cy="2088232"/>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rtl="1" eaLnBrk="1" hangingPunct="1"/>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مدير</a:t>
            </a:r>
          </a:p>
          <a:p>
            <a:pPr rtl="1" eaLnBrk="1" hangingPunct="1"/>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كلمة </a:t>
            </a:r>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تحمل معاني كثيرة في أذهان الناس. ويحتل المدير مكانة اجتماعية مميزة؛ ولعل هذا ناتج من أهمية الدور الذي يؤديه في المنظومة الإدارية </a:t>
            </a:r>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
            </a:r>
            <a:b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br>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وأهمية </a:t>
            </a:r>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الوظائف التي يتحمل مسؤوليتها كالتخطيط وبناء التنظيم، بالإضافة </a:t>
            </a:r>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
            </a:r>
            <a:b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br>
            <a:r>
              <a:rPr lang="ar-EG" altLang="zh-CN" sz="2400" b="1" dirty="0" smtClean="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إلى </a:t>
            </a:r>
            <a:r>
              <a:rPr lang="ar-EG" altLang="zh-CN" sz="2400" b="1" dirty="0">
                <a:solidFill>
                  <a:schemeClr val="bg1"/>
                </a:solidFill>
                <a:latin typeface="Simplified Arabic" panose="02020603050405020304" pitchFamily="18" charset="-78"/>
                <a:ea typeface="Arial Unicode MS" panose="020B0604020202020204" pitchFamily="34" charset="-128"/>
                <a:cs typeface="Simplified Arabic" panose="02020603050405020304" pitchFamily="18" charset="-78"/>
              </a:rPr>
              <a:t>الرقابة والتوجيه</a:t>
            </a:r>
          </a:p>
        </p:txBody>
      </p:sp>
      <p:pic>
        <p:nvPicPr>
          <p:cNvPr id="2" name="Picture 1"/>
          <p:cNvPicPr>
            <a:picLocks noChangeAspect="1"/>
          </p:cNvPicPr>
          <p:nvPr/>
        </p:nvPicPr>
        <p:blipFill>
          <a:blip r:embed="rId3"/>
          <a:stretch>
            <a:fillRect/>
          </a:stretch>
        </p:blipFill>
        <p:spPr>
          <a:xfrm>
            <a:off x="1485628" y="3899772"/>
            <a:ext cx="5894684" cy="1096410"/>
          </a:xfrm>
          <a:prstGeom prst="rect">
            <a:avLst/>
          </a:prstGeom>
        </p:spPr>
      </p:pic>
    </p:spTree>
    <p:extLst>
      <p:ext uri="{BB962C8B-B14F-4D97-AF65-F5344CB8AC3E}">
        <p14:creationId xmlns:p14="http://schemas.microsoft.com/office/powerpoint/2010/main" val="8267391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b="1" dirty="0" smtClean="0">
              <a:solidFill>
                <a:schemeClr val="bg1"/>
              </a:solidFill>
            </a:endParaRPr>
          </a:p>
          <a:p>
            <a:pPr marL="0" indent="0" algn="ctr" rtl="1" eaLnBrk="1" hangingPunct="1">
              <a:buNone/>
            </a:pPr>
            <a:r>
              <a:rPr lang="ar-EG" altLang="zh-CN" sz="5000" b="1" dirty="0" smtClean="0">
                <a:solidFill>
                  <a:schemeClr val="bg1"/>
                </a:solidFill>
              </a:rPr>
              <a:t>تمرين </a:t>
            </a:r>
            <a:endParaRPr lang="ar-EG" altLang="zh-CN" sz="5000" b="1" dirty="0">
              <a:solidFill>
                <a:schemeClr val="bg1"/>
              </a:solidFill>
            </a:endParaRPr>
          </a:p>
          <a:p>
            <a:pPr marL="0" indent="0" algn="ctr" rtl="1" eaLnBrk="1" hangingPunct="1">
              <a:buNone/>
            </a:pPr>
            <a:r>
              <a:rPr lang="ar-EG" altLang="zh-CN" sz="5000" b="1" dirty="0">
                <a:solidFill>
                  <a:schemeClr val="bg1"/>
                </a:solidFill>
              </a:rPr>
              <a:t>مسابقة اللجان</a:t>
            </a:r>
          </a:p>
        </p:txBody>
      </p:sp>
    </p:spTree>
    <p:extLst>
      <p:ext uri="{BB962C8B-B14F-4D97-AF65-F5344CB8AC3E}">
        <p14:creationId xmlns:p14="http://schemas.microsoft.com/office/powerpoint/2010/main" val="722246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3888" y="179247"/>
            <a:ext cx="2045753"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مسابقة اللجان</a:t>
            </a:r>
          </a:p>
        </p:txBody>
      </p:sp>
      <p:sp>
        <p:nvSpPr>
          <p:cNvPr id="11" name="Rectangle 3"/>
          <p:cNvSpPr>
            <a:spLocks noChangeArrowheads="1"/>
          </p:cNvSpPr>
          <p:nvPr/>
        </p:nvSpPr>
        <p:spPr bwMode="auto">
          <a:xfrm>
            <a:off x="3779912" y="2444601"/>
            <a:ext cx="439246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400" b="1" dirty="0" smtClean="0">
                <a:solidFill>
                  <a:srgbClr val="002060"/>
                </a:solidFill>
                <a:ea typeface="幼圆" pitchFamily="1" charset="-122"/>
              </a:rPr>
              <a:t>التدرب </a:t>
            </a:r>
            <a:r>
              <a:rPr lang="ar-EG" altLang="zh-CN" sz="2400" b="1" dirty="0">
                <a:solidFill>
                  <a:srgbClr val="002060"/>
                </a:solidFill>
                <a:ea typeface="幼圆" pitchFamily="1" charset="-122"/>
              </a:rPr>
              <a:t>على مهارات العمل الجماعى </a:t>
            </a:r>
          </a:p>
        </p:txBody>
      </p:sp>
      <p:sp>
        <p:nvSpPr>
          <p:cNvPr id="12" name="Rectangle 4"/>
          <p:cNvSpPr>
            <a:spLocks noChangeArrowheads="1"/>
          </p:cNvSpPr>
          <p:nvPr/>
        </p:nvSpPr>
        <p:spPr bwMode="auto">
          <a:xfrm>
            <a:off x="3779912" y="3476476"/>
            <a:ext cx="439246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400" b="1" dirty="0" smtClean="0">
                <a:solidFill>
                  <a:srgbClr val="002060"/>
                </a:solidFill>
                <a:ea typeface="幼圆" pitchFamily="1" charset="-122"/>
              </a:rPr>
              <a:t>التدرب </a:t>
            </a:r>
            <a:r>
              <a:rPr lang="ar-EG" altLang="zh-CN" sz="2400" b="1" dirty="0">
                <a:solidFill>
                  <a:srgbClr val="002060"/>
                </a:solidFill>
                <a:ea typeface="幼圆" pitchFamily="1" charset="-122"/>
              </a:rPr>
              <a:t>على مهارات الاتصال</a:t>
            </a:r>
            <a:endParaRPr lang="zh-CN" altLang="en-US" sz="2400" b="1" dirty="0">
              <a:solidFill>
                <a:srgbClr val="002060"/>
              </a:solidFill>
              <a:ea typeface="幼圆" pitchFamily="1" charset="-122"/>
            </a:endParaRPr>
          </a:p>
        </p:txBody>
      </p:sp>
      <p:sp>
        <p:nvSpPr>
          <p:cNvPr id="13" name="Rectangle 5"/>
          <p:cNvSpPr>
            <a:spLocks noChangeArrowheads="1"/>
          </p:cNvSpPr>
          <p:nvPr/>
        </p:nvSpPr>
        <p:spPr bwMode="auto">
          <a:xfrm>
            <a:off x="3779912" y="4508351"/>
            <a:ext cx="439246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r" rtl="1"/>
            <a:r>
              <a:rPr lang="ar-EG" altLang="zh-CN" sz="2000" b="1" dirty="0" smtClean="0">
                <a:solidFill>
                  <a:srgbClr val="002060"/>
                </a:solidFill>
                <a:ea typeface="幼圆" pitchFamily="1" charset="-122"/>
              </a:rPr>
              <a:t>التدرب </a:t>
            </a:r>
            <a:r>
              <a:rPr lang="ar-EG" altLang="zh-CN" sz="2000" b="1" dirty="0">
                <a:solidFill>
                  <a:srgbClr val="002060"/>
                </a:solidFill>
                <a:ea typeface="幼圆" pitchFamily="1" charset="-122"/>
              </a:rPr>
              <a:t>على مهارة استخلاص , وترتيب المعلومات </a:t>
            </a:r>
            <a:endParaRPr lang="zh-CN" altLang="en-US" sz="20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603853" y="251603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3524101"/>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453216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764022"/>
            <a:ext cx="2221328" cy="1359554"/>
          </a:xfrm>
          <a:prstGeom prst="rect">
            <a:avLst/>
          </a:prstGeom>
        </p:spPr>
      </p:pic>
      <p:pic>
        <p:nvPicPr>
          <p:cNvPr id="5" name="Picture 4"/>
          <p:cNvPicPr>
            <a:picLocks noChangeAspect="1"/>
          </p:cNvPicPr>
          <p:nvPr/>
        </p:nvPicPr>
        <p:blipFill>
          <a:blip r:embed="rId4"/>
          <a:stretch>
            <a:fillRect/>
          </a:stretch>
        </p:blipFill>
        <p:spPr>
          <a:xfrm>
            <a:off x="778111" y="220486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983417" y="4545928"/>
            <a:ext cx="128432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60 دقيقة</a:t>
            </a:r>
            <a:endParaRPr lang="ar-EG" sz="2800" b="1" dirty="0">
              <a:solidFill>
                <a:srgbClr val="002060"/>
              </a:solidFill>
            </a:endParaRPr>
          </a:p>
        </p:txBody>
      </p:sp>
    </p:spTree>
    <p:extLst>
      <p:ext uri="{BB962C8B-B14F-4D97-AF65-F5344CB8AC3E}">
        <p14:creationId xmlns:p14="http://schemas.microsoft.com/office/powerpoint/2010/main" val="684892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a:solidFill>
                  <a:schemeClr val="bg1"/>
                </a:solidFill>
                <a:ea typeface="Microsoft YaHei" pitchFamily="34" charset="-122"/>
              </a:rPr>
              <a:t>التخطيط طريقك للامتياز الادارى</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7679394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كم خسرنا ؟</a:t>
            </a:r>
          </a:p>
        </p:txBody>
      </p:sp>
      <p:sp>
        <p:nvSpPr>
          <p:cNvPr id="2" name="Rounded Rectangle 1"/>
          <p:cNvSpPr/>
          <p:nvPr/>
        </p:nvSpPr>
        <p:spPr>
          <a:xfrm>
            <a:off x="193104" y="1219200"/>
            <a:ext cx="8722296" cy="914400"/>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600" b="1" dirty="0" smtClean="0">
                <a:latin typeface="Simplified Arabic" panose="02020603050405020304" pitchFamily="18" charset="-78"/>
                <a:cs typeface="Simplified Arabic" panose="02020603050405020304" pitchFamily="18" charset="-78"/>
              </a:rPr>
              <a:t>الكثير </a:t>
            </a:r>
            <a:r>
              <a:rPr lang="ar-EG" sz="2600" b="1" dirty="0">
                <a:latin typeface="Simplified Arabic" panose="02020603050405020304" pitchFamily="18" charset="-78"/>
                <a:cs typeface="Simplified Arabic" panose="02020603050405020304" pitchFamily="18" charset="-78"/>
              </a:rPr>
              <a:t>منا مشغول بدوامة العمل فإما أن تحدث الأمور من تلقاء نفسها </a:t>
            </a:r>
            <a:r>
              <a:rPr lang="ar-EG" sz="2600" b="1" dirty="0" smtClean="0">
                <a:latin typeface="Simplified Arabic" panose="02020603050405020304" pitchFamily="18" charset="-78"/>
                <a:cs typeface="Simplified Arabic" panose="02020603050405020304" pitchFamily="18" charset="-78"/>
              </a:rPr>
              <a:t/>
            </a:r>
            <a:br>
              <a:rPr lang="ar-EG" sz="2600" b="1" dirty="0" smtClean="0">
                <a:latin typeface="Simplified Arabic" panose="02020603050405020304" pitchFamily="18" charset="-78"/>
                <a:cs typeface="Simplified Arabic" panose="02020603050405020304" pitchFamily="18" charset="-78"/>
              </a:rPr>
            </a:br>
            <a:r>
              <a:rPr lang="ar-EG" sz="2600" b="1" dirty="0" smtClean="0">
                <a:latin typeface="Simplified Arabic" panose="02020603050405020304" pitchFamily="18" charset="-78"/>
                <a:cs typeface="Simplified Arabic" panose="02020603050405020304" pitchFamily="18" charset="-78"/>
              </a:rPr>
              <a:t>أو </a:t>
            </a:r>
            <a:r>
              <a:rPr lang="ar-EG" sz="2600" b="1" dirty="0">
                <a:latin typeface="Simplified Arabic" panose="02020603050405020304" pitchFamily="18" charset="-78"/>
                <a:cs typeface="Simplified Arabic" panose="02020603050405020304" pitchFamily="18" charset="-78"/>
              </a:rPr>
              <a:t>أن الكثير من الفرص ستفوت علينا</a:t>
            </a:r>
          </a:p>
        </p:txBody>
      </p:sp>
      <p:sp>
        <p:nvSpPr>
          <p:cNvPr id="6" name="Rounded Rectangle 5"/>
          <p:cNvSpPr/>
          <p:nvPr/>
        </p:nvSpPr>
        <p:spPr>
          <a:xfrm>
            <a:off x="193104" y="2362200"/>
            <a:ext cx="8722296" cy="91440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lvl="0" algn="ctr" rtl="1"/>
            <a:r>
              <a:rPr lang="ar-SA" sz="2600" b="1" dirty="0">
                <a:latin typeface="Simplified Arabic" panose="02020603050405020304" pitchFamily="18" charset="-78"/>
                <a:cs typeface="Simplified Arabic" panose="02020603050405020304" pitchFamily="18" charset="-78"/>
              </a:rPr>
              <a:t>معظم الناس يجدون أن 80 % من  وقتهم لا يؤدي إلا 20 % من </a:t>
            </a:r>
            <a:r>
              <a:rPr lang="ar-SA" sz="2600" b="1" dirty="0" smtClean="0">
                <a:latin typeface="Simplified Arabic" panose="02020603050405020304" pitchFamily="18" charset="-78"/>
                <a:cs typeface="Simplified Arabic" panose="02020603050405020304" pitchFamily="18" charset="-78"/>
              </a:rPr>
              <a:t>أعمالهم</a:t>
            </a:r>
            <a:endParaRPr lang="en-US" sz="2600" b="1" dirty="0">
              <a:latin typeface="Simplified Arabic" panose="02020603050405020304" pitchFamily="18" charset="-78"/>
              <a:cs typeface="Simplified Arabic" panose="02020603050405020304" pitchFamily="18" charset="-78"/>
            </a:endParaRPr>
          </a:p>
        </p:txBody>
      </p:sp>
      <p:sp>
        <p:nvSpPr>
          <p:cNvPr id="7" name="Rounded Rectangle 6"/>
          <p:cNvSpPr/>
          <p:nvPr/>
        </p:nvSpPr>
        <p:spPr>
          <a:xfrm>
            <a:off x="193104" y="3505200"/>
            <a:ext cx="8722296" cy="914400"/>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lvl="0" algn="ctr" rtl="1"/>
            <a:r>
              <a:rPr lang="ar-SA" sz="2600" b="1" dirty="0">
                <a:latin typeface="Simplified Arabic" panose="02020603050405020304" pitchFamily="18" charset="-78"/>
                <a:cs typeface="Simplified Arabic" panose="02020603050405020304" pitchFamily="18" charset="-78"/>
              </a:rPr>
              <a:t>عدم إكمال ما نبدأه من مشاريع مما يعود علينا بخيبة </a:t>
            </a:r>
            <a:r>
              <a:rPr lang="ar-SA" sz="2600" b="1" dirty="0" smtClean="0">
                <a:latin typeface="Simplified Arabic" panose="02020603050405020304" pitchFamily="18" charset="-78"/>
                <a:cs typeface="Simplified Arabic" panose="02020603050405020304" pitchFamily="18" charset="-78"/>
              </a:rPr>
              <a:t>الأمل</a:t>
            </a:r>
            <a:endParaRPr lang="en-US" sz="2600" b="1" dirty="0">
              <a:latin typeface="Simplified Arabic" panose="02020603050405020304" pitchFamily="18" charset="-78"/>
              <a:cs typeface="Simplified Arabic" panose="02020603050405020304" pitchFamily="18" charset="-78"/>
            </a:endParaRPr>
          </a:p>
        </p:txBody>
      </p:sp>
      <p:sp>
        <p:nvSpPr>
          <p:cNvPr id="8" name="Rounded Rectangle 7"/>
          <p:cNvSpPr/>
          <p:nvPr/>
        </p:nvSpPr>
        <p:spPr>
          <a:xfrm>
            <a:off x="193104" y="4648200"/>
            <a:ext cx="8722296" cy="914400"/>
          </a:xfrm>
          <a:prstGeom prst="roundRect">
            <a:avLst/>
          </a:prstGeom>
        </p:spPr>
        <p:style>
          <a:lnRef idx="3">
            <a:schemeClr val="lt1"/>
          </a:lnRef>
          <a:fillRef idx="1002">
            <a:schemeClr val="lt2"/>
          </a:fillRef>
          <a:effectRef idx="1">
            <a:schemeClr val="accent3"/>
          </a:effectRef>
          <a:fontRef idx="minor">
            <a:schemeClr val="lt1"/>
          </a:fontRef>
        </p:style>
        <p:txBody>
          <a:bodyPr rtlCol="1" anchor="ctr"/>
          <a:lstStyle/>
          <a:p>
            <a:pPr lvl="0" algn="ctr" rtl="1"/>
            <a:r>
              <a:rPr lang="ar-SA" sz="2600" b="1" dirty="0">
                <a:latin typeface="Simplified Arabic" panose="02020603050405020304" pitchFamily="18" charset="-78"/>
                <a:cs typeface="Simplified Arabic" panose="02020603050405020304" pitchFamily="18" charset="-78"/>
              </a:rPr>
              <a:t>بعثرة الجهود و إهدار الطاقات نتيجة للفوضوية التي اعتادتها </a:t>
            </a:r>
            <a:r>
              <a:rPr lang="ar-SA" sz="2600" b="1" dirty="0" smtClean="0">
                <a:latin typeface="Simplified Arabic" panose="02020603050405020304" pitchFamily="18" charset="-78"/>
                <a:cs typeface="Simplified Arabic" panose="02020603050405020304" pitchFamily="18" charset="-78"/>
              </a:rPr>
              <a:t>الأمة</a:t>
            </a:r>
            <a:endParaRPr lang="en-US" sz="2600" b="1" dirty="0">
              <a:latin typeface="Simplified Arabic" panose="02020603050405020304" pitchFamily="18" charset="-78"/>
              <a:cs typeface="Simplified Arabic" panose="02020603050405020304" pitchFamily="18" charset="-78"/>
            </a:endParaRPr>
          </a:p>
        </p:txBody>
      </p:sp>
      <p:sp>
        <p:nvSpPr>
          <p:cNvPr id="9" name="Rounded Rectangle 8"/>
          <p:cNvSpPr/>
          <p:nvPr/>
        </p:nvSpPr>
        <p:spPr>
          <a:xfrm>
            <a:off x="193104" y="5791200"/>
            <a:ext cx="8722296" cy="914400"/>
          </a:xfrm>
          <a:prstGeom prst="roundRect">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1" anchor="ctr"/>
          <a:lstStyle/>
          <a:p>
            <a:pPr lvl="0" algn="ctr" rtl="1"/>
            <a:r>
              <a:rPr lang="ar-SA" sz="2600" b="1" dirty="0">
                <a:latin typeface="Simplified Arabic" panose="02020603050405020304" pitchFamily="18" charset="-78"/>
                <a:cs typeface="Simplified Arabic" panose="02020603050405020304" pitchFamily="18" charset="-78"/>
              </a:rPr>
              <a:t>ضعف التعامل مع حالات الطوارئ و أحيانا كثيرة الاستسلام </a:t>
            </a:r>
            <a:r>
              <a:rPr lang="ar-SA" sz="2600" b="1" dirty="0" smtClean="0">
                <a:latin typeface="Simplified Arabic" panose="02020603050405020304" pitchFamily="18" charset="-78"/>
                <a:cs typeface="Simplified Arabic" panose="02020603050405020304" pitchFamily="18" charset="-78"/>
              </a:rPr>
              <a:t>لها</a:t>
            </a:r>
            <a:endParaRPr lang="en-US" sz="26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00776768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لماذا لا نخطط ؟</a:t>
            </a:r>
          </a:p>
        </p:txBody>
      </p:sp>
      <p:sp>
        <p:nvSpPr>
          <p:cNvPr id="2" name="Rounded Rectangle 1"/>
          <p:cNvSpPr/>
          <p:nvPr/>
        </p:nvSpPr>
        <p:spPr>
          <a:xfrm>
            <a:off x="193104" y="1219200"/>
            <a:ext cx="8722296" cy="914400"/>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600" b="1" dirty="0" smtClean="0">
                <a:latin typeface="Simplified Arabic" panose="02020603050405020304" pitchFamily="18" charset="-78"/>
                <a:cs typeface="Simplified Arabic" panose="02020603050405020304" pitchFamily="18" charset="-78"/>
              </a:rPr>
              <a:t>الافتقار </a:t>
            </a:r>
            <a:r>
              <a:rPr lang="ar-EG" sz="2600" b="1" dirty="0">
                <a:latin typeface="Simplified Arabic" panose="02020603050405020304" pitchFamily="18" charset="-78"/>
                <a:cs typeface="Simplified Arabic" panose="02020603050405020304" pitchFamily="18" charset="-78"/>
              </a:rPr>
              <a:t>إلى الثقة والاعتقاد بأن التخطيط  لرجال الأعمال وليس للأفراد. </a:t>
            </a:r>
          </a:p>
        </p:txBody>
      </p:sp>
      <p:sp>
        <p:nvSpPr>
          <p:cNvPr id="6" name="Rounded Rectangle 5"/>
          <p:cNvSpPr/>
          <p:nvPr/>
        </p:nvSpPr>
        <p:spPr>
          <a:xfrm>
            <a:off x="193104" y="2362200"/>
            <a:ext cx="8722296" cy="91440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حب </a:t>
            </a:r>
            <a:r>
              <a:rPr lang="ar-SA" sz="2600" b="1" dirty="0">
                <a:latin typeface="Simplified Arabic" panose="02020603050405020304" pitchFamily="18" charset="-78"/>
                <a:cs typeface="Simplified Arabic" panose="02020603050405020304" pitchFamily="18" charset="-78"/>
              </a:rPr>
              <a:t>التفلت من الالتزامات التي يتطلبها التخطيط.</a:t>
            </a:r>
            <a:endParaRPr lang="en-US" sz="2600" b="1" dirty="0">
              <a:latin typeface="Simplified Arabic" panose="02020603050405020304" pitchFamily="18" charset="-78"/>
              <a:cs typeface="Simplified Arabic" panose="02020603050405020304" pitchFamily="18" charset="-78"/>
            </a:endParaRPr>
          </a:p>
        </p:txBody>
      </p:sp>
      <p:sp>
        <p:nvSpPr>
          <p:cNvPr id="7" name="Rounded Rectangle 6"/>
          <p:cNvSpPr/>
          <p:nvPr/>
        </p:nvSpPr>
        <p:spPr>
          <a:xfrm>
            <a:off x="193104" y="3505200"/>
            <a:ext cx="8722296" cy="914400"/>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يظن </a:t>
            </a:r>
            <a:r>
              <a:rPr lang="ar-SA" sz="2600" b="1" dirty="0">
                <a:latin typeface="Simplified Arabic" panose="02020603050405020304" pitchFamily="18" charset="-78"/>
                <a:cs typeface="Simplified Arabic" panose="02020603050405020304" pitchFamily="18" charset="-78"/>
              </a:rPr>
              <a:t>البعض أن التخطيط يتطلب منه وقتا ثمينا من الأفضل الاستفادة منه </a:t>
            </a:r>
            <a:r>
              <a:rPr lang="ar-EG" sz="2600" b="1" dirty="0" smtClean="0">
                <a:latin typeface="Simplified Arabic" panose="02020603050405020304" pitchFamily="18" charset="-78"/>
                <a:cs typeface="Simplified Arabic" panose="02020603050405020304" pitchFamily="18" charset="-78"/>
              </a:rPr>
              <a:t/>
            </a:r>
            <a:br>
              <a:rPr lang="ar-EG" sz="2600" b="1" dirty="0" smtClean="0">
                <a:latin typeface="Simplified Arabic" panose="02020603050405020304" pitchFamily="18" charset="-78"/>
                <a:cs typeface="Simplified Arabic" panose="02020603050405020304" pitchFamily="18" charset="-78"/>
              </a:rPr>
            </a:br>
            <a:r>
              <a:rPr lang="ar-SA" sz="2600" b="1" dirty="0" smtClean="0">
                <a:latin typeface="Simplified Arabic" panose="02020603050405020304" pitchFamily="18" charset="-78"/>
                <a:cs typeface="Simplified Arabic" panose="02020603050405020304" pitchFamily="18" charset="-78"/>
              </a:rPr>
              <a:t>لإنجاز </a:t>
            </a:r>
            <a:r>
              <a:rPr lang="ar-SA" sz="2600" b="1" dirty="0">
                <a:latin typeface="Simplified Arabic" panose="02020603050405020304" pitchFamily="18" charset="-78"/>
                <a:cs typeface="Simplified Arabic" panose="02020603050405020304" pitchFamily="18" charset="-78"/>
              </a:rPr>
              <a:t>الأمور في مواعيدها</a:t>
            </a:r>
            <a:endParaRPr lang="en-US" sz="2600" b="1" dirty="0">
              <a:latin typeface="Simplified Arabic" panose="02020603050405020304" pitchFamily="18" charset="-78"/>
              <a:cs typeface="Simplified Arabic" panose="02020603050405020304" pitchFamily="18" charset="-78"/>
            </a:endParaRPr>
          </a:p>
        </p:txBody>
      </p:sp>
      <p:sp>
        <p:nvSpPr>
          <p:cNvPr id="8" name="Rounded Rectangle 7"/>
          <p:cNvSpPr/>
          <p:nvPr/>
        </p:nvSpPr>
        <p:spPr>
          <a:xfrm>
            <a:off x="193104" y="4648200"/>
            <a:ext cx="8722296" cy="914400"/>
          </a:xfrm>
          <a:prstGeom prst="roundRect">
            <a:avLst/>
          </a:prstGeom>
        </p:spPr>
        <p:style>
          <a:lnRef idx="3">
            <a:schemeClr val="lt1"/>
          </a:lnRef>
          <a:fillRef idx="1002">
            <a:schemeClr val="lt2"/>
          </a:fillRef>
          <a:effectRef idx="1">
            <a:schemeClr val="accent3"/>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الاعتماد </a:t>
            </a:r>
            <a:r>
              <a:rPr lang="ar-SA" sz="2600" b="1" dirty="0">
                <a:latin typeface="Simplified Arabic" panose="02020603050405020304" pitchFamily="18" charset="-78"/>
                <a:cs typeface="Simplified Arabic" panose="02020603050405020304" pitchFamily="18" charset="-78"/>
              </a:rPr>
              <a:t>على الظنون لا على الحقائق مما يلغي التخطيط. </a:t>
            </a:r>
            <a:endParaRPr lang="en-US" sz="2600" b="1" dirty="0">
              <a:latin typeface="Simplified Arabic" panose="02020603050405020304" pitchFamily="18" charset="-78"/>
              <a:cs typeface="Simplified Arabic" panose="02020603050405020304" pitchFamily="18" charset="-78"/>
            </a:endParaRPr>
          </a:p>
        </p:txBody>
      </p:sp>
      <p:sp>
        <p:nvSpPr>
          <p:cNvPr id="9" name="Rounded Rectangle 8"/>
          <p:cNvSpPr/>
          <p:nvPr/>
        </p:nvSpPr>
        <p:spPr>
          <a:xfrm>
            <a:off x="193104" y="5791200"/>
            <a:ext cx="8722296" cy="914400"/>
          </a:xfrm>
          <a:prstGeom prst="roundRect">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1" anchor="ctr"/>
          <a:lstStyle/>
          <a:p>
            <a:pPr lvl="0" algn="ctr" rtl="1"/>
            <a:r>
              <a:rPr lang="ar-SA" sz="2600" b="1" dirty="0">
                <a:latin typeface="Simplified Arabic" panose="02020603050405020304" pitchFamily="18" charset="-78"/>
                <a:cs typeface="Simplified Arabic" panose="02020603050405020304" pitchFamily="18" charset="-78"/>
              </a:rPr>
              <a:t>إذا فشلت في أن تخطط فإنك تخطط لفشلك</a:t>
            </a:r>
            <a:endParaRPr lang="en-US" sz="26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5737760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p:nvPr/>
        </p:nvSpPr>
        <p:spPr>
          <a:xfrm>
            <a:off x="2287488" y="304800"/>
            <a:ext cx="4876800" cy="1380530"/>
          </a:xfrm>
          <a:prstGeom prst="rect">
            <a:avLst/>
          </a:prstGeom>
          <a:noFill/>
        </p:spPr>
        <p:txBody>
          <a:bodyPr wrap="none" lIns="91430" tIns="45715" rIns="91430" bIns="45715">
            <a:prstTxWarp prst="textWave1">
              <a:avLst>
                <a:gd name="adj1" fmla="val 6386"/>
                <a:gd name="adj2" fmla="val 0"/>
              </a:avLst>
            </a:prstTxWarp>
            <a:spAutoFit/>
          </a:bodyPr>
          <a:lstStyle/>
          <a:p>
            <a:pPr algn="ctr">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8897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1939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أهمية التخطيط</a:t>
            </a:r>
          </a:p>
        </p:txBody>
      </p:sp>
      <p:sp>
        <p:nvSpPr>
          <p:cNvPr id="2" name="Rounded Rectangle 1"/>
          <p:cNvSpPr/>
          <p:nvPr/>
        </p:nvSpPr>
        <p:spPr>
          <a:xfrm>
            <a:off x="193104" y="1219200"/>
            <a:ext cx="8722296" cy="914400"/>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600" b="1" dirty="0" smtClean="0">
                <a:latin typeface="Simplified Arabic" panose="02020603050405020304" pitchFamily="18" charset="-78"/>
                <a:cs typeface="Simplified Arabic" panose="02020603050405020304" pitchFamily="18" charset="-78"/>
              </a:rPr>
              <a:t>وضوح </a:t>
            </a:r>
            <a:r>
              <a:rPr lang="ar-EG" sz="2600" b="1" dirty="0">
                <a:latin typeface="Simplified Arabic" panose="02020603050405020304" pitchFamily="18" charset="-78"/>
                <a:cs typeface="Simplified Arabic" panose="02020603050405020304" pitchFamily="18" charset="-78"/>
              </a:rPr>
              <a:t>الرؤية </a:t>
            </a:r>
            <a:r>
              <a:rPr lang="ar-EG" sz="2600" b="1" dirty="0" smtClean="0">
                <a:latin typeface="Simplified Arabic" panose="02020603050405020304" pitchFamily="18" charset="-78"/>
                <a:cs typeface="Simplified Arabic" panose="02020603050405020304" pitchFamily="18" charset="-78"/>
              </a:rPr>
              <a:t>وتحديد </a:t>
            </a:r>
            <a:r>
              <a:rPr lang="ar-EG" sz="2600" b="1" dirty="0">
                <a:latin typeface="Simplified Arabic" panose="02020603050405020304" pitchFamily="18" charset="-78"/>
                <a:cs typeface="Simplified Arabic" panose="02020603050405020304" pitchFamily="18" charset="-78"/>
              </a:rPr>
              <a:t>الهدف</a:t>
            </a:r>
          </a:p>
        </p:txBody>
      </p:sp>
      <p:sp>
        <p:nvSpPr>
          <p:cNvPr id="6" name="Rounded Rectangle 5"/>
          <p:cNvSpPr/>
          <p:nvPr/>
        </p:nvSpPr>
        <p:spPr>
          <a:xfrm>
            <a:off x="193104" y="2362200"/>
            <a:ext cx="8722296" cy="91440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استخدام </a:t>
            </a:r>
            <a:r>
              <a:rPr lang="ar-SA" sz="2600" b="1" dirty="0">
                <a:latin typeface="Simplified Arabic" panose="02020603050405020304" pitchFamily="18" charset="-78"/>
                <a:cs typeface="Simplified Arabic" panose="02020603050405020304" pitchFamily="18" charset="-78"/>
              </a:rPr>
              <a:t>أمثل للموارد </a:t>
            </a:r>
            <a:r>
              <a:rPr lang="ar-SA" sz="2600" b="1" dirty="0" smtClean="0">
                <a:latin typeface="Simplified Arabic" panose="02020603050405020304" pitchFamily="18" charset="-78"/>
                <a:cs typeface="Simplified Arabic" panose="02020603050405020304" pitchFamily="18" charset="-78"/>
              </a:rPr>
              <a:t>والإمكانات</a:t>
            </a:r>
            <a:endParaRPr lang="en-US" sz="2600" b="1" dirty="0">
              <a:latin typeface="Simplified Arabic" panose="02020603050405020304" pitchFamily="18" charset="-78"/>
              <a:cs typeface="Simplified Arabic" panose="02020603050405020304" pitchFamily="18" charset="-78"/>
            </a:endParaRPr>
          </a:p>
        </p:txBody>
      </p:sp>
      <p:sp>
        <p:nvSpPr>
          <p:cNvPr id="7" name="Rounded Rectangle 6"/>
          <p:cNvSpPr/>
          <p:nvPr/>
        </p:nvSpPr>
        <p:spPr>
          <a:xfrm>
            <a:off x="193104" y="3505200"/>
            <a:ext cx="8722296" cy="914400"/>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تحديد </a:t>
            </a:r>
            <a:r>
              <a:rPr lang="ar-SA" sz="2600" b="1" dirty="0">
                <a:latin typeface="Simplified Arabic" panose="02020603050405020304" pitchFamily="18" charset="-78"/>
                <a:cs typeface="Simplified Arabic" panose="02020603050405020304" pitchFamily="18" charset="-78"/>
              </a:rPr>
              <a:t>الأولويات بما يتفق مع الاحتياجات</a:t>
            </a:r>
            <a:endParaRPr lang="en-US" sz="2600" b="1" dirty="0">
              <a:latin typeface="Simplified Arabic" panose="02020603050405020304" pitchFamily="18" charset="-78"/>
              <a:cs typeface="Simplified Arabic" panose="02020603050405020304" pitchFamily="18" charset="-78"/>
            </a:endParaRPr>
          </a:p>
        </p:txBody>
      </p:sp>
      <p:sp>
        <p:nvSpPr>
          <p:cNvPr id="8" name="Rounded Rectangle 7"/>
          <p:cNvSpPr/>
          <p:nvPr/>
        </p:nvSpPr>
        <p:spPr>
          <a:xfrm>
            <a:off x="193104" y="4648200"/>
            <a:ext cx="8722296" cy="914400"/>
          </a:xfrm>
          <a:prstGeom prst="roundRect">
            <a:avLst/>
          </a:prstGeom>
        </p:spPr>
        <p:style>
          <a:lnRef idx="3">
            <a:schemeClr val="lt1"/>
          </a:lnRef>
          <a:fillRef idx="1002">
            <a:schemeClr val="lt2"/>
          </a:fillRef>
          <a:effectRef idx="1">
            <a:schemeClr val="accent3"/>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السيطرة </a:t>
            </a:r>
            <a:r>
              <a:rPr lang="ar-SA" sz="2600" b="1" dirty="0">
                <a:latin typeface="Simplified Arabic" panose="02020603050405020304" pitchFamily="18" charset="-78"/>
                <a:cs typeface="Simplified Arabic" panose="02020603050405020304" pitchFamily="18" charset="-78"/>
              </a:rPr>
              <a:t>على مشاكل التنفيذ</a:t>
            </a:r>
            <a:endParaRPr lang="en-US" sz="2600" b="1" dirty="0">
              <a:latin typeface="Simplified Arabic" panose="02020603050405020304" pitchFamily="18" charset="-78"/>
              <a:cs typeface="Simplified Arabic" panose="02020603050405020304" pitchFamily="18" charset="-78"/>
            </a:endParaRPr>
          </a:p>
        </p:txBody>
      </p:sp>
      <p:sp>
        <p:nvSpPr>
          <p:cNvPr id="9" name="Rounded Rectangle 8"/>
          <p:cNvSpPr/>
          <p:nvPr/>
        </p:nvSpPr>
        <p:spPr>
          <a:xfrm>
            <a:off x="193104" y="5791200"/>
            <a:ext cx="8722296" cy="914400"/>
          </a:xfrm>
          <a:prstGeom prst="roundRect">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تقليل </a:t>
            </a:r>
            <a:r>
              <a:rPr lang="ar-SA" sz="2600" b="1" dirty="0">
                <a:latin typeface="Simplified Arabic" panose="02020603050405020304" pitchFamily="18" charset="-78"/>
                <a:cs typeface="Simplified Arabic" panose="02020603050405020304" pitchFamily="18" charset="-78"/>
              </a:rPr>
              <a:t>المخاطر المتوقعة</a:t>
            </a:r>
            <a:endParaRPr lang="en-US" sz="26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4861884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التخطيط</a:t>
            </a:r>
          </a:p>
        </p:txBody>
      </p:sp>
      <p:sp>
        <p:nvSpPr>
          <p:cNvPr id="2" name="Rounded Rectangle 1"/>
          <p:cNvSpPr/>
          <p:nvPr/>
        </p:nvSpPr>
        <p:spPr>
          <a:xfrm>
            <a:off x="193104" y="1219200"/>
            <a:ext cx="8722296" cy="914400"/>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600" b="1" dirty="0">
                <a:latin typeface="Simplified Arabic" panose="02020603050405020304" pitchFamily="18" charset="-78"/>
                <a:cs typeface="Simplified Arabic" panose="02020603050405020304" pitchFamily="18" charset="-78"/>
              </a:rPr>
              <a:t>هو النشاط الذي ينقلك من وضعك الحالي إلى ما تطمح بالوصول إليه عن طريق تصميم أعمالك و وضع برامجك. </a:t>
            </a:r>
          </a:p>
        </p:txBody>
      </p:sp>
      <p:sp>
        <p:nvSpPr>
          <p:cNvPr id="6" name="Rounded Rectangle 5"/>
          <p:cNvSpPr/>
          <p:nvPr/>
        </p:nvSpPr>
        <p:spPr>
          <a:xfrm>
            <a:off x="6477000" y="2362200"/>
            <a:ext cx="2438400" cy="76200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lvl="0" algn="ctr" rtl="1"/>
            <a:r>
              <a:rPr lang="ar-SA" sz="2600" b="1" dirty="0">
                <a:latin typeface="Simplified Arabic" panose="02020603050405020304" pitchFamily="18" charset="-78"/>
                <a:cs typeface="Simplified Arabic" panose="02020603050405020304" pitchFamily="18" charset="-78"/>
              </a:rPr>
              <a:t>إنه يتألف </a:t>
            </a:r>
            <a:r>
              <a:rPr lang="ar-SA" sz="2600" b="1" dirty="0" smtClean="0">
                <a:latin typeface="Simplified Arabic" panose="02020603050405020304" pitchFamily="18" charset="-78"/>
                <a:cs typeface="Simplified Arabic" panose="02020603050405020304" pitchFamily="18" charset="-78"/>
              </a:rPr>
              <a:t>من</a:t>
            </a:r>
            <a:endParaRPr lang="en-US" sz="2600" b="1" dirty="0">
              <a:latin typeface="Simplified Arabic" panose="02020603050405020304" pitchFamily="18" charset="-78"/>
              <a:cs typeface="Simplified Arabic" panose="02020603050405020304" pitchFamily="18" charset="-78"/>
            </a:endParaRPr>
          </a:p>
        </p:txBody>
      </p:sp>
      <p:sp>
        <p:nvSpPr>
          <p:cNvPr id="3" name="Flowchart: Display 2"/>
          <p:cNvSpPr/>
          <p:nvPr/>
        </p:nvSpPr>
        <p:spPr>
          <a:xfrm>
            <a:off x="5410200" y="3962400"/>
            <a:ext cx="2362200" cy="1676400"/>
          </a:xfrm>
          <a:prstGeom prst="flowChartDisplay">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تحليل وضعك الحالي</a:t>
            </a:r>
          </a:p>
        </p:txBody>
      </p:sp>
      <p:sp>
        <p:nvSpPr>
          <p:cNvPr id="10" name="Flowchart: Display 9"/>
          <p:cNvSpPr/>
          <p:nvPr/>
        </p:nvSpPr>
        <p:spPr>
          <a:xfrm>
            <a:off x="3581400" y="3962400"/>
            <a:ext cx="2362200" cy="1676400"/>
          </a:xfrm>
          <a:prstGeom prst="flowChartDisplay">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تحديد أهدافك </a:t>
            </a:r>
          </a:p>
        </p:txBody>
      </p:sp>
      <p:sp>
        <p:nvSpPr>
          <p:cNvPr id="11" name="Flowchart: Display 10"/>
          <p:cNvSpPr/>
          <p:nvPr/>
        </p:nvSpPr>
        <p:spPr>
          <a:xfrm>
            <a:off x="1676400" y="3962400"/>
            <a:ext cx="2362200" cy="1676400"/>
          </a:xfrm>
          <a:prstGeom prst="flowChartDisplay">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تصميم أعمالك</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40704" y="2362200"/>
            <a:ext cx="1711896" cy="1654833"/>
          </a:xfrm>
          <a:prstGeom prst="rect">
            <a:avLst/>
          </a:prstGeom>
        </p:spPr>
      </p:pic>
    </p:spTree>
    <p:extLst>
      <p:ext uri="{BB962C8B-B14F-4D97-AF65-F5344CB8AC3E}">
        <p14:creationId xmlns:p14="http://schemas.microsoft.com/office/powerpoint/2010/main" val="6845659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8" presetClass="entr" presetSubtype="0" accel="50000" fill="hold" grpId="0" nodeType="clickEffect">
                                  <p:stCondLst>
                                    <p:cond delay="0"/>
                                  </p:stCondLst>
                                  <p:iterate type="lt">
                                    <p:tmPct val="50000"/>
                                  </p:iterate>
                                  <p:childTnLst>
                                    <p:set>
                                      <p:cBhvr>
                                        <p:cTn id="16" dur="1" fill="hold">
                                          <p:stCondLst>
                                            <p:cond delay="0"/>
                                          </p:stCondLst>
                                        </p:cTn>
                                        <p:tgtEl>
                                          <p:spTgt spid="3"/>
                                        </p:tgtEl>
                                        <p:attrNameLst>
                                          <p:attrName>style.visibility</p:attrName>
                                        </p:attrNameLst>
                                      </p:cBhvr>
                                      <p:to>
                                        <p:strVal val="visible"/>
                                      </p:to>
                                    </p:set>
                                    <p:set>
                                      <p:cBhvr>
                                        <p:cTn id="17" dur="455" fill="hold">
                                          <p:stCondLst>
                                            <p:cond delay="0"/>
                                          </p:stCondLst>
                                        </p:cTn>
                                        <p:tgtEl>
                                          <p:spTgt spid="3"/>
                                        </p:tgtEl>
                                        <p:attrNameLst>
                                          <p:attrName>style.rotation</p:attrName>
                                        </p:attrNameLst>
                                      </p:cBhvr>
                                      <p:to>
                                        <p:strVal val="-45.0"/>
                                      </p:to>
                                    </p:set>
                                    <p:anim calcmode="lin" valueType="num">
                                      <p:cBhvr>
                                        <p:cTn id="1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set>
                                      <p:cBhvr>
                                        <p:cTn id="26" dur="455" fill="hold">
                                          <p:stCondLst>
                                            <p:cond delay="0"/>
                                          </p:stCondLst>
                                        </p:cTn>
                                        <p:tgtEl>
                                          <p:spTgt spid="10"/>
                                        </p:tgtEl>
                                        <p:attrNameLst>
                                          <p:attrName>style.rotation</p:attrName>
                                        </p:attrNameLst>
                                      </p:cBhvr>
                                      <p:to>
                                        <p:strVal val="-45.0"/>
                                      </p:to>
                                    </p:set>
                                    <p:anim calcmode="lin" valueType="num">
                                      <p:cBhvr>
                                        <p:cTn id="27"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11"/>
                                        </p:tgtEl>
                                        <p:attrNameLst>
                                          <p:attrName>style.visibility</p:attrName>
                                        </p:attrNameLst>
                                      </p:cBhvr>
                                      <p:to>
                                        <p:strVal val="visible"/>
                                      </p:to>
                                    </p:set>
                                    <p:set>
                                      <p:cBhvr>
                                        <p:cTn id="35" dur="455" fill="hold">
                                          <p:stCondLst>
                                            <p:cond delay="0"/>
                                          </p:stCondLst>
                                        </p:cTn>
                                        <p:tgtEl>
                                          <p:spTgt spid="11"/>
                                        </p:tgtEl>
                                        <p:attrNameLst>
                                          <p:attrName>style.rotation</p:attrName>
                                        </p:attrNameLst>
                                      </p:cBhvr>
                                      <p:to>
                                        <p:strVal val="-45.0"/>
                                      </p:to>
                                    </p:set>
                                    <p:anim calcmode="lin" valueType="num">
                                      <p:cBhvr>
                                        <p:cTn id="36"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قف واسأل نفسك </a:t>
            </a:r>
          </a:p>
        </p:txBody>
      </p:sp>
      <p:sp>
        <p:nvSpPr>
          <p:cNvPr id="9" name="Rounded Rectangle 8"/>
          <p:cNvSpPr/>
          <p:nvPr/>
        </p:nvSpPr>
        <p:spPr>
          <a:xfrm>
            <a:off x="193104" y="1219200"/>
            <a:ext cx="8722296" cy="914400"/>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600" b="1" dirty="0" smtClean="0">
                <a:latin typeface="Simplified Arabic" panose="02020603050405020304" pitchFamily="18" charset="-78"/>
                <a:cs typeface="Simplified Arabic" panose="02020603050405020304" pitchFamily="18" charset="-78"/>
              </a:rPr>
              <a:t>أين </a:t>
            </a:r>
            <a:r>
              <a:rPr lang="ar-EG" sz="2600" b="1" dirty="0">
                <a:latin typeface="Simplified Arabic" panose="02020603050405020304" pitchFamily="18" charset="-78"/>
                <a:cs typeface="Simplified Arabic" panose="02020603050405020304" pitchFamily="18" charset="-78"/>
              </a:rPr>
              <a:t>أنا الآن ؟ و ما هو وضعي الحالي ؟</a:t>
            </a:r>
          </a:p>
        </p:txBody>
      </p:sp>
      <p:sp>
        <p:nvSpPr>
          <p:cNvPr id="12" name="Rounded Rectangle 11"/>
          <p:cNvSpPr/>
          <p:nvPr/>
        </p:nvSpPr>
        <p:spPr>
          <a:xfrm>
            <a:off x="193104" y="2362200"/>
            <a:ext cx="8722296" cy="91440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أين </a:t>
            </a:r>
            <a:r>
              <a:rPr lang="ar-SA" sz="2600" b="1" dirty="0">
                <a:latin typeface="Simplified Arabic" panose="02020603050405020304" pitchFamily="18" charset="-78"/>
                <a:cs typeface="Simplified Arabic" panose="02020603050405020304" pitchFamily="18" charset="-78"/>
              </a:rPr>
              <a:t>أريد أن أكون ؟ و ما هي طموحاتي المستقبلية ؟</a:t>
            </a:r>
            <a:endParaRPr lang="en-US" sz="2600" b="1" dirty="0">
              <a:latin typeface="Simplified Arabic" panose="02020603050405020304" pitchFamily="18" charset="-78"/>
              <a:cs typeface="Simplified Arabic" panose="02020603050405020304" pitchFamily="18" charset="-78"/>
            </a:endParaRPr>
          </a:p>
        </p:txBody>
      </p:sp>
      <p:sp>
        <p:nvSpPr>
          <p:cNvPr id="14" name="Rounded Rectangle 13"/>
          <p:cNvSpPr/>
          <p:nvPr/>
        </p:nvSpPr>
        <p:spPr>
          <a:xfrm>
            <a:off x="193104" y="3505200"/>
            <a:ext cx="8722296" cy="914400"/>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كيف </a:t>
            </a:r>
            <a:r>
              <a:rPr lang="ar-SA" sz="2600" b="1" dirty="0">
                <a:latin typeface="Simplified Arabic" panose="02020603050405020304" pitchFamily="18" charset="-78"/>
                <a:cs typeface="Simplified Arabic" panose="02020603050405020304" pitchFamily="18" charset="-78"/>
              </a:rPr>
              <a:t>سأبلغ تلك المرحلة ؟ ما هي الوسائل المطلوبة ؟</a:t>
            </a:r>
            <a:endParaRPr lang="en-US" sz="2600" b="1" dirty="0">
              <a:latin typeface="Simplified Arabic" panose="02020603050405020304" pitchFamily="18" charset="-78"/>
              <a:cs typeface="Simplified Arabic" panose="02020603050405020304" pitchFamily="18" charset="-78"/>
            </a:endParaRPr>
          </a:p>
        </p:txBody>
      </p:sp>
      <p:sp>
        <p:nvSpPr>
          <p:cNvPr id="15" name="Rounded Rectangle 14"/>
          <p:cNvSpPr/>
          <p:nvPr/>
        </p:nvSpPr>
        <p:spPr>
          <a:xfrm>
            <a:off x="193104" y="4648200"/>
            <a:ext cx="8722296" cy="914400"/>
          </a:xfrm>
          <a:prstGeom prst="roundRect">
            <a:avLst/>
          </a:prstGeom>
        </p:spPr>
        <p:style>
          <a:lnRef idx="3">
            <a:schemeClr val="lt1"/>
          </a:lnRef>
          <a:fillRef idx="1002">
            <a:schemeClr val="lt2"/>
          </a:fillRef>
          <a:effectRef idx="1">
            <a:schemeClr val="accent3"/>
          </a:effectRef>
          <a:fontRef idx="minor">
            <a:schemeClr val="lt1"/>
          </a:fontRef>
        </p:style>
        <p:txBody>
          <a:bodyPr rtlCol="1" anchor="ctr"/>
          <a:lstStyle/>
          <a:p>
            <a:pPr lvl="0" algn="ctr" rtl="1"/>
            <a:r>
              <a:rPr lang="ar-SA" sz="2600" b="1" dirty="0" smtClean="0">
                <a:latin typeface="Simplified Arabic" panose="02020603050405020304" pitchFamily="18" charset="-78"/>
                <a:cs typeface="Simplified Arabic" panose="02020603050405020304" pitchFamily="18" charset="-78"/>
              </a:rPr>
              <a:t>كيف </a:t>
            </a:r>
            <a:r>
              <a:rPr lang="ar-SA" sz="2600" b="1" dirty="0">
                <a:latin typeface="Simplified Arabic" panose="02020603050405020304" pitchFamily="18" charset="-78"/>
                <a:cs typeface="Simplified Arabic" panose="02020603050405020304" pitchFamily="18" charset="-78"/>
              </a:rPr>
              <a:t>أعرف أنني حققت ما أصبو إليه ؟</a:t>
            </a:r>
            <a:endParaRPr lang="en-US" sz="26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9147344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قف واسأل نفسك </a:t>
            </a:r>
          </a:p>
        </p:txBody>
      </p:sp>
      <p:pic>
        <p:nvPicPr>
          <p:cNvPr id="2" name="Picture 1"/>
          <p:cNvPicPr>
            <a:picLocks noChangeAspect="1"/>
          </p:cNvPicPr>
          <p:nvPr/>
        </p:nvPicPr>
        <p:blipFill>
          <a:blip r:embed="rId3"/>
          <a:stretch>
            <a:fillRect/>
          </a:stretch>
        </p:blipFill>
        <p:spPr>
          <a:xfrm>
            <a:off x="609600" y="1095854"/>
            <a:ext cx="7924800" cy="5076345"/>
          </a:xfrm>
          <a:prstGeom prst="rect">
            <a:avLst/>
          </a:prstGeom>
        </p:spPr>
      </p:pic>
    </p:spTree>
    <p:extLst>
      <p:ext uri="{BB962C8B-B14F-4D97-AF65-F5344CB8AC3E}">
        <p14:creationId xmlns:p14="http://schemas.microsoft.com/office/powerpoint/2010/main" val="34586112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en-US" b="1" dirty="0" err="1">
                <a:solidFill>
                  <a:schemeClr val="accent2">
                    <a:lumMod val="50000"/>
                  </a:schemeClr>
                </a:solidFill>
              </a:rPr>
              <a:t>swot</a:t>
            </a:r>
            <a:r>
              <a:rPr lang="en-US" b="1" dirty="0">
                <a:solidFill>
                  <a:schemeClr val="accent2">
                    <a:lumMod val="50000"/>
                  </a:schemeClr>
                </a:solidFill>
              </a:rPr>
              <a:t> analysis</a:t>
            </a:r>
            <a:endParaRPr lang="ar-EG" b="1" dirty="0">
              <a:solidFill>
                <a:schemeClr val="accent2">
                  <a:lumMod val="50000"/>
                </a:schemeClr>
              </a:solidFill>
            </a:endParaRPr>
          </a:p>
        </p:txBody>
      </p:sp>
      <p:sp>
        <p:nvSpPr>
          <p:cNvPr id="2" name="Round Diagonal Corner Rectangle 1"/>
          <p:cNvSpPr/>
          <p:nvPr/>
        </p:nvSpPr>
        <p:spPr>
          <a:xfrm>
            <a:off x="3429000" y="1046199"/>
            <a:ext cx="2895600" cy="691404"/>
          </a:xfrm>
          <a:prstGeom prst="round2Diag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800" b="1" dirty="0">
                <a:solidFill>
                  <a:srgbClr val="002060"/>
                </a:solidFill>
              </a:rPr>
              <a:t>نقاط القوة </a:t>
            </a:r>
          </a:p>
        </p:txBody>
      </p:sp>
      <p:grpSp>
        <p:nvGrpSpPr>
          <p:cNvPr id="25" name="Group 3"/>
          <p:cNvGrpSpPr>
            <a:grpSpLocks/>
          </p:cNvGrpSpPr>
          <p:nvPr/>
        </p:nvGrpSpPr>
        <p:grpSpPr bwMode="auto">
          <a:xfrm>
            <a:off x="7070422" y="2271006"/>
            <a:ext cx="571500" cy="665163"/>
            <a:chOff x="0" y="0"/>
            <a:chExt cx="1549" cy="1351"/>
          </a:xfrm>
        </p:grpSpPr>
        <p:sp>
          <p:nvSpPr>
            <p:cNvPr id="26"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7"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9" name="Line 7"/>
          <p:cNvSpPr>
            <a:spLocks noChangeShapeType="1"/>
          </p:cNvSpPr>
          <p:nvPr/>
        </p:nvSpPr>
        <p:spPr bwMode="auto">
          <a:xfrm flipH="1" flipV="1">
            <a:off x="1698025" y="2880601"/>
            <a:ext cx="5450239" cy="32735"/>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30" name="Text Box 8"/>
          <p:cNvSpPr txBox="1">
            <a:spLocks noChangeArrowheads="1"/>
          </p:cNvSpPr>
          <p:nvPr/>
        </p:nvSpPr>
        <p:spPr bwMode="auto">
          <a:xfrm>
            <a:off x="838201" y="2042403"/>
            <a:ext cx="6212026" cy="8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القدرات </a:t>
            </a:r>
            <a:r>
              <a:rPr lang="ar-EG" sz="2500" b="1" dirty="0">
                <a:solidFill>
                  <a:srgbClr val="002060"/>
                </a:solidFill>
                <a:latin typeface="Arial"/>
                <a:ea typeface="SimSun"/>
              </a:rPr>
              <a:t>الشخصية والمواهب التي تمتلكها والتي أنت قادر على الإفادة منها في العمل أو في حياتك الخاصة</a:t>
            </a:r>
            <a:endParaRPr lang="en-US" sz="2500" b="1" dirty="0">
              <a:solidFill>
                <a:srgbClr val="002060"/>
              </a:solidFill>
              <a:latin typeface="Arial"/>
              <a:ea typeface="SimSun"/>
            </a:endParaRPr>
          </a:p>
        </p:txBody>
      </p:sp>
      <p:sp>
        <p:nvSpPr>
          <p:cNvPr id="33" name="Text Box 9"/>
          <p:cNvSpPr txBox="1">
            <a:spLocks noChangeArrowheads="1"/>
          </p:cNvSpPr>
          <p:nvPr/>
        </p:nvSpPr>
        <p:spPr bwMode="auto">
          <a:xfrm>
            <a:off x="7189268" y="23694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1</a:t>
            </a:r>
          </a:p>
        </p:txBody>
      </p:sp>
      <p:grpSp>
        <p:nvGrpSpPr>
          <p:cNvPr id="34" name="Group 10"/>
          <p:cNvGrpSpPr>
            <a:grpSpLocks/>
          </p:cNvGrpSpPr>
          <p:nvPr/>
        </p:nvGrpSpPr>
        <p:grpSpPr bwMode="auto">
          <a:xfrm>
            <a:off x="7070422" y="3185406"/>
            <a:ext cx="571500" cy="665163"/>
            <a:chOff x="0" y="0"/>
            <a:chExt cx="1549" cy="1351"/>
          </a:xfrm>
        </p:grpSpPr>
        <p:sp>
          <p:nvSpPr>
            <p:cNvPr id="35"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7"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8"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9" name="Line 14"/>
          <p:cNvSpPr>
            <a:spLocks noChangeShapeType="1"/>
          </p:cNvSpPr>
          <p:nvPr/>
        </p:nvSpPr>
        <p:spPr bwMode="auto">
          <a:xfrm flipH="1" flipV="1">
            <a:off x="1698028" y="3795002"/>
            <a:ext cx="5491239" cy="44242"/>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0" name="Text Box 15"/>
          <p:cNvSpPr txBox="1">
            <a:spLocks noChangeArrowheads="1"/>
          </p:cNvSpPr>
          <p:nvPr/>
        </p:nvSpPr>
        <p:spPr bwMode="auto">
          <a:xfrm>
            <a:off x="1698030" y="3265323"/>
            <a:ext cx="5352197" cy="46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مواهب </a:t>
            </a:r>
            <a:r>
              <a:rPr lang="ar-EG" sz="2500" b="1" dirty="0">
                <a:solidFill>
                  <a:srgbClr val="002060"/>
                </a:solidFill>
                <a:latin typeface="Arial"/>
                <a:ea typeface="SimSun"/>
              </a:rPr>
              <a:t>و قدرات من يعملون </a:t>
            </a:r>
            <a:r>
              <a:rPr lang="ar-EG" sz="2500" b="1" dirty="0" smtClean="0">
                <a:solidFill>
                  <a:srgbClr val="002060"/>
                </a:solidFill>
                <a:latin typeface="Arial"/>
                <a:ea typeface="SimSun"/>
              </a:rPr>
              <a:t>معك</a:t>
            </a:r>
            <a:endParaRPr lang="en-US" sz="2500" b="1" dirty="0">
              <a:solidFill>
                <a:srgbClr val="002060"/>
              </a:solidFill>
              <a:latin typeface="Arial"/>
              <a:ea typeface="SimSun"/>
            </a:endParaRPr>
          </a:p>
        </p:txBody>
      </p:sp>
      <p:sp>
        <p:nvSpPr>
          <p:cNvPr id="41" name="Text Box 16"/>
          <p:cNvSpPr txBox="1">
            <a:spLocks noChangeArrowheads="1"/>
          </p:cNvSpPr>
          <p:nvPr/>
        </p:nvSpPr>
        <p:spPr bwMode="auto">
          <a:xfrm>
            <a:off x="7189268" y="32838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2</a:t>
            </a:r>
          </a:p>
        </p:txBody>
      </p:sp>
      <p:grpSp>
        <p:nvGrpSpPr>
          <p:cNvPr id="42" name="Group 17"/>
          <p:cNvGrpSpPr>
            <a:grpSpLocks/>
          </p:cNvGrpSpPr>
          <p:nvPr/>
        </p:nvGrpSpPr>
        <p:grpSpPr bwMode="auto">
          <a:xfrm>
            <a:off x="7070422" y="4077581"/>
            <a:ext cx="571500" cy="665163"/>
            <a:chOff x="0" y="0"/>
            <a:chExt cx="1549" cy="1351"/>
          </a:xfrm>
        </p:grpSpPr>
        <p:sp>
          <p:nvSpPr>
            <p:cNvPr id="43"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44"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45"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46" name="Line 21"/>
          <p:cNvSpPr>
            <a:spLocks noChangeShapeType="1"/>
          </p:cNvSpPr>
          <p:nvPr/>
        </p:nvSpPr>
        <p:spPr bwMode="auto">
          <a:xfrm flipH="1" flipV="1">
            <a:off x="1698029" y="4687178"/>
            <a:ext cx="5491238" cy="4424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7" name="Text Box 22"/>
          <p:cNvSpPr txBox="1">
            <a:spLocks noChangeArrowheads="1"/>
          </p:cNvSpPr>
          <p:nvPr/>
        </p:nvSpPr>
        <p:spPr bwMode="auto">
          <a:xfrm>
            <a:off x="1828666" y="4179723"/>
            <a:ext cx="5274963" cy="46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مميزات </a:t>
            </a:r>
            <a:r>
              <a:rPr lang="ar-EG" sz="2500" b="1" dirty="0">
                <a:solidFill>
                  <a:srgbClr val="002060"/>
                </a:solidFill>
                <a:latin typeface="Arial"/>
                <a:ea typeface="SimSun"/>
              </a:rPr>
              <a:t>و حسنات العمل التي يتمتع </a:t>
            </a:r>
            <a:r>
              <a:rPr lang="ar-EG" sz="2500" b="1" dirty="0" smtClean="0">
                <a:solidFill>
                  <a:srgbClr val="002060"/>
                </a:solidFill>
                <a:latin typeface="Arial"/>
                <a:ea typeface="SimSun"/>
              </a:rPr>
              <a:t>بها</a:t>
            </a:r>
            <a:endParaRPr lang="en-US" sz="2500" b="1" dirty="0">
              <a:solidFill>
                <a:srgbClr val="002060"/>
              </a:solidFill>
              <a:latin typeface="Arial"/>
              <a:ea typeface="SimSun"/>
            </a:endParaRPr>
          </a:p>
        </p:txBody>
      </p:sp>
      <p:sp>
        <p:nvSpPr>
          <p:cNvPr id="48" name="Text Box 23"/>
          <p:cNvSpPr txBox="1">
            <a:spLocks noChangeArrowheads="1"/>
          </p:cNvSpPr>
          <p:nvPr/>
        </p:nvSpPr>
        <p:spPr bwMode="auto">
          <a:xfrm>
            <a:off x="7189268" y="4176004"/>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3</a:t>
            </a:r>
          </a:p>
        </p:txBody>
      </p:sp>
    </p:spTree>
    <p:extLst>
      <p:ext uri="{BB962C8B-B14F-4D97-AF65-F5344CB8AC3E}">
        <p14:creationId xmlns:p14="http://schemas.microsoft.com/office/powerpoint/2010/main" val="36770160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9" grpId="0" animBg="1"/>
      <p:bldP spid="40" grpId="0"/>
      <p:bldP spid="41" grpId="0"/>
      <p:bldP spid="46" grpId="0" animBg="1"/>
      <p:bldP spid="47" grpId="0"/>
      <p:bldP spid="4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en-US" b="1" dirty="0" err="1">
                <a:solidFill>
                  <a:schemeClr val="accent2">
                    <a:lumMod val="50000"/>
                  </a:schemeClr>
                </a:solidFill>
              </a:rPr>
              <a:t>swot</a:t>
            </a:r>
            <a:r>
              <a:rPr lang="en-US" b="1" dirty="0">
                <a:solidFill>
                  <a:schemeClr val="accent2">
                    <a:lumMod val="50000"/>
                  </a:schemeClr>
                </a:solidFill>
              </a:rPr>
              <a:t> analysis</a:t>
            </a:r>
            <a:endParaRPr lang="ar-EG" b="1" dirty="0">
              <a:solidFill>
                <a:schemeClr val="accent2">
                  <a:lumMod val="50000"/>
                </a:schemeClr>
              </a:solidFill>
            </a:endParaRPr>
          </a:p>
        </p:txBody>
      </p:sp>
      <p:sp>
        <p:nvSpPr>
          <p:cNvPr id="2" name="Round Diagonal Corner Rectangle 1"/>
          <p:cNvSpPr/>
          <p:nvPr/>
        </p:nvSpPr>
        <p:spPr>
          <a:xfrm>
            <a:off x="3429000" y="1046199"/>
            <a:ext cx="2895600" cy="691404"/>
          </a:xfrm>
          <a:prstGeom prst="round2Diag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800" b="1" dirty="0">
                <a:solidFill>
                  <a:srgbClr val="002060"/>
                </a:solidFill>
              </a:rPr>
              <a:t>نقاط الضعف </a:t>
            </a:r>
          </a:p>
        </p:txBody>
      </p:sp>
      <p:grpSp>
        <p:nvGrpSpPr>
          <p:cNvPr id="25" name="Group 3"/>
          <p:cNvGrpSpPr>
            <a:grpSpLocks/>
          </p:cNvGrpSpPr>
          <p:nvPr/>
        </p:nvGrpSpPr>
        <p:grpSpPr bwMode="auto">
          <a:xfrm>
            <a:off x="7070422" y="2271006"/>
            <a:ext cx="571500" cy="665163"/>
            <a:chOff x="0" y="0"/>
            <a:chExt cx="1549" cy="1351"/>
          </a:xfrm>
        </p:grpSpPr>
        <p:sp>
          <p:nvSpPr>
            <p:cNvPr id="26"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7"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9" name="Line 7"/>
          <p:cNvSpPr>
            <a:spLocks noChangeShapeType="1"/>
          </p:cNvSpPr>
          <p:nvPr/>
        </p:nvSpPr>
        <p:spPr bwMode="auto">
          <a:xfrm flipH="1" flipV="1">
            <a:off x="1698025" y="2880601"/>
            <a:ext cx="5450239" cy="32735"/>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30" name="Text Box 8"/>
          <p:cNvSpPr txBox="1">
            <a:spLocks noChangeArrowheads="1"/>
          </p:cNvSpPr>
          <p:nvPr/>
        </p:nvSpPr>
        <p:spPr bwMode="auto">
          <a:xfrm>
            <a:off x="838201" y="2042403"/>
            <a:ext cx="6212026" cy="8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a:solidFill>
                  <a:srgbClr val="002060"/>
                </a:solidFill>
                <a:latin typeface="Arial"/>
                <a:ea typeface="SimSun"/>
              </a:rPr>
              <a:t>هي الأمور التي أنت بحاجة إلى تحسينها و بإمكانك ذلك ، وتلك التي أنت بحاجة لتفاديها </a:t>
            </a:r>
            <a:r>
              <a:rPr lang="ar-EG" sz="2500" b="1" dirty="0" smtClean="0">
                <a:solidFill>
                  <a:srgbClr val="002060"/>
                </a:solidFill>
                <a:latin typeface="Arial"/>
                <a:ea typeface="SimSun"/>
              </a:rPr>
              <a:t>ويمكنك </a:t>
            </a:r>
            <a:r>
              <a:rPr lang="ar-EG" sz="2500" b="1" dirty="0">
                <a:solidFill>
                  <a:srgbClr val="002060"/>
                </a:solidFill>
                <a:latin typeface="Arial"/>
                <a:ea typeface="SimSun"/>
              </a:rPr>
              <a:t>أيضا ذلك</a:t>
            </a:r>
          </a:p>
        </p:txBody>
      </p:sp>
      <p:sp>
        <p:nvSpPr>
          <p:cNvPr id="33" name="Text Box 9"/>
          <p:cNvSpPr txBox="1">
            <a:spLocks noChangeArrowheads="1"/>
          </p:cNvSpPr>
          <p:nvPr/>
        </p:nvSpPr>
        <p:spPr bwMode="auto">
          <a:xfrm>
            <a:off x="7189268" y="23694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1</a:t>
            </a:r>
          </a:p>
        </p:txBody>
      </p:sp>
      <p:grpSp>
        <p:nvGrpSpPr>
          <p:cNvPr id="34" name="Group 10"/>
          <p:cNvGrpSpPr>
            <a:grpSpLocks/>
          </p:cNvGrpSpPr>
          <p:nvPr/>
        </p:nvGrpSpPr>
        <p:grpSpPr bwMode="auto">
          <a:xfrm>
            <a:off x="7070422" y="3185406"/>
            <a:ext cx="571500" cy="665163"/>
            <a:chOff x="0" y="0"/>
            <a:chExt cx="1549" cy="1351"/>
          </a:xfrm>
        </p:grpSpPr>
        <p:sp>
          <p:nvSpPr>
            <p:cNvPr id="35"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7"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8"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9" name="Line 14"/>
          <p:cNvSpPr>
            <a:spLocks noChangeShapeType="1"/>
          </p:cNvSpPr>
          <p:nvPr/>
        </p:nvSpPr>
        <p:spPr bwMode="auto">
          <a:xfrm flipH="1" flipV="1">
            <a:off x="1698028" y="3795002"/>
            <a:ext cx="5491239" cy="44242"/>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0" name="Text Box 15"/>
          <p:cNvSpPr txBox="1">
            <a:spLocks noChangeArrowheads="1"/>
          </p:cNvSpPr>
          <p:nvPr/>
        </p:nvSpPr>
        <p:spPr bwMode="auto">
          <a:xfrm>
            <a:off x="1285590" y="2956803"/>
            <a:ext cx="5764638" cy="8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أن </a:t>
            </a:r>
            <a:r>
              <a:rPr lang="ar-EG" sz="2500" b="1" dirty="0">
                <a:solidFill>
                  <a:srgbClr val="002060"/>
                </a:solidFill>
                <a:latin typeface="Arial"/>
                <a:ea typeface="SimSun"/>
              </a:rPr>
              <a:t>تتحمل أكثر من طاقتك </a:t>
            </a:r>
            <a:r>
              <a:rPr lang="ar-EG" sz="2500" b="1" dirty="0" smtClean="0">
                <a:solidFill>
                  <a:srgbClr val="002060"/>
                </a:solidFill>
                <a:latin typeface="Arial"/>
                <a:ea typeface="SimSun"/>
              </a:rPr>
              <a:t>وبدون </a:t>
            </a:r>
            <a:r>
              <a:rPr lang="ar-EG" sz="2500" b="1" dirty="0">
                <a:solidFill>
                  <a:srgbClr val="002060"/>
                </a:solidFill>
                <a:latin typeface="Arial"/>
                <a:ea typeface="SimSun"/>
              </a:rPr>
              <a:t>مصادر كافية لتؤكد إتمام عملك </a:t>
            </a:r>
            <a:r>
              <a:rPr lang="ar-EG" sz="2500" b="1" dirty="0" smtClean="0">
                <a:solidFill>
                  <a:srgbClr val="002060"/>
                </a:solidFill>
                <a:latin typeface="Arial"/>
                <a:ea typeface="SimSun"/>
              </a:rPr>
              <a:t>بنجاح</a:t>
            </a:r>
            <a:endParaRPr lang="en-US" sz="2500" b="1" dirty="0">
              <a:solidFill>
                <a:srgbClr val="002060"/>
              </a:solidFill>
              <a:latin typeface="Arial"/>
              <a:ea typeface="SimSun"/>
            </a:endParaRPr>
          </a:p>
        </p:txBody>
      </p:sp>
      <p:sp>
        <p:nvSpPr>
          <p:cNvPr id="41" name="Text Box 16"/>
          <p:cNvSpPr txBox="1">
            <a:spLocks noChangeArrowheads="1"/>
          </p:cNvSpPr>
          <p:nvPr/>
        </p:nvSpPr>
        <p:spPr bwMode="auto">
          <a:xfrm>
            <a:off x="7189268" y="32838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2</a:t>
            </a:r>
          </a:p>
        </p:txBody>
      </p:sp>
      <p:grpSp>
        <p:nvGrpSpPr>
          <p:cNvPr id="42" name="Group 17"/>
          <p:cNvGrpSpPr>
            <a:grpSpLocks/>
          </p:cNvGrpSpPr>
          <p:nvPr/>
        </p:nvGrpSpPr>
        <p:grpSpPr bwMode="auto">
          <a:xfrm>
            <a:off x="7070422" y="4077581"/>
            <a:ext cx="571500" cy="665163"/>
            <a:chOff x="0" y="0"/>
            <a:chExt cx="1549" cy="1351"/>
          </a:xfrm>
        </p:grpSpPr>
        <p:sp>
          <p:nvSpPr>
            <p:cNvPr id="43"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44"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45"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46" name="Line 21"/>
          <p:cNvSpPr>
            <a:spLocks noChangeShapeType="1"/>
          </p:cNvSpPr>
          <p:nvPr/>
        </p:nvSpPr>
        <p:spPr bwMode="auto">
          <a:xfrm flipH="1" flipV="1">
            <a:off x="1698029" y="4687178"/>
            <a:ext cx="5491238" cy="4424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7" name="Text Box 22"/>
          <p:cNvSpPr txBox="1">
            <a:spLocks noChangeArrowheads="1"/>
          </p:cNvSpPr>
          <p:nvPr/>
        </p:nvSpPr>
        <p:spPr bwMode="auto">
          <a:xfrm>
            <a:off x="1285590" y="3871203"/>
            <a:ext cx="5818039" cy="8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أن </a:t>
            </a:r>
            <a:r>
              <a:rPr lang="ar-EG" sz="2500" b="1" dirty="0">
                <a:solidFill>
                  <a:srgbClr val="002060"/>
                </a:solidFill>
                <a:latin typeface="Arial"/>
                <a:ea typeface="SimSun"/>
              </a:rPr>
              <a:t>تعد بأمور مستحيلة التنفيذ ضمن الوقت </a:t>
            </a:r>
            <a:r>
              <a:rPr lang="ar-EG" sz="2500" b="1" dirty="0" smtClean="0">
                <a:solidFill>
                  <a:srgbClr val="002060"/>
                </a:solidFill>
                <a:latin typeface="Arial"/>
                <a:ea typeface="SimSun"/>
              </a:rPr>
              <a:t>المحدد</a:t>
            </a:r>
            <a:br>
              <a:rPr lang="ar-EG" sz="2500" b="1" dirty="0" smtClean="0">
                <a:solidFill>
                  <a:srgbClr val="002060"/>
                </a:solidFill>
                <a:latin typeface="Arial"/>
                <a:ea typeface="SimSun"/>
              </a:rPr>
            </a:br>
            <a:r>
              <a:rPr lang="ar-EG" sz="2500" b="1" dirty="0" smtClean="0">
                <a:solidFill>
                  <a:srgbClr val="002060"/>
                </a:solidFill>
                <a:latin typeface="Arial"/>
                <a:ea typeface="SimSun"/>
              </a:rPr>
              <a:t>ومن </a:t>
            </a:r>
            <a:r>
              <a:rPr lang="ar-EG" sz="2500" b="1" dirty="0">
                <a:solidFill>
                  <a:srgbClr val="002060"/>
                </a:solidFill>
                <a:latin typeface="Arial"/>
                <a:ea typeface="SimSun"/>
              </a:rPr>
              <a:t>ثم لا تسلمها</a:t>
            </a:r>
            <a:endParaRPr lang="en-US" sz="2500" b="1" dirty="0">
              <a:solidFill>
                <a:srgbClr val="002060"/>
              </a:solidFill>
              <a:latin typeface="Arial"/>
              <a:ea typeface="SimSun"/>
            </a:endParaRPr>
          </a:p>
        </p:txBody>
      </p:sp>
      <p:sp>
        <p:nvSpPr>
          <p:cNvPr id="48" name="Text Box 23"/>
          <p:cNvSpPr txBox="1">
            <a:spLocks noChangeArrowheads="1"/>
          </p:cNvSpPr>
          <p:nvPr/>
        </p:nvSpPr>
        <p:spPr bwMode="auto">
          <a:xfrm>
            <a:off x="7189268" y="4176004"/>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3</a:t>
            </a:r>
          </a:p>
        </p:txBody>
      </p:sp>
    </p:spTree>
    <p:extLst>
      <p:ext uri="{BB962C8B-B14F-4D97-AF65-F5344CB8AC3E}">
        <p14:creationId xmlns:p14="http://schemas.microsoft.com/office/powerpoint/2010/main" val="14795294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9" grpId="0" animBg="1"/>
      <p:bldP spid="40" grpId="0"/>
      <p:bldP spid="41" grpId="0"/>
      <p:bldP spid="46" grpId="0" animBg="1"/>
      <p:bldP spid="47" grpId="0"/>
      <p:bldP spid="4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en-US" b="1" dirty="0" err="1">
                <a:solidFill>
                  <a:schemeClr val="accent2">
                    <a:lumMod val="50000"/>
                  </a:schemeClr>
                </a:solidFill>
              </a:rPr>
              <a:t>swot</a:t>
            </a:r>
            <a:r>
              <a:rPr lang="en-US" b="1" dirty="0">
                <a:solidFill>
                  <a:schemeClr val="accent2">
                    <a:lumMod val="50000"/>
                  </a:schemeClr>
                </a:solidFill>
              </a:rPr>
              <a:t> analysis</a:t>
            </a:r>
            <a:endParaRPr lang="ar-EG" b="1" dirty="0">
              <a:solidFill>
                <a:schemeClr val="accent2">
                  <a:lumMod val="50000"/>
                </a:schemeClr>
              </a:solidFill>
            </a:endParaRPr>
          </a:p>
        </p:txBody>
      </p:sp>
      <p:sp>
        <p:nvSpPr>
          <p:cNvPr id="2" name="Round Diagonal Corner Rectangle 1"/>
          <p:cNvSpPr/>
          <p:nvPr/>
        </p:nvSpPr>
        <p:spPr>
          <a:xfrm>
            <a:off x="3429000" y="1046199"/>
            <a:ext cx="2895600" cy="691404"/>
          </a:xfrm>
          <a:prstGeom prst="round2Diag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800" b="1" dirty="0">
                <a:solidFill>
                  <a:srgbClr val="002060"/>
                </a:solidFill>
              </a:rPr>
              <a:t>الفرص </a:t>
            </a:r>
          </a:p>
        </p:txBody>
      </p:sp>
      <p:grpSp>
        <p:nvGrpSpPr>
          <p:cNvPr id="25" name="Group 3"/>
          <p:cNvGrpSpPr>
            <a:grpSpLocks/>
          </p:cNvGrpSpPr>
          <p:nvPr/>
        </p:nvGrpSpPr>
        <p:grpSpPr bwMode="auto">
          <a:xfrm>
            <a:off x="7070422" y="2271006"/>
            <a:ext cx="571500" cy="665163"/>
            <a:chOff x="0" y="0"/>
            <a:chExt cx="1549" cy="1351"/>
          </a:xfrm>
        </p:grpSpPr>
        <p:sp>
          <p:nvSpPr>
            <p:cNvPr id="26"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7"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9" name="Line 7"/>
          <p:cNvSpPr>
            <a:spLocks noChangeShapeType="1"/>
          </p:cNvSpPr>
          <p:nvPr/>
        </p:nvSpPr>
        <p:spPr bwMode="auto">
          <a:xfrm flipH="1" flipV="1">
            <a:off x="1698025" y="2880601"/>
            <a:ext cx="5450239" cy="32735"/>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30" name="Text Box 8"/>
          <p:cNvSpPr txBox="1">
            <a:spLocks noChangeArrowheads="1"/>
          </p:cNvSpPr>
          <p:nvPr/>
        </p:nvSpPr>
        <p:spPr bwMode="auto">
          <a:xfrm>
            <a:off x="838201" y="2042403"/>
            <a:ext cx="6212026" cy="8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a:solidFill>
                  <a:srgbClr val="002060"/>
                </a:solidFill>
                <a:latin typeface="Arial"/>
                <a:ea typeface="SimSun"/>
              </a:rPr>
              <a:t>الميـادين التي تملك فيها فرصا إما في مجال نشاطك الحالي أو خارجه والأمور التي لم تأخذها في عين الاعتبار.</a:t>
            </a:r>
          </a:p>
        </p:txBody>
      </p:sp>
      <p:sp>
        <p:nvSpPr>
          <p:cNvPr id="33" name="Text Box 9"/>
          <p:cNvSpPr txBox="1">
            <a:spLocks noChangeArrowheads="1"/>
          </p:cNvSpPr>
          <p:nvPr/>
        </p:nvSpPr>
        <p:spPr bwMode="auto">
          <a:xfrm>
            <a:off x="7189268" y="23694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1</a:t>
            </a:r>
          </a:p>
        </p:txBody>
      </p:sp>
      <p:grpSp>
        <p:nvGrpSpPr>
          <p:cNvPr id="34" name="Group 10"/>
          <p:cNvGrpSpPr>
            <a:grpSpLocks/>
          </p:cNvGrpSpPr>
          <p:nvPr/>
        </p:nvGrpSpPr>
        <p:grpSpPr bwMode="auto">
          <a:xfrm>
            <a:off x="7070422" y="3185406"/>
            <a:ext cx="571500" cy="665163"/>
            <a:chOff x="0" y="0"/>
            <a:chExt cx="1549" cy="1351"/>
          </a:xfrm>
        </p:grpSpPr>
        <p:sp>
          <p:nvSpPr>
            <p:cNvPr id="35"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7"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8"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9" name="Line 14"/>
          <p:cNvSpPr>
            <a:spLocks noChangeShapeType="1"/>
          </p:cNvSpPr>
          <p:nvPr/>
        </p:nvSpPr>
        <p:spPr bwMode="auto">
          <a:xfrm flipH="1" flipV="1">
            <a:off x="1698028" y="3795002"/>
            <a:ext cx="5491239" cy="44242"/>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0" name="Text Box 15"/>
          <p:cNvSpPr txBox="1">
            <a:spLocks noChangeArrowheads="1"/>
          </p:cNvSpPr>
          <p:nvPr/>
        </p:nvSpPr>
        <p:spPr bwMode="auto">
          <a:xfrm>
            <a:off x="1285590" y="2956803"/>
            <a:ext cx="5764638" cy="8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تغيّرات </a:t>
            </a:r>
            <a:r>
              <a:rPr lang="ar-EG" sz="2500" b="1" dirty="0">
                <a:solidFill>
                  <a:srgbClr val="002060"/>
                </a:solidFill>
                <a:latin typeface="Arial"/>
                <a:ea typeface="SimSun"/>
              </a:rPr>
              <a:t>في سياسة الدولة : سماح و حريات أكثر بالإمكان استغلالها في الكتابة </a:t>
            </a:r>
            <a:r>
              <a:rPr lang="ar-EG" sz="2500" b="1" dirty="0" smtClean="0">
                <a:solidFill>
                  <a:srgbClr val="002060"/>
                </a:solidFill>
                <a:latin typeface="Arial"/>
                <a:ea typeface="SimSun"/>
              </a:rPr>
              <a:t>والتعبير </a:t>
            </a:r>
            <a:r>
              <a:rPr lang="ar-EG" sz="2500" b="1" dirty="0">
                <a:solidFill>
                  <a:srgbClr val="002060"/>
                </a:solidFill>
                <a:latin typeface="Arial"/>
                <a:ea typeface="SimSun"/>
              </a:rPr>
              <a:t>والتوجيه</a:t>
            </a:r>
          </a:p>
        </p:txBody>
      </p:sp>
      <p:sp>
        <p:nvSpPr>
          <p:cNvPr id="41" name="Text Box 16"/>
          <p:cNvSpPr txBox="1">
            <a:spLocks noChangeArrowheads="1"/>
          </p:cNvSpPr>
          <p:nvPr/>
        </p:nvSpPr>
        <p:spPr bwMode="auto">
          <a:xfrm>
            <a:off x="7189268" y="32838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2</a:t>
            </a:r>
          </a:p>
        </p:txBody>
      </p:sp>
    </p:spTree>
    <p:extLst>
      <p:ext uri="{BB962C8B-B14F-4D97-AF65-F5344CB8AC3E}">
        <p14:creationId xmlns:p14="http://schemas.microsoft.com/office/powerpoint/2010/main" val="2645671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9" grpId="0" animBg="1"/>
      <p:bldP spid="40" grpId="0"/>
      <p:bldP spid="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en-US" b="1" dirty="0" err="1">
                <a:solidFill>
                  <a:schemeClr val="accent2">
                    <a:lumMod val="50000"/>
                  </a:schemeClr>
                </a:solidFill>
              </a:rPr>
              <a:t>swot</a:t>
            </a:r>
            <a:r>
              <a:rPr lang="en-US" b="1" dirty="0">
                <a:solidFill>
                  <a:schemeClr val="accent2">
                    <a:lumMod val="50000"/>
                  </a:schemeClr>
                </a:solidFill>
              </a:rPr>
              <a:t> analysis</a:t>
            </a:r>
            <a:endParaRPr lang="ar-EG" b="1" dirty="0">
              <a:solidFill>
                <a:schemeClr val="accent2">
                  <a:lumMod val="50000"/>
                </a:schemeClr>
              </a:solidFill>
            </a:endParaRPr>
          </a:p>
        </p:txBody>
      </p:sp>
      <p:sp>
        <p:nvSpPr>
          <p:cNvPr id="2" name="Round Diagonal Corner Rectangle 1"/>
          <p:cNvSpPr/>
          <p:nvPr/>
        </p:nvSpPr>
        <p:spPr>
          <a:xfrm>
            <a:off x="3429000" y="1046199"/>
            <a:ext cx="2895600" cy="691404"/>
          </a:xfrm>
          <a:prstGeom prst="round2Diag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800" b="1" dirty="0">
                <a:solidFill>
                  <a:srgbClr val="002060"/>
                </a:solidFill>
              </a:rPr>
              <a:t>التهديدات والمعوقات </a:t>
            </a:r>
          </a:p>
        </p:txBody>
      </p:sp>
      <p:grpSp>
        <p:nvGrpSpPr>
          <p:cNvPr id="25" name="Group 3"/>
          <p:cNvGrpSpPr>
            <a:grpSpLocks/>
          </p:cNvGrpSpPr>
          <p:nvPr/>
        </p:nvGrpSpPr>
        <p:grpSpPr bwMode="auto">
          <a:xfrm>
            <a:off x="7070422" y="2271006"/>
            <a:ext cx="571500" cy="665163"/>
            <a:chOff x="0" y="0"/>
            <a:chExt cx="1549" cy="1351"/>
          </a:xfrm>
        </p:grpSpPr>
        <p:sp>
          <p:nvSpPr>
            <p:cNvPr id="26"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7"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9" name="Line 7"/>
          <p:cNvSpPr>
            <a:spLocks noChangeShapeType="1"/>
          </p:cNvSpPr>
          <p:nvPr/>
        </p:nvSpPr>
        <p:spPr bwMode="auto">
          <a:xfrm flipH="1" flipV="1">
            <a:off x="1698025" y="2880601"/>
            <a:ext cx="5450239" cy="32735"/>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30" name="Text Box 8"/>
          <p:cNvSpPr txBox="1">
            <a:spLocks noChangeArrowheads="1"/>
          </p:cNvSpPr>
          <p:nvPr/>
        </p:nvSpPr>
        <p:spPr bwMode="auto">
          <a:xfrm>
            <a:off x="838201" y="2350923"/>
            <a:ext cx="6212026" cy="46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فريق </a:t>
            </a:r>
            <a:r>
              <a:rPr lang="ar-EG" sz="2500" b="1" dirty="0">
                <a:solidFill>
                  <a:srgbClr val="002060"/>
                </a:solidFill>
                <a:latin typeface="Arial"/>
                <a:ea typeface="SimSun"/>
              </a:rPr>
              <a:t>عمل غير متعاون أو متشنج في التعامل</a:t>
            </a:r>
          </a:p>
        </p:txBody>
      </p:sp>
      <p:sp>
        <p:nvSpPr>
          <p:cNvPr id="33" name="Text Box 9"/>
          <p:cNvSpPr txBox="1">
            <a:spLocks noChangeArrowheads="1"/>
          </p:cNvSpPr>
          <p:nvPr/>
        </p:nvSpPr>
        <p:spPr bwMode="auto">
          <a:xfrm>
            <a:off x="7189268" y="23694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1</a:t>
            </a:r>
          </a:p>
        </p:txBody>
      </p:sp>
      <p:grpSp>
        <p:nvGrpSpPr>
          <p:cNvPr id="34" name="Group 10"/>
          <p:cNvGrpSpPr>
            <a:grpSpLocks/>
          </p:cNvGrpSpPr>
          <p:nvPr/>
        </p:nvGrpSpPr>
        <p:grpSpPr bwMode="auto">
          <a:xfrm>
            <a:off x="7070422" y="3185406"/>
            <a:ext cx="571500" cy="665163"/>
            <a:chOff x="0" y="0"/>
            <a:chExt cx="1549" cy="1351"/>
          </a:xfrm>
        </p:grpSpPr>
        <p:sp>
          <p:nvSpPr>
            <p:cNvPr id="35"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7"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8"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9" name="Line 14"/>
          <p:cNvSpPr>
            <a:spLocks noChangeShapeType="1"/>
          </p:cNvSpPr>
          <p:nvPr/>
        </p:nvSpPr>
        <p:spPr bwMode="auto">
          <a:xfrm flipH="1" flipV="1">
            <a:off x="1698028" y="3795002"/>
            <a:ext cx="5491239" cy="44242"/>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0" name="Text Box 15"/>
          <p:cNvSpPr txBox="1">
            <a:spLocks noChangeArrowheads="1"/>
          </p:cNvSpPr>
          <p:nvPr/>
        </p:nvSpPr>
        <p:spPr bwMode="auto">
          <a:xfrm>
            <a:off x="1285590" y="3265323"/>
            <a:ext cx="5764638" cy="46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نقص </a:t>
            </a:r>
            <a:r>
              <a:rPr lang="ar-EG" sz="2500" b="1" dirty="0">
                <a:solidFill>
                  <a:srgbClr val="002060"/>
                </a:solidFill>
                <a:latin typeface="Arial"/>
                <a:ea typeface="SimSun"/>
              </a:rPr>
              <a:t>في خبرات العاملين أو في إعدادهم.</a:t>
            </a:r>
            <a:endParaRPr lang="en-US" sz="2500" b="1" dirty="0">
              <a:solidFill>
                <a:srgbClr val="002060"/>
              </a:solidFill>
              <a:latin typeface="Arial"/>
              <a:ea typeface="SimSun"/>
            </a:endParaRPr>
          </a:p>
        </p:txBody>
      </p:sp>
      <p:sp>
        <p:nvSpPr>
          <p:cNvPr id="41" name="Text Box 16"/>
          <p:cNvSpPr txBox="1">
            <a:spLocks noChangeArrowheads="1"/>
          </p:cNvSpPr>
          <p:nvPr/>
        </p:nvSpPr>
        <p:spPr bwMode="auto">
          <a:xfrm>
            <a:off x="7189268" y="3283830"/>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2</a:t>
            </a:r>
          </a:p>
        </p:txBody>
      </p:sp>
      <p:grpSp>
        <p:nvGrpSpPr>
          <p:cNvPr id="42" name="Group 17"/>
          <p:cNvGrpSpPr>
            <a:grpSpLocks/>
          </p:cNvGrpSpPr>
          <p:nvPr/>
        </p:nvGrpSpPr>
        <p:grpSpPr bwMode="auto">
          <a:xfrm>
            <a:off x="7070422" y="4077581"/>
            <a:ext cx="571500" cy="665163"/>
            <a:chOff x="0" y="0"/>
            <a:chExt cx="1549" cy="1351"/>
          </a:xfrm>
        </p:grpSpPr>
        <p:sp>
          <p:nvSpPr>
            <p:cNvPr id="43"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44"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45"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46" name="Line 21"/>
          <p:cNvSpPr>
            <a:spLocks noChangeShapeType="1"/>
          </p:cNvSpPr>
          <p:nvPr/>
        </p:nvSpPr>
        <p:spPr bwMode="auto">
          <a:xfrm flipH="1" flipV="1">
            <a:off x="1698029" y="4687178"/>
            <a:ext cx="5491238" cy="4424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pPr defTabSz="829452"/>
            <a:endParaRPr lang="ar-EG">
              <a:solidFill>
                <a:srgbClr val="333300"/>
              </a:solidFill>
              <a:latin typeface="Verdana" panose="020B0604030504040204" pitchFamily="34" charset="0"/>
              <a:ea typeface="SimSun"/>
            </a:endParaRPr>
          </a:p>
        </p:txBody>
      </p:sp>
      <p:sp>
        <p:nvSpPr>
          <p:cNvPr id="47" name="Text Box 22"/>
          <p:cNvSpPr txBox="1">
            <a:spLocks noChangeArrowheads="1"/>
          </p:cNvSpPr>
          <p:nvPr/>
        </p:nvSpPr>
        <p:spPr bwMode="auto">
          <a:xfrm>
            <a:off x="1285590" y="4191000"/>
            <a:ext cx="5818039" cy="46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algn="ctr" defTabSz="829452" rtl="1" eaLnBrk="0"/>
            <a:r>
              <a:rPr lang="ar-EG" sz="2500" b="1" dirty="0" smtClean="0">
                <a:solidFill>
                  <a:srgbClr val="002060"/>
                </a:solidFill>
                <a:latin typeface="Arial"/>
                <a:ea typeface="SimSun"/>
              </a:rPr>
              <a:t>قضايا </a:t>
            </a:r>
            <a:r>
              <a:rPr lang="ar-EG" sz="2500" b="1" dirty="0">
                <a:solidFill>
                  <a:srgbClr val="002060"/>
                </a:solidFill>
                <a:latin typeface="Arial"/>
                <a:ea typeface="SimSun"/>
              </a:rPr>
              <a:t>خلافية تثار, تضعف العمل و تستهلك الطاقات.</a:t>
            </a:r>
            <a:endParaRPr lang="en-US" sz="2500" b="1" dirty="0">
              <a:solidFill>
                <a:srgbClr val="002060"/>
              </a:solidFill>
              <a:latin typeface="Arial"/>
              <a:ea typeface="SimSun"/>
            </a:endParaRPr>
          </a:p>
        </p:txBody>
      </p:sp>
      <p:sp>
        <p:nvSpPr>
          <p:cNvPr id="48" name="Text Box 23"/>
          <p:cNvSpPr txBox="1">
            <a:spLocks noChangeArrowheads="1"/>
          </p:cNvSpPr>
          <p:nvPr/>
        </p:nvSpPr>
        <p:spPr bwMode="auto">
          <a:xfrm>
            <a:off x="7189268" y="4176004"/>
            <a:ext cx="323093" cy="4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algn="ctr" defTabSz="829452" eaLnBrk="0"/>
            <a:r>
              <a:rPr lang="en-US" sz="2200" b="1">
                <a:solidFill>
                  <a:srgbClr val="FFFFFF"/>
                </a:solidFill>
                <a:latin typeface="Arial"/>
                <a:ea typeface="SimSun"/>
              </a:rPr>
              <a:t>3</a:t>
            </a:r>
          </a:p>
        </p:txBody>
      </p:sp>
    </p:spTree>
    <p:extLst>
      <p:ext uri="{BB962C8B-B14F-4D97-AF65-F5344CB8AC3E}">
        <p14:creationId xmlns:p14="http://schemas.microsoft.com/office/powerpoint/2010/main" val="2609924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9" grpId="0" animBg="1"/>
      <p:bldP spid="40" grpId="0"/>
      <p:bldP spid="41" grpId="0"/>
      <p:bldP spid="46" grpId="0" animBg="1"/>
      <p:bldP spid="47" grpId="0"/>
      <p:bldP spid="4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chemeClr val="bg2">
                  <a:lumMod val="40000"/>
                  <a:lumOff val="60000"/>
                </a:schemeClr>
              </a:gs>
              <a:gs pos="40000">
                <a:schemeClr val="bg2">
                  <a:lumMod val="40000"/>
                  <a:lumOff val="60000"/>
                </a:schemeClr>
              </a:gs>
              <a:gs pos="100000">
                <a:schemeClr val="accent1"/>
              </a:gs>
            </a:gsLst>
          </a:gradFill>
          <a:ln>
            <a:noFill/>
          </a:ln>
          <a:effectLst>
            <a:outerShdw dist="23000" dir="5400000" algn="ctr" rotWithShape="0">
              <a:srgbClr val="000000">
                <a:alpha val="32999"/>
              </a:srgbClr>
            </a:outerShdw>
          </a:effectLst>
          <a:extLst/>
        </p:spPr>
        <p:style>
          <a:lnRef idx="0">
            <a:scrgbClr r="0" g="0" b="0"/>
          </a:lnRef>
          <a:fillRef idx="1002">
            <a:schemeClr val="lt2"/>
          </a:fillRef>
          <a:effectRef idx="0">
            <a:scrgbClr r="0" g="0" b="0"/>
          </a:effectRef>
          <a:fontRef idx="major"/>
        </p:style>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6" name="Picture 3" descr="C:\TDDOWNLOAD\penc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1400" b="1" dirty="0" smtClean="0">
              <a:solidFill>
                <a:schemeClr val="bg1"/>
              </a:solidFill>
            </a:endParaRPr>
          </a:p>
          <a:p>
            <a:pPr marL="0" indent="0" algn="ctr" rtl="1" eaLnBrk="1" hangingPunct="1">
              <a:buNone/>
            </a:pPr>
            <a:endParaRPr lang="ar-EG" altLang="zh-CN" sz="1800" b="1" dirty="0">
              <a:solidFill>
                <a:schemeClr val="bg1"/>
              </a:solidFill>
            </a:endParaRPr>
          </a:p>
          <a:p>
            <a:pPr marL="0" indent="0" algn="ctr" rtl="1" eaLnBrk="1" hangingPunct="1">
              <a:buNone/>
            </a:pPr>
            <a:r>
              <a:rPr lang="ar-EG" altLang="zh-CN" sz="5000" b="1" dirty="0">
                <a:solidFill>
                  <a:schemeClr val="bg1"/>
                </a:solidFill>
              </a:rPr>
              <a:t>تمرين</a:t>
            </a:r>
            <a:endParaRPr lang="ar-EG" altLang="zh-CN" sz="5000" b="1" dirty="0" smtClean="0">
              <a:solidFill>
                <a:schemeClr val="bg1"/>
              </a:solidFill>
            </a:endParaRPr>
          </a:p>
          <a:p>
            <a:pPr marL="0" indent="0" algn="ctr" rtl="1" eaLnBrk="1" hangingPunct="1">
              <a:buNone/>
            </a:pPr>
            <a:r>
              <a:rPr lang="ar-EG" altLang="zh-CN" sz="5000" b="1" dirty="0">
                <a:solidFill>
                  <a:schemeClr val="bg1"/>
                </a:solidFill>
              </a:rPr>
              <a:t>جهاز الة الصحة</a:t>
            </a:r>
          </a:p>
        </p:txBody>
      </p:sp>
    </p:spTree>
    <p:extLst>
      <p:ext uri="{BB962C8B-B14F-4D97-AF65-F5344CB8AC3E}">
        <p14:creationId xmlns:p14="http://schemas.microsoft.com/office/powerpoint/2010/main" val="25794211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9872" y="179247"/>
            <a:ext cx="2331087"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r" rtl="1"/>
            <a:r>
              <a:rPr lang="ar-EG" sz="3200" b="1" dirty="0">
                <a:solidFill>
                  <a:srgbClr val="002060"/>
                </a:solidFill>
              </a:rPr>
              <a:t>جهاز الة الصحة</a:t>
            </a:r>
          </a:p>
        </p:txBody>
      </p:sp>
      <p:sp>
        <p:nvSpPr>
          <p:cNvPr id="11" name="Rectangle 3"/>
          <p:cNvSpPr>
            <a:spLocks noChangeArrowheads="1"/>
          </p:cNvSpPr>
          <p:nvPr/>
        </p:nvSpPr>
        <p:spPr bwMode="auto">
          <a:xfrm>
            <a:off x="3779912" y="2972420"/>
            <a:ext cx="439246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400" b="1" dirty="0">
                <a:solidFill>
                  <a:srgbClr val="002060"/>
                </a:solidFill>
                <a:ea typeface="幼圆" pitchFamily="1" charset="-122"/>
              </a:rPr>
              <a:t>سرعة اتخاذ القرار في حالة الطوارىء</a:t>
            </a:r>
          </a:p>
        </p:txBody>
      </p:sp>
      <p:sp>
        <p:nvSpPr>
          <p:cNvPr id="12" name="Rectangle 4"/>
          <p:cNvSpPr>
            <a:spLocks noChangeArrowheads="1"/>
          </p:cNvSpPr>
          <p:nvPr/>
        </p:nvSpPr>
        <p:spPr bwMode="auto">
          <a:xfrm>
            <a:off x="3779912" y="4004295"/>
            <a:ext cx="439246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400" b="1" dirty="0">
                <a:solidFill>
                  <a:srgbClr val="002060"/>
                </a:solidFill>
                <a:ea typeface="幼圆" pitchFamily="1" charset="-122"/>
              </a:rPr>
              <a:t>تجديد روح التضحية لدى المجموعات</a:t>
            </a:r>
            <a:endParaRPr lang="zh-CN" altLang="en-US" sz="2400"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8603853" y="304385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603853" y="405192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302429" y="1675644"/>
            <a:ext cx="2221328" cy="1359554"/>
          </a:xfrm>
          <a:prstGeom prst="rect">
            <a:avLst/>
          </a:prstGeom>
        </p:spPr>
      </p:pic>
      <p:pic>
        <p:nvPicPr>
          <p:cNvPr id="5" name="Picture 4"/>
          <p:cNvPicPr>
            <a:picLocks noChangeAspect="1"/>
          </p:cNvPicPr>
          <p:nvPr/>
        </p:nvPicPr>
        <p:blipFill>
          <a:blip r:embed="rId4"/>
          <a:stretch>
            <a:fillRect/>
          </a:stretch>
        </p:blipFill>
        <p:spPr>
          <a:xfrm>
            <a:off x="778111" y="2204864"/>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983417" y="4545928"/>
            <a:ext cx="128432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20 دقيقة</a:t>
            </a:r>
            <a:endParaRPr lang="ar-EG" sz="2800" b="1" dirty="0">
              <a:solidFill>
                <a:srgbClr val="002060"/>
              </a:solidFill>
            </a:endParaRPr>
          </a:p>
        </p:txBody>
      </p:sp>
    </p:spTree>
    <p:extLst>
      <p:ext uri="{BB962C8B-B14F-4D97-AF65-F5344CB8AC3E}">
        <p14:creationId xmlns:p14="http://schemas.microsoft.com/office/powerpoint/2010/main" val="35219586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descr="07CD1E3675BD4affA6CA63955D31575C# #AutoShape 3"/>
          <p:cNvSpPr>
            <a:spLocks noChangeArrowheads="1"/>
          </p:cNvSpPr>
          <p:nvPr/>
        </p:nvSpPr>
        <p:spPr bwMode="auto">
          <a:xfrm>
            <a:off x="762000" y="2059304"/>
            <a:ext cx="7524750" cy="2817496"/>
          </a:xfrm>
          <a:prstGeom prst="rect">
            <a:avLst/>
          </a:prstGeom>
          <a:solidFill>
            <a:schemeClr val="bg2">
              <a:lumMod val="60000"/>
              <a:lumOff val="40000"/>
              <a:alpha val="78000"/>
            </a:schemeClr>
          </a:solidFill>
          <a:ln w="12700">
            <a:solidFill>
              <a:schemeClr val="bg1"/>
            </a:solidFill>
            <a:miter lim="800000"/>
            <a:headEnd/>
            <a:tailEnd/>
          </a:ln>
        </p:spPr>
        <p:txBody>
          <a:bodyPr lIns="91430" tIns="45715" rIns="91430" bIns="45715" anchor="ctr"/>
          <a:lstStyle/>
          <a:p>
            <a:pPr algn="l" rtl="0"/>
            <a:endParaRPr lang="zh-CN" altLang="en-US">
              <a:latin typeface="Calibri" pitchFamily="34" charset="0"/>
            </a:endParaRPr>
          </a:p>
        </p:txBody>
      </p:sp>
      <p:sp>
        <p:nvSpPr>
          <p:cNvPr id="16" name="AutoShape 3" descr="D8FCD644EF414d608FD23FABDBB2453F# #AutoShape 3"/>
          <p:cNvSpPr>
            <a:spLocks noChangeArrowheads="1"/>
          </p:cNvSpPr>
          <p:nvPr/>
        </p:nvSpPr>
        <p:spPr bwMode="auto">
          <a:xfrm>
            <a:off x="866775" y="1887856"/>
            <a:ext cx="7315200" cy="2853690"/>
          </a:xfrm>
          <a:prstGeom prst="rect">
            <a:avLst/>
          </a:prstGeom>
          <a:solidFill>
            <a:schemeClr val="accent1">
              <a:lumMod val="40000"/>
              <a:lumOff val="60000"/>
              <a:alpha val="80000"/>
            </a:schemeClr>
          </a:solidFill>
          <a:ln w="12700">
            <a:solidFill>
              <a:schemeClr val="bg1"/>
            </a:solidFill>
            <a:miter lim="800000"/>
            <a:headEnd/>
            <a:tailEnd/>
          </a:ln>
        </p:spPr>
        <p:txBody>
          <a:bodyPr wrap="none" lIns="91430" tIns="45715" rIns="91430" bIns="45715" anchor="ctr"/>
          <a:lstStyle/>
          <a:p>
            <a:pPr rtl="1" eaLnBrk="0"/>
            <a:r>
              <a:rPr lang="ar-EG" altLang="zh-CN" sz="5000" b="1" dirty="0">
                <a:solidFill>
                  <a:srgbClr val="002060"/>
                </a:solidFill>
                <a:ea typeface="Microsoft YaHei" pitchFamily="34" charset="-122"/>
              </a:rPr>
              <a:t>تمرين لكسر الحواجز</a:t>
            </a:r>
            <a:endParaRPr lang="ar-EG" altLang="zh-CN" sz="3600" b="1" dirty="0">
              <a:solidFill>
                <a:srgbClr val="002060"/>
              </a:solidFill>
              <a:ea typeface="Microsoft YaHei" pitchFamily="34" charset="-122"/>
            </a:endParaRPr>
          </a:p>
        </p:txBody>
      </p:sp>
      <p:sp>
        <p:nvSpPr>
          <p:cNvPr id="20" name="Rectangle 13" descr="FD1DDF730CE4456e89755B07FE1653D0# #Rectangle 13"/>
          <p:cNvSpPr>
            <a:spLocks noChangeArrowheads="1"/>
          </p:cNvSpPr>
          <p:nvPr/>
        </p:nvSpPr>
        <p:spPr bwMode="auto">
          <a:xfrm>
            <a:off x="1033465" y="2318384"/>
            <a:ext cx="6981825"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rtl="0"/>
            <a:endParaRPr lang="zh-CN" altLang="en-US">
              <a:solidFill>
                <a:schemeClr val="bg1"/>
              </a:solidFill>
              <a:latin typeface="Microsoft YaHei" pitchFamily="34" charset="-122"/>
              <a:ea typeface="Microsoft YaHei" pitchFamily="34" charset="-122"/>
            </a:endParaRPr>
          </a:p>
        </p:txBody>
      </p:sp>
      <p:pic>
        <p:nvPicPr>
          <p:cNvPr id="2" name="Picture 1"/>
          <p:cNvPicPr>
            <a:picLocks noChangeAspect="1"/>
          </p:cNvPicPr>
          <p:nvPr/>
        </p:nvPicPr>
        <p:blipFill>
          <a:blip r:embed="rId3"/>
          <a:stretch>
            <a:fillRect/>
          </a:stretch>
        </p:blipFill>
        <p:spPr>
          <a:xfrm>
            <a:off x="0" y="5112851"/>
            <a:ext cx="1979712" cy="1745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77858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Top)">
                                      <p:cBhvr>
                                        <p:cTn id="7" dur="500"/>
                                        <p:tgtEl>
                                          <p:spTgt spid="1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lide(fromBottom)">
                                      <p:cBhvr>
                                        <p:cTn id="10" dur="500"/>
                                        <p:tgtEl>
                                          <p:spTgt spid="14"/>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6" grpId="0" animBg="1" autoUpdateAnimBg="0"/>
      <p:bldP spid="2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07CD1E3675BD4affA6CA63955D31575C# #AutoShape 3"/>
          <p:cNvSpPr>
            <a:spLocks noChangeArrowheads="1"/>
          </p:cNvSpPr>
          <p:nvPr/>
        </p:nvSpPr>
        <p:spPr bwMode="auto">
          <a:xfrm>
            <a:off x="809625" y="2089199"/>
            <a:ext cx="7524750" cy="2347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l" rtl="0"/>
            <a:endParaRPr lang="zh-CN" altLang="en-US">
              <a:latin typeface="Calibri" pitchFamily="34" charset="0"/>
            </a:endParaRPr>
          </a:p>
        </p:txBody>
      </p:sp>
      <p:sp>
        <p:nvSpPr>
          <p:cNvPr id="4" name="AutoShape 3" descr="D8FCD644EF414d608FD23FABDBB2453F# #AutoShape 3"/>
          <p:cNvSpPr>
            <a:spLocks noChangeArrowheads="1"/>
          </p:cNvSpPr>
          <p:nvPr/>
        </p:nvSpPr>
        <p:spPr bwMode="auto">
          <a:xfrm>
            <a:off x="914400" y="1946324"/>
            <a:ext cx="7315200" cy="2378075"/>
          </a:xfrm>
          <a:prstGeom prst="rect">
            <a:avLst/>
          </a:prstGeom>
          <a:solidFill>
            <a:schemeClr val="accent1">
              <a:alpha val="73000"/>
            </a:schemeClr>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rtl="1" eaLnBrk="0" hangingPunct="0"/>
            <a:r>
              <a:rPr lang="ar-EG" altLang="zh-CN" sz="5000" b="1" dirty="0" smtClean="0">
                <a:solidFill>
                  <a:schemeClr val="bg1"/>
                </a:solidFill>
                <a:ea typeface="Microsoft YaHei" pitchFamily="34" charset="-122"/>
              </a:rPr>
              <a:t>اجعل وقتك متميزا</a:t>
            </a:r>
            <a:endParaRPr lang="zh-CN" altLang="en-US" sz="5000" b="1" dirty="0">
              <a:solidFill>
                <a:schemeClr val="bg1"/>
              </a:solidFill>
              <a:ea typeface="Microsoft YaHei" pitchFamily="34" charset="-122"/>
            </a:endParaRPr>
          </a:p>
        </p:txBody>
      </p:sp>
      <p:sp>
        <p:nvSpPr>
          <p:cNvPr id="5" name="Rectangle 13" descr="FD1DDF730CE4456e89755B07FE1653D0# #Rectangle 13"/>
          <p:cNvSpPr>
            <a:spLocks noChangeArrowheads="1"/>
          </p:cNvSpPr>
          <p:nvPr/>
        </p:nvSpPr>
        <p:spPr bwMode="auto">
          <a:xfrm>
            <a:off x="1081088" y="2305099"/>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40436862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rtl="1"/>
            <a:r>
              <a:rPr lang="ar-EG" sz="3200" b="1" dirty="0">
                <a:solidFill>
                  <a:srgbClr val="002060"/>
                </a:solidFill>
                <a:latin typeface="Simplified Arabic" panose="02020603050405020304" pitchFamily="18" charset="-78"/>
                <a:cs typeface="Simplified Arabic" panose="02020603050405020304" pitchFamily="18" charset="-78"/>
              </a:rPr>
              <a:t>الوقت من المنظور الدينى</a:t>
            </a:r>
            <a:endParaRPr lang="en-US" sz="3200" dirty="0">
              <a:solidFill>
                <a:srgbClr val="002060"/>
              </a:solidFill>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3"/>
          <a:stretch>
            <a:fillRect/>
          </a:stretch>
        </p:blipFill>
        <p:spPr>
          <a:xfrm>
            <a:off x="158080" y="1772816"/>
            <a:ext cx="4032448" cy="3024336"/>
          </a:xfrm>
          <a:prstGeom prst="rect">
            <a:avLst/>
          </a:prstGeom>
        </p:spPr>
      </p:pic>
      <p:sp>
        <p:nvSpPr>
          <p:cNvPr id="4" name="Rectangle 3"/>
          <p:cNvSpPr/>
          <p:nvPr/>
        </p:nvSpPr>
        <p:spPr>
          <a:xfrm>
            <a:off x="4427984" y="1052736"/>
            <a:ext cx="4572000" cy="18158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ar-EG" dirty="0">
                <a:solidFill>
                  <a:srgbClr val="002060"/>
                </a:solidFill>
              </a:rPr>
              <a:t>ليس أدل على قيمة الوقت من قسم الله سبحانه وتعالي بالوقت :</a:t>
            </a:r>
          </a:p>
          <a:p>
            <a:r>
              <a:rPr lang="ar-EG" dirty="0">
                <a:solidFill>
                  <a:srgbClr val="002060"/>
                </a:solidFill>
              </a:rPr>
              <a:t>1- والفجر ...........</a:t>
            </a:r>
          </a:p>
          <a:p>
            <a:r>
              <a:rPr lang="ar-EG" dirty="0">
                <a:solidFill>
                  <a:srgbClr val="002060"/>
                </a:solidFill>
              </a:rPr>
              <a:t>2- والعصر ........</a:t>
            </a:r>
          </a:p>
        </p:txBody>
      </p:sp>
      <p:sp>
        <p:nvSpPr>
          <p:cNvPr id="31" name="Rectangle 30"/>
          <p:cNvSpPr/>
          <p:nvPr/>
        </p:nvSpPr>
        <p:spPr>
          <a:xfrm>
            <a:off x="4427984" y="3197294"/>
            <a:ext cx="4572000" cy="21698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ar-EG" sz="2700" dirty="0">
                <a:solidFill>
                  <a:srgbClr val="002060"/>
                </a:solidFill>
              </a:rPr>
              <a:t>قال رسول الله صلى الله عليه وسلم </a:t>
            </a:r>
            <a:r>
              <a:rPr lang="ar-EG" sz="2700" dirty="0" smtClean="0">
                <a:solidFill>
                  <a:srgbClr val="002060"/>
                </a:solidFill>
              </a:rPr>
              <a:t/>
            </a:r>
            <a:br>
              <a:rPr lang="ar-EG" sz="2700" dirty="0" smtClean="0">
                <a:solidFill>
                  <a:srgbClr val="002060"/>
                </a:solidFill>
              </a:rPr>
            </a:br>
            <a:r>
              <a:rPr lang="ar-EG" sz="2700" dirty="0" smtClean="0">
                <a:solidFill>
                  <a:srgbClr val="002060"/>
                </a:solidFill>
              </a:rPr>
              <a:t>( </a:t>
            </a:r>
            <a:r>
              <a:rPr lang="ar-EG" sz="2700" dirty="0">
                <a:solidFill>
                  <a:srgbClr val="002060"/>
                </a:solidFill>
              </a:rPr>
              <a:t>لا تزولُ قَدَمَا عَبْدٍ يومَ القيامةِ حتى يُسألَ عنْ أربع ٍ عنْ عُمُرِهِ فيما أفناهُ وعنْ جسدِه فيما أبْلاهُ وعنْ مالهِ مِنْ أيْنَ أخذهُ وفيما أنْفَقَهُ وعنْ عِلمِهِ ماذا عَمِلَ بهِ)</a:t>
            </a:r>
          </a:p>
        </p:txBody>
      </p:sp>
    </p:spTree>
    <p:extLst>
      <p:ext uri="{BB962C8B-B14F-4D97-AF65-F5344CB8AC3E}">
        <p14:creationId xmlns:p14="http://schemas.microsoft.com/office/powerpoint/2010/main" val="32706676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السمات والمبادئ الخاصة بالوقت</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الوقت مورد محدود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الوقت لا يمكن تعويضه</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يمتلك كل الناس قدراً متساوياً من الوقت</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الوقت غير قابل للتعويض</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الوقت لا يمكن تجميعه أو تخزينه</a:t>
            </a:r>
          </a:p>
        </p:txBody>
      </p:sp>
      <p:sp>
        <p:nvSpPr>
          <p:cNvPr id="15" name="Diamond 14"/>
          <p:cNvSpPr/>
          <p:nvPr/>
        </p:nvSpPr>
        <p:spPr bwMode="auto">
          <a:xfrm>
            <a:off x="7740352" y="5517232"/>
            <a:ext cx="1008112" cy="864096"/>
          </a:xfrm>
          <a:prstGeom prst="diamond">
            <a:avLst/>
          </a:prstGeom>
          <a:solidFill>
            <a:srgbClr val="7030A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ar-EG" sz="3200" dirty="0">
                <a:solidFill>
                  <a:srgbClr val="002060"/>
                </a:solidFill>
                <a:latin typeface="Arial" charset="0"/>
              </a:rPr>
              <a:t>6</a:t>
            </a:r>
            <a:endParaRPr kumimoji="0" lang="ar-EG" sz="3200" b="0" i="0" u="none" strike="noStrike" cap="none" normalizeH="0" baseline="0" dirty="0" smtClean="0">
              <a:ln>
                <a:noFill/>
              </a:ln>
              <a:solidFill>
                <a:srgbClr val="002060"/>
              </a:solidFill>
              <a:effectLst/>
              <a:latin typeface="Arial" charset="0"/>
            </a:endParaRPr>
          </a:p>
        </p:txBody>
      </p:sp>
      <p:sp>
        <p:nvSpPr>
          <p:cNvPr id="16" name="Rectangle 15"/>
          <p:cNvSpPr/>
          <p:nvPr/>
        </p:nvSpPr>
        <p:spPr bwMode="auto">
          <a:xfrm>
            <a:off x="1115616" y="5661248"/>
            <a:ext cx="6624736" cy="576064"/>
          </a:xfrm>
          <a:prstGeom prst="rect">
            <a:avLst/>
          </a:prstGeom>
          <a:ln>
            <a:solidFill>
              <a:srgbClr val="00206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الوقت لا يستأجر ولا يشترى </a:t>
            </a:r>
          </a:p>
        </p:txBody>
      </p:sp>
    </p:spTree>
    <p:extLst>
      <p:ext uri="{BB962C8B-B14F-4D97-AF65-F5344CB8AC3E}">
        <p14:creationId xmlns:p14="http://schemas.microsoft.com/office/powerpoint/2010/main" val="31375271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P spid="15"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6694" y="476672"/>
            <a:ext cx="7485706" cy="42195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Rounded Rectangle 4"/>
          <p:cNvSpPr/>
          <p:nvPr/>
        </p:nvSpPr>
        <p:spPr bwMode="auto">
          <a:xfrm>
            <a:off x="539552" y="4696247"/>
            <a:ext cx="7848872" cy="1037009"/>
          </a:xfrm>
          <a:prstGeom prst="roundRect">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rgbClr val="002060"/>
                </a:solidFill>
                <a:latin typeface="Simplified Arabic" panose="02020603050405020304" pitchFamily="18" charset="-78"/>
                <a:cs typeface="Simplified Arabic" panose="02020603050405020304" pitchFamily="18" charset="-78"/>
              </a:rPr>
              <a:t>الوقت هو المورد الوحيد الذى يتجدد يوماً بيوم وساعة بساعة </a:t>
            </a:r>
            <a:endParaRPr lang="ar-EG" b="1" dirty="0" smtClean="0">
              <a:solidFill>
                <a:srgbClr val="002060"/>
              </a:solidFill>
              <a:latin typeface="Simplified Arabic" panose="02020603050405020304" pitchFamily="18" charset="-78"/>
              <a:cs typeface="Simplified Arabic" panose="02020603050405020304" pitchFamily="18" charset="-78"/>
            </a:endParaRPr>
          </a:p>
          <a:p>
            <a:r>
              <a:rPr lang="ar-EG" b="1" dirty="0" smtClean="0">
                <a:solidFill>
                  <a:srgbClr val="002060"/>
                </a:solidFill>
                <a:latin typeface="Simplified Arabic" panose="02020603050405020304" pitchFamily="18" charset="-78"/>
                <a:cs typeface="Simplified Arabic" panose="02020603050405020304" pitchFamily="18" charset="-78"/>
              </a:rPr>
              <a:t>ودقيقة </a:t>
            </a:r>
            <a:r>
              <a:rPr lang="ar-EG" b="1" dirty="0">
                <a:solidFill>
                  <a:srgbClr val="002060"/>
                </a:solidFill>
                <a:latin typeface="Simplified Arabic" panose="02020603050405020304" pitchFamily="18" charset="-78"/>
                <a:cs typeface="Simplified Arabic" panose="02020603050405020304" pitchFamily="18" charset="-78"/>
              </a:rPr>
              <a:t>بدقيقة (إنه هو الحياة)</a:t>
            </a:r>
            <a:endParaRPr kumimoji="0" lang="ar-EG" sz="28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7260559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476"/>
          <a:stretch/>
        </p:blipFill>
        <p:spPr>
          <a:xfrm>
            <a:off x="4499992" y="1484784"/>
            <a:ext cx="4286250" cy="2820144"/>
          </a:xfrm>
          <a:prstGeom prst="rect">
            <a:avLst/>
          </a:prstGeom>
        </p:spPr>
      </p:pic>
      <p:sp>
        <p:nvSpPr>
          <p:cNvPr id="5" name="Rectangle 4"/>
          <p:cNvSpPr/>
          <p:nvPr/>
        </p:nvSpPr>
        <p:spPr>
          <a:xfrm>
            <a:off x="179512" y="1340584"/>
            <a:ext cx="4572000" cy="310854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Low" rtl="1"/>
            <a:r>
              <a:rPr lang="ar-EG" b="1" dirty="0">
                <a:solidFill>
                  <a:srgbClr val="002060"/>
                </a:solidFill>
                <a:latin typeface="Simplified Arabic" panose="02020603050405020304" pitchFamily="18" charset="-78"/>
                <a:cs typeface="Simplified Arabic" panose="02020603050405020304" pitchFamily="18" charset="-78"/>
              </a:rPr>
              <a:t>ينظر الكثير من شاغلي الوظائف الإدارية إلى الوقت باعتباره مشكلة أو عقبة كبيرة تحول دون تحقيق الأهداف التي يسعون إليها أو إنجاز المهام التي تعهد إليهم أو تحقيق التوازن بين مسئولياتهم الوظيفية وواجباتهم </a:t>
            </a:r>
            <a:r>
              <a:rPr lang="ar-EG" b="1" dirty="0" smtClean="0">
                <a:solidFill>
                  <a:srgbClr val="002060"/>
                </a:solidFill>
                <a:latin typeface="Simplified Arabic" panose="02020603050405020304" pitchFamily="18" charset="-78"/>
                <a:cs typeface="Simplified Arabic" panose="02020603050405020304" pitchFamily="18" charset="-78"/>
              </a:rPr>
              <a:t>  </a:t>
            </a:r>
            <a:br>
              <a:rPr lang="ar-EG" b="1" dirty="0" smtClean="0">
                <a:solidFill>
                  <a:srgbClr val="002060"/>
                </a:solidFill>
                <a:latin typeface="Simplified Arabic" panose="02020603050405020304" pitchFamily="18" charset="-78"/>
                <a:cs typeface="Simplified Arabic" panose="02020603050405020304" pitchFamily="18" charset="-78"/>
              </a:rPr>
            </a:br>
            <a:r>
              <a:rPr lang="ar-EG" b="1" dirty="0" smtClean="0">
                <a:solidFill>
                  <a:srgbClr val="002060"/>
                </a:solidFill>
                <a:latin typeface="Simplified Arabic" panose="02020603050405020304" pitchFamily="18" charset="-78"/>
                <a:cs typeface="Simplified Arabic" panose="02020603050405020304" pitchFamily="18" charset="-78"/>
              </a:rPr>
              <a:t> 	     الاجتماعية</a:t>
            </a:r>
            <a:endParaRPr lang="ar-EG" b="1" dirty="0">
              <a:solidFill>
                <a:srgbClr val="002060"/>
              </a:solidFill>
              <a:latin typeface="Simplified Arabic" panose="02020603050405020304" pitchFamily="18" charset="-78"/>
              <a:cs typeface="Simplified Arabic" panose="02020603050405020304" pitchFamily="18" charset="-78"/>
            </a:endParaRPr>
          </a:p>
        </p:txBody>
      </p:sp>
      <p:sp>
        <p:nvSpPr>
          <p:cNvPr id="6"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الوقت مشكلة الإدارة</a:t>
            </a:r>
            <a:endParaRPr lang="zh-CN" altLang="en-US" sz="3200" b="1" dirty="0">
              <a:solidFill>
                <a:schemeClr val="accent2"/>
              </a:solidFill>
            </a:endParaRPr>
          </a:p>
        </p:txBody>
      </p:sp>
    </p:spTree>
    <p:extLst>
      <p:ext uri="{BB962C8B-B14F-4D97-AF65-F5344CB8AC3E}">
        <p14:creationId xmlns:p14="http://schemas.microsoft.com/office/powerpoint/2010/main" val="27684759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ومن الظواهر التي تدل على مشكلة الوقت في حياة الإداري</a:t>
            </a:r>
            <a:endParaRPr lang="zh-CN" altLang="en-US" sz="3200" b="1" dirty="0">
              <a:solidFill>
                <a:schemeClr val="accent2"/>
              </a:solidFill>
            </a:endParaRPr>
          </a:p>
        </p:txBody>
      </p:sp>
      <p:pic>
        <p:nvPicPr>
          <p:cNvPr id="2" name="Picture 1"/>
          <p:cNvPicPr>
            <a:picLocks noChangeAspect="1"/>
          </p:cNvPicPr>
          <p:nvPr/>
        </p:nvPicPr>
        <p:blipFill>
          <a:blip r:embed="rId2"/>
          <a:stretch>
            <a:fillRect/>
          </a:stretch>
        </p:blipFill>
        <p:spPr>
          <a:xfrm>
            <a:off x="8028384" y="1556792"/>
            <a:ext cx="792088" cy="792088"/>
          </a:xfrm>
          <a:prstGeom prst="rect">
            <a:avLst/>
          </a:prstGeom>
        </p:spPr>
      </p:pic>
      <p:sp>
        <p:nvSpPr>
          <p:cNvPr id="3" name="Rectangle 2"/>
          <p:cNvSpPr/>
          <p:nvPr/>
        </p:nvSpPr>
        <p:spPr>
          <a:xfrm>
            <a:off x="144016" y="1681644"/>
            <a:ext cx="7972908" cy="523220"/>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رئيس </a:t>
            </a:r>
            <a:r>
              <a:rPr lang="ar-EG" b="1" dirty="0">
                <a:solidFill>
                  <a:srgbClr val="002060"/>
                </a:solidFill>
                <a:latin typeface="Simplified Arabic" panose="02020603050405020304" pitchFamily="18" charset="-78"/>
                <a:cs typeface="Simplified Arabic" panose="02020603050405020304" pitchFamily="18" charset="-78"/>
              </a:rPr>
              <a:t>المؤسسة الذي يعمل ما يزيد عن 12 ساعة </a:t>
            </a:r>
            <a:r>
              <a:rPr lang="ar-EG" b="1" dirty="0" smtClean="0">
                <a:solidFill>
                  <a:srgbClr val="002060"/>
                </a:solidFill>
                <a:latin typeface="Simplified Arabic" panose="02020603050405020304" pitchFamily="18" charset="-78"/>
                <a:cs typeface="Simplified Arabic" panose="02020603050405020304" pitchFamily="18" charset="-78"/>
              </a:rPr>
              <a:t>يومياً</a:t>
            </a:r>
            <a:endParaRPr lang="ar-EG" b="1" dirty="0">
              <a:solidFill>
                <a:srgbClr val="002060"/>
              </a:solidFill>
              <a:latin typeface="Simplified Arabic" panose="02020603050405020304" pitchFamily="18" charset="-78"/>
              <a:cs typeface="Simplified Arabic" panose="02020603050405020304" pitchFamily="18" charset="-78"/>
            </a:endParaRPr>
          </a:p>
        </p:txBody>
      </p:sp>
      <p:pic>
        <p:nvPicPr>
          <p:cNvPr id="7" name="Picture 6"/>
          <p:cNvPicPr>
            <a:picLocks noChangeAspect="1"/>
          </p:cNvPicPr>
          <p:nvPr/>
        </p:nvPicPr>
        <p:blipFill>
          <a:blip r:embed="rId2"/>
          <a:stretch>
            <a:fillRect/>
          </a:stretch>
        </p:blipFill>
        <p:spPr>
          <a:xfrm>
            <a:off x="8028384" y="2636912"/>
            <a:ext cx="792088" cy="792088"/>
          </a:xfrm>
          <a:prstGeom prst="rect">
            <a:avLst/>
          </a:prstGeom>
        </p:spPr>
      </p:pic>
      <p:sp>
        <p:nvSpPr>
          <p:cNvPr id="8" name="Rectangle 7"/>
          <p:cNvSpPr/>
          <p:nvPr/>
        </p:nvSpPr>
        <p:spPr>
          <a:xfrm>
            <a:off x="144016" y="2546901"/>
            <a:ext cx="7972908" cy="954107"/>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المدير </a:t>
            </a:r>
            <a:r>
              <a:rPr lang="ar-EG" b="1" dirty="0">
                <a:solidFill>
                  <a:srgbClr val="002060"/>
                </a:solidFill>
                <a:latin typeface="Simplified Arabic" panose="02020603050405020304" pitchFamily="18" charset="-78"/>
                <a:cs typeface="Simplified Arabic" panose="02020603050405020304" pitchFamily="18" charset="-78"/>
              </a:rPr>
              <a:t>العام الذي يحتفظ بغرفة نوم ملحقة بمكتبه لاستخدامها </a:t>
            </a:r>
            <a:r>
              <a:rPr lang="ar-EG" b="1" dirty="0" smtClean="0">
                <a:solidFill>
                  <a:srgbClr val="002060"/>
                </a:solidFill>
                <a:latin typeface="Simplified Arabic" panose="02020603050405020304" pitchFamily="18" charset="-78"/>
                <a:cs typeface="Simplified Arabic" panose="02020603050405020304" pitchFamily="18" charset="-78"/>
              </a:rPr>
              <a:t>مرة</a:t>
            </a:r>
            <a:br>
              <a:rPr lang="ar-EG" b="1" dirty="0" smtClean="0">
                <a:solidFill>
                  <a:srgbClr val="002060"/>
                </a:solidFill>
                <a:latin typeface="Simplified Arabic" panose="02020603050405020304" pitchFamily="18" charset="-78"/>
                <a:cs typeface="Simplified Arabic" panose="02020603050405020304" pitchFamily="18" charset="-78"/>
              </a:rPr>
            </a:br>
            <a:r>
              <a:rPr lang="ar-EG" b="1" dirty="0" smtClean="0">
                <a:solidFill>
                  <a:srgbClr val="002060"/>
                </a:solidFill>
                <a:latin typeface="Simplified Arabic" panose="02020603050405020304" pitchFamily="18" charset="-78"/>
                <a:cs typeface="Simplified Arabic" panose="02020603050405020304" pitchFamily="18" charset="-78"/>
              </a:rPr>
              <a:t>أو </a:t>
            </a:r>
            <a:r>
              <a:rPr lang="ar-EG" b="1" dirty="0">
                <a:solidFill>
                  <a:srgbClr val="002060"/>
                </a:solidFill>
                <a:latin typeface="Simplified Arabic" panose="02020603050405020304" pitchFamily="18" charset="-78"/>
                <a:cs typeface="Simplified Arabic" panose="02020603050405020304" pitchFamily="18" charset="-78"/>
              </a:rPr>
              <a:t>مرتين أو ربما أكثر أسبوعياً</a:t>
            </a:r>
          </a:p>
        </p:txBody>
      </p:sp>
      <p:pic>
        <p:nvPicPr>
          <p:cNvPr id="9" name="Picture 8"/>
          <p:cNvPicPr>
            <a:picLocks noChangeAspect="1"/>
          </p:cNvPicPr>
          <p:nvPr/>
        </p:nvPicPr>
        <p:blipFill>
          <a:blip r:embed="rId2"/>
          <a:stretch>
            <a:fillRect/>
          </a:stretch>
        </p:blipFill>
        <p:spPr>
          <a:xfrm>
            <a:off x="8063880" y="3808204"/>
            <a:ext cx="792088" cy="792088"/>
          </a:xfrm>
          <a:prstGeom prst="rect">
            <a:avLst/>
          </a:prstGeom>
        </p:spPr>
      </p:pic>
      <p:sp>
        <p:nvSpPr>
          <p:cNvPr id="10" name="Rectangle 9"/>
          <p:cNvSpPr/>
          <p:nvPr/>
        </p:nvSpPr>
        <p:spPr>
          <a:xfrm>
            <a:off x="179512" y="3717032"/>
            <a:ext cx="7972908" cy="954107"/>
          </a:xfrm>
          <a:prstGeom prst="rect">
            <a:avLst/>
          </a:prstGeom>
        </p:spPr>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مدير </a:t>
            </a:r>
            <a:r>
              <a:rPr lang="ar-EG" b="1" dirty="0">
                <a:solidFill>
                  <a:srgbClr val="002060"/>
                </a:solidFill>
                <a:latin typeface="Simplified Arabic" panose="02020603050405020304" pitchFamily="18" charset="-78"/>
                <a:cs typeface="Simplified Arabic" panose="02020603050405020304" pitchFamily="18" charset="-78"/>
              </a:rPr>
              <a:t>الإدارة الذي يود متابعة ترتيبات زواج أحد أبنائه إلا </a:t>
            </a:r>
            <a:r>
              <a:rPr lang="ar-EG" b="1" dirty="0" smtClean="0">
                <a:solidFill>
                  <a:srgbClr val="002060"/>
                </a:solidFill>
                <a:latin typeface="Simplified Arabic" panose="02020603050405020304" pitchFamily="18" charset="-78"/>
                <a:cs typeface="Simplified Arabic" panose="02020603050405020304" pitchFamily="18" charset="-78"/>
              </a:rPr>
              <a:t>أنه</a:t>
            </a:r>
            <a:br>
              <a:rPr lang="ar-EG" b="1" dirty="0" smtClean="0">
                <a:solidFill>
                  <a:srgbClr val="002060"/>
                </a:solidFill>
                <a:latin typeface="Simplified Arabic" panose="02020603050405020304" pitchFamily="18" charset="-78"/>
                <a:cs typeface="Simplified Arabic" panose="02020603050405020304" pitchFamily="18" charset="-78"/>
              </a:rPr>
            </a:br>
            <a:r>
              <a:rPr lang="ar-EG" b="1" dirty="0" smtClean="0">
                <a:solidFill>
                  <a:srgbClr val="002060"/>
                </a:solidFill>
                <a:latin typeface="Simplified Arabic" panose="02020603050405020304" pitchFamily="18" charset="-78"/>
                <a:cs typeface="Simplified Arabic" panose="02020603050405020304" pitchFamily="18" charset="-78"/>
              </a:rPr>
              <a:t>لا </a:t>
            </a:r>
            <a:r>
              <a:rPr lang="ar-EG" b="1" dirty="0">
                <a:solidFill>
                  <a:srgbClr val="002060"/>
                </a:solidFill>
                <a:latin typeface="Simplified Arabic" panose="02020603050405020304" pitchFamily="18" charset="-78"/>
                <a:cs typeface="Simplified Arabic" panose="02020603050405020304" pitchFamily="18" charset="-78"/>
              </a:rPr>
              <a:t>يتمكن من ذلك</a:t>
            </a:r>
          </a:p>
        </p:txBody>
      </p:sp>
    </p:spTree>
    <p:extLst>
      <p:ext uri="{BB962C8B-B14F-4D97-AF65-F5344CB8AC3E}">
        <p14:creationId xmlns:p14="http://schemas.microsoft.com/office/powerpoint/2010/main" val="31993502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كيف ينفق الإنسان العادي وقته ؟</a:t>
            </a:r>
            <a:endParaRPr lang="zh-CN" altLang="en-US" sz="3200" b="1" dirty="0">
              <a:solidFill>
                <a:schemeClr val="accent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36276095"/>
              </p:ext>
            </p:extLst>
          </p:nvPr>
        </p:nvGraphicFramePr>
        <p:xfrm>
          <a:off x="251520" y="1515592"/>
          <a:ext cx="8690530" cy="3785616"/>
        </p:xfrm>
        <a:graphic>
          <a:graphicData uri="http://schemas.openxmlformats.org/drawingml/2006/table">
            <a:tbl>
              <a:tblPr rtl="1" firstRow="1" firstCol="1" bandRow="1">
                <a:tableStyleId>{5C22544A-7EE6-4342-B048-85BDC9FD1C3A}</a:tableStyleId>
              </a:tblPr>
              <a:tblGrid>
                <a:gridCol w="2896551"/>
                <a:gridCol w="2896551"/>
                <a:gridCol w="2897428"/>
              </a:tblGrid>
              <a:tr h="0">
                <a:tc>
                  <a:txBody>
                    <a:bodyPr/>
                    <a:lstStyle/>
                    <a:p>
                      <a:pPr algn="ctr" rtl="1">
                        <a:lnSpc>
                          <a:spcPct val="115000"/>
                        </a:lnSpc>
                        <a:spcAft>
                          <a:spcPts val="0"/>
                        </a:spcAft>
                      </a:pPr>
                      <a:r>
                        <a:rPr lang="ar-SA" sz="2400" b="1" dirty="0">
                          <a:effectLst/>
                          <a:latin typeface="Simplified Arabic" panose="02020603050405020304" pitchFamily="18" charset="-78"/>
                          <a:cs typeface="Simplified Arabic" panose="02020603050405020304" pitchFamily="18" charset="-78"/>
                        </a:rPr>
                        <a:t>النشــاط</a:t>
                      </a:r>
                      <a:endParaRPr lang="en-US" sz="1600" b="1" dirty="0">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عدد الساعات</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effectLst/>
                          <a:latin typeface="Simplified Arabic" panose="02020603050405020304" pitchFamily="18" charset="-78"/>
                          <a:cs typeface="Simplified Arabic" panose="02020603050405020304" pitchFamily="18" charset="-78"/>
                        </a:rPr>
                        <a:t>النسبة</a:t>
                      </a:r>
                      <a:endParaRPr lang="en-US" sz="1600" b="1" dirty="0">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مزاولة العمل الرسمى</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8</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33.0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رعاية أمـور العائلة</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1</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4.2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التنــقل</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2</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8.4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تناول الوجبات</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a:solidFill>
                            <a:srgbClr val="002060"/>
                          </a:solidFill>
                          <a:effectLst/>
                          <a:latin typeface="Simplified Arabic" panose="02020603050405020304" pitchFamily="18" charset="-78"/>
                          <a:cs typeface="Simplified Arabic" panose="02020603050405020304" pitchFamily="18" charset="-78"/>
                        </a:rPr>
                        <a:t>2</a:t>
                      </a:r>
                      <a:endParaRPr lang="en-US" sz="1600" b="1">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8.4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dirty="0">
                          <a:effectLst/>
                          <a:latin typeface="Simplified Arabic" panose="02020603050405020304" pitchFamily="18" charset="-78"/>
                          <a:cs typeface="Simplified Arabic" panose="02020603050405020304" pitchFamily="18" charset="-78"/>
                        </a:rPr>
                        <a:t>تطوير ذاتى وترويحى</a:t>
                      </a:r>
                      <a:endParaRPr lang="en-US" sz="1600" b="1" dirty="0">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a:solidFill>
                            <a:srgbClr val="002060"/>
                          </a:solidFill>
                          <a:effectLst/>
                          <a:latin typeface="Simplified Arabic" panose="02020603050405020304" pitchFamily="18" charset="-78"/>
                          <a:cs typeface="Simplified Arabic" panose="02020603050405020304" pitchFamily="18" charset="-78"/>
                        </a:rPr>
                        <a:t>2</a:t>
                      </a:r>
                      <a:endParaRPr lang="en-US" sz="1600" b="1">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8.4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النوم والراحة</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a:solidFill>
                            <a:srgbClr val="002060"/>
                          </a:solidFill>
                          <a:effectLst/>
                          <a:latin typeface="Simplified Arabic" panose="02020603050405020304" pitchFamily="18" charset="-78"/>
                          <a:cs typeface="Simplified Arabic" panose="02020603050405020304" pitchFamily="18" charset="-78"/>
                        </a:rPr>
                        <a:t>7</a:t>
                      </a:r>
                      <a:endParaRPr lang="en-US" sz="1600" b="1">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29.2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العبادة وأنشطة أخرى</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a:solidFill>
                            <a:srgbClr val="002060"/>
                          </a:solidFill>
                          <a:effectLst/>
                          <a:latin typeface="Simplified Arabic" panose="02020603050405020304" pitchFamily="18" charset="-78"/>
                          <a:cs typeface="Simplified Arabic" panose="02020603050405020304" pitchFamily="18" charset="-78"/>
                        </a:rPr>
                        <a:t>2</a:t>
                      </a:r>
                      <a:endParaRPr lang="en-US" sz="1600" b="1">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8.4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r h="0">
                <a:tc>
                  <a:txBody>
                    <a:bodyPr/>
                    <a:lstStyle/>
                    <a:p>
                      <a:pPr algn="ctr" rtl="1">
                        <a:lnSpc>
                          <a:spcPct val="115000"/>
                        </a:lnSpc>
                        <a:spcAft>
                          <a:spcPts val="0"/>
                        </a:spcAft>
                      </a:pPr>
                      <a:r>
                        <a:rPr lang="ar-SA" sz="2400" b="1">
                          <a:effectLst/>
                          <a:latin typeface="Simplified Arabic" panose="02020603050405020304" pitchFamily="18" charset="-78"/>
                          <a:cs typeface="Simplified Arabic" panose="02020603050405020304" pitchFamily="18" charset="-78"/>
                        </a:rPr>
                        <a:t>المجمــوع</a:t>
                      </a:r>
                      <a:endParaRPr lang="en-US" sz="1600" b="1">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a:solidFill>
                            <a:srgbClr val="002060"/>
                          </a:solidFill>
                          <a:effectLst/>
                          <a:latin typeface="Simplified Arabic" panose="02020603050405020304" pitchFamily="18" charset="-78"/>
                          <a:cs typeface="Simplified Arabic" panose="02020603050405020304" pitchFamily="18" charset="-78"/>
                        </a:rPr>
                        <a:t>24</a:t>
                      </a:r>
                      <a:endParaRPr lang="en-US" sz="1600" b="1">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c>
                  <a:txBody>
                    <a:bodyPr/>
                    <a:lstStyle/>
                    <a:p>
                      <a:pPr algn="ctr" rtl="1">
                        <a:lnSpc>
                          <a:spcPct val="115000"/>
                        </a:lnSpc>
                        <a:spcAft>
                          <a:spcPts val="0"/>
                        </a:spcAft>
                      </a:pPr>
                      <a:r>
                        <a:rPr lang="ar-SA" sz="2400" b="1" dirty="0">
                          <a:solidFill>
                            <a:srgbClr val="002060"/>
                          </a:solidFill>
                          <a:effectLst/>
                          <a:latin typeface="Simplified Arabic" panose="02020603050405020304" pitchFamily="18" charset="-78"/>
                          <a:cs typeface="Simplified Arabic" panose="02020603050405020304" pitchFamily="18" charset="-78"/>
                        </a:rPr>
                        <a:t>100 ٪</a:t>
                      </a:r>
                      <a:endParaRPr lang="en-US" sz="1600" b="1" dirty="0">
                        <a:solidFill>
                          <a:srgbClr val="002060"/>
                        </a:solidFill>
                        <a:effectLst/>
                        <a:latin typeface="Simplified Arabic" panose="02020603050405020304" pitchFamily="18" charset="-78"/>
                        <a:ea typeface="Calibri" panose="020F0502020204030204" pitchFamily="34" charset="0"/>
                        <a:cs typeface="Simplified Arabic" panose="02020603050405020304" pitchFamily="18" charset="-78"/>
                      </a:endParaRPr>
                    </a:p>
                  </a:txBody>
                  <a:tcPr marL="68580" marR="68580" marT="0" marB="0"/>
                </a:tc>
              </a:tr>
            </a:tbl>
          </a:graphicData>
        </a:graphic>
      </p:graphicFrame>
    </p:spTree>
    <p:extLst>
      <p:ext uri="{BB962C8B-B14F-4D97-AF65-F5344CB8AC3E}">
        <p14:creationId xmlns:p14="http://schemas.microsoft.com/office/powerpoint/2010/main" val="13584046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a:solidFill>
                  <a:schemeClr val="accent2"/>
                </a:solidFill>
              </a:rPr>
              <a:t>كم تتكلف الدولة بسبب الفاقد في وقت العمل ؟</a:t>
            </a:r>
            <a:endParaRPr lang="zh-CN" altLang="en-US" sz="3200" b="1" dirty="0">
              <a:solidFill>
                <a:schemeClr val="accent2"/>
              </a:solidFill>
            </a:endParaRPr>
          </a:p>
        </p:txBody>
      </p:sp>
      <p:sp>
        <p:nvSpPr>
          <p:cNvPr id="5" name="Freeform 4"/>
          <p:cNvSpPr/>
          <p:nvPr/>
        </p:nvSpPr>
        <p:spPr>
          <a:xfrm>
            <a:off x="3556992" y="1397878"/>
            <a:ext cx="2030015" cy="2030015"/>
          </a:xfrm>
          <a:custGeom>
            <a:avLst/>
            <a:gdLst>
              <a:gd name="connsiteX0" fmla="*/ 0 w 2030015"/>
              <a:gd name="connsiteY0" fmla="*/ 710505 h 2030015"/>
              <a:gd name="connsiteX1" fmla="*/ 1015008 w 2030015"/>
              <a:gd name="connsiteY1" fmla="*/ 0 h 2030015"/>
              <a:gd name="connsiteX2" fmla="*/ 2030015 w 2030015"/>
              <a:gd name="connsiteY2" fmla="*/ 710505 h 2030015"/>
              <a:gd name="connsiteX3" fmla="*/ 1522511 w 2030015"/>
              <a:gd name="connsiteY3" fmla="*/ 710505 h 2030015"/>
              <a:gd name="connsiteX4" fmla="*/ 1522511 w 2030015"/>
              <a:gd name="connsiteY4" fmla="*/ 2030015 h 2030015"/>
              <a:gd name="connsiteX5" fmla="*/ 507504 w 2030015"/>
              <a:gd name="connsiteY5" fmla="*/ 2030015 h 2030015"/>
              <a:gd name="connsiteX6" fmla="*/ 507504 w 2030015"/>
              <a:gd name="connsiteY6" fmla="*/ 710505 h 2030015"/>
              <a:gd name="connsiteX7" fmla="*/ 0 w 2030015"/>
              <a:gd name="connsiteY7" fmla="*/ 710505 h 203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015" h="2030015">
                <a:moveTo>
                  <a:pt x="0" y="710505"/>
                </a:moveTo>
                <a:lnTo>
                  <a:pt x="1015008" y="0"/>
                </a:lnTo>
                <a:lnTo>
                  <a:pt x="2030015" y="710505"/>
                </a:lnTo>
                <a:lnTo>
                  <a:pt x="1522511" y="710505"/>
                </a:lnTo>
                <a:lnTo>
                  <a:pt x="1522511" y="2030015"/>
                </a:lnTo>
                <a:lnTo>
                  <a:pt x="507504" y="2030015"/>
                </a:lnTo>
                <a:lnTo>
                  <a:pt x="507504" y="710505"/>
                </a:lnTo>
                <a:lnTo>
                  <a:pt x="0" y="71050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520" tIns="483269" rIns="635520" bIns="128016" numCol="1" spcCol="1270" anchor="ctr" anchorCtr="0">
            <a:noAutofit/>
          </a:bodyPr>
          <a:lstStyle/>
          <a:p>
            <a:pPr lvl="0" algn="ctr" defTabSz="800100" rtl="1">
              <a:lnSpc>
                <a:spcPct val="90000"/>
              </a:lnSpc>
              <a:spcBef>
                <a:spcPct val="0"/>
              </a:spcBef>
              <a:spcAft>
                <a:spcPct val="35000"/>
              </a:spcAft>
            </a:pPr>
            <a:r>
              <a:rPr lang="ar-SA" sz="1800" b="1" kern="1200" dirty="0" smtClean="0">
                <a:latin typeface="Simplified Arabic" panose="02020603050405020304" pitchFamily="18" charset="-78"/>
                <a:cs typeface="Simplified Arabic" panose="02020603050405020304" pitchFamily="18" charset="-78"/>
              </a:rPr>
              <a:t>30% فى قطـــاع الأعمــــال العام</a:t>
            </a:r>
            <a:endParaRPr lang="ar-EG" sz="1800" b="1" kern="1200" dirty="0">
              <a:latin typeface="Simplified Arabic" panose="02020603050405020304" pitchFamily="18" charset="-78"/>
              <a:cs typeface="Simplified Arabic" panose="02020603050405020304" pitchFamily="18" charset="-78"/>
            </a:endParaRPr>
          </a:p>
        </p:txBody>
      </p:sp>
      <p:sp>
        <p:nvSpPr>
          <p:cNvPr id="7" name="Freeform 6"/>
          <p:cNvSpPr/>
          <p:nvPr/>
        </p:nvSpPr>
        <p:spPr>
          <a:xfrm rot="1800000">
            <a:off x="4730299" y="3430106"/>
            <a:ext cx="2030015" cy="2030015"/>
          </a:xfrm>
          <a:custGeom>
            <a:avLst/>
            <a:gdLst>
              <a:gd name="connsiteX0" fmla="*/ 0 w 2030015"/>
              <a:gd name="connsiteY0" fmla="*/ 710505 h 2030015"/>
              <a:gd name="connsiteX1" fmla="*/ 1015008 w 2030015"/>
              <a:gd name="connsiteY1" fmla="*/ 0 h 2030015"/>
              <a:gd name="connsiteX2" fmla="*/ 2030015 w 2030015"/>
              <a:gd name="connsiteY2" fmla="*/ 710505 h 2030015"/>
              <a:gd name="connsiteX3" fmla="*/ 1522511 w 2030015"/>
              <a:gd name="connsiteY3" fmla="*/ 710505 h 2030015"/>
              <a:gd name="connsiteX4" fmla="*/ 1522511 w 2030015"/>
              <a:gd name="connsiteY4" fmla="*/ 2030015 h 2030015"/>
              <a:gd name="connsiteX5" fmla="*/ 507504 w 2030015"/>
              <a:gd name="connsiteY5" fmla="*/ 2030015 h 2030015"/>
              <a:gd name="connsiteX6" fmla="*/ 507504 w 2030015"/>
              <a:gd name="connsiteY6" fmla="*/ 710505 h 2030015"/>
              <a:gd name="connsiteX7" fmla="*/ 0 w 2030015"/>
              <a:gd name="connsiteY7" fmla="*/ 710505 h 203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015" h="2030015">
                <a:moveTo>
                  <a:pt x="1319510" y="0"/>
                </a:moveTo>
                <a:lnTo>
                  <a:pt x="2030015" y="1015008"/>
                </a:lnTo>
                <a:lnTo>
                  <a:pt x="1319510" y="2030015"/>
                </a:lnTo>
                <a:lnTo>
                  <a:pt x="1319510" y="1522511"/>
                </a:lnTo>
                <a:lnTo>
                  <a:pt x="0" y="1522511"/>
                </a:lnTo>
                <a:lnTo>
                  <a:pt x="0" y="507504"/>
                </a:lnTo>
                <a:lnTo>
                  <a:pt x="1319510" y="507504"/>
                </a:lnTo>
                <a:lnTo>
                  <a:pt x="131951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635518" rIns="483268" bIns="635521" numCol="1" spcCol="1270" anchor="ctr" anchorCtr="0">
            <a:noAutofit/>
          </a:bodyPr>
          <a:lstStyle/>
          <a:p>
            <a:pPr lvl="0" algn="ctr" defTabSz="800100" rtl="1">
              <a:lnSpc>
                <a:spcPct val="90000"/>
              </a:lnSpc>
              <a:spcBef>
                <a:spcPct val="0"/>
              </a:spcBef>
              <a:spcAft>
                <a:spcPct val="35000"/>
              </a:spcAft>
            </a:pPr>
            <a:r>
              <a:rPr lang="ar-SA" sz="1800" b="1" kern="1200" dirty="0" smtClean="0">
                <a:latin typeface="Simplified Arabic" panose="02020603050405020304" pitchFamily="18" charset="-78"/>
                <a:cs typeface="Simplified Arabic" panose="02020603050405020304" pitchFamily="18" charset="-78"/>
              </a:rPr>
              <a:t>15% فى القطــــاع الخــاص</a:t>
            </a:r>
            <a:endParaRPr lang="ar-EG" sz="1800" b="1" kern="1200" dirty="0">
              <a:latin typeface="Simplified Arabic" panose="02020603050405020304" pitchFamily="18" charset="-78"/>
              <a:cs typeface="Simplified Arabic" panose="02020603050405020304" pitchFamily="18" charset="-78"/>
            </a:endParaRPr>
          </a:p>
        </p:txBody>
      </p:sp>
      <p:sp>
        <p:nvSpPr>
          <p:cNvPr id="8" name="Freeform 7"/>
          <p:cNvSpPr/>
          <p:nvPr/>
        </p:nvSpPr>
        <p:spPr>
          <a:xfrm rot="19800000">
            <a:off x="2383684" y="3430106"/>
            <a:ext cx="2030015" cy="2030015"/>
          </a:xfrm>
          <a:custGeom>
            <a:avLst/>
            <a:gdLst>
              <a:gd name="connsiteX0" fmla="*/ 0 w 2030015"/>
              <a:gd name="connsiteY0" fmla="*/ 710505 h 2030015"/>
              <a:gd name="connsiteX1" fmla="*/ 1015008 w 2030015"/>
              <a:gd name="connsiteY1" fmla="*/ 0 h 2030015"/>
              <a:gd name="connsiteX2" fmla="*/ 2030015 w 2030015"/>
              <a:gd name="connsiteY2" fmla="*/ 710505 h 2030015"/>
              <a:gd name="connsiteX3" fmla="*/ 1522511 w 2030015"/>
              <a:gd name="connsiteY3" fmla="*/ 710505 h 2030015"/>
              <a:gd name="connsiteX4" fmla="*/ 1522511 w 2030015"/>
              <a:gd name="connsiteY4" fmla="*/ 2030015 h 2030015"/>
              <a:gd name="connsiteX5" fmla="*/ 507504 w 2030015"/>
              <a:gd name="connsiteY5" fmla="*/ 2030015 h 2030015"/>
              <a:gd name="connsiteX6" fmla="*/ 507504 w 2030015"/>
              <a:gd name="connsiteY6" fmla="*/ 710505 h 2030015"/>
              <a:gd name="connsiteX7" fmla="*/ 0 w 2030015"/>
              <a:gd name="connsiteY7" fmla="*/ 710505 h 203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0015" h="2030015">
                <a:moveTo>
                  <a:pt x="710505" y="2030015"/>
                </a:moveTo>
                <a:lnTo>
                  <a:pt x="0" y="1015007"/>
                </a:lnTo>
                <a:lnTo>
                  <a:pt x="710505" y="0"/>
                </a:lnTo>
                <a:lnTo>
                  <a:pt x="710505" y="507504"/>
                </a:lnTo>
                <a:lnTo>
                  <a:pt x="2030015" y="507504"/>
                </a:lnTo>
                <a:lnTo>
                  <a:pt x="2030015" y="1522511"/>
                </a:lnTo>
                <a:lnTo>
                  <a:pt x="710505" y="1522511"/>
                </a:lnTo>
                <a:lnTo>
                  <a:pt x="710505" y="203001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3269" tIns="635519" rIns="128015" bIns="635520" numCol="1" spcCol="1270" anchor="ctr" anchorCtr="0">
            <a:noAutofit/>
          </a:bodyPr>
          <a:lstStyle/>
          <a:p>
            <a:pPr lvl="0" algn="ctr" defTabSz="800100" rtl="1">
              <a:lnSpc>
                <a:spcPct val="90000"/>
              </a:lnSpc>
              <a:spcBef>
                <a:spcPct val="0"/>
              </a:spcBef>
              <a:spcAft>
                <a:spcPct val="35000"/>
              </a:spcAft>
            </a:pPr>
            <a:r>
              <a:rPr lang="ar-SA" sz="1800" b="1" kern="1200" dirty="0" smtClean="0">
                <a:latin typeface="Simplified Arabic" panose="02020603050405020304" pitchFamily="18" charset="-78"/>
                <a:cs typeface="Simplified Arabic" panose="02020603050405020304" pitchFamily="18" charset="-78"/>
              </a:rPr>
              <a:t>48% فى القطـــاع الحكومــى</a:t>
            </a:r>
            <a:endParaRPr lang="ar-EG" sz="1800" b="1" kern="12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2840440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yrics.bo7.net/wp-content/uploads/13120710402972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112740"/>
            <a:ext cx="2684412" cy="26844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bwMode="auto">
          <a:xfrm>
            <a:off x="2843808" y="312540"/>
            <a:ext cx="5832648" cy="1800200"/>
          </a:xfrm>
          <a:prstGeom prst="wedgeEllipseCallout">
            <a:avLst>
              <a:gd name="adj1" fmla="val -60282"/>
              <a:gd name="adj2" fmla="val 107446"/>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SA" b="1" dirty="0">
                <a:solidFill>
                  <a:srgbClr val="002060"/>
                </a:solidFill>
              </a:rPr>
              <a:t>كم تتكلف المؤسسة بسبب الفاقد في وقت العمل ؟</a:t>
            </a: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2843808" y="2112740"/>
            <a:ext cx="5648325" cy="3564830"/>
          </a:xfrm>
          <a:prstGeom prst="rect">
            <a:avLst/>
          </a:prstGeom>
        </p:spPr>
      </p:pic>
    </p:spTree>
    <p:extLst>
      <p:ext uri="{BB962C8B-B14F-4D97-AF65-F5344CB8AC3E}">
        <p14:creationId xmlns:p14="http://schemas.microsoft.com/office/powerpoint/2010/main" val="20927668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 </a:t>
            </a:r>
            <a:r>
              <a:rPr lang="ar-EG" sz="3200" b="1" dirty="0" smtClean="0">
                <a:solidFill>
                  <a:schemeClr val="accent2">
                    <a:lumMod val="50000"/>
                  </a:schemeClr>
                </a:solidFill>
              </a:rPr>
              <a:t>العوامــل </a:t>
            </a:r>
            <a:r>
              <a:rPr lang="ar-EG" sz="3200" b="1" dirty="0">
                <a:solidFill>
                  <a:schemeClr val="accent2">
                    <a:lumMod val="50000"/>
                  </a:schemeClr>
                </a:solidFill>
              </a:rPr>
              <a:t>المؤثرة  فى توزيع واستغلال الوقت</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العـوامل </a:t>
            </a:r>
            <a:r>
              <a:rPr lang="ar-EG" b="1" dirty="0">
                <a:solidFill>
                  <a:srgbClr val="002060"/>
                </a:solidFill>
                <a:latin typeface="Simplified Arabic" panose="02020603050405020304" pitchFamily="18" charset="-78"/>
                <a:cs typeface="Simplified Arabic" panose="02020603050405020304" pitchFamily="18" charset="-78"/>
              </a:rPr>
              <a:t>الديموجرافية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العـوامل </a:t>
            </a:r>
            <a:r>
              <a:rPr lang="ar-EG" b="1" dirty="0">
                <a:solidFill>
                  <a:srgbClr val="002060"/>
                </a:solidFill>
                <a:latin typeface="Simplified Arabic" panose="02020603050405020304" pitchFamily="18" charset="-78"/>
                <a:cs typeface="Simplified Arabic" panose="02020603050405020304" pitchFamily="18" charset="-78"/>
              </a:rPr>
              <a:t>الاقتصادية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العـوامل </a:t>
            </a:r>
            <a:r>
              <a:rPr lang="ar-EG" b="1" dirty="0">
                <a:solidFill>
                  <a:srgbClr val="002060"/>
                </a:solidFill>
                <a:latin typeface="Simplified Arabic" panose="02020603050405020304" pitchFamily="18" charset="-78"/>
                <a:cs typeface="Simplified Arabic" panose="02020603050405020304" pitchFamily="18" charset="-78"/>
              </a:rPr>
              <a:t>الثقافية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العـوامل </a:t>
            </a:r>
            <a:r>
              <a:rPr lang="ar-EG" b="1" dirty="0">
                <a:solidFill>
                  <a:srgbClr val="002060"/>
                </a:solidFill>
                <a:latin typeface="Simplified Arabic" panose="02020603050405020304" pitchFamily="18" charset="-78"/>
                <a:cs typeface="Simplified Arabic" panose="02020603050405020304" pitchFamily="18" charset="-78"/>
              </a:rPr>
              <a:t>الاجتماعية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العـوامل </a:t>
            </a:r>
            <a:r>
              <a:rPr lang="ar-EG" b="1" dirty="0">
                <a:solidFill>
                  <a:srgbClr val="002060"/>
                </a:solidFill>
                <a:latin typeface="Simplified Arabic" panose="02020603050405020304" pitchFamily="18" charset="-78"/>
                <a:cs typeface="Simplified Arabic" panose="02020603050405020304" pitchFamily="18" charset="-78"/>
              </a:rPr>
              <a:t>البيئية </a:t>
            </a:r>
          </a:p>
        </p:txBody>
      </p:sp>
    </p:spTree>
    <p:extLst>
      <p:ext uri="{BB962C8B-B14F-4D97-AF65-F5344CB8AC3E}">
        <p14:creationId xmlns:p14="http://schemas.microsoft.com/office/powerpoint/2010/main" val="38280965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descr="07CD1E3675BD4affA6CA63955D31575C# #AutoShape 3"/>
          <p:cNvSpPr>
            <a:spLocks noChangeArrowheads="1"/>
          </p:cNvSpPr>
          <p:nvPr/>
        </p:nvSpPr>
        <p:spPr bwMode="auto">
          <a:xfrm>
            <a:off x="762000" y="2059304"/>
            <a:ext cx="7524750" cy="2817496"/>
          </a:xfrm>
          <a:prstGeom prst="rect">
            <a:avLst/>
          </a:prstGeom>
          <a:solidFill>
            <a:schemeClr val="bg2">
              <a:lumMod val="60000"/>
              <a:lumOff val="40000"/>
              <a:alpha val="78000"/>
            </a:schemeClr>
          </a:solidFill>
          <a:ln w="12700">
            <a:solidFill>
              <a:schemeClr val="bg1"/>
            </a:solidFill>
            <a:miter lim="800000"/>
            <a:headEnd/>
            <a:tailEnd/>
          </a:ln>
        </p:spPr>
        <p:txBody>
          <a:bodyPr lIns="91430" tIns="45715" rIns="91430" bIns="45715" anchor="ctr"/>
          <a:lstStyle/>
          <a:p>
            <a:pPr algn="l" rtl="0"/>
            <a:endParaRPr lang="zh-CN" altLang="en-US">
              <a:latin typeface="Calibri" pitchFamily="34" charset="0"/>
            </a:endParaRPr>
          </a:p>
        </p:txBody>
      </p:sp>
      <p:sp>
        <p:nvSpPr>
          <p:cNvPr id="16" name="AutoShape 3" descr="D8FCD644EF414d608FD23FABDBB2453F# #AutoShape 3"/>
          <p:cNvSpPr>
            <a:spLocks noChangeArrowheads="1"/>
          </p:cNvSpPr>
          <p:nvPr/>
        </p:nvSpPr>
        <p:spPr bwMode="auto">
          <a:xfrm>
            <a:off x="866775" y="1887856"/>
            <a:ext cx="7315200" cy="2853690"/>
          </a:xfrm>
          <a:prstGeom prst="rect">
            <a:avLst/>
          </a:prstGeom>
          <a:solidFill>
            <a:schemeClr val="accent1">
              <a:lumMod val="40000"/>
              <a:lumOff val="60000"/>
              <a:alpha val="80000"/>
            </a:schemeClr>
          </a:solidFill>
          <a:ln w="12700">
            <a:solidFill>
              <a:schemeClr val="bg1"/>
            </a:solidFill>
            <a:miter lim="800000"/>
            <a:headEnd/>
            <a:tailEnd/>
          </a:ln>
        </p:spPr>
        <p:txBody>
          <a:bodyPr wrap="none" lIns="91430" tIns="45715" rIns="91430" bIns="45715" anchor="ctr"/>
          <a:lstStyle/>
          <a:p>
            <a:pPr rtl="1" eaLnBrk="0"/>
            <a:r>
              <a:rPr lang="ar-EG" altLang="zh-CN" sz="5000" b="1" dirty="0">
                <a:solidFill>
                  <a:srgbClr val="002060"/>
                </a:solidFill>
                <a:ea typeface="Microsoft YaHei" pitchFamily="34" charset="-122"/>
              </a:rPr>
              <a:t>مدخل الى الادارة الحديثة</a:t>
            </a:r>
            <a:endParaRPr lang="ar-EG" altLang="zh-CN" sz="3600" b="1" dirty="0">
              <a:solidFill>
                <a:srgbClr val="002060"/>
              </a:solidFill>
              <a:ea typeface="Microsoft YaHei" pitchFamily="34" charset="-122"/>
            </a:endParaRPr>
          </a:p>
        </p:txBody>
      </p:sp>
      <p:sp>
        <p:nvSpPr>
          <p:cNvPr id="20" name="Rectangle 13" descr="FD1DDF730CE4456e89755B07FE1653D0# #Rectangle 13"/>
          <p:cNvSpPr>
            <a:spLocks noChangeArrowheads="1"/>
          </p:cNvSpPr>
          <p:nvPr/>
        </p:nvSpPr>
        <p:spPr bwMode="auto">
          <a:xfrm>
            <a:off x="1033465" y="2318384"/>
            <a:ext cx="6981825"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rtl="0"/>
            <a:endParaRPr lang="zh-CN" altLang="en-US">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450832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Top)">
                                      <p:cBhvr>
                                        <p:cTn id="7" dur="500"/>
                                        <p:tgtEl>
                                          <p:spTgt spid="1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lide(fromBottom)">
                                      <p:cBhvr>
                                        <p:cTn id="10" dur="500"/>
                                        <p:tgtEl>
                                          <p:spTgt spid="14"/>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6" grpId="0" animBg="1" autoUpdateAnimBg="0"/>
      <p:bldP spid="2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yrics.bo7.net/wp-content/uploads/13120710402972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112740"/>
            <a:ext cx="2684412" cy="26844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bwMode="auto">
          <a:xfrm>
            <a:off x="2843808" y="312540"/>
            <a:ext cx="3672408" cy="1800200"/>
          </a:xfrm>
          <a:prstGeom prst="wedgeEllipseCallout">
            <a:avLst>
              <a:gd name="adj1" fmla="val -64172"/>
              <a:gd name="adj2" fmla="val 109033"/>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SA" b="1" dirty="0">
                <a:solidFill>
                  <a:srgbClr val="002060"/>
                </a:solidFill>
              </a:rPr>
              <a:t>ماذا يعنــى إدارة الوقت ؟</a:t>
            </a:r>
          </a:p>
        </p:txBody>
      </p:sp>
      <p:sp>
        <p:nvSpPr>
          <p:cNvPr id="3" name="7-Point Star 2"/>
          <p:cNvSpPr/>
          <p:nvPr/>
        </p:nvSpPr>
        <p:spPr bwMode="auto">
          <a:xfrm>
            <a:off x="3563888" y="2996952"/>
            <a:ext cx="4608512" cy="2520280"/>
          </a:xfrm>
          <a:prstGeom prst="star7">
            <a:avLst>
              <a:gd name="adj" fmla="val 38912"/>
              <a:gd name="hf" fmla="val 102572"/>
              <a:gd name="vf" fmla="val 105210"/>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algn="r" rtl="1"/>
            <a:endParaRPr lang="ar-EG" sz="1800" b="1" dirty="0" smtClean="0">
              <a:solidFill>
                <a:srgbClr val="002060"/>
              </a:solidFill>
            </a:endParaRPr>
          </a:p>
          <a:p>
            <a:pPr algn="r" rtl="1"/>
            <a:r>
              <a:rPr lang="ar-EG" b="1" dirty="0" smtClean="0">
                <a:solidFill>
                  <a:srgbClr val="002060"/>
                </a:solidFill>
              </a:rPr>
              <a:t>قدرة </a:t>
            </a:r>
            <a:r>
              <a:rPr lang="ar-EG" b="1" dirty="0">
                <a:solidFill>
                  <a:srgbClr val="002060"/>
                </a:solidFill>
              </a:rPr>
              <a:t>الشخص على استخدام </a:t>
            </a:r>
            <a:endParaRPr lang="ar-EG" b="1" dirty="0" smtClean="0">
              <a:solidFill>
                <a:srgbClr val="002060"/>
              </a:solidFill>
            </a:endParaRPr>
          </a:p>
          <a:p>
            <a:pPr algn="r" rtl="1"/>
            <a:r>
              <a:rPr lang="ar-EG" b="1" dirty="0" smtClean="0">
                <a:solidFill>
                  <a:srgbClr val="002060"/>
                </a:solidFill>
              </a:rPr>
              <a:t>وقت </a:t>
            </a:r>
            <a:r>
              <a:rPr lang="ar-EG" b="1" dirty="0">
                <a:solidFill>
                  <a:srgbClr val="002060"/>
                </a:solidFill>
              </a:rPr>
              <a:t>الوظيفة لانجاز </a:t>
            </a:r>
            <a:r>
              <a:rPr lang="ar-EG" b="1" dirty="0" smtClean="0">
                <a:solidFill>
                  <a:srgbClr val="002060"/>
                </a:solidFill>
              </a:rPr>
              <a:t>المهام</a:t>
            </a:r>
          </a:p>
          <a:p>
            <a:pPr algn="r" rtl="1"/>
            <a:r>
              <a:rPr lang="ar-EG" b="1" dirty="0" smtClean="0">
                <a:solidFill>
                  <a:srgbClr val="002060"/>
                </a:solidFill>
              </a:rPr>
              <a:t> </a:t>
            </a:r>
            <a:r>
              <a:rPr lang="ar-EG" b="1" dirty="0">
                <a:solidFill>
                  <a:srgbClr val="002060"/>
                </a:solidFill>
              </a:rPr>
              <a:t>فى </a:t>
            </a:r>
            <a:r>
              <a:rPr lang="ar-EG" b="1" dirty="0" smtClean="0">
                <a:solidFill>
                  <a:srgbClr val="002060"/>
                </a:solidFill>
              </a:rPr>
              <a:t>التوقيت المحدد </a:t>
            </a:r>
            <a:r>
              <a:rPr lang="ar-EG" b="1" dirty="0">
                <a:solidFill>
                  <a:srgbClr val="002060"/>
                </a:solidFill>
              </a:rPr>
              <a:t>له</a:t>
            </a:r>
          </a:p>
        </p:txBody>
      </p:sp>
    </p:spTree>
    <p:extLst>
      <p:ext uri="{BB962C8B-B14F-4D97-AF65-F5344CB8AC3E}">
        <p14:creationId xmlns:p14="http://schemas.microsoft.com/office/powerpoint/2010/main" val="10383040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مزايــا الإدارة الجيدة للوقت</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إنجاز </a:t>
            </a:r>
            <a:r>
              <a:rPr lang="ar-EG" b="1" dirty="0">
                <a:solidFill>
                  <a:srgbClr val="002060"/>
                </a:solidFill>
                <a:latin typeface="Simplified Arabic" panose="02020603050405020304" pitchFamily="18" charset="-78"/>
                <a:cs typeface="Simplified Arabic" panose="02020603050405020304" pitchFamily="18" charset="-78"/>
              </a:rPr>
              <a:t>الأهداف والمهـام فى الأوقـات المحددة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تحقيق </a:t>
            </a:r>
            <a:r>
              <a:rPr lang="ar-EG" sz="2400" b="1" dirty="0">
                <a:solidFill>
                  <a:srgbClr val="002060"/>
                </a:solidFill>
                <a:latin typeface="Simplified Arabic" panose="02020603050405020304" pitchFamily="18" charset="-78"/>
                <a:cs typeface="Simplified Arabic" panose="02020603050405020304" pitchFamily="18" charset="-78"/>
              </a:rPr>
              <a:t>التوازن بين المتطلبات الاجتماعية والمتطلبات الوظيفية</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إرساء </a:t>
            </a:r>
            <a:r>
              <a:rPr lang="ar-EG" b="1" dirty="0">
                <a:solidFill>
                  <a:srgbClr val="002060"/>
                </a:solidFill>
                <a:latin typeface="Simplified Arabic" panose="02020603050405020304" pitchFamily="18" charset="-78"/>
                <a:cs typeface="Simplified Arabic" panose="02020603050405020304" pitchFamily="18" charset="-78"/>
              </a:rPr>
              <a:t>القدوة للآخرين</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تجنب </a:t>
            </a:r>
            <a:r>
              <a:rPr lang="ar-EG" b="1" dirty="0">
                <a:solidFill>
                  <a:srgbClr val="002060"/>
                </a:solidFill>
                <a:latin typeface="Simplified Arabic" panose="02020603050405020304" pitchFamily="18" charset="-78"/>
                <a:cs typeface="Simplified Arabic" panose="02020603050405020304" pitchFamily="18" charset="-78"/>
              </a:rPr>
              <a:t>الضغوط الناتجة عن ضيق الوقت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رفـع </a:t>
            </a:r>
            <a:r>
              <a:rPr lang="ar-EG" b="1" dirty="0">
                <a:solidFill>
                  <a:srgbClr val="002060"/>
                </a:solidFill>
                <a:latin typeface="Simplified Arabic" panose="02020603050405020304" pitchFamily="18" charset="-78"/>
                <a:cs typeface="Simplified Arabic" panose="02020603050405020304" pitchFamily="18" charset="-78"/>
              </a:rPr>
              <a:t>المستوى الحضـارى لمجتمعك الخاص والعام </a:t>
            </a:r>
          </a:p>
        </p:txBody>
      </p:sp>
    </p:spTree>
    <p:extLst>
      <p:ext uri="{BB962C8B-B14F-4D97-AF65-F5344CB8AC3E}">
        <p14:creationId xmlns:p14="http://schemas.microsoft.com/office/powerpoint/2010/main" val="16648466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عادات سلبية فى النظرة الي الوقت</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لا يوجد لدى وقت للتخطيط..!!</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a:solidFill>
                  <a:srgbClr val="002060"/>
                </a:solidFill>
                <a:latin typeface="Simplified Arabic" panose="02020603050405020304" pitchFamily="18" charset="-78"/>
                <a:cs typeface="Simplified Arabic" panose="02020603050405020304" pitchFamily="18" charset="-78"/>
              </a:rPr>
              <a:t>سوف أتفرغ تماماً لهذا الموضوع..!!</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بابـى مفتوح للجميع..!!</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أحب أن أقوم بكل شئ بنفسي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Simplified Arabic" panose="02020603050405020304" pitchFamily="18" charset="-78"/>
                <a:cs typeface="Simplified Arabic" panose="02020603050405020304" pitchFamily="18" charset="-78"/>
              </a:rPr>
              <a:t>دعني أقـم بهـا ..!!</a:t>
            </a:r>
          </a:p>
        </p:txBody>
      </p:sp>
    </p:spTree>
    <p:extLst>
      <p:ext uri="{BB962C8B-B14F-4D97-AF65-F5344CB8AC3E}">
        <p14:creationId xmlns:p14="http://schemas.microsoft.com/office/powerpoint/2010/main" val="21733692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ck Arc 5"/>
          <p:cNvSpPr/>
          <p:nvPr/>
        </p:nvSpPr>
        <p:spPr>
          <a:xfrm>
            <a:off x="2467638" y="1324638"/>
            <a:ext cx="4208722" cy="4208722"/>
          </a:xfrm>
          <a:prstGeom prst="blockArc">
            <a:avLst>
              <a:gd name="adj1" fmla="val 10800000"/>
              <a:gd name="adj2" fmla="val 16200000"/>
              <a:gd name="adj3" fmla="val 4642"/>
            </a:avLst>
          </a:prstGeom>
        </p:spPr>
        <p:style>
          <a:lnRef idx="0">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sp>
      <p:sp>
        <p:nvSpPr>
          <p:cNvPr id="7" name="Block Arc 6"/>
          <p:cNvSpPr/>
          <p:nvPr/>
        </p:nvSpPr>
        <p:spPr>
          <a:xfrm>
            <a:off x="2467638" y="1324638"/>
            <a:ext cx="4208722" cy="4208722"/>
          </a:xfrm>
          <a:prstGeom prst="blockArc">
            <a:avLst>
              <a:gd name="adj1" fmla="val 5400000"/>
              <a:gd name="adj2" fmla="val 10800000"/>
              <a:gd name="adj3" fmla="val 4642"/>
            </a:avLst>
          </a:prstGeom>
        </p:spPr>
        <p:style>
          <a:lnRef idx="0">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sp>
      <p:sp>
        <p:nvSpPr>
          <p:cNvPr id="8" name="Block Arc 7"/>
          <p:cNvSpPr/>
          <p:nvPr/>
        </p:nvSpPr>
        <p:spPr>
          <a:xfrm>
            <a:off x="2467638" y="1324638"/>
            <a:ext cx="4208722" cy="4208722"/>
          </a:xfrm>
          <a:prstGeom prst="blockArc">
            <a:avLst>
              <a:gd name="adj1" fmla="val 0"/>
              <a:gd name="adj2" fmla="val 5400000"/>
              <a:gd name="adj3" fmla="val 4642"/>
            </a:avLst>
          </a:prstGeom>
        </p:spPr>
        <p:style>
          <a:lnRef idx="0">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sp>
      <p:sp>
        <p:nvSpPr>
          <p:cNvPr id="9" name="Block Arc 8"/>
          <p:cNvSpPr/>
          <p:nvPr/>
        </p:nvSpPr>
        <p:spPr>
          <a:xfrm>
            <a:off x="2467638" y="1324638"/>
            <a:ext cx="4208722" cy="4208722"/>
          </a:xfrm>
          <a:prstGeom prst="blockArc">
            <a:avLst>
              <a:gd name="adj1" fmla="val 16200000"/>
              <a:gd name="adj2" fmla="val 0"/>
              <a:gd name="adj3" fmla="val 4642"/>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Freeform 9"/>
          <p:cNvSpPr/>
          <p:nvPr/>
        </p:nvSpPr>
        <p:spPr>
          <a:xfrm>
            <a:off x="3603003" y="2460003"/>
            <a:ext cx="1937992" cy="1937992"/>
          </a:xfrm>
          <a:custGeom>
            <a:avLst/>
            <a:gdLst>
              <a:gd name="connsiteX0" fmla="*/ 0 w 1937992"/>
              <a:gd name="connsiteY0" fmla="*/ 968996 h 1937992"/>
              <a:gd name="connsiteX1" fmla="*/ 968996 w 1937992"/>
              <a:gd name="connsiteY1" fmla="*/ 0 h 1937992"/>
              <a:gd name="connsiteX2" fmla="*/ 1937992 w 1937992"/>
              <a:gd name="connsiteY2" fmla="*/ 968996 h 1937992"/>
              <a:gd name="connsiteX3" fmla="*/ 968996 w 1937992"/>
              <a:gd name="connsiteY3" fmla="*/ 1937992 h 1937992"/>
              <a:gd name="connsiteX4" fmla="*/ 0 w 1937992"/>
              <a:gd name="connsiteY4" fmla="*/ 968996 h 193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992" h="1937992">
                <a:moveTo>
                  <a:pt x="0" y="968996"/>
                </a:moveTo>
                <a:cubicBezTo>
                  <a:pt x="0" y="433834"/>
                  <a:pt x="433834" y="0"/>
                  <a:pt x="968996" y="0"/>
                </a:cubicBezTo>
                <a:cubicBezTo>
                  <a:pt x="1504158" y="0"/>
                  <a:pt x="1937992" y="433834"/>
                  <a:pt x="1937992" y="968996"/>
                </a:cubicBezTo>
                <a:cubicBezTo>
                  <a:pt x="1937992" y="1504158"/>
                  <a:pt x="1504158" y="1937992"/>
                  <a:pt x="968996" y="1937992"/>
                </a:cubicBezTo>
                <a:cubicBezTo>
                  <a:pt x="433834" y="1937992"/>
                  <a:pt x="0" y="1504158"/>
                  <a:pt x="0" y="968996"/>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15562" tIns="315562" rIns="315562" bIns="315562" numCol="1" spcCol="1270" anchor="ctr" anchorCtr="0">
            <a:noAutofit/>
          </a:bodyPr>
          <a:lstStyle/>
          <a:p>
            <a:pPr lvl="0" algn="ctr" defTabSz="1111250" rtl="1">
              <a:lnSpc>
                <a:spcPct val="90000"/>
              </a:lnSpc>
              <a:spcBef>
                <a:spcPct val="0"/>
              </a:spcBef>
              <a:spcAft>
                <a:spcPct val="35000"/>
              </a:spcAft>
            </a:pPr>
            <a:r>
              <a:rPr lang="ar-SA" sz="2500" b="1" kern="1200" dirty="0" smtClean="0"/>
              <a:t>أسباب فقدان السيطرة على الوقت </a:t>
            </a:r>
            <a:endParaRPr lang="ar-EG" sz="2500" kern="1200" dirty="0"/>
          </a:p>
        </p:txBody>
      </p:sp>
      <p:sp>
        <p:nvSpPr>
          <p:cNvPr id="11" name="Freeform 10"/>
          <p:cNvSpPr/>
          <p:nvPr/>
        </p:nvSpPr>
        <p:spPr>
          <a:xfrm>
            <a:off x="3893702" y="695178"/>
            <a:ext cx="1356594" cy="1356594"/>
          </a:xfrm>
          <a:custGeom>
            <a:avLst/>
            <a:gdLst>
              <a:gd name="connsiteX0" fmla="*/ 0 w 1356594"/>
              <a:gd name="connsiteY0" fmla="*/ 678297 h 1356594"/>
              <a:gd name="connsiteX1" fmla="*/ 678297 w 1356594"/>
              <a:gd name="connsiteY1" fmla="*/ 0 h 1356594"/>
              <a:gd name="connsiteX2" fmla="*/ 1356594 w 1356594"/>
              <a:gd name="connsiteY2" fmla="*/ 678297 h 1356594"/>
              <a:gd name="connsiteX3" fmla="*/ 678297 w 1356594"/>
              <a:gd name="connsiteY3" fmla="*/ 1356594 h 1356594"/>
              <a:gd name="connsiteX4" fmla="*/ 0 w 1356594"/>
              <a:gd name="connsiteY4" fmla="*/ 678297 h 135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94" h="1356594">
                <a:moveTo>
                  <a:pt x="0" y="678297"/>
                </a:moveTo>
                <a:cubicBezTo>
                  <a:pt x="0" y="303684"/>
                  <a:pt x="303684" y="0"/>
                  <a:pt x="678297" y="0"/>
                </a:cubicBezTo>
                <a:cubicBezTo>
                  <a:pt x="1052910" y="0"/>
                  <a:pt x="1356594" y="303684"/>
                  <a:pt x="1356594" y="678297"/>
                </a:cubicBezTo>
                <a:cubicBezTo>
                  <a:pt x="1356594" y="1052910"/>
                  <a:pt x="1052910" y="1356594"/>
                  <a:pt x="678297" y="1356594"/>
                </a:cubicBezTo>
                <a:cubicBezTo>
                  <a:pt x="303684" y="1356594"/>
                  <a:pt x="0" y="1052910"/>
                  <a:pt x="0" y="678297"/>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879" tIns="227879" rIns="227879" bIns="227879" numCol="1" spcCol="1270" anchor="ctr" anchorCtr="0">
            <a:noAutofit/>
          </a:bodyPr>
          <a:lstStyle/>
          <a:p>
            <a:pPr lvl="0" algn="ctr" defTabSz="1022350" rtl="1">
              <a:lnSpc>
                <a:spcPct val="90000"/>
              </a:lnSpc>
              <a:spcBef>
                <a:spcPct val="0"/>
              </a:spcBef>
              <a:spcAft>
                <a:spcPct val="35000"/>
              </a:spcAft>
            </a:pPr>
            <a:r>
              <a:rPr lang="ar-SA" sz="2300" b="1" kern="1200" dirty="0" smtClean="0">
                <a:solidFill>
                  <a:srgbClr val="002060"/>
                </a:solidFill>
              </a:rPr>
              <a:t>أسباب تنظيمية</a:t>
            </a:r>
            <a:endParaRPr lang="ar-EG" sz="2300" kern="1200" dirty="0">
              <a:solidFill>
                <a:srgbClr val="002060"/>
              </a:solidFill>
            </a:endParaRPr>
          </a:p>
        </p:txBody>
      </p:sp>
      <p:sp>
        <p:nvSpPr>
          <p:cNvPr id="12" name="Freeform 11"/>
          <p:cNvSpPr/>
          <p:nvPr/>
        </p:nvSpPr>
        <p:spPr>
          <a:xfrm>
            <a:off x="5949226" y="2750702"/>
            <a:ext cx="1356594" cy="1356594"/>
          </a:xfrm>
          <a:custGeom>
            <a:avLst/>
            <a:gdLst>
              <a:gd name="connsiteX0" fmla="*/ 0 w 1356594"/>
              <a:gd name="connsiteY0" fmla="*/ 678297 h 1356594"/>
              <a:gd name="connsiteX1" fmla="*/ 678297 w 1356594"/>
              <a:gd name="connsiteY1" fmla="*/ 0 h 1356594"/>
              <a:gd name="connsiteX2" fmla="*/ 1356594 w 1356594"/>
              <a:gd name="connsiteY2" fmla="*/ 678297 h 1356594"/>
              <a:gd name="connsiteX3" fmla="*/ 678297 w 1356594"/>
              <a:gd name="connsiteY3" fmla="*/ 1356594 h 1356594"/>
              <a:gd name="connsiteX4" fmla="*/ 0 w 1356594"/>
              <a:gd name="connsiteY4" fmla="*/ 678297 h 135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94" h="1356594">
                <a:moveTo>
                  <a:pt x="0" y="678297"/>
                </a:moveTo>
                <a:cubicBezTo>
                  <a:pt x="0" y="303684"/>
                  <a:pt x="303684" y="0"/>
                  <a:pt x="678297" y="0"/>
                </a:cubicBezTo>
                <a:cubicBezTo>
                  <a:pt x="1052910" y="0"/>
                  <a:pt x="1356594" y="303684"/>
                  <a:pt x="1356594" y="678297"/>
                </a:cubicBezTo>
                <a:cubicBezTo>
                  <a:pt x="1356594" y="1052910"/>
                  <a:pt x="1052910" y="1356594"/>
                  <a:pt x="678297" y="1356594"/>
                </a:cubicBezTo>
                <a:cubicBezTo>
                  <a:pt x="303684" y="1356594"/>
                  <a:pt x="0" y="1052910"/>
                  <a:pt x="0" y="678297"/>
                </a:cubicBezTo>
                <a:close/>
              </a:path>
            </a:pathLst>
          </a:custGeom>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27879" tIns="227879" rIns="227879" bIns="227879" numCol="1" spcCol="1270" anchor="ctr" anchorCtr="0">
            <a:noAutofit/>
          </a:bodyPr>
          <a:lstStyle/>
          <a:p>
            <a:pPr lvl="0" algn="ctr" defTabSz="1022350" rtl="1">
              <a:lnSpc>
                <a:spcPct val="90000"/>
              </a:lnSpc>
              <a:spcBef>
                <a:spcPct val="0"/>
              </a:spcBef>
              <a:spcAft>
                <a:spcPct val="35000"/>
              </a:spcAft>
            </a:pPr>
            <a:r>
              <a:rPr lang="ar-SA" sz="2300" b="1" kern="1200" dirty="0" smtClean="0">
                <a:solidFill>
                  <a:srgbClr val="002060"/>
                </a:solidFill>
              </a:rPr>
              <a:t>أسباب اجتماعية</a:t>
            </a:r>
            <a:endParaRPr lang="ar-EG" sz="2300" kern="1200" dirty="0">
              <a:solidFill>
                <a:srgbClr val="002060"/>
              </a:solidFill>
            </a:endParaRPr>
          </a:p>
        </p:txBody>
      </p:sp>
      <p:sp>
        <p:nvSpPr>
          <p:cNvPr id="13" name="Freeform 12"/>
          <p:cNvSpPr/>
          <p:nvPr/>
        </p:nvSpPr>
        <p:spPr>
          <a:xfrm>
            <a:off x="3893702" y="4806226"/>
            <a:ext cx="1356594" cy="1356594"/>
          </a:xfrm>
          <a:custGeom>
            <a:avLst/>
            <a:gdLst>
              <a:gd name="connsiteX0" fmla="*/ 0 w 1356594"/>
              <a:gd name="connsiteY0" fmla="*/ 678297 h 1356594"/>
              <a:gd name="connsiteX1" fmla="*/ 678297 w 1356594"/>
              <a:gd name="connsiteY1" fmla="*/ 0 h 1356594"/>
              <a:gd name="connsiteX2" fmla="*/ 1356594 w 1356594"/>
              <a:gd name="connsiteY2" fmla="*/ 678297 h 1356594"/>
              <a:gd name="connsiteX3" fmla="*/ 678297 w 1356594"/>
              <a:gd name="connsiteY3" fmla="*/ 1356594 h 1356594"/>
              <a:gd name="connsiteX4" fmla="*/ 0 w 1356594"/>
              <a:gd name="connsiteY4" fmla="*/ 678297 h 135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94" h="1356594">
                <a:moveTo>
                  <a:pt x="0" y="678297"/>
                </a:moveTo>
                <a:cubicBezTo>
                  <a:pt x="0" y="303684"/>
                  <a:pt x="303684" y="0"/>
                  <a:pt x="678297" y="0"/>
                </a:cubicBezTo>
                <a:cubicBezTo>
                  <a:pt x="1052910" y="0"/>
                  <a:pt x="1356594" y="303684"/>
                  <a:pt x="1356594" y="678297"/>
                </a:cubicBezTo>
                <a:cubicBezTo>
                  <a:pt x="1356594" y="1052910"/>
                  <a:pt x="1052910" y="1356594"/>
                  <a:pt x="678297" y="1356594"/>
                </a:cubicBezTo>
                <a:cubicBezTo>
                  <a:pt x="303684" y="1356594"/>
                  <a:pt x="0" y="1052910"/>
                  <a:pt x="0" y="678297"/>
                </a:cubicBezTo>
                <a:close/>
              </a:path>
            </a:pathLst>
          </a:custGeom>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27879" tIns="227879" rIns="227879" bIns="227879" numCol="1" spcCol="1270" anchor="ctr" anchorCtr="0">
            <a:noAutofit/>
          </a:bodyPr>
          <a:lstStyle/>
          <a:p>
            <a:pPr lvl="0" algn="ctr" defTabSz="1022350" rtl="1">
              <a:lnSpc>
                <a:spcPct val="90000"/>
              </a:lnSpc>
              <a:spcBef>
                <a:spcPct val="0"/>
              </a:spcBef>
              <a:spcAft>
                <a:spcPct val="35000"/>
              </a:spcAft>
            </a:pPr>
            <a:r>
              <a:rPr lang="ar-SA" sz="2300" b="1" kern="1200" dirty="0" smtClean="0">
                <a:solidFill>
                  <a:srgbClr val="002060"/>
                </a:solidFill>
              </a:rPr>
              <a:t>أسباب شخصية</a:t>
            </a:r>
            <a:endParaRPr lang="ar-EG" sz="2300" kern="1200" dirty="0">
              <a:solidFill>
                <a:srgbClr val="002060"/>
              </a:solidFill>
            </a:endParaRPr>
          </a:p>
        </p:txBody>
      </p:sp>
      <p:sp>
        <p:nvSpPr>
          <p:cNvPr id="14" name="Freeform 13"/>
          <p:cNvSpPr/>
          <p:nvPr/>
        </p:nvSpPr>
        <p:spPr>
          <a:xfrm>
            <a:off x="1838178" y="2750702"/>
            <a:ext cx="1356594" cy="1356594"/>
          </a:xfrm>
          <a:custGeom>
            <a:avLst/>
            <a:gdLst>
              <a:gd name="connsiteX0" fmla="*/ 0 w 1356594"/>
              <a:gd name="connsiteY0" fmla="*/ 678297 h 1356594"/>
              <a:gd name="connsiteX1" fmla="*/ 678297 w 1356594"/>
              <a:gd name="connsiteY1" fmla="*/ 0 h 1356594"/>
              <a:gd name="connsiteX2" fmla="*/ 1356594 w 1356594"/>
              <a:gd name="connsiteY2" fmla="*/ 678297 h 1356594"/>
              <a:gd name="connsiteX3" fmla="*/ 678297 w 1356594"/>
              <a:gd name="connsiteY3" fmla="*/ 1356594 h 1356594"/>
              <a:gd name="connsiteX4" fmla="*/ 0 w 1356594"/>
              <a:gd name="connsiteY4" fmla="*/ 678297 h 135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94" h="1356594">
                <a:moveTo>
                  <a:pt x="0" y="678297"/>
                </a:moveTo>
                <a:cubicBezTo>
                  <a:pt x="0" y="303684"/>
                  <a:pt x="303684" y="0"/>
                  <a:pt x="678297" y="0"/>
                </a:cubicBezTo>
                <a:cubicBezTo>
                  <a:pt x="1052910" y="0"/>
                  <a:pt x="1356594" y="303684"/>
                  <a:pt x="1356594" y="678297"/>
                </a:cubicBezTo>
                <a:cubicBezTo>
                  <a:pt x="1356594" y="1052910"/>
                  <a:pt x="1052910" y="1356594"/>
                  <a:pt x="678297" y="1356594"/>
                </a:cubicBezTo>
                <a:cubicBezTo>
                  <a:pt x="303684" y="1356594"/>
                  <a:pt x="0" y="1052910"/>
                  <a:pt x="0" y="678297"/>
                </a:cubicBezTo>
                <a:close/>
              </a:path>
            </a:pathLst>
          </a:custGeom>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27879" tIns="227879" rIns="227879" bIns="227879" numCol="1" spcCol="1270" anchor="ctr" anchorCtr="0">
            <a:noAutofit/>
          </a:bodyPr>
          <a:lstStyle/>
          <a:p>
            <a:pPr lvl="0" algn="ctr" defTabSz="1022350" rtl="1">
              <a:lnSpc>
                <a:spcPct val="90000"/>
              </a:lnSpc>
              <a:spcBef>
                <a:spcPct val="0"/>
              </a:spcBef>
              <a:spcAft>
                <a:spcPct val="35000"/>
              </a:spcAft>
            </a:pPr>
            <a:r>
              <a:rPr lang="ar-SA" sz="2300" b="1" kern="1200" dirty="0" smtClean="0">
                <a:solidFill>
                  <a:srgbClr val="002060"/>
                </a:solidFill>
              </a:rPr>
              <a:t>أسباب بيئية</a:t>
            </a:r>
            <a:endParaRPr lang="ar-EG" sz="2300" kern="1200" dirty="0">
              <a:solidFill>
                <a:srgbClr val="002060"/>
              </a:solidFill>
            </a:endParaRPr>
          </a:p>
        </p:txBody>
      </p:sp>
    </p:spTree>
    <p:extLst>
      <p:ext uri="{BB962C8B-B14F-4D97-AF65-F5344CB8AC3E}">
        <p14:creationId xmlns:p14="http://schemas.microsoft.com/office/powerpoint/2010/main" val="16118444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21"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21"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سوء </a:t>
            </a:r>
            <a:r>
              <a:rPr lang="ar-EG" b="1" dirty="0">
                <a:solidFill>
                  <a:srgbClr val="002060"/>
                </a:solidFill>
                <a:latin typeface="Simplified Arabic" panose="02020603050405020304" pitchFamily="18" charset="-78"/>
                <a:cs typeface="Simplified Arabic" panose="02020603050405020304" pitchFamily="18" charset="-78"/>
              </a:rPr>
              <a:t>التخطيط وتحديد الأولويات</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المركزية </a:t>
            </a:r>
            <a:r>
              <a:rPr lang="ar-EG" b="1" dirty="0">
                <a:solidFill>
                  <a:srgbClr val="002060"/>
                </a:solidFill>
                <a:latin typeface="Simplified Arabic" panose="02020603050405020304" pitchFamily="18" charset="-78"/>
                <a:cs typeface="Simplified Arabic" panose="02020603050405020304" pitchFamily="18" charset="-78"/>
              </a:rPr>
              <a:t>وعدم التفويض</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كثرة </a:t>
            </a:r>
            <a:r>
              <a:rPr lang="ar-EG" b="1" dirty="0">
                <a:solidFill>
                  <a:srgbClr val="002060"/>
                </a:solidFill>
                <a:latin typeface="Simplified Arabic" panose="02020603050405020304" pitchFamily="18" charset="-78"/>
                <a:cs typeface="Simplified Arabic" panose="02020603050405020304" pitchFamily="18" charset="-78"/>
              </a:rPr>
              <a:t>الأعمال الورقية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ضعف </a:t>
            </a:r>
            <a:r>
              <a:rPr lang="ar-EG" b="1" dirty="0">
                <a:solidFill>
                  <a:srgbClr val="002060"/>
                </a:solidFill>
                <a:latin typeface="Simplified Arabic" panose="02020603050405020304" pitchFamily="18" charset="-78"/>
                <a:cs typeface="Simplified Arabic" panose="02020603050405020304" pitchFamily="18" charset="-78"/>
              </a:rPr>
              <a:t>كفاءة وخبرات المرءوسين</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كثرة </a:t>
            </a:r>
            <a:r>
              <a:rPr lang="ar-EG" b="1" dirty="0">
                <a:solidFill>
                  <a:srgbClr val="002060"/>
                </a:solidFill>
                <a:latin typeface="Simplified Arabic" panose="02020603050405020304" pitchFamily="18" charset="-78"/>
                <a:cs typeface="Simplified Arabic" panose="02020603050405020304" pitchFamily="18" charset="-78"/>
              </a:rPr>
              <a:t>الانتقالات داخل مكان العمل</a:t>
            </a:r>
          </a:p>
        </p:txBody>
      </p:sp>
      <p:sp>
        <p:nvSpPr>
          <p:cNvPr id="10" name="Horizontal Scroll 9"/>
          <p:cNvSpPr/>
          <p:nvPr/>
        </p:nvSpPr>
        <p:spPr bwMode="auto">
          <a:xfrm>
            <a:off x="2354610" y="132631"/>
            <a:ext cx="4320480" cy="1008112"/>
          </a:xfrm>
          <a:prstGeom prst="horizontalScroll">
            <a:avLst/>
          </a:prstGeom>
          <a:ex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879" tIns="227879" rIns="227879" bIns="227879" numCol="1" spcCol="1270" anchor="ctr" anchorCtr="0">
            <a:noAutofit/>
          </a:bodyPr>
          <a:lstStyle/>
          <a:p>
            <a:pPr defTabSz="1022350" rtl="1">
              <a:lnSpc>
                <a:spcPct val="90000"/>
              </a:lnSpc>
              <a:spcAft>
                <a:spcPct val="35000"/>
              </a:spcAft>
            </a:pPr>
            <a:r>
              <a:rPr lang="ar-EG" b="1" dirty="0">
                <a:solidFill>
                  <a:srgbClr val="002060"/>
                </a:solidFill>
                <a:latin typeface="Simplified Arabic" panose="02020603050405020304" pitchFamily="18" charset="-78"/>
                <a:cs typeface="Simplified Arabic" panose="02020603050405020304" pitchFamily="18" charset="-78"/>
              </a:rPr>
              <a:t>أولاً: الأسباب التنظيمية</a:t>
            </a:r>
          </a:p>
        </p:txBody>
      </p:sp>
    </p:spTree>
    <p:extLst>
      <p:ext uri="{BB962C8B-B14F-4D97-AF65-F5344CB8AC3E}">
        <p14:creationId xmlns:p14="http://schemas.microsoft.com/office/powerpoint/2010/main" val="230494076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العادات والتقاليد</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الخلافات الأسرية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الاتصالات الهاتفية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العلاقات </a:t>
            </a:r>
            <a:r>
              <a:rPr lang="ar-EG" b="1" dirty="0">
                <a:solidFill>
                  <a:srgbClr val="002060"/>
                </a:solidFill>
                <a:latin typeface="Simplified Arabic" panose="02020603050405020304" pitchFamily="18" charset="-78"/>
                <a:cs typeface="Simplified Arabic" panose="02020603050405020304" pitchFamily="18" charset="-78"/>
              </a:rPr>
              <a:t>الاجتماعية </a:t>
            </a:r>
            <a:r>
              <a:rPr lang="ar-EG" b="1" dirty="0" smtClean="0">
                <a:solidFill>
                  <a:srgbClr val="002060"/>
                </a:solidFill>
                <a:latin typeface="Simplified Arabic" panose="02020603050405020304" pitchFamily="18" charset="-78"/>
                <a:cs typeface="Simplified Arabic" panose="02020603050405020304" pitchFamily="18" charset="-78"/>
              </a:rPr>
              <a:t>والمهنية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الزيارات </a:t>
            </a:r>
            <a:r>
              <a:rPr lang="ar-EG" b="1" dirty="0">
                <a:solidFill>
                  <a:srgbClr val="002060"/>
                </a:solidFill>
                <a:latin typeface="Simplified Arabic" panose="02020603050405020304" pitchFamily="18" charset="-78"/>
                <a:cs typeface="Simplified Arabic" panose="02020603050405020304" pitchFamily="18" charset="-78"/>
              </a:rPr>
              <a:t>غير المخططة </a:t>
            </a:r>
          </a:p>
        </p:txBody>
      </p:sp>
      <p:sp>
        <p:nvSpPr>
          <p:cNvPr id="10" name="Horizontal Scroll 9"/>
          <p:cNvSpPr/>
          <p:nvPr/>
        </p:nvSpPr>
        <p:spPr bwMode="auto">
          <a:xfrm>
            <a:off x="2354610" y="132631"/>
            <a:ext cx="4320480" cy="1008112"/>
          </a:xfrm>
          <a:prstGeom prst="horizontalScroll">
            <a:avLst/>
          </a:prstGeom>
          <a:extLst/>
        </p:spPr>
        <p:style>
          <a:lnRef idx="2">
            <a:schemeClr val="lt1">
              <a:hueOff val="0"/>
              <a:satOff val="0"/>
              <a:lumOff val="0"/>
              <a:alphaOff val="0"/>
            </a:schemeClr>
          </a:lnRef>
          <a:fillRef idx="1">
            <a:schemeClr val="accent5">
              <a:hueOff val="-6494362"/>
              <a:satOff val="-6398"/>
              <a:lumOff val="-11438"/>
              <a:alphaOff val="0"/>
            </a:schemeClr>
          </a:fillRef>
          <a:effectRef idx="0">
            <a:schemeClr val="accent5">
              <a:hueOff val="-6494362"/>
              <a:satOff val="-6398"/>
              <a:lumOff val="-11438"/>
              <a:alphaOff val="0"/>
            </a:schemeClr>
          </a:effectRef>
          <a:fontRef idx="minor">
            <a:schemeClr val="lt1"/>
          </a:fontRef>
        </p:style>
        <p:txBody>
          <a:bodyPr spcFirstLastPara="0" vert="horz" wrap="square" lIns="227879" tIns="227879" rIns="227879" bIns="227879" numCol="1" spcCol="1270" anchor="ctr" anchorCtr="0">
            <a:noAutofit/>
          </a:bodyPr>
          <a:lstStyle/>
          <a:p>
            <a:pPr defTabSz="1022350" rtl="1">
              <a:lnSpc>
                <a:spcPct val="90000"/>
              </a:lnSpc>
              <a:spcAft>
                <a:spcPct val="35000"/>
              </a:spcAft>
            </a:pPr>
            <a:r>
              <a:rPr lang="ar-EG" b="1" dirty="0">
                <a:solidFill>
                  <a:srgbClr val="002060"/>
                </a:solidFill>
                <a:latin typeface="Simplified Arabic" panose="02020603050405020304" pitchFamily="18" charset="-78"/>
                <a:cs typeface="Simplified Arabic" panose="02020603050405020304" pitchFamily="18" charset="-78"/>
              </a:rPr>
              <a:t>ثانياً: الأسباب الاجتماعية</a:t>
            </a:r>
          </a:p>
        </p:txBody>
      </p:sp>
    </p:spTree>
    <p:extLst>
      <p:ext uri="{BB962C8B-B14F-4D97-AF65-F5344CB8AC3E}">
        <p14:creationId xmlns:p14="http://schemas.microsoft.com/office/powerpoint/2010/main" val="37636341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ضعف </a:t>
            </a:r>
            <a:r>
              <a:rPr lang="ar-EG" b="1" dirty="0">
                <a:solidFill>
                  <a:srgbClr val="002060"/>
                </a:solidFill>
                <a:latin typeface="Simplified Arabic" panose="02020603050405020304" pitchFamily="18" charset="-78"/>
                <a:cs typeface="Simplified Arabic" panose="02020603050405020304" pitchFamily="18" charset="-78"/>
              </a:rPr>
              <a:t>الدافعية للعمل</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الحالة </a:t>
            </a:r>
            <a:r>
              <a:rPr lang="ar-EG" b="1" dirty="0">
                <a:solidFill>
                  <a:srgbClr val="002060"/>
                </a:solidFill>
                <a:latin typeface="Simplified Arabic" panose="02020603050405020304" pitchFamily="18" charset="-78"/>
                <a:cs typeface="Simplified Arabic" panose="02020603050405020304" pitchFamily="18" charset="-78"/>
              </a:rPr>
              <a:t>المزاجيــة / النفسية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اللامبالاة </a:t>
            </a:r>
            <a:r>
              <a:rPr lang="ar-EG" b="1" dirty="0">
                <a:solidFill>
                  <a:srgbClr val="002060"/>
                </a:solidFill>
                <a:latin typeface="Simplified Arabic" panose="02020603050405020304" pitchFamily="18" charset="-78"/>
                <a:cs typeface="Simplified Arabic" panose="02020603050405020304" pitchFamily="18" charset="-78"/>
              </a:rPr>
              <a:t>/ ضعف الالتزام</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الإحباط </a:t>
            </a:r>
            <a:r>
              <a:rPr lang="ar-EG" b="1" dirty="0">
                <a:solidFill>
                  <a:srgbClr val="002060"/>
                </a:solidFill>
                <a:latin typeface="Simplified Arabic" panose="02020603050405020304" pitchFamily="18" charset="-78"/>
                <a:cs typeface="Simplified Arabic" panose="02020603050405020304" pitchFamily="18" charset="-78"/>
              </a:rPr>
              <a:t>/ الشعور بالملل</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الاستعجال</a:t>
            </a:r>
            <a:r>
              <a:rPr lang="ar-EG" b="1" dirty="0">
                <a:solidFill>
                  <a:srgbClr val="002060"/>
                </a:solidFill>
                <a:latin typeface="Simplified Arabic" panose="02020603050405020304" pitchFamily="18" charset="-78"/>
                <a:cs typeface="Simplified Arabic" panose="02020603050405020304" pitchFamily="18" charset="-78"/>
              </a:rPr>
              <a:t>/ نفاذ الصبر </a:t>
            </a:r>
          </a:p>
        </p:txBody>
      </p:sp>
      <p:sp>
        <p:nvSpPr>
          <p:cNvPr id="10" name="Horizontal Scroll 9"/>
          <p:cNvSpPr/>
          <p:nvPr/>
        </p:nvSpPr>
        <p:spPr bwMode="auto">
          <a:xfrm>
            <a:off x="2354610" y="132631"/>
            <a:ext cx="4320480" cy="1008112"/>
          </a:xfrm>
          <a:prstGeom prst="horizontalScroll">
            <a:avLst/>
          </a:prstGeom>
          <a:extLst/>
        </p:spPr>
        <p:style>
          <a:lnRef idx="2">
            <a:schemeClr val="lt1">
              <a:hueOff val="0"/>
              <a:satOff val="0"/>
              <a:lumOff val="0"/>
              <a:alphaOff val="0"/>
            </a:schemeClr>
          </a:lnRef>
          <a:fillRef idx="1">
            <a:schemeClr val="accent5">
              <a:hueOff val="-12988724"/>
              <a:satOff val="-12797"/>
              <a:lumOff val="-22877"/>
              <a:alphaOff val="0"/>
            </a:schemeClr>
          </a:fillRef>
          <a:effectRef idx="0">
            <a:schemeClr val="accent5">
              <a:hueOff val="-12988724"/>
              <a:satOff val="-12797"/>
              <a:lumOff val="-22877"/>
              <a:alphaOff val="0"/>
            </a:schemeClr>
          </a:effectRef>
          <a:fontRef idx="minor">
            <a:schemeClr val="lt1"/>
          </a:fontRef>
        </p:style>
        <p:txBody>
          <a:bodyPr spcFirstLastPara="0" vert="horz" wrap="square" lIns="227879" tIns="227879" rIns="227879" bIns="227879" numCol="1" spcCol="1270" anchor="ctr" anchorCtr="0">
            <a:noAutofit/>
          </a:bodyPr>
          <a:lstStyle/>
          <a:p>
            <a:pPr defTabSz="1022350" rtl="1">
              <a:lnSpc>
                <a:spcPct val="90000"/>
              </a:lnSpc>
              <a:spcAft>
                <a:spcPct val="35000"/>
              </a:spcAft>
            </a:pPr>
            <a:r>
              <a:rPr lang="ar-EG" b="1" dirty="0">
                <a:solidFill>
                  <a:srgbClr val="002060"/>
                </a:solidFill>
                <a:latin typeface="Simplified Arabic" panose="02020603050405020304" pitchFamily="18" charset="-78"/>
                <a:cs typeface="Simplified Arabic" panose="02020603050405020304" pitchFamily="18" charset="-78"/>
              </a:rPr>
              <a:t>ثالثاً: الأسباب الشخصية</a:t>
            </a:r>
          </a:p>
        </p:txBody>
      </p:sp>
    </p:spTree>
    <p:extLst>
      <p:ext uri="{BB962C8B-B14F-4D97-AF65-F5344CB8AC3E}">
        <p14:creationId xmlns:p14="http://schemas.microsoft.com/office/powerpoint/2010/main" val="7644144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أجهزة </a:t>
            </a:r>
            <a:r>
              <a:rPr lang="ar-EG" b="1" dirty="0">
                <a:solidFill>
                  <a:srgbClr val="002060"/>
                </a:solidFill>
                <a:latin typeface="Simplified Arabic" panose="02020603050405020304" pitchFamily="18" charset="-78"/>
                <a:cs typeface="Simplified Arabic" panose="02020603050405020304" pitchFamily="18" charset="-78"/>
              </a:rPr>
              <a:t>الرقابة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ضعف </a:t>
            </a:r>
            <a:r>
              <a:rPr lang="ar-EG" b="1" dirty="0">
                <a:solidFill>
                  <a:srgbClr val="002060"/>
                </a:solidFill>
                <a:latin typeface="Simplified Arabic" panose="02020603050405020304" pitchFamily="18" charset="-78"/>
                <a:cs typeface="Simplified Arabic" panose="02020603050405020304" pitchFamily="18" charset="-78"/>
              </a:rPr>
              <a:t>كفاءة البنية الأساسية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68960"/>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الظروف </a:t>
            </a:r>
            <a:r>
              <a:rPr lang="ar-EG" b="1" dirty="0">
                <a:solidFill>
                  <a:srgbClr val="002060"/>
                </a:solidFill>
                <a:latin typeface="Simplified Arabic" panose="02020603050405020304" pitchFamily="18" charset="-78"/>
                <a:cs typeface="Simplified Arabic" panose="02020603050405020304" pitchFamily="18" charset="-78"/>
              </a:rPr>
              <a:t>المناخية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المشاركات </a:t>
            </a:r>
            <a:r>
              <a:rPr lang="ar-EG" b="1" dirty="0">
                <a:solidFill>
                  <a:srgbClr val="002060"/>
                </a:solidFill>
                <a:latin typeface="Simplified Arabic" panose="02020603050405020304" pitchFamily="18" charset="-78"/>
                <a:cs typeface="Simplified Arabic" panose="02020603050405020304" pitchFamily="18" charset="-78"/>
              </a:rPr>
              <a:t>المؤسسية والمهنية</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الضغوط </a:t>
            </a:r>
            <a:r>
              <a:rPr lang="ar-EG" b="1" dirty="0">
                <a:solidFill>
                  <a:srgbClr val="002060"/>
                </a:solidFill>
                <a:latin typeface="Simplified Arabic" panose="02020603050405020304" pitchFamily="18" charset="-78"/>
                <a:cs typeface="Simplified Arabic" panose="02020603050405020304" pitchFamily="18" charset="-78"/>
              </a:rPr>
              <a:t>السياسية</a:t>
            </a:r>
          </a:p>
        </p:txBody>
      </p:sp>
      <p:sp>
        <p:nvSpPr>
          <p:cNvPr id="10" name="Horizontal Scroll 9"/>
          <p:cNvSpPr/>
          <p:nvPr/>
        </p:nvSpPr>
        <p:spPr bwMode="auto">
          <a:xfrm>
            <a:off x="2354610" y="132631"/>
            <a:ext cx="4320480" cy="1008112"/>
          </a:xfrm>
          <a:prstGeom prst="horizontalScroll">
            <a:avLst/>
          </a:prstGeom>
          <a:extLst/>
        </p:spPr>
        <p:style>
          <a:lnRef idx="2">
            <a:schemeClr val="lt1">
              <a:hueOff val="0"/>
              <a:satOff val="0"/>
              <a:lumOff val="0"/>
              <a:alphaOff val="0"/>
            </a:schemeClr>
          </a:lnRef>
          <a:fillRef idx="1">
            <a:schemeClr val="accent5">
              <a:hueOff val="-19483085"/>
              <a:satOff val="-19195"/>
              <a:lumOff val="-34315"/>
              <a:alphaOff val="0"/>
            </a:schemeClr>
          </a:fillRef>
          <a:effectRef idx="0">
            <a:schemeClr val="accent5">
              <a:hueOff val="-19483085"/>
              <a:satOff val="-19195"/>
              <a:lumOff val="-34315"/>
              <a:alphaOff val="0"/>
            </a:schemeClr>
          </a:effectRef>
          <a:fontRef idx="minor">
            <a:schemeClr val="lt1"/>
          </a:fontRef>
        </p:style>
        <p:txBody>
          <a:bodyPr spcFirstLastPara="0" vert="horz" wrap="square" lIns="227879" tIns="227879" rIns="227879" bIns="227879" numCol="1" spcCol="1270" anchor="ctr" anchorCtr="0">
            <a:noAutofit/>
          </a:bodyPr>
          <a:lstStyle/>
          <a:p>
            <a:pPr defTabSz="1022350" rtl="1">
              <a:lnSpc>
                <a:spcPct val="90000"/>
              </a:lnSpc>
              <a:spcAft>
                <a:spcPct val="35000"/>
              </a:spcAft>
            </a:pPr>
            <a:r>
              <a:rPr lang="ar-EG" b="1" dirty="0">
                <a:solidFill>
                  <a:srgbClr val="002060"/>
                </a:solidFill>
                <a:latin typeface="Simplified Arabic" panose="02020603050405020304" pitchFamily="18" charset="-78"/>
                <a:cs typeface="Simplified Arabic" panose="02020603050405020304" pitchFamily="18" charset="-78"/>
              </a:rPr>
              <a:t>رابعاً: الأسباب البيئية</a:t>
            </a:r>
          </a:p>
        </p:txBody>
      </p:sp>
    </p:spTree>
    <p:extLst>
      <p:ext uri="{BB962C8B-B14F-4D97-AF65-F5344CB8AC3E}">
        <p14:creationId xmlns:p14="http://schemas.microsoft.com/office/powerpoint/2010/main" val="29249962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yrics.bo7.net/wp-content/uploads/13120710402972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127028"/>
            <a:ext cx="2684412" cy="26844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bwMode="auto">
          <a:xfrm>
            <a:off x="2843808" y="312540"/>
            <a:ext cx="6048672" cy="1800200"/>
          </a:xfrm>
          <a:prstGeom prst="wedgeEllipseCallout">
            <a:avLst>
              <a:gd name="adj1" fmla="val -58503"/>
              <a:gd name="adj2" fmla="val 108239"/>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SA" b="1" dirty="0">
                <a:solidFill>
                  <a:srgbClr val="002060"/>
                </a:solidFill>
              </a:rPr>
              <a:t>هـــل إدارة الوقت تعنى توفير المزيد من الوقـت ؟</a:t>
            </a:r>
          </a:p>
        </p:txBody>
      </p:sp>
    </p:spTree>
    <p:extLst>
      <p:ext uri="{BB962C8B-B14F-4D97-AF65-F5344CB8AC3E}">
        <p14:creationId xmlns:p14="http://schemas.microsoft.com/office/powerpoint/2010/main" val="16449912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معتقدات خاطئة في النظرة للوقت </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التخطيط </a:t>
            </a:r>
            <a:r>
              <a:rPr lang="ar-EG" sz="2400" b="1" dirty="0">
                <a:solidFill>
                  <a:srgbClr val="002060"/>
                </a:solidFill>
                <a:latin typeface="Simplified Arabic" panose="02020603050405020304" pitchFamily="18" charset="-78"/>
                <a:cs typeface="Simplified Arabic" panose="02020603050405020304" pitchFamily="18" charset="-78"/>
              </a:rPr>
              <a:t>لاستخدام الوقت يستغرق وقتاً أكثر من الذى يوفره!!</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000" b="1" dirty="0" smtClean="0">
                <a:solidFill>
                  <a:srgbClr val="002060"/>
                </a:solidFill>
                <a:latin typeface="Simplified Arabic" panose="02020603050405020304" pitchFamily="18" charset="-78"/>
                <a:cs typeface="Simplified Arabic" panose="02020603050405020304" pitchFamily="18" charset="-78"/>
              </a:rPr>
              <a:t>الأحداث </a:t>
            </a:r>
            <a:r>
              <a:rPr lang="ar-EG" sz="2000" b="1" dirty="0">
                <a:solidFill>
                  <a:srgbClr val="002060"/>
                </a:solidFill>
                <a:latin typeface="Simplified Arabic" panose="02020603050405020304" pitchFamily="18" charset="-78"/>
                <a:cs typeface="Simplified Arabic" panose="02020603050405020304" pitchFamily="18" charset="-78"/>
              </a:rPr>
              <a:t>الطارئة لا تتكرر مستقبلاً.. فلماذا إنفاق الوقت فى كيفية مواجهتها؟!</a:t>
            </a:r>
            <a:endParaRPr kumimoji="0" lang="ar-EG" sz="20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2971800"/>
            <a:ext cx="6624736" cy="77038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متابعة </a:t>
            </a:r>
            <a:r>
              <a:rPr lang="ar-EG" sz="2400" b="1" dirty="0">
                <a:solidFill>
                  <a:srgbClr val="002060"/>
                </a:solidFill>
                <a:latin typeface="Simplified Arabic" panose="02020603050405020304" pitchFamily="18" charset="-78"/>
                <a:cs typeface="Simplified Arabic" panose="02020603050405020304" pitchFamily="18" charset="-78"/>
              </a:rPr>
              <a:t>التفويض للمرءوسين تستغرق وقتاً أكثر من الذى يوفرونه </a:t>
            </a:r>
            <a:endParaRPr lang="ar-EG" sz="2400" b="1" dirty="0" smtClean="0">
              <a:solidFill>
                <a:srgbClr val="002060"/>
              </a:solidFill>
              <a:latin typeface="Simplified Arabic" panose="02020603050405020304" pitchFamily="18" charset="-78"/>
              <a:cs typeface="Simplified Arabic" panose="02020603050405020304" pitchFamily="18" charset="-78"/>
            </a:endParaRPr>
          </a:p>
          <a:p>
            <a:pPr rtl="1"/>
            <a:r>
              <a:rPr lang="ar-EG" sz="2400" b="1" dirty="0" smtClean="0">
                <a:solidFill>
                  <a:srgbClr val="002060"/>
                </a:solidFill>
                <a:latin typeface="Simplified Arabic" panose="02020603050405020304" pitchFamily="18" charset="-78"/>
                <a:cs typeface="Simplified Arabic" panose="02020603050405020304" pitchFamily="18" charset="-78"/>
              </a:rPr>
              <a:t>عند </a:t>
            </a:r>
            <a:r>
              <a:rPr lang="ar-EG" sz="2400" b="1" dirty="0">
                <a:solidFill>
                  <a:srgbClr val="002060"/>
                </a:solidFill>
                <a:latin typeface="Simplified Arabic" panose="02020603050405020304" pitchFamily="18" charset="-78"/>
                <a:cs typeface="Simplified Arabic" panose="02020603050405020304" pitchFamily="18" charset="-78"/>
              </a:rPr>
              <a:t>القيام بالتفويض لهم</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855888"/>
            <a:ext cx="6624736" cy="730400"/>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من </a:t>
            </a:r>
            <a:r>
              <a:rPr lang="ar-EG" sz="2400" b="1" dirty="0">
                <a:solidFill>
                  <a:srgbClr val="002060"/>
                </a:solidFill>
                <a:latin typeface="Simplified Arabic" panose="02020603050405020304" pitchFamily="18" charset="-78"/>
                <a:cs typeface="Simplified Arabic" panose="02020603050405020304" pitchFamily="18" charset="-78"/>
              </a:rPr>
              <a:t>الأفضل استغلال الوقت فى إنجاز مهامك الوظيفية بدلاً من </a:t>
            </a:r>
            <a:r>
              <a:rPr lang="ar-EG" sz="2400" b="1" dirty="0" smtClean="0">
                <a:solidFill>
                  <a:srgbClr val="002060"/>
                </a:solidFill>
                <a:latin typeface="Simplified Arabic" panose="02020603050405020304" pitchFamily="18" charset="-78"/>
                <a:cs typeface="Simplified Arabic" panose="02020603050405020304" pitchFamily="18" charset="-78"/>
              </a:rPr>
              <a:t>تعرف</a:t>
            </a:r>
          </a:p>
          <a:p>
            <a:pPr rtl="1"/>
            <a:r>
              <a:rPr lang="ar-EG" sz="2400" b="1" dirty="0" smtClean="0">
                <a:solidFill>
                  <a:srgbClr val="002060"/>
                </a:solidFill>
                <a:latin typeface="Simplified Arabic" panose="02020603050405020304" pitchFamily="18" charset="-78"/>
                <a:cs typeface="Simplified Arabic" panose="02020603050405020304" pitchFamily="18" charset="-78"/>
              </a:rPr>
              <a:t> </a:t>
            </a:r>
            <a:r>
              <a:rPr lang="ar-EG" sz="2400" b="1" dirty="0">
                <a:solidFill>
                  <a:srgbClr val="002060"/>
                </a:solidFill>
                <a:latin typeface="Simplified Arabic" panose="02020603050405020304" pitchFamily="18" charset="-78"/>
                <a:cs typeface="Simplified Arabic" panose="02020603050405020304" pitchFamily="18" charset="-78"/>
              </a:rPr>
              <a:t>الآخرين كيفية إنجاز هذه المهام بدلاً منك.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12543"/>
            <a:ext cx="6624736" cy="745282"/>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الخبرة </a:t>
            </a:r>
            <a:r>
              <a:rPr lang="ar-EG" sz="2400" b="1" dirty="0">
                <a:solidFill>
                  <a:srgbClr val="002060"/>
                </a:solidFill>
                <a:latin typeface="Simplified Arabic" panose="02020603050405020304" pitchFamily="18" charset="-78"/>
                <a:cs typeface="Simplified Arabic" panose="02020603050405020304" pitchFamily="18" charset="-78"/>
              </a:rPr>
              <a:t>وحدها كفيلة بتعريفك كيفية تحقيق الاستخدام الأمثل </a:t>
            </a:r>
            <a:r>
              <a:rPr lang="ar-EG" sz="2400" b="1" dirty="0" smtClean="0">
                <a:solidFill>
                  <a:srgbClr val="002060"/>
                </a:solidFill>
                <a:latin typeface="Simplified Arabic" panose="02020603050405020304" pitchFamily="18" charset="-78"/>
                <a:cs typeface="Simplified Arabic" panose="02020603050405020304" pitchFamily="18" charset="-78"/>
              </a:rPr>
              <a:t>للوقت</a:t>
            </a:r>
          </a:p>
          <a:p>
            <a:pPr rtl="1"/>
            <a:r>
              <a:rPr lang="ar-EG" sz="2400" b="1" dirty="0" smtClean="0">
                <a:solidFill>
                  <a:srgbClr val="002060"/>
                </a:solidFill>
                <a:latin typeface="Simplified Arabic" panose="02020603050405020304" pitchFamily="18" charset="-78"/>
                <a:cs typeface="Simplified Arabic" panose="02020603050405020304" pitchFamily="18" charset="-78"/>
              </a:rPr>
              <a:t> </a:t>
            </a:r>
            <a:r>
              <a:rPr lang="ar-EG" sz="2400" b="1" dirty="0">
                <a:solidFill>
                  <a:srgbClr val="002060"/>
                </a:solidFill>
                <a:latin typeface="Simplified Arabic" panose="02020603050405020304" pitchFamily="18" charset="-78"/>
                <a:cs typeface="Simplified Arabic" panose="02020603050405020304" pitchFamily="18" charset="-78"/>
              </a:rPr>
              <a:t>المتاح لك!! </a:t>
            </a:r>
          </a:p>
        </p:txBody>
      </p:sp>
    </p:spTree>
    <p:extLst>
      <p:ext uri="{BB962C8B-B14F-4D97-AF65-F5344CB8AC3E}">
        <p14:creationId xmlns:p14="http://schemas.microsoft.com/office/powerpoint/2010/main" val="18117867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descr="FD1DDF730CE4456e89755B07FE1653D0# #Rectangle 13"/>
          <p:cNvSpPr>
            <a:spLocks noChangeArrowheads="1"/>
          </p:cNvSpPr>
          <p:nvPr/>
        </p:nvSpPr>
        <p:spPr bwMode="auto">
          <a:xfrm>
            <a:off x="4867841" y="1657027"/>
            <a:ext cx="319507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endParaRPr lang="zh-CN" altLang="en-US" sz="1600">
              <a:solidFill>
                <a:schemeClr val="bg1"/>
              </a:solidFill>
              <a:latin typeface="Microsoft YaHei" pitchFamily="34" charset="-122"/>
              <a:ea typeface="Microsoft YaHei" pitchFamily="34" charset="-122"/>
            </a:endParaRPr>
          </a:p>
        </p:txBody>
      </p:sp>
      <p:sp>
        <p:nvSpPr>
          <p:cNvPr id="3" name="Rectangle 2"/>
          <p:cNvSpPr/>
          <p:nvPr/>
        </p:nvSpPr>
        <p:spPr bwMode="auto">
          <a:xfrm>
            <a:off x="5724128" y="186904"/>
            <a:ext cx="3419872" cy="648072"/>
          </a:xfrm>
          <a:prstGeom prst="rect">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3200" b="1" dirty="0">
                <a:solidFill>
                  <a:srgbClr val="7030A0"/>
                </a:solidFill>
                <a:latin typeface="Arial" charset="0"/>
              </a:rPr>
              <a:t>تعريف الإدارة</a:t>
            </a:r>
            <a:endParaRPr kumimoji="0" lang="ar-EG" sz="3200" b="1" i="0" u="none" strike="noStrike" cap="none" normalizeH="0" baseline="0" dirty="0" smtClean="0">
              <a:ln>
                <a:noFill/>
              </a:ln>
              <a:solidFill>
                <a:srgbClr val="7030A0"/>
              </a:solidFill>
              <a:effectLst/>
              <a:latin typeface="Arial" charset="0"/>
            </a:endParaRPr>
          </a:p>
        </p:txBody>
      </p:sp>
      <p:sp>
        <p:nvSpPr>
          <p:cNvPr id="12" name="Freeform 11"/>
          <p:cNvSpPr/>
          <p:nvPr/>
        </p:nvSpPr>
        <p:spPr>
          <a:xfrm>
            <a:off x="1525785" y="1484784"/>
            <a:ext cx="1791890" cy="1791890"/>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61030" tIns="297976" rIns="361030" bIns="297976" numCol="1" spcCol="1270" anchor="ctr" anchorCtr="0">
            <a:noAutofit/>
          </a:bodyPr>
          <a:lstStyle/>
          <a:p>
            <a:pPr lvl="0" algn="ctr" defTabSz="1244600" rtl="1">
              <a:lnSpc>
                <a:spcPct val="90000"/>
              </a:lnSpc>
              <a:spcBef>
                <a:spcPct val="0"/>
              </a:spcBef>
              <a:spcAft>
                <a:spcPct val="35000"/>
              </a:spcAft>
            </a:pPr>
            <a:r>
              <a:rPr lang="ar-SA" sz="2800" b="1" kern="1200" dirty="0" smtClean="0">
                <a:solidFill>
                  <a:srgbClr val="002060"/>
                </a:solidFill>
                <a:latin typeface="Simplified Arabic" panose="02020603050405020304" pitchFamily="18" charset="-78"/>
                <a:cs typeface="Simplified Arabic" panose="02020603050405020304" pitchFamily="18" charset="-78"/>
              </a:rPr>
              <a:t>الرقابة </a:t>
            </a:r>
            <a:endParaRPr lang="ar-EG" sz="2800" b="1" kern="1200" dirty="0">
              <a:solidFill>
                <a:srgbClr val="002060"/>
              </a:solidFill>
              <a:latin typeface="Simplified Arabic" panose="02020603050405020304" pitchFamily="18" charset="-78"/>
              <a:cs typeface="Simplified Arabic" panose="02020603050405020304" pitchFamily="18" charset="-78"/>
            </a:endParaRPr>
          </a:p>
        </p:txBody>
      </p:sp>
      <p:sp>
        <p:nvSpPr>
          <p:cNvPr id="13" name="Freeform 12"/>
          <p:cNvSpPr/>
          <p:nvPr/>
        </p:nvSpPr>
        <p:spPr>
          <a:xfrm>
            <a:off x="2959298" y="1484784"/>
            <a:ext cx="1791890" cy="1791890"/>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p:spPr>
        <p:style>
          <a:lnRef idx="2">
            <a:schemeClr val="lt1">
              <a:hueOff val="0"/>
              <a:satOff val="0"/>
              <a:lumOff val="0"/>
              <a:alphaOff val="0"/>
            </a:schemeClr>
          </a:lnRef>
          <a:fillRef idx="1">
            <a:schemeClr val="accent5">
              <a:alpha val="50000"/>
              <a:hueOff val="-6494362"/>
              <a:satOff val="-6398"/>
              <a:lumOff val="-11438"/>
              <a:alphaOff val="0"/>
            </a:schemeClr>
          </a:fillRef>
          <a:effectRef idx="0">
            <a:schemeClr val="accent5">
              <a:alpha val="50000"/>
              <a:hueOff val="-6494362"/>
              <a:satOff val="-6398"/>
              <a:lumOff val="-11438"/>
              <a:alphaOff val="0"/>
            </a:schemeClr>
          </a:effectRef>
          <a:fontRef idx="minor">
            <a:schemeClr val="tx1"/>
          </a:fontRef>
        </p:style>
        <p:txBody>
          <a:bodyPr spcFirstLastPara="0" vert="horz" wrap="square" lIns="361030" tIns="297976" rIns="361030" bIns="297976" numCol="1" spcCol="1270" anchor="ctr" anchorCtr="0">
            <a:noAutofit/>
          </a:bodyPr>
          <a:lstStyle/>
          <a:p>
            <a:pPr lvl="0" algn="ctr" defTabSz="1244600" rtl="1">
              <a:lnSpc>
                <a:spcPct val="90000"/>
              </a:lnSpc>
              <a:spcBef>
                <a:spcPct val="0"/>
              </a:spcBef>
              <a:spcAft>
                <a:spcPct val="35000"/>
              </a:spcAft>
            </a:pPr>
            <a:r>
              <a:rPr lang="ar-SA" sz="2800" b="1" kern="1200" dirty="0" smtClean="0">
                <a:solidFill>
                  <a:srgbClr val="002060"/>
                </a:solidFill>
                <a:latin typeface="Simplified Arabic" panose="02020603050405020304" pitchFamily="18" charset="-78"/>
                <a:cs typeface="Simplified Arabic" panose="02020603050405020304" pitchFamily="18" charset="-78"/>
              </a:rPr>
              <a:t>القيادة </a:t>
            </a:r>
            <a:endParaRPr lang="ar-EG" sz="2800" b="1" kern="1200" dirty="0">
              <a:solidFill>
                <a:srgbClr val="002060"/>
              </a:solidFill>
              <a:latin typeface="Simplified Arabic" panose="02020603050405020304" pitchFamily="18" charset="-78"/>
              <a:cs typeface="Simplified Arabic" panose="02020603050405020304" pitchFamily="18" charset="-78"/>
            </a:endParaRPr>
          </a:p>
        </p:txBody>
      </p:sp>
      <p:sp>
        <p:nvSpPr>
          <p:cNvPr id="14" name="Freeform 13"/>
          <p:cNvSpPr/>
          <p:nvPr/>
        </p:nvSpPr>
        <p:spPr>
          <a:xfrm>
            <a:off x="4392810" y="1484784"/>
            <a:ext cx="1791890" cy="1791890"/>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p:spPr>
        <p:style>
          <a:lnRef idx="2">
            <a:schemeClr val="lt1">
              <a:hueOff val="0"/>
              <a:satOff val="0"/>
              <a:lumOff val="0"/>
              <a:alphaOff val="0"/>
            </a:schemeClr>
          </a:lnRef>
          <a:fillRef idx="1">
            <a:schemeClr val="accent5">
              <a:alpha val="50000"/>
              <a:hueOff val="-12988724"/>
              <a:satOff val="-12797"/>
              <a:lumOff val="-22877"/>
              <a:alphaOff val="0"/>
            </a:schemeClr>
          </a:fillRef>
          <a:effectRef idx="0">
            <a:schemeClr val="accent5">
              <a:alpha val="50000"/>
              <a:hueOff val="-12988724"/>
              <a:satOff val="-12797"/>
              <a:lumOff val="-22877"/>
              <a:alphaOff val="0"/>
            </a:schemeClr>
          </a:effectRef>
          <a:fontRef idx="minor">
            <a:schemeClr val="tx1"/>
          </a:fontRef>
        </p:style>
        <p:txBody>
          <a:bodyPr spcFirstLastPara="0" vert="horz" wrap="square" lIns="361030" tIns="297976" rIns="361030" bIns="297976" numCol="1" spcCol="1270" anchor="ctr" anchorCtr="0">
            <a:noAutofit/>
          </a:bodyPr>
          <a:lstStyle/>
          <a:p>
            <a:pPr lvl="0" algn="ctr" defTabSz="1244600" rtl="1">
              <a:lnSpc>
                <a:spcPct val="90000"/>
              </a:lnSpc>
              <a:spcBef>
                <a:spcPct val="0"/>
              </a:spcBef>
              <a:spcAft>
                <a:spcPct val="35000"/>
              </a:spcAft>
            </a:pPr>
            <a:r>
              <a:rPr lang="ar-SA" sz="2800" b="1" kern="1200" dirty="0" smtClean="0">
                <a:solidFill>
                  <a:srgbClr val="002060"/>
                </a:solidFill>
                <a:latin typeface="Simplified Arabic" panose="02020603050405020304" pitchFamily="18" charset="-78"/>
                <a:cs typeface="Simplified Arabic" panose="02020603050405020304" pitchFamily="18" charset="-78"/>
              </a:rPr>
              <a:t>التنظيم </a:t>
            </a:r>
            <a:endParaRPr lang="ar-EG" sz="2800" b="1" kern="1200" dirty="0">
              <a:solidFill>
                <a:srgbClr val="002060"/>
              </a:solidFill>
              <a:latin typeface="Simplified Arabic" panose="02020603050405020304" pitchFamily="18" charset="-78"/>
              <a:cs typeface="Simplified Arabic" panose="02020603050405020304" pitchFamily="18" charset="-78"/>
            </a:endParaRPr>
          </a:p>
        </p:txBody>
      </p:sp>
      <p:sp>
        <p:nvSpPr>
          <p:cNvPr id="15" name="Freeform 14"/>
          <p:cNvSpPr/>
          <p:nvPr/>
        </p:nvSpPr>
        <p:spPr>
          <a:xfrm>
            <a:off x="5826323" y="1484784"/>
            <a:ext cx="1791890" cy="1791890"/>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p:spPr>
        <p:style>
          <a:lnRef idx="2">
            <a:schemeClr val="lt1">
              <a:hueOff val="0"/>
              <a:satOff val="0"/>
              <a:lumOff val="0"/>
              <a:alphaOff val="0"/>
            </a:schemeClr>
          </a:lnRef>
          <a:fillRef idx="1">
            <a:schemeClr val="accent5">
              <a:alpha val="50000"/>
              <a:hueOff val="-19483085"/>
              <a:satOff val="-19195"/>
              <a:lumOff val="-34315"/>
              <a:alphaOff val="0"/>
            </a:schemeClr>
          </a:fillRef>
          <a:effectRef idx="0">
            <a:schemeClr val="accent5">
              <a:alpha val="50000"/>
              <a:hueOff val="-19483085"/>
              <a:satOff val="-19195"/>
              <a:lumOff val="-34315"/>
              <a:alphaOff val="0"/>
            </a:schemeClr>
          </a:effectRef>
          <a:fontRef idx="minor">
            <a:schemeClr val="tx1"/>
          </a:fontRef>
        </p:style>
        <p:txBody>
          <a:bodyPr spcFirstLastPara="0" vert="horz" wrap="square" lIns="361030" tIns="297976" rIns="361030" bIns="297976" numCol="1" spcCol="1270" anchor="ctr" anchorCtr="0">
            <a:noAutofit/>
          </a:bodyPr>
          <a:lstStyle/>
          <a:p>
            <a:pPr lvl="0" algn="ctr" defTabSz="1244600" rtl="1">
              <a:lnSpc>
                <a:spcPct val="90000"/>
              </a:lnSpc>
              <a:spcBef>
                <a:spcPct val="0"/>
              </a:spcBef>
              <a:spcAft>
                <a:spcPct val="35000"/>
              </a:spcAft>
            </a:pPr>
            <a:r>
              <a:rPr lang="ar-SA" sz="2800" b="1" kern="1200" dirty="0" smtClean="0">
                <a:solidFill>
                  <a:srgbClr val="002060"/>
                </a:solidFill>
                <a:latin typeface="Simplified Arabic" panose="02020603050405020304" pitchFamily="18" charset="-78"/>
                <a:cs typeface="Simplified Arabic" panose="02020603050405020304" pitchFamily="18" charset="-78"/>
              </a:rPr>
              <a:t>التخطيط </a:t>
            </a:r>
            <a:endParaRPr lang="ar-EG" sz="2800" b="1" kern="1200" dirty="0">
              <a:solidFill>
                <a:srgbClr val="002060"/>
              </a:solidFill>
              <a:latin typeface="Simplified Arabic" panose="02020603050405020304" pitchFamily="18" charset="-78"/>
              <a:cs typeface="Simplified Arabic" panose="02020603050405020304" pitchFamily="18" charset="-78"/>
            </a:endParaRPr>
          </a:p>
        </p:txBody>
      </p:sp>
      <p:pic>
        <p:nvPicPr>
          <p:cNvPr id="16" name="Picture 15"/>
          <p:cNvPicPr>
            <a:picLocks noChangeAspect="1"/>
          </p:cNvPicPr>
          <p:nvPr/>
        </p:nvPicPr>
        <p:blipFill>
          <a:blip r:embed="rId3"/>
          <a:stretch>
            <a:fillRect/>
          </a:stretch>
        </p:blipFill>
        <p:spPr>
          <a:xfrm>
            <a:off x="1491194" y="3424335"/>
            <a:ext cx="6151397" cy="2450804"/>
          </a:xfrm>
          <a:prstGeom prst="rect">
            <a:avLst/>
          </a:prstGeom>
        </p:spPr>
      </p:pic>
    </p:spTree>
    <p:extLst>
      <p:ext uri="{BB962C8B-B14F-4D97-AF65-F5344CB8AC3E}">
        <p14:creationId xmlns:p14="http://schemas.microsoft.com/office/powerpoint/2010/main" val="15234960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80">
                                          <p:stCondLst>
                                            <p:cond delay="0"/>
                                          </p:stCondLst>
                                        </p:cTn>
                                        <p:tgtEl>
                                          <p:spTgt spid="12"/>
                                        </p:tgtEl>
                                      </p:cBhvr>
                                    </p:animEffect>
                                    <p:anim calcmode="lin" valueType="num">
                                      <p:cBhvr>
                                        <p:cTn id="6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7" dur="26">
                                          <p:stCondLst>
                                            <p:cond delay="650"/>
                                          </p:stCondLst>
                                        </p:cTn>
                                        <p:tgtEl>
                                          <p:spTgt spid="12"/>
                                        </p:tgtEl>
                                      </p:cBhvr>
                                      <p:to x="100000" y="60000"/>
                                    </p:animScale>
                                    <p:animScale>
                                      <p:cBhvr>
                                        <p:cTn id="68" dur="166" decel="50000">
                                          <p:stCondLst>
                                            <p:cond delay="676"/>
                                          </p:stCondLst>
                                        </p:cTn>
                                        <p:tgtEl>
                                          <p:spTgt spid="12"/>
                                        </p:tgtEl>
                                      </p:cBhvr>
                                      <p:to x="100000" y="100000"/>
                                    </p:animScale>
                                    <p:animScale>
                                      <p:cBhvr>
                                        <p:cTn id="69" dur="26">
                                          <p:stCondLst>
                                            <p:cond delay="1312"/>
                                          </p:stCondLst>
                                        </p:cTn>
                                        <p:tgtEl>
                                          <p:spTgt spid="12"/>
                                        </p:tgtEl>
                                      </p:cBhvr>
                                      <p:to x="100000" y="80000"/>
                                    </p:animScale>
                                    <p:animScale>
                                      <p:cBhvr>
                                        <p:cTn id="70" dur="166" decel="50000">
                                          <p:stCondLst>
                                            <p:cond delay="1338"/>
                                          </p:stCondLst>
                                        </p:cTn>
                                        <p:tgtEl>
                                          <p:spTgt spid="12"/>
                                        </p:tgtEl>
                                      </p:cBhvr>
                                      <p:to x="100000" y="100000"/>
                                    </p:animScale>
                                    <p:animScale>
                                      <p:cBhvr>
                                        <p:cTn id="71" dur="26">
                                          <p:stCondLst>
                                            <p:cond delay="1642"/>
                                          </p:stCondLst>
                                        </p:cTn>
                                        <p:tgtEl>
                                          <p:spTgt spid="12"/>
                                        </p:tgtEl>
                                      </p:cBhvr>
                                      <p:to x="100000" y="90000"/>
                                    </p:animScale>
                                    <p:animScale>
                                      <p:cBhvr>
                                        <p:cTn id="72" dur="166" decel="50000">
                                          <p:stCondLst>
                                            <p:cond delay="1668"/>
                                          </p:stCondLst>
                                        </p:cTn>
                                        <p:tgtEl>
                                          <p:spTgt spid="12"/>
                                        </p:tgtEl>
                                      </p:cBhvr>
                                      <p:to x="100000" y="100000"/>
                                    </p:animScale>
                                    <p:animScale>
                                      <p:cBhvr>
                                        <p:cTn id="73" dur="26">
                                          <p:stCondLst>
                                            <p:cond delay="1808"/>
                                          </p:stCondLst>
                                        </p:cTn>
                                        <p:tgtEl>
                                          <p:spTgt spid="12"/>
                                        </p:tgtEl>
                                      </p:cBhvr>
                                      <p:to x="100000" y="95000"/>
                                    </p:animScale>
                                    <p:animScale>
                                      <p:cBhvr>
                                        <p:cTn id="7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090439" y="1493425"/>
            <a:ext cx="6912768" cy="3871150"/>
          </a:xfrm>
          <a:prstGeom prst="rect">
            <a:avLst/>
          </a:prstGeom>
        </p:spPr>
      </p:pic>
      <p:sp>
        <p:nvSpPr>
          <p:cNvPr id="5"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smtClean="0">
                <a:solidFill>
                  <a:schemeClr val="accent2"/>
                </a:solidFill>
              </a:rPr>
              <a:t>قاعدة</a:t>
            </a:r>
            <a:r>
              <a:rPr lang="en-US" altLang="zh-CN" sz="3200" b="1" dirty="0" smtClean="0">
                <a:solidFill>
                  <a:schemeClr val="accent2"/>
                </a:solidFill>
              </a:rPr>
              <a:t>Pareto </a:t>
            </a:r>
            <a:r>
              <a:rPr lang="ar-EG" altLang="zh-CN" sz="3200" b="1" dirty="0" smtClean="0">
                <a:solidFill>
                  <a:schemeClr val="accent2"/>
                </a:solidFill>
              </a:rPr>
              <a:t> والإدارة </a:t>
            </a:r>
            <a:r>
              <a:rPr lang="ar-EG" altLang="zh-CN" sz="3200" b="1" dirty="0">
                <a:solidFill>
                  <a:schemeClr val="accent2"/>
                </a:solidFill>
              </a:rPr>
              <a:t>الجيدة للوقت</a:t>
            </a:r>
            <a:endParaRPr lang="zh-CN" altLang="en-US" sz="3200" b="1" dirty="0">
              <a:solidFill>
                <a:schemeClr val="accent2"/>
              </a:solidFill>
            </a:endParaRPr>
          </a:p>
        </p:txBody>
      </p:sp>
    </p:spTree>
    <p:extLst>
      <p:ext uri="{BB962C8B-B14F-4D97-AF65-F5344CB8AC3E}">
        <p14:creationId xmlns:p14="http://schemas.microsoft.com/office/powerpoint/2010/main" val="18628039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bwMode="auto">
          <a:xfrm>
            <a:off x="1331640" y="2060848"/>
            <a:ext cx="6336704" cy="1944216"/>
          </a:xfrm>
          <a:prstGeom prst="wave">
            <a:avLst/>
          </a:prstGeom>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002060"/>
                </a:solidFill>
                <a:latin typeface="Simplified Arabic" panose="02020603050405020304" pitchFamily="18" charset="-78"/>
                <a:cs typeface="Simplified Arabic" panose="02020603050405020304" pitchFamily="18" charset="-78"/>
              </a:rPr>
              <a:t>الاستراتيجيات الفعالة لإدارة الوقت</a:t>
            </a:r>
            <a:endParaRPr kumimoji="0" lang="ar-EG" sz="32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0381648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547664" y="116633"/>
            <a:ext cx="756084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أولاً : تخطيط وجدولة الأنشطة اليومية وتحديد الأولويات</a:t>
            </a: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79512" y="901520"/>
            <a:ext cx="8784976" cy="5054960"/>
          </a:xfrm>
          <a:prstGeom prst="rect">
            <a:avLst/>
          </a:prstGeom>
        </p:spPr>
      </p:pic>
    </p:spTree>
    <p:extLst>
      <p:ext uri="{BB962C8B-B14F-4D97-AF65-F5344CB8AC3E}">
        <p14:creationId xmlns:p14="http://schemas.microsoft.com/office/powerpoint/2010/main" val="4221105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547664" y="116633"/>
            <a:ext cx="756084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 </a:t>
            </a:r>
            <a:r>
              <a:rPr lang="ar-EG" sz="3200" b="1" dirty="0" smtClean="0">
                <a:solidFill>
                  <a:schemeClr val="accent2">
                    <a:lumMod val="50000"/>
                  </a:schemeClr>
                </a:solidFill>
              </a:rPr>
              <a:t>ثانياً </a:t>
            </a:r>
            <a:r>
              <a:rPr lang="ar-EG" sz="3200" b="1" dirty="0">
                <a:solidFill>
                  <a:schemeClr val="accent2">
                    <a:lumMod val="50000"/>
                  </a:schemeClr>
                </a:solidFill>
              </a:rPr>
              <a:t>: تعلم كيف تفوض ؟</a:t>
            </a:r>
          </a:p>
        </p:txBody>
      </p:sp>
      <p:pic>
        <p:nvPicPr>
          <p:cNvPr id="2" name="Picture 1"/>
          <p:cNvPicPr>
            <a:picLocks noChangeAspect="1"/>
          </p:cNvPicPr>
          <p:nvPr/>
        </p:nvPicPr>
        <p:blipFill>
          <a:blip r:embed="rId3"/>
          <a:stretch>
            <a:fillRect/>
          </a:stretch>
        </p:blipFill>
        <p:spPr>
          <a:xfrm>
            <a:off x="1043608" y="1268760"/>
            <a:ext cx="7056784" cy="4320480"/>
          </a:xfrm>
          <a:prstGeom prst="rect">
            <a:avLst/>
          </a:prstGeom>
        </p:spPr>
      </p:pic>
    </p:spTree>
    <p:extLst>
      <p:ext uri="{BB962C8B-B14F-4D97-AF65-F5344CB8AC3E}">
        <p14:creationId xmlns:p14="http://schemas.microsoft.com/office/powerpoint/2010/main" val="57721124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yrics.bo7.net/wp-content/uploads/13120710402972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2112740"/>
            <a:ext cx="2684412" cy="26844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bwMode="auto">
          <a:xfrm>
            <a:off x="2843808" y="312540"/>
            <a:ext cx="3672408" cy="1800200"/>
          </a:xfrm>
          <a:prstGeom prst="wedgeEllipseCallout">
            <a:avLst>
              <a:gd name="adj1" fmla="val -64172"/>
              <a:gd name="adj2" fmla="val 109033"/>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SA" b="1" dirty="0">
                <a:solidFill>
                  <a:srgbClr val="002060"/>
                </a:solidFill>
              </a:rPr>
              <a:t>ماذا يعني التفويض ؟</a:t>
            </a:r>
          </a:p>
        </p:txBody>
      </p:sp>
      <p:sp>
        <p:nvSpPr>
          <p:cNvPr id="3" name="7-Point Star 2"/>
          <p:cNvSpPr/>
          <p:nvPr/>
        </p:nvSpPr>
        <p:spPr bwMode="auto">
          <a:xfrm>
            <a:off x="3563888" y="2996952"/>
            <a:ext cx="4608512" cy="2520280"/>
          </a:xfrm>
          <a:prstGeom prst="star7">
            <a:avLst>
              <a:gd name="adj" fmla="val 38912"/>
              <a:gd name="hf" fmla="val 102572"/>
              <a:gd name="vf" fmla="val 105210"/>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algn="r" rtl="1"/>
            <a:endParaRPr lang="ar-EG" sz="1800" b="1" dirty="0" smtClean="0">
              <a:solidFill>
                <a:srgbClr val="002060"/>
              </a:solidFill>
            </a:endParaRPr>
          </a:p>
          <a:p>
            <a:pPr algn="r" rtl="1"/>
            <a:r>
              <a:rPr lang="ar-EG" b="1" dirty="0">
                <a:solidFill>
                  <a:srgbClr val="002060"/>
                </a:solidFill>
              </a:rPr>
              <a:t>نقل سلطة أو صلاحية اتخاذ </a:t>
            </a:r>
            <a:endParaRPr lang="ar-EG" b="1" dirty="0" smtClean="0">
              <a:solidFill>
                <a:srgbClr val="002060"/>
              </a:solidFill>
            </a:endParaRPr>
          </a:p>
          <a:p>
            <a:pPr algn="r" rtl="1"/>
            <a:r>
              <a:rPr lang="ar-EG" b="1" dirty="0" smtClean="0">
                <a:solidFill>
                  <a:srgbClr val="002060"/>
                </a:solidFill>
              </a:rPr>
              <a:t>القرارات </a:t>
            </a:r>
            <a:r>
              <a:rPr lang="ar-EG" b="1" dirty="0">
                <a:solidFill>
                  <a:srgbClr val="002060"/>
                </a:solidFill>
              </a:rPr>
              <a:t>من مستوى </a:t>
            </a:r>
            <a:r>
              <a:rPr lang="ar-EG" b="1" dirty="0" smtClean="0">
                <a:solidFill>
                  <a:srgbClr val="002060"/>
                </a:solidFill>
              </a:rPr>
              <a:t>تنظيمي</a:t>
            </a:r>
          </a:p>
          <a:p>
            <a:pPr algn="r" rtl="1"/>
            <a:r>
              <a:rPr lang="ar-EG" b="1" dirty="0" smtClean="0">
                <a:solidFill>
                  <a:srgbClr val="002060"/>
                </a:solidFill>
              </a:rPr>
              <a:t> </a:t>
            </a:r>
            <a:r>
              <a:rPr lang="ar-EG" b="1" dirty="0">
                <a:solidFill>
                  <a:srgbClr val="002060"/>
                </a:solidFill>
              </a:rPr>
              <a:t>معين إلى مستوى أدنى</a:t>
            </a:r>
          </a:p>
        </p:txBody>
      </p:sp>
    </p:spTree>
    <p:extLst>
      <p:ext uri="{BB962C8B-B14F-4D97-AF65-F5344CB8AC3E}">
        <p14:creationId xmlns:p14="http://schemas.microsoft.com/office/powerpoint/2010/main" val="24929271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590872" y="260648"/>
            <a:ext cx="8229600" cy="774700"/>
          </a:xfrm>
          <a:prstGeom prst="rect">
            <a:avLst/>
          </a:prstGeom>
          <a:noFill/>
          <a:ln>
            <a:noFill/>
          </a:ln>
          <a:effectLst>
            <a:outerShdw dist="38100" dir="2700000" algn="ctr" rotWithShape="0">
              <a:srgbClr val="000000">
                <a:alpha val="37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a:lstStyle>
          <a:p>
            <a:pPr algn="ctr"/>
            <a:r>
              <a:rPr lang="ar-EG" altLang="zh-CN" sz="3200" b="1" dirty="0" smtClean="0">
                <a:solidFill>
                  <a:schemeClr val="accent2"/>
                </a:solidFill>
              </a:rPr>
              <a:t>تبرز </a:t>
            </a:r>
            <a:r>
              <a:rPr lang="ar-EG" altLang="zh-CN" sz="3200" b="1" dirty="0">
                <a:solidFill>
                  <a:schemeClr val="accent2"/>
                </a:solidFill>
              </a:rPr>
              <a:t>الحاجة للتفويض من خلال الأسئلة التالية </a:t>
            </a:r>
            <a:endParaRPr lang="zh-CN" altLang="en-US" sz="3200" b="1" dirty="0">
              <a:solidFill>
                <a:schemeClr val="accent2"/>
              </a:solidFill>
            </a:endParaRPr>
          </a:p>
        </p:txBody>
      </p:sp>
      <p:sp>
        <p:nvSpPr>
          <p:cNvPr id="5" name="Rounded Rectangle 4"/>
          <p:cNvSpPr/>
          <p:nvPr/>
        </p:nvSpPr>
        <p:spPr bwMode="auto">
          <a:xfrm>
            <a:off x="107504" y="1124744"/>
            <a:ext cx="8856984" cy="4976108"/>
          </a:xfrm>
          <a:prstGeom prst="round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smtClean="0">
              <a:ln>
                <a:noFill/>
              </a:ln>
              <a:solidFill>
                <a:schemeClr val="tx1"/>
              </a:solidFill>
              <a:effectLst/>
              <a:latin typeface="Arial" charset="0"/>
            </a:endParaRPr>
          </a:p>
        </p:txBody>
      </p:sp>
      <p:sp>
        <p:nvSpPr>
          <p:cNvPr id="6" name="Rectangle 5"/>
          <p:cNvSpPr/>
          <p:nvPr/>
        </p:nvSpPr>
        <p:spPr>
          <a:xfrm>
            <a:off x="287524" y="1268760"/>
            <a:ext cx="8496944" cy="4832092"/>
          </a:xfrm>
          <a:prstGeom prst="rect">
            <a:avLst/>
          </a:prstGeom>
        </p:spPr>
        <p:txBody>
          <a:bodyPr wrap="square">
            <a:spAutoFit/>
          </a:bodyPr>
          <a:lstStyle/>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هل </a:t>
            </a:r>
            <a:r>
              <a:rPr lang="ar-EG" b="1" dirty="0">
                <a:solidFill>
                  <a:srgbClr val="002060"/>
                </a:solidFill>
                <a:latin typeface="Simplified Arabic" panose="02020603050405020304" pitchFamily="18" charset="-78"/>
                <a:cs typeface="Simplified Arabic" panose="02020603050405020304" pitchFamily="18" charset="-78"/>
              </a:rPr>
              <a:t>هناك شخص ما يمكن أن يقوم بإدارة عملك أفضل منك؟</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هل </a:t>
            </a:r>
            <a:r>
              <a:rPr lang="ar-EG" b="1" dirty="0">
                <a:solidFill>
                  <a:srgbClr val="002060"/>
                </a:solidFill>
                <a:latin typeface="Simplified Arabic" panose="02020603050405020304" pitchFamily="18" charset="-78"/>
                <a:cs typeface="Simplified Arabic" panose="02020603050405020304" pitchFamily="18" charset="-78"/>
              </a:rPr>
              <a:t>تستفيد من خبرات مرؤوسيك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هل </a:t>
            </a:r>
            <a:r>
              <a:rPr lang="ar-EG" b="1" dirty="0">
                <a:solidFill>
                  <a:srgbClr val="002060"/>
                </a:solidFill>
                <a:latin typeface="Simplified Arabic" panose="02020603050405020304" pitchFamily="18" charset="-78"/>
                <a:cs typeface="Simplified Arabic" panose="02020603050405020304" pitchFamily="18" charset="-78"/>
              </a:rPr>
              <a:t>هناك شخص يؤدي العمل أو المهام باختلاف قليل عنك أو بزيادة قليلة في الوقت بالرغم من ذلك يستطيع تحقيق مستوى مقبول من الأداء؟</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هل </a:t>
            </a:r>
            <a:r>
              <a:rPr lang="ar-EG" b="1" dirty="0">
                <a:solidFill>
                  <a:srgbClr val="002060"/>
                </a:solidFill>
                <a:latin typeface="Simplified Arabic" panose="02020603050405020304" pitchFamily="18" charset="-78"/>
                <a:cs typeface="Simplified Arabic" panose="02020603050405020304" pitchFamily="18" charset="-78"/>
              </a:rPr>
              <a:t>هناك شخص يتقاضى راتباً أقل منك يستطيع أن يقوم بالعمل بشكل مقبول وبالتالي يقلل من كلفة أداء العمل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إذا </a:t>
            </a:r>
            <a:r>
              <a:rPr lang="ar-EG" b="1" dirty="0">
                <a:solidFill>
                  <a:srgbClr val="002060"/>
                </a:solidFill>
                <a:latin typeface="Simplified Arabic" panose="02020603050405020304" pitchFamily="18" charset="-78"/>
                <a:cs typeface="Simplified Arabic" panose="02020603050405020304" pitchFamily="18" charset="-78"/>
              </a:rPr>
              <a:t>كنت لا تستطيع إنجاز العمل حتى يوم الغد ، هل هناك شخص يستطيع إنجازه اليوم ؟</a:t>
            </a:r>
          </a:p>
          <a:p>
            <a:pPr marL="457200" indent="-457200" algn="justLow" rtl="1">
              <a:buFont typeface="Wingdings" panose="05000000000000000000" pitchFamily="2" charset="2"/>
              <a:buChar char="v"/>
            </a:pPr>
            <a:r>
              <a:rPr lang="ar-EG" b="1" dirty="0" smtClean="0">
                <a:solidFill>
                  <a:srgbClr val="002060"/>
                </a:solidFill>
                <a:latin typeface="Simplified Arabic" panose="02020603050405020304" pitchFamily="18" charset="-78"/>
                <a:cs typeface="Simplified Arabic" panose="02020603050405020304" pitchFamily="18" charset="-78"/>
              </a:rPr>
              <a:t>هل </a:t>
            </a:r>
            <a:r>
              <a:rPr lang="ar-EG" b="1" dirty="0">
                <a:solidFill>
                  <a:srgbClr val="002060"/>
                </a:solidFill>
                <a:latin typeface="Simplified Arabic" panose="02020603050405020304" pitchFamily="18" charset="-78"/>
                <a:cs typeface="Simplified Arabic" panose="02020603050405020304" pitchFamily="18" charset="-78"/>
              </a:rPr>
              <a:t>هناك شخص يمكن أن يستفيد من أداء العمل او المهمة لأغراض التنمية الذاتيه؟ </a:t>
            </a:r>
          </a:p>
        </p:txBody>
      </p:sp>
      <p:sp>
        <p:nvSpPr>
          <p:cNvPr id="7" name="Rectangle 6"/>
          <p:cNvSpPr/>
          <p:nvPr/>
        </p:nvSpPr>
        <p:spPr bwMode="auto">
          <a:xfrm>
            <a:off x="539552" y="6190248"/>
            <a:ext cx="7992888"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000" b="1" dirty="0">
                <a:solidFill>
                  <a:srgbClr val="002060"/>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إذا كانت الإجابة ( نعم ) على بعض هذه الأسئلة أو جميعها فأنت بحاجة إلى ممارسة التفويض </a:t>
            </a:r>
            <a:endParaRPr kumimoji="0" lang="ar-EG" sz="2000" b="1" i="0" u="none" strike="noStrike" cap="none" normalizeH="0" baseline="0" dirty="0" smtClean="0">
              <a:ln>
                <a:noFill/>
              </a:ln>
              <a:solidFill>
                <a:srgbClr val="002060"/>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5490936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مــــزايا التفــــويض</a:t>
            </a:r>
          </a:p>
        </p:txBody>
      </p:sp>
      <p:sp>
        <p:nvSpPr>
          <p:cNvPr id="2" name="Diamond 1"/>
          <p:cNvSpPr/>
          <p:nvPr/>
        </p:nvSpPr>
        <p:spPr bwMode="auto">
          <a:xfrm>
            <a:off x="7740352" y="1196752"/>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340768"/>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تنمية </a:t>
            </a:r>
            <a:r>
              <a:rPr lang="ar-EG" sz="2400" b="1" dirty="0">
                <a:solidFill>
                  <a:srgbClr val="002060"/>
                </a:solidFill>
                <a:latin typeface="Simplified Arabic" panose="02020603050405020304" pitchFamily="18" charset="-78"/>
                <a:cs typeface="Simplified Arabic" panose="02020603050405020304" pitchFamily="18" charset="-78"/>
              </a:rPr>
              <a:t>قدرات ومهارات المرؤوسين وتدريبهم وإذكاء حماسهم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06084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204864"/>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يوفر </a:t>
            </a:r>
            <a:r>
              <a:rPr lang="ar-EG" sz="2400" b="1" dirty="0">
                <a:solidFill>
                  <a:srgbClr val="002060"/>
                </a:solidFill>
                <a:latin typeface="Simplified Arabic" panose="02020603050405020304" pitchFamily="18" charset="-78"/>
                <a:cs typeface="Simplified Arabic" panose="02020603050405020304" pitchFamily="18" charset="-78"/>
              </a:rPr>
              <a:t>الوقت للمدير للتفرغ لمهامه وواجباته </a:t>
            </a:r>
            <a:r>
              <a:rPr lang="ar-EG" sz="2400" b="1" dirty="0" smtClean="0">
                <a:solidFill>
                  <a:srgbClr val="002060"/>
                </a:solidFill>
                <a:latin typeface="Simplified Arabic" panose="02020603050405020304" pitchFamily="18" charset="-78"/>
                <a:cs typeface="Simplified Arabic" panose="02020603050405020304" pitchFamily="18" charset="-78"/>
              </a:rPr>
              <a:t>الإدارية</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2924944"/>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027809"/>
            <a:ext cx="6624736" cy="658366"/>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000" b="1" dirty="0" smtClean="0">
                <a:solidFill>
                  <a:srgbClr val="002060"/>
                </a:solidFill>
                <a:latin typeface="Simplified Arabic" panose="02020603050405020304" pitchFamily="18" charset="-78"/>
                <a:cs typeface="Simplified Arabic" panose="02020603050405020304" pitchFamily="18" charset="-78"/>
              </a:rPr>
              <a:t>وضع </a:t>
            </a:r>
            <a:r>
              <a:rPr lang="ar-EG" sz="2000" b="1" dirty="0">
                <a:solidFill>
                  <a:srgbClr val="002060"/>
                </a:solidFill>
                <a:latin typeface="Simplified Arabic" panose="02020603050405020304" pitchFamily="18" charset="-78"/>
                <a:cs typeface="Simplified Arabic" panose="02020603050405020304" pitchFamily="18" charset="-78"/>
              </a:rPr>
              <a:t>سلطة اتخاذ القرار في أيدي الأشخاص الأكثر التصاقاً </a:t>
            </a:r>
            <a:r>
              <a:rPr lang="ar-EG" sz="2000" b="1" dirty="0" smtClean="0">
                <a:solidFill>
                  <a:srgbClr val="002060"/>
                </a:solidFill>
                <a:latin typeface="Simplified Arabic" panose="02020603050405020304" pitchFamily="18" charset="-78"/>
                <a:cs typeface="Simplified Arabic" panose="02020603050405020304" pitchFamily="18" charset="-78"/>
              </a:rPr>
              <a:t>بالمشكلات</a:t>
            </a:r>
          </a:p>
          <a:p>
            <a:pPr rtl="1"/>
            <a:r>
              <a:rPr lang="ar-EG" sz="2000" b="1" dirty="0" smtClean="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والأقرب إلى واقع العمل </a:t>
            </a:r>
            <a:endParaRPr kumimoji="0" lang="ar-EG" sz="20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3789040"/>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3933056"/>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إنجاز </a:t>
            </a:r>
            <a:r>
              <a:rPr lang="ar-EG" b="1" dirty="0">
                <a:solidFill>
                  <a:srgbClr val="002060"/>
                </a:solidFill>
                <a:latin typeface="Simplified Arabic" panose="02020603050405020304" pitchFamily="18" charset="-78"/>
                <a:cs typeface="Simplified Arabic" panose="02020603050405020304" pitchFamily="18" charset="-78"/>
              </a:rPr>
              <a:t>العمل بطرق أفضل أحياناً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653136"/>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4797152"/>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زيادة </a:t>
            </a:r>
            <a:r>
              <a:rPr lang="ar-EG" b="1" dirty="0">
                <a:solidFill>
                  <a:srgbClr val="002060"/>
                </a:solidFill>
                <a:latin typeface="Simplified Arabic" panose="02020603050405020304" pitchFamily="18" charset="-78"/>
                <a:cs typeface="Simplified Arabic" panose="02020603050405020304" pitchFamily="18" charset="-78"/>
              </a:rPr>
              <a:t>الرضي الوظيفي </a:t>
            </a:r>
          </a:p>
        </p:txBody>
      </p:sp>
      <p:sp>
        <p:nvSpPr>
          <p:cNvPr id="15" name="Diamond 14"/>
          <p:cNvSpPr/>
          <p:nvPr/>
        </p:nvSpPr>
        <p:spPr bwMode="auto">
          <a:xfrm>
            <a:off x="7740352" y="5517232"/>
            <a:ext cx="1008112" cy="864096"/>
          </a:xfrm>
          <a:prstGeom prst="diamond">
            <a:avLst/>
          </a:prstGeom>
          <a:solidFill>
            <a:srgbClr val="7030A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ar-EG" sz="3200" dirty="0">
                <a:solidFill>
                  <a:srgbClr val="002060"/>
                </a:solidFill>
                <a:latin typeface="Arial" charset="0"/>
              </a:rPr>
              <a:t>6</a:t>
            </a:r>
            <a:endParaRPr kumimoji="0" lang="ar-EG" sz="3200" b="0" i="0" u="none" strike="noStrike" cap="none" normalizeH="0" baseline="0" dirty="0" smtClean="0">
              <a:ln>
                <a:noFill/>
              </a:ln>
              <a:solidFill>
                <a:srgbClr val="002060"/>
              </a:solidFill>
              <a:effectLst/>
              <a:latin typeface="Arial" charset="0"/>
            </a:endParaRPr>
          </a:p>
        </p:txBody>
      </p:sp>
      <p:sp>
        <p:nvSpPr>
          <p:cNvPr id="16" name="Rectangle 15"/>
          <p:cNvSpPr/>
          <p:nvPr/>
        </p:nvSpPr>
        <p:spPr bwMode="auto">
          <a:xfrm>
            <a:off x="1115616" y="5661248"/>
            <a:ext cx="6624736" cy="576064"/>
          </a:xfrm>
          <a:prstGeom prst="rect">
            <a:avLst/>
          </a:prstGeom>
          <a:ln>
            <a:solidFill>
              <a:srgbClr val="00206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تحسين </a:t>
            </a:r>
            <a:r>
              <a:rPr lang="ar-EG" b="1" dirty="0">
                <a:solidFill>
                  <a:srgbClr val="002060"/>
                </a:solidFill>
                <a:latin typeface="Simplified Arabic" panose="02020603050405020304" pitchFamily="18" charset="-78"/>
                <a:cs typeface="Simplified Arabic" panose="02020603050405020304" pitchFamily="18" charset="-78"/>
              </a:rPr>
              <a:t>فرص الترقيات </a:t>
            </a:r>
          </a:p>
        </p:txBody>
      </p:sp>
    </p:spTree>
    <p:extLst>
      <p:ext uri="{BB962C8B-B14F-4D97-AF65-F5344CB8AC3E}">
        <p14:creationId xmlns:p14="http://schemas.microsoft.com/office/powerpoint/2010/main" val="35050858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P spid="15"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مساوئ التفويض</a:t>
            </a:r>
          </a:p>
        </p:txBody>
      </p:sp>
      <p:sp>
        <p:nvSpPr>
          <p:cNvPr id="2" name="Diamond 1"/>
          <p:cNvSpPr/>
          <p:nvPr/>
        </p:nvSpPr>
        <p:spPr bwMode="auto">
          <a:xfrm>
            <a:off x="7740352" y="177281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798538"/>
            <a:ext cx="6624736" cy="812652"/>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الحاجة </a:t>
            </a:r>
            <a:r>
              <a:rPr lang="ar-EG" sz="2400" b="1" dirty="0">
                <a:solidFill>
                  <a:srgbClr val="002060"/>
                </a:solidFill>
                <a:latin typeface="Simplified Arabic" panose="02020603050405020304" pitchFamily="18" charset="-78"/>
                <a:cs typeface="Simplified Arabic" panose="02020603050405020304" pitchFamily="18" charset="-78"/>
              </a:rPr>
              <a:t>إلى وقت طويل في تدريب المرؤوسين على القيام </a:t>
            </a:r>
            <a:r>
              <a:rPr lang="ar-EG" sz="2400" b="1" dirty="0" smtClean="0">
                <a:solidFill>
                  <a:srgbClr val="002060"/>
                </a:solidFill>
                <a:latin typeface="Simplified Arabic" panose="02020603050405020304" pitchFamily="18" charset="-78"/>
                <a:cs typeface="Simplified Arabic" panose="02020603050405020304" pitchFamily="18" charset="-78"/>
              </a:rPr>
              <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بالصلاحيات المفوضة </a:t>
            </a:r>
            <a:r>
              <a:rPr lang="ar-EG" sz="2400" b="1" dirty="0">
                <a:solidFill>
                  <a:srgbClr val="002060"/>
                </a:solidFill>
                <a:latin typeface="Simplified Arabic" panose="02020603050405020304" pitchFamily="18" charset="-78"/>
                <a:cs typeface="Simplified Arabic" panose="02020603050405020304" pitchFamily="18" charset="-78"/>
              </a:rPr>
              <a:t>لهم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78092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806650"/>
            <a:ext cx="6624736" cy="812652"/>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يؤدي </a:t>
            </a:r>
            <a:r>
              <a:rPr lang="ar-EG" sz="2400" b="1" dirty="0">
                <a:solidFill>
                  <a:srgbClr val="002060"/>
                </a:solidFill>
                <a:latin typeface="Simplified Arabic" panose="02020603050405020304" pitchFamily="18" charset="-78"/>
                <a:cs typeface="Simplified Arabic" panose="02020603050405020304" pitchFamily="18" charset="-78"/>
              </a:rPr>
              <a:t>التفويض أحياناً إلى ابتعاد الرئيس عن الموقف العملي </a:t>
            </a:r>
            <a:endParaRPr lang="ar-EG" sz="2400" b="1" dirty="0" smtClean="0">
              <a:solidFill>
                <a:srgbClr val="002060"/>
              </a:solidFill>
              <a:latin typeface="Simplified Arabic" panose="02020603050405020304" pitchFamily="18" charset="-78"/>
              <a:cs typeface="Simplified Arabic" panose="02020603050405020304" pitchFamily="18" charset="-78"/>
            </a:endParaRPr>
          </a:p>
          <a:p>
            <a:pPr rtl="1"/>
            <a:r>
              <a:rPr lang="ar-EG" sz="2400" b="1" dirty="0" smtClean="0">
                <a:solidFill>
                  <a:srgbClr val="002060"/>
                </a:solidFill>
                <a:latin typeface="Simplified Arabic" panose="02020603050405020304" pitchFamily="18" charset="-78"/>
                <a:cs typeface="Simplified Arabic" panose="02020603050405020304" pitchFamily="18" charset="-78"/>
              </a:rPr>
              <a:t>ومجريات </a:t>
            </a:r>
            <a:r>
              <a:rPr lang="ar-EG" sz="2400" b="1" dirty="0">
                <a:solidFill>
                  <a:srgbClr val="002060"/>
                </a:solidFill>
                <a:latin typeface="Simplified Arabic" panose="02020603050405020304" pitchFamily="18" charset="-78"/>
                <a:cs typeface="Simplified Arabic" panose="02020603050405020304" pitchFamily="18" charset="-78"/>
              </a:rPr>
              <a:t>الأمور في مكان العمل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3789040"/>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808462"/>
            <a:ext cx="6624736" cy="825252"/>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قد </a:t>
            </a:r>
            <a:r>
              <a:rPr lang="ar-EG" sz="2400" b="1" dirty="0">
                <a:solidFill>
                  <a:srgbClr val="002060"/>
                </a:solidFill>
                <a:latin typeface="Simplified Arabic" panose="02020603050405020304" pitchFamily="18" charset="-78"/>
                <a:cs typeface="Simplified Arabic" panose="02020603050405020304" pitchFamily="18" charset="-78"/>
              </a:rPr>
              <a:t>يتم تنفيذ المهام المفوضة بطرق مختلفة ، وهذا بسبب </a:t>
            </a:r>
            <a:r>
              <a:rPr lang="ar-EG" sz="2400" b="1" dirty="0" smtClean="0">
                <a:solidFill>
                  <a:srgbClr val="002060"/>
                </a:solidFill>
                <a:latin typeface="Simplified Arabic" panose="02020603050405020304" pitchFamily="18" charset="-78"/>
                <a:cs typeface="Simplified Arabic" panose="02020603050405020304" pitchFamily="18" charset="-78"/>
              </a:rPr>
              <a:t>الإزعاج</a:t>
            </a:r>
            <a:br>
              <a:rPr lang="ar-EG" sz="2400" b="1" dirty="0" smtClean="0">
                <a:solidFill>
                  <a:srgbClr val="002060"/>
                </a:solidFill>
                <a:latin typeface="Simplified Arabic" panose="02020603050405020304" pitchFamily="18" charset="-78"/>
                <a:cs typeface="Simplified Arabic" panose="02020603050405020304" pitchFamily="18" charset="-78"/>
              </a:rPr>
            </a:br>
            <a:r>
              <a:rPr lang="ar-EG" sz="2400" b="1" dirty="0" smtClean="0">
                <a:solidFill>
                  <a:srgbClr val="002060"/>
                </a:solidFill>
                <a:latin typeface="Simplified Arabic" panose="02020603050405020304" pitchFamily="18" charset="-78"/>
                <a:cs typeface="Simplified Arabic" panose="02020603050405020304" pitchFamily="18" charset="-78"/>
              </a:rPr>
              <a:t> </a:t>
            </a:r>
            <a:r>
              <a:rPr lang="ar-EG" sz="2400" b="1" dirty="0">
                <a:solidFill>
                  <a:srgbClr val="002060"/>
                </a:solidFill>
                <a:latin typeface="Simplified Arabic" panose="02020603050405020304" pitchFamily="18" charset="-78"/>
                <a:cs typeface="Simplified Arabic" panose="02020603050405020304" pitchFamily="18" charset="-78"/>
              </a:rPr>
              <a:t>للرئيس </a:t>
            </a:r>
            <a:r>
              <a:rPr lang="ar-EG" sz="2400" b="1" dirty="0" smtClean="0">
                <a:solidFill>
                  <a:srgbClr val="002060"/>
                </a:solidFill>
                <a:latin typeface="Simplified Arabic" panose="02020603050405020304" pitchFamily="18" charset="-78"/>
                <a:cs typeface="Simplified Arabic" panose="02020603050405020304" pitchFamily="18" charset="-78"/>
              </a:rPr>
              <a:t>الذي </a:t>
            </a:r>
            <a:r>
              <a:rPr lang="ar-EG" sz="2400" b="1" dirty="0">
                <a:solidFill>
                  <a:srgbClr val="002060"/>
                </a:solidFill>
                <a:latin typeface="Simplified Arabic" panose="02020603050405020304" pitchFamily="18" charset="-78"/>
                <a:cs typeface="Simplified Arabic" panose="02020603050405020304" pitchFamily="18" charset="-78"/>
              </a:rPr>
              <a:t>يرغب أن تؤدى الأعمال وفقاً لطريقته.</a:t>
            </a:r>
            <a:endParaRPr lang="ar-EG" sz="2400" b="1" dirty="0" smtClean="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5655952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لماذا يرفض بعض المديرين التفويض</a:t>
            </a:r>
          </a:p>
        </p:txBody>
      </p:sp>
      <p:sp>
        <p:nvSpPr>
          <p:cNvPr id="2" name="Diamond 1"/>
          <p:cNvSpPr/>
          <p:nvPr/>
        </p:nvSpPr>
        <p:spPr bwMode="auto">
          <a:xfrm>
            <a:off x="7740352" y="177281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798538"/>
            <a:ext cx="6624736" cy="812652"/>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الخوف </a:t>
            </a:r>
            <a:r>
              <a:rPr lang="ar-EG" sz="2400" b="1" dirty="0">
                <a:solidFill>
                  <a:srgbClr val="002060"/>
                </a:solidFill>
                <a:latin typeface="Simplified Arabic" panose="02020603050405020304" pitchFamily="18" charset="-78"/>
                <a:cs typeface="Simplified Arabic" panose="02020603050405020304" pitchFamily="18" charset="-78"/>
              </a:rPr>
              <a:t>من التنازل عن سلطاتهم لمرؤوس طموح </a:t>
            </a:r>
            <a:r>
              <a:rPr lang="ar-EG" sz="2400" b="1" dirty="0" smtClean="0">
                <a:solidFill>
                  <a:srgbClr val="002060"/>
                </a:solidFill>
                <a:latin typeface="Simplified Arabic" panose="02020603050405020304" pitchFamily="18" charset="-78"/>
                <a:cs typeface="Simplified Arabic" panose="02020603050405020304" pitchFamily="18" charset="-78"/>
              </a:rPr>
              <a:t>فينافسه</a:t>
            </a:r>
          </a:p>
          <a:p>
            <a:pPr rtl="1"/>
            <a:r>
              <a:rPr lang="ar-EG" sz="2400" b="1" dirty="0" smtClean="0">
                <a:solidFill>
                  <a:srgbClr val="002060"/>
                </a:solidFill>
                <a:latin typeface="Simplified Arabic" panose="02020603050405020304" pitchFamily="18" charset="-78"/>
                <a:cs typeface="Simplified Arabic" panose="02020603050405020304" pitchFamily="18" charset="-78"/>
              </a:rPr>
              <a:t> </a:t>
            </a:r>
            <a:r>
              <a:rPr lang="ar-EG" sz="2400" b="1" dirty="0">
                <a:solidFill>
                  <a:srgbClr val="002060"/>
                </a:solidFill>
                <a:latin typeface="Simplified Arabic" panose="02020603050405020304" pitchFamily="18" charset="-78"/>
                <a:cs typeface="Simplified Arabic" panose="02020603050405020304" pitchFamily="18" charset="-78"/>
              </a:rPr>
              <a:t>على وظيفته مستقبلاً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780928"/>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806650"/>
            <a:ext cx="6624736" cy="812652"/>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خوف </a:t>
            </a:r>
            <a:r>
              <a:rPr lang="ar-EG" sz="2400" b="1" dirty="0">
                <a:solidFill>
                  <a:srgbClr val="002060"/>
                </a:solidFill>
                <a:latin typeface="Simplified Arabic" panose="02020603050405020304" pitchFamily="18" charset="-78"/>
                <a:cs typeface="Simplified Arabic" panose="02020603050405020304" pitchFamily="18" charset="-78"/>
              </a:rPr>
              <a:t>المشرفين من أن يرتكب المرؤوس أخطاء تعرضهم </a:t>
            </a:r>
            <a:endParaRPr lang="ar-EG" sz="2400" b="1" dirty="0" smtClean="0">
              <a:solidFill>
                <a:srgbClr val="002060"/>
              </a:solidFill>
              <a:latin typeface="Simplified Arabic" panose="02020603050405020304" pitchFamily="18" charset="-78"/>
              <a:cs typeface="Simplified Arabic" panose="02020603050405020304" pitchFamily="18" charset="-78"/>
            </a:endParaRPr>
          </a:p>
          <a:p>
            <a:pPr rtl="1"/>
            <a:r>
              <a:rPr lang="ar-EG" sz="2400" b="1" dirty="0" smtClean="0">
                <a:solidFill>
                  <a:srgbClr val="002060"/>
                </a:solidFill>
                <a:latin typeface="Simplified Arabic" panose="02020603050405020304" pitchFamily="18" charset="-78"/>
                <a:cs typeface="Simplified Arabic" panose="02020603050405020304" pitchFamily="18" charset="-78"/>
              </a:rPr>
              <a:t>للمساءله </a:t>
            </a:r>
            <a:r>
              <a:rPr lang="ar-EG" sz="2400" b="1" dirty="0">
                <a:solidFill>
                  <a:srgbClr val="002060"/>
                </a:solidFill>
                <a:latin typeface="Simplified Arabic" panose="02020603050405020304" pitchFamily="18" charset="-78"/>
                <a:cs typeface="Simplified Arabic" panose="02020603050405020304" pitchFamily="18" charset="-78"/>
              </a:rPr>
              <a:t>أمام رؤسائهم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3789040"/>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808462"/>
            <a:ext cx="6624736" cy="825252"/>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حب </a:t>
            </a:r>
            <a:r>
              <a:rPr lang="ar-EG" sz="2400" b="1" dirty="0">
                <a:solidFill>
                  <a:srgbClr val="002060"/>
                </a:solidFill>
                <a:latin typeface="Simplified Arabic" panose="02020603050405020304" pitchFamily="18" charset="-78"/>
                <a:cs typeface="Simplified Arabic" panose="02020603050405020304" pitchFamily="18" charset="-78"/>
              </a:rPr>
              <a:t>السيطرة والتحكم في الأمور ، الديكتاتورية / </a:t>
            </a:r>
            <a:r>
              <a:rPr lang="ar-EG" sz="2400" b="1" dirty="0" smtClean="0">
                <a:solidFill>
                  <a:srgbClr val="002060"/>
                </a:solidFill>
                <a:latin typeface="Simplified Arabic" panose="02020603050405020304" pitchFamily="18" charset="-78"/>
                <a:cs typeface="Simplified Arabic" panose="02020603050405020304" pitchFamily="18" charset="-78"/>
              </a:rPr>
              <a:t>المركزية</a:t>
            </a:r>
          </a:p>
        </p:txBody>
      </p:sp>
    </p:spTree>
    <p:extLst>
      <p:ext uri="{BB962C8B-B14F-4D97-AF65-F5344CB8AC3E}">
        <p14:creationId xmlns:p14="http://schemas.microsoft.com/office/powerpoint/2010/main" val="29952130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rtl="1"/>
            <a:r>
              <a:rPr lang="ar-EG" sz="3200" b="1" dirty="0">
                <a:solidFill>
                  <a:schemeClr val="accent2">
                    <a:lumMod val="50000"/>
                  </a:schemeClr>
                </a:solidFill>
              </a:rPr>
              <a:t>لماذا يقاوم المرؤوسين التفويض</a:t>
            </a:r>
          </a:p>
        </p:txBody>
      </p:sp>
      <p:sp>
        <p:nvSpPr>
          <p:cNvPr id="2" name="Diamond 1"/>
          <p:cNvSpPr/>
          <p:nvPr/>
        </p:nvSpPr>
        <p:spPr bwMode="auto">
          <a:xfrm>
            <a:off x="7740352" y="1412776"/>
            <a:ext cx="1008112" cy="864096"/>
          </a:xfrm>
          <a:prstGeom prst="diamond">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1</a:t>
            </a:r>
          </a:p>
        </p:txBody>
      </p:sp>
      <p:sp>
        <p:nvSpPr>
          <p:cNvPr id="5" name="Rectangle 4"/>
          <p:cNvSpPr/>
          <p:nvPr/>
        </p:nvSpPr>
        <p:spPr bwMode="auto">
          <a:xfrm>
            <a:off x="1115616" y="1556792"/>
            <a:ext cx="6624736" cy="576064"/>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نقص </a:t>
            </a:r>
            <a:r>
              <a:rPr lang="ar-EG" sz="2400" b="1" dirty="0">
                <a:solidFill>
                  <a:srgbClr val="002060"/>
                </a:solidFill>
                <a:latin typeface="Simplified Arabic" panose="02020603050405020304" pitchFamily="18" charset="-78"/>
                <a:cs typeface="Simplified Arabic" panose="02020603050405020304" pitchFamily="18" charset="-78"/>
              </a:rPr>
              <a:t>الثقة بالنفس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8" name="Diamond 7"/>
          <p:cNvSpPr/>
          <p:nvPr/>
        </p:nvSpPr>
        <p:spPr bwMode="auto">
          <a:xfrm>
            <a:off x="7740352" y="2276872"/>
            <a:ext cx="1008112" cy="864096"/>
          </a:xfrm>
          <a:prstGeom prst="diamond">
            <a:avLst/>
          </a:prstGeom>
          <a:ln/>
          <a:extLst/>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2</a:t>
            </a:r>
          </a:p>
        </p:txBody>
      </p:sp>
      <p:sp>
        <p:nvSpPr>
          <p:cNvPr id="9" name="Rectangle 8"/>
          <p:cNvSpPr/>
          <p:nvPr/>
        </p:nvSpPr>
        <p:spPr bwMode="auto">
          <a:xfrm>
            <a:off x="1115616" y="2420888"/>
            <a:ext cx="6624736" cy="57606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الخوف </a:t>
            </a:r>
            <a:r>
              <a:rPr lang="ar-EG" sz="2400" b="1" dirty="0">
                <a:solidFill>
                  <a:srgbClr val="002060"/>
                </a:solidFill>
                <a:latin typeface="Simplified Arabic" panose="02020603050405020304" pitchFamily="18" charset="-78"/>
                <a:cs typeface="Simplified Arabic" panose="02020603050405020304" pitchFamily="18" charset="-78"/>
              </a:rPr>
              <a:t>من النقد بسبب الخطأ </a:t>
            </a:r>
            <a:endParaRPr kumimoji="0" lang="ar-EG" sz="2400"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12" name="Diamond 11"/>
          <p:cNvSpPr/>
          <p:nvPr/>
        </p:nvSpPr>
        <p:spPr bwMode="auto">
          <a:xfrm>
            <a:off x="7740352" y="3140968"/>
            <a:ext cx="1008112" cy="864096"/>
          </a:xfrm>
          <a:prstGeom prst="diamond">
            <a:avLst/>
          </a:prstGeom>
          <a:ln/>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3</a:t>
            </a:r>
          </a:p>
        </p:txBody>
      </p:sp>
      <p:sp>
        <p:nvSpPr>
          <p:cNvPr id="14" name="Rectangle 13"/>
          <p:cNvSpPr/>
          <p:nvPr/>
        </p:nvSpPr>
        <p:spPr bwMode="auto">
          <a:xfrm>
            <a:off x="1115616" y="3284984"/>
            <a:ext cx="6624736" cy="576064"/>
          </a:xfrm>
          <a:prstGeom prst="rect">
            <a:avLst/>
          </a:prstGeom>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400" b="1" dirty="0" smtClean="0">
                <a:solidFill>
                  <a:srgbClr val="002060"/>
                </a:solidFill>
                <a:latin typeface="Simplified Arabic" panose="02020603050405020304" pitchFamily="18" charset="-78"/>
                <a:cs typeface="Simplified Arabic" panose="02020603050405020304" pitchFamily="18" charset="-78"/>
              </a:rPr>
              <a:t>عدم </a:t>
            </a:r>
            <a:r>
              <a:rPr lang="ar-EG" sz="2400" b="1" dirty="0">
                <a:solidFill>
                  <a:srgbClr val="002060"/>
                </a:solidFill>
                <a:latin typeface="Simplified Arabic" panose="02020603050405020304" pitchFamily="18" charset="-78"/>
                <a:cs typeface="Simplified Arabic" panose="02020603050405020304" pitchFamily="18" charset="-78"/>
              </a:rPr>
              <a:t>الرغبة في تحمل أعباء </a:t>
            </a:r>
            <a:r>
              <a:rPr lang="ar-EG" sz="2400" b="1" dirty="0" smtClean="0">
                <a:solidFill>
                  <a:srgbClr val="002060"/>
                </a:solidFill>
                <a:latin typeface="Simplified Arabic" panose="02020603050405020304" pitchFamily="18" charset="-78"/>
                <a:cs typeface="Simplified Arabic" panose="02020603050405020304" pitchFamily="18" charset="-78"/>
              </a:rPr>
              <a:t>إضافية</a:t>
            </a:r>
            <a:endParaRPr lang="ar-EG" sz="2400" b="1" dirty="0">
              <a:solidFill>
                <a:srgbClr val="002060"/>
              </a:solidFill>
              <a:latin typeface="Simplified Arabic" panose="02020603050405020304" pitchFamily="18" charset="-78"/>
              <a:cs typeface="Simplified Arabic" panose="02020603050405020304" pitchFamily="18" charset="-78"/>
            </a:endParaRPr>
          </a:p>
        </p:txBody>
      </p:sp>
      <p:sp>
        <p:nvSpPr>
          <p:cNvPr id="17" name="Diamond 16"/>
          <p:cNvSpPr/>
          <p:nvPr/>
        </p:nvSpPr>
        <p:spPr bwMode="auto">
          <a:xfrm>
            <a:off x="7740352" y="4005064"/>
            <a:ext cx="1008112" cy="864096"/>
          </a:xfrm>
          <a:prstGeom prst="diamond">
            <a:avLst/>
          </a:prstGeom>
          <a:solidFill>
            <a:srgbClr val="00B0F0"/>
          </a:solidFill>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4</a:t>
            </a:r>
          </a:p>
        </p:txBody>
      </p:sp>
      <p:sp>
        <p:nvSpPr>
          <p:cNvPr id="18" name="Rectangle 17"/>
          <p:cNvSpPr/>
          <p:nvPr/>
        </p:nvSpPr>
        <p:spPr bwMode="auto">
          <a:xfrm>
            <a:off x="1115616" y="4149080"/>
            <a:ext cx="6624736" cy="576064"/>
          </a:xfrm>
          <a:prstGeom prst="rect">
            <a:avLst/>
          </a:prstGeom>
          <a:ln>
            <a:solidFill>
              <a:srgbClr val="00B0F0"/>
            </a:solidFill>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إرضاء </a:t>
            </a:r>
            <a:r>
              <a:rPr lang="ar-EG" b="1" dirty="0">
                <a:solidFill>
                  <a:srgbClr val="002060"/>
                </a:solidFill>
                <a:latin typeface="Simplified Arabic" panose="02020603050405020304" pitchFamily="18" charset="-78"/>
                <a:cs typeface="Simplified Arabic" panose="02020603050405020304" pitchFamily="18" charset="-78"/>
              </a:rPr>
              <a:t>الرؤساء </a:t>
            </a:r>
            <a:endParaRPr kumimoji="0" lang="ar-EG" b="1" i="0" u="none" strike="noStrike" cap="none" normalizeH="0" baseline="0" dirty="0" smtClean="0">
              <a:ln>
                <a:noFill/>
              </a:ln>
              <a:solidFill>
                <a:srgbClr val="002060"/>
              </a:solidFill>
              <a:effectLst/>
              <a:latin typeface="Simplified Arabic" panose="02020603050405020304" pitchFamily="18" charset="-78"/>
              <a:cs typeface="Simplified Arabic" panose="02020603050405020304" pitchFamily="18" charset="-78"/>
            </a:endParaRPr>
          </a:p>
        </p:txBody>
      </p:sp>
      <p:sp>
        <p:nvSpPr>
          <p:cNvPr id="21" name="Diamond 20"/>
          <p:cNvSpPr/>
          <p:nvPr/>
        </p:nvSpPr>
        <p:spPr bwMode="auto">
          <a:xfrm>
            <a:off x="7740352" y="4869160"/>
            <a:ext cx="1008112" cy="864096"/>
          </a:xfrm>
          <a:prstGeom prst="diamond">
            <a:avLst/>
          </a:prstGeom>
          <a:solidFill>
            <a:srgbClr val="00B050"/>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0" i="0" u="none" strike="noStrike" cap="none" normalizeH="0" baseline="0" dirty="0" smtClean="0">
                <a:ln>
                  <a:noFill/>
                </a:ln>
                <a:solidFill>
                  <a:srgbClr val="002060"/>
                </a:solidFill>
                <a:effectLst/>
                <a:latin typeface="Arial" charset="0"/>
              </a:rPr>
              <a:t>5</a:t>
            </a:r>
          </a:p>
        </p:txBody>
      </p:sp>
      <p:sp>
        <p:nvSpPr>
          <p:cNvPr id="22" name="Rectangle 21"/>
          <p:cNvSpPr/>
          <p:nvPr/>
        </p:nvSpPr>
        <p:spPr bwMode="auto">
          <a:xfrm>
            <a:off x="1115616" y="5013176"/>
            <a:ext cx="6624736" cy="576064"/>
          </a:xfrm>
          <a:prstGeom prst="rect">
            <a:avLst/>
          </a:prstGeom>
          <a:ln>
            <a:solidFill>
              <a:srgbClr val="00B050"/>
            </a:solidFill>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نقص </a:t>
            </a:r>
            <a:r>
              <a:rPr lang="ar-EG" b="1" dirty="0">
                <a:solidFill>
                  <a:srgbClr val="002060"/>
                </a:solidFill>
                <a:latin typeface="Simplified Arabic" panose="02020603050405020304" pitchFamily="18" charset="-78"/>
                <a:cs typeface="Simplified Arabic" panose="02020603050405020304" pitchFamily="18" charset="-78"/>
              </a:rPr>
              <a:t>الإمكانيات المتاحة </a:t>
            </a:r>
          </a:p>
        </p:txBody>
      </p:sp>
    </p:spTree>
    <p:extLst>
      <p:ext uri="{BB962C8B-B14F-4D97-AF65-F5344CB8AC3E}">
        <p14:creationId xmlns:p14="http://schemas.microsoft.com/office/powerpoint/2010/main" val="2438211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2" grpId="0" animBg="1"/>
      <p:bldP spid="14" grpId="0" animBg="1"/>
      <p:bldP spid="17" grpId="0" animBg="1"/>
      <p:bldP spid="18" grpId="0" animBg="1"/>
      <p:bldP spid="21" grpId="0" animBg="1"/>
      <p:bldP spid="22" grpId="0" animBg="1"/>
    </p:bldLst>
  </p:timing>
</p:sld>
</file>

<file path=ppt/theme/theme1.xml><?xml version="1.0" encoding="utf-8"?>
<a:theme xmlns:a="http://schemas.openxmlformats.org/drawingml/2006/main" name="powerpoint-template">
  <a:themeElements>
    <a:clrScheme name="">
      <a:dk1>
        <a:srgbClr val="808080"/>
      </a:dk1>
      <a:lt1>
        <a:srgbClr val="FFFFFF"/>
      </a:lt1>
      <a:dk2>
        <a:srgbClr val="808080"/>
      </a:dk2>
      <a:lt2>
        <a:srgbClr val="880B3C"/>
      </a:lt2>
      <a:accent1>
        <a:srgbClr val="FF0174"/>
      </a:accent1>
      <a:accent2>
        <a:srgbClr val="F96F1C"/>
      </a:accent2>
      <a:accent3>
        <a:srgbClr val="FFFFFF"/>
      </a:accent3>
      <a:accent4>
        <a:srgbClr val="6C6C6C"/>
      </a:accent4>
      <a:accent5>
        <a:srgbClr val="FFAABC"/>
      </a:accent5>
      <a:accent6>
        <a:srgbClr val="E26418"/>
      </a:accent6>
      <a:hlink>
        <a:srgbClr val="FFBF07"/>
      </a:hlink>
      <a:folHlink>
        <a:srgbClr val="808080"/>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900</TotalTime>
  <Words>7018</Words>
  <Application>Microsoft Office PowerPoint</Application>
  <PresentationFormat>On-screen Show (4:3)</PresentationFormat>
  <Paragraphs>1535</Paragraphs>
  <Slides>278</Slides>
  <Notes>102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278</vt:i4>
      </vt:variant>
    </vt:vector>
  </HeadingPairs>
  <TitlesOfParts>
    <vt:vector size="294" baseType="lpstr">
      <vt:lpstr>Arial Unicode MS</vt:lpstr>
      <vt:lpstr>Gulim</vt:lpstr>
      <vt:lpstr>Microsoft YaHei</vt:lpstr>
      <vt:lpstr>SimHei</vt:lpstr>
      <vt:lpstr>宋体</vt:lpstr>
      <vt:lpstr>宋体</vt:lpstr>
      <vt:lpstr>Arial</vt:lpstr>
      <vt:lpstr>Arial Black</vt:lpstr>
      <vt:lpstr>Calibri</vt:lpstr>
      <vt:lpstr>HY헤드라인M</vt:lpstr>
      <vt:lpstr>Microsoft Sans Serif</vt:lpstr>
      <vt:lpstr>Simplified Arabic</vt:lpstr>
      <vt:lpstr>Verdana</vt:lpstr>
      <vt:lpstr>Wingdings</vt:lpstr>
      <vt:lpstr>幼圆</vt:lpstr>
      <vt:lpstr>powerpoint-template</vt:lpstr>
      <vt:lpstr>برنامج الادارة المتقدمة  والامتياز الادارى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نلقاكم فى دورات اخرى</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HP</dc:creator>
  <cp:lastModifiedBy>amal salah</cp:lastModifiedBy>
  <cp:revision>220</cp:revision>
  <dcterms:created xsi:type="dcterms:W3CDTF">2013-09-21T03:43:08Z</dcterms:created>
  <dcterms:modified xsi:type="dcterms:W3CDTF">2014-10-20T22:42:53Z</dcterms:modified>
</cp:coreProperties>
</file>